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6" r:id="rId5"/>
  </p:sldMasterIdLst>
  <p:notesMasterIdLst>
    <p:notesMasterId r:id="rId52"/>
  </p:notesMasterIdLst>
  <p:sldIdLst>
    <p:sldId id="480" r:id="rId6"/>
    <p:sldId id="296" r:id="rId7"/>
    <p:sldId id="350" r:id="rId8"/>
    <p:sldId id="287" r:id="rId9"/>
    <p:sldId id="297" r:id="rId10"/>
    <p:sldId id="288" r:id="rId11"/>
    <p:sldId id="385" r:id="rId12"/>
    <p:sldId id="373" r:id="rId13"/>
    <p:sldId id="374" r:id="rId14"/>
    <p:sldId id="386" r:id="rId15"/>
    <p:sldId id="368" r:id="rId16"/>
    <p:sldId id="323" r:id="rId17"/>
    <p:sldId id="542" r:id="rId18"/>
    <p:sldId id="387" r:id="rId19"/>
    <p:sldId id="314" r:id="rId20"/>
    <p:sldId id="315" r:id="rId21"/>
    <p:sldId id="351" r:id="rId22"/>
    <p:sldId id="352" r:id="rId23"/>
    <p:sldId id="353" r:id="rId24"/>
    <p:sldId id="680" r:id="rId25"/>
    <p:sldId id="356" r:id="rId26"/>
    <p:sldId id="357" r:id="rId27"/>
    <p:sldId id="358" r:id="rId28"/>
    <p:sldId id="359" r:id="rId29"/>
    <p:sldId id="365" r:id="rId30"/>
    <p:sldId id="382" r:id="rId31"/>
    <p:sldId id="695" r:id="rId32"/>
    <p:sldId id="316" r:id="rId33"/>
    <p:sldId id="317" r:id="rId34"/>
    <p:sldId id="363" r:id="rId35"/>
    <p:sldId id="573" r:id="rId36"/>
    <p:sldId id="341" r:id="rId37"/>
    <p:sldId id="326" r:id="rId38"/>
    <p:sldId id="334" r:id="rId39"/>
    <p:sldId id="333" r:id="rId40"/>
    <p:sldId id="339" r:id="rId41"/>
    <p:sldId id="696" r:id="rId42"/>
    <p:sldId id="697" r:id="rId43"/>
    <p:sldId id="700" r:id="rId44"/>
    <p:sldId id="694" r:id="rId45"/>
    <p:sldId id="698" r:id="rId46"/>
    <p:sldId id="699" r:id="rId47"/>
    <p:sldId id="300" r:id="rId48"/>
    <p:sldId id="337" r:id="rId49"/>
    <p:sldId id="336"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96"/>
            <p14:sldId id="350"/>
            <p14:sldId id="287"/>
            <p14:sldId id="297"/>
            <p14:sldId id="288"/>
            <p14:sldId id="385"/>
            <p14:sldId id="373"/>
            <p14:sldId id="374"/>
            <p14:sldId id="386"/>
            <p14:sldId id="368"/>
            <p14:sldId id="323"/>
            <p14:sldId id="542"/>
            <p14:sldId id="387"/>
            <p14:sldId id="314"/>
            <p14:sldId id="315"/>
            <p14:sldId id="351"/>
            <p14:sldId id="352"/>
            <p14:sldId id="353"/>
            <p14:sldId id="680"/>
            <p14:sldId id="356"/>
            <p14:sldId id="357"/>
            <p14:sldId id="358"/>
            <p14:sldId id="359"/>
            <p14:sldId id="365"/>
            <p14:sldId id="382"/>
            <p14:sldId id="695"/>
            <p14:sldId id="316"/>
            <p14:sldId id="317"/>
            <p14:sldId id="363"/>
            <p14:sldId id="573"/>
            <p14:sldId id="341"/>
            <p14:sldId id="326"/>
            <p14:sldId id="334"/>
            <p14:sldId id="333"/>
            <p14:sldId id="339"/>
            <p14:sldId id="696"/>
            <p14:sldId id="697"/>
            <p14:sldId id="700"/>
            <p14:sldId id="694"/>
            <p14:sldId id="698"/>
            <p14:sldId id="699"/>
            <p14:sldId id="300"/>
            <p14:sldId id="337"/>
            <p14:sldId id="336"/>
          </p14:sldIdLst>
        </p14:section>
        <p14:section name="Untitled Section" id="{2F6AD2C2-46A9-4BC4-94FF-3A698A8E8EFB}">
          <p14:sldIdLst>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AC748"/>
    <a:srgbClr val="FFD200"/>
    <a:srgbClr val="203E5F"/>
    <a:srgbClr val="F58221"/>
    <a:srgbClr val="000000"/>
    <a:srgbClr val="669BBC"/>
    <a:srgbClr val="2D3956"/>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34581" autoAdjust="0"/>
    <p:restoredTop sz="86424" autoAdjust="0"/>
  </p:normalViewPr>
  <p:slideViewPr>
    <p:cSldViewPr snapToGrid="0">
      <p:cViewPr varScale="1">
        <p:scale>
          <a:sx n="58" d="100"/>
          <a:sy n="58" d="100"/>
        </p:scale>
        <p:origin x="420" y="66"/>
      </p:cViewPr>
      <p:guideLst>
        <p:guide orient="horz" pos="2160"/>
        <p:guide pos="3840"/>
      </p:guideLst>
    </p:cSldViewPr>
  </p:slideViewPr>
  <p:outlineViewPr>
    <p:cViewPr>
      <p:scale>
        <a:sx n="33" d="100"/>
        <a:sy n="33" d="100"/>
      </p:scale>
      <p:origin x="0" y="-20304"/>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presProps" Target="presProps.xml"/><Relationship Id="rId5" Type="http://schemas.openxmlformats.org/officeDocument/2006/relationships/slideMaster" Target="slideMasters/slideMaster2.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tableStyles" Target="tableStyle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7" name="Slide Image Placeholder 1"/>
          <p:cNvSpPr>
            <a:spLocks noGrp="1" noRot="1" noChangeAspect="1" noTextEdit="1"/>
          </p:cNvSpPr>
          <p:nvPr>
            <p:ph type="sldImg"/>
          </p:nvPr>
        </p:nvSpPr>
        <p:spPr>
          <a:ln>
            <a:solidFill>
              <a:srgbClr val="000000"/>
            </a:solidFill>
            <a:miter/>
          </a:ln>
        </p:spPr>
      </p:sp>
      <p:sp>
        <p:nvSpPr>
          <p:cNvPr id="193538" name="Notes Placeholder 2"/>
          <p:cNvSpPr>
            <a:spLocks noGrp="1"/>
          </p:cNvSpPr>
          <p:nvPr>
            <p:ph type="body"/>
          </p:nvPr>
        </p:nvSpPr>
        <p:spPr>
          <a:noFill/>
          <a:ln>
            <a:noFill/>
          </a:ln>
        </p:spPr>
        <p:txBody>
          <a:bodyPr wrap="square" lIns="91440" tIns="45720" rIns="91440" bIns="45720" anchor="t" anchorCtr="0"/>
          <a:lstStyle/>
          <a:p>
            <a:pPr lvl="0" eaLnBrk="1" hangingPunct="1">
              <a:spcBef>
                <a:spcPct val="0"/>
              </a:spcBef>
            </a:pPr>
            <a:endParaRPr lang="en-US" altLang="zh-CN" dirty="0">
              <a:ea typeface="宋体" panose="02010600030101010101" pitchFamily="2" charset="-122"/>
            </a:endParaRPr>
          </a:p>
        </p:txBody>
      </p:sp>
      <p:sp>
        <p:nvSpPr>
          <p:cNvPr id="193539" name="Slide Number Placeholder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2</a:t>
            </a:fld>
            <a:endParaRPr lang="en-US" altLang="zh-CN" sz="1200" dirty="0">
              <a:latin typeface="Calibri" panose="020F0502020204030204" pitchFamily="34" charset="0"/>
              <a:ea typeface="宋体" panose="02010600030101010101" pitchFamily="2" charset="-122"/>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5" name="幻灯片图像占位符 1"/>
          <p:cNvSpPr>
            <a:spLocks noGrp="1" noRot="1" noChangeAspect="1" noTextEdit="1"/>
          </p:cNvSpPr>
          <p:nvPr>
            <p:ph type="sldImg"/>
          </p:nvPr>
        </p:nvSpPr>
        <p:spPr>
          <a:ln>
            <a:solidFill>
              <a:srgbClr val="000000"/>
            </a:solidFill>
            <a:miter/>
          </a:ln>
        </p:spPr>
      </p:sp>
      <p:sp>
        <p:nvSpPr>
          <p:cNvPr id="195586" name="备注占位符 2"/>
          <p:cNvSpPr>
            <a:spLocks noGrp="1"/>
          </p:cNvSpPr>
          <p:nvPr>
            <p:ph type="body"/>
          </p:nvPr>
        </p:nvSpPr>
        <p:spPr>
          <a:noFill/>
          <a:ln>
            <a:noFill/>
          </a:ln>
        </p:spPr>
        <p:txBody>
          <a:bodyPr wrap="square" lIns="91440" tIns="45720" rIns="91440" bIns="45720" anchor="t" anchorCtr="0"/>
          <a:lstStyle/>
          <a:p>
            <a:pPr lvl="0"/>
            <a:endParaRPr lang="en-US" altLang="zh-CN" dirty="0">
              <a:ea typeface="宋体" panose="02010600030101010101" pitchFamily="2" charset="-122"/>
            </a:endParaRPr>
          </a:p>
        </p:txBody>
      </p:sp>
      <p:sp>
        <p:nvSpPr>
          <p:cNvPr id="195587" name="灯片编号占位符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3</a:t>
            </a:fld>
            <a:endParaRPr lang="en-US" altLang="zh-CN" sz="1200" dirty="0">
              <a:latin typeface="Calibri" panose="020F0502020204030204" pitchFamily="34" charset="0"/>
              <a:ea typeface="宋体" panose="02010600030101010101" pitchFamily="2" charset="-122"/>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3" name="Slide Image Placeholder 1"/>
          <p:cNvSpPr>
            <a:spLocks noGrp="1" noRot="1" noChangeAspect="1" noTextEdit="1"/>
          </p:cNvSpPr>
          <p:nvPr>
            <p:ph type="sldImg"/>
          </p:nvPr>
        </p:nvSpPr>
        <p:spPr>
          <a:ln>
            <a:solidFill>
              <a:srgbClr val="000000"/>
            </a:solidFill>
            <a:miter/>
          </a:ln>
        </p:spPr>
      </p:sp>
      <p:sp>
        <p:nvSpPr>
          <p:cNvPr id="197634" name="Notes Placeholder 2"/>
          <p:cNvSpPr>
            <a:spLocks noGrp="1"/>
          </p:cNvSpPr>
          <p:nvPr>
            <p:ph type="body"/>
          </p:nvPr>
        </p:nvSpPr>
        <p:spPr>
          <a:noFill/>
          <a:ln>
            <a:noFill/>
          </a:ln>
        </p:spPr>
        <p:txBody>
          <a:bodyPr wrap="square" lIns="91440" tIns="45720" rIns="91440" bIns="45720" anchor="t" anchorCtr="0"/>
          <a:lstStyle/>
          <a:p>
            <a:pPr lvl="0" eaLnBrk="1" hangingPunct="1">
              <a:spcBef>
                <a:spcPct val="0"/>
              </a:spcBef>
            </a:pPr>
            <a:endParaRPr lang="en-US" altLang="zh-CN" dirty="0">
              <a:ea typeface="宋体" panose="02010600030101010101" pitchFamily="2" charset="-122"/>
            </a:endParaRPr>
          </a:p>
        </p:txBody>
      </p:sp>
      <p:sp>
        <p:nvSpPr>
          <p:cNvPr id="197635" name="Slide Number Placeholder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4</a:t>
            </a:fld>
            <a:endParaRPr lang="en-US" altLang="zh-CN" sz="1200" dirty="0">
              <a:latin typeface="Calibri" panose="020F0502020204030204" pitchFamily="34" charset="0"/>
              <a:ea typeface="宋体" panose="02010600030101010101" pitchFamily="2" charset="-122"/>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1" name="Slide Image Placeholder 1"/>
          <p:cNvSpPr>
            <a:spLocks noGrp="1" noRot="1" noChangeAspect="1" noTextEdit="1"/>
          </p:cNvSpPr>
          <p:nvPr>
            <p:ph type="sldImg"/>
          </p:nvPr>
        </p:nvSpPr>
        <p:spPr>
          <a:ln>
            <a:solidFill>
              <a:srgbClr val="000000"/>
            </a:solidFill>
            <a:miter/>
          </a:ln>
        </p:spPr>
      </p:sp>
      <p:sp>
        <p:nvSpPr>
          <p:cNvPr id="199682" name="Notes Placeholder 2"/>
          <p:cNvSpPr>
            <a:spLocks noGrp="1"/>
          </p:cNvSpPr>
          <p:nvPr>
            <p:ph type="body"/>
          </p:nvPr>
        </p:nvSpPr>
        <p:spPr>
          <a:noFill/>
          <a:ln>
            <a:noFill/>
          </a:ln>
        </p:spPr>
        <p:txBody>
          <a:bodyPr wrap="square" lIns="91440" tIns="45720" rIns="91440" bIns="45720" anchor="t" anchorCtr="0"/>
          <a:lstStyle/>
          <a:p>
            <a:pPr lvl="0" eaLnBrk="1" hangingPunct="1">
              <a:spcBef>
                <a:spcPct val="0"/>
              </a:spcBef>
            </a:pPr>
            <a:endParaRPr lang="en-US" altLang="zh-CN" dirty="0">
              <a:ea typeface="宋体" panose="02010600030101010101" pitchFamily="2" charset="-122"/>
            </a:endParaRPr>
          </a:p>
        </p:txBody>
      </p:sp>
      <p:sp>
        <p:nvSpPr>
          <p:cNvPr id="199683" name="Slide Number Placeholder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5</a:t>
            </a:fld>
            <a:endParaRPr lang="en-US" altLang="zh-CN" sz="1200" dirty="0">
              <a:latin typeface="Calibri" panose="020F0502020204030204" pitchFamily="34" charset="0"/>
              <a:ea typeface="宋体" panose="02010600030101010101" pitchFamily="2" charset="-122"/>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29" name="Slide Image Placeholder 1"/>
          <p:cNvSpPr>
            <a:spLocks noGrp="1" noRot="1" noChangeAspect="1" noTextEdit="1"/>
          </p:cNvSpPr>
          <p:nvPr>
            <p:ph type="sldImg"/>
          </p:nvPr>
        </p:nvSpPr>
        <p:spPr>
          <a:ln>
            <a:solidFill>
              <a:srgbClr val="000000"/>
            </a:solidFill>
            <a:miter/>
          </a:ln>
        </p:spPr>
      </p:sp>
      <p:sp>
        <p:nvSpPr>
          <p:cNvPr id="201730" name="Notes Placeholder 2"/>
          <p:cNvSpPr>
            <a:spLocks noGrp="1"/>
          </p:cNvSpPr>
          <p:nvPr>
            <p:ph type="body"/>
          </p:nvPr>
        </p:nvSpPr>
        <p:spPr>
          <a:noFill/>
          <a:ln>
            <a:noFill/>
          </a:ln>
        </p:spPr>
        <p:txBody>
          <a:bodyPr wrap="square" lIns="91440" tIns="45720" rIns="91440" bIns="45720" anchor="t" anchorCtr="0"/>
          <a:lstStyle/>
          <a:p>
            <a:pPr lvl="0" eaLnBrk="1" hangingPunct="1">
              <a:spcBef>
                <a:spcPct val="0"/>
              </a:spcBef>
            </a:pPr>
            <a:endParaRPr lang="en-US" altLang="zh-CN" dirty="0">
              <a:latin typeface="Arial" panose="020B0604020202020204" pitchFamily="34" charset="0"/>
              <a:ea typeface="宋体" panose="02010600030101010101" pitchFamily="2" charset="-122"/>
            </a:endParaRPr>
          </a:p>
        </p:txBody>
      </p:sp>
      <p:sp>
        <p:nvSpPr>
          <p:cNvPr id="201731" name="Slide Number Placeholder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6</a:t>
            </a:fld>
            <a:endParaRPr lang="en-US" altLang="zh-CN" sz="1200" dirty="0">
              <a:latin typeface="Calibri" panose="020F0502020204030204" pitchFamily="34" charset="0"/>
              <a:ea typeface="宋体" panose="02010600030101010101" pitchFamily="2" charset="-122"/>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7" name="Slide Image Placeholder 1"/>
          <p:cNvSpPr>
            <a:spLocks noGrp="1" noRot="1" noChangeAspect="1" noTextEdit="1"/>
          </p:cNvSpPr>
          <p:nvPr>
            <p:ph type="sldImg"/>
          </p:nvPr>
        </p:nvSpPr>
        <p:spPr>
          <a:ln>
            <a:solidFill>
              <a:srgbClr val="000000"/>
            </a:solidFill>
            <a:miter/>
          </a:ln>
        </p:spPr>
      </p:sp>
      <p:sp>
        <p:nvSpPr>
          <p:cNvPr id="203778" name="Notes Placeholder 2"/>
          <p:cNvSpPr>
            <a:spLocks noGrp="1"/>
          </p:cNvSpPr>
          <p:nvPr>
            <p:ph type="body"/>
          </p:nvPr>
        </p:nvSpPr>
        <p:spPr>
          <a:noFill/>
          <a:ln>
            <a:noFill/>
          </a:ln>
        </p:spPr>
        <p:txBody>
          <a:bodyPr wrap="square" lIns="91440" tIns="45720" rIns="91440" bIns="45720" anchor="t" anchorCtr="0"/>
          <a:lstStyle/>
          <a:p>
            <a:pPr lvl="0" eaLnBrk="1" hangingPunct="1">
              <a:spcBef>
                <a:spcPct val="0"/>
              </a:spcBef>
            </a:pPr>
            <a:endParaRPr lang="en-US" altLang="zh-CN" dirty="0">
              <a:ea typeface="宋体" panose="02010600030101010101" pitchFamily="2" charset="-122"/>
            </a:endParaRPr>
          </a:p>
        </p:txBody>
      </p:sp>
      <p:sp>
        <p:nvSpPr>
          <p:cNvPr id="203779" name="Slide Number Placeholder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7</a:t>
            </a:fld>
            <a:endParaRPr lang="en-US" altLang="zh-CN" sz="1200" dirty="0">
              <a:latin typeface="Calibri" panose="020F0502020204030204" pitchFamily="34" charset="0"/>
              <a:ea typeface="宋体" panose="02010600030101010101" pitchFamily="2" charset="-122"/>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7" name="Slide Image Placeholder 1"/>
          <p:cNvSpPr>
            <a:spLocks noGrp="1" noRot="1" noChangeAspect="1" noTextEdit="1"/>
          </p:cNvSpPr>
          <p:nvPr>
            <p:ph type="sldImg"/>
          </p:nvPr>
        </p:nvSpPr>
        <p:spPr>
          <a:ln>
            <a:solidFill>
              <a:srgbClr val="000000"/>
            </a:solidFill>
            <a:miter/>
          </a:ln>
        </p:spPr>
      </p:sp>
      <p:sp>
        <p:nvSpPr>
          <p:cNvPr id="208898" name="Notes Placeholder 2"/>
          <p:cNvSpPr>
            <a:spLocks noGrp="1"/>
          </p:cNvSpPr>
          <p:nvPr>
            <p:ph type="body"/>
          </p:nvPr>
        </p:nvSpPr>
        <p:spPr>
          <a:noFill/>
          <a:ln>
            <a:noFill/>
          </a:ln>
        </p:spPr>
        <p:txBody>
          <a:bodyPr wrap="square" lIns="91440" tIns="45720" rIns="91440" bIns="45720" anchor="t" anchorCtr="0"/>
          <a:lstStyle/>
          <a:p>
            <a:pPr lvl="0" eaLnBrk="1" hangingPunct="1">
              <a:spcBef>
                <a:spcPct val="0"/>
              </a:spcBef>
            </a:pPr>
            <a:endParaRPr lang="en-US" altLang="zh-CN" dirty="0">
              <a:ea typeface="宋体" panose="02010600030101010101" pitchFamily="2" charset="-122"/>
            </a:endParaRPr>
          </a:p>
        </p:txBody>
      </p:sp>
      <p:sp>
        <p:nvSpPr>
          <p:cNvPr id="208899" name="Slide Number Placeholder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8</a:t>
            </a:fld>
            <a:endParaRPr lang="en-US" altLang="zh-CN" sz="1200" dirty="0">
              <a:latin typeface="Calibri" panose="020F0502020204030204" pitchFamily="34" charset="0"/>
              <a:ea typeface="宋体" panose="02010600030101010101" pitchFamily="2" charset="-122"/>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945" name="Slide Image Placeholder 1"/>
          <p:cNvSpPr>
            <a:spLocks noGrp="1" noRot="1" noChangeAspect="1" noTextEdit="1"/>
          </p:cNvSpPr>
          <p:nvPr>
            <p:ph type="sldImg"/>
          </p:nvPr>
        </p:nvSpPr>
        <p:spPr>
          <a:ln>
            <a:solidFill>
              <a:srgbClr val="000000"/>
            </a:solidFill>
            <a:miter/>
          </a:ln>
        </p:spPr>
      </p:sp>
      <p:sp>
        <p:nvSpPr>
          <p:cNvPr id="2007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rtlCol="0" anchor="t"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200" b="0" i="0" u="none" strike="noStrike" kern="1200" cap="none" spc="0" normalizeH="0" baseline="0" noProof="0" dirty="0">
              <a:ln>
                <a:noFill/>
              </a:ln>
              <a:solidFill>
                <a:schemeClr val="tx1"/>
              </a:solidFill>
              <a:effectLst/>
              <a:uLnTx/>
              <a:uFillTx/>
              <a:latin typeface="+mn-lt"/>
              <a:ea typeface="+mn-ea"/>
              <a:cs typeface="+mn-cs"/>
            </a:endParaRPr>
          </a:p>
        </p:txBody>
      </p:sp>
      <p:sp>
        <p:nvSpPr>
          <p:cNvPr id="210947" name="Slide Number Placeholder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9</a:t>
            </a:fld>
            <a:endParaRPr lang="en-US" altLang="zh-CN" sz="1200" dirty="0">
              <a:latin typeface="Calibri" panose="020F0502020204030204" pitchFamily="34" charset="0"/>
              <a:ea typeface="宋体" panose="02010600030101010101" pitchFamily="2" charset="-122"/>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993" name="Slide Image Placeholder 1"/>
          <p:cNvSpPr>
            <a:spLocks noGrp="1" noRot="1" noChangeAspect="1" noTextEdit="1"/>
          </p:cNvSpPr>
          <p:nvPr>
            <p:ph type="sldImg"/>
          </p:nvPr>
        </p:nvSpPr>
        <p:spPr>
          <a:ln>
            <a:solidFill>
              <a:srgbClr val="000000"/>
            </a:solidFill>
            <a:miter/>
          </a:ln>
        </p:spPr>
      </p:sp>
      <p:sp>
        <p:nvSpPr>
          <p:cNvPr id="212994" name="Notes Placeholder 2"/>
          <p:cNvSpPr>
            <a:spLocks noGrp="1"/>
          </p:cNvSpPr>
          <p:nvPr>
            <p:ph type="body"/>
          </p:nvPr>
        </p:nvSpPr>
        <p:spPr>
          <a:noFill/>
          <a:ln>
            <a:noFill/>
          </a:ln>
        </p:spPr>
        <p:txBody>
          <a:bodyPr wrap="square" lIns="91440" tIns="45720" rIns="91440" bIns="45720" anchor="t" anchorCtr="0"/>
          <a:lstStyle/>
          <a:p>
            <a:pPr lvl="0" eaLnBrk="1" hangingPunct="1"/>
            <a:endParaRPr lang="en-US" altLang="zh-CN" dirty="0">
              <a:ea typeface="宋体" panose="02010600030101010101" pitchFamily="2" charset="-122"/>
            </a:endParaRPr>
          </a:p>
        </p:txBody>
      </p:sp>
      <p:sp>
        <p:nvSpPr>
          <p:cNvPr id="212995" name="Slide Number Placeholder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10</a:t>
            </a:fld>
            <a:endParaRPr lang="en-US" altLang="zh-CN" sz="1200" dirty="0">
              <a:latin typeface="Calibri" panose="020F0502020204030204" pitchFamily="34" charset="0"/>
              <a:ea typeface="宋体" panose="02010600030101010101" pitchFamily="2" charset="-122"/>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215042" name="Rectangle 2"/>
          <p:cNvSpPr>
            <a:spLocks noGrp="1" noRot="1" noChangeAspect="1" noTextEdit="1"/>
          </p:cNvSpPr>
          <p:nvPr>
            <p:ph type="sldImg"/>
          </p:nvPr>
        </p:nvSpPr>
        <p:spPr>
          <a:xfrm>
            <a:off x="190500" y="539750"/>
            <a:ext cx="6477000" cy="3644900"/>
          </a:xfrm>
          <a:ln>
            <a:solidFill>
              <a:schemeClr val="tx1"/>
            </a:solidFill>
            <a:miter/>
          </a:ln>
        </p:spPr>
      </p:sp>
      <p:sp>
        <p:nvSpPr>
          <p:cNvPr id="204803" name="Rectangle 3"/>
          <p:cNvSpPr>
            <a:spLocks noGrp="1" noRot="1" noChangeArrowheads="1"/>
          </p:cNvSpPr>
          <p:nvPr>
            <p:ph type="body" idx="1"/>
          </p:nvPr>
        </p:nvSpPr>
        <p:spPr bwMode="auto">
          <a:xfrm>
            <a:off x="917575" y="4343400"/>
            <a:ext cx="5019675" cy="4102100"/>
          </a:xfrm>
        </p:spPr>
        <p:txBody>
          <a:bodyPr wrap="square" lIns="90488" tIns="44450" rIns="90488" bIns="44450" numCol="1" rtlCol="0" anchor="t" anchorCtr="0" compatLnSpc="1"/>
          <a:lstStyle/>
          <a:p>
            <a:pPr marL="0" marR="0" lvl="0" indent="0" algn="l" defTabSz="914400" rtl="0" eaLnBrk="0" fontAlgn="base" latinLnBrk="0" hangingPunct="0">
              <a:lnSpc>
                <a:spcPct val="100000"/>
              </a:lnSpc>
              <a:spcBef>
                <a:spcPct val="30000"/>
              </a:spcBef>
              <a:spcAft>
                <a:spcPct val="0"/>
              </a:spcAft>
              <a:buClrTx/>
              <a:buSzTx/>
              <a:buFontTx/>
              <a:buNone/>
              <a:defRPr/>
            </a:pPr>
            <a:endParaRPr kumimoji="0" lang="zh-CN" altLang="en-US" sz="12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overrideClrMapping bg1="lt1" tx1="dk1" bg2="lt2" tx2="dk2" accent1="accent1" accent2="accent2" accent3="accent3" accent4="accent4" accent5="accent5" accent6="accent6" hlink="hlink" folHlink="folHlink"/>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89" name="Slide Image Placeholder 1"/>
          <p:cNvSpPr>
            <a:spLocks noGrp="1" noRot="1" noChangeAspect="1" noTextEdit="1"/>
          </p:cNvSpPr>
          <p:nvPr>
            <p:ph type="sldImg"/>
          </p:nvPr>
        </p:nvSpPr>
        <p:spPr>
          <a:ln>
            <a:solidFill>
              <a:srgbClr val="000000"/>
            </a:solidFill>
            <a:miter/>
          </a:ln>
        </p:spPr>
      </p:sp>
      <p:sp>
        <p:nvSpPr>
          <p:cNvPr id="217090" name="Notes Placeholder 2"/>
          <p:cNvSpPr>
            <a:spLocks noGrp="1"/>
          </p:cNvSpPr>
          <p:nvPr>
            <p:ph type="body"/>
          </p:nvPr>
        </p:nvSpPr>
        <p:spPr>
          <a:noFill/>
          <a:ln>
            <a:noFill/>
          </a:ln>
        </p:spPr>
        <p:txBody>
          <a:bodyPr wrap="square" lIns="91440" tIns="45720" rIns="91440" bIns="45720" anchor="t" anchorCtr="0"/>
          <a:lstStyle/>
          <a:p>
            <a:pPr lvl="0"/>
            <a:endParaRPr lang="en-US" altLang="zh-CN" dirty="0">
              <a:ea typeface="宋体" panose="02010600030101010101" pitchFamily="2" charset="-122"/>
            </a:endParaRPr>
          </a:p>
        </p:txBody>
      </p:sp>
      <p:sp>
        <p:nvSpPr>
          <p:cNvPr id="217091" name="Slide Number Placeholder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12</a:t>
            </a:fld>
            <a:endParaRPr lang="en-US" altLang="zh-CN" sz="1200" dirty="0">
              <a:latin typeface="Calibri" panose="020F0502020204030204" pitchFamily="34" charset="0"/>
              <a:ea typeface="宋体" panose="02010600030101010101" pitchFamily="2" charset="-122"/>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3F483E-5345-A23D-A8B0-6732320414D4}"/>
            </a:ext>
          </a:extLst>
        </p:cNvPr>
        <p:cNvGrpSpPr/>
        <p:nvPr/>
      </p:nvGrpSpPr>
      <p:grpSpPr>
        <a:xfrm>
          <a:off x="0" y="0"/>
          <a:ext cx="0" cy="0"/>
          <a:chOff x="0" y="0"/>
          <a:chExt cx="0" cy="0"/>
        </a:xfrm>
      </p:grpSpPr>
      <p:sp>
        <p:nvSpPr>
          <p:cNvPr id="217089" name="Slide Image Placeholder 1">
            <a:extLst>
              <a:ext uri="{FF2B5EF4-FFF2-40B4-BE49-F238E27FC236}">
                <a16:creationId xmlns:a16="http://schemas.microsoft.com/office/drawing/2014/main" id="{3206BC72-1EFD-47AE-4026-40ACB5485423}"/>
              </a:ext>
            </a:extLst>
          </p:cNvPr>
          <p:cNvSpPr>
            <a:spLocks noGrp="1" noRot="1" noChangeAspect="1" noTextEdit="1"/>
          </p:cNvSpPr>
          <p:nvPr>
            <p:ph type="sldImg"/>
          </p:nvPr>
        </p:nvSpPr>
        <p:spPr>
          <a:ln>
            <a:solidFill>
              <a:srgbClr val="000000"/>
            </a:solidFill>
            <a:miter/>
          </a:ln>
        </p:spPr>
      </p:sp>
      <p:sp>
        <p:nvSpPr>
          <p:cNvPr id="217090" name="Notes Placeholder 2">
            <a:extLst>
              <a:ext uri="{FF2B5EF4-FFF2-40B4-BE49-F238E27FC236}">
                <a16:creationId xmlns:a16="http://schemas.microsoft.com/office/drawing/2014/main" id="{C014B051-2108-6FCE-B24D-EE88BECFAAC0}"/>
              </a:ext>
            </a:extLst>
          </p:cNvPr>
          <p:cNvSpPr>
            <a:spLocks noGrp="1"/>
          </p:cNvSpPr>
          <p:nvPr>
            <p:ph type="body"/>
          </p:nvPr>
        </p:nvSpPr>
        <p:spPr>
          <a:noFill/>
          <a:ln>
            <a:noFill/>
          </a:ln>
        </p:spPr>
        <p:txBody>
          <a:bodyPr wrap="square" lIns="91440" tIns="45720" rIns="91440" bIns="45720" anchor="t" anchorCtr="0"/>
          <a:lstStyle/>
          <a:p>
            <a:pPr lvl="0"/>
            <a:endParaRPr lang="en-US" altLang="zh-CN" dirty="0">
              <a:ea typeface="宋体" panose="02010600030101010101" pitchFamily="2" charset="-122"/>
            </a:endParaRPr>
          </a:p>
        </p:txBody>
      </p:sp>
      <p:sp>
        <p:nvSpPr>
          <p:cNvPr id="217091" name="Slide Number Placeholder 3">
            <a:extLst>
              <a:ext uri="{FF2B5EF4-FFF2-40B4-BE49-F238E27FC236}">
                <a16:creationId xmlns:a16="http://schemas.microsoft.com/office/drawing/2014/main" id="{899E9E7B-03C6-FAFC-A61F-9F1E55D8F7A1}"/>
              </a:ext>
            </a:extLst>
          </p:cNvPr>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13</a:t>
            </a:fld>
            <a:endParaRPr lang="en-US" altLang="zh-CN" sz="1200" dirty="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13950472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7" name="Slide Image Placeholder 1"/>
          <p:cNvSpPr>
            <a:spLocks noGrp="1" noRot="1" noChangeAspect="1" noTextEdit="1"/>
          </p:cNvSpPr>
          <p:nvPr>
            <p:ph type="sldImg"/>
          </p:nvPr>
        </p:nvSpPr>
        <p:spPr>
          <a:ln>
            <a:solidFill>
              <a:srgbClr val="000000"/>
            </a:solidFill>
            <a:miter/>
          </a:ln>
        </p:spPr>
      </p:sp>
      <p:sp>
        <p:nvSpPr>
          <p:cNvPr id="219138" name="Notes Placeholder 2"/>
          <p:cNvSpPr>
            <a:spLocks noGrp="1"/>
          </p:cNvSpPr>
          <p:nvPr>
            <p:ph type="body"/>
          </p:nvPr>
        </p:nvSpPr>
        <p:spPr>
          <a:noFill/>
          <a:ln>
            <a:noFill/>
          </a:ln>
        </p:spPr>
        <p:txBody>
          <a:bodyPr wrap="square" lIns="91440" tIns="45720" rIns="91440" bIns="45720" anchor="t" anchorCtr="0"/>
          <a:lstStyle/>
          <a:p>
            <a:pPr lvl="0">
              <a:spcBef>
                <a:spcPct val="0"/>
              </a:spcBef>
            </a:pPr>
            <a:endParaRPr lang="en-US" altLang="zh-CN" dirty="0">
              <a:ea typeface="宋体" panose="02010600030101010101" pitchFamily="2" charset="-122"/>
            </a:endParaRPr>
          </a:p>
        </p:txBody>
      </p:sp>
      <p:sp>
        <p:nvSpPr>
          <p:cNvPr id="219139" name="Slide Number Placeholder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14</a:t>
            </a:fld>
            <a:endParaRPr lang="en-US" altLang="zh-CN" sz="1200" dirty="0">
              <a:latin typeface="Calibri" panose="020F0502020204030204" pitchFamily="34" charset="0"/>
              <a:ea typeface="宋体" panose="02010600030101010101" pitchFamily="2" charset="-122"/>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185" name="Slide Image Placeholder 1"/>
          <p:cNvSpPr>
            <a:spLocks noGrp="1" noRot="1" noChangeAspect="1" noTextEdit="1"/>
          </p:cNvSpPr>
          <p:nvPr>
            <p:ph type="sldImg"/>
          </p:nvPr>
        </p:nvSpPr>
        <p:spPr>
          <a:ln>
            <a:solidFill>
              <a:srgbClr val="000000"/>
            </a:solidFill>
            <a:miter/>
          </a:ln>
        </p:spPr>
      </p:sp>
      <p:sp>
        <p:nvSpPr>
          <p:cNvPr id="221186" name="Notes Placeholder 2"/>
          <p:cNvSpPr>
            <a:spLocks noGrp="1"/>
          </p:cNvSpPr>
          <p:nvPr>
            <p:ph type="body"/>
          </p:nvPr>
        </p:nvSpPr>
        <p:spPr>
          <a:noFill/>
          <a:ln>
            <a:noFill/>
          </a:ln>
        </p:spPr>
        <p:txBody>
          <a:bodyPr wrap="square" lIns="91440" tIns="45720" rIns="91440" bIns="45720" anchor="t" anchorCtr="0"/>
          <a:lstStyle/>
          <a:p>
            <a:pPr lvl="0" eaLnBrk="1" hangingPunct="1">
              <a:spcBef>
                <a:spcPct val="0"/>
              </a:spcBef>
            </a:pPr>
            <a:endParaRPr lang="en-US" altLang="zh-CN" dirty="0">
              <a:ea typeface="宋体" panose="02010600030101010101" pitchFamily="2" charset="-122"/>
            </a:endParaRPr>
          </a:p>
        </p:txBody>
      </p:sp>
      <p:sp>
        <p:nvSpPr>
          <p:cNvPr id="221187" name="Slide Number Placeholder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15</a:t>
            </a:fld>
            <a:endParaRPr lang="en-US" altLang="zh-CN" sz="1200" dirty="0">
              <a:latin typeface="Calibri" panose="020F0502020204030204" pitchFamily="34" charset="0"/>
              <a:ea typeface="宋体" panose="02010600030101010101" pitchFamily="2" charset="-122"/>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233" name="Slide Image Placeholder 1"/>
          <p:cNvSpPr>
            <a:spLocks noGrp="1" noRot="1" noChangeAspect="1" noTextEdit="1"/>
          </p:cNvSpPr>
          <p:nvPr>
            <p:ph type="sldImg"/>
          </p:nvPr>
        </p:nvSpPr>
        <p:spPr>
          <a:ln>
            <a:solidFill>
              <a:srgbClr val="000000"/>
            </a:solidFill>
            <a:miter/>
          </a:ln>
        </p:spPr>
      </p:sp>
      <p:sp>
        <p:nvSpPr>
          <p:cNvPr id="223234" name="Notes Placeholder 2"/>
          <p:cNvSpPr>
            <a:spLocks noGrp="1"/>
          </p:cNvSpPr>
          <p:nvPr>
            <p:ph type="body"/>
          </p:nvPr>
        </p:nvSpPr>
        <p:spPr>
          <a:noFill/>
          <a:ln>
            <a:noFill/>
          </a:ln>
        </p:spPr>
        <p:txBody>
          <a:bodyPr wrap="square" lIns="91440" tIns="45720" rIns="91440" bIns="45720" anchor="t" anchorCtr="0"/>
          <a:lstStyle/>
          <a:p>
            <a:pPr lvl="0" eaLnBrk="1" hangingPunct="1">
              <a:spcBef>
                <a:spcPct val="0"/>
              </a:spcBef>
            </a:pPr>
            <a:endParaRPr lang="en-US" altLang="zh-CN" dirty="0">
              <a:ea typeface="宋体" panose="02010600030101010101" pitchFamily="2" charset="-122"/>
            </a:endParaRPr>
          </a:p>
        </p:txBody>
      </p:sp>
      <p:sp>
        <p:nvSpPr>
          <p:cNvPr id="223235" name="Slide Number Placeholder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16</a:t>
            </a:fld>
            <a:endParaRPr lang="en-US" altLang="zh-CN" sz="1200" dirty="0">
              <a:latin typeface="Calibri" panose="020F0502020204030204" pitchFamily="34" charset="0"/>
              <a:ea typeface="宋体" panose="02010600030101010101" pitchFamily="2" charset="-122"/>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305" name="幻灯片图像占位符 1"/>
          <p:cNvSpPr>
            <a:spLocks noGrp="1" noRot="1" noChangeAspect="1" noTextEdit="1"/>
          </p:cNvSpPr>
          <p:nvPr>
            <p:ph type="sldImg"/>
          </p:nvPr>
        </p:nvSpPr>
        <p:spPr>
          <a:ln>
            <a:solidFill>
              <a:srgbClr val="000000"/>
            </a:solidFill>
            <a:miter/>
          </a:ln>
        </p:spPr>
      </p:sp>
      <p:sp>
        <p:nvSpPr>
          <p:cNvPr id="226306" name="备注占位符 2"/>
          <p:cNvSpPr>
            <a:spLocks noGrp="1"/>
          </p:cNvSpPr>
          <p:nvPr>
            <p:ph type="body"/>
          </p:nvPr>
        </p:nvSpPr>
        <p:spPr>
          <a:noFill/>
          <a:ln>
            <a:noFill/>
          </a:ln>
        </p:spPr>
        <p:txBody>
          <a:bodyPr wrap="square" lIns="91440" tIns="45720" rIns="91440" bIns="45720" anchor="t" anchorCtr="0"/>
          <a:lstStyle/>
          <a:p>
            <a:pPr lvl="0"/>
            <a:endParaRPr lang="en-US" altLang="zh-CN" dirty="0">
              <a:ea typeface="宋体" panose="02010600030101010101" pitchFamily="2" charset="-122"/>
            </a:endParaRPr>
          </a:p>
        </p:txBody>
      </p:sp>
      <p:sp>
        <p:nvSpPr>
          <p:cNvPr id="226307" name="灯片编号占位符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17</a:t>
            </a:fld>
            <a:endParaRPr lang="en-US" altLang="zh-CN" sz="1200" dirty="0">
              <a:latin typeface="Calibri" panose="020F0502020204030204" pitchFamily="34" charset="0"/>
              <a:ea typeface="宋体" panose="02010600030101010101" pitchFamily="2" charset="-122"/>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353" name="幻灯片图像占位符 1"/>
          <p:cNvSpPr>
            <a:spLocks noGrp="1" noRot="1" noChangeAspect="1" noTextEdit="1"/>
          </p:cNvSpPr>
          <p:nvPr>
            <p:ph type="sldImg"/>
          </p:nvPr>
        </p:nvSpPr>
        <p:spPr>
          <a:ln>
            <a:solidFill>
              <a:srgbClr val="000000"/>
            </a:solidFill>
            <a:miter/>
          </a:ln>
        </p:spPr>
      </p:sp>
      <p:sp>
        <p:nvSpPr>
          <p:cNvPr id="228354" name="备注占位符 2"/>
          <p:cNvSpPr>
            <a:spLocks noGrp="1"/>
          </p:cNvSpPr>
          <p:nvPr>
            <p:ph type="body"/>
          </p:nvPr>
        </p:nvSpPr>
        <p:spPr>
          <a:noFill/>
          <a:ln>
            <a:noFill/>
          </a:ln>
        </p:spPr>
        <p:txBody>
          <a:bodyPr wrap="square" lIns="91440" tIns="45720" rIns="91440" bIns="45720" anchor="t" anchorCtr="0"/>
          <a:lstStyle/>
          <a:p>
            <a:pPr lvl="0"/>
            <a:endParaRPr lang="zh-CN" altLang="en-US" dirty="0">
              <a:ea typeface="宋体" panose="02010600030101010101" pitchFamily="2" charset="-122"/>
            </a:endParaRPr>
          </a:p>
        </p:txBody>
      </p:sp>
      <p:sp>
        <p:nvSpPr>
          <p:cNvPr id="228355" name="灯片编号占位符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18</a:t>
            </a:fld>
            <a:endParaRPr lang="en-US" altLang="zh-CN" sz="1200" dirty="0">
              <a:latin typeface="Calibri" panose="020F0502020204030204" pitchFamily="34" charset="0"/>
              <a:ea typeface="宋体" panose="02010600030101010101" pitchFamily="2" charset="-122"/>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1" name="幻灯片图像占位符 1"/>
          <p:cNvSpPr>
            <a:spLocks noGrp="1" noRot="1" noChangeAspect="1" noTextEdit="1"/>
          </p:cNvSpPr>
          <p:nvPr>
            <p:ph type="sldImg"/>
          </p:nvPr>
        </p:nvSpPr>
        <p:spPr>
          <a:ln>
            <a:solidFill>
              <a:srgbClr val="000000"/>
            </a:solidFill>
            <a:miter/>
          </a:ln>
        </p:spPr>
      </p:sp>
      <p:sp>
        <p:nvSpPr>
          <p:cNvPr id="230402" name="备注占位符 2"/>
          <p:cNvSpPr>
            <a:spLocks noGrp="1"/>
          </p:cNvSpPr>
          <p:nvPr>
            <p:ph type="body"/>
          </p:nvPr>
        </p:nvSpPr>
        <p:spPr>
          <a:noFill/>
          <a:ln>
            <a:noFill/>
          </a:ln>
        </p:spPr>
        <p:txBody>
          <a:bodyPr wrap="square" lIns="91440" tIns="45720" rIns="91440" bIns="45720" anchor="t" anchorCtr="0"/>
          <a:lstStyle/>
          <a:p>
            <a:pPr lvl="0"/>
            <a:endParaRPr lang="en-US" altLang="zh-CN" dirty="0">
              <a:ea typeface="宋体" panose="02010600030101010101" pitchFamily="2" charset="-122"/>
            </a:endParaRPr>
          </a:p>
        </p:txBody>
      </p:sp>
      <p:sp>
        <p:nvSpPr>
          <p:cNvPr id="230403" name="灯片编号占位符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19</a:t>
            </a:fld>
            <a:endParaRPr lang="en-US" altLang="zh-CN" sz="1200" dirty="0">
              <a:latin typeface="Calibri" panose="020F0502020204030204" pitchFamily="34" charset="0"/>
              <a:ea typeface="宋体" panose="02010600030101010101" pitchFamily="2" charset="-122"/>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49" name="幻灯片图像占位符 1"/>
          <p:cNvSpPr>
            <a:spLocks noGrp="1" noRot="1" noChangeAspect="1" noTextEdit="1"/>
          </p:cNvSpPr>
          <p:nvPr>
            <p:ph type="sldImg"/>
          </p:nvPr>
        </p:nvSpPr>
        <p:spPr>
          <a:ln>
            <a:solidFill>
              <a:srgbClr val="000000"/>
            </a:solidFill>
            <a:miter/>
          </a:ln>
        </p:spPr>
      </p:sp>
      <p:sp>
        <p:nvSpPr>
          <p:cNvPr id="232450" name="备注占位符 2"/>
          <p:cNvSpPr>
            <a:spLocks noGrp="1"/>
          </p:cNvSpPr>
          <p:nvPr>
            <p:ph type="body"/>
          </p:nvPr>
        </p:nvSpPr>
        <p:spPr>
          <a:noFill/>
          <a:ln>
            <a:noFill/>
          </a:ln>
        </p:spPr>
        <p:txBody>
          <a:bodyPr wrap="square" lIns="91440" tIns="45720" rIns="91440" bIns="45720" anchor="t" anchorCtr="0"/>
          <a:lstStyle/>
          <a:p>
            <a:pPr lvl="0"/>
            <a:endParaRPr lang="zh-CN" altLang="en-US" dirty="0">
              <a:ea typeface="宋体" panose="02010600030101010101" pitchFamily="2" charset="-122"/>
            </a:endParaRPr>
          </a:p>
        </p:txBody>
      </p:sp>
      <p:sp>
        <p:nvSpPr>
          <p:cNvPr id="232451" name="灯片编号占位符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20</a:t>
            </a:fld>
            <a:endParaRPr lang="en-US" altLang="zh-CN" sz="1200" dirty="0">
              <a:latin typeface="Calibri" panose="020F0502020204030204" pitchFamily="34" charset="0"/>
              <a:ea typeface="宋体" panose="02010600030101010101" pitchFamily="2" charset="-122"/>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497" name="幻灯片图像占位符 1"/>
          <p:cNvSpPr>
            <a:spLocks noGrp="1" noRot="1" noChangeAspect="1" noTextEdit="1"/>
          </p:cNvSpPr>
          <p:nvPr>
            <p:ph type="sldImg"/>
          </p:nvPr>
        </p:nvSpPr>
        <p:spPr>
          <a:ln>
            <a:solidFill>
              <a:srgbClr val="000000"/>
            </a:solidFill>
            <a:miter/>
          </a:ln>
        </p:spPr>
      </p:sp>
      <p:sp>
        <p:nvSpPr>
          <p:cNvPr id="234498" name="备注占位符 2"/>
          <p:cNvSpPr>
            <a:spLocks noGrp="1"/>
          </p:cNvSpPr>
          <p:nvPr>
            <p:ph type="body"/>
          </p:nvPr>
        </p:nvSpPr>
        <p:spPr>
          <a:noFill/>
          <a:ln>
            <a:noFill/>
          </a:ln>
        </p:spPr>
        <p:txBody>
          <a:bodyPr wrap="square" lIns="91440" tIns="45720" rIns="91440" bIns="45720" anchor="t" anchorCtr="0"/>
          <a:lstStyle/>
          <a:p>
            <a:pPr lvl="0"/>
            <a:endParaRPr lang="zh-CN" altLang="en-US" dirty="0">
              <a:ea typeface="宋体" panose="02010600030101010101" pitchFamily="2" charset="-122"/>
            </a:endParaRPr>
          </a:p>
        </p:txBody>
      </p:sp>
      <p:sp>
        <p:nvSpPr>
          <p:cNvPr id="234499" name="灯片编号占位符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21</a:t>
            </a:fld>
            <a:endParaRPr lang="en-US" altLang="zh-CN" sz="1200" dirty="0">
              <a:latin typeface="Calibri" panose="020F0502020204030204" pitchFamily="34" charset="0"/>
              <a:ea typeface="宋体" panose="02010600030101010101" pitchFamily="2" charset="-122"/>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545" name="幻灯片图像占位符 1"/>
          <p:cNvSpPr>
            <a:spLocks noGrp="1" noRot="1" noChangeAspect="1" noTextEdit="1"/>
          </p:cNvSpPr>
          <p:nvPr>
            <p:ph type="sldImg"/>
          </p:nvPr>
        </p:nvSpPr>
        <p:spPr>
          <a:ln>
            <a:solidFill>
              <a:srgbClr val="000000"/>
            </a:solidFill>
            <a:miter/>
          </a:ln>
        </p:spPr>
      </p:sp>
      <p:sp>
        <p:nvSpPr>
          <p:cNvPr id="236546" name="备注占位符 2"/>
          <p:cNvSpPr>
            <a:spLocks noGrp="1"/>
          </p:cNvSpPr>
          <p:nvPr>
            <p:ph type="body"/>
          </p:nvPr>
        </p:nvSpPr>
        <p:spPr>
          <a:noFill/>
          <a:ln>
            <a:noFill/>
          </a:ln>
        </p:spPr>
        <p:txBody>
          <a:bodyPr wrap="square" lIns="91440" tIns="45720" rIns="91440" bIns="45720" anchor="t" anchorCtr="0"/>
          <a:lstStyle/>
          <a:p>
            <a:pPr lvl="0"/>
            <a:endParaRPr lang="zh-CN" altLang="en-US" dirty="0">
              <a:ea typeface="宋体" panose="02010600030101010101" pitchFamily="2" charset="-122"/>
            </a:endParaRPr>
          </a:p>
        </p:txBody>
      </p:sp>
      <p:sp>
        <p:nvSpPr>
          <p:cNvPr id="236547" name="灯片编号占位符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22</a:t>
            </a:fld>
            <a:endParaRPr lang="en-US" altLang="zh-CN" sz="1200" dirty="0">
              <a:latin typeface="Calibri" panose="020F0502020204030204" pitchFamily="34" charset="0"/>
              <a:ea typeface="宋体" panose="02010600030101010101" pitchFamily="2" charset="-122"/>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593" name="幻灯片图像占位符 1"/>
          <p:cNvSpPr>
            <a:spLocks noGrp="1" noRot="1" noChangeAspect="1" noTextEdit="1"/>
          </p:cNvSpPr>
          <p:nvPr>
            <p:ph type="sldImg"/>
          </p:nvPr>
        </p:nvSpPr>
        <p:spPr>
          <a:ln>
            <a:solidFill>
              <a:srgbClr val="000000"/>
            </a:solidFill>
            <a:miter/>
          </a:ln>
        </p:spPr>
      </p:sp>
      <p:sp>
        <p:nvSpPr>
          <p:cNvPr id="238594" name="备注占位符 2"/>
          <p:cNvSpPr>
            <a:spLocks noGrp="1"/>
          </p:cNvSpPr>
          <p:nvPr>
            <p:ph type="body"/>
          </p:nvPr>
        </p:nvSpPr>
        <p:spPr>
          <a:noFill/>
          <a:ln>
            <a:noFill/>
          </a:ln>
        </p:spPr>
        <p:txBody>
          <a:bodyPr wrap="square" lIns="91440" tIns="45720" rIns="91440" bIns="45720" anchor="t" anchorCtr="0"/>
          <a:lstStyle/>
          <a:p>
            <a:pPr lvl="0"/>
            <a:endParaRPr lang="zh-CN" altLang="en-US" dirty="0">
              <a:ea typeface="宋体" panose="02010600030101010101" pitchFamily="2" charset="-122"/>
            </a:endParaRPr>
          </a:p>
        </p:txBody>
      </p:sp>
      <p:sp>
        <p:nvSpPr>
          <p:cNvPr id="238595" name="灯片编号占位符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23</a:t>
            </a:fld>
            <a:endParaRPr lang="en-US" altLang="zh-CN" sz="1200" dirty="0">
              <a:latin typeface="Calibri" panose="020F0502020204030204" pitchFamily="34" charset="0"/>
              <a:ea typeface="宋体" panose="02010600030101010101" pitchFamily="2" charset="-122"/>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1" name="幻灯片图像占位符 1"/>
          <p:cNvSpPr>
            <a:spLocks noGrp="1" noRot="1" noChangeAspect="1" noTextEdit="1"/>
          </p:cNvSpPr>
          <p:nvPr>
            <p:ph type="sldImg"/>
          </p:nvPr>
        </p:nvSpPr>
        <p:spPr>
          <a:ln>
            <a:solidFill>
              <a:srgbClr val="000000"/>
            </a:solidFill>
            <a:miter/>
          </a:ln>
        </p:spPr>
      </p:sp>
      <p:sp>
        <p:nvSpPr>
          <p:cNvPr id="240642" name="备注占位符 2"/>
          <p:cNvSpPr>
            <a:spLocks noGrp="1"/>
          </p:cNvSpPr>
          <p:nvPr>
            <p:ph type="body"/>
          </p:nvPr>
        </p:nvSpPr>
        <p:spPr>
          <a:noFill/>
          <a:ln>
            <a:noFill/>
          </a:ln>
        </p:spPr>
        <p:txBody>
          <a:bodyPr wrap="square" lIns="91440" tIns="45720" rIns="91440" bIns="45720" anchor="t" anchorCtr="0"/>
          <a:lstStyle/>
          <a:p>
            <a:pPr lvl="0"/>
            <a:endParaRPr lang="zh-CN" altLang="en-US" dirty="0">
              <a:ea typeface="宋体" panose="02010600030101010101" pitchFamily="2" charset="-122"/>
            </a:endParaRPr>
          </a:p>
        </p:txBody>
      </p:sp>
      <p:sp>
        <p:nvSpPr>
          <p:cNvPr id="240643" name="灯片编号占位符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24</a:t>
            </a:fld>
            <a:endParaRPr lang="en-US" altLang="zh-CN" sz="1200" dirty="0">
              <a:latin typeface="Calibri" panose="020F0502020204030204" pitchFamily="34" charset="0"/>
              <a:ea typeface="宋体" panose="02010600030101010101" pitchFamily="2" charset="-122"/>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689" name="幻灯片图像占位符 1"/>
          <p:cNvSpPr>
            <a:spLocks noGrp="1" noRot="1" noChangeAspect="1" noTextEdit="1"/>
          </p:cNvSpPr>
          <p:nvPr>
            <p:ph type="sldImg"/>
          </p:nvPr>
        </p:nvSpPr>
        <p:spPr>
          <a:ln>
            <a:solidFill>
              <a:srgbClr val="000000"/>
            </a:solidFill>
            <a:miter/>
          </a:ln>
        </p:spPr>
      </p:sp>
      <p:sp>
        <p:nvSpPr>
          <p:cNvPr id="242690" name="备注占位符 2"/>
          <p:cNvSpPr>
            <a:spLocks noGrp="1"/>
          </p:cNvSpPr>
          <p:nvPr>
            <p:ph type="body"/>
          </p:nvPr>
        </p:nvSpPr>
        <p:spPr>
          <a:noFill/>
          <a:ln>
            <a:noFill/>
          </a:ln>
        </p:spPr>
        <p:txBody>
          <a:bodyPr wrap="square" lIns="91440" tIns="45720" rIns="91440" bIns="45720" anchor="t" anchorCtr="0"/>
          <a:lstStyle/>
          <a:p>
            <a:pPr lvl="0"/>
            <a:endParaRPr lang="zh-CN" altLang="en-US" dirty="0">
              <a:ea typeface="宋体" panose="02010600030101010101" pitchFamily="2" charset="-122"/>
            </a:endParaRPr>
          </a:p>
        </p:txBody>
      </p:sp>
      <p:sp>
        <p:nvSpPr>
          <p:cNvPr id="242691" name="灯片编号占位符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25</a:t>
            </a:fld>
            <a:endParaRPr lang="en-US" altLang="zh-CN" sz="1200" dirty="0">
              <a:latin typeface="Calibri" panose="020F0502020204030204" pitchFamily="34" charset="0"/>
              <a:ea typeface="宋体" panose="02010600030101010101" pitchFamily="2" charset="-122"/>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785" name="Slide Image Placeholder 1"/>
          <p:cNvSpPr>
            <a:spLocks noGrp="1" noRot="1" noChangeAspect="1" noTextEdit="1"/>
          </p:cNvSpPr>
          <p:nvPr>
            <p:ph type="sldImg"/>
          </p:nvPr>
        </p:nvSpPr>
        <p:spPr>
          <a:ln>
            <a:solidFill>
              <a:srgbClr val="000000"/>
            </a:solidFill>
            <a:miter/>
          </a:ln>
        </p:spPr>
      </p:sp>
      <p:sp>
        <p:nvSpPr>
          <p:cNvPr id="246786" name="Notes Placeholder 2"/>
          <p:cNvSpPr>
            <a:spLocks noGrp="1"/>
          </p:cNvSpPr>
          <p:nvPr>
            <p:ph type="body"/>
          </p:nvPr>
        </p:nvSpPr>
        <p:spPr>
          <a:noFill/>
          <a:ln>
            <a:noFill/>
          </a:ln>
        </p:spPr>
        <p:txBody>
          <a:bodyPr wrap="square" lIns="91440" tIns="45720" rIns="91440" bIns="45720" anchor="t" anchorCtr="0"/>
          <a:lstStyle/>
          <a:p>
            <a:pPr lvl="0">
              <a:spcBef>
                <a:spcPct val="0"/>
              </a:spcBef>
            </a:pPr>
            <a:endParaRPr lang="en-US" altLang="zh-CN" dirty="0">
              <a:ea typeface="宋体" panose="02010600030101010101" pitchFamily="2" charset="-122"/>
            </a:endParaRPr>
          </a:p>
        </p:txBody>
      </p:sp>
      <p:sp>
        <p:nvSpPr>
          <p:cNvPr id="246787" name="Slide Number Placeholder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26</a:t>
            </a:fld>
            <a:endParaRPr lang="en-US" altLang="zh-CN" sz="1200" dirty="0">
              <a:latin typeface="Calibri" panose="020F0502020204030204" pitchFamily="34" charset="0"/>
              <a:ea typeface="宋体" panose="02010600030101010101" pitchFamily="2" charset="-122"/>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073" name="Slide Image Placeholder 1"/>
          <p:cNvSpPr>
            <a:spLocks noGrp="1" noRot="1" noChangeAspect="1" noTextEdit="1"/>
          </p:cNvSpPr>
          <p:nvPr>
            <p:ph type="sldImg"/>
          </p:nvPr>
        </p:nvSpPr>
        <p:spPr>
          <a:ln>
            <a:solidFill>
              <a:srgbClr val="000000"/>
            </a:solidFill>
            <a:miter/>
          </a:ln>
        </p:spPr>
      </p:sp>
      <p:sp>
        <p:nvSpPr>
          <p:cNvPr id="259074" name="Notes Placeholder 2"/>
          <p:cNvSpPr>
            <a:spLocks noGrp="1"/>
          </p:cNvSpPr>
          <p:nvPr>
            <p:ph type="body"/>
          </p:nvPr>
        </p:nvSpPr>
        <p:spPr>
          <a:noFill/>
          <a:ln>
            <a:noFill/>
          </a:ln>
        </p:spPr>
        <p:txBody>
          <a:bodyPr wrap="square" lIns="91440" tIns="45720" rIns="91440" bIns="45720" anchor="t" anchorCtr="0"/>
          <a:lstStyle/>
          <a:p>
            <a:pPr lvl="0" eaLnBrk="1" hangingPunct="1">
              <a:spcBef>
                <a:spcPct val="0"/>
              </a:spcBef>
            </a:pPr>
            <a:endParaRPr lang="en-US" altLang="zh-CN" dirty="0">
              <a:ea typeface="宋体" panose="02010600030101010101" pitchFamily="2" charset="-122"/>
            </a:endParaRPr>
          </a:p>
        </p:txBody>
      </p:sp>
      <p:sp>
        <p:nvSpPr>
          <p:cNvPr id="259075" name="Slide Number Placeholder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28</a:t>
            </a:fld>
            <a:endParaRPr lang="en-US" altLang="zh-CN" sz="1200" dirty="0">
              <a:latin typeface="Calibri" panose="020F0502020204030204" pitchFamily="34" charset="0"/>
              <a:ea typeface="宋体" panose="02010600030101010101" pitchFamily="2" charset="-122"/>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121" name="Slide Image Placeholder 1"/>
          <p:cNvSpPr>
            <a:spLocks noGrp="1" noRot="1" noChangeAspect="1" noTextEdit="1"/>
          </p:cNvSpPr>
          <p:nvPr>
            <p:ph type="sldImg"/>
          </p:nvPr>
        </p:nvSpPr>
        <p:spPr>
          <a:ln>
            <a:solidFill>
              <a:srgbClr val="000000"/>
            </a:solidFill>
            <a:miter/>
          </a:ln>
        </p:spPr>
      </p:sp>
      <p:sp>
        <p:nvSpPr>
          <p:cNvPr id="261122" name="Notes Placeholder 2"/>
          <p:cNvSpPr>
            <a:spLocks noGrp="1"/>
          </p:cNvSpPr>
          <p:nvPr>
            <p:ph type="body"/>
          </p:nvPr>
        </p:nvSpPr>
        <p:spPr>
          <a:noFill/>
          <a:ln>
            <a:noFill/>
          </a:ln>
        </p:spPr>
        <p:txBody>
          <a:bodyPr wrap="square" lIns="91440" tIns="45720" rIns="91440" bIns="45720" anchor="t" anchorCtr="0"/>
          <a:lstStyle/>
          <a:p>
            <a:pPr lvl="0" defTabSz="865505"/>
            <a:endParaRPr lang="en-US" altLang="zh-CN" dirty="0">
              <a:latin typeface="Arial" panose="020B0604020202020204" pitchFamily="34" charset="0"/>
              <a:ea typeface="宋体" panose="02010600030101010101" pitchFamily="2" charset="-122"/>
            </a:endParaRPr>
          </a:p>
        </p:txBody>
      </p:sp>
      <p:sp>
        <p:nvSpPr>
          <p:cNvPr id="261123" name="Slide Number Placeholder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29</a:t>
            </a:fld>
            <a:endParaRPr lang="en-US" altLang="zh-CN" sz="1200" dirty="0">
              <a:latin typeface="Calibri" panose="020F0502020204030204" pitchFamily="34" charset="0"/>
              <a:ea typeface="宋体" panose="02010600030101010101" pitchFamily="2" charset="-122"/>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3169" name="幻灯片图像占位符 1"/>
          <p:cNvSpPr>
            <a:spLocks noGrp="1" noRot="1" noChangeAspect="1" noTextEdit="1"/>
          </p:cNvSpPr>
          <p:nvPr>
            <p:ph type="sldImg"/>
          </p:nvPr>
        </p:nvSpPr>
        <p:spPr>
          <a:ln>
            <a:solidFill>
              <a:srgbClr val="000000"/>
            </a:solidFill>
            <a:miter/>
          </a:ln>
        </p:spPr>
      </p:sp>
      <p:sp>
        <p:nvSpPr>
          <p:cNvPr id="263170" name="备注占位符 2"/>
          <p:cNvSpPr>
            <a:spLocks noGrp="1"/>
          </p:cNvSpPr>
          <p:nvPr>
            <p:ph type="body"/>
          </p:nvPr>
        </p:nvSpPr>
        <p:spPr>
          <a:noFill/>
          <a:ln>
            <a:noFill/>
          </a:ln>
        </p:spPr>
        <p:txBody>
          <a:bodyPr wrap="square" lIns="91440" tIns="45720" rIns="91440" bIns="45720" anchor="t" anchorCtr="0"/>
          <a:lstStyle/>
          <a:p>
            <a:pPr lvl="0"/>
            <a:endParaRPr lang="zh-CN" altLang="en-US" dirty="0">
              <a:ea typeface="宋体" panose="02010600030101010101" pitchFamily="2" charset="-122"/>
            </a:endParaRPr>
          </a:p>
        </p:txBody>
      </p:sp>
      <p:sp>
        <p:nvSpPr>
          <p:cNvPr id="263171" name="灯片编号占位符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30</a:t>
            </a:fld>
            <a:endParaRPr lang="en-US" altLang="zh-CN" sz="1200" dirty="0">
              <a:latin typeface="Calibri" panose="020F0502020204030204" pitchFamily="34" charset="0"/>
              <a:ea typeface="宋体" panose="02010600030101010101" pitchFamily="2" charset="-122"/>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5217" name="Rectangle 7"/>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Times New Roman" panose="02020603050405020304" pitchFamily="18" charset="0"/>
                <a:ea typeface="宋体" panose="02010600030101010101" pitchFamily="2" charset="-122"/>
              </a:rPr>
              <a:t>31</a:t>
            </a:fld>
            <a:endParaRPr lang="en-US" altLang="zh-CN" sz="1200" dirty="0">
              <a:latin typeface="Times New Roman" panose="02020603050405020304" pitchFamily="18" charset="0"/>
              <a:ea typeface="宋体" panose="02010600030101010101" pitchFamily="2" charset="-122"/>
            </a:endParaRPr>
          </a:p>
        </p:txBody>
      </p:sp>
      <p:sp>
        <p:nvSpPr>
          <p:cNvPr id="265218" name="Rectangle 2"/>
          <p:cNvSpPr>
            <a:spLocks noGrp="1" noRot="1" noChangeAspect="1" noTextEdit="1"/>
          </p:cNvSpPr>
          <p:nvPr>
            <p:ph type="sldImg"/>
          </p:nvPr>
        </p:nvSpPr>
        <p:spPr>
          <a:xfrm>
            <a:off x="384175" y="687388"/>
            <a:ext cx="6089650" cy="3425825"/>
          </a:xfrm>
          <a:ln w="12699">
            <a:solidFill>
              <a:srgbClr val="000000"/>
            </a:solidFill>
            <a:miter/>
          </a:ln>
        </p:spPr>
      </p:sp>
      <p:sp>
        <p:nvSpPr>
          <p:cNvPr id="265219" name="Rectangle 3"/>
          <p:cNvSpPr>
            <a:spLocks noGrp="1"/>
          </p:cNvSpPr>
          <p:nvPr>
            <p:ph type="body"/>
          </p:nvPr>
        </p:nvSpPr>
        <p:spPr>
          <a:noFill/>
          <a:ln>
            <a:noFill/>
          </a:ln>
        </p:spPr>
        <p:txBody>
          <a:bodyPr wrap="square" lIns="92075" tIns="46038" rIns="92075" bIns="46038" anchor="t" anchorCtr="0"/>
          <a:lstStyle/>
          <a:p>
            <a:pPr lvl="0" eaLnBrk="1" hangingPunct="1"/>
            <a:endParaRPr lang="en-US" altLang="zh-CN" dirty="0">
              <a:ea typeface="宋体" panose="02010600030101010101" pitchFamily="2" charset="-122"/>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265" name="Slide Image Placeholder 1"/>
          <p:cNvSpPr>
            <a:spLocks noGrp="1" noRot="1" noChangeAspect="1" noTextEdit="1"/>
          </p:cNvSpPr>
          <p:nvPr>
            <p:ph type="sldImg"/>
          </p:nvPr>
        </p:nvSpPr>
        <p:spPr>
          <a:ln>
            <a:solidFill>
              <a:srgbClr val="000000"/>
            </a:solidFill>
            <a:miter/>
          </a:ln>
        </p:spPr>
      </p:sp>
      <p:sp>
        <p:nvSpPr>
          <p:cNvPr id="267266" name="Notes Placeholder 2"/>
          <p:cNvSpPr>
            <a:spLocks noGrp="1"/>
          </p:cNvSpPr>
          <p:nvPr>
            <p:ph type="body"/>
          </p:nvPr>
        </p:nvSpPr>
        <p:spPr>
          <a:noFill/>
          <a:ln>
            <a:noFill/>
          </a:ln>
        </p:spPr>
        <p:txBody>
          <a:bodyPr wrap="square" lIns="91440" tIns="45720" rIns="91440" bIns="45720" anchor="t" anchorCtr="0"/>
          <a:lstStyle/>
          <a:p>
            <a:pPr lvl="0" eaLnBrk="1" hangingPunct="1">
              <a:spcBef>
                <a:spcPct val="0"/>
              </a:spcBef>
            </a:pPr>
            <a:endParaRPr lang="en-US" altLang="zh-CN" dirty="0">
              <a:ea typeface="宋体" panose="02010600030101010101" pitchFamily="2" charset="-122"/>
            </a:endParaRPr>
          </a:p>
        </p:txBody>
      </p:sp>
      <p:sp>
        <p:nvSpPr>
          <p:cNvPr id="267267" name="Slide Number Placeholder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32</a:t>
            </a:fld>
            <a:endParaRPr lang="en-US" altLang="zh-CN" sz="1200" dirty="0">
              <a:latin typeface="Calibri" panose="020F0502020204030204" pitchFamily="34" charset="0"/>
              <a:ea typeface="宋体" panose="02010600030101010101" pitchFamily="2" charset="-122"/>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409" name="Slide Image Placeholder 1"/>
          <p:cNvSpPr>
            <a:spLocks noGrp="1" noRot="1" noChangeAspect="1" noTextEdit="1"/>
          </p:cNvSpPr>
          <p:nvPr>
            <p:ph type="sldImg"/>
          </p:nvPr>
        </p:nvSpPr>
        <p:spPr>
          <a:ln>
            <a:solidFill>
              <a:srgbClr val="000000"/>
            </a:solidFill>
            <a:miter/>
          </a:ln>
        </p:spPr>
      </p:sp>
      <p:sp>
        <p:nvSpPr>
          <p:cNvPr id="273410" name="Notes Placeholder 2"/>
          <p:cNvSpPr>
            <a:spLocks noGrp="1"/>
          </p:cNvSpPr>
          <p:nvPr>
            <p:ph type="body"/>
          </p:nvPr>
        </p:nvSpPr>
        <p:spPr>
          <a:noFill/>
          <a:ln>
            <a:noFill/>
          </a:ln>
        </p:spPr>
        <p:txBody>
          <a:bodyPr wrap="square" lIns="91440" tIns="45720" rIns="91440" bIns="45720" anchor="t" anchorCtr="0"/>
          <a:lstStyle/>
          <a:p>
            <a:pPr lvl="0"/>
            <a:endParaRPr lang="en-US" altLang="zh-CN" dirty="0">
              <a:ea typeface="宋体" panose="02010600030101010101" pitchFamily="2" charset="-122"/>
            </a:endParaRPr>
          </a:p>
        </p:txBody>
      </p:sp>
      <p:sp>
        <p:nvSpPr>
          <p:cNvPr id="273411" name="Slide Number Placeholder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33</a:t>
            </a:fld>
            <a:endParaRPr lang="en-US" altLang="zh-CN" sz="1200" dirty="0">
              <a:latin typeface="Calibri" panose="020F0502020204030204" pitchFamily="34" charset="0"/>
              <a:ea typeface="宋体" panose="02010600030101010101" pitchFamily="2" charset="-122"/>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457" name="Slide Image Placeholder 1"/>
          <p:cNvSpPr>
            <a:spLocks noGrp="1" noRot="1" noChangeAspect="1" noTextEdit="1"/>
          </p:cNvSpPr>
          <p:nvPr>
            <p:ph type="sldImg"/>
          </p:nvPr>
        </p:nvSpPr>
        <p:spPr>
          <a:ln>
            <a:solidFill>
              <a:srgbClr val="000000"/>
            </a:solidFill>
            <a:miter/>
          </a:ln>
        </p:spPr>
      </p:sp>
      <p:sp>
        <p:nvSpPr>
          <p:cNvPr id="275458" name="Notes Placeholder 2"/>
          <p:cNvSpPr>
            <a:spLocks noGrp="1"/>
          </p:cNvSpPr>
          <p:nvPr>
            <p:ph type="body"/>
          </p:nvPr>
        </p:nvSpPr>
        <p:spPr>
          <a:noFill/>
          <a:ln>
            <a:noFill/>
          </a:ln>
        </p:spPr>
        <p:txBody>
          <a:bodyPr wrap="square" lIns="91440" tIns="45720" rIns="91440" bIns="45720" anchor="t" anchorCtr="0"/>
          <a:lstStyle/>
          <a:p>
            <a:pPr lvl="0"/>
            <a:endParaRPr lang="en-US" altLang="zh-CN" dirty="0">
              <a:ea typeface="宋体" panose="02010600030101010101" pitchFamily="2" charset="-122"/>
            </a:endParaRPr>
          </a:p>
        </p:txBody>
      </p:sp>
      <p:sp>
        <p:nvSpPr>
          <p:cNvPr id="275459" name="Slide Number Placeholder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34</a:t>
            </a:fld>
            <a:endParaRPr lang="en-US" altLang="zh-CN" sz="1200" dirty="0">
              <a:latin typeface="Calibri" panose="020F0502020204030204" pitchFamily="34" charset="0"/>
              <a:ea typeface="宋体" panose="02010600030101010101" pitchFamily="2" charset="-122"/>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7505" name="Slide Image Placeholder 1"/>
          <p:cNvSpPr>
            <a:spLocks noGrp="1" noRot="1" noChangeAspect="1" noTextEdit="1"/>
          </p:cNvSpPr>
          <p:nvPr>
            <p:ph type="sldImg"/>
          </p:nvPr>
        </p:nvSpPr>
        <p:spPr>
          <a:ln>
            <a:solidFill>
              <a:srgbClr val="000000"/>
            </a:solidFill>
            <a:miter/>
          </a:ln>
        </p:spPr>
      </p:sp>
      <p:sp>
        <p:nvSpPr>
          <p:cNvPr id="277506" name="Notes Placeholder 2"/>
          <p:cNvSpPr>
            <a:spLocks noGrp="1"/>
          </p:cNvSpPr>
          <p:nvPr>
            <p:ph type="body"/>
          </p:nvPr>
        </p:nvSpPr>
        <p:spPr>
          <a:noFill/>
          <a:ln>
            <a:noFill/>
          </a:ln>
        </p:spPr>
        <p:txBody>
          <a:bodyPr wrap="square" lIns="91440" tIns="45720" rIns="91440" bIns="45720" anchor="t" anchorCtr="0"/>
          <a:lstStyle/>
          <a:p>
            <a:pPr lvl="0"/>
            <a:endParaRPr lang="en-US" altLang="zh-CN" dirty="0">
              <a:ea typeface="宋体" panose="02010600030101010101" pitchFamily="2" charset="-122"/>
            </a:endParaRPr>
          </a:p>
        </p:txBody>
      </p:sp>
      <p:sp>
        <p:nvSpPr>
          <p:cNvPr id="277507" name="Slide Number Placeholder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35</a:t>
            </a:fld>
            <a:endParaRPr lang="en-US" altLang="zh-CN" sz="1200" dirty="0">
              <a:latin typeface="Calibri" panose="020F0502020204030204" pitchFamily="34" charset="0"/>
              <a:ea typeface="宋体" panose="02010600030101010101" pitchFamily="2" charset="-122"/>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553" name="Slide Image Placeholder 1"/>
          <p:cNvSpPr>
            <a:spLocks noGrp="1" noRot="1" noChangeAspect="1" noTextEdit="1"/>
          </p:cNvSpPr>
          <p:nvPr>
            <p:ph type="sldImg"/>
          </p:nvPr>
        </p:nvSpPr>
        <p:spPr>
          <a:ln>
            <a:solidFill>
              <a:srgbClr val="000000"/>
            </a:solidFill>
            <a:miter/>
          </a:ln>
        </p:spPr>
      </p:sp>
      <p:sp>
        <p:nvSpPr>
          <p:cNvPr id="279554" name="Notes Placeholder 2"/>
          <p:cNvSpPr>
            <a:spLocks noGrp="1"/>
          </p:cNvSpPr>
          <p:nvPr>
            <p:ph type="body"/>
          </p:nvPr>
        </p:nvSpPr>
        <p:spPr>
          <a:noFill/>
          <a:ln>
            <a:noFill/>
          </a:ln>
        </p:spPr>
        <p:txBody>
          <a:bodyPr wrap="square" lIns="91440" tIns="45720" rIns="91440" bIns="45720" anchor="t" anchorCtr="0"/>
          <a:lstStyle/>
          <a:p>
            <a:pPr lvl="0"/>
            <a:endParaRPr lang="en-US" altLang="zh-CN" dirty="0">
              <a:ea typeface="宋体" panose="02010600030101010101" pitchFamily="2" charset="-122"/>
            </a:endParaRPr>
          </a:p>
        </p:txBody>
      </p:sp>
      <p:sp>
        <p:nvSpPr>
          <p:cNvPr id="279555" name="Slide Number Placeholder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36</a:t>
            </a:fld>
            <a:endParaRPr lang="en-US" altLang="zh-CN" sz="1200" dirty="0">
              <a:latin typeface="Calibri" panose="020F0502020204030204" pitchFamily="34" charset="0"/>
              <a:ea typeface="宋体" panose="02010600030101010101" pitchFamily="2" charset="-122"/>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601" name="Slide Image Placeholder 1"/>
          <p:cNvSpPr>
            <a:spLocks noGrp="1" noRot="1" noChangeAspect="1" noTextEdit="1"/>
          </p:cNvSpPr>
          <p:nvPr>
            <p:ph type="sldImg"/>
          </p:nvPr>
        </p:nvSpPr>
        <p:spPr>
          <a:ln>
            <a:solidFill>
              <a:srgbClr val="000000"/>
            </a:solidFill>
            <a:miter/>
          </a:ln>
        </p:spPr>
      </p:sp>
      <p:sp>
        <p:nvSpPr>
          <p:cNvPr id="281602" name="Notes Placeholder 2"/>
          <p:cNvSpPr>
            <a:spLocks noGrp="1"/>
          </p:cNvSpPr>
          <p:nvPr>
            <p:ph type="body"/>
          </p:nvPr>
        </p:nvSpPr>
        <p:spPr>
          <a:noFill/>
          <a:ln>
            <a:noFill/>
          </a:ln>
        </p:spPr>
        <p:txBody>
          <a:bodyPr wrap="square" lIns="91440" tIns="45720" rIns="91440" bIns="45720" anchor="t" anchorCtr="0"/>
          <a:lstStyle/>
          <a:p>
            <a:pPr lvl="0" eaLnBrk="1" hangingPunct="1">
              <a:spcBef>
                <a:spcPct val="0"/>
              </a:spcBef>
            </a:pPr>
            <a:endParaRPr lang="en-US" altLang="zh-CN" dirty="0">
              <a:ea typeface="宋体" panose="02010600030101010101" pitchFamily="2" charset="-122"/>
            </a:endParaRPr>
          </a:p>
        </p:txBody>
      </p:sp>
      <p:sp>
        <p:nvSpPr>
          <p:cNvPr id="281603" name="Slide Number Placeholder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43</a:t>
            </a:fld>
            <a:endParaRPr lang="en-US" altLang="zh-CN" sz="1200" dirty="0">
              <a:latin typeface="Calibri" panose="020F0502020204030204" pitchFamily="34" charset="0"/>
              <a:ea typeface="宋体" panose="02010600030101010101" pitchFamily="2" charset="-122"/>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5697" name="Slide Image Placeholder 1"/>
          <p:cNvSpPr>
            <a:spLocks noGrp="1" noRot="1" noChangeAspect="1" noTextEdit="1"/>
          </p:cNvSpPr>
          <p:nvPr>
            <p:ph type="sldImg"/>
          </p:nvPr>
        </p:nvSpPr>
        <p:spPr>
          <a:ln>
            <a:solidFill>
              <a:srgbClr val="000000"/>
            </a:solidFill>
            <a:miter/>
          </a:ln>
        </p:spPr>
      </p:sp>
      <p:sp>
        <p:nvSpPr>
          <p:cNvPr id="285698" name="Notes Placeholder 2"/>
          <p:cNvSpPr>
            <a:spLocks noGrp="1"/>
          </p:cNvSpPr>
          <p:nvPr>
            <p:ph type="body"/>
          </p:nvPr>
        </p:nvSpPr>
        <p:spPr>
          <a:noFill/>
          <a:ln>
            <a:noFill/>
          </a:ln>
        </p:spPr>
        <p:txBody>
          <a:bodyPr wrap="square" lIns="91440" tIns="45720" rIns="91440" bIns="45720" anchor="t" anchorCtr="0"/>
          <a:lstStyle/>
          <a:p>
            <a:pPr lvl="0" eaLnBrk="1" hangingPunct="1"/>
            <a:endParaRPr lang="en-US" altLang="zh-CN" dirty="0">
              <a:ea typeface="宋体" panose="02010600030101010101" pitchFamily="2" charset="-122"/>
            </a:endParaRPr>
          </a:p>
        </p:txBody>
      </p:sp>
      <p:sp>
        <p:nvSpPr>
          <p:cNvPr id="285699" name="Slide Number Placeholder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44</a:t>
            </a:fld>
            <a:endParaRPr lang="en-US" altLang="zh-CN" sz="1200" dirty="0">
              <a:latin typeface="Calibri" panose="020F0502020204030204" pitchFamily="34" charset="0"/>
              <a:ea typeface="宋体" panose="02010600030101010101" pitchFamily="2" charset="-122"/>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745" name="Slide Image Placeholder 1"/>
          <p:cNvSpPr>
            <a:spLocks noGrp="1" noRot="1" noChangeAspect="1" noTextEdit="1"/>
          </p:cNvSpPr>
          <p:nvPr>
            <p:ph type="sldImg"/>
          </p:nvPr>
        </p:nvSpPr>
        <p:spPr>
          <a:ln>
            <a:solidFill>
              <a:srgbClr val="000000"/>
            </a:solidFill>
            <a:miter/>
          </a:ln>
        </p:spPr>
      </p:sp>
      <p:sp>
        <p:nvSpPr>
          <p:cNvPr id="287746" name="Notes Placeholder 2"/>
          <p:cNvSpPr>
            <a:spLocks noGrp="1"/>
          </p:cNvSpPr>
          <p:nvPr>
            <p:ph type="body"/>
          </p:nvPr>
        </p:nvSpPr>
        <p:spPr>
          <a:noFill/>
          <a:ln>
            <a:noFill/>
          </a:ln>
        </p:spPr>
        <p:txBody>
          <a:bodyPr wrap="square" lIns="91440" tIns="45720" rIns="91440" bIns="45720" anchor="t" anchorCtr="0"/>
          <a:lstStyle/>
          <a:p>
            <a:pPr lvl="0" eaLnBrk="1" hangingPunct="1">
              <a:spcBef>
                <a:spcPct val="0"/>
              </a:spcBef>
            </a:pPr>
            <a:endParaRPr lang="en-US" altLang="zh-CN" dirty="0">
              <a:ea typeface="宋体" panose="02010600030101010101" pitchFamily="2" charset="-122"/>
            </a:endParaRPr>
          </a:p>
        </p:txBody>
      </p:sp>
      <p:sp>
        <p:nvSpPr>
          <p:cNvPr id="287747" name="Slide Number Placeholder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45</a:t>
            </a:fld>
            <a:endParaRPr lang="en-US" altLang="zh-CN" sz="1200" dirty="0">
              <a:latin typeface="Calibri" panose="020F0502020204030204" pitchFamily="34" charset="0"/>
              <a:ea typeface="宋体" panose="02010600030101010101" pitchFamily="2" charset="-122"/>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333381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241137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027683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771536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530203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0475765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7482035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0964718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298177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7115233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8885629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08575112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89643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1_Title and Content">
    <p:bg>
      <p:bgPr>
        <a:solidFill>
          <a:srgbClr val="F2F2F2"/>
        </a:solidFill>
        <a:effectLst/>
      </p:bgPr>
    </p:bg>
    <p:spTree>
      <p:nvGrpSpPr>
        <p:cNvPr id="1" name=""/>
        <p:cNvGrpSpPr/>
        <p:nvPr/>
      </p:nvGrpSpPr>
      <p:grpSpPr>
        <a:xfrm>
          <a:off x="0" y="0"/>
          <a:ext cx="0" cy="0"/>
          <a:chOff x="0" y="0"/>
          <a:chExt cx="0" cy="0"/>
        </a:xfrm>
      </p:grpSpPr>
      <p:pic>
        <p:nvPicPr>
          <p:cNvPr id="23556" name="Picture 5"/>
          <p:cNvPicPr>
            <a:picLocks noChangeAspect="1"/>
          </p:cNvPicPr>
          <p:nvPr/>
        </p:nvPicPr>
        <p:blipFill>
          <a:blip r:embed="rId2"/>
          <a:stretch>
            <a:fillRect/>
          </a:stretch>
        </p:blipFill>
        <p:spPr>
          <a:xfrm>
            <a:off x="11684000" y="0"/>
            <a:ext cx="508000" cy="6858000"/>
          </a:xfrm>
          <a:prstGeom prst="rect">
            <a:avLst/>
          </a:prstGeom>
          <a:noFill/>
          <a:ln w="9525">
            <a:noFill/>
          </a:ln>
        </p:spPr>
      </p:pic>
      <p:pic>
        <p:nvPicPr>
          <p:cNvPr id="23557" name="Picture 5"/>
          <p:cNvPicPr>
            <a:picLocks noChangeAspect="1"/>
          </p:cNvPicPr>
          <p:nvPr userDrawn="1"/>
        </p:nvPicPr>
        <p:blipFill>
          <a:blip r:embed="rId2"/>
          <a:stretch>
            <a:fillRect/>
          </a:stretch>
        </p:blipFill>
        <p:spPr>
          <a:xfrm>
            <a:off x="11684000" y="0"/>
            <a:ext cx="508000" cy="6858000"/>
          </a:xfrm>
          <a:prstGeom prst="rect">
            <a:avLst/>
          </a:prstGeom>
          <a:noFill/>
          <a:ln w="9525">
            <a:noFill/>
          </a:ln>
        </p:spPr>
      </p:pic>
      <p:sp>
        <p:nvSpPr>
          <p:cNvPr id="2" name="Title 1"/>
          <p:cNvSpPr>
            <a:spLocks noGrp="1"/>
          </p:cNvSpPr>
          <p:nvPr>
            <p:ph type="title"/>
          </p:nvPr>
        </p:nvSpPr>
        <p:spPr/>
        <p:txBody>
          <a:bodyPr/>
          <a:lstStyle/>
          <a:p>
            <a:pPr fontAlgn="base"/>
            <a:r>
              <a:rPr lang="en-US" strike="noStrike" noProof="1"/>
              <a:t>Click to edit Master title style</a:t>
            </a:r>
          </a:p>
        </p:txBody>
      </p:sp>
      <p:sp>
        <p:nvSpPr>
          <p:cNvPr id="6" name="Text Placeholder 5"/>
          <p:cNvSpPr>
            <a:spLocks noGrp="1"/>
          </p:cNvSpPr>
          <p:nvPr>
            <p:ph type="body" sz="quarter" idx="10"/>
          </p:nvPr>
        </p:nvSpPr>
        <p:spPr>
          <a:xfrm>
            <a:off x="508000" y="1411552"/>
            <a:ext cx="11176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fontAlgn="base"/>
            <a:r>
              <a:rPr lang="en-US" strike="noStrike" noProof="1"/>
              <a:t>Click to edit Master text styles</a:t>
            </a:r>
          </a:p>
          <a:p>
            <a:pPr lvl="1" fontAlgn="base"/>
            <a:r>
              <a:rPr lang="en-US" strike="noStrike" noProof="1"/>
              <a:t>Second level</a:t>
            </a:r>
          </a:p>
          <a:p>
            <a:pPr lvl="2" fontAlgn="base"/>
            <a:r>
              <a:rPr lang="en-US" strike="noStrike" noProof="1"/>
              <a:t>Third level</a:t>
            </a:r>
          </a:p>
          <a:p>
            <a:pPr lvl="3" fontAlgn="base"/>
            <a:r>
              <a:rPr lang="en-US" strike="noStrike" noProof="1"/>
              <a:t>Fourth level</a:t>
            </a:r>
          </a:p>
          <a:p>
            <a:pPr lvl="4" fontAlgn="base"/>
            <a:r>
              <a:rPr lang="en-US" strike="noStrike" noProof="1"/>
              <a:t>Fifth level</a:t>
            </a:r>
          </a:p>
        </p:txBody>
      </p:sp>
      <p:sp>
        <p:nvSpPr>
          <p:cNvPr id="9" name="Slide Number Placeholder 2"/>
          <p:cNvSpPr>
            <a:spLocks noGrp="1"/>
          </p:cNvSpPr>
          <p:nvPr>
            <p:ph type="sldNum" sz="quarter" idx="4"/>
          </p:nvPr>
        </p:nvSpPr>
        <p:spPr>
          <a:xfrm>
            <a:off x="101600" y="6432551"/>
            <a:ext cx="1524000" cy="365125"/>
          </a:xfrm>
          <a:prstGeom prst="rect">
            <a:avLst/>
          </a:prstGeom>
        </p:spPr>
        <p:txBody>
          <a:bodyPr vert="horz" wrap="square" lIns="91440" tIns="45720" rIns="91440" bIns="45720" numCol="1" anchor="ctr" anchorCtr="0" compatLnSpc="1"/>
          <a:lstStyle/>
          <a:p>
            <a:pPr algn="r" fontAlgn="base">
              <a:buNone/>
            </a:pPr>
            <a:fld id="{9A0DB2DC-4C9A-4742-B13C-FB6460FD3503}" type="slidenum">
              <a:rPr lang="en-US" altLang="zh-CN" strike="noStrike" noProof="1" dirty="0">
                <a:latin typeface="Calibri" panose="020F0502020204030204" pitchFamily="34" charset="0"/>
                <a:ea typeface="宋体" panose="02010600030101010101" pitchFamily="2" charset="-122"/>
                <a:cs typeface="+mn-cs"/>
              </a:rPr>
              <a:t>‹#›</a:t>
            </a:fld>
            <a:endParaRPr lang="en-US" altLang="zh-CN" strike="noStrike" noProof="1">
              <a:ea typeface="宋体" panose="02010600030101010101" pitchFamily="2" charset="-122"/>
            </a:endParaRPr>
          </a:p>
        </p:txBody>
      </p:sp>
    </p:spTree>
    <p:extLst>
      <p:ext uri="{BB962C8B-B14F-4D97-AF65-F5344CB8AC3E}">
        <p14:creationId xmlns:p14="http://schemas.microsoft.com/office/powerpoint/2010/main" val="3904554701"/>
      </p:ext>
    </p:extLst>
  </p:cSld>
  <p:clrMapOvr>
    <a:overrideClrMapping bg1="lt1" tx1="dk1" bg2="lt2" tx2="dk2" accent1="accent1" accent2="accent2" accent3="accent3" accent4="accent4" accent5="accent5" accent6="accent6" hlink="hlink" folHlink="folHlink"/>
  </p:clrMapOv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9_Custom Layout">
    <p:bg>
      <p:bgPr>
        <a:solidFill>
          <a:srgbClr val="F2F2F2"/>
        </a:solidFill>
        <a:effectLst/>
      </p:bgPr>
    </p:bg>
    <p:spTree>
      <p:nvGrpSpPr>
        <p:cNvPr id="1" name=""/>
        <p:cNvGrpSpPr/>
        <p:nvPr/>
      </p:nvGrpSpPr>
      <p:grpSpPr>
        <a:xfrm>
          <a:off x="0" y="0"/>
          <a:ext cx="0" cy="0"/>
          <a:chOff x="0" y="0"/>
          <a:chExt cx="0" cy="0"/>
        </a:xfrm>
      </p:grpSpPr>
      <p:pic>
        <p:nvPicPr>
          <p:cNvPr id="38916" name="Picture 5"/>
          <p:cNvPicPr>
            <a:picLocks noChangeAspect="1"/>
          </p:cNvPicPr>
          <p:nvPr userDrawn="1"/>
        </p:nvPicPr>
        <p:blipFill>
          <a:blip r:embed="rId2"/>
          <a:stretch>
            <a:fillRect/>
          </a:stretch>
        </p:blipFill>
        <p:spPr>
          <a:xfrm>
            <a:off x="-21166" y="0"/>
            <a:ext cx="12213167" cy="685800"/>
          </a:xfrm>
          <a:prstGeom prst="rect">
            <a:avLst/>
          </a:prstGeom>
          <a:noFill/>
          <a:ln w="9525">
            <a:noFill/>
          </a:ln>
        </p:spPr>
      </p:pic>
      <p:sp>
        <p:nvSpPr>
          <p:cNvPr id="5" name="Subtitle 4"/>
          <p:cNvSpPr>
            <a:spLocks noGrp="1"/>
          </p:cNvSpPr>
          <p:nvPr>
            <p:ph type="subTitle" idx="1"/>
          </p:nvPr>
        </p:nvSpPr>
        <p:spPr>
          <a:xfrm>
            <a:off x="1016001" y="2971800"/>
            <a:ext cx="10242551" cy="443198"/>
          </a:xfrm>
          <a:solidFill>
            <a:schemeClr val="accent2">
              <a:lumMod val="75000"/>
            </a:schemeClr>
          </a:solidFill>
        </p:spPr>
        <p:txBody>
          <a:bodyPr/>
          <a:lstStyle>
            <a:lvl1pPr marL="0" indent="0" algn="l">
              <a:buNone/>
              <a:defRPr>
                <a:solidFill>
                  <a:schemeClr val="bg1">
                    <a:lumMod val="95000"/>
                  </a:schemeClr>
                </a:solidFill>
              </a:defRPr>
            </a:lvl1pPr>
          </a:lstStyle>
          <a:p>
            <a:pPr fontAlgn="base"/>
            <a:endParaRPr lang="en-US" strike="noStrike" noProof="1"/>
          </a:p>
        </p:txBody>
      </p:sp>
      <p:sp>
        <p:nvSpPr>
          <p:cNvPr id="7" name="Title 1"/>
          <p:cNvSpPr>
            <a:spLocks noGrp="1"/>
          </p:cNvSpPr>
          <p:nvPr>
            <p:ph type="ctrTitle"/>
          </p:nvPr>
        </p:nvSpPr>
        <p:spPr>
          <a:xfrm>
            <a:off x="964565" y="1752600"/>
            <a:ext cx="10242551" cy="685800"/>
          </a:xfrm>
        </p:spPr>
        <p:txBody>
          <a:bodyPr>
            <a:noAutofit/>
          </a:bodyPr>
          <a:lstStyle>
            <a:lvl1pPr>
              <a:lnSpc>
                <a:spcPct val="90000"/>
              </a:lnSpc>
              <a:defRPr sz="5400"/>
            </a:lvl1pPr>
          </a:lstStyle>
          <a:p>
            <a:pPr fontAlgn="base"/>
            <a:r>
              <a:rPr lang="en-US" strike="noStrike" noProof="1"/>
              <a:t>Click to edit Master title style</a:t>
            </a:r>
          </a:p>
        </p:txBody>
      </p:sp>
      <p:sp>
        <p:nvSpPr>
          <p:cNvPr id="8" name="Slide Number Placeholder 2"/>
          <p:cNvSpPr>
            <a:spLocks noGrp="1"/>
          </p:cNvSpPr>
          <p:nvPr>
            <p:ph type="sldNum" sz="quarter" idx="4"/>
          </p:nvPr>
        </p:nvSpPr>
        <p:spPr>
          <a:xfrm>
            <a:off x="101600" y="6432551"/>
            <a:ext cx="1524000" cy="365125"/>
          </a:xfrm>
          <a:prstGeom prst="rect">
            <a:avLst/>
          </a:prstGeom>
        </p:spPr>
        <p:txBody>
          <a:bodyPr vert="horz" wrap="square" lIns="91440" tIns="45720" rIns="91440" bIns="45720" numCol="1" anchor="ctr" anchorCtr="0" compatLnSpc="1"/>
          <a:lstStyle/>
          <a:p>
            <a:pPr algn="r" fontAlgn="base">
              <a:buNone/>
            </a:pPr>
            <a:fld id="{9A0DB2DC-4C9A-4742-B13C-FB6460FD3503}" type="slidenum">
              <a:rPr lang="en-US" altLang="zh-CN" strike="noStrike" noProof="1" dirty="0">
                <a:latin typeface="Calibri" panose="020F0502020204030204" pitchFamily="34" charset="0"/>
                <a:ea typeface="宋体" panose="02010600030101010101" pitchFamily="2" charset="-122"/>
                <a:cs typeface="+mn-cs"/>
              </a:rPr>
              <a:t>‹#›</a:t>
            </a:fld>
            <a:endParaRPr lang="en-US" altLang="zh-CN" strike="noStrike" noProof="1">
              <a:ea typeface="宋体" panose="02010600030101010101" pitchFamily="2" charset="-122"/>
            </a:endParaRPr>
          </a:p>
        </p:txBody>
      </p:sp>
    </p:spTree>
    <p:extLst>
      <p:ext uri="{BB962C8B-B14F-4D97-AF65-F5344CB8AC3E}">
        <p14:creationId xmlns:p14="http://schemas.microsoft.com/office/powerpoint/2010/main" val="1288662562"/>
      </p:ext>
    </p:extLst>
  </p:cSld>
  <p:clrMapOvr>
    <a:masterClrMapping/>
  </p:clrMapOv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xAndObj">
  <p:cSld name="Title, Text, and Content">
    <p:bg>
      <p:bgPr>
        <a:solidFill>
          <a:srgbClr val="F2F2F2"/>
        </a:solidFill>
        <a:effectLst/>
      </p:bgPr>
    </p:bg>
    <p:spTree>
      <p:nvGrpSpPr>
        <p:cNvPr id="1" name=""/>
        <p:cNvGrpSpPr/>
        <p:nvPr/>
      </p:nvGrpSpPr>
      <p:grpSpPr>
        <a:xfrm>
          <a:off x="0" y="0"/>
          <a:ext cx="0" cy="0"/>
          <a:chOff x="0" y="0"/>
          <a:chExt cx="0" cy="0"/>
        </a:xfrm>
      </p:grpSpPr>
      <p:sp>
        <p:nvSpPr>
          <p:cNvPr id="32772" name="Slide Number Placeholder 2"/>
          <p:cNvSpPr txBox="1"/>
          <p:nvPr/>
        </p:nvSpPr>
        <p:spPr>
          <a:xfrm>
            <a:off x="101600" y="6432551"/>
            <a:ext cx="1524000" cy="365125"/>
          </a:xfrm>
          <a:prstGeom prst="rect">
            <a:avLst/>
          </a:prstGeom>
          <a:noFill/>
          <a:ln w="9525">
            <a:noFill/>
          </a:ln>
        </p:spPr>
        <p:txBody>
          <a:bodyPr anchor="ctr" anchorCtr="0"/>
          <a:lstStyle/>
          <a:p>
            <a:pPr lvl="0" algn="r"/>
            <a:fld id="{9A0DB2DC-4C9A-4742-B13C-FB6460FD3503}" type="slidenum">
              <a:rPr lang="en-US" altLang="zh-CN" sz="1200" dirty="0">
                <a:solidFill>
                  <a:srgbClr val="898989"/>
                </a:solidFill>
                <a:latin typeface="Calibri" panose="020F0502020204030204" pitchFamily="34" charset="0"/>
                <a:ea typeface="宋体" panose="02010600030101010101" pitchFamily="2" charset="-122"/>
              </a:rPr>
              <a:t>‹#›</a:t>
            </a:fld>
            <a:endParaRPr lang="en-US" altLang="zh-CN" sz="1200" dirty="0">
              <a:solidFill>
                <a:srgbClr val="898989"/>
              </a:solidFill>
              <a:latin typeface="Calibri" panose="020F0502020204030204" pitchFamily="34" charset="0"/>
              <a:ea typeface="宋体" panose="02010600030101010101" pitchFamily="2" charset="-122"/>
            </a:endParaRPr>
          </a:p>
        </p:txBody>
      </p:sp>
      <p:sp>
        <p:nvSpPr>
          <p:cNvPr id="2" name="Title 1"/>
          <p:cNvSpPr>
            <a:spLocks noGrp="1"/>
          </p:cNvSpPr>
          <p:nvPr>
            <p:ph type="title"/>
          </p:nvPr>
        </p:nvSpPr>
        <p:spPr>
          <a:xfrm>
            <a:off x="609600" y="304800"/>
            <a:ext cx="10972800" cy="1143000"/>
          </a:xfrm>
        </p:spPr>
        <p:txBody>
          <a:bodyPr/>
          <a:lstStyle/>
          <a:p>
            <a:pPr fontAlgn="base"/>
            <a:r>
              <a:rPr lang="en-US" strike="noStrike" noProof="1"/>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fontAlgn="base"/>
            <a:r>
              <a:rPr lang="en-US" strike="noStrike" noProof="1"/>
              <a:t>Click to edit Master text styles</a:t>
            </a:r>
          </a:p>
          <a:p>
            <a:pPr lvl="1" fontAlgn="base"/>
            <a:r>
              <a:rPr lang="en-US" strike="noStrike" noProof="1"/>
              <a:t>Second level</a:t>
            </a:r>
          </a:p>
          <a:p>
            <a:pPr lvl="2" fontAlgn="base"/>
            <a:r>
              <a:rPr lang="en-US" strike="noStrike" noProof="1"/>
              <a:t>Third level</a:t>
            </a:r>
          </a:p>
          <a:p>
            <a:pPr lvl="3" fontAlgn="base"/>
            <a:r>
              <a:rPr lang="en-US" strike="noStrike" noProof="1"/>
              <a:t>Fourth level</a:t>
            </a:r>
          </a:p>
          <a:p>
            <a:pPr lvl="4" fontAlgn="base"/>
            <a:r>
              <a:rPr lang="en-US" strike="noStrike" noProof="1"/>
              <a:t>Fifth level</a:t>
            </a:r>
          </a:p>
        </p:txBody>
      </p:sp>
      <p:sp>
        <p:nvSpPr>
          <p:cNvPr id="4" name="Content Placeholder 3"/>
          <p:cNvSpPr>
            <a:spLocks noGrp="1"/>
          </p:cNvSpPr>
          <p:nvPr>
            <p:ph sz="half" idx="2"/>
          </p:nvPr>
        </p:nvSpPr>
        <p:spPr>
          <a:xfrm>
            <a:off x="6197600" y="1600201"/>
            <a:ext cx="5384800" cy="4525963"/>
          </a:xfrm>
        </p:spPr>
        <p:txBody>
          <a:bodyPr/>
          <a:lstStyle/>
          <a:p>
            <a:pPr lvl="0" fontAlgn="base"/>
            <a:r>
              <a:rPr lang="en-US" strike="noStrike" noProof="1"/>
              <a:t>Click to edit Master text styles</a:t>
            </a:r>
          </a:p>
          <a:p>
            <a:pPr lvl="1" fontAlgn="base"/>
            <a:r>
              <a:rPr lang="en-US" strike="noStrike" noProof="1"/>
              <a:t>Second level</a:t>
            </a:r>
          </a:p>
          <a:p>
            <a:pPr lvl="2" fontAlgn="base"/>
            <a:r>
              <a:rPr lang="en-US" strike="noStrike" noProof="1"/>
              <a:t>Third level</a:t>
            </a:r>
          </a:p>
          <a:p>
            <a:pPr lvl="3" fontAlgn="base"/>
            <a:r>
              <a:rPr lang="en-US" strike="noStrike" noProof="1"/>
              <a:t>Fourth level</a:t>
            </a:r>
          </a:p>
          <a:p>
            <a:pPr lvl="4" fontAlgn="base"/>
            <a:r>
              <a:rPr lang="en-US" strike="noStrike" noProof="1"/>
              <a:t>Fifth level</a:t>
            </a:r>
          </a:p>
        </p:txBody>
      </p:sp>
      <p:sp>
        <p:nvSpPr>
          <p:cNvPr id="8" name="Slide Number Placeholder 4"/>
          <p:cNvSpPr>
            <a:spLocks noGrp="1"/>
          </p:cNvSpPr>
          <p:nvPr>
            <p:ph type="sldNum" sz="quarter" idx="4"/>
          </p:nvPr>
        </p:nvSpPr>
        <p:spPr>
          <a:xfrm>
            <a:off x="9347200" y="6619875"/>
            <a:ext cx="2844800" cy="476250"/>
          </a:xfrm>
          <a:prstGeom prst="rect">
            <a:avLst/>
          </a:prstGeom>
        </p:spPr>
        <p:txBody>
          <a:bodyPr vert="horz" wrap="square" lIns="91440" tIns="45720" rIns="91440" bIns="45720" numCol="1" anchor="ctr" anchorCtr="0" compatLnSpc="1"/>
          <a:lstStyle/>
          <a:p>
            <a:pPr algn="r" fontAlgn="base">
              <a:buNone/>
            </a:pPr>
            <a:fld id="{9A0DB2DC-4C9A-4742-B13C-FB6460FD3503}" type="slidenum">
              <a:rPr lang="en-US" altLang="zh-CN" strike="noStrike" noProof="1" dirty="0">
                <a:latin typeface="Calibri" panose="020F0502020204030204" pitchFamily="34" charset="0"/>
                <a:ea typeface="宋体" panose="02010600030101010101" pitchFamily="2" charset="-122"/>
                <a:cs typeface="+mn-cs"/>
              </a:rPr>
              <a:t>‹#›</a:t>
            </a:fld>
            <a:endParaRPr lang="en-US" altLang="zh-CN" strike="noStrike" noProof="1">
              <a:ea typeface="宋体" panose="02010600030101010101" pitchFamily="2" charset="-122"/>
            </a:endParaRPr>
          </a:p>
        </p:txBody>
      </p:sp>
    </p:spTree>
    <p:extLst>
      <p:ext uri="{BB962C8B-B14F-4D97-AF65-F5344CB8AC3E}">
        <p14:creationId xmlns:p14="http://schemas.microsoft.com/office/powerpoint/2010/main" val="437685878"/>
      </p:ext>
    </p:extLst>
  </p:cSld>
  <p:clrMapOvr>
    <a:masterClrMapping/>
  </p:clrMapOvr>
  <p:transition spd="med">
    <p:fade thruBlk="1"/>
  </p:transition>
  <p:hf hdr="0" ftr="0" dt="0"/>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10_Custom Layout">
    <p:bg>
      <p:bgPr>
        <a:solidFill>
          <a:srgbClr val="F2F2F2"/>
        </a:solidFill>
        <a:effectLst/>
      </p:bgPr>
    </p:bg>
    <p:spTree>
      <p:nvGrpSpPr>
        <p:cNvPr id="1" name=""/>
        <p:cNvGrpSpPr/>
        <p:nvPr/>
      </p:nvGrpSpPr>
      <p:grpSpPr>
        <a:xfrm>
          <a:off x="0" y="0"/>
          <a:ext cx="0" cy="0"/>
          <a:chOff x="0" y="0"/>
          <a:chExt cx="0" cy="0"/>
        </a:xfrm>
      </p:grpSpPr>
      <p:pic>
        <p:nvPicPr>
          <p:cNvPr id="39940" name="Picture 5"/>
          <p:cNvPicPr>
            <a:picLocks noChangeAspect="1"/>
          </p:cNvPicPr>
          <p:nvPr userDrawn="1"/>
        </p:nvPicPr>
        <p:blipFill>
          <a:blip r:embed="rId2"/>
          <a:stretch>
            <a:fillRect/>
          </a:stretch>
        </p:blipFill>
        <p:spPr>
          <a:xfrm>
            <a:off x="-21166" y="0"/>
            <a:ext cx="12213167" cy="685800"/>
          </a:xfrm>
          <a:prstGeom prst="rect">
            <a:avLst/>
          </a:prstGeom>
          <a:noFill/>
          <a:ln w="9525">
            <a:noFill/>
          </a:ln>
        </p:spPr>
      </p:pic>
      <p:sp>
        <p:nvSpPr>
          <p:cNvPr id="5" name="Subtitle 4"/>
          <p:cNvSpPr>
            <a:spLocks noGrp="1"/>
          </p:cNvSpPr>
          <p:nvPr>
            <p:ph type="subTitle" idx="1"/>
          </p:nvPr>
        </p:nvSpPr>
        <p:spPr>
          <a:xfrm>
            <a:off x="1016001" y="2971800"/>
            <a:ext cx="10242551" cy="443198"/>
          </a:xfrm>
          <a:solidFill>
            <a:schemeClr val="accent2">
              <a:lumMod val="75000"/>
            </a:schemeClr>
          </a:solidFill>
        </p:spPr>
        <p:txBody>
          <a:bodyPr/>
          <a:lstStyle>
            <a:lvl1pPr marL="0" indent="0" algn="l">
              <a:buNone/>
              <a:defRPr>
                <a:solidFill>
                  <a:schemeClr val="bg1">
                    <a:lumMod val="95000"/>
                  </a:schemeClr>
                </a:solidFill>
              </a:defRPr>
            </a:lvl1pPr>
          </a:lstStyle>
          <a:p>
            <a:pPr fontAlgn="base"/>
            <a:endParaRPr lang="en-US" strike="noStrike" noProof="1"/>
          </a:p>
        </p:txBody>
      </p:sp>
      <p:sp>
        <p:nvSpPr>
          <p:cNvPr id="7" name="Title 1"/>
          <p:cNvSpPr>
            <a:spLocks noGrp="1"/>
          </p:cNvSpPr>
          <p:nvPr>
            <p:ph type="ctrTitle"/>
          </p:nvPr>
        </p:nvSpPr>
        <p:spPr>
          <a:xfrm>
            <a:off x="964565" y="1752600"/>
            <a:ext cx="10242551" cy="685800"/>
          </a:xfrm>
        </p:spPr>
        <p:txBody>
          <a:bodyPr>
            <a:noAutofit/>
          </a:bodyPr>
          <a:lstStyle>
            <a:lvl1pPr>
              <a:lnSpc>
                <a:spcPct val="90000"/>
              </a:lnSpc>
              <a:defRPr sz="5400"/>
            </a:lvl1pPr>
          </a:lstStyle>
          <a:p>
            <a:pPr fontAlgn="base"/>
            <a:r>
              <a:rPr lang="en-US" strike="noStrike" noProof="1"/>
              <a:t>Click to edit Master title style</a:t>
            </a:r>
          </a:p>
        </p:txBody>
      </p:sp>
      <p:sp>
        <p:nvSpPr>
          <p:cNvPr id="8" name="Slide Number Placeholder 2"/>
          <p:cNvSpPr>
            <a:spLocks noGrp="1"/>
          </p:cNvSpPr>
          <p:nvPr>
            <p:ph type="sldNum" sz="quarter" idx="4"/>
          </p:nvPr>
        </p:nvSpPr>
        <p:spPr>
          <a:xfrm>
            <a:off x="101600" y="6432551"/>
            <a:ext cx="1524000" cy="365125"/>
          </a:xfrm>
          <a:prstGeom prst="rect">
            <a:avLst/>
          </a:prstGeom>
        </p:spPr>
        <p:txBody>
          <a:bodyPr vert="horz" wrap="square" lIns="91440" tIns="45720" rIns="91440" bIns="45720" numCol="1" anchor="ctr" anchorCtr="0" compatLnSpc="1"/>
          <a:lstStyle/>
          <a:p>
            <a:pPr algn="r" fontAlgn="base">
              <a:buNone/>
            </a:pPr>
            <a:fld id="{9A0DB2DC-4C9A-4742-B13C-FB6460FD3503}" type="slidenum">
              <a:rPr lang="en-US" altLang="zh-CN" strike="noStrike" noProof="1" dirty="0">
                <a:latin typeface="Calibri" panose="020F0502020204030204" pitchFamily="34" charset="0"/>
                <a:ea typeface="宋体" panose="02010600030101010101" pitchFamily="2" charset="-122"/>
                <a:cs typeface="+mn-cs"/>
              </a:rPr>
              <a:t>‹#›</a:t>
            </a:fld>
            <a:endParaRPr lang="en-US" altLang="zh-CN" strike="noStrike" noProof="1">
              <a:ea typeface="宋体" panose="02010600030101010101" pitchFamily="2" charset="-122"/>
            </a:endParaRPr>
          </a:p>
        </p:txBody>
      </p:sp>
    </p:spTree>
    <p:extLst>
      <p:ext uri="{BB962C8B-B14F-4D97-AF65-F5344CB8AC3E}">
        <p14:creationId xmlns:p14="http://schemas.microsoft.com/office/powerpoint/2010/main" val="1053247889"/>
      </p:ext>
    </p:extLst>
  </p:cSld>
  <p:clrMapOvr>
    <a:masterClrMapping/>
  </p:clrMapOv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11_Custom Layout">
    <p:bg>
      <p:bgPr>
        <a:solidFill>
          <a:srgbClr val="F2F2F2"/>
        </a:solidFill>
        <a:effectLst/>
      </p:bgPr>
    </p:bg>
    <p:spTree>
      <p:nvGrpSpPr>
        <p:cNvPr id="1" name=""/>
        <p:cNvGrpSpPr/>
        <p:nvPr/>
      </p:nvGrpSpPr>
      <p:grpSpPr>
        <a:xfrm>
          <a:off x="0" y="0"/>
          <a:ext cx="0" cy="0"/>
          <a:chOff x="0" y="0"/>
          <a:chExt cx="0" cy="0"/>
        </a:xfrm>
      </p:grpSpPr>
      <p:pic>
        <p:nvPicPr>
          <p:cNvPr id="40964" name="Picture 5"/>
          <p:cNvPicPr>
            <a:picLocks noChangeAspect="1"/>
          </p:cNvPicPr>
          <p:nvPr userDrawn="1"/>
        </p:nvPicPr>
        <p:blipFill>
          <a:blip r:embed="rId2"/>
          <a:stretch>
            <a:fillRect/>
          </a:stretch>
        </p:blipFill>
        <p:spPr>
          <a:xfrm>
            <a:off x="-21166" y="0"/>
            <a:ext cx="12213167" cy="685800"/>
          </a:xfrm>
          <a:prstGeom prst="rect">
            <a:avLst/>
          </a:prstGeom>
          <a:noFill/>
          <a:ln w="9525">
            <a:noFill/>
          </a:ln>
        </p:spPr>
      </p:pic>
      <p:sp>
        <p:nvSpPr>
          <p:cNvPr id="5" name="Subtitle 4"/>
          <p:cNvSpPr>
            <a:spLocks noGrp="1"/>
          </p:cNvSpPr>
          <p:nvPr>
            <p:ph type="subTitle" idx="1"/>
          </p:nvPr>
        </p:nvSpPr>
        <p:spPr>
          <a:xfrm>
            <a:off x="1016001" y="2971800"/>
            <a:ext cx="10242551" cy="443198"/>
          </a:xfrm>
          <a:solidFill>
            <a:schemeClr val="accent2">
              <a:lumMod val="75000"/>
            </a:schemeClr>
          </a:solidFill>
        </p:spPr>
        <p:txBody>
          <a:bodyPr/>
          <a:lstStyle>
            <a:lvl1pPr marL="0" indent="0" algn="l">
              <a:buNone/>
              <a:defRPr>
                <a:solidFill>
                  <a:schemeClr val="bg1">
                    <a:lumMod val="95000"/>
                  </a:schemeClr>
                </a:solidFill>
              </a:defRPr>
            </a:lvl1pPr>
          </a:lstStyle>
          <a:p>
            <a:pPr fontAlgn="base"/>
            <a:endParaRPr lang="en-US" strike="noStrike" noProof="1"/>
          </a:p>
        </p:txBody>
      </p:sp>
      <p:sp>
        <p:nvSpPr>
          <p:cNvPr id="7" name="Title 1"/>
          <p:cNvSpPr>
            <a:spLocks noGrp="1"/>
          </p:cNvSpPr>
          <p:nvPr>
            <p:ph type="ctrTitle"/>
          </p:nvPr>
        </p:nvSpPr>
        <p:spPr>
          <a:xfrm>
            <a:off x="964565" y="1752600"/>
            <a:ext cx="10242551" cy="685800"/>
          </a:xfrm>
        </p:spPr>
        <p:txBody>
          <a:bodyPr>
            <a:noAutofit/>
          </a:bodyPr>
          <a:lstStyle>
            <a:lvl1pPr>
              <a:lnSpc>
                <a:spcPct val="90000"/>
              </a:lnSpc>
              <a:defRPr sz="5400"/>
            </a:lvl1pPr>
          </a:lstStyle>
          <a:p>
            <a:pPr fontAlgn="base"/>
            <a:r>
              <a:rPr lang="en-US" strike="noStrike" noProof="1"/>
              <a:t>Click to edit Master title style</a:t>
            </a:r>
          </a:p>
        </p:txBody>
      </p:sp>
      <p:sp>
        <p:nvSpPr>
          <p:cNvPr id="8" name="Slide Number Placeholder 2"/>
          <p:cNvSpPr>
            <a:spLocks noGrp="1"/>
          </p:cNvSpPr>
          <p:nvPr>
            <p:ph type="sldNum" sz="quarter" idx="4"/>
          </p:nvPr>
        </p:nvSpPr>
        <p:spPr>
          <a:xfrm>
            <a:off x="101600" y="6432551"/>
            <a:ext cx="1524000" cy="365125"/>
          </a:xfrm>
          <a:prstGeom prst="rect">
            <a:avLst/>
          </a:prstGeom>
        </p:spPr>
        <p:txBody>
          <a:bodyPr vert="horz" wrap="square" lIns="91440" tIns="45720" rIns="91440" bIns="45720" numCol="1" anchor="ctr" anchorCtr="0" compatLnSpc="1"/>
          <a:lstStyle/>
          <a:p>
            <a:pPr algn="r" fontAlgn="base">
              <a:buNone/>
            </a:pPr>
            <a:fld id="{9A0DB2DC-4C9A-4742-B13C-FB6460FD3503}" type="slidenum">
              <a:rPr lang="en-US" altLang="zh-CN" strike="noStrike" noProof="1" dirty="0">
                <a:latin typeface="Calibri" panose="020F0502020204030204" pitchFamily="34" charset="0"/>
                <a:ea typeface="宋体" panose="02010600030101010101" pitchFamily="2" charset="-122"/>
                <a:cs typeface="+mn-cs"/>
              </a:rPr>
              <a:t>‹#›</a:t>
            </a:fld>
            <a:endParaRPr lang="en-US" altLang="zh-CN" strike="noStrike" noProof="1">
              <a:ea typeface="宋体" panose="02010600030101010101" pitchFamily="2" charset="-122"/>
            </a:endParaRPr>
          </a:p>
        </p:txBody>
      </p:sp>
    </p:spTree>
    <p:extLst>
      <p:ext uri="{BB962C8B-B14F-4D97-AF65-F5344CB8AC3E}">
        <p14:creationId xmlns:p14="http://schemas.microsoft.com/office/powerpoint/2010/main" val="614577856"/>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43277906"/>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82" r:id="rId13"/>
    <p:sldLayoutId id="2147483686" r:id="rId14"/>
    <p:sldLayoutId id="2147483691" r:id="rId15"/>
    <p:sldLayoutId id="2147483692" r:id="rId16"/>
    <p:sldLayoutId id="2147483693" r:id="rId17"/>
    <p:sldLayoutId id="214748369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8.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9.xml"/><Relationship Id="rId5" Type="http://schemas.openxmlformats.org/officeDocument/2006/relationships/image" Target="../media/image6.png"/><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9.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14.xml"/><Relationship Id="rId1" Type="http://schemas.openxmlformats.org/officeDocument/2006/relationships/slideLayout" Target="../slideLayouts/slideLayout15.xml"/><Relationship Id="rId5" Type="http://schemas.openxmlformats.org/officeDocument/2006/relationships/image" Target="../media/image6.png"/><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30.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notesSlide" Target="../notesSlides/notesSlide20.xml"/><Relationship Id="rId1" Type="http://schemas.openxmlformats.org/officeDocument/2006/relationships/slideLayout" Target="../slideLayouts/slideLayout15.xml"/><Relationship Id="rId5" Type="http://schemas.openxmlformats.org/officeDocument/2006/relationships/image" Target="../media/image6.png"/><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notesSlide" Target="../notesSlides/notesSlide21.xml"/><Relationship Id="rId1" Type="http://schemas.openxmlformats.org/officeDocument/2006/relationships/slideLayout" Target="../slideLayouts/slideLayout15.xml"/><Relationship Id="rId5" Type="http://schemas.openxmlformats.org/officeDocument/2006/relationships/image" Target="../media/image6.png"/><Relationship Id="rId4" Type="http://schemas.openxmlformats.org/officeDocument/2006/relationships/image" Target="../media/image11.emf"/></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5.xml"/><Relationship Id="rId1" Type="http://schemas.openxmlformats.org/officeDocument/2006/relationships/slideLayout" Target="../slideLayouts/slideLayout15.xml"/><Relationship Id="rId5" Type="http://schemas.openxmlformats.org/officeDocument/2006/relationships/image" Target="../media/image6.png"/><Relationship Id="rId4" Type="http://schemas.openxmlformats.org/officeDocument/2006/relationships/image" Target="../media/image16.png"/></Relationships>
</file>

<file path=ppt/slides/_rels/slide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6.xml"/><Relationship Id="rId1" Type="http://schemas.openxmlformats.org/officeDocument/2006/relationships/slideLayout" Target="../slideLayouts/slideLayout19.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emf"/><Relationship Id="rId1" Type="http://schemas.openxmlformats.org/officeDocument/2006/relationships/slideLayout" Target="../slideLayouts/slideLayout19.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31.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notesSlide" Target="../notesSlides/notesSlide29.xml"/><Relationship Id="rId1" Type="http://schemas.openxmlformats.org/officeDocument/2006/relationships/slideLayout" Target="../slideLayouts/slideLayout15.xml"/><Relationship Id="rId6" Type="http://schemas.openxmlformats.org/officeDocument/2006/relationships/image" Target="../media/image6.png"/><Relationship Id="rId5" Type="http://schemas.openxmlformats.org/officeDocument/2006/relationships/image" Target="../media/image21.png"/><Relationship Id="rId4" Type="http://schemas.openxmlformats.org/officeDocument/2006/relationships/image" Target="../media/image20.emf"/></Relationships>
</file>

<file path=ppt/slides/_rels/slide31.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notesSlide" Target="../notesSlides/notesSlide30.xml"/><Relationship Id="rId1" Type="http://schemas.openxmlformats.org/officeDocument/2006/relationships/slideLayout" Target="../slideLayouts/slideLayout19.xml"/><Relationship Id="rId5" Type="http://schemas.openxmlformats.org/officeDocument/2006/relationships/image" Target="../media/image6.png"/><Relationship Id="rId4" Type="http://schemas.openxmlformats.org/officeDocument/2006/relationships/image" Target="../media/image22.emf"/></Relationships>
</file>

<file path=ppt/slides/_rels/slide3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1.xml"/><Relationship Id="rId1" Type="http://schemas.openxmlformats.org/officeDocument/2006/relationships/slideLayout" Target="../slideLayouts/slideLayout27.xml"/><Relationship Id="rId6" Type="http://schemas.openxmlformats.org/officeDocument/2006/relationships/image" Target="../media/image6.png"/><Relationship Id="rId5" Type="http://schemas.openxmlformats.org/officeDocument/2006/relationships/image" Target="../media/image24.emf"/><Relationship Id="rId4" Type="http://schemas.openxmlformats.org/officeDocument/2006/relationships/oleObject" Target="../embeddings/oleObject6.bin"/></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27.xml"/></Relationships>
</file>

<file path=ppt/slides/_rels/slide3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5.xml"/><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emf"/><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image" Target="../media/image28.emf"/><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2" Type="http://schemas.openxmlformats.org/officeDocument/2006/relationships/image" Target="../media/image30.emf"/><Relationship Id="rId1" Type="http://schemas.openxmlformats.org/officeDocument/2006/relationships/slideLayout" Target="../slideLayouts/slideLayout27.xml"/></Relationships>
</file>

<file path=ppt/slides/_rels/slide40.xml.rels><?xml version="1.0" encoding="UTF-8" standalone="yes"?>
<Relationships xmlns="http://schemas.openxmlformats.org/package/2006/relationships"><Relationship Id="rId2" Type="http://schemas.openxmlformats.org/officeDocument/2006/relationships/image" Target="../media/image31.emf"/><Relationship Id="rId1" Type="http://schemas.openxmlformats.org/officeDocument/2006/relationships/slideLayout" Target="../slideLayouts/slideLayout27.xml"/></Relationships>
</file>

<file path=ppt/slides/_rels/slide41.xml.rels><?xml version="1.0" encoding="UTF-8" standalone="yes"?>
<Relationships xmlns="http://schemas.openxmlformats.org/package/2006/relationships"><Relationship Id="rId2" Type="http://schemas.openxmlformats.org/officeDocument/2006/relationships/image" Target="../media/image32.emf"/><Relationship Id="rId1" Type="http://schemas.openxmlformats.org/officeDocument/2006/relationships/slideLayout" Target="../slideLayouts/slideLayout27.xml"/></Relationships>
</file>

<file path=ppt/slides/_rels/slide4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emf"/><Relationship Id="rId1" Type="http://schemas.openxmlformats.org/officeDocument/2006/relationships/slideLayout" Target="../slideLayouts/slideLayout27.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27.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27.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27.xml"/></Relationships>
</file>

<file path=ppt/slides/_rels/slide4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13.xml"/><Relationship Id="rId5" Type="http://schemas.openxmlformats.org/officeDocument/2006/relationships/image" Target="../media/image38.png"/><Relationship Id="rId4" Type="http://schemas.openxmlformats.org/officeDocument/2006/relationships/image" Target="../media/image3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4616" y="4440673"/>
            <a:ext cx="5901383" cy="954107"/>
          </a:xfrm>
          <a:prstGeom prst="rect">
            <a:avLst/>
          </a:prstGeom>
          <a:noFill/>
        </p:spPr>
        <p:txBody>
          <a:bodyPr wrap="square" rtlCol="0">
            <a:spAutoFit/>
          </a:bodyPr>
          <a:lstStyle/>
          <a:p>
            <a:r>
              <a:rPr lang="en-US" sz="2800" b="1" dirty="0">
                <a:latin typeface="Alexandria" charset="0"/>
                <a:cs typeface="Alexandria" charset="0"/>
              </a:rPr>
              <a:t>Prepared by: </a:t>
            </a:r>
          </a:p>
          <a:p>
            <a:r>
              <a:rPr lang="en-US" sz="2800" b="1" dirty="0">
                <a:latin typeface="Alexandria" charset="0"/>
                <a:cs typeface="Alexandria" charset="0"/>
              </a:rPr>
              <a:t>Dr. Rasha B. AL </a:t>
            </a:r>
            <a:r>
              <a:rPr lang="en-US" sz="2800" b="1" dirty="0" err="1">
                <a:latin typeface="Alexandria" charset="0"/>
                <a:cs typeface="Alexandria" charset="0"/>
              </a:rPr>
              <a:t>Jerd</a:t>
            </a:r>
            <a:endParaRPr lang="en-US" sz="2800" b="1" dirty="0">
              <a:latin typeface="Alexandria" charset="0"/>
              <a:cs typeface="Alexandria" charset="0"/>
            </a:endParaRPr>
          </a:p>
        </p:txBody>
      </p:sp>
      <p:sp>
        <p:nvSpPr>
          <p:cNvPr id="31" name="TextBox 30"/>
          <p:cNvSpPr txBox="1"/>
          <p:nvPr/>
        </p:nvSpPr>
        <p:spPr>
          <a:xfrm>
            <a:off x="145915" y="2874782"/>
            <a:ext cx="5828435"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Principles of Accounting</a:t>
            </a:r>
          </a:p>
        </p:txBody>
      </p:sp>
      <p:sp>
        <p:nvSpPr>
          <p:cNvPr id="34" name="Rectangle: Rounded Corners 33"/>
          <p:cNvSpPr/>
          <p:nvPr/>
        </p:nvSpPr>
        <p:spPr>
          <a:xfrm>
            <a:off x="1301828" y="366034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2</a:t>
            </a:r>
          </a:p>
        </p:txBody>
      </p:sp>
      <p:sp>
        <p:nvSpPr>
          <p:cNvPr id="46" name="TextBox 45"/>
          <p:cNvSpPr txBox="1"/>
          <p:nvPr/>
        </p:nvSpPr>
        <p:spPr>
          <a:xfrm>
            <a:off x="194617" y="6188037"/>
            <a:ext cx="2694456" cy="400110"/>
          </a:xfrm>
          <a:prstGeom prst="rect">
            <a:avLst/>
          </a:prstGeom>
          <a:noFill/>
        </p:spPr>
        <p:txBody>
          <a:bodyPr wrap="none" rtlCol="0">
            <a:spAutoFit/>
          </a:bodyPr>
          <a:lstStyle/>
          <a:p>
            <a:r>
              <a:rPr lang="en-US" sz="2000" dirty="0">
                <a:latin typeface="Alexandria" charset="0"/>
                <a:cs typeface="Alexandria" charset="0"/>
              </a:rPr>
              <a:t>Subject code: MGM 227</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3365"/>
    </mc:Choice>
    <mc:Fallback>
      <p:transition spd="slow" advTm="336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3" name="Subtitle 5"/>
          <p:cNvSpPr>
            <a:spLocks noGrp="1"/>
          </p:cNvSpPr>
          <p:nvPr>
            <p:ph type="subTitle" idx="1"/>
          </p:nvPr>
        </p:nvSpPr>
        <p:spPr>
          <a:xfrm>
            <a:off x="2254251" y="3429000"/>
            <a:ext cx="7681913" cy="1828800"/>
          </a:xfrm>
          <a:noFill/>
        </p:spPr>
        <p:txBody>
          <a:bodyPr vert="horz" wrap="square" lIns="0" tIns="0" rIns="0" bIns="0" rtlCol="0" anchor="t" anchorCtr="0">
            <a:spAutoFit/>
          </a:bodyPr>
          <a:lstStyle/>
          <a:p>
            <a:pPr algn="ctr" defTabSz="913130"/>
            <a:r>
              <a:rPr lang="en-US" altLang="zh-CN" sz="4400" dirty="0">
                <a:solidFill>
                  <a:schemeClr val="tx1"/>
                </a:solidFill>
                <a:latin typeface="Alexandria"/>
                <a:ea typeface="宋体" panose="02010600030101010101" pitchFamily="2" charset="-122"/>
                <a:cs typeface="Times New Roman" panose="02020603050405020304" pitchFamily="18" charset="0"/>
              </a:rPr>
              <a:t>Describe the accounting equation, and define assets, liabilities, and equity</a:t>
            </a:r>
          </a:p>
        </p:txBody>
      </p:sp>
      <p:sp>
        <p:nvSpPr>
          <p:cNvPr id="192514" name="Slide Number Placeholder 3"/>
          <p:cNvSpPr>
            <a:spLocks noGrp="1"/>
          </p:cNvSpPr>
          <p:nvPr>
            <p:ph type="sldNum" sz="quarter" idx="4"/>
          </p:nvPr>
        </p:nvSpPr>
        <p:spPr>
          <a:noFill/>
          <a:ln>
            <a:noFill/>
          </a:ln>
        </p:spPr>
        <p:txBody>
          <a:bodyPr vert="horz" wrap="square" lIns="91440" tIns="45720" rIns="91440" bIns="45720" numCol="1" rtlCol="0" anchor="ctr" anchorCtr="0" compatLnSpc="1"/>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pitchFamily="34"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stStyle>
          <a:p>
            <a:pPr lvl="0" algn="r"/>
            <a:fld id="{9A0DB2DC-4C9A-4742-B13C-FB6460FD3503}" type="slidenum">
              <a:rPr lang="en-US" altLang="zh-CN" sz="1200" dirty="0">
                <a:solidFill>
                  <a:srgbClr val="898989"/>
                </a:solidFill>
                <a:ea typeface="宋体" panose="02010600030101010101" pitchFamily="2" charset="-122"/>
              </a:rPr>
              <a:t>2</a:t>
            </a:fld>
            <a:endParaRPr lang="en-US" altLang="zh-CN" sz="1200" dirty="0">
              <a:solidFill>
                <a:srgbClr val="898989"/>
              </a:solidFill>
              <a:ea typeface="宋体" panose="02010600030101010101" pitchFamily="2" charset="-122"/>
            </a:endParaRPr>
          </a:p>
        </p:txBody>
      </p:sp>
      <p:sp>
        <p:nvSpPr>
          <p:cNvPr id="7" name="Flowchart: Connector 6"/>
          <p:cNvSpPr/>
          <p:nvPr/>
        </p:nvSpPr>
        <p:spPr bwMode="auto">
          <a:xfrm>
            <a:off x="5410200" y="1600200"/>
            <a:ext cx="1371600" cy="1371600"/>
          </a:xfrm>
          <a:prstGeom prst="flowChartConnector">
            <a:avLst/>
          </a:prstGeom>
          <a:solidFill>
            <a:schemeClr val="accent1"/>
          </a:solidFill>
          <a:ln>
            <a:solidFill>
              <a:schemeClr val="accent2">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defTabSz="913130" fontAlgn="base">
              <a:spcBef>
                <a:spcPct val="0"/>
              </a:spcBef>
              <a:spcAft>
                <a:spcPct val="0"/>
              </a:spcAft>
              <a:defRPr/>
            </a:pPr>
            <a:r>
              <a:rPr lang="en-US" altLang="zh-CN" sz="7200" dirty="0">
                <a:solidFill>
                  <a:schemeClr val="bg1"/>
                </a:solidFill>
                <a:latin typeface="Segoe"/>
                <a:cs typeface="Arial" panose="020B0604020202020204" pitchFamily="34" charset="0"/>
              </a:rPr>
              <a:t>7</a:t>
            </a:r>
          </a:p>
        </p:txBody>
      </p:sp>
      <p:pic>
        <p:nvPicPr>
          <p:cNvPr id="2" name="Graphic 21">
            <a:extLst>
              <a:ext uri="{FF2B5EF4-FFF2-40B4-BE49-F238E27FC236}">
                <a16:creationId xmlns:a16="http://schemas.microsoft.com/office/drawing/2014/main" id="{25B5C44A-43FC-288A-CCDE-57BEE8B80F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9760" y="688259"/>
            <a:ext cx="2305141" cy="1076343"/>
          </a:xfrm>
          <a:prstGeom prst="rect">
            <a:avLst/>
          </a:prstGeom>
        </p:spPr>
      </p:pic>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1" name="Rectangle 2"/>
          <p:cNvSpPr/>
          <p:nvPr/>
        </p:nvSpPr>
        <p:spPr>
          <a:xfrm>
            <a:off x="1588946" y="1544656"/>
            <a:ext cx="8347075" cy="485775"/>
          </a:xfrm>
          <a:prstGeom prst="rect">
            <a:avLst/>
          </a:prstGeom>
          <a:solidFill>
            <a:srgbClr val="6699FF"/>
          </a:solidFill>
          <a:ln w="9525">
            <a:noFill/>
          </a:ln>
          <a:effectLst>
            <a:outerShdw dist="107763" dir="13499999" algn="ctr" rotWithShape="0">
              <a:schemeClr val="bg2">
                <a:alpha val="50000"/>
              </a:schemeClr>
            </a:outerShdw>
          </a:effectLst>
        </p:spPr>
        <p:txBody>
          <a:bodyPr lIns="85554" tIns="42026" rIns="85554" bIns="42026" anchor="t" anchorCtr="0">
            <a:spAutoFit/>
          </a:bodyPr>
          <a:lstStyle/>
          <a:p>
            <a:pPr algn="ctr" defTabSz="865505" eaLnBrk="0" hangingPunct="0"/>
            <a:r>
              <a:rPr lang="en-US" altLang="zh-CN" sz="2600" b="1" dirty="0">
                <a:solidFill>
                  <a:schemeClr val="bg1"/>
                </a:solidFill>
                <a:latin typeface="Times New Roman" panose="02020603050405020304" pitchFamily="18" charset="0"/>
                <a:ea typeface="宋体" panose="02010600030101010101" pitchFamily="2" charset="-122"/>
              </a:rPr>
              <a:t>THE BASIC ACCOUNTING EQUATION</a:t>
            </a:r>
            <a:endParaRPr lang="zh-CN" altLang="en-US" sz="1900" b="1" dirty="0">
              <a:solidFill>
                <a:schemeClr val="bg1"/>
              </a:solidFill>
              <a:latin typeface="Times New Roman" panose="02020603050405020304" pitchFamily="18" charset="0"/>
              <a:ea typeface="宋体" panose="02010600030101010101" pitchFamily="2" charset="-122"/>
            </a:endParaRPr>
          </a:p>
        </p:txBody>
      </p:sp>
      <p:sp>
        <p:nvSpPr>
          <p:cNvPr id="194562" name="Text Box 3"/>
          <p:cNvSpPr txBox="1"/>
          <p:nvPr/>
        </p:nvSpPr>
        <p:spPr>
          <a:xfrm>
            <a:off x="4191001" y="2743201"/>
            <a:ext cx="377825" cy="548979"/>
          </a:xfrm>
          <a:prstGeom prst="rect">
            <a:avLst/>
          </a:prstGeom>
          <a:noFill/>
          <a:ln w="9525">
            <a:noFill/>
          </a:ln>
        </p:spPr>
        <p:txBody>
          <a:bodyPr lIns="86470" tIns="43235" rIns="86470" bIns="43235" anchor="t" anchorCtr="0">
            <a:spAutoFit/>
          </a:bodyPr>
          <a:lstStyle/>
          <a:p>
            <a:pPr defTabSz="865505"/>
            <a:r>
              <a:rPr lang="en-US" altLang="zh-CN" sz="3000" b="1" dirty="0">
                <a:latin typeface="Times New Roman" panose="02020603050405020304" pitchFamily="18" charset="0"/>
                <a:ea typeface="宋体" panose="02010600030101010101" pitchFamily="2" charset="-122"/>
              </a:rPr>
              <a:t>=</a:t>
            </a:r>
          </a:p>
        </p:txBody>
      </p:sp>
      <p:sp>
        <p:nvSpPr>
          <p:cNvPr id="194563" name="Text Box 4"/>
          <p:cNvSpPr txBox="1"/>
          <p:nvPr/>
        </p:nvSpPr>
        <p:spPr>
          <a:xfrm>
            <a:off x="7162800" y="2743201"/>
            <a:ext cx="395288" cy="548979"/>
          </a:xfrm>
          <a:prstGeom prst="rect">
            <a:avLst/>
          </a:prstGeom>
          <a:noFill/>
          <a:ln w="9525">
            <a:noFill/>
          </a:ln>
        </p:spPr>
        <p:txBody>
          <a:bodyPr lIns="86470" tIns="43235" rIns="86470" bIns="43235" anchor="t" anchorCtr="0">
            <a:spAutoFit/>
          </a:bodyPr>
          <a:lstStyle/>
          <a:p>
            <a:pPr defTabSz="865505"/>
            <a:r>
              <a:rPr lang="en-US" altLang="zh-CN" sz="3000" b="1" dirty="0">
                <a:latin typeface="Times New Roman" panose="02020603050405020304" pitchFamily="18" charset="0"/>
                <a:ea typeface="宋体" panose="02010600030101010101" pitchFamily="2" charset="-122"/>
              </a:rPr>
              <a:t>+</a:t>
            </a:r>
          </a:p>
        </p:txBody>
      </p:sp>
      <p:sp>
        <p:nvSpPr>
          <p:cNvPr id="34821" name="Oval 5"/>
          <p:cNvSpPr/>
          <p:nvPr/>
        </p:nvSpPr>
        <p:spPr>
          <a:xfrm>
            <a:off x="1981200" y="3657601"/>
            <a:ext cx="2032000" cy="2143125"/>
          </a:xfrm>
          <a:prstGeom prst="ellipse">
            <a:avLst/>
          </a:prstGeom>
          <a:solidFill>
            <a:srgbClr val="C0FEF9"/>
          </a:solidFill>
          <a:ln w="9525"/>
          <a:scene3d>
            <a:camera prst="legacyPerspectiveTop">
              <a:rot lat="0" lon="0" rev="0"/>
            </a:camera>
            <a:lightRig rig="legacyFlat3" dir="b"/>
          </a:scene3d>
          <a:sp3d extrusionH="121893000" prstMaterial="legacyMatte">
            <a:bevelT w="13500" h="13500" prst="angle"/>
            <a:bevelB w="13500" h="13500" prst="angle"/>
            <a:extrusionClr>
              <a:srgbClr val="C0FEF9"/>
            </a:extrusionClr>
          </a:sp3d>
        </p:spPr>
        <p:txBody>
          <a:bodyPr wrap="none" lIns="86470" tIns="43235" rIns="86470" bIns="43235" anchor="ctr" anchorCtr="0">
            <a:flatTx/>
          </a:bodyPr>
          <a:lstStyle/>
          <a:p>
            <a:pPr algn="ctr" defTabSz="865505"/>
            <a:r>
              <a:rPr lang="en-US" altLang="zh-CN" sz="2500" b="1" dirty="0">
                <a:latin typeface="Times New Roman" panose="02020603050405020304" pitchFamily="18" charset="0"/>
                <a:ea typeface="宋体" panose="02010600030101010101" pitchFamily="2" charset="-122"/>
              </a:rPr>
              <a:t>resources </a:t>
            </a:r>
          </a:p>
          <a:p>
            <a:pPr algn="ctr" defTabSz="865505"/>
            <a:r>
              <a:rPr lang="en-US" altLang="zh-CN" sz="2500" b="1" dirty="0">
                <a:latin typeface="Times New Roman" panose="02020603050405020304" pitchFamily="18" charset="0"/>
                <a:ea typeface="宋体" panose="02010600030101010101" pitchFamily="2" charset="-122"/>
              </a:rPr>
              <a:t>owned by</a:t>
            </a:r>
          </a:p>
          <a:p>
            <a:pPr algn="ctr" defTabSz="865505"/>
            <a:r>
              <a:rPr lang="en-US" altLang="zh-CN" sz="2500" b="1" dirty="0">
                <a:latin typeface="Times New Roman" panose="02020603050405020304" pitchFamily="18" charset="0"/>
                <a:ea typeface="宋体" panose="02010600030101010101" pitchFamily="2" charset="-122"/>
              </a:rPr>
              <a:t>a business</a:t>
            </a:r>
          </a:p>
        </p:txBody>
      </p:sp>
      <p:sp>
        <p:nvSpPr>
          <p:cNvPr id="34822" name="Oval 6"/>
          <p:cNvSpPr/>
          <p:nvPr/>
        </p:nvSpPr>
        <p:spPr>
          <a:xfrm>
            <a:off x="4648200" y="3581401"/>
            <a:ext cx="2590800" cy="2214563"/>
          </a:xfrm>
          <a:prstGeom prst="ellipse">
            <a:avLst/>
          </a:prstGeom>
          <a:solidFill>
            <a:srgbClr val="9A9ABC"/>
          </a:solidFill>
          <a:ln w="9525"/>
          <a:scene3d>
            <a:camera prst="legacyPerspectiveTop">
              <a:rot lat="0" lon="0" rev="0"/>
            </a:camera>
            <a:lightRig rig="legacyFlat3" dir="b"/>
          </a:scene3d>
          <a:sp3d extrusionH="121893000" prstMaterial="legacyMatte">
            <a:bevelT w="13500" h="13500" prst="angle"/>
            <a:bevelB w="13500" h="13500" prst="angle"/>
            <a:extrusionClr>
              <a:srgbClr val="9A9ABC"/>
            </a:extrusionClr>
          </a:sp3d>
        </p:spPr>
        <p:txBody>
          <a:bodyPr wrap="none" lIns="86470" tIns="43235" rIns="86470" bIns="43235" anchor="ctr" anchorCtr="0">
            <a:flatTx/>
          </a:bodyPr>
          <a:lstStyle/>
          <a:p>
            <a:pPr algn="ctr" defTabSz="865505"/>
            <a:r>
              <a:rPr lang="en-US" altLang="zh-CN" sz="2500" b="1" dirty="0">
                <a:latin typeface="Times New Roman" panose="02020603050405020304" pitchFamily="18" charset="0"/>
                <a:ea typeface="宋体" panose="02010600030101010101" pitchFamily="2" charset="-122"/>
              </a:rPr>
              <a:t>Creditor’s claims</a:t>
            </a:r>
          </a:p>
          <a:p>
            <a:pPr algn="ctr" defTabSz="865505"/>
            <a:r>
              <a:rPr lang="en-US" altLang="zh-CN" sz="2500" b="1" dirty="0">
                <a:latin typeface="Times New Roman" panose="02020603050405020304" pitchFamily="18" charset="0"/>
                <a:ea typeface="宋体" panose="02010600030101010101" pitchFamily="2" charset="-122"/>
              </a:rPr>
              <a:t>on assets</a:t>
            </a:r>
          </a:p>
        </p:txBody>
      </p:sp>
      <p:sp>
        <p:nvSpPr>
          <p:cNvPr id="34823" name="Oval 7"/>
          <p:cNvSpPr/>
          <p:nvPr/>
        </p:nvSpPr>
        <p:spPr>
          <a:xfrm>
            <a:off x="7924801" y="3733800"/>
            <a:ext cx="2035175" cy="2071688"/>
          </a:xfrm>
          <a:prstGeom prst="ellipse">
            <a:avLst/>
          </a:prstGeom>
          <a:solidFill>
            <a:srgbClr val="E60808"/>
          </a:solidFill>
          <a:ln w="9525"/>
          <a:scene3d>
            <a:camera prst="legacyPerspectiveTop">
              <a:rot lat="0" lon="0" rev="0"/>
            </a:camera>
            <a:lightRig rig="legacyFlat3" dir="b"/>
          </a:scene3d>
          <a:sp3d extrusionH="121893000" prstMaterial="legacyMatte">
            <a:bevelT w="13500" h="13500" prst="angle"/>
            <a:bevelB w="13500" h="13500" prst="angle"/>
            <a:extrusionClr>
              <a:srgbClr val="E60808"/>
            </a:extrusionClr>
          </a:sp3d>
        </p:spPr>
        <p:txBody>
          <a:bodyPr wrap="none" lIns="86470" tIns="43235" rIns="86470" bIns="43235" anchor="ctr" anchorCtr="0">
            <a:flatTx/>
          </a:bodyPr>
          <a:lstStyle/>
          <a:p>
            <a:pPr algn="ctr" defTabSz="865505"/>
            <a:r>
              <a:rPr lang="en-US" altLang="zh-CN" sz="2500" b="1" dirty="0">
                <a:latin typeface="Times New Roman" panose="02020603050405020304" pitchFamily="18" charset="0"/>
                <a:ea typeface="宋体" panose="02010600030101010101" pitchFamily="2" charset="-122"/>
              </a:rPr>
              <a:t>O</a:t>
            </a:r>
            <a:r>
              <a:rPr lang="zh-CN" altLang="en-US" sz="2500" b="1" dirty="0">
                <a:latin typeface="Times New Roman" panose="02020603050405020304" pitchFamily="18" charset="0"/>
                <a:ea typeface="宋体" panose="02010600030101010101" pitchFamily="2" charset="-122"/>
              </a:rPr>
              <a:t>wners’ </a:t>
            </a:r>
            <a:endParaRPr lang="zh-CN" altLang="en-US" sz="2500" b="1" u="sng" dirty="0">
              <a:latin typeface="Times New Roman" panose="02020603050405020304" pitchFamily="18" charset="0"/>
              <a:ea typeface="宋体" panose="02010600030101010101" pitchFamily="2" charset="-122"/>
            </a:endParaRPr>
          </a:p>
          <a:p>
            <a:pPr algn="ctr" defTabSz="865505"/>
            <a:r>
              <a:rPr lang="en-US" altLang="zh-CN" sz="2500" b="1" dirty="0">
                <a:latin typeface="Times New Roman" panose="02020603050405020304" pitchFamily="18" charset="0"/>
                <a:ea typeface="宋体" panose="02010600030101010101" pitchFamily="2" charset="-122"/>
              </a:rPr>
              <a:t>claim</a:t>
            </a:r>
            <a:r>
              <a:rPr lang="zh-CN" altLang="en-US" sz="2500" b="1" dirty="0">
                <a:latin typeface="Times New Roman" panose="02020603050405020304" pitchFamily="18" charset="0"/>
                <a:ea typeface="宋体" panose="02010600030101010101" pitchFamily="2" charset="-122"/>
              </a:rPr>
              <a:t> </a:t>
            </a:r>
          </a:p>
          <a:p>
            <a:pPr algn="ctr" defTabSz="865505"/>
            <a:r>
              <a:rPr lang="zh-CN" altLang="en-US" sz="2500" b="1" dirty="0">
                <a:latin typeface="Times New Roman" panose="02020603050405020304" pitchFamily="18" charset="0"/>
                <a:ea typeface="宋体" panose="02010600030101010101" pitchFamily="2" charset="-122"/>
              </a:rPr>
              <a:t>on assets</a:t>
            </a:r>
          </a:p>
        </p:txBody>
      </p:sp>
      <p:sp>
        <p:nvSpPr>
          <p:cNvPr id="194567" name="Rectangle 8"/>
          <p:cNvSpPr/>
          <p:nvPr/>
        </p:nvSpPr>
        <p:spPr>
          <a:xfrm>
            <a:off x="1676401" y="2514601"/>
            <a:ext cx="2384425" cy="917575"/>
          </a:xfrm>
          <a:prstGeom prst="rect">
            <a:avLst/>
          </a:prstGeom>
          <a:solidFill>
            <a:srgbClr val="FFCC00"/>
          </a:solidFill>
          <a:ln w="9525">
            <a:noFill/>
          </a:ln>
          <a:effectLst>
            <a:outerShdw dist="107763" dir="2699999" algn="ctr" rotWithShape="0">
              <a:srgbClr val="004E47"/>
            </a:outerShdw>
          </a:effectLst>
        </p:spPr>
        <p:txBody>
          <a:bodyPr wrap="none" lIns="86470" tIns="43235" rIns="86470" bIns="43235" anchor="ctr" anchorCtr="0"/>
          <a:lstStyle/>
          <a:p>
            <a:pPr algn="ctr" defTabSz="865505"/>
            <a:r>
              <a:rPr lang="en-US" altLang="zh-CN" sz="3000" dirty="0">
                <a:latin typeface="Times New Roman" panose="02020603050405020304" pitchFamily="18" charset="0"/>
                <a:ea typeface="宋体" panose="02010600030101010101" pitchFamily="2" charset="-122"/>
              </a:rPr>
              <a:t>Assets</a:t>
            </a:r>
          </a:p>
        </p:txBody>
      </p:sp>
      <p:sp>
        <p:nvSpPr>
          <p:cNvPr id="194568" name="Rectangle 9"/>
          <p:cNvSpPr/>
          <p:nvPr/>
        </p:nvSpPr>
        <p:spPr>
          <a:xfrm>
            <a:off x="4648200" y="2514601"/>
            <a:ext cx="2381250" cy="917575"/>
          </a:xfrm>
          <a:prstGeom prst="rect">
            <a:avLst/>
          </a:prstGeom>
          <a:solidFill>
            <a:srgbClr val="FFCC00"/>
          </a:solidFill>
          <a:ln w="12700" cap="flat" cmpd="sng">
            <a:solidFill>
              <a:schemeClr val="tx1"/>
            </a:solidFill>
            <a:prstDash val="solid"/>
            <a:miter/>
            <a:headEnd type="none" w="med" len="med"/>
            <a:tailEnd type="none" w="med" len="med"/>
          </a:ln>
          <a:effectLst>
            <a:outerShdw dist="107763" dir="2699999" algn="ctr" rotWithShape="0">
              <a:srgbClr val="00279F"/>
            </a:outerShdw>
          </a:effectLst>
        </p:spPr>
        <p:txBody>
          <a:bodyPr wrap="none" lIns="86470" tIns="43235" rIns="86470" bIns="43235" anchor="ctr" anchorCtr="0"/>
          <a:lstStyle/>
          <a:p>
            <a:pPr algn="ctr" defTabSz="865505"/>
            <a:r>
              <a:rPr lang="en-US" altLang="zh-CN" sz="3000" dirty="0">
                <a:latin typeface="Times New Roman" panose="02020603050405020304" pitchFamily="18" charset="0"/>
                <a:ea typeface="宋体" panose="02010600030101010101" pitchFamily="2" charset="-122"/>
              </a:rPr>
              <a:t>Liabilities</a:t>
            </a:r>
          </a:p>
        </p:txBody>
      </p:sp>
      <p:sp>
        <p:nvSpPr>
          <p:cNvPr id="194569" name="Rectangle 10"/>
          <p:cNvSpPr/>
          <p:nvPr/>
        </p:nvSpPr>
        <p:spPr>
          <a:xfrm>
            <a:off x="7467600" y="2514600"/>
            <a:ext cx="2895600" cy="895350"/>
          </a:xfrm>
          <a:prstGeom prst="rect">
            <a:avLst/>
          </a:prstGeom>
          <a:solidFill>
            <a:srgbClr val="FFCC00"/>
          </a:solidFill>
          <a:ln w="12700" cap="flat" cmpd="sng">
            <a:solidFill>
              <a:schemeClr val="tx1"/>
            </a:solidFill>
            <a:prstDash val="solid"/>
            <a:miter/>
            <a:headEnd type="none" w="med" len="med"/>
            <a:tailEnd type="none" w="med" len="med"/>
          </a:ln>
          <a:effectLst>
            <a:outerShdw dist="107763" dir="2699999" algn="ctr" rotWithShape="0">
              <a:srgbClr val="00279F"/>
            </a:outerShdw>
          </a:effectLst>
        </p:spPr>
        <p:txBody>
          <a:bodyPr wrap="none" lIns="86470" tIns="43235" rIns="86470" bIns="43235" anchor="ctr" anchorCtr="0"/>
          <a:lstStyle/>
          <a:p>
            <a:pPr algn="ctr" defTabSz="865505"/>
            <a:r>
              <a:rPr lang="en-US" altLang="zh-CN" sz="3000" dirty="0">
                <a:latin typeface="Times New Roman" panose="02020603050405020304" pitchFamily="18" charset="0"/>
                <a:ea typeface="宋体" panose="02010600030101010101" pitchFamily="2" charset="-122"/>
              </a:rPr>
              <a:t>Equity</a:t>
            </a:r>
            <a:endParaRPr lang="zh-CN" altLang="en-US" sz="3000" dirty="0">
              <a:latin typeface="Times New Roman" panose="02020603050405020304" pitchFamily="18" charset="0"/>
              <a:ea typeface="宋体" panose="02010600030101010101" pitchFamily="2" charset="-122"/>
            </a:endParaRPr>
          </a:p>
        </p:txBody>
      </p:sp>
      <p:sp>
        <p:nvSpPr>
          <p:cNvPr id="12" name="Pentagon 20"/>
          <p:cNvSpPr/>
          <p:nvPr/>
        </p:nvSpPr>
        <p:spPr bwMode="auto">
          <a:xfrm>
            <a:off x="1524001" y="5476875"/>
            <a:ext cx="2714625" cy="1371600"/>
          </a:xfrm>
          <a:prstGeom prst="homePlate">
            <a:avLst/>
          </a:prstGeom>
          <a:solidFill>
            <a:srgbClr val="00B050"/>
          </a:solidFill>
          <a:ln>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eaLnBrk="0" hangingPunct="0">
              <a:defRPr/>
            </a:pPr>
            <a:r>
              <a:rPr lang="en-US" sz="2800" dirty="0">
                <a:solidFill>
                  <a:schemeClr val="bg1"/>
                </a:solidFill>
                <a:latin typeface="Times New Roman" panose="02020603050405020304" pitchFamily="18" charset="0"/>
                <a:cs typeface="Times New Roman" panose="02020603050405020304" pitchFamily="18" charset="0"/>
              </a:rPr>
              <a:t>Economic</a:t>
            </a:r>
          </a:p>
          <a:p>
            <a:pPr algn="ctr" eaLnBrk="0" hangingPunct="0">
              <a:defRPr/>
            </a:pPr>
            <a:r>
              <a:rPr lang="en-US" sz="2800" dirty="0">
                <a:solidFill>
                  <a:schemeClr val="bg1"/>
                </a:solidFill>
                <a:latin typeface="Times New Roman" panose="02020603050405020304" pitchFamily="18" charset="0"/>
                <a:cs typeface="Times New Roman" panose="02020603050405020304" pitchFamily="18" charset="0"/>
              </a:rPr>
              <a:t>Resources</a:t>
            </a:r>
          </a:p>
        </p:txBody>
      </p:sp>
      <p:sp>
        <p:nvSpPr>
          <p:cNvPr id="13" name="Pentagon 21"/>
          <p:cNvSpPr/>
          <p:nvPr/>
        </p:nvSpPr>
        <p:spPr bwMode="auto">
          <a:xfrm flipH="1">
            <a:off x="4929189" y="5486400"/>
            <a:ext cx="5053013" cy="1371600"/>
          </a:xfrm>
          <a:prstGeom prst="homePlate">
            <a:avLst/>
          </a:prstGeom>
          <a:solidFill>
            <a:srgbClr val="FF0000"/>
          </a:solidFill>
          <a:ln>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eaLnBrk="0" hangingPunct="0">
              <a:defRPr/>
            </a:pPr>
            <a:r>
              <a:rPr lang="en-US" sz="2800" dirty="0">
                <a:solidFill>
                  <a:schemeClr val="bg1"/>
                </a:solidFill>
                <a:latin typeface="Times New Roman" panose="02020603050405020304" pitchFamily="18" charset="0"/>
                <a:cs typeface="Times New Roman" panose="02020603050405020304" pitchFamily="18" charset="0"/>
              </a:rPr>
              <a:t>Claims to Economic</a:t>
            </a:r>
          </a:p>
          <a:p>
            <a:pPr algn="ctr" eaLnBrk="0" hangingPunct="0">
              <a:defRPr/>
            </a:pPr>
            <a:r>
              <a:rPr lang="en-US" sz="2800" dirty="0">
                <a:solidFill>
                  <a:schemeClr val="bg1"/>
                </a:solidFill>
                <a:latin typeface="Times New Roman" panose="02020603050405020304" pitchFamily="18" charset="0"/>
                <a:cs typeface="Times New Roman" panose="02020603050405020304" pitchFamily="18" charset="0"/>
              </a:rPr>
              <a:t>Resources</a:t>
            </a:r>
          </a:p>
        </p:txBody>
      </p:sp>
      <p:sp>
        <p:nvSpPr>
          <p:cNvPr id="14" name="Equal 22"/>
          <p:cNvSpPr/>
          <p:nvPr/>
        </p:nvSpPr>
        <p:spPr bwMode="auto">
          <a:xfrm>
            <a:off x="4281489" y="5857875"/>
            <a:ext cx="561975" cy="609600"/>
          </a:xfrm>
          <a:prstGeom prst="mathEqual">
            <a:avLst/>
          </a:prstGeom>
          <a:solidFill>
            <a:srgbClr val="FFFF00"/>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lIns="91436" tIns="45718" rIns="91436" bIns="45718" anchor="ctr"/>
          <a:lstStyle/>
          <a:p>
            <a:pPr algn="ctr" defTabSz="913130" fontAlgn="base">
              <a:spcBef>
                <a:spcPct val="0"/>
              </a:spcBef>
              <a:spcAft>
                <a:spcPct val="0"/>
              </a:spcAft>
              <a:defRPr/>
            </a:pPr>
            <a:endParaRPr lang="zh-CN" altLang="zh-CN" sz="2300">
              <a:solidFill>
                <a:schemeClr val="tx1"/>
              </a:solidFill>
              <a:latin typeface="Segoe"/>
              <a:cs typeface="Arial" panose="020B0604020202020204" pitchFamily="34" charset="0"/>
            </a:endParaRPr>
          </a:p>
        </p:txBody>
      </p:sp>
      <p:pic>
        <p:nvPicPr>
          <p:cNvPr id="2" name="Graphic 21">
            <a:extLst>
              <a:ext uri="{FF2B5EF4-FFF2-40B4-BE49-F238E27FC236}">
                <a16:creationId xmlns:a16="http://schemas.microsoft.com/office/drawing/2014/main" id="{E36D4590-17F3-6987-AE30-E67C88E66BA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242888"/>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4821"/>
                                        </p:tgtEl>
                                        <p:attrNameLst>
                                          <p:attrName>style.visibility</p:attrName>
                                        </p:attrNameLst>
                                      </p:cBhvr>
                                      <p:to>
                                        <p:strVal val="visible"/>
                                      </p:to>
                                    </p:set>
                                    <p:anim calcmode="lin" valueType="num">
                                      <p:cBhvr additive="base">
                                        <p:cTn id="7" dur="500" fill="hold"/>
                                        <p:tgtEl>
                                          <p:spTgt spid="34821"/>
                                        </p:tgtEl>
                                        <p:attrNameLst>
                                          <p:attrName>ppt_x</p:attrName>
                                        </p:attrNameLst>
                                      </p:cBhvr>
                                      <p:tavLst>
                                        <p:tav tm="0">
                                          <p:val>
                                            <p:strVal val="#ppt_x"/>
                                          </p:val>
                                        </p:tav>
                                        <p:tav tm="100000">
                                          <p:val>
                                            <p:strVal val="#ppt_x"/>
                                          </p:val>
                                        </p:tav>
                                      </p:tavLst>
                                    </p:anim>
                                    <p:anim calcmode="lin" valueType="num">
                                      <p:cBhvr additive="base">
                                        <p:cTn id="8" dur="500" fill="hold"/>
                                        <p:tgtEl>
                                          <p:spTgt spid="3482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4822"/>
                                        </p:tgtEl>
                                        <p:attrNameLst>
                                          <p:attrName>style.visibility</p:attrName>
                                        </p:attrNameLst>
                                      </p:cBhvr>
                                      <p:to>
                                        <p:strVal val="visible"/>
                                      </p:to>
                                    </p:set>
                                    <p:anim calcmode="lin" valueType="num">
                                      <p:cBhvr additive="base">
                                        <p:cTn id="13" dur="500" fill="hold"/>
                                        <p:tgtEl>
                                          <p:spTgt spid="34822"/>
                                        </p:tgtEl>
                                        <p:attrNameLst>
                                          <p:attrName>ppt_x</p:attrName>
                                        </p:attrNameLst>
                                      </p:cBhvr>
                                      <p:tavLst>
                                        <p:tav tm="0">
                                          <p:val>
                                            <p:strVal val="#ppt_x"/>
                                          </p:val>
                                        </p:tav>
                                        <p:tav tm="100000">
                                          <p:val>
                                            <p:strVal val="#ppt_x"/>
                                          </p:val>
                                        </p:tav>
                                      </p:tavLst>
                                    </p:anim>
                                    <p:anim calcmode="lin" valueType="num">
                                      <p:cBhvr additive="base">
                                        <p:cTn id="14" dur="500" fill="hold"/>
                                        <p:tgtEl>
                                          <p:spTgt spid="3482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4823"/>
                                        </p:tgtEl>
                                        <p:attrNameLst>
                                          <p:attrName>style.visibility</p:attrName>
                                        </p:attrNameLst>
                                      </p:cBhvr>
                                      <p:to>
                                        <p:strVal val="visible"/>
                                      </p:to>
                                    </p:set>
                                    <p:anim calcmode="lin" valueType="num">
                                      <p:cBhvr additive="base">
                                        <p:cTn id="19" dur="500" fill="hold"/>
                                        <p:tgtEl>
                                          <p:spTgt spid="34823"/>
                                        </p:tgtEl>
                                        <p:attrNameLst>
                                          <p:attrName>ppt_x</p:attrName>
                                        </p:attrNameLst>
                                      </p:cBhvr>
                                      <p:tavLst>
                                        <p:tav tm="0">
                                          <p:val>
                                            <p:strVal val="#ppt_x"/>
                                          </p:val>
                                        </p:tav>
                                        <p:tav tm="100000">
                                          <p:val>
                                            <p:strVal val="#ppt_x"/>
                                          </p:val>
                                        </p:tav>
                                      </p:tavLst>
                                    </p:anim>
                                    <p:anim calcmode="lin" valueType="num">
                                      <p:cBhvr additive="base">
                                        <p:cTn id="20" dur="500" fill="hold"/>
                                        <p:tgtEl>
                                          <p:spTgt spid="3482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499"/>
                                          </p:stCondLst>
                                        </p:cTn>
                                        <p:tgtEl>
                                          <p:spTgt spid="12"/>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25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1000"/>
                                        <p:tgtEl>
                                          <p:spTgt spid="14"/>
                                        </p:tgtEl>
                                      </p:cBhvr>
                                    </p:animEffect>
                                    <p:anim calcmode="lin" valueType="num">
                                      <p:cBhvr>
                                        <p:cTn id="30" dur="1000" fill="hold"/>
                                        <p:tgtEl>
                                          <p:spTgt spid="14"/>
                                        </p:tgtEl>
                                        <p:attrNameLst>
                                          <p:attrName>ppt_x</p:attrName>
                                        </p:attrNameLst>
                                      </p:cBhvr>
                                      <p:tavLst>
                                        <p:tav tm="0">
                                          <p:val>
                                            <p:strVal val="#ppt_x"/>
                                          </p:val>
                                        </p:tav>
                                        <p:tav tm="100000">
                                          <p:val>
                                            <p:strVal val="#ppt_x"/>
                                          </p:val>
                                        </p:tav>
                                      </p:tavLst>
                                    </p:anim>
                                    <p:anim calcmode="lin" valueType="num">
                                      <p:cBhvr>
                                        <p:cTn id="31"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25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1000"/>
                                        <p:tgtEl>
                                          <p:spTgt spid="13"/>
                                        </p:tgtEl>
                                      </p:cBhvr>
                                    </p:animEffect>
                                    <p:anim calcmode="lin" valueType="num">
                                      <p:cBhvr>
                                        <p:cTn id="37" dur="1000" fill="hold"/>
                                        <p:tgtEl>
                                          <p:spTgt spid="13"/>
                                        </p:tgtEl>
                                        <p:attrNameLst>
                                          <p:attrName>ppt_x</p:attrName>
                                        </p:attrNameLst>
                                      </p:cBhvr>
                                      <p:tavLst>
                                        <p:tav tm="0">
                                          <p:val>
                                            <p:strVal val="#ppt_x"/>
                                          </p:val>
                                        </p:tav>
                                        <p:tav tm="100000">
                                          <p:val>
                                            <p:strVal val="#ppt_x"/>
                                          </p:val>
                                        </p:tav>
                                      </p:tavLst>
                                    </p:anim>
                                    <p:anim calcmode="lin" valueType="num">
                                      <p:cBhvr>
                                        <p:cTn id="38"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1" grpId="0" animBg="1"/>
      <p:bldP spid="34822" grpId="0" animBg="1"/>
      <p:bldP spid="34823" grpId="0" animBg="1"/>
      <p:bldP spid="12" grpId="0" animBg="1"/>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1905000" y="230188"/>
            <a:ext cx="8382000" cy="665162"/>
          </a:xfrm>
          <a:noFill/>
          <a:ln>
            <a:noFill/>
          </a:ln>
          <a:effectLst/>
          <a:scene3d>
            <a:camera prst="orthographicFront"/>
            <a:lightRig rig="balanced" dir="t"/>
          </a:scene3d>
          <a:sp3d prstMaterial="plastic"/>
        </p:spPr>
        <p:txBody>
          <a:bodyPr vert="horz" wrap="square" lIns="0" tIns="0" rIns="0" bIns="0" rtlCol="0" anchor="t">
            <a:spAutoFit/>
          </a:bodyPr>
          <a:lstStyle/>
          <a:p>
            <a:pPr>
              <a:defRPr/>
            </a:pPr>
            <a:r>
              <a:rPr lang="en-US" sz="4800" spc="-150" dirty="0">
                <a:ln w="3175">
                  <a:noFill/>
                </a:ln>
                <a:gradFill>
                  <a:gsLst>
                    <a:gs pos="0">
                      <a:srgbClr val="2E59B0"/>
                    </a:gs>
                    <a:gs pos="49000">
                      <a:srgbClr val="161D32"/>
                    </a:gs>
                    <a:gs pos="100000">
                      <a:srgbClr val="000000"/>
                    </a:gs>
                  </a:gsLst>
                  <a:lin ang="5400000" scaled="0"/>
                </a:gradFill>
                <a:effectLst>
                  <a:outerShdw blurRad="50800" dist="38100" dir="2700000" algn="tl" rotWithShape="0">
                    <a:prstClr val="black">
                      <a:alpha val="40000"/>
                    </a:prstClr>
                  </a:outerShdw>
                </a:effectLst>
                <a:latin typeface="Times New Roman" panose="02020603050405020304" pitchFamily="18" charset="0"/>
                <a:ea typeface="+mn-ea"/>
                <a:cs typeface="Times New Roman" panose="02020603050405020304" pitchFamily="18" charset="0"/>
              </a:rPr>
              <a:t>The Accounting Equation</a:t>
            </a:r>
          </a:p>
        </p:txBody>
      </p:sp>
      <p:sp>
        <p:nvSpPr>
          <p:cNvPr id="196610" name="Slide Number Placeholder 3"/>
          <p:cNvSpPr>
            <a:spLocks noGrp="1"/>
          </p:cNvSpPr>
          <p:nvPr>
            <p:ph type="sldNum" sz="quarter" idx="4"/>
          </p:nvPr>
        </p:nvSpPr>
        <p:spPr>
          <a:noFill/>
          <a:ln>
            <a:noFill/>
          </a:ln>
        </p:spPr>
        <p:txBody>
          <a:bodyPr vert="horz" wrap="square" lIns="91440" tIns="45720" rIns="91440" bIns="45720" numCol="1" rtlCol="0" anchor="ctr" anchorCtr="0" compatLnSpc="1"/>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pitchFamily="34"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stStyle>
          <a:p>
            <a:pPr lvl="0" algn="r"/>
            <a:fld id="{9A0DB2DC-4C9A-4742-B13C-FB6460FD3503}" type="slidenum">
              <a:rPr lang="en-US" altLang="zh-CN" sz="1200" dirty="0">
                <a:solidFill>
                  <a:srgbClr val="898989"/>
                </a:solidFill>
                <a:ea typeface="宋体" panose="02010600030101010101" pitchFamily="2" charset="-122"/>
              </a:rPr>
              <a:t>4</a:t>
            </a:fld>
            <a:endParaRPr lang="en-US" altLang="zh-CN" sz="1200" dirty="0">
              <a:solidFill>
                <a:srgbClr val="898989"/>
              </a:solidFill>
              <a:ea typeface="宋体" panose="02010600030101010101" pitchFamily="2" charset="-122"/>
            </a:endParaRPr>
          </a:p>
        </p:txBody>
      </p:sp>
      <p:sp>
        <p:nvSpPr>
          <p:cNvPr id="22" name="Rectangle 21"/>
          <p:cNvSpPr/>
          <p:nvPr/>
        </p:nvSpPr>
        <p:spPr bwMode="auto">
          <a:xfrm>
            <a:off x="1781175" y="3048000"/>
            <a:ext cx="8320088" cy="3429000"/>
          </a:xfrm>
          <a:prstGeom prst="rect">
            <a:avLst/>
          </a:prstGeom>
          <a:solidFill>
            <a:srgbClr val="FEF8D2"/>
          </a:solidFill>
          <a:ln>
            <a:solidFill>
              <a:srgbClr val="FFFCEB"/>
            </a:solidFill>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lIns="91436" tIns="45718" rIns="91436" bIns="45718" anchor="ctr"/>
          <a:lstStyle/>
          <a:p>
            <a:pPr algn="ctr" defTabSz="913130" fontAlgn="base">
              <a:spcBef>
                <a:spcPct val="0"/>
              </a:spcBef>
              <a:spcAft>
                <a:spcPct val="0"/>
              </a:spcAft>
              <a:defRPr/>
            </a:pPr>
            <a:endParaRPr lang="zh-CN" altLang="zh-CN" sz="2300">
              <a:solidFill>
                <a:schemeClr val="tx1"/>
              </a:solidFill>
              <a:latin typeface="Segoe"/>
              <a:cs typeface="Arial" panose="020B0604020202020204" pitchFamily="34" charset="0"/>
            </a:endParaRPr>
          </a:p>
        </p:txBody>
      </p:sp>
      <p:sp>
        <p:nvSpPr>
          <p:cNvPr id="18" name="Rectangle 17"/>
          <p:cNvSpPr/>
          <p:nvPr/>
        </p:nvSpPr>
        <p:spPr bwMode="auto">
          <a:xfrm>
            <a:off x="1727201" y="3048000"/>
            <a:ext cx="2486025" cy="2743200"/>
          </a:xfrm>
          <a:prstGeom prst="rect">
            <a:avLst/>
          </a:prstGeom>
          <a:solidFill>
            <a:srgbClr val="1107E3"/>
          </a:solidFill>
          <a:ln>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base">
              <a:spcBef>
                <a:spcPct val="0"/>
              </a:spcBef>
              <a:spcAft>
                <a:spcPct val="0"/>
              </a:spcAft>
              <a:defRPr/>
            </a:pPr>
            <a:r>
              <a:rPr lang="en-US" sz="4400" dirty="0">
                <a:solidFill>
                  <a:schemeClr val="bg1"/>
                </a:solidFill>
                <a:latin typeface="Times New Roman" panose="02020603050405020304" pitchFamily="18" charset="0"/>
                <a:cs typeface="Times New Roman" panose="02020603050405020304" pitchFamily="18" charset="0"/>
              </a:rPr>
              <a:t>Assets</a:t>
            </a:r>
          </a:p>
        </p:txBody>
      </p:sp>
      <p:sp>
        <p:nvSpPr>
          <p:cNvPr id="19" name="Equal 18"/>
          <p:cNvSpPr/>
          <p:nvPr/>
        </p:nvSpPr>
        <p:spPr bwMode="auto">
          <a:xfrm>
            <a:off x="4267201" y="3978275"/>
            <a:ext cx="652463" cy="609600"/>
          </a:xfrm>
          <a:prstGeom prst="mathEqual">
            <a:avLst/>
          </a:prstGeom>
          <a:ln>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defTabSz="913130" fontAlgn="base">
              <a:spcBef>
                <a:spcPct val="0"/>
              </a:spcBef>
              <a:spcAft>
                <a:spcPct val="0"/>
              </a:spcAft>
              <a:defRPr/>
            </a:pPr>
            <a:endParaRPr lang="en-US" altLang="zh-CN" sz="2300">
              <a:solidFill>
                <a:schemeClr val="tx1"/>
              </a:solidFill>
              <a:latin typeface="Segoe"/>
              <a:cs typeface="Arial" panose="020B0604020202020204" pitchFamily="34" charset="0"/>
            </a:endParaRPr>
          </a:p>
        </p:txBody>
      </p:sp>
      <p:sp>
        <p:nvSpPr>
          <p:cNvPr id="20" name="Rectangle 19"/>
          <p:cNvSpPr/>
          <p:nvPr/>
        </p:nvSpPr>
        <p:spPr bwMode="auto">
          <a:xfrm>
            <a:off x="4991101" y="3124200"/>
            <a:ext cx="2695575" cy="1371600"/>
          </a:xfrm>
          <a:prstGeom prst="rect">
            <a:avLst/>
          </a:prstGeom>
          <a:solidFill>
            <a:srgbClr val="FF0000"/>
          </a:solidFill>
          <a:ln>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base">
              <a:spcBef>
                <a:spcPct val="0"/>
              </a:spcBef>
              <a:spcAft>
                <a:spcPct val="0"/>
              </a:spcAft>
              <a:defRPr/>
            </a:pPr>
            <a:r>
              <a:rPr lang="en-US" sz="4400" dirty="0">
                <a:solidFill>
                  <a:schemeClr val="bg1"/>
                </a:solidFill>
                <a:latin typeface="Times New Roman" panose="02020603050405020304" pitchFamily="18" charset="0"/>
                <a:cs typeface="Times New Roman" panose="02020603050405020304" pitchFamily="18" charset="0"/>
              </a:rPr>
              <a:t>Liabilities</a:t>
            </a:r>
          </a:p>
        </p:txBody>
      </p:sp>
      <p:sp>
        <p:nvSpPr>
          <p:cNvPr id="21" name="Rectangle 20"/>
          <p:cNvSpPr/>
          <p:nvPr/>
        </p:nvSpPr>
        <p:spPr bwMode="auto">
          <a:xfrm>
            <a:off x="4991101" y="4495800"/>
            <a:ext cx="2695575" cy="1295400"/>
          </a:xfrm>
          <a:prstGeom prst="rect">
            <a:avLst/>
          </a:prstGeom>
          <a:solidFill>
            <a:srgbClr val="00B050"/>
          </a:solidFill>
          <a:ln>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base">
              <a:spcBef>
                <a:spcPct val="0"/>
              </a:spcBef>
              <a:spcAft>
                <a:spcPct val="0"/>
              </a:spcAft>
              <a:defRPr/>
            </a:pPr>
            <a:r>
              <a:rPr lang="en-US" sz="4400" dirty="0">
                <a:solidFill>
                  <a:schemeClr val="bg1"/>
                </a:solidFill>
                <a:latin typeface="Times New Roman" panose="02020603050405020304" pitchFamily="18" charset="0"/>
                <a:cs typeface="Times New Roman" panose="02020603050405020304" pitchFamily="18" charset="0"/>
              </a:rPr>
              <a:t>Equity</a:t>
            </a:r>
          </a:p>
        </p:txBody>
      </p:sp>
      <p:grpSp>
        <p:nvGrpSpPr>
          <p:cNvPr id="2" name="Group 5"/>
          <p:cNvGrpSpPr/>
          <p:nvPr/>
        </p:nvGrpSpPr>
        <p:grpSpPr bwMode="auto">
          <a:xfrm>
            <a:off x="1786724" y="2000984"/>
            <a:ext cx="8401050" cy="1000125"/>
            <a:chOff x="304800" y="2133600"/>
            <a:chExt cx="8402010" cy="1666240"/>
          </a:xfrm>
          <a:solidFill>
            <a:srgbClr val="C1F0AE"/>
          </a:solidFill>
        </p:grpSpPr>
        <p:grpSp>
          <p:nvGrpSpPr>
            <p:cNvPr id="3" name="Group 6"/>
            <p:cNvGrpSpPr/>
            <p:nvPr/>
          </p:nvGrpSpPr>
          <p:grpSpPr bwMode="auto">
            <a:xfrm>
              <a:off x="304800" y="2133600"/>
              <a:ext cx="2306010" cy="1666240"/>
              <a:chOff x="3559" y="1249679"/>
              <a:chExt cx="2306010" cy="1666240"/>
            </a:xfrm>
            <a:grpFill/>
          </p:grpSpPr>
          <p:sp>
            <p:nvSpPr>
              <p:cNvPr id="33" name="Rounded Rectangle 32"/>
              <p:cNvSpPr/>
              <p:nvPr/>
            </p:nvSpPr>
            <p:spPr>
              <a:xfrm>
                <a:off x="3559" y="1249679"/>
                <a:ext cx="2305313" cy="1666240"/>
              </a:xfrm>
              <a:prstGeom prst="roundRect">
                <a:avLst/>
              </a:prstGeom>
              <a:grpFill/>
              <a:ln>
                <a:solidFill>
                  <a:srgbClr val="C1F0AE"/>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4" name="Rounded Rectangle 4"/>
              <p:cNvSpPr/>
              <p:nvPr/>
            </p:nvSpPr>
            <p:spPr>
              <a:xfrm>
                <a:off x="84530" y="1331669"/>
                <a:ext cx="2143369" cy="1502261"/>
              </a:xfrm>
              <a:prstGeom prst="rect">
                <a:avLst/>
              </a:prstGeom>
              <a:grpFill/>
              <a:ln>
                <a:solidFill>
                  <a:srgbClr val="C1F0AE"/>
                </a:solidFill>
              </a:ln>
            </p:spPr>
            <p:style>
              <a:lnRef idx="0">
                <a:scrgbClr r="0" g="0" b="0"/>
              </a:lnRef>
              <a:fillRef idx="0">
                <a:scrgbClr r="0" g="0" b="0"/>
              </a:fillRef>
              <a:effectRef idx="0">
                <a:scrgbClr r="0" g="0" b="0"/>
              </a:effectRef>
              <a:fontRef idx="minor">
                <a:schemeClr val="lt1"/>
              </a:fontRef>
            </p:style>
            <p:txBody>
              <a:bodyPr lIns="125730" tIns="125730" rIns="125730" bIns="125730" spcCol="1270" anchor="ctr"/>
              <a:lstStyle/>
              <a:p>
                <a:pPr algn="ctr" defTabSz="1466850">
                  <a:lnSpc>
                    <a:spcPct val="90000"/>
                  </a:lnSpc>
                  <a:spcBef>
                    <a:spcPct val="0"/>
                  </a:spcBef>
                  <a:spcAft>
                    <a:spcPct val="35000"/>
                  </a:spcAft>
                  <a:defRPr/>
                </a:pPr>
                <a:r>
                  <a:rPr lang="en-US" sz="3300" dirty="0">
                    <a:solidFill>
                      <a:schemeClr val="tx1"/>
                    </a:solidFill>
                    <a:latin typeface="Times New Roman" panose="02020603050405020304" pitchFamily="18" charset="0"/>
                    <a:cs typeface="Times New Roman" panose="02020603050405020304" pitchFamily="18" charset="0"/>
                  </a:rPr>
                  <a:t>$3,000</a:t>
                </a:r>
              </a:p>
            </p:txBody>
          </p:sp>
        </p:grpSp>
        <p:grpSp>
          <p:nvGrpSpPr>
            <p:cNvPr id="4" name="Group 7"/>
            <p:cNvGrpSpPr/>
            <p:nvPr/>
          </p:nvGrpSpPr>
          <p:grpSpPr bwMode="auto">
            <a:xfrm>
              <a:off x="3439439" y="2133600"/>
              <a:ext cx="2306010" cy="1666240"/>
              <a:chOff x="2443699" y="1249679"/>
              <a:chExt cx="2306010" cy="1666240"/>
            </a:xfrm>
            <a:grpFill/>
          </p:grpSpPr>
          <p:sp>
            <p:nvSpPr>
              <p:cNvPr id="31" name="Rounded Rectangle 30"/>
              <p:cNvSpPr/>
              <p:nvPr/>
            </p:nvSpPr>
            <p:spPr>
              <a:xfrm>
                <a:off x="2443143" y="1249679"/>
                <a:ext cx="2306900" cy="1666240"/>
              </a:xfrm>
              <a:prstGeom prst="roundRect">
                <a:avLst/>
              </a:prstGeom>
              <a:grpFill/>
              <a:ln>
                <a:solidFill>
                  <a:srgbClr val="C1F0AE"/>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2" name="Rounded Rectangle 6"/>
              <p:cNvSpPr/>
              <p:nvPr/>
            </p:nvSpPr>
            <p:spPr>
              <a:xfrm>
                <a:off x="2586034" y="1331669"/>
                <a:ext cx="2143369" cy="1502261"/>
              </a:xfrm>
              <a:prstGeom prst="rect">
                <a:avLst/>
              </a:prstGeom>
              <a:grpFill/>
              <a:ln>
                <a:solidFill>
                  <a:srgbClr val="C1F0AE"/>
                </a:solidFill>
              </a:ln>
            </p:spPr>
            <p:style>
              <a:lnRef idx="0">
                <a:scrgbClr r="0" g="0" b="0"/>
              </a:lnRef>
              <a:fillRef idx="0">
                <a:scrgbClr r="0" g="0" b="0"/>
              </a:fillRef>
              <a:effectRef idx="0">
                <a:scrgbClr r="0" g="0" b="0"/>
              </a:effectRef>
              <a:fontRef idx="minor">
                <a:schemeClr val="lt1"/>
              </a:fontRef>
            </p:style>
            <p:txBody>
              <a:bodyPr lIns="125730" tIns="125730" rIns="125730" bIns="125730" spcCol="1270" anchor="ctr"/>
              <a:lstStyle/>
              <a:p>
                <a:pPr algn="ctr" defTabSz="1466850">
                  <a:lnSpc>
                    <a:spcPct val="90000"/>
                  </a:lnSpc>
                  <a:spcBef>
                    <a:spcPct val="0"/>
                  </a:spcBef>
                  <a:spcAft>
                    <a:spcPct val="35000"/>
                  </a:spcAft>
                  <a:defRPr/>
                </a:pPr>
                <a:r>
                  <a:rPr lang="en-US" sz="3300" dirty="0">
                    <a:solidFill>
                      <a:schemeClr val="tx1"/>
                    </a:solidFill>
                    <a:latin typeface="Times New Roman" panose="02020603050405020304" pitchFamily="18" charset="0"/>
                    <a:cs typeface="Times New Roman" panose="02020603050405020304" pitchFamily="18" charset="0"/>
                  </a:rPr>
                  <a:t>$2,000</a:t>
                </a:r>
              </a:p>
            </p:txBody>
          </p:sp>
        </p:grpSp>
        <p:grpSp>
          <p:nvGrpSpPr>
            <p:cNvPr id="6" name="Group 8"/>
            <p:cNvGrpSpPr/>
            <p:nvPr/>
          </p:nvGrpSpPr>
          <p:grpSpPr bwMode="auto">
            <a:xfrm>
              <a:off x="6400800" y="2133600"/>
              <a:ext cx="2306010" cy="1666240"/>
              <a:chOff x="5005629" y="1249679"/>
              <a:chExt cx="2306010" cy="1666240"/>
            </a:xfrm>
            <a:grpFill/>
          </p:grpSpPr>
          <p:sp>
            <p:nvSpPr>
              <p:cNvPr id="29" name="Rounded Rectangle 28"/>
              <p:cNvSpPr/>
              <p:nvPr/>
            </p:nvSpPr>
            <p:spPr>
              <a:xfrm>
                <a:off x="5006326" y="1249679"/>
                <a:ext cx="2305313" cy="1666240"/>
              </a:xfrm>
              <a:prstGeom prst="roundRect">
                <a:avLst/>
              </a:prstGeom>
              <a:grpFill/>
              <a:ln>
                <a:solidFill>
                  <a:srgbClr val="C1F0AE"/>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0" name="Rounded Rectangle 8"/>
              <p:cNvSpPr/>
              <p:nvPr/>
            </p:nvSpPr>
            <p:spPr>
              <a:xfrm>
                <a:off x="5006326" y="1331669"/>
                <a:ext cx="2143369" cy="1502261"/>
              </a:xfrm>
              <a:prstGeom prst="rect">
                <a:avLst/>
              </a:prstGeom>
              <a:grpFill/>
              <a:ln>
                <a:solidFill>
                  <a:srgbClr val="C1F0AE"/>
                </a:solidFill>
              </a:ln>
            </p:spPr>
            <p:style>
              <a:lnRef idx="0">
                <a:scrgbClr r="0" g="0" b="0"/>
              </a:lnRef>
              <a:fillRef idx="0">
                <a:scrgbClr r="0" g="0" b="0"/>
              </a:fillRef>
              <a:effectRef idx="0">
                <a:scrgbClr r="0" g="0" b="0"/>
              </a:effectRef>
              <a:fontRef idx="minor">
                <a:schemeClr val="lt1"/>
              </a:fontRef>
            </p:style>
            <p:txBody>
              <a:bodyPr lIns="125730" tIns="125730" rIns="125730" bIns="125730" spcCol="1270" anchor="ctr"/>
              <a:lstStyle/>
              <a:p>
                <a:pPr algn="ctr" defTabSz="1466850">
                  <a:lnSpc>
                    <a:spcPct val="90000"/>
                  </a:lnSpc>
                  <a:spcBef>
                    <a:spcPct val="0"/>
                  </a:spcBef>
                  <a:spcAft>
                    <a:spcPct val="35000"/>
                  </a:spcAft>
                  <a:defRPr/>
                </a:pPr>
                <a:r>
                  <a:rPr lang="en-US" sz="3300" dirty="0">
                    <a:solidFill>
                      <a:schemeClr val="tx1"/>
                    </a:solidFill>
                    <a:latin typeface="Times New Roman" panose="02020603050405020304" pitchFamily="18" charset="0"/>
                    <a:cs typeface="Times New Roman" panose="02020603050405020304" pitchFamily="18" charset="0"/>
                  </a:rPr>
                  <a:t>$1,000</a:t>
                </a:r>
              </a:p>
            </p:txBody>
          </p:sp>
        </p:grpSp>
        <p:sp>
          <p:nvSpPr>
            <p:cNvPr id="27" name="Plus 26"/>
            <p:cNvSpPr/>
            <p:nvPr/>
          </p:nvSpPr>
          <p:spPr bwMode="auto">
            <a:xfrm>
              <a:off x="5768011" y="2622894"/>
              <a:ext cx="533461" cy="687655"/>
            </a:xfrm>
            <a:prstGeom prst="mathPlus">
              <a:avLst/>
            </a:prstGeom>
            <a:grpFill/>
            <a:ln>
              <a:solidFill>
                <a:srgbClr val="C1F0AE"/>
              </a:solidFill>
              <a:headEnd type="none" w="med" len="med"/>
              <a:tailEnd type="none" w="med" len="med"/>
            </a:ln>
          </p:spPr>
          <p:style>
            <a:lnRef idx="3">
              <a:schemeClr val="lt1"/>
            </a:lnRef>
            <a:fillRef idx="1">
              <a:schemeClr val="accent1"/>
            </a:fillRef>
            <a:effectRef idx="1">
              <a:schemeClr val="accent1"/>
            </a:effectRef>
            <a:fontRef idx="minor">
              <a:schemeClr val="lt1"/>
            </a:fontRef>
          </p:style>
          <p:txBody>
            <a:bodyPr lIns="91436" tIns="45718" rIns="91436" bIns="45718" anchor="ctr"/>
            <a:lstStyle/>
            <a:p>
              <a:pPr algn="ctr" fontAlgn="base">
                <a:spcBef>
                  <a:spcPct val="0"/>
                </a:spcBef>
                <a:spcAft>
                  <a:spcPct val="0"/>
                </a:spcAft>
                <a:defRPr/>
              </a:pPr>
              <a:endParaRPr lang="en-US" sz="2300" b="1" dirty="0">
                <a:ln w="10541" cmpd="sng">
                  <a:solidFill>
                    <a:schemeClr val="accent1">
                      <a:shade val="88000"/>
                      <a:satMod val="110000"/>
                    </a:schemeClr>
                  </a:solidFill>
                  <a:prstDash val="solid"/>
                </a:ln>
                <a:solidFill>
                  <a:schemeClr val="tx1"/>
                </a:solidFill>
                <a:latin typeface="Times New Roman" panose="02020603050405020304" pitchFamily="18" charset="0"/>
                <a:cs typeface="Times New Roman" panose="02020603050405020304" pitchFamily="18" charset="0"/>
              </a:endParaRPr>
            </a:p>
          </p:txBody>
        </p:sp>
        <p:sp>
          <p:nvSpPr>
            <p:cNvPr id="28" name="Equal 27"/>
            <p:cNvSpPr/>
            <p:nvPr/>
          </p:nvSpPr>
          <p:spPr bwMode="auto">
            <a:xfrm>
              <a:off x="2743479" y="2651986"/>
              <a:ext cx="533461" cy="632114"/>
            </a:xfrm>
            <a:prstGeom prst="mathEqual">
              <a:avLst/>
            </a:prstGeom>
            <a:grpFill/>
            <a:ln>
              <a:solidFill>
                <a:srgbClr val="C1F0AE"/>
              </a:solidFill>
              <a:headEnd type="none" w="med" len="med"/>
              <a:tailEnd type="none" w="med" len="med"/>
            </a:ln>
          </p:spPr>
          <p:style>
            <a:lnRef idx="3">
              <a:schemeClr val="lt1"/>
            </a:lnRef>
            <a:fillRef idx="1">
              <a:schemeClr val="accent1"/>
            </a:fillRef>
            <a:effectRef idx="1">
              <a:schemeClr val="accent1"/>
            </a:effectRef>
            <a:fontRef idx="minor">
              <a:schemeClr val="lt1"/>
            </a:fontRef>
          </p:style>
          <p:txBody>
            <a:bodyPr lIns="91436" tIns="45718" rIns="91436" bIns="45718" anchor="ctr"/>
            <a:lstStyle/>
            <a:p>
              <a:pPr algn="ctr" fontAlgn="base">
                <a:spcBef>
                  <a:spcPct val="0"/>
                </a:spcBef>
                <a:spcAft>
                  <a:spcPct val="0"/>
                </a:spcAft>
                <a:defRPr/>
              </a:pPr>
              <a:endParaRPr lang="en-US" sz="2300" dirty="0">
                <a:solidFill>
                  <a:schemeClr val="tx1"/>
                </a:solidFill>
                <a:latin typeface="Times New Roman" panose="02020603050405020304" pitchFamily="18" charset="0"/>
                <a:cs typeface="Times New Roman" panose="02020603050405020304" pitchFamily="18" charset="0"/>
              </a:endParaRPr>
            </a:p>
          </p:txBody>
        </p:sp>
      </p:grpSp>
      <p:grpSp>
        <p:nvGrpSpPr>
          <p:cNvPr id="7" name="Group 5"/>
          <p:cNvGrpSpPr/>
          <p:nvPr/>
        </p:nvGrpSpPr>
        <p:grpSpPr>
          <a:xfrm>
            <a:off x="1774825" y="971551"/>
            <a:ext cx="8401050" cy="1000125"/>
            <a:chOff x="304800" y="2133600"/>
            <a:chExt cx="8402010" cy="1666240"/>
          </a:xfrm>
        </p:grpSpPr>
        <p:grpSp>
          <p:nvGrpSpPr>
            <p:cNvPr id="196618" name="Group 6"/>
            <p:cNvGrpSpPr/>
            <p:nvPr/>
          </p:nvGrpSpPr>
          <p:grpSpPr>
            <a:xfrm>
              <a:off x="304800" y="2133600"/>
              <a:ext cx="2306010" cy="1666240"/>
              <a:chOff x="3559" y="1249679"/>
              <a:chExt cx="2306010" cy="1666240"/>
            </a:xfrm>
          </p:grpSpPr>
          <p:sp>
            <p:nvSpPr>
              <p:cNvPr id="45" name="Rounded Rectangle 44"/>
              <p:cNvSpPr/>
              <p:nvPr/>
            </p:nvSpPr>
            <p:spPr>
              <a:xfrm>
                <a:off x="3559" y="1249679"/>
                <a:ext cx="2305313" cy="1666240"/>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46" name="Rounded Rectangle 4"/>
              <p:cNvSpPr/>
              <p:nvPr/>
            </p:nvSpPr>
            <p:spPr>
              <a:xfrm>
                <a:off x="84531" y="1331669"/>
                <a:ext cx="2143369" cy="1502261"/>
              </a:xfrm>
              <a:prstGeom prst="rect">
                <a:avLst/>
              </a:prstGeom>
            </p:spPr>
            <p:style>
              <a:lnRef idx="0">
                <a:scrgbClr r="0" g="0" b="0"/>
              </a:lnRef>
              <a:fillRef idx="0">
                <a:scrgbClr r="0" g="0" b="0"/>
              </a:fillRef>
              <a:effectRef idx="0">
                <a:scrgbClr r="0" g="0" b="0"/>
              </a:effectRef>
              <a:fontRef idx="minor">
                <a:schemeClr val="lt1"/>
              </a:fontRef>
            </p:style>
            <p:txBody>
              <a:bodyPr lIns="125730" tIns="125730" rIns="125730" bIns="125730" spcCol="1270" anchor="ctr"/>
              <a:lstStyle/>
              <a:p>
                <a:pPr algn="ctr" defTabSz="1466850">
                  <a:lnSpc>
                    <a:spcPct val="90000"/>
                  </a:lnSpc>
                  <a:spcBef>
                    <a:spcPct val="0"/>
                  </a:spcBef>
                  <a:spcAft>
                    <a:spcPct val="35000"/>
                  </a:spcAft>
                  <a:defRPr/>
                </a:pPr>
                <a:r>
                  <a:rPr lang="en-US" sz="3300" dirty="0">
                    <a:latin typeface="Times New Roman" panose="02020603050405020304" pitchFamily="18" charset="0"/>
                    <a:cs typeface="Times New Roman" panose="02020603050405020304" pitchFamily="18" charset="0"/>
                  </a:rPr>
                  <a:t>Assets</a:t>
                </a:r>
              </a:p>
            </p:txBody>
          </p:sp>
        </p:grpSp>
        <p:grpSp>
          <p:nvGrpSpPr>
            <p:cNvPr id="196621" name="Group 7"/>
            <p:cNvGrpSpPr/>
            <p:nvPr/>
          </p:nvGrpSpPr>
          <p:grpSpPr>
            <a:xfrm>
              <a:off x="3439439" y="2133600"/>
              <a:ext cx="2306010" cy="1666240"/>
              <a:chOff x="2443699" y="1249679"/>
              <a:chExt cx="2306010" cy="1666240"/>
            </a:xfrm>
          </p:grpSpPr>
          <p:sp>
            <p:nvSpPr>
              <p:cNvPr id="43" name="Rounded Rectangle 42"/>
              <p:cNvSpPr/>
              <p:nvPr/>
            </p:nvSpPr>
            <p:spPr>
              <a:xfrm>
                <a:off x="2443143" y="1249679"/>
                <a:ext cx="2306901" cy="1666240"/>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44" name="Rounded Rectangle 6"/>
              <p:cNvSpPr/>
              <p:nvPr/>
            </p:nvSpPr>
            <p:spPr>
              <a:xfrm>
                <a:off x="2586034" y="1331669"/>
                <a:ext cx="2143369" cy="1502261"/>
              </a:xfrm>
              <a:prstGeom prst="rect">
                <a:avLst/>
              </a:prstGeom>
            </p:spPr>
            <p:style>
              <a:lnRef idx="0">
                <a:scrgbClr r="0" g="0" b="0"/>
              </a:lnRef>
              <a:fillRef idx="0">
                <a:scrgbClr r="0" g="0" b="0"/>
              </a:fillRef>
              <a:effectRef idx="0">
                <a:scrgbClr r="0" g="0" b="0"/>
              </a:effectRef>
              <a:fontRef idx="minor">
                <a:schemeClr val="lt1"/>
              </a:fontRef>
            </p:style>
            <p:txBody>
              <a:bodyPr lIns="125730" tIns="125730" rIns="125730" bIns="125730" spcCol="1270" anchor="ctr"/>
              <a:lstStyle/>
              <a:p>
                <a:pPr algn="ctr" defTabSz="1466850">
                  <a:lnSpc>
                    <a:spcPct val="90000"/>
                  </a:lnSpc>
                  <a:spcBef>
                    <a:spcPct val="0"/>
                  </a:spcBef>
                  <a:spcAft>
                    <a:spcPct val="35000"/>
                  </a:spcAft>
                  <a:defRPr/>
                </a:pPr>
                <a:r>
                  <a:rPr lang="en-US" sz="3300" dirty="0">
                    <a:latin typeface="Times New Roman" panose="02020603050405020304" pitchFamily="18" charset="0"/>
                    <a:cs typeface="Times New Roman" panose="02020603050405020304" pitchFamily="18" charset="0"/>
                  </a:rPr>
                  <a:t>Liabilities</a:t>
                </a:r>
              </a:p>
            </p:txBody>
          </p:sp>
        </p:grpSp>
        <p:grpSp>
          <p:nvGrpSpPr>
            <p:cNvPr id="196624" name="Group 8"/>
            <p:cNvGrpSpPr/>
            <p:nvPr/>
          </p:nvGrpSpPr>
          <p:grpSpPr>
            <a:xfrm>
              <a:off x="6400800" y="2133600"/>
              <a:ext cx="2306010" cy="1666240"/>
              <a:chOff x="5005629" y="1249679"/>
              <a:chExt cx="2306010" cy="1666240"/>
            </a:xfrm>
          </p:grpSpPr>
          <p:sp>
            <p:nvSpPr>
              <p:cNvPr id="41" name="Rounded Rectangle 40"/>
              <p:cNvSpPr/>
              <p:nvPr/>
            </p:nvSpPr>
            <p:spPr>
              <a:xfrm>
                <a:off x="5006326" y="1249679"/>
                <a:ext cx="2305313" cy="1666240"/>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42" name="Rounded Rectangle 8"/>
              <p:cNvSpPr/>
              <p:nvPr/>
            </p:nvSpPr>
            <p:spPr>
              <a:xfrm>
                <a:off x="5006326" y="1331669"/>
                <a:ext cx="2143369" cy="1502261"/>
              </a:xfrm>
              <a:prstGeom prst="rect">
                <a:avLst/>
              </a:prstGeom>
            </p:spPr>
            <p:style>
              <a:lnRef idx="0">
                <a:scrgbClr r="0" g="0" b="0"/>
              </a:lnRef>
              <a:fillRef idx="0">
                <a:scrgbClr r="0" g="0" b="0"/>
              </a:fillRef>
              <a:effectRef idx="0">
                <a:scrgbClr r="0" g="0" b="0"/>
              </a:effectRef>
              <a:fontRef idx="minor">
                <a:schemeClr val="lt1"/>
              </a:fontRef>
            </p:style>
            <p:txBody>
              <a:bodyPr lIns="125730" tIns="125730" rIns="125730" bIns="125730" spcCol="1270" anchor="ctr"/>
              <a:lstStyle/>
              <a:p>
                <a:pPr algn="ctr" defTabSz="1466850">
                  <a:lnSpc>
                    <a:spcPct val="90000"/>
                  </a:lnSpc>
                  <a:spcBef>
                    <a:spcPct val="0"/>
                  </a:spcBef>
                  <a:spcAft>
                    <a:spcPct val="35000"/>
                  </a:spcAft>
                  <a:defRPr/>
                </a:pPr>
                <a:r>
                  <a:rPr lang="en-US" sz="3300" dirty="0">
                    <a:latin typeface="Times New Roman" panose="02020603050405020304" pitchFamily="18" charset="0"/>
                    <a:cs typeface="Times New Roman" panose="02020603050405020304" pitchFamily="18" charset="0"/>
                  </a:rPr>
                  <a:t>Equity</a:t>
                </a:r>
              </a:p>
            </p:txBody>
          </p:sp>
        </p:grpSp>
        <p:sp>
          <p:nvSpPr>
            <p:cNvPr id="39" name="Plus 38"/>
            <p:cNvSpPr/>
            <p:nvPr/>
          </p:nvSpPr>
          <p:spPr bwMode="auto">
            <a:xfrm>
              <a:off x="5768012" y="2622894"/>
              <a:ext cx="533461" cy="687655"/>
            </a:xfrm>
            <a:prstGeom prst="mathPlus">
              <a:avLst/>
            </a:prstGeom>
            <a:ln>
              <a:headEnd type="none" w="med" len="med"/>
              <a:tailEnd type="none" w="med" len="med"/>
            </a:ln>
          </p:spPr>
          <p:style>
            <a:lnRef idx="3">
              <a:schemeClr val="lt1"/>
            </a:lnRef>
            <a:fillRef idx="1">
              <a:schemeClr val="accent1"/>
            </a:fillRef>
            <a:effectRef idx="1">
              <a:schemeClr val="accent1"/>
            </a:effectRef>
            <a:fontRef idx="minor">
              <a:schemeClr val="lt1"/>
            </a:fontRef>
          </p:style>
          <p:txBody>
            <a:bodyPr lIns="91436" tIns="45718" rIns="91436" bIns="45718" anchor="ctr"/>
            <a:lstStyle/>
            <a:p>
              <a:pPr algn="ctr" defTabSz="913130" fontAlgn="base">
                <a:spcBef>
                  <a:spcPct val="0"/>
                </a:spcBef>
                <a:spcAft>
                  <a:spcPct val="0"/>
                </a:spcAft>
                <a:defRPr/>
              </a:pPr>
              <a:endParaRPr lang="en-US" altLang="zh-CN" sz="2300" b="1">
                <a:solidFill>
                  <a:schemeClr val="tx1"/>
                </a:solidFill>
                <a:latin typeface="Times New Roman" panose="02020603050405020304" pitchFamily="18" charset="0"/>
                <a:cs typeface="Times New Roman" panose="02020603050405020304" pitchFamily="18" charset="0"/>
              </a:endParaRPr>
            </a:p>
          </p:txBody>
        </p:sp>
        <p:sp>
          <p:nvSpPr>
            <p:cNvPr id="40" name="Equal 39"/>
            <p:cNvSpPr/>
            <p:nvPr/>
          </p:nvSpPr>
          <p:spPr bwMode="auto">
            <a:xfrm>
              <a:off x="2743479" y="2651986"/>
              <a:ext cx="533461" cy="632114"/>
            </a:xfrm>
            <a:prstGeom prst="mathEqual">
              <a:avLst/>
            </a:prstGeom>
            <a:ln>
              <a:headEnd type="none" w="med" len="med"/>
              <a:tailEnd type="none" w="med" len="med"/>
            </a:ln>
          </p:spPr>
          <p:style>
            <a:lnRef idx="3">
              <a:schemeClr val="lt1"/>
            </a:lnRef>
            <a:fillRef idx="1">
              <a:schemeClr val="accent1"/>
            </a:fillRef>
            <a:effectRef idx="1">
              <a:schemeClr val="accent1"/>
            </a:effectRef>
            <a:fontRef idx="minor">
              <a:schemeClr val="lt1"/>
            </a:fontRef>
          </p:style>
          <p:txBody>
            <a:bodyPr lIns="91436" tIns="45718" rIns="91436" bIns="45718" anchor="ctr"/>
            <a:lstStyle/>
            <a:p>
              <a:pPr algn="ctr" defTabSz="913130" fontAlgn="base">
                <a:spcBef>
                  <a:spcPct val="0"/>
                </a:spcBef>
                <a:spcAft>
                  <a:spcPct val="0"/>
                </a:spcAft>
                <a:defRPr/>
              </a:pPr>
              <a:endParaRPr lang="en-US" altLang="zh-CN" sz="2300">
                <a:solidFill>
                  <a:schemeClr val="tx1"/>
                </a:solidFill>
                <a:latin typeface="Times New Roman" panose="02020603050405020304" pitchFamily="18" charset="0"/>
                <a:cs typeface="Times New Roman" panose="02020603050405020304" pitchFamily="18" charset="0"/>
              </a:endParaRPr>
            </a:p>
          </p:txBody>
        </p:sp>
      </p:grpSp>
      <p:sp>
        <p:nvSpPr>
          <p:cNvPr id="35" name="圆角矩形 34"/>
          <p:cNvSpPr/>
          <p:nvPr/>
        </p:nvSpPr>
        <p:spPr bwMode="auto">
          <a:xfrm>
            <a:off x="1641475" y="5943600"/>
            <a:ext cx="2438400" cy="685800"/>
          </a:xfrm>
          <a:prstGeom prst="roundRect">
            <a:avLst/>
          </a:prstGeom>
          <a:ln>
            <a:headEnd type="none" w="med" len="med"/>
            <a:tailEnd type="none" w="med" len="med"/>
          </a:ln>
        </p:spPr>
        <p:style>
          <a:lnRef idx="0">
            <a:schemeClr val="dk1"/>
          </a:lnRef>
          <a:fillRef idx="3">
            <a:schemeClr val="dk1"/>
          </a:fillRef>
          <a:effectRef idx="3">
            <a:schemeClr val="dk1"/>
          </a:effectRef>
          <a:fontRef idx="minor">
            <a:schemeClr val="lt1"/>
          </a:fontRef>
        </p:style>
        <p:txBody>
          <a:bodyPr lIns="91436" tIns="45718" rIns="91436" bIns="45718" anchor="ctr"/>
          <a:lstStyle/>
          <a:p>
            <a:pPr algn="ctr" fontAlgn="base">
              <a:spcBef>
                <a:spcPct val="0"/>
              </a:spcBef>
              <a:spcAft>
                <a:spcPct val="0"/>
              </a:spcAft>
              <a:defRPr/>
            </a:pPr>
            <a:r>
              <a:rPr lang="en-US" altLang="zh-CN" sz="2300" b="1" dirty="0">
                <a:solidFill>
                  <a:schemeClr val="bg1"/>
                </a:solidFill>
                <a:latin typeface="Segoe" pitchFamily="34" charset="0"/>
              </a:rPr>
              <a:t>Use of fund</a:t>
            </a:r>
            <a:endParaRPr lang="zh-CN" altLang="en-US" sz="2300" b="1" dirty="0">
              <a:solidFill>
                <a:schemeClr val="bg1"/>
              </a:solidFill>
              <a:latin typeface="Segoe" pitchFamily="34" charset="0"/>
            </a:endParaRPr>
          </a:p>
        </p:txBody>
      </p:sp>
      <p:sp>
        <p:nvSpPr>
          <p:cNvPr id="36" name="Equal 18"/>
          <p:cNvSpPr/>
          <p:nvPr/>
        </p:nvSpPr>
        <p:spPr bwMode="auto">
          <a:xfrm>
            <a:off x="4267201" y="5867400"/>
            <a:ext cx="652463" cy="609600"/>
          </a:xfrm>
          <a:prstGeom prst="mathEqual">
            <a:avLst/>
          </a:prstGeom>
          <a:ln>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defTabSz="913130" fontAlgn="base">
              <a:spcBef>
                <a:spcPct val="0"/>
              </a:spcBef>
              <a:spcAft>
                <a:spcPct val="0"/>
              </a:spcAft>
              <a:defRPr/>
            </a:pPr>
            <a:endParaRPr lang="en-US" altLang="zh-CN" sz="2300">
              <a:solidFill>
                <a:schemeClr val="tx1"/>
              </a:solidFill>
              <a:latin typeface="Segoe"/>
              <a:cs typeface="Arial" panose="020B0604020202020204" pitchFamily="34" charset="0"/>
            </a:endParaRPr>
          </a:p>
        </p:txBody>
      </p:sp>
      <p:sp>
        <p:nvSpPr>
          <p:cNvPr id="37" name="圆角矩形 36"/>
          <p:cNvSpPr/>
          <p:nvPr/>
        </p:nvSpPr>
        <p:spPr bwMode="auto">
          <a:xfrm>
            <a:off x="5051425" y="5943600"/>
            <a:ext cx="2438400" cy="685800"/>
          </a:xfrm>
          <a:prstGeom prst="roundRect">
            <a:avLst/>
          </a:prstGeom>
          <a:ln>
            <a:headEnd type="none" w="med" len="med"/>
            <a:tailEnd type="none" w="med" len="med"/>
          </a:ln>
        </p:spPr>
        <p:style>
          <a:lnRef idx="0">
            <a:schemeClr val="dk1"/>
          </a:lnRef>
          <a:fillRef idx="3">
            <a:schemeClr val="dk1"/>
          </a:fillRef>
          <a:effectRef idx="3">
            <a:schemeClr val="dk1"/>
          </a:effectRef>
          <a:fontRef idx="minor">
            <a:schemeClr val="lt1"/>
          </a:fontRef>
        </p:style>
        <p:txBody>
          <a:bodyPr lIns="91436" tIns="45718" rIns="91436" bIns="45718" anchor="ctr"/>
          <a:lstStyle/>
          <a:p>
            <a:pPr algn="ctr" fontAlgn="base">
              <a:spcBef>
                <a:spcPct val="0"/>
              </a:spcBef>
              <a:spcAft>
                <a:spcPct val="0"/>
              </a:spcAft>
              <a:defRPr/>
            </a:pPr>
            <a:r>
              <a:rPr lang="en-US" altLang="zh-CN" sz="2300" b="1" dirty="0">
                <a:solidFill>
                  <a:schemeClr val="bg1"/>
                </a:solidFill>
                <a:latin typeface="Segoe" pitchFamily="34" charset="0"/>
              </a:rPr>
              <a:t>Source of fund</a:t>
            </a:r>
            <a:endParaRPr lang="zh-CN" altLang="en-US" sz="2300" b="1" dirty="0">
              <a:solidFill>
                <a:schemeClr val="bg1"/>
              </a:solidFill>
              <a:latin typeface="Segoe" pitchFamily="34" charset="0"/>
            </a:endParaRPr>
          </a:p>
        </p:txBody>
      </p:sp>
      <p:pic>
        <p:nvPicPr>
          <p:cNvPr id="8" name="Graphic 21">
            <a:extLst>
              <a:ext uri="{FF2B5EF4-FFF2-40B4-BE49-F238E27FC236}">
                <a16:creationId xmlns:a16="http://schemas.microsoft.com/office/drawing/2014/main" id="{CC2CE21D-9BCC-9A96-1F9F-0D7EB1980A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62248" y="24597"/>
            <a:ext cx="2305141" cy="1076343"/>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2000"/>
                                        <p:tgtEl>
                                          <p:spTgt spid="22"/>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1000"/>
                                        <p:tgtEl>
                                          <p:spTgt spid="18"/>
                                        </p:tgtEl>
                                      </p:cBhvr>
                                    </p:animEffect>
                                  </p:childTnLst>
                                </p:cTn>
                              </p:par>
                              <p:par>
                                <p:cTn id="21" presetID="10" presetClass="entr" presetSubtype="0" fill="hold" nodeType="withEffect">
                                  <p:stCondLst>
                                    <p:cond delay="25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1000"/>
                                        <p:tgtEl>
                                          <p:spTgt spid="19"/>
                                        </p:tgtEl>
                                      </p:cBhvr>
                                    </p:animEffect>
                                  </p:childTnLst>
                                </p:cTn>
                              </p:par>
                              <p:par>
                                <p:cTn id="24" presetID="10" presetClass="entr" presetSubtype="0" fill="hold" grpId="0" nodeType="withEffect">
                                  <p:stCondLst>
                                    <p:cond delay="250"/>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1000"/>
                                        <p:tgtEl>
                                          <p:spTgt spid="20"/>
                                        </p:tgtEl>
                                      </p:cBhvr>
                                    </p:animEffect>
                                  </p:childTnLst>
                                </p:cTn>
                              </p:par>
                              <p:par>
                                <p:cTn id="27" presetID="10" presetClass="entr" presetSubtype="0" fill="hold" grpId="0" nodeType="withEffect">
                                  <p:stCondLst>
                                    <p:cond delay="250"/>
                                  </p:stCondLst>
                                  <p:childTnLst>
                                    <p:set>
                                      <p:cBhvr>
                                        <p:cTn id="28" dur="1" fill="hold">
                                          <p:stCondLst>
                                            <p:cond delay="0"/>
                                          </p:stCondLst>
                                        </p:cTn>
                                        <p:tgtEl>
                                          <p:spTgt spid="21"/>
                                        </p:tgtEl>
                                        <p:attrNameLst>
                                          <p:attrName>style.visibility</p:attrName>
                                        </p:attrNameLst>
                                      </p:cBhvr>
                                      <p:to>
                                        <p:strVal val="visible"/>
                                      </p:to>
                                    </p:set>
                                    <p:animEffect transition="in" filter="fade">
                                      <p:cBhvr>
                                        <p:cTn id="29" dur="1000"/>
                                        <p:tgtEl>
                                          <p:spTgt spid="21"/>
                                        </p:tgtEl>
                                      </p:cBhvr>
                                    </p:animEffect>
                                  </p:childTnLst>
                                </p:cTn>
                              </p:par>
                            </p:childTnLst>
                          </p:cTn>
                        </p:par>
                      </p:childTnLst>
                    </p:cTn>
                  </p:par>
                  <p:par>
                    <p:cTn id="30" fill="hold">
                      <p:stCondLst>
                        <p:cond delay="indefinite"/>
                      </p:stCondLst>
                      <p:childTnLst>
                        <p:par>
                          <p:cTn id="31" fill="hold">
                            <p:stCondLst>
                              <p:cond delay="0"/>
                            </p:stCondLst>
                            <p:childTnLst>
                              <p:par>
                                <p:cTn id="32" presetID="3" presetClass="entr" presetSubtype="10" fill="hold" nodeType="clickEffect">
                                  <p:stCondLst>
                                    <p:cond delay="0"/>
                                  </p:stCondLst>
                                  <p:childTnLst>
                                    <p:set>
                                      <p:cBhvr>
                                        <p:cTn id="33" dur="1" fill="hold">
                                          <p:stCondLst>
                                            <p:cond delay="0"/>
                                          </p:stCondLst>
                                        </p:cTn>
                                        <p:tgtEl>
                                          <p:spTgt spid="37"/>
                                        </p:tgtEl>
                                        <p:attrNameLst>
                                          <p:attrName>style.visibility</p:attrName>
                                        </p:attrNameLst>
                                      </p:cBhvr>
                                      <p:to>
                                        <p:strVal val="visible"/>
                                      </p:to>
                                    </p:set>
                                    <p:animEffect transition="in" filter="blinds(horizontal)">
                                      <p:cBhvr>
                                        <p:cTn id="34" dur="500"/>
                                        <p:tgtEl>
                                          <p:spTgt spid="37"/>
                                        </p:tgtEl>
                                      </p:cBhvr>
                                    </p:animEffect>
                                  </p:childTnLst>
                                </p:cTn>
                              </p:par>
                            </p:childTnLst>
                          </p:cTn>
                        </p:par>
                      </p:childTnLst>
                    </p:cTn>
                  </p:par>
                  <p:par>
                    <p:cTn id="35" fill="hold">
                      <p:stCondLst>
                        <p:cond delay="indefinite"/>
                      </p:stCondLst>
                      <p:childTnLst>
                        <p:par>
                          <p:cTn id="36" fill="hold">
                            <p:stCondLst>
                              <p:cond delay="0"/>
                            </p:stCondLst>
                            <p:childTnLst>
                              <p:par>
                                <p:cTn id="37" presetID="3" presetClass="entr" presetSubtype="10" fill="hold" nodeType="clickEffect">
                                  <p:stCondLst>
                                    <p:cond delay="0"/>
                                  </p:stCondLst>
                                  <p:childTnLst>
                                    <p:set>
                                      <p:cBhvr>
                                        <p:cTn id="38" dur="1" fill="hold">
                                          <p:stCondLst>
                                            <p:cond delay="0"/>
                                          </p:stCondLst>
                                        </p:cTn>
                                        <p:tgtEl>
                                          <p:spTgt spid="36"/>
                                        </p:tgtEl>
                                        <p:attrNameLst>
                                          <p:attrName>style.visibility</p:attrName>
                                        </p:attrNameLst>
                                      </p:cBhvr>
                                      <p:to>
                                        <p:strVal val="visible"/>
                                      </p:to>
                                    </p:set>
                                    <p:animEffect transition="in" filter="blinds(horizontal)">
                                      <p:cBhvr>
                                        <p:cTn id="39" dur="500"/>
                                        <p:tgtEl>
                                          <p:spTgt spid="36"/>
                                        </p:tgtEl>
                                      </p:cBhvr>
                                    </p:animEffect>
                                  </p:childTnLst>
                                </p:cTn>
                              </p:par>
                            </p:childTnLst>
                          </p:cTn>
                        </p:par>
                      </p:childTnLst>
                    </p:cTn>
                  </p:par>
                  <p:par>
                    <p:cTn id="40" fill="hold">
                      <p:stCondLst>
                        <p:cond delay="indefinite"/>
                      </p:stCondLst>
                      <p:childTnLst>
                        <p:par>
                          <p:cTn id="41" fill="hold">
                            <p:stCondLst>
                              <p:cond delay="0"/>
                            </p:stCondLst>
                            <p:childTnLst>
                              <p:par>
                                <p:cTn id="42" presetID="3" presetClass="entr" presetSubtype="10" fill="hold" nodeType="clickEffect">
                                  <p:stCondLst>
                                    <p:cond delay="0"/>
                                  </p:stCondLst>
                                  <p:childTnLst>
                                    <p:set>
                                      <p:cBhvr>
                                        <p:cTn id="43" dur="1" fill="hold">
                                          <p:stCondLst>
                                            <p:cond delay="0"/>
                                          </p:stCondLst>
                                        </p:cTn>
                                        <p:tgtEl>
                                          <p:spTgt spid="35"/>
                                        </p:tgtEl>
                                        <p:attrNameLst>
                                          <p:attrName>style.visibility</p:attrName>
                                        </p:attrNameLst>
                                      </p:cBhvr>
                                      <p:to>
                                        <p:strVal val="visible"/>
                                      </p:to>
                                    </p:set>
                                    <p:animEffect transition="in" filter="blinds(horizontal)">
                                      <p:cBhvr>
                                        <p:cTn id="44"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8" grpId="0" bldLvl="0" animBg="1"/>
      <p:bldP spid="20" grpId="0" bldLvl="0" animBg="1"/>
      <p:bldP spid="21" grpId="0" bldLvl="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5000" y="230188"/>
            <a:ext cx="8382000" cy="665162"/>
          </a:xfrm>
          <a:noFill/>
          <a:ln>
            <a:noFill/>
          </a:ln>
          <a:effectLst/>
          <a:scene3d>
            <a:camera prst="orthographicFront"/>
            <a:lightRig rig="balanced" dir="t"/>
          </a:scene3d>
          <a:sp3d prstMaterial="plastic"/>
        </p:spPr>
        <p:txBody>
          <a:bodyPr vert="horz" wrap="square" lIns="0" tIns="0" rIns="0" bIns="0" rtlCol="0" anchor="t">
            <a:spAutoFit/>
          </a:bodyPr>
          <a:lstStyle/>
          <a:p>
            <a:pPr>
              <a:defRPr/>
            </a:pPr>
            <a:r>
              <a:rPr lang="en-US" sz="4800" spc="-150" dirty="0">
                <a:ln w="3175">
                  <a:noFill/>
                </a:ln>
                <a:gradFill>
                  <a:gsLst>
                    <a:gs pos="0">
                      <a:srgbClr val="2E59B0"/>
                    </a:gs>
                    <a:gs pos="49000">
                      <a:srgbClr val="161D32"/>
                    </a:gs>
                    <a:gs pos="100000">
                      <a:srgbClr val="000000"/>
                    </a:gs>
                  </a:gsLst>
                  <a:lin ang="5400000" scaled="0"/>
                </a:gradFill>
                <a:effectLst>
                  <a:outerShdw blurRad="50800" dist="38100" dir="2700000" algn="tl" rotWithShape="0">
                    <a:prstClr val="black">
                      <a:alpha val="40000"/>
                    </a:prstClr>
                  </a:outerShdw>
                </a:effectLst>
                <a:latin typeface="Times New Roman" panose="02020603050405020304" pitchFamily="18" charset="0"/>
                <a:ea typeface="+mn-ea"/>
                <a:cs typeface="Times New Roman" panose="02020603050405020304" pitchFamily="18" charset="0"/>
              </a:rPr>
              <a:t>Assets</a:t>
            </a:r>
          </a:p>
        </p:txBody>
      </p:sp>
      <p:sp>
        <p:nvSpPr>
          <p:cNvPr id="124931" name="Text Placeholder 2"/>
          <p:cNvSpPr>
            <a:spLocks noGrp="1"/>
          </p:cNvSpPr>
          <p:nvPr>
            <p:ph type="body" sz="quarter" idx="10"/>
          </p:nvPr>
        </p:nvSpPr>
        <p:spPr>
          <a:xfrm>
            <a:off x="428325" y="914401"/>
            <a:ext cx="9782475" cy="6111875"/>
          </a:xfrm>
        </p:spPr>
        <p:txBody>
          <a:bodyPr vert="horz" wrap="square" lIns="0" tIns="0" rIns="0" bIns="0" rtlCol="0" anchor="t" anchorCtr="0">
            <a:spAutoFit/>
          </a:bodyPr>
          <a:lstStyle/>
          <a:p>
            <a:pPr defTabSz="913130">
              <a:buFontTx/>
            </a:pPr>
            <a:r>
              <a:rPr lang="en-US" altLang="zh-CN" sz="3600" dirty="0">
                <a:latin typeface="Alexandria"/>
                <a:ea typeface="宋体" panose="02010600030101010101" pitchFamily="2" charset="-122"/>
                <a:cs typeface="Times New Roman" panose="02020603050405020304" pitchFamily="18" charset="0"/>
              </a:rPr>
              <a:t>Economic resources </a:t>
            </a:r>
          </a:p>
          <a:p>
            <a:pPr defTabSz="913130">
              <a:buFontTx/>
            </a:pPr>
            <a:r>
              <a:rPr lang="en-US" altLang="zh-CN" sz="3600" dirty="0">
                <a:latin typeface="Alexandria"/>
                <a:ea typeface="宋体" panose="02010600030101010101" pitchFamily="2" charset="-122"/>
                <a:cs typeface="Times New Roman" panose="02020603050405020304" pitchFamily="18" charset="0"/>
              </a:rPr>
              <a:t>Benefit the business in the future</a:t>
            </a:r>
          </a:p>
          <a:p>
            <a:pPr defTabSz="913130">
              <a:buFontTx/>
            </a:pPr>
            <a:r>
              <a:rPr lang="en-US" altLang="zh-CN" sz="3600" dirty="0">
                <a:latin typeface="Alexandria"/>
                <a:ea typeface="宋体" panose="02010600030101010101" pitchFamily="2" charset="-122"/>
                <a:cs typeface="Times New Roman" panose="02020603050405020304" pitchFamily="18" charset="0"/>
              </a:rPr>
              <a:t>Recorded at cost which is measurable</a:t>
            </a:r>
          </a:p>
          <a:p>
            <a:pPr defTabSz="913130">
              <a:buFontTx/>
            </a:pPr>
            <a:r>
              <a:rPr lang="en-US" altLang="zh-CN" sz="3600" dirty="0">
                <a:latin typeface="Alexandria"/>
                <a:ea typeface="宋体" panose="02010600030101010101" pitchFamily="2" charset="-122"/>
                <a:cs typeface="Times New Roman" panose="02020603050405020304" pitchFamily="18" charset="0"/>
              </a:rPr>
              <a:t>Examples:   </a:t>
            </a:r>
          </a:p>
          <a:p>
            <a:pPr lvl="1" defTabSz="913130"/>
            <a:r>
              <a:rPr lang="en-US" altLang="zh-CN" sz="3200" dirty="0">
                <a:latin typeface="Alexandria"/>
                <a:ea typeface="宋体" panose="02010600030101010101" pitchFamily="2" charset="-122"/>
                <a:cs typeface="Times New Roman" panose="02020603050405020304" pitchFamily="18" charset="0"/>
              </a:rPr>
              <a:t>Cash</a:t>
            </a:r>
          </a:p>
          <a:p>
            <a:pPr lvl="1" defTabSz="913130"/>
            <a:r>
              <a:rPr lang="en-US" altLang="zh-CN" sz="3200" dirty="0">
                <a:latin typeface="Alexandria"/>
                <a:ea typeface="宋体" panose="02010600030101010101" pitchFamily="2" charset="-122"/>
                <a:cs typeface="Times New Roman" panose="02020603050405020304" pitchFamily="18" charset="0"/>
              </a:rPr>
              <a:t>Machine</a:t>
            </a:r>
          </a:p>
          <a:p>
            <a:pPr lvl="1" defTabSz="913130"/>
            <a:r>
              <a:rPr lang="en-US" altLang="zh-CN" sz="3200" dirty="0">
                <a:latin typeface="Alexandria"/>
                <a:ea typeface="宋体" panose="02010600030101010101" pitchFamily="2" charset="-122"/>
                <a:cs typeface="Times New Roman" panose="02020603050405020304" pitchFamily="18" charset="0"/>
              </a:rPr>
              <a:t>Property, land</a:t>
            </a:r>
          </a:p>
          <a:p>
            <a:pPr lvl="1" defTabSz="913130"/>
            <a:r>
              <a:rPr lang="en-US" altLang="zh-CN" sz="3200" dirty="0">
                <a:latin typeface="Alexandria"/>
                <a:ea typeface="宋体" panose="02010600030101010101" pitchFamily="2" charset="-122"/>
                <a:cs typeface="Times New Roman" panose="02020603050405020304" pitchFamily="18" charset="0"/>
              </a:rPr>
              <a:t>Furniture</a:t>
            </a:r>
          </a:p>
          <a:p>
            <a:pPr lvl="1" defTabSz="913130"/>
            <a:r>
              <a:rPr lang="en-US" altLang="zh-CN" sz="3200" dirty="0">
                <a:latin typeface="Alexandria"/>
                <a:ea typeface="宋体" panose="02010600030101010101" pitchFamily="2" charset="-122"/>
                <a:cs typeface="Times New Roman" panose="02020603050405020304" pitchFamily="18" charset="0"/>
              </a:rPr>
              <a:t>Merchandise inventory</a:t>
            </a:r>
          </a:p>
          <a:p>
            <a:pPr lvl="1" defTabSz="913130"/>
            <a:r>
              <a:rPr lang="en-US" altLang="zh-CN" sz="3200" dirty="0">
                <a:latin typeface="Alexandria"/>
                <a:ea typeface="宋体" panose="02010600030101010101" pitchFamily="2" charset="-122"/>
                <a:cs typeface="Times New Roman" panose="02020603050405020304" pitchFamily="18" charset="0"/>
              </a:rPr>
              <a:t>Accounts receivable</a:t>
            </a:r>
          </a:p>
          <a:p>
            <a:pPr defTabSz="913130">
              <a:buNone/>
            </a:pPr>
            <a:endParaRPr lang="en-US" altLang="zh-CN" kern="1200" dirty="0">
              <a:latin typeface="Times New Roman" panose="02020603050405020304" pitchFamily="18" charset="0"/>
              <a:ea typeface="宋体" panose="02010600030101010101" pitchFamily="2" charset="-122"/>
              <a:cs typeface="Times New Roman" panose="02020603050405020304" pitchFamily="18" charset="0"/>
            </a:endParaRPr>
          </a:p>
        </p:txBody>
      </p:sp>
      <p:sp>
        <p:nvSpPr>
          <p:cNvPr id="198659" name="Slide Number Placeholder 3"/>
          <p:cNvSpPr>
            <a:spLocks noGrp="1"/>
          </p:cNvSpPr>
          <p:nvPr>
            <p:ph type="sldNum" sz="quarter" idx="4"/>
          </p:nvPr>
        </p:nvSpPr>
        <p:spPr>
          <a:noFill/>
          <a:ln>
            <a:noFill/>
          </a:ln>
        </p:spPr>
        <p:txBody>
          <a:bodyPr vert="horz" wrap="square" lIns="91440" tIns="45720" rIns="91440" bIns="45720" numCol="1" rtlCol="0" anchor="ctr" anchorCtr="0" compatLnSpc="1"/>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pitchFamily="34"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stStyle>
          <a:p>
            <a:pPr lvl="0" algn="r"/>
            <a:fld id="{9A0DB2DC-4C9A-4742-B13C-FB6460FD3503}" type="slidenum">
              <a:rPr lang="en-US" altLang="zh-CN" sz="1200" dirty="0">
                <a:solidFill>
                  <a:srgbClr val="898989"/>
                </a:solidFill>
                <a:ea typeface="宋体" panose="02010600030101010101" pitchFamily="2" charset="-122"/>
              </a:rPr>
              <a:t>5</a:t>
            </a:fld>
            <a:endParaRPr lang="en-US" altLang="zh-CN" sz="1200" dirty="0">
              <a:solidFill>
                <a:srgbClr val="898989"/>
              </a:solidFill>
              <a:ea typeface="宋体" panose="02010600030101010101" pitchFamily="2" charset="-122"/>
            </a:endParaRPr>
          </a:p>
        </p:txBody>
      </p:sp>
      <p:pic>
        <p:nvPicPr>
          <p:cNvPr id="3" name="Graphic 21">
            <a:extLst>
              <a:ext uri="{FF2B5EF4-FFF2-40B4-BE49-F238E27FC236}">
                <a16:creationId xmlns:a16="http://schemas.microsoft.com/office/drawing/2014/main" id="{536595EB-3B8E-924A-8A54-2AA6E0F3CD7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8534" y="39330"/>
            <a:ext cx="2305141" cy="1076343"/>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24931">
                                            <p:txEl>
                                              <p:charRg st="102" end="107"/>
                                            </p:txEl>
                                          </p:spTgt>
                                        </p:tgtEl>
                                        <p:attrNameLst>
                                          <p:attrName>style.visibility</p:attrName>
                                        </p:attrNameLst>
                                      </p:cBhvr>
                                      <p:to>
                                        <p:strVal val="visible"/>
                                      </p:to>
                                    </p:set>
                                    <p:animEffect transition="in" filter="blinds(horizontal)">
                                      <p:cBhvr>
                                        <p:cTn id="7" dur="500"/>
                                        <p:tgtEl>
                                          <p:spTgt spid="124931">
                                            <p:txEl>
                                              <p:charRg st="102" end="107"/>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24931">
                                            <p:txEl>
                                              <p:charRg st="107" end="115"/>
                                            </p:txEl>
                                          </p:spTgt>
                                        </p:tgtEl>
                                        <p:attrNameLst>
                                          <p:attrName>style.visibility</p:attrName>
                                        </p:attrNameLst>
                                      </p:cBhvr>
                                      <p:to>
                                        <p:strVal val="visible"/>
                                      </p:to>
                                    </p:set>
                                    <p:animEffect transition="in" filter="blinds(horizontal)">
                                      <p:cBhvr>
                                        <p:cTn id="12" dur="500"/>
                                        <p:tgtEl>
                                          <p:spTgt spid="124931">
                                            <p:txEl>
                                              <p:charRg st="107" end="115"/>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24931">
                                            <p:txEl>
                                              <p:charRg st="115" end="130"/>
                                            </p:txEl>
                                          </p:spTgt>
                                        </p:tgtEl>
                                        <p:attrNameLst>
                                          <p:attrName>style.visibility</p:attrName>
                                        </p:attrNameLst>
                                      </p:cBhvr>
                                      <p:to>
                                        <p:strVal val="visible"/>
                                      </p:to>
                                    </p:set>
                                    <p:animEffect transition="in" filter="blinds(horizontal)">
                                      <p:cBhvr>
                                        <p:cTn id="17" dur="500"/>
                                        <p:tgtEl>
                                          <p:spTgt spid="124931">
                                            <p:txEl>
                                              <p:charRg st="115" end="130"/>
                                            </p:txEl>
                                          </p:spTgt>
                                        </p:tgtEl>
                                      </p:cBhvr>
                                    </p:animEffect>
                                  </p:childTnLst>
                                </p:cTn>
                              </p:par>
                              <p:par>
                                <p:cTn id="18" presetID="3" presetClass="entr" presetSubtype="10" fill="hold" nodeType="withEffect">
                                  <p:stCondLst>
                                    <p:cond delay="0"/>
                                  </p:stCondLst>
                                  <p:childTnLst>
                                    <p:set>
                                      <p:cBhvr>
                                        <p:cTn id="19" dur="1" fill="hold">
                                          <p:stCondLst>
                                            <p:cond delay="0"/>
                                          </p:stCondLst>
                                        </p:cTn>
                                        <p:tgtEl>
                                          <p:spTgt spid="124931">
                                            <p:txEl>
                                              <p:charRg st="130" end="140"/>
                                            </p:txEl>
                                          </p:spTgt>
                                        </p:tgtEl>
                                        <p:attrNameLst>
                                          <p:attrName>style.visibility</p:attrName>
                                        </p:attrNameLst>
                                      </p:cBhvr>
                                      <p:to>
                                        <p:strVal val="visible"/>
                                      </p:to>
                                    </p:set>
                                    <p:animEffect transition="in" filter="blinds(horizontal)">
                                      <p:cBhvr>
                                        <p:cTn id="20" dur="500"/>
                                        <p:tgtEl>
                                          <p:spTgt spid="124931">
                                            <p:txEl>
                                              <p:charRg st="130" end="14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nodeType="clickEffect">
                                  <p:stCondLst>
                                    <p:cond delay="0"/>
                                  </p:stCondLst>
                                  <p:childTnLst>
                                    <p:set>
                                      <p:cBhvr>
                                        <p:cTn id="24" dur="1" fill="hold">
                                          <p:stCondLst>
                                            <p:cond delay="0"/>
                                          </p:stCondLst>
                                        </p:cTn>
                                        <p:tgtEl>
                                          <p:spTgt spid="124931">
                                            <p:txEl>
                                              <p:charRg st="140" end="162"/>
                                            </p:txEl>
                                          </p:spTgt>
                                        </p:tgtEl>
                                        <p:attrNameLst>
                                          <p:attrName>style.visibility</p:attrName>
                                        </p:attrNameLst>
                                      </p:cBhvr>
                                      <p:to>
                                        <p:strVal val="visible"/>
                                      </p:to>
                                    </p:set>
                                    <p:animEffect transition="in" filter="blinds(horizontal)">
                                      <p:cBhvr>
                                        <p:cTn id="25" dur="500"/>
                                        <p:tgtEl>
                                          <p:spTgt spid="124931">
                                            <p:txEl>
                                              <p:charRg st="140" end="162"/>
                                            </p:txEl>
                                          </p:spTgt>
                                        </p:tgtEl>
                                      </p:cBhvr>
                                    </p:animEffect>
                                  </p:childTnLst>
                                </p:cTn>
                              </p:par>
                              <p:par>
                                <p:cTn id="26" presetID="3" presetClass="entr" presetSubtype="10" fill="hold" nodeType="withEffect">
                                  <p:stCondLst>
                                    <p:cond delay="0"/>
                                  </p:stCondLst>
                                  <p:childTnLst>
                                    <p:set>
                                      <p:cBhvr>
                                        <p:cTn id="27" dur="1" fill="hold">
                                          <p:stCondLst>
                                            <p:cond delay="0"/>
                                          </p:stCondLst>
                                        </p:cTn>
                                        <p:tgtEl>
                                          <p:spTgt spid="124931">
                                            <p:txEl>
                                              <p:charRg st="162" end="182"/>
                                            </p:txEl>
                                          </p:spTgt>
                                        </p:tgtEl>
                                        <p:attrNameLst>
                                          <p:attrName>style.visibility</p:attrName>
                                        </p:attrNameLst>
                                      </p:cBhvr>
                                      <p:to>
                                        <p:strVal val="visible"/>
                                      </p:to>
                                    </p:set>
                                    <p:animEffect transition="in" filter="blinds(horizontal)">
                                      <p:cBhvr>
                                        <p:cTn id="28" dur="500"/>
                                        <p:tgtEl>
                                          <p:spTgt spid="124931">
                                            <p:txEl>
                                              <p:charRg st="162" end="18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5000" y="230188"/>
            <a:ext cx="8382000" cy="665162"/>
          </a:xfrm>
          <a:noFill/>
          <a:ln>
            <a:noFill/>
          </a:ln>
          <a:effectLst/>
          <a:scene3d>
            <a:camera prst="orthographicFront"/>
            <a:lightRig rig="balanced" dir="t"/>
          </a:scene3d>
          <a:sp3d prstMaterial="plastic"/>
        </p:spPr>
        <p:txBody>
          <a:bodyPr vert="horz" wrap="square" lIns="0" tIns="0" rIns="0" bIns="0" rtlCol="0" anchor="t">
            <a:spAutoFit/>
          </a:bodyPr>
          <a:lstStyle/>
          <a:p>
            <a:pPr>
              <a:defRPr/>
            </a:pPr>
            <a:r>
              <a:rPr lang="en-US" sz="4800" spc="-150" dirty="0">
                <a:ln w="3175">
                  <a:noFill/>
                </a:ln>
                <a:gradFill>
                  <a:gsLst>
                    <a:gs pos="0">
                      <a:srgbClr val="2E59B0"/>
                    </a:gs>
                    <a:gs pos="49000">
                      <a:srgbClr val="161D32"/>
                    </a:gs>
                    <a:gs pos="100000">
                      <a:srgbClr val="000000"/>
                    </a:gs>
                  </a:gsLst>
                  <a:lin ang="5400000" scaled="0"/>
                </a:gradFill>
                <a:effectLst>
                  <a:outerShdw blurRad="50800" dist="38100" dir="2700000" algn="tl" rotWithShape="0">
                    <a:prstClr val="black">
                      <a:alpha val="40000"/>
                    </a:prstClr>
                  </a:outerShdw>
                </a:effectLst>
                <a:latin typeface="Times New Roman" panose="02020603050405020304" pitchFamily="18" charset="0"/>
                <a:ea typeface="+mn-ea"/>
                <a:cs typeface="Times New Roman" panose="02020603050405020304" pitchFamily="18" charset="0"/>
              </a:rPr>
              <a:t>Claims to Assets</a:t>
            </a:r>
          </a:p>
        </p:txBody>
      </p:sp>
      <p:sp>
        <p:nvSpPr>
          <p:cNvPr id="200706" name="Text Placeholder 4"/>
          <p:cNvSpPr>
            <a:spLocks noGrp="1"/>
          </p:cNvSpPr>
          <p:nvPr>
            <p:ph type="body" idx="1"/>
          </p:nvPr>
        </p:nvSpPr>
        <p:spPr>
          <a:xfrm>
            <a:off x="1905000" y="1549400"/>
            <a:ext cx="4114800" cy="554038"/>
          </a:xfrm>
        </p:spPr>
        <p:txBody>
          <a:bodyPr vert="horz" wrap="square" lIns="0" tIns="0" rIns="0" bIns="0" rtlCol="0" anchor="b" anchorCtr="0">
            <a:spAutoFit/>
          </a:bodyPr>
          <a:lstStyle/>
          <a:p>
            <a:pPr defTabSz="913130">
              <a:spcBef>
                <a:spcPct val="0"/>
              </a:spcBef>
            </a:pPr>
            <a:r>
              <a:rPr lang="en-US" altLang="zh-CN" sz="4000" dirty="0">
                <a:latin typeface="Times New Roman" panose="02020603050405020304" pitchFamily="18" charset="0"/>
                <a:ea typeface="宋体" panose="02010600030101010101" pitchFamily="2" charset="-122"/>
                <a:cs typeface="Times New Roman" panose="02020603050405020304" pitchFamily="18" charset="0"/>
              </a:rPr>
              <a:t>Liabilities</a:t>
            </a:r>
          </a:p>
        </p:txBody>
      </p:sp>
      <p:sp>
        <p:nvSpPr>
          <p:cNvPr id="125956" name="Content Placeholder 5"/>
          <p:cNvSpPr>
            <a:spLocks noGrp="1"/>
          </p:cNvSpPr>
          <p:nvPr>
            <p:ph sz="half" idx="2"/>
          </p:nvPr>
        </p:nvSpPr>
        <p:spPr>
          <a:xfrm>
            <a:off x="1905000" y="2174876"/>
            <a:ext cx="4114800" cy="4067267"/>
          </a:xfrm>
        </p:spPr>
        <p:txBody>
          <a:bodyPr vert="horz" wrap="square" lIns="0" tIns="0" rIns="0" bIns="0" rtlCol="0" anchor="t" anchorCtr="0">
            <a:spAutoFit/>
          </a:bodyPr>
          <a:lstStyle/>
          <a:p>
            <a:pPr marL="281305" indent="-281305" defTabSz="913130">
              <a:buFontTx/>
            </a:pPr>
            <a:r>
              <a:rPr lang="en-US" altLang="zh-CN" dirty="0">
                <a:latin typeface="Alexandria"/>
                <a:ea typeface="宋体" panose="02010600030101010101" pitchFamily="2" charset="-122"/>
                <a:cs typeface="Times New Roman" panose="02020603050405020304" pitchFamily="18" charset="0"/>
              </a:rPr>
              <a:t>Debts payable mainly to outsiders</a:t>
            </a:r>
          </a:p>
          <a:p>
            <a:pPr marL="281305" indent="-281305" defTabSz="913130">
              <a:buFontTx/>
            </a:pPr>
            <a:r>
              <a:rPr lang="en-US" altLang="zh-CN" dirty="0">
                <a:latin typeface="Alexandria"/>
                <a:ea typeface="宋体" panose="02010600030101010101" pitchFamily="2" charset="-122"/>
                <a:cs typeface="Times New Roman" panose="02020603050405020304" pitchFamily="18" charset="0"/>
              </a:rPr>
              <a:t>Examples:</a:t>
            </a:r>
          </a:p>
          <a:p>
            <a:pPr lvl="1" indent="-264795" defTabSz="913130"/>
            <a:r>
              <a:rPr lang="en-US" altLang="zh-CN" sz="2800" dirty="0">
                <a:latin typeface="Alexandria"/>
                <a:ea typeface="宋体" panose="02010600030101010101" pitchFamily="2" charset="-122"/>
                <a:cs typeface="Times New Roman" panose="02020603050405020304" pitchFamily="18" charset="0"/>
              </a:rPr>
              <a:t>Bank loans</a:t>
            </a:r>
          </a:p>
          <a:p>
            <a:pPr lvl="1" indent="-264795" defTabSz="913130"/>
            <a:r>
              <a:rPr lang="en-US" altLang="zh-CN" sz="2800" dirty="0">
                <a:latin typeface="Alexandria"/>
                <a:ea typeface="宋体" panose="02010600030101010101" pitchFamily="2" charset="-122"/>
                <a:cs typeface="Times New Roman" panose="02020603050405020304" pitchFamily="18" charset="0"/>
              </a:rPr>
              <a:t>Mortgages </a:t>
            </a:r>
          </a:p>
          <a:p>
            <a:pPr lvl="1" indent="-264795" defTabSz="913130"/>
            <a:r>
              <a:rPr lang="en-US" altLang="zh-CN" sz="2800" dirty="0">
                <a:latin typeface="Alexandria"/>
                <a:ea typeface="宋体" panose="02010600030101010101" pitchFamily="2" charset="-122"/>
                <a:cs typeface="Times New Roman" panose="02020603050405020304" pitchFamily="18" charset="0"/>
              </a:rPr>
              <a:t>Accounts payable</a:t>
            </a:r>
          </a:p>
          <a:p>
            <a:pPr lvl="1" indent="-264795" defTabSz="913130"/>
            <a:r>
              <a:rPr lang="en-US" altLang="zh-CN" sz="2800" dirty="0">
                <a:latin typeface="Alexandria"/>
                <a:ea typeface="宋体" panose="02010600030101010101" pitchFamily="2" charset="-122"/>
                <a:cs typeface="Times New Roman" panose="02020603050405020304" pitchFamily="18" charset="0"/>
              </a:rPr>
              <a:t>wages payable</a:t>
            </a:r>
          </a:p>
          <a:p>
            <a:pPr lvl="1" indent="-264795" defTabSz="913130"/>
            <a:r>
              <a:rPr lang="en-US" altLang="zh-CN" sz="2800" dirty="0">
                <a:latin typeface="Alexandria"/>
                <a:ea typeface="宋体" panose="02010600030101010101" pitchFamily="2" charset="-122"/>
                <a:cs typeface="Times New Roman" panose="02020603050405020304" pitchFamily="18" charset="0"/>
              </a:rPr>
              <a:t>tax payable</a:t>
            </a:r>
          </a:p>
          <a:p>
            <a:pPr marL="281305" indent="-281305" defTabSz="913130">
              <a:buNone/>
            </a:pPr>
            <a:endParaRPr lang="en-US" altLang="zh-CN" kern="1200" dirty="0">
              <a:latin typeface="Times New Roman" panose="02020603050405020304" pitchFamily="18" charset="0"/>
              <a:ea typeface="宋体" panose="02010600030101010101" pitchFamily="2" charset="-122"/>
              <a:cs typeface="Times New Roman" panose="02020603050405020304" pitchFamily="18" charset="0"/>
            </a:endParaRPr>
          </a:p>
        </p:txBody>
      </p:sp>
      <p:sp>
        <p:nvSpPr>
          <p:cNvPr id="200708" name="Text Placeholder 6"/>
          <p:cNvSpPr>
            <a:spLocks noGrp="1"/>
          </p:cNvSpPr>
          <p:nvPr>
            <p:ph type="body" sz="quarter" idx="3"/>
          </p:nvPr>
        </p:nvSpPr>
        <p:spPr>
          <a:xfrm>
            <a:off x="6170614" y="1549400"/>
            <a:ext cx="4116387" cy="554038"/>
          </a:xfrm>
        </p:spPr>
        <p:txBody>
          <a:bodyPr vert="horz" wrap="square" lIns="0" tIns="0" rIns="0" bIns="0" rtlCol="0" anchor="b" anchorCtr="0">
            <a:spAutoFit/>
          </a:bodyPr>
          <a:lstStyle/>
          <a:p>
            <a:pPr defTabSz="913130">
              <a:spcBef>
                <a:spcPct val="0"/>
              </a:spcBef>
            </a:pPr>
            <a:r>
              <a:rPr lang="en-US" altLang="zh-CN" sz="4000" dirty="0">
                <a:latin typeface="Times New Roman" panose="02020603050405020304" pitchFamily="18" charset="0"/>
                <a:ea typeface="宋体" panose="02010600030101010101" pitchFamily="2" charset="-122"/>
                <a:cs typeface="Times New Roman" panose="02020603050405020304" pitchFamily="18" charset="0"/>
              </a:rPr>
              <a:t>Equity</a:t>
            </a:r>
          </a:p>
        </p:txBody>
      </p:sp>
      <p:sp>
        <p:nvSpPr>
          <p:cNvPr id="125958" name="Content Placeholder 7"/>
          <p:cNvSpPr>
            <a:spLocks noGrp="1"/>
          </p:cNvSpPr>
          <p:nvPr>
            <p:ph sz="quarter" idx="4"/>
          </p:nvPr>
        </p:nvSpPr>
        <p:spPr>
          <a:xfrm>
            <a:off x="6169026" y="2174875"/>
            <a:ext cx="4117975" cy="2839752"/>
          </a:xfrm>
        </p:spPr>
        <p:txBody>
          <a:bodyPr vert="horz" wrap="square" lIns="0" tIns="0" rIns="0" bIns="0" rtlCol="0" anchor="t" anchorCtr="0">
            <a:spAutoFit/>
          </a:bodyPr>
          <a:lstStyle/>
          <a:p>
            <a:pPr marL="295275" indent="-295275" defTabSz="913130">
              <a:buFontTx/>
            </a:pPr>
            <a:r>
              <a:rPr lang="en-US" altLang="zh-CN" dirty="0">
                <a:latin typeface="Alexandria"/>
                <a:ea typeface="宋体" panose="02010600030101010101" pitchFamily="2" charset="-122"/>
                <a:cs typeface="Times New Roman" panose="02020603050405020304" pitchFamily="18" charset="0"/>
              </a:rPr>
              <a:t>Owner’s claims to the assets of the business</a:t>
            </a:r>
          </a:p>
          <a:p>
            <a:pPr marL="295275" indent="-295275" defTabSz="913130">
              <a:buFontTx/>
            </a:pPr>
            <a:r>
              <a:rPr lang="en-US" altLang="zh-CN" dirty="0">
                <a:latin typeface="Alexandria"/>
                <a:ea typeface="宋体" panose="02010600030101010101" pitchFamily="2" charset="-122"/>
                <a:cs typeface="Times New Roman" panose="02020603050405020304" pitchFamily="18" charset="0"/>
              </a:rPr>
              <a:t>Residual claim</a:t>
            </a:r>
          </a:p>
          <a:p>
            <a:pPr marL="295275" indent="-295275" defTabSz="913130">
              <a:buFontTx/>
            </a:pPr>
            <a:r>
              <a:rPr lang="en-US" altLang="zh-CN" dirty="0">
                <a:latin typeface="Alexandria"/>
                <a:ea typeface="宋体" panose="02010600030101010101" pitchFamily="2" charset="-122"/>
                <a:cs typeface="Times New Roman" panose="02020603050405020304" pitchFamily="18" charset="0"/>
              </a:rPr>
              <a:t>Net worth or net asset</a:t>
            </a:r>
          </a:p>
          <a:p>
            <a:pPr marL="295275" indent="-295275" defTabSz="913130">
              <a:buFontTx/>
            </a:pPr>
            <a:endParaRPr lang="en-US" altLang="zh-CN" dirty="0">
              <a:latin typeface="Alexandria"/>
              <a:ea typeface="宋体" panose="02010600030101010101" pitchFamily="2" charset="-122"/>
              <a:cs typeface="Times New Roman" panose="02020603050405020304" pitchFamily="18" charset="0"/>
            </a:endParaRPr>
          </a:p>
          <a:p>
            <a:pPr marL="295275" indent="-295275" defTabSz="913130">
              <a:buNone/>
            </a:pPr>
            <a:endParaRPr lang="en-US" altLang="zh-CN" dirty="0">
              <a:latin typeface="Times New Roman" panose="02020603050405020304" pitchFamily="18" charset="0"/>
              <a:ea typeface="宋体" panose="02010600030101010101" pitchFamily="2" charset="-122"/>
              <a:cs typeface="Times New Roman" panose="02020603050405020304" pitchFamily="18" charset="0"/>
            </a:endParaRPr>
          </a:p>
        </p:txBody>
      </p:sp>
      <p:sp>
        <p:nvSpPr>
          <p:cNvPr id="200710" name="Slide Number Placeholder 3"/>
          <p:cNvSpPr>
            <a:spLocks noGrp="1"/>
          </p:cNvSpPr>
          <p:nvPr>
            <p:ph type="sldNum" sz="quarter" idx="14"/>
          </p:nvPr>
        </p:nvSpPr>
        <p:spPr>
          <a:xfrm>
            <a:off x="76200" y="6432550"/>
            <a:ext cx="1143000" cy="365125"/>
          </a:xfrm>
          <a:prstGeom prst="rect">
            <a:avLst/>
          </a:prstGeom>
          <a:noFill/>
          <a:ln>
            <a:noFill/>
          </a:ln>
        </p:spPr>
        <p:txBody>
          <a:bodyPr vert="horz" wrap="square" lIns="91440" tIns="45720" rIns="91440" bIns="45720" numCol="1" anchor="ctr" anchorCtr="0" compatLnSpc="1"/>
          <a:lstStyle>
            <a:defPPr>
              <a:defRPr lang="en-US"/>
            </a:defPPr>
            <a:lvl1pPr marL="0" lvl="0" indent="0" algn="r" defTabSz="914400" rtl="0" eaLnBrk="1" fontAlgn="base" latinLnBrk="0" hangingPunct="1">
              <a:lnSpc>
                <a:spcPct val="100000"/>
              </a:lnSpc>
              <a:spcBef>
                <a:spcPct val="0"/>
              </a:spcBef>
              <a:spcAft>
                <a:spcPct val="0"/>
              </a:spcAft>
              <a:buNone/>
              <a:defRPr sz="1200" b="0" i="0" u="none" kern="1200" baseline="0">
                <a:solidFill>
                  <a:srgbClr val="898989"/>
                </a:solidFill>
                <a:latin typeface="Calibri" panose="020F050202020403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9pPr>
          </a:lstStyle>
          <a:p>
            <a:pPr lvl="0" algn="r"/>
            <a:fld id="{9A0DB2DC-4C9A-4742-B13C-FB6460FD3503}" type="slidenum">
              <a:rPr lang="en-US" altLang="zh-CN" noProof="1" smtClean="0"/>
              <a:pPr lvl="0" algn="r"/>
              <a:t>6</a:t>
            </a:fld>
            <a:endParaRPr lang="en-US" altLang="zh-CN" sz="1200" dirty="0">
              <a:solidFill>
                <a:srgbClr val="898989"/>
              </a:solidFill>
              <a:ea typeface="宋体" panose="02010600030101010101" pitchFamily="2" charset="-122"/>
            </a:endParaRPr>
          </a:p>
        </p:txBody>
      </p:sp>
      <p:pic>
        <p:nvPicPr>
          <p:cNvPr id="3" name="Graphic 21">
            <a:extLst>
              <a:ext uri="{FF2B5EF4-FFF2-40B4-BE49-F238E27FC236}">
                <a16:creationId xmlns:a16="http://schemas.microsoft.com/office/drawing/2014/main" id="{EC8805A2-5621-9C02-5995-2D542FA86ED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3502" y="24597"/>
            <a:ext cx="2305141" cy="1076343"/>
          </a:xfrm>
          <a:prstGeom prst="rect">
            <a:avLst/>
          </a:prstGeom>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25956">
                                            <p:txEl>
                                              <p:pRg st="0" end="0"/>
                                            </p:txEl>
                                          </p:spTgt>
                                        </p:tgtEl>
                                        <p:attrNameLst>
                                          <p:attrName>style.visibility</p:attrName>
                                        </p:attrNameLst>
                                      </p:cBhvr>
                                      <p:to>
                                        <p:strVal val="visible"/>
                                      </p:to>
                                    </p:set>
                                    <p:animEffect transition="in" filter="blinds(horizontal)">
                                      <p:cBhvr>
                                        <p:cTn id="7" dur="500"/>
                                        <p:tgtEl>
                                          <p:spTgt spid="12595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25956">
                                            <p:txEl>
                                              <p:pRg st="1" end="1"/>
                                            </p:txEl>
                                          </p:spTgt>
                                        </p:tgtEl>
                                        <p:attrNameLst>
                                          <p:attrName>style.visibility</p:attrName>
                                        </p:attrNameLst>
                                      </p:cBhvr>
                                      <p:to>
                                        <p:strVal val="visible"/>
                                      </p:to>
                                    </p:set>
                                    <p:animEffect transition="in" filter="blinds(horizontal)">
                                      <p:cBhvr>
                                        <p:cTn id="12" dur="500"/>
                                        <p:tgtEl>
                                          <p:spTgt spid="12595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25956">
                                            <p:txEl>
                                              <p:pRg st="2" end="2"/>
                                            </p:txEl>
                                          </p:spTgt>
                                        </p:tgtEl>
                                        <p:attrNameLst>
                                          <p:attrName>style.visibility</p:attrName>
                                        </p:attrNameLst>
                                      </p:cBhvr>
                                      <p:to>
                                        <p:strVal val="visible"/>
                                      </p:to>
                                    </p:set>
                                    <p:animEffect transition="in" filter="blinds(horizontal)">
                                      <p:cBhvr>
                                        <p:cTn id="17" dur="500"/>
                                        <p:tgtEl>
                                          <p:spTgt spid="12595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25956">
                                            <p:txEl>
                                              <p:pRg st="3" end="3"/>
                                            </p:txEl>
                                          </p:spTgt>
                                        </p:tgtEl>
                                        <p:attrNameLst>
                                          <p:attrName>style.visibility</p:attrName>
                                        </p:attrNameLst>
                                      </p:cBhvr>
                                      <p:to>
                                        <p:strVal val="visible"/>
                                      </p:to>
                                    </p:set>
                                    <p:animEffect transition="in" filter="blinds(horizontal)">
                                      <p:cBhvr>
                                        <p:cTn id="22" dur="500"/>
                                        <p:tgtEl>
                                          <p:spTgt spid="12595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125956">
                                            <p:txEl>
                                              <p:pRg st="4" end="4"/>
                                            </p:txEl>
                                          </p:spTgt>
                                        </p:tgtEl>
                                        <p:attrNameLst>
                                          <p:attrName>style.visibility</p:attrName>
                                        </p:attrNameLst>
                                      </p:cBhvr>
                                      <p:to>
                                        <p:strVal val="visible"/>
                                      </p:to>
                                    </p:set>
                                    <p:animEffect transition="in" filter="blinds(horizontal)">
                                      <p:cBhvr>
                                        <p:cTn id="27" dur="500"/>
                                        <p:tgtEl>
                                          <p:spTgt spid="125956">
                                            <p:txEl>
                                              <p:pRg st="4" end="4"/>
                                            </p:txEl>
                                          </p:spTgt>
                                        </p:tgtEl>
                                      </p:cBhvr>
                                    </p:animEffect>
                                  </p:childTnLst>
                                </p:cTn>
                              </p:par>
                              <p:par>
                                <p:cTn id="28" presetID="3" presetClass="entr" presetSubtype="10" fill="hold" nodeType="withEffect">
                                  <p:stCondLst>
                                    <p:cond delay="0"/>
                                  </p:stCondLst>
                                  <p:childTnLst>
                                    <p:set>
                                      <p:cBhvr>
                                        <p:cTn id="29" dur="1" fill="hold">
                                          <p:stCondLst>
                                            <p:cond delay="0"/>
                                          </p:stCondLst>
                                        </p:cTn>
                                        <p:tgtEl>
                                          <p:spTgt spid="125956">
                                            <p:txEl>
                                              <p:pRg st="5" end="5"/>
                                            </p:txEl>
                                          </p:spTgt>
                                        </p:tgtEl>
                                        <p:attrNameLst>
                                          <p:attrName>style.visibility</p:attrName>
                                        </p:attrNameLst>
                                      </p:cBhvr>
                                      <p:to>
                                        <p:strVal val="visible"/>
                                      </p:to>
                                    </p:set>
                                    <p:animEffect transition="in" filter="blinds(horizontal)">
                                      <p:cBhvr>
                                        <p:cTn id="30" dur="500"/>
                                        <p:tgtEl>
                                          <p:spTgt spid="125956">
                                            <p:txEl>
                                              <p:pRg st="5" end="5"/>
                                            </p:txEl>
                                          </p:spTgt>
                                        </p:tgtEl>
                                      </p:cBhvr>
                                    </p:animEffect>
                                  </p:childTnLst>
                                </p:cTn>
                              </p:par>
                              <p:par>
                                <p:cTn id="31" presetID="3" presetClass="entr" presetSubtype="10" fill="hold" nodeType="withEffect">
                                  <p:stCondLst>
                                    <p:cond delay="0"/>
                                  </p:stCondLst>
                                  <p:childTnLst>
                                    <p:set>
                                      <p:cBhvr>
                                        <p:cTn id="32" dur="1" fill="hold">
                                          <p:stCondLst>
                                            <p:cond delay="0"/>
                                          </p:stCondLst>
                                        </p:cTn>
                                        <p:tgtEl>
                                          <p:spTgt spid="125956">
                                            <p:txEl>
                                              <p:pRg st="6" end="6"/>
                                            </p:txEl>
                                          </p:spTgt>
                                        </p:tgtEl>
                                        <p:attrNameLst>
                                          <p:attrName>style.visibility</p:attrName>
                                        </p:attrNameLst>
                                      </p:cBhvr>
                                      <p:to>
                                        <p:strVal val="visible"/>
                                      </p:to>
                                    </p:set>
                                    <p:animEffect transition="in" filter="blinds(horizontal)">
                                      <p:cBhvr>
                                        <p:cTn id="33" dur="500"/>
                                        <p:tgtEl>
                                          <p:spTgt spid="125956">
                                            <p:txEl>
                                              <p:pRg st="6" end="6"/>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3" presetClass="entr" presetSubtype="10" fill="hold" nodeType="clickEffect">
                                  <p:stCondLst>
                                    <p:cond delay="0"/>
                                  </p:stCondLst>
                                  <p:childTnLst>
                                    <p:set>
                                      <p:cBhvr>
                                        <p:cTn id="37" dur="1" fill="hold">
                                          <p:stCondLst>
                                            <p:cond delay="0"/>
                                          </p:stCondLst>
                                        </p:cTn>
                                        <p:tgtEl>
                                          <p:spTgt spid="125958">
                                            <p:txEl>
                                              <p:pRg st="0" end="0"/>
                                            </p:txEl>
                                          </p:spTgt>
                                        </p:tgtEl>
                                        <p:attrNameLst>
                                          <p:attrName>style.visibility</p:attrName>
                                        </p:attrNameLst>
                                      </p:cBhvr>
                                      <p:to>
                                        <p:strVal val="visible"/>
                                      </p:to>
                                    </p:set>
                                    <p:animEffect transition="in" filter="blinds(horizontal)">
                                      <p:cBhvr>
                                        <p:cTn id="38" dur="500"/>
                                        <p:tgtEl>
                                          <p:spTgt spid="125958">
                                            <p:txEl>
                                              <p:pRg st="0" end="0"/>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3" presetClass="entr" presetSubtype="10" fill="hold" nodeType="clickEffect">
                                  <p:stCondLst>
                                    <p:cond delay="0"/>
                                  </p:stCondLst>
                                  <p:childTnLst>
                                    <p:set>
                                      <p:cBhvr>
                                        <p:cTn id="42" dur="1" fill="hold">
                                          <p:stCondLst>
                                            <p:cond delay="0"/>
                                          </p:stCondLst>
                                        </p:cTn>
                                        <p:tgtEl>
                                          <p:spTgt spid="125958">
                                            <p:txEl>
                                              <p:pRg st="1" end="1"/>
                                            </p:txEl>
                                          </p:spTgt>
                                        </p:tgtEl>
                                        <p:attrNameLst>
                                          <p:attrName>style.visibility</p:attrName>
                                        </p:attrNameLst>
                                      </p:cBhvr>
                                      <p:to>
                                        <p:strVal val="visible"/>
                                      </p:to>
                                    </p:set>
                                    <p:animEffect transition="in" filter="blinds(horizontal)">
                                      <p:cBhvr>
                                        <p:cTn id="43" dur="500"/>
                                        <p:tgtEl>
                                          <p:spTgt spid="12595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3" name="Slide Number Placeholder 4"/>
          <p:cNvSpPr>
            <a:spLocks noGrp="1"/>
          </p:cNvSpPr>
          <p:nvPr>
            <p:ph type="sldNum" sz="quarter" idx="4"/>
          </p:nvPr>
        </p:nvSpPr>
        <p:spPr>
          <a:xfrm>
            <a:off x="76200" y="6432550"/>
            <a:ext cx="1143000" cy="365125"/>
          </a:xfrm>
          <a:prstGeom prst="rect">
            <a:avLst/>
          </a:prstGeom>
          <a:noFill/>
          <a:ln>
            <a:noFill/>
          </a:ln>
        </p:spPr>
        <p:txBody>
          <a:bodyPr vert="horz" wrap="square" lIns="91440" tIns="45720" rIns="91440" bIns="45720" numCol="1" anchor="ctr" anchorCtr="0" compatLnSpc="1"/>
          <a:lstStyle>
            <a:defPPr>
              <a:defRPr lang="en-US"/>
            </a:defPPr>
            <a:lvl1pPr marL="0" lvl="0" indent="0" algn="r" defTabSz="914400" rtl="0" eaLnBrk="1" fontAlgn="base" latinLnBrk="0" hangingPunct="1">
              <a:lnSpc>
                <a:spcPct val="100000"/>
              </a:lnSpc>
              <a:spcBef>
                <a:spcPct val="0"/>
              </a:spcBef>
              <a:spcAft>
                <a:spcPct val="0"/>
              </a:spcAft>
              <a:buNone/>
              <a:defRPr sz="1200" b="0" i="0" u="none" kern="1200" baseline="0">
                <a:solidFill>
                  <a:srgbClr val="898989"/>
                </a:solidFill>
                <a:latin typeface="Calibri" panose="020F050202020403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9pPr>
          </a:lstStyle>
          <a:p>
            <a:pPr lvl="0" algn="r"/>
            <a:fld id="{9A0DB2DC-4C9A-4742-B13C-FB6460FD3503}" type="slidenum">
              <a:rPr lang="en-US" altLang="zh-CN" noProof="1" smtClean="0"/>
              <a:pPr lvl="0" algn="r"/>
              <a:t>7</a:t>
            </a:fld>
            <a:endParaRPr lang="en-US" altLang="zh-CN" sz="1200" dirty="0">
              <a:solidFill>
                <a:srgbClr val="898989"/>
              </a:solidFill>
              <a:ea typeface="宋体" panose="02010600030101010101" pitchFamily="2" charset="-122"/>
            </a:endParaRPr>
          </a:p>
        </p:txBody>
      </p:sp>
      <p:sp>
        <p:nvSpPr>
          <p:cNvPr id="6" name="Rectangle 3"/>
          <p:cNvSpPr>
            <a:spLocks noChangeArrowheads="1"/>
          </p:cNvSpPr>
          <p:nvPr/>
        </p:nvSpPr>
        <p:spPr bwMode="auto">
          <a:xfrm>
            <a:off x="4991100" y="1917700"/>
            <a:ext cx="2127250" cy="901700"/>
          </a:xfrm>
          <a:prstGeom prst="rect">
            <a:avLst/>
          </a:prstGeom>
          <a:blipFill dpi="0" rotWithShape="1">
            <a:blip r:embed="rId3"/>
            <a:srcRect/>
            <a:tile tx="0" ty="0" sx="100000" sy="100000" flip="none" algn="tl"/>
          </a:blipFill>
          <a:ln w="12700">
            <a:solidFill>
              <a:schemeClr val="tx1"/>
            </a:solidFill>
            <a:miter lim="800000"/>
          </a:ln>
          <a:effectLst>
            <a:outerShdw dist="107763" dir="2700000" algn="ctr" rotWithShape="0">
              <a:schemeClr val="accent4">
                <a:lumMod val="10000"/>
                <a:alpha val="50000"/>
              </a:schemeClr>
            </a:outerShdw>
          </a:effectLst>
          <a:scene3d>
            <a:camera prst="orthographicFront"/>
            <a:lightRig rig="threePt" dir="t"/>
          </a:scene3d>
          <a:sp3d>
            <a:bevelT/>
          </a:sp3d>
        </p:spPr>
        <p:txBody>
          <a:bodyPr wrap="none" lIns="90488" tIns="44450" rIns="90488" bIns="44450" anchor="ctr"/>
          <a:lstStyle/>
          <a:p>
            <a:pPr algn="ctr">
              <a:defRPr/>
            </a:pPr>
            <a:r>
              <a:rPr lang="en-US" sz="3200" b="1" dirty="0">
                <a:solidFill>
                  <a:schemeClr val="bg1"/>
                </a:solidFill>
                <a:effectLst>
                  <a:outerShdw blurRad="38100" dist="38100" dir="2700000" algn="tl">
                    <a:srgbClr val="000000"/>
                  </a:outerShdw>
                </a:effectLst>
              </a:rPr>
              <a:t>Liabilities</a:t>
            </a:r>
          </a:p>
        </p:txBody>
      </p:sp>
      <p:sp>
        <p:nvSpPr>
          <p:cNvPr id="8" name="Rectangle 5"/>
          <p:cNvSpPr>
            <a:spLocks noChangeArrowheads="1"/>
          </p:cNvSpPr>
          <p:nvPr/>
        </p:nvSpPr>
        <p:spPr bwMode="auto">
          <a:xfrm>
            <a:off x="1828799" y="1917700"/>
            <a:ext cx="2012950" cy="901700"/>
          </a:xfrm>
          <a:prstGeom prst="rect">
            <a:avLst/>
          </a:prstGeom>
          <a:blipFill dpi="0" rotWithShape="1">
            <a:blip r:embed="rId4"/>
            <a:srcRect/>
            <a:tile tx="0" ty="0" sx="100000" sy="100000" flip="none" algn="tl"/>
          </a:blipFill>
          <a:ln w="12700">
            <a:solidFill>
              <a:schemeClr val="tx1"/>
            </a:solidFill>
            <a:miter lim="800000"/>
          </a:ln>
          <a:effectLst>
            <a:outerShdw dist="107763" dir="2700000" algn="ctr" rotWithShape="0">
              <a:schemeClr val="accent4">
                <a:lumMod val="10000"/>
                <a:alpha val="50000"/>
              </a:schemeClr>
            </a:outerShdw>
          </a:effectLst>
          <a:scene3d>
            <a:camera prst="orthographicFront"/>
            <a:lightRig rig="threePt" dir="t"/>
          </a:scene3d>
          <a:sp3d>
            <a:bevelT/>
          </a:sp3d>
        </p:spPr>
        <p:txBody>
          <a:bodyPr wrap="none" lIns="90488" tIns="44450" rIns="90488" bIns="44450" anchor="ctr"/>
          <a:lstStyle/>
          <a:p>
            <a:pPr algn="ctr">
              <a:defRPr/>
            </a:pPr>
            <a:r>
              <a:rPr lang="en-US" sz="3200" b="1" dirty="0">
                <a:solidFill>
                  <a:schemeClr val="bg1"/>
                </a:solidFill>
                <a:effectLst>
                  <a:outerShdw blurRad="38100" dist="38100" dir="2700000" algn="tl">
                    <a:srgbClr val="000000"/>
                  </a:outerShdw>
                </a:effectLst>
              </a:rPr>
              <a:t>Assets</a:t>
            </a:r>
          </a:p>
        </p:txBody>
      </p:sp>
      <p:sp>
        <p:nvSpPr>
          <p:cNvPr id="202756" name="Rectangle 6"/>
          <p:cNvSpPr/>
          <p:nvPr/>
        </p:nvSpPr>
        <p:spPr>
          <a:xfrm>
            <a:off x="4078289" y="1919289"/>
            <a:ext cx="498475" cy="820737"/>
          </a:xfrm>
          <a:prstGeom prst="rect">
            <a:avLst/>
          </a:prstGeom>
          <a:noFill/>
          <a:ln w="9525">
            <a:noFill/>
          </a:ln>
        </p:spPr>
        <p:txBody>
          <a:bodyPr lIns="90488" tIns="44450" rIns="90488" bIns="44450" anchor="t" anchorCtr="0">
            <a:spAutoFit/>
          </a:bodyPr>
          <a:lstStyle/>
          <a:p>
            <a:pPr algn="ctr">
              <a:spcBef>
                <a:spcPct val="50000"/>
              </a:spcBef>
            </a:pPr>
            <a:r>
              <a:rPr lang="en-US" altLang="zh-CN" sz="4800" b="1" dirty="0">
                <a:latin typeface="Times New Roman" panose="02020603050405020304" pitchFamily="18" charset="0"/>
                <a:ea typeface="宋体" panose="02010600030101010101" pitchFamily="2" charset="-122"/>
              </a:rPr>
              <a:t>=</a:t>
            </a:r>
          </a:p>
        </p:txBody>
      </p:sp>
      <p:sp>
        <p:nvSpPr>
          <p:cNvPr id="202757" name="Rectangle 7"/>
          <p:cNvSpPr/>
          <p:nvPr/>
        </p:nvSpPr>
        <p:spPr>
          <a:xfrm>
            <a:off x="7304089" y="1919289"/>
            <a:ext cx="498475" cy="820737"/>
          </a:xfrm>
          <a:prstGeom prst="rect">
            <a:avLst/>
          </a:prstGeom>
          <a:noFill/>
          <a:ln w="9525">
            <a:noFill/>
          </a:ln>
        </p:spPr>
        <p:txBody>
          <a:bodyPr lIns="90488" tIns="44450" rIns="90488" bIns="44450" anchor="t" anchorCtr="0">
            <a:spAutoFit/>
          </a:bodyPr>
          <a:lstStyle/>
          <a:p>
            <a:pPr algn="ctr">
              <a:spcBef>
                <a:spcPct val="50000"/>
              </a:spcBef>
            </a:pPr>
            <a:r>
              <a:rPr lang="en-US" altLang="zh-CN" sz="4800" b="1" dirty="0">
                <a:latin typeface="Times New Roman" panose="02020603050405020304" pitchFamily="18" charset="0"/>
                <a:ea typeface="宋体" panose="02010600030101010101" pitchFamily="2" charset="-122"/>
              </a:rPr>
              <a:t>+</a:t>
            </a:r>
          </a:p>
        </p:txBody>
      </p:sp>
      <p:sp>
        <p:nvSpPr>
          <p:cNvPr id="17" name="Rectangle 4"/>
          <p:cNvSpPr>
            <a:spLocks noChangeArrowheads="1"/>
          </p:cNvSpPr>
          <p:nvPr/>
        </p:nvSpPr>
        <p:spPr bwMode="auto">
          <a:xfrm>
            <a:off x="7862888" y="1917700"/>
            <a:ext cx="2043113" cy="901700"/>
          </a:xfrm>
          <a:prstGeom prst="rect">
            <a:avLst/>
          </a:prstGeom>
          <a:blipFill dpi="0" rotWithShape="1">
            <a:blip r:embed="rId3"/>
            <a:srcRect/>
            <a:tile tx="0" ty="0" sx="100000" sy="100000" flip="none" algn="tl"/>
          </a:blipFill>
          <a:ln w="12700">
            <a:solidFill>
              <a:schemeClr val="tx1"/>
            </a:solidFill>
            <a:miter lim="800000"/>
          </a:ln>
          <a:effectLst>
            <a:outerShdw dist="107763" dir="2700000" algn="ctr" rotWithShape="0">
              <a:schemeClr val="accent4">
                <a:lumMod val="10000"/>
                <a:alpha val="50000"/>
              </a:schemeClr>
            </a:outerShdw>
          </a:effectLst>
          <a:scene3d>
            <a:camera prst="orthographicFront"/>
            <a:lightRig rig="threePt" dir="t"/>
          </a:scene3d>
          <a:sp3d>
            <a:bevelT/>
          </a:sp3d>
        </p:spPr>
        <p:txBody>
          <a:bodyPr wrap="none" lIns="90488" tIns="44450" rIns="90488" bIns="44450" anchor="ctr"/>
          <a:lstStyle/>
          <a:p>
            <a:pPr algn="ctr">
              <a:lnSpc>
                <a:spcPct val="90000"/>
              </a:lnSpc>
              <a:defRPr/>
            </a:pPr>
            <a:r>
              <a:rPr lang="en-US" sz="3200" b="1" dirty="0">
                <a:solidFill>
                  <a:schemeClr val="bg1"/>
                </a:solidFill>
                <a:effectLst>
                  <a:outerShdw blurRad="38100" dist="38100" dir="2700000" algn="tl">
                    <a:srgbClr val="000000"/>
                  </a:outerShdw>
                </a:effectLst>
              </a:rPr>
              <a:t>Equity</a:t>
            </a:r>
          </a:p>
        </p:txBody>
      </p:sp>
      <p:sp>
        <p:nvSpPr>
          <p:cNvPr id="94225" name="Title 1"/>
          <p:cNvSpPr>
            <a:spLocks noGrp="1"/>
          </p:cNvSpPr>
          <p:nvPr>
            <p:ph type="title"/>
          </p:nvPr>
        </p:nvSpPr>
        <p:spPr>
          <a:xfrm>
            <a:off x="1905000" y="230189"/>
            <a:ext cx="8382000" cy="1163395"/>
          </a:xfrm>
          <a:noFill/>
          <a:ln>
            <a:noFill/>
          </a:ln>
          <a:effectLst/>
          <a:scene3d>
            <a:camera prst="orthographicFront"/>
            <a:lightRig rig="balanced" dir="t"/>
          </a:scene3d>
          <a:sp3d prstMaterial="plastic"/>
        </p:spPr>
        <p:txBody>
          <a:bodyPr vert="horz" wrap="square" lIns="0" tIns="0" rIns="0" bIns="0" rtlCol="0" anchor="t">
            <a:spAutoFit/>
          </a:bodyPr>
          <a:lstStyle/>
          <a:p>
            <a:pPr defTabSz="913130" eaLnBrk="0" fontAlgn="base" hangingPunct="0">
              <a:spcAft>
                <a:spcPct val="0"/>
              </a:spcAft>
              <a:defRPr/>
            </a:pPr>
            <a:r>
              <a:rPr lang="en-US" altLang="zh-CN" sz="4800" spc="-150" dirty="0">
                <a:ln w="3175">
                  <a:noFill/>
                </a:ln>
                <a:gradFill>
                  <a:gsLst>
                    <a:gs pos="0">
                      <a:srgbClr val="2E59B0"/>
                    </a:gs>
                    <a:gs pos="49000">
                      <a:srgbClr val="161D32"/>
                    </a:gs>
                    <a:gs pos="100000">
                      <a:srgbClr val="000000"/>
                    </a:gs>
                  </a:gsLst>
                  <a:lin ang="5400000" scaled="0"/>
                </a:gradFill>
                <a:effectLst>
                  <a:outerShdw blurRad="50800" dist="38100" dir="2700000" algn="tl" rotWithShape="0">
                    <a:prstClr val="black">
                      <a:alpha val="40000"/>
                    </a:prstClr>
                  </a:outerShdw>
                </a:effectLst>
                <a:latin typeface="Times New Roman" panose="02020603050405020304" pitchFamily="18" charset="0"/>
                <a:ea typeface="+mn-ea"/>
                <a:cs typeface="Times New Roman" panose="02020603050405020304" pitchFamily="18" charset="0"/>
              </a:rPr>
              <a:t>The Accounting Equation</a:t>
            </a:r>
            <a:br>
              <a:rPr lang="en-US" altLang="zh-CN" sz="4800" spc="-150" dirty="0">
                <a:ln w="3175">
                  <a:noFill/>
                </a:ln>
                <a:gradFill>
                  <a:gsLst>
                    <a:gs pos="0">
                      <a:srgbClr val="2E59B0"/>
                    </a:gs>
                    <a:gs pos="49000">
                      <a:srgbClr val="161D32"/>
                    </a:gs>
                    <a:gs pos="100000">
                      <a:srgbClr val="000000"/>
                    </a:gs>
                  </a:gsLst>
                  <a:lin ang="5400000" scaled="0"/>
                </a:gradFill>
                <a:effectLst>
                  <a:outerShdw blurRad="50800" dist="38100" dir="2700000" algn="tl" rotWithShape="0">
                    <a:prstClr val="black">
                      <a:alpha val="40000"/>
                    </a:prstClr>
                  </a:outerShdw>
                </a:effectLst>
                <a:latin typeface="Times New Roman" panose="02020603050405020304" pitchFamily="18" charset="0"/>
                <a:ea typeface="+mn-ea"/>
                <a:cs typeface="Times New Roman" panose="02020603050405020304" pitchFamily="18" charset="0"/>
              </a:rPr>
            </a:br>
            <a:r>
              <a:rPr lang="en-US" altLang="zh-CN" sz="3600" spc="-150" dirty="0">
                <a:ln w="3175">
                  <a:noFill/>
                </a:ln>
                <a:gradFill>
                  <a:gsLst>
                    <a:gs pos="0">
                      <a:srgbClr val="2E59B0"/>
                    </a:gs>
                    <a:gs pos="49000">
                      <a:srgbClr val="161D32"/>
                    </a:gs>
                    <a:gs pos="100000">
                      <a:srgbClr val="000000"/>
                    </a:gs>
                  </a:gsLst>
                  <a:lin ang="5400000" scaled="0"/>
                </a:gradFill>
                <a:effectLst>
                  <a:outerShdw blurRad="50800" dist="38100" dir="2700000" algn="tl" rotWithShape="0">
                    <a:prstClr val="black">
                      <a:alpha val="40000"/>
                    </a:prstClr>
                  </a:outerShdw>
                </a:effectLst>
                <a:latin typeface="Times New Roman" panose="02020603050405020304" pitchFamily="18" charset="0"/>
                <a:ea typeface="+mn-ea"/>
                <a:cs typeface="Times New Roman" panose="02020603050405020304" pitchFamily="18" charset="0"/>
              </a:rPr>
              <a:t>for proprietorships &amp; partnerships</a:t>
            </a:r>
          </a:p>
        </p:txBody>
      </p:sp>
      <p:sp>
        <p:nvSpPr>
          <p:cNvPr id="12" name="Rectangle 11"/>
          <p:cNvSpPr/>
          <p:nvPr/>
        </p:nvSpPr>
        <p:spPr>
          <a:xfrm>
            <a:off x="2819400" y="2667000"/>
            <a:ext cx="4800600" cy="304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altLang="zh-CN" sz="2400" b="1">
                <a:solidFill>
                  <a:srgbClr val="000099"/>
                </a:solidFill>
                <a:effectLst>
                  <a:outerShdw blurRad="38100" dist="38100" dir="2700000" algn="tl">
                    <a:srgbClr val="C0C0C0"/>
                  </a:outerShdw>
                </a:effectLst>
                <a:cs typeface="Arial" panose="020B0604020202020204" pitchFamily="34" charset="0"/>
              </a:rPr>
              <a:t>The owner’s capital refers to the owner contribution</a:t>
            </a:r>
          </a:p>
          <a:p>
            <a:pPr algn="ctr" fontAlgn="base">
              <a:spcBef>
                <a:spcPct val="0"/>
              </a:spcBef>
              <a:spcAft>
                <a:spcPct val="0"/>
              </a:spcAft>
              <a:defRPr/>
            </a:pPr>
            <a:endParaRPr lang="en-US" altLang="zh-CN" sz="2400" b="1">
              <a:solidFill>
                <a:srgbClr val="000099"/>
              </a:solidFill>
              <a:effectLst>
                <a:outerShdw blurRad="38100" dist="38100" dir="2700000" algn="tl">
                  <a:srgbClr val="C0C0C0"/>
                </a:outerShdw>
              </a:effectLst>
              <a:cs typeface="Arial" panose="020B0604020202020204" pitchFamily="34" charset="0"/>
            </a:endParaRPr>
          </a:p>
          <a:p>
            <a:pPr algn="ctr" fontAlgn="base">
              <a:spcBef>
                <a:spcPct val="0"/>
              </a:spcBef>
              <a:spcAft>
                <a:spcPct val="0"/>
              </a:spcAft>
              <a:defRPr/>
            </a:pPr>
            <a:endParaRPr lang="en-US" altLang="zh-CN" sz="2400" b="1">
              <a:solidFill>
                <a:srgbClr val="000099"/>
              </a:solidFill>
              <a:effectLst>
                <a:outerShdw blurRad="38100" dist="38100" dir="2700000" algn="tl">
                  <a:srgbClr val="C0C0C0"/>
                </a:outerShdw>
              </a:effectLst>
              <a:cs typeface="Arial" panose="020B0604020202020204" pitchFamily="34" charset="0"/>
            </a:endParaRPr>
          </a:p>
          <a:p>
            <a:pPr algn="ctr" fontAlgn="base">
              <a:spcBef>
                <a:spcPct val="0"/>
              </a:spcBef>
              <a:spcAft>
                <a:spcPct val="0"/>
              </a:spcAft>
              <a:defRPr/>
            </a:pPr>
            <a:endParaRPr lang="en-US" altLang="zh-CN" sz="2400" b="1">
              <a:solidFill>
                <a:srgbClr val="000099"/>
              </a:solidFill>
              <a:effectLst>
                <a:outerShdw blurRad="38100" dist="38100" dir="2700000" algn="tl">
                  <a:srgbClr val="C0C0C0"/>
                </a:outerShdw>
              </a:effectLst>
              <a:cs typeface="Arial" panose="020B0604020202020204" pitchFamily="34" charset="0"/>
            </a:endParaRPr>
          </a:p>
          <a:p>
            <a:pPr algn="ctr" fontAlgn="base">
              <a:spcBef>
                <a:spcPct val="0"/>
              </a:spcBef>
              <a:spcAft>
                <a:spcPct val="0"/>
              </a:spcAft>
              <a:defRPr/>
            </a:pPr>
            <a:r>
              <a:rPr lang="en-US" altLang="zh-CN" sz="2400" b="1">
                <a:solidFill>
                  <a:srgbClr val="000099"/>
                </a:solidFill>
                <a:effectLst>
                  <a:outerShdw blurRad="38100" dist="38100" dir="2700000" algn="tl">
                    <a:srgbClr val="C0C0C0"/>
                  </a:outerShdw>
                </a:effectLst>
                <a:cs typeface="Arial" panose="020B0604020202020204" pitchFamily="34" charset="0"/>
              </a:rPr>
              <a:t>profit</a:t>
            </a:r>
          </a:p>
        </p:txBody>
      </p:sp>
      <p:sp>
        <p:nvSpPr>
          <p:cNvPr id="202761" name="Footer Placeholder 1"/>
          <p:cNvSpPr txBox="1">
            <a:spLocks noGrp="1"/>
          </p:cNvSpPr>
          <p:nvPr>
            <p:ph type="ftr" sz="quarter"/>
          </p:nvPr>
        </p:nvSpPr>
        <p:spPr>
          <a:xfrm>
            <a:off x="1600200" y="6432551"/>
            <a:ext cx="1143000" cy="365125"/>
          </a:xfrm>
          <a:prstGeom prst="rect">
            <a:avLst/>
          </a:prstGeom>
          <a:noFill/>
          <a:ln w="9525">
            <a:noFill/>
          </a:ln>
        </p:spPr>
        <p:txBody>
          <a:bodyPr anchor="ctr" anchorCtr="0">
            <a:normAutofit fontScale="55000" lnSpcReduction="20000"/>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pitchFamily="34"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stStyle>
          <a:p>
            <a:pPr lvl="0" algn="r"/>
            <a:r>
              <a:rPr lang="en-US" altLang="zh-CN" sz="1200" dirty="0">
                <a:solidFill>
                  <a:srgbClr val="898989"/>
                </a:solidFill>
                <a:ea typeface="宋体" panose="02010600030101010101" pitchFamily="2" charset="-122"/>
              </a:rPr>
              <a:t>©2014 Pearson Education, Inc. Publishing as Prentice Hall</a:t>
            </a:r>
          </a:p>
        </p:txBody>
      </p:sp>
      <p:sp>
        <p:nvSpPr>
          <p:cNvPr id="16" name="矩形 15"/>
          <p:cNvSpPr/>
          <p:nvPr/>
        </p:nvSpPr>
        <p:spPr bwMode="auto">
          <a:xfrm>
            <a:off x="7696200" y="3886200"/>
            <a:ext cx="2286000" cy="609600"/>
          </a:xfrm>
          <a:prstGeom prst="rect">
            <a:avLst/>
          </a:prstGeom>
          <a:solidFill>
            <a:schemeClr val="bg1"/>
          </a:solidFill>
          <a:ln>
            <a:noFill/>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lIns="91436" tIns="45718" rIns="91436" bIns="45718" anchor="ctr"/>
          <a:lstStyle/>
          <a:p>
            <a:pPr algn="ctr" fontAlgn="base">
              <a:spcBef>
                <a:spcPct val="0"/>
              </a:spcBef>
              <a:spcAft>
                <a:spcPct val="0"/>
              </a:spcAft>
              <a:defRPr/>
            </a:pPr>
            <a:r>
              <a:rPr lang="en-US" altLang="zh-CN" sz="2300" dirty="0">
                <a:solidFill>
                  <a:schemeClr val="tx1"/>
                </a:solidFill>
                <a:latin typeface="Segoe" pitchFamily="34" charset="0"/>
              </a:rPr>
              <a:t>Owner’s Capital</a:t>
            </a:r>
            <a:endParaRPr lang="zh-CN" altLang="en-US" sz="2300" dirty="0">
              <a:solidFill>
                <a:schemeClr val="tx1"/>
              </a:solidFill>
              <a:latin typeface="Segoe" pitchFamily="34" charset="0"/>
            </a:endParaRPr>
          </a:p>
        </p:txBody>
      </p:sp>
      <p:sp>
        <p:nvSpPr>
          <p:cNvPr id="18" name="矩形 17"/>
          <p:cNvSpPr/>
          <p:nvPr/>
        </p:nvSpPr>
        <p:spPr bwMode="auto">
          <a:xfrm>
            <a:off x="7696200" y="4572000"/>
            <a:ext cx="2286000" cy="609600"/>
          </a:xfrm>
          <a:prstGeom prst="rect">
            <a:avLst/>
          </a:prstGeom>
          <a:solidFill>
            <a:schemeClr val="bg1"/>
          </a:solidFill>
          <a:ln>
            <a:noFill/>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lIns="91436" tIns="45718" rIns="91436" bIns="45718" anchor="ctr"/>
          <a:lstStyle/>
          <a:p>
            <a:pPr algn="ctr" fontAlgn="base">
              <a:spcBef>
                <a:spcPct val="0"/>
              </a:spcBef>
              <a:spcAft>
                <a:spcPct val="0"/>
              </a:spcAft>
              <a:defRPr/>
            </a:pPr>
            <a:r>
              <a:rPr lang="en-US" altLang="zh-CN" sz="2300" dirty="0">
                <a:solidFill>
                  <a:schemeClr val="tx1"/>
                </a:solidFill>
                <a:latin typeface="Segoe" pitchFamily="34" charset="0"/>
              </a:rPr>
              <a:t>+Revenue</a:t>
            </a:r>
            <a:endParaRPr lang="zh-CN" altLang="en-US" sz="2300" dirty="0">
              <a:solidFill>
                <a:schemeClr val="tx1"/>
              </a:solidFill>
              <a:latin typeface="Segoe" pitchFamily="34" charset="0"/>
            </a:endParaRPr>
          </a:p>
        </p:txBody>
      </p:sp>
      <p:sp>
        <p:nvSpPr>
          <p:cNvPr id="19" name="矩形 18"/>
          <p:cNvSpPr/>
          <p:nvPr/>
        </p:nvSpPr>
        <p:spPr bwMode="auto">
          <a:xfrm>
            <a:off x="7696200" y="5257800"/>
            <a:ext cx="2286000" cy="609600"/>
          </a:xfrm>
          <a:prstGeom prst="rect">
            <a:avLst/>
          </a:prstGeom>
          <a:solidFill>
            <a:schemeClr val="bg1"/>
          </a:solidFill>
          <a:ln>
            <a:noFill/>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lIns="91436" tIns="45718" rIns="91436" bIns="45718" anchor="ctr"/>
          <a:lstStyle/>
          <a:p>
            <a:pPr algn="ctr" fontAlgn="base">
              <a:spcBef>
                <a:spcPct val="0"/>
              </a:spcBef>
              <a:spcAft>
                <a:spcPct val="0"/>
              </a:spcAft>
              <a:defRPr/>
            </a:pPr>
            <a:r>
              <a:rPr lang="en-US" altLang="zh-CN" sz="2300" dirty="0">
                <a:solidFill>
                  <a:schemeClr val="tx1"/>
                </a:solidFill>
                <a:latin typeface="Segoe" pitchFamily="34" charset="0"/>
              </a:rPr>
              <a:t>-Expense</a:t>
            </a:r>
            <a:endParaRPr lang="zh-CN" altLang="en-US" sz="2300" dirty="0">
              <a:solidFill>
                <a:schemeClr val="tx1"/>
              </a:solidFill>
              <a:latin typeface="Segoe" pitchFamily="34" charset="0"/>
            </a:endParaRPr>
          </a:p>
        </p:txBody>
      </p:sp>
      <p:sp>
        <p:nvSpPr>
          <p:cNvPr id="20" name="矩形 19"/>
          <p:cNvSpPr/>
          <p:nvPr/>
        </p:nvSpPr>
        <p:spPr bwMode="auto">
          <a:xfrm>
            <a:off x="7696201" y="5943600"/>
            <a:ext cx="2292985" cy="609600"/>
          </a:xfrm>
          <a:prstGeom prst="rect">
            <a:avLst/>
          </a:prstGeom>
          <a:solidFill>
            <a:schemeClr val="bg1"/>
          </a:solidFill>
          <a:ln>
            <a:noFill/>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lIns="91436" tIns="45718" rIns="91436" bIns="45718" anchor="ctr"/>
          <a:lstStyle/>
          <a:p>
            <a:pPr algn="ctr" fontAlgn="base">
              <a:spcBef>
                <a:spcPct val="0"/>
              </a:spcBef>
              <a:spcAft>
                <a:spcPct val="0"/>
              </a:spcAft>
              <a:defRPr/>
            </a:pPr>
            <a:r>
              <a:rPr lang="en-US" altLang="zh-CN" sz="2300" dirty="0">
                <a:solidFill>
                  <a:schemeClr val="tx1"/>
                </a:solidFill>
                <a:latin typeface="Segoe" pitchFamily="34" charset="0"/>
              </a:rPr>
              <a:t>-Owner’s Withdrawals</a:t>
            </a:r>
            <a:endParaRPr lang="zh-CN" altLang="en-US" sz="2300" dirty="0">
              <a:solidFill>
                <a:schemeClr val="tx1"/>
              </a:solidFill>
              <a:latin typeface="Segoe" pitchFamily="34" charset="0"/>
            </a:endParaRPr>
          </a:p>
        </p:txBody>
      </p:sp>
      <p:sp>
        <p:nvSpPr>
          <p:cNvPr id="22" name="下箭头 21"/>
          <p:cNvSpPr/>
          <p:nvPr/>
        </p:nvSpPr>
        <p:spPr bwMode="auto">
          <a:xfrm>
            <a:off x="8686800" y="2895600"/>
            <a:ext cx="457200" cy="990600"/>
          </a:xfrm>
          <a:prstGeom prst="downArrow">
            <a:avLst/>
          </a:prstGeom>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lIns="91436" tIns="45718" rIns="91436" bIns="45718" anchor="ctr"/>
          <a:lstStyle/>
          <a:p>
            <a:pPr algn="ctr" fontAlgn="base">
              <a:spcBef>
                <a:spcPct val="0"/>
              </a:spcBef>
              <a:spcAft>
                <a:spcPct val="0"/>
              </a:spcAft>
              <a:defRPr/>
            </a:pPr>
            <a:endParaRPr lang="zh-CN" altLang="en-US" sz="2300" dirty="0">
              <a:solidFill>
                <a:schemeClr val="tx1"/>
              </a:solidFill>
              <a:latin typeface="Segoe" pitchFamily="34" charset="0"/>
            </a:endParaRPr>
          </a:p>
        </p:txBody>
      </p:sp>
      <p:cxnSp>
        <p:nvCxnSpPr>
          <p:cNvPr id="2" name="直接连接符 1"/>
          <p:cNvCxnSpPr/>
          <p:nvPr/>
        </p:nvCxnSpPr>
        <p:spPr>
          <a:xfrm flipV="1">
            <a:off x="5838826" y="4800600"/>
            <a:ext cx="1857375" cy="255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5838826" y="5114926"/>
            <a:ext cx="1933575" cy="523875"/>
          </a:xfrm>
          <a:prstGeom prst="line">
            <a:avLst/>
          </a:prstGeom>
        </p:spPr>
        <p:style>
          <a:lnRef idx="1">
            <a:schemeClr val="accent1"/>
          </a:lnRef>
          <a:fillRef idx="0">
            <a:schemeClr val="accent1"/>
          </a:fillRef>
          <a:effectRef idx="0">
            <a:schemeClr val="accent1"/>
          </a:effectRef>
          <a:fontRef idx="minor">
            <a:schemeClr val="tx1"/>
          </a:fontRef>
        </p:style>
      </p:cxnSp>
      <p:cxnSp>
        <p:nvCxnSpPr>
          <p:cNvPr id="4" name="直接箭头连接符 3"/>
          <p:cNvCxnSpPr/>
          <p:nvPr/>
        </p:nvCxnSpPr>
        <p:spPr>
          <a:xfrm>
            <a:off x="6584950" y="3552826"/>
            <a:ext cx="1263650" cy="63817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pic>
        <p:nvPicPr>
          <p:cNvPr id="5" name="Graphic 21">
            <a:extLst>
              <a:ext uri="{FF2B5EF4-FFF2-40B4-BE49-F238E27FC236}">
                <a16:creationId xmlns:a16="http://schemas.microsoft.com/office/drawing/2014/main" id="{1FB7DFF4-B66B-D7E9-8D84-39F62AE391F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250" y="133221"/>
            <a:ext cx="2305141" cy="1076343"/>
          </a:xfrm>
          <a:prstGeom prst="rect">
            <a:avLst/>
          </a:prstGeom>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 calcmode="lin" valueType="num">
                                      <p:cBhvr additive="base">
                                        <p:cTn id="13"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
                                            <p:txEl>
                                              <p:pRg st="4" end="4"/>
                                            </p:txEl>
                                          </p:spTgt>
                                        </p:tgtEl>
                                        <p:attrNameLst>
                                          <p:attrName>style.visibility</p:attrName>
                                        </p:attrNameLst>
                                      </p:cBhvr>
                                      <p:to>
                                        <p:strVal val="visible"/>
                                      </p:to>
                                    </p:set>
                                    <p:anim calcmode="lin" valueType="num">
                                      <p:cBhvr additive="base">
                                        <p:cTn id="25" dur="500" fill="hold"/>
                                        <p:tgtEl>
                                          <p:spTgt spid="1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additive="base">
                                        <p:cTn id="31" dur="500" fill="hold"/>
                                        <p:tgtEl>
                                          <p:spTgt spid="2"/>
                                        </p:tgtEl>
                                        <p:attrNameLst>
                                          <p:attrName>ppt_x</p:attrName>
                                        </p:attrNameLst>
                                      </p:cBhvr>
                                      <p:tavLst>
                                        <p:tav tm="0">
                                          <p:val>
                                            <p:strVal val="#ppt_x"/>
                                          </p:val>
                                        </p:tav>
                                        <p:tav tm="100000">
                                          <p:val>
                                            <p:strVal val="#ppt_x"/>
                                          </p:val>
                                        </p:tav>
                                      </p:tavLst>
                                    </p:anim>
                                    <p:anim calcmode="lin" valueType="num">
                                      <p:cBhvr additive="base">
                                        <p:cTn id="3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500" fill="hold"/>
                                        <p:tgtEl>
                                          <p:spTgt spid="18"/>
                                        </p:tgtEl>
                                        <p:attrNameLst>
                                          <p:attrName>ppt_x</p:attrName>
                                        </p:attrNameLst>
                                      </p:cBhvr>
                                      <p:tavLst>
                                        <p:tav tm="0">
                                          <p:val>
                                            <p:strVal val="#ppt_x"/>
                                          </p:val>
                                        </p:tav>
                                        <p:tav tm="100000">
                                          <p:val>
                                            <p:strVal val="#ppt_x"/>
                                          </p:val>
                                        </p:tav>
                                      </p:tavLst>
                                    </p:anim>
                                    <p:anim calcmode="lin" valueType="num">
                                      <p:cBhvr additive="base">
                                        <p:cTn id="3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gtEl>
                                        <p:attrNameLst>
                                          <p:attrName>style.visibility</p:attrName>
                                        </p:attrNameLst>
                                      </p:cBhvr>
                                      <p:to>
                                        <p:strVal val="visible"/>
                                      </p:to>
                                    </p:set>
                                    <p:anim calcmode="lin" valueType="num">
                                      <p:cBhvr additive="base">
                                        <p:cTn id="43" dur="500" fill="hold"/>
                                        <p:tgtEl>
                                          <p:spTgt spid="3"/>
                                        </p:tgtEl>
                                        <p:attrNameLst>
                                          <p:attrName>ppt_x</p:attrName>
                                        </p:attrNameLst>
                                      </p:cBhvr>
                                      <p:tavLst>
                                        <p:tav tm="0">
                                          <p:val>
                                            <p:strVal val="#ppt_x"/>
                                          </p:val>
                                        </p:tav>
                                        <p:tav tm="100000">
                                          <p:val>
                                            <p:strVal val="#ppt_x"/>
                                          </p:val>
                                        </p:tav>
                                      </p:tavLst>
                                    </p:anim>
                                    <p:anim calcmode="lin" valueType="num">
                                      <p:cBhvr additive="base">
                                        <p:cTn id="4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additive="base">
                                        <p:cTn id="49" dur="500" fill="hold"/>
                                        <p:tgtEl>
                                          <p:spTgt spid="19"/>
                                        </p:tgtEl>
                                        <p:attrNameLst>
                                          <p:attrName>ppt_x</p:attrName>
                                        </p:attrNameLst>
                                      </p:cBhvr>
                                      <p:tavLst>
                                        <p:tav tm="0">
                                          <p:val>
                                            <p:strVal val="#ppt_x"/>
                                          </p:val>
                                        </p:tav>
                                        <p:tav tm="100000">
                                          <p:val>
                                            <p:strVal val="#ppt_x"/>
                                          </p:val>
                                        </p:tav>
                                      </p:tavLst>
                                    </p:anim>
                                    <p:anim calcmode="lin" valueType="num">
                                      <p:cBhvr additive="base">
                                        <p:cTn id="5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500" fill="hold"/>
                                        <p:tgtEl>
                                          <p:spTgt spid="20"/>
                                        </p:tgtEl>
                                        <p:attrNameLst>
                                          <p:attrName>ppt_x</p:attrName>
                                        </p:attrNameLst>
                                      </p:cBhvr>
                                      <p:tavLst>
                                        <p:tav tm="0">
                                          <p:val>
                                            <p:strVal val="#ppt_x"/>
                                          </p:val>
                                        </p:tav>
                                        <p:tav tm="100000">
                                          <p:val>
                                            <p:strVal val="#ppt_x"/>
                                          </p:val>
                                        </p:tav>
                                      </p:tavLst>
                                    </p:anim>
                                    <p:anim calcmode="lin" valueType="num">
                                      <p:cBhvr additive="base">
                                        <p:cTn id="56"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8" grpId="0" animBg="1"/>
      <p:bldP spid="19" grpId="0" animBg="1"/>
      <p:bldP spid="2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5000" y="230188"/>
            <a:ext cx="8382000" cy="665162"/>
          </a:xfrm>
          <a:noFill/>
          <a:ln>
            <a:noFill/>
          </a:ln>
          <a:effectLst/>
          <a:scene3d>
            <a:camera prst="orthographicFront"/>
            <a:lightRig rig="balanced" dir="t"/>
          </a:scene3d>
          <a:sp3d prstMaterial="plastic"/>
        </p:spPr>
        <p:txBody>
          <a:bodyPr vert="horz" wrap="square" lIns="0" tIns="0" rIns="0" bIns="0" rtlCol="0" anchor="t">
            <a:spAutoFit/>
          </a:bodyPr>
          <a:lstStyle/>
          <a:p>
            <a:pPr>
              <a:defRPr/>
            </a:pPr>
            <a:r>
              <a:rPr lang="en-US" sz="4800" spc="-150" dirty="0">
                <a:ln w="3175">
                  <a:noFill/>
                </a:ln>
                <a:gradFill>
                  <a:gsLst>
                    <a:gs pos="0">
                      <a:srgbClr val="2E59B0"/>
                    </a:gs>
                    <a:gs pos="49000">
                      <a:srgbClr val="161D32"/>
                    </a:gs>
                    <a:gs pos="100000">
                      <a:srgbClr val="000000"/>
                    </a:gs>
                  </a:gsLst>
                  <a:lin ang="5400000" scaled="0"/>
                </a:gradFill>
                <a:effectLst>
                  <a:outerShdw blurRad="50800" dist="38100" dir="2700000" algn="tl" rotWithShape="0">
                    <a:prstClr val="black">
                      <a:alpha val="40000"/>
                    </a:prstClr>
                  </a:outerShdw>
                </a:effectLst>
                <a:latin typeface="Times New Roman" panose="02020603050405020304" pitchFamily="18" charset="0"/>
                <a:ea typeface="+mn-ea"/>
                <a:cs typeface="Times New Roman" panose="02020603050405020304" pitchFamily="18" charset="0"/>
              </a:rPr>
              <a:t>Revenues</a:t>
            </a:r>
          </a:p>
        </p:txBody>
      </p:sp>
      <p:sp>
        <p:nvSpPr>
          <p:cNvPr id="207874" name="Text Placeholder 2"/>
          <p:cNvSpPr>
            <a:spLocks noGrp="1"/>
          </p:cNvSpPr>
          <p:nvPr>
            <p:ph type="body" sz="quarter" idx="10"/>
          </p:nvPr>
        </p:nvSpPr>
        <p:spPr>
          <a:xfrm>
            <a:off x="1752600" y="1447801"/>
            <a:ext cx="8382000" cy="3265509"/>
          </a:xfrm>
        </p:spPr>
        <p:txBody>
          <a:bodyPr vert="horz" wrap="square" lIns="0" tIns="0" rIns="0" bIns="0" rtlCol="0" anchor="t" anchorCtr="0">
            <a:spAutoFit/>
          </a:bodyPr>
          <a:lstStyle/>
          <a:p>
            <a:pPr defTabSz="913130">
              <a:buFontTx/>
            </a:pPr>
            <a:r>
              <a:rPr lang="en-US" altLang="zh-CN" kern="1200" dirty="0">
                <a:latin typeface="Alexandria"/>
                <a:ea typeface="宋体" panose="02010600030101010101" pitchFamily="2" charset="-122"/>
                <a:cs typeface="Times New Roman" panose="02020603050405020304" pitchFamily="18" charset="0"/>
              </a:rPr>
              <a:t>Amounts earned in business operation by delivering goods, services to customers, rental of property, lending of money or investment.</a:t>
            </a:r>
          </a:p>
          <a:p>
            <a:pPr lvl="1" defTabSz="913130"/>
            <a:r>
              <a:rPr lang="en-US" altLang="zh-CN" kern="1200" dirty="0">
                <a:latin typeface="Alexandria"/>
                <a:ea typeface="宋体" panose="02010600030101010101" pitchFamily="2" charset="-122"/>
                <a:cs typeface="Times New Roman" panose="02020603050405020304" pitchFamily="18" charset="0"/>
              </a:rPr>
              <a:t>Sales revenue</a:t>
            </a:r>
          </a:p>
          <a:p>
            <a:pPr lvl="1" defTabSz="913130"/>
            <a:r>
              <a:rPr lang="en-US" altLang="zh-CN" kern="1200" dirty="0">
                <a:latin typeface="Alexandria"/>
                <a:ea typeface="宋体" panose="02010600030101010101" pitchFamily="2" charset="-122"/>
                <a:cs typeface="Times New Roman" panose="02020603050405020304" pitchFamily="18" charset="0"/>
              </a:rPr>
              <a:t>Service revenue</a:t>
            </a:r>
          </a:p>
          <a:p>
            <a:pPr lvl="1" defTabSz="913130"/>
            <a:r>
              <a:rPr lang="en-US" altLang="zh-CN" kern="1200" dirty="0">
                <a:latin typeface="Alexandria"/>
                <a:ea typeface="宋体" panose="02010600030101010101" pitchFamily="2" charset="-122"/>
                <a:cs typeface="Times New Roman" panose="02020603050405020304" pitchFamily="18" charset="0"/>
              </a:rPr>
              <a:t>Interest revenue</a:t>
            </a:r>
          </a:p>
          <a:p>
            <a:pPr lvl="1" defTabSz="913130"/>
            <a:r>
              <a:rPr lang="en-US" altLang="zh-CN" kern="1200" dirty="0">
                <a:latin typeface="Alexandria"/>
                <a:ea typeface="宋体" panose="02010600030101010101" pitchFamily="2" charset="-122"/>
                <a:cs typeface="Times New Roman" panose="02020603050405020304" pitchFamily="18" charset="0"/>
              </a:rPr>
              <a:t>Dividend revenue</a:t>
            </a:r>
          </a:p>
          <a:p>
            <a:pPr defTabSz="913130">
              <a:buNone/>
            </a:pPr>
            <a:endParaRPr lang="en-US" altLang="zh-CN" kern="1200" dirty="0">
              <a:latin typeface="Times New Roman" panose="02020603050405020304" pitchFamily="18" charset="0"/>
              <a:ea typeface="宋体" panose="02010600030101010101" pitchFamily="2" charset="-122"/>
              <a:cs typeface="Times New Roman" panose="02020603050405020304" pitchFamily="18" charset="0"/>
            </a:endParaRPr>
          </a:p>
        </p:txBody>
      </p:sp>
      <p:sp>
        <p:nvSpPr>
          <p:cNvPr id="207875" name="Slide Number Placeholder 3"/>
          <p:cNvSpPr>
            <a:spLocks noGrp="1"/>
          </p:cNvSpPr>
          <p:nvPr>
            <p:ph type="sldNum" sz="quarter" idx="4"/>
          </p:nvPr>
        </p:nvSpPr>
        <p:spPr>
          <a:noFill/>
          <a:ln>
            <a:noFill/>
          </a:ln>
        </p:spPr>
        <p:txBody>
          <a:bodyPr vert="horz" wrap="square" lIns="91440" tIns="45720" rIns="91440" bIns="45720" numCol="1" rtlCol="0" anchor="ctr" anchorCtr="0" compatLnSpc="1"/>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pitchFamily="34"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stStyle>
          <a:p>
            <a:pPr lvl="0" algn="r"/>
            <a:fld id="{9A0DB2DC-4C9A-4742-B13C-FB6460FD3503}" type="slidenum">
              <a:rPr lang="en-US" altLang="zh-CN" sz="1200" dirty="0">
                <a:solidFill>
                  <a:srgbClr val="898989"/>
                </a:solidFill>
                <a:ea typeface="宋体" panose="02010600030101010101" pitchFamily="2" charset="-122"/>
              </a:rPr>
              <a:t>8</a:t>
            </a:fld>
            <a:endParaRPr lang="en-US" altLang="zh-CN" sz="1200" dirty="0">
              <a:solidFill>
                <a:srgbClr val="898989"/>
              </a:solidFill>
              <a:ea typeface="宋体" panose="02010600030101010101" pitchFamily="2" charset="-122"/>
            </a:endParaRPr>
          </a:p>
        </p:txBody>
      </p:sp>
      <p:pic>
        <p:nvPicPr>
          <p:cNvPr id="3" name="Graphic 21">
            <a:extLst>
              <a:ext uri="{FF2B5EF4-FFF2-40B4-BE49-F238E27FC236}">
                <a16:creationId xmlns:a16="http://schemas.microsoft.com/office/drawing/2014/main" id="{D6FE6173-7565-26D6-F812-FA31595F2A1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8534" y="39330"/>
            <a:ext cx="2305141" cy="1076343"/>
          </a:xfrm>
          <a:prstGeom prst="rect">
            <a:avLst/>
          </a:prstGeom>
        </p:spPr>
      </p:pic>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5000" y="230188"/>
            <a:ext cx="8382000" cy="665162"/>
          </a:xfrm>
          <a:noFill/>
          <a:ln>
            <a:noFill/>
          </a:ln>
          <a:effectLst/>
          <a:scene3d>
            <a:camera prst="orthographicFront"/>
            <a:lightRig rig="balanced" dir="t"/>
          </a:scene3d>
          <a:sp3d prstMaterial="plastic"/>
        </p:spPr>
        <p:txBody>
          <a:bodyPr vert="horz" wrap="square" lIns="0" tIns="0" rIns="0" bIns="0" rtlCol="0" anchor="t">
            <a:spAutoFit/>
          </a:bodyPr>
          <a:lstStyle/>
          <a:p>
            <a:pPr>
              <a:defRPr/>
            </a:pPr>
            <a:r>
              <a:rPr lang="en-US" sz="4800" spc="-150" dirty="0">
                <a:ln w="3175">
                  <a:noFill/>
                </a:ln>
                <a:gradFill>
                  <a:gsLst>
                    <a:gs pos="0">
                      <a:srgbClr val="2E59B0"/>
                    </a:gs>
                    <a:gs pos="49000">
                      <a:srgbClr val="161D32"/>
                    </a:gs>
                    <a:gs pos="100000">
                      <a:srgbClr val="000000"/>
                    </a:gs>
                  </a:gsLst>
                  <a:lin ang="5400000" scaled="0"/>
                </a:gradFill>
                <a:effectLst>
                  <a:outerShdw blurRad="50800" dist="38100" dir="2700000" algn="tl" rotWithShape="0">
                    <a:prstClr val="black">
                      <a:alpha val="40000"/>
                    </a:prstClr>
                  </a:outerShdw>
                </a:effectLst>
                <a:latin typeface="Times New Roman" panose="02020603050405020304" pitchFamily="18" charset="0"/>
                <a:ea typeface="+mn-ea"/>
                <a:cs typeface="Times New Roman" panose="02020603050405020304" pitchFamily="18" charset="0"/>
              </a:rPr>
              <a:t>Expenses</a:t>
            </a:r>
          </a:p>
        </p:txBody>
      </p:sp>
      <p:sp>
        <p:nvSpPr>
          <p:cNvPr id="209922" name="Text Placeholder 2"/>
          <p:cNvSpPr>
            <a:spLocks noGrp="1"/>
          </p:cNvSpPr>
          <p:nvPr>
            <p:ph type="body" sz="quarter" idx="10"/>
          </p:nvPr>
        </p:nvSpPr>
        <p:spPr>
          <a:xfrm>
            <a:off x="1828800" y="990601"/>
            <a:ext cx="8382000" cy="4186787"/>
          </a:xfrm>
        </p:spPr>
        <p:txBody>
          <a:bodyPr vert="horz" wrap="square" lIns="0" tIns="0" rIns="0" bIns="0" rtlCol="0" anchor="t" anchorCtr="0">
            <a:spAutoFit/>
          </a:bodyPr>
          <a:lstStyle/>
          <a:p>
            <a:pPr defTabSz="913130">
              <a:buFontTx/>
            </a:pPr>
            <a:r>
              <a:rPr lang="en-US" altLang="zh-CN" kern="1200" dirty="0">
                <a:latin typeface="Alexandria"/>
                <a:ea typeface="宋体" panose="02010600030101010101" pitchFamily="2" charset="-122"/>
                <a:cs typeface="Times New Roman" panose="02020603050405020304" pitchFamily="18" charset="0"/>
              </a:rPr>
              <a:t>Outflows of assets or increasing liabilities in operating business (delivering goods or services to customers)</a:t>
            </a:r>
          </a:p>
          <a:p>
            <a:pPr defTabSz="913130">
              <a:buFontTx/>
            </a:pPr>
            <a:r>
              <a:rPr lang="en-US" altLang="zh-CN" kern="1200" dirty="0">
                <a:latin typeface="Alexandria"/>
                <a:ea typeface="宋体" panose="02010600030101010101" pitchFamily="2" charset="-122"/>
                <a:cs typeface="Times New Roman" panose="02020603050405020304" pitchFamily="18" charset="0"/>
              </a:rPr>
              <a:t>Occurred </a:t>
            </a:r>
            <a:r>
              <a:rPr lang="en-US" altLang="zh-CN" kern="1200" dirty="0">
                <a:solidFill>
                  <a:srgbClr val="1107E3"/>
                </a:solidFill>
                <a:latin typeface="Alexandria"/>
                <a:ea typeface="宋体" panose="02010600030101010101" pitchFamily="2" charset="-122"/>
                <a:cs typeface="Times New Roman" panose="02020603050405020304" pitchFamily="18" charset="0"/>
              </a:rPr>
              <a:t>in the process of </a:t>
            </a:r>
            <a:r>
              <a:rPr lang="en-US" altLang="zh-CN" kern="1200" dirty="0">
                <a:solidFill>
                  <a:srgbClr val="FF0000"/>
                </a:solidFill>
                <a:latin typeface="Alexandria"/>
                <a:ea typeface="宋体" panose="02010600030101010101" pitchFamily="2" charset="-122"/>
                <a:cs typeface="Times New Roman" panose="02020603050405020304" pitchFamily="18" charset="0"/>
              </a:rPr>
              <a:t>earning revenue</a:t>
            </a:r>
          </a:p>
          <a:p>
            <a:pPr lvl="1" defTabSz="913130"/>
            <a:r>
              <a:rPr lang="en-US" altLang="zh-CN" kern="1200" dirty="0">
                <a:latin typeface="Alexandria"/>
                <a:ea typeface="宋体" panose="02010600030101010101" pitchFamily="2" charset="-122"/>
                <a:cs typeface="Times New Roman" panose="02020603050405020304" pitchFamily="18" charset="0"/>
              </a:rPr>
              <a:t>Store or rent expense</a:t>
            </a:r>
          </a:p>
          <a:p>
            <a:pPr lvl="1" defTabSz="913130"/>
            <a:r>
              <a:rPr lang="en-US" altLang="zh-CN" kern="1200" dirty="0">
                <a:latin typeface="Alexandria"/>
                <a:ea typeface="宋体" panose="02010600030101010101" pitchFamily="2" charset="-122"/>
                <a:cs typeface="Times New Roman" panose="02020603050405020304" pitchFamily="18" charset="0"/>
              </a:rPr>
              <a:t>Salary expense</a:t>
            </a:r>
          </a:p>
          <a:p>
            <a:pPr lvl="1" defTabSz="913130"/>
            <a:r>
              <a:rPr lang="en-US" altLang="zh-CN" kern="1200" dirty="0">
                <a:latin typeface="Alexandria"/>
                <a:ea typeface="宋体" panose="02010600030101010101" pitchFamily="2" charset="-122"/>
                <a:cs typeface="Times New Roman" panose="02020603050405020304" pitchFamily="18" charset="0"/>
              </a:rPr>
              <a:t>Advertising expense</a:t>
            </a:r>
          </a:p>
          <a:p>
            <a:pPr lvl="1" defTabSz="913130"/>
            <a:r>
              <a:rPr lang="en-US" altLang="zh-CN" kern="1200" dirty="0">
                <a:latin typeface="Alexandria"/>
                <a:ea typeface="宋体" panose="02010600030101010101" pitchFamily="2" charset="-122"/>
                <a:cs typeface="Times New Roman" panose="02020603050405020304" pitchFamily="18" charset="0"/>
              </a:rPr>
              <a:t>Utilities expense</a:t>
            </a:r>
          </a:p>
          <a:p>
            <a:pPr lvl="1" defTabSz="913130"/>
            <a:r>
              <a:rPr lang="en-US" altLang="zh-CN" kern="1200" dirty="0">
                <a:latin typeface="Alexandria"/>
                <a:ea typeface="宋体" panose="02010600030101010101" pitchFamily="2" charset="-122"/>
                <a:cs typeface="Times New Roman" panose="02020603050405020304" pitchFamily="18" charset="0"/>
              </a:rPr>
              <a:t>Interest expense</a:t>
            </a:r>
          </a:p>
          <a:p>
            <a:pPr lvl="1" defTabSz="913130"/>
            <a:r>
              <a:rPr lang="en-US" altLang="zh-CN" kern="1200" dirty="0">
                <a:latin typeface="Alexandria"/>
                <a:ea typeface="宋体" panose="02010600030101010101" pitchFamily="2" charset="-122"/>
                <a:cs typeface="Times New Roman" panose="02020603050405020304" pitchFamily="18" charset="0"/>
              </a:rPr>
              <a:t>Property tax expense</a:t>
            </a:r>
          </a:p>
          <a:p>
            <a:pPr defTabSz="913130">
              <a:buNone/>
            </a:pPr>
            <a:endParaRPr lang="en-US" altLang="zh-CN" kern="1200" dirty="0">
              <a:latin typeface="Times New Roman" panose="02020603050405020304" pitchFamily="18" charset="0"/>
              <a:ea typeface="宋体" panose="02010600030101010101" pitchFamily="2" charset="-122"/>
              <a:cs typeface="Times New Roman" panose="02020603050405020304" pitchFamily="18" charset="0"/>
            </a:endParaRPr>
          </a:p>
        </p:txBody>
      </p:sp>
      <p:sp>
        <p:nvSpPr>
          <p:cNvPr id="209923" name="Slide Number Placeholder 3"/>
          <p:cNvSpPr>
            <a:spLocks noGrp="1"/>
          </p:cNvSpPr>
          <p:nvPr>
            <p:ph type="sldNum" sz="quarter" idx="4"/>
          </p:nvPr>
        </p:nvSpPr>
        <p:spPr>
          <a:noFill/>
          <a:ln>
            <a:noFill/>
          </a:ln>
        </p:spPr>
        <p:txBody>
          <a:bodyPr vert="horz" wrap="square" lIns="91440" tIns="45720" rIns="91440" bIns="45720" numCol="1" rtlCol="0" anchor="ctr" anchorCtr="0" compatLnSpc="1"/>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pitchFamily="34"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stStyle>
          <a:p>
            <a:pPr lvl="0" algn="r"/>
            <a:fld id="{9A0DB2DC-4C9A-4742-B13C-FB6460FD3503}" type="slidenum">
              <a:rPr lang="en-US" altLang="zh-CN" sz="1200" dirty="0">
                <a:solidFill>
                  <a:srgbClr val="898989"/>
                </a:solidFill>
                <a:ea typeface="宋体" panose="02010600030101010101" pitchFamily="2" charset="-122"/>
              </a:rPr>
              <a:t>9</a:t>
            </a:fld>
            <a:endParaRPr lang="en-US" altLang="zh-CN" sz="1200" dirty="0">
              <a:solidFill>
                <a:srgbClr val="898989"/>
              </a:solidFill>
              <a:ea typeface="宋体" panose="02010600030101010101" pitchFamily="2" charset="-122"/>
            </a:endParaRPr>
          </a:p>
        </p:txBody>
      </p:sp>
      <p:pic>
        <p:nvPicPr>
          <p:cNvPr id="3" name="Graphic 21">
            <a:extLst>
              <a:ext uri="{FF2B5EF4-FFF2-40B4-BE49-F238E27FC236}">
                <a16:creationId xmlns:a16="http://schemas.microsoft.com/office/drawing/2014/main" id="{57CF40F7-7CA7-5F2E-E981-CA5BA16B668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8534" y="39330"/>
            <a:ext cx="2305141" cy="1076343"/>
          </a:xfrm>
          <a:prstGeom prst="rect">
            <a:avLst/>
          </a:prstGeom>
        </p:spPr>
      </p:pic>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304800"/>
            <a:ext cx="8229600" cy="609600"/>
          </a:xfrm>
        </p:spPr>
        <p:txBody>
          <a:bodyPr vert="horz" wrap="square" lIns="0" tIns="0" rIns="0" bIns="0" rtlCol="0" anchor="t">
            <a:spAutoFit/>
          </a:bodyPr>
          <a:lstStyle/>
          <a:p>
            <a:pPr defTabSz="1200150" eaLnBrk="0" fontAlgn="base" hangingPunct="0">
              <a:spcAft>
                <a:spcPct val="35000"/>
              </a:spcAft>
              <a:defRPr/>
            </a:pPr>
            <a:r>
              <a:rPr lang="en-US" altLang="zh-CN" spc="-150" dirty="0">
                <a:ln w="3175">
                  <a:noFill/>
                </a:ln>
                <a:effectLst>
                  <a:outerShdw blurRad="50800" dist="38100" dir="2700000" algn="tl" rotWithShape="0">
                    <a:prstClr val="black">
                      <a:alpha val="40000"/>
                    </a:prstClr>
                  </a:outerShdw>
                </a:effectLst>
                <a:latin typeface="Times New Roman" panose="02020603050405020304" pitchFamily="18" charset="0"/>
                <a:ea typeface="+mn-ea"/>
                <a:cs typeface="Times New Roman" panose="02020603050405020304" pitchFamily="18" charset="0"/>
              </a:rPr>
              <a:t>Owner’s Withdrawals</a:t>
            </a:r>
            <a:endParaRPr lang="zh-CN" altLang="en-US" spc="-150" dirty="0">
              <a:ln w="3175">
                <a:noFill/>
              </a:ln>
              <a:effectLst>
                <a:outerShdw blurRad="50800" dist="38100" dir="2700000" algn="tl" rotWithShape="0">
                  <a:prstClr val="black">
                    <a:alpha val="40000"/>
                  </a:prstClr>
                </a:outerShdw>
              </a:effectLst>
              <a:latin typeface="Times New Roman" panose="02020603050405020304" pitchFamily="18" charset="0"/>
              <a:ea typeface="+mn-ea"/>
              <a:cs typeface="Times New Roman" panose="02020603050405020304" pitchFamily="18" charset="0"/>
            </a:endParaRPr>
          </a:p>
        </p:txBody>
      </p:sp>
      <p:sp>
        <p:nvSpPr>
          <p:cNvPr id="211970" name="Text Placeholder 2"/>
          <p:cNvSpPr>
            <a:spLocks noGrp="1"/>
          </p:cNvSpPr>
          <p:nvPr>
            <p:ph type="body" sz="quarter" idx="10"/>
          </p:nvPr>
        </p:nvSpPr>
        <p:spPr>
          <a:xfrm>
            <a:off x="1828800" y="1219200"/>
            <a:ext cx="8382000" cy="1807674"/>
          </a:xfrm>
        </p:spPr>
        <p:txBody>
          <a:bodyPr vert="horz" wrap="square" lIns="0" tIns="0" rIns="0" bIns="0" rtlCol="0" anchor="t" anchorCtr="0">
            <a:spAutoFit/>
          </a:bodyPr>
          <a:lstStyle/>
          <a:p>
            <a:pPr defTabSz="913130">
              <a:buFontTx/>
            </a:pPr>
            <a:r>
              <a:rPr lang="en-US" altLang="zh-CN" kern="1200" dirty="0">
                <a:latin typeface="Alexandria"/>
                <a:ea typeface="宋体" panose="02010600030101010101" pitchFamily="2" charset="-122"/>
                <a:cs typeface="Times New Roman" panose="02020603050405020304" pitchFamily="18" charset="0"/>
              </a:rPr>
              <a:t>Also called drawings</a:t>
            </a:r>
          </a:p>
          <a:p>
            <a:pPr defTabSz="913130">
              <a:buFontTx/>
            </a:pPr>
            <a:r>
              <a:rPr lang="en-US" altLang="zh-CN" kern="1200" dirty="0">
                <a:latin typeface="Alexandria"/>
                <a:ea typeface="宋体" panose="02010600030101010101" pitchFamily="2" charset="-122"/>
                <a:cs typeface="Times New Roman" panose="02020603050405020304" pitchFamily="18" charset="0"/>
              </a:rPr>
              <a:t>Payments of equity to the owner(usually in the form of cash)</a:t>
            </a:r>
            <a:endParaRPr lang="en-US" altLang="zh-CN" kern="1200" dirty="0">
              <a:solidFill>
                <a:srgbClr val="1107E3"/>
              </a:solidFill>
              <a:latin typeface="Alexandria"/>
              <a:ea typeface="宋体" panose="02010600030101010101" pitchFamily="2" charset="-122"/>
              <a:cs typeface="Times New Roman" panose="02020603050405020304" pitchFamily="18" charset="0"/>
            </a:endParaRPr>
          </a:p>
          <a:p>
            <a:pPr defTabSz="913130">
              <a:buNone/>
            </a:pPr>
            <a:endParaRPr lang="en-US" altLang="zh-CN" kern="1200" dirty="0">
              <a:latin typeface="Times New Roman" panose="02020603050405020304" pitchFamily="18" charset="0"/>
              <a:ea typeface="宋体" panose="02010600030101010101" pitchFamily="2" charset="-122"/>
              <a:cs typeface="Times New Roman" panose="02020603050405020304" pitchFamily="18" charset="0"/>
            </a:endParaRPr>
          </a:p>
        </p:txBody>
      </p:sp>
      <p:sp>
        <p:nvSpPr>
          <p:cNvPr id="211971" name="Slide Number Placeholder 3"/>
          <p:cNvSpPr>
            <a:spLocks noGrp="1"/>
          </p:cNvSpPr>
          <p:nvPr>
            <p:ph type="sldNum" sz="quarter" idx="4"/>
          </p:nvPr>
        </p:nvSpPr>
        <p:spPr>
          <a:noFill/>
          <a:ln>
            <a:noFill/>
          </a:ln>
        </p:spPr>
        <p:txBody>
          <a:bodyPr vert="horz" wrap="square" lIns="91440" tIns="45720" rIns="91440" bIns="45720" numCol="1" rtlCol="0" anchor="ctr" anchorCtr="0" compatLnSpc="1"/>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pitchFamily="34"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stStyle>
          <a:p>
            <a:pPr lvl="0" algn="r"/>
            <a:fld id="{9A0DB2DC-4C9A-4742-B13C-FB6460FD3503}" type="slidenum">
              <a:rPr lang="en-US" altLang="zh-CN" sz="1200" dirty="0">
                <a:solidFill>
                  <a:srgbClr val="898989"/>
                </a:solidFill>
                <a:ea typeface="宋体" panose="02010600030101010101" pitchFamily="2" charset="-122"/>
              </a:rPr>
              <a:t>10</a:t>
            </a:fld>
            <a:endParaRPr lang="en-US" altLang="zh-CN" sz="1200" dirty="0">
              <a:solidFill>
                <a:srgbClr val="898989"/>
              </a:solidFill>
              <a:ea typeface="宋体" panose="02010600030101010101" pitchFamily="2" charset="-122"/>
            </a:endParaRPr>
          </a:p>
        </p:txBody>
      </p:sp>
      <p:sp>
        <p:nvSpPr>
          <p:cNvPr id="5" name="圆角矩形 4"/>
          <p:cNvSpPr/>
          <p:nvPr/>
        </p:nvSpPr>
        <p:spPr bwMode="auto">
          <a:xfrm>
            <a:off x="2133600" y="3429000"/>
            <a:ext cx="7772400" cy="762000"/>
          </a:xfrm>
          <a:prstGeom prst="roundRect">
            <a:avLst/>
          </a:prstGeom>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lIns="91436" tIns="45718" rIns="91436" bIns="45718" anchor="ctr"/>
          <a:lstStyle/>
          <a:p>
            <a:pPr algn="ctr" fontAlgn="base">
              <a:spcBef>
                <a:spcPct val="0"/>
              </a:spcBef>
              <a:spcAft>
                <a:spcPct val="0"/>
              </a:spcAft>
              <a:defRPr/>
            </a:pPr>
            <a:r>
              <a:rPr lang="en-US" altLang="zh-CN" sz="2800" dirty="0">
                <a:solidFill>
                  <a:schemeClr val="bg1"/>
                </a:solidFill>
                <a:latin typeface="Alexandria"/>
              </a:rPr>
              <a:t>Is Owner’s Withdrawals an example of expense?</a:t>
            </a:r>
            <a:endParaRPr lang="zh-CN" altLang="en-US" sz="2800" dirty="0">
              <a:solidFill>
                <a:schemeClr val="bg1"/>
              </a:solidFill>
              <a:latin typeface="Alexandria"/>
            </a:endParaRPr>
          </a:p>
        </p:txBody>
      </p:sp>
      <p:pic>
        <p:nvPicPr>
          <p:cNvPr id="3" name="Graphic 21">
            <a:extLst>
              <a:ext uri="{FF2B5EF4-FFF2-40B4-BE49-F238E27FC236}">
                <a16:creationId xmlns:a16="http://schemas.microsoft.com/office/drawing/2014/main" id="{5DF7E09A-CA5B-89F2-1E12-EB55227B9A2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8534" y="39330"/>
            <a:ext cx="2305141" cy="1076343"/>
          </a:xfrm>
          <a:prstGeom prst="rect">
            <a:avLst/>
          </a:prstGeom>
        </p:spPr>
      </p:pic>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7" name="Rectangle 2"/>
          <p:cNvSpPr>
            <a:spLocks noGrp="1"/>
          </p:cNvSpPr>
          <p:nvPr>
            <p:ph type="body" sz="half" idx="1"/>
          </p:nvPr>
        </p:nvSpPr>
        <p:spPr>
          <a:xfrm>
            <a:off x="1981200" y="1524001"/>
            <a:ext cx="7962900" cy="421005"/>
          </a:xfrm>
        </p:spPr>
        <p:txBody>
          <a:bodyPr vert="horz" wrap="square" lIns="91557" tIns="45028" rIns="91557" bIns="45028" rtlCol="0" anchor="t" anchorCtr="0">
            <a:spAutoFit/>
          </a:bodyPr>
          <a:lstStyle/>
          <a:p>
            <a:pPr marL="0" indent="0" defTabSz="967105">
              <a:buClr>
                <a:schemeClr val="tx1"/>
              </a:buClr>
              <a:buFont typeface="Wingdings" panose="05000000000000000000" pitchFamily="2" charset="2"/>
              <a:buChar char="l"/>
              <a:tabLst>
                <a:tab pos="457200" algn="l"/>
              </a:tabLst>
            </a:pPr>
            <a:r>
              <a:rPr lang="zh-CN" altLang="en-US" sz="2200" b="1" dirty="0">
                <a:solidFill>
                  <a:srgbClr val="9933FF"/>
                </a:solidFill>
                <a:ea typeface="宋体" panose="02010600030101010101" pitchFamily="2" charset="-122"/>
              </a:rPr>
              <a:t> </a:t>
            </a:r>
            <a:r>
              <a:rPr lang="en-US" altLang="zh-CN" sz="2400" b="1" dirty="0">
                <a:ea typeface="宋体" panose="02010600030101010101" pitchFamily="2" charset="-122"/>
              </a:rPr>
              <a:t>For a corporation, equity is called </a:t>
            </a:r>
            <a:r>
              <a:rPr lang="en-US" altLang="zh-CN" sz="2400" b="1" u="sng" dirty="0">
                <a:ea typeface="宋体" panose="02010600030101010101" pitchFamily="2" charset="-122"/>
              </a:rPr>
              <a:t>Stockholders’ equity</a:t>
            </a:r>
            <a:r>
              <a:rPr lang="en-US" altLang="zh-CN" sz="2400" b="1" dirty="0">
                <a:ea typeface="宋体" panose="02010600030101010101" pitchFamily="2" charset="-122"/>
              </a:rPr>
              <a:t>: </a:t>
            </a:r>
          </a:p>
        </p:txBody>
      </p:sp>
      <p:sp>
        <p:nvSpPr>
          <p:cNvPr id="38915" name="Rectangle 3"/>
          <p:cNvSpPr>
            <a:spLocks noChangeArrowheads="1"/>
          </p:cNvSpPr>
          <p:nvPr/>
        </p:nvSpPr>
        <p:spPr bwMode="auto">
          <a:xfrm>
            <a:off x="2105025" y="428625"/>
            <a:ext cx="8128000" cy="577850"/>
          </a:xfrm>
          <a:prstGeom prst="rect">
            <a:avLst/>
          </a:prstGeom>
          <a:solidFill>
            <a:srgbClr val="6699FF"/>
          </a:solidFill>
          <a:ln w="9525">
            <a:noFill/>
            <a:miter lim="800000"/>
          </a:ln>
          <a:effectLst>
            <a:outerShdw dist="107763" dir="13500000" algn="ctr" rotWithShape="0">
              <a:schemeClr val="bg2">
                <a:alpha val="50000"/>
              </a:schemeClr>
            </a:outerShdw>
          </a:effectLst>
        </p:spPr>
        <p:txBody>
          <a:bodyPr lIns="85554" tIns="42026" rIns="85554" bIns="42026">
            <a:spAutoFit/>
          </a:bodyPr>
          <a:lstStyle/>
          <a:p>
            <a:pPr algn="ctr" defTabSz="865505" eaLnBrk="0" fontAlgn="base" hangingPunct="0">
              <a:spcBef>
                <a:spcPct val="0"/>
              </a:spcBef>
              <a:spcAft>
                <a:spcPct val="0"/>
              </a:spcAft>
              <a:defRPr/>
            </a:pPr>
            <a:r>
              <a:rPr lang="en-US" sz="3200" dirty="0">
                <a:latin typeface="Calibri" panose="020F0502020204030204" pitchFamily="34" charset="0"/>
                <a:cs typeface="Arial" panose="020B0604020202020204" pitchFamily="34" charset="0"/>
              </a:rPr>
              <a:t>Equity (for a corporation)</a:t>
            </a:r>
            <a:endParaRPr lang="en-US" altLang="zh-CN" sz="3400" b="1" dirty="0">
              <a:effectLst>
                <a:outerShdw blurRad="38100" dist="38100" dir="2700000" algn="tl">
                  <a:srgbClr val="FFFFFF"/>
                </a:outerShdw>
              </a:effectLst>
              <a:latin typeface="Times New Roman" panose="02020603050405020304" pitchFamily="18" charset="0"/>
              <a:cs typeface="Arial" panose="020B0604020202020204" pitchFamily="34" charset="0"/>
            </a:endParaRPr>
          </a:p>
        </p:txBody>
      </p:sp>
      <p:sp>
        <p:nvSpPr>
          <p:cNvPr id="214019" name="Rectangle 5"/>
          <p:cNvSpPr/>
          <p:nvPr/>
        </p:nvSpPr>
        <p:spPr>
          <a:xfrm>
            <a:off x="1981200" y="2286000"/>
            <a:ext cx="9067800" cy="457200"/>
          </a:xfrm>
          <a:prstGeom prst="rect">
            <a:avLst/>
          </a:prstGeom>
          <a:noFill/>
          <a:ln w="9525">
            <a:noFill/>
          </a:ln>
        </p:spPr>
        <p:txBody>
          <a:bodyPr lIns="91416" tIns="45708" rIns="91416" bIns="45708" anchor="t" anchorCtr="0">
            <a:spAutoFit/>
          </a:bodyPr>
          <a:lstStyle/>
          <a:p>
            <a:r>
              <a:rPr lang="en-US" altLang="zh-CN" sz="2400" b="1" dirty="0">
                <a:solidFill>
                  <a:srgbClr val="FF0000"/>
                </a:solidFill>
                <a:latin typeface="Calibri" panose="020F0502020204030204" pitchFamily="34" charset="0"/>
                <a:ea typeface="宋体" panose="02010600030101010101" pitchFamily="2" charset="-122"/>
              </a:rPr>
              <a:t>Stockholders’ </a:t>
            </a:r>
            <a:r>
              <a:rPr lang="zh-CN" altLang="en-US" sz="2400" b="1" dirty="0">
                <a:solidFill>
                  <a:srgbClr val="FF0000"/>
                </a:solidFill>
                <a:latin typeface="Calibri" panose="020F0502020204030204" pitchFamily="34" charset="0"/>
                <a:ea typeface="宋体" panose="02010600030101010101" pitchFamily="2" charset="-122"/>
              </a:rPr>
              <a:t>equity= Paid-in capital + Retained earnings</a:t>
            </a:r>
          </a:p>
        </p:txBody>
      </p:sp>
      <p:sp>
        <p:nvSpPr>
          <p:cNvPr id="214020" name="矩形 5"/>
          <p:cNvSpPr/>
          <p:nvPr/>
        </p:nvSpPr>
        <p:spPr>
          <a:xfrm>
            <a:off x="1752600" y="3505201"/>
            <a:ext cx="5486400" cy="588645"/>
          </a:xfrm>
          <a:prstGeom prst="rect">
            <a:avLst/>
          </a:prstGeom>
          <a:noFill/>
          <a:ln w="9525">
            <a:noFill/>
          </a:ln>
        </p:spPr>
        <p:txBody>
          <a:bodyPr anchor="t" anchorCtr="0">
            <a:spAutoFit/>
          </a:bodyPr>
          <a:lstStyle/>
          <a:p>
            <a:pPr>
              <a:lnSpc>
                <a:spcPct val="90000"/>
              </a:lnSpc>
              <a:buClr>
                <a:schemeClr val="tx1"/>
              </a:buClr>
              <a:buFont typeface="Wingdings" panose="05000000000000000000" pitchFamily="2" charset="2"/>
              <a:buChar char="l"/>
            </a:pPr>
            <a:r>
              <a:rPr lang="en-US" altLang="zh-CN" b="1" u="sng" dirty="0">
                <a:solidFill>
                  <a:srgbClr val="E60808"/>
                </a:solidFill>
                <a:latin typeface="Times New Roman" panose="02020603050405020304" pitchFamily="18" charset="0"/>
                <a:ea typeface="宋体" panose="02010600030101010101" pitchFamily="2" charset="-122"/>
              </a:rPr>
              <a:t>Paid in Capital </a:t>
            </a:r>
            <a:r>
              <a:rPr lang="en-US" altLang="zh-CN" b="1" dirty="0">
                <a:latin typeface="Times New Roman" panose="02020603050405020304" pitchFamily="18" charset="0"/>
                <a:ea typeface="宋体" panose="02010600030101010101" pitchFamily="2" charset="-122"/>
              </a:rPr>
              <a:t>represents the total </a:t>
            </a:r>
            <a:r>
              <a:rPr lang="en-US" altLang="zh-CN" b="1" dirty="0">
                <a:solidFill>
                  <a:srgbClr val="1107E3"/>
                </a:solidFill>
                <a:latin typeface="Times New Roman" panose="02020603050405020304" pitchFamily="18" charset="0"/>
                <a:ea typeface="宋体" panose="02010600030101010101" pitchFamily="2" charset="-122"/>
              </a:rPr>
              <a:t>amount invested </a:t>
            </a:r>
            <a:r>
              <a:rPr lang="en-US" altLang="zh-CN" b="1" dirty="0">
                <a:latin typeface="Times New Roman" panose="02020603050405020304" pitchFamily="18" charset="0"/>
                <a:ea typeface="宋体" panose="02010600030101010101" pitchFamily="2" charset="-122"/>
              </a:rPr>
              <a:t>by stockholders in a corporation.</a:t>
            </a:r>
          </a:p>
        </p:txBody>
      </p:sp>
      <p:sp>
        <p:nvSpPr>
          <p:cNvPr id="214021" name="矩形 6"/>
          <p:cNvSpPr/>
          <p:nvPr/>
        </p:nvSpPr>
        <p:spPr>
          <a:xfrm>
            <a:off x="6096000" y="4724400"/>
            <a:ext cx="4572000" cy="1832610"/>
          </a:xfrm>
          <a:prstGeom prst="rect">
            <a:avLst/>
          </a:prstGeom>
          <a:noFill/>
          <a:ln w="9525">
            <a:noFill/>
          </a:ln>
        </p:spPr>
        <p:txBody>
          <a:bodyPr anchor="t" anchorCtr="0">
            <a:spAutoFit/>
          </a:bodyPr>
          <a:lstStyle/>
          <a:p>
            <a:pPr marL="571500" indent="-571500">
              <a:lnSpc>
                <a:spcPct val="90000"/>
              </a:lnSpc>
              <a:buClr>
                <a:schemeClr val="tx1"/>
              </a:buClr>
              <a:buFont typeface="Wingdings" panose="05000000000000000000" pitchFamily="2" charset="2"/>
              <a:buChar char="l"/>
            </a:pPr>
            <a:r>
              <a:rPr lang="en-US" altLang="zh-CN" b="1" u="sng" dirty="0">
                <a:solidFill>
                  <a:srgbClr val="E60808"/>
                </a:solidFill>
                <a:latin typeface="Times New Roman" panose="02020603050405020304" pitchFamily="18" charset="0"/>
                <a:ea typeface="宋体" panose="02010600030101010101" pitchFamily="2" charset="-122"/>
              </a:rPr>
              <a:t>Retained earnings</a:t>
            </a:r>
            <a:r>
              <a:rPr lang="zh-CN" altLang="en-US" b="1" dirty="0">
                <a:latin typeface="Times New Roman" panose="02020603050405020304" pitchFamily="18" charset="0"/>
                <a:ea typeface="宋体" panose="02010600030101010101" pitchFamily="2" charset="-122"/>
              </a:rPr>
              <a:t> </a:t>
            </a:r>
            <a:r>
              <a:rPr lang="en-US" altLang="zh-CN" b="1" dirty="0">
                <a:latin typeface="Times New Roman" panose="02020603050405020304" pitchFamily="18" charset="0"/>
                <a:ea typeface="宋体" panose="02010600030101010101" pitchFamily="2" charset="-122"/>
              </a:rPr>
              <a:t>represents </a:t>
            </a:r>
            <a:r>
              <a:rPr lang="en-US" altLang="zh-CN" b="1" dirty="0">
                <a:solidFill>
                  <a:srgbClr val="1107E3"/>
                </a:solidFill>
                <a:latin typeface="Times New Roman" panose="02020603050405020304" pitchFamily="18" charset="0"/>
                <a:ea typeface="宋体" panose="02010600030101010101" pitchFamily="2" charset="-122"/>
              </a:rPr>
              <a:t>cumulative profits (or losses) retained </a:t>
            </a:r>
            <a:r>
              <a:rPr lang="en-US" altLang="zh-CN" b="1" dirty="0">
                <a:latin typeface="Times New Roman" panose="02020603050405020304" pitchFamily="18" charset="0"/>
                <a:ea typeface="宋体" panose="02010600030101010101" pitchFamily="2" charset="-122"/>
              </a:rPr>
              <a:t>in the business over time.</a:t>
            </a:r>
          </a:p>
          <a:p>
            <a:pPr marL="571500" indent="-571500">
              <a:lnSpc>
                <a:spcPct val="90000"/>
              </a:lnSpc>
              <a:buClr>
                <a:schemeClr val="tx1"/>
              </a:buClr>
              <a:buFont typeface="Wingdings" panose="05000000000000000000" pitchFamily="2" charset="2"/>
              <a:buChar char="l"/>
            </a:pPr>
            <a:r>
              <a:rPr lang="en-US" altLang="zh-CN" b="1" dirty="0">
                <a:latin typeface="Times New Roman" panose="02020603050405020304" pitchFamily="18" charset="0"/>
                <a:ea typeface="宋体" panose="02010600030101010101" pitchFamily="2" charset="-122"/>
              </a:rPr>
              <a:t>=beginning retained earning +revenue-expense-dividend </a:t>
            </a:r>
          </a:p>
          <a:p>
            <a:pPr marL="571500" indent="-571500">
              <a:lnSpc>
                <a:spcPct val="90000"/>
              </a:lnSpc>
              <a:buClr>
                <a:schemeClr val="tx1"/>
              </a:buClr>
              <a:buFont typeface="Wingdings" panose="05000000000000000000" pitchFamily="2" charset="2"/>
              <a:buChar char="l"/>
            </a:pPr>
            <a:r>
              <a:rPr lang="en-US" altLang="zh-CN" b="1" dirty="0">
                <a:latin typeface="Times New Roman" panose="02020603050405020304" pitchFamily="18" charset="0"/>
                <a:ea typeface="宋体" panose="02010600030101010101" pitchFamily="2" charset="-122"/>
              </a:rPr>
              <a:t>Dividend is like owner’s withdrawals for proprietorship.</a:t>
            </a:r>
          </a:p>
        </p:txBody>
      </p:sp>
      <p:cxnSp>
        <p:nvCxnSpPr>
          <p:cNvPr id="9" name="直接箭头连接符 8"/>
          <p:cNvCxnSpPr/>
          <p:nvPr/>
        </p:nvCxnSpPr>
        <p:spPr>
          <a:xfrm rot="5400000">
            <a:off x="4762500" y="2705100"/>
            <a:ext cx="762000" cy="6858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直接箭头连接符 10"/>
          <p:cNvCxnSpPr/>
          <p:nvPr/>
        </p:nvCxnSpPr>
        <p:spPr>
          <a:xfrm rot="16200000" flipH="1">
            <a:off x="7239000" y="3733800"/>
            <a:ext cx="2057400" cy="762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pic>
        <p:nvPicPr>
          <p:cNvPr id="2" name="Graphic 21">
            <a:extLst>
              <a:ext uri="{FF2B5EF4-FFF2-40B4-BE49-F238E27FC236}">
                <a16:creationId xmlns:a16="http://schemas.microsoft.com/office/drawing/2014/main" id="{CC5205B0-0A98-CF6C-9C54-49E1175BB6A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86975" y="-4770"/>
            <a:ext cx="2305141" cy="1076343"/>
          </a:xfrm>
          <a:prstGeom prst="rect">
            <a:avLst/>
          </a:prstGeom>
        </p:spPr>
      </p:pic>
    </p:spTree>
  </p:cSld>
  <p:clrMapOvr>
    <a:masterClrMapping/>
  </p:clrMapOvr>
  <p:transition spd="med">
    <p:fade thruBlk="1"/>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Text Placeholder 2"/>
          <p:cNvSpPr>
            <a:spLocks noGrp="1"/>
          </p:cNvSpPr>
          <p:nvPr>
            <p:ph type="body" sz="quarter" idx="10"/>
          </p:nvPr>
        </p:nvSpPr>
        <p:spPr>
          <a:xfrm>
            <a:off x="101599" y="0"/>
            <a:ext cx="11579123" cy="6686959"/>
          </a:xfrm>
        </p:spPr>
        <p:txBody>
          <a:bodyPr vert="horz" wrap="square" lIns="0" tIns="0" rIns="0" bIns="0" rtlCol="0" anchor="t" anchorCtr="0">
            <a:spAutoFit/>
          </a:bodyPr>
          <a:lstStyle/>
          <a:p>
            <a:pPr marL="0" indent="0" algn="ctr" defTabSz="913130">
              <a:buNone/>
            </a:pPr>
            <a:r>
              <a:rPr lang="en-US" altLang="zh-CN" sz="2400" b="1" dirty="0">
                <a:latin typeface="Times New Roman" panose="02020603050405020304" pitchFamily="18" charset="0"/>
                <a:ea typeface="宋体" panose="02010600030101010101" pitchFamily="2" charset="-122"/>
                <a:cs typeface="Times New Roman" panose="02020603050405020304" pitchFamily="18" charset="0"/>
              </a:rPr>
              <a:t>E1-16: CHARACTERISTICS OF A CORPORATION, ACCOUNTING CONCEPTS, AND USING THE ACCOUNTING EQUATION</a:t>
            </a:r>
          </a:p>
          <a:p>
            <a:pPr marL="0" indent="0" defTabSz="913130">
              <a:buNone/>
            </a:pPr>
            <a:r>
              <a:rPr lang="en-US" altLang="zh-CN" sz="2400" dirty="0">
                <a:latin typeface="Alexandria"/>
                <a:ea typeface="宋体" panose="02010600030101010101" pitchFamily="2" charset="-122"/>
                <a:cs typeface="Times New Roman" panose="02020603050405020304" pitchFamily="18" charset="0"/>
              </a:rPr>
              <a:t>Select financial information for three corporations follows:</a:t>
            </a:r>
          </a:p>
          <a:p>
            <a:pPr marL="0" indent="0" defTabSz="913130">
              <a:buNone/>
            </a:pPr>
            <a:endParaRPr lang="en-US" altLang="zh-CN" sz="2400" dirty="0">
              <a:latin typeface="Alexandria"/>
              <a:ea typeface="宋体" panose="02010600030101010101" pitchFamily="2" charset="-122"/>
              <a:cs typeface="Times New Roman" panose="02020603050405020304" pitchFamily="18" charset="0"/>
            </a:endParaRPr>
          </a:p>
          <a:p>
            <a:pPr marL="0" indent="0" defTabSz="913130">
              <a:buNone/>
            </a:pPr>
            <a:endParaRPr lang="en-US" altLang="zh-CN" sz="2400" dirty="0">
              <a:latin typeface="Alexandria"/>
              <a:ea typeface="宋体" panose="02010600030101010101" pitchFamily="2" charset="-122"/>
              <a:cs typeface="Times New Roman" panose="02020603050405020304" pitchFamily="18" charset="0"/>
            </a:endParaRPr>
          </a:p>
          <a:p>
            <a:pPr marL="0" indent="0" defTabSz="913130">
              <a:buNone/>
            </a:pPr>
            <a:endParaRPr lang="en-US" altLang="zh-CN" sz="2400" dirty="0">
              <a:latin typeface="Alexandria"/>
              <a:ea typeface="宋体" panose="02010600030101010101" pitchFamily="2" charset="-122"/>
              <a:cs typeface="Times New Roman" panose="02020603050405020304" pitchFamily="18" charset="0"/>
            </a:endParaRPr>
          </a:p>
          <a:p>
            <a:pPr marL="0" indent="0" defTabSz="913130">
              <a:buNone/>
            </a:pPr>
            <a:endParaRPr lang="en-US" altLang="zh-CN" sz="2400" dirty="0">
              <a:latin typeface="Alexandria"/>
              <a:ea typeface="宋体" panose="02010600030101010101" pitchFamily="2" charset="-122"/>
              <a:cs typeface="Times New Roman" panose="02020603050405020304" pitchFamily="18" charset="0"/>
            </a:endParaRPr>
          </a:p>
          <a:p>
            <a:pPr marL="0" indent="0" defTabSz="913130">
              <a:buNone/>
            </a:pPr>
            <a:endParaRPr lang="en-US" altLang="zh-CN" sz="2400" dirty="0">
              <a:latin typeface="Alexandria"/>
              <a:ea typeface="宋体" panose="02010600030101010101" pitchFamily="2" charset="-122"/>
              <a:cs typeface="Times New Roman" panose="02020603050405020304" pitchFamily="18" charset="0"/>
            </a:endParaRPr>
          </a:p>
          <a:p>
            <a:pPr marL="0" indent="0" defTabSz="913130">
              <a:buNone/>
            </a:pPr>
            <a:endParaRPr lang="en-US" altLang="zh-CN" sz="2400" dirty="0">
              <a:latin typeface="Alexandria"/>
              <a:ea typeface="宋体" panose="02010600030101010101" pitchFamily="2" charset="-122"/>
              <a:cs typeface="Times New Roman" panose="02020603050405020304" pitchFamily="18" charset="0"/>
            </a:endParaRPr>
          </a:p>
          <a:p>
            <a:pPr marL="0" indent="0" defTabSz="913130">
              <a:buNone/>
            </a:pPr>
            <a:r>
              <a:rPr lang="en-US" altLang="zh-CN" i="1" dirty="0">
                <a:latin typeface="Alexandria"/>
                <a:ea typeface="宋体" panose="02010600030101010101" pitchFamily="2" charset="-122"/>
                <a:cs typeface="Times New Roman" panose="02020603050405020304" pitchFamily="18" charset="0"/>
              </a:rPr>
              <a:t>Requirements:</a:t>
            </a:r>
          </a:p>
          <a:p>
            <a:pPr marL="0" indent="0" defTabSz="913130">
              <a:buNone/>
            </a:pPr>
            <a:r>
              <a:rPr lang="en-US" altLang="zh-CN" dirty="0">
                <a:latin typeface="Alexandria"/>
                <a:ea typeface="宋体" panose="02010600030101010101" pitchFamily="2" charset="-122"/>
                <a:cs typeface="Times New Roman" panose="02020603050405020304" pitchFamily="18" charset="0"/>
              </a:rPr>
              <a:t>1.Compute the missing amount in the accounting equation for each entity.</a:t>
            </a:r>
          </a:p>
          <a:p>
            <a:pPr marL="0" indent="0" defTabSz="913130">
              <a:spcBef>
                <a:spcPct val="0"/>
              </a:spcBef>
              <a:buNone/>
            </a:pPr>
            <a:r>
              <a:rPr lang="en-US" altLang="zh-CN" dirty="0">
                <a:latin typeface="Alexandria"/>
                <a:ea typeface="宋体" panose="02010600030101010101" pitchFamily="2" charset="-122"/>
                <a:cs typeface="Times New Roman" panose="02020603050405020304" pitchFamily="18" charset="0"/>
              </a:rPr>
              <a:t>2.If  revenue increases, how does it  affect owner’s equity?</a:t>
            </a:r>
          </a:p>
          <a:p>
            <a:pPr marL="0" indent="0" defTabSz="913130">
              <a:lnSpc>
                <a:spcPct val="100000"/>
              </a:lnSpc>
              <a:spcBef>
                <a:spcPct val="0"/>
              </a:spcBef>
              <a:buNone/>
            </a:pPr>
            <a:r>
              <a:rPr lang="en-US" altLang="zh-CN" dirty="0">
                <a:latin typeface="Alexandria"/>
                <a:ea typeface="宋体" panose="02010600030101010101" pitchFamily="2" charset="-122"/>
                <a:cs typeface="Times New Roman" panose="02020603050405020304" pitchFamily="18" charset="0"/>
              </a:rPr>
              <a:t>3.If  expense increases, how does it  affect owner’s equity?</a:t>
            </a:r>
          </a:p>
          <a:p>
            <a:pPr marL="0" indent="0" defTabSz="913130">
              <a:lnSpc>
                <a:spcPct val="100000"/>
              </a:lnSpc>
              <a:spcBef>
                <a:spcPct val="0"/>
              </a:spcBef>
              <a:buNone/>
            </a:pPr>
            <a:r>
              <a:rPr lang="en-US" altLang="zh-CN" dirty="0">
                <a:latin typeface="Alexandria"/>
                <a:ea typeface="宋体" panose="02010600030101010101" pitchFamily="2" charset="-122"/>
                <a:cs typeface="Times New Roman" panose="02020603050405020304" pitchFamily="18" charset="0"/>
              </a:rPr>
              <a:t>4.If  drawing increases, how does it  affect owner’s equity?decrease</a:t>
            </a:r>
          </a:p>
          <a:p>
            <a:pPr marL="0" indent="0" defTabSz="913130">
              <a:buFontTx/>
              <a:buChar char="•"/>
            </a:pPr>
            <a:endParaRPr lang="en-US" altLang="zh-CN" dirty="0">
              <a:latin typeface="Times New Roman" panose="02020603050405020304" pitchFamily="18" charset="0"/>
              <a:ea typeface="宋体" panose="02010600030101010101" pitchFamily="2" charset="-122"/>
              <a:cs typeface="Times New Roman" panose="02020603050405020304" pitchFamily="18" charset="0"/>
            </a:endParaRPr>
          </a:p>
        </p:txBody>
      </p:sp>
      <p:sp>
        <p:nvSpPr>
          <p:cNvPr id="216066" name="Slide Number Placeholder 3"/>
          <p:cNvSpPr>
            <a:spLocks noGrp="1"/>
          </p:cNvSpPr>
          <p:nvPr>
            <p:ph type="sldNum" sz="quarter" idx="4"/>
          </p:nvPr>
        </p:nvSpPr>
        <p:spPr>
          <a:noFill/>
          <a:ln>
            <a:noFill/>
          </a:ln>
        </p:spPr>
        <p:txBody>
          <a:bodyPr vert="horz" wrap="square" lIns="91440" tIns="45720" rIns="91440" bIns="45720" numCol="1" rtlCol="0" anchor="ctr" anchorCtr="0" compatLnSpc="1"/>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pitchFamily="34"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stStyle>
          <a:p>
            <a:pPr lvl="0" algn="r"/>
            <a:fld id="{9A0DB2DC-4C9A-4742-B13C-FB6460FD3503}" type="slidenum">
              <a:rPr lang="en-US" altLang="zh-CN" sz="1200" dirty="0">
                <a:solidFill>
                  <a:srgbClr val="898989"/>
                </a:solidFill>
                <a:ea typeface="宋体" panose="02010600030101010101" pitchFamily="2" charset="-122"/>
              </a:rPr>
              <a:t>12</a:t>
            </a:fld>
            <a:endParaRPr lang="en-US" altLang="zh-CN" sz="1200" dirty="0">
              <a:solidFill>
                <a:srgbClr val="898989"/>
              </a:solidFill>
              <a:ea typeface="宋体" panose="02010600030101010101" pitchFamily="2" charset="-122"/>
            </a:endParaRPr>
          </a:p>
        </p:txBody>
      </p:sp>
      <p:graphicFrame>
        <p:nvGraphicFramePr>
          <p:cNvPr id="5" name="Table 4"/>
          <p:cNvGraphicFramePr>
            <a:graphicFrameLocks noGrp="1"/>
          </p:cNvGraphicFramePr>
          <p:nvPr>
            <p:extLst>
              <p:ext uri="{D42A27DB-BD31-4B8C-83A1-F6EECF244321}">
                <p14:modId xmlns:p14="http://schemas.microsoft.com/office/powerpoint/2010/main" val="2398127012"/>
              </p:ext>
            </p:extLst>
          </p:nvPr>
        </p:nvGraphicFramePr>
        <p:xfrm>
          <a:off x="2019300" y="1469231"/>
          <a:ext cx="8153400" cy="2224089"/>
        </p:xfrm>
        <a:graphic>
          <a:graphicData uri="http://schemas.openxmlformats.org/drawingml/2006/table">
            <a:tbl>
              <a:tblPr/>
              <a:tblGrid>
                <a:gridCol w="2895600">
                  <a:extLst>
                    <a:ext uri="{9D8B030D-6E8A-4147-A177-3AD203B41FA5}">
                      <a16:colId xmlns:a16="http://schemas.microsoft.com/office/drawing/2014/main" val="20000"/>
                    </a:ext>
                  </a:extLst>
                </a:gridCol>
                <a:gridCol w="1676400">
                  <a:extLst>
                    <a:ext uri="{9D8B030D-6E8A-4147-A177-3AD203B41FA5}">
                      <a16:colId xmlns:a16="http://schemas.microsoft.com/office/drawing/2014/main" val="20001"/>
                    </a:ext>
                  </a:extLst>
                </a:gridCol>
                <a:gridCol w="1828800">
                  <a:extLst>
                    <a:ext uri="{9D8B030D-6E8A-4147-A177-3AD203B41FA5}">
                      <a16:colId xmlns:a16="http://schemas.microsoft.com/office/drawing/2014/main" val="20002"/>
                    </a:ext>
                  </a:extLst>
                </a:gridCol>
                <a:gridCol w="1752600">
                  <a:extLst>
                    <a:ext uri="{9D8B030D-6E8A-4147-A177-3AD203B41FA5}">
                      <a16:colId xmlns:a16="http://schemas.microsoft.com/office/drawing/2014/main" val="20003"/>
                    </a:ext>
                  </a:extLst>
                </a:gridCol>
              </a:tblGrid>
              <a:tr h="533400">
                <a:tc>
                  <a:txBody>
                    <a:bodyPr/>
                    <a:lstStyle/>
                    <a:p>
                      <a:pPr marL="0" marR="0" lvl="0" indent="0" algn="l" defTabSz="913130" rtl="0" eaLnBrk="1" fontAlgn="base" latinLnBrk="0" hangingPunct="1">
                        <a:lnSpc>
                          <a:spcPct val="100000"/>
                        </a:lnSpc>
                        <a:spcBef>
                          <a:spcPct val="0"/>
                        </a:spcBef>
                        <a:spcAft>
                          <a:spcPct val="0"/>
                        </a:spcAft>
                        <a:buClrTx/>
                        <a:buSzTx/>
                        <a:buFontTx/>
                        <a:buNone/>
                      </a:pPr>
                      <a:endParaRPr kumimoji="0" lang="zh-CN" altLang="zh-CN" sz="28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txBody>
                  <a:tcPr marT="45706" marB="45706" horzOverflow="overflow">
                    <a:lnL>
                      <a:noFill/>
                    </a:lnL>
                    <a:lnR>
                      <a:noFill/>
                    </a:lnR>
                    <a:lnT>
                      <a:noFill/>
                    </a:lnT>
                    <a:lnB>
                      <a:noFill/>
                    </a:lnB>
                    <a:lnTlToBr>
                      <a:noFill/>
                    </a:lnTlToBr>
                    <a:lnBlToTr>
                      <a:noFill/>
                    </a:lnBlToTr>
                    <a:noFill/>
                  </a:tcPr>
                </a:tc>
                <a:tc>
                  <a:txBody>
                    <a:bodyPr/>
                    <a:lstStyle/>
                    <a:p>
                      <a:pPr marL="0" marR="0" lvl="0" indent="0" algn="ctr" defTabSz="913130" rtl="0" eaLnBrk="1" fontAlgn="base" latinLnBrk="0" hangingPunct="1">
                        <a:lnSpc>
                          <a:spcPct val="100000"/>
                        </a:lnSpc>
                        <a:spcBef>
                          <a:spcPct val="0"/>
                        </a:spcBef>
                        <a:spcAft>
                          <a:spcPct val="0"/>
                        </a:spcAft>
                        <a:buClrTx/>
                        <a:buSzTx/>
                        <a:buFontTx/>
                        <a:buNone/>
                      </a:pPr>
                      <a:r>
                        <a:rPr kumimoji="0" lang="en-US" altLang="zh-CN" sz="2800" b="1"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Assets</a:t>
                      </a:r>
                    </a:p>
                  </a:txBody>
                  <a:tcPr marT="45706" marB="45706" anchor="ctr" horzOverflow="overflow">
                    <a:lnL>
                      <a:noFill/>
                    </a:lnL>
                    <a:lnR>
                      <a:noFill/>
                    </a:lnR>
                    <a:lnT>
                      <a:noFill/>
                    </a:lnT>
                    <a:lnB>
                      <a:noFill/>
                    </a:lnB>
                    <a:lnTlToBr>
                      <a:noFill/>
                    </a:lnTlToBr>
                    <a:lnBlToTr>
                      <a:noFill/>
                    </a:lnBlToTr>
                    <a:noFill/>
                  </a:tcPr>
                </a:tc>
                <a:tc>
                  <a:txBody>
                    <a:bodyPr/>
                    <a:lstStyle/>
                    <a:p>
                      <a:pPr marL="0" marR="0" lvl="0" indent="0" algn="ctr" defTabSz="913130" rtl="0" eaLnBrk="1" fontAlgn="base" latinLnBrk="0" hangingPunct="1">
                        <a:lnSpc>
                          <a:spcPct val="100000"/>
                        </a:lnSpc>
                        <a:spcBef>
                          <a:spcPct val="0"/>
                        </a:spcBef>
                        <a:spcAft>
                          <a:spcPct val="0"/>
                        </a:spcAft>
                        <a:buClrTx/>
                        <a:buSzTx/>
                        <a:buFontTx/>
                        <a:buNone/>
                      </a:pPr>
                      <a:r>
                        <a:rPr kumimoji="0" lang="en-US" altLang="zh-CN" sz="2800" b="1"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Liabilities</a:t>
                      </a:r>
                    </a:p>
                  </a:txBody>
                  <a:tcPr marT="45706" marB="45706" anchor="ctr" horzOverflow="overflow">
                    <a:lnL>
                      <a:noFill/>
                    </a:lnL>
                    <a:lnR>
                      <a:noFill/>
                    </a:lnR>
                    <a:lnT>
                      <a:noFill/>
                    </a:lnT>
                    <a:lnB>
                      <a:noFill/>
                    </a:lnB>
                    <a:lnTlToBr>
                      <a:noFill/>
                    </a:lnTlToBr>
                    <a:lnBlToTr>
                      <a:noFill/>
                    </a:lnBlToTr>
                    <a:noFill/>
                  </a:tcPr>
                </a:tc>
                <a:tc>
                  <a:txBody>
                    <a:bodyPr/>
                    <a:lstStyle/>
                    <a:p>
                      <a:pPr marL="0" marR="0" lvl="0" indent="0" algn="ctr" defTabSz="913130" rtl="0" eaLnBrk="1" fontAlgn="base" latinLnBrk="0" hangingPunct="1">
                        <a:lnSpc>
                          <a:spcPct val="100000"/>
                        </a:lnSpc>
                        <a:spcBef>
                          <a:spcPct val="0"/>
                        </a:spcBef>
                        <a:spcAft>
                          <a:spcPct val="0"/>
                        </a:spcAft>
                        <a:buClrTx/>
                        <a:buSzTx/>
                        <a:buFontTx/>
                        <a:buNone/>
                      </a:pPr>
                      <a:r>
                        <a:rPr kumimoji="0" lang="en-US" altLang="zh-CN" sz="2800" b="1"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Equity</a:t>
                      </a:r>
                      <a:endParaRPr kumimoji="0" lang="en-US" altLang="zh-CN" sz="28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T="45706" marB="45706" anchor="ctr"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0"/>
                  </a:ext>
                </a:extLst>
              </a:tr>
              <a:tr h="563563">
                <a:tc>
                  <a:txBody>
                    <a:bodyPr/>
                    <a:lstStyle/>
                    <a:p>
                      <a:pPr marL="0" marR="0" lvl="0" indent="0" algn="l" defTabSz="91313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New Rock Gas</a:t>
                      </a:r>
                    </a:p>
                  </a:txBody>
                  <a:tcPr marT="45706" marB="45706" horzOverflow="overflow">
                    <a:lnL>
                      <a:noFill/>
                    </a:lnL>
                    <a:lnR>
                      <a:noFill/>
                    </a:lnR>
                    <a:lnT>
                      <a:noFill/>
                    </a:lnT>
                    <a:lnB>
                      <a:noFill/>
                    </a:lnB>
                    <a:lnTlToBr>
                      <a:noFill/>
                    </a:lnTlToBr>
                    <a:lnBlToTr>
                      <a:noFill/>
                    </a:lnBlToTr>
                    <a:noFill/>
                  </a:tcPr>
                </a:tc>
                <a:tc>
                  <a:txBody>
                    <a:bodyPr/>
                    <a:lstStyle/>
                    <a:p>
                      <a:pPr marL="0" marR="0" lvl="0" indent="0" algn="ctr" defTabSz="913130" rtl="0" eaLnBrk="1" fontAlgn="base" latinLnBrk="0" hangingPunct="1">
                        <a:lnSpc>
                          <a:spcPct val="100000"/>
                        </a:lnSpc>
                        <a:spcBef>
                          <a:spcPct val="0"/>
                        </a:spcBef>
                        <a:spcAft>
                          <a:spcPct val="0"/>
                        </a:spcAft>
                        <a:buClrTx/>
                        <a:buSzTx/>
                        <a:buFontTx/>
                        <a:buNone/>
                      </a:pPr>
                      <a:endParaRPr kumimoji="0" lang="zh-CN" altLang="zh-CN" sz="28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txBody>
                  <a:tcPr marT="45706" marB="45706" anchor="ctr" horzOverflow="overflow">
                    <a:lnL>
                      <a:noFill/>
                    </a:lnL>
                    <a:lnR>
                      <a:noFill/>
                    </a:lnR>
                    <a:lnT>
                      <a:noFill/>
                    </a:lnT>
                    <a:lnB>
                      <a:noFill/>
                    </a:lnB>
                    <a:lnTlToBr>
                      <a:noFill/>
                    </a:lnTlToBr>
                    <a:lnBlToTr>
                      <a:noFill/>
                    </a:lnBlToTr>
                    <a:noFill/>
                  </a:tcPr>
                </a:tc>
                <a:tc>
                  <a:txBody>
                    <a:bodyPr/>
                    <a:lstStyle/>
                    <a:p>
                      <a:pPr marL="0" marR="0" lvl="0" indent="0" algn="ctr" defTabSz="91313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$24,000</a:t>
                      </a:r>
                    </a:p>
                  </a:txBody>
                  <a:tcPr marT="45706" marB="45706" anchor="ctr" horzOverflow="overflow">
                    <a:lnL>
                      <a:noFill/>
                    </a:lnL>
                    <a:lnR>
                      <a:noFill/>
                    </a:lnR>
                    <a:lnT>
                      <a:noFill/>
                    </a:lnT>
                    <a:lnB>
                      <a:noFill/>
                    </a:lnB>
                    <a:lnTlToBr>
                      <a:noFill/>
                    </a:lnTlToBr>
                    <a:lnBlToTr>
                      <a:noFill/>
                    </a:lnBlToTr>
                    <a:noFill/>
                  </a:tcPr>
                </a:tc>
                <a:tc>
                  <a:txBody>
                    <a:bodyPr/>
                    <a:lstStyle/>
                    <a:p>
                      <a:pPr marL="0" marR="0" lvl="0" indent="0" algn="ctr" defTabSz="91313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$50,000</a:t>
                      </a:r>
                    </a:p>
                  </a:txBody>
                  <a:tcPr marT="45706" marB="45706" anchor="ctr"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1"/>
                  </a:ext>
                </a:extLst>
              </a:tr>
              <a:tr h="563563">
                <a:tc>
                  <a:txBody>
                    <a:bodyPr/>
                    <a:lstStyle/>
                    <a:p>
                      <a:pPr marL="0" marR="0" lvl="0" indent="0" algn="l" defTabSz="91313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DJ Video Rentals</a:t>
                      </a:r>
                    </a:p>
                  </a:txBody>
                  <a:tcPr marT="45706" marB="45706" horzOverflow="overflow">
                    <a:lnL>
                      <a:noFill/>
                    </a:lnL>
                    <a:lnR>
                      <a:noFill/>
                    </a:lnR>
                    <a:lnT>
                      <a:noFill/>
                    </a:lnT>
                    <a:lnB>
                      <a:noFill/>
                    </a:lnB>
                    <a:lnTlToBr>
                      <a:noFill/>
                    </a:lnTlToBr>
                    <a:lnBlToTr>
                      <a:noFill/>
                    </a:lnBlToTr>
                    <a:noFill/>
                  </a:tcPr>
                </a:tc>
                <a:tc>
                  <a:txBody>
                    <a:bodyPr/>
                    <a:lstStyle/>
                    <a:p>
                      <a:pPr marL="0" marR="0" lvl="0" indent="0" algn="ctr" defTabSz="91313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$75,000</a:t>
                      </a:r>
                    </a:p>
                  </a:txBody>
                  <a:tcPr marT="45706" marB="45706" anchor="ctr" horzOverflow="overflow">
                    <a:lnL>
                      <a:noFill/>
                    </a:lnL>
                    <a:lnR>
                      <a:noFill/>
                    </a:lnR>
                    <a:lnT>
                      <a:noFill/>
                    </a:lnT>
                    <a:lnB>
                      <a:noFill/>
                    </a:lnB>
                    <a:lnTlToBr>
                      <a:noFill/>
                    </a:lnTlToBr>
                    <a:lnBlToTr>
                      <a:noFill/>
                    </a:lnBlToTr>
                    <a:noFill/>
                  </a:tcPr>
                </a:tc>
                <a:tc>
                  <a:txBody>
                    <a:bodyPr/>
                    <a:lstStyle/>
                    <a:p>
                      <a:pPr marL="0" marR="0" lvl="0" indent="0" algn="ctr" defTabSz="913130" rtl="0" eaLnBrk="1" fontAlgn="base" latinLnBrk="0" hangingPunct="1">
                        <a:lnSpc>
                          <a:spcPct val="100000"/>
                        </a:lnSpc>
                        <a:spcBef>
                          <a:spcPct val="0"/>
                        </a:spcBef>
                        <a:spcAft>
                          <a:spcPct val="0"/>
                        </a:spcAft>
                        <a:buClrTx/>
                        <a:buSzTx/>
                        <a:buFontTx/>
                        <a:buNone/>
                      </a:pPr>
                      <a:endParaRPr kumimoji="0" lang="zh-CN" altLang="zh-CN" sz="28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txBody>
                  <a:tcPr marT="45706" marB="45706" anchor="ctr" horzOverflow="overflow">
                    <a:lnL>
                      <a:noFill/>
                    </a:lnL>
                    <a:lnR>
                      <a:noFill/>
                    </a:lnR>
                    <a:lnT>
                      <a:noFill/>
                    </a:lnT>
                    <a:lnB>
                      <a:noFill/>
                    </a:lnB>
                    <a:lnTlToBr>
                      <a:noFill/>
                    </a:lnTlToBr>
                    <a:lnBlToTr>
                      <a:noFill/>
                    </a:lnBlToTr>
                    <a:noFill/>
                  </a:tcPr>
                </a:tc>
                <a:tc>
                  <a:txBody>
                    <a:bodyPr/>
                    <a:lstStyle/>
                    <a:p>
                      <a:pPr marL="0" marR="0" lvl="0" indent="0" algn="ctr" defTabSz="91313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$32,000</a:t>
                      </a:r>
                    </a:p>
                  </a:txBody>
                  <a:tcPr marT="45706" marB="45706" anchor="ctr"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2"/>
                  </a:ext>
                </a:extLst>
              </a:tr>
              <a:tr h="563563">
                <a:tc>
                  <a:txBody>
                    <a:bodyPr/>
                    <a:lstStyle/>
                    <a:p>
                      <a:pPr marL="0" marR="0" lvl="0" indent="0" algn="l" defTabSz="91313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Corner Grocery</a:t>
                      </a:r>
                    </a:p>
                  </a:txBody>
                  <a:tcPr marT="45706" marB="45706" horzOverflow="overflow">
                    <a:lnL>
                      <a:noFill/>
                    </a:lnL>
                    <a:lnR>
                      <a:noFill/>
                    </a:lnR>
                    <a:lnT>
                      <a:noFill/>
                    </a:lnT>
                    <a:lnB>
                      <a:noFill/>
                    </a:lnB>
                    <a:lnTlToBr>
                      <a:noFill/>
                    </a:lnTlToBr>
                    <a:lnBlToTr>
                      <a:noFill/>
                    </a:lnBlToTr>
                    <a:noFill/>
                  </a:tcPr>
                </a:tc>
                <a:tc>
                  <a:txBody>
                    <a:bodyPr/>
                    <a:lstStyle/>
                    <a:p>
                      <a:pPr marL="0" marR="0" lvl="0" indent="0" algn="ctr" defTabSz="91313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$100,000</a:t>
                      </a:r>
                    </a:p>
                  </a:txBody>
                  <a:tcPr marT="45706" marB="45706" anchor="ctr" horzOverflow="overflow">
                    <a:lnL>
                      <a:noFill/>
                    </a:lnL>
                    <a:lnR>
                      <a:noFill/>
                    </a:lnR>
                    <a:lnT>
                      <a:noFill/>
                    </a:lnT>
                    <a:lnB>
                      <a:noFill/>
                    </a:lnB>
                    <a:lnTlToBr>
                      <a:noFill/>
                    </a:lnTlToBr>
                    <a:lnBlToTr>
                      <a:noFill/>
                    </a:lnBlToTr>
                    <a:noFill/>
                  </a:tcPr>
                </a:tc>
                <a:tc>
                  <a:txBody>
                    <a:bodyPr/>
                    <a:lstStyle/>
                    <a:p>
                      <a:pPr marL="0" marR="0" lvl="0" indent="0" algn="ctr" defTabSz="91313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$53,000</a:t>
                      </a:r>
                    </a:p>
                  </a:txBody>
                  <a:tcPr marT="45706" marB="45706" anchor="ctr" horzOverflow="overflow">
                    <a:lnL>
                      <a:noFill/>
                    </a:lnL>
                    <a:lnR>
                      <a:noFill/>
                    </a:lnR>
                    <a:lnT>
                      <a:noFill/>
                    </a:lnT>
                    <a:lnB>
                      <a:noFill/>
                    </a:lnB>
                    <a:lnTlToBr>
                      <a:noFill/>
                    </a:lnTlToBr>
                    <a:lnBlToTr>
                      <a:noFill/>
                    </a:lnBlToTr>
                    <a:noFill/>
                  </a:tcPr>
                </a:tc>
                <a:tc>
                  <a:txBody>
                    <a:bodyPr/>
                    <a:lstStyle/>
                    <a:p>
                      <a:pPr marL="0" marR="0" lvl="0" indent="0" algn="ctr" defTabSz="913130" rtl="0" eaLnBrk="1" fontAlgn="base" latinLnBrk="0" hangingPunct="1">
                        <a:lnSpc>
                          <a:spcPct val="100000"/>
                        </a:lnSpc>
                        <a:spcBef>
                          <a:spcPct val="0"/>
                        </a:spcBef>
                        <a:spcAft>
                          <a:spcPct val="0"/>
                        </a:spcAft>
                        <a:buClrTx/>
                        <a:buSzTx/>
                        <a:buFontTx/>
                        <a:buNone/>
                      </a:pPr>
                      <a:endParaRPr kumimoji="0" lang="zh-CN" altLang="zh-CN"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marT="45706" marB="45706" anchor="ctr"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3"/>
                  </a:ext>
                </a:extLst>
              </a:tr>
            </a:tbl>
          </a:graphicData>
        </a:graphic>
      </p:graphicFrame>
      <p:sp>
        <p:nvSpPr>
          <p:cNvPr id="6" name="TextBox 5"/>
          <p:cNvSpPr txBox="1"/>
          <p:nvPr/>
        </p:nvSpPr>
        <p:spPr>
          <a:xfrm>
            <a:off x="5167313" y="2057401"/>
            <a:ext cx="838200" cy="523875"/>
          </a:xfrm>
          <a:prstGeom prst="rect">
            <a:avLst/>
          </a:prstGeom>
          <a:noFill/>
          <a:ln w="9525">
            <a:noFill/>
          </a:ln>
        </p:spPr>
        <p:txBody>
          <a:bodyPr anchor="t" anchorCtr="0">
            <a:spAutoFit/>
          </a:bodyPr>
          <a:lstStyle/>
          <a:p>
            <a:r>
              <a:rPr lang="en-US" altLang="zh-CN" sz="2800" dirty="0">
                <a:latin typeface="Calibri" panose="020F0502020204030204" pitchFamily="34" charset="0"/>
                <a:ea typeface="宋体" panose="02010600030101010101" pitchFamily="2" charset="-122"/>
              </a:rPr>
              <a:t>$ ?</a:t>
            </a:r>
          </a:p>
        </p:txBody>
      </p:sp>
      <p:sp>
        <p:nvSpPr>
          <p:cNvPr id="7" name="TextBox 6"/>
          <p:cNvSpPr txBox="1"/>
          <p:nvPr/>
        </p:nvSpPr>
        <p:spPr>
          <a:xfrm>
            <a:off x="6934200" y="2667001"/>
            <a:ext cx="946150" cy="523875"/>
          </a:xfrm>
          <a:prstGeom prst="rect">
            <a:avLst/>
          </a:prstGeom>
          <a:noFill/>
          <a:ln w="9525">
            <a:noFill/>
          </a:ln>
        </p:spPr>
        <p:txBody>
          <a:bodyPr anchor="t" anchorCtr="0">
            <a:spAutoFit/>
          </a:bodyPr>
          <a:lstStyle/>
          <a:p>
            <a:r>
              <a:rPr lang="en-US" altLang="zh-CN" sz="2800" dirty="0">
                <a:latin typeface="Calibri" panose="020F0502020204030204" pitchFamily="34" charset="0"/>
                <a:ea typeface="宋体" panose="02010600030101010101" pitchFamily="2" charset="-122"/>
              </a:rPr>
              <a:t>$ ?</a:t>
            </a:r>
          </a:p>
        </p:txBody>
      </p:sp>
      <p:sp>
        <p:nvSpPr>
          <p:cNvPr id="8" name="TextBox 7"/>
          <p:cNvSpPr txBox="1"/>
          <p:nvPr/>
        </p:nvSpPr>
        <p:spPr>
          <a:xfrm>
            <a:off x="8763000" y="3200400"/>
            <a:ext cx="820738" cy="522288"/>
          </a:xfrm>
          <a:prstGeom prst="rect">
            <a:avLst/>
          </a:prstGeom>
          <a:noFill/>
          <a:ln w="9525">
            <a:noFill/>
          </a:ln>
        </p:spPr>
        <p:txBody>
          <a:bodyPr anchor="t" anchorCtr="0">
            <a:spAutoFit/>
          </a:bodyPr>
          <a:lstStyle/>
          <a:p>
            <a:r>
              <a:rPr lang="en-US" altLang="zh-CN" sz="2800" dirty="0">
                <a:latin typeface="Calibri" panose="020F0502020204030204" pitchFamily="34" charset="0"/>
                <a:ea typeface="宋体" panose="02010600030101010101" pitchFamily="2" charset="-122"/>
              </a:rPr>
              <a:t>$ ?</a:t>
            </a:r>
          </a:p>
        </p:txBody>
      </p:sp>
      <p:pic>
        <p:nvPicPr>
          <p:cNvPr id="2" name="Graphic 21">
            <a:extLst>
              <a:ext uri="{FF2B5EF4-FFF2-40B4-BE49-F238E27FC236}">
                <a16:creationId xmlns:a16="http://schemas.microsoft.com/office/drawing/2014/main" id="{3B8ED0AF-1DD7-D052-DDA8-670708F0543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5581" y="223829"/>
            <a:ext cx="2305141" cy="1076343"/>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499"/>
                                          </p:stCondLst>
                                        </p:cTn>
                                        <p:tgtEl>
                                          <p:spTgt spid="6"/>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499"/>
                                          </p:stCondLst>
                                        </p:cTn>
                                        <p:tgtEl>
                                          <p:spTgt spid="7"/>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499"/>
                                          </p:stCondLst>
                                        </p:cTn>
                                        <p:tgtEl>
                                          <p:spTgt spid="8"/>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3" presetClass="entr" presetSubtype="10" fill="hold" nodeType="clickEffect">
                                  <p:stCondLst>
                                    <p:cond delay="0"/>
                                  </p:stCondLst>
                                  <p:childTnLst>
                                    <p:set>
                                      <p:cBhvr>
                                        <p:cTn id="18" dur="1" fill="hold">
                                          <p:stCondLst>
                                            <p:cond delay="0"/>
                                          </p:stCondLst>
                                        </p:cTn>
                                        <p:tgtEl>
                                          <p:spTgt spid="131074">
                                            <p:txEl>
                                              <p:pRg st="10" end="10"/>
                                            </p:txEl>
                                          </p:spTgt>
                                        </p:tgtEl>
                                        <p:attrNameLst>
                                          <p:attrName>style.visibility</p:attrName>
                                        </p:attrNameLst>
                                      </p:cBhvr>
                                      <p:to>
                                        <p:strVal val="visible"/>
                                      </p:to>
                                    </p:set>
                                    <p:animEffect transition="in" filter="blinds(horizontal)">
                                      <p:cBhvr>
                                        <p:cTn id="19" dur="500"/>
                                        <p:tgtEl>
                                          <p:spTgt spid="131074">
                                            <p:txEl>
                                              <p:pRg st="10" end="1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nodeType="clickEffect">
                                  <p:stCondLst>
                                    <p:cond delay="0"/>
                                  </p:stCondLst>
                                  <p:childTnLst>
                                    <p:set>
                                      <p:cBhvr>
                                        <p:cTn id="23" dur="1" fill="hold">
                                          <p:stCondLst>
                                            <p:cond delay="0"/>
                                          </p:stCondLst>
                                        </p:cTn>
                                        <p:tgtEl>
                                          <p:spTgt spid="131074">
                                            <p:txEl>
                                              <p:pRg st="11" end="11"/>
                                            </p:txEl>
                                          </p:spTgt>
                                        </p:tgtEl>
                                        <p:attrNameLst>
                                          <p:attrName>style.visibility</p:attrName>
                                        </p:attrNameLst>
                                      </p:cBhvr>
                                      <p:to>
                                        <p:strVal val="visible"/>
                                      </p:to>
                                    </p:set>
                                    <p:animEffect transition="in" filter="blinds(horizontal)">
                                      <p:cBhvr>
                                        <p:cTn id="24" dur="500"/>
                                        <p:tgtEl>
                                          <p:spTgt spid="131074">
                                            <p:txEl>
                                              <p:pRg st="11" end="1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nodeType="clickEffect">
                                  <p:stCondLst>
                                    <p:cond delay="0"/>
                                  </p:stCondLst>
                                  <p:childTnLst>
                                    <p:set>
                                      <p:cBhvr>
                                        <p:cTn id="28" dur="1" fill="hold">
                                          <p:stCondLst>
                                            <p:cond delay="0"/>
                                          </p:stCondLst>
                                        </p:cTn>
                                        <p:tgtEl>
                                          <p:spTgt spid="131074">
                                            <p:txEl>
                                              <p:charRg st="372" end="433"/>
                                            </p:txEl>
                                          </p:spTgt>
                                        </p:tgtEl>
                                        <p:attrNameLst>
                                          <p:attrName>style.visibility</p:attrName>
                                        </p:attrNameLst>
                                      </p:cBhvr>
                                      <p:to>
                                        <p:strVal val="visible"/>
                                      </p:to>
                                    </p:set>
                                    <p:animEffect transition="in" filter="blinds(horizontal)">
                                      <p:cBhvr>
                                        <p:cTn id="29" dur="500"/>
                                        <p:tgtEl>
                                          <p:spTgt spid="131074">
                                            <p:txEl>
                                              <p:charRg st="372" end="43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B2C91F-787B-0A24-4C7B-11A1881E2850}"/>
            </a:ext>
          </a:extLst>
        </p:cNvPr>
        <p:cNvGrpSpPr/>
        <p:nvPr/>
      </p:nvGrpSpPr>
      <p:grpSpPr>
        <a:xfrm>
          <a:off x="0" y="0"/>
          <a:ext cx="0" cy="0"/>
          <a:chOff x="0" y="0"/>
          <a:chExt cx="0" cy="0"/>
        </a:xfrm>
      </p:grpSpPr>
      <p:sp>
        <p:nvSpPr>
          <p:cNvPr id="131074" name="Text Placeholder 2">
            <a:extLst>
              <a:ext uri="{FF2B5EF4-FFF2-40B4-BE49-F238E27FC236}">
                <a16:creationId xmlns:a16="http://schemas.microsoft.com/office/drawing/2014/main" id="{BB05207B-034C-67A8-18B8-4DAAE6F11BEA}"/>
              </a:ext>
            </a:extLst>
          </p:cNvPr>
          <p:cNvSpPr>
            <a:spLocks noGrp="1"/>
          </p:cNvSpPr>
          <p:nvPr>
            <p:ph type="body" sz="quarter" idx="10"/>
          </p:nvPr>
        </p:nvSpPr>
        <p:spPr>
          <a:xfrm>
            <a:off x="101599" y="0"/>
            <a:ext cx="11579123" cy="6686959"/>
          </a:xfrm>
        </p:spPr>
        <p:txBody>
          <a:bodyPr vert="horz" wrap="square" lIns="0" tIns="0" rIns="0" bIns="0" rtlCol="0" anchor="t" anchorCtr="0">
            <a:spAutoFit/>
          </a:bodyPr>
          <a:lstStyle/>
          <a:p>
            <a:pPr marL="0" indent="0" algn="ctr" defTabSz="913130">
              <a:buNone/>
            </a:pPr>
            <a:r>
              <a:rPr lang="en-US" altLang="zh-CN" sz="2400" b="1" dirty="0">
                <a:latin typeface="Times New Roman" panose="02020603050405020304" pitchFamily="18" charset="0"/>
                <a:ea typeface="宋体" panose="02010600030101010101" pitchFamily="2" charset="-122"/>
                <a:cs typeface="Times New Roman" panose="02020603050405020304" pitchFamily="18" charset="0"/>
              </a:rPr>
              <a:t>E1-16: CHARACTERISTICS OF A CORPORATION, ACCOUNTING CONCEPTS, AND USING THE ACCOUNTING EQUATION</a:t>
            </a:r>
          </a:p>
          <a:p>
            <a:pPr marL="0" indent="0" defTabSz="913130">
              <a:buNone/>
            </a:pPr>
            <a:r>
              <a:rPr lang="en-US" altLang="zh-CN" sz="2400" dirty="0">
                <a:latin typeface="Times New Roman" panose="02020603050405020304" pitchFamily="18" charset="0"/>
                <a:ea typeface="宋体" panose="02010600030101010101" pitchFamily="2" charset="-122"/>
                <a:cs typeface="Times New Roman" panose="02020603050405020304" pitchFamily="18" charset="0"/>
              </a:rPr>
              <a:t>Select financial information for three corporations follows:</a:t>
            </a:r>
          </a:p>
          <a:p>
            <a:pPr marL="0" indent="0" defTabSz="913130">
              <a:buNone/>
            </a:pPr>
            <a:endParaRPr lang="en-US" altLang="zh-CN" sz="2400" dirty="0">
              <a:latin typeface="Times New Roman" panose="02020603050405020304" pitchFamily="18" charset="0"/>
              <a:ea typeface="宋体" panose="02010600030101010101" pitchFamily="2" charset="-122"/>
              <a:cs typeface="Times New Roman" panose="02020603050405020304" pitchFamily="18" charset="0"/>
            </a:endParaRPr>
          </a:p>
          <a:p>
            <a:pPr marL="0" indent="0" defTabSz="913130">
              <a:buNone/>
            </a:pPr>
            <a:endParaRPr lang="en-US" altLang="zh-CN" sz="2400" dirty="0">
              <a:latin typeface="Times New Roman" panose="02020603050405020304" pitchFamily="18" charset="0"/>
              <a:ea typeface="宋体" panose="02010600030101010101" pitchFamily="2" charset="-122"/>
              <a:cs typeface="Times New Roman" panose="02020603050405020304" pitchFamily="18" charset="0"/>
            </a:endParaRPr>
          </a:p>
          <a:p>
            <a:pPr marL="0" indent="0" defTabSz="913130">
              <a:buNone/>
            </a:pPr>
            <a:endParaRPr lang="en-US" altLang="zh-CN" sz="2400" dirty="0">
              <a:latin typeface="Times New Roman" panose="02020603050405020304" pitchFamily="18" charset="0"/>
              <a:ea typeface="宋体" panose="02010600030101010101" pitchFamily="2" charset="-122"/>
              <a:cs typeface="Times New Roman" panose="02020603050405020304" pitchFamily="18" charset="0"/>
            </a:endParaRPr>
          </a:p>
          <a:p>
            <a:pPr marL="0" indent="0" defTabSz="913130">
              <a:buNone/>
            </a:pPr>
            <a:endParaRPr lang="en-US" altLang="zh-CN" sz="2400" dirty="0">
              <a:latin typeface="Times New Roman" panose="02020603050405020304" pitchFamily="18" charset="0"/>
              <a:ea typeface="宋体" panose="02010600030101010101" pitchFamily="2" charset="-122"/>
              <a:cs typeface="Times New Roman" panose="02020603050405020304" pitchFamily="18" charset="0"/>
            </a:endParaRPr>
          </a:p>
          <a:p>
            <a:pPr marL="0" indent="0" defTabSz="913130">
              <a:buNone/>
            </a:pPr>
            <a:endParaRPr lang="en-US" altLang="zh-CN" sz="2400" dirty="0">
              <a:latin typeface="Times New Roman" panose="02020603050405020304" pitchFamily="18" charset="0"/>
              <a:ea typeface="宋体" panose="02010600030101010101" pitchFamily="2" charset="-122"/>
              <a:cs typeface="Times New Roman" panose="02020603050405020304" pitchFamily="18" charset="0"/>
            </a:endParaRPr>
          </a:p>
          <a:p>
            <a:pPr marL="0" indent="0" defTabSz="913130">
              <a:buNone/>
            </a:pPr>
            <a:endParaRPr lang="en-US" altLang="zh-CN" sz="2400" dirty="0">
              <a:latin typeface="Times New Roman" panose="02020603050405020304" pitchFamily="18" charset="0"/>
              <a:ea typeface="宋体" panose="02010600030101010101" pitchFamily="2" charset="-122"/>
              <a:cs typeface="Times New Roman" panose="02020603050405020304" pitchFamily="18" charset="0"/>
            </a:endParaRPr>
          </a:p>
          <a:p>
            <a:pPr marL="0" indent="0" defTabSz="913130">
              <a:buNone/>
            </a:pPr>
            <a:r>
              <a:rPr lang="en-US" altLang="zh-CN" i="1" dirty="0">
                <a:latin typeface="Times New Roman" panose="02020603050405020304" pitchFamily="18" charset="0"/>
                <a:ea typeface="宋体" panose="02010600030101010101" pitchFamily="2" charset="-122"/>
                <a:cs typeface="Times New Roman" panose="02020603050405020304" pitchFamily="18" charset="0"/>
              </a:rPr>
              <a:t>Requirements:</a:t>
            </a:r>
          </a:p>
          <a:p>
            <a:pPr marL="0" indent="0" defTabSz="913130">
              <a:buNone/>
            </a:pPr>
            <a:r>
              <a:rPr lang="en-US" altLang="zh-CN" dirty="0">
                <a:latin typeface="Times New Roman" panose="02020603050405020304" pitchFamily="18" charset="0"/>
                <a:ea typeface="宋体" panose="02010600030101010101" pitchFamily="2" charset="-122"/>
                <a:cs typeface="Times New Roman" panose="02020603050405020304" pitchFamily="18" charset="0"/>
              </a:rPr>
              <a:t>1.Compute the missing amount in the accounting equation for each entity.</a:t>
            </a:r>
          </a:p>
          <a:p>
            <a:pPr marL="0" indent="0" defTabSz="913130">
              <a:spcBef>
                <a:spcPct val="0"/>
              </a:spcBef>
              <a:buNone/>
            </a:pPr>
            <a:r>
              <a:rPr lang="en-US" altLang="zh-CN" dirty="0">
                <a:latin typeface="Times New Roman" panose="02020603050405020304" pitchFamily="18" charset="0"/>
                <a:ea typeface="宋体" panose="02010600030101010101" pitchFamily="2" charset="-122"/>
                <a:cs typeface="Times New Roman" panose="02020603050405020304" pitchFamily="18" charset="0"/>
              </a:rPr>
              <a:t>2.If  revenue increases, how does it  affect owner’s equity?</a:t>
            </a:r>
          </a:p>
          <a:p>
            <a:pPr marL="0" indent="0" defTabSz="913130">
              <a:lnSpc>
                <a:spcPct val="100000"/>
              </a:lnSpc>
              <a:spcBef>
                <a:spcPct val="0"/>
              </a:spcBef>
              <a:buNone/>
            </a:pPr>
            <a:r>
              <a:rPr lang="en-US" altLang="zh-CN" dirty="0">
                <a:latin typeface="Times New Roman" panose="02020603050405020304" pitchFamily="18" charset="0"/>
                <a:ea typeface="宋体" panose="02010600030101010101" pitchFamily="2" charset="-122"/>
                <a:cs typeface="Times New Roman" panose="02020603050405020304" pitchFamily="18" charset="0"/>
              </a:rPr>
              <a:t>3.If  expense increases, how does it  affect owner’s equity?</a:t>
            </a:r>
          </a:p>
          <a:p>
            <a:pPr marL="0" indent="0" defTabSz="913130">
              <a:lnSpc>
                <a:spcPct val="100000"/>
              </a:lnSpc>
              <a:spcBef>
                <a:spcPct val="0"/>
              </a:spcBef>
              <a:buNone/>
            </a:pPr>
            <a:r>
              <a:rPr lang="en-US" altLang="zh-CN" dirty="0">
                <a:latin typeface="Times New Roman" panose="02020603050405020304" pitchFamily="18" charset="0"/>
                <a:ea typeface="宋体" panose="02010600030101010101" pitchFamily="2" charset="-122"/>
                <a:cs typeface="Times New Roman" panose="02020603050405020304" pitchFamily="18" charset="0"/>
              </a:rPr>
              <a:t>4.If  drawing increases, how does it  affect owner’s equity?decrease</a:t>
            </a:r>
          </a:p>
          <a:p>
            <a:pPr marL="0" indent="0" defTabSz="913130">
              <a:buFontTx/>
              <a:buChar char="•"/>
            </a:pPr>
            <a:endParaRPr lang="en-US" altLang="zh-CN" dirty="0">
              <a:latin typeface="Times New Roman" panose="02020603050405020304" pitchFamily="18" charset="0"/>
              <a:ea typeface="宋体" panose="02010600030101010101" pitchFamily="2" charset="-122"/>
              <a:cs typeface="Times New Roman" panose="02020603050405020304" pitchFamily="18" charset="0"/>
            </a:endParaRPr>
          </a:p>
        </p:txBody>
      </p:sp>
      <p:sp>
        <p:nvSpPr>
          <p:cNvPr id="216066" name="Slide Number Placeholder 3">
            <a:extLst>
              <a:ext uri="{FF2B5EF4-FFF2-40B4-BE49-F238E27FC236}">
                <a16:creationId xmlns:a16="http://schemas.microsoft.com/office/drawing/2014/main" id="{C7B9A3C3-01E5-261A-AE65-F6BCCD90BCF6}"/>
              </a:ext>
            </a:extLst>
          </p:cNvPr>
          <p:cNvSpPr>
            <a:spLocks noGrp="1"/>
          </p:cNvSpPr>
          <p:nvPr>
            <p:ph type="sldNum" sz="quarter" idx="4"/>
          </p:nvPr>
        </p:nvSpPr>
        <p:spPr>
          <a:noFill/>
          <a:ln>
            <a:noFill/>
          </a:ln>
        </p:spPr>
        <p:txBody>
          <a:bodyPr vert="horz" wrap="square" lIns="91440" tIns="45720" rIns="91440" bIns="45720" numCol="1" rtlCol="0" anchor="ctr" anchorCtr="0" compatLnSpc="1"/>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pitchFamily="34"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stStyle>
          <a:p>
            <a:pPr lvl="0" algn="r"/>
            <a:fld id="{9A0DB2DC-4C9A-4742-B13C-FB6460FD3503}" type="slidenum">
              <a:rPr lang="en-US" altLang="zh-CN" sz="1200" dirty="0">
                <a:solidFill>
                  <a:srgbClr val="898989"/>
                </a:solidFill>
                <a:ea typeface="宋体" panose="02010600030101010101" pitchFamily="2" charset="-122"/>
              </a:rPr>
              <a:t>13</a:t>
            </a:fld>
            <a:endParaRPr lang="en-US" altLang="zh-CN" sz="1200" dirty="0">
              <a:solidFill>
                <a:srgbClr val="898989"/>
              </a:solidFill>
              <a:ea typeface="宋体" panose="02010600030101010101" pitchFamily="2" charset="-122"/>
            </a:endParaRPr>
          </a:p>
        </p:txBody>
      </p:sp>
      <p:graphicFrame>
        <p:nvGraphicFramePr>
          <p:cNvPr id="5" name="Table 4">
            <a:extLst>
              <a:ext uri="{FF2B5EF4-FFF2-40B4-BE49-F238E27FC236}">
                <a16:creationId xmlns:a16="http://schemas.microsoft.com/office/drawing/2014/main" id="{DEC4D72F-51CC-1D87-370B-48BF682154F8}"/>
              </a:ext>
            </a:extLst>
          </p:cNvPr>
          <p:cNvGraphicFramePr>
            <a:graphicFrameLocks noGrp="1"/>
          </p:cNvGraphicFramePr>
          <p:nvPr/>
        </p:nvGraphicFramePr>
        <p:xfrm>
          <a:off x="1828800" y="1524001"/>
          <a:ext cx="8153400" cy="2224089"/>
        </p:xfrm>
        <a:graphic>
          <a:graphicData uri="http://schemas.openxmlformats.org/drawingml/2006/table">
            <a:tbl>
              <a:tblPr/>
              <a:tblGrid>
                <a:gridCol w="2895600">
                  <a:extLst>
                    <a:ext uri="{9D8B030D-6E8A-4147-A177-3AD203B41FA5}">
                      <a16:colId xmlns:a16="http://schemas.microsoft.com/office/drawing/2014/main" val="20000"/>
                    </a:ext>
                  </a:extLst>
                </a:gridCol>
                <a:gridCol w="1676400">
                  <a:extLst>
                    <a:ext uri="{9D8B030D-6E8A-4147-A177-3AD203B41FA5}">
                      <a16:colId xmlns:a16="http://schemas.microsoft.com/office/drawing/2014/main" val="20001"/>
                    </a:ext>
                  </a:extLst>
                </a:gridCol>
                <a:gridCol w="1828800">
                  <a:extLst>
                    <a:ext uri="{9D8B030D-6E8A-4147-A177-3AD203B41FA5}">
                      <a16:colId xmlns:a16="http://schemas.microsoft.com/office/drawing/2014/main" val="20002"/>
                    </a:ext>
                  </a:extLst>
                </a:gridCol>
                <a:gridCol w="1752600">
                  <a:extLst>
                    <a:ext uri="{9D8B030D-6E8A-4147-A177-3AD203B41FA5}">
                      <a16:colId xmlns:a16="http://schemas.microsoft.com/office/drawing/2014/main" val="20003"/>
                    </a:ext>
                  </a:extLst>
                </a:gridCol>
              </a:tblGrid>
              <a:tr h="533400">
                <a:tc>
                  <a:txBody>
                    <a:bodyPr/>
                    <a:lstStyle/>
                    <a:p>
                      <a:pPr marL="0" marR="0" lvl="0" indent="0" algn="l" defTabSz="913130" rtl="0" eaLnBrk="1" fontAlgn="base" latinLnBrk="0" hangingPunct="1">
                        <a:lnSpc>
                          <a:spcPct val="100000"/>
                        </a:lnSpc>
                        <a:spcBef>
                          <a:spcPct val="0"/>
                        </a:spcBef>
                        <a:spcAft>
                          <a:spcPct val="0"/>
                        </a:spcAft>
                        <a:buClrTx/>
                        <a:buSzTx/>
                        <a:buFontTx/>
                        <a:buNone/>
                      </a:pPr>
                      <a:endParaRPr kumimoji="0" lang="zh-CN" altLang="zh-CN" sz="28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txBody>
                  <a:tcPr marT="45706" marB="45706" horzOverflow="overflow">
                    <a:lnL>
                      <a:noFill/>
                    </a:lnL>
                    <a:lnR>
                      <a:noFill/>
                    </a:lnR>
                    <a:lnT>
                      <a:noFill/>
                    </a:lnT>
                    <a:lnB>
                      <a:noFill/>
                    </a:lnB>
                    <a:lnTlToBr>
                      <a:noFill/>
                    </a:lnTlToBr>
                    <a:lnBlToTr>
                      <a:noFill/>
                    </a:lnBlToTr>
                    <a:noFill/>
                  </a:tcPr>
                </a:tc>
                <a:tc>
                  <a:txBody>
                    <a:bodyPr/>
                    <a:lstStyle/>
                    <a:p>
                      <a:pPr marL="0" marR="0" lvl="0" indent="0" algn="ctr" defTabSz="913130" rtl="0" eaLnBrk="1" fontAlgn="base" latinLnBrk="0" hangingPunct="1">
                        <a:lnSpc>
                          <a:spcPct val="100000"/>
                        </a:lnSpc>
                        <a:spcBef>
                          <a:spcPct val="0"/>
                        </a:spcBef>
                        <a:spcAft>
                          <a:spcPct val="0"/>
                        </a:spcAft>
                        <a:buClrTx/>
                        <a:buSzTx/>
                        <a:buFontTx/>
                        <a:buNone/>
                      </a:pPr>
                      <a:r>
                        <a:rPr kumimoji="0" lang="en-US" altLang="zh-CN" sz="2800" b="1"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Assets</a:t>
                      </a:r>
                    </a:p>
                  </a:txBody>
                  <a:tcPr marT="45706" marB="45706" anchor="ctr" horzOverflow="overflow">
                    <a:lnL>
                      <a:noFill/>
                    </a:lnL>
                    <a:lnR>
                      <a:noFill/>
                    </a:lnR>
                    <a:lnT>
                      <a:noFill/>
                    </a:lnT>
                    <a:lnB>
                      <a:noFill/>
                    </a:lnB>
                    <a:lnTlToBr>
                      <a:noFill/>
                    </a:lnTlToBr>
                    <a:lnBlToTr>
                      <a:noFill/>
                    </a:lnBlToTr>
                    <a:noFill/>
                  </a:tcPr>
                </a:tc>
                <a:tc>
                  <a:txBody>
                    <a:bodyPr/>
                    <a:lstStyle/>
                    <a:p>
                      <a:pPr marL="0" marR="0" lvl="0" indent="0" algn="ctr" defTabSz="913130" rtl="0" eaLnBrk="1" fontAlgn="base" latinLnBrk="0" hangingPunct="1">
                        <a:lnSpc>
                          <a:spcPct val="100000"/>
                        </a:lnSpc>
                        <a:spcBef>
                          <a:spcPct val="0"/>
                        </a:spcBef>
                        <a:spcAft>
                          <a:spcPct val="0"/>
                        </a:spcAft>
                        <a:buClrTx/>
                        <a:buSzTx/>
                        <a:buFontTx/>
                        <a:buNone/>
                      </a:pPr>
                      <a:r>
                        <a:rPr kumimoji="0" lang="en-US" altLang="zh-CN" sz="2800" b="1"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Liabilities</a:t>
                      </a:r>
                    </a:p>
                  </a:txBody>
                  <a:tcPr marT="45706" marB="45706" anchor="ctr" horzOverflow="overflow">
                    <a:lnL>
                      <a:noFill/>
                    </a:lnL>
                    <a:lnR>
                      <a:noFill/>
                    </a:lnR>
                    <a:lnT>
                      <a:noFill/>
                    </a:lnT>
                    <a:lnB>
                      <a:noFill/>
                    </a:lnB>
                    <a:lnTlToBr>
                      <a:noFill/>
                    </a:lnTlToBr>
                    <a:lnBlToTr>
                      <a:noFill/>
                    </a:lnBlToTr>
                    <a:noFill/>
                  </a:tcPr>
                </a:tc>
                <a:tc>
                  <a:txBody>
                    <a:bodyPr/>
                    <a:lstStyle/>
                    <a:p>
                      <a:pPr marL="0" marR="0" lvl="0" indent="0" algn="ctr" defTabSz="913130" rtl="0" eaLnBrk="1" fontAlgn="base" latinLnBrk="0" hangingPunct="1">
                        <a:lnSpc>
                          <a:spcPct val="100000"/>
                        </a:lnSpc>
                        <a:spcBef>
                          <a:spcPct val="0"/>
                        </a:spcBef>
                        <a:spcAft>
                          <a:spcPct val="0"/>
                        </a:spcAft>
                        <a:buClrTx/>
                        <a:buSzTx/>
                        <a:buFontTx/>
                        <a:buNone/>
                      </a:pPr>
                      <a:r>
                        <a:rPr kumimoji="0" lang="en-US" altLang="zh-CN" sz="2800" b="1"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Equity</a:t>
                      </a:r>
                      <a:endParaRPr kumimoji="0" lang="en-US" altLang="zh-CN" sz="28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T="45706" marB="45706" anchor="ctr"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0"/>
                  </a:ext>
                </a:extLst>
              </a:tr>
              <a:tr h="563563">
                <a:tc>
                  <a:txBody>
                    <a:bodyPr/>
                    <a:lstStyle/>
                    <a:p>
                      <a:pPr marL="0" marR="0" lvl="0" indent="0" algn="l" defTabSz="91313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New Rock Gas</a:t>
                      </a:r>
                    </a:p>
                  </a:txBody>
                  <a:tcPr marT="45706" marB="45706" horzOverflow="overflow">
                    <a:lnL>
                      <a:noFill/>
                    </a:lnL>
                    <a:lnR>
                      <a:noFill/>
                    </a:lnR>
                    <a:lnT>
                      <a:noFill/>
                    </a:lnT>
                    <a:lnB>
                      <a:noFill/>
                    </a:lnB>
                    <a:lnTlToBr>
                      <a:noFill/>
                    </a:lnTlToBr>
                    <a:lnBlToTr>
                      <a:noFill/>
                    </a:lnBlToTr>
                    <a:noFill/>
                  </a:tcPr>
                </a:tc>
                <a:tc>
                  <a:txBody>
                    <a:bodyPr/>
                    <a:lstStyle/>
                    <a:p>
                      <a:pPr marL="0" marR="0" lvl="0" indent="0" algn="ctr" defTabSz="913130" rtl="0" eaLnBrk="1" fontAlgn="base" latinLnBrk="0" hangingPunct="1">
                        <a:lnSpc>
                          <a:spcPct val="100000"/>
                        </a:lnSpc>
                        <a:spcBef>
                          <a:spcPct val="0"/>
                        </a:spcBef>
                        <a:spcAft>
                          <a:spcPct val="0"/>
                        </a:spcAft>
                        <a:buClrTx/>
                        <a:buSzTx/>
                        <a:buFontTx/>
                        <a:buNone/>
                      </a:pPr>
                      <a:endParaRPr kumimoji="0" lang="zh-CN" altLang="zh-CN" sz="28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txBody>
                  <a:tcPr marT="45706" marB="45706" anchor="ctr" horzOverflow="overflow">
                    <a:lnL>
                      <a:noFill/>
                    </a:lnL>
                    <a:lnR>
                      <a:noFill/>
                    </a:lnR>
                    <a:lnT>
                      <a:noFill/>
                    </a:lnT>
                    <a:lnB>
                      <a:noFill/>
                    </a:lnB>
                    <a:lnTlToBr>
                      <a:noFill/>
                    </a:lnTlToBr>
                    <a:lnBlToTr>
                      <a:noFill/>
                    </a:lnBlToTr>
                    <a:noFill/>
                  </a:tcPr>
                </a:tc>
                <a:tc>
                  <a:txBody>
                    <a:bodyPr/>
                    <a:lstStyle/>
                    <a:p>
                      <a:pPr marL="0" marR="0" lvl="0" indent="0" algn="ctr" defTabSz="91313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$24,000</a:t>
                      </a:r>
                    </a:p>
                  </a:txBody>
                  <a:tcPr marT="45706" marB="45706" anchor="ctr" horzOverflow="overflow">
                    <a:lnL>
                      <a:noFill/>
                    </a:lnL>
                    <a:lnR>
                      <a:noFill/>
                    </a:lnR>
                    <a:lnT>
                      <a:noFill/>
                    </a:lnT>
                    <a:lnB>
                      <a:noFill/>
                    </a:lnB>
                    <a:lnTlToBr>
                      <a:noFill/>
                    </a:lnTlToBr>
                    <a:lnBlToTr>
                      <a:noFill/>
                    </a:lnBlToTr>
                    <a:noFill/>
                  </a:tcPr>
                </a:tc>
                <a:tc>
                  <a:txBody>
                    <a:bodyPr/>
                    <a:lstStyle/>
                    <a:p>
                      <a:pPr marL="0" marR="0" lvl="0" indent="0" algn="ctr" defTabSz="91313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$50,000</a:t>
                      </a:r>
                    </a:p>
                  </a:txBody>
                  <a:tcPr marT="45706" marB="45706" anchor="ctr"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1"/>
                  </a:ext>
                </a:extLst>
              </a:tr>
              <a:tr h="563563">
                <a:tc>
                  <a:txBody>
                    <a:bodyPr/>
                    <a:lstStyle/>
                    <a:p>
                      <a:pPr marL="0" marR="0" lvl="0" indent="0" algn="l" defTabSz="91313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DJ Video Rentals</a:t>
                      </a:r>
                    </a:p>
                  </a:txBody>
                  <a:tcPr marT="45706" marB="45706" horzOverflow="overflow">
                    <a:lnL>
                      <a:noFill/>
                    </a:lnL>
                    <a:lnR>
                      <a:noFill/>
                    </a:lnR>
                    <a:lnT>
                      <a:noFill/>
                    </a:lnT>
                    <a:lnB>
                      <a:noFill/>
                    </a:lnB>
                    <a:lnTlToBr>
                      <a:noFill/>
                    </a:lnTlToBr>
                    <a:lnBlToTr>
                      <a:noFill/>
                    </a:lnBlToTr>
                    <a:noFill/>
                  </a:tcPr>
                </a:tc>
                <a:tc>
                  <a:txBody>
                    <a:bodyPr/>
                    <a:lstStyle/>
                    <a:p>
                      <a:pPr marL="0" marR="0" lvl="0" indent="0" algn="ctr" defTabSz="91313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$75,000</a:t>
                      </a:r>
                    </a:p>
                  </a:txBody>
                  <a:tcPr marT="45706" marB="45706" anchor="ctr" horzOverflow="overflow">
                    <a:lnL>
                      <a:noFill/>
                    </a:lnL>
                    <a:lnR>
                      <a:noFill/>
                    </a:lnR>
                    <a:lnT>
                      <a:noFill/>
                    </a:lnT>
                    <a:lnB>
                      <a:noFill/>
                    </a:lnB>
                    <a:lnTlToBr>
                      <a:noFill/>
                    </a:lnTlToBr>
                    <a:lnBlToTr>
                      <a:noFill/>
                    </a:lnBlToTr>
                    <a:noFill/>
                  </a:tcPr>
                </a:tc>
                <a:tc>
                  <a:txBody>
                    <a:bodyPr/>
                    <a:lstStyle/>
                    <a:p>
                      <a:pPr marL="0" marR="0" lvl="0" indent="0" algn="ctr" defTabSz="913130" rtl="0" eaLnBrk="1" fontAlgn="base" latinLnBrk="0" hangingPunct="1">
                        <a:lnSpc>
                          <a:spcPct val="100000"/>
                        </a:lnSpc>
                        <a:spcBef>
                          <a:spcPct val="0"/>
                        </a:spcBef>
                        <a:spcAft>
                          <a:spcPct val="0"/>
                        </a:spcAft>
                        <a:buClrTx/>
                        <a:buSzTx/>
                        <a:buFontTx/>
                        <a:buNone/>
                      </a:pPr>
                      <a:endParaRPr kumimoji="0" lang="zh-CN" altLang="zh-CN" sz="28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txBody>
                  <a:tcPr marT="45706" marB="45706" anchor="ctr" horzOverflow="overflow">
                    <a:lnL>
                      <a:noFill/>
                    </a:lnL>
                    <a:lnR>
                      <a:noFill/>
                    </a:lnR>
                    <a:lnT>
                      <a:noFill/>
                    </a:lnT>
                    <a:lnB>
                      <a:noFill/>
                    </a:lnB>
                    <a:lnTlToBr>
                      <a:noFill/>
                    </a:lnTlToBr>
                    <a:lnBlToTr>
                      <a:noFill/>
                    </a:lnBlToTr>
                    <a:noFill/>
                  </a:tcPr>
                </a:tc>
                <a:tc>
                  <a:txBody>
                    <a:bodyPr/>
                    <a:lstStyle/>
                    <a:p>
                      <a:pPr marL="0" marR="0" lvl="0" indent="0" algn="ctr" defTabSz="91313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$32,000</a:t>
                      </a:r>
                    </a:p>
                  </a:txBody>
                  <a:tcPr marT="45706" marB="45706" anchor="ctr"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2"/>
                  </a:ext>
                </a:extLst>
              </a:tr>
              <a:tr h="563563">
                <a:tc>
                  <a:txBody>
                    <a:bodyPr/>
                    <a:lstStyle/>
                    <a:p>
                      <a:pPr marL="0" marR="0" lvl="0" indent="0" algn="l" defTabSz="91313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Corner Grocery</a:t>
                      </a:r>
                    </a:p>
                  </a:txBody>
                  <a:tcPr marT="45706" marB="45706" horzOverflow="overflow">
                    <a:lnL>
                      <a:noFill/>
                    </a:lnL>
                    <a:lnR>
                      <a:noFill/>
                    </a:lnR>
                    <a:lnT>
                      <a:noFill/>
                    </a:lnT>
                    <a:lnB>
                      <a:noFill/>
                    </a:lnB>
                    <a:lnTlToBr>
                      <a:noFill/>
                    </a:lnTlToBr>
                    <a:lnBlToTr>
                      <a:noFill/>
                    </a:lnBlToTr>
                    <a:noFill/>
                  </a:tcPr>
                </a:tc>
                <a:tc>
                  <a:txBody>
                    <a:bodyPr/>
                    <a:lstStyle/>
                    <a:p>
                      <a:pPr marL="0" marR="0" lvl="0" indent="0" algn="ctr" defTabSz="91313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$100,000</a:t>
                      </a:r>
                    </a:p>
                  </a:txBody>
                  <a:tcPr marT="45706" marB="45706" anchor="ctr" horzOverflow="overflow">
                    <a:lnL>
                      <a:noFill/>
                    </a:lnL>
                    <a:lnR>
                      <a:noFill/>
                    </a:lnR>
                    <a:lnT>
                      <a:noFill/>
                    </a:lnT>
                    <a:lnB>
                      <a:noFill/>
                    </a:lnB>
                    <a:lnTlToBr>
                      <a:noFill/>
                    </a:lnTlToBr>
                    <a:lnBlToTr>
                      <a:noFill/>
                    </a:lnBlToTr>
                    <a:noFill/>
                  </a:tcPr>
                </a:tc>
                <a:tc>
                  <a:txBody>
                    <a:bodyPr/>
                    <a:lstStyle/>
                    <a:p>
                      <a:pPr marL="0" marR="0" lvl="0" indent="0" algn="ctr" defTabSz="91313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$53,000</a:t>
                      </a:r>
                    </a:p>
                  </a:txBody>
                  <a:tcPr marT="45706" marB="45706" anchor="ctr" horzOverflow="overflow">
                    <a:lnL>
                      <a:noFill/>
                    </a:lnL>
                    <a:lnR>
                      <a:noFill/>
                    </a:lnR>
                    <a:lnT>
                      <a:noFill/>
                    </a:lnT>
                    <a:lnB>
                      <a:noFill/>
                    </a:lnB>
                    <a:lnTlToBr>
                      <a:noFill/>
                    </a:lnTlToBr>
                    <a:lnBlToTr>
                      <a:noFill/>
                    </a:lnBlToTr>
                    <a:noFill/>
                  </a:tcPr>
                </a:tc>
                <a:tc>
                  <a:txBody>
                    <a:bodyPr/>
                    <a:lstStyle/>
                    <a:p>
                      <a:pPr marL="0" marR="0" lvl="0" indent="0" algn="ctr" defTabSz="913130" rtl="0" eaLnBrk="1" fontAlgn="base" latinLnBrk="0" hangingPunct="1">
                        <a:lnSpc>
                          <a:spcPct val="100000"/>
                        </a:lnSpc>
                        <a:spcBef>
                          <a:spcPct val="0"/>
                        </a:spcBef>
                        <a:spcAft>
                          <a:spcPct val="0"/>
                        </a:spcAft>
                        <a:buClrTx/>
                        <a:buSzTx/>
                        <a:buFontTx/>
                        <a:buNone/>
                      </a:pPr>
                      <a:endParaRPr kumimoji="0" lang="zh-CN" altLang="zh-CN" sz="28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txBody>
                  <a:tcPr marT="45706" marB="45706" anchor="ctr"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3"/>
                  </a:ext>
                </a:extLst>
              </a:tr>
            </a:tbl>
          </a:graphicData>
        </a:graphic>
      </p:graphicFrame>
      <p:sp>
        <p:nvSpPr>
          <p:cNvPr id="12" name="TextBox 11">
            <a:extLst>
              <a:ext uri="{FF2B5EF4-FFF2-40B4-BE49-F238E27FC236}">
                <a16:creationId xmlns:a16="http://schemas.microsoft.com/office/drawing/2014/main" id="{FCCA6B91-8F1B-523E-F0EA-5DAAEC400705}"/>
              </a:ext>
            </a:extLst>
          </p:cNvPr>
          <p:cNvSpPr txBox="1"/>
          <p:nvPr/>
        </p:nvSpPr>
        <p:spPr>
          <a:xfrm>
            <a:off x="4738689" y="2112170"/>
            <a:ext cx="1447800" cy="523875"/>
          </a:xfrm>
          <a:prstGeom prst="rect">
            <a:avLst/>
          </a:prstGeom>
          <a:noFill/>
          <a:ln w="9525">
            <a:noFill/>
          </a:ln>
        </p:spPr>
        <p:txBody>
          <a:bodyPr anchor="t" anchorCtr="0">
            <a:spAutoFit/>
          </a:bodyPr>
          <a:lstStyle/>
          <a:p>
            <a:r>
              <a:rPr lang="en-US" altLang="zh-CN" sz="2800" dirty="0">
                <a:latin typeface="Times New Roman" panose="02020603050405020304" pitchFamily="18" charset="0"/>
                <a:ea typeface="宋体" panose="02010600030101010101" pitchFamily="2" charset="-122"/>
              </a:rPr>
              <a:t>$</a:t>
            </a:r>
            <a:r>
              <a:rPr lang="en-US" altLang="zh-CN" sz="2800" dirty="0">
                <a:solidFill>
                  <a:srgbClr val="00B0F0"/>
                </a:solidFill>
                <a:latin typeface="Times New Roman" panose="02020603050405020304" pitchFamily="18" charset="0"/>
                <a:ea typeface="宋体" panose="02010600030101010101" pitchFamily="2" charset="-122"/>
              </a:rPr>
              <a:t>74,000</a:t>
            </a:r>
          </a:p>
        </p:txBody>
      </p:sp>
      <p:sp>
        <p:nvSpPr>
          <p:cNvPr id="13" name="TextBox 12">
            <a:extLst>
              <a:ext uri="{FF2B5EF4-FFF2-40B4-BE49-F238E27FC236}">
                <a16:creationId xmlns:a16="http://schemas.microsoft.com/office/drawing/2014/main" id="{68BC80E9-BE72-A60B-E8E6-84C1CE52E004}"/>
              </a:ext>
            </a:extLst>
          </p:cNvPr>
          <p:cNvSpPr txBox="1"/>
          <p:nvPr/>
        </p:nvSpPr>
        <p:spPr>
          <a:xfrm>
            <a:off x="6584950" y="2624756"/>
            <a:ext cx="1371600" cy="523875"/>
          </a:xfrm>
          <a:prstGeom prst="rect">
            <a:avLst/>
          </a:prstGeom>
          <a:noFill/>
          <a:ln w="9525">
            <a:noFill/>
          </a:ln>
        </p:spPr>
        <p:txBody>
          <a:bodyPr anchor="t" anchorCtr="0">
            <a:spAutoFit/>
          </a:bodyPr>
          <a:lstStyle/>
          <a:p>
            <a:r>
              <a:rPr lang="en-US" altLang="zh-CN" sz="2800" dirty="0">
                <a:latin typeface="Times New Roman" panose="02020603050405020304" pitchFamily="18" charset="0"/>
                <a:ea typeface="宋体" panose="02010600030101010101" pitchFamily="2" charset="-122"/>
              </a:rPr>
              <a:t>$</a:t>
            </a:r>
            <a:r>
              <a:rPr lang="en-US" altLang="zh-CN" sz="2800" dirty="0">
                <a:solidFill>
                  <a:srgbClr val="00B0F0"/>
                </a:solidFill>
                <a:latin typeface="Times New Roman" panose="02020603050405020304" pitchFamily="18" charset="0"/>
                <a:ea typeface="宋体" panose="02010600030101010101" pitchFamily="2" charset="-122"/>
              </a:rPr>
              <a:t>43,000</a:t>
            </a:r>
          </a:p>
        </p:txBody>
      </p:sp>
      <p:sp>
        <p:nvSpPr>
          <p:cNvPr id="14" name="TextBox 13">
            <a:extLst>
              <a:ext uri="{FF2B5EF4-FFF2-40B4-BE49-F238E27FC236}">
                <a16:creationId xmlns:a16="http://schemas.microsoft.com/office/drawing/2014/main" id="{41EAD396-7BE5-1E37-A5A1-56FABE6B1BB2}"/>
              </a:ext>
            </a:extLst>
          </p:cNvPr>
          <p:cNvSpPr txBox="1"/>
          <p:nvPr/>
        </p:nvSpPr>
        <p:spPr>
          <a:xfrm>
            <a:off x="8322878" y="3167062"/>
            <a:ext cx="1524000" cy="523875"/>
          </a:xfrm>
          <a:prstGeom prst="rect">
            <a:avLst/>
          </a:prstGeom>
          <a:noFill/>
          <a:ln w="9525">
            <a:noFill/>
          </a:ln>
        </p:spPr>
        <p:txBody>
          <a:bodyPr anchor="t" anchorCtr="0">
            <a:spAutoFit/>
          </a:bodyPr>
          <a:lstStyle/>
          <a:p>
            <a:r>
              <a:rPr lang="en-US" altLang="zh-CN" sz="2800" dirty="0">
                <a:latin typeface="Times New Roman" panose="02020603050405020304" pitchFamily="18" charset="0"/>
                <a:ea typeface="宋体" panose="02010600030101010101" pitchFamily="2" charset="-122"/>
              </a:rPr>
              <a:t>$</a:t>
            </a:r>
            <a:r>
              <a:rPr lang="en-US" altLang="zh-CN" sz="2800" dirty="0">
                <a:solidFill>
                  <a:srgbClr val="00B0F0"/>
                </a:solidFill>
                <a:latin typeface="Times New Roman" panose="02020603050405020304" pitchFamily="18" charset="0"/>
                <a:ea typeface="宋体" panose="02010600030101010101" pitchFamily="2" charset="-122"/>
              </a:rPr>
              <a:t>47,000</a:t>
            </a:r>
          </a:p>
        </p:txBody>
      </p:sp>
      <p:pic>
        <p:nvPicPr>
          <p:cNvPr id="2" name="Graphic 21">
            <a:extLst>
              <a:ext uri="{FF2B5EF4-FFF2-40B4-BE49-F238E27FC236}">
                <a16:creationId xmlns:a16="http://schemas.microsoft.com/office/drawing/2014/main" id="{5B063160-5350-20AA-D0A1-25A6701839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5581" y="223829"/>
            <a:ext cx="2305141" cy="1076343"/>
          </a:xfrm>
          <a:prstGeom prst="rect">
            <a:avLst/>
          </a:prstGeom>
        </p:spPr>
      </p:pic>
    </p:spTree>
    <p:extLst>
      <p:ext uri="{BB962C8B-B14F-4D97-AF65-F5344CB8AC3E}">
        <p14:creationId xmlns:p14="http://schemas.microsoft.com/office/powerpoint/2010/main" val="370824119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2000"/>
                                        <p:tgtEl>
                                          <p:spTgt spid="12"/>
                                        </p:tgtEl>
                                      </p:cBhvr>
                                    </p:animEffect>
                                  </p:childTnLst>
                                </p:cTn>
                              </p:par>
                              <p:par>
                                <p:cTn id="8" presetID="3" presetClass="emph" presetSubtype="2" fill="hold" grpId="1" nodeType="withEffect">
                                  <p:stCondLst>
                                    <p:cond delay="0"/>
                                  </p:stCondLst>
                                  <p:childTnLst>
                                    <p:animClr clrSpc="rgb" dir="cw">
                                      <p:cBhvr override="childStyle">
                                        <p:cTn id="9" dur="2000" fill="hold"/>
                                        <p:tgtEl>
                                          <p:spTgt spid="12"/>
                                        </p:tgtEl>
                                        <p:attrNameLst>
                                          <p:attrName>style.color</p:attrName>
                                        </p:attrNameLst>
                                      </p:cBhvr>
                                      <p:to>
                                        <a:schemeClr val="accent2"/>
                                      </p:to>
                                    </p:animClr>
                                  </p:childTnLst>
                                </p:cTn>
                              </p:par>
                              <p:par>
                                <p:cTn id="10" presetID="10"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2000"/>
                                        <p:tgtEl>
                                          <p:spTgt spid="13"/>
                                        </p:tgtEl>
                                      </p:cBhvr>
                                    </p:animEffect>
                                  </p:childTnLst>
                                </p:cTn>
                              </p:par>
                              <p:par>
                                <p:cTn id="13" presetID="3" presetClass="emph" presetSubtype="2" fill="hold" grpId="1" nodeType="withEffect">
                                  <p:stCondLst>
                                    <p:cond delay="0"/>
                                  </p:stCondLst>
                                  <p:childTnLst>
                                    <p:animClr clrSpc="rgb" dir="cw">
                                      <p:cBhvr override="childStyle">
                                        <p:cTn id="14" dur="2000" fill="hold"/>
                                        <p:tgtEl>
                                          <p:spTgt spid="13"/>
                                        </p:tgtEl>
                                        <p:attrNameLst>
                                          <p:attrName>style.color</p:attrName>
                                        </p:attrNameLst>
                                      </p:cBhvr>
                                      <p:to>
                                        <a:schemeClr val="accent2"/>
                                      </p:to>
                                    </p:animClr>
                                  </p:childTnLst>
                                </p:cTn>
                              </p:par>
                              <p:par>
                                <p:cTn id="15" presetID="10" presetClass="entr" presetSubtype="0"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2000"/>
                                        <p:tgtEl>
                                          <p:spTgt spid="14"/>
                                        </p:tgtEl>
                                      </p:cBhvr>
                                    </p:animEffect>
                                  </p:childTnLst>
                                </p:cTn>
                              </p:par>
                              <p:par>
                                <p:cTn id="18" presetID="3" presetClass="emph" presetSubtype="2" fill="hold" grpId="1" nodeType="withEffect">
                                  <p:stCondLst>
                                    <p:cond delay="0"/>
                                  </p:stCondLst>
                                  <p:childTnLst>
                                    <p:animClr clrSpc="rgb" dir="cw">
                                      <p:cBhvr override="childStyle">
                                        <p:cTn id="19" dur="2000" fill="hold"/>
                                        <p:tgtEl>
                                          <p:spTgt spid="14"/>
                                        </p:tgtEl>
                                        <p:attrNameLst>
                                          <p:attrName>style.color</p:attrName>
                                        </p:attrNameLst>
                                      </p:cBhvr>
                                      <p:to>
                                        <a:schemeClr val="accent2"/>
                                      </p:to>
                                    </p:animClr>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nodeType="clickEffect">
                                  <p:stCondLst>
                                    <p:cond delay="0"/>
                                  </p:stCondLst>
                                  <p:childTnLst>
                                    <p:set>
                                      <p:cBhvr>
                                        <p:cTn id="23" dur="1" fill="hold">
                                          <p:stCondLst>
                                            <p:cond delay="0"/>
                                          </p:stCondLst>
                                        </p:cTn>
                                        <p:tgtEl>
                                          <p:spTgt spid="131074">
                                            <p:txEl>
                                              <p:pRg st="10" end="10"/>
                                            </p:txEl>
                                          </p:spTgt>
                                        </p:tgtEl>
                                        <p:attrNameLst>
                                          <p:attrName>style.visibility</p:attrName>
                                        </p:attrNameLst>
                                      </p:cBhvr>
                                      <p:to>
                                        <p:strVal val="visible"/>
                                      </p:to>
                                    </p:set>
                                    <p:animEffect transition="in" filter="blinds(horizontal)">
                                      <p:cBhvr>
                                        <p:cTn id="24" dur="500"/>
                                        <p:tgtEl>
                                          <p:spTgt spid="131074">
                                            <p:txEl>
                                              <p:pRg st="10" end="1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nodeType="clickEffect">
                                  <p:stCondLst>
                                    <p:cond delay="0"/>
                                  </p:stCondLst>
                                  <p:childTnLst>
                                    <p:set>
                                      <p:cBhvr>
                                        <p:cTn id="28" dur="1" fill="hold">
                                          <p:stCondLst>
                                            <p:cond delay="0"/>
                                          </p:stCondLst>
                                        </p:cTn>
                                        <p:tgtEl>
                                          <p:spTgt spid="131074">
                                            <p:txEl>
                                              <p:pRg st="11" end="11"/>
                                            </p:txEl>
                                          </p:spTgt>
                                        </p:tgtEl>
                                        <p:attrNameLst>
                                          <p:attrName>style.visibility</p:attrName>
                                        </p:attrNameLst>
                                      </p:cBhvr>
                                      <p:to>
                                        <p:strVal val="visible"/>
                                      </p:to>
                                    </p:set>
                                    <p:animEffect transition="in" filter="blinds(horizontal)">
                                      <p:cBhvr>
                                        <p:cTn id="29" dur="500"/>
                                        <p:tgtEl>
                                          <p:spTgt spid="131074">
                                            <p:txEl>
                                              <p:pRg st="11" end="11"/>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3" presetClass="entr" presetSubtype="10" fill="hold" nodeType="clickEffect">
                                  <p:stCondLst>
                                    <p:cond delay="0"/>
                                  </p:stCondLst>
                                  <p:childTnLst>
                                    <p:set>
                                      <p:cBhvr>
                                        <p:cTn id="33" dur="1" fill="hold">
                                          <p:stCondLst>
                                            <p:cond delay="0"/>
                                          </p:stCondLst>
                                        </p:cTn>
                                        <p:tgtEl>
                                          <p:spTgt spid="131074">
                                            <p:txEl>
                                              <p:charRg st="372" end="433"/>
                                            </p:txEl>
                                          </p:spTgt>
                                        </p:tgtEl>
                                        <p:attrNameLst>
                                          <p:attrName>style.visibility</p:attrName>
                                        </p:attrNameLst>
                                      </p:cBhvr>
                                      <p:to>
                                        <p:strVal val="visible"/>
                                      </p:to>
                                    </p:set>
                                    <p:animEffect transition="in" filter="blinds(horizontal)">
                                      <p:cBhvr>
                                        <p:cTn id="34" dur="500"/>
                                        <p:tgtEl>
                                          <p:spTgt spid="131074">
                                            <p:txEl>
                                              <p:charRg st="372" end="43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2" grpId="1"/>
      <p:bldP spid="13" grpId="0"/>
      <p:bldP spid="13" grpId="1"/>
      <p:bldP spid="14" grpId="0"/>
      <p:bldP spid="14"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4" name="Slide Number Placeholder 4"/>
          <p:cNvSpPr>
            <a:spLocks noGrp="1"/>
          </p:cNvSpPr>
          <p:nvPr>
            <p:ph type="sldNum" sz="quarter" idx="4"/>
          </p:nvPr>
        </p:nvSpPr>
        <p:spPr>
          <a:xfrm>
            <a:off x="76200" y="6432550"/>
            <a:ext cx="1143000" cy="365125"/>
          </a:xfrm>
          <a:prstGeom prst="rect">
            <a:avLst/>
          </a:prstGeom>
          <a:noFill/>
          <a:ln>
            <a:noFill/>
          </a:ln>
        </p:spPr>
        <p:txBody>
          <a:bodyPr vert="horz" wrap="square" lIns="91440" tIns="45720" rIns="91440" bIns="45720" numCol="1" anchor="ctr" anchorCtr="0" compatLnSpc="1"/>
          <a:lstStyle>
            <a:defPPr>
              <a:defRPr lang="en-US"/>
            </a:defPPr>
            <a:lvl1pPr marL="0" lvl="0" indent="0" algn="r" defTabSz="914400" rtl="0" eaLnBrk="1" fontAlgn="base" latinLnBrk="0" hangingPunct="1">
              <a:lnSpc>
                <a:spcPct val="100000"/>
              </a:lnSpc>
              <a:spcBef>
                <a:spcPct val="0"/>
              </a:spcBef>
              <a:spcAft>
                <a:spcPct val="0"/>
              </a:spcAft>
              <a:buNone/>
              <a:defRPr sz="1200" b="0" i="0" u="none" kern="1200" baseline="0">
                <a:solidFill>
                  <a:srgbClr val="898989"/>
                </a:solidFill>
                <a:latin typeface="Calibri" panose="020F050202020403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9pPr>
          </a:lstStyle>
          <a:p>
            <a:pPr lvl="0" algn="r"/>
            <a:fld id="{9A0DB2DC-4C9A-4742-B13C-FB6460FD3503}" type="slidenum">
              <a:rPr lang="en-US" altLang="zh-CN" noProof="1" smtClean="0"/>
              <a:pPr lvl="0" algn="r"/>
              <a:t>14</a:t>
            </a:fld>
            <a:endParaRPr lang="en-US" altLang="zh-CN" sz="1200" dirty="0">
              <a:solidFill>
                <a:srgbClr val="898989"/>
              </a:solidFill>
              <a:ea typeface="宋体" panose="02010600030101010101" pitchFamily="2" charset="-122"/>
            </a:endParaRPr>
          </a:p>
        </p:txBody>
      </p:sp>
      <p:sp>
        <p:nvSpPr>
          <p:cNvPr id="6" name="Rectangle 5"/>
          <p:cNvSpPr/>
          <p:nvPr/>
        </p:nvSpPr>
        <p:spPr>
          <a:xfrm>
            <a:off x="-39893" y="60325"/>
            <a:ext cx="4419600" cy="1200329"/>
          </a:xfrm>
          <a:prstGeom prst="rect">
            <a:avLst/>
          </a:prstGeom>
          <a:noFill/>
        </p:spPr>
        <p:txBody>
          <a:bodyPr>
            <a:spAutoFit/>
          </a:bodyPr>
          <a:lstStyle/>
          <a:p>
            <a:pPr algn="ctr">
              <a:defRPr/>
            </a:pPr>
            <a:r>
              <a:rPr lang="en-US" sz="7200" b="1" dirty="0">
                <a:ln w="31550" cmpd="sng">
                  <a:solidFill>
                    <a:schemeClr val="accent3">
                      <a:lumMod val="50000"/>
                    </a:schemeClr>
                  </a:solidFill>
                  <a:prstDash val="solid"/>
                </a:ln>
                <a:solidFill>
                  <a:srgbClr val="FFFFFF"/>
                </a:solidFill>
                <a:effectLst>
                  <a:outerShdw blurRad="50800" dist="38100" dir="2700000" algn="tl" rotWithShape="0">
                    <a:prstClr val="black">
                      <a:alpha val="40000"/>
                    </a:prstClr>
                  </a:outerShdw>
                </a:effectLst>
              </a:rPr>
              <a:t>TRY IT!</a:t>
            </a:r>
          </a:p>
        </p:txBody>
      </p:sp>
      <p:graphicFrame>
        <p:nvGraphicFramePr>
          <p:cNvPr id="218116" name="Object 2"/>
          <p:cNvGraphicFramePr>
            <a:graphicFrameLocks noChangeAspect="1"/>
          </p:cNvGraphicFramePr>
          <p:nvPr>
            <p:extLst>
              <p:ext uri="{D42A27DB-BD31-4B8C-83A1-F6EECF244321}">
                <p14:modId xmlns:p14="http://schemas.microsoft.com/office/powerpoint/2010/main" val="1550078829"/>
              </p:ext>
            </p:extLst>
          </p:nvPr>
        </p:nvGraphicFramePr>
        <p:xfrm>
          <a:off x="647700" y="1300172"/>
          <a:ext cx="9125667" cy="4819650"/>
        </p:xfrm>
        <a:graphic>
          <a:graphicData uri="http://schemas.openxmlformats.org/presentationml/2006/ole">
            <mc:AlternateContent xmlns:mc="http://schemas.openxmlformats.org/markup-compatibility/2006">
              <mc:Choice xmlns:v="urn:schemas-microsoft-com:vml" Requires="v">
                <p:oleObj r:id="rId3" imgW="4254500" imgH="2603500" progId="">
                  <p:embed/>
                </p:oleObj>
              </mc:Choice>
              <mc:Fallback>
                <p:oleObj r:id="rId3" imgW="4254500" imgH="2603500" progId="">
                  <p:embed/>
                  <p:pic>
                    <p:nvPicPr>
                      <p:cNvPr id="218116" name="Object 2"/>
                      <p:cNvPicPr/>
                      <p:nvPr/>
                    </p:nvPicPr>
                    <p:blipFill>
                      <a:blip r:embed="rId4"/>
                      <a:stretch>
                        <a:fillRect/>
                      </a:stretch>
                    </p:blipFill>
                    <p:spPr>
                      <a:xfrm>
                        <a:off x="647700" y="1300172"/>
                        <a:ext cx="9125667" cy="4819650"/>
                      </a:xfrm>
                      <a:prstGeom prst="rect">
                        <a:avLst/>
                      </a:prstGeom>
                      <a:noFill/>
                      <a:ln w="38100">
                        <a:noFill/>
                        <a:miter/>
                      </a:ln>
                    </p:spPr>
                  </p:pic>
                </p:oleObj>
              </mc:Fallback>
            </mc:AlternateContent>
          </a:graphicData>
        </a:graphic>
      </p:graphicFrame>
      <p:pic>
        <p:nvPicPr>
          <p:cNvPr id="2" name="Graphic 21">
            <a:extLst>
              <a:ext uri="{FF2B5EF4-FFF2-40B4-BE49-F238E27FC236}">
                <a16:creationId xmlns:a16="http://schemas.microsoft.com/office/drawing/2014/main" id="{FF7FCBC6-79BF-6303-7A7F-83D83E68DD1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5581" y="223829"/>
            <a:ext cx="2305141" cy="1076343"/>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161" name="Subtitle 5"/>
          <p:cNvSpPr>
            <a:spLocks noGrp="1"/>
          </p:cNvSpPr>
          <p:nvPr>
            <p:ph type="subTitle" idx="1"/>
          </p:nvPr>
        </p:nvSpPr>
        <p:spPr>
          <a:xfrm>
            <a:off x="2286001" y="3505200"/>
            <a:ext cx="7681913" cy="1219200"/>
          </a:xfrm>
          <a:noFill/>
        </p:spPr>
        <p:txBody>
          <a:bodyPr vert="horz" wrap="square" lIns="0" tIns="0" rIns="0" bIns="0" rtlCol="0" anchor="t" anchorCtr="0">
            <a:spAutoFit/>
          </a:bodyPr>
          <a:lstStyle/>
          <a:p>
            <a:pPr algn="ctr" defTabSz="913130"/>
            <a:r>
              <a:rPr lang="en-US" altLang="zh-CN" sz="44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rPr>
              <a:t>Use the accounting equation to analyze transactions</a:t>
            </a:r>
          </a:p>
        </p:txBody>
      </p:sp>
      <p:sp>
        <p:nvSpPr>
          <p:cNvPr id="220162" name="Slide Number Placeholder 3"/>
          <p:cNvSpPr>
            <a:spLocks noGrp="1"/>
          </p:cNvSpPr>
          <p:nvPr>
            <p:ph type="sldNum" sz="quarter" idx="4"/>
          </p:nvPr>
        </p:nvSpPr>
        <p:spPr>
          <a:noFill/>
          <a:ln>
            <a:noFill/>
          </a:ln>
        </p:spPr>
        <p:txBody>
          <a:bodyPr vert="horz" wrap="square" lIns="91440" tIns="45720" rIns="91440" bIns="45720" numCol="1" rtlCol="0" anchor="ctr" anchorCtr="0" compatLnSpc="1"/>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pitchFamily="34"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stStyle>
          <a:p>
            <a:pPr lvl="0" algn="r"/>
            <a:fld id="{9A0DB2DC-4C9A-4742-B13C-FB6460FD3503}" type="slidenum">
              <a:rPr lang="en-US" altLang="zh-CN" sz="1200" dirty="0">
                <a:solidFill>
                  <a:srgbClr val="898989"/>
                </a:solidFill>
                <a:ea typeface="宋体" panose="02010600030101010101" pitchFamily="2" charset="-122"/>
              </a:rPr>
              <a:t>15</a:t>
            </a:fld>
            <a:endParaRPr lang="en-US" altLang="zh-CN" sz="1200" dirty="0">
              <a:solidFill>
                <a:srgbClr val="898989"/>
              </a:solidFill>
              <a:ea typeface="宋体" panose="02010600030101010101" pitchFamily="2" charset="-122"/>
            </a:endParaRPr>
          </a:p>
        </p:txBody>
      </p:sp>
      <p:sp>
        <p:nvSpPr>
          <p:cNvPr id="7" name="Flowchart: Connector 6"/>
          <p:cNvSpPr/>
          <p:nvPr/>
        </p:nvSpPr>
        <p:spPr bwMode="auto">
          <a:xfrm>
            <a:off x="5410200" y="1600200"/>
            <a:ext cx="1371600" cy="1371600"/>
          </a:xfrm>
          <a:prstGeom prst="flowChartConnector">
            <a:avLst/>
          </a:prstGeom>
          <a:solidFill>
            <a:schemeClr val="accent1"/>
          </a:solidFill>
          <a:ln>
            <a:solidFill>
              <a:schemeClr val="accent2">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defTabSz="913130" fontAlgn="base">
              <a:spcBef>
                <a:spcPct val="0"/>
              </a:spcBef>
              <a:spcAft>
                <a:spcPct val="0"/>
              </a:spcAft>
              <a:defRPr/>
            </a:pPr>
            <a:r>
              <a:rPr lang="en-US" altLang="zh-CN" sz="7200" dirty="0">
                <a:solidFill>
                  <a:schemeClr val="bg1"/>
                </a:solidFill>
                <a:latin typeface="Segoe"/>
                <a:cs typeface="Arial" panose="020B0604020202020204" pitchFamily="34" charset="0"/>
              </a:rPr>
              <a:t>8</a:t>
            </a:r>
          </a:p>
        </p:txBody>
      </p:sp>
      <p:pic>
        <p:nvPicPr>
          <p:cNvPr id="2" name="Graphic 21">
            <a:extLst>
              <a:ext uri="{FF2B5EF4-FFF2-40B4-BE49-F238E27FC236}">
                <a16:creationId xmlns:a16="http://schemas.microsoft.com/office/drawing/2014/main" id="{3790C8B8-7184-34CF-3831-5582C1C06D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4794" y="710526"/>
            <a:ext cx="2305141" cy="1076343"/>
          </a:xfrm>
          <a:prstGeom prst="rect">
            <a:avLst/>
          </a:prstGeom>
        </p:spPr>
      </p:pic>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5000" y="230188"/>
            <a:ext cx="8382000" cy="665162"/>
          </a:xfrm>
          <a:noFill/>
          <a:ln>
            <a:noFill/>
          </a:ln>
          <a:effectLst/>
          <a:scene3d>
            <a:camera prst="orthographicFront"/>
            <a:lightRig rig="balanced" dir="t"/>
          </a:scene3d>
          <a:sp3d prstMaterial="plastic"/>
        </p:spPr>
        <p:txBody>
          <a:bodyPr vert="horz" wrap="square" lIns="0" tIns="0" rIns="0" bIns="0" rtlCol="0" anchor="t">
            <a:spAutoFit/>
          </a:bodyPr>
          <a:lstStyle/>
          <a:p>
            <a:pPr>
              <a:defRPr/>
            </a:pPr>
            <a:r>
              <a:rPr lang="en-US" sz="4800" spc="-150" dirty="0">
                <a:ln w="3175">
                  <a:noFill/>
                </a:ln>
                <a:gradFill>
                  <a:gsLst>
                    <a:gs pos="0">
                      <a:srgbClr val="2E59B0"/>
                    </a:gs>
                    <a:gs pos="49000">
                      <a:srgbClr val="161D32"/>
                    </a:gs>
                    <a:gs pos="100000">
                      <a:srgbClr val="000000"/>
                    </a:gs>
                  </a:gsLst>
                  <a:lin ang="5400000" scaled="0"/>
                </a:gradFill>
                <a:effectLst>
                  <a:outerShdw blurRad="50800" dist="38100" dir="2700000" algn="tl" rotWithShape="0">
                    <a:prstClr val="black">
                      <a:alpha val="40000"/>
                    </a:prstClr>
                  </a:outerShdw>
                </a:effectLst>
                <a:latin typeface="Times New Roman" panose="02020603050405020304" pitchFamily="18" charset="0"/>
                <a:ea typeface="+mn-ea"/>
                <a:cs typeface="Times New Roman" panose="02020603050405020304" pitchFamily="18" charset="0"/>
              </a:rPr>
              <a:t>Transaction</a:t>
            </a:r>
          </a:p>
        </p:txBody>
      </p:sp>
      <p:sp>
        <p:nvSpPr>
          <p:cNvPr id="133123" name="Text Placeholder 2"/>
          <p:cNvSpPr>
            <a:spLocks noGrp="1"/>
          </p:cNvSpPr>
          <p:nvPr>
            <p:ph type="body" sz="quarter" idx="10"/>
          </p:nvPr>
        </p:nvSpPr>
        <p:spPr>
          <a:xfrm>
            <a:off x="101600" y="1371600"/>
            <a:ext cx="9804400" cy="3871829"/>
          </a:xfrm>
        </p:spPr>
        <p:txBody>
          <a:bodyPr vert="horz" wrap="square" lIns="0" tIns="0" rIns="0" bIns="0" rtlCol="0" anchor="t" anchorCtr="0">
            <a:spAutoFit/>
          </a:bodyPr>
          <a:lstStyle/>
          <a:p>
            <a:pPr defTabSz="913130">
              <a:buNone/>
            </a:pPr>
            <a:r>
              <a:rPr lang="en-US" altLang="zh-CN" kern="1200" dirty="0">
                <a:latin typeface="Times New Roman" panose="02020603050405020304" pitchFamily="18" charset="0"/>
                <a:ea typeface="宋体" panose="02010600030101010101" pitchFamily="2" charset="-122"/>
                <a:cs typeface="Times New Roman" panose="02020603050405020304" pitchFamily="18" charset="0"/>
              </a:rPr>
              <a:t>What is a business transaction?</a:t>
            </a:r>
          </a:p>
          <a:p>
            <a:pPr defTabSz="913130">
              <a:buFontTx/>
            </a:pPr>
            <a:r>
              <a:rPr lang="en-US" altLang="zh-CN" kern="1200" dirty="0">
                <a:latin typeface="Times New Roman" panose="02020603050405020304" pitchFamily="18" charset="0"/>
                <a:ea typeface="宋体" panose="02010600030101010101" pitchFamily="2" charset="-122"/>
                <a:cs typeface="Times New Roman" panose="02020603050405020304" pitchFamily="18" charset="0"/>
              </a:rPr>
              <a:t>An event that affects the financial position of the business and must be recorded by accountants</a:t>
            </a:r>
          </a:p>
          <a:p>
            <a:pPr defTabSz="913130">
              <a:buFontTx/>
            </a:pPr>
            <a:r>
              <a:rPr lang="en-US" altLang="zh-CN" kern="1200" dirty="0">
                <a:latin typeface="Times New Roman" panose="02020603050405020304" pitchFamily="18" charset="0"/>
                <a:ea typeface="宋体" panose="02010600030101010101" pitchFamily="2" charset="-122"/>
                <a:cs typeface="Times New Roman" panose="02020603050405020304" pitchFamily="18" charset="0"/>
              </a:rPr>
              <a:t>Can be measured reliably</a:t>
            </a:r>
          </a:p>
          <a:p>
            <a:pPr defTabSz="913130">
              <a:buNone/>
            </a:pPr>
            <a:r>
              <a:rPr lang="en-US" altLang="zh-CN" kern="1200" dirty="0">
                <a:latin typeface="Times New Roman" panose="02020603050405020304" pitchFamily="18" charset="0"/>
                <a:ea typeface="宋体" panose="02010600030101010101" pitchFamily="2" charset="-122"/>
                <a:cs typeface="Times New Roman" panose="02020603050405020304" pitchFamily="18" charset="0"/>
              </a:rPr>
              <a:t>In recording transactions:</a:t>
            </a:r>
          </a:p>
          <a:p>
            <a:pPr defTabSz="913130">
              <a:buFontTx/>
            </a:pPr>
            <a:r>
              <a:rPr lang="en-US" altLang="zh-CN" kern="1200" dirty="0">
                <a:latin typeface="Times New Roman" panose="02020603050405020304" pitchFamily="18" charset="0"/>
                <a:ea typeface="宋体" panose="02010600030101010101" pitchFamily="2" charset="-122"/>
                <a:cs typeface="Times New Roman" panose="02020603050405020304" pitchFamily="18" charset="0"/>
              </a:rPr>
              <a:t>The accounting equation balances before and after each transaction</a:t>
            </a:r>
          </a:p>
          <a:p>
            <a:pPr defTabSz="913130">
              <a:buFontTx/>
            </a:pPr>
            <a:r>
              <a:rPr lang="en-US" altLang="zh-CN" kern="1200" dirty="0">
                <a:latin typeface="Times New Roman" panose="02020603050405020304" pitchFamily="18" charset="0"/>
                <a:ea typeface="宋体" panose="02010600030101010101" pitchFamily="2" charset="-122"/>
                <a:cs typeface="Times New Roman" panose="02020603050405020304" pitchFamily="18" charset="0"/>
              </a:rPr>
              <a:t>Every transaction impacts at least two items</a:t>
            </a:r>
          </a:p>
          <a:p>
            <a:pPr defTabSz="913130">
              <a:buNone/>
            </a:pPr>
            <a:endParaRPr lang="en-US" altLang="zh-CN" kern="1200" dirty="0">
              <a:latin typeface="Times New Roman" panose="02020603050405020304" pitchFamily="18" charset="0"/>
              <a:ea typeface="宋体" panose="02010600030101010101" pitchFamily="2" charset="-122"/>
              <a:cs typeface="Times New Roman" panose="02020603050405020304" pitchFamily="18" charset="0"/>
            </a:endParaRPr>
          </a:p>
        </p:txBody>
      </p:sp>
      <p:sp>
        <p:nvSpPr>
          <p:cNvPr id="222211" name="Slide Number Placeholder 3"/>
          <p:cNvSpPr>
            <a:spLocks noGrp="1"/>
          </p:cNvSpPr>
          <p:nvPr>
            <p:ph type="sldNum" sz="quarter" idx="4"/>
          </p:nvPr>
        </p:nvSpPr>
        <p:spPr>
          <a:noFill/>
          <a:ln>
            <a:noFill/>
          </a:ln>
        </p:spPr>
        <p:txBody>
          <a:bodyPr vert="horz" wrap="square" lIns="91440" tIns="45720" rIns="91440" bIns="45720" numCol="1" rtlCol="0" anchor="ctr" anchorCtr="0" compatLnSpc="1"/>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pitchFamily="34"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stStyle>
          <a:p>
            <a:pPr lvl="0" algn="r"/>
            <a:fld id="{9A0DB2DC-4C9A-4742-B13C-FB6460FD3503}" type="slidenum">
              <a:rPr lang="en-US" altLang="zh-CN" sz="1200" dirty="0">
                <a:solidFill>
                  <a:srgbClr val="898989"/>
                </a:solidFill>
                <a:ea typeface="宋体" panose="02010600030101010101" pitchFamily="2" charset="-122"/>
              </a:rPr>
              <a:t>16</a:t>
            </a:fld>
            <a:endParaRPr lang="en-US" altLang="zh-CN" sz="1200" dirty="0">
              <a:solidFill>
                <a:srgbClr val="898989"/>
              </a:solidFill>
              <a:ea typeface="宋体" panose="02010600030101010101" pitchFamily="2" charset="-122"/>
            </a:endParaRPr>
          </a:p>
        </p:txBody>
      </p:sp>
      <p:sp>
        <p:nvSpPr>
          <p:cNvPr id="5" name="圆角矩形 4"/>
          <p:cNvSpPr/>
          <p:nvPr/>
        </p:nvSpPr>
        <p:spPr bwMode="auto">
          <a:xfrm>
            <a:off x="699598" y="4881896"/>
            <a:ext cx="4267200" cy="533400"/>
          </a:xfrm>
          <a:prstGeom prst="roundRect">
            <a:avLst/>
          </a:prstGeom>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lIns="91436" tIns="45718" rIns="91436" bIns="45718" anchor="ctr"/>
          <a:lstStyle/>
          <a:p>
            <a:pPr algn="ctr" fontAlgn="base">
              <a:spcBef>
                <a:spcPct val="0"/>
              </a:spcBef>
              <a:spcAft>
                <a:spcPct val="0"/>
              </a:spcAft>
              <a:defRPr/>
            </a:pPr>
            <a:r>
              <a:rPr lang="en-US" altLang="zh-CN" sz="2400" b="1" dirty="0"/>
              <a:t>Dual effect </a:t>
            </a:r>
            <a:endParaRPr lang="zh-CN" altLang="en-US" sz="2300" b="1" dirty="0">
              <a:solidFill>
                <a:schemeClr val="tx1"/>
              </a:solidFill>
              <a:latin typeface="Segoe" pitchFamily="34" charset="0"/>
            </a:endParaRPr>
          </a:p>
        </p:txBody>
      </p:sp>
      <p:pic>
        <p:nvPicPr>
          <p:cNvPr id="3" name="Graphic 21">
            <a:extLst>
              <a:ext uri="{FF2B5EF4-FFF2-40B4-BE49-F238E27FC236}">
                <a16:creationId xmlns:a16="http://schemas.microsoft.com/office/drawing/2014/main" id="{39F12334-D9E1-328E-CF9B-C22D91DB8AA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34429" y="150429"/>
            <a:ext cx="2305141" cy="1076343"/>
          </a:xfrm>
          <a:prstGeom prst="rect">
            <a:avLst/>
          </a:prstGeom>
        </p:spPr>
      </p:pic>
      <p:sp>
        <p:nvSpPr>
          <p:cNvPr id="247810" name="Rectangle 3"/>
          <p:cNvSpPr/>
          <p:nvPr/>
        </p:nvSpPr>
        <p:spPr>
          <a:xfrm>
            <a:off x="7227398" y="4703785"/>
            <a:ext cx="3276600" cy="1251155"/>
          </a:xfrm>
          <a:prstGeom prst="rect">
            <a:avLst/>
          </a:prstGeom>
          <a:solidFill>
            <a:schemeClr val="accent1"/>
          </a:solidFill>
          <a:ln w="9525" cap="flat" cmpd="sng">
            <a:solidFill>
              <a:schemeClr val="tx1"/>
            </a:solidFill>
            <a:prstDash val="solid"/>
            <a:miter/>
            <a:headEnd type="none" w="med" len="med"/>
            <a:tailEnd type="none" w="med" len="med"/>
          </a:ln>
        </p:spPr>
        <p:txBody>
          <a:bodyPr wrap="none" anchor="ctr" anchorCtr="0"/>
          <a:lstStyle/>
          <a:p>
            <a:pPr algn="ctr"/>
            <a:r>
              <a:rPr lang="en-US" altLang="zh-CN" sz="2000" dirty="0">
                <a:solidFill>
                  <a:srgbClr val="FF0000"/>
                </a:solidFill>
                <a:latin typeface="Alexandria"/>
                <a:ea typeface="宋体" panose="02010600030101010101" pitchFamily="2" charset="-122"/>
              </a:rPr>
              <a:t>Remember: the two sides of </a:t>
            </a:r>
          </a:p>
          <a:p>
            <a:pPr algn="ctr"/>
            <a:r>
              <a:rPr lang="en-US" altLang="zh-CN" sz="2000" dirty="0">
                <a:solidFill>
                  <a:srgbClr val="FF0000"/>
                </a:solidFill>
                <a:latin typeface="Alexandria"/>
                <a:ea typeface="宋体" panose="02010600030101010101" pitchFamily="2" charset="-122"/>
              </a:rPr>
              <a:t>the accounting equation </a:t>
            </a:r>
          </a:p>
          <a:p>
            <a:pPr algn="ctr"/>
            <a:r>
              <a:rPr lang="en-US" altLang="zh-CN" sz="2000" dirty="0">
                <a:solidFill>
                  <a:srgbClr val="FF0000"/>
                </a:solidFill>
                <a:latin typeface="Alexandria"/>
                <a:ea typeface="宋体" panose="02010600030101010101" pitchFamily="2" charset="-122"/>
              </a:rPr>
              <a:t>must always be equal</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33123">
                                            <p:txEl>
                                              <p:pRg st="1" end="1"/>
                                            </p:txEl>
                                          </p:spTgt>
                                        </p:tgtEl>
                                        <p:attrNameLst>
                                          <p:attrName>style.visibility</p:attrName>
                                        </p:attrNameLst>
                                      </p:cBhvr>
                                      <p:to>
                                        <p:strVal val="visible"/>
                                      </p:to>
                                    </p:set>
                                    <p:animEffect transition="in" filter="blinds(horizontal)">
                                      <p:cBhvr>
                                        <p:cTn id="7" dur="500"/>
                                        <p:tgtEl>
                                          <p:spTgt spid="133123">
                                            <p:txEl>
                                              <p:pRg st="1" end="1"/>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133123">
                                            <p:txEl>
                                              <p:pRg st="2" end="2"/>
                                            </p:txEl>
                                          </p:spTgt>
                                        </p:tgtEl>
                                        <p:attrNameLst>
                                          <p:attrName>style.visibility</p:attrName>
                                        </p:attrNameLst>
                                      </p:cBhvr>
                                      <p:to>
                                        <p:strVal val="visible"/>
                                      </p:to>
                                    </p:set>
                                    <p:animEffect transition="in" filter="blinds(horizontal)">
                                      <p:cBhvr>
                                        <p:cTn id="10" dur="500"/>
                                        <p:tgtEl>
                                          <p:spTgt spid="13312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133123">
                                            <p:txEl>
                                              <p:pRg st="3" end="3"/>
                                            </p:txEl>
                                          </p:spTgt>
                                        </p:tgtEl>
                                        <p:attrNameLst>
                                          <p:attrName>style.visibility</p:attrName>
                                        </p:attrNameLst>
                                      </p:cBhvr>
                                      <p:to>
                                        <p:strVal val="visible"/>
                                      </p:to>
                                    </p:set>
                                    <p:animEffect transition="in" filter="blinds(horizontal)">
                                      <p:cBhvr>
                                        <p:cTn id="15" dur="500"/>
                                        <p:tgtEl>
                                          <p:spTgt spid="133123">
                                            <p:txEl>
                                              <p:pRg st="3" end="3"/>
                                            </p:txEl>
                                          </p:spTgt>
                                        </p:tgtEl>
                                      </p:cBhvr>
                                    </p:animEffect>
                                  </p:childTnLst>
                                </p:cTn>
                              </p:par>
                              <p:par>
                                <p:cTn id="16" presetID="3" presetClass="entr" presetSubtype="10" fill="hold" nodeType="withEffect">
                                  <p:stCondLst>
                                    <p:cond delay="0"/>
                                  </p:stCondLst>
                                  <p:childTnLst>
                                    <p:set>
                                      <p:cBhvr>
                                        <p:cTn id="17" dur="1" fill="hold">
                                          <p:stCondLst>
                                            <p:cond delay="0"/>
                                          </p:stCondLst>
                                        </p:cTn>
                                        <p:tgtEl>
                                          <p:spTgt spid="133123">
                                            <p:txEl>
                                              <p:pRg st="4" end="4"/>
                                            </p:txEl>
                                          </p:spTgt>
                                        </p:tgtEl>
                                        <p:attrNameLst>
                                          <p:attrName>style.visibility</p:attrName>
                                        </p:attrNameLst>
                                      </p:cBhvr>
                                      <p:to>
                                        <p:strVal val="visible"/>
                                      </p:to>
                                    </p:set>
                                    <p:animEffect transition="in" filter="blinds(horizontal)">
                                      <p:cBhvr>
                                        <p:cTn id="18" dur="500"/>
                                        <p:tgtEl>
                                          <p:spTgt spid="133123">
                                            <p:txEl>
                                              <p:pRg st="4" end="4"/>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133123">
                                            <p:txEl>
                                              <p:pRg st="5" end="5"/>
                                            </p:txEl>
                                          </p:spTgt>
                                        </p:tgtEl>
                                        <p:attrNameLst>
                                          <p:attrName>style.visibility</p:attrName>
                                        </p:attrNameLst>
                                      </p:cBhvr>
                                      <p:to>
                                        <p:strVal val="visible"/>
                                      </p:to>
                                    </p:set>
                                    <p:animEffect transition="in" filter="blinds(horizontal)">
                                      <p:cBhvr>
                                        <p:cTn id="23" dur="500"/>
                                        <p:tgtEl>
                                          <p:spTgt spid="133123">
                                            <p:txEl>
                                              <p:pRg st="5" end="5"/>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blinds(horizontal)">
                                      <p:cBhvr>
                                        <p:cTn id="2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1" name="Rectangle 3"/>
          <p:cNvSpPr/>
          <p:nvPr/>
        </p:nvSpPr>
        <p:spPr>
          <a:xfrm>
            <a:off x="3733800" y="228601"/>
            <a:ext cx="4986338" cy="492125"/>
          </a:xfrm>
          <a:prstGeom prst="rect">
            <a:avLst/>
          </a:prstGeom>
          <a:noFill/>
          <a:ln w="12700" cap="flat" cmpd="sng">
            <a:solidFill>
              <a:schemeClr val="accent2"/>
            </a:solidFill>
            <a:prstDash val="solid"/>
            <a:miter/>
            <a:headEnd type="none" w="med" len="med"/>
            <a:tailEnd type="none" w="med" len="med"/>
          </a:ln>
          <a:effectLst>
            <a:outerShdw dist="35921" dir="2699999" algn="ctr" rotWithShape="0">
              <a:srgbClr val="676767"/>
            </a:outerShdw>
          </a:effectLst>
        </p:spPr>
        <p:txBody>
          <a:bodyPr lIns="85561" tIns="42030" rIns="85561" bIns="42030" anchor="t" anchorCtr="0">
            <a:spAutoFit/>
          </a:bodyPr>
          <a:lstStyle/>
          <a:p>
            <a:pPr algn="ctr" defTabSz="865505" eaLnBrk="0" hangingPunct="0"/>
            <a:r>
              <a:rPr lang="zh-CN" altLang="en-US" sz="2600" b="1" dirty="0">
                <a:latin typeface="Calibri" panose="020F0502020204030204" pitchFamily="34" charset="0"/>
                <a:ea typeface="宋体" panose="02010600030101010101" pitchFamily="2" charset="-122"/>
              </a:rPr>
              <a:t> </a:t>
            </a:r>
            <a:r>
              <a:rPr lang="en-US" altLang="zh-CN" sz="2600" b="1" dirty="0">
                <a:latin typeface="Calibri" panose="020F0502020204030204" pitchFamily="34" charset="0"/>
                <a:ea typeface="宋体" panose="02010600030101010101" pitchFamily="2" charset="-122"/>
              </a:rPr>
              <a:t>TRANSACTION </a:t>
            </a:r>
            <a:r>
              <a:rPr lang="en-US" altLang="zh-CN" sz="2600" b="1" dirty="0">
                <a:solidFill>
                  <a:srgbClr val="CF0E30"/>
                </a:solidFill>
                <a:latin typeface="Calibri" panose="020F0502020204030204" pitchFamily="34" charset="0"/>
                <a:ea typeface="宋体" panose="02010600030101010101" pitchFamily="2" charset="-122"/>
              </a:rPr>
              <a:t>1</a:t>
            </a:r>
            <a:endParaRPr lang="en-US" altLang="zh-CN" sz="2600" b="1" dirty="0">
              <a:latin typeface="Calibri" panose="020F0502020204030204" pitchFamily="34" charset="0"/>
              <a:ea typeface="宋体" panose="02010600030101010101" pitchFamily="2" charset="-122"/>
            </a:endParaRPr>
          </a:p>
        </p:txBody>
      </p:sp>
      <p:sp>
        <p:nvSpPr>
          <p:cNvPr id="225282" name="Oval 4"/>
          <p:cNvSpPr/>
          <p:nvPr/>
        </p:nvSpPr>
        <p:spPr>
          <a:xfrm>
            <a:off x="2413000" y="3214688"/>
            <a:ext cx="1760538" cy="1536700"/>
          </a:xfrm>
          <a:prstGeom prst="ellipse">
            <a:avLst/>
          </a:prstGeom>
          <a:solidFill>
            <a:srgbClr val="FFFFFF"/>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25283" name="Oval 5"/>
          <p:cNvSpPr/>
          <p:nvPr/>
        </p:nvSpPr>
        <p:spPr>
          <a:xfrm>
            <a:off x="6459539" y="3000375"/>
            <a:ext cx="3844925" cy="2000250"/>
          </a:xfrm>
          <a:prstGeom prst="ellipse">
            <a:avLst/>
          </a:prstGeom>
          <a:solidFill>
            <a:srgbClr val="FFFFFF"/>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49158" name="Rectangle 6"/>
          <p:cNvSpPr>
            <a:spLocks noGrp="1"/>
          </p:cNvSpPr>
          <p:nvPr>
            <p:ph idx="1"/>
          </p:nvPr>
        </p:nvSpPr>
        <p:spPr>
          <a:xfrm>
            <a:off x="1887538" y="3857625"/>
            <a:ext cx="8399462" cy="482600"/>
          </a:xfrm>
        </p:spPr>
        <p:txBody>
          <a:bodyPr vert="horz" wrap="square" lIns="85561" tIns="42030" rIns="85561" bIns="42030" rtlCol="0" anchor="t" anchorCtr="0">
            <a:spAutoFit/>
          </a:bodyPr>
          <a:lstStyle/>
          <a:p>
            <a:pPr defTabSz="800100">
              <a:buNone/>
              <a:tabLst>
                <a:tab pos="742950" algn="l"/>
              </a:tabLst>
            </a:pPr>
            <a:r>
              <a:rPr lang="en-US" altLang="zh-CN" sz="2900" b="1" dirty="0">
                <a:latin typeface="Times New Roman" panose="02020603050405020304" pitchFamily="18" charset="0"/>
                <a:ea typeface="宋体" panose="02010600030101010101" pitchFamily="2" charset="-122"/>
                <a:cs typeface="Times New Roman" panose="02020603050405020304" pitchFamily="18" charset="0"/>
              </a:rPr>
              <a:t>(1)</a:t>
            </a:r>
            <a:r>
              <a:rPr lang="en-US" altLang="zh-CN" sz="2900" b="1" dirty="0">
                <a:solidFill>
                  <a:schemeClr val="hlink"/>
                </a:solidFill>
                <a:latin typeface="Times New Roman" panose="02020603050405020304" pitchFamily="18" charset="0"/>
                <a:ea typeface="宋体" panose="02010600030101010101" pitchFamily="2" charset="-122"/>
                <a:cs typeface="Times New Roman" panose="02020603050405020304" pitchFamily="18" charset="0"/>
              </a:rPr>
              <a:t>    </a:t>
            </a:r>
            <a:r>
              <a:rPr lang="en-US" altLang="zh-CN" sz="2900" b="1" dirty="0">
                <a:solidFill>
                  <a:srgbClr val="CF0E30"/>
                </a:solidFill>
                <a:latin typeface="Times New Roman" panose="02020603050405020304" pitchFamily="18" charset="0"/>
                <a:ea typeface="宋体" panose="02010600030101010101" pitchFamily="2" charset="-122"/>
                <a:cs typeface="Times New Roman" panose="02020603050405020304" pitchFamily="18" charset="0"/>
              </a:rPr>
              <a:t>+30,000          =                         +30,000  </a:t>
            </a:r>
          </a:p>
        </p:txBody>
      </p:sp>
      <p:grpSp>
        <p:nvGrpSpPr>
          <p:cNvPr id="225285" name="Group 7"/>
          <p:cNvGrpSpPr/>
          <p:nvPr/>
        </p:nvGrpSpPr>
        <p:grpSpPr>
          <a:xfrm>
            <a:off x="2270126" y="2692401"/>
            <a:ext cx="7496175" cy="1484313"/>
            <a:chOff x="0" y="0"/>
            <a:chExt cx="4959" cy="996"/>
          </a:xfrm>
        </p:grpSpPr>
        <p:sp>
          <p:nvSpPr>
            <p:cNvPr id="225286" name="Rectangle 8"/>
            <p:cNvSpPr/>
            <p:nvPr/>
          </p:nvSpPr>
          <p:spPr>
            <a:xfrm>
              <a:off x="311" y="0"/>
              <a:ext cx="658" cy="305"/>
            </a:xfrm>
            <a:prstGeom prst="rect">
              <a:avLst/>
            </a:prstGeom>
            <a:noFill/>
            <a:ln w="9525">
              <a:noFill/>
            </a:ln>
          </p:spPr>
          <p:txBody>
            <a:bodyPr wrap="none" lIns="85561" tIns="42030" rIns="85561" bIns="42030" anchor="t" anchorCtr="0">
              <a:spAutoFit/>
            </a:bodyPr>
            <a:lstStyle/>
            <a:p>
              <a:pPr defTabSz="865505" eaLnBrk="0" hangingPunct="0"/>
              <a:r>
                <a:rPr lang="en-US" altLang="zh-CN" sz="2400" b="1" dirty="0">
                  <a:solidFill>
                    <a:srgbClr val="000000"/>
                  </a:solidFill>
                  <a:latin typeface="Times New Roman" panose="02020603050405020304" pitchFamily="18" charset="0"/>
                  <a:ea typeface="宋体" panose="02010600030101010101" pitchFamily="2" charset="-122"/>
                </a:rPr>
                <a:t>Assets</a:t>
              </a:r>
            </a:p>
          </p:txBody>
        </p:sp>
        <p:sp>
          <p:nvSpPr>
            <p:cNvPr id="225287" name="Rectangle 9"/>
            <p:cNvSpPr/>
            <p:nvPr/>
          </p:nvSpPr>
          <p:spPr>
            <a:xfrm>
              <a:off x="1348" y="0"/>
              <a:ext cx="230" cy="305"/>
            </a:xfrm>
            <a:prstGeom prst="rect">
              <a:avLst/>
            </a:prstGeom>
            <a:noFill/>
            <a:ln w="9525">
              <a:noFill/>
            </a:ln>
          </p:spPr>
          <p:txBody>
            <a:bodyPr wrap="none" lIns="85561" tIns="42030" rIns="85561" bIns="42030" anchor="t" anchorCtr="0">
              <a:spAutoFit/>
            </a:bodyPr>
            <a:lstStyle/>
            <a:p>
              <a:pPr defTabSz="865505" eaLnBrk="0" hangingPunct="0"/>
              <a:r>
                <a:rPr lang="en-US" altLang="zh-CN" sz="2400" b="1" dirty="0">
                  <a:solidFill>
                    <a:srgbClr val="000000"/>
                  </a:solidFill>
                  <a:latin typeface="Times New Roman" panose="02020603050405020304" pitchFamily="18" charset="0"/>
                  <a:ea typeface="宋体" panose="02010600030101010101" pitchFamily="2" charset="-122"/>
                </a:rPr>
                <a:t>=</a:t>
              </a:r>
            </a:p>
          </p:txBody>
        </p:sp>
        <p:sp>
          <p:nvSpPr>
            <p:cNvPr id="225288" name="Rectangle 10"/>
            <p:cNvSpPr/>
            <p:nvPr/>
          </p:nvSpPr>
          <p:spPr>
            <a:xfrm>
              <a:off x="1805" y="0"/>
              <a:ext cx="984" cy="305"/>
            </a:xfrm>
            <a:prstGeom prst="rect">
              <a:avLst/>
            </a:prstGeom>
            <a:noFill/>
            <a:ln w="9525">
              <a:noFill/>
            </a:ln>
          </p:spPr>
          <p:txBody>
            <a:bodyPr wrap="none" lIns="85561" tIns="42030" rIns="85561" bIns="42030" anchor="t" anchorCtr="0">
              <a:spAutoFit/>
            </a:bodyPr>
            <a:lstStyle/>
            <a:p>
              <a:pPr defTabSz="865505" eaLnBrk="0" hangingPunct="0"/>
              <a:r>
                <a:rPr lang="en-US" altLang="zh-CN" sz="2400" b="1" dirty="0">
                  <a:solidFill>
                    <a:srgbClr val="000000"/>
                  </a:solidFill>
                  <a:latin typeface="Times New Roman" panose="02020603050405020304" pitchFamily="18" charset="0"/>
                  <a:ea typeface="宋体" panose="02010600030101010101" pitchFamily="2" charset="-122"/>
                </a:rPr>
                <a:t>Liabilities</a:t>
              </a:r>
            </a:p>
          </p:txBody>
        </p:sp>
        <p:sp>
          <p:nvSpPr>
            <p:cNvPr id="225289" name="Rectangle 11"/>
            <p:cNvSpPr/>
            <p:nvPr/>
          </p:nvSpPr>
          <p:spPr>
            <a:xfrm>
              <a:off x="3008" y="0"/>
              <a:ext cx="230" cy="305"/>
            </a:xfrm>
            <a:prstGeom prst="rect">
              <a:avLst/>
            </a:prstGeom>
            <a:noFill/>
            <a:ln w="9525">
              <a:noFill/>
            </a:ln>
          </p:spPr>
          <p:txBody>
            <a:bodyPr wrap="none" lIns="85561" tIns="42030" rIns="85561" bIns="42030" anchor="t" anchorCtr="0">
              <a:spAutoFit/>
            </a:bodyPr>
            <a:lstStyle/>
            <a:p>
              <a:pPr defTabSz="865505" eaLnBrk="0" hangingPunct="0"/>
              <a:r>
                <a:rPr lang="en-US" altLang="zh-CN" sz="2400" b="1" dirty="0">
                  <a:solidFill>
                    <a:srgbClr val="000000"/>
                  </a:solidFill>
                  <a:latin typeface="Times New Roman" panose="02020603050405020304" pitchFamily="18" charset="0"/>
                  <a:ea typeface="宋体" panose="02010600030101010101" pitchFamily="2" charset="-122"/>
                </a:rPr>
                <a:t>+</a:t>
              </a:r>
            </a:p>
          </p:txBody>
        </p:sp>
        <p:sp>
          <p:nvSpPr>
            <p:cNvPr id="225290" name="Rectangle 12"/>
            <p:cNvSpPr/>
            <p:nvPr/>
          </p:nvSpPr>
          <p:spPr>
            <a:xfrm>
              <a:off x="3267" y="0"/>
              <a:ext cx="1497" cy="305"/>
            </a:xfrm>
            <a:prstGeom prst="rect">
              <a:avLst/>
            </a:prstGeom>
            <a:noFill/>
            <a:ln w="9525">
              <a:noFill/>
            </a:ln>
          </p:spPr>
          <p:txBody>
            <a:bodyPr wrap="none" lIns="85561" tIns="42030" rIns="85561" bIns="42030" anchor="t" anchorCtr="0">
              <a:spAutoFit/>
            </a:bodyPr>
            <a:lstStyle/>
            <a:p>
              <a:pPr algn="ctr" defTabSz="865505" eaLnBrk="0" hangingPunct="0"/>
              <a:r>
                <a:rPr lang="en-US" altLang="zh-CN" sz="2400" b="1" dirty="0">
                  <a:solidFill>
                    <a:srgbClr val="000000"/>
                  </a:solidFill>
                  <a:latin typeface="Times New Roman" panose="02020603050405020304" pitchFamily="18" charset="0"/>
                  <a:ea typeface="宋体" panose="02010600030101010101" pitchFamily="2" charset="-122"/>
                </a:rPr>
                <a:t>Owner’s Equity</a:t>
              </a:r>
            </a:p>
          </p:txBody>
        </p:sp>
        <p:sp>
          <p:nvSpPr>
            <p:cNvPr id="225291" name="Rectangle 13"/>
            <p:cNvSpPr/>
            <p:nvPr/>
          </p:nvSpPr>
          <p:spPr>
            <a:xfrm>
              <a:off x="0" y="266"/>
              <a:ext cx="1239" cy="8"/>
            </a:xfrm>
            <a:prstGeom prst="rect">
              <a:avLst/>
            </a:prstGeom>
            <a:solidFill>
              <a:srgbClr val="000000"/>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25292" name="Rectangle 14"/>
            <p:cNvSpPr/>
            <p:nvPr/>
          </p:nvSpPr>
          <p:spPr>
            <a:xfrm>
              <a:off x="1664" y="266"/>
              <a:ext cx="1234" cy="8"/>
            </a:xfrm>
            <a:prstGeom prst="rect">
              <a:avLst/>
            </a:prstGeom>
            <a:solidFill>
              <a:srgbClr val="000000"/>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25293" name="Rectangle 15"/>
            <p:cNvSpPr/>
            <p:nvPr/>
          </p:nvSpPr>
          <p:spPr>
            <a:xfrm>
              <a:off x="3324" y="266"/>
              <a:ext cx="975" cy="8"/>
            </a:xfrm>
            <a:prstGeom prst="rect">
              <a:avLst/>
            </a:prstGeom>
            <a:solidFill>
              <a:srgbClr val="000000"/>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25294" name="Rectangle 16"/>
            <p:cNvSpPr/>
            <p:nvPr/>
          </p:nvSpPr>
          <p:spPr>
            <a:xfrm>
              <a:off x="4305" y="266"/>
              <a:ext cx="8" cy="8"/>
            </a:xfrm>
            <a:prstGeom prst="rect">
              <a:avLst/>
            </a:prstGeom>
            <a:solidFill>
              <a:srgbClr val="000000"/>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25295" name="Rectangle 17"/>
            <p:cNvSpPr/>
            <p:nvPr/>
          </p:nvSpPr>
          <p:spPr>
            <a:xfrm>
              <a:off x="4310" y="266"/>
              <a:ext cx="8" cy="8"/>
            </a:xfrm>
            <a:prstGeom prst="rect">
              <a:avLst/>
            </a:prstGeom>
            <a:solidFill>
              <a:srgbClr val="000000"/>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25296" name="Rectangle 18"/>
            <p:cNvSpPr/>
            <p:nvPr/>
          </p:nvSpPr>
          <p:spPr>
            <a:xfrm>
              <a:off x="4324" y="266"/>
              <a:ext cx="635" cy="8"/>
            </a:xfrm>
            <a:prstGeom prst="rect">
              <a:avLst/>
            </a:prstGeom>
            <a:solidFill>
              <a:srgbClr val="000000"/>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25297" name="Rectangle 19"/>
            <p:cNvSpPr/>
            <p:nvPr/>
          </p:nvSpPr>
          <p:spPr>
            <a:xfrm>
              <a:off x="3423" y="260"/>
              <a:ext cx="114" cy="305"/>
            </a:xfrm>
            <a:prstGeom prst="rect">
              <a:avLst/>
            </a:prstGeom>
            <a:noFill/>
            <a:ln w="9525">
              <a:noFill/>
            </a:ln>
          </p:spPr>
          <p:txBody>
            <a:bodyPr wrap="none" lIns="85561" tIns="42030" rIns="85561" bIns="42030" anchor="t" anchorCtr="0">
              <a:spAutoFit/>
            </a:bodyPr>
            <a:lstStyle/>
            <a:p>
              <a:pPr defTabSz="865505" eaLnBrk="0" hangingPunct="0"/>
              <a:endParaRPr lang="en-US" altLang="zh-CN" sz="2400" b="1" dirty="0">
                <a:solidFill>
                  <a:srgbClr val="000000"/>
                </a:solidFill>
                <a:latin typeface="Times New Roman" panose="02020603050405020304" pitchFamily="18" charset="0"/>
                <a:ea typeface="宋体" panose="02010600030101010101" pitchFamily="2" charset="-122"/>
              </a:endParaRPr>
            </a:p>
          </p:txBody>
        </p:sp>
        <p:sp>
          <p:nvSpPr>
            <p:cNvPr id="225298" name="Rectangle 20"/>
            <p:cNvSpPr/>
            <p:nvPr/>
          </p:nvSpPr>
          <p:spPr>
            <a:xfrm>
              <a:off x="358" y="494"/>
              <a:ext cx="557" cy="305"/>
            </a:xfrm>
            <a:prstGeom prst="rect">
              <a:avLst/>
            </a:prstGeom>
            <a:noFill/>
            <a:ln w="9525">
              <a:noFill/>
            </a:ln>
          </p:spPr>
          <p:txBody>
            <a:bodyPr wrap="none" lIns="85561" tIns="42030" rIns="85561" bIns="42030" anchor="t" anchorCtr="0">
              <a:spAutoFit/>
            </a:bodyPr>
            <a:lstStyle/>
            <a:p>
              <a:pPr defTabSz="865505" eaLnBrk="0" hangingPunct="0"/>
              <a:r>
                <a:rPr lang="en-US" altLang="zh-CN" sz="2400" b="1" dirty="0">
                  <a:solidFill>
                    <a:srgbClr val="000000"/>
                  </a:solidFill>
                  <a:latin typeface="Times New Roman" panose="02020603050405020304" pitchFamily="18" charset="0"/>
                  <a:ea typeface="宋体" panose="02010600030101010101" pitchFamily="2" charset="-122"/>
                </a:rPr>
                <a:t>Cash</a:t>
              </a:r>
            </a:p>
          </p:txBody>
        </p:sp>
        <p:sp>
          <p:nvSpPr>
            <p:cNvPr id="225299" name="Rectangle 21"/>
            <p:cNvSpPr/>
            <p:nvPr/>
          </p:nvSpPr>
          <p:spPr>
            <a:xfrm>
              <a:off x="3388" y="443"/>
              <a:ext cx="1369" cy="553"/>
            </a:xfrm>
            <a:prstGeom prst="rect">
              <a:avLst/>
            </a:prstGeom>
            <a:noFill/>
            <a:ln w="9525">
              <a:noFill/>
            </a:ln>
          </p:spPr>
          <p:txBody>
            <a:bodyPr wrap="none" lIns="85561" tIns="42030" rIns="85561" bIns="42030" anchor="t" anchorCtr="0">
              <a:spAutoFit/>
            </a:bodyPr>
            <a:lstStyle/>
            <a:p>
              <a:pPr algn="ctr" defTabSz="865505" eaLnBrk="0" hangingPunct="0"/>
              <a:r>
                <a:rPr lang="en-US" altLang="zh-CN" sz="2400" b="1" dirty="0">
                  <a:solidFill>
                    <a:srgbClr val="000000"/>
                  </a:solidFill>
                  <a:latin typeface="Times New Roman" panose="02020603050405020304" pitchFamily="18" charset="0"/>
                  <a:ea typeface="宋体" panose="02010600030101010101" pitchFamily="2" charset="-122"/>
                </a:rPr>
                <a:t>Bright, capital</a:t>
              </a:r>
            </a:p>
            <a:p>
              <a:pPr algn="ctr" defTabSz="865505" eaLnBrk="0" hangingPunct="0"/>
              <a:endParaRPr lang="en-US" altLang="zh-CN" sz="2400" b="1" dirty="0">
                <a:solidFill>
                  <a:srgbClr val="000000"/>
                </a:solidFill>
                <a:latin typeface="Times New Roman" panose="02020603050405020304" pitchFamily="18" charset="0"/>
                <a:ea typeface="宋体" panose="02010600030101010101" pitchFamily="2" charset="-122"/>
              </a:endParaRPr>
            </a:p>
          </p:txBody>
        </p:sp>
        <p:sp>
          <p:nvSpPr>
            <p:cNvPr id="225300" name="Rectangle 22"/>
            <p:cNvSpPr/>
            <p:nvPr/>
          </p:nvSpPr>
          <p:spPr>
            <a:xfrm>
              <a:off x="0" y="747"/>
              <a:ext cx="1239" cy="8"/>
            </a:xfrm>
            <a:prstGeom prst="rect">
              <a:avLst/>
            </a:prstGeom>
            <a:solidFill>
              <a:srgbClr val="000000"/>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25301" name="Rectangle 23"/>
            <p:cNvSpPr/>
            <p:nvPr/>
          </p:nvSpPr>
          <p:spPr>
            <a:xfrm>
              <a:off x="3324" y="747"/>
              <a:ext cx="970" cy="8"/>
            </a:xfrm>
            <a:prstGeom prst="rect">
              <a:avLst/>
            </a:prstGeom>
            <a:solidFill>
              <a:srgbClr val="000000"/>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grpSp>
      <p:sp>
        <p:nvSpPr>
          <p:cNvPr id="225302" name="Rectangle 24"/>
          <p:cNvSpPr/>
          <p:nvPr/>
        </p:nvSpPr>
        <p:spPr>
          <a:xfrm>
            <a:off x="9061450" y="3087688"/>
            <a:ext cx="958850" cy="12700"/>
          </a:xfrm>
          <a:prstGeom prst="rect">
            <a:avLst/>
          </a:prstGeom>
          <a:solidFill>
            <a:srgbClr val="000000"/>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25303" name="Rectangle 25"/>
          <p:cNvSpPr/>
          <p:nvPr/>
        </p:nvSpPr>
        <p:spPr>
          <a:xfrm>
            <a:off x="442453" y="685801"/>
            <a:ext cx="9587374" cy="2125663"/>
          </a:xfrm>
          <a:prstGeom prst="rect">
            <a:avLst/>
          </a:prstGeom>
          <a:noFill/>
          <a:ln w="9525">
            <a:noFill/>
          </a:ln>
        </p:spPr>
        <p:txBody>
          <a:bodyPr lIns="85561" tIns="42030" rIns="85561" bIns="42030" anchor="t" anchorCtr="0"/>
          <a:lstStyle/>
          <a:p>
            <a:pPr marL="342900" indent="-342900" defTabSz="800100">
              <a:lnSpc>
                <a:spcPct val="90000"/>
              </a:lnSpc>
              <a:spcBef>
                <a:spcPct val="20000"/>
              </a:spcBef>
              <a:buClr>
                <a:srgbClr val="CF0E30"/>
              </a:buClr>
              <a:buFont typeface="Wingdings" panose="05000000000000000000" pitchFamily="2" charset="2"/>
              <a:buChar char="l"/>
              <a:tabLst>
                <a:tab pos="742950" algn="l"/>
              </a:tabLst>
            </a:pPr>
            <a:r>
              <a:rPr lang="en-US" altLang="zh-CN" sz="2400" b="1" dirty="0">
                <a:latin typeface="Calibri" panose="020F0502020204030204" pitchFamily="34" charset="0"/>
                <a:ea typeface="宋体" panose="02010600030101010101" pitchFamily="2" charset="-122"/>
              </a:rPr>
              <a:t>November 2, 2014, </a:t>
            </a:r>
            <a:r>
              <a:rPr lang="en-US" altLang="zh-CN" sz="2400" b="1" dirty="0">
                <a:solidFill>
                  <a:srgbClr val="CF0E30"/>
                </a:solidFill>
                <a:latin typeface="Calibri" panose="020F0502020204030204" pitchFamily="34" charset="0"/>
                <a:ea typeface="宋体" panose="02010600030101010101" pitchFamily="2" charset="-122"/>
              </a:rPr>
              <a:t>Sheena Bright  </a:t>
            </a:r>
            <a:r>
              <a:rPr lang="en-US" altLang="zh-CN" sz="2400" b="1" dirty="0">
                <a:latin typeface="Calibri" panose="020F0502020204030204" pitchFamily="34" charset="0"/>
                <a:ea typeface="宋体" panose="02010600030101010101" pitchFamily="2" charset="-122"/>
              </a:rPr>
              <a:t>decide to start e-learning agency company as a proprietorship named </a:t>
            </a:r>
            <a:r>
              <a:rPr lang="en-US" altLang="zh-CN" sz="2400" b="1" dirty="0">
                <a:solidFill>
                  <a:srgbClr val="CF0E30"/>
                </a:solidFill>
                <a:latin typeface="Calibri" panose="020F0502020204030204" pitchFamily="34" charset="0"/>
                <a:ea typeface="宋体" panose="02010600030101010101" pitchFamily="2" charset="-122"/>
              </a:rPr>
              <a:t>Smart Touch Learning, Inc.</a:t>
            </a:r>
            <a:endParaRPr lang="en-US" altLang="zh-CN" sz="2400" b="1" dirty="0">
              <a:latin typeface="Calibri" panose="020F0502020204030204" pitchFamily="34" charset="0"/>
              <a:ea typeface="宋体" panose="02010600030101010101" pitchFamily="2" charset="-122"/>
            </a:endParaRPr>
          </a:p>
          <a:p>
            <a:pPr marL="342900" indent="-342900" defTabSz="800100">
              <a:lnSpc>
                <a:spcPct val="90000"/>
              </a:lnSpc>
              <a:spcBef>
                <a:spcPct val="20000"/>
              </a:spcBef>
              <a:buClr>
                <a:srgbClr val="CF0E30"/>
              </a:buClr>
              <a:buFont typeface="Wingdings" panose="05000000000000000000" pitchFamily="2" charset="2"/>
              <a:buChar char="l"/>
              <a:tabLst>
                <a:tab pos="742950" algn="l"/>
              </a:tabLst>
            </a:pPr>
            <a:r>
              <a:rPr lang="en-US" altLang="zh-CN" sz="2400" b="1" dirty="0">
                <a:latin typeface="Calibri" panose="020F0502020204030204" pitchFamily="34" charset="0"/>
                <a:ea typeface="宋体" panose="02010600030101010101" pitchFamily="2" charset="-122"/>
              </a:rPr>
              <a:t>She invests </a:t>
            </a:r>
            <a:r>
              <a:rPr lang="en-US" altLang="zh-CN" sz="2400" b="1" dirty="0">
                <a:solidFill>
                  <a:srgbClr val="CF0E30"/>
                </a:solidFill>
                <a:latin typeface="Calibri" panose="020F0502020204030204" pitchFamily="34" charset="0"/>
                <a:ea typeface="宋体" panose="02010600030101010101" pitchFamily="2" charset="-122"/>
              </a:rPr>
              <a:t>$30,000</a:t>
            </a:r>
            <a:r>
              <a:rPr lang="en-US" altLang="zh-CN" sz="2400" b="1" dirty="0">
                <a:latin typeface="Calibri" panose="020F0502020204030204" pitchFamily="34" charset="0"/>
                <a:ea typeface="宋体" panose="02010600030101010101" pitchFamily="2" charset="-122"/>
              </a:rPr>
              <a:t> cash in exchange for </a:t>
            </a:r>
            <a:r>
              <a:rPr lang="en-US" altLang="zh-CN" sz="2400" b="1" dirty="0">
                <a:solidFill>
                  <a:srgbClr val="CF0E30"/>
                </a:solidFill>
                <a:latin typeface="Calibri" panose="020F0502020204030204" pitchFamily="34" charset="0"/>
                <a:ea typeface="宋体" panose="02010600030101010101" pitchFamily="2" charset="-122"/>
              </a:rPr>
              <a:t>$30,000</a:t>
            </a:r>
            <a:r>
              <a:rPr lang="en-US" altLang="zh-CN" sz="2400" b="1" dirty="0">
                <a:latin typeface="Calibri" panose="020F0502020204030204" pitchFamily="34" charset="0"/>
                <a:ea typeface="宋体" panose="02010600030101010101" pitchFamily="2" charset="-122"/>
              </a:rPr>
              <a:t> of capital.	</a:t>
            </a:r>
          </a:p>
        </p:txBody>
      </p:sp>
      <p:sp>
        <p:nvSpPr>
          <p:cNvPr id="26" name="Rectangle 2"/>
          <p:cNvSpPr/>
          <p:nvPr/>
        </p:nvSpPr>
        <p:spPr>
          <a:xfrm>
            <a:off x="2393950" y="5327651"/>
            <a:ext cx="7131050" cy="1166813"/>
          </a:xfrm>
          <a:prstGeom prst="rect">
            <a:avLst/>
          </a:prstGeom>
          <a:solidFill>
            <a:schemeClr val="accent1"/>
          </a:solidFill>
          <a:ln w="12700" cap="flat" cmpd="sng">
            <a:solidFill>
              <a:schemeClr val="tx1"/>
            </a:solidFill>
            <a:prstDash val="solid"/>
            <a:miter/>
            <a:headEnd type="none" w="med" len="med"/>
            <a:tailEnd type="none" w="med" len="med"/>
          </a:ln>
          <a:effectLst>
            <a:outerShdw dist="107763" dir="2699999" algn="ctr" rotWithShape="0">
              <a:schemeClr val="tx2"/>
            </a:outerShdw>
          </a:effectLst>
        </p:spPr>
        <p:txBody>
          <a:bodyPr lIns="91566" tIns="45032" rIns="91566" bIns="45032" anchor="t" anchorCtr="0"/>
          <a:lstStyle/>
          <a:p>
            <a:pPr defTabSz="908050" eaLnBrk="0" hangingPunct="0">
              <a:spcBef>
                <a:spcPct val="50000"/>
              </a:spcBef>
            </a:pPr>
            <a:r>
              <a:rPr lang="en-US" altLang="zh-CN" sz="2300" b="1" dirty="0">
                <a:latin typeface="Times New Roman" panose="02020603050405020304" pitchFamily="18" charset="0"/>
                <a:ea typeface="宋体" panose="02010600030101010101" pitchFamily="2" charset="-122"/>
              </a:rPr>
              <a:t>There is an increase in the asset </a:t>
            </a:r>
            <a:r>
              <a:rPr lang="en-US" altLang="zh-CN" sz="2300" b="1" dirty="0">
                <a:solidFill>
                  <a:srgbClr val="CF0E30"/>
                </a:solidFill>
                <a:latin typeface="Times New Roman" panose="02020603050405020304" pitchFamily="18" charset="0"/>
                <a:ea typeface="宋体" panose="02010600030101010101" pitchFamily="2" charset="-122"/>
              </a:rPr>
              <a:t>Cash</a:t>
            </a:r>
            <a:r>
              <a:rPr lang="en-US" altLang="zh-CN" sz="2300" b="1" dirty="0">
                <a:latin typeface="Times New Roman" panose="02020603050405020304" pitchFamily="18" charset="0"/>
                <a:ea typeface="宋体" panose="02010600030101010101" pitchFamily="2" charset="-122"/>
              </a:rPr>
              <a:t>, </a:t>
            </a:r>
            <a:r>
              <a:rPr lang="en-US" altLang="zh-CN" sz="2300" b="1" dirty="0">
                <a:solidFill>
                  <a:srgbClr val="CF0E30"/>
                </a:solidFill>
                <a:latin typeface="Times New Roman" panose="02020603050405020304" pitchFamily="18" charset="0"/>
                <a:ea typeface="宋体" panose="02010600030101010101" pitchFamily="2" charset="-122"/>
              </a:rPr>
              <a:t>$30,000</a:t>
            </a:r>
            <a:r>
              <a:rPr lang="en-US" altLang="zh-CN" sz="2300" b="1" dirty="0">
                <a:latin typeface="Times New Roman" panose="02020603050405020304" pitchFamily="18" charset="0"/>
                <a:ea typeface="宋体" panose="02010600030101010101" pitchFamily="2" charset="-122"/>
              </a:rPr>
              <a:t>, and an equal increase in the owner’ equity, </a:t>
            </a:r>
            <a:r>
              <a:rPr lang="en-US" altLang="zh-CN" sz="2300" b="1" dirty="0">
                <a:solidFill>
                  <a:srgbClr val="CF0E30"/>
                </a:solidFill>
                <a:latin typeface="Times New Roman" panose="02020603050405020304" pitchFamily="18" charset="0"/>
                <a:ea typeface="宋体" panose="02010600030101010101" pitchFamily="2" charset="-122"/>
              </a:rPr>
              <a:t>Bright ,capital</a:t>
            </a:r>
            <a:r>
              <a:rPr lang="en-US" altLang="zh-CN" sz="2300" b="1" dirty="0">
                <a:latin typeface="Times New Roman" panose="02020603050405020304" pitchFamily="18" charset="0"/>
                <a:ea typeface="宋体" panose="02010600030101010101" pitchFamily="2" charset="-122"/>
              </a:rPr>
              <a:t>, </a:t>
            </a:r>
            <a:r>
              <a:rPr lang="en-US" altLang="zh-CN" sz="2300" b="1" dirty="0">
                <a:solidFill>
                  <a:srgbClr val="CF0E30"/>
                </a:solidFill>
                <a:latin typeface="Times New Roman" panose="02020603050405020304" pitchFamily="18" charset="0"/>
                <a:ea typeface="宋体" panose="02010600030101010101" pitchFamily="2" charset="-122"/>
              </a:rPr>
              <a:t>$30,000</a:t>
            </a:r>
            <a:r>
              <a:rPr lang="en-US" altLang="zh-CN" sz="2300" b="1" dirty="0">
                <a:latin typeface="Times New Roman" panose="02020603050405020304" pitchFamily="18" charset="0"/>
                <a:ea typeface="宋体" panose="02010600030101010101" pitchFamily="2" charset="-122"/>
              </a:rPr>
              <a:t>.</a:t>
            </a:r>
          </a:p>
        </p:txBody>
      </p:sp>
      <p:sp>
        <p:nvSpPr>
          <p:cNvPr id="225305" name="Rectangle 79"/>
          <p:cNvSpPr/>
          <p:nvPr/>
        </p:nvSpPr>
        <p:spPr>
          <a:xfrm>
            <a:off x="1679575" y="4340225"/>
            <a:ext cx="8077200" cy="920750"/>
          </a:xfrm>
          <a:prstGeom prst="rect">
            <a:avLst/>
          </a:prstGeom>
          <a:noFill/>
          <a:ln w="9525">
            <a:noFill/>
          </a:ln>
        </p:spPr>
        <p:txBody>
          <a:bodyPr lIns="91432" tIns="45716" rIns="91432" bIns="45716" anchor="t" anchorCtr="0">
            <a:spAutoFit/>
          </a:bodyPr>
          <a:lstStyle/>
          <a:p>
            <a:r>
              <a:rPr lang="en-US" altLang="zh-CN" b="1" dirty="0">
                <a:solidFill>
                  <a:srgbClr val="FF6600"/>
                </a:solidFill>
                <a:latin typeface="Calibri" panose="020F0502020204030204" pitchFamily="34" charset="0"/>
                <a:ea typeface="宋体" panose="02010600030101010101" pitchFamily="2" charset="-122"/>
              </a:rPr>
              <a:t>1 accounts?  types?</a:t>
            </a:r>
          </a:p>
          <a:p>
            <a:r>
              <a:rPr lang="en-US" altLang="zh-CN" b="1" dirty="0">
                <a:solidFill>
                  <a:srgbClr val="FF6600"/>
                </a:solidFill>
                <a:latin typeface="Calibri" panose="020F0502020204030204" pitchFamily="34" charset="0"/>
                <a:ea typeface="宋体" panose="02010600030101010101" pitchFamily="2" charset="-122"/>
              </a:rPr>
              <a:t>2 change?</a:t>
            </a:r>
          </a:p>
          <a:p>
            <a:r>
              <a:rPr lang="en-US" altLang="zh-CN" b="1" dirty="0">
                <a:solidFill>
                  <a:srgbClr val="FF6600"/>
                </a:solidFill>
                <a:latin typeface="Calibri" panose="020F0502020204030204" pitchFamily="34" charset="0"/>
                <a:ea typeface="宋体" panose="02010600030101010101" pitchFamily="2" charset="-122"/>
              </a:rPr>
              <a:t>3 balanced?</a:t>
            </a:r>
          </a:p>
        </p:txBody>
      </p:sp>
      <p:pic>
        <p:nvPicPr>
          <p:cNvPr id="2" name="Graphic 21">
            <a:extLst>
              <a:ext uri="{FF2B5EF4-FFF2-40B4-BE49-F238E27FC236}">
                <a16:creationId xmlns:a16="http://schemas.microsoft.com/office/drawing/2014/main" id="{E0BE6A62-BBE3-DE5D-248C-2347C057284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6301" y="147281"/>
            <a:ext cx="2305141" cy="1076343"/>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9158">
                                            <p:txEl>
                                              <p:pRg st="0" end="0"/>
                                            </p:txEl>
                                          </p:spTgt>
                                        </p:tgtEl>
                                        <p:attrNameLst>
                                          <p:attrName>style.visibility</p:attrName>
                                        </p:attrNameLst>
                                      </p:cBhvr>
                                      <p:to>
                                        <p:strVal val="visible"/>
                                      </p:to>
                                    </p:set>
                                    <p:anim calcmode="lin" valueType="num">
                                      <p:cBhvr additive="base">
                                        <p:cTn id="13" dur="500" fill="hold"/>
                                        <p:tgtEl>
                                          <p:spTgt spid="49158">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915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25305"/>
                                        </p:tgtEl>
                                        <p:attrNameLst>
                                          <p:attrName>style.visibility</p:attrName>
                                        </p:attrNameLst>
                                      </p:cBhvr>
                                      <p:to>
                                        <p:strVal val="visible"/>
                                      </p:to>
                                    </p:set>
                                    <p:anim calcmode="lin" valueType="num">
                                      <p:cBhvr additive="base">
                                        <p:cTn id="19" dur="500" fill="hold"/>
                                        <p:tgtEl>
                                          <p:spTgt spid="225305"/>
                                        </p:tgtEl>
                                        <p:attrNameLst>
                                          <p:attrName>ppt_x</p:attrName>
                                        </p:attrNameLst>
                                      </p:cBhvr>
                                      <p:tavLst>
                                        <p:tav tm="0">
                                          <p:val>
                                            <p:strVal val="#ppt_x"/>
                                          </p:val>
                                        </p:tav>
                                        <p:tav tm="100000">
                                          <p:val>
                                            <p:strVal val="#ppt_x"/>
                                          </p:val>
                                        </p:tav>
                                      </p:tavLst>
                                    </p:anim>
                                    <p:anim calcmode="lin" valueType="num">
                                      <p:cBhvr additive="base">
                                        <p:cTn id="20" dur="500" fill="hold"/>
                                        <p:tgtEl>
                                          <p:spTgt spid="22530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8" grpId="0" build="p"/>
      <p:bldP spid="26" grpId="0" animBg="1"/>
      <p:bldP spid="225305" grpId="0"/>
      <p:bldP spid="225305" grpId="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29" name="Oval 2"/>
          <p:cNvSpPr/>
          <p:nvPr/>
        </p:nvSpPr>
        <p:spPr>
          <a:xfrm>
            <a:off x="3482975" y="3983038"/>
            <a:ext cx="1016000" cy="285750"/>
          </a:xfrm>
          <a:prstGeom prst="ellipse">
            <a:avLst/>
          </a:prstGeom>
          <a:solidFill>
            <a:srgbClr val="FFFFFF"/>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27330" name="Oval 3"/>
          <p:cNvSpPr/>
          <p:nvPr/>
        </p:nvSpPr>
        <p:spPr>
          <a:xfrm>
            <a:off x="5297488" y="3983038"/>
            <a:ext cx="1016000" cy="285750"/>
          </a:xfrm>
          <a:prstGeom prst="ellipse">
            <a:avLst/>
          </a:prstGeom>
          <a:solidFill>
            <a:srgbClr val="FFFFFF"/>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27331" name="Rectangle 5"/>
          <p:cNvSpPr/>
          <p:nvPr/>
        </p:nvSpPr>
        <p:spPr>
          <a:xfrm>
            <a:off x="3594100" y="430214"/>
            <a:ext cx="4986338" cy="492125"/>
          </a:xfrm>
          <a:prstGeom prst="rect">
            <a:avLst/>
          </a:prstGeom>
          <a:noFill/>
          <a:ln w="12700" cap="flat" cmpd="sng">
            <a:solidFill>
              <a:schemeClr val="accent2"/>
            </a:solidFill>
            <a:prstDash val="solid"/>
            <a:miter/>
            <a:headEnd type="none" w="med" len="med"/>
            <a:tailEnd type="none" w="med" len="med"/>
          </a:ln>
          <a:effectLst>
            <a:outerShdw dist="35921" dir="2699999" algn="ctr" rotWithShape="0">
              <a:srgbClr val="676767"/>
            </a:outerShdw>
          </a:effectLst>
        </p:spPr>
        <p:txBody>
          <a:bodyPr lIns="85561" tIns="42030" rIns="85561" bIns="42030" anchor="t" anchorCtr="0">
            <a:spAutoFit/>
          </a:bodyPr>
          <a:lstStyle/>
          <a:p>
            <a:pPr algn="ctr" defTabSz="865505" eaLnBrk="0" hangingPunct="0"/>
            <a:r>
              <a:rPr lang="en-US" altLang="zh-CN" sz="2600" b="1" dirty="0">
                <a:latin typeface="Calibri" panose="020F0502020204030204" pitchFamily="34" charset="0"/>
                <a:ea typeface="宋体" panose="02010600030101010101" pitchFamily="2" charset="-122"/>
              </a:rPr>
              <a:t>TRANSACTION  </a:t>
            </a:r>
            <a:r>
              <a:rPr lang="en-US" altLang="zh-CN" sz="2600" b="1" dirty="0">
                <a:solidFill>
                  <a:srgbClr val="CF0E30"/>
                </a:solidFill>
                <a:latin typeface="Calibri" panose="020F0502020204030204" pitchFamily="34" charset="0"/>
                <a:ea typeface="宋体" panose="02010600030101010101" pitchFamily="2" charset="-122"/>
              </a:rPr>
              <a:t>2</a:t>
            </a:r>
            <a:endParaRPr lang="en-US" altLang="zh-CN" sz="2600" b="1" dirty="0">
              <a:latin typeface="Calibri" panose="020F0502020204030204" pitchFamily="34" charset="0"/>
              <a:ea typeface="宋体" panose="02010600030101010101" pitchFamily="2" charset="-122"/>
            </a:endParaRPr>
          </a:p>
        </p:txBody>
      </p:sp>
      <p:sp>
        <p:nvSpPr>
          <p:cNvPr id="227332" name="Rectangle 6"/>
          <p:cNvSpPr/>
          <p:nvPr/>
        </p:nvSpPr>
        <p:spPr>
          <a:xfrm>
            <a:off x="4383089" y="3198813"/>
            <a:ext cx="7937" cy="6350"/>
          </a:xfrm>
          <a:prstGeom prst="rect">
            <a:avLst/>
          </a:prstGeom>
          <a:solidFill>
            <a:srgbClr val="000000"/>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27333" name="Rectangle 7"/>
          <p:cNvSpPr/>
          <p:nvPr/>
        </p:nvSpPr>
        <p:spPr>
          <a:xfrm>
            <a:off x="4860925" y="3198813"/>
            <a:ext cx="7938" cy="6350"/>
          </a:xfrm>
          <a:prstGeom prst="rect">
            <a:avLst/>
          </a:prstGeom>
          <a:solidFill>
            <a:srgbClr val="000000"/>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27334" name="Rectangle 8"/>
          <p:cNvSpPr/>
          <p:nvPr/>
        </p:nvSpPr>
        <p:spPr>
          <a:xfrm>
            <a:off x="8929689" y="3198813"/>
            <a:ext cx="7937" cy="6350"/>
          </a:xfrm>
          <a:prstGeom prst="rect">
            <a:avLst/>
          </a:prstGeom>
          <a:solidFill>
            <a:srgbClr val="000000"/>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27335" name="Rectangle 9"/>
          <p:cNvSpPr/>
          <p:nvPr/>
        </p:nvSpPr>
        <p:spPr>
          <a:xfrm>
            <a:off x="10040939" y="3198813"/>
            <a:ext cx="7937" cy="6350"/>
          </a:xfrm>
          <a:prstGeom prst="rect">
            <a:avLst/>
          </a:prstGeom>
          <a:solidFill>
            <a:srgbClr val="000000"/>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27336" name="Rectangle 10"/>
          <p:cNvSpPr/>
          <p:nvPr/>
        </p:nvSpPr>
        <p:spPr>
          <a:xfrm>
            <a:off x="6357939" y="3441700"/>
            <a:ext cx="304239" cy="361880"/>
          </a:xfrm>
          <a:prstGeom prst="rect">
            <a:avLst/>
          </a:prstGeom>
          <a:noFill/>
          <a:ln w="9525">
            <a:noFill/>
          </a:ln>
        </p:spPr>
        <p:txBody>
          <a:bodyPr wrap="none" lIns="85561" tIns="42030" rIns="85561" bIns="42030" anchor="t" anchorCtr="0">
            <a:spAutoFit/>
          </a:bodyPr>
          <a:lstStyle/>
          <a:p>
            <a:pPr defTabSz="865505" eaLnBrk="0" hangingPunct="0"/>
            <a:r>
              <a:rPr lang="en-US" altLang="zh-CN" b="1" dirty="0">
                <a:solidFill>
                  <a:srgbClr val="000000"/>
                </a:solidFill>
                <a:latin typeface="Times New Roman" panose="02020603050405020304" pitchFamily="18" charset="0"/>
                <a:ea typeface="宋体" panose="02010600030101010101" pitchFamily="2" charset="-122"/>
              </a:rPr>
              <a:t>=</a:t>
            </a:r>
          </a:p>
        </p:txBody>
      </p:sp>
      <p:sp>
        <p:nvSpPr>
          <p:cNvPr id="227337" name="Rectangle 11"/>
          <p:cNvSpPr/>
          <p:nvPr/>
        </p:nvSpPr>
        <p:spPr>
          <a:xfrm>
            <a:off x="9110664" y="3441700"/>
            <a:ext cx="839787" cy="361950"/>
          </a:xfrm>
          <a:prstGeom prst="rect">
            <a:avLst/>
          </a:prstGeom>
          <a:noFill/>
          <a:ln w="9525">
            <a:noFill/>
          </a:ln>
        </p:spPr>
        <p:txBody>
          <a:bodyPr wrap="none" lIns="85561" tIns="42030" rIns="85561" bIns="42030" anchor="t" anchorCtr="0">
            <a:spAutoFit/>
          </a:bodyPr>
          <a:lstStyle/>
          <a:p>
            <a:pPr algn="ctr" defTabSz="865505" eaLnBrk="0" hangingPunct="0"/>
            <a:r>
              <a:rPr lang="en-US" altLang="zh-CN" b="1" dirty="0">
                <a:solidFill>
                  <a:srgbClr val="000000"/>
                </a:solidFill>
                <a:latin typeface="Times New Roman" panose="02020603050405020304" pitchFamily="18" charset="0"/>
                <a:ea typeface="宋体" panose="02010600030101010101" pitchFamily="2" charset="-122"/>
              </a:rPr>
              <a:t>capital</a:t>
            </a:r>
          </a:p>
        </p:txBody>
      </p:sp>
      <p:sp>
        <p:nvSpPr>
          <p:cNvPr id="227338" name="Rectangle 12"/>
          <p:cNvSpPr/>
          <p:nvPr/>
        </p:nvSpPr>
        <p:spPr>
          <a:xfrm>
            <a:off x="3271839" y="3740150"/>
            <a:ext cx="1101725" cy="7938"/>
          </a:xfrm>
          <a:prstGeom prst="rect">
            <a:avLst/>
          </a:prstGeom>
          <a:solidFill>
            <a:srgbClr val="000000"/>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27339" name="Rectangle 13"/>
          <p:cNvSpPr/>
          <p:nvPr/>
        </p:nvSpPr>
        <p:spPr>
          <a:xfrm>
            <a:off x="4860925" y="3740150"/>
            <a:ext cx="1385888" cy="7938"/>
          </a:xfrm>
          <a:prstGeom prst="rect">
            <a:avLst/>
          </a:prstGeom>
          <a:solidFill>
            <a:srgbClr val="000000"/>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135181" name="Rectangle 14"/>
          <p:cNvSpPr/>
          <p:nvPr/>
        </p:nvSpPr>
        <p:spPr>
          <a:xfrm>
            <a:off x="4484689" y="4262438"/>
            <a:ext cx="304239" cy="361880"/>
          </a:xfrm>
          <a:prstGeom prst="rect">
            <a:avLst/>
          </a:prstGeom>
          <a:noFill/>
          <a:ln w="9525">
            <a:noFill/>
          </a:ln>
        </p:spPr>
        <p:txBody>
          <a:bodyPr wrap="none" lIns="85561" tIns="42030" rIns="85561" bIns="42030" anchor="t" anchorCtr="0">
            <a:spAutoFit/>
          </a:bodyPr>
          <a:lstStyle/>
          <a:p>
            <a:pPr defTabSz="865505" eaLnBrk="0" hangingPunct="0"/>
            <a:r>
              <a:rPr lang="en-US" altLang="zh-CN" b="1" dirty="0">
                <a:solidFill>
                  <a:srgbClr val="000000"/>
                </a:solidFill>
                <a:latin typeface="Times New Roman" panose="02020603050405020304" pitchFamily="18" charset="0"/>
                <a:ea typeface="宋体" panose="02010600030101010101" pitchFamily="2" charset="-122"/>
              </a:rPr>
              <a:t>+</a:t>
            </a:r>
          </a:p>
        </p:txBody>
      </p:sp>
      <p:sp>
        <p:nvSpPr>
          <p:cNvPr id="135182" name="Rectangle 15"/>
          <p:cNvSpPr/>
          <p:nvPr/>
        </p:nvSpPr>
        <p:spPr>
          <a:xfrm>
            <a:off x="5257800" y="4267200"/>
            <a:ext cx="922338" cy="361950"/>
          </a:xfrm>
          <a:prstGeom prst="rect">
            <a:avLst/>
          </a:prstGeom>
          <a:noFill/>
          <a:ln w="9525">
            <a:noFill/>
          </a:ln>
        </p:spPr>
        <p:txBody>
          <a:bodyPr wrap="none" lIns="85561" tIns="42030" rIns="85561" bIns="42030" anchor="t" anchorCtr="0">
            <a:spAutoFit/>
          </a:bodyPr>
          <a:lstStyle/>
          <a:p>
            <a:pPr defTabSz="865505" eaLnBrk="0" hangingPunct="0"/>
            <a:r>
              <a:rPr lang="en-US" altLang="zh-CN" b="1" dirty="0">
                <a:solidFill>
                  <a:srgbClr val="000000"/>
                </a:solidFill>
                <a:latin typeface="Times New Roman" panose="02020603050405020304" pitchFamily="18" charset="0"/>
                <a:ea typeface="宋体" panose="02010600030101010101" pitchFamily="2" charset="-122"/>
              </a:rPr>
              <a:t>$20,000</a:t>
            </a:r>
          </a:p>
        </p:txBody>
      </p:sp>
      <p:sp>
        <p:nvSpPr>
          <p:cNvPr id="227342" name="Rectangle 16"/>
          <p:cNvSpPr/>
          <p:nvPr/>
        </p:nvSpPr>
        <p:spPr>
          <a:xfrm>
            <a:off x="6357939" y="4262438"/>
            <a:ext cx="304239" cy="361880"/>
          </a:xfrm>
          <a:prstGeom prst="rect">
            <a:avLst/>
          </a:prstGeom>
          <a:noFill/>
          <a:ln w="9525">
            <a:noFill/>
          </a:ln>
        </p:spPr>
        <p:txBody>
          <a:bodyPr wrap="none" lIns="85561" tIns="42030" rIns="85561" bIns="42030" anchor="t" anchorCtr="0">
            <a:spAutoFit/>
          </a:bodyPr>
          <a:lstStyle/>
          <a:p>
            <a:pPr defTabSz="865505" eaLnBrk="0" hangingPunct="0"/>
            <a:r>
              <a:rPr lang="en-US" altLang="zh-CN" b="1" dirty="0">
                <a:solidFill>
                  <a:srgbClr val="000000"/>
                </a:solidFill>
                <a:latin typeface="Times New Roman" panose="02020603050405020304" pitchFamily="18" charset="0"/>
                <a:ea typeface="宋体" panose="02010600030101010101" pitchFamily="2" charset="-122"/>
              </a:rPr>
              <a:t>=</a:t>
            </a:r>
          </a:p>
        </p:txBody>
      </p:sp>
      <p:sp>
        <p:nvSpPr>
          <p:cNvPr id="227343" name="Rectangle 17"/>
          <p:cNvSpPr/>
          <p:nvPr/>
        </p:nvSpPr>
        <p:spPr>
          <a:xfrm>
            <a:off x="3271839" y="4281489"/>
            <a:ext cx="1101725" cy="7937"/>
          </a:xfrm>
          <a:prstGeom prst="rect">
            <a:avLst/>
          </a:prstGeom>
          <a:solidFill>
            <a:srgbClr val="000000"/>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27344" name="Rectangle 18"/>
          <p:cNvSpPr/>
          <p:nvPr/>
        </p:nvSpPr>
        <p:spPr>
          <a:xfrm>
            <a:off x="4860925" y="4281489"/>
            <a:ext cx="1385888" cy="7937"/>
          </a:xfrm>
          <a:prstGeom prst="rect">
            <a:avLst/>
          </a:prstGeom>
          <a:solidFill>
            <a:srgbClr val="000000"/>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50195" name="Rectangle 19"/>
          <p:cNvSpPr>
            <a:spLocks noGrp="1"/>
          </p:cNvSpPr>
          <p:nvPr>
            <p:ph idx="1"/>
          </p:nvPr>
        </p:nvSpPr>
        <p:spPr>
          <a:xfrm>
            <a:off x="2873375" y="4037014"/>
            <a:ext cx="4643438" cy="320675"/>
          </a:xfrm>
        </p:spPr>
        <p:txBody>
          <a:bodyPr vert="horz" wrap="square" lIns="85561" tIns="42030" rIns="85561" bIns="42030" rtlCol="0" anchor="t" anchorCtr="0">
            <a:spAutoFit/>
          </a:bodyPr>
          <a:lstStyle/>
          <a:p>
            <a:pPr defTabSz="800100">
              <a:buNone/>
              <a:tabLst>
                <a:tab pos="742950" algn="l"/>
              </a:tabLst>
            </a:pPr>
            <a:r>
              <a:rPr lang="en-US" altLang="zh-CN" sz="1700" b="1" dirty="0">
                <a:latin typeface="Times New Roman" panose="02020603050405020304" pitchFamily="18" charset="0"/>
                <a:ea typeface="宋体" panose="02010600030101010101" pitchFamily="2" charset="-122"/>
                <a:cs typeface="Times New Roman" panose="02020603050405020304" pitchFamily="18" charset="0"/>
              </a:rPr>
              <a:t>(2)</a:t>
            </a:r>
            <a:r>
              <a:rPr lang="en-US" altLang="zh-CN" sz="1700" b="1" dirty="0">
                <a:solidFill>
                  <a:schemeClr val="hlink"/>
                </a:solidFill>
                <a:latin typeface="Times New Roman" panose="02020603050405020304" pitchFamily="18" charset="0"/>
                <a:ea typeface="宋体" panose="02010600030101010101" pitchFamily="2" charset="-122"/>
                <a:cs typeface="Times New Roman" panose="02020603050405020304" pitchFamily="18" charset="0"/>
              </a:rPr>
              <a:t>      </a:t>
            </a:r>
            <a:r>
              <a:rPr lang="en-US" altLang="zh-CN" sz="1700" b="1" dirty="0">
                <a:solidFill>
                  <a:srgbClr val="CF0E30"/>
                </a:solidFill>
                <a:latin typeface="Times New Roman" panose="02020603050405020304" pitchFamily="18" charset="0"/>
                <a:ea typeface="宋体" panose="02010600030101010101" pitchFamily="2" charset="-122"/>
                <a:cs typeface="Times New Roman" panose="02020603050405020304" pitchFamily="18" charset="0"/>
              </a:rPr>
              <a:t>-20,000                    +$20,000 </a:t>
            </a:r>
          </a:p>
        </p:txBody>
      </p:sp>
      <p:sp>
        <p:nvSpPr>
          <p:cNvPr id="227346" name="Rectangle 27"/>
          <p:cNvSpPr/>
          <p:nvPr/>
        </p:nvSpPr>
        <p:spPr>
          <a:xfrm>
            <a:off x="4389438" y="2865438"/>
            <a:ext cx="788346" cy="361880"/>
          </a:xfrm>
          <a:prstGeom prst="rect">
            <a:avLst/>
          </a:prstGeom>
          <a:noFill/>
          <a:ln w="9525">
            <a:noFill/>
          </a:ln>
        </p:spPr>
        <p:txBody>
          <a:bodyPr wrap="none" lIns="85561" tIns="42030" rIns="85561" bIns="42030" anchor="t" anchorCtr="0">
            <a:spAutoFit/>
          </a:bodyPr>
          <a:lstStyle/>
          <a:p>
            <a:pPr defTabSz="865505" eaLnBrk="0" hangingPunct="0"/>
            <a:r>
              <a:rPr lang="en-US" altLang="zh-CN" b="1" dirty="0">
                <a:solidFill>
                  <a:srgbClr val="000000"/>
                </a:solidFill>
                <a:latin typeface="Times New Roman" panose="02020603050405020304" pitchFamily="18" charset="0"/>
                <a:ea typeface="宋体" panose="02010600030101010101" pitchFamily="2" charset="-122"/>
              </a:rPr>
              <a:t>Assets</a:t>
            </a:r>
          </a:p>
        </p:txBody>
      </p:sp>
      <p:sp>
        <p:nvSpPr>
          <p:cNvPr id="227347" name="Rectangle 28"/>
          <p:cNvSpPr/>
          <p:nvPr/>
        </p:nvSpPr>
        <p:spPr>
          <a:xfrm>
            <a:off x="6357939" y="2865438"/>
            <a:ext cx="304239" cy="361880"/>
          </a:xfrm>
          <a:prstGeom prst="rect">
            <a:avLst/>
          </a:prstGeom>
          <a:noFill/>
          <a:ln w="9525">
            <a:noFill/>
          </a:ln>
        </p:spPr>
        <p:txBody>
          <a:bodyPr wrap="none" lIns="85561" tIns="42030" rIns="85561" bIns="42030" anchor="t" anchorCtr="0">
            <a:spAutoFit/>
          </a:bodyPr>
          <a:lstStyle/>
          <a:p>
            <a:pPr defTabSz="865505" eaLnBrk="0" hangingPunct="0"/>
            <a:r>
              <a:rPr lang="en-US" altLang="zh-CN" b="1" dirty="0">
                <a:solidFill>
                  <a:srgbClr val="000000"/>
                </a:solidFill>
                <a:latin typeface="Times New Roman" panose="02020603050405020304" pitchFamily="18" charset="0"/>
                <a:ea typeface="宋体" panose="02010600030101010101" pitchFamily="2" charset="-122"/>
              </a:rPr>
              <a:t>=</a:t>
            </a:r>
          </a:p>
        </p:txBody>
      </p:sp>
      <p:sp>
        <p:nvSpPr>
          <p:cNvPr id="227348" name="Rectangle 29"/>
          <p:cNvSpPr/>
          <p:nvPr/>
        </p:nvSpPr>
        <p:spPr>
          <a:xfrm>
            <a:off x="6842126" y="2865438"/>
            <a:ext cx="1160243" cy="361880"/>
          </a:xfrm>
          <a:prstGeom prst="rect">
            <a:avLst/>
          </a:prstGeom>
          <a:noFill/>
          <a:ln w="9525">
            <a:noFill/>
          </a:ln>
        </p:spPr>
        <p:txBody>
          <a:bodyPr wrap="none" lIns="85561" tIns="42030" rIns="85561" bIns="42030" anchor="t" anchorCtr="0">
            <a:spAutoFit/>
          </a:bodyPr>
          <a:lstStyle/>
          <a:p>
            <a:pPr defTabSz="865505" eaLnBrk="0" hangingPunct="0"/>
            <a:r>
              <a:rPr lang="en-US" altLang="zh-CN" b="1" dirty="0">
                <a:solidFill>
                  <a:srgbClr val="000000"/>
                </a:solidFill>
                <a:latin typeface="Times New Roman" panose="02020603050405020304" pitchFamily="18" charset="0"/>
                <a:ea typeface="宋体" panose="02010600030101010101" pitchFamily="2" charset="-122"/>
              </a:rPr>
              <a:t>Liabilities</a:t>
            </a:r>
          </a:p>
        </p:txBody>
      </p:sp>
      <p:sp>
        <p:nvSpPr>
          <p:cNvPr id="227349" name="Rectangle 30"/>
          <p:cNvSpPr/>
          <p:nvPr/>
        </p:nvSpPr>
        <p:spPr>
          <a:xfrm>
            <a:off x="8167689" y="2865438"/>
            <a:ext cx="304239" cy="361880"/>
          </a:xfrm>
          <a:prstGeom prst="rect">
            <a:avLst/>
          </a:prstGeom>
          <a:noFill/>
          <a:ln w="9525">
            <a:noFill/>
          </a:ln>
        </p:spPr>
        <p:txBody>
          <a:bodyPr wrap="none" lIns="85561" tIns="42030" rIns="85561" bIns="42030" anchor="t" anchorCtr="0">
            <a:spAutoFit/>
          </a:bodyPr>
          <a:lstStyle/>
          <a:p>
            <a:pPr defTabSz="865505" eaLnBrk="0" hangingPunct="0"/>
            <a:r>
              <a:rPr lang="en-US" altLang="zh-CN" b="1" dirty="0">
                <a:solidFill>
                  <a:srgbClr val="000000"/>
                </a:solidFill>
                <a:latin typeface="Times New Roman" panose="02020603050405020304" pitchFamily="18" charset="0"/>
                <a:ea typeface="宋体" panose="02010600030101010101" pitchFamily="2" charset="-122"/>
              </a:rPr>
              <a:t>+</a:t>
            </a:r>
          </a:p>
        </p:txBody>
      </p:sp>
      <p:sp>
        <p:nvSpPr>
          <p:cNvPr id="227350" name="Rectangle 32"/>
          <p:cNvSpPr/>
          <p:nvPr/>
        </p:nvSpPr>
        <p:spPr>
          <a:xfrm>
            <a:off x="8932864" y="3179763"/>
            <a:ext cx="871537" cy="361950"/>
          </a:xfrm>
          <a:prstGeom prst="rect">
            <a:avLst/>
          </a:prstGeom>
          <a:noFill/>
          <a:ln w="9525">
            <a:noFill/>
          </a:ln>
        </p:spPr>
        <p:txBody>
          <a:bodyPr wrap="none" lIns="85561" tIns="42030" rIns="85561" bIns="42030" anchor="t" anchorCtr="0">
            <a:spAutoFit/>
          </a:bodyPr>
          <a:lstStyle/>
          <a:p>
            <a:pPr algn="ctr" defTabSz="865505" eaLnBrk="0" hangingPunct="0"/>
            <a:r>
              <a:rPr lang="en-US" altLang="zh-CN" b="1" dirty="0">
                <a:solidFill>
                  <a:srgbClr val="000000"/>
                </a:solidFill>
                <a:latin typeface="Times New Roman" panose="02020603050405020304" pitchFamily="18" charset="0"/>
                <a:ea typeface="宋体" panose="02010600030101010101" pitchFamily="2" charset="-122"/>
              </a:rPr>
              <a:t>Bright,</a:t>
            </a:r>
          </a:p>
        </p:txBody>
      </p:sp>
      <p:sp>
        <p:nvSpPr>
          <p:cNvPr id="227351" name="Rectangle 33"/>
          <p:cNvSpPr/>
          <p:nvPr/>
        </p:nvSpPr>
        <p:spPr>
          <a:xfrm>
            <a:off x="3271839" y="3198813"/>
            <a:ext cx="1101725" cy="6350"/>
          </a:xfrm>
          <a:prstGeom prst="rect">
            <a:avLst/>
          </a:prstGeom>
          <a:solidFill>
            <a:srgbClr val="000000"/>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27352" name="Rectangle 34"/>
          <p:cNvSpPr/>
          <p:nvPr/>
        </p:nvSpPr>
        <p:spPr>
          <a:xfrm>
            <a:off x="4398964" y="3198813"/>
            <a:ext cx="452437" cy="6350"/>
          </a:xfrm>
          <a:prstGeom prst="rect">
            <a:avLst/>
          </a:prstGeom>
          <a:solidFill>
            <a:srgbClr val="000000"/>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27353" name="Rectangle 35"/>
          <p:cNvSpPr/>
          <p:nvPr/>
        </p:nvSpPr>
        <p:spPr>
          <a:xfrm>
            <a:off x="4876801" y="3198813"/>
            <a:ext cx="1370013" cy="6350"/>
          </a:xfrm>
          <a:prstGeom prst="rect">
            <a:avLst/>
          </a:prstGeom>
          <a:solidFill>
            <a:srgbClr val="000000"/>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27354" name="Rectangle 36"/>
          <p:cNvSpPr/>
          <p:nvPr/>
        </p:nvSpPr>
        <p:spPr>
          <a:xfrm>
            <a:off x="6734175" y="3198813"/>
            <a:ext cx="1320800" cy="6350"/>
          </a:xfrm>
          <a:prstGeom prst="rect">
            <a:avLst/>
          </a:prstGeom>
          <a:solidFill>
            <a:srgbClr val="000000"/>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27355" name="Rectangle 37"/>
          <p:cNvSpPr/>
          <p:nvPr/>
        </p:nvSpPr>
        <p:spPr>
          <a:xfrm>
            <a:off x="8542339" y="3198813"/>
            <a:ext cx="377825" cy="6350"/>
          </a:xfrm>
          <a:prstGeom prst="rect">
            <a:avLst/>
          </a:prstGeom>
          <a:solidFill>
            <a:srgbClr val="000000"/>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27356" name="Rectangle 38"/>
          <p:cNvSpPr/>
          <p:nvPr/>
        </p:nvSpPr>
        <p:spPr>
          <a:xfrm>
            <a:off x="8945563" y="3198813"/>
            <a:ext cx="1085850" cy="6350"/>
          </a:xfrm>
          <a:prstGeom prst="rect">
            <a:avLst/>
          </a:prstGeom>
          <a:solidFill>
            <a:srgbClr val="000000"/>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27357" name="Rectangle 39"/>
          <p:cNvSpPr/>
          <p:nvPr/>
        </p:nvSpPr>
        <p:spPr>
          <a:xfrm>
            <a:off x="10056813" y="3198813"/>
            <a:ext cx="361950" cy="6350"/>
          </a:xfrm>
          <a:prstGeom prst="rect">
            <a:avLst/>
          </a:prstGeom>
          <a:solidFill>
            <a:srgbClr val="000000"/>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27358" name="Rectangle 40"/>
          <p:cNvSpPr/>
          <p:nvPr/>
        </p:nvSpPr>
        <p:spPr>
          <a:xfrm>
            <a:off x="3508375" y="3441700"/>
            <a:ext cx="672930" cy="361880"/>
          </a:xfrm>
          <a:prstGeom prst="rect">
            <a:avLst/>
          </a:prstGeom>
          <a:noFill/>
          <a:ln w="9525">
            <a:noFill/>
          </a:ln>
        </p:spPr>
        <p:txBody>
          <a:bodyPr wrap="none" lIns="85561" tIns="42030" rIns="85561" bIns="42030" anchor="t" anchorCtr="0">
            <a:spAutoFit/>
          </a:bodyPr>
          <a:lstStyle/>
          <a:p>
            <a:pPr defTabSz="865505" eaLnBrk="0" hangingPunct="0"/>
            <a:r>
              <a:rPr lang="en-US" altLang="zh-CN" b="1" dirty="0">
                <a:solidFill>
                  <a:srgbClr val="000000"/>
                </a:solidFill>
                <a:latin typeface="Times New Roman" panose="02020603050405020304" pitchFamily="18" charset="0"/>
                <a:ea typeface="宋体" panose="02010600030101010101" pitchFamily="2" charset="-122"/>
              </a:rPr>
              <a:t>Cash</a:t>
            </a:r>
          </a:p>
        </p:txBody>
      </p:sp>
      <p:sp>
        <p:nvSpPr>
          <p:cNvPr id="227359" name="Rectangle 41"/>
          <p:cNvSpPr/>
          <p:nvPr/>
        </p:nvSpPr>
        <p:spPr>
          <a:xfrm>
            <a:off x="4484689" y="3441700"/>
            <a:ext cx="304239" cy="361880"/>
          </a:xfrm>
          <a:prstGeom prst="rect">
            <a:avLst/>
          </a:prstGeom>
          <a:noFill/>
          <a:ln w="9525">
            <a:noFill/>
          </a:ln>
        </p:spPr>
        <p:txBody>
          <a:bodyPr wrap="none" lIns="85561" tIns="42030" rIns="85561" bIns="42030" anchor="t" anchorCtr="0">
            <a:spAutoFit/>
          </a:bodyPr>
          <a:lstStyle/>
          <a:p>
            <a:pPr defTabSz="865505" eaLnBrk="0" hangingPunct="0"/>
            <a:r>
              <a:rPr lang="en-US" altLang="zh-CN" b="1" dirty="0">
                <a:solidFill>
                  <a:srgbClr val="000000"/>
                </a:solidFill>
                <a:latin typeface="Times New Roman" panose="02020603050405020304" pitchFamily="18" charset="0"/>
                <a:ea typeface="宋体" panose="02010600030101010101" pitchFamily="2" charset="-122"/>
              </a:rPr>
              <a:t>+</a:t>
            </a:r>
          </a:p>
        </p:txBody>
      </p:sp>
      <p:sp>
        <p:nvSpPr>
          <p:cNvPr id="227360" name="Rectangle 42"/>
          <p:cNvSpPr/>
          <p:nvPr/>
        </p:nvSpPr>
        <p:spPr>
          <a:xfrm>
            <a:off x="4903788" y="3441700"/>
            <a:ext cx="698500" cy="361950"/>
          </a:xfrm>
          <a:prstGeom prst="rect">
            <a:avLst/>
          </a:prstGeom>
          <a:noFill/>
          <a:ln w="9525">
            <a:noFill/>
          </a:ln>
        </p:spPr>
        <p:txBody>
          <a:bodyPr wrap="none" lIns="85561" tIns="42030" rIns="85561" bIns="42030" anchor="t" anchorCtr="0">
            <a:spAutoFit/>
          </a:bodyPr>
          <a:lstStyle/>
          <a:p>
            <a:pPr defTabSz="865505" eaLnBrk="0" hangingPunct="0"/>
            <a:r>
              <a:rPr lang="en-US" altLang="zh-CN" b="1" dirty="0">
                <a:solidFill>
                  <a:srgbClr val="000000"/>
                </a:solidFill>
                <a:latin typeface="Times New Roman" panose="02020603050405020304" pitchFamily="18" charset="0"/>
                <a:ea typeface="宋体" panose="02010600030101010101" pitchFamily="2" charset="-122"/>
              </a:rPr>
              <a:t>Land</a:t>
            </a:r>
          </a:p>
        </p:txBody>
      </p:sp>
      <p:sp>
        <p:nvSpPr>
          <p:cNvPr id="227361" name="Rectangle 43"/>
          <p:cNvSpPr/>
          <p:nvPr/>
        </p:nvSpPr>
        <p:spPr>
          <a:xfrm>
            <a:off x="2108201" y="3721100"/>
            <a:ext cx="993531" cy="361880"/>
          </a:xfrm>
          <a:prstGeom prst="rect">
            <a:avLst/>
          </a:prstGeom>
          <a:noFill/>
          <a:ln w="9525">
            <a:noFill/>
          </a:ln>
        </p:spPr>
        <p:txBody>
          <a:bodyPr wrap="none" lIns="85561" tIns="42030" rIns="85561" bIns="42030" anchor="t" anchorCtr="0">
            <a:spAutoFit/>
          </a:bodyPr>
          <a:lstStyle/>
          <a:p>
            <a:pPr defTabSz="865505" eaLnBrk="0" hangingPunct="0"/>
            <a:r>
              <a:rPr lang="en-US" altLang="zh-CN" b="1" dirty="0">
                <a:solidFill>
                  <a:srgbClr val="000000"/>
                </a:solidFill>
                <a:latin typeface="Times New Roman" panose="02020603050405020304" pitchFamily="18" charset="0"/>
                <a:ea typeface="宋体" panose="02010600030101010101" pitchFamily="2" charset="-122"/>
              </a:rPr>
              <a:t>Old Bal.</a:t>
            </a:r>
          </a:p>
        </p:txBody>
      </p:sp>
      <p:sp>
        <p:nvSpPr>
          <p:cNvPr id="227362" name="Rectangle 44"/>
          <p:cNvSpPr/>
          <p:nvPr/>
        </p:nvSpPr>
        <p:spPr>
          <a:xfrm>
            <a:off x="3454400" y="3721100"/>
            <a:ext cx="922338" cy="361950"/>
          </a:xfrm>
          <a:prstGeom prst="rect">
            <a:avLst/>
          </a:prstGeom>
          <a:noFill/>
          <a:ln w="9525">
            <a:noFill/>
          </a:ln>
        </p:spPr>
        <p:txBody>
          <a:bodyPr wrap="none" lIns="85561" tIns="42030" rIns="85561" bIns="42030" anchor="t" anchorCtr="0">
            <a:spAutoFit/>
          </a:bodyPr>
          <a:lstStyle/>
          <a:p>
            <a:pPr defTabSz="865505" eaLnBrk="0" hangingPunct="0"/>
            <a:r>
              <a:rPr lang="en-US" altLang="zh-CN" b="1" dirty="0">
                <a:solidFill>
                  <a:srgbClr val="000000"/>
                </a:solidFill>
                <a:latin typeface="Times New Roman" panose="02020603050405020304" pitchFamily="18" charset="0"/>
                <a:ea typeface="宋体" panose="02010600030101010101" pitchFamily="2" charset="-122"/>
              </a:rPr>
              <a:t>$30,000</a:t>
            </a:r>
          </a:p>
        </p:txBody>
      </p:sp>
      <p:sp>
        <p:nvSpPr>
          <p:cNvPr id="227363" name="Rectangle 45"/>
          <p:cNvSpPr/>
          <p:nvPr/>
        </p:nvSpPr>
        <p:spPr>
          <a:xfrm>
            <a:off x="9117014" y="3721100"/>
            <a:ext cx="922337" cy="361950"/>
          </a:xfrm>
          <a:prstGeom prst="rect">
            <a:avLst/>
          </a:prstGeom>
          <a:noFill/>
          <a:ln w="9525">
            <a:noFill/>
          </a:ln>
        </p:spPr>
        <p:txBody>
          <a:bodyPr wrap="none" lIns="85561" tIns="42030" rIns="85561" bIns="42030" anchor="t" anchorCtr="0">
            <a:spAutoFit/>
          </a:bodyPr>
          <a:lstStyle/>
          <a:p>
            <a:pPr defTabSz="865505" eaLnBrk="0" hangingPunct="0"/>
            <a:r>
              <a:rPr lang="en-US" altLang="zh-CN" b="1" dirty="0">
                <a:solidFill>
                  <a:srgbClr val="000000"/>
                </a:solidFill>
                <a:latin typeface="Times New Roman" panose="02020603050405020304" pitchFamily="18" charset="0"/>
                <a:ea typeface="宋体" panose="02010600030101010101" pitchFamily="2" charset="-122"/>
              </a:rPr>
              <a:t>$30,000</a:t>
            </a:r>
          </a:p>
        </p:txBody>
      </p:sp>
      <p:sp>
        <p:nvSpPr>
          <p:cNvPr id="227364" name="Rectangle 46"/>
          <p:cNvSpPr/>
          <p:nvPr/>
        </p:nvSpPr>
        <p:spPr>
          <a:xfrm>
            <a:off x="8929689" y="3740150"/>
            <a:ext cx="1106487" cy="7938"/>
          </a:xfrm>
          <a:prstGeom prst="rect">
            <a:avLst/>
          </a:prstGeom>
          <a:solidFill>
            <a:srgbClr val="000000"/>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135207" name="Rectangle 47"/>
          <p:cNvSpPr>
            <a:spLocks noChangeArrowheads="1"/>
          </p:cNvSpPr>
          <p:nvPr/>
        </p:nvSpPr>
        <p:spPr bwMode="auto">
          <a:xfrm>
            <a:off x="2108201" y="4262438"/>
            <a:ext cx="1057275" cy="361950"/>
          </a:xfrm>
          <a:prstGeom prst="rect">
            <a:avLst/>
          </a:prstGeom>
          <a:noFill/>
          <a:ln w="9525">
            <a:noFill/>
            <a:miter lim="800000"/>
          </a:ln>
        </p:spPr>
        <p:txBody>
          <a:bodyPr wrap="none" lIns="85561" tIns="42030" rIns="85561" bIns="42030">
            <a:spAutoFit/>
          </a:bodyPr>
          <a:lstStyle/>
          <a:p>
            <a:pPr defTabSz="865505" eaLnBrk="0" fontAlgn="base" hangingPunct="0">
              <a:spcBef>
                <a:spcPct val="0"/>
              </a:spcBef>
              <a:spcAft>
                <a:spcPct val="0"/>
              </a:spcAft>
              <a:defRPr/>
            </a:pPr>
            <a:r>
              <a:rPr lang="en-US" altLang="zh-CN" b="1" dirty="0">
                <a:solidFill>
                  <a:schemeClr val="bg2">
                    <a:lumMod val="75000"/>
                  </a:schemeClr>
                </a:solidFill>
                <a:latin typeface="Times New Roman" panose="02020603050405020304" pitchFamily="18" charset="0"/>
                <a:cs typeface="Arial" panose="020B0604020202020204" pitchFamily="34" charset="0"/>
              </a:rPr>
              <a:t>New Bal.</a:t>
            </a:r>
          </a:p>
        </p:txBody>
      </p:sp>
      <p:sp>
        <p:nvSpPr>
          <p:cNvPr id="135208" name="Rectangle 48"/>
          <p:cNvSpPr/>
          <p:nvPr/>
        </p:nvSpPr>
        <p:spPr>
          <a:xfrm>
            <a:off x="3448051" y="4262438"/>
            <a:ext cx="1038225" cy="361950"/>
          </a:xfrm>
          <a:prstGeom prst="rect">
            <a:avLst/>
          </a:prstGeom>
          <a:noFill/>
          <a:ln w="9525">
            <a:noFill/>
          </a:ln>
        </p:spPr>
        <p:txBody>
          <a:bodyPr wrap="none" lIns="85561" tIns="42030" rIns="85561" bIns="42030" anchor="t" anchorCtr="0">
            <a:spAutoFit/>
          </a:bodyPr>
          <a:lstStyle/>
          <a:p>
            <a:pPr defTabSz="865505" eaLnBrk="0" hangingPunct="0"/>
            <a:r>
              <a:rPr lang="en-US" altLang="zh-CN" b="1" dirty="0">
                <a:solidFill>
                  <a:srgbClr val="000000"/>
                </a:solidFill>
                <a:latin typeface="Times New Roman" panose="02020603050405020304" pitchFamily="18" charset="0"/>
                <a:ea typeface="宋体" panose="02010600030101010101" pitchFamily="2" charset="-122"/>
              </a:rPr>
              <a:t>$  10,000</a:t>
            </a:r>
          </a:p>
        </p:txBody>
      </p:sp>
      <p:sp>
        <p:nvSpPr>
          <p:cNvPr id="135209" name="Rectangle 49"/>
          <p:cNvSpPr>
            <a:spLocks noChangeArrowheads="1"/>
          </p:cNvSpPr>
          <p:nvPr/>
        </p:nvSpPr>
        <p:spPr bwMode="auto">
          <a:xfrm>
            <a:off x="9117013" y="4262438"/>
            <a:ext cx="922338" cy="361950"/>
          </a:xfrm>
          <a:prstGeom prst="rect">
            <a:avLst/>
          </a:prstGeom>
          <a:noFill/>
          <a:ln w="9525">
            <a:noFill/>
            <a:miter lim="800000"/>
          </a:ln>
        </p:spPr>
        <p:txBody>
          <a:bodyPr wrap="none" lIns="85561" tIns="42030" rIns="85561" bIns="42030">
            <a:spAutoFit/>
          </a:bodyPr>
          <a:lstStyle/>
          <a:p>
            <a:pPr defTabSz="865505" eaLnBrk="0" fontAlgn="base" hangingPunct="0">
              <a:spcBef>
                <a:spcPct val="0"/>
              </a:spcBef>
              <a:spcAft>
                <a:spcPct val="0"/>
              </a:spcAft>
              <a:defRPr/>
            </a:pPr>
            <a:r>
              <a:rPr lang="en-US" altLang="zh-CN" b="1" dirty="0">
                <a:solidFill>
                  <a:schemeClr val="bg2">
                    <a:lumMod val="75000"/>
                  </a:schemeClr>
                </a:solidFill>
                <a:latin typeface="Times New Roman" panose="02020603050405020304" pitchFamily="18" charset="0"/>
                <a:cs typeface="Arial" panose="020B0604020202020204" pitchFamily="34" charset="0"/>
              </a:rPr>
              <a:t>$30,000</a:t>
            </a:r>
          </a:p>
        </p:txBody>
      </p:sp>
      <p:sp>
        <p:nvSpPr>
          <p:cNvPr id="227368" name="Rectangle 50"/>
          <p:cNvSpPr/>
          <p:nvPr/>
        </p:nvSpPr>
        <p:spPr>
          <a:xfrm>
            <a:off x="8929689" y="4281489"/>
            <a:ext cx="1106487" cy="7937"/>
          </a:xfrm>
          <a:prstGeom prst="rect">
            <a:avLst/>
          </a:prstGeom>
          <a:solidFill>
            <a:srgbClr val="000000"/>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27369" name="Rectangle 52"/>
          <p:cNvSpPr/>
          <p:nvPr/>
        </p:nvSpPr>
        <p:spPr>
          <a:xfrm>
            <a:off x="8229600" y="2819400"/>
            <a:ext cx="2198688" cy="361950"/>
          </a:xfrm>
          <a:prstGeom prst="rect">
            <a:avLst/>
          </a:prstGeom>
          <a:noFill/>
          <a:ln w="9525">
            <a:noFill/>
          </a:ln>
        </p:spPr>
        <p:txBody>
          <a:bodyPr lIns="85561" tIns="42030" rIns="85561" bIns="42030" anchor="t" anchorCtr="0">
            <a:spAutoFit/>
          </a:bodyPr>
          <a:lstStyle/>
          <a:p>
            <a:pPr algn="ctr" defTabSz="865505" eaLnBrk="0" hangingPunct="0"/>
            <a:r>
              <a:rPr lang="en-US" altLang="zh-CN" b="1" dirty="0">
                <a:solidFill>
                  <a:srgbClr val="000000"/>
                </a:solidFill>
                <a:latin typeface="Times New Roman" panose="02020603050405020304" pitchFamily="18" charset="0"/>
                <a:ea typeface="宋体" panose="02010600030101010101" pitchFamily="2" charset="-122"/>
              </a:rPr>
              <a:t>Owner’s Equity</a:t>
            </a:r>
          </a:p>
        </p:txBody>
      </p:sp>
      <p:sp>
        <p:nvSpPr>
          <p:cNvPr id="227370" name="Rectangle 53"/>
          <p:cNvSpPr/>
          <p:nvPr/>
        </p:nvSpPr>
        <p:spPr>
          <a:xfrm>
            <a:off x="1676401" y="1295401"/>
            <a:ext cx="8455025" cy="1033463"/>
          </a:xfrm>
          <a:prstGeom prst="rect">
            <a:avLst/>
          </a:prstGeom>
          <a:solidFill>
            <a:srgbClr val="8CF4EA"/>
          </a:solidFill>
          <a:ln w="9525">
            <a:noFill/>
          </a:ln>
          <a:effectLst>
            <a:outerShdw dist="35921" dir="2699999" algn="ctr" rotWithShape="0">
              <a:schemeClr val="bg2"/>
            </a:outerShdw>
          </a:effectLst>
        </p:spPr>
        <p:txBody>
          <a:bodyPr lIns="85561" tIns="42030" rIns="85561" bIns="42030" anchor="t" anchorCtr="0"/>
          <a:lstStyle/>
          <a:p>
            <a:pPr marL="342900" indent="-342900" algn="ctr" defTabSz="800100">
              <a:spcBef>
                <a:spcPct val="20000"/>
              </a:spcBef>
              <a:tabLst>
                <a:tab pos="742950" algn="l"/>
              </a:tabLst>
            </a:pPr>
            <a:r>
              <a:rPr lang="en-US" altLang="zh-CN" sz="3200" b="1" dirty="0">
                <a:solidFill>
                  <a:srgbClr val="CF0E30"/>
                </a:solidFill>
                <a:latin typeface="Calibri" panose="020F0502020204030204" pitchFamily="34" charset="0"/>
                <a:ea typeface="宋体" panose="02010600030101010101" pitchFamily="2" charset="-122"/>
              </a:rPr>
              <a:t>Smart Touch </a:t>
            </a:r>
            <a:r>
              <a:rPr lang="en-US" altLang="zh-CN" sz="3000" b="1" dirty="0">
                <a:latin typeface="Calibri" panose="020F0502020204030204" pitchFamily="34" charset="0"/>
                <a:ea typeface="宋体" panose="02010600030101010101" pitchFamily="2" charset="-122"/>
              </a:rPr>
              <a:t>purchases land by </a:t>
            </a:r>
            <a:r>
              <a:rPr lang="en-US" altLang="zh-CN" sz="3000" b="1" dirty="0">
                <a:solidFill>
                  <a:srgbClr val="CF0E30"/>
                </a:solidFill>
                <a:latin typeface="Calibri" panose="020F0502020204030204" pitchFamily="34" charset="0"/>
                <a:ea typeface="宋体" panose="02010600030101010101" pitchFamily="2" charset="-122"/>
              </a:rPr>
              <a:t>$20,000</a:t>
            </a:r>
            <a:r>
              <a:rPr lang="en-US" altLang="zh-CN" sz="3000" b="1" dirty="0">
                <a:latin typeface="Calibri" panose="020F0502020204030204" pitchFamily="34" charset="0"/>
                <a:ea typeface="宋体" panose="02010600030101010101" pitchFamily="2" charset="-122"/>
              </a:rPr>
              <a:t> cash</a:t>
            </a:r>
            <a:r>
              <a:rPr lang="en-US" altLang="zh-CN" sz="2500" b="1" dirty="0">
                <a:latin typeface="Calibri" panose="020F0502020204030204" pitchFamily="34" charset="0"/>
                <a:ea typeface="宋体" panose="02010600030101010101" pitchFamily="2" charset="-122"/>
              </a:rPr>
              <a:t>.</a:t>
            </a:r>
          </a:p>
        </p:txBody>
      </p:sp>
      <p:sp>
        <p:nvSpPr>
          <p:cNvPr id="54" name="Rectangle 4"/>
          <p:cNvSpPr/>
          <p:nvPr/>
        </p:nvSpPr>
        <p:spPr>
          <a:xfrm>
            <a:off x="3579814" y="5524500"/>
            <a:ext cx="5032375" cy="738188"/>
          </a:xfrm>
          <a:prstGeom prst="rect">
            <a:avLst/>
          </a:prstGeom>
          <a:solidFill>
            <a:srgbClr val="A2C1FE"/>
          </a:solidFill>
          <a:ln w="12700" cap="flat" cmpd="sng">
            <a:solidFill>
              <a:schemeClr val="tx1"/>
            </a:solidFill>
            <a:prstDash val="solid"/>
            <a:miter/>
            <a:headEnd type="none" w="med" len="med"/>
            <a:tailEnd type="none" w="med" len="med"/>
          </a:ln>
          <a:effectLst>
            <a:outerShdw dist="107763" dir="2699999" algn="ctr" rotWithShape="0">
              <a:schemeClr val="tx2"/>
            </a:outerShdw>
          </a:effectLst>
        </p:spPr>
        <p:txBody>
          <a:bodyPr lIns="91566" tIns="45032" rIns="91566" bIns="45032" anchor="t" anchorCtr="0"/>
          <a:lstStyle/>
          <a:p>
            <a:pPr defTabSz="908050" eaLnBrk="0" hangingPunct="0">
              <a:spcBef>
                <a:spcPct val="50000"/>
              </a:spcBef>
            </a:pPr>
            <a:r>
              <a:rPr lang="en-US" altLang="zh-CN" sz="2300" b="1" dirty="0">
                <a:latin typeface="Times New Roman" panose="02020603050405020304" pitchFamily="18" charset="0"/>
                <a:ea typeface="宋体" panose="02010600030101010101" pitchFamily="2" charset="-122"/>
              </a:rPr>
              <a:t>Asset</a:t>
            </a:r>
            <a:r>
              <a:rPr lang="en-US" altLang="zh-CN" sz="2300" b="1" dirty="0">
                <a:solidFill>
                  <a:srgbClr val="CF0E30"/>
                </a:solidFill>
                <a:latin typeface="Times New Roman" panose="02020603050405020304" pitchFamily="18" charset="0"/>
                <a:ea typeface="宋体" panose="02010600030101010101" pitchFamily="2" charset="-122"/>
              </a:rPr>
              <a:t> Cash</a:t>
            </a:r>
            <a:r>
              <a:rPr lang="en-US" altLang="zh-CN" sz="2300" b="1" dirty="0">
                <a:latin typeface="Times New Roman" panose="02020603050405020304" pitchFamily="18" charset="0"/>
                <a:ea typeface="宋体" panose="02010600030101010101" pitchFamily="2" charset="-122"/>
              </a:rPr>
              <a:t> is decreased </a:t>
            </a:r>
            <a:r>
              <a:rPr lang="en-US" altLang="zh-CN" sz="2300" b="1" dirty="0">
                <a:solidFill>
                  <a:srgbClr val="CF0E30"/>
                </a:solidFill>
                <a:latin typeface="Times New Roman" panose="02020603050405020304" pitchFamily="18" charset="0"/>
                <a:ea typeface="宋体" panose="02010600030101010101" pitchFamily="2" charset="-122"/>
              </a:rPr>
              <a:t>$20,000</a:t>
            </a:r>
            <a:r>
              <a:rPr lang="en-US" altLang="zh-CN" sz="2300" b="1" dirty="0">
                <a:latin typeface="Times New Roman" panose="02020603050405020304" pitchFamily="18" charset="0"/>
                <a:ea typeface="宋体" panose="02010600030101010101" pitchFamily="2" charset="-122"/>
              </a:rPr>
              <a:t> and the asset </a:t>
            </a:r>
            <a:r>
              <a:rPr lang="en-US" altLang="zh-CN" sz="2300" b="1" dirty="0">
                <a:solidFill>
                  <a:srgbClr val="FF0000"/>
                </a:solidFill>
                <a:latin typeface="Times New Roman" panose="02020603050405020304" pitchFamily="18" charset="0"/>
                <a:ea typeface="宋体" panose="02010600030101010101" pitchFamily="2" charset="-122"/>
              </a:rPr>
              <a:t>Land</a:t>
            </a:r>
            <a:r>
              <a:rPr lang="en-US" altLang="zh-CN" sz="2300" b="1" dirty="0">
                <a:latin typeface="Times New Roman" panose="02020603050405020304" pitchFamily="18" charset="0"/>
                <a:ea typeface="宋体" panose="02010600030101010101" pitchFamily="2" charset="-122"/>
              </a:rPr>
              <a:t> is increased </a:t>
            </a:r>
            <a:r>
              <a:rPr lang="en-US" altLang="zh-CN" sz="2300" b="1" dirty="0">
                <a:solidFill>
                  <a:srgbClr val="CF0E30"/>
                </a:solidFill>
                <a:latin typeface="Times New Roman" panose="02020603050405020304" pitchFamily="18" charset="0"/>
                <a:ea typeface="宋体" panose="02010600030101010101" pitchFamily="2" charset="-122"/>
              </a:rPr>
              <a:t>$20,000</a:t>
            </a:r>
            <a:r>
              <a:rPr lang="en-US" altLang="zh-CN" sz="2300" b="1" dirty="0">
                <a:latin typeface="Times New Roman" panose="02020603050405020304" pitchFamily="18" charset="0"/>
                <a:ea typeface="宋体" panose="02010600030101010101" pitchFamily="2" charset="-122"/>
              </a:rPr>
              <a:t>.</a:t>
            </a:r>
          </a:p>
        </p:txBody>
      </p:sp>
      <p:pic>
        <p:nvPicPr>
          <p:cNvPr id="2" name="Graphic 21">
            <a:extLst>
              <a:ext uri="{FF2B5EF4-FFF2-40B4-BE49-F238E27FC236}">
                <a16:creationId xmlns:a16="http://schemas.microsoft.com/office/drawing/2014/main" id="{FD2AD1D9-9551-4FAC-AB8F-9744936F8BB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4401" y="15911"/>
            <a:ext cx="2305141" cy="1076343"/>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cBhvr additive="base">
                                        <p:cTn id="7" dur="500" fill="hold"/>
                                        <p:tgtEl>
                                          <p:spTgt spid="54"/>
                                        </p:tgtEl>
                                        <p:attrNameLst>
                                          <p:attrName>ppt_x</p:attrName>
                                        </p:attrNameLst>
                                      </p:cBhvr>
                                      <p:tavLst>
                                        <p:tav tm="0">
                                          <p:val>
                                            <p:strVal val="#ppt_x"/>
                                          </p:val>
                                        </p:tav>
                                        <p:tav tm="100000">
                                          <p:val>
                                            <p:strVal val="#ppt_x"/>
                                          </p:val>
                                        </p:tav>
                                      </p:tavLst>
                                    </p:anim>
                                    <p:anim calcmode="lin" valueType="num">
                                      <p:cBhvr additive="base">
                                        <p:cTn id="8" dur="500" fill="hold"/>
                                        <p:tgtEl>
                                          <p:spTgt spid="5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0195">
                                            <p:txEl>
                                              <p:pRg st="0" end="0"/>
                                            </p:txEl>
                                          </p:spTgt>
                                        </p:tgtEl>
                                        <p:attrNameLst>
                                          <p:attrName>style.visibility</p:attrName>
                                        </p:attrNameLst>
                                      </p:cBhvr>
                                      <p:to>
                                        <p:strVal val="visible"/>
                                      </p:to>
                                    </p:set>
                                    <p:anim calcmode="lin" valueType="num">
                                      <p:cBhvr additive="base">
                                        <p:cTn id="13" dur="500" fill="hold"/>
                                        <p:tgtEl>
                                          <p:spTgt spid="50195">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019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135207"/>
                                        </p:tgtEl>
                                        <p:attrNameLst>
                                          <p:attrName>style.visibility</p:attrName>
                                        </p:attrNameLst>
                                      </p:cBhvr>
                                      <p:to>
                                        <p:strVal val="visible"/>
                                      </p:to>
                                    </p:set>
                                    <p:animEffect transition="in" filter="blinds(horizontal)">
                                      <p:cBhvr>
                                        <p:cTn id="19" dur="500"/>
                                        <p:tgtEl>
                                          <p:spTgt spid="135207"/>
                                        </p:tgtEl>
                                      </p:cBhvr>
                                    </p:animEffec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135208"/>
                                        </p:tgtEl>
                                        <p:attrNameLst>
                                          <p:attrName>style.visibility</p:attrName>
                                        </p:attrNameLst>
                                      </p:cBhvr>
                                      <p:to>
                                        <p:strVal val="visible"/>
                                      </p:to>
                                    </p:set>
                                    <p:animEffect transition="in" filter="blinds(horizontal)">
                                      <p:cBhvr>
                                        <p:cTn id="24" dur="500"/>
                                        <p:tgtEl>
                                          <p:spTgt spid="135208"/>
                                        </p:tgtEl>
                                      </p:cBhvr>
                                    </p:animEffec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135181"/>
                                        </p:tgtEl>
                                        <p:attrNameLst>
                                          <p:attrName>style.visibility</p:attrName>
                                        </p:attrNameLst>
                                      </p:cBhvr>
                                      <p:to>
                                        <p:strVal val="visible"/>
                                      </p:to>
                                    </p:set>
                                    <p:animEffect transition="in" filter="blinds(horizontal)">
                                      <p:cBhvr>
                                        <p:cTn id="29" dur="500"/>
                                        <p:tgtEl>
                                          <p:spTgt spid="135181"/>
                                        </p:tgtEl>
                                      </p:cBhvr>
                                    </p:animEffect>
                                  </p:childTnLst>
                                </p:cTn>
                              </p:par>
                            </p:childTnLst>
                          </p:cTn>
                        </p:par>
                      </p:childTnLst>
                    </p:cTn>
                  </p:par>
                  <p:par>
                    <p:cTn id="30" fill="hold">
                      <p:stCondLst>
                        <p:cond delay="indefinite"/>
                      </p:stCondLst>
                      <p:childTnLst>
                        <p:par>
                          <p:cTn id="31" fill="hold">
                            <p:stCondLst>
                              <p:cond delay="0"/>
                            </p:stCondLst>
                            <p:childTnLst>
                              <p:par>
                                <p:cTn id="32" presetID="3" presetClass="entr" presetSubtype="10" fill="hold" grpId="0" nodeType="clickEffect">
                                  <p:stCondLst>
                                    <p:cond delay="0"/>
                                  </p:stCondLst>
                                  <p:childTnLst>
                                    <p:set>
                                      <p:cBhvr>
                                        <p:cTn id="33" dur="1" fill="hold">
                                          <p:stCondLst>
                                            <p:cond delay="0"/>
                                          </p:stCondLst>
                                        </p:cTn>
                                        <p:tgtEl>
                                          <p:spTgt spid="135182"/>
                                        </p:tgtEl>
                                        <p:attrNameLst>
                                          <p:attrName>style.visibility</p:attrName>
                                        </p:attrNameLst>
                                      </p:cBhvr>
                                      <p:to>
                                        <p:strVal val="visible"/>
                                      </p:to>
                                    </p:set>
                                    <p:animEffect transition="in" filter="blinds(horizontal)">
                                      <p:cBhvr>
                                        <p:cTn id="34" dur="500"/>
                                        <p:tgtEl>
                                          <p:spTgt spid="135182"/>
                                        </p:tgtEl>
                                      </p:cBhvr>
                                    </p:animEffect>
                                  </p:childTnLst>
                                </p:cTn>
                              </p:par>
                            </p:childTnLst>
                          </p:cTn>
                        </p:par>
                      </p:childTnLst>
                    </p:cTn>
                  </p:par>
                  <p:par>
                    <p:cTn id="35" fill="hold">
                      <p:stCondLst>
                        <p:cond delay="indefinite"/>
                      </p:stCondLst>
                      <p:childTnLst>
                        <p:par>
                          <p:cTn id="36" fill="hold">
                            <p:stCondLst>
                              <p:cond delay="0"/>
                            </p:stCondLst>
                            <p:childTnLst>
                              <p:par>
                                <p:cTn id="37" presetID="3" presetClass="entr" presetSubtype="10" fill="hold" grpId="0" nodeType="clickEffect">
                                  <p:stCondLst>
                                    <p:cond delay="0"/>
                                  </p:stCondLst>
                                  <p:childTnLst>
                                    <p:set>
                                      <p:cBhvr>
                                        <p:cTn id="38" dur="1" fill="hold">
                                          <p:stCondLst>
                                            <p:cond delay="0"/>
                                          </p:stCondLst>
                                        </p:cTn>
                                        <p:tgtEl>
                                          <p:spTgt spid="135209"/>
                                        </p:tgtEl>
                                        <p:attrNameLst>
                                          <p:attrName>style.visibility</p:attrName>
                                        </p:attrNameLst>
                                      </p:cBhvr>
                                      <p:to>
                                        <p:strVal val="visible"/>
                                      </p:to>
                                    </p:set>
                                    <p:animEffect transition="in" filter="blinds(horizontal)">
                                      <p:cBhvr>
                                        <p:cTn id="39" dur="500"/>
                                        <p:tgtEl>
                                          <p:spTgt spid="1352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5181" grpId="0"/>
      <p:bldP spid="135182" grpId="0"/>
      <p:bldP spid="50195" grpId="0" build="p"/>
      <p:bldP spid="135207" grpId="0"/>
      <p:bldP spid="135208" grpId="0"/>
      <p:bldP spid="135209" grpId="0"/>
      <p:bldP spid="5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377" name="Oval 2"/>
          <p:cNvSpPr/>
          <p:nvPr/>
        </p:nvSpPr>
        <p:spPr>
          <a:xfrm>
            <a:off x="4391025" y="3643313"/>
            <a:ext cx="1016000" cy="285750"/>
          </a:xfrm>
          <a:prstGeom prst="ellipse">
            <a:avLst/>
          </a:prstGeom>
          <a:solidFill>
            <a:srgbClr val="FFFFFF"/>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29378" name="Oval 3"/>
          <p:cNvSpPr/>
          <p:nvPr/>
        </p:nvSpPr>
        <p:spPr>
          <a:xfrm>
            <a:off x="7546975" y="3643313"/>
            <a:ext cx="1016000" cy="285750"/>
          </a:xfrm>
          <a:prstGeom prst="ellipse">
            <a:avLst/>
          </a:prstGeom>
          <a:solidFill>
            <a:srgbClr val="FFFFFF"/>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51211" name="Rectangle 11"/>
          <p:cNvSpPr/>
          <p:nvPr/>
        </p:nvSpPr>
        <p:spPr>
          <a:xfrm>
            <a:off x="2609850" y="5000625"/>
            <a:ext cx="6972300" cy="1428750"/>
          </a:xfrm>
          <a:prstGeom prst="rect">
            <a:avLst/>
          </a:prstGeom>
          <a:solidFill>
            <a:srgbClr val="A2C1FE"/>
          </a:solidFill>
          <a:ln w="12700" cap="flat" cmpd="sng">
            <a:solidFill>
              <a:schemeClr val="tx1"/>
            </a:solidFill>
            <a:prstDash val="solid"/>
            <a:miter/>
            <a:headEnd type="none" w="med" len="med"/>
            <a:tailEnd type="none" w="med" len="med"/>
          </a:ln>
          <a:effectLst>
            <a:outerShdw dist="107763" dir="2699999" algn="ctr" rotWithShape="0">
              <a:schemeClr val="tx2"/>
            </a:outerShdw>
          </a:effectLst>
        </p:spPr>
        <p:txBody>
          <a:bodyPr lIns="91566" tIns="45032" rIns="91566" bIns="45032" anchor="t" anchorCtr="0"/>
          <a:lstStyle/>
          <a:p>
            <a:pPr defTabSz="908050" eaLnBrk="0" hangingPunct="0">
              <a:spcBef>
                <a:spcPct val="50000"/>
              </a:spcBef>
            </a:pPr>
            <a:r>
              <a:rPr lang="en-US" altLang="zh-CN" sz="2300" b="1" dirty="0">
                <a:latin typeface="Times New Roman" panose="02020603050405020304" pitchFamily="18" charset="0"/>
                <a:ea typeface="宋体" panose="02010600030101010101" pitchFamily="2" charset="-122"/>
              </a:rPr>
              <a:t>The asset  </a:t>
            </a:r>
            <a:r>
              <a:rPr lang="en-US" altLang="zh-CN" sz="2300" b="1" dirty="0">
                <a:solidFill>
                  <a:srgbClr val="FF0000"/>
                </a:solidFill>
                <a:latin typeface="Times New Roman" panose="02020603050405020304" pitchFamily="18" charset="0"/>
                <a:ea typeface="宋体" panose="02010600030101010101" pitchFamily="2" charset="-122"/>
              </a:rPr>
              <a:t>Office Supplies</a:t>
            </a:r>
            <a:r>
              <a:rPr lang="zh-CN" altLang="en-US" sz="2300" b="1" dirty="0">
                <a:latin typeface="Times New Roman" panose="02020603050405020304" pitchFamily="18" charset="0"/>
                <a:ea typeface="宋体" panose="02010600030101010101" pitchFamily="2" charset="-122"/>
              </a:rPr>
              <a:t> </a:t>
            </a:r>
            <a:r>
              <a:rPr lang="en-US" altLang="zh-CN" sz="2300" b="1" dirty="0">
                <a:latin typeface="Times New Roman" panose="02020603050405020304" pitchFamily="18" charset="0"/>
                <a:ea typeface="宋体" panose="02010600030101010101" pitchFamily="2" charset="-122"/>
              </a:rPr>
              <a:t>is increased </a:t>
            </a:r>
            <a:r>
              <a:rPr lang="en-US" altLang="zh-CN" sz="2300" b="1" dirty="0">
                <a:solidFill>
                  <a:srgbClr val="CF0E30"/>
                </a:solidFill>
                <a:latin typeface="Times New Roman" panose="02020603050405020304" pitchFamily="18" charset="0"/>
                <a:ea typeface="宋体" panose="02010600030101010101" pitchFamily="2" charset="-122"/>
              </a:rPr>
              <a:t>$500</a:t>
            </a:r>
            <a:r>
              <a:rPr lang="en-US" altLang="zh-CN" sz="2300" b="1" dirty="0">
                <a:latin typeface="Times New Roman" panose="02020603050405020304" pitchFamily="18" charset="0"/>
                <a:ea typeface="宋体" panose="02010600030101010101" pitchFamily="2" charset="-122"/>
              </a:rPr>
              <a:t> and the liability </a:t>
            </a:r>
            <a:r>
              <a:rPr lang="en-US" altLang="zh-CN" sz="2300" b="1" dirty="0">
                <a:solidFill>
                  <a:srgbClr val="CF0E30"/>
                </a:solidFill>
                <a:latin typeface="Times New Roman" panose="02020603050405020304" pitchFamily="18" charset="0"/>
                <a:ea typeface="宋体" panose="02010600030101010101" pitchFamily="2" charset="-122"/>
              </a:rPr>
              <a:t>Accounts Payable </a:t>
            </a:r>
            <a:r>
              <a:rPr lang="zh-CN" altLang="en-US" sz="2300" b="1" dirty="0">
                <a:solidFill>
                  <a:srgbClr val="CF0E30"/>
                </a:solidFill>
                <a:latin typeface="Times New Roman" panose="02020603050405020304" pitchFamily="18" charset="0"/>
                <a:ea typeface="宋体" panose="02010600030101010101" pitchFamily="2" charset="-122"/>
              </a:rPr>
              <a:t> </a:t>
            </a:r>
            <a:r>
              <a:rPr lang="en-US" altLang="zh-CN" sz="2300" b="1" dirty="0">
                <a:latin typeface="Times New Roman" panose="02020603050405020304" pitchFamily="18" charset="0"/>
                <a:ea typeface="宋体" panose="02010600030101010101" pitchFamily="2" charset="-122"/>
              </a:rPr>
              <a:t>is increased by the same amount.</a:t>
            </a:r>
          </a:p>
        </p:txBody>
      </p:sp>
      <p:sp>
        <p:nvSpPr>
          <p:cNvPr id="229380" name="Rectangle 12"/>
          <p:cNvSpPr/>
          <p:nvPr/>
        </p:nvSpPr>
        <p:spPr>
          <a:xfrm>
            <a:off x="3048000" y="0"/>
            <a:ext cx="6446838" cy="552450"/>
          </a:xfrm>
          <a:prstGeom prst="rect">
            <a:avLst/>
          </a:prstGeom>
          <a:noFill/>
          <a:ln w="12700" cap="flat" cmpd="sng">
            <a:solidFill>
              <a:schemeClr val="accent2"/>
            </a:solidFill>
            <a:prstDash val="solid"/>
            <a:miter/>
            <a:headEnd type="none" w="med" len="med"/>
            <a:tailEnd type="none" w="med" len="med"/>
          </a:ln>
          <a:effectLst>
            <a:outerShdw dist="35921" dir="2699999" algn="ctr" rotWithShape="0">
              <a:srgbClr val="676767"/>
            </a:outerShdw>
          </a:effectLst>
        </p:spPr>
        <p:txBody>
          <a:bodyPr lIns="85561" tIns="42030" rIns="85561" bIns="42030" anchor="t" anchorCtr="0">
            <a:spAutoFit/>
          </a:bodyPr>
          <a:lstStyle/>
          <a:p>
            <a:pPr algn="ctr" defTabSz="865505" eaLnBrk="0" hangingPunct="0"/>
            <a:r>
              <a:rPr lang="en-US" altLang="zh-CN" sz="3000" b="1" dirty="0">
                <a:latin typeface="Calibri" panose="020F0502020204030204" pitchFamily="34" charset="0"/>
                <a:ea typeface="宋体" panose="02010600030101010101" pitchFamily="2" charset="-122"/>
              </a:rPr>
              <a:t>TRANSACTION  </a:t>
            </a:r>
            <a:r>
              <a:rPr lang="en-US" altLang="zh-CN" sz="3000" b="1" dirty="0">
                <a:solidFill>
                  <a:srgbClr val="CF0E30"/>
                </a:solidFill>
                <a:latin typeface="Calibri" panose="020F0502020204030204" pitchFamily="34" charset="0"/>
                <a:ea typeface="宋体" panose="02010600030101010101" pitchFamily="2" charset="-122"/>
              </a:rPr>
              <a:t>3</a:t>
            </a:r>
            <a:endParaRPr lang="en-US" altLang="zh-CN" sz="3000" b="1" dirty="0">
              <a:latin typeface="Calibri" panose="020F0502020204030204" pitchFamily="34" charset="0"/>
              <a:ea typeface="宋体" panose="02010600030101010101" pitchFamily="2" charset="-122"/>
            </a:endParaRPr>
          </a:p>
        </p:txBody>
      </p:sp>
      <p:sp>
        <p:nvSpPr>
          <p:cNvPr id="229381" name="Rectangle 13"/>
          <p:cNvSpPr/>
          <p:nvPr/>
        </p:nvSpPr>
        <p:spPr>
          <a:xfrm>
            <a:off x="3889376" y="3003551"/>
            <a:ext cx="4763" cy="4763"/>
          </a:xfrm>
          <a:prstGeom prst="rect">
            <a:avLst/>
          </a:prstGeom>
          <a:solidFill>
            <a:srgbClr val="000000"/>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29382" name="Rectangle 14"/>
          <p:cNvSpPr/>
          <p:nvPr/>
        </p:nvSpPr>
        <p:spPr>
          <a:xfrm>
            <a:off x="3903663" y="3003551"/>
            <a:ext cx="392112" cy="4763"/>
          </a:xfrm>
          <a:prstGeom prst="rect">
            <a:avLst/>
          </a:prstGeom>
          <a:solidFill>
            <a:srgbClr val="000000"/>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29383" name="Rectangle 15"/>
          <p:cNvSpPr/>
          <p:nvPr/>
        </p:nvSpPr>
        <p:spPr>
          <a:xfrm>
            <a:off x="4303713" y="3003551"/>
            <a:ext cx="4762" cy="4763"/>
          </a:xfrm>
          <a:prstGeom prst="rect">
            <a:avLst/>
          </a:prstGeom>
          <a:solidFill>
            <a:srgbClr val="000000"/>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29384" name="Rectangle 16"/>
          <p:cNvSpPr/>
          <p:nvPr/>
        </p:nvSpPr>
        <p:spPr>
          <a:xfrm>
            <a:off x="5303838" y="3003551"/>
            <a:ext cx="4762" cy="4763"/>
          </a:xfrm>
          <a:prstGeom prst="rect">
            <a:avLst/>
          </a:prstGeom>
          <a:solidFill>
            <a:srgbClr val="000000"/>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29385" name="Rectangle 17"/>
          <p:cNvSpPr/>
          <p:nvPr/>
        </p:nvSpPr>
        <p:spPr>
          <a:xfrm>
            <a:off x="5318126" y="3003551"/>
            <a:ext cx="390525" cy="4763"/>
          </a:xfrm>
          <a:prstGeom prst="rect">
            <a:avLst/>
          </a:prstGeom>
          <a:solidFill>
            <a:srgbClr val="000000"/>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29386" name="Rectangle 18"/>
          <p:cNvSpPr/>
          <p:nvPr/>
        </p:nvSpPr>
        <p:spPr>
          <a:xfrm>
            <a:off x="5718176" y="3003551"/>
            <a:ext cx="4763" cy="4763"/>
          </a:xfrm>
          <a:prstGeom prst="rect">
            <a:avLst/>
          </a:prstGeom>
          <a:solidFill>
            <a:srgbClr val="000000"/>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29387" name="Rectangle 19"/>
          <p:cNvSpPr/>
          <p:nvPr/>
        </p:nvSpPr>
        <p:spPr>
          <a:xfrm>
            <a:off x="9224963" y="3003551"/>
            <a:ext cx="4762" cy="4763"/>
          </a:xfrm>
          <a:prstGeom prst="rect">
            <a:avLst/>
          </a:prstGeom>
          <a:solidFill>
            <a:srgbClr val="000000"/>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29388" name="Rectangle 20"/>
          <p:cNvSpPr/>
          <p:nvPr/>
        </p:nvSpPr>
        <p:spPr>
          <a:xfrm>
            <a:off x="9240839" y="3003551"/>
            <a:ext cx="930275" cy="4763"/>
          </a:xfrm>
          <a:prstGeom prst="rect">
            <a:avLst/>
          </a:prstGeom>
          <a:solidFill>
            <a:srgbClr val="000000"/>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29389" name="Rectangle 21"/>
          <p:cNvSpPr/>
          <p:nvPr/>
        </p:nvSpPr>
        <p:spPr>
          <a:xfrm>
            <a:off x="10179051" y="3003551"/>
            <a:ext cx="4763" cy="4763"/>
          </a:xfrm>
          <a:prstGeom prst="rect">
            <a:avLst/>
          </a:prstGeom>
          <a:solidFill>
            <a:srgbClr val="000000"/>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29390" name="Rectangle 22"/>
          <p:cNvSpPr/>
          <p:nvPr/>
        </p:nvSpPr>
        <p:spPr>
          <a:xfrm>
            <a:off x="10193339" y="3003551"/>
            <a:ext cx="307975" cy="4763"/>
          </a:xfrm>
          <a:prstGeom prst="rect">
            <a:avLst/>
          </a:prstGeom>
          <a:solidFill>
            <a:srgbClr val="000000"/>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29391" name="Rectangle 23"/>
          <p:cNvSpPr/>
          <p:nvPr/>
        </p:nvSpPr>
        <p:spPr>
          <a:xfrm>
            <a:off x="4303713" y="3932238"/>
            <a:ext cx="990600" cy="4762"/>
          </a:xfrm>
          <a:prstGeom prst="rect">
            <a:avLst/>
          </a:prstGeom>
          <a:solidFill>
            <a:srgbClr val="000000"/>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136210" name="Rectangle 24"/>
          <p:cNvSpPr/>
          <p:nvPr/>
        </p:nvSpPr>
        <p:spPr>
          <a:xfrm>
            <a:off x="3959226" y="3914776"/>
            <a:ext cx="281797" cy="315713"/>
          </a:xfrm>
          <a:prstGeom prst="rect">
            <a:avLst/>
          </a:prstGeom>
          <a:noFill/>
          <a:ln w="9525">
            <a:noFill/>
          </a:ln>
        </p:spPr>
        <p:txBody>
          <a:bodyPr wrap="none" lIns="85561" tIns="42030" rIns="85561" bIns="42030" anchor="t" anchorCtr="0">
            <a:spAutoFit/>
          </a:bodyPr>
          <a:lstStyle/>
          <a:p>
            <a:pPr defTabSz="865505" eaLnBrk="0" hangingPunct="0"/>
            <a:r>
              <a:rPr lang="en-US" altLang="zh-CN" sz="1500" b="1" dirty="0">
                <a:solidFill>
                  <a:srgbClr val="000000"/>
                </a:solidFill>
                <a:latin typeface="Times New Roman" panose="02020603050405020304" pitchFamily="18" charset="0"/>
                <a:ea typeface="宋体" panose="02010600030101010101" pitchFamily="2" charset="-122"/>
              </a:rPr>
              <a:t>+</a:t>
            </a:r>
          </a:p>
        </p:txBody>
      </p:sp>
      <p:sp>
        <p:nvSpPr>
          <p:cNvPr id="136211" name="Rectangle 25"/>
          <p:cNvSpPr/>
          <p:nvPr/>
        </p:nvSpPr>
        <p:spPr>
          <a:xfrm>
            <a:off x="6989764" y="3914776"/>
            <a:ext cx="281797" cy="315713"/>
          </a:xfrm>
          <a:prstGeom prst="rect">
            <a:avLst/>
          </a:prstGeom>
          <a:noFill/>
          <a:ln w="9525">
            <a:noFill/>
          </a:ln>
        </p:spPr>
        <p:txBody>
          <a:bodyPr wrap="none" lIns="85561" tIns="42030" rIns="85561" bIns="42030" anchor="t" anchorCtr="0">
            <a:spAutoFit/>
          </a:bodyPr>
          <a:lstStyle/>
          <a:p>
            <a:pPr defTabSz="865505" eaLnBrk="0" hangingPunct="0"/>
            <a:r>
              <a:rPr lang="en-US" altLang="zh-CN" sz="1500" b="1" dirty="0">
                <a:solidFill>
                  <a:srgbClr val="000000"/>
                </a:solidFill>
                <a:latin typeface="Times New Roman" panose="02020603050405020304" pitchFamily="18" charset="0"/>
                <a:ea typeface="宋体" panose="02010600030101010101" pitchFamily="2" charset="-122"/>
              </a:rPr>
              <a:t>=</a:t>
            </a:r>
          </a:p>
        </p:txBody>
      </p:sp>
      <p:sp>
        <p:nvSpPr>
          <p:cNvPr id="136212" name="Rectangle 26"/>
          <p:cNvSpPr/>
          <p:nvPr/>
        </p:nvSpPr>
        <p:spPr>
          <a:xfrm>
            <a:off x="8551864" y="3914776"/>
            <a:ext cx="281797" cy="315713"/>
          </a:xfrm>
          <a:prstGeom prst="rect">
            <a:avLst/>
          </a:prstGeom>
          <a:noFill/>
          <a:ln w="9525">
            <a:noFill/>
          </a:ln>
        </p:spPr>
        <p:txBody>
          <a:bodyPr wrap="none" lIns="85561" tIns="42030" rIns="85561" bIns="42030" anchor="t" anchorCtr="0">
            <a:spAutoFit/>
          </a:bodyPr>
          <a:lstStyle/>
          <a:p>
            <a:pPr defTabSz="865505" eaLnBrk="0" hangingPunct="0"/>
            <a:r>
              <a:rPr lang="en-US" altLang="zh-CN" sz="1500" b="1" dirty="0">
                <a:solidFill>
                  <a:srgbClr val="000000"/>
                </a:solidFill>
                <a:latin typeface="Times New Roman" panose="02020603050405020304" pitchFamily="18" charset="0"/>
                <a:ea typeface="宋体" panose="02010600030101010101" pitchFamily="2" charset="-122"/>
              </a:rPr>
              <a:t>+</a:t>
            </a:r>
          </a:p>
        </p:txBody>
      </p:sp>
      <p:sp>
        <p:nvSpPr>
          <p:cNvPr id="51228" name="Rectangle 28"/>
          <p:cNvSpPr>
            <a:spLocks noGrp="1"/>
          </p:cNvSpPr>
          <p:nvPr>
            <p:ph idx="1"/>
          </p:nvPr>
        </p:nvSpPr>
        <p:spPr>
          <a:xfrm>
            <a:off x="1981201" y="3733800"/>
            <a:ext cx="7002463" cy="292100"/>
          </a:xfrm>
        </p:spPr>
        <p:txBody>
          <a:bodyPr vert="horz" wrap="square" lIns="85561" tIns="42030" rIns="85561" bIns="42030" rtlCol="0" anchor="t" anchorCtr="0">
            <a:spAutoFit/>
          </a:bodyPr>
          <a:lstStyle/>
          <a:p>
            <a:pPr defTabSz="800100">
              <a:buNone/>
              <a:tabLst>
                <a:tab pos="742950" algn="l"/>
              </a:tabLst>
            </a:pPr>
            <a:r>
              <a:rPr lang="en-US" altLang="zh-CN" sz="1500" b="1" dirty="0">
                <a:latin typeface="Times New Roman" panose="02020603050405020304" pitchFamily="18" charset="0"/>
                <a:ea typeface="宋体" panose="02010600030101010101" pitchFamily="2" charset="-122"/>
                <a:cs typeface="Times New Roman" panose="02020603050405020304" pitchFamily="18" charset="0"/>
              </a:rPr>
              <a:t>(3)</a:t>
            </a:r>
            <a:r>
              <a:rPr lang="en-US" altLang="zh-CN" sz="1500" b="1" dirty="0">
                <a:solidFill>
                  <a:schemeClr val="hlink"/>
                </a:solidFill>
                <a:latin typeface="Times New Roman" panose="02020603050405020304" pitchFamily="18" charset="0"/>
                <a:ea typeface="宋体" panose="02010600030101010101" pitchFamily="2" charset="-122"/>
                <a:cs typeface="Times New Roman" panose="02020603050405020304" pitchFamily="18" charset="0"/>
              </a:rPr>
              <a:t>                                               </a:t>
            </a:r>
            <a:r>
              <a:rPr lang="en-US" altLang="zh-CN" sz="1500" b="1" dirty="0">
                <a:solidFill>
                  <a:srgbClr val="CF0E30"/>
                </a:solidFill>
                <a:latin typeface="Times New Roman" panose="02020603050405020304" pitchFamily="18" charset="0"/>
                <a:ea typeface="宋体" panose="02010600030101010101" pitchFamily="2" charset="-122"/>
                <a:cs typeface="Times New Roman" panose="02020603050405020304" pitchFamily="18" charset="0"/>
              </a:rPr>
              <a:t>+$500                                                          +$500 </a:t>
            </a:r>
          </a:p>
        </p:txBody>
      </p:sp>
      <p:sp>
        <p:nvSpPr>
          <p:cNvPr id="229396" name="Rectangle 36"/>
          <p:cNvSpPr/>
          <p:nvPr/>
        </p:nvSpPr>
        <p:spPr>
          <a:xfrm>
            <a:off x="4641850" y="2708276"/>
            <a:ext cx="687358" cy="315713"/>
          </a:xfrm>
          <a:prstGeom prst="rect">
            <a:avLst/>
          </a:prstGeom>
          <a:noFill/>
          <a:ln w="9525">
            <a:noFill/>
          </a:ln>
        </p:spPr>
        <p:txBody>
          <a:bodyPr wrap="none" lIns="85561" tIns="42030" rIns="85561" bIns="42030" anchor="t" anchorCtr="0">
            <a:spAutoFit/>
          </a:bodyPr>
          <a:lstStyle/>
          <a:p>
            <a:pPr defTabSz="865505" eaLnBrk="0" hangingPunct="0"/>
            <a:r>
              <a:rPr lang="en-US" altLang="zh-CN" sz="1500" b="1" dirty="0">
                <a:solidFill>
                  <a:srgbClr val="000000"/>
                </a:solidFill>
                <a:latin typeface="Times New Roman" panose="02020603050405020304" pitchFamily="18" charset="0"/>
                <a:ea typeface="宋体" panose="02010600030101010101" pitchFamily="2" charset="-122"/>
              </a:rPr>
              <a:t>Assets</a:t>
            </a:r>
          </a:p>
        </p:txBody>
      </p:sp>
      <p:sp>
        <p:nvSpPr>
          <p:cNvPr id="229397" name="Rectangle 37"/>
          <p:cNvSpPr/>
          <p:nvPr/>
        </p:nvSpPr>
        <p:spPr>
          <a:xfrm>
            <a:off x="6989764" y="2708276"/>
            <a:ext cx="281797" cy="315713"/>
          </a:xfrm>
          <a:prstGeom prst="rect">
            <a:avLst/>
          </a:prstGeom>
          <a:noFill/>
          <a:ln w="9525">
            <a:noFill/>
          </a:ln>
        </p:spPr>
        <p:txBody>
          <a:bodyPr wrap="none" lIns="85561" tIns="42030" rIns="85561" bIns="42030" anchor="t" anchorCtr="0">
            <a:spAutoFit/>
          </a:bodyPr>
          <a:lstStyle/>
          <a:p>
            <a:pPr defTabSz="865505" eaLnBrk="0" hangingPunct="0"/>
            <a:r>
              <a:rPr lang="en-US" altLang="zh-CN" sz="1500" b="1" dirty="0">
                <a:solidFill>
                  <a:srgbClr val="000000"/>
                </a:solidFill>
                <a:latin typeface="Times New Roman" panose="02020603050405020304" pitchFamily="18" charset="0"/>
                <a:ea typeface="宋体" panose="02010600030101010101" pitchFamily="2" charset="-122"/>
              </a:rPr>
              <a:t>=</a:t>
            </a:r>
          </a:p>
        </p:txBody>
      </p:sp>
      <p:sp>
        <p:nvSpPr>
          <p:cNvPr id="229398" name="Rectangle 38"/>
          <p:cNvSpPr/>
          <p:nvPr/>
        </p:nvSpPr>
        <p:spPr>
          <a:xfrm>
            <a:off x="7408864" y="2708276"/>
            <a:ext cx="993531" cy="315713"/>
          </a:xfrm>
          <a:prstGeom prst="rect">
            <a:avLst/>
          </a:prstGeom>
          <a:noFill/>
          <a:ln w="9525">
            <a:noFill/>
          </a:ln>
        </p:spPr>
        <p:txBody>
          <a:bodyPr wrap="none" lIns="85561" tIns="42030" rIns="85561" bIns="42030" anchor="t" anchorCtr="0">
            <a:spAutoFit/>
          </a:bodyPr>
          <a:lstStyle/>
          <a:p>
            <a:pPr defTabSz="865505" eaLnBrk="0" hangingPunct="0"/>
            <a:r>
              <a:rPr lang="en-US" altLang="zh-CN" sz="1500" b="1" dirty="0">
                <a:solidFill>
                  <a:srgbClr val="000000"/>
                </a:solidFill>
                <a:latin typeface="Times New Roman" panose="02020603050405020304" pitchFamily="18" charset="0"/>
                <a:ea typeface="宋体" panose="02010600030101010101" pitchFamily="2" charset="-122"/>
              </a:rPr>
              <a:t>Liabilities</a:t>
            </a:r>
          </a:p>
        </p:txBody>
      </p:sp>
      <p:sp>
        <p:nvSpPr>
          <p:cNvPr id="229399" name="Rectangle 39"/>
          <p:cNvSpPr/>
          <p:nvPr/>
        </p:nvSpPr>
        <p:spPr>
          <a:xfrm>
            <a:off x="8551864" y="2708276"/>
            <a:ext cx="281797" cy="315713"/>
          </a:xfrm>
          <a:prstGeom prst="rect">
            <a:avLst/>
          </a:prstGeom>
          <a:noFill/>
          <a:ln w="9525">
            <a:noFill/>
          </a:ln>
        </p:spPr>
        <p:txBody>
          <a:bodyPr wrap="none" lIns="85561" tIns="42030" rIns="85561" bIns="42030" anchor="t" anchorCtr="0">
            <a:spAutoFit/>
          </a:bodyPr>
          <a:lstStyle/>
          <a:p>
            <a:pPr defTabSz="865505" eaLnBrk="0" hangingPunct="0"/>
            <a:r>
              <a:rPr lang="en-US" altLang="zh-CN" sz="1500" b="1" dirty="0">
                <a:solidFill>
                  <a:srgbClr val="000000"/>
                </a:solidFill>
                <a:latin typeface="Times New Roman" panose="02020603050405020304" pitchFamily="18" charset="0"/>
                <a:ea typeface="宋体" panose="02010600030101010101" pitchFamily="2" charset="-122"/>
              </a:rPr>
              <a:t>+</a:t>
            </a:r>
          </a:p>
        </p:txBody>
      </p:sp>
      <p:sp>
        <p:nvSpPr>
          <p:cNvPr id="229400" name="Rectangle 40"/>
          <p:cNvSpPr/>
          <p:nvPr/>
        </p:nvSpPr>
        <p:spPr>
          <a:xfrm>
            <a:off x="8763001" y="2667000"/>
            <a:ext cx="1566863" cy="331788"/>
          </a:xfrm>
          <a:prstGeom prst="rect">
            <a:avLst/>
          </a:prstGeom>
          <a:noFill/>
          <a:ln w="9525">
            <a:noFill/>
          </a:ln>
        </p:spPr>
        <p:txBody>
          <a:bodyPr wrap="none" lIns="85561" tIns="42030" rIns="85561" bIns="42030" anchor="t" anchorCtr="0">
            <a:spAutoFit/>
          </a:bodyPr>
          <a:lstStyle/>
          <a:p>
            <a:pPr algn="ctr" defTabSz="865505" eaLnBrk="0" hangingPunct="0"/>
            <a:r>
              <a:rPr lang="en-US" altLang="zh-CN" sz="1600" b="1" dirty="0">
                <a:solidFill>
                  <a:srgbClr val="000000"/>
                </a:solidFill>
                <a:latin typeface="Times New Roman" panose="02020603050405020304" pitchFamily="18" charset="0"/>
                <a:ea typeface="宋体" panose="02010600030101010101" pitchFamily="2" charset="-122"/>
              </a:rPr>
              <a:t>Owner’s Equity</a:t>
            </a:r>
          </a:p>
        </p:txBody>
      </p:sp>
      <p:sp>
        <p:nvSpPr>
          <p:cNvPr id="229401" name="Rectangle 41"/>
          <p:cNvSpPr/>
          <p:nvPr/>
        </p:nvSpPr>
        <p:spPr>
          <a:xfrm>
            <a:off x="3036888" y="3003551"/>
            <a:ext cx="842962" cy="4763"/>
          </a:xfrm>
          <a:prstGeom prst="rect">
            <a:avLst/>
          </a:prstGeom>
          <a:solidFill>
            <a:srgbClr val="000000"/>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29402" name="Rectangle 42"/>
          <p:cNvSpPr/>
          <p:nvPr/>
        </p:nvSpPr>
        <p:spPr>
          <a:xfrm>
            <a:off x="4318001" y="3003551"/>
            <a:ext cx="976313" cy="4763"/>
          </a:xfrm>
          <a:prstGeom prst="rect">
            <a:avLst/>
          </a:prstGeom>
          <a:solidFill>
            <a:srgbClr val="000000"/>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29403" name="Rectangle 43"/>
          <p:cNvSpPr/>
          <p:nvPr/>
        </p:nvSpPr>
        <p:spPr>
          <a:xfrm>
            <a:off x="5730876" y="3003551"/>
            <a:ext cx="1179513" cy="4763"/>
          </a:xfrm>
          <a:prstGeom prst="rect">
            <a:avLst/>
          </a:prstGeom>
          <a:solidFill>
            <a:srgbClr val="000000"/>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29404" name="Rectangle 44"/>
          <p:cNvSpPr/>
          <p:nvPr/>
        </p:nvSpPr>
        <p:spPr>
          <a:xfrm>
            <a:off x="7334250" y="3003551"/>
            <a:ext cx="1136650" cy="4763"/>
          </a:xfrm>
          <a:prstGeom prst="rect">
            <a:avLst/>
          </a:prstGeom>
          <a:solidFill>
            <a:srgbClr val="000000"/>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29405" name="Rectangle 45"/>
          <p:cNvSpPr/>
          <p:nvPr/>
        </p:nvSpPr>
        <p:spPr>
          <a:xfrm>
            <a:off x="8894763" y="3003551"/>
            <a:ext cx="322262" cy="4763"/>
          </a:xfrm>
          <a:prstGeom prst="rect">
            <a:avLst/>
          </a:prstGeom>
          <a:solidFill>
            <a:srgbClr val="000000"/>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29406" name="Rectangle 46"/>
          <p:cNvSpPr/>
          <p:nvPr/>
        </p:nvSpPr>
        <p:spPr>
          <a:xfrm>
            <a:off x="7450139" y="2984501"/>
            <a:ext cx="932617" cy="315713"/>
          </a:xfrm>
          <a:prstGeom prst="rect">
            <a:avLst/>
          </a:prstGeom>
          <a:noFill/>
          <a:ln w="9525">
            <a:noFill/>
          </a:ln>
        </p:spPr>
        <p:txBody>
          <a:bodyPr wrap="none" lIns="85561" tIns="42030" rIns="85561" bIns="42030" anchor="t" anchorCtr="0">
            <a:spAutoFit/>
          </a:bodyPr>
          <a:lstStyle/>
          <a:p>
            <a:pPr defTabSz="865505" eaLnBrk="0" hangingPunct="0"/>
            <a:r>
              <a:rPr lang="en-US" altLang="zh-CN" sz="1500" b="1" dirty="0">
                <a:solidFill>
                  <a:srgbClr val="000000"/>
                </a:solidFill>
                <a:latin typeface="Times New Roman" panose="02020603050405020304" pitchFamily="18" charset="0"/>
                <a:ea typeface="宋体" panose="02010600030101010101" pitchFamily="2" charset="-122"/>
              </a:rPr>
              <a:t>Accounts</a:t>
            </a:r>
          </a:p>
        </p:txBody>
      </p:sp>
      <p:sp>
        <p:nvSpPr>
          <p:cNvPr id="229407" name="Rectangle 47"/>
          <p:cNvSpPr/>
          <p:nvPr/>
        </p:nvSpPr>
        <p:spPr>
          <a:xfrm>
            <a:off x="9242426" y="2984501"/>
            <a:ext cx="754063" cy="315913"/>
          </a:xfrm>
          <a:prstGeom prst="rect">
            <a:avLst/>
          </a:prstGeom>
          <a:noFill/>
          <a:ln w="9525">
            <a:noFill/>
          </a:ln>
        </p:spPr>
        <p:txBody>
          <a:bodyPr wrap="none" lIns="85561" tIns="42030" rIns="85561" bIns="42030" anchor="t" anchorCtr="0">
            <a:spAutoFit/>
          </a:bodyPr>
          <a:lstStyle/>
          <a:p>
            <a:pPr algn="ctr" defTabSz="865505" eaLnBrk="0" hangingPunct="0"/>
            <a:r>
              <a:rPr lang="en-US" altLang="zh-CN" sz="1500" b="1" dirty="0">
                <a:solidFill>
                  <a:srgbClr val="000000"/>
                </a:solidFill>
                <a:latin typeface="Times New Roman" panose="02020603050405020304" pitchFamily="18" charset="0"/>
                <a:ea typeface="宋体" panose="02010600030101010101" pitchFamily="2" charset="-122"/>
              </a:rPr>
              <a:t>Bright,</a:t>
            </a:r>
          </a:p>
        </p:txBody>
      </p:sp>
      <p:sp>
        <p:nvSpPr>
          <p:cNvPr id="229408" name="Rectangle 48"/>
          <p:cNvSpPr/>
          <p:nvPr/>
        </p:nvSpPr>
        <p:spPr>
          <a:xfrm>
            <a:off x="3171826" y="3208339"/>
            <a:ext cx="591177" cy="315713"/>
          </a:xfrm>
          <a:prstGeom prst="rect">
            <a:avLst/>
          </a:prstGeom>
          <a:noFill/>
          <a:ln w="9525">
            <a:noFill/>
          </a:ln>
        </p:spPr>
        <p:txBody>
          <a:bodyPr wrap="none" lIns="85561" tIns="42030" rIns="85561" bIns="42030" anchor="t" anchorCtr="0">
            <a:spAutoFit/>
          </a:bodyPr>
          <a:lstStyle/>
          <a:p>
            <a:pPr defTabSz="865505" eaLnBrk="0" hangingPunct="0"/>
            <a:r>
              <a:rPr lang="en-US" altLang="zh-CN" sz="1500" b="1" dirty="0">
                <a:solidFill>
                  <a:srgbClr val="000000"/>
                </a:solidFill>
                <a:latin typeface="Times New Roman" panose="02020603050405020304" pitchFamily="18" charset="0"/>
                <a:ea typeface="宋体" panose="02010600030101010101" pitchFamily="2" charset="-122"/>
              </a:rPr>
              <a:t>Cash</a:t>
            </a:r>
          </a:p>
        </p:txBody>
      </p:sp>
      <p:sp>
        <p:nvSpPr>
          <p:cNvPr id="229409" name="Rectangle 49"/>
          <p:cNvSpPr/>
          <p:nvPr/>
        </p:nvSpPr>
        <p:spPr>
          <a:xfrm>
            <a:off x="3959226" y="3208339"/>
            <a:ext cx="281797" cy="315713"/>
          </a:xfrm>
          <a:prstGeom prst="rect">
            <a:avLst/>
          </a:prstGeom>
          <a:noFill/>
          <a:ln w="9525">
            <a:noFill/>
          </a:ln>
        </p:spPr>
        <p:txBody>
          <a:bodyPr wrap="none" lIns="85561" tIns="42030" rIns="85561" bIns="42030" anchor="t" anchorCtr="0">
            <a:spAutoFit/>
          </a:bodyPr>
          <a:lstStyle/>
          <a:p>
            <a:pPr defTabSz="865505" eaLnBrk="0" hangingPunct="0"/>
            <a:r>
              <a:rPr lang="en-US" altLang="zh-CN" sz="1500" b="1" dirty="0">
                <a:solidFill>
                  <a:srgbClr val="000000"/>
                </a:solidFill>
                <a:latin typeface="Times New Roman" panose="02020603050405020304" pitchFamily="18" charset="0"/>
                <a:ea typeface="宋体" panose="02010600030101010101" pitchFamily="2" charset="-122"/>
              </a:rPr>
              <a:t>+</a:t>
            </a:r>
          </a:p>
        </p:txBody>
      </p:sp>
      <p:sp>
        <p:nvSpPr>
          <p:cNvPr id="229410" name="Rectangle 50"/>
          <p:cNvSpPr/>
          <p:nvPr/>
        </p:nvSpPr>
        <p:spPr>
          <a:xfrm>
            <a:off x="4378325" y="3208339"/>
            <a:ext cx="868496" cy="315713"/>
          </a:xfrm>
          <a:prstGeom prst="rect">
            <a:avLst/>
          </a:prstGeom>
          <a:noFill/>
          <a:ln w="9525">
            <a:noFill/>
          </a:ln>
        </p:spPr>
        <p:txBody>
          <a:bodyPr wrap="none" lIns="85561" tIns="42030" rIns="85561" bIns="42030" anchor="t" anchorCtr="0">
            <a:spAutoFit/>
          </a:bodyPr>
          <a:lstStyle/>
          <a:p>
            <a:pPr defTabSz="865505" eaLnBrk="0" hangingPunct="0"/>
            <a:r>
              <a:rPr lang="en-US" altLang="zh-CN" sz="1500" b="1" dirty="0">
                <a:solidFill>
                  <a:srgbClr val="000000"/>
                </a:solidFill>
                <a:latin typeface="Times New Roman" panose="02020603050405020304" pitchFamily="18" charset="0"/>
                <a:ea typeface="宋体" panose="02010600030101010101" pitchFamily="2" charset="-122"/>
              </a:rPr>
              <a:t>Supplies</a:t>
            </a:r>
          </a:p>
        </p:txBody>
      </p:sp>
      <p:sp>
        <p:nvSpPr>
          <p:cNvPr id="229411" name="Rectangle 51"/>
          <p:cNvSpPr/>
          <p:nvPr/>
        </p:nvSpPr>
        <p:spPr>
          <a:xfrm>
            <a:off x="5373689" y="3208339"/>
            <a:ext cx="281797" cy="315713"/>
          </a:xfrm>
          <a:prstGeom prst="rect">
            <a:avLst/>
          </a:prstGeom>
          <a:noFill/>
          <a:ln w="9525">
            <a:noFill/>
          </a:ln>
        </p:spPr>
        <p:txBody>
          <a:bodyPr wrap="none" lIns="85561" tIns="42030" rIns="85561" bIns="42030" anchor="t" anchorCtr="0">
            <a:spAutoFit/>
          </a:bodyPr>
          <a:lstStyle/>
          <a:p>
            <a:pPr defTabSz="865505" eaLnBrk="0" hangingPunct="0"/>
            <a:r>
              <a:rPr lang="en-US" altLang="zh-CN" sz="1500" b="1" dirty="0">
                <a:solidFill>
                  <a:srgbClr val="000000"/>
                </a:solidFill>
                <a:latin typeface="Times New Roman" panose="02020603050405020304" pitchFamily="18" charset="0"/>
                <a:ea typeface="宋体" panose="02010600030101010101" pitchFamily="2" charset="-122"/>
              </a:rPr>
              <a:t>+</a:t>
            </a:r>
          </a:p>
        </p:txBody>
      </p:sp>
      <p:sp>
        <p:nvSpPr>
          <p:cNvPr id="229412" name="Rectangle 52"/>
          <p:cNvSpPr/>
          <p:nvPr/>
        </p:nvSpPr>
        <p:spPr>
          <a:xfrm>
            <a:off x="6096001" y="3200401"/>
            <a:ext cx="612775" cy="315913"/>
          </a:xfrm>
          <a:prstGeom prst="rect">
            <a:avLst/>
          </a:prstGeom>
          <a:noFill/>
          <a:ln w="9525">
            <a:noFill/>
          </a:ln>
        </p:spPr>
        <p:txBody>
          <a:bodyPr wrap="none" lIns="85561" tIns="42030" rIns="85561" bIns="42030" anchor="t" anchorCtr="0">
            <a:spAutoFit/>
          </a:bodyPr>
          <a:lstStyle/>
          <a:p>
            <a:pPr defTabSz="865505" eaLnBrk="0" hangingPunct="0"/>
            <a:r>
              <a:rPr lang="en-US" altLang="zh-CN" sz="1500" b="1" dirty="0">
                <a:solidFill>
                  <a:srgbClr val="000000"/>
                </a:solidFill>
                <a:latin typeface="Times New Roman" panose="02020603050405020304" pitchFamily="18" charset="0"/>
                <a:ea typeface="宋体" panose="02010600030101010101" pitchFamily="2" charset="-122"/>
              </a:rPr>
              <a:t>Land</a:t>
            </a:r>
          </a:p>
        </p:txBody>
      </p:sp>
      <p:sp>
        <p:nvSpPr>
          <p:cNvPr id="229413" name="Rectangle 53"/>
          <p:cNvSpPr/>
          <p:nvPr/>
        </p:nvSpPr>
        <p:spPr>
          <a:xfrm>
            <a:off x="6989764" y="3208339"/>
            <a:ext cx="281797" cy="315713"/>
          </a:xfrm>
          <a:prstGeom prst="rect">
            <a:avLst/>
          </a:prstGeom>
          <a:noFill/>
          <a:ln w="9525">
            <a:noFill/>
          </a:ln>
        </p:spPr>
        <p:txBody>
          <a:bodyPr wrap="none" lIns="85561" tIns="42030" rIns="85561" bIns="42030" anchor="t" anchorCtr="0">
            <a:spAutoFit/>
          </a:bodyPr>
          <a:lstStyle/>
          <a:p>
            <a:pPr defTabSz="865505" eaLnBrk="0" hangingPunct="0"/>
            <a:r>
              <a:rPr lang="en-US" altLang="zh-CN" sz="1500" b="1" dirty="0">
                <a:solidFill>
                  <a:srgbClr val="000000"/>
                </a:solidFill>
                <a:latin typeface="Times New Roman" panose="02020603050405020304" pitchFamily="18" charset="0"/>
                <a:ea typeface="宋体" panose="02010600030101010101" pitchFamily="2" charset="-122"/>
              </a:rPr>
              <a:t>=</a:t>
            </a:r>
          </a:p>
        </p:txBody>
      </p:sp>
      <p:sp>
        <p:nvSpPr>
          <p:cNvPr id="229414" name="Rectangle 54"/>
          <p:cNvSpPr/>
          <p:nvPr/>
        </p:nvSpPr>
        <p:spPr>
          <a:xfrm>
            <a:off x="7500938" y="3208339"/>
            <a:ext cx="823612" cy="315713"/>
          </a:xfrm>
          <a:prstGeom prst="rect">
            <a:avLst/>
          </a:prstGeom>
          <a:noFill/>
          <a:ln w="9525">
            <a:noFill/>
          </a:ln>
        </p:spPr>
        <p:txBody>
          <a:bodyPr wrap="none" lIns="85561" tIns="42030" rIns="85561" bIns="42030" anchor="t" anchorCtr="0">
            <a:spAutoFit/>
          </a:bodyPr>
          <a:lstStyle/>
          <a:p>
            <a:pPr defTabSz="865505" eaLnBrk="0" hangingPunct="0"/>
            <a:r>
              <a:rPr lang="en-US" altLang="zh-CN" sz="1500" b="1" dirty="0">
                <a:solidFill>
                  <a:srgbClr val="000000"/>
                </a:solidFill>
                <a:latin typeface="Times New Roman" panose="02020603050405020304" pitchFamily="18" charset="0"/>
                <a:ea typeface="宋体" panose="02010600030101010101" pitchFamily="2" charset="-122"/>
              </a:rPr>
              <a:t>Payable</a:t>
            </a:r>
          </a:p>
        </p:txBody>
      </p:sp>
      <p:sp>
        <p:nvSpPr>
          <p:cNvPr id="229415" name="Rectangle 55"/>
          <p:cNvSpPr/>
          <p:nvPr/>
        </p:nvSpPr>
        <p:spPr>
          <a:xfrm>
            <a:off x="8551864" y="3208339"/>
            <a:ext cx="281797" cy="315713"/>
          </a:xfrm>
          <a:prstGeom prst="rect">
            <a:avLst/>
          </a:prstGeom>
          <a:noFill/>
          <a:ln w="9525">
            <a:noFill/>
          </a:ln>
        </p:spPr>
        <p:txBody>
          <a:bodyPr wrap="none" lIns="85561" tIns="42030" rIns="85561" bIns="42030" anchor="t" anchorCtr="0">
            <a:spAutoFit/>
          </a:bodyPr>
          <a:lstStyle/>
          <a:p>
            <a:pPr defTabSz="865505" eaLnBrk="0" hangingPunct="0"/>
            <a:r>
              <a:rPr lang="en-US" altLang="zh-CN" sz="1500" b="1" dirty="0">
                <a:solidFill>
                  <a:srgbClr val="000000"/>
                </a:solidFill>
                <a:latin typeface="Times New Roman" panose="02020603050405020304" pitchFamily="18" charset="0"/>
                <a:ea typeface="宋体" panose="02010600030101010101" pitchFamily="2" charset="-122"/>
              </a:rPr>
              <a:t>+</a:t>
            </a:r>
          </a:p>
        </p:txBody>
      </p:sp>
      <p:sp>
        <p:nvSpPr>
          <p:cNvPr id="229416" name="Rectangle 56"/>
          <p:cNvSpPr/>
          <p:nvPr/>
        </p:nvSpPr>
        <p:spPr>
          <a:xfrm>
            <a:off x="9391651" y="3208338"/>
            <a:ext cx="727075" cy="315912"/>
          </a:xfrm>
          <a:prstGeom prst="rect">
            <a:avLst/>
          </a:prstGeom>
          <a:noFill/>
          <a:ln w="9525">
            <a:noFill/>
          </a:ln>
        </p:spPr>
        <p:txBody>
          <a:bodyPr wrap="none" lIns="85561" tIns="42030" rIns="85561" bIns="42030" anchor="t" anchorCtr="0">
            <a:spAutoFit/>
          </a:bodyPr>
          <a:lstStyle/>
          <a:p>
            <a:pPr algn="ctr" defTabSz="865505" eaLnBrk="0" hangingPunct="0"/>
            <a:r>
              <a:rPr lang="en-US" altLang="zh-CN" sz="1500" b="1" dirty="0">
                <a:solidFill>
                  <a:srgbClr val="000000"/>
                </a:solidFill>
                <a:latin typeface="Times New Roman" panose="02020603050405020304" pitchFamily="18" charset="0"/>
                <a:ea typeface="宋体" panose="02010600030101010101" pitchFamily="2" charset="-122"/>
              </a:rPr>
              <a:t>capital</a:t>
            </a:r>
          </a:p>
        </p:txBody>
      </p:sp>
      <p:sp>
        <p:nvSpPr>
          <p:cNvPr id="229417" name="Rectangle 57"/>
          <p:cNvSpPr/>
          <p:nvPr/>
        </p:nvSpPr>
        <p:spPr>
          <a:xfrm>
            <a:off x="3036888" y="3467101"/>
            <a:ext cx="842962" cy="4763"/>
          </a:xfrm>
          <a:prstGeom prst="rect">
            <a:avLst/>
          </a:prstGeom>
          <a:solidFill>
            <a:srgbClr val="000000"/>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29418" name="Rectangle 58"/>
          <p:cNvSpPr/>
          <p:nvPr/>
        </p:nvSpPr>
        <p:spPr>
          <a:xfrm>
            <a:off x="4303713" y="3467101"/>
            <a:ext cx="990600" cy="4763"/>
          </a:xfrm>
          <a:prstGeom prst="rect">
            <a:avLst/>
          </a:prstGeom>
          <a:solidFill>
            <a:srgbClr val="000000"/>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29419" name="Rectangle 59"/>
          <p:cNvSpPr/>
          <p:nvPr/>
        </p:nvSpPr>
        <p:spPr>
          <a:xfrm>
            <a:off x="5718176" y="3467101"/>
            <a:ext cx="1192213" cy="4763"/>
          </a:xfrm>
          <a:prstGeom prst="rect">
            <a:avLst/>
          </a:prstGeom>
          <a:solidFill>
            <a:srgbClr val="000000"/>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29420" name="Rectangle 60"/>
          <p:cNvSpPr/>
          <p:nvPr/>
        </p:nvSpPr>
        <p:spPr>
          <a:xfrm>
            <a:off x="7334250" y="3467101"/>
            <a:ext cx="1136650" cy="4763"/>
          </a:xfrm>
          <a:prstGeom prst="rect">
            <a:avLst/>
          </a:prstGeom>
          <a:solidFill>
            <a:srgbClr val="000000"/>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29421" name="Rectangle 61"/>
          <p:cNvSpPr/>
          <p:nvPr/>
        </p:nvSpPr>
        <p:spPr>
          <a:xfrm>
            <a:off x="9224963" y="3467101"/>
            <a:ext cx="944562" cy="4763"/>
          </a:xfrm>
          <a:prstGeom prst="rect">
            <a:avLst/>
          </a:prstGeom>
          <a:solidFill>
            <a:srgbClr val="000000"/>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29422" name="Rectangle 62"/>
          <p:cNvSpPr/>
          <p:nvPr/>
        </p:nvSpPr>
        <p:spPr>
          <a:xfrm>
            <a:off x="2020888" y="3448051"/>
            <a:ext cx="855672" cy="315713"/>
          </a:xfrm>
          <a:prstGeom prst="rect">
            <a:avLst/>
          </a:prstGeom>
          <a:noFill/>
          <a:ln w="9525">
            <a:noFill/>
          </a:ln>
        </p:spPr>
        <p:txBody>
          <a:bodyPr wrap="none" lIns="85561" tIns="42030" rIns="85561" bIns="42030" anchor="t" anchorCtr="0">
            <a:spAutoFit/>
          </a:bodyPr>
          <a:lstStyle/>
          <a:p>
            <a:pPr defTabSz="865505" eaLnBrk="0" hangingPunct="0"/>
            <a:r>
              <a:rPr lang="en-US" altLang="zh-CN" sz="1500" b="1" dirty="0">
                <a:solidFill>
                  <a:srgbClr val="000000"/>
                </a:solidFill>
                <a:latin typeface="Times New Roman" panose="02020603050405020304" pitchFamily="18" charset="0"/>
                <a:ea typeface="宋体" panose="02010600030101010101" pitchFamily="2" charset="-122"/>
              </a:rPr>
              <a:t>Old Bal.</a:t>
            </a:r>
          </a:p>
        </p:txBody>
      </p:sp>
      <p:sp>
        <p:nvSpPr>
          <p:cNvPr id="229423" name="Rectangle 63"/>
          <p:cNvSpPr/>
          <p:nvPr/>
        </p:nvSpPr>
        <p:spPr>
          <a:xfrm>
            <a:off x="3171826" y="3448051"/>
            <a:ext cx="798513" cy="315913"/>
          </a:xfrm>
          <a:prstGeom prst="rect">
            <a:avLst/>
          </a:prstGeom>
          <a:noFill/>
          <a:ln w="9525">
            <a:noFill/>
          </a:ln>
        </p:spPr>
        <p:txBody>
          <a:bodyPr wrap="none" lIns="85561" tIns="42030" rIns="85561" bIns="42030" anchor="t" anchorCtr="0">
            <a:spAutoFit/>
          </a:bodyPr>
          <a:lstStyle/>
          <a:p>
            <a:pPr defTabSz="865505" eaLnBrk="0" hangingPunct="0"/>
            <a:r>
              <a:rPr lang="en-US" altLang="zh-CN" sz="1500" b="1" dirty="0">
                <a:solidFill>
                  <a:srgbClr val="000000"/>
                </a:solidFill>
                <a:latin typeface="Times New Roman" panose="02020603050405020304" pitchFamily="18" charset="0"/>
                <a:ea typeface="宋体" panose="02010600030101010101" pitchFamily="2" charset="-122"/>
              </a:rPr>
              <a:t>$10,000</a:t>
            </a:r>
          </a:p>
        </p:txBody>
      </p:sp>
      <p:sp>
        <p:nvSpPr>
          <p:cNvPr id="229424" name="Rectangle 64"/>
          <p:cNvSpPr/>
          <p:nvPr/>
        </p:nvSpPr>
        <p:spPr>
          <a:xfrm>
            <a:off x="6202364" y="3448051"/>
            <a:ext cx="797964" cy="315713"/>
          </a:xfrm>
          <a:prstGeom prst="rect">
            <a:avLst/>
          </a:prstGeom>
          <a:noFill/>
          <a:ln w="9525">
            <a:noFill/>
          </a:ln>
        </p:spPr>
        <p:txBody>
          <a:bodyPr wrap="none" lIns="85561" tIns="42030" rIns="85561" bIns="42030" anchor="t" anchorCtr="0">
            <a:spAutoFit/>
          </a:bodyPr>
          <a:lstStyle/>
          <a:p>
            <a:pPr defTabSz="865505" eaLnBrk="0" hangingPunct="0"/>
            <a:r>
              <a:rPr lang="en-US" altLang="zh-CN" sz="1500" b="1" dirty="0">
                <a:solidFill>
                  <a:srgbClr val="000000"/>
                </a:solidFill>
                <a:latin typeface="Times New Roman" panose="02020603050405020304" pitchFamily="18" charset="0"/>
                <a:ea typeface="宋体" panose="02010600030101010101" pitchFamily="2" charset="-122"/>
              </a:rPr>
              <a:t>$20,000</a:t>
            </a:r>
          </a:p>
        </p:txBody>
      </p:sp>
      <p:sp>
        <p:nvSpPr>
          <p:cNvPr id="229425" name="Rectangle 65"/>
          <p:cNvSpPr/>
          <p:nvPr/>
        </p:nvSpPr>
        <p:spPr>
          <a:xfrm>
            <a:off x="9366251" y="3448051"/>
            <a:ext cx="798513" cy="315913"/>
          </a:xfrm>
          <a:prstGeom prst="rect">
            <a:avLst/>
          </a:prstGeom>
          <a:noFill/>
          <a:ln w="9525">
            <a:noFill/>
          </a:ln>
        </p:spPr>
        <p:txBody>
          <a:bodyPr wrap="none" lIns="85561" tIns="42030" rIns="85561" bIns="42030" anchor="t" anchorCtr="0">
            <a:spAutoFit/>
          </a:bodyPr>
          <a:lstStyle/>
          <a:p>
            <a:pPr defTabSz="865505" eaLnBrk="0" hangingPunct="0"/>
            <a:r>
              <a:rPr lang="en-US" altLang="zh-CN" sz="1500" b="1" dirty="0">
                <a:solidFill>
                  <a:srgbClr val="000000"/>
                </a:solidFill>
                <a:latin typeface="Times New Roman" panose="02020603050405020304" pitchFamily="18" charset="0"/>
                <a:ea typeface="宋体" panose="02010600030101010101" pitchFamily="2" charset="-122"/>
              </a:rPr>
              <a:t>$30,000</a:t>
            </a:r>
          </a:p>
        </p:txBody>
      </p:sp>
      <p:sp>
        <p:nvSpPr>
          <p:cNvPr id="229426" name="Rectangle 66"/>
          <p:cNvSpPr/>
          <p:nvPr/>
        </p:nvSpPr>
        <p:spPr>
          <a:xfrm>
            <a:off x="3036888" y="3932238"/>
            <a:ext cx="842962" cy="4762"/>
          </a:xfrm>
          <a:prstGeom prst="rect">
            <a:avLst/>
          </a:prstGeom>
          <a:solidFill>
            <a:srgbClr val="000000"/>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29427" name="Rectangle 67"/>
          <p:cNvSpPr/>
          <p:nvPr/>
        </p:nvSpPr>
        <p:spPr>
          <a:xfrm>
            <a:off x="5718176" y="3932238"/>
            <a:ext cx="1192213" cy="4762"/>
          </a:xfrm>
          <a:prstGeom prst="rect">
            <a:avLst/>
          </a:prstGeom>
          <a:solidFill>
            <a:srgbClr val="000000"/>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29428" name="Rectangle 68"/>
          <p:cNvSpPr/>
          <p:nvPr/>
        </p:nvSpPr>
        <p:spPr>
          <a:xfrm>
            <a:off x="7334250" y="3932238"/>
            <a:ext cx="1136650" cy="4762"/>
          </a:xfrm>
          <a:prstGeom prst="rect">
            <a:avLst/>
          </a:prstGeom>
          <a:solidFill>
            <a:srgbClr val="000000"/>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29429" name="Rectangle 69"/>
          <p:cNvSpPr/>
          <p:nvPr/>
        </p:nvSpPr>
        <p:spPr>
          <a:xfrm>
            <a:off x="9224963" y="3932238"/>
            <a:ext cx="944562" cy="4762"/>
          </a:xfrm>
          <a:prstGeom prst="rect">
            <a:avLst/>
          </a:prstGeom>
          <a:solidFill>
            <a:srgbClr val="000000"/>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136250" name="Rectangle 70"/>
          <p:cNvSpPr/>
          <p:nvPr/>
        </p:nvSpPr>
        <p:spPr>
          <a:xfrm>
            <a:off x="2020888" y="3914776"/>
            <a:ext cx="910174" cy="315713"/>
          </a:xfrm>
          <a:prstGeom prst="rect">
            <a:avLst/>
          </a:prstGeom>
          <a:noFill/>
          <a:ln w="9525">
            <a:noFill/>
          </a:ln>
        </p:spPr>
        <p:txBody>
          <a:bodyPr wrap="none" lIns="85561" tIns="42030" rIns="85561" bIns="42030" anchor="t" anchorCtr="0">
            <a:spAutoFit/>
          </a:bodyPr>
          <a:lstStyle/>
          <a:p>
            <a:pPr defTabSz="865505" eaLnBrk="0" hangingPunct="0"/>
            <a:r>
              <a:rPr lang="en-US" altLang="zh-CN" sz="1500" b="1" dirty="0">
                <a:solidFill>
                  <a:srgbClr val="000000"/>
                </a:solidFill>
                <a:latin typeface="Times New Roman" panose="02020603050405020304" pitchFamily="18" charset="0"/>
                <a:ea typeface="宋体" panose="02010600030101010101" pitchFamily="2" charset="-122"/>
              </a:rPr>
              <a:t>New Bal.</a:t>
            </a:r>
          </a:p>
        </p:txBody>
      </p:sp>
      <p:sp>
        <p:nvSpPr>
          <p:cNvPr id="136251" name="Rectangle 71"/>
          <p:cNvSpPr/>
          <p:nvPr/>
        </p:nvSpPr>
        <p:spPr>
          <a:xfrm>
            <a:off x="3171826" y="3914776"/>
            <a:ext cx="798513" cy="315913"/>
          </a:xfrm>
          <a:prstGeom prst="rect">
            <a:avLst/>
          </a:prstGeom>
          <a:noFill/>
          <a:ln w="9525">
            <a:noFill/>
          </a:ln>
        </p:spPr>
        <p:txBody>
          <a:bodyPr wrap="none" lIns="85561" tIns="42030" rIns="85561" bIns="42030" anchor="t" anchorCtr="0">
            <a:spAutoFit/>
          </a:bodyPr>
          <a:lstStyle/>
          <a:p>
            <a:pPr defTabSz="865505" eaLnBrk="0" hangingPunct="0"/>
            <a:r>
              <a:rPr lang="en-US" altLang="zh-CN" sz="1500" b="1" dirty="0">
                <a:solidFill>
                  <a:srgbClr val="000000"/>
                </a:solidFill>
                <a:latin typeface="Times New Roman" panose="02020603050405020304" pitchFamily="18" charset="0"/>
                <a:ea typeface="宋体" panose="02010600030101010101" pitchFamily="2" charset="-122"/>
              </a:rPr>
              <a:t>$10,000</a:t>
            </a:r>
          </a:p>
        </p:txBody>
      </p:sp>
      <p:sp>
        <p:nvSpPr>
          <p:cNvPr id="136252" name="Rectangle 72"/>
          <p:cNvSpPr/>
          <p:nvPr/>
        </p:nvSpPr>
        <p:spPr>
          <a:xfrm>
            <a:off x="4586288" y="3914776"/>
            <a:ext cx="557212" cy="315913"/>
          </a:xfrm>
          <a:prstGeom prst="rect">
            <a:avLst/>
          </a:prstGeom>
          <a:noFill/>
          <a:ln w="9525">
            <a:noFill/>
          </a:ln>
        </p:spPr>
        <p:txBody>
          <a:bodyPr wrap="none" lIns="85561" tIns="42030" rIns="85561" bIns="42030" anchor="t" anchorCtr="0">
            <a:spAutoFit/>
          </a:bodyPr>
          <a:lstStyle/>
          <a:p>
            <a:pPr defTabSz="865505" eaLnBrk="0" hangingPunct="0"/>
            <a:r>
              <a:rPr lang="en-US" altLang="zh-CN" sz="1500" b="1" dirty="0">
                <a:solidFill>
                  <a:srgbClr val="000000"/>
                </a:solidFill>
                <a:latin typeface="Times New Roman" panose="02020603050405020304" pitchFamily="18" charset="0"/>
                <a:ea typeface="宋体" panose="02010600030101010101" pitchFamily="2" charset="-122"/>
              </a:rPr>
              <a:t>$500</a:t>
            </a:r>
          </a:p>
        </p:txBody>
      </p:sp>
      <p:sp>
        <p:nvSpPr>
          <p:cNvPr id="136253" name="Rectangle 73"/>
          <p:cNvSpPr/>
          <p:nvPr/>
        </p:nvSpPr>
        <p:spPr>
          <a:xfrm>
            <a:off x="5373689" y="3914776"/>
            <a:ext cx="281797" cy="315713"/>
          </a:xfrm>
          <a:prstGeom prst="rect">
            <a:avLst/>
          </a:prstGeom>
          <a:noFill/>
          <a:ln w="9525">
            <a:noFill/>
          </a:ln>
        </p:spPr>
        <p:txBody>
          <a:bodyPr wrap="none" lIns="85561" tIns="42030" rIns="85561" bIns="42030" anchor="t" anchorCtr="0">
            <a:spAutoFit/>
          </a:bodyPr>
          <a:lstStyle/>
          <a:p>
            <a:pPr defTabSz="865505" eaLnBrk="0" hangingPunct="0"/>
            <a:r>
              <a:rPr lang="en-US" altLang="zh-CN" sz="1500" b="1" dirty="0">
                <a:solidFill>
                  <a:srgbClr val="000000"/>
                </a:solidFill>
                <a:latin typeface="Times New Roman" panose="02020603050405020304" pitchFamily="18" charset="0"/>
                <a:ea typeface="宋体" panose="02010600030101010101" pitchFamily="2" charset="-122"/>
              </a:rPr>
              <a:t>+</a:t>
            </a:r>
          </a:p>
        </p:txBody>
      </p:sp>
      <p:sp>
        <p:nvSpPr>
          <p:cNvPr id="136254" name="Rectangle 74"/>
          <p:cNvSpPr/>
          <p:nvPr/>
        </p:nvSpPr>
        <p:spPr>
          <a:xfrm>
            <a:off x="6202364" y="3914776"/>
            <a:ext cx="797964" cy="315713"/>
          </a:xfrm>
          <a:prstGeom prst="rect">
            <a:avLst/>
          </a:prstGeom>
          <a:noFill/>
          <a:ln w="9525">
            <a:noFill/>
          </a:ln>
        </p:spPr>
        <p:txBody>
          <a:bodyPr wrap="none" lIns="85561" tIns="42030" rIns="85561" bIns="42030" anchor="t" anchorCtr="0">
            <a:spAutoFit/>
          </a:bodyPr>
          <a:lstStyle/>
          <a:p>
            <a:pPr defTabSz="865505" eaLnBrk="0" hangingPunct="0"/>
            <a:r>
              <a:rPr lang="en-US" altLang="zh-CN" sz="1500" b="1" dirty="0">
                <a:solidFill>
                  <a:srgbClr val="000000"/>
                </a:solidFill>
                <a:latin typeface="Times New Roman" panose="02020603050405020304" pitchFamily="18" charset="0"/>
                <a:ea typeface="宋体" panose="02010600030101010101" pitchFamily="2" charset="-122"/>
              </a:rPr>
              <a:t>$20,000</a:t>
            </a:r>
          </a:p>
        </p:txBody>
      </p:sp>
      <p:sp>
        <p:nvSpPr>
          <p:cNvPr id="136255" name="Rectangle 75"/>
          <p:cNvSpPr/>
          <p:nvPr/>
        </p:nvSpPr>
        <p:spPr>
          <a:xfrm>
            <a:off x="7762876" y="3914776"/>
            <a:ext cx="557213" cy="315913"/>
          </a:xfrm>
          <a:prstGeom prst="rect">
            <a:avLst/>
          </a:prstGeom>
          <a:noFill/>
          <a:ln w="9525">
            <a:noFill/>
          </a:ln>
        </p:spPr>
        <p:txBody>
          <a:bodyPr wrap="none" lIns="85561" tIns="42030" rIns="85561" bIns="42030" anchor="t" anchorCtr="0">
            <a:spAutoFit/>
          </a:bodyPr>
          <a:lstStyle/>
          <a:p>
            <a:pPr defTabSz="865505" eaLnBrk="0" hangingPunct="0"/>
            <a:r>
              <a:rPr lang="en-US" altLang="zh-CN" sz="1500" b="1" dirty="0">
                <a:solidFill>
                  <a:srgbClr val="000000"/>
                </a:solidFill>
                <a:latin typeface="Times New Roman" panose="02020603050405020304" pitchFamily="18" charset="0"/>
                <a:ea typeface="宋体" panose="02010600030101010101" pitchFamily="2" charset="-122"/>
              </a:rPr>
              <a:t>$500</a:t>
            </a:r>
          </a:p>
        </p:txBody>
      </p:sp>
      <p:sp>
        <p:nvSpPr>
          <p:cNvPr id="136256" name="Rectangle 76"/>
          <p:cNvSpPr/>
          <p:nvPr/>
        </p:nvSpPr>
        <p:spPr>
          <a:xfrm>
            <a:off x="9366251" y="3914776"/>
            <a:ext cx="798513" cy="315913"/>
          </a:xfrm>
          <a:prstGeom prst="rect">
            <a:avLst/>
          </a:prstGeom>
          <a:noFill/>
          <a:ln w="9525">
            <a:noFill/>
          </a:ln>
        </p:spPr>
        <p:txBody>
          <a:bodyPr wrap="none" lIns="85561" tIns="42030" rIns="85561" bIns="42030" anchor="t" anchorCtr="0">
            <a:spAutoFit/>
          </a:bodyPr>
          <a:lstStyle/>
          <a:p>
            <a:pPr defTabSz="865505" eaLnBrk="0" hangingPunct="0"/>
            <a:r>
              <a:rPr lang="en-US" altLang="zh-CN" sz="1500" b="1" dirty="0">
                <a:solidFill>
                  <a:srgbClr val="000000"/>
                </a:solidFill>
                <a:latin typeface="Times New Roman" panose="02020603050405020304" pitchFamily="18" charset="0"/>
                <a:ea typeface="宋体" panose="02010600030101010101" pitchFamily="2" charset="-122"/>
              </a:rPr>
              <a:t>$30,000</a:t>
            </a:r>
          </a:p>
        </p:txBody>
      </p:sp>
      <p:sp>
        <p:nvSpPr>
          <p:cNvPr id="229437" name="Rectangle 79"/>
          <p:cNvSpPr/>
          <p:nvPr/>
        </p:nvSpPr>
        <p:spPr>
          <a:xfrm>
            <a:off x="993007" y="772014"/>
            <a:ext cx="9040761" cy="920750"/>
          </a:xfrm>
          <a:prstGeom prst="rect">
            <a:avLst/>
          </a:prstGeom>
          <a:noFill/>
          <a:ln w="9525">
            <a:noFill/>
          </a:ln>
        </p:spPr>
        <p:txBody>
          <a:bodyPr wrap="square" lIns="91432" tIns="45716" rIns="91432" bIns="45716" anchor="t" anchorCtr="0">
            <a:spAutoFit/>
          </a:bodyPr>
          <a:lstStyle/>
          <a:p>
            <a:r>
              <a:rPr lang="en-US" altLang="zh-CN" b="1" dirty="0">
                <a:solidFill>
                  <a:srgbClr val="CF0E30"/>
                </a:solidFill>
                <a:latin typeface="Calibri" panose="020F0502020204030204" pitchFamily="34" charset="0"/>
                <a:ea typeface="宋体" panose="02010600030101010101" pitchFamily="2" charset="-122"/>
              </a:rPr>
              <a:t>Smart Touch </a:t>
            </a:r>
            <a:r>
              <a:rPr lang="en-US" altLang="zh-CN" b="1" dirty="0">
                <a:latin typeface="Calibri" panose="020F0502020204030204" pitchFamily="34" charset="0"/>
                <a:ea typeface="宋体" panose="02010600030101010101" pitchFamily="2" charset="-122"/>
              </a:rPr>
              <a:t>purchases office supplies</a:t>
            </a:r>
            <a:r>
              <a:rPr lang="zh-CN" altLang="en-US" b="1" dirty="0">
                <a:latin typeface="Calibri" panose="020F0502020204030204" pitchFamily="34" charset="0"/>
                <a:ea typeface="宋体" panose="02010600030101010101" pitchFamily="2" charset="-122"/>
              </a:rPr>
              <a:t> </a:t>
            </a:r>
            <a:r>
              <a:rPr lang="en-US" altLang="zh-CN" b="1" dirty="0">
                <a:latin typeface="Calibri" panose="020F0502020204030204" pitchFamily="34" charset="0"/>
                <a:ea typeface="宋体" panose="02010600030101010101" pitchFamily="2" charset="-122"/>
              </a:rPr>
              <a:t>of $500 from a store.</a:t>
            </a:r>
          </a:p>
          <a:p>
            <a:r>
              <a:rPr lang="en-US" altLang="zh-CN" b="1" dirty="0">
                <a:solidFill>
                  <a:srgbClr val="CF0E30"/>
                </a:solidFill>
                <a:latin typeface="Calibri" panose="020F0502020204030204" pitchFamily="34" charset="0"/>
                <a:ea typeface="宋体" panose="02010600030101010101" pitchFamily="2" charset="-122"/>
              </a:rPr>
              <a:t>Smart Touch Learning</a:t>
            </a:r>
            <a:r>
              <a:rPr lang="en-US" altLang="zh-CN" b="1" dirty="0">
                <a:solidFill>
                  <a:schemeClr val="hlink"/>
                </a:solidFill>
                <a:latin typeface="Calibri" panose="020F0502020204030204" pitchFamily="34" charset="0"/>
                <a:ea typeface="宋体" panose="02010600030101010101" pitchFamily="2" charset="-122"/>
              </a:rPr>
              <a:t> </a:t>
            </a:r>
            <a:r>
              <a:rPr lang="en-US" altLang="zh-CN" b="1" dirty="0">
                <a:latin typeface="Calibri" panose="020F0502020204030204" pitchFamily="34" charset="0"/>
                <a:ea typeface="宋体" panose="02010600030101010101" pitchFamily="2" charset="-122"/>
              </a:rPr>
              <a:t> pay this $500 now.</a:t>
            </a:r>
          </a:p>
          <a:p>
            <a:r>
              <a:rPr lang="en-US" altLang="zh-CN" b="1" dirty="0">
                <a:latin typeface="Calibri" panose="020F0502020204030204" pitchFamily="34" charset="0"/>
                <a:ea typeface="宋体" panose="02010600030101010101" pitchFamily="2" charset="-122"/>
              </a:rPr>
              <a:t>This transaction is often referred to as a </a:t>
            </a:r>
            <a:r>
              <a:rPr lang="en-US" altLang="zh-CN" b="1" dirty="0">
                <a:solidFill>
                  <a:srgbClr val="CF0E30"/>
                </a:solidFill>
                <a:latin typeface="Calibri" panose="020F0502020204030204" pitchFamily="34" charset="0"/>
                <a:ea typeface="宋体" panose="02010600030101010101" pitchFamily="2" charset="-122"/>
              </a:rPr>
              <a:t>purchase </a:t>
            </a:r>
            <a:r>
              <a:rPr lang="en-US" altLang="zh-CN" b="1" u="sng" dirty="0">
                <a:solidFill>
                  <a:srgbClr val="CF0E30"/>
                </a:solidFill>
                <a:latin typeface="Calibri" panose="020F0502020204030204" pitchFamily="34" charset="0"/>
                <a:ea typeface="宋体" panose="02010600030101010101" pitchFamily="2" charset="-122"/>
              </a:rPr>
              <a:t>on account</a:t>
            </a:r>
            <a:r>
              <a:rPr lang="en-US" altLang="zh-CN" b="1" u="sng" dirty="0">
                <a:latin typeface="Calibri" panose="020F0502020204030204" pitchFamily="34" charset="0"/>
                <a:ea typeface="宋体" panose="02010600030101010101" pitchFamily="2" charset="-122"/>
              </a:rPr>
              <a:t> </a:t>
            </a:r>
            <a:r>
              <a:rPr lang="en-US" altLang="zh-CN" b="1" dirty="0">
                <a:latin typeface="Calibri" panose="020F0502020204030204" pitchFamily="34" charset="0"/>
                <a:ea typeface="宋体" panose="02010600030101010101" pitchFamily="2" charset="-122"/>
              </a:rPr>
              <a:t>or a </a:t>
            </a:r>
            <a:r>
              <a:rPr lang="en-US" altLang="zh-CN" b="1" dirty="0">
                <a:solidFill>
                  <a:srgbClr val="FF6600"/>
                </a:solidFill>
                <a:latin typeface="Calibri" panose="020F0502020204030204" pitchFamily="34" charset="0"/>
                <a:ea typeface="宋体" panose="02010600030101010101" pitchFamily="2" charset="-122"/>
              </a:rPr>
              <a:t>credit purchase.</a:t>
            </a:r>
          </a:p>
        </p:txBody>
      </p:sp>
      <p:pic>
        <p:nvPicPr>
          <p:cNvPr id="2" name="Graphic 21">
            <a:extLst>
              <a:ext uri="{FF2B5EF4-FFF2-40B4-BE49-F238E27FC236}">
                <a16:creationId xmlns:a16="http://schemas.microsoft.com/office/drawing/2014/main" id="{F0C1B612-28E6-0557-92EB-9B7EA068ABF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4401" y="15911"/>
            <a:ext cx="2305141" cy="1076343"/>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1211"/>
                                        </p:tgtEl>
                                        <p:attrNameLst>
                                          <p:attrName>style.visibility</p:attrName>
                                        </p:attrNameLst>
                                      </p:cBhvr>
                                      <p:to>
                                        <p:strVal val="visible"/>
                                      </p:to>
                                    </p:set>
                                    <p:anim calcmode="lin" valueType="num">
                                      <p:cBhvr additive="base">
                                        <p:cTn id="7" dur="500" fill="hold"/>
                                        <p:tgtEl>
                                          <p:spTgt spid="51211"/>
                                        </p:tgtEl>
                                        <p:attrNameLst>
                                          <p:attrName>ppt_x</p:attrName>
                                        </p:attrNameLst>
                                      </p:cBhvr>
                                      <p:tavLst>
                                        <p:tav tm="0">
                                          <p:val>
                                            <p:strVal val="#ppt_x"/>
                                          </p:val>
                                        </p:tav>
                                        <p:tav tm="100000">
                                          <p:val>
                                            <p:strVal val="#ppt_x"/>
                                          </p:val>
                                        </p:tav>
                                      </p:tavLst>
                                    </p:anim>
                                    <p:anim calcmode="lin" valueType="num">
                                      <p:cBhvr additive="base">
                                        <p:cTn id="8" dur="500" fill="hold"/>
                                        <p:tgtEl>
                                          <p:spTgt spid="512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1228">
                                            <p:txEl>
                                              <p:pRg st="0" end="0"/>
                                            </p:txEl>
                                          </p:spTgt>
                                        </p:tgtEl>
                                        <p:attrNameLst>
                                          <p:attrName>style.visibility</p:attrName>
                                        </p:attrNameLst>
                                      </p:cBhvr>
                                      <p:to>
                                        <p:strVal val="visible"/>
                                      </p:to>
                                    </p:set>
                                    <p:anim calcmode="lin" valueType="num">
                                      <p:cBhvr additive="base">
                                        <p:cTn id="13" dur="500" fill="hold"/>
                                        <p:tgtEl>
                                          <p:spTgt spid="51228">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122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136250"/>
                                        </p:tgtEl>
                                        <p:attrNameLst>
                                          <p:attrName>style.visibility</p:attrName>
                                        </p:attrNameLst>
                                      </p:cBhvr>
                                      <p:to>
                                        <p:strVal val="visible"/>
                                      </p:to>
                                    </p:set>
                                    <p:animEffect transition="in" filter="blinds(horizontal)">
                                      <p:cBhvr>
                                        <p:cTn id="19" dur="500"/>
                                        <p:tgtEl>
                                          <p:spTgt spid="136250"/>
                                        </p:tgtEl>
                                      </p:cBhvr>
                                    </p:animEffec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136251"/>
                                        </p:tgtEl>
                                        <p:attrNameLst>
                                          <p:attrName>style.visibility</p:attrName>
                                        </p:attrNameLst>
                                      </p:cBhvr>
                                      <p:to>
                                        <p:strVal val="visible"/>
                                      </p:to>
                                    </p:set>
                                    <p:animEffect transition="in" filter="blinds(horizontal)">
                                      <p:cBhvr>
                                        <p:cTn id="24" dur="500"/>
                                        <p:tgtEl>
                                          <p:spTgt spid="136251"/>
                                        </p:tgtEl>
                                      </p:cBhvr>
                                    </p:animEffec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136210"/>
                                        </p:tgtEl>
                                        <p:attrNameLst>
                                          <p:attrName>style.visibility</p:attrName>
                                        </p:attrNameLst>
                                      </p:cBhvr>
                                      <p:to>
                                        <p:strVal val="visible"/>
                                      </p:to>
                                    </p:set>
                                    <p:animEffect transition="in" filter="blinds(horizontal)">
                                      <p:cBhvr>
                                        <p:cTn id="29" dur="500"/>
                                        <p:tgtEl>
                                          <p:spTgt spid="136210"/>
                                        </p:tgtEl>
                                      </p:cBhvr>
                                    </p:animEffect>
                                  </p:childTnLst>
                                </p:cTn>
                              </p:par>
                            </p:childTnLst>
                          </p:cTn>
                        </p:par>
                      </p:childTnLst>
                    </p:cTn>
                  </p:par>
                  <p:par>
                    <p:cTn id="30" fill="hold">
                      <p:stCondLst>
                        <p:cond delay="indefinite"/>
                      </p:stCondLst>
                      <p:childTnLst>
                        <p:par>
                          <p:cTn id="31" fill="hold">
                            <p:stCondLst>
                              <p:cond delay="0"/>
                            </p:stCondLst>
                            <p:childTnLst>
                              <p:par>
                                <p:cTn id="32" presetID="3" presetClass="entr" presetSubtype="10" fill="hold" grpId="0" nodeType="clickEffect">
                                  <p:stCondLst>
                                    <p:cond delay="0"/>
                                  </p:stCondLst>
                                  <p:childTnLst>
                                    <p:set>
                                      <p:cBhvr>
                                        <p:cTn id="33" dur="1" fill="hold">
                                          <p:stCondLst>
                                            <p:cond delay="0"/>
                                          </p:stCondLst>
                                        </p:cTn>
                                        <p:tgtEl>
                                          <p:spTgt spid="136252"/>
                                        </p:tgtEl>
                                        <p:attrNameLst>
                                          <p:attrName>style.visibility</p:attrName>
                                        </p:attrNameLst>
                                      </p:cBhvr>
                                      <p:to>
                                        <p:strVal val="visible"/>
                                      </p:to>
                                    </p:set>
                                    <p:animEffect transition="in" filter="blinds(horizontal)">
                                      <p:cBhvr>
                                        <p:cTn id="34" dur="500"/>
                                        <p:tgtEl>
                                          <p:spTgt spid="136252"/>
                                        </p:tgtEl>
                                      </p:cBhvr>
                                    </p:animEffect>
                                  </p:childTnLst>
                                </p:cTn>
                              </p:par>
                            </p:childTnLst>
                          </p:cTn>
                        </p:par>
                      </p:childTnLst>
                    </p:cTn>
                  </p:par>
                  <p:par>
                    <p:cTn id="35" fill="hold">
                      <p:stCondLst>
                        <p:cond delay="indefinite"/>
                      </p:stCondLst>
                      <p:childTnLst>
                        <p:par>
                          <p:cTn id="36" fill="hold">
                            <p:stCondLst>
                              <p:cond delay="0"/>
                            </p:stCondLst>
                            <p:childTnLst>
                              <p:par>
                                <p:cTn id="37" presetID="3" presetClass="entr" presetSubtype="10" fill="hold" grpId="0" nodeType="clickEffect">
                                  <p:stCondLst>
                                    <p:cond delay="0"/>
                                  </p:stCondLst>
                                  <p:childTnLst>
                                    <p:set>
                                      <p:cBhvr>
                                        <p:cTn id="38" dur="1" fill="hold">
                                          <p:stCondLst>
                                            <p:cond delay="0"/>
                                          </p:stCondLst>
                                        </p:cTn>
                                        <p:tgtEl>
                                          <p:spTgt spid="136253"/>
                                        </p:tgtEl>
                                        <p:attrNameLst>
                                          <p:attrName>style.visibility</p:attrName>
                                        </p:attrNameLst>
                                      </p:cBhvr>
                                      <p:to>
                                        <p:strVal val="visible"/>
                                      </p:to>
                                    </p:set>
                                    <p:animEffect transition="in" filter="blinds(horizontal)">
                                      <p:cBhvr>
                                        <p:cTn id="39" dur="500"/>
                                        <p:tgtEl>
                                          <p:spTgt spid="136253"/>
                                        </p:tgtEl>
                                      </p:cBhvr>
                                    </p:animEffect>
                                  </p:childTnLst>
                                </p:cTn>
                              </p:par>
                            </p:childTnLst>
                          </p:cTn>
                        </p:par>
                      </p:childTnLst>
                    </p:cTn>
                  </p:par>
                  <p:par>
                    <p:cTn id="40" fill="hold">
                      <p:stCondLst>
                        <p:cond delay="indefinite"/>
                      </p:stCondLst>
                      <p:childTnLst>
                        <p:par>
                          <p:cTn id="41" fill="hold">
                            <p:stCondLst>
                              <p:cond delay="0"/>
                            </p:stCondLst>
                            <p:childTnLst>
                              <p:par>
                                <p:cTn id="42" presetID="3" presetClass="entr" presetSubtype="10" fill="hold" grpId="0" nodeType="clickEffect">
                                  <p:stCondLst>
                                    <p:cond delay="0"/>
                                  </p:stCondLst>
                                  <p:childTnLst>
                                    <p:set>
                                      <p:cBhvr>
                                        <p:cTn id="43" dur="1" fill="hold">
                                          <p:stCondLst>
                                            <p:cond delay="0"/>
                                          </p:stCondLst>
                                        </p:cTn>
                                        <p:tgtEl>
                                          <p:spTgt spid="136254"/>
                                        </p:tgtEl>
                                        <p:attrNameLst>
                                          <p:attrName>style.visibility</p:attrName>
                                        </p:attrNameLst>
                                      </p:cBhvr>
                                      <p:to>
                                        <p:strVal val="visible"/>
                                      </p:to>
                                    </p:set>
                                    <p:animEffect transition="in" filter="blinds(horizontal)">
                                      <p:cBhvr>
                                        <p:cTn id="44" dur="500"/>
                                        <p:tgtEl>
                                          <p:spTgt spid="136254"/>
                                        </p:tgtEl>
                                      </p:cBhvr>
                                    </p:animEffect>
                                  </p:childTnLst>
                                </p:cTn>
                              </p:par>
                            </p:childTnLst>
                          </p:cTn>
                        </p:par>
                      </p:childTnLst>
                    </p:cTn>
                  </p:par>
                  <p:par>
                    <p:cTn id="45" fill="hold">
                      <p:stCondLst>
                        <p:cond delay="indefinite"/>
                      </p:stCondLst>
                      <p:childTnLst>
                        <p:par>
                          <p:cTn id="46" fill="hold">
                            <p:stCondLst>
                              <p:cond delay="0"/>
                            </p:stCondLst>
                            <p:childTnLst>
                              <p:par>
                                <p:cTn id="47" presetID="3" presetClass="entr" presetSubtype="10" fill="hold" grpId="0" nodeType="clickEffect">
                                  <p:stCondLst>
                                    <p:cond delay="0"/>
                                  </p:stCondLst>
                                  <p:childTnLst>
                                    <p:set>
                                      <p:cBhvr>
                                        <p:cTn id="48" dur="1" fill="hold">
                                          <p:stCondLst>
                                            <p:cond delay="0"/>
                                          </p:stCondLst>
                                        </p:cTn>
                                        <p:tgtEl>
                                          <p:spTgt spid="136211"/>
                                        </p:tgtEl>
                                        <p:attrNameLst>
                                          <p:attrName>style.visibility</p:attrName>
                                        </p:attrNameLst>
                                      </p:cBhvr>
                                      <p:to>
                                        <p:strVal val="visible"/>
                                      </p:to>
                                    </p:set>
                                    <p:animEffect transition="in" filter="blinds(horizontal)">
                                      <p:cBhvr>
                                        <p:cTn id="49" dur="500"/>
                                        <p:tgtEl>
                                          <p:spTgt spid="136211"/>
                                        </p:tgtEl>
                                      </p:cBhvr>
                                    </p:animEffect>
                                  </p:childTnLst>
                                </p:cTn>
                              </p:par>
                            </p:childTnLst>
                          </p:cTn>
                        </p:par>
                      </p:childTnLst>
                    </p:cTn>
                  </p:par>
                  <p:par>
                    <p:cTn id="50" fill="hold">
                      <p:stCondLst>
                        <p:cond delay="indefinite"/>
                      </p:stCondLst>
                      <p:childTnLst>
                        <p:par>
                          <p:cTn id="51" fill="hold">
                            <p:stCondLst>
                              <p:cond delay="0"/>
                            </p:stCondLst>
                            <p:childTnLst>
                              <p:par>
                                <p:cTn id="52" presetID="3" presetClass="entr" presetSubtype="10" fill="hold" grpId="0" nodeType="clickEffect">
                                  <p:stCondLst>
                                    <p:cond delay="0"/>
                                  </p:stCondLst>
                                  <p:childTnLst>
                                    <p:set>
                                      <p:cBhvr>
                                        <p:cTn id="53" dur="1" fill="hold">
                                          <p:stCondLst>
                                            <p:cond delay="0"/>
                                          </p:stCondLst>
                                        </p:cTn>
                                        <p:tgtEl>
                                          <p:spTgt spid="136255"/>
                                        </p:tgtEl>
                                        <p:attrNameLst>
                                          <p:attrName>style.visibility</p:attrName>
                                        </p:attrNameLst>
                                      </p:cBhvr>
                                      <p:to>
                                        <p:strVal val="visible"/>
                                      </p:to>
                                    </p:set>
                                    <p:animEffect transition="in" filter="blinds(horizontal)">
                                      <p:cBhvr>
                                        <p:cTn id="54" dur="500"/>
                                        <p:tgtEl>
                                          <p:spTgt spid="136255"/>
                                        </p:tgtEl>
                                      </p:cBhvr>
                                    </p:animEffect>
                                  </p:childTnLst>
                                </p:cTn>
                              </p:par>
                            </p:childTnLst>
                          </p:cTn>
                        </p:par>
                      </p:childTnLst>
                    </p:cTn>
                  </p:par>
                  <p:par>
                    <p:cTn id="55" fill="hold">
                      <p:stCondLst>
                        <p:cond delay="indefinite"/>
                      </p:stCondLst>
                      <p:childTnLst>
                        <p:par>
                          <p:cTn id="56" fill="hold">
                            <p:stCondLst>
                              <p:cond delay="0"/>
                            </p:stCondLst>
                            <p:childTnLst>
                              <p:par>
                                <p:cTn id="57" presetID="3" presetClass="entr" presetSubtype="10" fill="hold" grpId="0" nodeType="clickEffect">
                                  <p:stCondLst>
                                    <p:cond delay="0"/>
                                  </p:stCondLst>
                                  <p:childTnLst>
                                    <p:set>
                                      <p:cBhvr>
                                        <p:cTn id="58" dur="1" fill="hold">
                                          <p:stCondLst>
                                            <p:cond delay="0"/>
                                          </p:stCondLst>
                                        </p:cTn>
                                        <p:tgtEl>
                                          <p:spTgt spid="136212"/>
                                        </p:tgtEl>
                                        <p:attrNameLst>
                                          <p:attrName>style.visibility</p:attrName>
                                        </p:attrNameLst>
                                      </p:cBhvr>
                                      <p:to>
                                        <p:strVal val="visible"/>
                                      </p:to>
                                    </p:set>
                                    <p:animEffect transition="in" filter="blinds(horizontal)">
                                      <p:cBhvr>
                                        <p:cTn id="59" dur="500"/>
                                        <p:tgtEl>
                                          <p:spTgt spid="136212"/>
                                        </p:tgtEl>
                                      </p:cBhvr>
                                    </p:animEffect>
                                  </p:childTnLst>
                                </p:cTn>
                              </p:par>
                            </p:childTnLst>
                          </p:cTn>
                        </p:par>
                      </p:childTnLst>
                    </p:cTn>
                  </p:par>
                  <p:par>
                    <p:cTn id="60" fill="hold">
                      <p:stCondLst>
                        <p:cond delay="indefinite"/>
                      </p:stCondLst>
                      <p:childTnLst>
                        <p:par>
                          <p:cTn id="61" fill="hold">
                            <p:stCondLst>
                              <p:cond delay="0"/>
                            </p:stCondLst>
                            <p:childTnLst>
                              <p:par>
                                <p:cTn id="62" presetID="3" presetClass="entr" presetSubtype="10" fill="hold" grpId="0" nodeType="clickEffect">
                                  <p:stCondLst>
                                    <p:cond delay="0"/>
                                  </p:stCondLst>
                                  <p:childTnLst>
                                    <p:set>
                                      <p:cBhvr>
                                        <p:cTn id="63" dur="1" fill="hold">
                                          <p:stCondLst>
                                            <p:cond delay="0"/>
                                          </p:stCondLst>
                                        </p:cTn>
                                        <p:tgtEl>
                                          <p:spTgt spid="136256"/>
                                        </p:tgtEl>
                                        <p:attrNameLst>
                                          <p:attrName>style.visibility</p:attrName>
                                        </p:attrNameLst>
                                      </p:cBhvr>
                                      <p:to>
                                        <p:strVal val="visible"/>
                                      </p:to>
                                    </p:set>
                                    <p:animEffect transition="in" filter="blinds(horizontal)">
                                      <p:cBhvr>
                                        <p:cTn id="64" dur="500"/>
                                        <p:tgtEl>
                                          <p:spTgt spid="1362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11" grpId="0" animBg="1"/>
      <p:bldP spid="136210" grpId="0"/>
      <p:bldP spid="136211" grpId="0"/>
      <p:bldP spid="136212" grpId="0"/>
      <p:bldP spid="51228" grpId="0" build="p"/>
      <p:bldP spid="136250" grpId="0"/>
      <p:bldP spid="136251" grpId="0"/>
      <p:bldP spid="136252" grpId="0"/>
      <p:bldP spid="136253" grpId="0"/>
      <p:bldP spid="136254" grpId="0"/>
      <p:bldP spid="136255" grpId="0"/>
      <p:bldP spid="13625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425" name="Oval 2"/>
          <p:cNvSpPr/>
          <p:nvPr/>
        </p:nvSpPr>
        <p:spPr>
          <a:xfrm>
            <a:off x="9234488" y="3322638"/>
            <a:ext cx="762000" cy="214312"/>
          </a:xfrm>
          <a:prstGeom prst="ellipse">
            <a:avLst/>
          </a:prstGeom>
          <a:solidFill>
            <a:srgbClr val="FFFFFF"/>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31426" name="Oval 3"/>
          <p:cNvSpPr/>
          <p:nvPr/>
        </p:nvSpPr>
        <p:spPr>
          <a:xfrm>
            <a:off x="3683000" y="3322638"/>
            <a:ext cx="762000" cy="214312"/>
          </a:xfrm>
          <a:prstGeom prst="ellipse">
            <a:avLst/>
          </a:prstGeom>
          <a:solidFill>
            <a:srgbClr val="FFFFFF"/>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graphicFrame>
        <p:nvGraphicFramePr>
          <p:cNvPr id="231427" name="Object 2">
            <a:hlinkClick r:id="" action="ppaction://ole?verb=0"/>
          </p:cNvPr>
          <p:cNvGraphicFramePr/>
          <p:nvPr/>
        </p:nvGraphicFramePr>
        <p:xfrm>
          <a:off x="1981200" y="2754630"/>
          <a:ext cx="10029190" cy="1211580"/>
        </p:xfrm>
        <a:graphic>
          <a:graphicData uri="http://schemas.openxmlformats.org/presentationml/2006/ole">
            <mc:AlternateContent xmlns:mc="http://schemas.openxmlformats.org/markup-compatibility/2006">
              <mc:Choice xmlns:v="urn:schemas-microsoft-com:vml" Requires="v">
                <p:oleObj r:id="rId3" imgW="7410450" imgH="876300" progId="Word.Document.8">
                  <p:embed/>
                </p:oleObj>
              </mc:Choice>
              <mc:Fallback>
                <p:oleObj r:id="rId3" imgW="7410450" imgH="876300" progId="Word.Document.8">
                  <p:embed/>
                  <p:pic>
                    <p:nvPicPr>
                      <p:cNvPr id="231427" name="Object 2">
                        <a:hlinkClick r:id="" action="ppaction://ole?verb=0"/>
                      </p:cNvPr>
                      <p:cNvPicPr/>
                      <p:nvPr/>
                    </p:nvPicPr>
                    <p:blipFill>
                      <a:blip r:embed="rId4"/>
                      <a:srcRect r="4633"/>
                      <a:stretch>
                        <a:fillRect/>
                      </a:stretch>
                    </p:blipFill>
                    <p:spPr>
                      <a:xfrm>
                        <a:off x="1981200" y="2754630"/>
                        <a:ext cx="10029190" cy="1211580"/>
                      </a:xfrm>
                      <a:prstGeom prst="rect">
                        <a:avLst/>
                      </a:prstGeom>
                      <a:noFill/>
                      <a:ln w="38100">
                        <a:noFill/>
                        <a:miter/>
                      </a:ln>
                    </p:spPr>
                  </p:pic>
                </p:oleObj>
              </mc:Fallback>
            </mc:AlternateContent>
          </a:graphicData>
        </a:graphic>
      </p:graphicFrame>
      <p:sp>
        <p:nvSpPr>
          <p:cNvPr id="231428" name="Rectangle 8"/>
          <p:cNvSpPr/>
          <p:nvPr/>
        </p:nvSpPr>
        <p:spPr>
          <a:xfrm>
            <a:off x="2743200" y="228600"/>
            <a:ext cx="6789738" cy="552450"/>
          </a:xfrm>
          <a:prstGeom prst="rect">
            <a:avLst/>
          </a:prstGeom>
          <a:noFill/>
          <a:ln w="12700" cap="flat" cmpd="sng">
            <a:solidFill>
              <a:schemeClr val="accent2"/>
            </a:solidFill>
            <a:prstDash val="solid"/>
            <a:miter/>
            <a:headEnd type="none" w="med" len="med"/>
            <a:tailEnd type="none" w="med" len="med"/>
          </a:ln>
          <a:effectLst>
            <a:outerShdw dist="35921" dir="2699999" algn="ctr" rotWithShape="0">
              <a:srgbClr val="676767"/>
            </a:outerShdw>
          </a:effectLst>
        </p:spPr>
        <p:txBody>
          <a:bodyPr lIns="85561" tIns="42030" rIns="85561" bIns="42030" anchor="t" anchorCtr="0">
            <a:spAutoFit/>
          </a:bodyPr>
          <a:lstStyle/>
          <a:p>
            <a:pPr algn="ctr" defTabSz="865505" eaLnBrk="0" hangingPunct="0"/>
            <a:r>
              <a:rPr lang="zh-CN" altLang="en-US" sz="2600" b="1" dirty="0">
                <a:latin typeface="Calibri" panose="020F0502020204030204" pitchFamily="34" charset="0"/>
                <a:ea typeface="宋体" panose="02010600030101010101" pitchFamily="2" charset="-122"/>
              </a:rPr>
              <a:t> </a:t>
            </a:r>
            <a:r>
              <a:rPr lang="en-US" altLang="zh-CN" sz="3000" b="1" dirty="0">
                <a:latin typeface="Calibri" panose="020F0502020204030204" pitchFamily="34" charset="0"/>
                <a:ea typeface="宋体" panose="02010600030101010101" pitchFamily="2" charset="-122"/>
              </a:rPr>
              <a:t>TRANSACTION </a:t>
            </a:r>
            <a:r>
              <a:rPr lang="en-US" altLang="zh-CN" sz="3000" b="1" dirty="0">
                <a:solidFill>
                  <a:srgbClr val="CF0E30"/>
                </a:solidFill>
                <a:latin typeface="Calibri" panose="020F0502020204030204" pitchFamily="34" charset="0"/>
                <a:ea typeface="宋体" panose="02010600030101010101" pitchFamily="2" charset="-122"/>
              </a:rPr>
              <a:t>4</a:t>
            </a:r>
            <a:endParaRPr lang="en-US" altLang="zh-CN" sz="3000" b="1" dirty="0">
              <a:latin typeface="Calibri" panose="020F0502020204030204" pitchFamily="34" charset="0"/>
              <a:ea typeface="宋体" panose="02010600030101010101" pitchFamily="2" charset="-122"/>
            </a:endParaRPr>
          </a:p>
        </p:txBody>
      </p:sp>
      <p:sp>
        <p:nvSpPr>
          <p:cNvPr id="231429" name="Rectangle 25"/>
          <p:cNvSpPr/>
          <p:nvPr/>
        </p:nvSpPr>
        <p:spPr>
          <a:xfrm>
            <a:off x="6629400" y="2362201"/>
            <a:ext cx="1233488" cy="284163"/>
          </a:xfrm>
          <a:prstGeom prst="rect">
            <a:avLst/>
          </a:prstGeom>
          <a:noFill/>
          <a:ln w="9525">
            <a:noFill/>
          </a:ln>
        </p:spPr>
        <p:txBody>
          <a:bodyPr wrap="none" lIns="85561" tIns="42030" rIns="85561" bIns="42030" anchor="t" anchorCtr="0">
            <a:spAutoFit/>
          </a:bodyPr>
          <a:lstStyle/>
          <a:p>
            <a:pPr algn="ctr" defTabSz="865505" eaLnBrk="0" hangingPunct="0"/>
            <a:r>
              <a:rPr lang="en-US" altLang="zh-CN" sz="1300" b="1" dirty="0">
                <a:solidFill>
                  <a:srgbClr val="000000"/>
                </a:solidFill>
                <a:latin typeface="Times New Roman" panose="02020603050405020304" pitchFamily="18" charset="0"/>
                <a:ea typeface="宋体" panose="02010600030101010101" pitchFamily="2" charset="-122"/>
              </a:rPr>
              <a:t>Owner’ Equity</a:t>
            </a:r>
          </a:p>
        </p:txBody>
      </p:sp>
      <p:sp>
        <p:nvSpPr>
          <p:cNvPr id="231430" name="Rectangle 26"/>
          <p:cNvSpPr/>
          <p:nvPr/>
        </p:nvSpPr>
        <p:spPr>
          <a:xfrm>
            <a:off x="4148138" y="2478088"/>
            <a:ext cx="615222" cy="284936"/>
          </a:xfrm>
          <a:prstGeom prst="rect">
            <a:avLst/>
          </a:prstGeom>
          <a:noFill/>
          <a:ln w="9525">
            <a:noFill/>
          </a:ln>
        </p:spPr>
        <p:txBody>
          <a:bodyPr wrap="none" lIns="85561" tIns="42030" rIns="85561" bIns="42030" anchor="t" anchorCtr="0">
            <a:spAutoFit/>
          </a:bodyPr>
          <a:lstStyle/>
          <a:p>
            <a:pPr defTabSz="865505" eaLnBrk="0" hangingPunct="0"/>
            <a:r>
              <a:rPr lang="en-US" altLang="zh-CN" sz="1300" b="1" dirty="0">
                <a:solidFill>
                  <a:srgbClr val="000000"/>
                </a:solidFill>
                <a:latin typeface="Times New Roman" panose="02020603050405020304" pitchFamily="18" charset="0"/>
                <a:ea typeface="宋体" panose="02010600030101010101" pitchFamily="2" charset="-122"/>
              </a:rPr>
              <a:t>Assets</a:t>
            </a:r>
          </a:p>
        </p:txBody>
      </p:sp>
      <p:sp>
        <p:nvSpPr>
          <p:cNvPr id="231431" name="Rectangle 27"/>
          <p:cNvSpPr/>
          <p:nvPr/>
        </p:nvSpPr>
        <p:spPr>
          <a:xfrm>
            <a:off x="5181601" y="2514600"/>
            <a:ext cx="267371" cy="284936"/>
          </a:xfrm>
          <a:prstGeom prst="rect">
            <a:avLst/>
          </a:prstGeom>
          <a:noFill/>
          <a:ln w="9525">
            <a:noFill/>
          </a:ln>
        </p:spPr>
        <p:txBody>
          <a:bodyPr wrap="none" lIns="85561" tIns="42030" rIns="85561" bIns="42030" anchor="t" anchorCtr="0">
            <a:spAutoFit/>
          </a:bodyPr>
          <a:lstStyle/>
          <a:p>
            <a:pPr defTabSz="865505" eaLnBrk="0" hangingPunct="0"/>
            <a:r>
              <a:rPr lang="en-US" altLang="zh-CN" sz="1300" b="1" dirty="0">
                <a:solidFill>
                  <a:srgbClr val="000000"/>
                </a:solidFill>
                <a:latin typeface="Times New Roman" panose="02020603050405020304" pitchFamily="18" charset="0"/>
                <a:ea typeface="宋体" panose="02010600030101010101" pitchFamily="2" charset="-122"/>
              </a:rPr>
              <a:t>=</a:t>
            </a:r>
          </a:p>
        </p:txBody>
      </p:sp>
      <p:sp>
        <p:nvSpPr>
          <p:cNvPr id="231432" name="Rectangle 28"/>
          <p:cNvSpPr/>
          <p:nvPr/>
        </p:nvSpPr>
        <p:spPr>
          <a:xfrm>
            <a:off x="5410200" y="2438400"/>
            <a:ext cx="886130" cy="284936"/>
          </a:xfrm>
          <a:prstGeom prst="rect">
            <a:avLst/>
          </a:prstGeom>
          <a:noFill/>
          <a:ln w="9525">
            <a:noFill/>
          </a:ln>
        </p:spPr>
        <p:txBody>
          <a:bodyPr wrap="none" lIns="85561" tIns="42030" rIns="85561" bIns="42030" anchor="t" anchorCtr="0">
            <a:spAutoFit/>
          </a:bodyPr>
          <a:lstStyle/>
          <a:p>
            <a:pPr defTabSz="865505" eaLnBrk="0" hangingPunct="0"/>
            <a:r>
              <a:rPr lang="en-US" altLang="zh-CN" sz="1300" b="1" dirty="0">
                <a:solidFill>
                  <a:srgbClr val="000000"/>
                </a:solidFill>
                <a:latin typeface="Times New Roman" panose="02020603050405020304" pitchFamily="18" charset="0"/>
                <a:ea typeface="宋体" panose="02010600030101010101" pitchFamily="2" charset="-122"/>
              </a:rPr>
              <a:t>Liabilities</a:t>
            </a:r>
          </a:p>
        </p:txBody>
      </p:sp>
      <p:sp>
        <p:nvSpPr>
          <p:cNvPr id="231433" name="Rectangle 29"/>
          <p:cNvSpPr/>
          <p:nvPr/>
        </p:nvSpPr>
        <p:spPr>
          <a:xfrm>
            <a:off x="6172201" y="2514600"/>
            <a:ext cx="267371" cy="284936"/>
          </a:xfrm>
          <a:prstGeom prst="rect">
            <a:avLst/>
          </a:prstGeom>
          <a:noFill/>
          <a:ln w="9525">
            <a:noFill/>
          </a:ln>
        </p:spPr>
        <p:txBody>
          <a:bodyPr wrap="none" lIns="85561" tIns="42030" rIns="85561" bIns="42030" anchor="t" anchorCtr="0">
            <a:spAutoFit/>
          </a:bodyPr>
          <a:lstStyle/>
          <a:p>
            <a:pPr defTabSz="865505" eaLnBrk="0" hangingPunct="0"/>
            <a:r>
              <a:rPr lang="en-US" altLang="zh-CN" sz="1300" b="1" dirty="0">
                <a:solidFill>
                  <a:srgbClr val="000000"/>
                </a:solidFill>
                <a:latin typeface="Times New Roman" panose="02020603050405020304" pitchFamily="18" charset="0"/>
                <a:ea typeface="宋体" panose="02010600030101010101" pitchFamily="2" charset="-122"/>
              </a:rPr>
              <a:t>+</a:t>
            </a:r>
          </a:p>
        </p:txBody>
      </p:sp>
      <p:sp>
        <p:nvSpPr>
          <p:cNvPr id="231434" name="Rectangle 87"/>
          <p:cNvSpPr/>
          <p:nvPr/>
        </p:nvSpPr>
        <p:spPr>
          <a:xfrm>
            <a:off x="1905000" y="990600"/>
            <a:ext cx="8070850" cy="1295400"/>
          </a:xfrm>
          <a:prstGeom prst="rect">
            <a:avLst/>
          </a:prstGeom>
          <a:solidFill>
            <a:srgbClr val="8CF4EA"/>
          </a:solidFill>
          <a:ln w="9525">
            <a:noFill/>
          </a:ln>
          <a:effectLst>
            <a:outerShdw dist="35921" dir="2699999" algn="ctr" rotWithShape="0">
              <a:schemeClr val="bg2"/>
            </a:outerShdw>
          </a:effectLst>
        </p:spPr>
        <p:txBody>
          <a:bodyPr lIns="85561" tIns="42030" rIns="85561" bIns="42030" anchor="t" anchorCtr="0"/>
          <a:lstStyle/>
          <a:p>
            <a:r>
              <a:rPr lang="en-US" altLang="zh-CN" sz="2400" b="1" dirty="0">
                <a:solidFill>
                  <a:srgbClr val="CF0E30"/>
                </a:solidFill>
                <a:latin typeface="Calibri" panose="020F0502020204030204" pitchFamily="34" charset="0"/>
                <a:ea typeface="宋体" panose="02010600030101010101" pitchFamily="2" charset="-122"/>
              </a:rPr>
              <a:t>Smart Touch</a:t>
            </a:r>
            <a:r>
              <a:rPr lang="en-US" altLang="zh-CN" sz="2400" b="1" dirty="0">
                <a:solidFill>
                  <a:srgbClr val="FF5008"/>
                </a:solidFill>
                <a:latin typeface="Calibri" panose="020F0502020204030204" pitchFamily="34" charset="0"/>
                <a:ea typeface="宋体" panose="02010600030101010101" pitchFamily="2" charset="-122"/>
              </a:rPr>
              <a:t> </a:t>
            </a:r>
            <a:r>
              <a:rPr lang="en-US" altLang="zh-CN" sz="2400" b="1" dirty="0">
                <a:latin typeface="Calibri" panose="020F0502020204030204" pitchFamily="34" charset="0"/>
                <a:ea typeface="宋体" panose="02010600030101010101" pitchFamily="2" charset="-122"/>
              </a:rPr>
              <a:t>receives </a:t>
            </a:r>
            <a:r>
              <a:rPr lang="en-US" altLang="zh-CN" sz="2400" b="1" dirty="0">
                <a:solidFill>
                  <a:srgbClr val="CF0E30"/>
                </a:solidFill>
                <a:latin typeface="Calibri" panose="020F0502020204030204" pitchFamily="34" charset="0"/>
                <a:ea typeface="宋体" panose="02010600030101010101" pitchFamily="2" charset="-122"/>
              </a:rPr>
              <a:t>$5,500</a:t>
            </a:r>
            <a:r>
              <a:rPr lang="en-US" altLang="zh-CN" sz="2400" b="1" dirty="0">
                <a:latin typeface="Calibri" panose="020F0502020204030204" pitchFamily="34" charset="0"/>
                <a:ea typeface="宋体" panose="02010600030101010101" pitchFamily="2" charset="-122"/>
              </a:rPr>
              <a:t> cash from customers for services it has provided. It has earned service revenue and collect the cash immediately.</a:t>
            </a:r>
          </a:p>
        </p:txBody>
      </p:sp>
      <p:cxnSp>
        <p:nvCxnSpPr>
          <p:cNvPr id="40" name="直接连接符 39"/>
          <p:cNvCxnSpPr/>
          <p:nvPr/>
        </p:nvCxnSpPr>
        <p:spPr>
          <a:xfrm>
            <a:off x="6400800" y="2667001"/>
            <a:ext cx="2401888" cy="11113"/>
          </a:xfrm>
          <a:prstGeom prst="line">
            <a:avLst/>
          </a:prstGeom>
        </p:spPr>
        <p:style>
          <a:lnRef idx="1">
            <a:schemeClr val="dk1"/>
          </a:lnRef>
          <a:fillRef idx="0">
            <a:schemeClr val="dk1"/>
          </a:fillRef>
          <a:effectRef idx="0">
            <a:schemeClr val="dk1"/>
          </a:effectRef>
          <a:fontRef idx="minor">
            <a:schemeClr val="tx1"/>
          </a:fontRef>
        </p:style>
      </p:cxnSp>
      <p:sp>
        <p:nvSpPr>
          <p:cNvPr id="36" name="Rectangle 77"/>
          <p:cNvSpPr txBox="1"/>
          <p:nvPr/>
        </p:nvSpPr>
        <p:spPr>
          <a:xfrm>
            <a:off x="1371600" y="3191829"/>
            <a:ext cx="9017000" cy="473075"/>
          </a:xfrm>
          <a:prstGeom prst="rect">
            <a:avLst/>
          </a:prstGeom>
          <a:noFill/>
          <a:ln w="9525">
            <a:noFill/>
          </a:ln>
        </p:spPr>
        <p:txBody>
          <a:bodyPr lIns="85561" tIns="42030" rIns="85561" bIns="42030" anchor="t" anchorCtr="0">
            <a:spAutoFit/>
          </a:bodyPr>
          <a:lstStyle/>
          <a:p>
            <a:pPr marL="396875" indent="-396875" defTabSz="800100" eaLnBrk="0" hangingPunct="0">
              <a:lnSpc>
                <a:spcPct val="90000"/>
              </a:lnSpc>
              <a:spcBef>
                <a:spcPct val="20000"/>
              </a:spcBef>
              <a:tabLst>
                <a:tab pos="742950" algn="l"/>
              </a:tabLst>
            </a:pPr>
            <a:r>
              <a:rPr lang="en-US" altLang="zh-CN" sz="1400" b="1" dirty="0">
                <a:latin typeface="Times New Roman" panose="02020603050405020304" pitchFamily="18" charset="0"/>
                <a:ea typeface="宋体" panose="02010600030101010101" pitchFamily="2" charset="-122"/>
              </a:rPr>
              <a:t>(4)</a:t>
            </a:r>
            <a:r>
              <a:rPr lang="en-US" altLang="zh-CN" sz="1400" b="1" dirty="0">
                <a:solidFill>
                  <a:srgbClr val="CF0E30"/>
                </a:solidFill>
                <a:latin typeface="Times New Roman" panose="02020603050405020304" pitchFamily="18" charset="0"/>
                <a:ea typeface="宋体" panose="02010600030101010101" pitchFamily="2" charset="-122"/>
              </a:rPr>
              <a:t>                           +5,500                                                                                                +5,500 									                            </a:t>
            </a:r>
          </a:p>
        </p:txBody>
      </p:sp>
      <p:cxnSp>
        <p:nvCxnSpPr>
          <p:cNvPr id="41" name="直接连接符 40"/>
          <p:cNvCxnSpPr/>
          <p:nvPr/>
        </p:nvCxnSpPr>
        <p:spPr>
          <a:xfrm flipV="1">
            <a:off x="5486400" y="2667001"/>
            <a:ext cx="685800" cy="11113"/>
          </a:xfrm>
          <a:prstGeom prst="line">
            <a:avLst/>
          </a:prstGeom>
        </p:spPr>
        <p:style>
          <a:lnRef idx="1">
            <a:schemeClr val="dk1"/>
          </a:lnRef>
          <a:fillRef idx="0">
            <a:schemeClr val="dk1"/>
          </a:fillRef>
          <a:effectRef idx="0">
            <a:schemeClr val="dk1"/>
          </a:effectRef>
          <a:fontRef idx="minor">
            <a:schemeClr val="tx1"/>
          </a:fontRef>
        </p:style>
      </p:cxnSp>
      <p:cxnSp>
        <p:nvCxnSpPr>
          <p:cNvPr id="43" name="直接连接符 42"/>
          <p:cNvCxnSpPr/>
          <p:nvPr/>
        </p:nvCxnSpPr>
        <p:spPr>
          <a:xfrm>
            <a:off x="2590800" y="2743200"/>
            <a:ext cx="2438400" cy="1588"/>
          </a:xfrm>
          <a:prstGeom prst="line">
            <a:avLst/>
          </a:prstGeom>
        </p:spPr>
        <p:style>
          <a:lnRef idx="1">
            <a:schemeClr val="dk1"/>
          </a:lnRef>
          <a:fillRef idx="0">
            <a:schemeClr val="dk1"/>
          </a:fillRef>
          <a:effectRef idx="0">
            <a:schemeClr val="dk1"/>
          </a:effectRef>
          <a:fontRef idx="minor">
            <a:schemeClr val="tx1"/>
          </a:fontRef>
        </p:style>
      </p:cxnSp>
      <p:sp>
        <p:nvSpPr>
          <p:cNvPr id="44" name="Rectangle 11"/>
          <p:cNvSpPr/>
          <p:nvPr/>
        </p:nvSpPr>
        <p:spPr>
          <a:xfrm>
            <a:off x="2209800" y="4572000"/>
            <a:ext cx="7772400" cy="738188"/>
          </a:xfrm>
          <a:prstGeom prst="rect">
            <a:avLst/>
          </a:prstGeom>
          <a:solidFill>
            <a:srgbClr val="A2C1FE"/>
          </a:solidFill>
          <a:ln w="12700" cap="flat" cmpd="sng">
            <a:solidFill>
              <a:schemeClr val="tx1"/>
            </a:solidFill>
            <a:prstDash val="solid"/>
            <a:miter/>
            <a:headEnd type="none" w="med" len="med"/>
            <a:tailEnd type="none" w="med" len="med"/>
          </a:ln>
          <a:effectLst>
            <a:outerShdw dist="107763" dir="2699999" algn="ctr" rotWithShape="0">
              <a:schemeClr val="tx2"/>
            </a:outerShdw>
          </a:effectLst>
        </p:spPr>
        <p:txBody>
          <a:bodyPr lIns="91566" tIns="45032" rIns="91566" bIns="45032" anchor="t" anchorCtr="0"/>
          <a:lstStyle/>
          <a:p>
            <a:pPr defTabSz="908050" eaLnBrk="0" hangingPunct="0">
              <a:spcBef>
                <a:spcPct val="50000"/>
              </a:spcBef>
            </a:pPr>
            <a:r>
              <a:rPr lang="en-US" altLang="zh-CN" sz="2300" b="1" dirty="0">
                <a:solidFill>
                  <a:srgbClr val="CF0E30"/>
                </a:solidFill>
                <a:latin typeface="Times New Roman" panose="02020603050405020304" pitchFamily="18" charset="0"/>
                <a:ea typeface="宋体" panose="02010600030101010101" pitchFamily="2" charset="-122"/>
              </a:rPr>
              <a:t>Cash</a:t>
            </a:r>
            <a:r>
              <a:rPr lang="en-US" altLang="zh-CN" sz="2300" b="1" dirty="0">
                <a:latin typeface="Times New Roman" panose="02020603050405020304" pitchFamily="18" charset="0"/>
                <a:ea typeface="宋体" panose="02010600030101010101" pitchFamily="2" charset="-122"/>
              </a:rPr>
              <a:t> is increased </a:t>
            </a:r>
            <a:r>
              <a:rPr lang="en-US" altLang="zh-CN" sz="2300" b="1" dirty="0">
                <a:solidFill>
                  <a:srgbClr val="CF0E30"/>
                </a:solidFill>
                <a:latin typeface="Times New Roman" panose="02020603050405020304" pitchFamily="18" charset="0"/>
                <a:ea typeface="宋体" panose="02010600030101010101" pitchFamily="2" charset="-122"/>
              </a:rPr>
              <a:t>$5,500</a:t>
            </a:r>
            <a:r>
              <a:rPr lang="en-US" altLang="zh-CN" sz="2300" b="1" dirty="0">
                <a:latin typeface="Times New Roman" panose="02020603050405020304" pitchFamily="18" charset="0"/>
                <a:ea typeface="宋体" panose="02010600030101010101" pitchFamily="2" charset="-122"/>
              </a:rPr>
              <a:t> and </a:t>
            </a:r>
            <a:r>
              <a:rPr lang="en-US" altLang="zh-CN" sz="2300" b="1" dirty="0">
                <a:solidFill>
                  <a:srgbClr val="FF0000"/>
                </a:solidFill>
                <a:latin typeface="Times New Roman" panose="02020603050405020304" pitchFamily="18" charset="0"/>
                <a:ea typeface="宋体" panose="02010600030101010101" pitchFamily="2" charset="-122"/>
              </a:rPr>
              <a:t>Service Revenue </a:t>
            </a:r>
            <a:r>
              <a:rPr lang="en-US" altLang="zh-CN" sz="2300" b="1" dirty="0">
                <a:latin typeface="Times New Roman" panose="02020603050405020304" pitchFamily="18" charset="0"/>
                <a:ea typeface="宋体" panose="02010600030101010101" pitchFamily="2" charset="-122"/>
              </a:rPr>
              <a:t>is increased </a:t>
            </a:r>
            <a:r>
              <a:rPr lang="en-US" altLang="zh-CN" sz="2300" b="1" dirty="0">
                <a:solidFill>
                  <a:srgbClr val="CF0E30"/>
                </a:solidFill>
                <a:latin typeface="Times New Roman" panose="02020603050405020304" pitchFamily="18" charset="0"/>
                <a:ea typeface="宋体" panose="02010600030101010101" pitchFamily="2" charset="-122"/>
              </a:rPr>
              <a:t>$5,500 </a:t>
            </a:r>
            <a:r>
              <a:rPr lang="en-US" altLang="zh-CN" sz="2300" b="1" dirty="0">
                <a:latin typeface="Times New Roman" panose="02020603050405020304" pitchFamily="18" charset="0"/>
                <a:ea typeface="宋体" panose="02010600030101010101" pitchFamily="2" charset="-122"/>
              </a:rPr>
              <a:t>because it is earned.</a:t>
            </a:r>
          </a:p>
        </p:txBody>
      </p:sp>
      <p:pic>
        <p:nvPicPr>
          <p:cNvPr id="2" name="Graphic 21">
            <a:extLst>
              <a:ext uri="{FF2B5EF4-FFF2-40B4-BE49-F238E27FC236}">
                <a16:creationId xmlns:a16="http://schemas.microsoft.com/office/drawing/2014/main" id="{B5307054-4624-77B5-08AC-B1D89CE0BD1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4401" y="15911"/>
            <a:ext cx="2305141" cy="1076343"/>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6">
                                            <p:txEl>
                                              <p:pRg st="0" end="0"/>
                                            </p:txEl>
                                          </p:spTgt>
                                        </p:tgtEl>
                                        <p:attrNameLst>
                                          <p:attrName>style.visibility</p:attrName>
                                        </p:attrNameLst>
                                      </p:cBhvr>
                                      <p:to>
                                        <p:strVal val="visible"/>
                                      </p:to>
                                    </p:set>
                                    <p:anim calcmode="lin" valueType="num">
                                      <p:cBhvr additive="base">
                                        <p:cTn id="7" dur="500" fill="hold"/>
                                        <p:tgtEl>
                                          <p:spTgt spid="3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4"/>
                                        </p:tgtEl>
                                        <p:attrNameLst>
                                          <p:attrName>style.visibility</p:attrName>
                                        </p:attrNameLst>
                                      </p:cBhvr>
                                      <p:to>
                                        <p:strVal val="visible"/>
                                      </p:to>
                                    </p:set>
                                    <p:anim calcmode="lin" valueType="num">
                                      <p:cBhvr additive="base">
                                        <p:cTn id="13" dur="500" fill="hold"/>
                                        <p:tgtEl>
                                          <p:spTgt spid="44"/>
                                        </p:tgtEl>
                                        <p:attrNameLst>
                                          <p:attrName>ppt_x</p:attrName>
                                        </p:attrNameLst>
                                      </p:cBhvr>
                                      <p:tavLst>
                                        <p:tav tm="0">
                                          <p:val>
                                            <p:strVal val="#ppt_x"/>
                                          </p:val>
                                        </p:tav>
                                        <p:tav tm="100000">
                                          <p:val>
                                            <p:strVal val="#ppt_x"/>
                                          </p:val>
                                        </p:tav>
                                      </p:tavLst>
                                    </p:anim>
                                    <p:anim calcmode="lin" valueType="num">
                                      <p:cBhvr additive="base">
                                        <p:cTn id="14" dur="500" fill="hold"/>
                                        <p:tgtEl>
                                          <p:spTgt spid="4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build="p"/>
      <p:bldP spid="44"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473" name="Oval 2"/>
          <p:cNvSpPr/>
          <p:nvPr/>
        </p:nvSpPr>
        <p:spPr>
          <a:xfrm>
            <a:off x="9234488" y="3322638"/>
            <a:ext cx="762000" cy="214312"/>
          </a:xfrm>
          <a:prstGeom prst="ellipse">
            <a:avLst/>
          </a:prstGeom>
          <a:solidFill>
            <a:srgbClr val="FFFFFF"/>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33474" name="Oval 3"/>
          <p:cNvSpPr/>
          <p:nvPr/>
        </p:nvSpPr>
        <p:spPr>
          <a:xfrm>
            <a:off x="3683000" y="3322638"/>
            <a:ext cx="762000" cy="214312"/>
          </a:xfrm>
          <a:prstGeom prst="ellipse">
            <a:avLst/>
          </a:prstGeom>
          <a:solidFill>
            <a:srgbClr val="FFFFFF"/>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graphicFrame>
        <p:nvGraphicFramePr>
          <p:cNvPr id="233475" name="Object 2">
            <a:hlinkClick r:id="" action="ppaction://ole?verb=0"/>
          </p:cNvPr>
          <p:cNvGraphicFramePr/>
          <p:nvPr>
            <p:extLst>
              <p:ext uri="{D42A27DB-BD31-4B8C-83A1-F6EECF244321}">
                <p14:modId xmlns:p14="http://schemas.microsoft.com/office/powerpoint/2010/main" val="1925274496"/>
              </p:ext>
            </p:extLst>
          </p:nvPr>
        </p:nvGraphicFramePr>
        <p:xfrm>
          <a:off x="1905000" y="2743200"/>
          <a:ext cx="8301038" cy="1639888"/>
        </p:xfrm>
        <a:graphic>
          <a:graphicData uri="http://schemas.openxmlformats.org/presentationml/2006/ole">
            <mc:AlternateContent xmlns:mc="http://schemas.openxmlformats.org/markup-compatibility/2006">
              <mc:Choice xmlns:v="urn:schemas-microsoft-com:vml" Requires="v">
                <p:oleObj r:id="rId3" imgW="5883910" imgH="913130" progId="Word.Document.8">
                  <p:embed/>
                </p:oleObj>
              </mc:Choice>
              <mc:Fallback>
                <p:oleObj r:id="rId3" imgW="5883910" imgH="913130" progId="Word.Document.8">
                  <p:embed/>
                  <p:pic>
                    <p:nvPicPr>
                      <p:cNvPr id="233475" name="Object 2">
                        <a:hlinkClick r:id="" action="ppaction://ole?verb=0"/>
                      </p:cNvPr>
                      <p:cNvPicPr/>
                      <p:nvPr/>
                    </p:nvPicPr>
                    <p:blipFill>
                      <a:blip r:embed="rId4"/>
                      <a:srcRect r="4633"/>
                      <a:stretch>
                        <a:fillRect/>
                      </a:stretch>
                    </p:blipFill>
                    <p:spPr>
                      <a:xfrm>
                        <a:off x="1905000" y="2743200"/>
                        <a:ext cx="8301038" cy="1639888"/>
                      </a:xfrm>
                      <a:prstGeom prst="rect">
                        <a:avLst/>
                      </a:prstGeom>
                      <a:noFill/>
                      <a:ln w="38100">
                        <a:noFill/>
                        <a:miter/>
                      </a:ln>
                    </p:spPr>
                  </p:pic>
                </p:oleObj>
              </mc:Fallback>
            </mc:AlternateContent>
          </a:graphicData>
        </a:graphic>
      </p:graphicFrame>
      <p:sp>
        <p:nvSpPr>
          <p:cNvPr id="54278" name="Rectangle 6"/>
          <p:cNvSpPr>
            <a:spLocks noGrp="1"/>
          </p:cNvSpPr>
          <p:nvPr>
            <p:ph idx="1"/>
          </p:nvPr>
        </p:nvSpPr>
        <p:spPr>
          <a:xfrm>
            <a:off x="1828800" y="3352801"/>
            <a:ext cx="9131300" cy="250825"/>
          </a:xfrm>
        </p:spPr>
        <p:txBody>
          <a:bodyPr vert="horz" wrap="square" lIns="85561" tIns="42030" rIns="85561" bIns="42030" rtlCol="0" anchor="t" anchorCtr="0">
            <a:spAutoFit/>
          </a:bodyPr>
          <a:lstStyle/>
          <a:p>
            <a:pPr defTabSz="800100">
              <a:buNone/>
              <a:tabLst>
                <a:tab pos="742950" algn="l"/>
              </a:tabLst>
            </a:pPr>
            <a:r>
              <a:rPr lang="en-US" altLang="zh-CN" sz="1200" b="1" dirty="0">
                <a:latin typeface="Times New Roman" panose="02020603050405020304" pitchFamily="18" charset="0"/>
                <a:ea typeface="宋体" panose="02010600030101010101" pitchFamily="2" charset="-122"/>
                <a:cs typeface="Times New Roman" panose="02020603050405020304" pitchFamily="18" charset="0"/>
              </a:rPr>
              <a:t>(6)                                                    </a:t>
            </a:r>
            <a:r>
              <a:rPr lang="en-US" altLang="zh-CN" sz="1200" b="1" dirty="0">
                <a:solidFill>
                  <a:srgbClr val="CF0E30"/>
                </a:solidFill>
                <a:latin typeface="Times New Roman" panose="02020603050405020304" pitchFamily="18" charset="0"/>
                <a:ea typeface="宋体" panose="02010600030101010101" pitchFamily="2" charset="-122"/>
                <a:cs typeface="Times New Roman" panose="02020603050405020304" pitchFamily="18" charset="0"/>
              </a:rPr>
              <a:t>+3,000                                                                                                                    +3,000</a:t>
            </a:r>
          </a:p>
        </p:txBody>
      </p:sp>
      <p:sp>
        <p:nvSpPr>
          <p:cNvPr id="54279" name="Rectangle 7"/>
          <p:cNvSpPr/>
          <p:nvPr/>
        </p:nvSpPr>
        <p:spPr>
          <a:xfrm>
            <a:off x="2365375" y="5113339"/>
            <a:ext cx="7461250" cy="1387475"/>
          </a:xfrm>
          <a:prstGeom prst="rect">
            <a:avLst/>
          </a:prstGeom>
          <a:solidFill>
            <a:srgbClr val="A2C1FE"/>
          </a:solidFill>
          <a:ln w="12700" cap="flat" cmpd="sng">
            <a:solidFill>
              <a:schemeClr val="tx1"/>
            </a:solidFill>
            <a:prstDash val="solid"/>
            <a:miter/>
            <a:headEnd type="none" w="med" len="med"/>
            <a:tailEnd type="none" w="med" len="med"/>
          </a:ln>
          <a:effectLst>
            <a:outerShdw dist="107763" dir="2699999" algn="ctr" rotWithShape="0">
              <a:schemeClr val="tx2"/>
            </a:outerShdw>
          </a:effectLst>
        </p:spPr>
        <p:txBody>
          <a:bodyPr lIns="91566" tIns="45032" rIns="91566" bIns="45032" anchor="t" anchorCtr="0"/>
          <a:lstStyle/>
          <a:p>
            <a:pPr defTabSz="908050" eaLnBrk="0" hangingPunct="0">
              <a:spcBef>
                <a:spcPct val="50000"/>
              </a:spcBef>
            </a:pPr>
            <a:r>
              <a:rPr lang="en-US" altLang="zh-CN" sz="2300" b="1" dirty="0">
                <a:latin typeface="Times New Roman" panose="02020603050405020304" pitchFamily="18" charset="0"/>
                <a:ea typeface="宋体" panose="02010600030101010101" pitchFamily="2" charset="-122"/>
              </a:rPr>
              <a:t>The asset  </a:t>
            </a:r>
            <a:r>
              <a:rPr lang="en-US" altLang="zh-CN" sz="2300" b="1" dirty="0">
                <a:solidFill>
                  <a:srgbClr val="CF0E30"/>
                </a:solidFill>
                <a:latin typeface="Times New Roman" panose="02020603050405020304" pitchFamily="18" charset="0"/>
                <a:ea typeface="宋体" panose="02010600030101010101" pitchFamily="2" charset="-122"/>
              </a:rPr>
              <a:t>Accounts Receivable</a:t>
            </a:r>
            <a:r>
              <a:rPr lang="zh-CN" altLang="en-US" sz="2300" b="1" dirty="0">
                <a:solidFill>
                  <a:schemeClr val="hlink"/>
                </a:solidFill>
                <a:latin typeface="Times New Roman" panose="02020603050405020304" pitchFamily="18" charset="0"/>
                <a:ea typeface="宋体" panose="02010600030101010101" pitchFamily="2" charset="-122"/>
              </a:rPr>
              <a:t> </a:t>
            </a:r>
            <a:r>
              <a:rPr lang="en-US" altLang="zh-CN" sz="2300" b="1" dirty="0">
                <a:latin typeface="Times New Roman" panose="02020603050405020304" pitchFamily="18" charset="0"/>
                <a:ea typeface="宋体" panose="02010600030101010101" pitchFamily="2" charset="-122"/>
              </a:rPr>
              <a:t>is increased </a:t>
            </a:r>
            <a:r>
              <a:rPr lang="en-US" altLang="zh-CN" sz="2300" b="1" dirty="0">
                <a:solidFill>
                  <a:srgbClr val="CF0E30"/>
                </a:solidFill>
                <a:latin typeface="Times New Roman" panose="02020603050405020304" pitchFamily="18" charset="0"/>
                <a:ea typeface="宋体" panose="02010600030101010101" pitchFamily="2" charset="-122"/>
              </a:rPr>
              <a:t>$3,000</a:t>
            </a:r>
            <a:r>
              <a:rPr lang="en-US" altLang="zh-CN" sz="2300" b="1" dirty="0">
                <a:latin typeface="Times New Roman" panose="02020603050405020304" pitchFamily="18" charset="0"/>
                <a:ea typeface="宋体" panose="02010600030101010101" pitchFamily="2" charset="-122"/>
              </a:rPr>
              <a:t>; and</a:t>
            </a:r>
            <a:r>
              <a:rPr lang="en-US" altLang="zh-CN" sz="2300" b="1" dirty="0">
                <a:solidFill>
                  <a:schemeClr val="hlink"/>
                </a:solidFill>
                <a:latin typeface="Times New Roman" panose="02020603050405020304" pitchFamily="18" charset="0"/>
                <a:ea typeface="宋体" panose="02010600030101010101" pitchFamily="2" charset="-122"/>
              </a:rPr>
              <a:t> </a:t>
            </a:r>
            <a:r>
              <a:rPr lang="en-US" altLang="zh-CN" sz="2300" b="1" dirty="0">
                <a:solidFill>
                  <a:srgbClr val="CF0E30"/>
                </a:solidFill>
                <a:latin typeface="Times New Roman" panose="02020603050405020304" pitchFamily="18" charset="0"/>
                <a:ea typeface="宋体" panose="02010600030101010101" pitchFamily="2" charset="-122"/>
              </a:rPr>
              <a:t>Owner’s Equity </a:t>
            </a:r>
            <a:r>
              <a:rPr lang="en-US" altLang="zh-CN" sz="2300" b="1" dirty="0">
                <a:latin typeface="Times New Roman" panose="02020603050405020304" pitchFamily="18" charset="0"/>
                <a:ea typeface="宋体" panose="02010600030101010101" pitchFamily="2" charset="-122"/>
              </a:rPr>
              <a:t>is increased </a:t>
            </a:r>
            <a:r>
              <a:rPr lang="en-US" altLang="zh-CN" sz="2300" b="1" dirty="0">
                <a:solidFill>
                  <a:srgbClr val="CF0E30"/>
                </a:solidFill>
                <a:latin typeface="Times New Roman" panose="02020603050405020304" pitchFamily="18" charset="0"/>
                <a:ea typeface="宋体" panose="02010600030101010101" pitchFamily="2" charset="-122"/>
              </a:rPr>
              <a:t>$3,000 </a:t>
            </a:r>
            <a:r>
              <a:rPr lang="en-US" altLang="zh-CN" sz="2300" b="1" dirty="0">
                <a:latin typeface="Times New Roman" panose="02020603050405020304" pitchFamily="18" charset="0"/>
                <a:ea typeface="宋体" panose="02010600030101010101" pitchFamily="2" charset="-122"/>
              </a:rPr>
              <a:t>because of revenue earned.</a:t>
            </a:r>
          </a:p>
        </p:txBody>
      </p:sp>
      <p:sp>
        <p:nvSpPr>
          <p:cNvPr id="233478" name="Rectangle 8"/>
          <p:cNvSpPr/>
          <p:nvPr/>
        </p:nvSpPr>
        <p:spPr>
          <a:xfrm>
            <a:off x="2743200" y="228600"/>
            <a:ext cx="6789738" cy="552450"/>
          </a:xfrm>
          <a:prstGeom prst="rect">
            <a:avLst/>
          </a:prstGeom>
          <a:noFill/>
          <a:ln w="12700" cap="flat" cmpd="sng">
            <a:solidFill>
              <a:schemeClr val="accent2"/>
            </a:solidFill>
            <a:prstDash val="solid"/>
            <a:miter/>
            <a:headEnd type="none" w="med" len="med"/>
            <a:tailEnd type="none" w="med" len="med"/>
          </a:ln>
          <a:effectLst>
            <a:outerShdw dist="35921" dir="2699999" algn="ctr" rotWithShape="0">
              <a:srgbClr val="676767"/>
            </a:outerShdw>
          </a:effectLst>
        </p:spPr>
        <p:txBody>
          <a:bodyPr lIns="85561" tIns="42030" rIns="85561" bIns="42030" anchor="t" anchorCtr="0">
            <a:spAutoFit/>
          </a:bodyPr>
          <a:lstStyle/>
          <a:p>
            <a:pPr algn="ctr" defTabSz="865505" eaLnBrk="0" hangingPunct="0"/>
            <a:r>
              <a:rPr lang="zh-CN" altLang="en-US" sz="2600" b="1" dirty="0">
                <a:latin typeface="Calibri" panose="020F0502020204030204" pitchFamily="34" charset="0"/>
                <a:ea typeface="宋体" panose="02010600030101010101" pitchFamily="2" charset="-122"/>
              </a:rPr>
              <a:t> </a:t>
            </a:r>
            <a:r>
              <a:rPr lang="en-US" altLang="zh-CN" sz="3000" b="1" dirty="0">
                <a:latin typeface="Calibri" panose="020F0502020204030204" pitchFamily="34" charset="0"/>
                <a:ea typeface="宋体" panose="02010600030101010101" pitchFamily="2" charset="-122"/>
              </a:rPr>
              <a:t>TRANSACTION </a:t>
            </a:r>
            <a:r>
              <a:rPr lang="en-US" altLang="zh-CN" sz="3000" b="1" dirty="0">
                <a:solidFill>
                  <a:srgbClr val="CF0E30"/>
                </a:solidFill>
                <a:latin typeface="Calibri" panose="020F0502020204030204" pitchFamily="34" charset="0"/>
                <a:ea typeface="宋体" panose="02010600030101010101" pitchFamily="2" charset="-122"/>
              </a:rPr>
              <a:t>5</a:t>
            </a:r>
            <a:endParaRPr lang="en-US" altLang="zh-CN" sz="3000" b="1" dirty="0">
              <a:latin typeface="Calibri" panose="020F0502020204030204" pitchFamily="34" charset="0"/>
              <a:ea typeface="宋体" panose="02010600030101010101" pitchFamily="2" charset="-122"/>
            </a:endParaRPr>
          </a:p>
        </p:txBody>
      </p:sp>
      <p:sp>
        <p:nvSpPr>
          <p:cNvPr id="233479" name="Rectangle 25"/>
          <p:cNvSpPr/>
          <p:nvPr/>
        </p:nvSpPr>
        <p:spPr>
          <a:xfrm>
            <a:off x="7772400" y="2438401"/>
            <a:ext cx="1233488" cy="284163"/>
          </a:xfrm>
          <a:prstGeom prst="rect">
            <a:avLst/>
          </a:prstGeom>
          <a:noFill/>
          <a:ln w="9525">
            <a:noFill/>
          </a:ln>
        </p:spPr>
        <p:txBody>
          <a:bodyPr wrap="none" lIns="85561" tIns="42030" rIns="85561" bIns="42030" anchor="t" anchorCtr="0">
            <a:spAutoFit/>
          </a:bodyPr>
          <a:lstStyle/>
          <a:p>
            <a:pPr algn="ctr" defTabSz="865505" eaLnBrk="0" hangingPunct="0"/>
            <a:r>
              <a:rPr lang="en-US" altLang="zh-CN" sz="1300" b="1" dirty="0">
                <a:solidFill>
                  <a:srgbClr val="000000"/>
                </a:solidFill>
                <a:latin typeface="Times New Roman" panose="02020603050405020304" pitchFamily="18" charset="0"/>
                <a:ea typeface="宋体" panose="02010600030101010101" pitchFamily="2" charset="-122"/>
              </a:rPr>
              <a:t>Owner’ Equity</a:t>
            </a:r>
          </a:p>
        </p:txBody>
      </p:sp>
      <p:sp>
        <p:nvSpPr>
          <p:cNvPr id="233480" name="Rectangle 26"/>
          <p:cNvSpPr/>
          <p:nvPr/>
        </p:nvSpPr>
        <p:spPr>
          <a:xfrm>
            <a:off x="4148138" y="2478088"/>
            <a:ext cx="615222" cy="284936"/>
          </a:xfrm>
          <a:prstGeom prst="rect">
            <a:avLst/>
          </a:prstGeom>
          <a:noFill/>
          <a:ln w="9525">
            <a:noFill/>
          </a:ln>
        </p:spPr>
        <p:txBody>
          <a:bodyPr wrap="none" lIns="85561" tIns="42030" rIns="85561" bIns="42030" anchor="t" anchorCtr="0">
            <a:spAutoFit/>
          </a:bodyPr>
          <a:lstStyle/>
          <a:p>
            <a:pPr defTabSz="865505" eaLnBrk="0" hangingPunct="0"/>
            <a:r>
              <a:rPr lang="en-US" altLang="zh-CN" sz="1300" b="1" dirty="0">
                <a:solidFill>
                  <a:srgbClr val="000000"/>
                </a:solidFill>
                <a:latin typeface="Times New Roman" panose="02020603050405020304" pitchFamily="18" charset="0"/>
                <a:ea typeface="宋体" panose="02010600030101010101" pitchFamily="2" charset="-122"/>
              </a:rPr>
              <a:t>Assets</a:t>
            </a:r>
          </a:p>
        </p:txBody>
      </p:sp>
      <p:sp>
        <p:nvSpPr>
          <p:cNvPr id="233481" name="Rectangle 27"/>
          <p:cNvSpPr/>
          <p:nvPr/>
        </p:nvSpPr>
        <p:spPr>
          <a:xfrm>
            <a:off x="6248401" y="2514600"/>
            <a:ext cx="267371" cy="284936"/>
          </a:xfrm>
          <a:prstGeom prst="rect">
            <a:avLst/>
          </a:prstGeom>
          <a:noFill/>
          <a:ln w="9525">
            <a:noFill/>
          </a:ln>
        </p:spPr>
        <p:txBody>
          <a:bodyPr wrap="none" lIns="85561" tIns="42030" rIns="85561" bIns="42030" anchor="t" anchorCtr="0">
            <a:spAutoFit/>
          </a:bodyPr>
          <a:lstStyle/>
          <a:p>
            <a:pPr defTabSz="865505" eaLnBrk="0" hangingPunct="0"/>
            <a:r>
              <a:rPr lang="en-US" altLang="zh-CN" sz="1300" b="1" dirty="0">
                <a:solidFill>
                  <a:srgbClr val="000000"/>
                </a:solidFill>
                <a:latin typeface="Times New Roman" panose="02020603050405020304" pitchFamily="18" charset="0"/>
                <a:ea typeface="宋体" panose="02010600030101010101" pitchFamily="2" charset="-122"/>
              </a:rPr>
              <a:t>=</a:t>
            </a:r>
          </a:p>
        </p:txBody>
      </p:sp>
      <p:sp>
        <p:nvSpPr>
          <p:cNvPr id="233482" name="Rectangle 28"/>
          <p:cNvSpPr/>
          <p:nvPr/>
        </p:nvSpPr>
        <p:spPr>
          <a:xfrm>
            <a:off x="6477000" y="2438400"/>
            <a:ext cx="886130" cy="284936"/>
          </a:xfrm>
          <a:prstGeom prst="rect">
            <a:avLst/>
          </a:prstGeom>
          <a:noFill/>
          <a:ln w="9525">
            <a:noFill/>
          </a:ln>
        </p:spPr>
        <p:txBody>
          <a:bodyPr wrap="none" lIns="85561" tIns="42030" rIns="85561" bIns="42030" anchor="t" anchorCtr="0">
            <a:spAutoFit/>
          </a:bodyPr>
          <a:lstStyle/>
          <a:p>
            <a:pPr defTabSz="865505" eaLnBrk="0" hangingPunct="0"/>
            <a:r>
              <a:rPr lang="en-US" altLang="zh-CN" sz="1300" b="1" dirty="0">
                <a:solidFill>
                  <a:srgbClr val="000000"/>
                </a:solidFill>
                <a:latin typeface="Times New Roman" panose="02020603050405020304" pitchFamily="18" charset="0"/>
                <a:ea typeface="宋体" panose="02010600030101010101" pitchFamily="2" charset="-122"/>
              </a:rPr>
              <a:t>Liabilities</a:t>
            </a:r>
          </a:p>
        </p:txBody>
      </p:sp>
      <p:sp>
        <p:nvSpPr>
          <p:cNvPr id="233483" name="Rectangle 29"/>
          <p:cNvSpPr/>
          <p:nvPr/>
        </p:nvSpPr>
        <p:spPr>
          <a:xfrm>
            <a:off x="7315201" y="2514600"/>
            <a:ext cx="267371" cy="284936"/>
          </a:xfrm>
          <a:prstGeom prst="rect">
            <a:avLst/>
          </a:prstGeom>
          <a:noFill/>
          <a:ln w="9525">
            <a:noFill/>
          </a:ln>
        </p:spPr>
        <p:txBody>
          <a:bodyPr wrap="none" lIns="85561" tIns="42030" rIns="85561" bIns="42030" anchor="t" anchorCtr="0">
            <a:spAutoFit/>
          </a:bodyPr>
          <a:lstStyle/>
          <a:p>
            <a:pPr defTabSz="865505" eaLnBrk="0" hangingPunct="0"/>
            <a:r>
              <a:rPr lang="en-US" altLang="zh-CN" sz="1300" b="1" dirty="0">
                <a:solidFill>
                  <a:srgbClr val="000000"/>
                </a:solidFill>
                <a:latin typeface="Times New Roman" panose="02020603050405020304" pitchFamily="18" charset="0"/>
                <a:ea typeface="宋体" panose="02010600030101010101" pitchFamily="2" charset="-122"/>
              </a:rPr>
              <a:t>+</a:t>
            </a:r>
          </a:p>
        </p:txBody>
      </p:sp>
      <p:sp>
        <p:nvSpPr>
          <p:cNvPr id="233484" name="Line 32"/>
          <p:cNvSpPr/>
          <p:nvPr/>
        </p:nvSpPr>
        <p:spPr>
          <a:xfrm>
            <a:off x="6477001" y="2743200"/>
            <a:ext cx="841375" cy="0"/>
          </a:xfrm>
          <a:prstGeom prst="line">
            <a:avLst/>
          </a:prstGeom>
          <a:ln w="12700" cap="flat" cmpd="sng">
            <a:solidFill>
              <a:schemeClr val="tx1"/>
            </a:solidFill>
            <a:prstDash val="solid"/>
            <a:round/>
            <a:headEnd type="none" w="med" len="med"/>
            <a:tailEnd type="none" w="med" len="med"/>
          </a:ln>
        </p:spPr>
      </p:sp>
      <p:sp>
        <p:nvSpPr>
          <p:cNvPr id="233485" name="Rectangle 87"/>
          <p:cNvSpPr/>
          <p:nvPr/>
        </p:nvSpPr>
        <p:spPr>
          <a:xfrm>
            <a:off x="1905000" y="990600"/>
            <a:ext cx="8070850" cy="1295400"/>
          </a:xfrm>
          <a:prstGeom prst="rect">
            <a:avLst/>
          </a:prstGeom>
          <a:solidFill>
            <a:srgbClr val="8CF4EA"/>
          </a:solidFill>
          <a:ln w="9525">
            <a:noFill/>
          </a:ln>
          <a:effectLst>
            <a:outerShdw dist="35921" dir="2699999" algn="ctr" rotWithShape="0">
              <a:schemeClr val="bg2"/>
            </a:outerShdw>
          </a:effectLst>
        </p:spPr>
        <p:txBody>
          <a:bodyPr lIns="85561" tIns="42030" rIns="85561" bIns="42030" anchor="t" anchorCtr="0"/>
          <a:lstStyle/>
          <a:p>
            <a:pPr defTabSz="800100">
              <a:spcBef>
                <a:spcPct val="20000"/>
              </a:spcBef>
            </a:pPr>
            <a:r>
              <a:rPr lang="en-US" altLang="zh-CN" sz="2400" b="1" dirty="0">
                <a:solidFill>
                  <a:srgbClr val="CF0E30"/>
                </a:solidFill>
                <a:latin typeface="Calibri" panose="020F0502020204030204" pitchFamily="34" charset="0"/>
                <a:ea typeface="宋体" panose="02010600030101010101" pitchFamily="2" charset="-122"/>
              </a:rPr>
              <a:t>Smart Touch </a:t>
            </a:r>
            <a:r>
              <a:rPr lang="en-US" altLang="zh-CN" sz="2400" b="1" dirty="0">
                <a:latin typeface="Calibri" panose="020F0502020204030204" pitchFamily="34" charset="0"/>
                <a:ea typeface="宋体" panose="02010600030101010101" pitchFamily="2" charset="-122"/>
              </a:rPr>
              <a:t>provides service for a customer and earned service revenue . But the customer does not pay immediately and promise to pay $3000  cash within one month.</a:t>
            </a:r>
          </a:p>
        </p:txBody>
      </p:sp>
      <p:cxnSp>
        <p:nvCxnSpPr>
          <p:cNvPr id="38" name="直接连接符 37"/>
          <p:cNvCxnSpPr/>
          <p:nvPr/>
        </p:nvCxnSpPr>
        <p:spPr>
          <a:xfrm>
            <a:off x="2590800" y="2743200"/>
            <a:ext cx="3429000" cy="1588"/>
          </a:xfrm>
          <a:prstGeom prst="line">
            <a:avLst/>
          </a:prstGeom>
        </p:spPr>
        <p:style>
          <a:lnRef idx="1">
            <a:schemeClr val="dk1"/>
          </a:lnRef>
          <a:fillRef idx="0">
            <a:schemeClr val="dk1"/>
          </a:fillRef>
          <a:effectRef idx="0">
            <a:schemeClr val="dk1"/>
          </a:effectRef>
          <a:fontRef idx="minor">
            <a:schemeClr val="tx1"/>
          </a:fontRef>
        </p:style>
      </p:cxnSp>
      <p:cxnSp>
        <p:nvCxnSpPr>
          <p:cNvPr id="40" name="直接连接符 39"/>
          <p:cNvCxnSpPr/>
          <p:nvPr/>
        </p:nvCxnSpPr>
        <p:spPr>
          <a:xfrm>
            <a:off x="7543800" y="2743201"/>
            <a:ext cx="2401888" cy="11113"/>
          </a:xfrm>
          <a:prstGeom prst="line">
            <a:avLst/>
          </a:prstGeom>
        </p:spPr>
        <p:style>
          <a:lnRef idx="1">
            <a:schemeClr val="dk1"/>
          </a:lnRef>
          <a:fillRef idx="0">
            <a:schemeClr val="dk1"/>
          </a:fillRef>
          <a:effectRef idx="0">
            <a:schemeClr val="dk1"/>
          </a:effectRef>
          <a:fontRef idx="minor">
            <a:schemeClr val="tx1"/>
          </a:fontRef>
        </p:style>
      </p:cxnSp>
      <p:pic>
        <p:nvPicPr>
          <p:cNvPr id="2" name="Graphic 21">
            <a:extLst>
              <a:ext uri="{FF2B5EF4-FFF2-40B4-BE49-F238E27FC236}">
                <a16:creationId xmlns:a16="http://schemas.microsoft.com/office/drawing/2014/main" id="{08F431C8-A8D6-1A9C-5B78-009A4AA5C3DC}"/>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4401" y="15911"/>
            <a:ext cx="2305141" cy="1076343"/>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4279"/>
                                        </p:tgtEl>
                                        <p:attrNameLst>
                                          <p:attrName>style.visibility</p:attrName>
                                        </p:attrNameLst>
                                      </p:cBhvr>
                                      <p:to>
                                        <p:strVal val="visible"/>
                                      </p:to>
                                    </p:set>
                                    <p:anim calcmode="lin" valueType="num">
                                      <p:cBhvr additive="base">
                                        <p:cTn id="7" dur="500" fill="hold"/>
                                        <p:tgtEl>
                                          <p:spTgt spid="54279"/>
                                        </p:tgtEl>
                                        <p:attrNameLst>
                                          <p:attrName>ppt_x</p:attrName>
                                        </p:attrNameLst>
                                      </p:cBhvr>
                                      <p:tavLst>
                                        <p:tav tm="0">
                                          <p:val>
                                            <p:strVal val="#ppt_x"/>
                                          </p:val>
                                        </p:tav>
                                        <p:tav tm="100000">
                                          <p:val>
                                            <p:strVal val="#ppt_x"/>
                                          </p:val>
                                        </p:tav>
                                      </p:tavLst>
                                    </p:anim>
                                    <p:anim calcmode="lin" valueType="num">
                                      <p:cBhvr additive="base">
                                        <p:cTn id="8" dur="500" fill="hold"/>
                                        <p:tgtEl>
                                          <p:spTgt spid="5427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4278">
                                            <p:txEl>
                                              <p:pRg st="0" end="0"/>
                                            </p:txEl>
                                          </p:spTgt>
                                        </p:tgtEl>
                                        <p:attrNameLst>
                                          <p:attrName>style.visibility</p:attrName>
                                        </p:attrNameLst>
                                      </p:cBhvr>
                                      <p:to>
                                        <p:strVal val="visible"/>
                                      </p:to>
                                    </p:set>
                                    <p:anim calcmode="lin" valueType="num">
                                      <p:cBhvr additive="base">
                                        <p:cTn id="13" dur="500" fill="hold"/>
                                        <p:tgtEl>
                                          <p:spTgt spid="54278">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427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8" grpId="0" build="p"/>
      <p:bldP spid="5427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5521" name="Group 2"/>
          <p:cNvGrpSpPr/>
          <p:nvPr/>
        </p:nvGrpSpPr>
        <p:grpSpPr>
          <a:xfrm>
            <a:off x="9451976" y="3340100"/>
            <a:ext cx="436563" cy="571500"/>
            <a:chOff x="0" y="0"/>
            <a:chExt cx="288" cy="384"/>
          </a:xfrm>
        </p:grpSpPr>
        <p:sp>
          <p:nvSpPr>
            <p:cNvPr id="235522" name="Oval 3"/>
            <p:cNvSpPr/>
            <p:nvPr/>
          </p:nvSpPr>
          <p:spPr>
            <a:xfrm>
              <a:off x="0" y="0"/>
              <a:ext cx="288" cy="144"/>
            </a:xfrm>
            <a:prstGeom prst="ellipse">
              <a:avLst/>
            </a:prstGeom>
            <a:solidFill>
              <a:srgbClr val="FFFFFF"/>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grpSp>
          <p:nvGrpSpPr>
            <p:cNvPr id="235523" name="Group 4"/>
            <p:cNvGrpSpPr/>
            <p:nvPr/>
          </p:nvGrpSpPr>
          <p:grpSpPr>
            <a:xfrm>
              <a:off x="0" y="120"/>
              <a:ext cx="288" cy="264"/>
              <a:chOff x="0" y="0"/>
              <a:chExt cx="288" cy="264"/>
            </a:xfrm>
          </p:grpSpPr>
          <p:sp>
            <p:nvSpPr>
              <p:cNvPr id="235524" name="Oval 5"/>
              <p:cNvSpPr/>
              <p:nvPr/>
            </p:nvSpPr>
            <p:spPr>
              <a:xfrm>
                <a:off x="0" y="0"/>
                <a:ext cx="288" cy="144"/>
              </a:xfrm>
              <a:prstGeom prst="ellipse">
                <a:avLst/>
              </a:prstGeom>
              <a:solidFill>
                <a:srgbClr val="FFFFFF"/>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35525" name="Oval 6"/>
              <p:cNvSpPr/>
              <p:nvPr/>
            </p:nvSpPr>
            <p:spPr>
              <a:xfrm>
                <a:off x="0" y="120"/>
                <a:ext cx="288" cy="144"/>
              </a:xfrm>
              <a:prstGeom prst="ellipse">
                <a:avLst/>
              </a:prstGeom>
              <a:solidFill>
                <a:srgbClr val="FFFFFF"/>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grpSp>
      </p:grpSp>
      <p:sp>
        <p:nvSpPr>
          <p:cNvPr id="235526" name="Oval 8"/>
          <p:cNvSpPr/>
          <p:nvPr/>
        </p:nvSpPr>
        <p:spPr>
          <a:xfrm>
            <a:off x="2540000" y="3340101"/>
            <a:ext cx="598488" cy="214313"/>
          </a:xfrm>
          <a:prstGeom prst="ellipse">
            <a:avLst/>
          </a:prstGeom>
          <a:solidFill>
            <a:srgbClr val="FFFFFF"/>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35527" name="Rectangle 9"/>
          <p:cNvSpPr/>
          <p:nvPr/>
        </p:nvSpPr>
        <p:spPr>
          <a:xfrm>
            <a:off x="1541464" y="3394076"/>
            <a:ext cx="9113837" cy="695325"/>
          </a:xfrm>
          <a:prstGeom prst="rect">
            <a:avLst/>
          </a:prstGeom>
          <a:no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55307" name="Rectangle 11"/>
          <p:cNvSpPr/>
          <p:nvPr/>
        </p:nvSpPr>
        <p:spPr>
          <a:xfrm>
            <a:off x="3000376" y="5275264"/>
            <a:ext cx="6981825" cy="738187"/>
          </a:xfrm>
          <a:prstGeom prst="rect">
            <a:avLst/>
          </a:prstGeom>
          <a:solidFill>
            <a:srgbClr val="A2C1FE"/>
          </a:solidFill>
          <a:ln w="12700" cap="flat" cmpd="sng">
            <a:solidFill>
              <a:schemeClr val="tx1"/>
            </a:solidFill>
            <a:prstDash val="solid"/>
            <a:miter/>
            <a:headEnd type="none" w="med" len="med"/>
            <a:tailEnd type="none" w="med" len="med"/>
          </a:ln>
          <a:effectLst>
            <a:outerShdw dist="107763" dir="2699999" algn="ctr" rotWithShape="0">
              <a:schemeClr val="tx2"/>
            </a:outerShdw>
          </a:effectLst>
        </p:spPr>
        <p:txBody>
          <a:bodyPr lIns="91566" tIns="45032" rIns="91566" bIns="45032" anchor="t" anchorCtr="0"/>
          <a:lstStyle/>
          <a:p>
            <a:pPr defTabSz="908050" eaLnBrk="0" hangingPunct="0">
              <a:spcBef>
                <a:spcPct val="50000"/>
              </a:spcBef>
            </a:pPr>
            <a:r>
              <a:rPr lang="en-US" altLang="zh-CN" sz="2300" b="1" dirty="0">
                <a:solidFill>
                  <a:srgbClr val="CF0E30"/>
                </a:solidFill>
                <a:latin typeface="Times New Roman" panose="02020603050405020304" pitchFamily="18" charset="0"/>
                <a:ea typeface="宋体" panose="02010600030101010101" pitchFamily="2" charset="-122"/>
              </a:rPr>
              <a:t>Cash</a:t>
            </a:r>
            <a:r>
              <a:rPr lang="en-US" altLang="zh-CN" sz="2300" b="1" dirty="0">
                <a:latin typeface="Times New Roman" panose="02020603050405020304" pitchFamily="18" charset="0"/>
                <a:ea typeface="宋体" panose="02010600030101010101" pitchFamily="2" charset="-122"/>
              </a:rPr>
              <a:t> is decreased </a:t>
            </a:r>
            <a:r>
              <a:rPr lang="en-US" altLang="zh-CN" sz="2300" b="1" dirty="0">
                <a:solidFill>
                  <a:srgbClr val="CF0E30"/>
                </a:solidFill>
                <a:latin typeface="Times New Roman" panose="02020603050405020304" pitchFamily="18" charset="0"/>
                <a:ea typeface="宋体" panose="02010600030101010101" pitchFamily="2" charset="-122"/>
              </a:rPr>
              <a:t>$3,200</a:t>
            </a:r>
            <a:r>
              <a:rPr lang="en-US" altLang="zh-CN" sz="2300" b="1" dirty="0">
                <a:latin typeface="Times New Roman" panose="02020603050405020304" pitchFamily="18" charset="0"/>
                <a:ea typeface="宋体" panose="02010600030101010101" pitchFamily="2" charset="-122"/>
              </a:rPr>
              <a:t> and</a:t>
            </a:r>
            <a:r>
              <a:rPr lang="en-US" altLang="zh-CN" sz="2300" b="1" dirty="0">
                <a:solidFill>
                  <a:schemeClr val="hlink"/>
                </a:solidFill>
                <a:latin typeface="Times New Roman" panose="02020603050405020304" pitchFamily="18" charset="0"/>
                <a:ea typeface="宋体" panose="02010600030101010101" pitchFamily="2" charset="-122"/>
              </a:rPr>
              <a:t> </a:t>
            </a:r>
            <a:r>
              <a:rPr lang="en-US" altLang="zh-CN" sz="2300" b="1" dirty="0">
                <a:solidFill>
                  <a:srgbClr val="CF0E30"/>
                </a:solidFill>
                <a:latin typeface="Times New Roman" panose="02020603050405020304" pitchFamily="18" charset="0"/>
                <a:ea typeface="宋体" panose="02010600030101010101" pitchFamily="2" charset="-122"/>
              </a:rPr>
              <a:t>Owner’s equity</a:t>
            </a:r>
            <a:r>
              <a:rPr lang="en-US" altLang="zh-CN" sz="2300" b="1" dirty="0">
                <a:latin typeface="Times New Roman" panose="02020603050405020304" pitchFamily="18" charset="0"/>
                <a:ea typeface="宋体" panose="02010600030101010101" pitchFamily="2" charset="-122"/>
              </a:rPr>
              <a:t> is decreased by </a:t>
            </a:r>
            <a:r>
              <a:rPr lang="en-US" altLang="zh-CN" sz="2300" b="1" dirty="0">
                <a:solidFill>
                  <a:srgbClr val="CF0E30"/>
                </a:solidFill>
                <a:latin typeface="Times New Roman" panose="02020603050405020304" pitchFamily="18" charset="0"/>
                <a:ea typeface="宋体" panose="02010600030101010101" pitchFamily="2" charset="-122"/>
              </a:rPr>
              <a:t>$3,200 </a:t>
            </a:r>
            <a:r>
              <a:rPr lang="en-US" altLang="zh-CN" sz="2300" b="1" dirty="0">
                <a:latin typeface="Times New Roman" panose="02020603050405020304" pitchFamily="18" charset="0"/>
                <a:ea typeface="宋体" panose="02010600030101010101" pitchFamily="2" charset="-122"/>
              </a:rPr>
              <a:t>because of expense occurred.</a:t>
            </a:r>
          </a:p>
          <a:p>
            <a:pPr defTabSz="908050" eaLnBrk="0" hangingPunct="0">
              <a:spcBef>
                <a:spcPct val="50000"/>
              </a:spcBef>
            </a:pPr>
            <a:r>
              <a:rPr lang="en-US" altLang="zh-CN" sz="2300" b="1" dirty="0">
                <a:latin typeface="Times New Roman" panose="02020603050405020304" pitchFamily="18" charset="0"/>
                <a:ea typeface="宋体" panose="02010600030101010101" pitchFamily="2" charset="-122"/>
              </a:rPr>
              <a:t>.</a:t>
            </a:r>
            <a:endParaRPr lang="en-US" altLang="zh-CN" sz="2300" b="1" dirty="0">
              <a:solidFill>
                <a:srgbClr val="CF0E30"/>
              </a:solidFill>
              <a:latin typeface="Times New Roman" panose="02020603050405020304" pitchFamily="18" charset="0"/>
              <a:ea typeface="宋体" panose="02010600030101010101" pitchFamily="2" charset="-122"/>
            </a:endParaRPr>
          </a:p>
        </p:txBody>
      </p:sp>
      <p:sp>
        <p:nvSpPr>
          <p:cNvPr id="235529" name="Rectangle 12"/>
          <p:cNvSpPr/>
          <p:nvPr/>
        </p:nvSpPr>
        <p:spPr>
          <a:xfrm>
            <a:off x="2470151" y="0"/>
            <a:ext cx="6721475" cy="552450"/>
          </a:xfrm>
          <a:prstGeom prst="rect">
            <a:avLst/>
          </a:prstGeom>
          <a:noFill/>
          <a:ln w="12700" cap="flat" cmpd="sng">
            <a:solidFill>
              <a:schemeClr val="accent2"/>
            </a:solidFill>
            <a:prstDash val="solid"/>
            <a:miter/>
            <a:headEnd type="none" w="med" len="med"/>
            <a:tailEnd type="none" w="med" len="med"/>
          </a:ln>
          <a:effectLst>
            <a:outerShdw dist="35921" dir="2699999" algn="ctr" rotWithShape="0">
              <a:srgbClr val="676767"/>
            </a:outerShdw>
          </a:effectLst>
        </p:spPr>
        <p:txBody>
          <a:bodyPr lIns="85561" tIns="42030" rIns="85561" bIns="42030" anchor="t" anchorCtr="0">
            <a:spAutoFit/>
          </a:bodyPr>
          <a:lstStyle/>
          <a:p>
            <a:pPr algn="ctr" defTabSz="865505" eaLnBrk="0" hangingPunct="0"/>
            <a:r>
              <a:rPr lang="en-US" altLang="zh-CN" sz="3000" b="1" dirty="0">
                <a:latin typeface="Calibri" panose="020F0502020204030204" pitchFamily="34" charset="0"/>
                <a:ea typeface="宋体" panose="02010600030101010101" pitchFamily="2" charset="-122"/>
              </a:rPr>
              <a:t>TRANSACTION </a:t>
            </a:r>
            <a:r>
              <a:rPr lang="en-US" altLang="zh-CN" sz="3000" b="1" dirty="0">
                <a:solidFill>
                  <a:srgbClr val="CF0E30"/>
                </a:solidFill>
                <a:latin typeface="Calibri" panose="020F0502020204030204" pitchFamily="34" charset="0"/>
                <a:ea typeface="宋体" panose="02010600030101010101" pitchFamily="2" charset="-122"/>
              </a:rPr>
              <a:t>6</a:t>
            </a:r>
            <a:endParaRPr lang="en-US" altLang="zh-CN" sz="3000" b="1" dirty="0">
              <a:latin typeface="Calibri" panose="020F0502020204030204" pitchFamily="34" charset="0"/>
              <a:ea typeface="宋体" panose="02010600030101010101" pitchFamily="2" charset="-122"/>
            </a:endParaRPr>
          </a:p>
        </p:txBody>
      </p:sp>
      <p:sp>
        <p:nvSpPr>
          <p:cNvPr id="3085" name="Rectangle 39"/>
          <p:cNvSpPr/>
          <p:nvPr/>
        </p:nvSpPr>
        <p:spPr>
          <a:xfrm>
            <a:off x="8170863" y="4291014"/>
            <a:ext cx="673100" cy="269875"/>
          </a:xfrm>
          <a:prstGeom prst="rect">
            <a:avLst/>
          </a:prstGeom>
          <a:noFill/>
          <a:ln w="9525">
            <a:noFill/>
          </a:ln>
        </p:spPr>
        <p:txBody>
          <a:bodyPr wrap="none" lIns="85561" tIns="42030" rIns="85561" bIns="42030" anchor="t" anchorCtr="0">
            <a:spAutoFit/>
          </a:bodyPr>
          <a:lstStyle/>
          <a:p>
            <a:pPr defTabSz="865505" eaLnBrk="0" hangingPunct="0"/>
            <a:r>
              <a:rPr lang="en-US" altLang="zh-CN" sz="1200" b="1" dirty="0">
                <a:solidFill>
                  <a:srgbClr val="000000"/>
                </a:solidFill>
                <a:latin typeface="Times New Roman" panose="02020603050405020304" pitchFamily="18" charset="0"/>
                <a:ea typeface="宋体" panose="02010600030101010101" pitchFamily="2" charset="-122"/>
              </a:rPr>
              <a:t>$35,700</a:t>
            </a:r>
          </a:p>
        </p:txBody>
      </p:sp>
      <p:sp>
        <p:nvSpPr>
          <p:cNvPr id="235531" name="Rectangle 40"/>
          <p:cNvSpPr/>
          <p:nvPr/>
        </p:nvSpPr>
        <p:spPr>
          <a:xfrm>
            <a:off x="1905000" y="990600"/>
            <a:ext cx="8305800" cy="1102360"/>
          </a:xfrm>
          <a:prstGeom prst="rect">
            <a:avLst/>
          </a:prstGeom>
          <a:solidFill>
            <a:srgbClr val="8CF4EA"/>
          </a:solidFill>
          <a:ln w="9525">
            <a:noFill/>
          </a:ln>
          <a:effectLst>
            <a:outerShdw dist="35921" dir="2699999" algn="ctr" rotWithShape="0">
              <a:schemeClr val="bg2"/>
            </a:outerShdw>
          </a:effectLst>
        </p:spPr>
        <p:txBody>
          <a:bodyPr lIns="85561" tIns="42030" rIns="85561" bIns="42030" anchor="t" anchorCtr="0"/>
          <a:lstStyle/>
          <a:p>
            <a:pPr defTabSz="800100">
              <a:spcBef>
                <a:spcPct val="20000"/>
              </a:spcBef>
            </a:pPr>
            <a:r>
              <a:rPr lang="en-US" altLang="zh-CN" sz="2000" b="1" dirty="0">
                <a:latin typeface="Calibri" panose="020F0502020204030204" pitchFamily="34" charset="0"/>
                <a:ea typeface="宋体" panose="02010600030101010101" pitchFamily="2" charset="-122"/>
              </a:rPr>
              <a:t>Smart Touch pays $3,200  cash for expenses:</a:t>
            </a:r>
          </a:p>
          <a:p>
            <a:pPr defTabSz="800100">
              <a:spcBef>
                <a:spcPct val="20000"/>
              </a:spcBef>
            </a:pPr>
            <a:r>
              <a:rPr lang="en-US" altLang="zh-CN" sz="2000" b="1" dirty="0">
                <a:latin typeface="Calibri" panose="020F0502020204030204" pitchFamily="34" charset="0"/>
                <a:ea typeface="宋体" panose="02010600030101010101" pitchFamily="2" charset="-122"/>
              </a:rPr>
              <a:t> $2,000 for office rent and $1,200 for employee salaries.</a:t>
            </a:r>
          </a:p>
          <a:p>
            <a:pPr defTabSz="800100">
              <a:spcBef>
                <a:spcPct val="20000"/>
              </a:spcBef>
            </a:pPr>
            <a:endParaRPr lang="en-US" altLang="zh-CN" sz="2000" b="1" dirty="0">
              <a:latin typeface="Calibri" panose="020F0502020204030204" pitchFamily="34" charset="0"/>
              <a:ea typeface="宋体" panose="02010600030101010101" pitchFamily="2" charset="-122"/>
            </a:endParaRPr>
          </a:p>
          <a:p>
            <a:pPr defTabSz="800100">
              <a:spcBef>
                <a:spcPct val="20000"/>
              </a:spcBef>
            </a:pPr>
            <a:endParaRPr lang="en-US" altLang="zh-CN" sz="2000" b="1" dirty="0">
              <a:latin typeface="Calibri" panose="020F0502020204030204" pitchFamily="34" charset="0"/>
              <a:ea typeface="宋体" panose="02010600030101010101" pitchFamily="2" charset="-122"/>
            </a:endParaRPr>
          </a:p>
          <a:p>
            <a:pPr defTabSz="800100">
              <a:spcBef>
                <a:spcPct val="20000"/>
              </a:spcBef>
            </a:pPr>
            <a:r>
              <a:rPr lang="en-US" altLang="zh-CN" sz="2000" b="1" dirty="0">
                <a:latin typeface="Calibri" panose="020F0502020204030204" pitchFamily="34" charset="0"/>
                <a:ea typeface="宋体" panose="02010600030101010101" pitchFamily="2" charset="-122"/>
              </a:rPr>
              <a:t>                                                                                                                 </a:t>
            </a:r>
          </a:p>
          <a:p>
            <a:pPr defTabSz="800100">
              <a:spcBef>
                <a:spcPct val="20000"/>
              </a:spcBef>
            </a:pPr>
            <a:endParaRPr lang="en-US" altLang="zh-CN" sz="2000" b="1" dirty="0">
              <a:latin typeface="Calibri" panose="020F0502020204030204" pitchFamily="34" charset="0"/>
              <a:ea typeface="宋体" panose="02010600030101010101" pitchFamily="2" charset="-122"/>
            </a:endParaRPr>
          </a:p>
          <a:p>
            <a:pPr defTabSz="800100">
              <a:spcBef>
                <a:spcPct val="20000"/>
              </a:spcBef>
            </a:pPr>
            <a:endParaRPr lang="en-US" altLang="zh-CN" sz="2000" b="1" dirty="0">
              <a:latin typeface="Calibri" panose="020F0502020204030204" pitchFamily="34" charset="0"/>
              <a:ea typeface="宋体" panose="02010600030101010101" pitchFamily="2" charset="-122"/>
            </a:endParaRPr>
          </a:p>
          <a:p>
            <a:pPr defTabSz="800100">
              <a:spcBef>
                <a:spcPct val="20000"/>
              </a:spcBef>
            </a:pPr>
            <a:r>
              <a:rPr lang="en-US" altLang="zh-CN" sz="2000" b="1" dirty="0">
                <a:latin typeface="Calibri" panose="020F0502020204030204" pitchFamily="34" charset="0"/>
                <a:ea typeface="宋体" panose="02010600030101010101" pitchFamily="2" charset="-122"/>
              </a:rPr>
              <a:t>                        </a:t>
            </a:r>
          </a:p>
          <a:p>
            <a:pPr defTabSz="800100">
              <a:spcBef>
                <a:spcPct val="20000"/>
              </a:spcBef>
            </a:pPr>
            <a:endParaRPr lang="en-US" altLang="zh-CN" sz="2000" b="1" dirty="0">
              <a:latin typeface="Calibri" panose="020F0502020204030204" pitchFamily="34" charset="0"/>
              <a:ea typeface="宋体" panose="02010600030101010101" pitchFamily="2" charset="-122"/>
            </a:endParaRPr>
          </a:p>
          <a:p>
            <a:pPr defTabSz="800100">
              <a:spcBef>
                <a:spcPct val="20000"/>
              </a:spcBef>
            </a:pPr>
            <a:r>
              <a:rPr lang="en-US" altLang="zh-CN" sz="2000" b="1" dirty="0">
                <a:latin typeface="Calibri" panose="020F0502020204030204" pitchFamily="34" charset="0"/>
                <a:ea typeface="宋体" panose="02010600030101010101" pitchFamily="2" charset="-122"/>
              </a:rPr>
              <a:t>                                                                           </a:t>
            </a:r>
          </a:p>
          <a:p>
            <a:pPr defTabSz="800100">
              <a:spcBef>
                <a:spcPct val="20000"/>
              </a:spcBef>
            </a:pPr>
            <a:endParaRPr lang="en-US" altLang="zh-CN" sz="2000" b="1" dirty="0">
              <a:latin typeface="Calibri" panose="020F0502020204030204" pitchFamily="34" charset="0"/>
              <a:ea typeface="宋体" panose="02010600030101010101" pitchFamily="2" charset="-122"/>
            </a:endParaRPr>
          </a:p>
          <a:p>
            <a:pPr defTabSz="800100">
              <a:spcBef>
                <a:spcPct val="20000"/>
              </a:spcBef>
            </a:pPr>
            <a:endParaRPr lang="en-US" altLang="zh-CN" sz="2000" b="1" dirty="0">
              <a:latin typeface="Calibri" panose="020F0502020204030204" pitchFamily="34" charset="0"/>
              <a:ea typeface="宋体" panose="02010600030101010101" pitchFamily="2" charset="-122"/>
            </a:endParaRPr>
          </a:p>
          <a:p>
            <a:pPr defTabSz="800100">
              <a:spcBef>
                <a:spcPct val="20000"/>
              </a:spcBef>
            </a:pPr>
            <a:endParaRPr lang="en-US" altLang="zh-CN" sz="2000" b="1" dirty="0">
              <a:latin typeface="Calibri" panose="020F0502020204030204" pitchFamily="34" charset="0"/>
              <a:ea typeface="宋体" panose="02010600030101010101" pitchFamily="2" charset="-122"/>
            </a:endParaRPr>
          </a:p>
          <a:p>
            <a:pPr defTabSz="800100">
              <a:spcBef>
                <a:spcPct val="20000"/>
              </a:spcBef>
            </a:pPr>
            <a:endParaRPr lang="en-US" altLang="zh-CN" sz="2000" b="1" dirty="0">
              <a:latin typeface="Calibri" panose="020F0502020204030204" pitchFamily="34" charset="0"/>
              <a:ea typeface="宋体" panose="02010600030101010101" pitchFamily="2" charset="-122"/>
            </a:endParaRPr>
          </a:p>
          <a:p>
            <a:pPr defTabSz="800100">
              <a:spcBef>
                <a:spcPct val="20000"/>
              </a:spcBef>
            </a:pPr>
            <a:endParaRPr lang="en-US" altLang="zh-CN" sz="2000" b="1" dirty="0">
              <a:latin typeface="Calibri" panose="020F0502020204030204" pitchFamily="34" charset="0"/>
              <a:ea typeface="宋体" panose="02010600030101010101" pitchFamily="2" charset="-122"/>
            </a:endParaRPr>
          </a:p>
          <a:p>
            <a:pPr defTabSz="800100">
              <a:spcBef>
                <a:spcPct val="20000"/>
              </a:spcBef>
            </a:pPr>
            <a:endParaRPr lang="en-US" altLang="zh-CN" sz="2000" b="1" dirty="0">
              <a:latin typeface="Calibri" panose="020F0502020204030204" pitchFamily="34" charset="0"/>
              <a:ea typeface="宋体" panose="02010600030101010101" pitchFamily="2" charset="-122"/>
            </a:endParaRPr>
          </a:p>
          <a:p>
            <a:pPr defTabSz="800100">
              <a:spcBef>
                <a:spcPct val="20000"/>
              </a:spcBef>
            </a:pPr>
            <a:endParaRPr lang="en-US" altLang="zh-CN" sz="2000" b="1" dirty="0">
              <a:latin typeface="Calibri" panose="020F0502020204030204" pitchFamily="34" charset="0"/>
              <a:ea typeface="宋体" panose="02010600030101010101" pitchFamily="2" charset="-122"/>
            </a:endParaRPr>
          </a:p>
          <a:p>
            <a:pPr defTabSz="800100">
              <a:spcBef>
                <a:spcPct val="20000"/>
              </a:spcBef>
            </a:pPr>
            <a:endParaRPr lang="en-US" altLang="zh-CN" sz="2000" b="1" dirty="0">
              <a:latin typeface="Calibri" panose="020F0502020204030204" pitchFamily="34" charset="0"/>
              <a:ea typeface="宋体" panose="02010600030101010101" pitchFamily="2" charset="-122"/>
            </a:endParaRPr>
          </a:p>
          <a:p>
            <a:pPr defTabSz="800100">
              <a:spcBef>
                <a:spcPct val="20000"/>
              </a:spcBef>
            </a:pPr>
            <a:endParaRPr lang="en-US" altLang="zh-CN" sz="2000" b="1" dirty="0">
              <a:latin typeface="Calibri" panose="020F0502020204030204" pitchFamily="34" charset="0"/>
              <a:ea typeface="宋体" panose="02010600030101010101" pitchFamily="2" charset="-122"/>
            </a:endParaRPr>
          </a:p>
          <a:p>
            <a:pPr defTabSz="800100">
              <a:spcBef>
                <a:spcPct val="20000"/>
              </a:spcBef>
            </a:pPr>
            <a:endParaRPr lang="en-US" altLang="zh-CN" sz="2000" b="1" dirty="0">
              <a:latin typeface="Calibri" panose="020F0502020204030204" pitchFamily="34" charset="0"/>
              <a:ea typeface="宋体" panose="02010600030101010101" pitchFamily="2" charset="-122"/>
            </a:endParaRPr>
          </a:p>
          <a:p>
            <a:pPr defTabSz="800100">
              <a:spcBef>
                <a:spcPct val="20000"/>
              </a:spcBef>
            </a:pPr>
            <a:endParaRPr lang="en-US" altLang="zh-CN" sz="2000" b="1" dirty="0">
              <a:latin typeface="Calibri" panose="020F0502020204030204" pitchFamily="34" charset="0"/>
              <a:ea typeface="宋体" panose="02010600030101010101" pitchFamily="2" charset="-122"/>
            </a:endParaRPr>
          </a:p>
          <a:p>
            <a:pPr defTabSz="800100">
              <a:spcBef>
                <a:spcPct val="20000"/>
              </a:spcBef>
            </a:pPr>
            <a:endParaRPr lang="en-US" altLang="zh-CN" sz="2000" b="1" dirty="0">
              <a:latin typeface="Calibri" panose="020F0502020204030204" pitchFamily="34" charset="0"/>
              <a:ea typeface="宋体" panose="02010600030101010101" pitchFamily="2" charset="-122"/>
            </a:endParaRPr>
          </a:p>
        </p:txBody>
      </p:sp>
      <p:pic>
        <p:nvPicPr>
          <p:cNvPr id="235532" name="Picture 2"/>
          <p:cNvPicPr>
            <a:picLocks noChangeAspect="1"/>
          </p:cNvPicPr>
          <p:nvPr/>
        </p:nvPicPr>
        <p:blipFill>
          <a:blip r:embed="rId3"/>
          <a:stretch>
            <a:fillRect/>
          </a:stretch>
        </p:blipFill>
        <p:spPr>
          <a:xfrm>
            <a:off x="1524000" y="3338513"/>
            <a:ext cx="8877300" cy="1936750"/>
          </a:xfrm>
          <a:prstGeom prst="rect">
            <a:avLst/>
          </a:prstGeom>
          <a:noFill/>
          <a:ln w="9525">
            <a:noFill/>
          </a:ln>
        </p:spPr>
      </p:pic>
      <p:pic>
        <p:nvPicPr>
          <p:cNvPr id="2" name="Graphic 21">
            <a:extLst>
              <a:ext uri="{FF2B5EF4-FFF2-40B4-BE49-F238E27FC236}">
                <a16:creationId xmlns:a16="http://schemas.microsoft.com/office/drawing/2014/main" id="{5053B158-4817-BA0F-73AD-8CB955F9F8E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4401" y="15911"/>
            <a:ext cx="2305141" cy="1076343"/>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5307"/>
                                        </p:tgtEl>
                                        <p:attrNameLst>
                                          <p:attrName>style.visibility</p:attrName>
                                        </p:attrNameLst>
                                      </p:cBhvr>
                                      <p:to>
                                        <p:strVal val="visible"/>
                                      </p:to>
                                    </p:set>
                                    <p:anim calcmode="lin" valueType="num">
                                      <p:cBhvr additive="base">
                                        <p:cTn id="7" dur="500" fill="hold"/>
                                        <p:tgtEl>
                                          <p:spTgt spid="55307"/>
                                        </p:tgtEl>
                                        <p:attrNameLst>
                                          <p:attrName>ppt_x</p:attrName>
                                        </p:attrNameLst>
                                      </p:cBhvr>
                                      <p:tavLst>
                                        <p:tav tm="0">
                                          <p:val>
                                            <p:strVal val="#ppt_x"/>
                                          </p:val>
                                        </p:tav>
                                        <p:tav tm="100000">
                                          <p:val>
                                            <p:strVal val="#ppt_x"/>
                                          </p:val>
                                        </p:tav>
                                      </p:tavLst>
                                    </p:anim>
                                    <p:anim calcmode="lin" valueType="num">
                                      <p:cBhvr additive="base">
                                        <p:cTn id="8" dur="500" fill="hold"/>
                                        <p:tgtEl>
                                          <p:spTgt spid="5530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3085"/>
                                        </p:tgtEl>
                                        <p:attrNameLst>
                                          <p:attrName>style.visibility</p:attrName>
                                        </p:attrNameLst>
                                      </p:cBhvr>
                                      <p:to>
                                        <p:strVal val="visible"/>
                                      </p:to>
                                    </p:set>
                                    <p:animEffect transition="in" filter="blinds(horizontal)">
                                      <p:cBhvr>
                                        <p:cTn id="13" dur="500"/>
                                        <p:tgtEl>
                                          <p:spTgt spid="30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07" grpId="0" animBg="1"/>
      <p:bldP spid="308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569" name="Rectangle 2"/>
          <p:cNvSpPr/>
          <p:nvPr/>
        </p:nvSpPr>
        <p:spPr>
          <a:xfrm>
            <a:off x="2393950" y="430213"/>
            <a:ext cx="7473950" cy="552450"/>
          </a:xfrm>
          <a:prstGeom prst="rect">
            <a:avLst/>
          </a:prstGeom>
          <a:noFill/>
          <a:ln w="12700" cap="flat" cmpd="sng">
            <a:solidFill>
              <a:schemeClr val="accent2"/>
            </a:solidFill>
            <a:prstDash val="solid"/>
            <a:miter/>
            <a:headEnd type="none" w="med" len="med"/>
            <a:tailEnd type="none" w="med" len="med"/>
          </a:ln>
          <a:effectLst>
            <a:outerShdw dist="35921" dir="2699999" algn="ctr" rotWithShape="0">
              <a:srgbClr val="676767"/>
            </a:outerShdw>
          </a:effectLst>
        </p:spPr>
        <p:txBody>
          <a:bodyPr lIns="85561" tIns="42030" rIns="85561" bIns="42030" anchor="t" anchorCtr="0">
            <a:spAutoFit/>
          </a:bodyPr>
          <a:lstStyle/>
          <a:p>
            <a:pPr algn="ctr" defTabSz="865505" eaLnBrk="0" hangingPunct="0"/>
            <a:r>
              <a:rPr lang="zh-CN" altLang="en-US" sz="2600" b="1" dirty="0">
                <a:latin typeface="Calibri" panose="020F0502020204030204" pitchFamily="34" charset="0"/>
                <a:ea typeface="宋体" panose="02010600030101010101" pitchFamily="2" charset="-122"/>
              </a:rPr>
              <a:t> </a:t>
            </a:r>
            <a:r>
              <a:rPr lang="en-US" altLang="zh-CN" sz="3000" b="1" dirty="0">
                <a:latin typeface="Calibri" panose="020F0502020204030204" pitchFamily="34" charset="0"/>
                <a:ea typeface="宋体" panose="02010600030101010101" pitchFamily="2" charset="-122"/>
              </a:rPr>
              <a:t>TRANSACTION  </a:t>
            </a:r>
            <a:r>
              <a:rPr lang="en-US" altLang="zh-CN" sz="3000" b="1" dirty="0">
                <a:solidFill>
                  <a:srgbClr val="CF0E30"/>
                </a:solidFill>
                <a:latin typeface="Calibri" panose="020F0502020204030204" pitchFamily="34" charset="0"/>
                <a:ea typeface="宋体" panose="02010600030101010101" pitchFamily="2" charset="-122"/>
              </a:rPr>
              <a:t>7</a:t>
            </a:r>
            <a:endParaRPr lang="en-US" altLang="zh-CN" sz="3000" b="1" dirty="0">
              <a:latin typeface="Calibri" panose="020F0502020204030204" pitchFamily="34" charset="0"/>
              <a:ea typeface="宋体" panose="02010600030101010101" pitchFamily="2" charset="-122"/>
            </a:endParaRPr>
          </a:p>
        </p:txBody>
      </p:sp>
      <p:sp>
        <p:nvSpPr>
          <p:cNvPr id="56336" name="Rectangle 16"/>
          <p:cNvSpPr/>
          <p:nvPr/>
        </p:nvSpPr>
        <p:spPr>
          <a:xfrm>
            <a:off x="2382839" y="5184775"/>
            <a:ext cx="7426325" cy="738188"/>
          </a:xfrm>
          <a:prstGeom prst="rect">
            <a:avLst/>
          </a:prstGeom>
          <a:solidFill>
            <a:srgbClr val="A2C1FE"/>
          </a:solidFill>
          <a:ln w="12700" cap="flat" cmpd="sng">
            <a:solidFill>
              <a:schemeClr val="tx1"/>
            </a:solidFill>
            <a:prstDash val="solid"/>
            <a:miter/>
            <a:headEnd type="none" w="med" len="med"/>
            <a:tailEnd type="none" w="med" len="med"/>
          </a:ln>
          <a:effectLst>
            <a:outerShdw dist="107763" dir="2699999" algn="ctr" rotWithShape="0">
              <a:schemeClr val="tx2"/>
            </a:outerShdw>
          </a:effectLst>
        </p:spPr>
        <p:txBody>
          <a:bodyPr lIns="91566" tIns="45032" rIns="91566" bIns="45032" anchor="t" anchorCtr="0"/>
          <a:lstStyle/>
          <a:p>
            <a:pPr defTabSz="908050" eaLnBrk="0" hangingPunct="0">
              <a:spcBef>
                <a:spcPct val="50000"/>
              </a:spcBef>
            </a:pPr>
            <a:r>
              <a:rPr lang="en-US" altLang="zh-CN" sz="2300" b="1" dirty="0">
                <a:solidFill>
                  <a:srgbClr val="CF0E30"/>
                </a:solidFill>
                <a:latin typeface="Times New Roman" panose="02020603050405020304" pitchFamily="18" charset="0"/>
                <a:ea typeface="宋体" panose="02010600030101010101" pitchFamily="2" charset="-122"/>
              </a:rPr>
              <a:t>Cash</a:t>
            </a:r>
            <a:r>
              <a:rPr lang="en-US" altLang="zh-CN" sz="2300" b="1" dirty="0">
                <a:latin typeface="Times New Roman" panose="02020603050405020304" pitchFamily="18" charset="0"/>
                <a:ea typeface="宋体" panose="02010600030101010101" pitchFamily="2" charset="-122"/>
              </a:rPr>
              <a:t> is decreased </a:t>
            </a:r>
            <a:r>
              <a:rPr lang="en-US" altLang="zh-CN" sz="2300" b="1" dirty="0">
                <a:solidFill>
                  <a:srgbClr val="CF0E30"/>
                </a:solidFill>
                <a:latin typeface="Times New Roman" panose="02020603050405020304" pitchFamily="18" charset="0"/>
                <a:ea typeface="宋体" panose="02010600030101010101" pitchFamily="2" charset="-122"/>
              </a:rPr>
              <a:t>$300</a:t>
            </a:r>
            <a:r>
              <a:rPr lang="en-US" altLang="zh-CN" sz="2300" b="1" dirty="0">
                <a:latin typeface="Times New Roman" panose="02020603050405020304" pitchFamily="18" charset="0"/>
                <a:ea typeface="宋体" panose="02010600030101010101" pitchFamily="2" charset="-122"/>
              </a:rPr>
              <a:t> and</a:t>
            </a:r>
            <a:r>
              <a:rPr lang="en-US" altLang="zh-CN" sz="2300" b="1" dirty="0">
                <a:solidFill>
                  <a:schemeClr val="hlink"/>
                </a:solidFill>
                <a:latin typeface="Times New Roman" panose="02020603050405020304" pitchFamily="18" charset="0"/>
                <a:ea typeface="宋体" panose="02010600030101010101" pitchFamily="2" charset="-122"/>
              </a:rPr>
              <a:t> </a:t>
            </a:r>
            <a:r>
              <a:rPr lang="en-US" altLang="zh-CN" sz="2300" b="1" dirty="0">
                <a:solidFill>
                  <a:srgbClr val="CF0E30"/>
                </a:solidFill>
                <a:latin typeface="Times New Roman" panose="02020603050405020304" pitchFamily="18" charset="0"/>
                <a:ea typeface="宋体" panose="02010600030101010101" pitchFamily="2" charset="-122"/>
              </a:rPr>
              <a:t>Accounts Payable </a:t>
            </a:r>
            <a:r>
              <a:rPr lang="en-US" altLang="zh-CN" sz="2300" b="1" dirty="0">
                <a:latin typeface="Times New Roman" panose="02020603050405020304" pitchFamily="18" charset="0"/>
                <a:ea typeface="宋体" panose="02010600030101010101" pitchFamily="2" charset="-122"/>
              </a:rPr>
              <a:t>is decreased by </a:t>
            </a:r>
            <a:r>
              <a:rPr lang="en-US" altLang="zh-CN" sz="2300" b="1" dirty="0">
                <a:solidFill>
                  <a:srgbClr val="CF0E30"/>
                </a:solidFill>
                <a:latin typeface="Times New Roman" panose="02020603050405020304" pitchFamily="18" charset="0"/>
                <a:ea typeface="宋体" panose="02010600030101010101" pitchFamily="2" charset="-122"/>
              </a:rPr>
              <a:t>$300.</a:t>
            </a:r>
          </a:p>
        </p:txBody>
      </p:sp>
      <p:sp>
        <p:nvSpPr>
          <p:cNvPr id="237571" name="Rectangle 35"/>
          <p:cNvSpPr/>
          <p:nvPr/>
        </p:nvSpPr>
        <p:spPr>
          <a:xfrm>
            <a:off x="1752600" y="1066800"/>
            <a:ext cx="8680450" cy="762000"/>
          </a:xfrm>
          <a:prstGeom prst="rect">
            <a:avLst/>
          </a:prstGeom>
          <a:solidFill>
            <a:srgbClr val="8CF4EA"/>
          </a:solidFill>
          <a:ln w="9525">
            <a:noFill/>
          </a:ln>
          <a:effectLst>
            <a:outerShdw dist="35921" dir="2699999" algn="ctr" rotWithShape="0">
              <a:schemeClr val="bg2"/>
            </a:outerShdw>
          </a:effectLst>
        </p:spPr>
        <p:txBody>
          <a:bodyPr lIns="85561" tIns="42030" rIns="85561" bIns="42030" anchor="t" anchorCtr="0"/>
          <a:lstStyle/>
          <a:p>
            <a:pPr defTabSz="800100">
              <a:spcBef>
                <a:spcPct val="20000"/>
              </a:spcBef>
            </a:pPr>
            <a:r>
              <a:rPr lang="en-US" altLang="zh-CN" sz="2400" b="1" dirty="0">
                <a:solidFill>
                  <a:srgbClr val="FF0000"/>
                </a:solidFill>
                <a:latin typeface="Calibri" panose="020F0502020204030204" pitchFamily="34" charset="0"/>
                <a:ea typeface="宋体" panose="02010600030101010101" pitchFamily="2" charset="-122"/>
              </a:rPr>
              <a:t>Smart touch</a:t>
            </a:r>
            <a:r>
              <a:rPr lang="en-US" altLang="zh-CN" sz="2400" b="1" dirty="0">
                <a:solidFill>
                  <a:srgbClr val="FF5008"/>
                </a:solidFill>
                <a:latin typeface="Calibri" panose="020F0502020204030204" pitchFamily="34" charset="0"/>
                <a:ea typeface="宋体" panose="02010600030101010101" pitchFamily="2" charset="-122"/>
              </a:rPr>
              <a:t> </a:t>
            </a:r>
            <a:r>
              <a:rPr lang="en-US" altLang="zh-CN" sz="2400" b="1" dirty="0">
                <a:latin typeface="Calibri" panose="020F0502020204030204" pitchFamily="34" charset="0"/>
                <a:ea typeface="宋体" panose="02010600030101010101" pitchFamily="2" charset="-122"/>
              </a:rPr>
              <a:t>pays </a:t>
            </a:r>
            <a:r>
              <a:rPr lang="en-US" altLang="zh-CN" sz="2400" b="1" dirty="0">
                <a:solidFill>
                  <a:srgbClr val="CF0E30"/>
                </a:solidFill>
                <a:latin typeface="Calibri" panose="020F0502020204030204" pitchFamily="34" charset="0"/>
                <a:ea typeface="宋体" panose="02010600030101010101" pitchFamily="2" charset="-122"/>
              </a:rPr>
              <a:t>$300</a:t>
            </a:r>
            <a:r>
              <a:rPr lang="en-US" altLang="zh-CN" sz="2400" b="1" dirty="0">
                <a:latin typeface="Calibri" panose="020F0502020204030204" pitchFamily="34" charset="0"/>
                <a:ea typeface="宋体" panose="02010600030101010101" pitchFamily="2" charset="-122"/>
              </a:rPr>
              <a:t>  in cash for supplies purchased in transaction 3. It is called “</a:t>
            </a:r>
            <a:r>
              <a:rPr lang="en-US" altLang="zh-CN" sz="2400" b="1" dirty="0">
                <a:solidFill>
                  <a:srgbClr val="FF0000"/>
                </a:solidFill>
                <a:latin typeface="Calibri" panose="020F0502020204030204" pitchFamily="34" charset="0"/>
                <a:ea typeface="宋体" panose="02010600030101010101" pitchFamily="2" charset="-122"/>
              </a:rPr>
              <a:t>payment on account</a:t>
            </a:r>
            <a:r>
              <a:rPr lang="en-US" altLang="zh-CN" sz="2400" b="1" dirty="0">
                <a:latin typeface="Calibri" panose="020F0502020204030204" pitchFamily="34" charset="0"/>
                <a:ea typeface="宋体" panose="02010600030101010101" pitchFamily="2" charset="-122"/>
              </a:rPr>
              <a:t>”</a:t>
            </a:r>
          </a:p>
        </p:txBody>
      </p:sp>
      <p:pic>
        <p:nvPicPr>
          <p:cNvPr id="237572" name="Picture 2"/>
          <p:cNvPicPr>
            <a:picLocks noChangeAspect="1"/>
          </p:cNvPicPr>
          <p:nvPr/>
        </p:nvPicPr>
        <p:blipFill>
          <a:blip r:embed="rId3"/>
          <a:stretch>
            <a:fillRect/>
          </a:stretch>
        </p:blipFill>
        <p:spPr>
          <a:xfrm>
            <a:off x="1524001" y="2362200"/>
            <a:ext cx="8958263" cy="1790700"/>
          </a:xfrm>
          <a:prstGeom prst="rect">
            <a:avLst/>
          </a:prstGeom>
          <a:noFill/>
          <a:ln w="9525">
            <a:noFill/>
          </a:ln>
        </p:spPr>
      </p:pic>
      <p:pic>
        <p:nvPicPr>
          <p:cNvPr id="2" name="Graphic 21">
            <a:extLst>
              <a:ext uri="{FF2B5EF4-FFF2-40B4-BE49-F238E27FC236}">
                <a16:creationId xmlns:a16="http://schemas.microsoft.com/office/drawing/2014/main" id="{349805C7-EFD9-6E44-4B41-B8DEB5CDBB8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4401" y="15911"/>
            <a:ext cx="2305141" cy="1076343"/>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6336"/>
                                        </p:tgtEl>
                                        <p:attrNameLst>
                                          <p:attrName>style.visibility</p:attrName>
                                        </p:attrNameLst>
                                      </p:cBhvr>
                                      <p:to>
                                        <p:strVal val="visible"/>
                                      </p:to>
                                    </p:set>
                                    <p:anim calcmode="lin" valueType="num">
                                      <p:cBhvr additive="base">
                                        <p:cTn id="7" dur="500" fill="hold"/>
                                        <p:tgtEl>
                                          <p:spTgt spid="56336"/>
                                        </p:tgtEl>
                                        <p:attrNameLst>
                                          <p:attrName>ppt_x</p:attrName>
                                        </p:attrNameLst>
                                      </p:cBhvr>
                                      <p:tavLst>
                                        <p:tav tm="0">
                                          <p:val>
                                            <p:strVal val="#ppt_x"/>
                                          </p:val>
                                        </p:tav>
                                        <p:tav tm="100000">
                                          <p:val>
                                            <p:strVal val="#ppt_x"/>
                                          </p:val>
                                        </p:tav>
                                      </p:tavLst>
                                    </p:anim>
                                    <p:anim calcmode="lin" valueType="num">
                                      <p:cBhvr additive="base">
                                        <p:cTn id="8" dur="500" fill="hold"/>
                                        <p:tgtEl>
                                          <p:spTgt spid="563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3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7" name="Rectangle 6"/>
          <p:cNvSpPr/>
          <p:nvPr/>
        </p:nvSpPr>
        <p:spPr>
          <a:xfrm>
            <a:off x="2393951" y="430213"/>
            <a:ext cx="7337425" cy="552450"/>
          </a:xfrm>
          <a:prstGeom prst="rect">
            <a:avLst/>
          </a:prstGeom>
          <a:noFill/>
          <a:ln w="12700" cap="flat" cmpd="sng">
            <a:solidFill>
              <a:schemeClr val="accent2"/>
            </a:solidFill>
            <a:prstDash val="solid"/>
            <a:miter/>
            <a:headEnd type="none" w="med" len="med"/>
            <a:tailEnd type="none" w="med" len="med"/>
          </a:ln>
          <a:effectLst>
            <a:outerShdw dist="35921" dir="2699999" algn="ctr" rotWithShape="0">
              <a:srgbClr val="676767"/>
            </a:outerShdw>
          </a:effectLst>
        </p:spPr>
        <p:txBody>
          <a:bodyPr lIns="85561" tIns="42030" rIns="85561" bIns="42030" anchor="t" anchorCtr="0">
            <a:spAutoFit/>
          </a:bodyPr>
          <a:lstStyle/>
          <a:p>
            <a:pPr algn="ctr" defTabSz="865505" eaLnBrk="0" hangingPunct="0"/>
            <a:r>
              <a:rPr lang="zh-CN" altLang="en-US" sz="2600" b="1" dirty="0">
                <a:latin typeface="Calibri" panose="020F0502020204030204" pitchFamily="34" charset="0"/>
                <a:ea typeface="宋体" panose="02010600030101010101" pitchFamily="2" charset="-122"/>
              </a:rPr>
              <a:t> </a:t>
            </a:r>
            <a:r>
              <a:rPr lang="en-US" altLang="zh-CN" sz="3000" b="1" dirty="0">
                <a:latin typeface="Calibri" panose="020F0502020204030204" pitchFamily="34" charset="0"/>
                <a:ea typeface="宋体" panose="02010600030101010101" pitchFamily="2" charset="-122"/>
              </a:rPr>
              <a:t>TRANSACTION  </a:t>
            </a:r>
            <a:r>
              <a:rPr lang="en-US" altLang="zh-CN" sz="3000" b="1" dirty="0">
                <a:solidFill>
                  <a:srgbClr val="CF0E30"/>
                </a:solidFill>
                <a:latin typeface="Calibri" panose="020F0502020204030204" pitchFamily="34" charset="0"/>
                <a:ea typeface="宋体" panose="02010600030101010101" pitchFamily="2" charset="-122"/>
              </a:rPr>
              <a:t>8</a:t>
            </a:r>
            <a:endParaRPr lang="en-US" altLang="zh-CN" sz="3000" b="1" dirty="0">
              <a:latin typeface="Calibri" panose="020F0502020204030204" pitchFamily="34" charset="0"/>
              <a:ea typeface="宋体" panose="02010600030101010101" pitchFamily="2" charset="-122"/>
            </a:endParaRPr>
          </a:p>
        </p:txBody>
      </p:sp>
      <p:sp>
        <p:nvSpPr>
          <p:cNvPr id="57351" name="Rectangle 7"/>
          <p:cNvSpPr/>
          <p:nvPr/>
        </p:nvSpPr>
        <p:spPr>
          <a:xfrm>
            <a:off x="3124200" y="4953000"/>
            <a:ext cx="6173788" cy="738188"/>
          </a:xfrm>
          <a:prstGeom prst="rect">
            <a:avLst/>
          </a:prstGeom>
          <a:solidFill>
            <a:srgbClr val="A2C1FE"/>
          </a:solidFill>
          <a:ln w="12700" cap="flat" cmpd="sng">
            <a:solidFill>
              <a:schemeClr val="tx1"/>
            </a:solidFill>
            <a:prstDash val="solid"/>
            <a:miter/>
            <a:headEnd type="none" w="med" len="med"/>
            <a:tailEnd type="none" w="med" len="med"/>
          </a:ln>
          <a:effectLst>
            <a:outerShdw dist="107763" dir="2699999" algn="ctr" rotWithShape="0">
              <a:schemeClr val="tx2"/>
            </a:outerShdw>
          </a:effectLst>
        </p:spPr>
        <p:txBody>
          <a:bodyPr lIns="91566" tIns="45032" rIns="91566" bIns="45032" anchor="t" anchorCtr="0"/>
          <a:lstStyle/>
          <a:p>
            <a:pPr defTabSz="908050" eaLnBrk="0" hangingPunct="0">
              <a:spcBef>
                <a:spcPct val="50000"/>
              </a:spcBef>
            </a:pPr>
            <a:r>
              <a:rPr lang="en-US" altLang="zh-CN" sz="2300" b="1" dirty="0">
                <a:solidFill>
                  <a:srgbClr val="CF0E30"/>
                </a:solidFill>
                <a:latin typeface="Times New Roman" panose="02020603050405020304" pitchFamily="18" charset="0"/>
                <a:ea typeface="宋体" panose="02010600030101010101" pitchFamily="2" charset="-122"/>
              </a:rPr>
              <a:t>Cash</a:t>
            </a:r>
            <a:r>
              <a:rPr lang="en-US" altLang="zh-CN" sz="2300" b="1" dirty="0">
                <a:latin typeface="Times New Roman" panose="02020603050405020304" pitchFamily="18" charset="0"/>
                <a:ea typeface="宋体" panose="02010600030101010101" pitchFamily="2" charset="-122"/>
              </a:rPr>
              <a:t> is increased </a:t>
            </a:r>
            <a:r>
              <a:rPr lang="en-US" altLang="zh-CN" sz="2300" b="1" dirty="0">
                <a:solidFill>
                  <a:srgbClr val="CF0E30"/>
                </a:solidFill>
                <a:latin typeface="Times New Roman" panose="02020603050405020304" pitchFamily="18" charset="0"/>
                <a:ea typeface="宋体" panose="02010600030101010101" pitchFamily="2" charset="-122"/>
              </a:rPr>
              <a:t>$2000</a:t>
            </a:r>
            <a:r>
              <a:rPr lang="en-US" altLang="zh-CN" sz="2300" b="1" dirty="0">
                <a:latin typeface="Times New Roman" panose="02020603050405020304" pitchFamily="18" charset="0"/>
                <a:ea typeface="宋体" panose="02010600030101010101" pitchFamily="2" charset="-122"/>
              </a:rPr>
              <a:t> and</a:t>
            </a:r>
            <a:r>
              <a:rPr lang="en-US" altLang="zh-CN" sz="2300" b="1" dirty="0">
                <a:solidFill>
                  <a:schemeClr val="hlink"/>
                </a:solidFill>
                <a:latin typeface="Times New Roman" panose="02020603050405020304" pitchFamily="18" charset="0"/>
                <a:ea typeface="宋体" panose="02010600030101010101" pitchFamily="2" charset="-122"/>
              </a:rPr>
              <a:t> </a:t>
            </a:r>
            <a:r>
              <a:rPr lang="en-US" altLang="zh-CN" sz="2300" b="1" dirty="0">
                <a:solidFill>
                  <a:srgbClr val="CF0E30"/>
                </a:solidFill>
                <a:latin typeface="Times New Roman" panose="02020603050405020304" pitchFamily="18" charset="0"/>
                <a:ea typeface="宋体" panose="02010600030101010101" pitchFamily="2" charset="-122"/>
              </a:rPr>
              <a:t>Accounts Receivable </a:t>
            </a:r>
            <a:r>
              <a:rPr lang="en-US" altLang="zh-CN" sz="2300" b="1" dirty="0">
                <a:latin typeface="Times New Roman" panose="02020603050405020304" pitchFamily="18" charset="0"/>
                <a:ea typeface="宋体" panose="02010600030101010101" pitchFamily="2" charset="-122"/>
              </a:rPr>
              <a:t>is decreased by the same amount.</a:t>
            </a:r>
          </a:p>
        </p:txBody>
      </p:sp>
      <p:sp>
        <p:nvSpPr>
          <p:cNvPr id="239619" name="Rectangle 35"/>
          <p:cNvSpPr/>
          <p:nvPr/>
        </p:nvSpPr>
        <p:spPr>
          <a:xfrm>
            <a:off x="2209800" y="914400"/>
            <a:ext cx="8013700" cy="1143000"/>
          </a:xfrm>
          <a:prstGeom prst="rect">
            <a:avLst/>
          </a:prstGeom>
          <a:solidFill>
            <a:srgbClr val="8CF4EA"/>
          </a:solidFill>
          <a:ln w="9525">
            <a:noFill/>
          </a:ln>
          <a:effectLst>
            <a:outerShdw dist="35921" dir="2699999" algn="ctr" rotWithShape="0">
              <a:schemeClr val="bg2"/>
            </a:outerShdw>
          </a:effectLst>
        </p:spPr>
        <p:txBody>
          <a:bodyPr lIns="85561" tIns="42030" rIns="85561" bIns="42030" anchor="t" anchorCtr="0"/>
          <a:lstStyle/>
          <a:p>
            <a:pPr defTabSz="800100">
              <a:spcBef>
                <a:spcPct val="20000"/>
              </a:spcBef>
            </a:pPr>
            <a:r>
              <a:rPr lang="en-US" altLang="zh-CN" sz="2400" b="1" dirty="0">
                <a:latin typeface="Calibri" panose="020F0502020204030204" pitchFamily="34" charset="0"/>
                <a:ea typeface="宋体" panose="02010600030101010101" pitchFamily="2" charset="-122"/>
              </a:rPr>
              <a:t>Smart Touch collects $2,000 from the client for which Smart Touch performed services in Transaction #5 .</a:t>
            </a:r>
          </a:p>
          <a:p>
            <a:pPr defTabSz="800100">
              <a:spcBef>
                <a:spcPct val="20000"/>
              </a:spcBef>
            </a:pPr>
            <a:r>
              <a:rPr lang="en-US" altLang="zh-CN" sz="2400" b="1" dirty="0">
                <a:latin typeface="Calibri" panose="020F0502020204030204" pitchFamily="34" charset="0"/>
                <a:ea typeface="宋体" panose="02010600030101010101" pitchFamily="2" charset="-122"/>
              </a:rPr>
              <a:t>It is called </a:t>
            </a:r>
            <a:r>
              <a:rPr lang="en-US" altLang="zh-CN" sz="2400" b="1" dirty="0">
                <a:solidFill>
                  <a:srgbClr val="FF0000"/>
                </a:solidFill>
                <a:latin typeface="Calibri" panose="020F0502020204030204" pitchFamily="34" charset="0"/>
                <a:ea typeface="宋体" panose="02010600030101010101" pitchFamily="2" charset="-122"/>
              </a:rPr>
              <a:t>“collection on account”.</a:t>
            </a:r>
          </a:p>
        </p:txBody>
      </p:sp>
      <p:pic>
        <p:nvPicPr>
          <p:cNvPr id="239620" name="Picture 2"/>
          <p:cNvPicPr>
            <a:picLocks noChangeAspect="1"/>
          </p:cNvPicPr>
          <p:nvPr/>
        </p:nvPicPr>
        <p:blipFill>
          <a:blip r:embed="rId3"/>
          <a:stretch>
            <a:fillRect/>
          </a:stretch>
        </p:blipFill>
        <p:spPr>
          <a:xfrm>
            <a:off x="1709738" y="2438400"/>
            <a:ext cx="8958262" cy="1981200"/>
          </a:xfrm>
          <a:prstGeom prst="rect">
            <a:avLst/>
          </a:prstGeom>
          <a:noFill/>
          <a:ln w="9525">
            <a:noFill/>
          </a:ln>
        </p:spPr>
      </p:pic>
      <p:pic>
        <p:nvPicPr>
          <p:cNvPr id="2" name="Graphic 21">
            <a:extLst>
              <a:ext uri="{FF2B5EF4-FFF2-40B4-BE49-F238E27FC236}">
                <a16:creationId xmlns:a16="http://schemas.microsoft.com/office/drawing/2014/main" id="{69ADDE0C-524E-03FB-7EB1-BCB613EEE9F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4401" y="15911"/>
            <a:ext cx="2305141" cy="1076343"/>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7351"/>
                                        </p:tgtEl>
                                        <p:attrNameLst>
                                          <p:attrName>style.visibility</p:attrName>
                                        </p:attrNameLst>
                                      </p:cBhvr>
                                      <p:to>
                                        <p:strVal val="visible"/>
                                      </p:to>
                                    </p:set>
                                    <p:anim calcmode="lin" valueType="num">
                                      <p:cBhvr additive="base">
                                        <p:cTn id="7" dur="500" fill="hold"/>
                                        <p:tgtEl>
                                          <p:spTgt spid="57351"/>
                                        </p:tgtEl>
                                        <p:attrNameLst>
                                          <p:attrName>ppt_x</p:attrName>
                                        </p:attrNameLst>
                                      </p:cBhvr>
                                      <p:tavLst>
                                        <p:tav tm="0">
                                          <p:val>
                                            <p:strVal val="#ppt_x"/>
                                          </p:val>
                                        </p:tav>
                                        <p:tav tm="100000">
                                          <p:val>
                                            <p:strVal val="#ppt_x"/>
                                          </p:val>
                                        </p:tav>
                                      </p:tavLst>
                                    </p:anim>
                                    <p:anim calcmode="lin" valueType="num">
                                      <p:cBhvr additive="base">
                                        <p:cTn id="8" dur="500" fill="hold"/>
                                        <p:tgtEl>
                                          <p:spTgt spid="5735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5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665" name="Oval 2"/>
          <p:cNvSpPr/>
          <p:nvPr/>
        </p:nvSpPr>
        <p:spPr>
          <a:xfrm>
            <a:off x="9067801" y="3505201"/>
            <a:ext cx="436563" cy="277813"/>
          </a:xfrm>
          <a:prstGeom prst="ellipse">
            <a:avLst/>
          </a:prstGeom>
          <a:solidFill>
            <a:srgbClr val="FFFFFF"/>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41666" name="Oval 3"/>
          <p:cNvSpPr/>
          <p:nvPr/>
        </p:nvSpPr>
        <p:spPr>
          <a:xfrm>
            <a:off x="2514601" y="3505201"/>
            <a:ext cx="434975" cy="214313"/>
          </a:xfrm>
          <a:prstGeom prst="ellipse">
            <a:avLst/>
          </a:prstGeom>
          <a:solidFill>
            <a:srgbClr val="FFFFFF"/>
          </a:solidFill>
          <a:ln w="9525">
            <a:noFill/>
          </a:ln>
        </p:spPr>
        <p:txBody>
          <a:bodyPr wrap="none" anchor="ctr" anchorCtr="0"/>
          <a:lstStyle/>
          <a:p>
            <a:endParaRPr lang="zh-CN" altLang="en-US" dirty="0">
              <a:latin typeface="Calibri" panose="020F0502020204030204" pitchFamily="34" charset="0"/>
              <a:ea typeface="宋体" panose="02010600030101010101" pitchFamily="2" charset="-122"/>
            </a:endParaRPr>
          </a:p>
        </p:txBody>
      </p:sp>
      <p:sp>
        <p:nvSpPr>
          <p:cNvPr id="241667" name="Rectangle 6"/>
          <p:cNvSpPr/>
          <p:nvPr/>
        </p:nvSpPr>
        <p:spPr>
          <a:xfrm>
            <a:off x="2393951" y="430213"/>
            <a:ext cx="7337425" cy="552450"/>
          </a:xfrm>
          <a:prstGeom prst="rect">
            <a:avLst/>
          </a:prstGeom>
          <a:noFill/>
          <a:ln w="12700" cap="flat" cmpd="sng">
            <a:solidFill>
              <a:schemeClr val="accent2"/>
            </a:solidFill>
            <a:prstDash val="solid"/>
            <a:miter/>
            <a:headEnd type="none" w="med" len="med"/>
            <a:tailEnd type="none" w="med" len="med"/>
          </a:ln>
          <a:effectLst>
            <a:outerShdw dist="35921" dir="2699999" algn="ctr" rotWithShape="0">
              <a:srgbClr val="676767"/>
            </a:outerShdw>
          </a:effectLst>
        </p:spPr>
        <p:txBody>
          <a:bodyPr lIns="85561" tIns="42030" rIns="85561" bIns="42030" anchor="t" anchorCtr="0">
            <a:spAutoFit/>
          </a:bodyPr>
          <a:lstStyle/>
          <a:p>
            <a:pPr algn="ctr" defTabSz="865505" eaLnBrk="0" hangingPunct="0"/>
            <a:r>
              <a:rPr lang="zh-CN" altLang="en-US" sz="2600" b="1" dirty="0">
                <a:latin typeface="Calibri" panose="020F0502020204030204" pitchFamily="34" charset="0"/>
                <a:ea typeface="宋体" panose="02010600030101010101" pitchFamily="2" charset="-122"/>
              </a:rPr>
              <a:t> </a:t>
            </a:r>
            <a:r>
              <a:rPr lang="en-US" altLang="zh-CN" sz="3000" b="1" dirty="0">
                <a:latin typeface="Calibri" panose="020F0502020204030204" pitchFamily="34" charset="0"/>
                <a:ea typeface="宋体" panose="02010600030101010101" pitchFamily="2" charset="-122"/>
              </a:rPr>
              <a:t>TRANSACTION  </a:t>
            </a:r>
            <a:r>
              <a:rPr lang="en-US" altLang="zh-CN" sz="3000" b="1" dirty="0">
                <a:solidFill>
                  <a:srgbClr val="CF0E30"/>
                </a:solidFill>
                <a:latin typeface="Calibri" panose="020F0502020204030204" pitchFamily="34" charset="0"/>
                <a:ea typeface="宋体" panose="02010600030101010101" pitchFamily="2" charset="-122"/>
              </a:rPr>
              <a:t>9</a:t>
            </a:r>
            <a:endParaRPr lang="en-US" altLang="zh-CN" sz="3000" b="1" dirty="0">
              <a:latin typeface="Calibri" panose="020F0502020204030204" pitchFamily="34" charset="0"/>
              <a:ea typeface="宋体" panose="02010600030101010101" pitchFamily="2" charset="-122"/>
            </a:endParaRPr>
          </a:p>
        </p:txBody>
      </p:sp>
      <p:sp>
        <p:nvSpPr>
          <p:cNvPr id="241668" name="Rectangle 35"/>
          <p:cNvSpPr/>
          <p:nvPr/>
        </p:nvSpPr>
        <p:spPr>
          <a:xfrm>
            <a:off x="2192338" y="1090613"/>
            <a:ext cx="8013700" cy="685800"/>
          </a:xfrm>
          <a:prstGeom prst="rect">
            <a:avLst/>
          </a:prstGeom>
          <a:solidFill>
            <a:srgbClr val="8CF4EA"/>
          </a:solidFill>
          <a:ln w="9525">
            <a:noFill/>
          </a:ln>
          <a:effectLst>
            <a:outerShdw dist="35921" dir="2699999" algn="ctr" rotWithShape="0">
              <a:schemeClr val="bg2"/>
            </a:outerShdw>
          </a:effectLst>
        </p:spPr>
        <p:txBody>
          <a:bodyPr lIns="85561" tIns="42030" rIns="85561" bIns="42030" anchor="t" anchorCtr="0"/>
          <a:lstStyle/>
          <a:p>
            <a:pPr defTabSz="800100">
              <a:spcBef>
                <a:spcPct val="20000"/>
              </a:spcBef>
            </a:pPr>
            <a:r>
              <a:rPr lang="en-US" altLang="zh-CN" sz="2400" b="1" dirty="0">
                <a:solidFill>
                  <a:srgbClr val="CF0E30"/>
                </a:solidFill>
                <a:latin typeface="Calibri" panose="020F0502020204030204" pitchFamily="34" charset="0"/>
                <a:ea typeface="宋体" panose="02010600030101010101" pitchFamily="2" charset="-122"/>
              </a:rPr>
              <a:t>Sheena Bright </a:t>
            </a:r>
            <a:r>
              <a:rPr lang="en-US" altLang="zh-CN" sz="2400" b="1" dirty="0">
                <a:latin typeface="Calibri" panose="020F0502020204030204" pitchFamily="34" charset="0"/>
                <a:ea typeface="宋体" panose="02010600030101010101" pitchFamily="2" charset="-122"/>
              </a:rPr>
              <a:t>withdraws $5,000 cash from the business.</a:t>
            </a:r>
          </a:p>
          <a:p>
            <a:pPr defTabSz="800100">
              <a:spcBef>
                <a:spcPct val="20000"/>
              </a:spcBef>
            </a:pPr>
            <a:endParaRPr lang="en-US" altLang="zh-CN" sz="2400" b="1" dirty="0">
              <a:latin typeface="Calibri" panose="020F0502020204030204" pitchFamily="34" charset="0"/>
              <a:ea typeface="宋体" panose="02010600030101010101" pitchFamily="2" charset="-122"/>
            </a:endParaRPr>
          </a:p>
          <a:p>
            <a:pPr defTabSz="800100">
              <a:spcBef>
                <a:spcPct val="20000"/>
              </a:spcBef>
            </a:pPr>
            <a:r>
              <a:rPr lang="en-US" altLang="zh-CN" sz="2400" b="1" dirty="0">
                <a:latin typeface="Calibri" panose="020F0502020204030204" pitchFamily="34" charset="0"/>
                <a:ea typeface="宋体" panose="02010600030101010101" pitchFamily="2" charset="-122"/>
              </a:rPr>
              <a:t>                                                               </a:t>
            </a:r>
          </a:p>
        </p:txBody>
      </p:sp>
      <p:sp>
        <p:nvSpPr>
          <p:cNvPr id="36" name="Rectangle 4"/>
          <p:cNvSpPr/>
          <p:nvPr/>
        </p:nvSpPr>
        <p:spPr>
          <a:xfrm>
            <a:off x="2514601" y="5105400"/>
            <a:ext cx="6791325" cy="738188"/>
          </a:xfrm>
          <a:prstGeom prst="rect">
            <a:avLst/>
          </a:prstGeom>
          <a:solidFill>
            <a:srgbClr val="A2C1FE"/>
          </a:solidFill>
          <a:ln w="12700" cap="flat" cmpd="sng">
            <a:solidFill>
              <a:schemeClr val="tx1"/>
            </a:solidFill>
            <a:prstDash val="solid"/>
            <a:miter/>
            <a:headEnd type="none" w="med" len="med"/>
            <a:tailEnd type="none" w="med" len="med"/>
          </a:ln>
          <a:effectLst>
            <a:outerShdw dist="107763" dir="2699999" algn="ctr" rotWithShape="0">
              <a:schemeClr val="tx2"/>
            </a:outerShdw>
          </a:effectLst>
        </p:spPr>
        <p:txBody>
          <a:bodyPr lIns="91566" tIns="45032" rIns="91566" bIns="45032" anchor="t" anchorCtr="0"/>
          <a:lstStyle/>
          <a:p>
            <a:pPr defTabSz="908050" eaLnBrk="0" hangingPunct="0">
              <a:spcBef>
                <a:spcPct val="50000"/>
              </a:spcBef>
            </a:pPr>
            <a:r>
              <a:rPr lang="en-US" altLang="zh-CN" sz="2300" b="1" dirty="0">
                <a:solidFill>
                  <a:srgbClr val="CF0E30"/>
                </a:solidFill>
                <a:latin typeface="Times New Roman" panose="02020603050405020304" pitchFamily="18" charset="0"/>
                <a:ea typeface="宋体" panose="02010600030101010101" pitchFamily="2" charset="-122"/>
              </a:rPr>
              <a:t>Cash</a:t>
            </a:r>
            <a:r>
              <a:rPr lang="en-US" altLang="zh-CN" sz="2300" b="1" dirty="0">
                <a:latin typeface="Times New Roman" panose="02020603050405020304" pitchFamily="18" charset="0"/>
                <a:ea typeface="宋体" panose="02010600030101010101" pitchFamily="2" charset="-122"/>
              </a:rPr>
              <a:t> is decreased </a:t>
            </a:r>
            <a:r>
              <a:rPr lang="en-US" altLang="zh-CN" sz="2300" b="1" dirty="0">
                <a:solidFill>
                  <a:srgbClr val="CF0E30"/>
                </a:solidFill>
                <a:latin typeface="Times New Roman" panose="02020603050405020304" pitchFamily="18" charset="0"/>
                <a:ea typeface="宋体" panose="02010600030101010101" pitchFamily="2" charset="-122"/>
              </a:rPr>
              <a:t>$5,000</a:t>
            </a:r>
            <a:r>
              <a:rPr lang="en-US" altLang="zh-CN" sz="2300" b="1" dirty="0">
                <a:latin typeface="Times New Roman" panose="02020603050405020304" pitchFamily="18" charset="0"/>
                <a:ea typeface="宋体" panose="02010600030101010101" pitchFamily="2" charset="-122"/>
              </a:rPr>
              <a:t> and</a:t>
            </a:r>
            <a:r>
              <a:rPr lang="en-US" altLang="zh-CN" sz="2300" b="1" dirty="0">
                <a:solidFill>
                  <a:schemeClr val="hlink"/>
                </a:solidFill>
                <a:latin typeface="Times New Roman" panose="02020603050405020304" pitchFamily="18" charset="0"/>
                <a:ea typeface="宋体" panose="02010600030101010101" pitchFamily="2" charset="-122"/>
              </a:rPr>
              <a:t> </a:t>
            </a:r>
            <a:r>
              <a:rPr lang="en-US" altLang="zh-CN" sz="2300" b="1" dirty="0">
                <a:solidFill>
                  <a:srgbClr val="CF0E30"/>
                </a:solidFill>
                <a:latin typeface="Times New Roman" panose="02020603050405020304" pitchFamily="18" charset="0"/>
                <a:ea typeface="宋体" panose="02010600030101010101" pitchFamily="2" charset="-122"/>
              </a:rPr>
              <a:t>Owner’s Equity </a:t>
            </a:r>
            <a:r>
              <a:rPr lang="en-US" altLang="zh-CN" sz="2300" b="1" dirty="0">
                <a:latin typeface="Times New Roman" panose="02020603050405020304" pitchFamily="18" charset="0"/>
                <a:ea typeface="宋体" panose="02010600030101010101" pitchFamily="2" charset="-122"/>
              </a:rPr>
              <a:t>is decreased by the same amount because of drawings .</a:t>
            </a:r>
          </a:p>
        </p:txBody>
      </p:sp>
      <p:pic>
        <p:nvPicPr>
          <p:cNvPr id="241670" name="Picture 36"/>
          <p:cNvPicPr>
            <a:picLocks noChangeAspect="1"/>
          </p:cNvPicPr>
          <p:nvPr/>
        </p:nvPicPr>
        <p:blipFill>
          <a:blip r:embed="rId3"/>
          <a:stretch>
            <a:fillRect/>
          </a:stretch>
        </p:blipFill>
        <p:spPr>
          <a:xfrm>
            <a:off x="1524000" y="2514600"/>
            <a:ext cx="5029200" cy="1752600"/>
          </a:xfrm>
          <a:prstGeom prst="rect">
            <a:avLst/>
          </a:prstGeom>
          <a:noFill/>
          <a:ln w="9525">
            <a:noFill/>
          </a:ln>
          <a:effectLst>
            <a:prstShdw prst="shdw17" dist="17961" dir="2699999">
              <a:srgbClr val="3B5E7D"/>
            </a:prstShdw>
          </a:effectLst>
        </p:spPr>
      </p:pic>
      <p:pic>
        <p:nvPicPr>
          <p:cNvPr id="241671" name="Picture 37"/>
          <p:cNvPicPr>
            <a:picLocks noChangeAspect="1"/>
          </p:cNvPicPr>
          <p:nvPr/>
        </p:nvPicPr>
        <p:blipFill>
          <a:blip r:embed="rId4"/>
          <a:stretch>
            <a:fillRect/>
          </a:stretch>
        </p:blipFill>
        <p:spPr>
          <a:xfrm>
            <a:off x="7467600" y="2438400"/>
            <a:ext cx="2514600" cy="1752600"/>
          </a:xfrm>
          <a:prstGeom prst="rect">
            <a:avLst/>
          </a:prstGeom>
          <a:noFill/>
          <a:ln w="9525">
            <a:noFill/>
          </a:ln>
          <a:effectLst>
            <a:prstShdw prst="shdw17" dist="17961" dir="2699999">
              <a:srgbClr val="3B5E7D"/>
            </a:prstShdw>
          </a:effectLst>
        </p:spPr>
      </p:pic>
      <p:sp>
        <p:nvSpPr>
          <p:cNvPr id="40" name="圆角矩形 39"/>
          <p:cNvSpPr/>
          <p:nvPr/>
        </p:nvSpPr>
        <p:spPr bwMode="auto">
          <a:xfrm>
            <a:off x="6553200" y="2514600"/>
            <a:ext cx="914400" cy="1752600"/>
          </a:xfrm>
          <a:prstGeom prst="roundRect">
            <a:avLst/>
          </a:prstGeom>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lIns="91436" tIns="45718" rIns="91436" bIns="45718" anchor="ctr"/>
          <a:lstStyle/>
          <a:p>
            <a:pPr algn="ctr" fontAlgn="base">
              <a:spcBef>
                <a:spcPct val="0"/>
              </a:spcBef>
              <a:spcAft>
                <a:spcPct val="0"/>
              </a:spcAft>
              <a:defRPr/>
            </a:pPr>
            <a:endParaRPr lang="zh-CN" altLang="en-US" sz="2300" dirty="0">
              <a:solidFill>
                <a:schemeClr val="tx1"/>
              </a:solidFill>
              <a:latin typeface="Segoe" pitchFamily="34" charset="0"/>
            </a:endParaRPr>
          </a:p>
        </p:txBody>
      </p:sp>
      <p:sp>
        <p:nvSpPr>
          <p:cNvPr id="241673" name="Rectangle 33"/>
          <p:cNvSpPr/>
          <p:nvPr/>
        </p:nvSpPr>
        <p:spPr>
          <a:xfrm>
            <a:off x="6629400" y="3657601"/>
            <a:ext cx="647700" cy="269875"/>
          </a:xfrm>
          <a:prstGeom prst="rect">
            <a:avLst/>
          </a:prstGeom>
          <a:noFill/>
          <a:ln w="9525">
            <a:noFill/>
          </a:ln>
        </p:spPr>
        <p:txBody>
          <a:bodyPr wrap="none" lIns="85561" tIns="42030" rIns="85561" bIns="42030" anchor="t" anchorCtr="0">
            <a:spAutoFit/>
          </a:bodyPr>
          <a:lstStyle/>
          <a:p>
            <a:pPr defTabSz="865505" eaLnBrk="0" hangingPunct="0"/>
            <a:r>
              <a:rPr lang="en-US" altLang="zh-CN" sz="1200" b="1" dirty="0">
                <a:solidFill>
                  <a:srgbClr val="000000"/>
                </a:solidFill>
                <a:latin typeface="Times New Roman" panose="02020603050405020304" pitchFamily="18" charset="0"/>
                <a:ea typeface="宋体" panose="02010600030101010101" pitchFamily="2" charset="-122"/>
              </a:rPr>
              <a:t>-$5,000</a:t>
            </a:r>
          </a:p>
        </p:txBody>
      </p:sp>
      <p:sp>
        <p:nvSpPr>
          <p:cNvPr id="241674" name="Rectangle 33"/>
          <p:cNvSpPr/>
          <p:nvPr/>
        </p:nvSpPr>
        <p:spPr>
          <a:xfrm>
            <a:off x="6629400" y="3962401"/>
            <a:ext cx="647700" cy="269875"/>
          </a:xfrm>
          <a:prstGeom prst="rect">
            <a:avLst/>
          </a:prstGeom>
          <a:noFill/>
          <a:ln w="9525">
            <a:noFill/>
          </a:ln>
        </p:spPr>
        <p:txBody>
          <a:bodyPr wrap="none" lIns="85561" tIns="42030" rIns="85561" bIns="42030" anchor="t" anchorCtr="0">
            <a:spAutoFit/>
          </a:bodyPr>
          <a:lstStyle/>
          <a:p>
            <a:pPr defTabSz="865505" eaLnBrk="0" hangingPunct="0"/>
            <a:r>
              <a:rPr lang="en-US" altLang="zh-CN" sz="1200" b="1" dirty="0">
                <a:solidFill>
                  <a:srgbClr val="000000"/>
                </a:solidFill>
                <a:latin typeface="Times New Roman" panose="02020603050405020304" pitchFamily="18" charset="0"/>
                <a:ea typeface="宋体" panose="02010600030101010101" pitchFamily="2" charset="-122"/>
              </a:rPr>
              <a:t>-$5,000</a:t>
            </a:r>
          </a:p>
        </p:txBody>
      </p:sp>
      <p:sp>
        <p:nvSpPr>
          <p:cNvPr id="241675" name="Rectangle 33"/>
          <p:cNvSpPr/>
          <p:nvPr/>
        </p:nvSpPr>
        <p:spPr>
          <a:xfrm>
            <a:off x="6553200" y="2971801"/>
            <a:ext cx="1066800" cy="454025"/>
          </a:xfrm>
          <a:prstGeom prst="rect">
            <a:avLst/>
          </a:prstGeom>
          <a:noFill/>
          <a:ln w="9525">
            <a:noFill/>
          </a:ln>
        </p:spPr>
        <p:txBody>
          <a:bodyPr lIns="85561" tIns="42030" rIns="85561" bIns="42030" anchor="t" anchorCtr="0">
            <a:spAutoFit/>
          </a:bodyPr>
          <a:lstStyle/>
          <a:p>
            <a:pPr defTabSz="865505" eaLnBrk="0" hangingPunct="0"/>
            <a:r>
              <a:rPr lang="en-US" altLang="zh-CN" sz="1200" b="1" dirty="0">
                <a:solidFill>
                  <a:srgbClr val="000000"/>
                </a:solidFill>
                <a:latin typeface="Times New Roman" panose="02020603050405020304" pitchFamily="18" charset="0"/>
                <a:ea typeface="宋体" panose="02010600030101010101" pitchFamily="2" charset="-122"/>
              </a:rPr>
              <a:t>-Bright</a:t>
            </a:r>
          </a:p>
          <a:p>
            <a:pPr defTabSz="865505" eaLnBrk="0" hangingPunct="0"/>
            <a:r>
              <a:rPr lang="en-US" altLang="zh-CN" sz="1200" b="1" dirty="0">
                <a:solidFill>
                  <a:srgbClr val="000000"/>
                </a:solidFill>
                <a:latin typeface="Times New Roman" panose="02020603050405020304" pitchFamily="18" charset="0"/>
                <a:ea typeface="宋体" panose="02010600030101010101" pitchFamily="2" charset="-122"/>
              </a:rPr>
              <a:t>Withdrawals</a:t>
            </a:r>
          </a:p>
        </p:txBody>
      </p:sp>
      <p:cxnSp>
        <p:nvCxnSpPr>
          <p:cNvPr id="45" name="直接连接符 44"/>
          <p:cNvCxnSpPr/>
          <p:nvPr/>
        </p:nvCxnSpPr>
        <p:spPr>
          <a:xfrm>
            <a:off x="6019800" y="2895600"/>
            <a:ext cx="3810000" cy="1588"/>
          </a:xfrm>
          <a:prstGeom prst="line">
            <a:avLst/>
          </a:prstGeom>
          <a:ln w="28575"/>
        </p:spPr>
        <p:style>
          <a:lnRef idx="1">
            <a:schemeClr val="dk1"/>
          </a:lnRef>
          <a:fillRef idx="0">
            <a:schemeClr val="dk1"/>
          </a:fillRef>
          <a:effectRef idx="0">
            <a:schemeClr val="dk1"/>
          </a:effectRef>
          <a:fontRef idx="minor">
            <a:schemeClr val="tx1"/>
          </a:fontRef>
        </p:style>
      </p:cxnSp>
      <p:sp>
        <p:nvSpPr>
          <p:cNvPr id="241677" name="Rectangle 71"/>
          <p:cNvSpPr/>
          <p:nvPr/>
        </p:nvSpPr>
        <p:spPr>
          <a:xfrm>
            <a:off x="1752600" y="3429001"/>
            <a:ext cx="762000" cy="269875"/>
          </a:xfrm>
          <a:prstGeom prst="rect">
            <a:avLst/>
          </a:prstGeom>
          <a:solidFill>
            <a:schemeClr val="bg1"/>
          </a:solidFill>
          <a:ln w="9525">
            <a:noFill/>
          </a:ln>
        </p:spPr>
        <p:txBody>
          <a:bodyPr lIns="85561" tIns="42030" rIns="85561" bIns="42030" anchor="t" anchorCtr="0">
            <a:spAutoFit/>
          </a:bodyPr>
          <a:lstStyle/>
          <a:p>
            <a:pPr defTabSz="865505" eaLnBrk="0" hangingPunct="0"/>
            <a:r>
              <a:rPr lang="en-US" altLang="zh-CN" sz="1200" b="1" dirty="0">
                <a:solidFill>
                  <a:srgbClr val="000000"/>
                </a:solidFill>
                <a:latin typeface="Times New Roman" panose="02020603050405020304" pitchFamily="18" charset="0"/>
                <a:ea typeface="宋体" panose="02010600030101010101" pitchFamily="2" charset="-122"/>
              </a:rPr>
              <a:t>$14,000</a:t>
            </a:r>
          </a:p>
        </p:txBody>
      </p:sp>
      <p:sp>
        <p:nvSpPr>
          <p:cNvPr id="241678" name="Rectangle 71"/>
          <p:cNvSpPr/>
          <p:nvPr/>
        </p:nvSpPr>
        <p:spPr>
          <a:xfrm>
            <a:off x="1828800" y="3962401"/>
            <a:ext cx="609600" cy="269875"/>
          </a:xfrm>
          <a:prstGeom prst="rect">
            <a:avLst/>
          </a:prstGeom>
          <a:solidFill>
            <a:schemeClr val="bg1"/>
          </a:solidFill>
          <a:ln w="9525">
            <a:noFill/>
          </a:ln>
        </p:spPr>
        <p:txBody>
          <a:bodyPr lIns="85561" tIns="42030" rIns="85561" bIns="42030" anchor="t" anchorCtr="0">
            <a:spAutoFit/>
          </a:bodyPr>
          <a:lstStyle/>
          <a:p>
            <a:pPr defTabSz="865505" eaLnBrk="0" hangingPunct="0"/>
            <a:r>
              <a:rPr lang="en-US" altLang="zh-CN" sz="1200" b="1" dirty="0">
                <a:solidFill>
                  <a:srgbClr val="000000"/>
                </a:solidFill>
                <a:latin typeface="Times New Roman" panose="02020603050405020304" pitchFamily="18" charset="0"/>
                <a:ea typeface="宋体" panose="02010600030101010101" pitchFamily="2" charset="-122"/>
              </a:rPr>
              <a:t>$9,000</a:t>
            </a:r>
          </a:p>
        </p:txBody>
      </p:sp>
      <p:sp>
        <p:nvSpPr>
          <p:cNvPr id="241679" name="Rectangle 71"/>
          <p:cNvSpPr/>
          <p:nvPr/>
        </p:nvSpPr>
        <p:spPr>
          <a:xfrm>
            <a:off x="1752600" y="3657600"/>
            <a:ext cx="725488" cy="300038"/>
          </a:xfrm>
          <a:prstGeom prst="rect">
            <a:avLst/>
          </a:prstGeom>
          <a:solidFill>
            <a:schemeClr val="bg1"/>
          </a:solidFill>
          <a:ln w="9525">
            <a:noFill/>
          </a:ln>
        </p:spPr>
        <p:txBody>
          <a:bodyPr lIns="85561" tIns="42030" rIns="85561" bIns="42030" anchor="t" anchorCtr="0">
            <a:spAutoFit/>
          </a:bodyPr>
          <a:lstStyle/>
          <a:p>
            <a:pPr defTabSz="865505" eaLnBrk="0" hangingPunct="0"/>
            <a:r>
              <a:rPr lang="en-US" altLang="zh-CN" sz="1400" b="1" dirty="0">
                <a:solidFill>
                  <a:srgbClr val="000000"/>
                </a:solidFill>
                <a:latin typeface="Times New Roman" panose="02020603050405020304" pitchFamily="18" charset="0"/>
                <a:ea typeface="宋体" panose="02010600030101010101" pitchFamily="2" charset="-122"/>
              </a:rPr>
              <a:t>-$5,000</a:t>
            </a:r>
          </a:p>
        </p:txBody>
      </p:sp>
      <p:sp>
        <p:nvSpPr>
          <p:cNvPr id="241680" name="Rectangle 71"/>
          <p:cNvSpPr/>
          <p:nvPr/>
        </p:nvSpPr>
        <p:spPr>
          <a:xfrm>
            <a:off x="2590800" y="3429000"/>
            <a:ext cx="685800" cy="300038"/>
          </a:xfrm>
          <a:prstGeom prst="rect">
            <a:avLst/>
          </a:prstGeom>
          <a:solidFill>
            <a:schemeClr val="bg1"/>
          </a:solidFill>
          <a:ln w="9525">
            <a:noFill/>
          </a:ln>
        </p:spPr>
        <p:txBody>
          <a:bodyPr lIns="85561" tIns="42030" rIns="85561" bIns="42030" anchor="t" anchorCtr="0">
            <a:spAutoFit/>
          </a:bodyPr>
          <a:lstStyle/>
          <a:p>
            <a:pPr defTabSz="865505" eaLnBrk="0" hangingPunct="0"/>
            <a:r>
              <a:rPr lang="en-US" altLang="zh-CN" sz="1400" b="1" dirty="0">
                <a:solidFill>
                  <a:srgbClr val="000000"/>
                </a:solidFill>
                <a:latin typeface="Times New Roman" panose="02020603050405020304" pitchFamily="18" charset="0"/>
                <a:ea typeface="宋体" panose="02010600030101010101" pitchFamily="2" charset="-122"/>
              </a:rPr>
              <a:t>$1,000</a:t>
            </a:r>
          </a:p>
        </p:txBody>
      </p:sp>
      <p:sp>
        <p:nvSpPr>
          <p:cNvPr id="241681" name="Rectangle 71"/>
          <p:cNvSpPr/>
          <p:nvPr/>
        </p:nvSpPr>
        <p:spPr>
          <a:xfrm>
            <a:off x="2590800" y="3962400"/>
            <a:ext cx="685800" cy="300038"/>
          </a:xfrm>
          <a:prstGeom prst="rect">
            <a:avLst/>
          </a:prstGeom>
          <a:solidFill>
            <a:schemeClr val="bg1"/>
          </a:solidFill>
          <a:ln w="9525">
            <a:noFill/>
          </a:ln>
        </p:spPr>
        <p:txBody>
          <a:bodyPr lIns="85561" tIns="42030" rIns="85561" bIns="42030" anchor="t" anchorCtr="0">
            <a:spAutoFit/>
          </a:bodyPr>
          <a:lstStyle/>
          <a:p>
            <a:pPr defTabSz="865505" eaLnBrk="0" hangingPunct="0"/>
            <a:r>
              <a:rPr lang="en-US" altLang="zh-CN" sz="1400" b="1" dirty="0">
                <a:solidFill>
                  <a:srgbClr val="000000"/>
                </a:solidFill>
                <a:latin typeface="Times New Roman" panose="02020603050405020304" pitchFamily="18" charset="0"/>
                <a:ea typeface="宋体" panose="02010600030101010101" pitchFamily="2" charset="-122"/>
              </a:rPr>
              <a:t>$1,000</a:t>
            </a:r>
          </a:p>
        </p:txBody>
      </p:sp>
      <p:sp>
        <p:nvSpPr>
          <p:cNvPr id="241682" name="Rectangle 71"/>
          <p:cNvSpPr/>
          <p:nvPr/>
        </p:nvSpPr>
        <p:spPr>
          <a:xfrm>
            <a:off x="5105400" y="3352800"/>
            <a:ext cx="685800" cy="300038"/>
          </a:xfrm>
          <a:prstGeom prst="rect">
            <a:avLst/>
          </a:prstGeom>
          <a:solidFill>
            <a:schemeClr val="bg1"/>
          </a:solidFill>
          <a:ln w="9525">
            <a:noFill/>
          </a:ln>
        </p:spPr>
        <p:txBody>
          <a:bodyPr lIns="85561" tIns="42030" rIns="85561" bIns="42030" anchor="t" anchorCtr="0">
            <a:spAutoFit/>
          </a:bodyPr>
          <a:lstStyle/>
          <a:p>
            <a:pPr defTabSz="865505" eaLnBrk="0" hangingPunct="0"/>
            <a:r>
              <a:rPr lang="en-US" altLang="zh-CN" sz="1400" b="1" dirty="0">
                <a:solidFill>
                  <a:srgbClr val="000000"/>
                </a:solidFill>
                <a:latin typeface="Times New Roman" panose="02020603050405020304" pitchFamily="18" charset="0"/>
                <a:ea typeface="宋体" panose="02010600030101010101" pitchFamily="2" charset="-122"/>
              </a:rPr>
              <a:t>$200</a:t>
            </a:r>
          </a:p>
        </p:txBody>
      </p:sp>
      <p:sp>
        <p:nvSpPr>
          <p:cNvPr id="241683" name="Rectangle 71"/>
          <p:cNvSpPr/>
          <p:nvPr/>
        </p:nvSpPr>
        <p:spPr>
          <a:xfrm>
            <a:off x="5105400" y="3581400"/>
            <a:ext cx="685800" cy="300038"/>
          </a:xfrm>
          <a:prstGeom prst="rect">
            <a:avLst/>
          </a:prstGeom>
          <a:solidFill>
            <a:schemeClr val="bg1"/>
          </a:solidFill>
          <a:ln w="9525">
            <a:noFill/>
          </a:ln>
        </p:spPr>
        <p:txBody>
          <a:bodyPr lIns="85561" tIns="42030" rIns="85561" bIns="42030" anchor="t" anchorCtr="0">
            <a:spAutoFit/>
          </a:bodyPr>
          <a:lstStyle/>
          <a:p>
            <a:pPr defTabSz="865505" eaLnBrk="0" hangingPunct="0"/>
            <a:endParaRPr lang="en-US" altLang="zh-CN" sz="1400" b="1" dirty="0">
              <a:solidFill>
                <a:srgbClr val="000000"/>
              </a:solidFill>
              <a:latin typeface="Times New Roman" panose="02020603050405020304" pitchFamily="18" charset="0"/>
              <a:ea typeface="宋体" panose="02010600030101010101" pitchFamily="2" charset="-122"/>
            </a:endParaRPr>
          </a:p>
        </p:txBody>
      </p:sp>
      <p:sp>
        <p:nvSpPr>
          <p:cNvPr id="241684" name="Rectangle 71"/>
          <p:cNvSpPr/>
          <p:nvPr/>
        </p:nvSpPr>
        <p:spPr>
          <a:xfrm>
            <a:off x="1181100" y="3657600"/>
            <a:ext cx="685800" cy="300038"/>
          </a:xfrm>
          <a:prstGeom prst="rect">
            <a:avLst/>
          </a:prstGeom>
          <a:solidFill>
            <a:schemeClr val="bg1"/>
          </a:solidFill>
          <a:ln w="9525">
            <a:noFill/>
          </a:ln>
        </p:spPr>
        <p:txBody>
          <a:bodyPr lIns="85561" tIns="42030" rIns="85561" bIns="42030" anchor="t" anchorCtr="0">
            <a:spAutoFit/>
          </a:bodyPr>
          <a:lstStyle/>
          <a:p>
            <a:pPr defTabSz="865505" eaLnBrk="0" hangingPunct="0"/>
            <a:r>
              <a:rPr lang="en-US" altLang="zh-CN" sz="1400" b="1" dirty="0">
                <a:solidFill>
                  <a:srgbClr val="000000"/>
                </a:solidFill>
                <a:latin typeface="Times New Roman" panose="02020603050405020304" pitchFamily="18" charset="0"/>
                <a:ea typeface="宋体" panose="02010600030101010101" pitchFamily="2" charset="-122"/>
              </a:rPr>
              <a:t>      (9)</a:t>
            </a:r>
          </a:p>
        </p:txBody>
      </p:sp>
      <p:pic>
        <p:nvPicPr>
          <p:cNvPr id="2" name="Graphic 21">
            <a:extLst>
              <a:ext uri="{FF2B5EF4-FFF2-40B4-BE49-F238E27FC236}">
                <a16:creationId xmlns:a16="http://schemas.microsoft.com/office/drawing/2014/main" id="{FCD4669A-6211-186D-5687-9E0BF1748080}"/>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4401" y="15911"/>
            <a:ext cx="2305141" cy="1076343"/>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blinds(horizontal)">
                                      <p:cBhvr>
                                        <p:cTn id="7"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5000" y="230188"/>
            <a:ext cx="8382000" cy="665162"/>
          </a:xfrm>
          <a:noFill/>
          <a:ln>
            <a:noFill/>
          </a:ln>
          <a:effectLst/>
          <a:scene3d>
            <a:camera prst="orthographicFront"/>
            <a:lightRig rig="balanced" dir="t"/>
          </a:scene3d>
          <a:sp3d prstMaterial="plastic"/>
        </p:spPr>
        <p:txBody>
          <a:bodyPr vert="horz" wrap="square" lIns="0" tIns="0" rIns="0" bIns="0" rtlCol="0" anchor="t">
            <a:normAutofit fontScale="90000"/>
          </a:bodyPr>
          <a:lstStyle/>
          <a:p>
            <a:pPr defTabSz="913130" eaLnBrk="0" hangingPunct="0">
              <a:defRPr/>
            </a:pPr>
            <a:r>
              <a:rPr lang="en-US" sz="4800" spc="-150" dirty="0">
                <a:ln w="3175">
                  <a:noFill/>
                </a:ln>
                <a:gradFill>
                  <a:gsLst>
                    <a:gs pos="0">
                      <a:srgbClr val="2E59B0"/>
                    </a:gs>
                    <a:gs pos="49000">
                      <a:srgbClr val="161D32"/>
                    </a:gs>
                    <a:gs pos="100000">
                      <a:srgbClr val="000000"/>
                    </a:gs>
                  </a:gsLst>
                  <a:lin ang="5400000" scaled="0"/>
                </a:gradFill>
                <a:effectLst>
                  <a:outerShdw blurRad="50800" dist="38100" dir="2700000" algn="tl" rotWithShape="0">
                    <a:prstClr val="black">
                      <a:alpha val="40000"/>
                    </a:prstClr>
                  </a:outerShdw>
                </a:effectLst>
                <a:latin typeface="Times New Roman" panose="02020603050405020304" pitchFamily="18" charset="0"/>
                <a:ea typeface="+mn-ea"/>
                <a:cs typeface="Times New Roman" panose="02020603050405020304" pitchFamily="18" charset="0"/>
              </a:rPr>
              <a:t>LO4: How Do You Analyze A Transaction?</a:t>
            </a:r>
          </a:p>
        </p:txBody>
      </p:sp>
      <p:sp>
        <p:nvSpPr>
          <p:cNvPr id="245762" name="Slide Number Placeholder 4"/>
          <p:cNvSpPr>
            <a:spLocks noGrp="1"/>
          </p:cNvSpPr>
          <p:nvPr>
            <p:ph type="sldNum" sz="quarter" idx="4"/>
          </p:nvPr>
        </p:nvSpPr>
        <p:spPr>
          <a:xfrm>
            <a:off x="76200" y="6432550"/>
            <a:ext cx="1143000" cy="365125"/>
          </a:xfrm>
          <a:prstGeom prst="rect">
            <a:avLst/>
          </a:prstGeom>
          <a:noFill/>
          <a:ln>
            <a:noFill/>
          </a:ln>
        </p:spPr>
        <p:txBody>
          <a:bodyPr vert="horz" wrap="square" lIns="91440" tIns="45720" rIns="91440" bIns="45720" numCol="1" anchor="ctr" anchorCtr="0" compatLnSpc="1"/>
          <a:lstStyle>
            <a:defPPr>
              <a:defRPr lang="en-US"/>
            </a:defPPr>
            <a:lvl1pPr marL="0" lvl="0" indent="0" algn="r" defTabSz="914400" rtl="0" eaLnBrk="1" fontAlgn="base" latinLnBrk="0" hangingPunct="1">
              <a:lnSpc>
                <a:spcPct val="100000"/>
              </a:lnSpc>
              <a:spcBef>
                <a:spcPct val="0"/>
              </a:spcBef>
              <a:spcAft>
                <a:spcPct val="0"/>
              </a:spcAft>
              <a:buNone/>
              <a:defRPr sz="1200" b="0" i="0" u="none" kern="1200" baseline="0">
                <a:solidFill>
                  <a:srgbClr val="898989"/>
                </a:solidFill>
                <a:latin typeface="Calibri" panose="020F050202020403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9pPr>
          </a:lstStyle>
          <a:p>
            <a:pPr lvl="0" algn="r"/>
            <a:fld id="{9A0DB2DC-4C9A-4742-B13C-FB6460FD3503}" type="slidenum">
              <a:rPr lang="en-US" altLang="zh-CN" noProof="1" smtClean="0"/>
              <a:pPr lvl="0" algn="r"/>
              <a:t>26</a:t>
            </a:fld>
            <a:endParaRPr lang="en-US" altLang="zh-CN" sz="1200" dirty="0">
              <a:solidFill>
                <a:srgbClr val="898989"/>
              </a:solidFill>
              <a:ea typeface="宋体" panose="02010600030101010101" pitchFamily="2" charset="-122"/>
            </a:endParaRPr>
          </a:p>
        </p:txBody>
      </p:sp>
      <p:pic>
        <p:nvPicPr>
          <p:cNvPr id="245763" name="Picture 2"/>
          <p:cNvPicPr>
            <a:picLocks noChangeAspect="1"/>
          </p:cNvPicPr>
          <p:nvPr/>
        </p:nvPicPr>
        <p:blipFill>
          <a:blip r:embed="rId3"/>
          <a:stretch>
            <a:fillRect/>
          </a:stretch>
        </p:blipFill>
        <p:spPr>
          <a:xfrm>
            <a:off x="76200" y="184150"/>
            <a:ext cx="8764588" cy="6248400"/>
          </a:xfrm>
          <a:prstGeom prst="rect">
            <a:avLst/>
          </a:prstGeom>
          <a:noFill/>
          <a:ln w="9525">
            <a:noFill/>
          </a:ln>
        </p:spPr>
      </p:pic>
      <p:sp>
        <p:nvSpPr>
          <p:cNvPr id="245764" name="Footer Placeholder 2"/>
          <p:cNvSpPr txBox="1">
            <a:spLocks noGrp="1"/>
          </p:cNvSpPr>
          <p:nvPr>
            <p:ph type="ftr" sz="quarter"/>
          </p:nvPr>
        </p:nvSpPr>
        <p:spPr>
          <a:xfrm>
            <a:off x="1600200" y="6432551"/>
            <a:ext cx="1143000" cy="365125"/>
          </a:xfrm>
          <a:prstGeom prst="rect">
            <a:avLst/>
          </a:prstGeom>
          <a:noFill/>
          <a:ln w="9525">
            <a:noFill/>
          </a:ln>
        </p:spPr>
        <p:txBody>
          <a:bodyPr anchor="ctr" anchorCtr="0">
            <a:normAutofit fontScale="55000" lnSpcReduction="20000"/>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pitchFamily="34"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stStyle>
          <a:p>
            <a:pPr lvl="0" algn="r"/>
            <a:r>
              <a:rPr lang="en-US" altLang="zh-CN" sz="1200" dirty="0">
                <a:solidFill>
                  <a:srgbClr val="898989"/>
                </a:solidFill>
                <a:ea typeface="宋体" panose="02010600030101010101" pitchFamily="2" charset="-122"/>
              </a:rPr>
              <a:t>©2014 Pearson Education, Inc. Publishing as Prentice Hall</a:t>
            </a:r>
          </a:p>
        </p:txBody>
      </p:sp>
      <p:pic>
        <p:nvPicPr>
          <p:cNvPr id="3" name="Graphic 21">
            <a:extLst>
              <a:ext uri="{FF2B5EF4-FFF2-40B4-BE49-F238E27FC236}">
                <a16:creationId xmlns:a16="http://schemas.microsoft.com/office/drawing/2014/main" id="{FF0F204F-68C1-B8F3-60F2-BDD5E3C3DA4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4401" y="15911"/>
            <a:ext cx="2305141" cy="1076343"/>
          </a:xfrm>
          <a:prstGeom prst="rect">
            <a:avLst/>
          </a:prstGeom>
        </p:spPr>
      </p:pic>
      <p:sp>
        <p:nvSpPr>
          <p:cNvPr id="4" name="TextBox 3">
            <a:extLst>
              <a:ext uri="{FF2B5EF4-FFF2-40B4-BE49-F238E27FC236}">
                <a16:creationId xmlns:a16="http://schemas.microsoft.com/office/drawing/2014/main" id="{17C741C9-6323-2BAC-89DF-88EC3C0C0DB3}"/>
              </a:ext>
            </a:extLst>
          </p:cNvPr>
          <p:cNvSpPr txBox="1"/>
          <p:nvPr/>
        </p:nvSpPr>
        <p:spPr>
          <a:xfrm>
            <a:off x="4188541" y="941388"/>
            <a:ext cx="4472449" cy="430887"/>
          </a:xfrm>
          <a:prstGeom prst="rect">
            <a:avLst/>
          </a:prstGeom>
          <a:noFill/>
        </p:spPr>
        <p:txBody>
          <a:bodyPr wrap="square">
            <a:spAutoFit/>
          </a:bodyPr>
          <a:lstStyle/>
          <a:p>
            <a:pPr algn="l"/>
            <a:r>
              <a:rPr lang="en-US" sz="1100" b="0" i="0" u="none" strike="noStrike" baseline="0" dirty="0">
                <a:latin typeface="AGaramondPro-Regular"/>
              </a:rPr>
              <a:t>A summary of all nine transactions for Smart Touch Learning is presented in Exhibit 1-4.</a:t>
            </a:r>
            <a:endParaRPr lang="en-US" dirty="0"/>
          </a:p>
        </p:txBody>
      </p:sp>
    </p:spTree>
  </p:cSld>
  <p:clrMapOvr>
    <a:masterClrMapping/>
  </p:clrMapOvr>
  <p:transition spd="slow">
    <p:pull/>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7FFCDB1-BFD7-5831-FE71-5835723D4C02}"/>
              </a:ext>
            </a:extLst>
          </p:cNvPr>
          <p:cNvPicPr>
            <a:picLocks noChangeAspect="1"/>
          </p:cNvPicPr>
          <p:nvPr/>
        </p:nvPicPr>
        <p:blipFill>
          <a:blip r:embed="rId2"/>
          <a:stretch>
            <a:fillRect/>
          </a:stretch>
        </p:blipFill>
        <p:spPr>
          <a:xfrm>
            <a:off x="0" y="0"/>
            <a:ext cx="10736826" cy="6002594"/>
          </a:xfrm>
          <a:prstGeom prst="rect">
            <a:avLst/>
          </a:prstGeom>
        </p:spPr>
      </p:pic>
      <p:pic>
        <p:nvPicPr>
          <p:cNvPr id="5" name="Graphic 21">
            <a:extLst>
              <a:ext uri="{FF2B5EF4-FFF2-40B4-BE49-F238E27FC236}">
                <a16:creationId xmlns:a16="http://schemas.microsoft.com/office/drawing/2014/main" id="{B232FD20-078A-0BF0-211E-44205BF0F03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848601" y="15911"/>
            <a:ext cx="1260941" cy="588773"/>
          </a:xfrm>
          <a:prstGeom prst="rect">
            <a:avLst/>
          </a:prstGeom>
        </p:spPr>
      </p:pic>
    </p:spTree>
    <p:extLst>
      <p:ext uri="{BB962C8B-B14F-4D97-AF65-F5344CB8AC3E}">
        <p14:creationId xmlns:p14="http://schemas.microsoft.com/office/powerpoint/2010/main" val="8347319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049" name="Subtitle 5"/>
          <p:cNvSpPr>
            <a:spLocks noGrp="1"/>
          </p:cNvSpPr>
          <p:nvPr>
            <p:ph type="subTitle" idx="1"/>
          </p:nvPr>
        </p:nvSpPr>
        <p:spPr>
          <a:xfrm>
            <a:off x="2254251" y="3505200"/>
            <a:ext cx="7681913" cy="609600"/>
          </a:xfrm>
          <a:noFill/>
        </p:spPr>
        <p:txBody>
          <a:bodyPr vert="horz" wrap="square" lIns="0" tIns="0" rIns="0" bIns="0" rtlCol="0" anchor="t" anchorCtr="0">
            <a:spAutoFit/>
          </a:bodyPr>
          <a:lstStyle/>
          <a:p>
            <a:pPr algn="ctr" defTabSz="913130"/>
            <a:r>
              <a:rPr lang="en-US" altLang="zh-CN" sz="44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rPr>
              <a:t>Prepare financial statements</a:t>
            </a:r>
          </a:p>
        </p:txBody>
      </p:sp>
      <p:sp>
        <p:nvSpPr>
          <p:cNvPr id="258050" name="Slide Number Placeholder 3"/>
          <p:cNvSpPr>
            <a:spLocks noGrp="1"/>
          </p:cNvSpPr>
          <p:nvPr>
            <p:ph type="sldNum" sz="quarter" idx="4"/>
          </p:nvPr>
        </p:nvSpPr>
        <p:spPr>
          <a:noFill/>
          <a:ln>
            <a:noFill/>
          </a:ln>
        </p:spPr>
        <p:txBody>
          <a:bodyPr vert="horz" wrap="square" lIns="91440" tIns="45720" rIns="91440" bIns="45720" numCol="1" rtlCol="0" anchor="ctr" anchorCtr="0" compatLnSpc="1"/>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pitchFamily="34"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stStyle>
          <a:p>
            <a:pPr lvl="0" algn="r"/>
            <a:fld id="{9A0DB2DC-4C9A-4742-B13C-FB6460FD3503}" type="slidenum">
              <a:rPr lang="en-US" altLang="zh-CN" sz="1200" dirty="0">
                <a:solidFill>
                  <a:srgbClr val="898989"/>
                </a:solidFill>
                <a:ea typeface="宋体" panose="02010600030101010101" pitchFamily="2" charset="-122"/>
              </a:rPr>
              <a:t>28</a:t>
            </a:fld>
            <a:endParaRPr lang="en-US" altLang="zh-CN" sz="1200" dirty="0">
              <a:solidFill>
                <a:srgbClr val="898989"/>
              </a:solidFill>
              <a:ea typeface="宋体" panose="02010600030101010101" pitchFamily="2" charset="-122"/>
            </a:endParaRPr>
          </a:p>
        </p:txBody>
      </p:sp>
      <p:sp>
        <p:nvSpPr>
          <p:cNvPr id="7" name="Flowchart: Connector 6"/>
          <p:cNvSpPr/>
          <p:nvPr/>
        </p:nvSpPr>
        <p:spPr bwMode="auto">
          <a:xfrm>
            <a:off x="5410200" y="1600200"/>
            <a:ext cx="1371600" cy="1371600"/>
          </a:xfrm>
          <a:prstGeom prst="flowChartConnector">
            <a:avLst/>
          </a:prstGeom>
          <a:solidFill>
            <a:schemeClr val="accent1"/>
          </a:solidFill>
          <a:ln>
            <a:solidFill>
              <a:schemeClr val="accent2">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defTabSz="913130" fontAlgn="base">
              <a:spcBef>
                <a:spcPct val="0"/>
              </a:spcBef>
              <a:spcAft>
                <a:spcPct val="0"/>
              </a:spcAft>
              <a:defRPr/>
            </a:pPr>
            <a:r>
              <a:rPr lang="en-US" altLang="zh-CN" sz="7200" dirty="0">
                <a:solidFill>
                  <a:schemeClr val="bg1"/>
                </a:solidFill>
                <a:latin typeface="Segoe"/>
                <a:cs typeface="Arial" panose="020B0604020202020204" pitchFamily="34" charset="0"/>
              </a:rPr>
              <a:t>9</a:t>
            </a:r>
          </a:p>
        </p:txBody>
      </p:sp>
      <p:pic>
        <p:nvPicPr>
          <p:cNvPr id="2" name="Graphic 21">
            <a:extLst>
              <a:ext uri="{FF2B5EF4-FFF2-40B4-BE49-F238E27FC236}">
                <a16:creationId xmlns:a16="http://schemas.microsoft.com/office/drawing/2014/main" id="{B0798A3A-58D8-39F3-170B-B428203BC5B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36164" y="679588"/>
            <a:ext cx="2305141" cy="1076343"/>
          </a:xfrm>
          <a:prstGeom prst="rect">
            <a:avLst/>
          </a:prstGeom>
        </p:spPr>
      </p:pic>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3829" y="103101"/>
            <a:ext cx="8610600" cy="664797"/>
          </a:xfrm>
          <a:noFill/>
          <a:ln>
            <a:noFill/>
          </a:ln>
          <a:effectLst/>
          <a:scene3d>
            <a:camera prst="orthographicFront"/>
            <a:lightRig rig="balanced" dir="t"/>
          </a:scene3d>
          <a:sp3d prstMaterial="plastic"/>
        </p:spPr>
        <p:txBody>
          <a:bodyPr vert="horz" wrap="square" lIns="0" tIns="0" rIns="0" bIns="0" rtlCol="0" anchor="t">
            <a:spAutoFit/>
          </a:bodyPr>
          <a:lstStyle/>
          <a:p>
            <a:pPr>
              <a:defRPr/>
            </a:pPr>
            <a:r>
              <a:rPr lang="en-US" sz="4800" spc="-150" dirty="0">
                <a:ln w="3175">
                  <a:noFill/>
                </a:ln>
                <a:gradFill>
                  <a:gsLst>
                    <a:gs pos="0">
                      <a:srgbClr val="2E59B0"/>
                    </a:gs>
                    <a:gs pos="49000">
                      <a:srgbClr val="161D32"/>
                    </a:gs>
                    <a:gs pos="100000">
                      <a:srgbClr val="000000"/>
                    </a:gs>
                  </a:gsLst>
                  <a:lin ang="5400000" scaled="0"/>
                </a:gradFill>
                <a:effectLst>
                  <a:outerShdw blurRad="50800" dist="38100" dir="2700000" algn="tl" rotWithShape="0">
                    <a:prstClr val="black">
                      <a:alpha val="40000"/>
                    </a:prstClr>
                  </a:outerShdw>
                </a:effectLst>
                <a:latin typeface="Times New Roman" panose="02020603050405020304" pitchFamily="18" charset="0"/>
                <a:ea typeface="+mn-ea"/>
                <a:cs typeface="Times New Roman" panose="02020603050405020304" pitchFamily="18" charset="0"/>
              </a:rPr>
              <a:t>Preparing the Financial Statements</a:t>
            </a:r>
          </a:p>
        </p:txBody>
      </p:sp>
      <p:sp>
        <p:nvSpPr>
          <p:cNvPr id="260098" name="Slide Number Placeholder 3"/>
          <p:cNvSpPr>
            <a:spLocks noGrp="1"/>
          </p:cNvSpPr>
          <p:nvPr>
            <p:ph type="sldNum" sz="quarter" idx="4"/>
          </p:nvPr>
        </p:nvSpPr>
        <p:spPr>
          <a:noFill/>
          <a:ln>
            <a:noFill/>
          </a:ln>
        </p:spPr>
        <p:txBody>
          <a:bodyPr vert="horz" wrap="square" lIns="91440" tIns="45720" rIns="91440" bIns="45720" numCol="1" rtlCol="0" anchor="ctr" anchorCtr="0" compatLnSpc="1"/>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pitchFamily="34"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stStyle>
          <a:p>
            <a:pPr lvl="0" algn="r"/>
            <a:fld id="{9A0DB2DC-4C9A-4742-B13C-FB6460FD3503}" type="slidenum">
              <a:rPr lang="en-US" altLang="zh-CN" sz="1200" dirty="0">
                <a:solidFill>
                  <a:srgbClr val="898989"/>
                </a:solidFill>
                <a:ea typeface="宋体" panose="02010600030101010101" pitchFamily="2" charset="-122"/>
              </a:rPr>
              <a:t>29</a:t>
            </a:fld>
            <a:endParaRPr lang="en-US" altLang="zh-CN" sz="1200" dirty="0">
              <a:solidFill>
                <a:srgbClr val="898989"/>
              </a:solidFill>
              <a:ea typeface="宋体" panose="02010600030101010101" pitchFamily="2" charset="-122"/>
            </a:endParaRPr>
          </a:p>
        </p:txBody>
      </p:sp>
      <p:grpSp>
        <p:nvGrpSpPr>
          <p:cNvPr id="4" name="Group 8"/>
          <p:cNvGrpSpPr/>
          <p:nvPr/>
        </p:nvGrpSpPr>
        <p:grpSpPr>
          <a:xfrm>
            <a:off x="1828800" y="3124200"/>
            <a:ext cx="3735388" cy="914400"/>
            <a:chOff x="74667" y="228597"/>
            <a:chExt cx="3735327" cy="2055876"/>
          </a:xfrm>
        </p:grpSpPr>
        <p:sp>
          <p:nvSpPr>
            <p:cNvPr id="13" name="Rounded Rectangle 12"/>
            <p:cNvSpPr/>
            <p:nvPr/>
          </p:nvSpPr>
          <p:spPr>
            <a:xfrm>
              <a:off x="74667" y="228597"/>
              <a:ext cx="3735327" cy="2055876"/>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4" name="Rounded Rectangle 4"/>
            <p:cNvSpPr/>
            <p:nvPr/>
          </p:nvSpPr>
          <p:spPr>
            <a:xfrm>
              <a:off x="174678" y="610506"/>
              <a:ext cx="3535304" cy="1574029"/>
            </a:xfrm>
            <a:prstGeom prst="rect">
              <a:avLst/>
            </a:prstGeom>
          </p:spPr>
          <p:style>
            <a:lnRef idx="0">
              <a:scrgbClr r="0" g="0" b="0"/>
            </a:lnRef>
            <a:fillRef idx="0">
              <a:scrgbClr r="0" g="0" b="0"/>
            </a:fillRef>
            <a:effectRef idx="0">
              <a:scrgbClr r="0" g="0" b="0"/>
            </a:effectRef>
            <a:fontRef idx="minor">
              <a:schemeClr val="lt1"/>
            </a:fontRef>
          </p:style>
          <p:txBody>
            <a:bodyPr lIns="137160" tIns="137160" rIns="137160" bIns="137160" spcCol="1270" anchor="ctr"/>
            <a:lstStyle/>
            <a:p>
              <a:pPr algn="ctr" defTabSz="1600200" fontAlgn="base">
                <a:lnSpc>
                  <a:spcPct val="90000"/>
                </a:lnSpc>
                <a:spcBef>
                  <a:spcPct val="0"/>
                </a:spcBef>
                <a:spcAft>
                  <a:spcPct val="35000"/>
                </a:spcAft>
                <a:defRPr/>
              </a:pPr>
              <a:r>
                <a:rPr lang="en-US" sz="3200" dirty="0">
                  <a:latin typeface="Times New Roman" panose="02020603050405020304" pitchFamily="18" charset="0"/>
                  <a:cs typeface="Times New Roman" panose="02020603050405020304" pitchFamily="18" charset="0"/>
                </a:rPr>
                <a:t>Income </a:t>
              </a:r>
              <a:br>
                <a:rPr lang="en-US" sz="3200" dirty="0">
                  <a:latin typeface="Times New Roman" panose="02020603050405020304" pitchFamily="18" charset="0"/>
                  <a:cs typeface="Times New Roman" panose="02020603050405020304" pitchFamily="18" charset="0"/>
                </a:rPr>
              </a:br>
              <a:r>
                <a:rPr lang="en-US" sz="3200" dirty="0">
                  <a:latin typeface="Times New Roman" panose="02020603050405020304" pitchFamily="18" charset="0"/>
                  <a:cs typeface="Times New Roman" panose="02020603050405020304" pitchFamily="18" charset="0"/>
                </a:rPr>
                <a:t>Statement</a:t>
              </a:r>
            </a:p>
          </p:txBody>
        </p:sp>
      </p:grpSp>
      <p:grpSp>
        <p:nvGrpSpPr>
          <p:cNvPr id="5" name="Group 14"/>
          <p:cNvGrpSpPr/>
          <p:nvPr/>
        </p:nvGrpSpPr>
        <p:grpSpPr>
          <a:xfrm>
            <a:off x="1752601" y="4419600"/>
            <a:ext cx="3732213" cy="1219200"/>
            <a:chOff x="4038603" y="40563"/>
            <a:chExt cx="3732269" cy="2011680"/>
          </a:xfrm>
        </p:grpSpPr>
        <p:sp>
          <p:nvSpPr>
            <p:cNvPr id="16" name="Rounded Rectangle 15"/>
            <p:cNvSpPr/>
            <p:nvPr/>
          </p:nvSpPr>
          <p:spPr>
            <a:xfrm>
              <a:off x="4038603" y="40563"/>
              <a:ext cx="3732269" cy="2011680"/>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7" name="Rounded Rectangle 4"/>
            <p:cNvSpPr/>
            <p:nvPr/>
          </p:nvSpPr>
          <p:spPr>
            <a:xfrm>
              <a:off x="4114804" y="134861"/>
              <a:ext cx="3535416" cy="1503521"/>
            </a:xfrm>
            <a:prstGeom prst="rect">
              <a:avLst/>
            </a:prstGeom>
          </p:spPr>
          <p:style>
            <a:lnRef idx="0">
              <a:scrgbClr r="0" g="0" b="0"/>
            </a:lnRef>
            <a:fillRef idx="0">
              <a:scrgbClr r="0" g="0" b="0"/>
            </a:fillRef>
            <a:effectRef idx="0">
              <a:scrgbClr r="0" g="0" b="0"/>
            </a:effectRef>
            <a:fontRef idx="minor">
              <a:schemeClr val="lt1"/>
            </a:fontRef>
          </p:style>
          <p:txBody>
            <a:bodyPr lIns="137160" tIns="137160" rIns="137160" bIns="137160" spcCol="1270" anchor="ctr"/>
            <a:lstStyle/>
            <a:p>
              <a:pPr algn="ctr" defTabSz="1600200" fontAlgn="base">
                <a:lnSpc>
                  <a:spcPct val="90000"/>
                </a:lnSpc>
                <a:spcBef>
                  <a:spcPct val="0"/>
                </a:spcBef>
                <a:spcAft>
                  <a:spcPct val="35000"/>
                </a:spcAft>
                <a:defRPr/>
              </a:pPr>
              <a:r>
                <a:rPr lang="en-US" sz="3200" dirty="0">
                  <a:latin typeface="Times New Roman" panose="02020603050405020304" pitchFamily="18" charset="0"/>
                  <a:cs typeface="Times New Roman" panose="02020603050405020304" pitchFamily="18" charset="0"/>
                </a:rPr>
                <a:t>Statement of Owner’s Equity</a:t>
              </a:r>
            </a:p>
          </p:txBody>
        </p:sp>
      </p:grpSp>
      <p:grpSp>
        <p:nvGrpSpPr>
          <p:cNvPr id="6" name="Group 17"/>
          <p:cNvGrpSpPr/>
          <p:nvPr/>
        </p:nvGrpSpPr>
        <p:grpSpPr>
          <a:xfrm>
            <a:off x="6134100" y="3138027"/>
            <a:ext cx="3732213" cy="990600"/>
            <a:chOff x="12529418" y="-2378252"/>
            <a:chExt cx="3732269" cy="2011680"/>
          </a:xfrm>
        </p:grpSpPr>
        <p:sp>
          <p:nvSpPr>
            <p:cNvPr id="19" name="Rounded Rectangle 18"/>
            <p:cNvSpPr/>
            <p:nvPr/>
          </p:nvSpPr>
          <p:spPr>
            <a:xfrm>
              <a:off x="12529418" y="-2378252"/>
              <a:ext cx="3732269" cy="2011680"/>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0" name="Rounded Rectangle 4"/>
            <p:cNvSpPr/>
            <p:nvPr/>
          </p:nvSpPr>
          <p:spPr>
            <a:xfrm>
              <a:off x="12646895" y="-2130015"/>
              <a:ext cx="3537003" cy="1686071"/>
            </a:xfrm>
            <a:prstGeom prst="rect">
              <a:avLst/>
            </a:prstGeom>
          </p:spPr>
          <p:style>
            <a:lnRef idx="0">
              <a:scrgbClr r="0" g="0" b="0"/>
            </a:lnRef>
            <a:fillRef idx="0">
              <a:scrgbClr r="0" g="0" b="0"/>
            </a:fillRef>
            <a:effectRef idx="0">
              <a:scrgbClr r="0" g="0" b="0"/>
            </a:effectRef>
            <a:fontRef idx="minor">
              <a:schemeClr val="lt1"/>
            </a:fontRef>
          </p:style>
          <p:txBody>
            <a:bodyPr lIns="137160" tIns="137160" rIns="137160" bIns="137160" spcCol="1270" anchor="ctr"/>
            <a:lstStyle/>
            <a:p>
              <a:pPr algn="ctr" defTabSz="1600200" fontAlgn="base">
                <a:lnSpc>
                  <a:spcPct val="90000"/>
                </a:lnSpc>
                <a:spcBef>
                  <a:spcPct val="0"/>
                </a:spcBef>
                <a:spcAft>
                  <a:spcPct val="35000"/>
                </a:spcAft>
                <a:defRPr/>
              </a:pPr>
              <a:r>
                <a:rPr lang="en-US" sz="3200" dirty="0">
                  <a:latin typeface="Times New Roman" panose="02020603050405020304" pitchFamily="18" charset="0"/>
                  <a:cs typeface="Times New Roman" panose="02020603050405020304" pitchFamily="18" charset="0"/>
                </a:rPr>
                <a:t>Balance </a:t>
              </a:r>
              <a:br>
                <a:rPr lang="en-US" sz="3200" dirty="0">
                  <a:latin typeface="Times New Roman" panose="02020603050405020304" pitchFamily="18" charset="0"/>
                  <a:cs typeface="Times New Roman" panose="02020603050405020304" pitchFamily="18" charset="0"/>
                </a:rPr>
              </a:br>
              <a:r>
                <a:rPr lang="en-US" sz="3200" dirty="0">
                  <a:latin typeface="Times New Roman" panose="02020603050405020304" pitchFamily="18" charset="0"/>
                  <a:cs typeface="Times New Roman" panose="02020603050405020304" pitchFamily="18" charset="0"/>
                </a:rPr>
                <a:t>Sheet</a:t>
              </a:r>
            </a:p>
          </p:txBody>
        </p:sp>
      </p:grpSp>
      <p:sp>
        <p:nvSpPr>
          <p:cNvPr id="3" name="Down Arrow 2"/>
          <p:cNvSpPr/>
          <p:nvPr/>
        </p:nvSpPr>
        <p:spPr bwMode="auto">
          <a:xfrm>
            <a:off x="3429001" y="4038601"/>
            <a:ext cx="455613" cy="595313"/>
          </a:xfrm>
          <a:prstGeom prst="downArrow">
            <a:avLst/>
          </a:prstGeom>
          <a:ln>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lIns="91436" tIns="45718" rIns="91436" bIns="45718" anchor="ctr"/>
          <a:lstStyle/>
          <a:p>
            <a:pPr algn="ctr" defTabSz="913130" fontAlgn="base">
              <a:spcBef>
                <a:spcPct val="0"/>
              </a:spcBef>
              <a:spcAft>
                <a:spcPct val="0"/>
              </a:spcAft>
              <a:defRPr/>
            </a:pPr>
            <a:endParaRPr lang="zh-CN" altLang="zh-CN" sz="2300">
              <a:solidFill>
                <a:schemeClr val="tx1"/>
              </a:solidFill>
              <a:latin typeface="Segoe"/>
              <a:cs typeface="Arial" panose="020B0604020202020204" pitchFamily="34" charset="0"/>
            </a:endParaRPr>
          </a:p>
        </p:txBody>
      </p:sp>
      <p:sp>
        <p:nvSpPr>
          <p:cNvPr id="24" name="Down Arrow 23"/>
          <p:cNvSpPr/>
          <p:nvPr/>
        </p:nvSpPr>
        <p:spPr bwMode="auto">
          <a:xfrm rot="13887801">
            <a:off x="5767389" y="3584575"/>
            <a:ext cx="455613" cy="1328738"/>
          </a:xfrm>
          <a:prstGeom prst="downArrow">
            <a:avLst/>
          </a:prstGeom>
          <a:ln>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lIns="91436" tIns="45718" rIns="91436" bIns="45718" anchor="ctr"/>
          <a:lstStyle/>
          <a:p>
            <a:pPr algn="ctr" defTabSz="913130" fontAlgn="base">
              <a:spcBef>
                <a:spcPct val="0"/>
              </a:spcBef>
              <a:spcAft>
                <a:spcPct val="0"/>
              </a:spcAft>
              <a:defRPr/>
            </a:pPr>
            <a:endParaRPr lang="zh-CN" altLang="zh-CN" sz="2300">
              <a:solidFill>
                <a:schemeClr val="tx1"/>
              </a:solidFill>
              <a:latin typeface="Segoe"/>
              <a:cs typeface="Arial" panose="020B0604020202020204" pitchFamily="34" charset="0"/>
            </a:endParaRPr>
          </a:p>
        </p:txBody>
      </p:sp>
      <p:sp>
        <p:nvSpPr>
          <p:cNvPr id="21" name="Rectangle 7"/>
          <p:cNvSpPr/>
          <p:nvPr/>
        </p:nvSpPr>
        <p:spPr>
          <a:xfrm>
            <a:off x="725129" y="788157"/>
            <a:ext cx="8128000" cy="1000125"/>
          </a:xfrm>
          <a:prstGeom prst="rect">
            <a:avLst/>
          </a:prstGeom>
          <a:gradFill rotWithShape="0">
            <a:gsLst>
              <a:gs pos="0">
                <a:srgbClr val="FFCC00"/>
              </a:gs>
              <a:gs pos="100000">
                <a:srgbClr val="FFDB4D"/>
              </a:gs>
            </a:gsLst>
            <a:lin ang="5400000" scaled="1"/>
            <a:tileRect/>
          </a:gradFill>
          <a:ln w="9525"/>
          <a:scene3d>
            <a:camera prst="legacyObliqueBottomLeft">
              <a:rot lat="0" lon="0" rev="0"/>
            </a:camera>
            <a:lightRig rig="legacyFlat3" dir="t"/>
          </a:scene3d>
          <a:sp3d extrusionH="430200" prstMaterial="legacyMatte">
            <a:bevelT w="13500" h="13500" prst="angle"/>
            <a:bevelB w="13500" h="13500" prst="angle"/>
            <a:extrusionClr>
              <a:srgbClr val="FFCC00"/>
            </a:extrusionClr>
          </a:sp3d>
        </p:spPr>
        <p:txBody>
          <a:bodyPr wrap="none" lIns="86470" tIns="43235" rIns="86470" bIns="43235" anchor="ctr" anchorCtr="0">
            <a:flatTx/>
          </a:bodyPr>
          <a:lstStyle/>
          <a:p>
            <a:pPr algn="ctr" defTabSz="865505"/>
            <a:r>
              <a:rPr lang="en-US" altLang="zh-CN" sz="2300" dirty="0">
                <a:latin typeface="Times New Roman" panose="02020603050405020304" pitchFamily="18" charset="0"/>
                <a:ea typeface="宋体" panose="02010600030101010101" pitchFamily="2" charset="-122"/>
              </a:rPr>
              <a:t>After all transactions for the period are recorded, financial data </a:t>
            </a:r>
          </a:p>
          <a:p>
            <a:pPr algn="ctr" defTabSz="865505"/>
            <a:r>
              <a:rPr lang="en-US" altLang="zh-CN" sz="2300" dirty="0">
                <a:latin typeface="Times New Roman" panose="02020603050405020304" pitchFamily="18" charset="0"/>
                <a:ea typeface="宋体" panose="02010600030101010101" pitchFamily="2" charset="-122"/>
              </a:rPr>
              <a:t>is summarized and that summary </a:t>
            </a:r>
          </a:p>
          <a:p>
            <a:pPr algn="ctr" defTabSz="865505"/>
            <a:r>
              <a:rPr lang="en-US" altLang="zh-CN" sz="2300" dirty="0">
                <a:latin typeface="Times New Roman" panose="02020603050405020304" pitchFamily="18" charset="0"/>
                <a:ea typeface="宋体" panose="02010600030101010101" pitchFamily="2" charset="-122"/>
              </a:rPr>
              <a:t>data is used to generate the basic financial statements</a:t>
            </a:r>
          </a:p>
        </p:txBody>
      </p:sp>
      <p:sp>
        <p:nvSpPr>
          <p:cNvPr id="26" name="Rectangle 8"/>
          <p:cNvSpPr/>
          <p:nvPr/>
        </p:nvSpPr>
        <p:spPr>
          <a:xfrm>
            <a:off x="725129" y="1860550"/>
            <a:ext cx="8763000" cy="1219200"/>
          </a:xfrm>
          <a:prstGeom prst="rect">
            <a:avLst/>
          </a:prstGeom>
          <a:gradFill rotWithShape="0">
            <a:gsLst>
              <a:gs pos="0">
                <a:srgbClr val="FFCC00"/>
              </a:gs>
              <a:gs pos="100000">
                <a:srgbClr val="FFDB4D"/>
              </a:gs>
            </a:gsLst>
            <a:lin ang="5400000" scaled="1"/>
            <a:tileRect/>
          </a:gradFill>
          <a:ln w="9525"/>
          <a:scene3d>
            <a:camera prst="legacyObliqueBottomLeft">
              <a:rot lat="0" lon="0" rev="0"/>
            </a:camera>
            <a:lightRig rig="legacyFlat3" dir="t"/>
          </a:scene3d>
          <a:sp3d extrusionH="430200" prstMaterial="legacyMatte">
            <a:bevelT w="13500" h="13500" prst="angle"/>
            <a:bevelB w="13500" h="13500" prst="angle"/>
            <a:extrusionClr>
              <a:srgbClr val="FFCC00"/>
            </a:extrusionClr>
          </a:sp3d>
        </p:spPr>
        <p:txBody>
          <a:bodyPr wrap="none" lIns="86470" tIns="43235" rIns="86470" bIns="43235" anchor="ctr" anchorCtr="0">
            <a:flatTx/>
          </a:bodyPr>
          <a:lstStyle/>
          <a:p>
            <a:pPr defTabSz="865505"/>
            <a:r>
              <a:rPr lang="en-US" altLang="zh-CN" sz="2000" dirty="0">
                <a:latin typeface="Calibri" panose="020F0502020204030204" pitchFamily="34" charset="0"/>
                <a:ea typeface="宋体" panose="02010600030101010101" pitchFamily="2" charset="-122"/>
              </a:rPr>
              <a:t>-used by all companies as the primary means of communicating to stakeholders.</a:t>
            </a:r>
          </a:p>
          <a:p>
            <a:pPr defTabSz="865505"/>
            <a:r>
              <a:rPr lang="en-US" altLang="zh-CN" sz="2000" dirty="0">
                <a:latin typeface="Calibri" panose="020F0502020204030204" pitchFamily="34" charset="0"/>
                <a:ea typeface="宋体" panose="02010600030101010101" pitchFamily="2" charset="-122"/>
              </a:rPr>
              <a:t>-usually prepared at the end of a fiscal year, season or month</a:t>
            </a:r>
          </a:p>
          <a:p>
            <a:pPr defTabSz="865505"/>
            <a:r>
              <a:rPr lang="en-US" altLang="zh-CN" sz="2000" dirty="0">
                <a:latin typeface="Calibri" panose="020F0502020204030204" pitchFamily="34" charset="0"/>
                <a:ea typeface="宋体" panose="02010600030101010101" pitchFamily="2" charset="-122"/>
              </a:rPr>
              <a:t>-the final product of the whole accounting process</a:t>
            </a:r>
          </a:p>
        </p:txBody>
      </p:sp>
      <p:sp>
        <p:nvSpPr>
          <p:cNvPr id="27" name="圆角矩形 26"/>
          <p:cNvSpPr/>
          <p:nvPr/>
        </p:nvSpPr>
        <p:spPr bwMode="auto">
          <a:xfrm>
            <a:off x="2133600" y="5638800"/>
            <a:ext cx="8001000" cy="914400"/>
          </a:xfrm>
          <a:prstGeom prst="roundRect">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lIns="91436" tIns="45718" rIns="91436" bIns="45718" anchor="ctr"/>
          <a:lstStyle/>
          <a:p>
            <a:pPr algn="ctr" fontAlgn="base">
              <a:spcBef>
                <a:spcPct val="0"/>
              </a:spcBef>
              <a:spcAft>
                <a:spcPct val="0"/>
              </a:spcAft>
              <a:defRPr/>
            </a:pPr>
            <a:endParaRPr lang="en-US" altLang="zh-CN" sz="2000" dirty="0">
              <a:solidFill>
                <a:schemeClr val="tx1"/>
              </a:solidFill>
              <a:latin typeface="Segoe" pitchFamily="34" charset="0"/>
            </a:endParaRPr>
          </a:p>
          <a:p>
            <a:pPr algn="ctr" fontAlgn="base">
              <a:spcBef>
                <a:spcPct val="0"/>
              </a:spcBef>
              <a:spcAft>
                <a:spcPct val="0"/>
              </a:spcAft>
              <a:defRPr/>
            </a:pPr>
            <a:r>
              <a:rPr lang="en-US" altLang="zh-CN" sz="2000" dirty="0">
                <a:solidFill>
                  <a:srgbClr val="FF0000"/>
                </a:solidFill>
                <a:latin typeface="Segoe" pitchFamily="34" charset="0"/>
              </a:rPr>
              <a:t>Statement of owner’s equity </a:t>
            </a:r>
            <a:r>
              <a:rPr lang="en-US" altLang="zh-CN" sz="2000" dirty="0">
                <a:solidFill>
                  <a:schemeClr val="tx1"/>
                </a:solidFill>
                <a:latin typeface="Segoe" pitchFamily="34" charset="0"/>
              </a:rPr>
              <a:t>are prepared for</a:t>
            </a:r>
          </a:p>
          <a:p>
            <a:pPr algn="ctr" fontAlgn="base">
              <a:spcBef>
                <a:spcPct val="0"/>
              </a:spcBef>
              <a:spcAft>
                <a:spcPct val="0"/>
              </a:spcAft>
              <a:defRPr/>
            </a:pPr>
            <a:r>
              <a:rPr lang="en-US" altLang="zh-CN" sz="2000" dirty="0">
                <a:solidFill>
                  <a:schemeClr val="tx1"/>
                </a:solidFill>
                <a:latin typeface="Segoe" pitchFamily="34" charset="0"/>
              </a:rPr>
              <a:t> </a:t>
            </a:r>
            <a:r>
              <a:rPr lang="en-US" altLang="zh-CN" sz="2000" dirty="0">
                <a:solidFill>
                  <a:srgbClr val="FF0000"/>
                </a:solidFill>
                <a:latin typeface="Segoe" pitchFamily="34" charset="0"/>
              </a:rPr>
              <a:t>proprietorships </a:t>
            </a:r>
            <a:r>
              <a:rPr lang="en-US" altLang="zh-CN" sz="2000" dirty="0">
                <a:solidFill>
                  <a:schemeClr val="tx1"/>
                </a:solidFill>
                <a:latin typeface="Segoe" pitchFamily="34" charset="0"/>
              </a:rPr>
              <a:t>and</a:t>
            </a:r>
            <a:r>
              <a:rPr lang="en-US" altLang="zh-CN" sz="2000" dirty="0">
                <a:solidFill>
                  <a:srgbClr val="FF0000"/>
                </a:solidFill>
                <a:latin typeface="Segoe" pitchFamily="34" charset="0"/>
              </a:rPr>
              <a:t> partnerships</a:t>
            </a:r>
            <a:r>
              <a:rPr lang="en-US" altLang="zh-CN" sz="2000" dirty="0">
                <a:solidFill>
                  <a:schemeClr val="tx1"/>
                </a:solidFill>
                <a:latin typeface="Segoe" pitchFamily="34" charset="0"/>
              </a:rPr>
              <a:t>.</a:t>
            </a:r>
          </a:p>
          <a:p>
            <a:pPr algn="ctr" fontAlgn="base">
              <a:spcBef>
                <a:spcPct val="0"/>
              </a:spcBef>
              <a:spcAft>
                <a:spcPct val="0"/>
              </a:spcAft>
              <a:defRPr/>
            </a:pPr>
            <a:r>
              <a:rPr lang="en-US" altLang="zh-CN" sz="2000" dirty="0">
                <a:solidFill>
                  <a:schemeClr val="tx1"/>
                </a:solidFill>
                <a:latin typeface="Segoe" pitchFamily="34" charset="0"/>
              </a:rPr>
              <a:t> </a:t>
            </a:r>
            <a:endParaRPr lang="zh-CN" altLang="en-US" sz="2000" dirty="0">
              <a:solidFill>
                <a:schemeClr val="tx1"/>
              </a:solidFill>
              <a:latin typeface="Segoe" pitchFamily="34" charset="0"/>
            </a:endParaRPr>
          </a:p>
        </p:txBody>
      </p:sp>
      <p:pic>
        <p:nvPicPr>
          <p:cNvPr id="8" name="Graphic 21">
            <a:extLst>
              <a:ext uri="{FF2B5EF4-FFF2-40B4-BE49-F238E27FC236}">
                <a16:creationId xmlns:a16="http://schemas.microsoft.com/office/drawing/2014/main" id="{D0F99B57-1B12-ED08-8D4A-7863FF8AFE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03030" y="-17472"/>
            <a:ext cx="2305141" cy="1076343"/>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ppt_x"/>
                                          </p:val>
                                        </p:tav>
                                        <p:tav tm="100000">
                                          <p:val>
                                            <p:strVal val="#ppt_x"/>
                                          </p:val>
                                        </p:tav>
                                      </p:tavLst>
                                    </p:anim>
                                    <p:anim calcmode="lin" valueType="num">
                                      <p:cBhvr additive="base">
                                        <p:cTn id="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additive="base">
                                        <p:cTn id="13" dur="500" fill="hold"/>
                                        <p:tgtEl>
                                          <p:spTgt spid="26"/>
                                        </p:tgtEl>
                                        <p:attrNameLst>
                                          <p:attrName>ppt_x</p:attrName>
                                        </p:attrNameLst>
                                      </p:cBhvr>
                                      <p:tavLst>
                                        <p:tav tm="0">
                                          <p:val>
                                            <p:strVal val="#ppt_x"/>
                                          </p:val>
                                        </p:tav>
                                        <p:tav tm="100000">
                                          <p:val>
                                            <p:strVal val="#ppt_x"/>
                                          </p:val>
                                        </p:tav>
                                      </p:tavLst>
                                    </p:anim>
                                    <p:anim calcmode="lin" valueType="num">
                                      <p:cBhvr additive="base">
                                        <p:cTn id="14"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fill="hold"/>
                                        <p:tgtEl>
                                          <p:spTgt spid="3"/>
                                        </p:tgtEl>
                                        <p:attrNameLst>
                                          <p:attrName>ppt_x</p:attrName>
                                        </p:attrNameLst>
                                      </p:cBhvr>
                                      <p:tavLst>
                                        <p:tav tm="0">
                                          <p:val>
                                            <p:strVal val="#ppt_x"/>
                                          </p:val>
                                        </p:tav>
                                        <p:tav tm="100000">
                                          <p:val>
                                            <p:strVal val="#ppt_x"/>
                                          </p:val>
                                        </p:tav>
                                      </p:tavLst>
                                    </p:anim>
                                    <p:anim calcmode="lin" valueType="num">
                                      <p:cBhvr additive="base">
                                        <p:cTn id="2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ppt_x"/>
                                          </p:val>
                                        </p:tav>
                                        <p:tav tm="100000">
                                          <p:val>
                                            <p:strVal val="#ppt_x"/>
                                          </p:val>
                                        </p:tav>
                                      </p:tavLst>
                                    </p:anim>
                                    <p:anim calcmode="lin" valueType="num">
                                      <p:cBhvr additive="base">
                                        <p:cTn id="3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additive="base">
                                        <p:cTn id="37" dur="500" fill="hold"/>
                                        <p:tgtEl>
                                          <p:spTgt spid="24"/>
                                        </p:tgtEl>
                                        <p:attrNameLst>
                                          <p:attrName>ppt_x</p:attrName>
                                        </p:attrNameLst>
                                      </p:cBhvr>
                                      <p:tavLst>
                                        <p:tav tm="0">
                                          <p:val>
                                            <p:strVal val="#ppt_x"/>
                                          </p:val>
                                        </p:tav>
                                        <p:tav tm="100000">
                                          <p:val>
                                            <p:strVal val="#ppt_x"/>
                                          </p:val>
                                        </p:tav>
                                      </p:tavLst>
                                    </p:anim>
                                    <p:anim calcmode="lin" valueType="num">
                                      <p:cBhvr additive="base">
                                        <p:cTn id="3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500" fill="hold"/>
                                        <p:tgtEl>
                                          <p:spTgt spid="6"/>
                                        </p:tgtEl>
                                        <p:attrNameLst>
                                          <p:attrName>ppt_x</p:attrName>
                                        </p:attrNameLst>
                                      </p:cBhvr>
                                      <p:tavLst>
                                        <p:tav tm="0">
                                          <p:val>
                                            <p:strVal val="#ppt_x"/>
                                          </p:val>
                                        </p:tav>
                                        <p:tav tm="100000">
                                          <p:val>
                                            <p:strVal val="#ppt_x"/>
                                          </p:val>
                                        </p:tav>
                                      </p:tavLst>
                                    </p:anim>
                                    <p:anim calcmode="lin" valueType="num">
                                      <p:cBhvr additive="base">
                                        <p:cTn id="4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4" grpId="0" animBg="1"/>
      <p:bldP spid="21" grpId="0" animBg="1"/>
      <p:bldP spid="2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2145" name="Object 2">
            <a:hlinkClick r:id="" action="ppaction://ole?verb=0"/>
          </p:cNvPr>
          <p:cNvGraphicFramePr/>
          <p:nvPr/>
        </p:nvGraphicFramePr>
        <p:xfrm>
          <a:off x="1752601" y="1371600"/>
          <a:ext cx="7199313" cy="4281488"/>
        </p:xfrm>
        <a:graphic>
          <a:graphicData uri="http://schemas.openxmlformats.org/presentationml/2006/ole">
            <mc:AlternateContent xmlns:mc="http://schemas.openxmlformats.org/markup-compatibility/2006">
              <mc:Choice xmlns:v="urn:schemas-microsoft-com:vml" Requires="v">
                <p:oleObj r:id="rId3" imgW="5125085" imgH="2934970" progId="Word.Document.8">
                  <p:embed/>
                </p:oleObj>
              </mc:Choice>
              <mc:Fallback>
                <p:oleObj r:id="rId3" imgW="5125085" imgH="2934970" progId="Word.Document.8">
                  <p:embed/>
                  <p:pic>
                    <p:nvPicPr>
                      <p:cNvPr id="262145" name="Object 2">
                        <a:hlinkClick r:id="" action="ppaction://ole?verb=0"/>
                      </p:cNvPr>
                      <p:cNvPicPr/>
                      <p:nvPr/>
                    </p:nvPicPr>
                    <p:blipFill>
                      <a:blip r:embed="rId4"/>
                      <a:stretch>
                        <a:fillRect/>
                      </a:stretch>
                    </p:blipFill>
                    <p:spPr>
                      <a:xfrm>
                        <a:off x="1752601" y="1371600"/>
                        <a:ext cx="7199313" cy="4281488"/>
                      </a:xfrm>
                      <a:prstGeom prst="rect">
                        <a:avLst/>
                      </a:prstGeom>
                      <a:noFill/>
                      <a:ln w="38100">
                        <a:noFill/>
                        <a:miter/>
                      </a:ln>
                    </p:spPr>
                  </p:pic>
                </p:oleObj>
              </mc:Fallback>
            </mc:AlternateContent>
          </a:graphicData>
        </a:graphic>
      </p:graphicFrame>
      <p:sp>
        <p:nvSpPr>
          <p:cNvPr id="262146" name="Rectangle 3"/>
          <p:cNvSpPr>
            <a:spLocks noGrp="1"/>
          </p:cNvSpPr>
          <p:nvPr>
            <p:ph idx="1"/>
          </p:nvPr>
        </p:nvSpPr>
        <p:spPr>
          <a:xfrm>
            <a:off x="7162801" y="3810000"/>
            <a:ext cx="974725" cy="325438"/>
          </a:xfrm>
        </p:spPr>
        <p:txBody>
          <a:bodyPr vert="horz" wrap="square" lIns="91557" tIns="45028" rIns="91557" bIns="45028" rtlCol="0" anchor="t" anchorCtr="0">
            <a:spAutoFit/>
          </a:bodyPr>
          <a:lstStyle/>
          <a:p>
            <a:pPr marL="0" indent="0" algn="ctr" defTabSz="967105">
              <a:lnSpc>
                <a:spcPct val="80000"/>
              </a:lnSpc>
              <a:buNone/>
            </a:pPr>
            <a:r>
              <a:rPr lang="en-US" altLang="zh-CN" sz="1900" b="1" dirty="0">
                <a:solidFill>
                  <a:schemeClr val="accent2"/>
                </a:solidFill>
                <a:latin typeface="Times New Roman" panose="02020603050405020304" pitchFamily="18" charset="0"/>
                <a:ea typeface="宋体" panose="02010600030101010101" pitchFamily="2" charset="-122"/>
                <a:cs typeface="Times New Roman" panose="02020603050405020304" pitchFamily="18" charset="0"/>
              </a:rPr>
              <a:t>5,300</a:t>
            </a:r>
          </a:p>
        </p:txBody>
      </p:sp>
      <p:sp>
        <p:nvSpPr>
          <p:cNvPr id="262147" name="Rectangle 4"/>
          <p:cNvSpPr/>
          <p:nvPr/>
        </p:nvSpPr>
        <p:spPr>
          <a:xfrm>
            <a:off x="2395539" y="5500688"/>
            <a:ext cx="7513637" cy="438150"/>
          </a:xfrm>
          <a:prstGeom prst="rect">
            <a:avLst/>
          </a:prstGeom>
          <a:solidFill>
            <a:srgbClr val="FFCC00"/>
          </a:solidFill>
          <a:ln w="9525">
            <a:noFill/>
          </a:ln>
          <a:effectLst>
            <a:prstShdw prst="shdw17" dist="17961" dir="2699999">
              <a:srgbClr val="997A00"/>
            </a:prstShdw>
          </a:effectLst>
        </p:spPr>
        <p:txBody>
          <a:bodyPr lIns="85554" tIns="42026" rIns="85554" bIns="42026" anchor="t" anchorCtr="0">
            <a:spAutoFit/>
          </a:bodyPr>
          <a:lstStyle/>
          <a:p>
            <a:pPr algn="ctr" defTabSz="865505" eaLnBrk="0" hangingPunct="0">
              <a:spcBef>
                <a:spcPct val="50000"/>
              </a:spcBef>
            </a:pPr>
            <a:r>
              <a:rPr lang="en-US" altLang="zh-CN" sz="2300" b="1" dirty="0">
                <a:solidFill>
                  <a:schemeClr val="tx2"/>
                </a:solidFill>
                <a:latin typeface="Times New Roman" panose="02020603050405020304" pitchFamily="18" charset="0"/>
                <a:ea typeface="宋体" panose="02010600030101010101" pitchFamily="2" charset="-122"/>
              </a:rPr>
              <a:t>Net income of </a:t>
            </a:r>
            <a:r>
              <a:rPr lang="en-US" altLang="zh-CN" sz="2300" b="1" dirty="0">
                <a:solidFill>
                  <a:srgbClr val="E60808"/>
                </a:solidFill>
                <a:latin typeface="Times New Roman" panose="02020603050405020304" pitchFamily="18" charset="0"/>
                <a:ea typeface="宋体" panose="02010600030101010101" pitchFamily="2" charset="-122"/>
              </a:rPr>
              <a:t>$5,300</a:t>
            </a:r>
            <a:r>
              <a:rPr lang="en-US" altLang="zh-CN" sz="2300" b="1" dirty="0">
                <a:solidFill>
                  <a:schemeClr val="tx2"/>
                </a:solidFill>
                <a:latin typeface="Times New Roman" panose="02020603050405020304" pitchFamily="18" charset="0"/>
                <a:ea typeface="宋体" panose="02010600030101010101" pitchFamily="2" charset="-122"/>
              </a:rPr>
              <a:t> will be added to Equity. </a:t>
            </a:r>
          </a:p>
        </p:txBody>
      </p:sp>
      <p:sp>
        <p:nvSpPr>
          <p:cNvPr id="262148" name="Text Box 5"/>
          <p:cNvSpPr txBox="1"/>
          <p:nvPr/>
        </p:nvSpPr>
        <p:spPr>
          <a:xfrm>
            <a:off x="2514601" y="1"/>
            <a:ext cx="7256463" cy="549275"/>
          </a:xfrm>
          <a:prstGeom prst="rect">
            <a:avLst/>
          </a:prstGeom>
          <a:solidFill>
            <a:srgbClr val="6699FF"/>
          </a:solidFill>
          <a:ln w="9525">
            <a:noFill/>
          </a:ln>
          <a:effectLst>
            <a:outerShdw dist="107763" dir="13499999" algn="ctr" rotWithShape="0">
              <a:schemeClr val="bg2">
                <a:alpha val="50000"/>
              </a:schemeClr>
            </a:outerShdw>
          </a:effectLst>
        </p:spPr>
        <p:txBody>
          <a:bodyPr lIns="86470" tIns="43235" rIns="86470" bIns="43235" anchor="t" anchorCtr="0">
            <a:spAutoFit/>
          </a:bodyPr>
          <a:lstStyle/>
          <a:p>
            <a:pPr algn="ctr" defTabSz="865505">
              <a:spcBef>
                <a:spcPct val="50000"/>
              </a:spcBef>
            </a:pPr>
            <a:r>
              <a:rPr lang="en-US" altLang="zh-CN" sz="3000" b="1" dirty="0">
                <a:solidFill>
                  <a:schemeClr val="bg1"/>
                </a:solidFill>
                <a:latin typeface="Times New Roman" panose="02020603050405020304" pitchFamily="18" charset="0"/>
                <a:ea typeface="宋体" panose="02010600030101010101" pitchFamily="2" charset="-122"/>
              </a:rPr>
              <a:t>Income STATEMENT</a:t>
            </a:r>
          </a:p>
        </p:txBody>
      </p:sp>
      <p:pic>
        <p:nvPicPr>
          <p:cNvPr id="262149" name="Picture 2" descr="C:\Users\ROBIN-ONE\AppData\Local\Microsoft\Windows\Temporary Internet Files\Low\Content.IE5\9OTAHKTA\MC900432653[1].PNG"/>
          <p:cNvPicPr>
            <a:picLocks noChangeAspect="1"/>
          </p:cNvPicPr>
          <p:nvPr/>
        </p:nvPicPr>
        <p:blipFill>
          <a:blip r:embed="rId5"/>
          <a:stretch>
            <a:fillRect/>
          </a:stretch>
        </p:blipFill>
        <p:spPr>
          <a:xfrm>
            <a:off x="7754145" y="-149224"/>
            <a:ext cx="1676400" cy="1676400"/>
          </a:xfrm>
          <a:prstGeom prst="rect">
            <a:avLst/>
          </a:prstGeom>
          <a:noFill/>
          <a:ln w="9525">
            <a:noFill/>
          </a:ln>
        </p:spPr>
      </p:pic>
      <p:sp>
        <p:nvSpPr>
          <p:cNvPr id="7" name="Rectangle 2"/>
          <p:cNvSpPr>
            <a:spLocks noChangeArrowheads="1"/>
          </p:cNvSpPr>
          <p:nvPr/>
        </p:nvSpPr>
        <p:spPr bwMode="auto">
          <a:xfrm>
            <a:off x="8153400" y="1371601"/>
            <a:ext cx="2514600" cy="1927225"/>
          </a:xfrm>
          <a:prstGeom prst="rect">
            <a:avLst/>
          </a:prstGeom>
          <a:solidFill>
            <a:srgbClr val="000099"/>
          </a:solidFill>
          <a:ln w="12699">
            <a:solidFill>
              <a:srgbClr val="037C03"/>
            </a:solidFill>
            <a:miter lim="800000"/>
          </a:ln>
          <a:effectLst>
            <a:outerShdw dist="107763" dir="2700000" algn="ctr" rotWithShape="0">
              <a:schemeClr val="accent4">
                <a:lumMod val="10000"/>
                <a:alpha val="50000"/>
              </a:schemeClr>
            </a:outerShdw>
          </a:effectLst>
        </p:spPr>
        <p:txBody>
          <a:bodyPr lIns="90488" tIns="44450" rIns="90488" bIns="44450">
            <a:spAutoFit/>
          </a:bodyPr>
          <a:lstStyle/>
          <a:p>
            <a:pPr algn="ctr">
              <a:spcBef>
                <a:spcPct val="50000"/>
              </a:spcBef>
              <a:defRPr/>
            </a:pPr>
            <a:r>
              <a:rPr lang="en-US" sz="2400" b="1" dirty="0">
                <a:solidFill>
                  <a:schemeClr val="bg1"/>
                </a:solidFill>
              </a:rPr>
              <a:t>Reports the success or failure of the company’s operations for a period of time.</a:t>
            </a:r>
          </a:p>
        </p:txBody>
      </p:sp>
      <p:pic>
        <p:nvPicPr>
          <p:cNvPr id="2" name="Graphic 21">
            <a:extLst>
              <a:ext uri="{FF2B5EF4-FFF2-40B4-BE49-F238E27FC236}">
                <a16:creationId xmlns:a16="http://schemas.microsoft.com/office/drawing/2014/main" id="{E6D5E14B-19C2-9DD2-7B11-7494E64E1229}"/>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4401" y="15911"/>
            <a:ext cx="2305141" cy="1076343"/>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7236" name="Rectangle 4"/>
          <p:cNvSpPr>
            <a:spLocks noChangeArrowheads="1"/>
          </p:cNvSpPr>
          <p:nvPr/>
        </p:nvSpPr>
        <p:spPr bwMode="auto">
          <a:xfrm>
            <a:off x="707923" y="4803776"/>
            <a:ext cx="10795819" cy="2385911"/>
          </a:xfrm>
          <a:prstGeom prst="rect">
            <a:avLst/>
          </a:prstGeom>
          <a:noFill/>
          <a:ln w="9525">
            <a:noFill/>
            <a:miter lim="800000"/>
          </a:ln>
          <a:effectLst/>
        </p:spPr>
        <p:txBody>
          <a:bodyPr wrap="square" lIns="92075" tIns="46038" rIns="92075" bIns="46038">
            <a:spAutoFit/>
          </a:bodyPr>
          <a:lstStyle/>
          <a:p>
            <a:pPr algn="ctr">
              <a:spcBef>
                <a:spcPct val="50000"/>
              </a:spcBef>
              <a:defRPr/>
            </a:pPr>
            <a:r>
              <a:rPr lang="en-US" sz="1400" b="1" dirty="0">
                <a:effectLst>
                  <a:outerShdw blurRad="38100" dist="38100" dir="2700000" algn="tl">
                    <a:srgbClr val="000000">
                      <a:alpha val="43137"/>
                    </a:srgbClr>
                  </a:outerShdw>
                </a:effectLst>
              </a:rPr>
              <a:t>Statement of Equity        Month ended Dec31,2014</a:t>
            </a:r>
          </a:p>
          <a:p>
            <a:pPr algn="ctr">
              <a:spcBef>
                <a:spcPct val="50000"/>
              </a:spcBef>
              <a:defRPr/>
            </a:pPr>
            <a:r>
              <a:rPr lang="en-US" sz="1400" b="1" dirty="0">
                <a:effectLst>
                  <a:outerShdw blurRad="38100" dist="38100" dir="2700000" algn="tl">
                    <a:srgbClr val="000000">
                      <a:alpha val="43137"/>
                    </a:srgbClr>
                  </a:outerShdw>
                </a:effectLst>
              </a:rPr>
              <a:t>Bright capital, Dec1, 2014  30,300     </a:t>
            </a:r>
          </a:p>
          <a:p>
            <a:pPr algn="ctr">
              <a:spcBef>
                <a:spcPct val="50000"/>
              </a:spcBef>
              <a:defRPr/>
            </a:pPr>
            <a:r>
              <a:rPr lang="en-US" sz="1400" b="1" dirty="0">
                <a:effectLst>
                  <a:outerShdw blurRad="38100" dist="38100" dir="2700000" algn="tl">
                    <a:srgbClr val="000000">
                      <a:alpha val="43137"/>
                    </a:srgbClr>
                  </a:outerShdw>
                </a:effectLst>
              </a:rPr>
              <a:t>owner contribution  </a:t>
            </a:r>
          </a:p>
          <a:p>
            <a:pPr algn="ctr">
              <a:spcBef>
                <a:spcPct val="50000"/>
              </a:spcBef>
              <a:defRPr/>
            </a:pPr>
            <a:r>
              <a:rPr lang="en-US" sz="1400" b="1" dirty="0">
                <a:effectLst>
                  <a:outerShdw blurRad="38100" dist="38100" dir="2700000" algn="tl">
                    <a:srgbClr val="000000">
                      <a:alpha val="43137"/>
                    </a:srgbClr>
                  </a:outerShdw>
                </a:effectLst>
              </a:rPr>
              <a:t>Net income    </a:t>
            </a:r>
          </a:p>
          <a:p>
            <a:pPr algn="ctr">
              <a:spcBef>
                <a:spcPct val="50000"/>
              </a:spcBef>
              <a:defRPr/>
            </a:pPr>
            <a:r>
              <a:rPr lang="en-US" sz="1400" b="1" dirty="0">
                <a:effectLst>
                  <a:outerShdw blurRad="38100" dist="38100" dir="2700000" algn="tl">
                    <a:srgbClr val="000000">
                      <a:alpha val="43137"/>
                    </a:srgbClr>
                  </a:outerShdw>
                </a:effectLst>
              </a:rPr>
              <a:t>withdrawal    </a:t>
            </a:r>
          </a:p>
          <a:p>
            <a:pPr algn="ctr">
              <a:spcBef>
                <a:spcPct val="50000"/>
              </a:spcBef>
              <a:defRPr/>
            </a:pPr>
            <a:r>
              <a:rPr lang="en-US" sz="1400" b="1" dirty="0">
                <a:effectLst>
                  <a:outerShdw blurRad="38100" dist="38100" dir="2700000" algn="tl">
                    <a:srgbClr val="000000">
                      <a:alpha val="43137"/>
                    </a:srgbClr>
                  </a:outerShdw>
                </a:effectLst>
                <a:sym typeface="+mn-ea"/>
              </a:rPr>
              <a:t>Bright capital, Dec31, 2014</a:t>
            </a:r>
            <a:endParaRPr lang="en-US" sz="1400" b="1" dirty="0">
              <a:effectLst>
                <a:outerShdw blurRad="38100" dist="38100" dir="2700000" algn="tl">
                  <a:srgbClr val="000000">
                    <a:alpha val="43137"/>
                  </a:srgbClr>
                </a:outerShdw>
              </a:effectLst>
            </a:endParaRPr>
          </a:p>
          <a:p>
            <a:pPr algn="ctr">
              <a:spcBef>
                <a:spcPct val="50000"/>
              </a:spcBef>
              <a:defRPr/>
            </a:pPr>
            <a:endParaRPr lang="en-US" sz="2000" b="1" dirty="0">
              <a:effectLst>
                <a:outerShdw blurRad="38100" dist="38100" dir="2700000" algn="tl">
                  <a:srgbClr val="000000">
                    <a:alpha val="43137"/>
                  </a:srgbClr>
                </a:outerShdw>
              </a:effectLst>
            </a:endParaRPr>
          </a:p>
        </p:txBody>
      </p:sp>
      <p:sp>
        <p:nvSpPr>
          <p:cNvPr id="264194" name="Slide Number Placeholder 2"/>
          <p:cNvSpPr>
            <a:spLocks noGrp="1"/>
          </p:cNvSpPr>
          <p:nvPr>
            <p:ph type="sldNum" sz="quarter" idx="4"/>
          </p:nvPr>
        </p:nvSpPr>
        <p:spPr>
          <a:xfrm>
            <a:off x="76200" y="6432550"/>
            <a:ext cx="1143000" cy="365125"/>
          </a:xfrm>
          <a:prstGeom prst="rect">
            <a:avLst/>
          </a:prstGeom>
          <a:noFill/>
          <a:ln>
            <a:noFill/>
          </a:ln>
        </p:spPr>
        <p:txBody>
          <a:bodyPr vert="horz" wrap="square" lIns="91440" tIns="45720" rIns="91440" bIns="45720" numCol="1" anchor="ctr" anchorCtr="0" compatLnSpc="1"/>
          <a:lstStyle>
            <a:defPPr>
              <a:defRPr lang="en-US"/>
            </a:defPPr>
            <a:lvl1pPr marL="0" lvl="0" indent="0" algn="r" defTabSz="914400" rtl="0" eaLnBrk="1" fontAlgn="base" latinLnBrk="0" hangingPunct="1">
              <a:lnSpc>
                <a:spcPct val="100000"/>
              </a:lnSpc>
              <a:spcBef>
                <a:spcPct val="0"/>
              </a:spcBef>
              <a:spcAft>
                <a:spcPct val="0"/>
              </a:spcAft>
              <a:buNone/>
              <a:defRPr sz="1200" b="0" i="0" u="none" kern="1200" baseline="0">
                <a:solidFill>
                  <a:srgbClr val="898989"/>
                </a:solidFill>
                <a:latin typeface="Calibri" panose="020F050202020403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9pPr>
          </a:lstStyle>
          <a:p>
            <a:pPr lvl="0" algn="r"/>
            <a:fld id="{9A0DB2DC-4C9A-4742-B13C-FB6460FD3503}" type="slidenum">
              <a:rPr lang="en-US" altLang="zh-CN" noProof="1" smtClean="0"/>
              <a:pPr lvl="0" algn="r"/>
              <a:t>31</a:t>
            </a:fld>
            <a:endParaRPr lang="en-US" altLang="zh-CN" sz="1200" dirty="0">
              <a:solidFill>
                <a:srgbClr val="898989"/>
              </a:solidFill>
              <a:ea typeface="宋体" panose="02010600030101010101" pitchFamily="2" charset="-122"/>
            </a:endParaRPr>
          </a:p>
        </p:txBody>
      </p:sp>
      <p:graphicFrame>
        <p:nvGraphicFramePr>
          <p:cNvPr id="264195" name="Object 2"/>
          <p:cNvGraphicFramePr/>
          <p:nvPr/>
        </p:nvGraphicFramePr>
        <p:xfrm>
          <a:off x="1600201" y="1079501"/>
          <a:ext cx="7034213" cy="3724275"/>
        </p:xfrm>
        <a:graphic>
          <a:graphicData uri="http://schemas.openxmlformats.org/presentationml/2006/ole">
            <mc:AlternateContent xmlns:mc="http://schemas.openxmlformats.org/markup-compatibility/2006">
              <mc:Choice xmlns:v="urn:schemas-microsoft-com:vml" Requires="v">
                <p:oleObj r:id="rId3" imgW="4457700" imgH="2362200" progId="Excel.Sheet.8">
                  <p:embed/>
                </p:oleObj>
              </mc:Choice>
              <mc:Fallback>
                <p:oleObj r:id="rId3" imgW="4457700" imgH="2362200" progId="Excel.Sheet.8">
                  <p:embed/>
                  <p:pic>
                    <p:nvPicPr>
                      <p:cNvPr id="264195" name="Object 2"/>
                      <p:cNvPicPr/>
                      <p:nvPr/>
                    </p:nvPicPr>
                    <p:blipFill>
                      <a:blip r:embed="rId4"/>
                      <a:srcRect b="-2986"/>
                      <a:stretch>
                        <a:fillRect/>
                      </a:stretch>
                    </p:blipFill>
                    <p:spPr>
                      <a:xfrm>
                        <a:off x="1600201" y="1079501"/>
                        <a:ext cx="7034213" cy="3724275"/>
                      </a:xfrm>
                      <a:prstGeom prst="rect">
                        <a:avLst/>
                      </a:prstGeom>
                      <a:noFill/>
                      <a:ln w="38100">
                        <a:noFill/>
                        <a:miter/>
                      </a:ln>
                    </p:spPr>
                  </p:pic>
                </p:oleObj>
              </mc:Fallback>
            </mc:AlternateContent>
          </a:graphicData>
        </a:graphic>
      </p:graphicFrame>
      <p:sp>
        <p:nvSpPr>
          <p:cNvPr id="8" name="Text Box 3"/>
          <p:cNvSpPr txBox="1">
            <a:spLocks noGrp="1" noChangeArrowheads="1"/>
          </p:cNvSpPr>
          <p:nvPr>
            <p:ph type="title"/>
          </p:nvPr>
        </p:nvSpPr>
        <p:spPr bwMode="auto">
          <a:xfrm>
            <a:off x="314325" y="161926"/>
            <a:ext cx="8382000" cy="917575"/>
          </a:xfrm>
          <a:solidFill>
            <a:srgbClr val="6699FF"/>
          </a:solidFill>
          <a:ln>
            <a:noFill/>
            <a:miter lim="800000"/>
          </a:ln>
          <a:effectLst>
            <a:outerShdw dist="107763" dir="13500000" algn="ctr" rotWithShape="0">
              <a:schemeClr val="bg2">
                <a:alpha val="50000"/>
              </a:schemeClr>
            </a:outerShdw>
          </a:effectLst>
        </p:spPr>
        <p:txBody>
          <a:bodyPr vert="horz" wrap="square" lIns="86470" tIns="43235" rIns="86470" bIns="43235" rtlCol="0" anchor="t">
            <a:spAutoFit/>
          </a:bodyPr>
          <a:lstStyle/>
          <a:p>
            <a:pPr algn="ctr" defTabSz="865505" eaLnBrk="0" fontAlgn="base" hangingPunct="0">
              <a:spcBef>
                <a:spcPct val="50000"/>
              </a:spcBef>
              <a:spcAft>
                <a:spcPct val="0"/>
              </a:spcAft>
              <a:defRPr/>
            </a:pPr>
            <a:r>
              <a:rPr lang="en-US" altLang="zh-CN" sz="3000" b="1" spc="-150" dirty="0">
                <a:ln w="3175">
                  <a:noFill/>
                </a:ln>
                <a:solidFill>
                  <a:schemeClr val="bg1"/>
                </a:solidFill>
                <a:effectLst>
                  <a:outerShdw blurRad="50800" dist="38100" dir="2700000" algn="tl" rotWithShape="0">
                    <a:prstClr val="black">
                      <a:alpha val="40000"/>
                    </a:prstClr>
                  </a:outerShdw>
                </a:effectLst>
                <a:latin typeface="Times New Roman" panose="02020603050405020304" pitchFamily="18" charset="0"/>
                <a:ea typeface="+mn-ea"/>
                <a:cs typeface="Times New Roman" panose="02020603050405020304" pitchFamily="18" charset="0"/>
              </a:rPr>
              <a:t>Statement of Owner’s Equity</a:t>
            </a:r>
            <a:br>
              <a:rPr lang="en-US" altLang="zh-CN" sz="3000" b="1" spc="-150" dirty="0">
                <a:ln w="3175">
                  <a:noFill/>
                </a:ln>
                <a:solidFill>
                  <a:schemeClr val="bg1"/>
                </a:solidFill>
                <a:effectLst>
                  <a:outerShdw blurRad="50800" dist="38100" dir="2700000" algn="tl" rotWithShape="0">
                    <a:prstClr val="black">
                      <a:alpha val="40000"/>
                    </a:prstClr>
                  </a:outerShdw>
                </a:effectLst>
                <a:latin typeface="Times New Roman" panose="02020603050405020304" pitchFamily="18" charset="0"/>
                <a:ea typeface="+mn-ea"/>
                <a:cs typeface="Times New Roman" panose="02020603050405020304" pitchFamily="18" charset="0"/>
              </a:rPr>
            </a:br>
            <a:endParaRPr lang="zh-CN" altLang="en-US" sz="3000" b="1" spc="-150" dirty="0">
              <a:ln w="3175">
                <a:noFill/>
              </a:ln>
              <a:solidFill>
                <a:schemeClr val="bg1"/>
              </a:solidFill>
              <a:effectLst>
                <a:outerShdw blurRad="50800" dist="38100" dir="2700000" algn="tl" rotWithShape="0">
                  <a:prstClr val="black">
                    <a:alpha val="40000"/>
                  </a:prstClr>
                </a:outerShdw>
              </a:effectLst>
              <a:latin typeface="Times New Roman" panose="02020603050405020304" pitchFamily="18" charset="0"/>
              <a:ea typeface="+mn-ea"/>
              <a:cs typeface="Times New Roman" panose="02020603050405020304" pitchFamily="18" charset="0"/>
            </a:endParaRPr>
          </a:p>
        </p:txBody>
      </p:sp>
      <p:sp>
        <p:nvSpPr>
          <p:cNvPr id="9" name="Rectangle 2"/>
          <p:cNvSpPr>
            <a:spLocks noChangeArrowheads="1"/>
          </p:cNvSpPr>
          <p:nvPr/>
        </p:nvSpPr>
        <p:spPr bwMode="auto">
          <a:xfrm>
            <a:off x="7686676" y="914400"/>
            <a:ext cx="2981325" cy="1567096"/>
          </a:xfrm>
          <a:prstGeom prst="rect">
            <a:avLst/>
          </a:prstGeom>
          <a:solidFill>
            <a:srgbClr val="FCD1C1"/>
          </a:solidFill>
          <a:ln w="12699">
            <a:solidFill>
              <a:srgbClr val="714400"/>
            </a:solidFill>
            <a:miter lim="800000"/>
          </a:ln>
          <a:effectLst>
            <a:outerShdw blurRad="50800" dist="101600" dir="2700000" algn="tl" rotWithShape="0">
              <a:prstClr val="black">
                <a:alpha val="50000"/>
              </a:prstClr>
            </a:outerShdw>
          </a:effectLst>
        </p:spPr>
        <p:txBody>
          <a:bodyPr lIns="90488" tIns="44450" rIns="90488" bIns="44450">
            <a:spAutoFit/>
          </a:bodyPr>
          <a:lstStyle/>
          <a:p>
            <a:pPr algn="ctr">
              <a:spcBef>
                <a:spcPct val="50000"/>
              </a:spcBef>
              <a:defRPr/>
            </a:pPr>
            <a:r>
              <a:rPr lang="en-US" sz="2400" b="1" dirty="0">
                <a:solidFill>
                  <a:srgbClr val="714400"/>
                </a:solidFill>
              </a:rPr>
              <a:t>Shows amounts and causes of changes in owner’s capital during the period.</a:t>
            </a:r>
          </a:p>
        </p:txBody>
      </p:sp>
      <p:pic>
        <p:nvPicPr>
          <p:cNvPr id="2" name="Graphic 21">
            <a:extLst>
              <a:ext uri="{FF2B5EF4-FFF2-40B4-BE49-F238E27FC236}">
                <a16:creationId xmlns:a16="http://schemas.microsoft.com/office/drawing/2014/main" id="{53B27387-DAA1-5923-F73B-B476FF88BC30}"/>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4401" y="15911"/>
            <a:ext cx="2305141" cy="1076343"/>
          </a:xfrm>
          <a:prstGeom prst="rect">
            <a:avLst/>
          </a:prstGeom>
        </p:spPr>
      </p:pic>
    </p:spTree>
  </p:cSld>
  <p:clrMapOvr>
    <a:masterClrMapping/>
  </p:clrMapOvr>
  <p:transition>
    <p:wipe dir="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76600" y="-3629"/>
            <a:ext cx="8382000" cy="664797"/>
          </a:xfrm>
          <a:noFill/>
          <a:ln>
            <a:noFill/>
          </a:ln>
          <a:effectLst/>
          <a:scene3d>
            <a:camera prst="orthographicFront"/>
            <a:lightRig rig="balanced" dir="t"/>
          </a:scene3d>
          <a:sp3d prstMaterial="plastic"/>
        </p:spPr>
        <p:txBody>
          <a:bodyPr vert="horz" wrap="square" lIns="0" tIns="0" rIns="0" bIns="0" rtlCol="0" anchor="t">
            <a:spAutoFit/>
          </a:bodyPr>
          <a:lstStyle/>
          <a:p>
            <a:pPr>
              <a:defRPr/>
            </a:pPr>
            <a:r>
              <a:rPr lang="en-US" sz="4800" spc="-150" dirty="0">
                <a:ln w="3175">
                  <a:noFill/>
                </a:ln>
                <a:gradFill>
                  <a:gsLst>
                    <a:gs pos="0">
                      <a:srgbClr val="2E59B0"/>
                    </a:gs>
                    <a:gs pos="49000">
                      <a:srgbClr val="161D32"/>
                    </a:gs>
                    <a:gs pos="100000">
                      <a:srgbClr val="000000"/>
                    </a:gs>
                  </a:gsLst>
                  <a:lin ang="5400000" scaled="0"/>
                </a:gradFill>
                <a:effectLst>
                  <a:outerShdw blurRad="50800" dist="38100" dir="2700000" algn="tl" rotWithShape="0">
                    <a:prstClr val="black">
                      <a:alpha val="40000"/>
                    </a:prstClr>
                  </a:outerShdw>
                </a:effectLst>
                <a:latin typeface="Times New Roman" panose="02020603050405020304" pitchFamily="18" charset="0"/>
                <a:ea typeface="+mn-ea"/>
                <a:cs typeface="Times New Roman" panose="02020603050405020304" pitchFamily="18" charset="0"/>
              </a:rPr>
              <a:t>Balance Sheet</a:t>
            </a:r>
          </a:p>
        </p:txBody>
      </p:sp>
      <p:sp>
        <p:nvSpPr>
          <p:cNvPr id="266242" name="Slide Number Placeholder 3"/>
          <p:cNvSpPr>
            <a:spLocks noGrp="1"/>
          </p:cNvSpPr>
          <p:nvPr>
            <p:ph type="sldNum" sz="quarter" idx="4"/>
          </p:nvPr>
        </p:nvSpPr>
        <p:spPr>
          <a:noFill/>
          <a:ln>
            <a:noFill/>
          </a:ln>
        </p:spPr>
        <p:txBody>
          <a:bodyPr vert="horz" wrap="square" lIns="91440" tIns="45720" rIns="91440" bIns="45720" numCol="1" rtlCol="0" anchor="ctr" anchorCtr="0" compatLnSpc="1"/>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pitchFamily="34"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stStyle>
          <a:p>
            <a:pPr lvl="0" algn="r"/>
            <a:fld id="{9A0DB2DC-4C9A-4742-B13C-FB6460FD3503}" type="slidenum">
              <a:rPr lang="en-US" altLang="zh-CN" sz="1200" dirty="0">
                <a:solidFill>
                  <a:srgbClr val="898989"/>
                </a:solidFill>
                <a:ea typeface="宋体" panose="02010600030101010101" pitchFamily="2" charset="-122"/>
              </a:rPr>
              <a:t>32</a:t>
            </a:fld>
            <a:endParaRPr lang="en-US" altLang="zh-CN" sz="1200" dirty="0">
              <a:solidFill>
                <a:srgbClr val="898989"/>
              </a:solidFill>
              <a:ea typeface="宋体" panose="02010600030101010101" pitchFamily="2" charset="-122"/>
            </a:endParaRPr>
          </a:p>
        </p:txBody>
      </p:sp>
      <p:pic>
        <p:nvPicPr>
          <p:cNvPr id="266243" name="Picture 2" descr="C:\Users\ROBIN-ONE\AppData\Local\Microsoft\Windows\Temporary Internet Files\Low\Content.IE5\KXWHNKYM\MC900431617[1].PNG"/>
          <p:cNvPicPr>
            <a:picLocks noChangeAspect="1"/>
          </p:cNvPicPr>
          <p:nvPr/>
        </p:nvPicPr>
        <p:blipFill>
          <a:blip r:embed="rId3"/>
          <a:stretch>
            <a:fillRect/>
          </a:stretch>
        </p:blipFill>
        <p:spPr>
          <a:xfrm>
            <a:off x="8457847" y="-161936"/>
            <a:ext cx="1447800" cy="1447800"/>
          </a:xfrm>
          <a:prstGeom prst="rect">
            <a:avLst/>
          </a:prstGeom>
          <a:noFill/>
          <a:ln w="9525">
            <a:noFill/>
          </a:ln>
        </p:spPr>
      </p:pic>
      <p:graphicFrame>
        <p:nvGraphicFramePr>
          <p:cNvPr id="266244" name="Object 42"/>
          <p:cNvGraphicFramePr/>
          <p:nvPr/>
        </p:nvGraphicFramePr>
        <p:xfrm>
          <a:off x="1524000" y="685800"/>
          <a:ext cx="7315200" cy="5257800"/>
        </p:xfrm>
        <a:graphic>
          <a:graphicData uri="http://schemas.openxmlformats.org/presentationml/2006/ole">
            <mc:AlternateContent xmlns:mc="http://schemas.openxmlformats.org/markup-compatibility/2006">
              <mc:Choice xmlns:v="urn:schemas-microsoft-com:vml" Requires="v">
                <p:oleObj r:id="rId4" imgW="5118100" imgH="3784600" progId="Excel.Sheet.8">
                  <p:embed/>
                </p:oleObj>
              </mc:Choice>
              <mc:Fallback>
                <p:oleObj r:id="rId4" imgW="5118100" imgH="3784600" progId="Excel.Sheet.8">
                  <p:embed/>
                  <p:pic>
                    <p:nvPicPr>
                      <p:cNvPr id="266244" name="Object 42"/>
                      <p:cNvPicPr/>
                      <p:nvPr/>
                    </p:nvPicPr>
                    <p:blipFill>
                      <a:blip r:embed="rId5"/>
                      <a:stretch>
                        <a:fillRect/>
                      </a:stretch>
                    </p:blipFill>
                    <p:spPr>
                      <a:xfrm>
                        <a:off x="1524000" y="685800"/>
                        <a:ext cx="7315200" cy="5257800"/>
                      </a:xfrm>
                      <a:prstGeom prst="rect">
                        <a:avLst/>
                      </a:prstGeom>
                      <a:noFill/>
                      <a:ln w="38100">
                        <a:noFill/>
                        <a:miter/>
                      </a:ln>
                    </p:spPr>
                  </p:pic>
                </p:oleObj>
              </mc:Fallback>
            </mc:AlternateContent>
          </a:graphicData>
        </a:graphic>
      </p:graphicFrame>
      <p:sp>
        <p:nvSpPr>
          <p:cNvPr id="8" name="Rectangle 2" descr="Pink tissue paper"/>
          <p:cNvSpPr>
            <a:spLocks noChangeArrowheads="1"/>
          </p:cNvSpPr>
          <p:nvPr/>
        </p:nvSpPr>
        <p:spPr bwMode="auto">
          <a:xfrm>
            <a:off x="8762294" y="1005203"/>
            <a:ext cx="2209800" cy="1319530"/>
          </a:xfrm>
          <a:prstGeom prst="rect">
            <a:avLst/>
          </a:prstGeom>
          <a:solidFill>
            <a:schemeClr val="tx2">
              <a:lumMod val="75000"/>
            </a:schemeClr>
          </a:solidFill>
          <a:ln w="12699">
            <a:solidFill>
              <a:srgbClr val="000000"/>
            </a:solidFill>
            <a:miter lim="800000"/>
          </a:ln>
          <a:effectLst>
            <a:outerShdw dist="107763" dir="2700000" algn="ctr" rotWithShape="0">
              <a:srgbClr val="000000"/>
            </a:outerShdw>
          </a:effectLst>
        </p:spPr>
        <p:txBody>
          <a:bodyPr lIns="90488" tIns="44450" rIns="90488" bIns="44450">
            <a:spAutoFit/>
          </a:bodyPr>
          <a:lstStyle/>
          <a:p>
            <a:pPr algn="ctr">
              <a:spcBef>
                <a:spcPct val="50000"/>
              </a:spcBef>
              <a:defRPr/>
            </a:pPr>
            <a:r>
              <a:rPr lang="en-US" sz="2000" b="1" dirty="0">
                <a:solidFill>
                  <a:schemeClr val="accent3">
                    <a:lumMod val="20000"/>
                    <a:lumOff val="80000"/>
                  </a:schemeClr>
                </a:solidFill>
              </a:rPr>
              <a:t>balance</a:t>
            </a:r>
          </a:p>
          <a:p>
            <a:pPr algn="ctr">
              <a:spcBef>
                <a:spcPct val="50000"/>
              </a:spcBef>
              <a:defRPr/>
            </a:pPr>
            <a:r>
              <a:rPr lang="en-US" sz="2000" b="1" dirty="0">
                <a:solidFill>
                  <a:schemeClr val="accent3">
                    <a:lumMod val="20000"/>
                    <a:lumOff val="80000"/>
                  </a:schemeClr>
                </a:solidFill>
              </a:rPr>
              <a:t>1.equality</a:t>
            </a:r>
          </a:p>
          <a:p>
            <a:pPr algn="ctr">
              <a:spcBef>
                <a:spcPct val="50000"/>
              </a:spcBef>
              <a:defRPr/>
            </a:pPr>
            <a:r>
              <a:rPr lang="en-US" sz="2000" b="1" dirty="0">
                <a:solidFill>
                  <a:schemeClr val="accent3">
                    <a:lumMod val="20000"/>
                    <a:lumOff val="80000"/>
                  </a:schemeClr>
                </a:solidFill>
              </a:rPr>
              <a:t>2.leftover</a:t>
            </a:r>
          </a:p>
        </p:txBody>
      </p:sp>
      <p:sp>
        <p:nvSpPr>
          <p:cNvPr id="9" name="Rectangle 3"/>
          <p:cNvSpPr>
            <a:spLocks noChangeArrowheads="1"/>
          </p:cNvSpPr>
          <p:nvPr/>
        </p:nvSpPr>
        <p:spPr bwMode="auto">
          <a:xfrm>
            <a:off x="1828800" y="6019801"/>
            <a:ext cx="8458200" cy="461963"/>
          </a:xfrm>
          <a:prstGeom prst="rect">
            <a:avLst/>
          </a:prstGeom>
          <a:noFill/>
          <a:ln w="9525">
            <a:noFill/>
            <a:miter lim="800000"/>
          </a:ln>
          <a:effectLst/>
        </p:spPr>
        <p:txBody>
          <a:bodyPr lIns="92075" tIns="46038" rIns="92075" bIns="46038">
            <a:spAutoFit/>
          </a:bodyPr>
          <a:lstStyle/>
          <a:p>
            <a:pPr algn="ctr">
              <a:spcBef>
                <a:spcPct val="50000"/>
              </a:spcBef>
              <a:defRPr/>
            </a:pPr>
            <a:r>
              <a:rPr lang="en-US" sz="2400" b="1" dirty="0"/>
              <a:t>Note that the Balance Sheet follows the </a:t>
            </a:r>
            <a:r>
              <a:rPr lang="en-US" sz="2400" b="1" dirty="0">
                <a:solidFill>
                  <a:schemeClr val="accent6">
                    <a:lumMod val="50000"/>
                  </a:schemeClr>
                </a:solidFill>
                <a:effectLst>
                  <a:outerShdw blurRad="38100" dist="38100" dir="2700000" algn="tl">
                    <a:srgbClr val="000000"/>
                  </a:outerShdw>
                </a:effectLst>
              </a:rPr>
              <a:t>Accounting Equation</a:t>
            </a:r>
            <a:r>
              <a:rPr lang="en-US" sz="2400" b="1" dirty="0"/>
              <a:t>.</a:t>
            </a:r>
          </a:p>
        </p:txBody>
      </p:sp>
      <p:sp>
        <p:nvSpPr>
          <p:cNvPr id="11" name="圆角矩形 10"/>
          <p:cNvSpPr/>
          <p:nvPr/>
        </p:nvSpPr>
        <p:spPr bwMode="auto">
          <a:xfrm>
            <a:off x="1981200" y="4953000"/>
            <a:ext cx="6400800" cy="304800"/>
          </a:xfrm>
          <a:prstGeom prst="roundRect">
            <a:avLst/>
          </a:prstGeom>
          <a:noFill/>
          <a:ln w="25400">
            <a:solidFill>
              <a:srgbClr val="FF0000"/>
            </a:solidFill>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lIns="91436" tIns="45718" rIns="91436" bIns="45718" anchor="ctr"/>
          <a:lstStyle/>
          <a:p>
            <a:pPr algn="ctr" fontAlgn="base">
              <a:spcBef>
                <a:spcPct val="0"/>
              </a:spcBef>
              <a:spcAft>
                <a:spcPct val="0"/>
              </a:spcAft>
              <a:defRPr/>
            </a:pPr>
            <a:endParaRPr lang="zh-CN" altLang="en-US" sz="2300" dirty="0">
              <a:solidFill>
                <a:schemeClr val="tx1"/>
              </a:solidFill>
              <a:latin typeface="Segoe" pitchFamily="34" charset="0"/>
            </a:endParaRPr>
          </a:p>
        </p:txBody>
      </p:sp>
      <p:pic>
        <p:nvPicPr>
          <p:cNvPr id="3" name="Graphic 21">
            <a:extLst>
              <a:ext uri="{FF2B5EF4-FFF2-40B4-BE49-F238E27FC236}">
                <a16:creationId xmlns:a16="http://schemas.microsoft.com/office/drawing/2014/main" id="{D03DAF47-3FA1-1FAB-465A-FC0062A96FA6}"/>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7906" y="-71140"/>
            <a:ext cx="2305141" cy="1076343"/>
          </a:xfrm>
          <a:prstGeom prst="rect">
            <a:avLst/>
          </a:prstGeom>
        </p:spPr>
      </p:pic>
    </p:spTree>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5000" y="230189"/>
            <a:ext cx="8382000" cy="332399"/>
          </a:xfrm>
          <a:noFill/>
          <a:ln>
            <a:noFill/>
          </a:ln>
          <a:effectLst/>
          <a:scene3d>
            <a:camera prst="orthographicFront"/>
            <a:lightRig rig="balanced" dir="t"/>
          </a:scene3d>
          <a:sp3d prstMaterial="plastic"/>
        </p:spPr>
        <p:txBody>
          <a:bodyPr vert="horz" wrap="square" lIns="0" tIns="0" rIns="0" bIns="0" rtlCol="0" anchor="t">
            <a:spAutoFit/>
          </a:bodyPr>
          <a:lstStyle/>
          <a:p>
            <a:pPr algn="ctr" defTabSz="913130" fontAlgn="base">
              <a:spcAft>
                <a:spcPct val="0"/>
              </a:spcAft>
              <a:defRPr/>
            </a:pPr>
            <a:r>
              <a:rPr lang="en-US" sz="2400" b="1" spc="-150" dirty="0">
                <a:ln w="3175">
                  <a:noFill/>
                </a:ln>
                <a:gradFill>
                  <a:gsLst>
                    <a:gs pos="0">
                      <a:srgbClr val="2E59B0"/>
                    </a:gs>
                    <a:gs pos="49000">
                      <a:srgbClr val="161D32"/>
                    </a:gs>
                    <a:gs pos="100000">
                      <a:srgbClr val="000000"/>
                    </a:gs>
                  </a:gsLst>
                  <a:lin ang="5400000" scaled="0"/>
                </a:gradFill>
                <a:latin typeface="Times New Roman" panose="02020603050405020304" pitchFamily="18" charset="0"/>
                <a:ea typeface="+mn-ea"/>
                <a:cs typeface="Times New Roman" panose="02020603050405020304" pitchFamily="18" charset="0"/>
              </a:rPr>
              <a:t>P1-36A: PREPARING FINANCIAL STATEMENTS</a:t>
            </a:r>
          </a:p>
        </p:txBody>
      </p:sp>
      <p:sp>
        <p:nvSpPr>
          <p:cNvPr id="272386" name="Slide Number Placeholder 3"/>
          <p:cNvSpPr>
            <a:spLocks noGrp="1"/>
          </p:cNvSpPr>
          <p:nvPr>
            <p:ph type="sldNum" sz="quarter" idx="4"/>
          </p:nvPr>
        </p:nvSpPr>
        <p:spPr>
          <a:noFill/>
          <a:ln>
            <a:noFill/>
          </a:ln>
        </p:spPr>
        <p:txBody>
          <a:bodyPr vert="horz" wrap="square" lIns="91440" tIns="45720" rIns="91440" bIns="45720" numCol="1" rtlCol="0" anchor="ctr" anchorCtr="0" compatLnSpc="1"/>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pitchFamily="34"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stStyle>
          <a:p>
            <a:pPr lvl="0" algn="r"/>
            <a:fld id="{9A0DB2DC-4C9A-4742-B13C-FB6460FD3503}" type="slidenum">
              <a:rPr lang="en-US" altLang="zh-CN" sz="1200" dirty="0">
                <a:solidFill>
                  <a:srgbClr val="898989"/>
                </a:solidFill>
                <a:ea typeface="宋体" panose="02010600030101010101" pitchFamily="2" charset="-122"/>
              </a:rPr>
              <a:t>33</a:t>
            </a:fld>
            <a:endParaRPr lang="en-US" altLang="zh-CN" sz="1200" dirty="0">
              <a:solidFill>
                <a:srgbClr val="898989"/>
              </a:solidFill>
              <a:ea typeface="宋体" panose="02010600030101010101" pitchFamily="2" charset="-122"/>
            </a:endParaRPr>
          </a:p>
        </p:txBody>
      </p:sp>
      <p:sp>
        <p:nvSpPr>
          <p:cNvPr id="272387" name="TextBox 4"/>
          <p:cNvSpPr txBox="1"/>
          <p:nvPr/>
        </p:nvSpPr>
        <p:spPr>
          <a:xfrm>
            <a:off x="1752600" y="685801"/>
            <a:ext cx="8458200" cy="5846763"/>
          </a:xfrm>
          <a:prstGeom prst="rect">
            <a:avLst/>
          </a:prstGeom>
          <a:noFill/>
          <a:ln w="9525">
            <a:noFill/>
          </a:ln>
        </p:spPr>
        <p:txBody>
          <a:bodyPr anchor="t" anchorCtr="0">
            <a:spAutoFit/>
          </a:bodyPr>
          <a:lstStyle/>
          <a:p>
            <a:r>
              <a:rPr lang="en-US" altLang="zh-CN" sz="2200" dirty="0">
                <a:latin typeface="Times New Roman" panose="02020603050405020304" pitchFamily="18" charset="0"/>
                <a:ea typeface="宋体" panose="02010600030101010101" pitchFamily="2" charset="-122"/>
              </a:rPr>
              <a:t>Studio Photography is a priortership . The </a:t>
            </a:r>
            <a:r>
              <a:rPr lang="en-US" altLang="zh-CN" sz="2200" dirty="0">
                <a:solidFill>
                  <a:srgbClr val="FF0000"/>
                </a:solidFill>
                <a:latin typeface="Times New Roman" panose="02020603050405020304" pitchFamily="18" charset="0"/>
                <a:ea typeface="宋体" panose="02010600030101010101" pitchFamily="2" charset="-122"/>
              </a:rPr>
              <a:t>balance of Ansel, capital was $45,000 at November 31, 2012</a:t>
            </a:r>
            <a:r>
              <a:rPr lang="en-US" altLang="zh-CN" sz="2200" dirty="0">
                <a:latin typeface="Times New Roman" panose="02020603050405020304" pitchFamily="18" charset="0"/>
                <a:ea typeface="宋体" panose="02010600030101010101" pitchFamily="2" charset="-122"/>
              </a:rPr>
              <a:t>. At December 31, 2012, the business’s accounting records show these balances:</a:t>
            </a:r>
          </a:p>
          <a:p>
            <a:endParaRPr lang="en-US" altLang="zh-CN" sz="2200" dirty="0">
              <a:latin typeface="Times New Roman" panose="02020603050405020304" pitchFamily="18" charset="0"/>
              <a:ea typeface="宋体" panose="02010600030101010101" pitchFamily="2" charset="-122"/>
            </a:endParaRPr>
          </a:p>
          <a:p>
            <a:endParaRPr lang="en-US" altLang="zh-CN" sz="2200" dirty="0">
              <a:latin typeface="Times New Roman" panose="02020603050405020304" pitchFamily="18" charset="0"/>
              <a:ea typeface="宋体" panose="02010600030101010101" pitchFamily="2" charset="-122"/>
            </a:endParaRPr>
          </a:p>
          <a:p>
            <a:endParaRPr lang="en-US" altLang="zh-CN" sz="2200" dirty="0">
              <a:latin typeface="Times New Roman" panose="02020603050405020304" pitchFamily="18" charset="0"/>
              <a:ea typeface="宋体" panose="02010600030101010101" pitchFamily="2" charset="-122"/>
            </a:endParaRPr>
          </a:p>
          <a:p>
            <a:endParaRPr lang="en-US" altLang="zh-CN" sz="2200" dirty="0">
              <a:latin typeface="Times New Roman" panose="02020603050405020304" pitchFamily="18" charset="0"/>
              <a:ea typeface="宋体" panose="02010600030101010101" pitchFamily="2" charset="-122"/>
            </a:endParaRPr>
          </a:p>
          <a:p>
            <a:endParaRPr lang="en-US" altLang="zh-CN" sz="2200" dirty="0">
              <a:latin typeface="Times New Roman" panose="02020603050405020304" pitchFamily="18" charset="0"/>
              <a:ea typeface="宋体" panose="02010600030101010101" pitchFamily="2" charset="-122"/>
            </a:endParaRPr>
          </a:p>
          <a:p>
            <a:endParaRPr lang="en-US" altLang="zh-CN" sz="2200" dirty="0">
              <a:latin typeface="Times New Roman" panose="02020603050405020304" pitchFamily="18" charset="0"/>
              <a:ea typeface="宋体" panose="02010600030101010101" pitchFamily="2" charset="-122"/>
            </a:endParaRPr>
          </a:p>
          <a:p>
            <a:endParaRPr lang="en-US" altLang="zh-CN" sz="2200" dirty="0">
              <a:latin typeface="Times New Roman" panose="02020603050405020304" pitchFamily="18" charset="0"/>
              <a:ea typeface="宋体" panose="02010600030101010101" pitchFamily="2" charset="-122"/>
            </a:endParaRPr>
          </a:p>
          <a:p>
            <a:endParaRPr lang="en-US" altLang="zh-CN" sz="2200" dirty="0">
              <a:latin typeface="Times New Roman" panose="02020603050405020304" pitchFamily="18" charset="0"/>
              <a:ea typeface="宋体" panose="02010600030101010101" pitchFamily="2" charset="-122"/>
            </a:endParaRPr>
          </a:p>
          <a:p>
            <a:endParaRPr lang="en-US" altLang="zh-CN" sz="2200" dirty="0">
              <a:latin typeface="Times New Roman" panose="02020603050405020304" pitchFamily="18" charset="0"/>
              <a:ea typeface="宋体" panose="02010600030101010101" pitchFamily="2" charset="-122"/>
            </a:endParaRPr>
          </a:p>
          <a:p>
            <a:r>
              <a:rPr lang="en-US" altLang="zh-CN" sz="2200" dirty="0">
                <a:latin typeface="Times New Roman" panose="02020603050405020304" pitchFamily="18" charset="0"/>
                <a:ea typeface="宋体" panose="02010600030101010101" pitchFamily="2" charset="-122"/>
              </a:rPr>
              <a:t>Prepare the following financial statements for Studio Photography, Inc. (a proprietorship)for the month ended December 31, 2012:</a:t>
            </a:r>
          </a:p>
          <a:p>
            <a:r>
              <a:rPr lang="en-US" altLang="zh-CN" sz="2200" dirty="0">
                <a:latin typeface="Times New Roman" panose="02020603050405020304" pitchFamily="18" charset="0"/>
                <a:ea typeface="宋体" panose="02010600030101010101" pitchFamily="2" charset="-122"/>
              </a:rPr>
              <a:t>a. Income statement</a:t>
            </a:r>
          </a:p>
          <a:p>
            <a:r>
              <a:rPr lang="en-US" altLang="zh-CN" sz="2200" dirty="0">
                <a:latin typeface="Times New Roman" panose="02020603050405020304" pitchFamily="18" charset="0"/>
                <a:ea typeface="宋体" panose="02010600030101010101" pitchFamily="2" charset="-122"/>
              </a:rPr>
              <a:t>b. Statement of owner’s equity</a:t>
            </a:r>
          </a:p>
          <a:p>
            <a:r>
              <a:rPr lang="en-US" altLang="zh-CN" sz="2200" dirty="0">
                <a:latin typeface="Times New Roman" panose="02020603050405020304" pitchFamily="18" charset="0"/>
                <a:ea typeface="宋体" panose="02010600030101010101" pitchFamily="2" charset="-122"/>
              </a:rPr>
              <a:t>c. Balance sheet</a:t>
            </a:r>
          </a:p>
        </p:txBody>
      </p:sp>
      <p:graphicFrame>
        <p:nvGraphicFramePr>
          <p:cNvPr id="6" name="Table 5"/>
          <p:cNvGraphicFramePr>
            <a:graphicFrameLocks noGrp="1"/>
          </p:cNvGraphicFramePr>
          <p:nvPr/>
        </p:nvGraphicFramePr>
        <p:xfrm>
          <a:off x="1905000" y="2209800"/>
          <a:ext cx="8229600" cy="2381250"/>
        </p:xfrm>
        <a:graphic>
          <a:graphicData uri="http://schemas.openxmlformats.org/drawingml/2006/table">
            <a:tbl>
              <a:tblPr/>
              <a:tblGrid>
                <a:gridCol w="2743200">
                  <a:extLst>
                    <a:ext uri="{9D8B030D-6E8A-4147-A177-3AD203B41FA5}">
                      <a16:colId xmlns:a16="http://schemas.microsoft.com/office/drawing/2014/main" val="20000"/>
                    </a:ext>
                  </a:extLst>
                </a:gridCol>
                <a:gridCol w="1219200">
                  <a:extLst>
                    <a:ext uri="{9D8B030D-6E8A-4147-A177-3AD203B41FA5}">
                      <a16:colId xmlns:a16="http://schemas.microsoft.com/office/drawing/2014/main" val="20001"/>
                    </a:ext>
                  </a:extLst>
                </a:gridCol>
                <a:gridCol w="3124200">
                  <a:extLst>
                    <a:ext uri="{9D8B030D-6E8A-4147-A177-3AD203B41FA5}">
                      <a16:colId xmlns:a16="http://schemas.microsoft.com/office/drawing/2014/main" val="20002"/>
                    </a:ext>
                  </a:extLst>
                </a:gridCol>
                <a:gridCol w="1143000">
                  <a:extLst>
                    <a:ext uri="{9D8B030D-6E8A-4147-A177-3AD203B41FA5}">
                      <a16:colId xmlns:a16="http://schemas.microsoft.com/office/drawing/2014/main" val="20003"/>
                    </a:ext>
                  </a:extLst>
                </a:gridCol>
              </a:tblGrid>
              <a:tr h="396875">
                <a:tc>
                  <a:txBody>
                    <a:bodyPr/>
                    <a:lstStyle/>
                    <a:p>
                      <a:pPr marL="0" marR="0" lvl="0" indent="0" algn="l" defTabSz="913130" rtl="0" eaLnBrk="1" fontAlgn="base" latinLnBrk="0" hangingPunct="1">
                        <a:lnSpc>
                          <a:spcPct val="100000"/>
                        </a:lnSpc>
                        <a:spcBef>
                          <a:spcPct val="0"/>
                        </a:spcBef>
                        <a:spcAft>
                          <a:spcPct val="0"/>
                        </a:spcAft>
                        <a:buClrTx/>
                        <a:buSzTx/>
                        <a:buFontTx/>
                        <a:buNone/>
                      </a:pPr>
                      <a:r>
                        <a:rPr kumimoji="0"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Insurance expense</a:t>
                      </a:r>
                    </a:p>
                  </a:txBody>
                  <a:tcPr marT="45732" marB="45732"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r>
                        <a:rPr kumimoji="0"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$ 8,000</a:t>
                      </a:r>
                    </a:p>
                  </a:txBody>
                  <a:tcPr marT="45732" marB="45732"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3130" rtl="0" eaLnBrk="1" fontAlgn="base" latinLnBrk="0" hangingPunct="1">
                        <a:lnSpc>
                          <a:spcPct val="100000"/>
                        </a:lnSpc>
                        <a:spcBef>
                          <a:spcPct val="0"/>
                        </a:spcBef>
                        <a:spcAft>
                          <a:spcPct val="0"/>
                        </a:spcAft>
                        <a:buClrTx/>
                        <a:buSzTx/>
                        <a:buFontTx/>
                        <a:buNone/>
                      </a:pPr>
                      <a:r>
                        <a:rPr kumimoji="0" lang="en-US" altLang="zh-CN" sz="2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Accounts receivable</a:t>
                      </a:r>
                    </a:p>
                  </a:txBody>
                  <a:tcPr marT="45732" marB="45732"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r>
                        <a:rPr kumimoji="0" lang="en-US" altLang="zh-CN" sz="2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$ 8,000</a:t>
                      </a:r>
                    </a:p>
                  </a:txBody>
                  <a:tcPr marT="45732" marB="45732"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96875">
                <a:tc>
                  <a:txBody>
                    <a:bodyPr/>
                    <a:lstStyle/>
                    <a:p>
                      <a:pPr marL="0" marR="0" lvl="0" indent="0" algn="l" defTabSz="913130" rtl="0" eaLnBrk="1" fontAlgn="base" latinLnBrk="0" hangingPunct="1">
                        <a:lnSpc>
                          <a:spcPct val="100000"/>
                        </a:lnSpc>
                        <a:spcBef>
                          <a:spcPct val="0"/>
                        </a:spcBef>
                        <a:spcAft>
                          <a:spcPct val="0"/>
                        </a:spcAft>
                        <a:buClrTx/>
                        <a:buSzTx/>
                        <a:buFontTx/>
                        <a:buNone/>
                      </a:pPr>
                      <a:r>
                        <a:rPr kumimoji="0" lang="en-US" altLang="zh-CN" sz="2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Cash</a:t>
                      </a:r>
                    </a:p>
                  </a:txBody>
                  <a:tcPr marT="45732" marB="45732"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r>
                        <a:rPr kumimoji="0" lang="en-US" altLang="zh-CN" sz="2000" b="0" i="0" u="none" strike="noStrike" cap="none" normalizeH="0" baseline="0" dirty="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37,000</a:t>
                      </a:r>
                      <a:endParaRPr kumimoji="0"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T="45732" marB="45732"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3130" rtl="0" eaLnBrk="1" fontAlgn="base" latinLnBrk="0" hangingPunct="1">
                        <a:lnSpc>
                          <a:spcPct val="100000"/>
                        </a:lnSpc>
                        <a:spcBef>
                          <a:spcPct val="0"/>
                        </a:spcBef>
                        <a:spcAft>
                          <a:spcPct val="0"/>
                        </a:spcAft>
                        <a:buClrTx/>
                        <a:buSzTx/>
                        <a:buFontTx/>
                        <a:buNone/>
                      </a:pPr>
                      <a:r>
                        <a:rPr kumimoji="0" lang="en-US" altLang="zh-CN" sz="2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Note payable</a:t>
                      </a:r>
                    </a:p>
                  </a:txBody>
                  <a:tcPr marT="45732" marB="45732"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r>
                        <a:rPr kumimoji="0" lang="en-US" altLang="zh-CN" sz="2000" b="0" i="0" u="none" strike="noStrike" cap="none" normalizeH="0" baseline="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12,000</a:t>
                      </a:r>
                      <a:endParaRPr kumimoji="0" lang="en-US" altLang="zh-CN" sz="2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T="45732" marB="45732"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96875">
                <a:tc>
                  <a:txBody>
                    <a:bodyPr/>
                    <a:lstStyle/>
                    <a:p>
                      <a:pPr marL="0" marR="0" lvl="0" indent="0" algn="l" defTabSz="913130" rtl="0" eaLnBrk="1" fontAlgn="base" latinLnBrk="0" hangingPunct="1">
                        <a:lnSpc>
                          <a:spcPct val="100000"/>
                        </a:lnSpc>
                        <a:spcBef>
                          <a:spcPct val="0"/>
                        </a:spcBef>
                        <a:spcAft>
                          <a:spcPct val="0"/>
                        </a:spcAft>
                        <a:buClrTx/>
                        <a:buSzTx/>
                        <a:buFontTx/>
                        <a:buNone/>
                      </a:pPr>
                      <a:r>
                        <a:rPr kumimoji="0"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Accounts payable</a:t>
                      </a:r>
                    </a:p>
                  </a:txBody>
                  <a:tcPr marT="45732" marB="45732"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r>
                        <a:rPr kumimoji="0" lang="en-US" altLang="zh-CN" sz="2000" b="0" i="0" u="none" strike="noStrike" cap="none" normalizeH="0" baseline="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7,000</a:t>
                      </a:r>
                      <a:endParaRPr kumimoji="0" lang="en-US" altLang="zh-CN" sz="2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T="45732" marB="45732"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3130" rtl="0" eaLnBrk="1" fontAlgn="base" latinLnBrk="0" hangingPunct="1">
                        <a:lnSpc>
                          <a:spcPct val="100000"/>
                        </a:lnSpc>
                        <a:spcBef>
                          <a:spcPct val="0"/>
                        </a:spcBef>
                        <a:spcAft>
                          <a:spcPct val="0"/>
                        </a:spcAft>
                        <a:buClrTx/>
                        <a:buSzTx/>
                        <a:buFontTx/>
                        <a:buNone/>
                      </a:pPr>
                      <a:r>
                        <a:rPr kumimoji="0" lang="en-US" altLang="zh-CN" sz="2000" b="0" i="0" u="none" strike="noStrike" cap="none" normalizeH="0" baseline="0" dirty="0" err="1">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Ansel</a:t>
                      </a:r>
                      <a:r>
                        <a:rPr kumimoji="0"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capital, Dec 31, 2012</a:t>
                      </a:r>
                    </a:p>
                  </a:txBody>
                  <a:tcPr marT="45732" marB="45732"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r>
                        <a:rPr kumimoji="0" lang="en-US" altLang="zh-CN" sz="2000" b="0" i="0" u="none" strike="noStrike" cap="none" normalizeH="0" baseline="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en-US" altLang="zh-CN" sz="2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a:t>
                      </a:r>
                    </a:p>
                  </a:txBody>
                  <a:tcPr marT="45732" marB="45732"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96875">
                <a:tc>
                  <a:txBody>
                    <a:bodyPr/>
                    <a:lstStyle/>
                    <a:p>
                      <a:pPr marL="0" marR="0" lvl="0" indent="0" algn="l" defTabSz="913130" rtl="0" eaLnBrk="1" fontAlgn="base" latinLnBrk="0" hangingPunct="1">
                        <a:lnSpc>
                          <a:spcPct val="100000"/>
                        </a:lnSpc>
                        <a:spcBef>
                          <a:spcPct val="0"/>
                        </a:spcBef>
                        <a:spcAft>
                          <a:spcPct val="0"/>
                        </a:spcAft>
                        <a:buClrTx/>
                        <a:buSzTx/>
                        <a:buFontTx/>
                        <a:buNone/>
                      </a:pPr>
                      <a:r>
                        <a:rPr kumimoji="0"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Advertising expense</a:t>
                      </a:r>
                    </a:p>
                  </a:txBody>
                  <a:tcPr marT="45732" marB="45732"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r>
                        <a:rPr kumimoji="0" lang="en-US" altLang="zh-CN" sz="2000" b="0" i="0" u="none" strike="noStrike" cap="none" normalizeH="0" baseline="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3,000</a:t>
                      </a:r>
                      <a:endParaRPr kumimoji="0" lang="en-US" altLang="zh-CN" sz="2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T="45732" marB="45732"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3130" rtl="0" eaLnBrk="1" fontAlgn="base" latinLnBrk="0" hangingPunct="1">
                        <a:lnSpc>
                          <a:spcPct val="100000"/>
                        </a:lnSpc>
                        <a:spcBef>
                          <a:spcPct val="0"/>
                        </a:spcBef>
                        <a:spcAft>
                          <a:spcPct val="0"/>
                        </a:spcAft>
                        <a:buClrTx/>
                        <a:buSzTx/>
                        <a:buFontTx/>
                        <a:buNone/>
                      </a:pPr>
                      <a:r>
                        <a:rPr kumimoji="0"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Salary expense</a:t>
                      </a:r>
                    </a:p>
                  </a:txBody>
                  <a:tcPr marT="45732" marB="45732"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r>
                        <a:rPr kumimoji="0" lang="en-US" altLang="zh-CN" sz="2000" b="0" i="0" u="none" strike="noStrike" cap="none" normalizeH="0" baseline="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25,000</a:t>
                      </a:r>
                      <a:endParaRPr kumimoji="0" lang="en-US" altLang="zh-CN" sz="2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T="45732" marB="45732"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96875">
                <a:tc>
                  <a:txBody>
                    <a:bodyPr/>
                    <a:lstStyle/>
                    <a:p>
                      <a:pPr marL="0" marR="0" lvl="0" indent="0" algn="l" defTabSz="913130" rtl="0" eaLnBrk="1" fontAlgn="base" latinLnBrk="0" hangingPunct="1">
                        <a:lnSpc>
                          <a:spcPct val="100000"/>
                        </a:lnSpc>
                        <a:spcBef>
                          <a:spcPct val="0"/>
                        </a:spcBef>
                        <a:spcAft>
                          <a:spcPct val="0"/>
                        </a:spcAft>
                        <a:buClrTx/>
                        <a:buSzTx/>
                        <a:buFontTx/>
                        <a:buNone/>
                      </a:pPr>
                      <a:r>
                        <a:rPr kumimoji="0"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Service revenue</a:t>
                      </a:r>
                    </a:p>
                  </a:txBody>
                  <a:tcPr marT="45732" marB="45732"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r>
                        <a:rPr kumimoji="0" lang="en-US" altLang="zh-CN" sz="2000" b="0" i="0" u="none" strike="noStrike" cap="none" normalizeH="0" baseline="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80,000</a:t>
                      </a:r>
                      <a:endParaRPr kumimoji="0" lang="en-US" altLang="zh-CN" sz="2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T="45732" marB="45732"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3130" rtl="0" eaLnBrk="1" fontAlgn="base" latinLnBrk="0" hangingPunct="1">
                        <a:lnSpc>
                          <a:spcPct val="100000"/>
                        </a:lnSpc>
                        <a:spcBef>
                          <a:spcPct val="0"/>
                        </a:spcBef>
                        <a:spcAft>
                          <a:spcPct val="0"/>
                        </a:spcAft>
                        <a:buClrTx/>
                        <a:buSzTx/>
                        <a:buFontTx/>
                        <a:buNone/>
                      </a:pPr>
                      <a:r>
                        <a:rPr kumimoji="0"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Equipment</a:t>
                      </a:r>
                    </a:p>
                  </a:txBody>
                  <a:tcPr marT="45732" marB="45732"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r>
                        <a:rPr kumimoji="0" lang="en-US" altLang="zh-CN" sz="2000" b="0" i="0" u="none" strike="noStrike" cap="none" normalizeH="0" baseline="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50,000</a:t>
                      </a:r>
                      <a:endParaRPr kumimoji="0" lang="en-US" altLang="zh-CN" sz="2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T="45732" marB="45732"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96875">
                <a:tc>
                  <a:txBody>
                    <a:bodyPr/>
                    <a:lstStyle/>
                    <a:p>
                      <a:pPr marL="0" marR="0" lvl="0" indent="0" algn="l" defTabSz="913130" rtl="0" eaLnBrk="1" fontAlgn="base" latinLnBrk="0" hangingPunct="1">
                        <a:lnSpc>
                          <a:spcPct val="100000"/>
                        </a:lnSpc>
                        <a:spcBef>
                          <a:spcPct val="0"/>
                        </a:spcBef>
                        <a:spcAft>
                          <a:spcPct val="0"/>
                        </a:spcAft>
                        <a:buClrTx/>
                        <a:buSzTx/>
                        <a:buFontTx/>
                        <a:buNone/>
                      </a:pPr>
                      <a:r>
                        <a:rPr kumimoji="0" lang="en-US" altLang="zh-CN" sz="2000" b="0" i="0" u="none" strike="noStrike" cap="none" normalizeH="0" baseline="0" dirty="0" err="1">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Ansel</a:t>
                      </a:r>
                      <a:r>
                        <a:rPr kumimoji="0"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drawing</a:t>
                      </a:r>
                    </a:p>
                  </a:txBody>
                  <a:tcPr marT="45732" marB="45732"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r>
                        <a:rPr kumimoji="0" lang="en-US" altLang="zh-CN" sz="2000" b="0" i="0" u="none" strike="noStrike" cap="none" normalizeH="0" baseline="0" dirty="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13,000</a:t>
                      </a:r>
                      <a:endParaRPr kumimoji="0"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T="45732" marB="45732"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noFill/>
                  </a:tcPr>
                </a:tc>
                <a:tc>
                  <a:txBody>
                    <a:bodyPr/>
                    <a:lstStyle/>
                    <a:p>
                      <a:endParaRPr lang="zh-CN" altLang="en-US" dirty="0"/>
                    </a:p>
                  </a:txBody>
                  <a:tcPr marT="45732" marB="45732"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noFill/>
                  </a:tcPr>
                </a:tc>
                <a:tc>
                  <a:txBody>
                    <a:bodyPr/>
                    <a:lstStyle/>
                    <a:p>
                      <a:endParaRPr lang="zh-CN" altLang="en-US" dirty="0"/>
                    </a:p>
                  </a:txBody>
                  <a:tcPr marT="45732" marB="45732"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pic>
        <p:nvPicPr>
          <p:cNvPr id="3" name="Graphic 21">
            <a:extLst>
              <a:ext uri="{FF2B5EF4-FFF2-40B4-BE49-F238E27FC236}">
                <a16:creationId xmlns:a16="http://schemas.microsoft.com/office/drawing/2014/main" id="{DDA14AA9-AB4C-7F93-F663-2B87511DF59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33935" y="0"/>
            <a:ext cx="2110136" cy="985289"/>
          </a:xfrm>
          <a:prstGeom prst="rect">
            <a:avLst/>
          </a:prstGeom>
        </p:spPr>
      </p:pic>
    </p:spTree>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2394" y="228600"/>
            <a:ext cx="8382000" cy="332399"/>
          </a:xfrm>
          <a:noFill/>
          <a:ln>
            <a:noFill/>
          </a:ln>
          <a:effectLst/>
          <a:scene3d>
            <a:camera prst="orthographicFront"/>
            <a:lightRig rig="balanced" dir="t"/>
          </a:scene3d>
          <a:sp3d prstMaterial="plastic"/>
        </p:spPr>
        <p:txBody>
          <a:bodyPr vert="horz" wrap="square" lIns="0" tIns="0" rIns="0" bIns="0" rtlCol="0" anchor="t">
            <a:spAutoFit/>
          </a:bodyPr>
          <a:lstStyle/>
          <a:p>
            <a:pPr algn="ctr" defTabSz="913130" fontAlgn="base">
              <a:spcAft>
                <a:spcPct val="0"/>
              </a:spcAft>
              <a:defRPr/>
            </a:pPr>
            <a:r>
              <a:rPr lang="en-US" sz="2400" b="1" spc="-150" dirty="0">
                <a:ln w="3175">
                  <a:noFill/>
                </a:ln>
                <a:gradFill>
                  <a:gsLst>
                    <a:gs pos="0">
                      <a:srgbClr val="2E59B0"/>
                    </a:gs>
                    <a:gs pos="49000">
                      <a:srgbClr val="161D32"/>
                    </a:gs>
                    <a:gs pos="100000">
                      <a:srgbClr val="000000"/>
                    </a:gs>
                  </a:gsLst>
                  <a:lin ang="5400000" scaled="0"/>
                </a:gradFill>
                <a:latin typeface="Times New Roman" panose="02020603050405020304" pitchFamily="18" charset="0"/>
                <a:ea typeface="+mn-ea"/>
                <a:cs typeface="Times New Roman" panose="02020603050405020304" pitchFamily="18" charset="0"/>
              </a:rPr>
              <a:t>P1-36A: CONTINUED</a:t>
            </a:r>
          </a:p>
        </p:txBody>
      </p:sp>
      <p:sp>
        <p:nvSpPr>
          <p:cNvPr id="274434" name="Slide Number Placeholder 3"/>
          <p:cNvSpPr>
            <a:spLocks noGrp="1"/>
          </p:cNvSpPr>
          <p:nvPr>
            <p:ph type="sldNum" sz="quarter" idx="4"/>
          </p:nvPr>
        </p:nvSpPr>
        <p:spPr>
          <a:noFill/>
          <a:ln>
            <a:noFill/>
          </a:ln>
        </p:spPr>
        <p:txBody>
          <a:bodyPr vert="horz" wrap="square" lIns="91440" tIns="45720" rIns="91440" bIns="45720" numCol="1" rtlCol="0" anchor="ctr" anchorCtr="0" compatLnSpc="1"/>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pitchFamily="34"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stStyle>
          <a:p>
            <a:pPr lvl="0" algn="r"/>
            <a:fld id="{9A0DB2DC-4C9A-4742-B13C-FB6460FD3503}" type="slidenum">
              <a:rPr lang="en-US" altLang="zh-CN" sz="1200" dirty="0">
                <a:solidFill>
                  <a:srgbClr val="898989"/>
                </a:solidFill>
                <a:ea typeface="宋体" panose="02010600030101010101" pitchFamily="2" charset="-122"/>
              </a:rPr>
              <a:t>34</a:t>
            </a:fld>
            <a:endParaRPr lang="en-US" altLang="zh-CN" sz="1200" dirty="0">
              <a:solidFill>
                <a:srgbClr val="898989"/>
              </a:solidFill>
              <a:ea typeface="宋体" panose="02010600030101010101" pitchFamily="2" charset="-122"/>
            </a:endParaRPr>
          </a:p>
        </p:txBody>
      </p:sp>
      <p:graphicFrame>
        <p:nvGraphicFramePr>
          <p:cNvPr id="6" name="Table 5"/>
          <p:cNvGraphicFramePr>
            <a:graphicFrameLocks noGrp="1"/>
          </p:cNvGraphicFramePr>
          <p:nvPr>
            <p:extLst>
              <p:ext uri="{D42A27DB-BD31-4B8C-83A1-F6EECF244321}">
                <p14:modId xmlns:p14="http://schemas.microsoft.com/office/powerpoint/2010/main" val="800112566"/>
              </p:ext>
            </p:extLst>
          </p:nvPr>
        </p:nvGraphicFramePr>
        <p:xfrm>
          <a:off x="859094" y="851999"/>
          <a:ext cx="7848600" cy="1371600"/>
        </p:xfrm>
        <a:graphic>
          <a:graphicData uri="http://schemas.openxmlformats.org/drawingml/2006/table">
            <a:tbl>
              <a:tblPr firstRow="1" bandRow="1">
                <a:tableStyleId>{BDBED569-4797-4DF1-A0F4-6AAB3CD982D8}</a:tableStyleId>
              </a:tblPr>
              <a:tblGrid>
                <a:gridCol w="7848600">
                  <a:extLst>
                    <a:ext uri="{9D8B030D-6E8A-4147-A177-3AD203B41FA5}">
                      <a16:colId xmlns:a16="http://schemas.microsoft.com/office/drawing/2014/main" val="20000"/>
                    </a:ext>
                  </a:extLst>
                </a:gridCol>
              </a:tblGrid>
              <a:tr h="370840">
                <a:tc>
                  <a:txBody>
                    <a:bodyPr/>
                    <a:lstStyle/>
                    <a:p>
                      <a:pPr algn="ctr"/>
                      <a:r>
                        <a:rPr lang="en-US" sz="2400" kern="1200" baseline="0" dirty="0">
                          <a:latin typeface="Times New Roman" panose="02020603050405020304" pitchFamily="18" charset="0"/>
                          <a:cs typeface="Times New Roman" panose="02020603050405020304" pitchFamily="18" charset="0"/>
                        </a:rPr>
                        <a:t>Studio Photography</a:t>
                      </a:r>
                      <a:endParaRPr lang="en-US" sz="2400" dirty="0">
                        <a:latin typeface="Times New Roman" panose="02020603050405020304" pitchFamily="18" charset="0"/>
                        <a:cs typeface="Times New Roman" panose="02020603050405020304" pitchFamily="18"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10000"/>
                  </a:ext>
                </a:extLst>
              </a:tr>
              <a:tr h="370840">
                <a:tc>
                  <a:txBody>
                    <a:bodyPr/>
                    <a:lstStyle/>
                    <a:p>
                      <a:pPr algn="ctr"/>
                      <a:r>
                        <a:rPr lang="en-US" sz="2400" b="1" dirty="0">
                          <a:latin typeface="Times New Roman" panose="02020603050405020304" pitchFamily="18" charset="0"/>
                          <a:cs typeface="Times New Roman" panose="02020603050405020304" pitchFamily="18" charset="0"/>
                        </a:rPr>
                        <a:t>Income</a:t>
                      </a:r>
                      <a:r>
                        <a:rPr lang="en-US" sz="2400" b="1" baseline="0" dirty="0">
                          <a:latin typeface="Times New Roman" panose="02020603050405020304" pitchFamily="18" charset="0"/>
                          <a:cs typeface="Times New Roman" panose="02020603050405020304" pitchFamily="18" charset="0"/>
                        </a:rPr>
                        <a:t> Statement</a:t>
                      </a:r>
                      <a:endParaRPr lang="en-US" sz="2400" b="1" dirty="0">
                        <a:latin typeface="Times New Roman" panose="02020603050405020304" pitchFamily="18" charset="0"/>
                        <a:cs typeface="Times New Roman" panose="02020603050405020304" pitchFamily="18"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10001"/>
                  </a:ext>
                </a:extLst>
              </a:tr>
              <a:tr h="381000">
                <a:tc>
                  <a:txBody>
                    <a:bodyPr/>
                    <a:lstStyle/>
                    <a:p>
                      <a:pPr algn="ctr"/>
                      <a:r>
                        <a:rPr lang="en-US" sz="2400" dirty="0">
                          <a:latin typeface="Times New Roman" panose="02020603050405020304" pitchFamily="18" charset="0"/>
                          <a:cs typeface="Times New Roman" panose="02020603050405020304" pitchFamily="18" charset="0"/>
                        </a:rPr>
                        <a:t>For</a:t>
                      </a:r>
                      <a:r>
                        <a:rPr lang="en-US" sz="2400" baseline="0" dirty="0">
                          <a:latin typeface="Times New Roman" panose="02020603050405020304" pitchFamily="18" charset="0"/>
                          <a:cs typeface="Times New Roman" panose="02020603050405020304" pitchFamily="18" charset="0"/>
                        </a:rPr>
                        <a:t> the Month</a:t>
                      </a:r>
                      <a:r>
                        <a:rPr lang="en-US" sz="2400" dirty="0">
                          <a:latin typeface="Times New Roman" panose="02020603050405020304" pitchFamily="18" charset="0"/>
                          <a:cs typeface="Times New Roman" panose="02020603050405020304" pitchFamily="18" charset="0"/>
                        </a:rPr>
                        <a:t> Ended December 31, 2012</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10002"/>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1689019038"/>
              </p:ext>
            </p:extLst>
          </p:nvPr>
        </p:nvGraphicFramePr>
        <p:xfrm>
          <a:off x="859094" y="2223599"/>
          <a:ext cx="7848600" cy="4114800"/>
        </p:xfrm>
        <a:graphic>
          <a:graphicData uri="http://schemas.openxmlformats.org/drawingml/2006/table">
            <a:tbl>
              <a:tblPr/>
              <a:tblGrid>
                <a:gridCol w="490538">
                  <a:extLst>
                    <a:ext uri="{9D8B030D-6E8A-4147-A177-3AD203B41FA5}">
                      <a16:colId xmlns:a16="http://schemas.microsoft.com/office/drawing/2014/main" val="20000"/>
                    </a:ext>
                  </a:extLst>
                </a:gridCol>
                <a:gridCol w="4414837">
                  <a:extLst>
                    <a:ext uri="{9D8B030D-6E8A-4147-A177-3AD203B41FA5}">
                      <a16:colId xmlns:a16="http://schemas.microsoft.com/office/drawing/2014/main" val="20001"/>
                    </a:ext>
                  </a:extLst>
                </a:gridCol>
                <a:gridCol w="1570038">
                  <a:extLst>
                    <a:ext uri="{9D8B030D-6E8A-4147-A177-3AD203B41FA5}">
                      <a16:colId xmlns:a16="http://schemas.microsoft.com/office/drawing/2014/main" val="20002"/>
                    </a:ext>
                  </a:extLst>
                </a:gridCol>
                <a:gridCol w="1373187">
                  <a:extLst>
                    <a:ext uri="{9D8B030D-6E8A-4147-A177-3AD203B41FA5}">
                      <a16:colId xmlns:a16="http://schemas.microsoft.com/office/drawing/2014/main" val="20003"/>
                    </a:ext>
                  </a:extLst>
                </a:gridCol>
              </a:tblGrid>
              <a:tr h="371475">
                <a:tc>
                  <a:txBody>
                    <a:bodyPr/>
                    <a:lstStyle/>
                    <a:p>
                      <a:pPr marL="0" marR="0" lvl="0" indent="0" algn="l" defTabSz="913130" rtl="0" eaLnBrk="1" fontAlgn="base" latinLnBrk="0" hangingPunct="1">
                        <a:lnSpc>
                          <a:spcPct val="100000"/>
                        </a:lnSpc>
                        <a:spcBef>
                          <a:spcPct val="0"/>
                        </a:spcBef>
                        <a:spcAft>
                          <a:spcPct val="0"/>
                        </a:spcAft>
                        <a:buClrTx/>
                        <a:buSzTx/>
                        <a:buFontTx/>
                        <a:buNone/>
                      </a:pPr>
                      <a:endParaRPr kumimoji="0" lang="zh-CN" altLang="zh-CN" sz="24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l" defTabSz="913130" rtl="0" eaLnBrk="1" fontAlgn="base" latinLnBrk="0" hangingPunct="1">
                        <a:lnSpc>
                          <a:spcPct val="100000"/>
                        </a:lnSpc>
                        <a:spcBef>
                          <a:spcPct val="0"/>
                        </a:spcBef>
                        <a:spcAft>
                          <a:spcPct val="0"/>
                        </a:spcAft>
                        <a:buClrTx/>
                        <a:buSzTx/>
                        <a:buFontTx/>
                        <a:buNone/>
                      </a:pPr>
                      <a:r>
                        <a:rPr kumimoji="0" lang="en-US" altLang="zh-CN" sz="2400" b="0" i="0" u="none" strike="noStrike" cap="none" normalizeH="0" baseline="0" dirty="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Revenue:</a:t>
                      </a: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endParaRPr kumimoji="0" lang="zh-CN" altLang="zh-CN" sz="24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endParaRPr kumimoji="0" lang="zh-CN" altLang="zh-CN" sz="24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extLst>
                  <a:ext uri="{0D108BD9-81ED-4DB2-BD59-A6C34878D82A}">
                    <a16:rowId xmlns:a16="http://schemas.microsoft.com/office/drawing/2014/main" val="10000"/>
                  </a:ext>
                </a:extLst>
              </a:tr>
              <a:tr h="371475">
                <a:tc>
                  <a:txBody>
                    <a:bodyPr/>
                    <a:lstStyle/>
                    <a:p>
                      <a:pPr marL="0" marR="0" lvl="0" indent="0" algn="l" defTabSz="913130" rtl="0" eaLnBrk="1" fontAlgn="base" latinLnBrk="0" hangingPunct="1">
                        <a:lnSpc>
                          <a:spcPct val="100000"/>
                        </a:lnSpc>
                        <a:spcBef>
                          <a:spcPct val="0"/>
                        </a:spcBef>
                        <a:spcAft>
                          <a:spcPct val="0"/>
                        </a:spcAft>
                        <a:buClrTx/>
                        <a:buSzTx/>
                        <a:buFontTx/>
                        <a:buNone/>
                      </a:pPr>
                      <a:endParaRPr kumimoji="0" lang="zh-CN" altLang="zh-CN" sz="24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l" defTabSz="913130" rtl="0" eaLnBrk="1" fontAlgn="base" latinLnBrk="0" hangingPunct="1">
                        <a:lnSpc>
                          <a:spcPct val="100000"/>
                        </a:lnSpc>
                        <a:spcBef>
                          <a:spcPct val="0"/>
                        </a:spcBef>
                        <a:spcAft>
                          <a:spcPct val="0"/>
                        </a:spcAft>
                        <a:buClrTx/>
                        <a:buSzTx/>
                        <a:buFontTx/>
                        <a:buNone/>
                      </a:pPr>
                      <a:r>
                        <a:rPr kumimoji="0" lang="en-US" altLang="zh-CN" sz="2400" b="0" i="0" u="none" strike="noStrike" cap="none" normalizeH="0" baseline="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     Service revenue</a:t>
                      </a: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endParaRPr kumimoji="0" lang="zh-CN" altLang="zh-CN" sz="24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r>
                        <a:rPr kumimoji="0" lang="en-US" altLang="zh-CN" sz="2400" b="0" i="0" u="none" strike="noStrike" cap="none" normalizeH="0" baseline="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$ 80,000</a:t>
                      </a: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extLst>
                  <a:ext uri="{0D108BD9-81ED-4DB2-BD59-A6C34878D82A}">
                    <a16:rowId xmlns:a16="http://schemas.microsoft.com/office/drawing/2014/main" val="10001"/>
                  </a:ext>
                </a:extLst>
              </a:tr>
              <a:tr h="371475">
                <a:tc>
                  <a:txBody>
                    <a:bodyPr/>
                    <a:lstStyle/>
                    <a:p>
                      <a:pPr marL="0" marR="0" lvl="0" indent="0" algn="l" defTabSz="913130" rtl="0" eaLnBrk="1" fontAlgn="base" latinLnBrk="0" hangingPunct="1">
                        <a:lnSpc>
                          <a:spcPct val="100000"/>
                        </a:lnSpc>
                        <a:spcBef>
                          <a:spcPct val="0"/>
                        </a:spcBef>
                        <a:spcAft>
                          <a:spcPct val="0"/>
                        </a:spcAft>
                        <a:buClrTx/>
                        <a:buSzTx/>
                        <a:buFontTx/>
                        <a:buNone/>
                      </a:pPr>
                      <a:endParaRPr kumimoji="0" lang="zh-CN" altLang="zh-CN" sz="24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l" defTabSz="913130" rtl="0" eaLnBrk="1" fontAlgn="base" latinLnBrk="0" hangingPunct="1">
                        <a:lnSpc>
                          <a:spcPct val="100000"/>
                        </a:lnSpc>
                        <a:spcBef>
                          <a:spcPct val="0"/>
                        </a:spcBef>
                        <a:spcAft>
                          <a:spcPct val="0"/>
                        </a:spcAft>
                        <a:buClrTx/>
                        <a:buSzTx/>
                        <a:buFontTx/>
                        <a:buNone/>
                      </a:pPr>
                      <a:r>
                        <a:rPr kumimoji="0" lang="en-US" altLang="zh-CN" sz="2400" b="0" i="0" u="none" strike="noStrike" cap="none" normalizeH="0" baseline="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Expenses:</a:t>
                      </a: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endParaRPr kumimoji="0" lang="zh-CN" altLang="zh-CN" sz="24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endParaRPr kumimoji="0" lang="zh-CN" altLang="zh-CN" sz="24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extLst>
                  <a:ext uri="{0D108BD9-81ED-4DB2-BD59-A6C34878D82A}">
                    <a16:rowId xmlns:a16="http://schemas.microsoft.com/office/drawing/2014/main" val="10002"/>
                  </a:ext>
                </a:extLst>
              </a:tr>
              <a:tr h="371475">
                <a:tc>
                  <a:txBody>
                    <a:bodyPr/>
                    <a:lstStyle/>
                    <a:p>
                      <a:pPr marL="0" marR="0" lvl="0" indent="0" algn="l" defTabSz="913130" rtl="0" eaLnBrk="1" fontAlgn="base" latinLnBrk="0" hangingPunct="1">
                        <a:lnSpc>
                          <a:spcPct val="100000"/>
                        </a:lnSpc>
                        <a:spcBef>
                          <a:spcPct val="0"/>
                        </a:spcBef>
                        <a:spcAft>
                          <a:spcPct val="0"/>
                        </a:spcAft>
                        <a:buClrTx/>
                        <a:buSzTx/>
                        <a:buFontTx/>
                        <a:buNone/>
                      </a:pPr>
                      <a:endParaRPr kumimoji="0" lang="zh-CN" altLang="zh-CN" sz="24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l" defTabSz="913130" rtl="0" eaLnBrk="1" fontAlgn="base" latinLnBrk="0" hangingPunct="1">
                        <a:lnSpc>
                          <a:spcPct val="100000"/>
                        </a:lnSpc>
                        <a:spcBef>
                          <a:spcPct val="0"/>
                        </a:spcBef>
                        <a:spcAft>
                          <a:spcPct val="0"/>
                        </a:spcAft>
                        <a:buClrTx/>
                        <a:buSzTx/>
                        <a:buFontTx/>
                        <a:buNone/>
                      </a:pPr>
                      <a:r>
                        <a:rPr kumimoji="0" lang="en-US" altLang="zh-CN" sz="2400" b="0" i="0" u="none" strike="noStrike" cap="none" normalizeH="0" baseline="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     Salary expense</a:t>
                      </a: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r>
                        <a:rPr kumimoji="0" lang="en-US" altLang="zh-CN" sz="2400" b="0" i="0" u="none" strike="noStrike" cap="none" normalizeH="0" baseline="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$ 25,000</a:t>
                      </a: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endParaRPr kumimoji="0" lang="zh-CN" altLang="zh-CN" sz="24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extLst>
                  <a:ext uri="{0D108BD9-81ED-4DB2-BD59-A6C34878D82A}">
                    <a16:rowId xmlns:a16="http://schemas.microsoft.com/office/drawing/2014/main" val="10003"/>
                  </a:ext>
                </a:extLst>
              </a:tr>
              <a:tr h="371475">
                <a:tc>
                  <a:txBody>
                    <a:bodyPr/>
                    <a:lstStyle/>
                    <a:p>
                      <a:pPr marL="0" marR="0" lvl="0" indent="0" algn="l" defTabSz="913130" rtl="0" eaLnBrk="1" fontAlgn="base" latinLnBrk="0" hangingPunct="1">
                        <a:lnSpc>
                          <a:spcPct val="100000"/>
                        </a:lnSpc>
                        <a:spcBef>
                          <a:spcPct val="0"/>
                        </a:spcBef>
                        <a:spcAft>
                          <a:spcPct val="0"/>
                        </a:spcAft>
                        <a:buClrTx/>
                        <a:buSzTx/>
                        <a:buFontTx/>
                        <a:buNone/>
                      </a:pPr>
                      <a:endParaRPr kumimoji="0" lang="zh-CN" altLang="zh-CN" sz="24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l" defTabSz="913130" rtl="0" eaLnBrk="1" fontAlgn="base" latinLnBrk="0" hangingPunct="1">
                        <a:lnSpc>
                          <a:spcPct val="100000"/>
                        </a:lnSpc>
                        <a:spcBef>
                          <a:spcPct val="0"/>
                        </a:spcBef>
                        <a:spcAft>
                          <a:spcPct val="0"/>
                        </a:spcAft>
                        <a:buClrTx/>
                        <a:buSzTx/>
                        <a:buFontTx/>
                        <a:buNone/>
                      </a:pPr>
                      <a:r>
                        <a:rPr kumimoji="0" lang="en-US" altLang="zh-CN" sz="2400" b="0" i="0" u="none" strike="noStrike" cap="none" normalizeH="0" baseline="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     Insurance expense</a:t>
                      </a: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r>
                        <a:rPr kumimoji="0" lang="en-US" altLang="zh-CN" sz="2400" b="0" i="0" u="none" strike="noStrike" cap="none" normalizeH="0" baseline="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8,000</a:t>
                      </a: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endParaRPr kumimoji="0" lang="zh-CN" altLang="zh-CN" sz="24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extLst>
                  <a:ext uri="{0D108BD9-81ED-4DB2-BD59-A6C34878D82A}">
                    <a16:rowId xmlns:a16="http://schemas.microsoft.com/office/drawing/2014/main" val="10004"/>
                  </a:ext>
                </a:extLst>
              </a:tr>
              <a:tr h="371475">
                <a:tc>
                  <a:txBody>
                    <a:bodyPr/>
                    <a:lstStyle/>
                    <a:p>
                      <a:pPr marL="0" marR="0" lvl="0" indent="0" algn="l" defTabSz="913130" rtl="0" eaLnBrk="1" fontAlgn="base" latinLnBrk="0" hangingPunct="1">
                        <a:lnSpc>
                          <a:spcPct val="100000"/>
                        </a:lnSpc>
                        <a:spcBef>
                          <a:spcPct val="0"/>
                        </a:spcBef>
                        <a:spcAft>
                          <a:spcPct val="0"/>
                        </a:spcAft>
                        <a:buClrTx/>
                        <a:buSzTx/>
                        <a:buFontTx/>
                        <a:buNone/>
                      </a:pPr>
                      <a:endParaRPr kumimoji="0" lang="zh-CN" altLang="zh-CN" sz="24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l" defTabSz="913130" rtl="0" eaLnBrk="1" fontAlgn="base" latinLnBrk="0" hangingPunct="1">
                        <a:lnSpc>
                          <a:spcPct val="100000"/>
                        </a:lnSpc>
                        <a:spcBef>
                          <a:spcPct val="0"/>
                        </a:spcBef>
                        <a:spcAft>
                          <a:spcPct val="0"/>
                        </a:spcAft>
                        <a:buClrTx/>
                        <a:buSzTx/>
                        <a:buFontTx/>
                        <a:buNone/>
                      </a:pPr>
                      <a:r>
                        <a:rPr kumimoji="0" lang="en-US" altLang="zh-CN" sz="2400" b="0" i="0" u="none" strike="noStrike" cap="none" normalizeH="0" baseline="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     Advertising expense</a:t>
                      </a: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r>
                        <a:rPr kumimoji="0" lang="en-US" altLang="zh-CN" sz="2400" b="0" i="0" u="none" strike="noStrike" cap="none" normalizeH="0" baseline="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3,000</a:t>
                      </a: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endParaRPr kumimoji="0" lang="zh-CN" altLang="zh-CN" sz="24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extLst>
                  <a:ext uri="{0D108BD9-81ED-4DB2-BD59-A6C34878D82A}">
                    <a16:rowId xmlns:a16="http://schemas.microsoft.com/office/drawing/2014/main" val="10005"/>
                  </a:ext>
                </a:extLst>
              </a:tr>
              <a:tr h="371475">
                <a:tc>
                  <a:txBody>
                    <a:bodyPr/>
                    <a:lstStyle/>
                    <a:p>
                      <a:pPr marL="0" marR="0" lvl="0" indent="0" algn="l" defTabSz="913130" rtl="0" eaLnBrk="1" fontAlgn="base" latinLnBrk="0" hangingPunct="1">
                        <a:lnSpc>
                          <a:spcPct val="100000"/>
                        </a:lnSpc>
                        <a:spcBef>
                          <a:spcPct val="0"/>
                        </a:spcBef>
                        <a:spcAft>
                          <a:spcPct val="0"/>
                        </a:spcAft>
                        <a:buClrTx/>
                        <a:buSzTx/>
                        <a:buFontTx/>
                        <a:buNone/>
                      </a:pPr>
                      <a:endParaRPr kumimoji="0" lang="zh-CN" altLang="zh-CN" sz="24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l" defTabSz="913130" rtl="0" eaLnBrk="1" fontAlgn="base" latinLnBrk="0" hangingPunct="1">
                        <a:lnSpc>
                          <a:spcPct val="100000"/>
                        </a:lnSpc>
                        <a:spcBef>
                          <a:spcPct val="0"/>
                        </a:spcBef>
                        <a:spcAft>
                          <a:spcPct val="0"/>
                        </a:spcAft>
                        <a:buClrTx/>
                        <a:buSzTx/>
                        <a:buFontTx/>
                        <a:buNone/>
                      </a:pPr>
                      <a:endParaRPr kumimoji="0" lang="zh-CN" altLang="zh-CN" sz="24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endParaRPr kumimoji="0" lang="zh-CN" altLang="zh-CN" sz="24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endParaRPr kumimoji="0" lang="zh-CN" altLang="zh-CN" sz="24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extLst>
                  <a:ext uri="{0D108BD9-81ED-4DB2-BD59-A6C34878D82A}">
                    <a16:rowId xmlns:a16="http://schemas.microsoft.com/office/drawing/2014/main" val="10006"/>
                  </a:ext>
                </a:extLst>
              </a:tr>
              <a:tr h="371475">
                <a:tc>
                  <a:txBody>
                    <a:bodyPr/>
                    <a:lstStyle/>
                    <a:p>
                      <a:pPr marL="0" marR="0" lvl="0" indent="0" algn="l" defTabSz="913130" rtl="0" eaLnBrk="1" fontAlgn="base" latinLnBrk="0" hangingPunct="1">
                        <a:lnSpc>
                          <a:spcPct val="100000"/>
                        </a:lnSpc>
                        <a:spcBef>
                          <a:spcPct val="0"/>
                        </a:spcBef>
                        <a:spcAft>
                          <a:spcPct val="0"/>
                        </a:spcAft>
                        <a:buClrTx/>
                        <a:buSzTx/>
                        <a:buFontTx/>
                        <a:buNone/>
                      </a:pPr>
                      <a:endParaRPr kumimoji="0" lang="zh-CN" altLang="zh-CN" sz="24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l" defTabSz="913130" rtl="0" eaLnBrk="1" fontAlgn="base" latinLnBrk="0" hangingPunct="1">
                        <a:lnSpc>
                          <a:spcPct val="100000"/>
                        </a:lnSpc>
                        <a:spcBef>
                          <a:spcPct val="0"/>
                        </a:spcBef>
                        <a:spcAft>
                          <a:spcPct val="0"/>
                        </a:spcAft>
                        <a:buClrTx/>
                        <a:buSzTx/>
                        <a:buFontTx/>
                        <a:buNone/>
                      </a:pPr>
                      <a:r>
                        <a:rPr kumimoji="0" lang="en-US" altLang="zh-CN" sz="2400" b="0" i="0" u="none" strike="noStrike" cap="none" normalizeH="0" baseline="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     Total expenses</a:t>
                      </a: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endParaRPr kumimoji="0" lang="zh-CN" altLang="zh-CN" sz="24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r>
                        <a:rPr kumimoji="0" lang="en-US" altLang="zh-CN" sz="2400" b="0" i="0" u="none" strike="noStrike" cap="none" normalizeH="0" baseline="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36,000</a:t>
                      </a: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DEECEF"/>
                    </a:solidFill>
                  </a:tcPr>
                </a:tc>
                <a:extLst>
                  <a:ext uri="{0D108BD9-81ED-4DB2-BD59-A6C34878D82A}">
                    <a16:rowId xmlns:a16="http://schemas.microsoft.com/office/drawing/2014/main" val="10007"/>
                  </a:ext>
                </a:extLst>
              </a:tr>
              <a:tr h="371475">
                <a:tc>
                  <a:txBody>
                    <a:bodyPr/>
                    <a:lstStyle/>
                    <a:p>
                      <a:pPr marL="0" marR="0" lvl="0" indent="0" algn="l" defTabSz="913130" rtl="0" eaLnBrk="1" fontAlgn="base" latinLnBrk="0" hangingPunct="1">
                        <a:lnSpc>
                          <a:spcPct val="100000"/>
                        </a:lnSpc>
                        <a:spcBef>
                          <a:spcPct val="0"/>
                        </a:spcBef>
                        <a:spcAft>
                          <a:spcPct val="0"/>
                        </a:spcAft>
                        <a:buClrTx/>
                        <a:buSzTx/>
                        <a:buFontTx/>
                        <a:buNone/>
                      </a:pPr>
                      <a:endParaRPr kumimoji="0" lang="zh-CN" altLang="zh-CN" sz="24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l" defTabSz="913130" rtl="0" eaLnBrk="1" fontAlgn="base" latinLnBrk="0" hangingPunct="1">
                        <a:lnSpc>
                          <a:spcPct val="100000"/>
                        </a:lnSpc>
                        <a:spcBef>
                          <a:spcPct val="0"/>
                        </a:spcBef>
                        <a:spcAft>
                          <a:spcPct val="0"/>
                        </a:spcAft>
                        <a:buClrTx/>
                        <a:buSzTx/>
                        <a:buFontTx/>
                        <a:buNone/>
                      </a:pPr>
                      <a:r>
                        <a:rPr kumimoji="0" lang="en-US" altLang="zh-CN" sz="2400" b="0" i="0" u="none" strike="noStrike" cap="none" normalizeH="0" baseline="0" dirty="0">
                          <a:ln>
                            <a:noFill/>
                          </a:ln>
                          <a:solidFill>
                            <a:srgbClr val="1107E3"/>
                          </a:solidFill>
                          <a:effectLst/>
                          <a:latin typeface="Times New Roman" panose="02020603050405020304" pitchFamily="18" charset="0"/>
                          <a:ea typeface="宋体" panose="02010600030101010101" pitchFamily="2" charset="-122"/>
                          <a:cs typeface="Times New Roman" panose="02020603050405020304" pitchFamily="18" charset="0"/>
                        </a:rPr>
                        <a:t>Net income</a:t>
                      </a: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endParaRPr kumimoji="0" lang="zh-CN" altLang="zh-CN" sz="24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r>
                        <a:rPr kumimoji="0" lang="en-US" altLang="zh-CN" sz="2400" b="0" i="0" u="none" strike="noStrike" cap="none" normalizeH="0" baseline="0" dirty="0">
                          <a:ln>
                            <a:noFill/>
                          </a:ln>
                          <a:solidFill>
                            <a:srgbClr val="1107E3"/>
                          </a:solidFill>
                          <a:effectLst/>
                          <a:latin typeface="Times New Roman" panose="02020603050405020304" pitchFamily="18" charset="0"/>
                          <a:ea typeface="宋体" panose="02010600030101010101" pitchFamily="2" charset="-122"/>
                          <a:cs typeface="Times New Roman" panose="02020603050405020304" pitchFamily="18" charset="0"/>
                        </a:rPr>
                        <a:t>$ 44,000</a:t>
                      </a: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DEECEF"/>
                    </a:solidFill>
                  </a:tcPr>
                </a:tc>
                <a:extLst>
                  <a:ext uri="{0D108BD9-81ED-4DB2-BD59-A6C34878D82A}">
                    <a16:rowId xmlns:a16="http://schemas.microsoft.com/office/drawing/2014/main" val="10008"/>
                  </a:ext>
                </a:extLst>
              </a:tr>
            </a:tbl>
          </a:graphicData>
        </a:graphic>
      </p:graphicFrame>
      <p:pic>
        <p:nvPicPr>
          <p:cNvPr id="3" name="Graphic 21">
            <a:extLst>
              <a:ext uri="{FF2B5EF4-FFF2-40B4-BE49-F238E27FC236}">
                <a16:creationId xmlns:a16="http://schemas.microsoft.com/office/drawing/2014/main" id="{8C56E92B-DAF2-9E85-37D9-0A9210388B0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79936" y="22827"/>
            <a:ext cx="2305141" cy="1076343"/>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81" name="Slide Number Placeholder 3"/>
          <p:cNvSpPr>
            <a:spLocks noGrp="1"/>
          </p:cNvSpPr>
          <p:nvPr>
            <p:ph type="sldNum" sz="quarter" idx="4"/>
          </p:nvPr>
        </p:nvSpPr>
        <p:spPr>
          <a:noFill/>
          <a:ln>
            <a:noFill/>
          </a:ln>
        </p:spPr>
        <p:txBody>
          <a:bodyPr vert="horz" wrap="square" lIns="91440" tIns="45720" rIns="91440" bIns="45720" numCol="1" rtlCol="0" anchor="ctr" anchorCtr="0" compatLnSpc="1"/>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pitchFamily="34"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stStyle>
          <a:p>
            <a:pPr lvl="0" algn="r"/>
            <a:fld id="{9A0DB2DC-4C9A-4742-B13C-FB6460FD3503}" type="slidenum">
              <a:rPr lang="en-US" altLang="zh-CN" sz="1200" dirty="0">
                <a:solidFill>
                  <a:srgbClr val="898989"/>
                </a:solidFill>
                <a:ea typeface="宋体" panose="02010600030101010101" pitchFamily="2" charset="-122"/>
              </a:rPr>
              <a:t>35</a:t>
            </a:fld>
            <a:endParaRPr lang="en-US" altLang="zh-CN" sz="1200" dirty="0">
              <a:solidFill>
                <a:srgbClr val="898989"/>
              </a:solidFill>
              <a:ea typeface="宋体" panose="02010600030101010101" pitchFamily="2" charset="-122"/>
            </a:endParaRPr>
          </a:p>
        </p:txBody>
      </p:sp>
      <p:graphicFrame>
        <p:nvGraphicFramePr>
          <p:cNvPr id="6" name="Table 5"/>
          <p:cNvGraphicFramePr>
            <a:graphicFrameLocks noGrp="1"/>
          </p:cNvGraphicFramePr>
          <p:nvPr/>
        </p:nvGraphicFramePr>
        <p:xfrm>
          <a:off x="1981200" y="1447800"/>
          <a:ext cx="7772400" cy="1371600"/>
        </p:xfrm>
        <a:graphic>
          <a:graphicData uri="http://schemas.openxmlformats.org/drawingml/2006/table">
            <a:tbl>
              <a:tblPr firstRow="1" bandRow="1">
                <a:tableStyleId>{BC89EF96-8CEA-46FF-86C4-4CE0E7609802}</a:tableStyleId>
              </a:tblPr>
              <a:tblGrid>
                <a:gridCol w="7772400">
                  <a:extLst>
                    <a:ext uri="{9D8B030D-6E8A-4147-A177-3AD203B41FA5}">
                      <a16:colId xmlns:a16="http://schemas.microsoft.com/office/drawing/2014/main" val="20000"/>
                    </a:ext>
                  </a:extLst>
                </a:gridCol>
              </a:tblGrid>
              <a:tr h="370840">
                <a:tc>
                  <a:txBody>
                    <a:bodyPr/>
                    <a:lstStyle/>
                    <a:p>
                      <a:pPr algn="ctr"/>
                      <a:r>
                        <a:rPr lang="en-US" sz="2400" b="1" kern="1200" baseline="0" dirty="0">
                          <a:solidFill>
                            <a:schemeClr val="tx1"/>
                          </a:solidFill>
                          <a:latin typeface="Times New Roman" panose="02020603050405020304" pitchFamily="18" charset="0"/>
                          <a:ea typeface="+mn-ea"/>
                          <a:cs typeface="Times New Roman" panose="02020603050405020304" pitchFamily="18" charset="0"/>
                        </a:rPr>
                        <a:t>Studio Photography</a:t>
                      </a:r>
                      <a:endParaRPr lang="en-US" sz="2400" dirty="0">
                        <a:latin typeface="Times New Roman" panose="02020603050405020304" pitchFamily="18" charset="0"/>
                        <a:cs typeface="Times New Roman" panose="02020603050405020304" pitchFamily="18"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10000"/>
                  </a:ext>
                </a:extLst>
              </a:tr>
              <a:tr h="370840">
                <a:tc>
                  <a:txBody>
                    <a:bodyPr/>
                    <a:lstStyle/>
                    <a:p>
                      <a:pPr algn="ctr"/>
                      <a:r>
                        <a:rPr lang="en-US" sz="2400" b="1" baseline="0" dirty="0">
                          <a:latin typeface="Times New Roman" panose="02020603050405020304" pitchFamily="18" charset="0"/>
                          <a:cs typeface="Times New Roman" panose="02020603050405020304" pitchFamily="18" charset="0"/>
                        </a:rPr>
                        <a:t>Statement of Owner’s Equity</a:t>
                      </a:r>
                      <a:endParaRPr lang="en-US" sz="2400" b="1" dirty="0">
                        <a:latin typeface="Times New Roman" panose="02020603050405020304" pitchFamily="18" charset="0"/>
                        <a:cs typeface="Times New Roman" panose="02020603050405020304" pitchFamily="18"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10001"/>
                  </a:ext>
                </a:extLst>
              </a:tr>
              <a:tr h="370840">
                <a:tc>
                  <a:txBody>
                    <a:bodyPr/>
                    <a:lstStyle/>
                    <a:p>
                      <a:pPr algn="ctr"/>
                      <a:r>
                        <a:rPr lang="en-US" sz="2400" dirty="0">
                          <a:latin typeface="Times New Roman" panose="02020603050405020304" pitchFamily="18" charset="0"/>
                          <a:cs typeface="Times New Roman" panose="02020603050405020304" pitchFamily="18" charset="0"/>
                        </a:rPr>
                        <a:t>For</a:t>
                      </a:r>
                      <a:r>
                        <a:rPr lang="en-US" sz="2400" baseline="0" dirty="0">
                          <a:latin typeface="Times New Roman" panose="02020603050405020304" pitchFamily="18" charset="0"/>
                          <a:cs typeface="Times New Roman" panose="02020603050405020304" pitchFamily="18" charset="0"/>
                        </a:rPr>
                        <a:t> the Month</a:t>
                      </a:r>
                      <a:r>
                        <a:rPr lang="en-US" sz="2400" dirty="0">
                          <a:latin typeface="Times New Roman" panose="02020603050405020304" pitchFamily="18" charset="0"/>
                          <a:cs typeface="Times New Roman" panose="02020603050405020304" pitchFamily="18" charset="0"/>
                        </a:rPr>
                        <a:t>  Ended December 31, 2012</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10002"/>
                  </a:ext>
                </a:extLst>
              </a:tr>
            </a:tbl>
          </a:graphicData>
        </a:graphic>
      </p:graphicFrame>
      <p:sp>
        <p:nvSpPr>
          <p:cNvPr id="7" name="Title 1"/>
          <p:cNvSpPr txBox="1"/>
          <p:nvPr/>
        </p:nvSpPr>
        <p:spPr>
          <a:xfrm>
            <a:off x="392174" y="595801"/>
            <a:ext cx="8382000" cy="332399"/>
          </a:xfrm>
          <a:prstGeom prst="rect">
            <a:avLst/>
          </a:prstGeom>
        </p:spPr>
        <p:txBody>
          <a:bodyPr lIns="0" tIns="0" rIns="0" bIns="0">
            <a:spAutoFit/>
          </a:bodyPr>
          <a:lstStyle/>
          <a:p>
            <a:pPr algn="ctr" defTabSz="913130">
              <a:lnSpc>
                <a:spcPct val="90000"/>
              </a:lnSpc>
              <a:defRPr/>
            </a:pPr>
            <a:r>
              <a:rPr lang="en-US" sz="2400" b="1" spc="-150" dirty="0">
                <a:gradFill>
                  <a:gsLst>
                    <a:gs pos="0">
                      <a:srgbClr val="2E59B0"/>
                    </a:gs>
                    <a:gs pos="49000">
                      <a:srgbClr val="161D32"/>
                    </a:gs>
                    <a:gs pos="100000">
                      <a:srgbClr val="000000"/>
                    </a:gs>
                  </a:gsLst>
                  <a:lin ang="5400000" scaled="0"/>
                </a:gradFill>
                <a:latin typeface="Times New Roman" panose="02020603050405020304" pitchFamily="18" charset="0"/>
                <a:cs typeface="Times New Roman" panose="02020603050405020304" pitchFamily="18" charset="0"/>
              </a:rPr>
              <a:t>P1-36A:  CONTINUED</a:t>
            </a:r>
          </a:p>
        </p:txBody>
      </p:sp>
      <p:graphicFrame>
        <p:nvGraphicFramePr>
          <p:cNvPr id="132192" name="Group 96"/>
          <p:cNvGraphicFramePr>
            <a:graphicFrameLocks noGrp="1"/>
          </p:cNvGraphicFramePr>
          <p:nvPr/>
        </p:nvGraphicFramePr>
        <p:xfrm>
          <a:off x="1981200" y="2819400"/>
          <a:ext cx="7772400" cy="2743200"/>
        </p:xfrm>
        <a:graphic>
          <a:graphicData uri="http://schemas.openxmlformats.org/drawingml/2006/table">
            <a:tbl>
              <a:tblPr/>
              <a:tblGrid>
                <a:gridCol w="381000">
                  <a:extLst>
                    <a:ext uri="{9D8B030D-6E8A-4147-A177-3AD203B41FA5}">
                      <a16:colId xmlns:a16="http://schemas.microsoft.com/office/drawing/2014/main" val="20000"/>
                    </a:ext>
                  </a:extLst>
                </a:gridCol>
                <a:gridCol w="5691188">
                  <a:extLst>
                    <a:ext uri="{9D8B030D-6E8A-4147-A177-3AD203B41FA5}">
                      <a16:colId xmlns:a16="http://schemas.microsoft.com/office/drawing/2014/main" val="20001"/>
                    </a:ext>
                  </a:extLst>
                </a:gridCol>
                <a:gridCol w="1700212">
                  <a:extLst>
                    <a:ext uri="{9D8B030D-6E8A-4147-A177-3AD203B41FA5}">
                      <a16:colId xmlns:a16="http://schemas.microsoft.com/office/drawing/2014/main" val="20002"/>
                    </a:ext>
                  </a:extLst>
                </a:gridCol>
              </a:tblGrid>
              <a:tr h="371475">
                <a:tc>
                  <a:txBody>
                    <a:bodyPr/>
                    <a:lstStyle/>
                    <a:p>
                      <a:pPr marL="0" marR="0" lvl="0" indent="0" algn="l" defTabSz="913130" rtl="0" eaLnBrk="1" fontAlgn="base" latinLnBrk="0" hangingPunct="1">
                        <a:lnSpc>
                          <a:spcPct val="100000"/>
                        </a:lnSpc>
                        <a:spcBef>
                          <a:spcPct val="0"/>
                        </a:spcBef>
                        <a:spcAft>
                          <a:spcPct val="0"/>
                        </a:spcAft>
                        <a:buClrTx/>
                        <a:buSzTx/>
                        <a:buFontTx/>
                        <a:buNone/>
                      </a:pPr>
                      <a:endParaRPr kumimoji="0" lang="zh-CN" altLang="zh-CN" sz="24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l" defTabSz="913130" rtl="0" eaLnBrk="1" fontAlgn="base" latinLnBrk="0" hangingPunct="1">
                        <a:lnSpc>
                          <a:spcPct val="100000"/>
                        </a:lnSpc>
                        <a:spcBef>
                          <a:spcPct val="0"/>
                        </a:spcBef>
                        <a:spcAft>
                          <a:spcPct val="0"/>
                        </a:spcAft>
                        <a:buClrTx/>
                        <a:buSzTx/>
                        <a:buFontTx/>
                        <a:buNone/>
                      </a:pPr>
                      <a:r>
                        <a:rPr kumimoji="0" lang="en-US" altLang="zh-CN" sz="2400" b="0" i="0" u="none" strike="noStrike" cap="none" normalizeH="0" baseline="0" dirty="0" err="1">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Ansel</a:t>
                      </a:r>
                      <a:r>
                        <a:rPr kumimoji="0" lang="en-US" altLang="zh-CN" sz="2400" b="0" i="0" u="none" strike="noStrike" cap="none" normalizeH="0" baseline="0" dirty="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 capital,  December 31, 2011</a:t>
                      </a: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r>
                        <a:rPr kumimoji="0" lang="en-US" altLang="zh-CN" sz="2400" b="0" i="0" u="none" strike="noStrike" cap="none" normalizeH="0" baseline="0" dirty="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$ 45,000</a:t>
                      </a: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extLst>
                  <a:ext uri="{0D108BD9-81ED-4DB2-BD59-A6C34878D82A}">
                    <a16:rowId xmlns:a16="http://schemas.microsoft.com/office/drawing/2014/main" val="10000"/>
                  </a:ext>
                </a:extLst>
              </a:tr>
              <a:tr h="371475">
                <a:tc>
                  <a:txBody>
                    <a:bodyPr/>
                    <a:lstStyle/>
                    <a:p>
                      <a:pPr marL="0" marR="0" lvl="0" indent="0" algn="l" defTabSz="913130" rtl="0" eaLnBrk="1" fontAlgn="base" latinLnBrk="0" hangingPunct="1">
                        <a:lnSpc>
                          <a:spcPct val="100000"/>
                        </a:lnSpc>
                        <a:spcBef>
                          <a:spcPct val="0"/>
                        </a:spcBef>
                        <a:spcAft>
                          <a:spcPct val="0"/>
                        </a:spcAft>
                        <a:buClrTx/>
                        <a:buSzTx/>
                        <a:buFontTx/>
                        <a:buNone/>
                      </a:pPr>
                      <a:endParaRPr kumimoji="0" lang="zh-CN" altLang="zh-CN" sz="24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l" defTabSz="913130" rtl="0" eaLnBrk="1" fontAlgn="base" latinLnBrk="0" hangingPunct="1">
                        <a:lnSpc>
                          <a:spcPct val="100000"/>
                        </a:lnSpc>
                        <a:spcBef>
                          <a:spcPct val="0"/>
                        </a:spcBef>
                        <a:spcAft>
                          <a:spcPct val="0"/>
                        </a:spcAft>
                        <a:buClrTx/>
                        <a:buSzTx/>
                        <a:buFontTx/>
                        <a:buNone/>
                      </a:pPr>
                      <a:r>
                        <a:rPr kumimoji="0" lang="en-US" altLang="zh-CN" sz="2400" b="0" i="0" u="none" strike="noStrike" cap="none" normalizeH="0" baseline="0" dirty="0">
                          <a:ln>
                            <a:noFill/>
                          </a:ln>
                          <a:solidFill>
                            <a:srgbClr val="1107E3"/>
                          </a:solidFill>
                          <a:effectLst/>
                          <a:latin typeface="Times New Roman" panose="02020603050405020304" pitchFamily="18" charset="0"/>
                          <a:ea typeface="宋体" panose="02010600030101010101" pitchFamily="2" charset="-122"/>
                          <a:cs typeface="Times New Roman" panose="02020603050405020304" pitchFamily="18" charset="0"/>
                        </a:rPr>
                        <a:t>Net income</a:t>
                      </a: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r>
                        <a:rPr kumimoji="0" lang="en-US" altLang="zh-CN" sz="2400" b="0" i="0" u="none" strike="noStrike" cap="none" normalizeH="0" baseline="0" dirty="0">
                          <a:ln>
                            <a:noFill/>
                          </a:ln>
                          <a:solidFill>
                            <a:srgbClr val="1107E3"/>
                          </a:solidFill>
                          <a:effectLst/>
                          <a:latin typeface="Times New Roman" panose="02020603050405020304" pitchFamily="18" charset="0"/>
                          <a:ea typeface="宋体" panose="02010600030101010101" pitchFamily="2" charset="-122"/>
                          <a:cs typeface="Times New Roman" panose="02020603050405020304" pitchFamily="18" charset="0"/>
                        </a:rPr>
                        <a:t>44,000</a:t>
                      </a: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DEECEF"/>
                    </a:solidFill>
                  </a:tcPr>
                </a:tc>
                <a:extLst>
                  <a:ext uri="{0D108BD9-81ED-4DB2-BD59-A6C34878D82A}">
                    <a16:rowId xmlns:a16="http://schemas.microsoft.com/office/drawing/2014/main" val="10001"/>
                  </a:ext>
                </a:extLst>
              </a:tr>
              <a:tr h="371475">
                <a:tc>
                  <a:txBody>
                    <a:bodyPr/>
                    <a:lstStyle/>
                    <a:p>
                      <a:pPr marL="0" marR="0" lvl="0" indent="0" algn="l" defTabSz="913130" rtl="0" eaLnBrk="1" fontAlgn="base" latinLnBrk="0" hangingPunct="1">
                        <a:lnSpc>
                          <a:spcPct val="100000"/>
                        </a:lnSpc>
                        <a:spcBef>
                          <a:spcPct val="0"/>
                        </a:spcBef>
                        <a:spcAft>
                          <a:spcPct val="0"/>
                        </a:spcAft>
                        <a:buClrTx/>
                        <a:buSzTx/>
                        <a:buFontTx/>
                        <a:buNone/>
                      </a:pPr>
                      <a:endParaRPr kumimoji="0" lang="zh-CN" altLang="zh-CN" sz="24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l" defTabSz="913130" rtl="0" eaLnBrk="1" fontAlgn="base" latinLnBrk="0" hangingPunct="1">
                        <a:lnSpc>
                          <a:spcPct val="100000"/>
                        </a:lnSpc>
                        <a:spcBef>
                          <a:spcPct val="0"/>
                        </a:spcBef>
                        <a:spcAft>
                          <a:spcPct val="0"/>
                        </a:spcAft>
                        <a:buClrTx/>
                        <a:buSzTx/>
                        <a:buFontTx/>
                        <a:buNone/>
                      </a:pPr>
                      <a:r>
                        <a:rPr kumimoji="0" lang="en-US" altLang="zh-CN" sz="2400" b="0" i="0" u="none" strike="noStrike" cap="none" normalizeH="0" baseline="0" dirty="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     Subtotal</a:t>
                      </a: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r>
                        <a:rPr kumimoji="0" lang="en-US" altLang="zh-CN" sz="2400" b="0" i="0" u="none" strike="noStrike" cap="none" normalizeH="0" baseline="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$ 89,000</a:t>
                      </a: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extLst>
                  <a:ext uri="{0D108BD9-81ED-4DB2-BD59-A6C34878D82A}">
                    <a16:rowId xmlns:a16="http://schemas.microsoft.com/office/drawing/2014/main" val="10002"/>
                  </a:ext>
                </a:extLst>
              </a:tr>
              <a:tr h="371475">
                <a:tc>
                  <a:txBody>
                    <a:bodyPr/>
                    <a:lstStyle/>
                    <a:p>
                      <a:pPr marL="0" marR="0" lvl="0" indent="0" algn="l" defTabSz="913130" rtl="0" eaLnBrk="1" fontAlgn="base" latinLnBrk="0" hangingPunct="1">
                        <a:lnSpc>
                          <a:spcPct val="100000"/>
                        </a:lnSpc>
                        <a:spcBef>
                          <a:spcPct val="0"/>
                        </a:spcBef>
                        <a:spcAft>
                          <a:spcPct val="0"/>
                        </a:spcAft>
                        <a:buClrTx/>
                        <a:buSzTx/>
                        <a:buFontTx/>
                        <a:buNone/>
                      </a:pPr>
                      <a:endParaRPr kumimoji="0" lang="zh-CN" altLang="zh-CN" sz="24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l" defTabSz="913130" rtl="0" eaLnBrk="1" fontAlgn="base" latinLnBrk="0" hangingPunct="1">
                        <a:lnSpc>
                          <a:spcPct val="100000"/>
                        </a:lnSpc>
                        <a:spcBef>
                          <a:spcPct val="0"/>
                        </a:spcBef>
                        <a:spcAft>
                          <a:spcPct val="0"/>
                        </a:spcAft>
                        <a:buClrTx/>
                        <a:buSzTx/>
                        <a:buFontTx/>
                        <a:buNone/>
                      </a:pPr>
                      <a:r>
                        <a:rPr kumimoji="0" lang="en-US" altLang="zh-CN" sz="2400" b="0" i="0" u="none" strike="noStrike" cap="none" normalizeH="0" baseline="0" dirty="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Less: Drawings</a:t>
                      </a: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r>
                        <a:rPr kumimoji="0" lang="en-US" altLang="zh-CN" sz="2400" b="0" i="0" u="none" strike="noStrike" cap="none" normalizeH="0" baseline="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(13,000)</a:t>
                      </a: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DEECEF"/>
                    </a:solidFill>
                  </a:tcPr>
                </a:tc>
                <a:extLst>
                  <a:ext uri="{0D108BD9-81ED-4DB2-BD59-A6C34878D82A}">
                    <a16:rowId xmlns:a16="http://schemas.microsoft.com/office/drawing/2014/main" val="10003"/>
                  </a:ext>
                </a:extLst>
              </a:tr>
              <a:tr h="371475">
                <a:tc>
                  <a:txBody>
                    <a:bodyPr/>
                    <a:lstStyle/>
                    <a:p>
                      <a:pPr marL="0" marR="0" lvl="0" indent="0" algn="l" defTabSz="913130" rtl="0" eaLnBrk="1" fontAlgn="base" latinLnBrk="0" hangingPunct="1">
                        <a:lnSpc>
                          <a:spcPct val="100000"/>
                        </a:lnSpc>
                        <a:spcBef>
                          <a:spcPct val="0"/>
                        </a:spcBef>
                        <a:spcAft>
                          <a:spcPct val="0"/>
                        </a:spcAft>
                        <a:buClrTx/>
                        <a:buSzTx/>
                        <a:buFontTx/>
                        <a:buNone/>
                      </a:pPr>
                      <a:endParaRPr kumimoji="0" lang="zh-CN" altLang="zh-CN" sz="24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l" defTabSz="913130" rtl="0" eaLnBrk="1" fontAlgn="base" latinLnBrk="0" hangingPunct="1">
                        <a:lnSpc>
                          <a:spcPct val="100000"/>
                        </a:lnSpc>
                        <a:spcBef>
                          <a:spcPct val="0"/>
                        </a:spcBef>
                        <a:spcAft>
                          <a:spcPct val="0"/>
                        </a:spcAft>
                        <a:buClrTx/>
                        <a:buSzTx/>
                        <a:buFontTx/>
                        <a:buNone/>
                      </a:pPr>
                      <a:r>
                        <a:rPr kumimoji="0" lang="en-US" altLang="zh-CN" sz="2400" b="0" i="0" u="none" strike="noStrike" cap="none" normalizeH="0" baseline="0" dirty="0" err="1">
                          <a:ln>
                            <a:noFill/>
                          </a:ln>
                          <a:solidFill>
                            <a:srgbClr val="1107E3"/>
                          </a:solidFill>
                          <a:effectLst/>
                          <a:latin typeface="Times New Roman" panose="02020603050405020304" pitchFamily="18" charset="0"/>
                          <a:ea typeface="宋体" panose="02010600030101010101" pitchFamily="2" charset="-122"/>
                          <a:cs typeface="Times New Roman" panose="02020603050405020304" pitchFamily="18" charset="0"/>
                        </a:rPr>
                        <a:t>Ansel</a:t>
                      </a:r>
                      <a:r>
                        <a:rPr kumimoji="0" lang="en-US" altLang="zh-CN" sz="2400" b="0" i="0" u="none" strike="noStrike" cap="none" normalizeH="0" baseline="0" dirty="0">
                          <a:ln>
                            <a:noFill/>
                          </a:ln>
                          <a:solidFill>
                            <a:srgbClr val="1107E3"/>
                          </a:solidFill>
                          <a:effectLst/>
                          <a:latin typeface="Times New Roman" panose="02020603050405020304" pitchFamily="18" charset="0"/>
                          <a:ea typeface="宋体" panose="02010600030101010101" pitchFamily="2" charset="-122"/>
                          <a:cs typeface="Times New Roman" panose="02020603050405020304" pitchFamily="18" charset="0"/>
                        </a:rPr>
                        <a:t>, capital, December 31, 2012</a:t>
                      </a: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r>
                        <a:rPr kumimoji="0" lang="en-US" altLang="zh-CN" sz="2400" b="0" i="0" u="none" strike="noStrike" cap="none" normalizeH="0" baseline="0" dirty="0">
                          <a:ln>
                            <a:noFill/>
                          </a:ln>
                          <a:solidFill>
                            <a:srgbClr val="1107E3"/>
                          </a:solidFill>
                          <a:effectLst/>
                          <a:latin typeface="Times New Roman" panose="02020603050405020304" pitchFamily="18" charset="0"/>
                          <a:ea typeface="宋体" panose="02010600030101010101" pitchFamily="2" charset="-122"/>
                          <a:cs typeface="Times New Roman" panose="02020603050405020304" pitchFamily="18" charset="0"/>
                        </a:rPr>
                        <a:t>$ 76,000</a:t>
                      </a: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DEECEF"/>
                    </a:solidFill>
                  </a:tcPr>
                </a:tc>
                <a:extLst>
                  <a:ext uri="{0D108BD9-81ED-4DB2-BD59-A6C34878D82A}">
                    <a16:rowId xmlns:a16="http://schemas.microsoft.com/office/drawing/2014/main" val="10004"/>
                  </a:ext>
                </a:extLst>
              </a:tr>
              <a:tr h="371475">
                <a:tc>
                  <a:txBody>
                    <a:bodyPr/>
                    <a:lstStyle/>
                    <a:p>
                      <a:pPr marL="0" marR="0" lvl="0" indent="0" algn="l" defTabSz="913130" rtl="0" eaLnBrk="1" fontAlgn="base" latinLnBrk="0" hangingPunct="1">
                        <a:lnSpc>
                          <a:spcPct val="100000"/>
                        </a:lnSpc>
                        <a:spcBef>
                          <a:spcPct val="0"/>
                        </a:spcBef>
                        <a:spcAft>
                          <a:spcPct val="0"/>
                        </a:spcAft>
                        <a:buClrTx/>
                        <a:buSzTx/>
                        <a:buFontTx/>
                        <a:buNone/>
                      </a:pPr>
                      <a:endParaRPr kumimoji="0" lang="zh-CN" altLang="zh-CN" sz="24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l" defTabSz="913130" rtl="0" eaLnBrk="1" fontAlgn="base" latinLnBrk="0" hangingPunct="1">
                        <a:lnSpc>
                          <a:spcPct val="100000"/>
                        </a:lnSpc>
                        <a:spcBef>
                          <a:spcPct val="0"/>
                        </a:spcBef>
                        <a:spcAft>
                          <a:spcPct val="0"/>
                        </a:spcAft>
                        <a:buClrTx/>
                        <a:buSzTx/>
                        <a:buFontTx/>
                        <a:buNone/>
                      </a:pPr>
                      <a:endParaRPr kumimoji="0" lang="zh-CN" altLang="zh-CN" sz="24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endParaRPr kumimoji="0" lang="zh-CN" altLang="zh-CN" sz="24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extLst>
                  <a:ext uri="{0D108BD9-81ED-4DB2-BD59-A6C34878D82A}">
                    <a16:rowId xmlns:a16="http://schemas.microsoft.com/office/drawing/2014/main" val="10005"/>
                  </a:ext>
                </a:extLst>
              </a:tr>
            </a:tbl>
          </a:graphicData>
        </a:graphic>
      </p:graphicFrame>
      <p:cxnSp>
        <p:nvCxnSpPr>
          <p:cNvPr id="11" name="Straight Connector 10"/>
          <p:cNvCxnSpPr/>
          <p:nvPr/>
        </p:nvCxnSpPr>
        <p:spPr>
          <a:xfrm>
            <a:off x="8001000" y="5638800"/>
            <a:ext cx="17526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2" name="Graphic 21">
            <a:extLst>
              <a:ext uri="{FF2B5EF4-FFF2-40B4-BE49-F238E27FC236}">
                <a16:creationId xmlns:a16="http://schemas.microsoft.com/office/drawing/2014/main" id="{53064C7C-C92D-B365-59DD-2960D2DBE3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94685" y="49647"/>
            <a:ext cx="2305141" cy="1076343"/>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2192"/>
                                        </p:tgtEl>
                                        <p:attrNameLst>
                                          <p:attrName>style.visibility</p:attrName>
                                        </p:attrNameLst>
                                      </p:cBhvr>
                                      <p:to>
                                        <p:strVal val="visible"/>
                                      </p:to>
                                    </p:set>
                                    <p:animEffect transition="in" filter="fade">
                                      <p:cBhvr>
                                        <p:cTn id="12" dur="2000"/>
                                        <p:tgtEl>
                                          <p:spTgt spid="132192"/>
                                        </p:tgtEl>
                                      </p:cBhvr>
                                    </p:animEffect>
                                  </p:childTnLst>
                                </p:cTn>
                              </p:par>
                              <p:par>
                                <p:cTn id="13" presetID="10" presetClass="entr" presetSubtype="0"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529" name="Slide Number Placeholder 3"/>
          <p:cNvSpPr>
            <a:spLocks noGrp="1"/>
          </p:cNvSpPr>
          <p:nvPr>
            <p:ph type="sldNum" sz="quarter" idx="4"/>
          </p:nvPr>
        </p:nvSpPr>
        <p:spPr>
          <a:noFill/>
          <a:ln>
            <a:noFill/>
          </a:ln>
        </p:spPr>
        <p:txBody>
          <a:bodyPr vert="horz" wrap="square" lIns="91440" tIns="45720" rIns="91440" bIns="45720" numCol="1" rtlCol="0" anchor="ctr" anchorCtr="0" compatLnSpc="1"/>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pitchFamily="34"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stStyle>
          <a:p>
            <a:pPr lvl="0" algn="r"/>
            <a:fld id="{9A0DB2DC-4C9A-4742-B13C-FB6460FD3503}" type="slidenum">
              <a:rPr lang="en-US" altLang="zh-CN" sz="1200" dirty="0">
                <a:solidFill>
                  <a:srgbClr val="898989"/>
                </a:solidFill>
                <a:ea typeface="宋体" panose="02010600030101010101" pitchFamily="2" charset="-122"/>
              </a:rPr>
              <a:t>36</a:t>
            </a:fld>
            <a:endParaRPr lang="en-US" altLang="zh-CN" sz="1200" dirty="0">
              <a:solidFill>
                <a:srgbClr val="898989"/>
              </a:solidFill>
              <a:ea typeface="宋体" panose="02010600030101010101" pitchFamily="2" charset="-122"/>
            </a:endParaRPr>
          </a:p>
        </p:txBody>
      </p:sp>
      <p:graphicFrame>
        <p:nvGraphicFramePr>
          <p:cNvPr id="6" name="Table 5"/>
          <p:cNvGraphicFramePr>
            <a:graphicFrameLocks noGrp="1"/>
          </p:cNvGraphicFramePr>
          <p:nvPr/>
        </p:nvGraphicFramePr>
        <p:xfrm>
          <a:off x="1981200" y="762000"/>
          <a:ext cx="8001000" cy="1371600"/>
        </p:xfrm>
        <a:graphic>
          <a:graphicData uri="http://schemas.openxmlformats.org/drawingml/2006/table">
            <a:tbl>
              <a:tblPr firstRow="1" bandRow="1">
                <a:tableStyleId>{BC89EF96-8CEA-46FF-86C4-4CE0E7609802}</a:tableStyleId>
              </a:tblPr>
              <a:tblGrid>
                <a:gridCol w="8001000">
                  <a:extLst>
                    <a:ext uri="{9D8B030D-6E8A-4147-A177-3AD203B41FA5}">
                      <a16:colId xmlns:a16="http://schemas.microsoft.com/office/drawing/2014/main" val="20000"/>
                    </a:ext>
                  </a:extLst>
                </a:gridCol>
              </a:tblGrid>
              <a:tr h="370840">
                <a:tc>
                  <a:txBody>
                    <a:bodyPr/>
                    <a:lstStyle/>
                    <a:p>
                      <a:pPr algn="ctr"/>
                      <a:r>
                        <a:rPr lang="en-US" sz="2400" b="1" kern="1200" baseline="0" dirty="0">
                          <a:solidFill>
                            <a:schemeClr val="tx1"/>
                          </a:solidFill>
                          <a:latin typeface="Times New Roman" panose="02020603050405020304" pitchFamily="18" charset="0"/>
                          <a:ea typeface="+mn-ea"/>
                          <a:cs typeface="Times New Roman" panose="02020603050405020304" pitchFamily="18" charset="0"/>
                        </a:rPr>
                        <a:t>Studio Photography, Inc.</a:t>
                      </a:r>
                      <a:endParaRPr lang="en-US" sz="2400" dirty="0">
                        <a:latin typeface="Times New Roman" panose="02020603050405020304" pitchFamily="18" charset="0"/>
                        <a:cs typeface="Times New Roman" panose="02020603050405020304" pitchFamily="18"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10000"/>
                  </a:ext>
                </a:extLst>
              </a:tr>
              <a:tr h="370840">
                <a:tc>
                  <a:txBody>
                    <a:bodyPr/>
                    <a:lstStyle/>
                    <a:p>
                      <a:pPr algn="ctr"/>
                      <a:r>
                        <a:rPr lang="en-US" sz="2400" b="1" dirty="0">
                          <a:latin typeface="Times New Roman" panose="02020603050405020304" pitchFamily="18" charset="0"/>
                          <a:cs typeface="Times New Roman" panose="02020603050405020304" pitchFamily="18" charset="0"/>
                        </a:rPr>
                        <a:t>Balance Sheet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10001"/>
                  </a:ext>
                </a:extLst>
              </a:tr>
              <a:tr h="370840">
                <a:tc>
                  <a:txBody>
                    <a:bodyPr/>
                    <a:lstStyle/>
                    <a:p>
                      <a:pPr algn="ctr"/>
                      <a:r>
                        <a:rPr lang="en-US" sz="2400" dirty="0">
                          <a:latin typeface="Times New Roman" panose="02020603050405020304" pitchFamily="18" charset="0"/>
                          <a:cs typeface="Times New Roman" panose="02020603050405020304" pitchFamily="18" charset="0"/>
                        </a:rPr>
                        <a:t>December 31, 2012</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10002"/>
                  </a:ext>
                </a:extLst>
              </a:tr>
            </a:tbl>
          </a:graphicData>
        </a:graphic>
      </p:graphicFrame>
      <p:sp>
        <p:nvSpPr>
          <p:cNvPr id="8" name="Title 1"/>
          <p:cNvSpPr>
            <a:spLocks noGrp="1"/>
          </p:cNvSpPr>
          <p:nvPr>
            <p:ph type="title"/>
          </p:nvPr>
        </p:nvSpPr>
        <p:spPr>
          <a:xfrm>
            <a:off x="1828800" y="152401"/>
            <a:ext cx="8382000" cy="830997"/>
          </a:xfrm>
          <a:noFill/>
          <a:ln>
            <a:noFill/>
          </a:ln>
          <a:effectLst/>
          <a:scene3d>
            <a:camera prst="orthographicFront"/>
            <a:lightRig rig="balanced" dir="t"/>
          </a:scene3d>
          <a:sp3d prstMaterial="plastic"/>
        </p:spPr>
        <p:txBody>
          <a:bodyPr vert="horz" wrap="square" lIns="0" tIns="0" rIns="0" bIns="0" rtlCol="0" anchor="t">
            <a:spAutoFit/>
          </a:bodyPr>
          <a:lstStyle/>
          <a:p>
            <a:pPr algn="ctr" defTabSz="913130" fontAlgn="base">
              <a:spcAft>
                <a:spcPct val="0"/>
              </a:spcAft>
              <a:defRPr/>
            </a:pPr>
            <a:r>
              <a:rPr lang="en-US" sz="2400" b="1" spc="-150" dirty="0">
                <a:ln w="3175">
                  <a:noFill/>
                </a:ln>
                <a:gradFill>
                  <a:gsLst>
                    <a:gs pos="0">
                      <a:srgbClr val="2E59B0"/>
                    </a:gs>
                    <a:gs pos="49000">
                      <a:srgbClr val="161D32"/>
                    </a:gs>
                    <a:gs pos="100000">
                      <a:srgbClr val="000000"/>
                    </a:gs>
                  </a:gsLst>
                  <a:lin ang="5400000" scaled="0"/>
                </a:gradFill>
                <a:latin typeface="Times New Roman" panose="02020603050405020304" pitchFamily="18" charset="0"/>
                <a:ea typeface="+mn-ea"/>
                <a:cs typeface="Times New Roman" panose="02020603050405020304" pitchFamily="18" charset="0"/>
              </a:rPr>
              <a:t>P1-36A:  CONTINUED</a:t>
            </a:r>
            <a:br>
              <a:rPr lang="en-US" sz="3600" b="1" spc="-150" dirty="0">
                <a:ln w="3175">
                  <a:noFill/>
                </a:ln>
                <a:gradFill>
                  <a:gsLst>
                    <a:gs pos="0">
                      <a:srgbClr val="2E59B0"/>
                    </a:gs>
                    <a:gs pos="49000">
                      <a:srgbClr val="161D32"/>
                    </a:gs>
                    <a:gs pos="100000">
                      <a:srgbClr val="000000"/>
                    </a:gs>
                  </a:gsLst>
                  <a:lin ang="5400000" scaled="0"/>
                </a:gradFill>
                <a:effectLst>
                  <a:outerShdw blurRad="50800" dist="38100" dir="2700000" algn="tl" rotWithShape="0">
                    <a:prstClr val="black">
                      <a:alpha val="40000"/>
                    </a:prstClr>
                  </a:outerShdw>
                </a:effectLst>
                <a:latin typeface="Times New Roman" panose="02020603050405020304" pitchFamily="18" charset="0"/>
                <a:ea typeface="+mn-ea"/>
                <a:cs typeface="Times New Roman" panose="02020603050405020304" pitchFamily="18" charset="0"/>
              </a:rPr>
            </a:br>
            <a:endParaRPr lang="en-US" sz="3600" spc="-150" dirty="0">
              <a:ln w="3175">
                <a:noFill/>
              </a:ln>
              <a:gradFill>
                <a:gsLst>
                  <a:gs pos="0">
                    <a:srgbClr val="2E59B0"/>
                  </a:gs>
                  <a:gs pos="49000">
                    <a:srgbClr val="161D32"/>
                  </a:gs>
                  <a:gs pos="100000">
                    <a:srgbClr val="000000"/>
                  </a:gs>
                </a:gsLst>
                <a:lin ang="5400000" scaled="0"/>
              </a:gradFill>
              <a:effectLst>
                <a:outerShdw blurRad="50800" dist="38100" dir="2700000" algn="tl" rotWithShape="0">
                  <a:prstClr val="black">
                    <a:alpha val="40000"/>
                  </a:prstClr>
                </a:outerShdw>
              </a:effectLst>
              <a:latin typeface="Times New Roman" panose="02020603050405020304" pitchFamily="18" charset="0"/>
              <a:ea typeface="+mn-ea"/>
              <a:cs typeface="Times New Roman" panose="02020603050405020304" pitchFamily="18" charset="0"/>
            </a:endParaRPr>
          </a:p>
        </p:txBody>
      </p:sp>
      <p:graphicFrame>
        <p:nvGraphicFramePr>
          <p:cNvPr id="133212" name="Group 92"/>
          <p:cNvGraphicFramePr>
            <a:graphicFrameLocks noGrp="1"/>
          </p:cNvGraphicFramePr>
          <p:nvPr/>
        </p:nvGraphicFramePr>
        <p:xfrm>
          <a:off x="1981200" y="2133601"/>
          <a:ext cx="8001000" cy="4181475"/>
        </p:xfrm>
        <a:graphic>
          <a:graphicData uri="http://schemas.openxmlformats.org/drawingml/2006/table">
            <a:tbl>
              <a:tblPr/>
              <a:tblGrid>
                <a:gridCol w="233363">
                  <a:extLst>
                    <a:ext uri="{9D8B030D-6E8A-4147-A177-3AD203B41FA5}">
                      <a16:colId xmlns:a16="http://schemas.microsoft.com/office/drawing/2014/main" val="20000"/>
                    </a:ext>
                  </a:extLst>
                </a:gridCol>
                <a:gridCol w="2486025">
                  <a:extLst>
                    <a:ext uri="{9D8B030D-6E8A-4147-A177-3AD203B41FA5}">
                      <a16:colId xmlns:a16="http://schemas.microsoft.com/office/drawing/2014/main" val="20001"/>
                    </a:ext>
                  </a:extLst>
                </a:gridCol>
                <a:gridCol w="1165225">
                  <a:extLst>
                    <a:ext uri="{9D8B030D-6E8A-4147-A177-3AD203B41FA5}">
                      <a16:colId xmlns:a16="http://schemas.microsoft.com/office/drawing/2014/main" val="20002"/>
                    </a:ext>
                  </a:extLst>
                </a:gridCol>
                <a:gridCol w="231775">
                  <a:extLst>
                    <a:ext uri="{9D8B030D-6E8A-4147-A177-3AD203B41FA5}">
                      <a16:colId xmlns:a16="http://schemas.microsoft.com/office/drawing/2014/main" val="20003"/>
                    </a:ext>
                  </a:extLst>
                </a:gridCol>
                <a:gridCol w="2719387">
                  <a:extLst>
                    <a:ext uri="{9D8B030D-6E8A-4147-A177-3AD203B41FA5}">
                      <a16:colId xmlns:a16="http://schemas.microsoft.com/office/drawing/2014/main" val="20004"/>
                    </a:ext>
                  </a:extLst>
                </a:gridCol>
                <a:gridCol w="1165225">
                  <a:extLst>
                    <a:ext uri="{9D8B030D-6E8A-4147-A177-3AD203B41FA5}">
                      <a16:colId xmlns:a16="http://schemas.microsoft.com/office/drawing/2014/main" val="20005"/>
                    </a:ext>
                  </a:extLst>
                </a:gridCol>
              </a:tblGrid>
              <a:tr h="396875">
                <a:tc>
                  <a:txBody>
                    <a:bodyPr/>
                    <a:lstStyle/>
                    <a:p>
                      <a:pPr marL="0" marR="0" lvl="0" indent="0" algn="l" defTabSz="913130" rtl="0" eaLnBrk="1" fontAlgn="base" latinLnBrk="0" hangingPunct="1">
                        <a:lnSpc>
                          <a:spcPct val="100000"/>
                        </a:lnSpc>
                        <a:spcBef>
                          <a:spcPct val="0"/>
                        </a:spcBef>
                        <a:spcAft>
                          <a:spcPct val="0"/>
                        </a:spcAft>
                        <a:buClrTx/>
                        <a:buSzTx/>
                        <a:buFontTx/>
                        <a:buNone/>
                      </a:pPr>
                      <a:endParaRPr kumimoji="0" lang="zh-CN" altLang="zh-CN"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endParaRPr>
                    </a:p>
                  </a:txBody>
                  <a:tcPr marT="45688" marB="45688"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gridSpan="2">
                  <a:txBody>
                    <a:bodyPr/>
                    <a:lstStyle/>
                    <a:p>
                      <a:pPr marL="0" marR="0" lvl="0" indent="0" algn="ctr" defTabSz="91313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Assets</a:t>
                      </a:r>
                    </a:p>
                  </a:txBody>
                  <a:tcPr marT="45688" marB="45688" anchor="ct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hMerge="1">
                  <a:txBody>
                    <a:bodyPr/>
                    <a:lstStyle/>
                    <a:p>
                      <a:endParaRPr lang="en-US"/>
                    </a:p>
                  </a:txBody>
                  <a:tcPr/>
                </a:tc>
                <a:tc>
                  <a:txBody>
                    <a:bodyPr/>
                    <a:lstStyle/>
                    <a:p>
                      <a:pPr marL="0" marR="0" lvl="0" indent="0" algn="r" defTabSz="913130" rtl="0" eaLnBrk="1" fontAlgn="base" latinLnBrk="0" hangingPunct="1">
                        <a:lnSpc>
                          <a:spcPct val="100000"/>
                        </a:lnSpc>
                        <a:spcBef>
                          <a:spcPct val="0"/>
                        </a:spcBef>
                        <a:spcAft>
                          <a:spcPct val="0"/>
                        </a:spcAft>
                        <a:buClrTx/>
                        <a:buSzTx/>
                        <a:buFontTx/>
                        <a:buNone/>
                      </a:pPr>
                      <a:endParaRPr kumimoji="0" lang="zh-CN" altLang="zh-CN" sz="2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txBody>
                  <a:tcPr marT="45688" marB="45688"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gridSpan="2">
                  <a:txBody>
                    <a:bodyPr/>
                    <a:lstStyle/>
                    <a:p>
                      <a:pPr marL="0" marR="0" lvl="0" indent="0" algn="ctr" defTabSz="91313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Liabilities</a:t>
                      </a:r>
                    </a:p>
                  </a:txBody>
                  <a:tcPr marT="45688" marB="45688" anchor="ct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hMerge="1">
                  <a:txBody>
                    <a:bodyPr/>
                    <a:lstStyle/>
                    <a:p>
                      <a:endParaRPr lang="en-US"/>
                    </a:p>
                  </a:txBody>
                  <a:tcPr/>
                </a:tc>
                <a:extLst>
                  <a:ext uri="{0D108BD9-81ED-4DB2-BD59-A6C34878D82A}">
                    <a16:rowId xmlns:a16="http://schemas.microsoft.com/office/drawing/2014/main" val="10000"/>
                  </a:ext>
                </a:extLst>
              </a:tr>
              <a:tr h="396875">
                <a:tc>
                  <a:txBody>
                    <a:bodyPr/>
                    <a:lstStyle/>
                    <a:p>
                      <a:pPr marL="0" marR="0" lvl="0" indent="0" algn="l" defTabSz="913130" rtl="0" eaLnBrk="1" fontAlgn="base" latinLnBrk="0" hangingPunct="1">
                        <a:lnSpc>
                          <a:spcPct val="100000"/>
                        </a:lnSpc>
                        <a:spcBef>
                          <a:spcPct val="0"/>
                        </a:spcBef>
                        <a:spcAft>
                          <a:spcPct val="0"/>
                        </a:spcAft>
                        <a:buClrTx/>
                        <a:buSzTx/>
                        <a:buFontTx/>
                        <a:buNone/>
                      </a:pPr>
                      <a:endParaRPr kumimoji="0" lang="zh-CN" altLang="zh-CN" sz="20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marT="45688" marB="45688"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l" defTabSz="913130" rtl="0" eaLnBrk="1" fontAlgn="base" latinLnBrk="0" hangingPunct="1">
                        <a:lnSpc>
                          <a:spcPct val="100000"/>
                        </a:lnSpc>
                        <a:spcBef>
                          <a:spcPct val="0"/>
                        </a:spcBef>
                        <a:spcAft>
                          <a:spcPct val="0"/>
                        </a:spcAft>
                        <a:buClrTx/>
                        <a:buSzTx/>
                        <a:buFontTx/>
                        <a:buNone/>
                      </a:pPr>
                      <a:r>
                        <a:rPr kumimoji="0" lang="en-US" altLang="zh-CN" sz="2000" b="0" i="0" u="none" strike="noStrike" cap="none" normalizeH="0" baseline="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Cash</a:t>
                      </a:r>
                    </a:p>
                  </a:txBody>
                  <a:tcPr marT="45688" marB="45688" anchor="ct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r>
                        <a:rPr kumimoji="0" lang="en-US" altLang="zh-CN" sz="2000" b="0" i="0" u="none" strike="noStrike" cap="none" normalizeH="0" baseline="0" dirty="0">
                          <a:ln>
                            <a:noFill/>
                          </a:ln>
                          <a:solidFill>
                            <a:srgbClr val="1107E3"/>
                          </a:solidFill>
                          <a:effectLst/>
                          <a:latin typeface="Times New Roman" panose="02020603050405020304" pitchFamily="18" charset="0"/>
                          <a:ea typeface="宋体" panose="02010600030101010101" pitchFamily="2" charset="-122"/>
                          <a:cs typeface="Times New Roman" panose="02020603050405020304" pitchFamily="18" charset="0"/>
                        </a:rPr>
                        <a:t>$37,000</a:t>
                      </a:r>
                    </a:p>
                  </a:txBody>
                  <a:tcPr marT="45688" marB="45688" anchor="ct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endParaRPr kumimoji="0" lang="zh-CN" altLang="zh-CN" sz="2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txBody>
                  <a:tcPr marT="45688" marB="45688"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l" defTabSz="913130" rtl="0" eaLnBrk="1" fontAlgn="base" latinLnBrk="0" hangingPunct="1">
                        <a:lnSpc>
                          <a:spcPct val="100000"/>
                        </a:lnSpc>
                        <a:spcBef>
                          <a:spcPct val="0"/>
                        </a:spcBef>
                        <a:spcAft>
                          <a:spcPct val="0"/>
                        </a:spcAft>
                        <a:buClrTx/>
                        <a:buSzTx/>
                        <a:buFontTx/>
                        <a:buNone/>
                      </a:pPr>
                      <a:r>
                        <a:rPr kumimoji="0"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Accounts payable</a:t>
                      </a:r>
                    </a:p>
                  </a:txBody>
                  <a:tcPr marT="45688" marB="45688" anchor="ct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r>
                        <a:rPr kumimoji="0"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7,000</a:t>
                      </a:r>
                    </a:p>
                  </a:txBody>
                  <a:tcPr marT="45688" marB="45688" anchor="ct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extLst>
                  <a:ext uri="{0D108BD9-81ED-4DB2-BD59-A6C34878D82A}">
                    <a16:rowId xmlns:a16="http://schemas.microsoft.com/office/drawing/2014/main" val="10001"/>
                  </a:ext>
                </a:extLst>
              </a:tr>
              <a:tr h="396875">
                <a:tc>
                  <a:txBody>
                    <a:bodyPr/>
                    <a:lstStyle/>
                    <a:p>
                      <a:pPr marL="0" marR="0" lvl="0" indent="0" algn="l" defTabSz="913130" rtl="0" eaLnBrk="1" fontAlgn="base" latinLnBrk="0" hangingPunct="1">
                        <a:lnSpc>
                          <a:spcPct val="100000"/>
                        </a:lnSpc>
                        <a:spcBef>
                          <a:spcPct val="0"/>
                        </a:spcBef>
                        <a:spcAft>
                          <a:spcPct val="0"/>
                        </a:spcAft>
                        <a:buClrTx/>
                        <a:buSzTx/>
                        <a:buFontTx/>
                        <a:buNone/>
                      </a:pPr>
                      <a:endParaRPr kumimoji="0" lang="zh-CN" altLang="zh-CN" sz="20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marT="45688" marB="45688"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l" defTabSz="913130" rtl="0" eaLnBrk="1" fontAlgn="base" latinLnBrk="0" hangingPunct="1">
                        <a:lnSpc>
                          <a:spcPct val="100000"/>
                        </a:lnSpc>
                        <a:spcBef>
                          <a:spcPct val="0"/>
                        </a:spcBef>
                        <a:spcAft>
                          <a:spcPct val="0"/>
                        </a:spcAft>
                        <a:buClrTx/>
                        <a:buSzTx/>
                        <a:buFontTx/>
                        <a:buNone/>
                      </a:pPr>
                      <a:r>
                        <a:rPr kumimoji="0" lang="en-US" altLang="zh-CN" sz="2000" b="0" i="0" u="none" strike="noStrike" cap="none" normalizeH="0" baseline="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Accounts receivable</a:t>
                      </a:r>
                    </a:p>
                  </a:txBody>
                  <a:tcPr marT="45688" marB="45688" anchor="ct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r>
                        <a:rPr kumimoji="0"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8,000</a:t>
                      </a:r>
                    </a:p>
                  </a:txBody>
                  <a:tcPr marT="45688" marB="45688" anchor="ct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endParaRPr kumimoji="0" lang="zh-CN" altLang="zh-CN" sz="2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txBody>
                  <a:tcPr marT="45688" marB="45688"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l" defTabSz="913130" rtl="0" eaLnBrk="1" fontAlgn="base" latinLnBrk="0" hangingPunct="1">
                        <a:lnSpc>
                          <a:spcPct val="100000"/>
                        </a:lnSpc>
                        <a:spcBef>
                          <a:spcPct val="0"/>
                        </a:spcBef>
                        <a:spcAft>
                          <a:spcPct val="0"/>
                        </a:spcAft>
                        <a:buClrTx/>
                        <a:buSzTx/>
                        <a:buFontTx/>
                        <a:buNone/>
                      </a:pPr>
                      <a:r>
                        <a:rPr kumimoji="0"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Note payable</a:t>
                      </a:r>
                    </a:p>
                  </a:txBody>
                  <a:tcPr marT="45688" marB="45688" anchor="ct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r>
                        <a:rPr kumimoji="0"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12,000</a:t>
                      </a:r>
                    </a:p>
                  </a:txBody>
                  <a:tcPr marT="45688" marB="45688" anchor="ct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DEECEF"/>
                    </a:solidFill>
                  </a:tcPr>
                </a:tc>
                <a:extLst>
                  <a:ext uri="{0D108BD9-81ED-4DB2-BD59-A6C34878D82A}">
                    <a16:rowId xmlns:a16="http://schemas.microsoft.com/office/drawing/2014/main" val="10002"/>
                  </a:ext>
                </a:extLst>
              </a:tr>
              <a:tr h="396875">
                <a:tc>
                  <a:txBody>
                    <a:bodyPr/>
                    <a:lstStyle/>
                    <a:p>
                      <a:pPr marL="0" marR="0" lvl="0" indent="0" algn="l" defTabSz="913130" rtl="0" eaLnBrk="1" fontAlgn="base" latinLnBrk="0" hangingPunct="1">
                        <a:lnSpc>
                          <a:spcPct val="100000"/>
                        </a:lnSpc>
                        <a:spcBef>
                          <a:spcPct val="0"/>
                        </a:spcBef>
                        <a:spcAft>
                          <a:spcPct val="0"/>
                        </a:spcAft>
                        <a:buClrTx/>
                        <a:buSzTx/>
                        <a:buFontTx/>
                        <a:buNone/>
                      </a:pPr>
                      <a:endParaRPr kumimoji="0" lang="zh-CN" altLang="zh-CN" sz="20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marT="45688" marB="45688"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l" defTabSz="913130" rtl="0" eaLnBrk="1" fontAlgn="base" latinLnBrk="0" hangingPunct="1">
                        <a:lnSpc>
                          <a:spcPct val="100000"/>
                        </a:lnSpc>
                        <a:spcBef>
                          <a:spcPct val="0"/>
                        </a:spcBef>
                        <a:spcAft>
                          <a:spcPct val="0"/>
                        </a:spcAft>
                        <a:buClrTx/>
                        <a:buSzTx/>
                        <a:buFontTx/>
                        <a:buNone/>
                      </a:pPr>
                      <a:r>
                        <a:rPr kumimoji="0" lang="en-US" altLang="zh-CN" sz="2000" b="0" i="0" u="none" strike="noStrike" cap="none" normalizeH="0" baseline="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Equipment</a:t>
                      </a:r>
                    </a:p>
                  </a:txBody>
                  <a:tcPr marT="45688" marB="45688" anchor="ct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r>
                        <a:rPr kumimoji="0"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50,000</a:t>
                      </a:r>
                    </a:p>
                  </a:txBody>
                  <a:tcPr marT="45688" marB="45688" anchor="ct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endParaRPr kumimoji="0" lang="zh-CN" altLang="zh-CN" sz="2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txBody>
                  <a:tcPr marT="45688" marB="45688"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l" defTabSz="913130" rtl="0" eaLnBrk="1" fontAlgn="base" latinLnBrk="0" hangingPunct="1">
                        <a:lnSpc>
                          <a:spcPct val="100000"/>
                        </a:lnSpc>
                        <a:spcBef>
                          <a:spcPct val="0"/>
                        </a:spcBef>
                        <a:spcAft>
                          <a:spcPct val="0"/>
                        </a:spcAft>
                        <a:buClrTx/>
                        <a:buSzTx/>
                        <a:buFontTx/>
                        <a:buNone/>
                      </a:pPr>
                      <a:r>
                        <a:rPr kumimoji="0"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Total liabilities</a:t>
                      </a:r>
                    </a:p>
                  </a:txBody>
                  <a:tcPr marT="45688" marB="45688" anchor="ct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r>
                        <a:rPr kumimoji="0"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$19,000</a:t>
                      </a:r>
                    </a:p>
                  </a:txBody>
                  <a:tcPr marT="45688" marB="45688" anchor="ct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extLst>
                  <a:ext uri="{0D108BD9-81ED-4DB2-BD59-A6C34878D82A}">
                    <a16:rowId xmlns:a16="http://schemas.microsoft.com/office/drawing/2014/main" val="10003"/>
                  </a:ext>
                </a:extLst>
              </a:tr>
              <a:tr h="396875">
                <a:tc>
                  <a:txBody>
                    <a:bodyPr/>
                    <a:lstStyle/>
                    <a:p>
                      <a:pPr marL="0" marR="0" lvl="0" indent="0" algn="l" defTabSz="913130" rtl="0" eaLnBrk="1" fontAlgn="base" latinLnBrk="0" hangingPunct="1">
                        <a:lnSpc>
                          <a:spcPct val="100000"/>
                        </a:lnSpc>
                        <a:spcBef>
                          <a:spcPct val="0"/>
                        </a:spcBef>
                        <a:spcAft>
                          <a:spcPct val="0"/>
                        </a:spcAft>
                        <a:buClrTx/>
                        <a:buSzTx/>
                        <a:buFontTx/>
                        <a:buNone/>
                      </a:pPr>
                      <a:endParaRPr kumimoji="0" lang="zh-CN" altLang="zh-CN" sz="20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marT="45688" marB="45688"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l" defTabSz="913130" rtl="0" eaLnBrk="1" fontAlgn="base" latinLnBrk="0" hangingPunct="1">
                        <a:lnSpc>
                          <a:spcPct val="100000"/>
                        </a:lnSpc>
                        <a:spcBef>
                          <a:spcPct val="0"/>
                        </a:spcBef>
                        <a:spcAft>
                          <a:spcPct val="0"/>
                        </a:spcAft>
                        <a:buClrTx/>
                        <a:buSzTx/>
                        <a:buFontTx/>
                        <a:buNone/>
                      </a:pPr>
                      <a:endParaRPr kumimoji="0" lang="zh-CN" altLang="zh-CN" sz="20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marT="45688" marB="45688" anchor="ct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endParaRPr kumimoji="0" lang="zh-CN" altLang="zh-CN" sz="20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marT="45688" marB="45688" anchor="ct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endParaRPr kumimoji="0" lang="zh-CN" altLang="zh-CN" sz="20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marT="45688" marB="45688"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ctr" defTabSz="913130" rtl="0" eaLnBrk="1" fontAlgn="base" latinLnBrk="0" hangingPunct="1">
                        <a:lnSpc>
                          <a:spcPct val="100000"/>
                        </a:lnSpc>
                        <a:spcBef>
                          <a:spcPct val="0"/>
                        </a:spcBef>
                        <a:spcAft>
                          <a:spcPct val="0"/>
                        </a:spcAft>
                        <a:buClrTx/>
                        <a:buSzTx/>
                        <a:buFontTx/>
                        <a:buNone/>
                      </a:pPr>
                      <a:endParaRPr kumimoji="0" lang="zh-CN" altLang="zh-CN" sz="2000" b="1"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marT="45688" marB="45688" anchor="ct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endParaRPr kumimoji="0" lang="zh-CN" altLang="zh-CN" sz="20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marT="45688" marB="45688" anchor="ct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extLst>
                  <a:ext uri="{0D108BD9-81ED-4DB2-BD59-A6C34878D82A}">
                    <a16:rowId xmlns:a16="http://schemas.microsoft.com/office/drawing/2014/main" val="10004"/>
                  </a:ext>
                </a:extLst>
              </a:tr>
              <a:tr h="396875">
                <a:tc>
                  <a:txBody>
                    <a:bodyPr/>
                    <a:lstStyle/>
                    <a:p>
                      <a:pPr marL="0" marR="0" lvl="0" indent="0" algn="l" defTabSz="913130" rtl="0" eaLnBrk="1" fontAlgn="base" latinLnBrk="0" hangingPunct="1">
                        <a:lnSpc>
                          <a:spcPct val="100000"/>
                        </a:lnSpc>
                        <a:spcBef>
                          <a:spcPct val="0"/>
                        </a:spcBef>
                        <a:spcAft>
                          <a:spcPct val="0"/>
                        </a:spcAft>
                        <a:buClrTx/>
                        <a:buSzTx/>
                        <a:buFontTx/>
                        <a:buNone/>
                      </a:pPr>
                      <a:endParaRPr kumimoji="0" lang="zh-CN" altLang="zh-CN" sz="20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marT="45688" marB="45688"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l" defTabSz="913130" rtl="0" eaLnBrk="1" fontAlgn="base" latinLnBrk="0" hangingPunct="1">
                        <a:lnSpc>
                          <a:spcPct val="100000"/>
                        </a:lnSpc>
                        <a:spcBef>
                          <a:spcPct val="0"/>
                        </a:spcBef>
                        <a:spcAft>
                          <a:spcPct val="0"/>
                        </a:spcAft>
                        <a:buClrTx/>
                        <a:buSzTx/>
                        <a:buFontTx/>
                        <a:buNone/>
                      </a:pPr>
                      <a:endParaRPr kumimoji="0" lang="zh-CN" altLang="zh-CN" sz="20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marT="45688" marB="45688" anchor="ct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endParaRPr kumimoji="0" lang="zh-CN" altLang="zh-CN" sz="20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marT="45688" marB="45688" anchor="ct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endParaRPr kumimoji="0" lang="zh-CN" altLang="zh-CN" sz="20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marT="45688" marB="45688"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ctr" defTabSz="91313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Owner’s Equity</a:t>
                      </a:r>
                    </a:p>
                  </a:txBody>
                  <a:tcPr marT="45688" marB="45688" anchor="ct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endParaRPr kumimoji="0" lang="zh-CN" altLang="zh-CN" sz="20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marT="45688" marB="45688" anchor="ct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extLst>
                  <a:ext uri="{0D108BD9-81ED-4DB2-BD59-A6C34878D82A}">
                    <a16:rowId xmlns:a16="http://schemas.microsoft.com/office/drawing/2014/main" val="10005"/>
                  </a:ext>
                </a:extLst>
              </a:tr>
              <a:tr h="396875">
                <a:tc>
                  <a:txBody>
                    <a:bodyPr/>
                    <a:lstStyle/>
                    <a:p>
                      <a:pPr marL="0" marR="0" lvl="0" indent="0" algn="l" defTabSz="913130" rtl="0" eaLnBrk="1" fontAlgn="base" latinLnBrk="0" hangingPunct="1">
                        <a:lnSpc>
                          <a:spcPct val="100000"/>
                        </a:lnSpc>
                        <a:spcBef>
                          <a:spcPct val="0"/>
                        </a:spcBef>
                        <a:spcAft>
                          <a:spcPct val="0"/>
                        </a:spcAft>
                        <a:buClrTx/>
                        <a:buSzTx/>
                        <a:buFontTx/>
                        <a:buNone/>
                      </a:pPr>
                      <a:endParaRPr kumimoji="0" lang="zh-CN" altLang="zh-CN" sz="20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marT="45688" marB="45688"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l" defTabSz="913130" rtl="0" eaLnBrk="1" fontAlgn="base" latinLnBrk="0" hangingPunct="1">
                        <a:lnSpc>
                          <a:spcPct val="100000"/>
                        </a:lnSpc>
                        <a:spcBef>
                          <a:spcPct val="0"/>
                        </a:spcBef>
                        <a:spcAft>
                          <a:spcPct val="0"/>
                        </a:spcAft>
                        <a:buClrTx/>
                        <a:buSzTx/>
                        <a:buFontTx/>
                        <a:buNone/>
                      </a:pPr>
                      <a:endParaRPr kumimoji="0" lang="zh-CN" altLang="zh-CN" sz="20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marT="45688" marB="45688" anchor="ct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endParaRPr kumimoji="0" lang="zh-CN" altLang="zh-CN" sz="20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marT="45688" marB="45688" anchor="ct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endParaRPr kumimoji="0" lang="zh-CN" altLang="zh-CN" sz="20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marT="45688" marB="45688"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l" defTabSz="913130" rtl="0" eaLnBrk="1" fontAlgn="base" latinLnBrk="0" hangingPunct="1">
                        <a:lnSpc>
                          <a:spcPct val="100000"/>
                        </a:lnSpc>
                        <a:spcBef>
                          <a:spcPct val="0"/>
                        </a:spcBef>
                        <a:spcAft>
                          <a:spcPct val="0"/>
                        </a:spcAft>
                        <a:buClrTx/>
                        <a:buSzTx/>
                        <a:buFontTx/>
                        <a:buNone/>
                      </a:pPr>
                      <a:endParaRPr kumimoji="0" lang="zh-CN" altLang="zh-CN" sz="20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marT="45688" marB="45688" anchor="ct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endParaRPr kumimoji="0" lang="zh-CN" altLang="zh-CN" sz="2000" b="0" i="0" u="sng"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marT="45688" marB="45688" anchor="ct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DEECEF"/>
                    </a:solidFill>
                  </a:tcPr>
                </a:tc>
                <a:extLst>
                  <a:ext uri="{0D108BD9-81ED-4DB2-BD59-A6C34878D82A}">
                    <a16:rowId xmlns:a16="http://schemas.microsoft.com/office/drawing/2014/main" val="10006"/>
                  </a:ext>
                </a:extLst>
              </a:tr>
              <a:tr h="701675">
                <a:tc>
                  <a:txBody>
                    <a:bodyPr/>
                    <a:lstStyle/>
                    <a:p>
                      <a:pPr marL="0" marR="0" lvl="0" indent="0" algn="l" defTabSz="913130" rtl="0" eaLnBrk="1" fontAlgn="base" latinLnBrk="0" hangingPunct="1">
                        <a:lnSpc>
                          <a:spcPct val="100000"/>
                        </a:lnSpc>
                        <a:spcBef>
                          <a:spcPct val="0"/>
                        </a:spcBef>
                        <a:spcAft>
                          <a:spcPct val="0"/>
                        </a:spcAft>
                        <a:buClrTx/>
                        <a:buSzTx/>
                        <a:buFontTx/>
                        <a:buNone/>
                      </a:pPr>
                      <a:endParaRPr kumimoji="0" lang="zh-CN" altLang="zh-CN" sz="20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marT="45688" marB="45688"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l" defTabSz="913130" rtl="0" eaLnBrk="1" fontAlgn="base" latinLnBrk="0" hangingPunct="1">
                        <a:lnSpc>
                          <a:spcPct val="100000"/>
                        </a:lnSpc>
                        <a:spcBef>
                          <a:spcPct val="0"/>
                        </a:spcBef>
                        <a:spcAft>
                          <a:spcPct val="0"/>
                        </a:spcAft>
                        <a:buClrTx/>
                        <a:buSzTx/>
                        <a:buFontTx/>
                        <a:buNone/>
                      </a:pPr>
                      <a:endParaRPr kumimoji="0" lang="zh-CN" altLang="zh-CN" sz="20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marT="45688" marB="45688" anchor="ct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endParaRPr kumimoji="0" lang="zh-CN" altLang="zh-CN" sz="20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marT="45688" marB="45688" anchor="ct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endParaRPr kumimoji="0" lang="zh-CN" altLang="zh-CN" sz="20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marT="45688" marB="45688"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l" defTabSz="913130" rtl="0" eaLnBrk="1" fontAlgn="base" latinLnBrk="0" hangingPunct="1">
                        <a:lnSpc>
                          <a:spcPct val="100000"/>
                        </a:lnSpc>
                        <a:spcBef>
                          <a:spcPct val="0"/>
                        </a:spcBef>
                        <a:spcAft>
                          <a:spcPct val="0"/>
                        </a:spcAft>
                        <a:buClrTx/>
                        <a:buSzTx/>
                        <a:buFontTx/>
                        <a:buNone/>
                      </a:pPr>
                      <a:r>
                        <a:rPr kumimoji="0" lang="en-US" altLang="zh-CN" sz="2000" b="0" i="0" u="none" strike="noStrike" cap="none" normalizeH="0" baseline="0" dirty="0" err="1">
                          <a:ln>
                            <a:noFill/>
                          </a:ln>
                          <a:solidFill>
                            <a:srgbClr val="1107E3"/>
                          </a:solidFill>
                          <a:effectLst/>
                          <a:latin typeface="Times New Roman" panose="02020603050405020304" pitchFamily="18" charset="0"/>
                          <a:ea typeface="宋体" panose="02010600030101010101" pitchFamily="2" charset="-122"/>
                          <a:cs typeface="Times New Roman" panose="02020603050405020304" pitchFamily="18" charset="0"/>
                        </a:rPr>
                        <a:t>Ansel</a:t>
                      </a:r>
                      <a:r>
                        <a:rPr kumimoji="0" lang="en-US" altLang="zh-CN" sz="2000" b="0" i="0" u="none" strike="noStrike" cap="none" normalizeH="0" baseline="0" dirty="0">
                          <a:ln>
                            <a:noFill/>
                          </a:ln>
                          <a:solidFill>
                            <a:srgbClr val="1107E3"/>
                          </a:solidFill>
                          <a:effectLst/>
                          <a:latin typeface="Times New Roman" panose="02020603050405020304" pitchFamily="18" charset="0"/>
                          <a:ea typeface="宋体" panose="02010600030101010101" pitchFamily="2" charset="-122"/>
                          <a:cs typeface="Times New Roman" panose="02020603050405020304" pitchFamily="18" charset="0"/>
                        </a:rPr>
                        <a:t>, capital</a:t>
                      </a:r>
                    </a:p>
                  </a:txBody>
                  <a:tcPr marT="45688" marB="45688" anchor="ct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endParaRPr kumimoji="0" lang="zh-CN" altLang="zh-CN"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endParaRPr>
                    </a:p>
                  </a:txBody>
                  <a:tcPr marT="45688" marB="45688" anchor="ct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DEECEF"/>
                    </a:solidFill>
                  </a:tcPr>
                </a:tc>
                <a:extLst>
                  <a:ext uri="{0D108BD9-81ED-4DB2-BD59-A6C34878D82A}">
                    <a16:rowId xmlns:a16="http://schemas.microsoft.com/office/drawing/2014/main" val="10007"/>
                  </a:ext>
                </a:extLst>
              </a:tr>
              <a:tr h="701675">
                <a:tc>
                  <a:txBody>
                    <a:bodyPr/>
                    <a:lstStyle/>
                    <a:p>
                      <a:pPr marL="0" marR="0" lvl="0" indent="0" algn="l" defTabSz="913130" rtl="0" eaLnBrk="1" fontAlgn="base" latinLnBrk="0" hangingPunct="1">
                        <a:lnSpc>
                          <a:spcPct val="100000"/>
                        </a:lnSpc>
                        <a:spcBef>
                          <a:spcPct val="0"/>
                        </a:spcBef>
                        <a:spcAft>
                          <a:spcPct val="0"/>
                        </a:spcAft>
                        <a:buClrTx/>
                        <a:buSzTx/>
                        <a:buFontTx/>
                        <a:buNone/>
                      </a:pPr>
                      <a:endParaRPr kumimoji="0" lang="zh-CN" altLang="zh-CN" sz="20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marT="45688" marB="45688"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l" defTabSz="913130" rtl="0" eaLnBrk="1" fontAlgn="base" latinLnBrk="0" hangingPunct="1">
                        <a:lnSpc>
                          <a:spcPct val="100000"/>
                        </a:lnSpc>
                        <a:spcBef>
                          <a:spcPct val="0"/>
                        </a:spcBef>
                        <a:spcAft>
                          <a:spcPct val="0"/>
                        </a:spcAft>
                        <a:buClrTx/>
                        <a:buSzTx/>
                        <a:buFontTx/>
                        <a:buNone/>
                      </a:pPr>
                      <a:r>
                        <a:rPr kumimoji="0" lang="en-US" altLang="zh-CN" sz="2000" b="0" i="0" u="none" strike="noStrike" cap="none" normalizeH="0" baseline="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Total assets</a:t>
                      </a:r>
                    </a:p>
                  </a:txBody>
                  <a:tcPr marT="45688" marB="45688" anchor="ct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r>
                        <a:rPr kumimoji="0" lang="en-US" altLang="zh-CN" sz="2000" b="0" i="0" u="none" strike="noStrike" cap="none" normalizeH="0" baseline="0" dirty="0">
                          <a:ln>
                            <a:noFill/>
                          </a:ln>
                          <a:solidFill>
                            <a:srgbClr val="FF0000"/>
                          </a:solidFill>
                          <a:effectLst/>
                          <a:latin typeface="Times New Roman" panose="02020603050405020304" pitchFamily="18" charset="0"/>
                          <a:ea typeface="宋体" panose="02010600030101010101" pitchFamily="2" charset="-122"/>
                          <a:cs typeface="Times New Roman" panose="02020603050405020304" pitchFamily="18" charset="0"/>
                        </a:rPr>
                        <a:t>$95,000</a:t>
                      </a:r>
                    </a:p>
                  </a:txBody>
                  <a:tcPr marT="45688" marB="45688" anchor="ct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endParaRPr kumimoji="0" lang="zh-CN" altLang="zh-CN" sz="20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txBody>
                  <a:tcPr marT="45688" marB="45688"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l" defTabSz="913130" rtl="0" eaLnBrk="1" fontAlgn="base" latinLnBrk="0" hangingPunct="1">
                        <a:lnSpc>
                          <a:spcPct val="100000"/>
                        </a:lnSpc>
                        <a:spcBef>
                          <a:spcPct val="0"/>
                        </a:spcBef>
                        <a:spcAft>
                          <a:spcPct val="0"/>
                        </a:spcAft>
                        <a:buClrTx/>
                        <a:buSzTx/>
                        <a:buFontTx/>
                        <a:buNone/>
                      </a:pPr>
                      <a:r>
                        <a:rPr kumimoji="0" lang="en-US" altLang="zh-CN" sz="2000" b="0" i="0" u="none" strike="noStrike" cap="none" normalizeH="0" baseline="0" dirty="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Total liabilities and owner’s equity</a:t>
                      </a:r>
                    </a:p>
                  </a:txBody>
                  <a:tcPr marT="45688" marB="45688" anchor="ct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tc>
                  <a:txBody>
                    <a:bodyPr/>
                    <a:lstStyle/>
                    <a:p>
                      <a:pPr marL="0" marR="0" lvl="0" indent="0" algn="r" defTabSz="913130" rtl="0" eaLnBrk="1" fontAlgn="base" latinLnBrk="0" hangingPunct="1">
                        <a:lnSpc>
                          <a:spcPct val="100000"/>
                        </a:lnSpc>
                        <a:spcBef>
                          <a:spcPct val="0"/>
                        </a:spcBef>
                        <a:spcAft>
                          <a:spcPct val="0"/>
                        </a:spcAft>
                        <a:buClrTx/>
                        <a:buSzTx/>
                        <a:buFontTx/>
                        <a:buNone/>
                      </a:pPr>
                      <a:r>
                        <a:rPr kumimoji="0" lang="en-US" altLang="zh-CN" sz="2000" b="0" i="0" u="none" strike="noStrike" cap="none" normalizeH="0" baseline="0" dirty="0">
                          <a:ln>
                            <a:noFill/>
                          </a:ln>
                          <a:solidFill>
                            <a:srgbClr val="FF0000"/>
                          </a:solidFill>
                          <a:effectLst/>
                          <a:latin typeface="Times New Roman" panose="02020603050405020304" pitchFamily="18" charset="0"/>
                          <a:ea typeface="宋体" panose="02010600030101010101" pitchFamily="2" charset="-122"/>
                          <a:cs typeface="Times New Roman" panose="02020603050405020304" pitchFamily="18" charset="0"/>
                        </a:rPr>
                        <a:t>$95,000</a:t>
                      </a:r>
                    </a:p>
                  </a:txBody>
                  <a:tcPr marT="45688" marB="45688" anchor="ct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DEECEF"/>
                    </a:solidFill>
                  </a:tcPr>
                </a:tc>
                <a:extLst>
                  <a:ext uri="{0D108BD9-81ED-4DB2-BD59-A6C34878D82A}">
                    <a16:rowId xmlns:a16="http://schemas.microsoft.com/office/drawing/2014/main" val="10008"/>
                  </a:ext>
                </a:extLst>
              </a:tr>
            </a:tbl>
          </a:graphicData>
        </a:graphic>
      </p:graphicFrame>
      <p:sp>
        <p:nvSpPr>
          <p:cNvPr id="11" name="TextBox 10"/>
          <p:cNvSpPr txBox="1"/>
          <p:nvPr/>
        </p:nvSpPr>
        <p:spPr>
          <a:xfrm>
            <a:off x="8839200" y="5029200"/>
            <a:ext cx="1143000" cy="400050"/>
          </a:xfrm>
          <a:prstGeom prst="rect">
            <a:avLst/>
          </a:prstGeom>
          <a:noFill/>
          <a:ln w="38100">
            <a:noFill/>
          </a:ln>
        </p:spPr>
        <p:txBody>
          <a:bodyPr anchor="t" anchorCtr="0">
            <a:spAutoFit/>
          </a:bodyPr>
          <a:lstStyle/>
          <a:p>
            <a:pPr algn="r"/>
            <a:r>
              <a:rPr lang="en-US" altLang="zh-CN" sz="2000" dirty="0">
                <a:solidFill>
                  <a:srgbClr val="1107E3"/>
                </a:solidFill>
                <a:latin typeface="Times New Roman" panose="02020603050405020304" pitchFamily="18" charset="0"/>
                <a:ea typeface="宋体" panose="02010600030101010101" pitchFamily="2" charset="-122"/>
              </a:rPr>
              <a:t>76,000</a:t>
            </a:r>
          </a:p>
        </p:txBody>
      </p:sp>
      <p:pic>
        <p:nvPicPr>
          <p:cNvPr id="2" name="Graphic 21">
            <a:extLst>
              <a:ext uri="{FF2B5EF4-FFF2-40B4-BE49-F238E27FC236}">
                <a16:creationId xmlns:a16="http://schemas.microsoft.com/office/drawing/2014/main" id="{E8713A1A-A384-29C7-F9AC-A87CB62A425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6839" y="13910"/>
            <a:ext cx="1898742" cy="886582"/>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3212"/>
                                        </p:tgtEl>
                                        <p:attrNameLst>
                                          <p:attrName>style.visibility</p:attrName>
                                        </p:attrNameLst>
                                      </p:cBhvr>
                                      <p:to>
                                        <p:strVal val="visible"/>
                                      </p:to>
                                    </p:set>
                                    <p:animEffect transition="in" filter="fade">
                                      <p:cBhvr>
                                        <p:cTn id="12" dur="2000"/>
                                        <p:tgtEl>
                                          <p:spTgt spid="1332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2000"/>
                                        <p:tgtEl>
                                          <p:spTgt spid="11"/>
                                        </p:tgtEl>
                                      </p:cBhvr>
                                    </p:animEffect>
                                  </p:childTnLst>
                                </p:cTn>
                              </p:par>
                              <p:par>
                                <p:cTn id="18" presetID="3" presetClass="emph" presetSubtype="2" fill="hold" grpId="1" nodeType="withEffect">
                                  <p:stCondLst>
                                    <p:cond delay="0"/>
                                  </p:stCondLst>
                                  <p:childTnLst>
                                    <p:animClr clrSpc="rgb" dir="cw">
                                      <p:cBhvr override="childStyle">
                                        <p:cTn id="19" dur="2000" fill="hold"/>
                                        <p:tgtEl>
                                          <p:spTgt spid="11"/>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1" grpId="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AA297B79-9B70-ADD5-12F9-CD48DC5B7B5B}"/>
              </a:ext>
            </a:extLst>
          </p:cNvPr>
          <p:cNvPicPr>
            <a:picLocks noChangeAspect="1"/>
          </p:cNvPicPr>
          <p:nvPr/>
        </p:nvPicPr>
        <p:blipFill>
          <a:blip r:embed="rId2"/>
          <a:stretch>
            <a:fillRect/>
          </a:stretch>
        </p:blipFill>
        <p:spPr>
          <a:xfrm>
            <a:off x="0" y="-1"/>
            <a:ext cx="10073148" cy="5973098"/>
          </a:xfrm>
          <a:prstGeom prst="rect">
            <a:avLst/>
          </a:prstGeom>
        </p:spPr>
      </p:pic>
      <p:pic>
        <p:nvPicPr>
          <p:cNvPr id="7" name="Graphic 21">
            <a:extLst>
              <a:ext uri="{FF2B5EF4-FFF2-40B4-BE49-F238E27FC236}">
                <a16:creationId xmlns:a16="http://schemas.microsoft.com/office/drawing/2014/main" id="{90B40CF7-87B4-BB63-A409-74D910E8449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37667" y="13910"/>
            <a:ext cx="1517913" cy="708761"/>
          </a:xfrm>
          <a:prstGeom prst="rect">
            <a:avLst/>
          </a:prstGeom>
        </p:spPr>
      </p:pic>
    </p:spTree>
    <p:extLst>
      <p:ext uri="{BB962C8B-B14F-4D97-AF65-F5344CB8AC3E}">
        <p14:creationId xmlns:p14="http://schemas.microsoft.com/office/powerpoint/2010/main" val="1572593438"/>
      </p:ext>
    </p:extLst>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ECF2C2F9-030D-D967-439E-97906D7C063A}"/>
              </a:ext>
            </a:extLst>
          </p:cNvPr>
          <p:cNvPicPr>
            <a:picLocks noChangeAspect="1"/>
          </p:cNvPicPr>
          <p:nvPr/>
        </p:nvPicPr>
        <p:blipFill>
          <a:blip r:embed="rId2"/>
          <a:stretch>
            <a:fillRect/>
          </a:stretch>
        </p:blipFill>
        <p:spPr>
          <a:xfrm>
            <a:off x="0" y="-1"/>
            <a:ext cx="11651226" cy="4232787"/>
          </a:xfrm>
          <a:prstGeom prst="rect">
            <a:avLst/>
          </a:prstGeom>
        </p:spPr>
      </p:pic>
      <p:pic>
        <p:nvPicPr>
          <p:cNvPr id="13" name="Picture 12">
            <a:extLst>
              <a:ext uri="{FF2B5EF4-FFF2-40B4-BE49-F238E27FC236}">
                <a16:creationId xmlns:a16="http://schemas.microsoft.com/office/drawing/2014/main" id="{74EEE955-0226-DD83-6A31-CF8F89F2E9D9}"/>
              </a:ext>
            </a:extLst>
          </p:cNvPr>
          <p:cNvPicPr>
            <a:picLocks noChangeAspect="1"/>
          </p:cNvPicPr>
          <p:nvPr/>
        </p:nvPicPr>
        <p:blipFill>
          <a:blip r:embed="rId3"/>
          <a:stretch>
            <a:fillRect/>
          </a:stretch>
        </p:blipFill>
        <p:spPr>
          <a:xfrm>
            <a:off x="0" y="4232786"/>
            <a:ext cx="11651226" cy="2625214"/>
          </a:xfrm>
          <a:prstGeom prst="rect">
            <a:avLst/>
          </a:prstGeom>
        </p:spPr>
      </p:pic>
    </p:spTree>
    <p:extLst>
      <p:ext uri="{BB962C8B-B14F-4D97-AF65-F5344CB8AC3E}">
        <p14:creationId xmlns:p14="http://schemas.microsoft.com/office/powerpoint/2010/main" val="1109331853"/>
      </p:ext>
    </p:extLst>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3059E4-78BC-ACBA-0ABE-BE698DD941EC}"/>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DB32C19B-9B8B-CD01-4FD0-48E42A1F7772}"/>
              </a:ext>
            </a:extLst>
          </p:cNvPr>
          <p:cNvPicPr>
            <a:picLocks noChangeAspect="1"/>
          </p:cNvPicPr>
          <p:nvPr/>
        </p:nvPicPr>
        <p:blipFill>
          <a:blip r:embed="rId2"/>
          <a:stretch>
            <a:fillRect/>
          </a:stretch>
        </p:blipFill>
        <p:spPr>
          <a:xfrm>
            <a:off x="0" y="0"/>
            <a:ext cx="11651226" cy="6857999"/>
          </a:xfrm>
          <a:prstGeom prst="rect">
            <a:avLst/>
          </a:prstGeom>
        </p:spPr>
      </p:pic>
    </p:spTree>
    <p:extLst>
      <p:ext uri="{BB962C8B-B14F-4D97-AF65-F5344CB8AC3E}">
        <p14:creationId xmlns:p14="http://schemas.microsoft.com/office/powerpoint/2010/main" val="3853217510"/>
      </p:ext>
    </p:extLst>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A1A5DC4-B322-62D6-067B-CF18D6FF9F39}"/>
              </a:ext>
            </a:extLst>
          </p:cNvPr>
          <p:cNvPicPr>
            <a:picLocks noChangeAspect="1"/>
          </p:cNvPicPr>
          <p:nvPr/>
        </p:nvPicPr>
        <p:blipFill>
          <a:blip r:embed="rId2"/>
          <a:stretch>
            <a:fillRect/>
          </a:stretch>
        </p:blipFill>
        <p:spPr>
          <a:xfrm>
            <a:off x="-1" y="-1"/>
            <a:ext cx="11636477" cy="6858001"/>
          </a:xfrm>
          <a:prstGeom prst="rect">
            <a:avLst/>
          </a:prstGeom>
        </p:spPr>
      </p:pic>
    </p:spTree>
    <p:extLst>
      <p:ext uri="{BB962C8B-B14F-4D97-AF65-F5344CB8AC3E}">
        <p14:creationId xmlns:p14="http://schemas.microsoft.com/office/powerpoint/2010/main" val="986864759"/>
      </p:ext>
    </p:extLst>
  </p:cSld>
  <p:clrMapOvr>
    <a:masterClrMapping/>
  </p:clrMapOv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E21135-07BE-B48C-4A55-83EF7BD30707}"/>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90C05226-1210-58FA-A4CD-4F8448136826}"/>
              </a:ext>
            </a:extLst>
          </p:cNvPr>
          <p:cNvPicPr>
            <a:picLocks noChangeAspect="1"/>
          </p:cNvPicPr>
          <p:nvPr/>
        </p:nvPicPr>
        <p:blipFill>
          <a:blip r:embed="rId2"/>
          <a:stretch>
            <a:fillRect/>
          </a:stretch>
        </p:blipFill>
        <p:spPr>
          <a:xfrm>
            <a:off x="-1" y="0"/>
            <a:ext cx="11636477" cy="6858000"/>
          </a:xfrm>
          <a:prstGeom prst="rect">
            <a:avLst/>
          </a:prstGeom>
        </p:spPr>
      </p:pic>
    </p:spTree>
    <p:extLst>
      <p:ext uri="{BB962C8B-B14F-4D97-AF65-F5344CB8AC3E}">
        <p14:creationId xmlns:p14="http://schemas.microsoft.com/office/powerpoint/2010/main" val="226790725"/>
      </p:ext>
    </p:extLst>
  </p:cSld>
  <p:clrMapOvr>
    <a:masterClrMapping/>
  </p:clrMapOv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781DFD7-48E2-26B8-02C6-DAB0A3394F4F}"/>
              </a:ext>
            </a:extLst>
          </p:cNvPr>
          <p:cNvPicPr>
            <a:picLocks noChangeAspect="1"/>
          </p:cNvPicPr>
          <p:nvPr/>
        </p:nvPicPr>
        <p:blipFill>
          <a:blip r:embed="rId2"/>
          <a:stretch>
            <a:fillRect/>
          </a:stretch>
        </p:blipFill>
        <p:spPr>
          <a:xfrm>
            <a:off x="-1" y="-1"/>
            <a:ext cx="11665975" cy="5848188"/>
          </a:xfrm>
          <a:prstGeom prst="rect">
            <a:avLst/>
          </a:prstGeom>
        </p:spPr>
      </p:pic>
      <p:pic>
        <p:nvPicPr>
          <p:cNvPr id="6" name="Picture 5">
            <a:extLst>
              <a:ext uri="{FF2B5EF4-FFF2-40B4-BE49-F238E27FC236}">
                <a16:creationId xmlns:a16="http://schemas.microsoft.com/office/drawing/2014/main" id="{E59B2D31-331E-DA21-FCFC-168EDE52EF82}"/>
              </a:ext>
            </a:extLst>
          </p:cNvPr>
          <p:cNvPicPr>
            <a:picLocks noChangeAspect="1"/>
          </p:cNvPicPr>
          <p:nvPr/>
        </p:nvPicPr>
        <p:blipFill>
          <a:blip r:embed="rId3"/>
          <a:stretch>
            <a:fillRect/>
          </a:stretch>
        </p:blipFill>
        <p:spPr>
          <a:xfrm>
            <a:off x="0" y="5848187"/>
            <a:ext cx="6876436" cy="883997"/>
          </a:xfrm>
          <a:prstGeom prst="rect">
            <a:avLst/>
          </a:prstGeom>
        </p:spPr>
      </p:pic>
    </p:spTree>
    <p:extLst>
      <p:ext uri="{BB962C8B-B14F-4D97-AF65-F5344CB8AC3E}">
        <p14:creationId xmlns:p14="http://schemas.microsoft.com/office/powerpoint/2010/main" val="1213187999"/>
      </p:ext>
    </p:extLst>
  </p:cSld>
  <p:clrMapOvr>
    <a:masterClrMapping/>
  </p:clrMapOv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5568" y="0"/>
            <a:ext cx="8382000" cy="665162"/>
          </a:xfrm>
          <a:noFill/>
          <a:ln>
            <a:noFill/>
          </a:ln>
          <a:effectLst/>
          <a:scene3d>
            <a:camera prst="orthographicFront"/>
            <a:lightRig rig="balanced" dir="t"/>
          </a:scene3d>
          <a:sp3d prstMaterial="plastic"/>
        </p:spPr>
        <p:txBody>
          <a:bodyPr vert="horz" wrap="square" lIns="0" tIns="0" rIns="0" bIns="0" rtlCol="0" anchor="t">
            <a:spAutoFit/>
          </a:bodyPr>
          <a:lstStyle/>
          <a:p>
            <a:pPr>
              <a:defRPr/>
            </a:pPr>
            <a:r>
              <a:rPr lang="en-US" sz="4800" spc="-150" dirty="0">
                <a:ln w="3175">
                  <a:noFill/>
                </a:ln>
                <a:gradFill>
                  <a:gsLst>
                    <a:gs pos="0">
                      <a:srgbClr val="2E59B0"/>
                    </a:gs>
                    <a:gs pos="49000">
                      <a:srgbClr val="161D32"/>
                    </a:gs>
                    <a:gs pos="100000">
                      <a:srgbClr val="000000"/>
                    </a:gs>
                  </a:gsLst>
                  <a:lin ang="5400000" scaled="0"/>
                </a:gradFill>
                <a:effectLst>
                  <a:outerShdw blurRad="50800" dist="38100" dir="2700000" algn="tl" rotWithShape="0">
                    <a:prstClr val="black">
                      <a:alpha val="40000"/>
                    </a:prstClr>
                  </a:outerShdw>
                </a:effectLst>
                <a:latin typeface="Times New Roman" panose="02020603050405020304" pitchFamily="18" charset="0"/>
                <a:ea typeface="+mn-ea"/>
                <a:cs typeface="Times New Roman" panose="02020603050405020304" pitchFamily="18" charset="0"/>
              </a:rPr>
              <a:t>Chapter 1 Summary</a:t>
            </a:r>
          </a:p>
        </p:txBody>
      </p:sp>
      <p:sp>
        <p:nvSpPr>
          <p:cNvPr id="280578" name="Text Placeholder 2"/>
          <p:cNvSpPr>
            <a:spLocks noGrp="1"/>
          </p:cNvSpPr>
          <p:nvPr>
            <p:ph type="body" sz="quarter" idx="10"/>
          </p:nvPr>
        </p:nvSpPr>
        <p:spPr>
          <a:xfrm>
            <a:off x="235975" y="791497"/>
            <a:ext cx="11002296" cy="6329938"/>
          </a:xfrm>
        </p:spPr>
        <p:txBody>
          <a:bodyPr vert="horz" wrap="square" lIns="0" tIns="0" rIns="0" bIns="0" rtlCol="0" anchor="t" anchorCtr="0">
            <a:spAutoFit/>
          </a:bodyPr>
          <a:lstStyle/>
          <a:p>
            <a:pPr defTabSz="913130">
              <a:buFontTx/>
            </a:pPr>
            <a:r>
              <a:rPr lang="en-US" altLang="zh-CN" dirty="0">
                <a:latin typeface="Times New Roman" panose="02020603050405020304" pitchFamily="18" charset="0"/>
                <a:ea typeface="宋体" panose="02010600030101010101" pitchFamily="2" charset="-122"/>
                <a:cs typeface="Times New Roman" panose="02020603050405020304" pitchFamily="18" charset="0"/>
              </a:rPr>
              <a:t>Accounting is the language of business. Financial statements report a company’s activities in monetary terms.</a:t>
            </a:r>
          </a:p>
          <a:p>
            <a:pPr defTabSz="913130">
              <a:buFontTx/>
            </a:pPr>
            <a:r>
              <a:rPr lang="en-US" altLang="zh-CN" dirty="0">
                <a:latin typeface="Times New Roman" panose="02020603050405020304" pitchFamily="18" charset="0"/>
                <a:ea typeface="宋体" panose="02010600030101010101" pitchFamily="2" charset="-122"/>
                <a:cs typeface="Times New Roman" panose="02020603050405020304" pitchFamily="18" charset="0"/>
              </a:rPr>
              <a:t>Different users—including individuals, business owners, managers, investors, creditors, and tax authorities—review a company’s financial statements for different reasons. Each user’s goal will determine which pieces of the financial statements he or she will find most useful.</a:t>
            </a:r>
          </a:p>
          <a:p>
            <a:pPr defTabSz="913130">
              <a:buFontTx/>
            </a:pPr>
            <a:r>
              <a:rPr lang="en-US" altLang="zh-CN" dirty="0">
                <a:latin typeface="Times New Roman" panose="02020603050405020304" pitchFamily="18" charset="0"/>
                <a:ea typeface="宋体" panose="02010600030101010101" pitchFamily="2" charset="-122"/>
                <a:cs typeface="Times New Roman" panose="02020603050405020304" pitchFamily="18" charset="0"/>
              </a:rPr>
              <a:t>Most U.S. businesses follow generally accepted accounting principles (GAAP). If the company is publicly traded, then it must also follow SEC guidelines. If the company operates internationally, then international financial reporting standards (IFRS) will apply. The goal is that, eventually, all public U.S. companies will report using IFRS rules.</a:t>
            </a:r>
          </a:p>
          <a:p>
            <a:pPr defTabSz="913130">
              <a:buFontTx/>
            </a:pPr>
            <a:r>
              <a:rPr lang="en-US" altLang="zh-CN" dirty="0">
                <a:latin typeface="Times New Roman" panose="02020603050405020304" pitchFamily="18" charset="0"/>
                <a:ea typeface="宋体" panose="02010600030101010101" pitchFamily="2" charset="-122"/>
                <a:cs typeface="Times New Roman" panose="02020603050405020304" pitchFamily="18" charset="0"/>
              </a:rPr>
              <a:t>There are five main forms of business organizations: proprietorships, partnerships, corporations, LLPs/LLCs, and not-for-profits. Each is unique in its formation, ownership, life, and liability exposure.</a:t>
            </a:r>
          </a:p>
          <a:p>
            <a:pPr defTabSz="913130">
              <a:buFontTx/>
            </a:pPr>
            <a:endParaRPr lang="en-US" altLang="zh-CN" dirty="0">
              <a:latin typeface="Times New Roman" panose="02020603050405020304" pitchFamily="18" charset="0"/>
              <a:ea typeface="宋体" panose="02010600030101010101" pitchFamily="2" charset="-122"/>
              <a:cs typeface="Times New Roman" panose="02020603050405020304" pitchFamily="18" charset="0"/>
            </a:endParaRPr>
          </a:p>
        </p:txBody>
      </p:sp>
      <p:sp>
        <p:nvSpPr>
          <p:cNvPr id="280579" name="Slide Number Placeholder 3"/>
          <p:cNvSpPr>
            <a:spLocks noGrp="1"/>
          </p:cNvSpPr>
          <p:nvPr>
            <p:ph type="sldNum" sz="quarter" idx="4"/>
          </p:nvPr>
        </p:nvSpPr>
        <p:spPr>
          <a:noFill/>
          <a:ln>
            <a:noFill/>
          </a:ln>
        </p:spPr>
        <p:txBody>
          <a:bodyPr vert="horz" wrap="square" lIns="91440" tIns="45720" rIns="91440" bIns="45720" numCol="1" rtlCol="0" anchor="ctr" anchorCtr="0" compatLnSpc="1"/>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pitchFamily="34"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stStyle>
          <a:p>
            <a:pPr lvl="0" algn="r"/>
            <a:fld id="{9A0DB2DC-4C9A-4742-B13C-FB6460FD3503}" type="slidenum">
              <a:rPr lang="en-US" altLang="zh-CN" sz="1200" dirty="0">
                <a:solidFill>
                  <a:srgbClr val="898989"/>
                </a:solidFill>
                <a:ea typeface="宋体" panose="02010600030101010101" pitchFamily="2" charset="-122"/>
              </a:rPr>
              <a:t>43</a:t>
            </a:fld>
            <a:endParaRPr lang="en-US" altLang="zh-CN" sz="1200" dirty="0">
              <a:solidFill>
                <a:srgbClr val="898989"/>
              </a:solidFill>
              <a:ea typeface="宋体" panose="02010600030101010101" pitchFamily="2" charset="-122"/>
            </a:endParaRPr>
          </a:p>
        </p:txBody>
      </p:sp>
      <p:pic>
        <p:nvPicPr>
          <p:cNvPr id="3" name="Graphic 21">
            <a:extLst>
              <a:ext uri="{FF2B5EF4-FFF2-40B4-BE49-F238E27FC236}">
                <a16:creationId xmlns:a16="http://schemas.microsoft.com/office/drawing/2014/main" id="{9E2FDD92-1BD7-997C-505D-5CD3BF2949A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4182" y="0"/>
            <a:ext cx="2305141" cy="1076343"/>
          </a:xfrm>
          <a:prstGeom prst="rect">
            <a:avLst/>
          </a:prstGeom>
        </p:spPr>
      </p:pic>
    </p:spTree>
  </p:cSld>
  <p:clrMapOvr>
    <a:masterClrMapping/>
  </p:clrMapOv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5000" y="230188"/>
            <a:ext cx="8382000" cy="665162"/>
          </a:xfrm>
          <a:noFill/>
          <a:ln>
            <a:noFill/>
          </a:ln>
          <a:effectLst/>
          <a:scene3d>
            <a:camera prst="orthographicFront"/>
            <a:lightRig rig="balanced" dir="t"/>
          </a:scene3d>
          <a:sp3d prstMaterial="plastic"/>
        </p:spPr>
        <p:txBody>
          <a:bodyPr vert="horz" wrap="square" lIns="0" tIns="0" rIns="0" bIns="0" rtlCol="0" anchor="t">
            <a:spAutoFit/>
          </a:bodyPr>
          <a:lstStyle/>
          <a:p>
            <a:pPr>
              <a:defRPr/>
            </a:pPr>
            <a:r>
              <a:rPr lang="en-US" sz="4800" spc="-150" dirty="0">
                <a:ln w="3175">
                  <a:noFill/>
                </a:ln>
                <a:gradFill>
                  <a:gsLst>
                    <a:gs pos="0">
                      <a:srgbClr val="2E59B0"/>
                    </a:gs>
                    <a:gs pos="49000">
                      <a:srgbClr val="161D32"/>
                    </a:gs>
                    <a:gs pos="100000">
                      <a:srgbClr val="000000"/>
                    </a:gs>
                  </a:gsLst>
                  <a:lin ang="5400000" scaled="0"/>
                </a:gradFill>
                <a:effectLst>
                  <a:outerShdw blurRad="50800" dist="38100" dir="2700000" algn="tl" rotWithShape="0">
                    <a:prstClr val="black">
                      <a:alpha val="40000"/>
                    </a:prstClr>
                  </a:outerShdw>
                </a:effectLst>
                <a:latin typeface="Times New Roman" panose="02020603050405020304" pitchFamily="18" charset="0"/>
                <a:ea typeface="+mn-ea"/>
                <a:cs typeface="Times New Roman" panose="02020603050405020304" pitchFamily="18" charset="0"/>
              </a:rPr>
              <a:t>Chapter 1 Summary</a:t>
            </a:r>
            <a:endParaRPr lang="en-US" sz="3200" spc="-150" dirty="0">
              <a:ln w="3175">
                <a:noFill/>
              </a:ln>
              <a:gradFill>
                <a:gsLst>
                  <a:gs pos="0">
                    <a:srgbClr val="2E59B0"/>
                  </a:gs>
                  <a:gs pos="49000">
                    <a:srgbClr val="161D32"/>
                  </a:gs>
                  <a:gs pos="100000">
                    <a:srgbClr val="000000"/>
                  </a:gs>
                </a:gsLst>
                <a:lin ang="5400000" scaled="0"/>
              </a:gradFill>
              <a:effectLst>
                <a:outerShdw blurRad="50800" dist="38100" dir="2700000" algn="tl" rotWithShape="0">
                  <a:prstClr val="black">
                    <a:alpha val="40000"/>
                  </a:prstClr>
                </a:outerShdw>
              </a:effectLst>
              <a:latin typeface="Times New Roman" panose="02020603050405020304" pitchFamily="18" charset="0"/>
              <a:ea typeface="+mn-ea"/>
              <a:cs typeface="Times New Roman" panose="02020603050405020304" pitchFamily="18" charset="0"/>
            </a:endParaRPr>
          </a:p>
        </p:txBody>
      </p:sp>
      <p:sp>
        <p:nvSpPr>
          <p:cNvPr id="284674" name="Text Placeholder 2"/>
          <p:cNvSpPr>
            <a:spLocks noGrp="1"/>
          </p:cNvSpPr>
          <p:nvPr>
            <p:ph type="body" sz="quarter" idx="10"/>
          </p:nvPr>
        </p:nvSpPr>
        <p:spPr>
          <a:xfrm>
            <a:off x="324465" y="1371601"/>
            <a:ext cx="11061290" cy="4134465"/>
          </a:xfrm>
        </p:spPr>
        <p:txBody>
          <a:bodyPr vert="horz" wrap="square" lIns="0" tIns="0" rIns="0" bIns="0" rtlCol="0" anchor="t" anchorCtr="0">
            <a:spAutoFit/>
          </a:bodyPr>
          <a:lstStyle/>
          <a:p>
            <a:pPr defTabSz="913130">
              <a:buFontTx/>
            </a:pPr>
            <a:r>
              <a:rPr lang="en-US" altLang="zh-CN" dirty="0">
                <a:latin typeface="Times New Roman" panose="02020603050405020304" pitchFamily="18" charset="0"/>
                <a:ea typeface="宋体" panose="02010600030101010101" pitchFamily="2" charset="-122"/>
                <a:cs typeface="Times New Roman" panose="02020603050405020304" pitchFamily="18" charset="0"/>
              </a:rPr>
              <a:t>Proprietorships are formed when one person creates a business. One person owns the proprietorship. Although the proprietorship is a separate entity, it has no continuous life, and the owner has unlimited liability for the business’s debts. Proprietorships have a more difficult time raising capital, but have the advantage of reduced regulation and less taxes than the corporate form of business.</a:t>
            </a:r>
          </a:p>
          <a:p>
            <a:pPr defTabSz="913130">
              <a:buFontTx/>
            </a:pPr>
            <a:r>
              <a:rPr lang="en-US" altLang="zh-CN" dirty="0">
                <a:latin typeface="Times New Roman" panose="02020603050405020304" pitchFamily="18" charset="0"/>
                <a:ea typeface="宋体" panose="02010600030101010101" pitchFamily="2" charset="-122"/>
                <a:cs typeface="Times New Roman" panose="02020603050405020304" pitchFamily="18" charset="0"/>
              </a:rPr>
              <a:t>The accounting concepts are the underlying assumptions used when recording financial information for a business. Think of the concepts like rules of a game. You have to play by the rules.</a:t>
            </a:r>
          </a:p>
          <a:p>
            <a:pPr defTabSz="913130">
              <a:buFontTx/>
            </a:pPr>
            <a:endParaRPr lang="en-US" altLang="zh-CN" dirty="0">
              <a:latin typeface="Times New Roman" panose="02020603050405020304" pitchFamily="18" charset="0"/>
              <a:ea typeface="宋体" panose="02010600030101010101" pitchFamily="2" charset="-122"/>
              <a:cs typeface="Times New Roman" panose="02020603050405020304" pitchFamily="18" charset="0"/>
            </a:endParaRPr>
          </a:p>
        </p:txBody>
      </p:sp>
      <p:sp>
        <p:nvSpPr>
          <p:cNvPr id="284675" name="Slide Number Placeholder 3"/>
          <p:cNvSpPr>
            <a:spLocks noGrp="1"/>
          </p:cNvSpPr>
          <p:nvPr>
            <p:ph type="sldNum" sz="quarter" idx="4"/>
          </p:nvPr>
        </p:nvSpPr>
        <p:spPr>
          <a:noFill/>
          <a:ln>
            <a:noFill/>
          </a:ln>
        </p:spPr>
        <p:txBody>
          <a:bodyPr vert="horz" wrap="square" lIns="91440" tIns="45720" rIns="91440" bIns="45720" numCol="1" rtlCol="0" anchor="ctr" anchorCtr="0" compatLnSpc="1"/>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pitchFamily="34"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stStyle>
          <a:p>
            <a:pPr lvl="0" algn="r"/>
            <a:fld id="{9A0DB2DC-4C9A-4742-B13C-FB6460FD3503}" type="slidenum">
              <a:rPr lang="en-US" altLang="zh-CN" sz="1200" dirty="0">
                <a:solidFill>
                  <a:srgbClr val="898989"/>
                </a:solidFill>
                <a:ea typeface="宋体" panose="02010600030101010101" pitchFamily="2" charset="-122"/>
              </a:rPr>
              <a:t>44</a:t>
            </a:fld>
            <a:endParaRPr lang="en-US" altLang="zh-CN" sz="1200" dirty="0">
              <a:solidFill>
                <a:srgbClr val="898989"/>
              </a:solidFill>
              <a:ea typeface="宋体" panose="02010600030101010101" pitchFamily="2" charset="-122"/>
            </a:endParaRPr>
          </a:p>
        </p:txBody>
      </p:sp>
      <p:pic>
        <p:nvPicPr>
          <p:cNvPr id="3" name="Graphic 21">
            <a:extLst>
              <a:ext uri="{FF2B5EF4-FFF2-40B4-BE49-F238E27FC236}">
                <a16:creationId xmlns:a16="http://schemas.microsoft.com/office/drawing/2014/main" id="{B15649AF-B431-8564-85F0-9076BC6282A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0944" y="24597"/>
            <a:ext cx="2305141" cy="1076343"/>
          </a:xfrm>
          <a:prstGeom prst="rect">
            <a:avLst/>
          </a:prstGeom>
        </p:spPr>
      </p:pic>
    </p:spTree>
  </p:cSld>
  <p:clrMapOvr>
    <a:masterClrMapping/>
  </p:clrMapOv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5000" y="230188"/>
            <a:ext cx="8382000" cy="665162"/>
          </a:xfrm>
          <a:noFill/>
          <a:ln>
            <a:noFill/>
          </a:ln>
          <a:effectLst/>
          <a:scene3d>
            <a:camera prst="orthographicFront"/>
            <a:lightRig rig="balanced" dir="t"/>
          </a:scene3d>
          <a:sp3d prstMaterial="plastic"/>
        </p:spPr>
        <p:txBody>
          <a:bodyPr vert="horz" wrap="square" lIns="0" tIns="0" rIns="0" bIns="0" rtlCol="0" anchor="t">
            <a:spAutoFit/>
          </a:bodyPr>
          <a:lstStyle/>
          <a:p>
            <a:pPr>
              <a:defRPr/>
            </a:pPr>
            <a:r>
              <a:rPr lang="en-US" sz="4800" spc="-150" dirty="0">
                <a:ln w="3175">
                  <a:noFill/>
                </a:ln>
                <a:gradFill>
                  <a:gsLst>
                    <a:gs pos="0">
                      <a:srgbClr val="2E59B0"/>
                    </a:gs>
                    <a:gs pos="49000">
                      <a:srgbClr val="161D32"/>
                    </a:gs>
                    <a:gs pos="100000">
                      <a:srgbClr val="000000"/>
                    </a:gs>
                  </a:gsLst>
                  <a:lin ang="5400000" scaled="0"/>
                </a:gradFill>
                <a:effectLst>
                  <a:outerShdw blurRad="50800" dist="38100" dir="2700000" algn="tl" rotWithShape="0">
                    <a:prstClr val="black">
                      <a:alpha val="40000"/>
                    </a:prstClr>
                  </a:outerShdw>
                </a:effectLst>
                <a:latin typeface="Times New Roman" panose="02020603050405020304" pitchFamily="18" charset="0"/>
                <a:ea typeface="+mn-ea"/>
                <a:cs typeface="Times New Roman" panose="02020603050405020304" pitchFamily="18" charset="0"/>
              </a:rPr>
              <a:t>Chapter 1 Summary</a:t>
            </a:r>
            <a:endParaRPr lang="en-US" sz="3200" spc="-150" dirty="0">
              <a:ln w="3175">
                <a:noFill/>
              </a:ln>
              <a:gradFill>
                <a:gsLst>
                  <a:gs pos="0">
                    <a:srgbClr val="2E59B0"/>
                  </a:gs>
                  <a:gs pos="49000">
                    <a:srgbClr val="161D32"/>
                  </a:gs>
                  <a:gs pos="100000">
                    <a:srgbClr val="000000"/>
                  </a:gs>
                </a:gsLst>
                <a:lin ang="5400000" scaled="0"/>
              </a:gradFill>
              <a:effectLst>
                <a:outerShdw blurRad="50800" dist="38100" dir="2700000" algn="tl" rotWithShape="0">
                  <a:prstClr val="black">
                    <a:alpha val="40000"/>
                  </a:prstClr>
                </a:outerShdw>
              </a:effectLst>
              <a:latin typeface="Times New Roman" panose="02020603050405020304" pitchFamily="18" charset="0"/>
              <a:ea typeface="+mn-ea"/>
              <a:cs typeface="Times New Roman" panose="02020603050405020304" pitchFamily="18" charset="0"/>
            </a:endParaRPr>
          </a:p>
        </p:txBody>
      </p:sp>
      <p:sp>
        <p:nvSpPr>
          <p:cNvPr id="286722" name="Text Placeholder 2"/>
          <p:cNvSpPr>
            <a:spLocks noGrp="1"/>
          </p:cNvSpPr>
          <p:nvPr>
            <p:ph type="body" sz="quarter" idx="10"/>
          </p:nvPr>
        </p:nvSpPr>
        <p:spPr>
          <a:xfrm>
            <a:off x="80297" y="1071716"/>
            <a:ext cx="11415252" cy="5942140"/>
          </a:xfrm>
        </p:spPr>
        <p:txBody>
          <a:bodyPr vert="horz" wrap="square" lIns="0" tIns="0" rIns="0" bIns="0" rtlCol="0" anchor="t" anchorCtr="0">
            <a:spAutoFit/>
          </a:bodyPr>
          <a:lstStyle/>
          <a:p>
            <a:pPr defTabSz="913130">
              <a:buFontTx/>
            </a:pPr>
            <a:r>
              <a:rPr lang="en-US" altLang="zh-CN" dirty="0">
                <a:latin typeface="Times New Roman" panose="02020603050405020304" pitchFamily="18" charset="0"/>
                <a:ea typeface="宋体" panose="02010600030101010101" pitchFamily="2" charset="-122"/>
                <a:cs typeface="Times New Roman" panose="02020603050405020304" pitchFamily="18" charset="0"/>
              </a:rPr>
              <a:t>The accounting equation must always equal. That is, Assets (what you own) must equal Liabilities (what you owe) + Equity (net worth). </a:t>
            </a:r>
          </a:p>
          <a:p>
            <a:pPr defTabSz="913130">
              <a:buFontTx/>
            </a:pPr>
            <a:r>
              <a:rPr lang="en-US" altLang="zh-CN" dirty="0">
                <a:latin typeface="Times New Roman" panose="02020603050405020304" pitchFamily="18" charset="0"/>
                <a:ea typeface="宋体" panose="02010600030101010101" pitchFamily="2" charset="-122"/>
                <a:cs typeface="Times New Roman" panose="02020603050405020304" pitchFamily="18" charset="0"/>
              </a:rPr>
              <a:t>The accounting equation is Assets = Liabilities + Equity. Every business transaction affects various parts of the equation, but after each transaction is recorded, the equation must ALWAYS balance (equal).</a:t>
            </a:r>
          </a:p>
          <a:p>
            <a:pPr defTabSz="913130">
              <a:buFontTx/>
            </a:pPr>
            <a:r>
              <a:rPr lang="en-US" altLang="zh-CN" dirty="0">
                <a:latin typeface="Times New Roman" panose="02020603050405020304" pitchFamily="18" charset="0"/>
                <a:ea typeface="宋体" panose="02010600030101010101" pitchFamily="2" charset="-122"/>
                <a:cs typeface="Times New Roman" panose="02020603050405020304" pitchFamily="18" charset="0"/>
              </a:rPr>
              <a:t>Financial statements are prepared from the ending balances of each account. Each financial statement shows a different view of the company’s overall results</a:t>
            </a:r>
          </a:p>
          <a:p>
            <a:pPr defTabSz="913130">
              <a:buFontTx/>
            </a:pPr>
            <a:r>
              <a:rPr lang="en-US" altLang="zh-CN" dirty="0">
                <a:latin typeface="Times New Roman" panose="02020603050405020304" pitchFamily="18" charset="0"/>
                <a:ea typeface="宋体" panose="02010600030101010101" pitchFamily="2" charset="-122"/>
                <a:cs typeface="Times New Roman" panose="02020603050405020304" pitchFamily="18" charset="0"/>
              </a:rPr>
              <a:t>Financial statements are prepared from the transaction analyses (summary of events) reported in each account (Exhibit 1-6) in the order shown in Exhibit 1-7. No one financial statement shows everything about a company. It is the financial statements AND the relationships the statements show that give users the overall picture for a specific company</a:t>
            </a:r>
          </a:p>
          <a:p>
            <a:pPr defTabSz="913130">
              <a:buNone/>
            </a:pPr>
            <a:endParaRPr lang="en-US" altLang="zh-CN" dirty="0">
              <a:latin typeface="Times New Roman" panose="02020603050405020304" pitchFamily="18" charset="0"/>
              <a:ea typeface="宋体" panose="02010600030101010101" pitchFamily="2" charset="-122"/>
              <a:cs typeface="Times New Roman" panose="02020603050405020304" pitchFamily="18" charset="0"/>
            </a:endParaRPr>
          </a:p>
        </p:txBody>
      </p:sp>
      <p:sp>
        <p:nvSpPr>
          <p:cNvPr id="286723" name="Slide Number Placeholder 3"/>
          <p:cNvSpPr>
            <a:spLocks noGrp="1"/>
          </p:cNvSpPr>
          <p:nvPr>
            <p:ph type="sldNum" sz="quarter" idx="4"/>
          </p:nvPr>
        </p:nvSpPr>
        <p:spPr>
          <a:noFill/>
          <a:ln>
            <a:noFill/>
          </a:ln>
        </p:spPr>
        <p:txBody>
          <a:bodyPr vert="horz" wrap="square" lIns="91440" tIns="45720" rIns="91440" bIns="45720" numCol="1" rtlCol="0" anchor="ctr" anchorCtr="0" compatLnSpc="1"/>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pitchFamily="34"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stStyle>
          <a:p>
            <a:pPr lvl="0" algn="r"/>
            <a:fld id="{9A0DB2DC-4C9A-4742-B13C-FB6460FD3503}" type="slidenum">
              <a:rPr lang="en-US" altLang="zh-CN" sz="1200" dirty="0">
                <a:solidFill>
                  <a:srgbClr val="898989"/>
                </a:solidFill>
                <a:ea typeface="宋体" panose="02010600030101010101" pitchFamily="2" charset="-122"/>
              </a:rPr>
              <a:t>45</a:t>
            </a:fld>
            <a:endParaRPr lang="en-US" altLang="zh-CN" sz="1200" dirty="0">
              <a:solidFill>
                <a:srgbClr val="898989"/>
              </a:solidFill>
              <a:ea typeface="宋体" panose="02010600030101010101" pitchFamily="2" charset="-122"/>
            </a:endParaRPr>
          </a:p>
        </p:txBody>
      </p:sp>
      <p:pic>
        <p:nvPicPr>
          <p:cNvPr id="3" name="Graphic 21">
            <a:extLst>
              <a:ext uri="{FF2B5EF4-FFF2-40B4-BE49-F238E27FC236}">
                <a16:creationId xmlns:a16="http://schemas.microsoft.com/office/drawing/2014/main" id="{06418B84-8A41-7F97-363C-A3B1D3FBA8C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440" y="0"/>
            <a:ext cx="2305141" cy="1076343"/>
          </a:xfrm>
          <a:prstGeom prst="rect">
            <a:avLst/>
          </a:prstGeom>
        </p:spPr>
      </p:pic>
    </p:spTree>
  </p:cSld>
  <p:clrMapOvr>
    <a:masterClrMapping/>
  </p:clrMapOv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MediaLengthInSeconds xmlns="d13aca44-ef33-4cf4-9980-7f0b00e6eeb9" xsi:nil="true"/>
    <SharedWithUsers xmlns="49100919-8a76-4266-be0c-7dc583902cb4">
      <UserInfo>
        <DisplayName/>
        <AccountId xsi:nil="true"/>
        <AccountType/>
      </UserInfo>
    </SharedWithUser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www.w3.org/2000/xmlns/"/>
    <ds:schemaRef ds:uri="aca13214-df29-4e3c-a050-857c0bf7bd8e"/>
    <ds:schemaRef ds:uri="http://schemas.microsoft.com/office/infopath/2007/PartnerControls"/>
    <ds:schemaRef ds:uri="688354b5-287c-4cda-825e-1d7935aea40e"/>
    <ds:schemaRef ds:uri="http://www.w3.org/2001/XMLSchema-instance"/>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471E9AE3-7C46-4289-BC39-1F9A88AFD46A}"/>
</file>

<file path=docProps/app.xml><?xml version="1.0" encoding="utf-8"?>
<Properties xmlns="http://schemas.openxmlformats.org/officeDocument/2006/extended-properties" xmlns:vt="http://schemas.openxmlformats.org/officeDocument/2006/docPropsVTypes">
  <TotalTime>1227</TotalTime>
  <Words>2261</Words>
  <Application>Microsoft Office PowerPoint</Application>
  <PresentationFormat>Widescreen</PresentationFormat>
  <Paragraphs>519</Paragraphs>
  <Slides>46</Slides>
  <Notes>38</Notes>
  <HiddenSlides>0</HiddenSlides>
  <MMClips>0</MMClips>
  <ScaleCrop>false</ScaleCrop>
  <HeadingPairs>
    <vt:vector size="8" baseType="variant">
      <vt:variant>
        <vt:lpstr>Fonts Used</vt:lpstr>
      </vt:variant>
      <vt:variant>
        <vt:i4>9</vt:i4>
      </vt:variant>
      <vt:variant>
        <vt:lpstr>Theme</vt:lpstr>
      </vt:variant>
      <vt:variant>
        <vt:i4>2</vt:i4>
      </vt:variant>
      <vt:variant>
        <vt:lpstr>Embedded OLE Servers</vt:lpstr>
      </vt:variant>
      <vt:variant>
        <vt:i4>2</vt:i4>
      </vt:variant>
      <vt:variant>
        <vt:lpstr>Slide Titles</vt:lpstr>
      </vt:variant>
      <vt:variant>
        <vt:i4>46</vt:i4>
      </vt:variant>
    </vt:vector>
  </HeadingPairs>
  <TitlesOfParts>
    <vt:vector size="59" baseType="lpstr">
      <vt:lpstr>宋体</vt:lpstr>
      <vt:lpstr>AGaramondPro-Regular</vt:lpstr>
      <vt:lpstr>Alexandria</vt:lpstr>
      <vt:lpstr>Arial</vt:lpstr>
      <vt:lpstr>Calibri</vt:lpstr>
      <vt:lpstr>Calibri Light</vt:lpstr>
      <vt:lpstr>Segoe</vt:lpstr>
      <vt:lpstr>Times New Roman</vt:lpstr>
      <vt:lpstr>Wingdings</vt:lpstr>
      <vt:lpstr>Office Theme</vt:lpstr>
      <vt:lpstr>1_Office Theme</vt:lpstr>
      <vt:lpstr>Microsoft Word 97 - 2003 Document</vt:lpstr>
      <vt:lpstr>Microsoft Excel 97-2003 Worksheet</vt:lpstr>
      <vt:lpstr>PowerPoint Presentation</vt:lpstr>
      <vt:lpstr>PowerPoint Presentation</vt:lpstr>
      <vt:lpstr>PowerPoint Presentation</vt:lpstr>
      <vt:lpstr>The Accounting Equation</vt:lpstr>
      <vt:lpstr>Assets</vt:lpstr>
      <vt:lpstr>Claims to Assets</vt:lpstr>
      <vt:lpstr>The Accounting Equation for proprietorships &amp; partnerships</vt:lpstr>
      <vt:lpstr>Revenues</vt:lpstr>
      <vt:lpstr>Expenses</vt:lpstr>
      <vt:lpstr>Owner’s Withdrawals</vt:lpstr>
      <vt:lpstr>PowerPoint Presentation</vt:lpstr>
      <vt:lpstr>PowerPoint Presentation</vt:lpstr>
      <vt:lpstr>PowerPoint Presentation</vt:lpstr>
      <vt:lpstr>PowerPoint Presentation</vt:lpstr>
      <vt:lpstr>PowerPoint Presentation</vt:lpstr>
      <vt:lpstr>Transaction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LO4: How Do You Analyze A Transaction?</vt:lpstr>
      <vt:lpstr>PowerPoint Presentation</vt:lpstr>
      <vt:lpstr>PowerPoint Presentation</vt:lpstr>
      <vt:lpstr>Preparing the Financial Statements</vt:lpstr>
      <vt:lpstr>PowerPoint Presentation</vt:lpstr>
      <vt:lpstr>Statement of Owner’s Equity </vt:lpstr>
      <vt:lpstr>Balance Sheet</vt:lpstr>
      <vt:lpstr>P1-36A: PREPARING FINANCIAL STATEMENTS</vt:lpstr>
      <vt:lpstr>P1-36A: CONTINUED</vt:lpstr>
      <vt:lpstr>PowerPoint Presentation</vt:lpstr>
      <vt:lpstr>P1-36A:  CONTINUED </vt:lpstr>
      <vt:lpstr>PowerPoint Presentation</vt:lpstr>
      <vt:lpstr>PowerPoint Presentation</vt:lpstr>
      <vt:lpstr>PowerPoint Presentation</vt:lpstr>
      <vt:lpstr>PowerPoint Presentation</vt:lpstr>
      <vt:lpstr>PowerPoint Presentation</vt:lpstr>
      <vt:lpstr>PowerPoint Presentation</vt:lpstr>
      <vt:lpstr>Chapter 1 Summary</vt:lpstr>
      <vt:lpstr>Chapter 1 Summary</vt:lpstr>
      <vt:lpstr>Chapter 1 Summary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rasha aljerd</cp:lastModifiedBy>
  <cp:revision>57</cp:revision>
  <dcterms:created xsi:type="dcterms:W3CDTF">2023-04-29T09:08:00Z</dcterms:created>
  <dcterms:modified xsi:type="dcterms:W3CDTF">2026-02-04T21:46:18Z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Order">
    <vt:lpwstr>21934600.0000000</vt:lpwstr>
  </property>
  <property fmtid="{D5CDD505-2E9C-101B-9397-08002B2CF9AE}" pid="7" name="xd_ProgID">
    <vt:lpwstr/>
  </property>
  <property fmtid="{D5CDD505-2E9C-101B-9397-08002B2CF9AE}" pid="8" name="_SourceUrl">
    <vt:lpwstr/>
  </property>
  <property fmtid="{D5CDD505-2E9C-101B-9397-08002B2CF9AE}" pid="9" name="_SharedFileIndex">
    <vt:lpwstr/>
  </property>
  <property fmtid="{D5CDD505-2E9C-101B-9397-08002B2CF9AE}" pid="10" name="ComplianceAssetId">
    <vt:lpwstr/>
  </property>
  <property fmtid="{D5CDD505-2E9C-101B-9397-08002B2CF9AE}" pid="11" name="TemplateUrl">
    <vt:lpwstr/>
  </property>
  <property fmtid="{D5CDD505-2E9C-101B-9397-08002B2CF9AE}" pid="12" name="_ExtendedDescription">
    <vt:lpwstr/>
  </property>
  <property fmtid="{D5CDD505-2E9C-101B-9397-08002B2CF9AE}" pid="13" name="xd_Signature">
    <vt:lpwstr/>
  </property>
  <property fmtid="{D5CDD505-2E9C-101B-9397-08002B2CF9AE}" pid="14" name="TriggerFlowInfo">
    <vt:lpwstr/>
  </property>
</Properties>
</file>