
<file path=[Content_Types].xml><?xml version="1.0" encoding="utf-8"?>
<Types xmlns="http://schemas.openxmlformats.org/package/2006/content-types">
  <Default Extension="emf" ContentType="image/x-emf"/>
  <Default Extension="jpeg" ContentType="image/jpeg"/>
  <Default Extension="JPG" ContentType="image/jpeg"/>
  <Default Extension="png" ContentType="image/png"/>
  <Default Extension="rels" ContentType="application/vnd.openxmlformats-package.relationships+xml"/>
  <Default Extension="svg" ContentType="image/svg+xml"/>
  <Default Extension="wdp" ContentType="image/vnd.ms-photo"/>
  <Default Extension="xml" ContentType="application/xml"/>
  <Override PartName="/ppt/presentation.xml" ContentType="application/vnd.openxmlformats-officedocument.presentationml.presentation.main+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Masters/slideMaster1.xml" ContentType="application/vnd.openxmlformats-officedocument.presentationml.slideMaster+xml"/>
  <Override PartName="/ppt/notesSlides/notesSlide10.xml" ContentType="application/vnd.openxmlformats-officedocument.presentationml.notesSlide+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9.xml" ContentType="application/vnd.openxmlformats-officedocument.presentationml.notesSlide+xml"/>
  <Override PartName="/ppt/notesMasters/notesMaster1.xml" ContentType="application/vnd.openxmlformats-officedocument.presentationml.notesMaster+xml"/>
  <Override PartName="/ppt/theme/theme1.xml" ContentType="application/vnd.openxmlformats-officedocument.theme+xml"/>
  <Override PartName="/ppt/theme/theme2.xml" ContentType="application/vnd.openxmlformats-officedocument.theme+xml"/>
  <Override PartName="/ppt/presProps.xml" ContentType="application/vnd.openxmlformats-officedocument.presentationml.presProps+xml"/>
  <Override PartName="/ppt/viewProps.xml" ContentType="application/vnd.openxmlformats-officedocument.presentationml.viewProps+xml"/>
  <Override PartName="/ppt/tableStyles.xml" ContentType="application/vnd.openxmlformats-officedocument.presentationml.tableStyles+xml"/>
  <Override PartName="/docProps/app.xml" ContentType="application/vnd.openxmlformats-officedocument.extended-properties+xml"/>
  <Override PartName="/docProps/core.xml" ContentType="application/vnd.openxmlformats-package.core-properties+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49"/>
  </p:notesMasterIdLst>
  <p:sldIdLst>
    <p:sldId id="545" r:id="rId2"/>
    <p:sldId id="386" r:id="rId3"/>
    <p:sldId id="388" r:id="rId4"/>
    <p:sldId id="452" r:id="rId5"/>
    <p:sldId id="574" r:id="rId6"/>
    <p:sldId id="575" r:id="rId7"/>
    <p:sldId id="541" r:id="rId8"/>
    <p:sldId id="576" r:id="rId9"/>
    <p:sldId id="577" r:id="rId10"/>
    <p:sldId id="579" r:id="rId11"/>
    <p:sldId id="580" r:id="rId12"/>
    <p:sldId id="578" r:id="rId13"/>
    <p:sldId id="562" r:id="rId14"/>
    <p:sldId id="563" r:id="rId15"/>
    <p:sldId id="566" r:id="rId16"/>
    <p:sldId id="567" r:id="rId17"/>
    <p:sldId id="568" r:id="rId18"/>
    <p:sldId id="569" r:id="rId19"/>
    <p:sldId id="570" r:id="rId20"/>
    <p:sldId id="564" r:id="rId21"/>
    <p:sldId id="572" r:id="rId22"/>
    <p:sldId id="573" r:id="rId23"/>
    <p:sldId id="581" r:id="rId24"/>
    <p:sldId id="582" r:id="rId25"/>
    <p:sldId id="589" r:id="rId26"/>
    <p:sldId id="588" r:id="rId27"/>
    <p:sldId id="586" r:id="rId28"/>
    <p:sldId id="583" r:id="rId29"/>
    <p:sldId id="584" r:id="rId30"/>
    <p:sldId id="585" r:id="rId31"/>
    <p:sldId id="590" r:id="rId32"/>
    <p:sldId id="591" r:id="rId33"/>
    <p:sldId id="593" r:id="rId34"/>
    <p:sldId id="592" r:id="rId35"/>
    <p:sldId id="554" r:id="rId36"/>
    <p:sldId id="595" r:id="rId37"/>
    <p:sldId id="596" r:id="rId38"/>
    <p:sldId id="597" r:id="rId39"/>
    <p:sldId id="599" r:id="rId40"/>
    <p:sldId id="600" r:id="rId41"/>
    <p:sldId id="601" r:id="rId42"/>
    <p:sldId id="602" r:id="rId43"/>
    <p:sldId id="604" r:id="rId44"/>
    <p:sldId id="605" r:id="rId45"/>
    <p:sldId id="561" r:id="rId46"/>
    <p:sldId id="490" r:id="rId47"/>
    <p:sldId id="349" r:id="rId48"/>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D3956"/>
    <a:srgbClr val="D7D9DF"/>
    <a:srgbClr val="C7A5B1"/>
    <a:srgbClr val="DDC9D0"/>
    <a:srgbClr val="8E5A6D"/>
    <a:srgbClr val="2E3957"/>
    <a:srgbClr val="D8D9D8"/>
    <a:srgbClr val="669BBC"/>
    <a:srgbClr val="FAC748"/>
    <a:srgbClr val="852F4A"/>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72833802-FEF1-4C79-8D5D-14CF1EAF98D9}" styleName="Light Style 2 - Accent 2">
    <a:wholeTbl>
      <a:tcTxStyle>
        <a:fontRef idx="minor">
          <a:scrgbClr r="0" g="0" b="0"/>
        </a:fontRef>
        <a:schemeClr val="tx1"/>
      </a:tcTxStyle>
      <a:tcStyle>
        <a:tcBdr>
          <a:left>
            <a:lnRef idx="1">
              <a:schemeClr val="accent2"/>
            </a:lnRef>
          </a:left>
          <a:right>
            <a:lnRef idx="1">
              <a:schemeClr val="accent2"/>
            </a:lnRef>
          </a:right>
          <a:top>
            <a:lnRef idx="1">
              <a:schemeClr val="accent2"/>
            </a:lnRef>
          </a:top>
          <a:bottom>
            <a:lnRef idx="1">
              <a:schemeClr val="accent2"/>
            </a:lnRef>
          </a:bottom>
          <a:insideH>
            <a:ln>
              <a:noFill/>
            </a:ln>
          </a:insideH>
          <a:insideV>
            <a:ln>
              <a:noFill/>
            </a:ln>
          </a:insideV>
        </a:tcBdr>
        <a:fill>
          <a:noFill/>
        </a:fill>
      </a:tcStyle>
    </a:wholeTbl>
    <a:band1H>
      <a:tcStyle>
        <a:tcBdr>
          <a:top>
            <a:lnRef idx="1">
              <a:schemeClr val="accent2"/>
            </a:lnRef>
          </a:top>
          <a:bottom>
            <a:lnRef idx="1">
              <a:schemeClr val="accent2"/>
            </a:lnRef>
          </a:bottom>
        </a:tcBdr>
      </a:tcStyle>
    </a:band1H>
    <a:band1V>
      <a:tcStyle>
        <a:tcBdr>
          <a:left>
            <a:lnRef idx="1">
              <a:schemeClr val="accent2"/>
            </a:lnRef>
          </a:left>
          <a:right>
            <a:lnRef idx="1">
              <a:schemeClr val="accent2"/>
            </a:lnRef>
          </a:right>
        </a:tcBdr>
      </a:tcStyle>
    </a:band1V>
    <a:band2V>
      <a:tcStyle>
        <a:tcBdr>
          <a:left>
            <a:lnRef idx="1">
              <a:schemeClr val="accent2"/>
            </a:lnRef>
          </a:left>
          <a:right>
            <a:lnRef idx="1">
              <a:schemeClr val="accent2"/>
            </a:lnRef>
          </a:right>
        </a:tcBdr>
      </a:tcStyle>
    </a:band2V>
    <a:lastCol>
      <a:tcTxStyle b="on"/>
      <a:tcStyle>
        <a:tcBdr/>
      </a:tcStyle>
    </a:lastCol>
    <a:firstCol>
      <a:tcTxStyle b="on"/>
      <a:tcStyle>
        <a:tcBdr/>
      </a:tcStyle>
    </a:firstCol>
    <a:lastRow>
      <a:tcTxStyle b="on"/>
      <a:tcStyle>
        <a:tcBdr>
          <a:top>
            <a:ln w="50800" cmpd="dbl">
              <a:solidFill>
                <a:schemeClr val="accent2"/>
              </a:solidFill>
            </a:ln>
          </a:top>
        </a:tcBdr>
      </a:tcStyle>
    </a:lastRow>
    <a:firstRow>
      <a:tcTxStyle b="on">
        <a:fontRef idx="minor">
          <a:scrgbClr r="0" g="0" b="0"/>
        </a:fontRef>
        <a:schemeClr val="bg1"/>
      </a:tcTxStyle>
      <a:tcStyle>
        <a:tcBdr/>
        <a:fillRef idx="1">
          <a:schemeClr val="accent2"/>
        </a:fillRef>
      </a:tcStyle>
    </a:firstRow>
  </a:tblStyle>
  <a:tblStyle styleId="{21E4AEA4-8DFA-4A89-87EB-49C32662AFE0}" styleName="Medium Style 2 - Accent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2">
              <a:tint val="20000"/>
            </a:schemeClr>
          </a:solidFill>
        </a:fill>
      </a:tcStyle>
    </a:wholeTbl>
    <a:band1H>
      <a:tcStyle>
        <a:tcBdr/>
        <a:fill>
          <a:solidFill>
            <a:schemeClr val="accent2">
              <a:tint val="40000"/>
            </a:schemeClr>
          </a:solidFill>
        </a:fill>
      </a:tcStyle>
    </a:band1H>
    <a:band2H>
      <a:tcStyle>
        <a:tcBdr/>
      </a:tcStyle>
    </a:band2H>
    <a:band1V>
      <a:tcStyle>
        <a:tcBdr/>
        <a:fill>
          <a:solidFill>
            <a:schemeClr val="accent2">
              <a:tint val="40000"/>
            </a:schemeClr>
          </a:solidFill>
        </a:fill>
      </a:tcStyle>
    </a:band1V>
    <a:band2V>
      <a:tcStyle>
        <a:tcBdr/>
      </a:tcStyle>
    </a:band2V>
    <a:lastCol>
      <a:tcTxStyle b="on">
        <a:fontRef idx="minor">
          <a:prstClr val="black"/>
        </a:fontRef>
        <a:schemeClr val="lt1"/>
      </a:tcTxStyle>
      <a:tcStyle>
        <a:tcBdr/>
        <a:fill>
          <a:solidFill>
            <a:schemeClr val="accent2"/>
          </a:solidFill>
        </a:fill>
      </a:tcStyle>
    </a:lastCol>
    <a:firstCol>
      <a:tcTxStyle b="on">
        <a:fontRef idx="minor">
          <a:prstClr val="black"/>
        </a:fontRef>
        <a:schemeClr val="lt1"/>
      </a:tcTxStyle>
      <a:tcStyle>
        <a:tcBdr/>
        <a:fill>
          <a:solidFill>
            <a:schemeClr val="accent2"/>
          </a:solidFill>
        </a:fill>
      </a:tcStyle>
    </a:firstCol>
    <a:lastRow>
      <a:tcTxStyle b="on">
        <a:fontRef idx="minor">
          <a:prstClr val="black"/>
        </a:fontRef>
        <a:schemeClr val="lt1"/>
      </a:tcTxStyle>
      <a:tcStyle>
        <a:tcBdr>
          <a:top>
            <a:ln w="38100" cmpd="sng">
              <a:solidFill>
                <a:schemeClr val="lt1"/>
              </a:solidFill>
            </a:ln>
          </a:top>
        </a:tcBdr>
        <a:fill>
          <a:solidFill>
            <a:schemeClr val="accent2"/>
          </a:solidFill>
        </a:fill>
      </a:tcStyle>
    </a:lastRow>
    <a:firstRow>
      <a:tcTxStyle b="on">
        <a:fontRef idx="minor">
          <a:prstClr val="black"/>
        </a:fontRef>
        <a:schemeClr val="lt1"/>
      </a:tcTxStyle>
      <a:tcStyle>
        <a:tcBdr>
          <a:bottom>
            <a:ln w="38100" cmpd="sng">
              <a:solidFill>
                <a:schemeClr val="lt1"/>
              </a:solidFill>
            </a:ln>
          </a:bottom>
        </a:tcBdr>
        <a:fill>
          <a:solidFill>
            <a:schemeClr val="accent2"/>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56" d="100"/>
          <a:sy n="56" d="100"/>
        </p:scale>
        <p:origin x="976" y="44"/>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presProps" Target="presProps.xml"/><Relationship Id="rId55" Type="http://schemas.openxmlformats.org/officeDocument/2006/relationships/customXml" Target="../customXml/item2.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ableStyles" Target="tableStyles.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customXml" Target="../customXml/item3.xml"/><Relationship Id="rId8" Type="http://schemas.openxmlformats.org/officeDocument/2006/relationships/slide" Target="slides/slide7.xml"/><Relationship Id="rId51" Type="http://schemas.openxmlformats.org/officeDocument/2006/relationships/viewProps" Target="view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customXml" Target="../customXml/item1.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7/14/2025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24750938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412163907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74288287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74653905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206238861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5931281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6129742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36838155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87790966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2186748601"/>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46</a:t>
            </a:fld>
            <a:endParaRPr lang="en-US"/>
          </a:p>
        </p:txBody>
      </p:sp>
    </p:spTree>
    <p:extLst>
      <p:ext uri="{BB962C8B-B14F-4D97-AF65-F5344CB8AC3E}">
        <p14:creationId xmlns:p14="http://schemas.microsoft.com/office/powerpoint/2010/main" val="419529489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47</a:t>
            </a:fld>
            <a:endParaRPr lang="en-US"/>
          </a:p>
        </p:txBody>
      </p:sp>
    </p:spTree>
    <p:extLst>
      <p:ext uri="{BB962C8B-B14F-4D97-AF65-F5344CB8AC3E}">
        <p14:creationId xmlns:p14="http://schemas.microsoft.com/office/powerpoint/2010/main" val="1297113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7/14/2025</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727831987"/>
      </p:ext>
    </p:extLst>
  </p:cSld>
  <p:clrMapOvr>
    <a:masterClrMapping/>
  </p:clrMapOvr>
  <mc:AlternateContent xmlns:mc="http://schemas.openxmlformats.org/markup-compatibility/2006" xmlns:p14="http://schemas.microsoft.com/office/powerpoint/2010/main">
    <mc:Choice Requires="p14">
      <p:transition spd="slow" p14:dur="2000" advTm="0"/>
    </mc:Choice>
    <mc:Fallback xmlns="">
      <p:transition spd="slow" advTm="0"/>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6" Type="http://schemas.openxmlformats.org/officeDocument/2006/relationships/image" Target="../media/image1.JP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6">
            <a:alphaModFix amt="76000"/>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7/14/2025</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6" r:id="rId12"/>
    <p:sldLayoutId id="2147483667" r:id="rId13"/>
    <p:sldLayoutId id="2147483668"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14.xml"/><Relationship Id="rId5" Type="http://schemas.openxmlformats.org/officeDocument/2006/relationships/image" Target="../media/image4.png"/><Relationship Id="rId4" Type="http://schemas.openxmlformats.org/officeDocument/2006/relationships/image" Target="../media/image3.jpe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19.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20.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9.png"/><Relationship Id="rId1" Type="http://schemas.openxmlformats.org/officeDocument/2006/relationships/slideLayout" Target="../slideLayouts/slideLayout12.xml"/><Relationship Id="rId5" Type="http://schemas.microsoft.com/office/2007/relationships/hdphoto" Target="../media/hdphoto2.wdp"/><Relationship Id="rId4" Type="http://schemas.openxmlformats.org/officeDocument/2006/relationships/image" Target="../media/image10.png"/></Relationships>
</file>

<file path=ppt/slides/_rels/slide22.xml.rels><?xml version="1.0" encoding="UTF-8" standalone="yes"?>
<Relationships xmlns="http://schemas.openxmlformats.org/package/2006/relationships"><Relationship Id="rId3" Type="http://schemas.microsoft.com/office/2007/relationships/hdphoto" Target="../media/hdphoto3.wdp"/><Relationship Id="rId2" Type="http://schemas.openxmlformats.org/officeDocument/2006/relationships/image" Target="../media/image11.png"/><Relationship Id="rId1" Type="http://schemas.openxmlformats.org/officeDocument/2006/relationships/slideLayout" Target="../slideLayouts/slideLayout12.xml"/><Relationship Id="rId5" Type="http://schemas.microsoft.com/office/2007/relationships/hdphoto" Target="../media/hdphoto4.wdp"/><Relationship Id="rId4" Type="http://schemas.openxmlformats.org/officeDocument/2006/relationships/image" Target="../media/image12.png"/></Relationships>
</file>

<file path=ppt/slides/_rels/slide23.xml.rels><?xml version="1.0" encoding="UTF-8" standalone="yes"?>
<Relationships xmlns="http://schemas.openxmlformats.org/package/2006/relationships"><Relationship Id="rId2" Type="http://schemas.openxmlformats.org/officeDocument/2006/relationships/image" Target="../media/image13.jp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1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0.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12.xml"/></Relationships>
</file>

<file path=ppt/slides/_rels/slide31.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1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12.xml"/></Relationships>
</file>

<file path=ppt/slides/_rels/slide35.xml.rels><?xml version="1.0" encoding="UTF-8" standalone="yes"?>
<Relationships xmlns="http://schemas.openxmlformats.org/package/2006/relationships"><Relationship Id="rId3" Type="http://schemas.microsoft.com/office/2007/relationships/hdphoto" Target="../media/hdphoto5.wdp"/><Relationship Id="rId2" Type="http://schemas.openxmlformats.org/officeDocument/2006/relationships/image" Target="../media/image17.png"/><Relationship Id="rId1" Type="http://schemas.openxmlformats.org/officeDocument/2006/relationships/slideLayout" Target="../slideLayouts/slideLayout12.xml"/></Relationships>
</file>

<file path=ppt/slides/_rels/slide36.xml.rels><?xml version="1.0" encoding="UTF-8" standalone="yes"?>
<Relationships xmlns="http://schemas.openxmlformats.org/package/2006/relationships"><Relationship Id="rId3" Type="http://schemas.microsoft.com/office/2007/relationships/hdphoto" Target="../media/hdphoto6.wdp"/><Relationship Id="rId2" Type="http://schemas.openxmlformats.org/officeDocument/2006/relationships/image" Target="../media/image18.png"/><Relationship Id="rId1" Type="http://schemas.openxmlformats.org/officeDocument/2006/relationships/slideLayout" Target="../slideLayouts/slideLayout12.xml"/></Relationships>
</file>

<file path=ppt/slides/_rels/slide37.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12.xml"/></Relationships>
</file>

<file path=ppt/slides/_rels/slide38.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12.xml"/></Relationships>
</file>

<file path=ppt/slides/_rels/slide39.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2.xml"/></Relationships>
</file>

<file path=ppt/slides/_rels/slide40.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2.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2.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2.xml"/></Relationships>
</file>

<file path=ppt/slides/_rels/slide43.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2.xml"/></Relationships>
</file>

<file path=ppt/slides/_rels/slide44.xml.rels><?xml version="1.0" encoding="UTF-8" standalone="yes"?>
<Relationships xmlns="http://schemas.openxmlformats.org/package/2006/relationships"><Relationship Id="rId2" Type="http://schemas.openxmlformats.org/officeDocument/2006/relationships/image" Target="../media/image25.jpg"/><Relationship Id="rId1" Type="http://schemas.openxmlformats.org/officeDocument/2006/relationships/slideLayout" Target="../slideLayouts/slideLayout12.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6.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12.xml"/></Relationships>
</file>

<file path=ppt/slides/_rels/slide47.xml.rels><?xml version="1.0" encoding="UTF-8" standalone="yes"?>
<Relationships xmlns="http://schemas.openxmlformats.org/package/2006/relationships"><Relationship Id="rId3" Type="http://schemas.openxmlformats.org/officeDocument/2006/relationships/image" Target="../media/image26.jpeg"/><Relationship Id="rId2" Type="http://schemas.openxmlformats.org/officeDocument/2006/relationships/notesSlide" Target="../notesSlides/notesSlide12.xml"/><Relationship Id="rId1" Type="http://schemas.openxmlformats.org/officeDocument/2006/relationships/slideLayout" Target="../slideLayouts/slideLayout13.xml"/><Relationship Id="rId6" Type="http://schemas.openxmlformats.org/officeDocument/2006/relationships/image" Target="../media/image29.png"/><Relationship Id="rId5" Type="http://schemas.openxmlformats.org/officeDocument/2006/relationships/image" Target="../media/image28.svg"/><Relationship Id="rId4" Type="http://schemas.openxmlformats.org/officeDocument/2006/relationships/image" Target="../media/image27.pn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3">
            <a:alphaModFix amt="76000"/>
            <a:lum/>
          </a:blip>
          <a:srcRect/>
          <a:stretch>
            <a:fillRect/>
          </a:stretch>
        </a:blipFill>
        <a:effectLst/>
      </p:bgPr>
    </p:bg>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673669" y="2424037"/>
            <a:ext cx="184731" cy="769441"/>
          </a:xfrm>
          <a:prstGeom prst="rect">
            <a:avLst/>
          </a:prstGeom>
          <a:noFill/>
        </p:spPr>
        <p:txBody>
          <a:bodyPr wrap="none" lIns="91440" tIns="45720" rIns="91440" bIns="45720" rtlCol="0" anchor="t">
            <a:spAutoFit/>
          </a:bodyPr>
          <a:lstStyle/>
          <a:p>
            <a:endParaRPr lang="en-US" sz="4400" b="1" dirty="0">
              <a:solidFill>
                <a:srgbClr val="00B0F0"/>
              </a:solidFill>
              <a:latin typeface="Alexandria" charset="0"/>
              <a:cs typeface="Alexandria" charset="0"/>
            </a:endParaRPr>
          </a:p>
        </p:txBody>
      </p:sp>
      <p:sp>
        <p:nvSpPr>
          <p:cNvPr id="34" name="Rectangle: Rounded Corners 33"/>
          <p:cNvSpPr/>
          <p:nvPr/>
        </p:nvSpPr>
        <p:spPr>
          <a:xfrm>
            <a:off x="-7163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dirty="0">
                <a:solidFill>
                  <a:schemeClr val="bg1"/>
                </a:solidFill>
                <a:latin typeface="Alexandria" charset="0"/>
                <a:cs typeface="Alexandria" charset="0"/>
              </a:rPr>
              <a:t>Digital Activism &amp; </a:t>
            </a:r>
          </a:p>
          <a:p>
            <a:pPr algn="ctr"/>
            <a:r>
              <a:rPr lang="en-US" sz="2000" b="1" dirty="0">
                <a:solidFill>
                  <a:schemeClr val="bg1"/>
                </a:solidFill>
                <a:latin typeface="Alexandria" charset="0"/>
                <a:cs typeface="Alexandria" charset="0"/>
              </a:rPr>
              <a:t>Monitoring Tools</a:t>
            </a:r>
          </a:p>
        </p:txBody>
      </p:sp>
      <p:sp>
        <p:nvSpPr>
          <p:cNvPr id="46" name="TextBox 45"/>
          <p:cNvSpPr txBox="1"/>
          <p:nvPr/>
        </p:nvSpPr>
        <p:spPr>
          <a:xfrm>
            <a:off x="569299" y="5201649"/>
            <a:ext cx="1083951" cy="646331"/>
          </a:xfrm>
          <a:prstGeom prst="rect">
            <a:avLst/>
          </a:prstGeom>
          <a:noFill/>
        </p:spPr>
        <p:txBody>
          <a:bodyPr wrap="none" rtlCol="0">
            <a:spAutoFit/>
          </a:bodyPr>
          <a:lstStyle/>
          <a:p>
            <a:r>
              <a:rPr lang="en-US" b="1" dirty="0">
                <a:latin typeface="Alexandria" charset="0"/>
                <a:cs typeface="Alexandria" charset="0"/>
              </a:rPr>
              <a:t>DGM 730</a:t>
            </a:r>
          </a:p>
          <a:p>
            <a:r>
              <a:rPr lang="en-US" dirty="0">
                <a:latin typeface="Alexandria" charset="0"/>
                <a:cs typeface="Alexandria" charset="0"/>
              </a:rPr>
              <a:t>Lecture 7</a:t>
            </a:r>
          </a:p>
        </p:txBody>
      </p:sp>
      <p:sp>
        <p:nvSpPr>
          <p:cNvPr id="14" name="Oval 13"/>
          <p:cNvSpPr/>
          <p:nvPr/>
        </p:nvSpPr>
        <p:spPr>
          <a:xfrm>
            <a:off x="6200343" y="-320675"/>
            <a:ext cx="7410450" cy="7410450"/>
          </a:xfrm>
          <a:prstGeom prst="ellipse">
            <a:avLst/>
          </a:prstGeom>
          <a:blipFill>
            <a:blip r:embed="rId4"/>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
        <p:nvSpPr>
          <p:cNvPr id="2" name="TextBox 1">
            <a:extLst>
              <a:ext uri="{FF2B5EF4-FFF2-40B4-BE49-F238E27FC236}">
                <a16:creationId xmlns:a16="http://schemas.microsoft.com/office/drawing/2014/main" id="{C8A92777-EB3B-6C4D-64F2-CC96DE235211}"/>
              </a:ext>
            </a:extLst>
          </p:cNvPr>
          <p:cNvSpPr txBox="1"/>
          <p:nvPr/>
        </p:nvSpPr>
        <p:spPr>
          <a:xfrm>
            <a:off x="580729" y="2992413"/>
            <a:ext cx="5468164" cy="1431161"/>
          </a:xfrm>
          <a:prstGeom prst="rect">
            <a:avLst/>
          </a:prstGeom>
          <a:noFill/>
        </p:spPr>
        <p:txBody>
          <a:bodyPr wrap="none" rtlCol="0">
            <a:spAutoFit/>
          </a:bodyPr>
          <a:lstStyle/>
          <a:p>
            <a:r>
              <a:rPr lang="en-US" sz="3600" b="1" dirty="0">
                <a:solidFill>
                  <a:srgbClr val="F58221"/>
                </a:solidFill>
                <a:latin typeface="Tajawal Medium" panose="00000600000000000000" pitchFamily="2" charset="-78"/>
                <a:cs typeface="Tajawal Medium" panose="00000600000000000000" pitchFamily="2" charset="-78"/>
              </a:rPr>
              <a:t>Social Media and Crises</a:t>
            </a:r>
          </a:p>
          <a:p>
            <a:endParaRPr lang="en-US" sz="2800" b="1" dirty="0">
              <a:solidFill>
                <a:srgbClr val="0B3A6F"/>
              </a:solidFill>
              <a:latin typeface="Tajawal Medium" panose="00000600000000000000" pitchFamily="2" charset="-78"/>
              <a:cs typeface="Tajawal Medium" panose="00000600000000000000" pitchFamily="2" charset="-78"/>
            </a:endParaRPr>
          </a:p>
          <a:p>
            <a:r>
              <a:rPr lang="en-US" sz="2300" b="1" dirty="0">
                <a:solidFill>
                  <a:srgbClr val="0B3A6F"/>
                </a:solidFill>
                <a:latin typeface="Tajawal Medium" panose="00000600000000000000" pitchFamily="2" charset="-78"/>
                <a:cs typeface="Tajawal Medium" panose="00000600000000000000" pitchFamily="2" charset="-78"/>
              </a:rPr>
              <a:t>Prepared by: Dr. Doaa Rady</a:t>
            </a:r>
          </a:p>
        </p:txBody>
      </p:sp>
    </p:spTree>
    <p:extLst>
      <p:ext uri="{BB962C8B-B14F-4D97-AF65-F5344CB8AC3E}">
        <p14:creationId xmlns:p14="http://schemas.microsoft.com/office/powerpoint/2010/main" val="1469157382"/>
      </p:ext>
    </p:extLst>
  </p:cSld>
  <p:clrMapOvr>
    <a:masterClrMapping/>
  </p:clrMapOvr>
  <mc:AlternateContent xmlns:mc="http://schemas.openxmlformats.org/markup-compatibility/2006" xmlns:p14="http://schemas.microsoft.com/office/powerpoint/2010/main">
    <mc:Choice Requires="p14">
      <p:transition spd="slow" p14:dur="2000" advTm="11000"/>
    </mc:Choice>
    <mc:Fallback xmlns="">
      <p:transition spd="slow" advTm="11000"/>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43338" y="1121190"/>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Lecture outline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453986" y="2094510"/>
            <a:ext cx="9782768" cy="3539430"/>
          </a:xfrm>
          <a:prstGeom prst="rect">
            <a:avLst/>
          </a:prstGeom>
          <a:noFill/>
        </p:spPr>
        <p:txBody>
          <a:bodyPr wrap="square" rtlCol="0">
            <a:spAutoFit/>
          </a:bodyPr>
          <a:lstStyle/>
          <a:p>
            <a:pPr algn="just"/>
            <a:r>
              <a:rPr lang="en-US" sz="2800" b="1" dirty="0">
                <a:solidFill>
                  <a:srgbClr val="2D3956"/>
                </a:solidFill>
                <a:latin typeface="Tajawal ExtraBold" panose="00000800000000000000" pitchFamily="2" charset="-78"/>
                <a:cs typeface="Tajawal ExtraBold" panose="00000800000000000000" pitchFamily="2" charset="-78"/>
              </a:rPr>
              <a:t>Creating the right tone of communication</a:t>
            </a:r>
          </a:p>
          <a:p>
            <a:pPr algn="just"/>
            <a:endParaRPr lang="en-US" sz="2800" b="1" dirty="0">
              <a:solidFill>
                <a:srgbClr val="2D3956"/>
              </a:solidFill>
              <a:latin typeface="Tajawal ExtraBold" panose="00000800000000000000" pitchFamily="2" charset="-78"/>
              <a:cs typeface="Tajawal ExtraBold" panose="00000800000000000000" pitchFamily="2" charset="-78"/>
            </a:endParaRP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Creating socially acceptable behavior</a:t>
            </a:r>
          </a:p>
          <a:p>
            <a:pPr marL="165735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Acceptable use policies (AUPs) </a:t>
            </a: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Factors to Consider Before Posting</a:t>
            </a:r>
          </a:p>
          <a:p>
            <a:pPr marL="120015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Creating Social Media Messages</a:t>
            </a:r>
            <a:endParaRPr lang="en-US" sz="2400" b="1" dirty="0">
              <a:solidFill>
                <a:srgbClr val="2D3956"/>
              </a:solidFill>
              <a:latin typeface="Tajawal ExtraBold" panose="00000800000000000000" pitchFamily="2" charset="-78"/>
              <a:cs typeface="Tajawal ExtraBold" panose="00000800000000000000" pitchFamily="2" charset="-78"/>
            </a:endParaRP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Creating a plan</a:t>
            </a:r>
          </a:p>
          <a:p>
            <a:pPr marL="1657350" lvl="2"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Crisis Communications plan</a:t>
            </a:r>
          </a:p>
          <a:p>
            <a:pPr marL="120015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Activate your social media plan</a:t>
            </a:r>
          </a:p>
        </p:txBody>
      </p:sp>
      <p:sp>
        <p:nvSpPr>
          <p:cNvPr id="8" name="TextBox 7">
            <a:extLst>
              <a:ext uri="{FF2B5EF4-FFF2-40B4-BE49-F238E27FC236}">
                <a16:creationId xmlns:a16="http://schemas.microsoft.com/office/drawing/2014/main" id="{1D2F09E4-9624-5AB9-71BC-FF35018E9C3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197119246"/>
      </p:ext>
    </p:extLst>
  </p:cSld>
  <p:clrMapOvr>
    <a:masterClrMapping/>
  </p:clrMapOvr>
  <mc:AlternateContent xmlns:mc="http://schemas.openxmlformats.org/markup-compatibility/2006" xmlns:p14="http://schemas.microsoft.com/office/powerpoint/2010/main">
    <mc:Choice Requires="p14">
      <p:transition p14:dur="10" advTm="110000"/>
    </mc:Choice>
    <mc:Fallback xmlns="">
      <p:transition advTm="11000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9038" y="1123384"/>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Lecture outline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208738" y="2113040"/>
            <a:ext cx="9782768" cy="3785652"/>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Digital activism &amp; Monitoring tools</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What is digital activism? and who are digital activists?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How to respond to ‘</a:t>
            </a:r>
            <a:r>
              <a:rPr lang="en-US" sz="2000" b="1" dirty="0" err="1">
                <a:solidFill>
                  <a:srgbClr val="2D3956"/>
                </a:solidFill>
                <a:latin typeface="Tajawal ExtraBold" panose="00000800000000000000" pitchFamily="2" charset="-78"/>
                <a:cs typeface="Tajawal ExtraBold" panose="00000800000000000000" pitchFamily="2" charset="-78"/>
              </a:rPr>
              <a:t>radicalised</a:t>
            </a:r>
            <a:r>
              <a:rPr lang="en-US" sz="2000" b="1" dirty="0">
                <a:solidFill>
                  <a:srgbClr val="2D3956"/>
                </a:solidFill>
                <a:latin typeface="Tajawal ExtraBold" panose="00000800000000000000" pitchFamily="2" charset="-78"/>
                <a:cs typeface="Tajawal ExtraBold" panose="00000800000000000000" pitchFamily="2" charset="-78"/>
              </a:rPr>
              <a:t>’ customers or stakeholders</a:t>
            </a:r>
          </a:p>
          <a:p>
            <a:pPr marL="342900" indent="-342900" algn="just">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Prevent/Reduce </a:t>
            </a:r>
            <a:r>
              <a:rPr lang="en-US" sz="2000" b="1" dirty="0" err="1">
                <a:solidFill>
                  <a:srgbClr val="2E3957"/>
                </a:solidFill>
                <a:latin typeface="Tajawal ExtraBold" panose="00000800000000000000" pitchFamily="2" charset="-78"/>
                <a:cs typeface="Tajawal ExtraBold" panose="00000800000000000000" pitchFamily="2" charset="-78"/>
              </a:rPr>
              <a:t>Radicalisation</a:t>
            </a:r>
            <a:endParaRPr lang="en-US" sz="2000" b="1" dirty="0">
              <a:solidFill>
                <a:srgbClr val="FF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Social Media Escalation Plans</a:t>
            </a:r>
          </a:p>
          <a:p>
            <a:pPr marL="800100" lvl="1"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Avoiding appearing as a remote and inflexible organization</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Monitoring tools</a:t>
            </a:r>
            <a:endParaRPr lang="en-US" sz="2000"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The importance of monitoring</a:t>
            </a:r>
          </a:p>
          <a:p>
            <a:pPr marL="800100" lvl="1"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6 Monitoring tools: 1. Social listening, 2. Social Media Sentiment Analysis, 3. Web analytics, 4. Social Media Impression VS Reach VS Engagement, 5. Social media retention, 6. Conversation analysis</a:t>
            </a:r>
          </a:p>
          <a:p>
            <a:pPr marL="342900" lvl="1"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Handle Negative Publicity on Social Media Forums</a:t>
            </a:r>
          </a:p>
        </p:txBody>
      </p:sp>
      <p:sp>
        <p:nvSpPr>
          <p:cNvPr id="8" name="TextBox 7">
            <a:extLst>
              <a:ext uri="{FF2B5EF4-FFF2-40B4-BE49-F238E27FC236}">
                <a16:creationId xmlns:a16="http://schemas.microsoft.com/office/drawing/2014/main" id="{E2C4F14C-0487-3EAB-117C-2E230FFCE71C}"/>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57132088"/>
      </p:ext>
    </p:extLst>
  </p:cSld>
  <p:clrMapOvr>
    <a:masterClrMapping/>
  </p:clrMapOvr>
  <mc:AlternateContent xmlns:mc="http://schemas.openxmlformats.org/markup-compatibility/2006" xmlns:p14="http://schemas.microsoft.com/office/powerpoint/2010/main">
    <mc:Choice Requires="p14">
      <p:transition p14:dur="10" advTm="131000"/>
    </mc:Choice>
    <mc:Fallback xmlns="">
      <p:transition advTm="131000"/>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522120" y="1814590"/>
            <a:ext cx="9256152" cy="1938992"/>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What is digital activism? and </a:t>
            </a:r>
          </a:p>
          <a:p>
            <a:pPr algn="ctr"/>
            <a:r>
              <a:rPr lang="en-US" sz="4000" b="1" dirty="0">
                <a:solidFill>
                  <a:srgbClr val="2E3957"/>
                </a:solidFill>
                <a:latin typeface="Tajawal ExtraBold" panose="00000800000000000000" pitchFamily="2" charset="-78"/>
                <a:cs typeface="Tajawal ExtraBold" panose="00000800000000000000" pitchFamily="2" charset="-78"/>
              </a:rPr>
              <a:t>who are digital activists?</a:t>
            </a:r>
          </a:p>
          <a:p>
            <a:pPr algn="ctr"/>
            <a:endParaRPr lang="en-US" sz="4000" b="1" dirty="0">
              <a:solidFill>
                <a:srgbClr val="2E3957"/>
              </a:solidFill>
              <a:latin typeface="Tajawal ExtraBold" panose="00000800000000000000" pitchFamily="2" charset="-78"/>
              <a:cs typeface="Tajawal ExtraBold" panose="00000800000000000000" pitchFamily="2" charset="-78"/>
            </a:endParaRPr>
          </a:p>
        </p:txBody>
      </p:sp>
      <p:pic>
        <p:nvPicPr>
          <p:cNvPr id="4" name="Picture 3" descr="A group of hands with social media icons&#10;&#10;Description automatically generated">
            <a:extLst>
              <a:ext uri="{FF2B5EF4-FFF2-40B4-BE49-F238E27FC236}">
                <a16:creationId xmlns:a16="http://schemas.microsoft.com/office/drawing/2014/main" id="{BF90C6B5-84C4-7069-8A7B-3C74D4C5791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666441" y="3194743"/>
            <a:ext cx="4877912" cy="2743825"/>
          </a:xfrm>
          <a:prstGeom prst="rect">
            <a:avLst/>
          </a:prstGeom>
        </p:spPr>
      </p:pic>
      <p:sp>
        <p:nvSpPr>
          <p:cNvPr id="3" name="TextBox 2">
            <a:extLst>
              <a:ext uri="{FF2B5EF4-FFF2-40B4-BE49-F238E27FC236}">
                <a16:creationId xmlns:a16="http://schemas.microsoft.com/office/drawing/2014/main" id="{6BD603CD-A45E-6D9A-723A-569BF232F7E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80186137"/>
      </p:ext>
    </p:extLst>
  </p:cSld>
  <p:clrMapOvr>
    <a:masterClrMapping/>
  </p:clrMapOvr>
  <mc:AlternateContent xmlns:mc="http://schemas.openxmlformats.org/markup-compatibility/2006" xmlns:p14="http://schemas.microsoft.com/office/powerpoint/2010/main">
    <mc:Choice Requires="p14">
      <p:transition spd="slow" p14:dur="2000" advTm="14000"/>
    </mc:Choice>
    <mc:Fallback xmlns="">
      <p:transition spd="slow" advTm="14000"/>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7607" y="1191964"/>
            <a:ext cx="887236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What is digital activism? and who are digital activists?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1894678" y="2344121"/>
            <a:ext cx="9446683" cy="3477875"/>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From the early experiments of the 1980s to the modern “</a:t>
            </a:r>
            <a:r>
              <a:rPr lang="en-US" sz="2000" b="1" dirty="0">
                <a:solidFill>
                  <a:srgbClr val="C00000"/>
                </a:solidFill>
                <a:latin typeface="Tajawal ExtraBold" panose="00000800000000000000" pitchFamily="2" charset="-78"/>
                <a:cs typeface="Tajawal ExtraBold" panose="00000800000000000000" pitchFamily="2" charset="-78"/>
              </a:rPr>
              <a:t>smart mobs</a:t>
            </a:r>
            <a:r>
              <a:rPr lang="en-US" sz="2000" b="1" dirty="0">
                <a:solidFill>
                  <a:srgbClr val="2D3956"/>
                </a:solidFill>
                <a:latin typeface="Tajawal ExtraBold" panose="00000800000000000000" pitchFamily="2" charset="-78"/>
                <a:cs typeface="Tajawal ExtraBold" panose="00000800000000000000" pitchFamily="2" charset="-78"/>
              </a:rPr>
              <a:t>” and blogs, activists and computer specialists have approached digital networks as a channel for action.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Initially, online activists used the Internet as a medium for information distribution, given its capacity to reach massive audiences across borders instantaneously.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A more-developed undertaking of digital activism used the World Wide Web as a site of protest that mirrors and amplifies off-line demonstrations. Some forms of digital activism are e-mail and social-media campaigning, virtual sit-ins, and “hacktivism” (disrupting Web sites).</a:t>
            </a:r>
          </a:p>
        </p:txBody>
      </p:sp>
      <p:sp>
        <p:nvSpPr>
          <p:cNvPr id="6" name="Scroll: Vertical 5">
            <a:extLst>
              <a:ext uri="{FF2B5EF4-FFF2-40B4-BE49-F238E27FC236}">
                <a16:creationId xmlns:a16="http://schemas.microsoft.com/office/drawing/2014/main" id="{F9981B20-3ED3-8127-DA72-A644D3B9CB8D}"/>
              </a:ext>
            </a:extLst>
          </p:cNvPr>
          <p:cNvSpPr/>
          <p:nvPr/>
        </p:nvSpPr>
        <p:spPr>
          <a:xfrm>
            <a:off x="85559" y="2151580"/>
            <a:ext cx="1873868" cy="3972288"/>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Smart mobs</a:t>
            </a:r>
          </a:p>
          <a:p>
            <a:pPr algn="ctr"/>
            <a:r>
              <a:rPr lang="en-US" dirty="0"/>
              <a:t>is a large group of people mobilized by social media to meet in a public place typically for the purpose of social or political protest.</a:t>
            </a:r>
          </a:p>
        </p:txBody>
      </p:sp>
      <p:sp>
        <p:nvSpPr>
          <p:cNvPr id="9" name="TextBox 8">
            <a:extLst>
              <a:ext uri="{FF2B5EF4-FFF2-40B4-BE49-F238E27FC236}">
                <a16:creationId xmlns:a16="http://schemas.microsoft.com/office/drawing/2014/main" id="{2D9A5CAB-8887-225F-A73A-59EB396CB6C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4219441460"/>
      </p:ext>
    </p:extLst>
  </p:cSld>
  <p:clrMapOvr>
    <a:masterClrMapping/>
  </p:clrMapOvr>
  <mc:AlternateContent xmlns:mc="http://schemas.openxmlformats.org/markup-compatibility/2006" xmlns:p14="http://schemas.microsoft.com/office/powerpoint/2010/main">
    <mc:Choice Requires="p14">
      <p:transition p14:dur="10" advTm="230000"/>
    </mc:Choice>
    <mc:Fallback xmlns="">
      <p:transition advTm="230000"/>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1958069" y="2024081"/>
            <a:ext cx="9446683" cy="3477875"/>
          </a:xfrm>
          <a:prstGeom prst="rect">
            <a:avLst/>
          </a:prstGeom>
          <a:noFill/>
        </p:spPr>
        <p:txBody>
          <a:bodyPr wrap="square" rtlCol="0">
            <a:spAutoFit/>
          </a:bodyPr>
          <a:lstStyle/>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Digital activism, also known as </a:t>
            </a:r>
            <a:r>
              <a:rPr lang="en-US" sz="2000" b="1" dirty="0" err="1">
                <a:solidFill>
                  <a:srgbClr val="FF0000"/>
                </a:solidFill>
                <a:latin typeface="Tajawal ExtraBold" panose="00000800000000000000" pitchFamily="2" charset="-78"/>
                <a:cs typeface="Tajawal ExtraBold" panose="00000800000000000000" pitchFamily="2" charset="-78"/>
              </a:rPr>
              <a:t>cyberactivism</a:t>
            </a:r>
            <a:r>
              <a:rPr lang="en-US" sz="2000" b="1" dirty="0">
                <a:solidFill>
                  <a:srgbClr val="2D3956"/>
                </a:solidFill>
                <a:latin typeface="Tajawal ExtraBold" panose="00000800000000000000" pitchFamily="2" charset="-78"/>
                <a:cs typeface="Tajawal ExtraBold" panose="00000800000000000000" pitchFamily="2" charset="-78"/>
              </a:rPr>
              <a:t>, form of activism that uses the Internet and digital media as key platforms for mass mobilization and political action. </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Digital activism (D.A.) refers to political activism on the internet or political movements relying on it.</a:t>
            </a:r>
          </a:p>
          <a:p>
            <a:pPr marL="342900" indent="-342900" algn="just">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Digital activism has proved to be a powerful means of </a:t>
            </a:r>
            <a:r>
              <a:rPr lang="en-US" sz="2000" b="1" dirty="0">
                <a:solidFill>
                  <a:srgbClr val="FF0000"/>
                </a:solidFill>
                <a:latin typeface="Tajawal ExtraBold" panose="00000800000000000000" pitchFamily="2" charset="-78"/>
                <a:cs typeface="Tajawal ExtraBold" panose="00000800000000000000" pitchFamily="2" charset="-78"/>
              </a:rPr>
              <a:t>grassroots</a:t>
            </a:r>
            <a:r>
              <a:rPr lang="en-US" sz="2000" b="1" dirty="0">
                <a:solidFill>
                  <a:srgbClr val="2D3956"/>
                </a:solidFill>
                <a:latin typeface="Tajawal ExtraBold" panose="00000800000000000000" pitchFamily="2" charset="-78"/>
                <a:cs typeface="Tajawal ExtraBold" panose="00000800000000000000" pitchFamily="2" charset="-78"/>
              </a:rPr>
              <a:t> political mobilization and provides new ways to engage protesters. Additionally, online actions can be important in countries where public spaces are highly regulated or are under military control. In such cases, online actions are a better option than possibly physically dangerous “live” actions. </a:t>
            </a:r>
            <a:r>
              <a:rPr lang="en-US" sz="2000" b="1" dirty="0">
                <a:solidFill>
                  <a:srgbClr val="7030A0"/>
                </a:solidFill>
                <a:latin typeface="Tajawal ExtraBold" panose="00000800000000000000" pitchFamily="2" charset="-78"/>
                <a:cs typeface="Tajawal ExtraBold" panose="00000800000000000000" pitchFamily="2" charset="-78"/>
              </a:rPr>
              <a:t>E.G. The Arab Spring</a:t>
            </a:r>
          </a:p>
        </p:txBody>
      </p:sp>
      <p:sp>
        <p:nvSpPr>
          <p:cNvPr id="6" name="Scroll: Vertical 5">
            <a:extLst>
              <a:ext uri="{FF2B5EF4-FFF2-40B4-BE49-F238E27FC236}">
                <a16:creationId xmlns:a16="http://schemas.microsoft.com/office/drawing/2014/main" id="{70EF4BDC-42F0-CC24-7945-6762EC708B37}"/>
              </a:ext>
            </a:extLst>
          </p:cNvPr>
          <p:cNvSpPr/>
          <p:nvPr/>
        </p:nvSpPr>
        <p:spPr>
          <a:xfrm>
            <a:off x="26184" y="2331720"/>
            <a:ext cx="2137625" cy="4183380"/>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Grassroots</a:t>
            </a:r>
            <a:r>
              <a:rPr lang="en-US" dirty="0"/>
              <a:t> </a:t>
            </a:r>
          </a:p>
          <a:p>
            <a:pPr algn="ctr"/>
            <a:r>
              <a:rPr lang="en-US" dirty="0"/>
              <a:t>is a type of movement or campaign that attempts to mobilize individuals to take some action to influence an outcome, often of a political nature. </a:t>
            </a:r>
          </a:p>
        </p:txBody>
      </p:sp>
      <p:sp>
        <p:nvSpPr>
          <p:cNvPr id="8" name="Scroll: Vertical 7">
            <a:extLst>
              <a:ext uri="{FF2B5EF4-FFF2-40B4-BE49-F238E27FC236}">
                <a16:creationId xmlns:a16="http://schemas.microsoft.com/office/drawing/2014/main" id="{866C97EF-F1C7-8F3B-1F58-EE1287ED89C9}"/>
              </a:ext>
            </a:extLst>
          </p:cNvPr>
          <p:cNvSpPr/>
          <p:nvPr/>
        </p:nvSpPr>
        <p:spPr>
          <a:xfrm>
            <a:off x="2024868" y="5499448"/>
            <a:ext cx="9162713" cy="872759"/>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err="1"/>
              <a:t>Cyberactivism</a:t>
            </a:r>
            <a:r>
              <a:rPr lang="en-US" b="1" dirty="0"/>
              <a:t> </a:t>
            </a:r>
            <a:r>
              <a:rPr lang="en-US" dirty="0"/>
              <a:t>is the process of using Internet-based socializing and communication techniques to create, operate and manage activism of any type.</a:t>
            </a:r>
            <a:r>
              <a:rPr lang="en-US" b="1" dirty="0"/>
              <a:t>; </a:t>
            </a:r>
          </a:p>
          <a:p>
            <a:pPr algn="ctr"/>
            <a:r>
              <a:rPr lang="en-US" b="1" dirty="0"/>
              <a:t>social media for social change </a:t>
            </a:r>
            <a:r>
              <a:rPr lang="en-US" dirty="0"/>
              <a:t>refers to social software applications</a:t>
            </a:r>
          </a:p>
        </p:txBody>
      </p:sp>
      <p:sp>
        <p:nvSpPr>
          <p:cNvPr id="10" name="TextBox 9">
            <a:extLst>
              <a:ext uri="{FF2B5EF4-FFF2-40B4-BE49-F238E27FC236}">
                <a16:creationId xmlns:a16="http://schemas.microsoft.com/office/drawing/2014/main" id="{AD320C94-739C-6D81-BA4C-72959D45CD5D}"/>
              </a:ext>
            </a:extLst>
          </p:cNvPr>
          <p:cNvSpPr txBox="1"/>
          <p:nvPr/>
        </p:nvSpPr>
        <p:spPr>
          <a:xfrm>
            <a:off x="2317607" y="1191964"/>
            <a:ext cx="887236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What is digital activism? and who are digital activists?</a:t>
            </a:r>
          </a:p>
        </p:txBody>
      </p:sp>
      <p:sp>
        <p:nvSpPr>
          <p:cNvPr id="11" name="TextBox 10">
            <a:extLst>
              <a:ext uri="{FF2B5EF4-FFF2-40B4-BE49-F238E27FC236}">
                <a16:creationId xmlns:a16="http://schemas.microsoft.com/office/drawing/2014/main" id="{E43D163D-B3F4-C69C-1B92-3888415F21B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1727193407"/>
      </p:ext>
    </p:extLst>
  </p:cSld>
  <p:clrMapOvr>
    <a:masterClrMapping/>
  </p:clrMapOvr>
  <mc:AlternateContent xmlns:mc="http://schemas.openxmlformats.org/markup-compatibility/2006" xmlns:p14="http://schemas.microsoft.com/office/powerpoint/2010/main">
    <mc:Choice Requires="p14">
      <p:transition p14:dur="10" advTm="164000"/>
    </mc:Choice>
    <mc:Fallback xmlns="">
      <p:transition advTm="164000"/>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94742" y="2188161"/>
            <a:ext cx="10058068" cy="3477875"/>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Although much digital activism falls into the category of electronic civil disobedience, some activists ask that such online political gestures always represent a communal interest and not an individual agenda and that their motifs and agents be public knowledge so as to dissociate them from acts of cyberterrorism or criminal hacking.</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Different digital tactics entail diverse uses of electronic networks. Text-based practices include e-mail campaigns, text messaging, Web postings, and online petitions to advocate for a specific cause. In Web defacing or “</a:t>
            </a:r>
            <a:r>
              <a:rPr lang="en-US" sz="2200" b="1" dirty="0" err="1">
                <a:solidFill>
                  <a:srgbClr val="2D3956"/>
                </a:solidFill>
                <a:latin typeface="Tajawal ExtraBold" panose="00000800000000000000" pitchFamily="2" charset="-78"/>
                <a:cs typeface="Tajawal ExtraBold" panose="00000800000000000000" pitchFamily="2" charset="-78"/>
              </a:rPr>
              <a:t>cybergraffiti</a:t>
            </a:r>
            <a:r>
              <a:rPr lang="en-US" sz="2200" b="1" dirty="0">
                <a:solidFill>
                  <a:srgbClr val="2D3956"/>
                </a:solidFill>
                <a:latin typeface="Tajawal ExtraBold" panose="00000800000000000000" pitchFamily="2" charset="-78"/>
                <a:cs typeface="Tajawal ExtraBold" panose="00000800000000000000" pitchFamily="2" charset="-78"/>
              </a:rPr>
              <a:t>”, a more-complex text-based online practice, hacktivists alter the home page of an organization.</a:t>
            </a:r>
          </a:p>
        </p:txBody>
      </p:sp>
      <p:sp>
        <p:nvSpPr>
          <p:cNvPr id="8" name="TextBox 7">
            <a:extLst>
              <a:ext uri="{FF2B5EF4-FFF2-40B4-BE49-F238E27FC236}">
                <a16:creationId xmlns:a16="http://schemas.microsoft.com/office/drawing/2014/main" id="{E11E1262-1591-2CE8-6A92-AACB0F784A3A}"/>
              </a:ext>
            </a:extLst>
          </p:cNvPr>
          <p:cNvSpPr txBox="1"/>
          <p:nvPr/>
        </p:nvSpPr>
        <p:spPr>
          <a:xfrm>
            <a:off x="2317607" y="1191964"/>
            <a:ext cx="887236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What is digital activism? and who are digital activists?</a:t>
            </a:r>
          </a:p>
        </p:txBody>
      </p:sp>
      <p:sp>
        <p:nvSpPr>
          <p:cNvPr id="9" name="TextBox 8">
            <a:extLst>
              <a:ext uri="{FF2B5EF4-FFF2-40B4-BE49-F238E27FC236}">
                <a16:creationId xmlns:a16="http://schemas.microsoft.com/office/drawing/2014/main" id="{1DEE52B1-4C6E-0E01-7573-3B66AA9A772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921711355"/>
      </p:ext>
    </p:extLst>
  </p:cSld>
  <p:clrMapOvr>
    <a:masterClrMapping/>
  </p:clrMapOvr>
  <mc:AlternateContent xmlns:mc="http://schemas.openxmlformats.org/markup-compatibility/2006" xmlns:p14="http://schemas.microsoft.com/office/powerpoint/2010/main">
    <mc:Choice Requires="p14">
      <p:transition p14:dur="10" advTm="119000"/>
    </mc:Choice>
    <mc:Fallback xmlns="">
      <p:transition advTm="119000"/>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60184" y="2049932"/>
            <a:ext cx="10509795" cy="3901068"/>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300" b="1" dirty="0">
                <a:solidFill>
                  <a:srgbClr val="2D3956"/>
                </a:solidFill>
                <a:latin typeface="Tajawal ExtraBold" panose="00000800000000000000" pitchFamily="2" charset="-78"/>
                <a:cs typeface="Tajawal ExtraBold" panose="00000800000000000000" pitchFamily="2" charset="-78"/>
              </a:rPr>
              <a:t>More-performative actions, such as virtual sit-ins and e-mail bombs, provoke a concrete disruption of the servers’ functionality through the concerted action of participants around the world. Virtual sit-ins are a form of online demonstration in which a networked community gathers on one or several sites to carry out an act of digital dissent. </a:t>
            </a:r>
          </a:p>
          <a:p>
            <a:pPr marL="342900" indent="-342900" algn="just">
              <a:lnSpc>
                <a:spcPts val="2700"/>
              </a:lnSpc>
              <a:buFont typeface="Wingdings" panose="05000000000000000000" pitchFamily="2" charset="2"/>
              <a:buChar char="q"/>
            </a:pPr>
            <a:r>
              <a:rPr lang="en-US" sz="2300" b="1" dirty="0">
                <a:solidFill>
                  <a:srgbClr val="2D3956"/>
                </a:solidFill>
                <a:latin typeface="Tajawal ExtraBold" panose="00000800000000000000" pitchFamily="2" charset="-78"/>
                <a:cs typeface="Tajawal ExtraBold" panose="00000800000000000000" pitchFamily="2" charset="-78"/>
              </a:rPr>
              <a:t>The action is undertaken through a Web-based program that sends repetitive requests to the targeted Web pages. The protesters’ automated “</a:t>
            </a:r>
            <a:r>
              <a:rPr lang="en-US" sz="2300" b="1" dirty="0" err="1">
                <a:solidFill>
                  <a:srgbClr val="2D3956"/>
                </a:solidFill>
                <a:latin typeface="Tajawal ExtraBold" panose="00000800000000000000" pitchFamily="2" charset="-78"/>
                <a:cs typeface="Tajawal ExtraBold" panose="00000800000000000000" pitchFamily="2" charset="-78"/>
              </a:rPr>
              <a:t>clickings</a:t>
            </a:r>
            <a:r>
              <a:rPr lang="en-US" sz="2300" b="1" dirty="0">
                <a:solidFill>
                  <a:srgbClr val="2D3956"/>
                </a:solidFill>
                <a:latin typeface="Tajawal ExtraBold" panose="00000800000000000000" pitchFamily="2" charset="-78"/>
                <a:cs typeface="Tajawal ExtraBold" panose="00000800000000000000" pitchFamily="2" charset="-78"/>
              </a:rPr>
              <a:t>,” simultaneously enacted from multiple computers around the world, provoke such an excess of traffic that the targeted site’s server is unable to handle it. By clogging the bandwidth, the action slows down the site and eventually causes it to shut down.</a:t>
            </a:r>
          </a:p>
        </p:txBody>
      </p:sp>
      <p:sp>
        <p:nvSpPr>
          <p:cNvPr id="8" name="TextBox 7">
            <a:extLst>
              <a:ext uri="{FF2B5EF4-FFF2-40B4-BE49-F238E27FC236}">
                <a16:creationId xmlns:a16="http://schemas.microsoft.com/office/drawing/2014/main" id="{969700FB-9982-AB96-6905-E7356D63D57B}"/>
              </a:ext>
            </a:extLst>
          </p:cNvPr>
          <p:cNvSpPr txBox="1"/>
          <p:nvPr/>
        </p:nvSpPr>
        <p:spPr>
          <a:xfrm>
            <a:off x="2317607" y="1191964"/>
            <a:ext cx="887236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What is digital activism? and who are digital activists?</a:t>
            </a:r>
          </a:p>
        </p:txBody>
      </p:sp>
      <p:sp>
        <p:nvSpPr>
          <p:cNvPr id="9" name="TextBox 8">
            <a:extLst>
              <a:ext uri="{FF2B5EF4-FFF2-40B4-BE49-F238E27FC236}">
                <a16:creationId xmlns:a16="http://schemas.microsoft.com/office/drawing/2014/main" id="{19FEFC4D-5D2F-AC8D-9128-43682862DE8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158202932"/>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17334" y="2151704"/>
            <a:ext cx="10372635" cy="3760004"/>
          </a:xfrm>
          <a:prstGeom prst="rect">
            <a:avLst/>
          </a:prstGeom>
          <a:noFill/>
        </p:spPr>
        <p:txBody>
          <a:bodyPr wrap="square" rtlCol="0">
            <a:spAutoFit/>
          </a:bodyPr>
          <a:lstStyle/>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Independent activists over the world are using the internet and digital tools to build their community, connect with other similar-minded people outside their physical surroundings as well as lobby, raise funds and </a:t>
            </a:r>
            <a:r>
              <a:rPr lang="en-US" sz="2100" b="1" dirty="0" err="1">
                <a:solidFill>
                  <a:srgbClr val="2D3956"/>
                </a:solidFill>
                <a:latin typeface="Tajawal ExtraBold" panose="00000800000000000000" pitchFamily="2" charset="-78"/>
                <a:cs typeface="Tajawal ExtraBold" panose="00000800000000000000" pitchFamily="2" charset="-78"/>
              </a:rPr>
              <a:t>organise</a:t>
            </a:r>
            <a:r>
              <a:rPr lang="en-US" sz="2100" b="1" dirty="0">
                <a:solidFill>
                  <a:srgbClr val="2D3956"/>
                </a:solidFill>
                <a:latin typeface="Tajawal ExtraBold" panose="00000800000000000000" pitchFamily="2" charset="-78"/>
                <a:cs typeface="Tajawal ExtraBold" panose="00000800000000000000" pitchFamily="2" charset="-78"/>
              </a:rPr>
              <a:t> events.</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D.A. includes research and documentation activities. These may be used by </a:t>
            </a:r>
            <a:r>
              <a:rPr lang="en-US" sz="2100" b="1" dirty="0">
                <a:solidFill>
                  <a:srgbClr val="C00000"/>
                </a:solidFill>
                <a:latin typeface="Tajawal ExtraBold" panose="00000800000000000000" pitchFamily="2" charset="-78"/>
                <a:cs typeface="Tajawal ExtraBold" panose="00000800000000000000" pitchFamily="2" charset="-78"/>
              </a:rPr>
              <a:t>activists</a:t>
            </a:r>
            <a:r>
              <a:rPr lang="en-US" sz="2100" b="1" dirty="0">
                <a:solidFill>
                  <a:srgbClr val="2D3956"/>
                </a:solidFill>
                <a:latin typeface="Tajawal ExtraBold" panose="00000800000000000000" pitchFamily="2" charset="-78"/>
                <a:cs typeface="Tajawal ExtraBold" panose="00000800000000000000" pitchFamily="2" charset="-78"/>
              </a:rPr>
              <a:t> as a precursor to information dissemination and may consist of any type of human rights abuse documentation or citizen reporting, directly (for instance via mobile phones)</a:t>
            </a:r>
          </a:p>
          <a:p>
            <a:pPr marL="342900" indent="-342900" algn="just">
              <a:lnSpc>
                <a:spcPts val="22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While an online post does not in itself carry significant risks, activists have been persecuted based on their online activities, (e.g. Arab Spring, Hong Kong protests, …). As such, the consequences of clicking do carry physical risks, although these may appear somewhat later than is the case with live street protests.</a:t>
            </a:r>
          </a:p>
        </p:txBody>
      </p:sp>
      <p:sp>
        <p:nvSpPr>
          <p:cNvPr id="8" name="TextBox 7">
            <a:extLst>
              <a:ext uri="{FF2B5EF4-FFF2-40B4-BE49-F238E27FC236}">
                <a16:creationId xmlns:a16="http://schemas.microsoft.com/office/drawing/2014/main" id="{E9FDAB09-5022-AEA6-DAB4-F9F25065B40C}"/>
              </a:ext>
            </a:extLst>
          </p:cNvPr>
          <p:cNvSpPr txBox="1"/>
          <p:nvPr/>
        </p:nvSpPr>
        <p:spPr>
          <a:xfrm>
            <a:off x="2317607" y="1191964"/>
            <a:ext cx="887236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What is digital activism? and who are digital activists?</a:t>
            </a:r>
          </a:p>
        </p:txBody>
      </p:sp>
      <p:sp>
        <p:nvSpPr>
          <p:cNvPr id="9" name="TextBox 8">
            <a:extLst>
              <a:ext uri="{FF2B5EF4-FFF2-40B4-BE49-F238E27FC236}">
                <a16:creationId xmlns:a16="http://schemas.microsoft.com/office/drawing/2014/main" id="{74AB1616-9101-07FD-5CF7-724FA0D40D9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800514842"/>
      </p:ext>
    </p:extLst>
  </p:cSld>
  <p:clrMapOvr>
    <a:masterClrMapping/>
  </p:clrMapOvr>
  <mc:AlternateContent xmlns:mc="http://schemas.openxmlformats.org/markup-compatibility/2006" xmlns:p14="http://schemas.microsoft.com/office/powerpoint/2010/main">
    <mc:Choice Requires="p14">
      <p:transition p14:dur="10" advTm="197000"/>
    </mc:Choice>
    <mc:Fallback xmlns="">
      <p:transition advTm="197000"/>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62587" y="2008829"/>
            <a:ext cx="10427384" cy="3939540"/>
          </a:xfrm>
          <a:prstGeom prst="rect">
            <a:avLst/>
          </a:prstGeom>
          <a:noFill/>
        </p:spPr>
        <p:txBody>
          <a:bodyPr wrap="square" rtlCol="0">
            <a:spAutoFit/>
          </a:bodyPr>
          <a:lstStyle/>
          <a:p>
            <a:pPr marL="342900" indent="-342900" algn="just">
              <a:lnSpc>
                <a:spcPts val="25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The tools used by digital activists are vast and changing constantly as technology evolves.</a:t>
            </a:r>
          </a:p>
          <a:p>
            <a:pPr marL="342900" indent="-342900" algn="just">
              <a:lnSpc>
                <a:spcPts val="25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    Online petitions. </a:t>
            </a:r>
            <a:r>
              <a:rPr lang="en-US" sz="2200" b="1" dirty="0">
                <a:solidFill>
                  <a:srgbClr val="2D3956"/>
                </a:solidFill>
                <a:latin typeface="Tajawal ExtraBold" panose="00000800000000000000" pitchFamily="2" charset="-78"/>
                <a:cs typeface="Tajawal ExtraBold" panose="00000800000000000000" pitchFamily="2" charset="-78"/>
              </a:rPr>
              <a:t>Websites such as Change.org, ipetitions.org, Avaaz.org are hubs of online activism, where people can communicate with others worldwide regarding their cause.</a:t>
            </a:r>
          </a:p>
          <a:p>
            <a:pPr marL="342900" indent="-342900" algn="just">
              <a:lnSpc>
                <a:spcPts val="25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    </a:t>
            </a:r>
            <a:r>
              <a:rPr lang="en-US" sz="2200" b="1" dirty="0">
                <a:solidFill>
                  <a:srgbClr val="C00000"/>
                </a:solidFill>
                <a:latin typeface="Tajawal ExtraBold" panose="00000800000000000000" pitchFamily="2" charset="-78"/>
                <a:cs typeface="Tajawal ExtraBold" panose="00000800000000000000" pitchFamily="2" charset="-78"/>
              </a:rPr>
              <a:t>Social networks. </a:t>
            </a:r>
            <a:r>
              <a:rPr lang="en-US" sz="2200" b="1" dirty="0">
                <a:solidFill>
                  <a:srgbClr val="2D3956"/>
                </a:solidFill>
                <a:latin typeface="Tajawal ExtraBold" panose="00000800000000000000" pitchFamily="2" charset="-78"/>
                <a:cs typeface="Tajawal ExtraBold" panose="00000800000000000000" pitchFamily="2" charset="-78"/>
              </a:rPr>
              <a:t>Sites with high usage numbers such as Facebook and YouTube have proven beneficial in spreading a message, garnering support, shining information on a subject that might otherwise be overlooked by mainstream media. Protests in 2011 in Tunisia and Egypt against their respective governments were in part </a:t>
            </a:r>
            <a:r>
              <a:rPr lang="en-US" sz="2200" b="1" dirty="0" err="1">
                <a:solidFill>
                  <a:srgbClr val="2D3956"/>
                </a:solidFill>
                <a:latin typeface="Tajawal ExtraBold" panose="00000800000000000000" pitchFamily="2" charset="-78"/>
                <a:cs typeface="Tajawal ExtraBold" panose="00000800000000000000" pitchFamily="2" charset="-78"/>
              </a:rPr>
              <a:t>organised</a:t>
            </a:r>
            <a:r>
              <a:rPr lang="en-US" sz="2200" b="1" dirty="0">
                <a:solidFill>
                  <a:srgbClr val="2D3956"/>
                </a:solidFill>
                <a:latin typeface="Tajawal ExtraBold" panose="00000800000000000000" pitchFamily="2" charset="-78"/>
                <a:cs typeface="Tajawal ExtraBold" panose="00000800000000000000" pitchFamily="2" charset="-78"/>
              </a:rPr>
              <a:t> and promoted via Facebook. Social media also played a role in </a:t>
            </a:r>
            <a:r>
              <a:rPr lang="en-US" sz="2200" b="1" dirty="0" err="1">
                <a:solidFill>
                  <a:srgbClr val="2D3956"/>
                </a:solidFill>
                <a:latin typeface="Tajawal ExtraBold" panose="00000800000000000000" pitchFamily="2" charset="-78"/>
                <a:cs typeface="Tajawal ExtraBold" panose="00000800000000000000" pitchFamily="2" charset="-78"/>
              </a:rPr>
              <a:t>mobilising</a:t>
            </a:r>
            <a:r>
              <a:rPr lang="en-US" sz="2200" b="1" dirty="0">
                <a:solidFill>
                  <a:srgbClr val="2D3956"/>
                </a:solidFill>
                <a:latin typeface="Tajawal ExtraBold" panose="00000800000000000000" pitchFamily="2" charset="-78"/>
                <a:cs typeface="Tajawal ExtraBold" panose="00000800000000000000" pitchFamily="2" charset="-78"/>
              </a:rPr>
              <a:t> people in Hong Kong’s pro-democracy protests in 2019.</a:t>
            </a:r>
          </a:p>
        </p:txBody>
      </p:sp>
      <p:sp>
        <p:nvSpPr>
          <p:cNvPr id="8" name="TextBox 7">
            <a:extLst>
              <a:ext uri="{FF2B5EF4-FFF2-40B4-BE49-F238E27FC236}">
                <a16:creationId xmlns:a16="http://schemas.microsoft.com/office/drawing/2014/main" id="{EB487157-EBD4-9985-F1C2-1BFFEA01480A}"/>
              </a:ext>
            </a:extLst>
          </p:cNvPr>
          <p:cNvSpPr txBox="1"/>
          <p:nvPr/>
        </p:nvSpPr>
        <p:spPr>
          <a:xfrm>
            <a:off x="2317607" y="1191964"/>
            <a:ext cx="887236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What is digital activism? and who are digital activists?</a:t>
            </a:r>
          </a:p>
        </p:txBody>
      </p:sp>
      <p:sp>
        <p:nvSpPr>
          <p:cNvPr id="9" name="TextBox 8">
            <a:extLst>
              <a:ext uri="{FF2B5EF4-FFF2-40B4-BE49-F238E27FC236}">
                <a16:creationId xmlns:a16="http://schemas.microsoft.com/office/drawing/2014/main" id="{4BDAC208-66AD-8DDF-01C4-5CBAACE6299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378784991"/>
      </p:ext>
    </p:extLst>
  </p:cSld>
  <p:clrMapOvr>
    <a:masterClrMapping/>
  </p:clrMapOvr>
  <mc:AlternateContent xmlns:mc="http://schemas.openxmlformats.org/markup-compatibility/2006" xmlns:p14="http://schemas.microsoft.com/office/powerpoint/2010/main">
    <mc:Choice Requires="p14">
      <p:transition p14:dur="10" advTm="93000"/>
    </mc:Choice>
    <mc:Fallback xmlns="">
      <p:transition advTm="93000"/>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40195" y="2115893"/>
            <a:ext cx="10238444" cy="3901068"/>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Blogs. </a:t>
            </a:r>
            <a:r>
              <a:rPr lang="en-US" sz="2400" b="1" dirty="0">
                <a:solidFill>
                  <a:srgbClr val="2D3956"/>
                </a:solidFill>
                <a:latin typeface="Tajawal ExtraBold" panose="00000800000000000000" pitchFamily="2" charset="-78"/>
                <a:cs typeface="Tajawal ExtraBold" panose="00000800000000000000" pitchFamily="2" charset="-78"/>
              </a:rPr>
              <a:t>Essentially a form of citizen journalism for the masses, blogs provide an effective means of non-filtered communication with an audience about any topic and have been used in numerous online campaigns.</a:t>
            </a:r>
          </a:p>
          <a:p>
            <a:pPr marL="342900" indent="-342900" algn="just">
              <a:lnSpc>
                <a:spcPts val="2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Micro-blogging. </a:t>
            </a:r>
            <a:r>
              <a:rPr lang="en-US" sz="2400" b="1" dirty="0">
                <a:solidFill>
                  <a:srgbClr val="2D3956"/>
                </a:solidFill>
                <a:latin typeface="Tajawal ExtraBold" panose="00000800000000000000" pitchFamily="2" charset="-78"/>
                <a:cs typeface="Tajawal ExtraBold" panose="00000800000000000000" pitchFamily="2" charset="-78"/>
              </a:rPr>
              <a:t>Micro-blogging sites such as Twitter are used to help spread awareness of an issue or activist event. Twitter’s hashtag function, which allows people to have their tweets contribute to a multi-user conversation by typing a keyword or phrase preceded by a hashtag, is used frequently as a digital tool for spreading a message. The Chinese equivalent to Twitter is Weibo.</a:t>
            </a:r>
          </a:p>
        </p:txBody>
      </p:sp>
      <p:sp>
        <p:nvSpPr>
          <p:cNvPr id="8" name="TextBox 7">
            <a:extLst>
              <a:ext uri="{FF2B5EF4-FFF2-40B4-BE49-F238E27FC236}">
                <a16:creationId xmlns:a16="http://schemas.microsoft.com/office/drawing/2014/main" id="{561357B5-D156-01D8-9B26-2247868027A0}"/>
              </a:ext>
            </a:extLst>
          </p:cNvPr>
          <p:cNvSpPr txBox="1"/>
          <p:nvPr/>
        </p:nvSpPr>
        <p:spPr>
          <a:xfrm>
            <a:off x="2317607" y="1191964"/>
            <a:ext cx="887236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What is digital activism? and who are digital activists?</a:t>
            </a:r>
          </a:p>
        </p:txBody>
      </p:sp>
      <p:sp>
        <p:nvSpPr>
          <p:cNvPr id="9" name="TextBox 8">
            <a:extLst>
              <a:ext uri="{FF2B5EF4-FFF2-40B4-BE49-F238E27FC236}">
                <a16:creationId xmlns:a16="http://schemas.microsoft.com/office/drawing/2014/main" id="{EEE1463D-273D-E7D9-B321-C17DE807E952}"/>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1160129806"/>
      </p:ext>
    </p:extLst>
  </p:cSld>
  <p:clrMapOvr>
    <a:masterClrMapping/>
  </p:clrMapOvr>
  <mc:AlternateContent xmlns:mc="http://schemas.openxmlformats.org/markup-compatibility/2006" xmlns:p14="http://schemas.microsoft.com/office/powerpoint/2010/main">
    <mc:Choice Requires="p14">
      <p:transition p14:dur="10" advTm="90000"/>
    </mc:Choice>
    <mc:Fallback xmlns="">
      <p:transition advTm="90000"/>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951526" y="2092661"/>
            <a:ext cx="10238444" cy="3901068"/>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Proxy servers. </a:t>
            </a:r>
            <a:r>
              <a:rPr lang="en-US" sz="2400" b="1" dirty="0">
                <a:solidFill>
                  <a:srgbClr val="2D3956"/>
                </a:solidFill>
                <a:latin typeface="Tajawal ExtraBold" panose="00000800000000000000" pitchFamily="2" charset="-78"/>
                <a:cs typeface="Tajawal ExtraBold" panose="00000800000000000000" pitchFamily="2" charset="-78"/>
              </a:rPr>
              <a:t>As means of circumventing government intervention when it comes to online protesting, many people employ proxy servers, which act as intermediaries between a user and a site. </a:t>
            </a:r>
          </a:p>
          <a:p>
            <a:pPr marL="342900" indent="-342900" algn="just">
              <a:lnSpc>
                <a:spcPts val="2700"/>
              </a:lnSpc>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Crowdsourcing platforms. </a:t>
            </a:r>
            <a:r>
              <a:rPr lang="en-US" sz="2400" b="1" dirty="0">
                <a:solidFill>
                  <a:srgbClr val="2D3956"/>
                </a:solidFill>
                <a:latin typeface="Tajawal ExtraBold" panose="00000800000000000000" pitchFamily="2" charset="-78"/>
                <a:cs typeface="Tajawal ExtraBold" panose="00000800000000000000" pitchFamily="2" charset="-78"/>
              </a:rPr>
              <a:t>Using the internet to distribute problem-solving and resource acquisition, these platforms help individuals and initiatives to mobilize a global community and create collaboration opportunities between groups of (otherwise) unconnected people. Wikipedia is a good example, as well as popular collective funding platforms such as Kickstarter and Indiegogo. </a:t>
            </a:r>
            <a:endParaRPr lang="en-US" b="1" dirty="0">
              <a:solidFill>
                <a:srgbClr val="2D3956"/>
              </a:solidFill>
              <a:latin typeface="Tajawal ExtraBold" panose="00000800000000000000" pitchFamily="2" charset="-78"/>
              <a:cs typeface="Tajawal ExtraBold" panose="00000800000000000000" pitchFamily="2" charset="-78"/>
            </a:endParaRPr>
          </a:p>
        </p:txBody>
      </p:sp>
      <p:sp>
        <p:nvSpPr>
          <p:cNvPr id="8" name="TextBox 7">
            <a:extLst>
              <a:ext uri="{FF2B5EF4-FFF2-40B4-BE49-F238E27FC236}">
                <a16:creationId xmlns:a16="http://schemas.microsoft.com/office/drawing/2014/main" id="{B25CE2A6-48EA-7671-C09A-25E9BABD99E6}"/>
              </a:ext>
            </a:extLst>
          </p:cNvPr>
          <p:cNvSpPr txBox="1"/>
          <p:nvPr/>
        </p:nvSpPr>
        <p:spPr>
          <a:xfrm>
            <a:off x="2317607" y="1191964"/>
            <a:ext cx="887236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What is digital activism? and who are digital activists?</a:t>
            </a:r>
          </a:p>
        </p:txBody>
      </p:sp>
      <p:sp>
        <p:nvSpPr>
          <p:cNvPr id="9" name="TextBox 8">
            <a:extLst>
              <a:ext uri="{FF2B5EF4-FFF2-40B4-BE49-F238E27FC236}">
                <a16:creationId xmlns:a16="http://schemas.microsoft.com/office/drawing/2014/main" id="{EDA8852F-CB6A-5B73-C355-31B99A94FC0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1920640193"/>
      </p:ext>
    </p:extLst>
  </p:cSld>
  <p:clrMapOvr>
    <a:masterClrMapping/>
  </p:clrMapOvr>
  <mc:AlternateContent xmlns:mc="http://schemas.openxmlformats.org/markup-compatibility/2006" xmlns:p14="http://schemas.microsoft.com/office/powerpoint/2010/main">
    <mc:Choice Requires="p14">
      <p:transition p14:dur="10" advTm="135000"/>
    </mc:Choice>
    <mc:Fallback xmlns="">
      <p:transition advTm="135000"/>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579270" y="1883170"/>
            <a:ext cx="9256152" cy="1938992"/>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How to respond to ‘</a:t>
            </a:r>
            <a:r>
              <a:rPr lang="en-US" sz="4000" b="1" dirty="0" err="1">
                <a:solidFill>
                  <a:srgbClr val="2E3957"/>
                </a:solidFill>
                <a:latin typeface="Tajawal ExtraBold" panose="00000800000000000000" pitchFamily="2" charset="-78"/>
                <a:cs typeface="Tajawal ExtraBold" panose="00000800000000000000" pitchFamily="2" charset="-78"/>
              </a:rPr>
              <a:t>radicalised</a:t>
            </a:r>
            <a:r>
              <a:rPr lang="en-US" sz="4000" b="1" dirty="0">
                <a:solidFill>
                  <a:srgbClr val="2E3957"/>
                </a:solidFill>
                <a:latin typeface="Tajawal ExtraBold" panose="00000800000000000000" pitchFamily="2" charset="-78"/>
                <a:cs typeface="Tajawal ExtraBold" panose="00000800000000000000" pitchFamily="2" charset="-78"/>
              </a:rPr>
              <a:t>’ customers or stakeholders?</a:t>
            </a:r>
          </a:p>
          <a:p>
            <a:pPr algn="ctr"/>
            <a:endParaRPr lang="en-US" sz="4000" b="1" dirty="0">
              <a:solidFill>
                <a:srgbClr val="2E3957"/>
              </a:solidFill>
              <a:latin typeface="Tajawal ExtraBold" panose="00000800000000000000" pitchFamily="2" charset="-78"/>
              <a:cs typeface="Tajawal ExtraBold" panose="00000800000000000000" pitchFamily="2" charset="-78"/>
            </a:endParaRPr>
          </a:p>
        </p:txBody>
      </p:sp>
      <p:pic>
        <p:nvPicPr>
          <p:cNvPr id="4" name="Picture 3">
            <a:extLst>
              <a:ext uri="{FF2B5EF4-FFF2-40B4-BE49-F238E27FC236}">
                <a16:creationId xmlns:a16="http://schemas.microsoft.com/office/drawing/2014/main" id="{BF90C6B5-84C4-7069-8A7B-3C74D4C5791D}"/>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4190423" y="3263323"/>
            <a:ext cx="3944248" cy="2743825"/>
          </a:xfrm>
          <a:prstGeom prst="rect">
            <a:avLst/>
          </a:prstGeom>
        </p:spPr>
      </p:pic>
      <p:sp>
        <p:nvSpPr>
          <p:cNvPr id="5" name="TextBox 4">
            <a:extLst>
              <a:ext uri="{FF2B5EF4-FFF2-40B4-BE49-F238E27FC236}">
                <a16:creationId xmlns:a16="http://schemas.microsoft.com/office/drawing/2014/main" id="{2CA9F25A-5A99-9E0E-F694-B0F668F24984}"/>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167645408"/>
      </p:ext>
    </p:extLst>
  </p:cSld>
  <p:clrMapOvr>
    <a:masterClrMapping/>
  </p:clrMapOvr>
  <mc:AlternateContent xmlns:mc="http://schemas.openxmlformats.org/markup-compatibility/2006" xmlns:p14="http://schemas.microsoft.com/office/powerpoint/2010/main">
    <mc:Choice Requires="p14">
      <p:transition spd="slow" p14:dur="2000" advTm="62000"/>
    </mc:Choice>
    <mc:Fallback xmlns="">
      <p:transition spd="slow" advTm="62000"/>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9037" y="1222713"/>
            <a:ext cx="921112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respond to ‘</a:t>
            </a:r>
            <a:r>
              <a:rPr lang="en-US" sz="2400" b="1" dirty="0" err="1">
                <a:solidFill>
                  <a:schemeClr val="accent2"/>
                </a:solidFill>
                <a:latin typeface="Tajawal Medium" panose="00000600000000000000" pitchFamily="2" charset="-78"/>
                <a:cs typeface="Tajawal Medium" panose="00000600000000000000" pitchFamily="2" charset="-78"/>
              </a:rPr>
              <a:t>radicalised</a:t>
            </a:r>
            <a:r>
              <a:rPr lang="en-US" sz="2400" b="1" dirty="0">
                <a:solidFill>
                  <a:schemeClr val="accent2"/>
                </a:solidFill>
                <a:latin typeface="Tajawal Medium" panose="00000600000000000000" pitchFamily="2" charset="-78"/>
                <a:cs typeface="Tajawal Medium" panose="00000600000000000000" pitchFamily="2" charset="-78"/>
              </a:rPr>
              <a:t>’ customers or stakeholders?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51625" y="2093722"/>
            <a:ext cx="10238444"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err="1">
                <a:solidFill>
                  <a:srgbClr val="2D3956"/>
                </a:solidFill>
                <a:latin typeface="Tajawal ExtraBold" panose="00000800000000000000" pitchFamily="2" charset="-78"/>
                <a:cs typeface="Tajawal ExtraBold" panose="00000800000000000000" pitchFamily="2" charset="-78"/>
              </a:rPr>
              <a:t>Radicalisation</a:t>
            </a:r>
            <a:r>
              <a:rPr lang="en-US" sz="2400" b="1" dirty="0">
                <a:solidFill>
                  <a:srgbClr val="2D3956"/>
                </a:solidFill>
                <a:latin typeface="Tajawal ExtraBold" panose="00000800000000000000" pitchFamily="2" charset="-78"/>
                <a:cs typeface="Tajawal ExtraBold" panose="00000800000000000000" pitchFamily="2" charset="-78"/>
              </a:rPr>
              <a:t> is the process by which a person comes to support terrorism and extremist ideologies. If you are worried someone close to you is becoming </a:t>
            </a:r>
            <a:r>
              <a:rPr lang="en-US" sz="2400" b="1" dirty="0" err="1">
                <a:solidFill>
                  <a:srgbClr val="2D3956"/>
                </a:solidFill>
                <a:latin typeface="Tajawal ExtraBold" panose="00000800000000000000" pitchFamily="2" charset="-78"/>
                <a:cs typeface="Tajawal ExtraBold" panose="00000800000000000000" pitchFamily="2" charset="-78"/>
              </a:rPr>
              <a:t>radicalised</a:t>
            </a:r>
            <a:r>
              <a:rPr lang="en-US" sz="2400" b="1" dirty="0">
                <a:solidFill>
                  <a:srgbClr val="2D3956"/>
                </a:solidFill>
                <a:latin typeface="Tajawal ExtraBold" panose="00000800000000000000" pitchFamily="2" charset="-78"/>
                <a:cs typeface="Tajawal ExtraBold" panose="00000800000000000000" pitchFamily="2" charset="-78"/>
              </a:rPr>
              <a:t> act early and seek help. The sooner you reach out, the quicker the person you care about can be protected from being groomed and exploited by extremists.</a:t>
            </a:r>
          </a:p>
          <a:p>
            <a:pPr marL="342900" indent="-342900" algn="just">
              <a:buFont typeface="Wingdings" panose="05000000000000000000" pitchFamily="2" charset="2"/>
              <a:buChar char="q"/>
            </a:pPr>
            <a:r>
              <a:rPr lang="en-US" sz="2400" b="1" dirty="0" err="1">
                <a:solidFill>
                  <a:srgbClr val="2D3956"/>
                </a:solidFill>
                <a:latin typeface="Tajawal ExtraBold" panose="00000800000000000000" pitchFamily="2" charset="-78"/>
                <a:cs typeface="Tajawal ExtraBold" panose="00000800000000000000" pitchFamily="2" charset="-78"/>
              </a:rPr>
              <a:t>Radicalisation</a:t>
            </a:r>
            <a:r>
              <a:rPr lang="en-US" sz="2400" b="1" dirty="0">
                <a:solidFill>
                  <a:srgbClr val="2D3956"/>
                </a:solidFill>
                <a:latin typeface="Tajawal ExtraBold" panose="00000800000000000000" pitchFamily="2" charset="-78"/>
                <a:cs typeface="Tajawal ExtraBold" panose="00000800000000000000" pitchFamily="2" charset="-78"/>
              </a:rPr>
              <a:t> as a concept does not mean the same to everyone and to every institution or country, and does not impact individuals in the same way either. It is therefore a challenge to design effective public policies which address the issue in a consistent manner and ensure safety and security for all. </a:t>
            </a:r>
          </a:p>
        </p:txBody>
      </p:sp>
      <p:sp>
        <p:nvSpPr>
          <p:cNvPr id="6" name="TextBox 5">
            <a:extLst>
              <a:ext uri="{FF2B5EF4-FFF2-40B4-BE49-F238E27FC236}">
                <a16:creationId xmlns:a16="http://schemas.microsoft.com/office/drawing/2014/main" id="{64C7A5A7-0048-49C9-39EC-0D60169AAF1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1701290378"/>
      </p:ext>
    </p:extLst>
  </p:cSld>
  <p:clrMapOvr>
    <a:masterClrMapping/>
  </p:clrMapOvr>
  <mc:AlternateContent xmlns:mc="http://schemas.openxmlformats.org/markup-compatibility/2006" xmlns:p14="http://schemas.microsoft.com/office/powerpoint/2010/main">
    <mc:Choice Requires="p14">
      <p:transition p14:dur="10" advTm="121000"/>
    </mc:Choice>
    <mc:Fallback xmlns="">
      <p:transition advTm="121000"/>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21539" y="1977830"/>
            <a:ext cx="10797031" cy="4154984"/>
          </a:xfrm>
          <a:prstGeom prst="rect">
            <a:avLst/>
          </a:prstGeom>
          <a:noFill/>
        </p:spPr>
        <p:txBody>
          <a:bodyPr wrap="square" rtlCol="0">
            <a:spAutoFit/>
          </a:bodyPr>
          <a:lstStyle/>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To define radicalization: It is a process by which individuals or groups come to embrace attitudes, or engage in actions, that support violence in the pursuit of extremist causes. </a:t>
            </a:r>
          </a:p>
          <a:p>
            <a:pPr marL="342900" indent="-342900" algn="just">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It is a profoundly social phenomenon. It focuses on environments in which </a:t>
            </a:r>
            <a:r>
              <a:rPr lang="en-US" sz="2200" b="1" dirty="0" err="1">
                <a:solidFill>
                  <a:srgbClr val="2D3956"/>
                </a:solidFill>
                <a:latin typeface="Tajawal ExtraBold" panose="00000800000000000000" pitchFamily="2" charset="-78"/>
                <a:cs typeface="Tajawal ExtraBold" panose="00000800000000000000" pitchFamily="2" charset="-78"/>
              </a:rPr>
              <a:t>radicalisation</a:t>
            </a:r>
            <a:r>
              <a:rPr lang="en-US" sz="2200" b="1" dirty="0">
                <a:solidFill>
                  <a:srgbClr val="2D3956"/>
                </a:solidFill>
                <a:latin typeface="Tajawal ExtraBold" panose="00000800000000000000" pitchFamily="2" charset="-78"/>
                <a:cs typeface="Tajawal ExtraBold" panose="00000800000000000000" pitchFamily="2" charset="-78"/>
              </a:rPr>
              <a:t> messages are found, rather than terrorist events or individuals. Its focus is not individual profiles and trajectories but the process and meaning of engagement with </a:t>
            </a:r>
            <a:r>
              <a:rPr lang="en-US" sz="2200" b="1" dirty="0" err="1">
                <a:solidFill>
                  <a:srgbClr val="2D3956"/>
                </a:solidFill>
                <a:latin typeface="Tajawal ExtraBold" panose="00000800000000000000" pitchFamily="2" charset="-78"/>
                <a:cs typeface="Tajawal ExtraBold" panose="00000800000000000000" pitchFamily="2" charset="-78"/>
              </a:rPr>
              <a:t>radicalisation</a:t>
            </a:r>
            <a:r>
              <a:rPr lang="en-US" sz="2200" b="1" dirty="0">
                <a:solidFill>
                  <a:srgbClr val="2D3956"/>
                </a:solidFill>
                <a:latin typeface="Tajawal ExtraBold" panose="00000800000000000000" pitchFamily="2" charset="-78"/>
                <a:cs typeface="Tajawal ExtraBold" panose="00000800000000000000" pitchFamily="2" charset="-78"/>
              </a:rPr>
              <a:t> for individuals (in context). It envisages </a:t>
            </a:r>
            <a:r>
              <a:rPr lang="en-US" sz="2200" b="1" dirty="0" err="1">
                <a:solidFill>
                  <a:srgbClr val="2D3956"/>
                </a:solidFill>
                <a:latin typeface="Tajawal ExtraBold" panose="00000800000000000000" pitchFamily="2" charset="-78"/>
                <a:cs typeface="Tajawal ExtraBold" panose="00000800000000000000" pitchFamily="2" charset="-78"/>
              </a:rPr>
              <a:t>radicalisation</a:t>
            </a:r>
            <a:r>
              <a:rPr lang="en-US" sz="2200" b="1" dirty="0">
                <a:solidFill>
                  <a:srgbClr val="2D3956"/>
                </a:solidFill>
                <a:latin typeface="Tajawal ExtraBold" panose="00000800000000000000" pitchFamily="2" charset="-78"/>
                <a:cs typeface="Tajawal ExtraBold" panose="00000800000000000000" pitchFamily="2" charset="-78"/>
              </a:rPr>
              <a:t> as a phenomenon that is complex (not linear); situational (emerging as the outcome of interaction, including choice); emotional (as well as ideological); dynamic (spatially and temporally); and also looks at online </a:t>
            </a:r>
            <a:r>
              <a:rPr lang="en-US" sz="2200" b="1" dirty="0" err="1">
                <a:solidFill>
                  <a:srgbClr val="2D3956"/>
                </a:solidFill>
                <a:latin typeface="Tajawal ExtraBold" panose="00000800000000000000" pitchFamily="2" charset="-78"/>
                <a:cs typeface="Tajawal ExtraBold" panose="00000800000000000000" pitchFamily="2" charset="-78"/>
              </a:rPr>
              <a:t>radicalisation</a:t>
            </a:r>
            <a:r>
              <a:rPr lang="en-US" sz="2200" b="1" dirty="0">
                <a:solidFill>
                  <a:srgbClr val="2D3956"/>
                </a:solidFill>
                <a:latin typeface="Tajawal ExtraBold" panose="00000800000000000000" pitchFamily="2" charset="-78"/>
                <a:cs typeface="Tajawal ExtraBold" panose="00000800000000000000" pitchFamily="2" charset="-78"/>
              </a:rPr>
              <a:t>, which is the most common outcome of encounters/engagement with radical ideology.</a:t>
            </a:r>
          </a:p>
        </p:txBody>
      </p:sp>
      <p:sp>
        <p:nvSpPr>
          <p:cNvPr id="8" name="TextBox 7">
            <a:extLst>
              <a:ext uri="{FF2B5EF4-FFF2-40B4-BE49-F238E27FC236}">
                <a16:creationId xmlns:a16="http://schemas.microsoft.com/office/drawing/2014/main" id="{D868B83D-789C-8856-9749-2AF365464F5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
        <p:nvSpPr>
          <p:cNvPr id="9" name="TextBox 8">
            <a:extLst>
              <a:ext uri="{FF2B5EF4-FFF2-40B4-BE49-F238E27FC236}">
                <a16:creationId xmlns:a16="http://schemas.microsoft.com/office/drawing/2014/main" id="{DB7E86C5-3B31-74CE-4DC6-37DF94335266}"/>
              </a:ext>
            </a:extLst>
          </p:cNvPr>
          <p:cNvSpPr txBox="1"/>
          <p:nvPr/>
        </p:nvSpPr>
        <p:spPr>
          <a:xfrm>
            <a:off x="2329037" y="1222713"/>
            <a:ext cx="921112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respond to ‘</a:t>
            </a:r>
            <a:r>
              <a:rPr lang="en-US" sz="2400" b="1" dirty="0" err="1">
                <a:solidFill>
                  <a:schemeClr val="accent2"/>
                </a:solidFill>
                <a:latin typeface="Tajawal Medium" panose="00000600000000000000" pitchFamily="2" charset="-78"/>
                <a:cs typeface="Tajawal Medium" panose="00000600000000000000" pitchFamily="2" charset="-78"/>
              </a:rPr>
              <a:t>radicalised</a:t>
            </a:r>
            <a:r>
              <a:rPr lang="en-US" sz="2400" b="1" dirty="0">
                <a:solidFill>
                  <a:schemeClr val="accent2"/>
                </a:solidFill>
                <a:latin typeface="Tajawal Medium" panose="00000600000000000000" pitchFamily="2" charset="-78"/>
                <a:cs typeface="Tajawal Medium" panose="00000600000000000000" pitchFamily="2" charset="-78"/>
              </a:rPr>
              <a:t>’ customers or stakeholders?</a:t>
            </a:r>
          </a:p>
        </p:txBody>
      </p:sp>
    </p:spTree>
    <p:extLst>
      <p:ext uri="{BB962C8B-B14F-4D97-AF65-F5344CB8AC3E}">
        <p14:creationId xmlns:p14="http://schemas.microsoft.com/office/powerpoint/2010/main" val="87536084"/>
      </p:ext>
    </p:extLst>
  </p:cSld>
  <p:clrMapOvr>
    <a:masterClrMapping/>
  </p:clrMapOvr>
  <mc:AlternateContent xmlns:mc="http://schemas.openxmlformats.org/markup-compatibility/2006" xmlns:p14="http://schemas.microsoft.com/office/powerpoint/2010/main">
    <mc:Choice Requires="p14">
      <p:transition p14:dur="10" advTm="184000"/>
    </mc:Choice>
    <mc:Fallback xmlns="">
      <p:transition advTm="184000"/>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88023" y="2092128"/>
            <a:ext cx="10415954"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What can trigger someone to become </a:t>
            </a:r>
            <a:r>
              <a:rPr lang="en-US" sz="2400" b="1" dirty="0" err="1">
                <a:solidFill>
                  <a:srgbClr val="C00000"/>
                </a:solidFill>
                <a:latin typeface="Tajawal ExtraBold" panose="00000800000000000000" pitchFamily="2" charset="-78"/>
                <a:cs typeface="Tajawal ExtraBold" panose="00000800000000000000" pitchFamily="2" charset="-78"/>
              </a:rPr>
              <a:t>radicalised</a:t>
            </a:r>
            <a:r>
              <a:rPr lang="en-US" sz="2400" b="1" dirty="0">
                <a:solidFill>
                  <a:srgbClr val="C00000"/>
                </a:solidFill>
                <a:latin typeface="Tajawal ExtraBold" panose="00000800000000000000" pitchFamily="2" charset="-78"/>
                <a:cs typeface="Tajawal ExtraBold" panose="00000800000000000000" pitchFamily="2" charset="-78"/>
              </a:rPr>
              <a:t>?</a:t>
            </a:r>
          </a:p>
          <a:p>
            <a:pPr algn="just"/>
            <a:r>
              <a:rPr lang="en-US" sz="2400" b="1" dirty="0">
                <a:solidFill>
                  <a:srgbClr val="2D3956"/>
                </a:solidFill>
                <a:latin typeface="Tajawal ExtraBold" panose="00000800000000000000" pitchFamily="2" charset="-78"/>
                <a:cs typeface="Tajawal ExtraBold" panose="00000800000000000000" pitchFamily="2" charset="-78"/>
              </a:rPr>
              <a:t>Sometimes there is a significant event or incident that can trigger a person and make them more receptive to extreme views. It can take multiple forms and include:</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A personal crisis like losing a job</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Not getting a job</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The feeling of being left behind, alienated or apart from everyone else</a:t>
            </a:r>
          </a:p>
          <a:p>
            <a:pPr marL="342900" indent="-342900" algn="just">
              <a:buFont typeface="Wingdings" panose="05000000000000000000" pitchFamily="2" charset="2"/>
              <a:buChar char="§"/>
            </a:pPr>
            <a:r>
              <a:rPr lang="en-US" sz="2400" b="1" dirty="0">
                <a:solidFill>
                  <a:srgbClr val="2D3956"/>
                </a:solidFill>
                <a:latin typeface="Tajawal ExtraBold" panose="00000800000000000000" pitchFamily="2" charset="-78"/>
                <a:cs typeface="Tajawal ExtraBold" panose="00000800000000000000" pitchFamily="2" charset="-78"/>
              </a:rPr>
              <a:t>Or it can be triggered by an outside event, like a terror attack here or in another country</a:t>
            </a:r>
          </a:p>
        </p:txBody>
      </p:sp>
      <p:sp>
        <p:nvSpPr>
          <p:cNvPr id="8" name="TextBox 7">
            <a:extLst>
              <a:ext uri="{FF2B5EF4-FFF2-40B4-BE49-F238E27FC236}">
                <a16:creationId xmlns:a16="http://schemas.microsoft.com/office/drawing/2014/main" id="{9EBCFF37-8070-1F07-EAA9-36504B7DAA6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
        <p:nvSpPr>
          <p:cNvPr id="9" name="TextBox 8">
            <a:extLst>
              <a:ext uri="{FF2B5EF4-FFF2-40B4-BE49-F238E27FC236}">
                <a16:creationId xmlns:a16="http://schemas.microsoft.com/office/drawing/2014/main" id="{61058D7D-71DE-7BD3-B8C3-57ABCFE82EA4}"/>
              </a:ext>
            </a:extLst>
          </p:cNvPr>
          <p:cNvSpPr txBox="1"/>
          <p:nvPr/>
        </p:nvSpPr>
        <p:spPr>
          <a:xfrm>
            <a:off x="2329037" y="1222713"/>
            <a:ext cx="921112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respond to ‘</a:t>
            </a:r>
            <a:r>
              <a:rPr lang="en-US" sz="2400" b="1" dirty="0" err="1">
                <a:solidFill>
                  <a:schemeClr val="accent2"/>
                </a:solidFill>
                <a:latin typeface="Tajawal Medium" panose="00000600000000000000" pitchFamily="2" charset="-78"/>
                <a:cs typeface="Tajawal Medium" panose="00000600000000000000" pitchFamily="2" charset="-78"/>
              </a:rPr>
              <a:t>radicalised</a:t>
            </a:r>
            <a:r>
              <a:rPr lang="en-US" sz="2400" b="1" dirty="0">
                <a:solidFill>
                  <a:schemeClr val="accent2"/>
                </a:solidFill>
                <a:latin typeface="Tajawal Medium" panose="00000600000000000000" pitchFamily="2" charset="-78"/>
                <a:cs typeface="Tajawal Medium" panose="00000600000000000000" pitchFamily="2" charset="-78"/>
              </a:rPr>
              <a:t>’ customers or stakeholders?</a:t>
            </a:r>
          </a:p>
        </p:txBody>
      </p:sp>
    </p:spTree>
    <p:extLst>
      <p:ext uri="{BB962C8B-B14F-4D97-AF65-F5344CB8AC3E}">
        <p14:creationId xmlns:p14="http://schemas.microsoft.com/office/powerpoint/2010/main" val="4092820630"/>
      </p:ext>
    </p:extLst>
  </p:cSld>
  <p:clrMapOvr>
    <a:masterClrMapping/>
  </p:clrMapOvr>
  <mc:AlternateContent xmlns:mc="http://schemas.openxmlformats.org/markup-compatibility/2006" xmlns:p14="http://schemas.microsoft.com/office/powerpoint/2010/main">
    <mc:Choice Requires="p14">
      <p:transition p14:dur="10" advTm="116000"/>
    </mc:Choice>
    <mc:Fallback xmlns="">
      <p:transition advTm="116000"/>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85280" y="2095278"/>
            <a:ext cx="10552859" cy="3877985"/>
          </a:xfrm>
          <a:prstGeom prst="rect">
            <a:avLst/>
          </a:prstGeom>
          <a:noFill/>
        </p:spPr>
        <p:txBody>
          <a:bodyPr wrap="square" rtlCol="0">
            <a:spAutoFit/>
          </a:bodyPr>
          <a:lstStyle/>
          <a:p>
            <a:pPr algn="just"/>
            <a:r>
              <a:rPr lang="en-US" sz="2400" b="1" dirty="0" err="1">
                <a:solidFill>
                  <a:srgbClr val="C00000"/>
                </a:solidFill>
                <a:latin typeface="Tajawal ExtraBold" panose="00000800000000000000" pitchFamily="2" charset="-78"/>
                <a:cs typeface="Tajawal ExtraBold" panose="00000800000000000000" pitchFamily="2" charset="-78"/>
              </a:rPr>
              <a:t>Radicalisation</a:t>
            </a:r>
            <a:r>
              <a:rPr lang="en-US" sz="2400" b="1" dirty="0">
                <a:solidFill>
                  <a:srgbClr val="C00000"/>
                </a:solidFill>
                <a:latin typeface="Tajawal ExtraBold" panose="00000800000000000000" pitchFamily="2" charset="-78"/>
                <a:cs typeface="Tajawal ExtraBold" panose="00000800000000000000" pitchFamily="2" charset="-78"/>
              </a:rPr>
              <a:t> as a four-stage process</a:t>
            </a:r>
          </a:p>
          <a:p>
            <a:pPr algn="just"/>
            <a:endParaRPr lang="en-US" sz="2400" b="1" dirty="0">
              <a:solidFill>
                <a:srgbClr val="C00000"/>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1) Pre-radical: </a:t>
            </a:r>
            <a:r>
              <a:rPr lang="en-US" sz="2200" b="1" dirty="0">
                <a:solidFill>
                  <a:srgbClr val="2D3956"/>
                </a:solidFill>
                <a:latin typeface="Tajawal ExtraBold" panose="00000800000000000000" pitchFamily="2" charset="-78"/>
                <a:cs typeface="Tajawal ExtraBold" panose="00000800000000000000" pitchFamily="2" charset="-78"/>
              </a:rPr>
              <a:t>The person joins or identifies with a group or </a:t>
            </a:r>
            <a:r>
              <a:rPr lang="en-US" sz="2200" b="1" dirty="0" err="1">
                <a:solidFill>
                  <a:srgbClr val="2D3956"/>
                </a:solidFill>
                <a:latin typeface="Tajawal ExtraBold" panose="00000800000000000000" pitchFamily="2" charset="-78"/>
                <a:cs typeface="Tajawal ExtraBold" panose="00000800000000000000" pitchFamily="2" charset="-78"/>
              </a:rPr>
              <a:t>organisation</a:t>
            </a:r>
            <a:r>
              <a:rPr lang="en-US" sz="2200" b="1" dirty="0">
                <a:solidFill>
                  <a:srgbClr val="2D3956"/>
                </a:solidFill>
                <a:latin typeface="Tajawal ExtraBold" panose="00000800000000000000" pitchFamily="2" charset="-78"/>
                <a:cs typeface="Tajawal ExtraBold" panose="00000800000000000000" pitchFamily="2" charset="-78"/>
              </a:rPr>
              <a:t> </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2) Self-identify: </a:t>
            </a:r>
            <a:r>
              <a:rPr lang="en-US" sz="2200" b="1" dirty="0">
                <a:solidFill>
                  <a:srgbClr val="2D3956"/>
                </a:solidFill>
                <a:latin typeface="Tajawal ExtraBold" panose="00000800000000000000" pitchFamily="2" charset="-78"/>
                <a:cs typeface="Tajawal ExtraBold" panose="00000800000000000000" pitchFamily="2" charset="-78"/>
              </a:rPr>
              <a:t>The person believes and accepts the beliefs and views held by the group or organization</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3) Indoctrination: </a:t>
            </a:r>
            <a:r>
              <a:rPr lang="en-US" sz="2200" b="1" dirty="0">
                <a:solidFill>
                  <a:srgbClr val="2D3956"/>
                </a:solidFill>
                <a:latin typeface="Tajawal ExtraBold" panose="00000800000000000000" pitchFamily="2" charset="-78"/>
                <a:cs typeface="Tajawal ExtraBold" panose="00000800000000000000" pitchFamily="2" charset="-78"/>
              </a:rPr>
              <a:t>The person is groomed by the group or </a:t>
            </a:r>
            <a:r>
              <a:rPr lang="en-US" sz="2200" b="1" dirty="0" err="1">
                <a:solidFill>
                  <a:srgbClr val="2D3956"/>
                </a:solidFill>
                <a:latin typeface="Tajawal ExtraBold" panose="00000800000000000000" pitchFamily="2" charset="-78"/>
                <a:cs typeface="Tajawal ExtraBold" panose="00000800000000000000" pitchFamily="2" charset="-78"/>
              </a:rPr>
              <a:t>organisation</a:t>
            </a:r>
            <a:r>
              <a:rPr lang="en-US" sz="2200" b="1" dirty="0">
                <a:solidFill>
                  <a:srgbClr val="2D3956"/>
                </a:solidFill>
                <a:latin typeface="Tajawal ExtraBold" panose="00000800000000000000" pitchFamily="2" charset="-78"/>
                <a:cs typeface="Tajawal ExtraBold" panose="00000800000000000000" pitchFamily="2" charset="-78"/>
              </a:rPr>
              <a:t> pulling them further down the pathway</a:t>
            </a:r>
          </a:p>
          <a:p>
            <a:pPr algn="just"/>
            <a:endParaRPr lang="en-US" sz="2200" b="1" dirty="0">
              <a:solidFill>
                <a:srgbClr val="2D3956"/>
              </a:solidFill>
              <a:latin typeface="Tajawal ExtraBold" panose="00000800000000000000" pitchFamily="2" charset="-78"/>
              <a:cs typeface="Tajawal ExtraBold" panose="00000800000000000000" pitchFamily="2" charset="-78"/>
            </a:endParaRPr>
          </a:p>
          <a:p>
            <a:pPr algn="just"/>
            <a:r>
              <a:rPr lang="en-US" sz="2200" b="1" dirty="0">
                <a:solidFill>
                  <a:srgbClr val="C00000"/>
                </a:solidFill>
                <a:latin typeface="Tajawal ExtraBold" panose="00000800000000000000" pitchFamily="2" charset="-78"/>
                <a:cs typeface="Tajawal ExtraBold" panose="00000800000000000000" pitchFamily="2" charset="-78"/>
              </a:rPr>
              <a:t>4) Terrorism: </a:t>
            </a:r>
            <a:r>
              <a:rPr lang="en-US" sz="2200" b="1" dirty="0">
                <a:solidFill>
                  <a:srgbClr val="2D3956"/>
                </a:solidFill>
                <a:latin typeface="Tajawal ExtraBold" panose="00000800000000000000" pitchFamily="2" charset="-78"/>
                <a:cs typeface="Tajawal ExtraBold" panose="00000800000000000000" pitchFamily="2" charset="-78"/>
              </a:rPr>
              <a:t>The person becomes involved in committing terrorist acts</a:t>
            </a:r>
          </a:p>
        </p:txBody>
      </p:sp>
      <p:sp>
        <p:nvSpPr>
          <p:cNvPr id="8" name="TextBox 7">
            <a:extLst>
              <a:ext uri="{FF2B5EF4-FFF2-40B4-BE49-F238E27FC236}">
                <a16:creationId xmlns:a16="http://schemas.microsoft.com/office/drawing/2014/main" id="{F21EC642-6BDE-8ECC-427D-D363BA4E7F7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
        <p:nvSpPr>
          <p:cNvPr id="9" name="TextBox 8">
            <a:extLst>
              <a:ext uri="{FF2B5EF4-FFF2-40B4-BE49-F238E27FC236}">
                <a16:creationId xmlns:a16="http://schemas.microsoft.com/office/drawing/2014/main" id="{7F812960-6A76-B31F-C274-94ECA939207D}"/>
              </a:ext>
            </a:extLst>
          </p:cNvPr>
          <p:cNvSpPr txBox="1"/>
          <p:nvPr/>
        </p:nvSpPr>
        <p:spPr>
          <a:xfrm>
            <a:off x="2329037" y="1222713"/>
            <a:ext cx="921112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respond to ‘</a:t>
            </a:r>
            <a:r>
              <a:rPr lang="en-US" sz="2400" b="1" dirty="0" err="1">
                <a:solidFill>
                  <a:schemeClr val="accent2"/>
                </a:solidFill>
                <a:latin typeface="Tajawal Medium" panose="00000600000000000000" pitchFamily="2" charset="-78"/>
                <a:cs typeface="Tajawal Medium" panose="00000600000000000000" pitchFamily="2" charset="-78"/>
              </a:rPr>
              <a:t>radicalised</a:t>
            </a:r>
            <a:r>
              <a:rPr lang="en-US" sz="2400" b="1" dirty="0">
                <a:solidFill>
                  <a:schemeClr val="accent2"/>
                </a:solidFill>
                <a:latin typeface="Tajawal Medium" panose="00000600000000000000" pitchFamily="2" charset="-78"/>
                <a:cs typeface="Tajawal Medium" panose="00000600000000000000" pitchFamily="2" charset="-78"/>
              </a:rPr>
              <a:t>’ customers or stakeholders?</a:t>
            </a:r>
          </a:p>
        </p:txBody>
      </p:sp>
    </p:spTree>
    <p:extLst>
      <p:ext uri="{BB962C8B-B14F-4D97-AF65-F5344CB8AC3E}">
        <p14:creationId xmlns:p14="http://schemas.microsoft.com/office/powerpoint/2010/main" val="2633531441"/>
      </p:ext>
    </p:extLst>
  </p:cSld>
  <p:clrMapOvr>
    <a:masterClrMapping/>
  </p:clrMapOvr>
  <mc:AlternateContent xmlns:mc="http://schemas.openxmlformats.org/markup-compatibility/2006" xmlns:p14="http://schemas.microsoft.com/office/powerpoint/2010/main">
    <mc:Choice Requires="p14">
      <p:transition p14:dur="10" advTm="83000"/>
    </mc:Choice>
    <mc:Fallback xmlns="">
      <p:transition advTm="83000"/>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891812" y="2092130"/>
            <a:ext cx="10275297" cy="3785652"/>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Propaganda and extremist content online</a:t>
            </a:r>
          </a:p>
          <a:p>
            <a:pPr marL="342900" indent="-342900" algn="just">
              <a:buFont typeface="Wingdings" panose="05000000000000000000" pitchFamily="2" charset="2"/>
              <a:buChar char="q"/>
            </a:pPr>
            <a:r>
              <a:rPr lang="en-US" sz="2400" b="1" dirty="0" err="1">
                <a:solidFill>
                  <a:srgbClr val="2D3956"/>
                </a:solidFill>
                <a:latin typeface="Tajawal ExtraBold" panose="00000800000000000000" pitchFamily="2" charset="-78"/>
                <a:cs typeface="Tajawal ExtraBold" panose="00000800000000000000" pitchFamily="2" charset="-78"/>
              </a:rPr>
              <a:t>Radicalisers</a:t>
            </a:r>
            <a:r>
              <a:rPr lang="en-US" sz="2400" b="1" dirty="0">
                <a:solidFill>
                  <a:srgbClr val="2D3956"/>
                </a:solidFill>
                <a:latin typeface="Tajawal ExtraBold" panose="00000800000000000000" pitchFamily="2" charset="-78"/>
                <a:cs typeface="Tajawal ExtraBold" panose="00000800000000000000" pitchFamily="2" charset="-78"/>
              </a:rPr>
              <a:t> are using the internet to target, persuade and recruit vulnerable people. They do this by posting extreme and often violent images, messages, speeches and videos on social media, private messaging platforms, gaming platforms and forums.</a:t>
            </a:r>
          </a:p>
          <a:p>
            <a:pPr marL="342900" indent="-342900" algn="just">
              <a:buFont typeface="Wingdings" panose="05000000000000000000" pitchFamily="2" charset="2"/>
              <a:buChar char="q"/>
            </a:pPr>
            <a:r>
              <a:rPr lang="en-US" sz="2400" b="1" dirty="0">
                <a:solidFill>
                  <a:srgbClr val="2D3956"/>
                </a:solidFill>
                <a:latin typeface="Tajawal ExtraBold" panose="00000800000000000000" pitchFamily="2" charset="-78"/>
                <a:cs typeface="Tajawal ExtraBold" panose="00000800000000000000" pitchFamily="2" charset="-78"/>
              </a:rPr>
              <a:t>They use a number of tactics to recruit people including actively spreading fake news, which has been created to exploit people’s worries and insecurities. They will also look to distort news stories about unemployment or homelessness for example, and start to build their own narrative around it.</a:t>
            </a:r>
          </a:p>
        </p:txBody>
      </p:sp>
      <p:sp>
        <p:nvSpPr>
          <p:cNvPr id="8" name="TextBox 7">
            <a:extLst>
              <a:ext uri="{FF2B5EF4-FFF2-40B4-BE49-F238E27FC236}">
                <a16:creationId xmlns:a16="http://schemas.microsoft.com/office/drawing/2014/main" id="{782C5265-089F-5602-CA74-C151BFA86B8F}"/>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
        <p:nvSpPr>
          <p:cNvPr id="9" name="TextBox 8">
            <a:extLst>
              <a:ext uri="{FF2B5EF4-FFF2-40B4-BE49-F238E27FC236}">
                <a16:creationId xmlns:a16="http://schemas.microsoft.com/office/drawing/2014/main" id="{F3A2C173-C30F-420A-44EA-66841DEFADCF}"/>
              </a:ext>
            </a:extLst>
          </p:cNvPr>
          <p:cNvSpPr txBox="1"/>
          <p:nvPr/>
        </p:nvSpPr>
        <p:spPr>
          <a:xfrm>
            <a:off x="2329037" y="1222713"/>
            <a:ext cx="921112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respond to ‘</a:t>
            </a:r>
            <a:r>
              <a:rPr lang="en-US" sz="2400" b="1" dirty="0" err="1">
                <a:solidFill>
                  <a:schemeClr val="accent2"/>
                </a:solidFill>
                <a:latin typeface="Tajawal Medium" panose="00000600000000000000" pitchFamily="2" charset="-78"/>
                <a:cs typeface="Tajawal Medium" panose="00000600000000000000" pitchFamily="2" charset="-78"/>
              </a:rPr>
              <a:t>radicalised</a:t>
            </a:r>
            <a:r>
              <a:rPr lang="en-US" sz="2400" b="1" dirty="0">
                <a:solidFill>
                  <a:schemeClr val="accent2"/>
                </a:solidFill>
                <a:latin typeface="Tajawal Medium" panose="00000600000000000000" pitchFamily="2" charset="-78"/>
                <a:cs typeface="Tajawal Medium" panose="00000600000000000000" pitchFamily="2" charset="-78"/>
              </a:rPr>
              <a:t>’ customers or stakeholders?</a:t>
            </a:r>
          </a:p>
        </p:txBody>
      </p:sp>
    </p:spTree>
    <p:extLst>
      <p:ext uri="{BB962C8B-B14F-4D97-AF65-F5344CB8AC3E}">
        <p14:creationId xmlns:p14="http://schemas.microsoft.com/office/powerpoint/2010/main" val="2272755004"/>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54380" y="2246156"/>
            <a:ext cx="1921867" cy="2677656"/>
          </a:xfrm>
          <a:prstGeom prst="rect">
            <a:avLst/>
          </a:prstGeom>
          <a:noFill/>
        </p:spPr>
        <p:txBody>
          <a:bodyPr wrap="square" rtlCol="0">
            <a:spAutoFit/>
          </a:bodyPr>
          <a:lstStyle/>
          <a:p>
            <a:pPr algn="just"/>
            <a:r>
              <a:rPr lang="en-US" sz="2400" b="1" dirty="0">
                <a:solidFill>
                  <a:srgbClr val="C00000"/>
                </a:solidFill>
                <a:latin typeface="Tajawal ExtraBold" panose="00000800000000000000" pitchFamily="2" charset="-78"/>
                <a:cs typeface="Tajawal ExtraBold" panose="00000800000000000000" pitchFamily="2" charset="-78"/>
              </a:rPr>
              <a:t>What online channels are used to target vulnerable people online?</a:t>
            </a:r>
          </a:p>
        </p:txBody>
      </p:sp>
      <p:pic>
        <p:nvPicPr>
          <p:cNvPr id="13" name="Picture 12">
            <a:extLst>
              <a:ext uri="{FF2B5EF4-FFF2-40B4-BE49-F238E27FC236}">
                <a16:creationId xmlns:a16="http://schemas.microsoft.com/office/drawing/2014/main" id="{67F021E3-6915-4010-DD19-13033CDE598D}"/>
              </a:ext>
            </a:extLst>
          </p:cNvPr>
          <p:cNvPicPr>
            <a:picLocks noChangeAspect="1"/>
          </p:cNvPicPr>
          <p:nvPr/>
        </p:nvPicPr>
        <p:blipFill rotWithShape="1">
          <a:blip r:embed="rId2"/>
          <a:srcRect l="11672" t="30698" r="12923" b="9742"/>
          <a:stretch/>
        </p:blipFill>
        <p:spPr>
          <a:xfrm>
            <a:off x="2676247" y="1955402"/>
            <a:ext cx="8623401" cy="3831405"/>
          </a:xfrm>
          <a:prstGeom prst="rect">
            <a:avLst/>
          </a:prstGeom>
        </p:spPr>
      </p:pic>
      <p:sp>
        <p:nvSpPr>
          <p:cNvPr id="15" name="TextBox 14">
            <a:extLst>
              <a:ext uri="{FF2B5EF4-FFF2-40B4-BE49-F238E27FC236}">
                <a16:creationId xmlns:a16="http://schemas.microsoft.com/office/drawing/2014/main" id="{F7A5C30D-AEE0-F29F-AF4F-0439F2178626}"/>
              </a:ext>
            </a:extLst>
          </p:cNvPr>
          <p:cNvSpPr txBox="1"/>
          <p:nvPr/>
        </p:nvSpPr>
        <p:spPr>
          <a:xfrm>
            <a:off x="4670897" y="4611844"/>
            <a:ext cx="6223500" cy="1200329"/>
          </a:xfrm>
          <a:prstGeom prst="rect">
            <a:avLst/>
          </a:prstGeom>
          <a:noFill/>
        </p:spPr>
        <p:txBody>
          <a:bodyPr wrap="square">
            <a:spAutoFit/>
          </a:bodyPr>
          <a:lstStyle/>
          <a:p>
            <a:r>
              <a:rPr lang="en-US" b="1" dirty="0">
                <a:solidFill>
                  <a:srgbClr val="2D3956"/>
                </a:solidFill>
              </a:rPr>
              <a:t>Extremists use lots of different channels to try to connect with someone who they think could be vulnerable and persuadable. They will look at posts/tweets, likes and shares and social media profiles and friend lists to identify people to target.</a:t>
            </a:r>
          </a:p>
        </p:txBody>
      </p:sp>
      <p:sp>
        <p:nvSpPr>
          <p:cNvPr id="8" name="TextBox 7">
            <a:extLst>
              <a:ext uri="{FF2B5EF4-FFF2-40B4-BE49-F238E27FC236}">
                <a16:creationId xmlns:a16="http://schemas.microsoft.com/office/drawing/2014/main" id="{C8FF7817-210A-EE44-03F6-E2CAB996A9F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
        <p:nvSpPr>
          <p:cNvPr id="9" name="TextBox 8">
            <a:extLst>
              <a:ext uri="{FF2B5EF4-FFF2-40B4-BE49-F238E27FC236}">
                <a16:creationId xmlns:a16="http://schemas.microsoft.com/office/drawing/2014/main" id="{285FE286-B2C9-11AB-BE67-0E300F2848EF}"/>
              </a:ext>
            </a:extLst>
          </p:cNvPr>
          <p:cNvSpPr txBox="1"/>
          <p:nvPr/>
        </p:nvSpPr>
        <p:spPr>
          <a:xfrm>
            <a:off x="2329037" y="1222713"/>
            <a:ext cx="9211121"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How to respond to ‘</a:t>
            </a:r>
            <a:r>
              <a:rPr lang="en-US" sz="2400" b="1" dirty="0" err="1">
                <a:solidFill>
                  <a:schemeClr val="accent2"/>
                </a:solidFill>
                <a:latin typeface="Tajawal Medium" panose="00000600000000000000" pitchFamily="2" charset="-78"/>
                <a:cs typeface="Tajawal Medium" panose="00000600000000000000" pitchFamily="2" charset="-78"/>
              </a:rPr>
              <a:t>radicalised</a:t>
            </a:r>
            <a:r>
              <a:rPr lang="en-US" sz="2400" b="1" dirty="0">
                <a:solidFill>
                  <a:schemeClr val="accent2"/>
                </a:solidFill>
                <a:latin typeface="Tajawal Medium" panose="00000600000000000000" pitchFamily="2" charset="-78"/>
                <a:cs typeface="Tajawal Medium" panose="00000600000000000000" pitchFamily="2" charset="-78"/>
              </a:rPr>
              <a:t>’ customers or stakeholders?</a:t>
            </a:r>
          </a:p>
        </p:txBody>
      </p:sp>
    </p:spTree>
    <p:extLst>
      <p:ext uri="{BB962C8B-B14F-4D97-AF65-F5344CB8AC3E}">
        <p14:creationId xmlns:p14="http://schemas.microsoft.com/office/powerpoint/2010/main" val="4053745258"/>
      </p:ext>
    </p:extLst>
  </p:cSld>
  <p:clrMapOvr>
    <a:masterClrMapping/>
  </p:clrMapOvr>
  <mc:AlternateContent xmlns:mc="http://schemas.openxmlformats.org/markup-compatibility/2006" xmlns:p14="http://schemas.microsoft.com/office/powerpoint/2010/main">
    <mc:Choice Requires="p14">
      <p:transition p14:dur="10" advTm="113000"/>
    </mc:Choice>
    <mc:Fallback xmlns="">
      <p:transition advTm="11300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819300" y="1715156"/>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Prevent/Reduce </a:t>
            </a:r>
            <a:r>
              <a:rPr lang="en-US" sz="4000" b="1" dirty="0" err="1">
                <a:solidFill>
                  <a:srgbClr val="2E3957"/>
                </a:solidFill>
                <a:latin typeface="Tajawal ExtraBold" panose="00000800000000000000" pitchFamily="2" charset="-78"/>
                <a:cs typeface="Tajawal ExtraBold" panose="00000800000000000000" pitchFamily="2" charset="-78"/>
              </a:rPr>
              <a:t>Radicalisation</a:t>
            </a:r>
            <a:endParaRPr lang="en-US" sz="4000" b="1" dirty="0">
              <a:solidFill>
                <a:srgbClr val="2E3957"/>
              </a:solidFill>
              <a:latin typeface="Tajawal ExtraBold" panose="00000800000000000000" pitchFamily="2" charset="-78"/>
              <a:cs typeface="Tajawal ExtraBold" panose="00000800000000000000" pitchFamily="2" charset="-78"/>
            </a:endParaRPr>
          </a:p>
        </p:txBody>
      </p:sp>
      <p:pic>
        <p:nvPicPr>
          <p:cNvPr id="3" name="Picture 2" descr="A person holding a hand&#10;&#10;Description automatically generated">
            <a:extLst>
              <a:ext uri="{FF2B5EF4-FFF2-40B4-BE49-F238E27FC236}">
                <a16:creationId xmlns:a16="http://schemas.microsoft.com/office/drawing/2014/main" id="{922BA6D1-3531-F7C5-C9A9-BC19E3ABC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737996" y="2650270"/>
            <a:ext cx="4716007" cy="2994554"/>
          </a:xfrm>
          <a:prstGeom prst="rect">
            <a:avLst/>
          </a:prstGeom>
        </p:spPr>
      </p:pic>
      <p:sp>
        <p:nvSpPr>
          <p:cNvPr id="4" name="TextBox 3">
            <a:extLst>
              <a:ext uri="{FF2B5EF4-FFF2-40B4-BE49-F238E27FC236}">
                <a16:creationId xmlns:a16="http://schemas.microsoft.com/office/drawing/2014/main" id="{51E91AAC-66B4-77F2-2E74-557E66665F4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658577391"/>
      </p:ext>
    </p:extLst>
  </p:cSld>
  <p:clrMapOvr>
    <a:masterClrMapping/>
  </p:clrMapOvr>
  <mc:AlternateContent xmlns:mc="http://schemas.openxmlformats.org/markup-compatibility/2006" xmlns:p14="http://schemas.microsoft.com/office/powerpoint/2010/main">
    <mc:Choice Requires="p14">
      <p:transition spd="slow" p14:dur="2000" advTm="16000"/>
    </mc:Choice>
    <mc:Fallback xmlns="">
      <p:transition spd="slow" advTm="16000"/>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99813"/>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Prevent/Reduce </a:t>
            </a:r>
            <a:r>
              <a:rPr lang="en-US" sz="2400" b="1" dirty="0" err="1">
                <a:solidFill>
                  <a:schemeClr val="accent2"/>
                </a:solidFill>
                <a:latin typeface="Tajawal Medium" panose="00000600000000000000" pitchFamily="2" charset="-78"/>
                <a:cs typeface="Tajawal Medium" panose="00000600000000000000" pitchFamily="2" charset="-78"/>
              </a:rPr>
              <a:t>Radicalisation</a:t>
            </a:r>
            <a:endParaRPr lang="en-US" sz="2400" b="1" dirty="0">
              <a:solidFill>
                <a:schemeClr val="accent2"/>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36644" y="1792795"/>
            <a:ext cx="8293256" cy="400110"/>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How can you reduce the risk of someone becoming </a:t>
            </a:r>
            <a:r>
              <a:rPr lang="en-US" sz="2000" b="1" dirty="0" err="1">
                <a:solidFill>
                  <a:srgbClr val="C00000"/>
                </a:solidFill>
                <a:latin typeface="Tajawal ExtraBold" panose="00000800000000000000" pitchFamily="2" charset="-78"/>
                <a:cs typeface="Tajawal ExtraBold" panose="00000800000000000000" pitchFamily="2" charset="-78"/>
              </a:rPr>
              <a:t>radicalised</a:t>
            </a:r>
            <a:r>
              <a:rPr lang="en-US" sz="2000" b="1" dirty="0">
                <a:solidFill>
                  <a:srgbClr val="C00000"/>
                </a:solidFill>
                <a:latin typeface="Tajawal ExtraBold" panose="00000800000000000000" pitchFamily="2" charset="-78"/>
                <a:cs typeface="Tajawal ExtraBold" panose="00000800000000000000" pitchFamily="2" charset="-78"/>
              </a:rPr>
              <a:t>? </a:t>
            </a:r>
          </a:p>
        </p:txBody>
      </p:sp>
      <p:sp>
        <p:nvSpPr>
          <p:cNvPr id="8" name="TextBox 7">
            <a:extLst>
              <a:ext uri="{FF2B5EF4-FFF2-40B4-BE49-F238E27FC236}">
                <a16:creationId xmlns:a16="http://schemas.microsoft.com/office/drawing/2014/main" id="{5119AC8F-5892-3703-C3AE-CAE1733FDE96}"/>
              </a:ext>
            </a:extLst>
          </p:cNvPr>
          <p:cNvSpPr txBox="1"/>
          <p:nvPr/>
        </p:nvSpPr>
        <p:spPr>
          <a:xfrm>
            <a:off x="927752" y="2270545"/>
            <a:ext cx="10067908" cy="646331"/>
          </a:xfrm>
          <a:prstGeom prst="rect">
            <a:avLst/>
          </a:prstGeom>
          <a:noFill/>
        </p:spPr>
        <p:txBody>
          <a:bodyPr wrap="square">
            <a:spAutoFit/>
          </a:bodyPr>
          <a:lstStyle/>
          <a:p>
            <a:r>
              <a:rPr lang="en-US" b="1" dirty="0" err="1">
                <a:solidFill>
                  <a:srgbClr val="2D3956"/>
                </a:solidFill>
              </a:rPr>
              <a:t>Radicalisers</a:t>
            </a:r>
            <a:r>
              <a:rPr lang="en-US" b="1" dirty="0">
                <a:solidFill>
                  <a:srgbClr val="2D3956"/>
                </a:solidFill>
              </a:rPr>
              <a:t> try to create a bubble of social isolation, so no one can contradict the narrative they are telling the person. But there are steps you can take to help stop them from being drawn in. </a:t>
            </a:r>
          </a:p>
        </p:txBody>
      </p:sp>
      <p:pic>
        <p:nvPicPr>
          <p:cNvPr id="11" name="Picture 10">
            <a:extLst>
              <a:ext uri="{FF2B5EF4-FFF2-40B4-BE49-F238E27FC236}">
                <a16:creationId xmlns:a16="http://schemas.microsoft.com/office/drawing/2014/main" id="{02271F6D-6F40-5511-0EA6-1E4359C0B22D}"/>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contrast="40000"/>
                    </a14:imgEffect>
                  </a14:imgLayer>
                </a14:imgProps>
              </a:ext>
            </a:extLst>
          </a:blip>
          <a:srcRect l="4351" t="34069" r="5228" b="43030"/>
          <a:stretch/>
        </p:blipFill>
        <p:spPr>
          <a:xfrm>
            <a:off x="784817" y="2958979"/>
            <a:ext cx="10290853" cy="1466091"/>
          </a:xfrm>
          <a:prstGeom prst="rect">
            <a:avLst/>
          </a:prstGeom>
        </p:spPr>
      </p:pic>
      <p:pic>
        <p:nvPicPr>
          <p:cNvPr id="13" name="Picture 12">
            <a:extLst>
              <a:ext uri="{FF2B5EF4-FFF2-40B4-BE49-F238E27FC236}">
                <a16:creationId xmlns:a16="http://schemas.microsoft.com/office/drawing/2014/main" id="{9D1D3EE7-4EDF-5765-A907-634E337850FD}"/>
              </a:ext>
            </a:extLst>
          </p:cNvPr>
          <p:cNvPicPr>
            <a:picLocks noChangeAspect="1"/>
          </p:cNvPicPr>
          <p:nvPr/>
        </p:nvPicPr>
        <p:blipFill rotWithShape="1">
          <a:blip r:embed="rId4">
            <a:extLst>
              <a:ext uri="{BEBA8EAE-BF5A-486C-A8C5-ECC9F3942E4B}">
                <a14:imgProps xmlns:a14="http://schemas.microsoft.com/office/drawing/2010/main">
                  <a14:imgLayer r:embed="rId5">
                    <a14:imgEffect>
                      <a14:brightnessContrast contrast="40000"/>
                    </a14:imgEffect>
                  </a14:imgLayer>
                </a14:imgProps>
              </a:ext>
            </a:extLst>
          </a:blip>
          <a:srcRect l="4156" t="35145" r="5422" b="40239"/>
          <a:stretch/>
        </p:blipFill>
        <p:spPr>
          <a:xfrm>
            <a:off x="784817" y="4439172"/>
            <a:ext cx="10290853" cy="1575800"/>
          </a:xfrm>
          <a:prstGeom prst="rect">
            <a:avLst/>
          </a:prstGeom>
        </p:spPr>
      </p:pic>
      <p:sp>
        <p:nvSpPr>
          <p:cNvPr id="9" name="TextBox 8">
            <a:extLst>
              <a:ext uri="{FF2B5EF4-FFF2-40B4-BE49-F238E27FC236}">
                <a16:creationId xmlns:a16="http://schemas.microsoft.com/office/drawing/2014/main" id="{AD537C0A-EB76-02BC-C6B0-D157FD9E5E0E}"/>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1363549704"/>
      </p:ext>
    </p:extLst>
  </p:cSld>
  <p:clrMapOvr>
    <a:masterClrMapping/>
  </p:clrMapOvr>
  <mc:AlternateContent xmlns:mc="http://schemas.openxmlformats.org/markup-compatibility/2006" xmlns:p14="http://schemas.microsoft.com/office/powerpoint/2010/main">
    <mc:Choice Requires="p14">
      <p:transition p14:dur="10" advTm="243000"/>
    </mc:Choice>
    <mc:Fallback xmlns="">
      <p:transition advTm="243000"/>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0467" y="1183676"/>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Prevent/Reduce </a:t>
            </a:r>
            <a:r>
              <a:rPr lang="en-US" sz="2400" b="1" dirty="0" err="1">
                <a:solidFill>
                  <a:schemeClr val="accent2"/>
                </a:solidFill>
                <a:latin typeface="Tajawal Medium" panose="00000600000000000000" pitchFamily="2" charset="-78"/>
                <a:cs typeface="Tajawal Medium" panose="00000600000000000000" pitchFamily="2" charset="-78"/>
              </a:rPr>
              <a:t>Radicalisation</a:t>
            </a:r>
            <a:endParaRPr lang="en-US" sz="2400" b="1" dirty="0">
              <a:solidFill>
                <a:schemeClr val="accent2"/>
              </a:solidFill>
              <a:latin typeface="Tajawal Medium" panose="00000600000000000000" pitchFamily="2" charset="-78"/>
              <a:cs typeface="Tajawal Medium" panose="00000600000000000000" pitchFamily="2" charset="-78"/>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336644" y="1823889"/>
            <a:ext cx="8487566" cy="400110"/>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How can you reduce the risk of someone becoming </a:t>
            </a:r>
            <a:r>
              <a:rPr lang="en-US" sz="2000" b="1" dirty="0" err="1">
                <a:solidFill>
                  <a:srgbClr val="C00000"/>
                </a:solidFill>
                <a:latin typeface="Tajawal ExtraBold" panose="00000800000000000000" pitchFamily="2" charset="-78"/>
                <a:cs typeface="Tajawal ExtraBold" panose="00000800000000000000" pitchFamily="2" charset="-78"/>
              </a:rPr>
              <a:t>radicalised</a:t>
            </a:r>
            <a:r>
              <a:rPr lang="en-US" sz="2000" b="1" dirty="0">
                <a:solidFill>
                  <a:srgbClr val="C00000"/>
                </a:solidFill>
                <a:latin typeface="Tajawal ExtraBold" panose="00000800000000000000" pitchFamily="2" charset="-78"/>
                <a:cs typeface="Tajawal ExtraBold" panose="00000800000000000000" pitchFamily="2" charset="-78"/>
              </a:rPr>
              <a:t>? </a:t>
            </a:r>
          </a:p>
        </p:txBody>
      </p:sp>
      <p:pic>
        <p:nvPicPr>
          <p:cNvPr id="9" name="Picture 8">
            <a:extLst>
              <a:ext uri="{FF2B5EF4-FFF2-40B4-BE49-F238E27FC236}">
                <a16:creationId xmlns:a16="http://schemas.microsoft.com/office/drawing/2014/main" id="{AEBC5822-8D53-EB01-B19B-536B346D4AA2}"/>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contrast="40000"/>
                    </a14:imgEffect>
                  </a14:imgLayer>
                </a14:imgProps>
              </a:ext>
            </a:extLst>
          </a:blip>
          <a:srcRect l="4351" t="34068" r="5325" b="34199"/>
          <a:stretch/>
        </p:blipFill>
        <p:spPr>
          <a:xfrm>
            <a:off x="827637" y="2378601"/>
            <a:ext cx="10305183" cy="2034269"/>
          </a:xfrm>
          <a:prstGeom prst="rect">
            <a:avLst/>
          </a:prstGeom>
        </p:spPr>
      </p:pic>
      <p:pic>
        <p:nvPicPr>
          <p:cNvPr id="12" name="Picture 11">
            <a:extLst>
              <a:ext uri="{FF2B5EF4-FFF2-40B4-BE49-F238E27FC236}">
                <a16:creationId xmlns:a16="http://schemas.microsoft.com/office/drawing/2014/main" id="{4670AC9F-0D82-F2B1-E039-49701F90454E}"/>
              </a:ext>
            </a:extLst>
          </p:cNvPr>
          <p:cNvPicPr>
            <a:picLocks noChangeAspect="1"/>
          </p:cNvPicPr>
          <p:nvPr/>
        </p:nvPicPr>
        <p:blipFill rotWithShape="1">
          <a:blip r:embed="rId4">
            <a:extLst>
              <a:ext uri="{BEBA8EAE-BF5A-486C-A8C5-ECC9F3942E4B}">
                <a14:imgProps xmlns:a14="http://schemas.microsoft.com/office/drawing/2010/main">
                  <a14:imgLayer r:embed="rId5">
                    <a14:imgEffect>
                      <a14:brightnessContrast contrast="40000"/>
                    </a14:imgEffect>
                  </a14:imgLayer>
                </a14:imgProps>
              </a:ext>
            </a:extLst>
          </a:blip>
          <a:srcRect l="50000" t="34068" r="5123" b="40489"/>
          <a:stretch/>
        </p:blipFill>
        <p:spPr>
          <a:xfrm>
            <a:off x="3422968" y="4412870"/>
            <a:ext cx="5114520" cy="1631041"/>
          </a:xfrm>
          <a:prstGeom prst="rect">
            <a:avLst/>
          </a:prstGeom>
        </p:spPr>
      </p:pic>
      <p:sp>
        <p:nvSpPr>
          <p:cNvPr id="6" name="TextBox 5">
            <a:extLst>
              <a:ext uri="{FF2B5EF4-FFF2-40B4-BE49-F238E27FC236}">
                <a16:creationId xmlns:a16="http://schemas.microsoft.com/office/drawing/2014/main" id="{F1118F98-D0F4-1D7B-E7B8-24BBF3D436C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11531156"/>
      </p:ext>
    </p:extLst>
  </p:cSld>
  <p:clrMapOvr>
    <a:masterClrMapping/>
  </p:clrMapOvr>
  <mc:AlternateContent xmlns:mc="http://schemas.openxmlformats.org/markup-compatibility/2006" xmlns:p14="http://schemas.microsoft.com/office/powerpoint/2010/main">
    <mc:Choice Requires="p14">
      <p:transition p14:dur="10" advTm="312000"/>
    </mc:Choice>
    <mc:Fallback xmlns="">
      <p:transition advTm="312000"/>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533265" y="1715156"/>
            <a:ext cx="9256152" cy="646331"/>
          </a:xfrm>
          <a:prstGeom prst="rect">
            <a:avLst/>
          </a:prstGeom>
          <a:noFill/>
        </p:spPr>
        <p:txBody>
          <a:bodyPr wrap="square" rtlCol="0">
            <a:spAutoFit/>
          </a:bodyPr>
          <a:lstStyle/>
          <a:p>
            <a:pPr algn="ctr"/>
            <a:r>
              <a:rPr lang="en-US" sz="3600" b="1" dirty="0">
                <a:solidFill>
                  <a:srgbClr val="2E3957"/>
                </a:solidFill>
                <a:latin typeface="Tajawal ExtraBold" panose="00000800000000000000" pitchFamily="2" charset="-78"/>
                <a:cs typeface="Tajawal ExtraBold" panose="00000800000000000000" pitchFamily="2" charset="-78"/>
              </a:rPr>
              <a:t>Social Media Escalation Plans</a:t>
            </a:r>
          </a:p>
        </p:txBody>
      </p:sp>
      <p:pic>
        <p:nvPicPr>
          <p:cNvPr id="2" name="Picture 1" descr="A close-up of a survey&#10;&#10;Description automatically generated">
            <a:extLst>
              <a:ext uri="{FF2B5EF4-FFF2-40B4-BE49-F238E27FC236}">
                <a16:creationId xmlns:a16="http://schemas.microsoft.com/office/drawing/2014/main" id="{69EDEE2B-2699-2299-8DDC-9110BC69CA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741253" y="2255340"/>
            <a:ext cx="6709494" cy="3784843"/>
          </a:xfrm>
          <a:prstGeom prst="rect">
            <a:avLst/>
          </a:prstGeom>
        </p:spPr>
      </p:pic>
      <p:sp>
        <p:nvSpPr>
          <p:cNvPr id="3" name="TextBox 2">
            <a:extLst>
              <a:ext uri="{FF2B5EF4-FFF2-40B4-BE49-F238E27FC236}">
                <a16:creationId xmlns:a16="http://schemas.microsoft.com/office/drawing/2014/main" id="{C97CC4FA-96A9-7180-9E6E-6968B262BB36}"/>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1937655897"/>
      </p:ext>
    </p:extLst>
  </p:cSld>
  <p:clrMapOvr>
    <a:masterClrMapping/>
  </p:clrMapOvr>
  <mc:AlternateContent xmlns:mc="http://schemas.openxmlformats.org/markup-compatibility/2006" xmlns:p14="http://schemas.microsoft.com/office/powerpoint/2010/main">
    <mc:Choice Requires="p14">
      <p:transition spd="slow" p14:dur="2000" advTm="24000"/>
    </mc:Choice>
    <mc:Fallback xmlns="">
      <p:transition spd="slow" advTm="24000"/>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9037" y="121077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Social Media Escalation Plans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25894" y="2054034"/>
            <a:ext cx="10555515" cy="3875805"/>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The purpose of a Social Media Escalation plan is to determine when an issue has reached a point where it needs to be addressed with more gravity. </a:t>
            </a:r>
          </a:p>
          <a:p>
            <a:pPr marL="342900" indent="-342900" algn="just">
              <a:lnSpc>
                <a:spcPts val="27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It is an important decision-making mechanism to document so that everyone has a shared understanding of how to respond quickly when different issues arise. </a:t>
            </a:r>
          </a:p>
          <a:p>
            <a:pPr marL="342900" indent="-342900" algn="just">
              <a:lnSpc>
                <a:spcPts val="2700"/>
              </a:lnSpc>
              <a:buFont typeface="Wingdings" panose="05000000000000000000" pitchFamily="2" charset="2"/>
              <a:buChar char="q"/>
            </a:pPr>
            <a:r>
              <a:rPr lang="en-US" sz="2100" b="1" dirty="0">
                <a:solidFill>
                  <a:srgbClr val="2D3956"/>
                </a:solidFill>
                <a:latin typeface="Tajawal ExtraBold" panose="00000800000000000000" pitchFamily="2" charset="-78"/>
                <a:cs typeface="Tajawal ExtraBold" panose="00000800000000000000" pitchFamily="2" charset="-78"/>
              </a:rPr>
              <a:t>While issue management is not new, marketers often need to create escalation plans for social media given how influential comments and posts can be on brand reputation. Escalation plans align teams on the conditions that need to be met to involve more senior stakeholders for greater authority and support. Social Media Escalation plans can be created using different formats, including </a:t>
            </a:r>
            <a:r>
              <a:rPr lang="en-US" sz="2100" b="1" dirty="0">
                <a:solidFill>
                  <a:srgbClr val="C00000"/>
                </a:solidFill>
                <a:latin typeface="Tajawal ExtraBold" panose="00000800000000000000" pitchFamily="2" charset="-78"/>
                <a:cs typeface="Tajawal ExtraBold" panose="00000800000000000000" pitchFamily="2" charset="-78"/>
              </a:rPr>
              <a:t>decision trees</a:t>
            </a:r>
            <a:r>
              <a:rPr lang="en-US" sz="2100" b="1" dirty="0">
                <a:solidFill>
                  <a:srgbClr val="2D3956"/>
                </a:solidFill>
                <a:latin typeface="Tajawal ExtraBold" panose="00000800000000000000" pitchFamily="2" charset="-78"/>
                <a:cs typeface="Tajawal ExtraBold" panose="00000800000000000000" pitchFamily="2" charset="-78"/>
              </a:rPr>
              <a:t>. Use the format this is most clear and relevant for you. </a:t>
            </a:r>
          </a:p>
        </p:txBody>
      </p:sp>
      <p:pic>
        <p:nvPicPr>
          <p:cNvPr id="10" name="Picture 9" descr="A logo of a tree with dots and lines&#10;&#10;Description automatically generated">
            <a:extLst>
              <a:ext uri="{FF2B5EF4-FFF2-40B4-BE49-F238E27FC236}">
                <a16:creationId xmlns:a16="http://schemas.microsoft.com/office/drawing/2014/main" id="{DE868483-E882-4FB9-7F04-32A04848D9C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94610" y="5834837"/>
            <a:ext cx="1005840" cy="1037699"/>
          </a:xfrm>
          <a:prstGeom prst="rect">
            <a:avLst/>
          </a:prstGeom>
        </p:spPr>
      </p:pic>
      <p:sp>
        <p:nvSpPr>
          <p:cNvPr id="8" name="TextBox 7">
            <a:extLst>
              <a:ext uri="{FF2B5EF4-FFF2-40B4-BE49-F238E27FC236}">
                <a16:creationId xmlns:a16="http://schemas.microsoft.com/office/drawing/2014/main" id="{864D7C0C-470E-64C8-DEEC-0923C5AC3834}"/>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1766385502"/>
      </p:ext>
    </p:extLst>
  </p:cSld>
  <p:clrMapOvr>
    <a:masterClrMapping/>
  </p:clrMapOvr>
  <mc:AlternateContent xmlns:mc="http://schemas.openxmlformats.org/markup-compatibility/2006" xmlns:p14="http://schemas.microsoft.com/office/powerpoint/2010/main">
    <mc:Choice Requires="p14">
      <p:transition p14:dur="10" advTm="180000"/>
    </mc:Choice>
    <mc:Fallback xmlns="">
      <p:transition advTm="18000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7607" y="1186123"/>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Social Media Escalation Plans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20090" y="2195421"/>
            <a:ext cx="10552859" cy="3670236"/>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How do we address urgent issues in social media?</a:t>
            </a:r>
          </a:p>
          <a:p>
            <a:pPr marL="800100" lvl="1" indent="-342900" algn="just">
              <a:lnSpc>
                <a:spcPts val="27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Steps</a:t>
            </a:r>
          </a:p>
          <a:p>
            <a:pPr marL="457200" indent="-457200" algn="just">
              <a:lnSpc>
                <a:spcPts val="2500"/>
              </a:lnSpc>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Meet with senior stakeholders to identify the types of issues that represent the highest levels of risk for your organization. What may cause long-term harm? These issues will be unique to your organization.</a:t>
            </a:r>
          </a:p>
          <a:p>
            <a:pPr marL="457200" indent="-457200" algn="just">
              <a:lnSpc>
                <a:spcPts val="2500"/>
              </a:lnSpc>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Explore how these ‘hot button’ issues may manifest themselves in social media. What might be posted or shared? Assign a level of severity to each of these issues and group together. These represent Levels.</a:t>
            </a:r>
          </a:p>
          <a:p>
            <a:pPr marL="457200" indent="-457200" algn="just">
              <a:lnSpc>
                <a:spcPts val="2500"/>
              </a:lnSpc>
              <a:buFont typeface="+mj-lt"/>
              <a:buAutoNum type="arabicPeriod"/>
            </a:pPr>
            <a:r>
              <a:rPr lang="en-US" sz="2200" b="1" dirty="0">
                <a:solidFill>
                  <a:srgbClr val="2D3956"/>
                </a:solidFill>
                <a:latin typeface="Tajawal ExtraBold" panose="00000800000000000000" pitchFamily="2" charset="-78"/>
                <a:cs typeface="Tajawal ExtraBold" panose="00000800000000000000" pitchFamily="2" charset="-78"/>
              </a:rPr>
              <a:t>Review the issues for each Level and discuss the response(s) that you should take. Determine the threshold for when you need to involve more senior stakeholders for even greater authority or support.</a:t>
            </a:r>
          </a:p>
        </p:txBody>
      </p:sp>
      <p:sp>
        <p:nvSpPr>
          <p:cNvPr id="8" name="TextBox 7">
            <a:extLst>
              <a:ext uri="{FF2B5EF4-FFF2-40B4-BE49-F238E27FC236}">
                <a16:creationId xmlns:a16="http://schemas.microsoft.com/office/drawing/2014/main" id="{F246E934-BAEE-F9B7-3F66-8EF49ECDF238}"/>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396932684"/>
      </p:ext>
    </p:extLst>
  </p:cSld>
  <p:clrMapOvr>
    <a:masterClrMapping/>
  </p:clrMapOvr>
  <mc:AlternateContent xmlns:mc="http://schemas.openxmlformats.org/markup-compatibility/2006" xmlns:p14="http://schemas.microsoft.com/office/powerpoint/2010/main">
    <mc:Choice Requires="p14">
      <p:transition p14:dur="10" advTm="159000"/>
    </mc:Choice>
    <mc:Fallback xmlns="">
      <p:transition advTm="159000"/>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9037" y="118053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Social Media Escalation Plans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976778" y="2217056"/>
            <a:ext cx="10238444" cy="3554819"/>
          </a:xfrm>
          <a:prstGeom prst="rect">
            <a:avLst/>
          </a:prstGeom>
          <a:noFill/>
        </p:spPr>
        <p:txBody>
          <a:bodyPr wrap="square" rtlCol="0">
            <a:spAutoFit/>
          </a:bodyPr>
          <a:lstStyle/>
          <a:p>
            <a:pPr marL="342900" indent="-342900" algn="just">
              <a:lnSpc>
                <a:spcPts val="27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How do we address urgent issues in social media?</a:t>
            </a:r>
          </a:p>
          <a:p>
            <a:pPr marL="800100" lvl="1" indent="-342900" algn="just">
              <a:lnSpc>
                <a:spcPts val="27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Steps</a:t>
            </a:r>
          </a:p>
          <a:p>
            <a:pPr marL="457200" indent="-457200" algn="just">
              <a:lnSpc>
                <a:spcPts val="2700"/>
              </a:lnSpc>
              <a:buFont typeface="+mj-lt"/>
              <a:buAutoNum type="arabicPeriod" startAt="4"/>
            </a:pPr>
            <a:r>
              <a:rPr lang="en-US" sz="2400" b="1" dirty="0">
                <a:solidFill>
                  <a:srgbClr val="2D3956"/>
                </a:solidFill>
                <a:latin typeface="Tajawal ExtraBold" panose="00000800000000000000" pitchFamily="2" charset="-78"/>
                <a:cs typeface="Tajawal ExtraBold" panose="00000800000000000000" pitchFamily="2" charset="-78"/>
              </a:rPr>
              <a:t>Capture the Stakeholders, Conditions, and Response for each Level in your Plan. Consider how any of the issue Accelerators listed below may change how you respond or escalate the specific issue.</a:t>
            </a:r>
          </a:p>
          <a:p>
            <a:pPr marL="457200" indent="-457200" algn="just">
              <a:lnSpc>
                <a:spcPts val="2700"/>
              </a:lnSpc>
              <a:buFont typeface="+mj-lt"/>
              <a:buAutoNum type="arabicPeriod" startAt="4"/>
            </a:pPr>
            <a:r>
              <a:rPr lang="en-US" sz="2400" b="1" dirty="0">
                <a:solidFill>
                  <a:srgbClr val="2D3956"/>
                </a:solidFill>
                <a:latin typeface="Tajawal ExtraBold" panose="00000800000000000000" pitchFamily="2" charset="-78"/>
                <a:cs typeface="Tajawal ExtraBold" panose="00000800000000000000" pitchFamily="2" charset="-78"/>
              </a:rPr>
              <a:t>Review the final Social Media Escalation Plan with all stakeholders for final feedback and alignment. Consider stress-testing your plan by running a few practice drills to see if escalation can be properly supported.</a:t>
            </a:r>
          </a:p>
        </p:txBody>
      </p:sp>
      <p:sp>
        <p:nvSpPr>
          <p:cNvPr id="6" name="TextBox 5">
            <a:extLst>
              <a:ext uri="{FF2B5EF4-FFF2-40B4-BE49-F238E27FC236}">
                <a16:creationId xmlns:a16="http://schemas.microsoft.com/office/drawing/2014/main" id="{611D9454-950E-C9C6-BFBD-9FB61CEE592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3942219998"/>
      </p:ext>
    </p:extLst>
  </p:cSld>
  <p:clrMapOvr>
    <a:masterClrMapping/>
  </p:clrMapOvr>
  <mc:AlternateContent xmlns:mc="http://schemas.openxmlformats.org/markup-compatibility/2006" xmlns:p14="http://schemas.microsoft.com/office/powerpoint/2010/main">
    <mc:Choice Requires="p14">
      <p:transition p14:dur="10" advTm="90000"/>
    </mc:Choice>
    <mc:Fallback xmlns="">
      <p:transition advTm="90000"/>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8705" y="1192620"/>
            <a:ext cx="944386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Avoiding appearing as a remote and inflexible organization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72048" y="2066416"/>
            <a:ext cx="10597932" cy="3597203"/>
          </a:xfrm>
          <a:prstGeom prst="rect">
            <a:avLst/>
          </a:prstGeom>
          <a:noFill/>
        </p:spPr>
        <p:txBody>
          <a:bodyPr wrap="square" rtlCol="0">
            <a:spAutoFit/>
          </a:bodyPr>
          <a:lstStyle/>
          <a:p>
            <a:pPr marL="342900" indent="-342900" algn="just">
              <a:lnSpc>
                <a:spcPts val="25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Deep Learning (DL) has the potential to improve social media analysis in crises situations because of its ability to learn patterns from </a:t>
            </a:r>
            <a:r>
              <a:rPr lang="en-US" sz="2000" b="1" dirty="0" err="1">
                <a:solidFill>
                  <a:srgbClr val="2D3956"/>
                </a:solidFill>
                <a:latin typeface="Tajawal ExtraBold" panose="00000800000000000000" pitchFamily="2" charset="-78"/>
                <a:cs typeface="Tajawal ExtraBold" panose="00000800000000000000" pitchFamily="2" charset="-78"/>
              </a:rPr>
              <a:t>unlabelled</a:t>
            </a:r>
            <a:r>
              <a:rPr lang="en-US" sz="2000" b="1" dirty="0">
                <a:solidFill>
                  <a:srgbClr val="2D3956"/>
                </a:solidFill>
                <a:latin typeface="Tajawal ExtraBold" panose="00000800000000000000" pitchFamily="2" charset="-78"/>
                <a:cs typeface="Tajawal ExtraBold" panose="00000800000000000000" pitchFamily="2" charset="-78"/>
              </a:rPr>
              <a:t> data. This property has enabled DL to produce breakthroughs in the domain of image, text and speech recognition.</a:t>
            </a:r>
          </a:p>
          <a:p>
            <a:pPr marL="342900" indent="-342900" algn="just">
              <a:lnSpc>
                <a:spcPts val="25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Social media has become an open crises communication medium. There is no doubt that valuable, high throughput data is produced on social media only seconds after a crisis occurs. However, processing and inferring valuable knowledge from such data are difficult for several reasons. The messages are typically brief, informal, and heterogeneous (mix of languages, acronyms, and misspellings) with varying quality, and it is often required to know the context of the message to understand its meaning.</a:t>
            </a:r>
          </a:p>
        </p:txBody>
      </p:sp>
      <p:sp>
        <p:nvSpPr>
          <p:cNvPr id="6" name="TextBox 5">
            <a:extLst>
              <a:ext uri="{FF2B5EF4-FFF2-40B4-BE49-F238E27FC236}">
                <a16:creationId xmlns:a16="http://schemas.microsoft.com/office/drawing/2014/main" id="{DF835FAD-FAB6-98E3-5CB4-DA30F3740A5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2445769226"/>
      </p:ext>
    </p:extLst>
  </p:cSld>
  <p:clrMapOvr>
    <a:masterClrMapping/>
  </p:clrMapOvr>
  <mc:AlternateContent xmlns:mc="http://schemas.openxmlformats.org/markup-compatibility/2006" xmlns:p14="http://schemas.microsoft.com/office/powerpoint/2010/main">
    <mc:Choice Requires="p14">
      <p:transition p14:dur="10" advTm="170000"/>
    </mc:Choice>
    <mc:Fallback xmlns="">
      <p:transition advTm="170000"/>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09146" y="1215635"/>
            <a:ext cx="935242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Avoiding appearing as a remote and inflexible organization</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60184" y="2137046"/>
            <a:ext cx="10532655" cy="3526671"/>
          </a:xfrm>
          <a:prstGeom prst="rect">
            <a:avLst/>
          </a:prstGeom>
          <a:noFill/>
        </p:spPr>
        <p:txBody>
          <a:bodyPr wrap="square" rtlCol="0">
            <a:spAutoFit/>
          </a:bodyPr>
          <a:lstStyle/>
          <a:p>
            <a:pPr marL="800100" lvl="1" indent="-342900" algn="just">
              <a:lnSpc>
                <a:spcPts val="27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Supervised learning</a:t>
            </a:r>
          </a:p>
          <a:p>
            <a:pPr marL="342900" indent="-342900" algn="just">
              <a:lnSpc>
                <a:spcPts val="27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In order to classify a social media message as part of one particular crisis event, several features related to the message need to be used, including the nature of the message (factual, emotional or subjective), the information provided, the information source, credibility, time and location.</a:t>
            </a:r>
          </a:p>
          <a:p>
            <a:pPr marL="342900" indent="-342900" algn="just">
              <a:lnSpc>
                <a:spcPts val="27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From the message examples, the supervised learning algorithm learns a predictive function (representing the relation between the features and particular crisis) so that it can classify any new unknown message as part of one of the categories of crises. As example, the tag \breaking news" and \news" can be used to identify breaking news tweets</a:t>
            </a:r>
          </a:p>
        </p:txBody>
      </p:sp>
      <p:sp>
        <p:nvSpPr>
          <p:cNvPr id="6" name="TextBox 5">
            <a:extLst>
              <a:ext uri="{FF2B5EF4-FFF2-40B4-BE49-F238E27FC236}">
                <a16:creationId xmlns:a16="http://schemas.microsoft.com/office/drawing/2014/main" id="{0BF5CA58-E061-D812-E89A-011A3B818F0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1178435754"/>
      </p:ext>
    </p:extLst>
  </p:cSld>
  <p:clrMapOvr>
    <a:masterClrMapping/>
  </p:clrMapOvr>
  <mc:AlternateContent xmlns:mc="http://schemas.openxmlformats.org/markup-compatibility/2006" xmlns:p14="http://schemas.microsoft.com/office/powerpoint/2010/main">
    <mc:Choice Requires="p14">
      <p:transition p14:dur="10" advTm="119000"/>
    </mc:Choice>
    <mc:Fallback xmlns="">
      <p:transition advTm="119000"/>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771614" y="2239916"/>
            <a:ext cx="10498365" cy="3597203"/>
          </a:xfrm>
          <a:prstGeom prst="rect">
            <a:avLst/>
          </a:prstGeom>
          <a:noFill/>
        </p:spPr>
        <p:txBody>
          <a:bodyPr wrap="square" rtlCol="0">
            <a:spAutoFit/>
          </a:bodyPr>
          <a:lstStyle/>
          <a:p>
            <a:pPr marL="800100" lvl="1" indent="-342900" algn="just">
              <a:lnSpc>
                <a:spcPts val="25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Unsupervised learning</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lnSpc>
                <a:spcPts val="25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Unsupervised methods are used to identify patterns in </a:t>
            </a:r>
            <a:r>
              <a:rPr lang="en-US" sz="2000" b="1" dirty="0" err="1">
                <a:solidFill>
                  <a:srgbClr val="2D3956"/>
                </a:solidFill>
                <a:latin typeface="Tajawal ExtraBold" panose="00000800000000000000" pitchFamily="2" charset="-78"/>
                <a:cs typeface="Tajawal ExtraBold" panose="00000800000000000000" pitchFamily="2" charset="-78"/>
              </a:rPr>
              <a:t>unlabelled</a:t>
            </a:r>
            <a:r>
              <a:rPr lang="en-US" sz="2000" b="1" dirty="0">
                <a:solidFill>
                  <a:srgbClr val="2D3956"/>
                </a:solidFill>
                <a:latin typeface="Tajawal ExtraBold" panose="00000800000000000000" pitchFamily="2" charset="-78"/>
                <a:cs typeface="Tajawal ExtraBold" panose="00000800000000000000" pitchFamily="2" charset="-78"/>
              </a:rPr>
              <a:t> data. They are most useful when the information seekers do not know specifically what information to look for in the data - which is the case in many crises situations. An example is grouping tweets into stories (clusters of tweets) after a keyword filter.</a:t>
            </a:r>
          </a:p>
          <a:p>
            <a:pPr marL="800100" lvl="1" indent="-342900" algn="just">
              <a:lnSpc>
                <a:spcPts val="2500"/>
              </a:lnSpc>
              <a:buFont typeface="Wingdings" panose="05000000000000000000" pitchFamily="2" charset="2"/>
              <a:buChar char="q"/>
            </a:pPr>
            <a:r>
              <a:rPr lang="en-US" sz="2000" b="1" dirty="0">
                <a:solidFill>
                  <a:srgbClr val="C00000"/>
                </a:solidFill>
                <a:latin typeface="Tajawal ExtraBold" panose="00000800000000000000" pitchFamily="2" charset="-78"/>
                <a:cs typeface="Tajawal ExtraBold" panose="00000800000000000000" pitchFamily="2" charset="-78"/>
              </a:rPr>
              <a:t>Deep Learning</a:t>
            </a:r>
          </a:p>
          <a:p>
            <a:pPr marL="342900" indent="-342900" algn="just">
              <a:lnSpc>
                <a:spcPts val="2500"/>
              </a:lnSpc>
              <a:buFont typeface="Wingdings" panose="05000000000000000000" pitchFamily="2" charset="2"/>
              <a:buChar char="q"/>
            </a:pPr>
            <a:r>
              <a:rPr lang="en-US" sz="2000" b="1" dirty="0">
                <a:solidFill>
                  <a:srgbClr val="2D3956"/>
                </a:solidFill>
                <a:latin typeface="Tajawal ExtraBold" panose="00000800000000000000" pitchFamily="2" charset="-78"/>
                <a:cs typeface="Tajawal ExtraBold" panose="00000800000000000000" pitchFamily="2" charset="-78"/>
              </a:rPr>
              <a:t>Imitating the efficiency of the human brain has been a huge challenge for the artificial intelligence field. The emergence of DL has fueled a paradigm shift and made it a more achievable goal. DL is a machine learning technique with its roots in Neural Networks that allows learnt models composed of multiple processing layers so that the knowledge state has several layers of abstraction.</a:t>
            </a:r>
          </a:p>
        </p:txBody>
      </p:sp>
      <p:sp>
        <p:nvSpPr>
          <p:cNvPr id="6" name="TextBox 5">
            <a:extLst>
              <a:ext uri="{FF2B5EF4-FFF2-40B4-BE49-F238E27FC236}">
                <a16:creationId xmlns:a16="http://schemas.microsoft.com/office/drawing/2014/main" id="{97BA5293-4E74-0972-8FDD-D9BDBDB03F2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
        <p:nvSpPr>
          <p:cNvPr id="9" name="TextBox 8">
            <a:extLst>
              <a:ext uri="{FF2B5EF4-FFF2-40B4-BE49-F238E27FC236}">
                <a16:creationId xmlns:a16="http://schemas.microsoft.com/office/drawing/2014/main" id="{555E566B-170C-9FB9-816F-13619E9CD1B4}"/>
              </a:ext>
            </a:extLst>
          </p:cNvPr>
          <p:cNvSpPr txBox="1"/>
          <p:nvPr/>
        </p:nvSpPr>
        <p:spPr>
          <a:xfrm>
            <a:off x="2309146" y="1215635"/>
            <a:ext cx="935242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Avoiding appearing as a remote and inflexible organization</a:t>
            </a:r>
          </a:p>
        </p:txBody>
      </p:sp>
    </p:spTree>
    <p:extLst>
      <p:ext uri="{BB962C8B-B14F-4D97-AF65-F5344CB8AC3E}">
        <p14:creationId xmlns:p14="http://schemas.microsoft.com/office/powerpoint/2010/main" val="4195741903"/>
      </p:ext>
    </p:extLst>
  </p:cSld>
  <p:clrMapOvr>
    <a:masterClrMapping/>
  </p:clrMapOvr>
  <mc:AlternateContent xmlns:mc="http://schemas.openxmlformats.org/markup-compatibility/2006" xmlns:p14="http://schemas.microsoft.com/office/powerpoint/2010/main">
    <mc:Choice Requires="p14">
      <p:transition p14:dur="10" advTm="147000"/>
    </mc:Choice>
    <mc:Fallback xmlns="">
      <p:transition advTm="147000"/>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TextBox 47">
            <a:extLst>
              <a:ext uri="{FF2B5EF4-FFF2-40B4-BE49-F238E27FC236}">
                <a16:creationId xmlns:a16="http://schemas.microsoft.com/office/drawing/2014/main" id="{050976E4-0CF2-BA00-34CA-2F9419409B9E}"/>
              </a:ext>
            </a:extLst>
          </p:cNvPr>
          <p:cNvSpPr txBox="1"/>
          <p:nvPr/>
        </p:nvSpPr>
        <p:spPr>
          <a:xfrm>
            <a:off x="657315" y="2211907"/>
            <a:ext cx="6450215" cy="3618939"/>
          </a:xfrm>
          <a:prstGeom prst="rect">
            <a:avLst/>
          </a:prstGeom>
          <a:noFill/>
        </p:spPr>
        <p:txBody>
          <a:bodyPr wrap="square" rtlCol="0">
            <a:spAutoFit/>
          </a:bodyPr>
          <a:lstStyle/>
          <a:p>
            <a:pPr marL="800100" lvl="1" indent="-342900" algn="just">
              <a:lnSpc>
                <a:spcPts val="2500"/>
              </a:lnSpc>
              <a:buFont typeface="Wingdings" panose="05000000000000000000" pitchFamily="2" charset="2"/>
              <a:buChar char="q"/>
            </a:pPr>
            <a:r>
              <a:rPr lang="en-US" sz="2200" b="1" dirty="0">
                <a:solidFill>
                  <a:srgbClr val="C00000"/>
                </a:solidFill>
                <a:latin typeface="Tajawal ExtraBold" panose="00000800000000000000" pitchFamily="2" charset="-78"/>
                <a:cs typeface="Tajawal ExtraBold" panose="00000800000000000000" pitchFamily="2" charset="-78"/>
              </a:rPr>
              <a:t>Social Media Analysis</a:t>
            </a:r>
          </a:p>
          <a:p>
            <a:pPr marL="342900" indent="-342900" algn="just">
              <a:lnSpc>
                <a:spcPts val="2500"/>
              </a:lnSpc>
              <a:buFont typeface="Wingdings" panose="05000000000000000000" pitchFamily="2" charset="2"/>
              <a:buChar char="q"/>
            </a:pPr>
            <a:r>
              <a:rPr lang="en-US" sz="2200" b="1" dirty="0">
                <a:solidFill>
                  <a:srgbClr val="2D3956"/>
                </a:solidFill>
                <a:latin typeface="Tajawal ExtraBold" panose="00000800000000000000" pitchFamily="2" charset="-78"/>
                <a:cs typeface="Tajawal ExtraBold" panose="00000800000000000000" pitchFamily="2" charset="-78"/>
              </a:rPr>
              <a:t>This is an approach to improve the social media analysis in crises situations to achieve better understanding and decision support during a crisis. The approach consists of moving from low to high level of abstraction. We plan to proceed from: Using DL to transform non-standard words into their canonical form (1). Then, understand the semantic of the text (2). Finally, provide an overview of a crisis development (3).</a:t>
            </a:r>
          </a:p>
        </p:txBody>
      </p:sp>
      <p:pic>
        <p:nvPicPr>
          <p:cNvPr id="8" name="Picture 7">
            <a:extLst>
              <a:ext uri="{FF2B5EF4-FFF2-40B4-BE49-F238E27FC236}">
                <a16:creationId xmlns:a16="http://schemas.microsoft.com/office/drawing/2014/main" id="{6906B835-F240-5A2D-70DE-1ADC27FB7E05}"/>
              </a:ext>
            </a:extLst>
          </p:cNvPr>
          <p:cNvPicPr>
            <a:picLocks noChangeAspect="1"/>
          </p:cNvPicPr>
          <p:nvPr/>
        </p:nvPicPr>
        <p:blipFill>
          <a:blip r:embed="rId2">
            <a:lum bright="-20000" contrast="40000"/>
          </a:blip>
          <a:stretch>
            <a:fillRect/>
          </a:stretch>
        </p:blipFill>
        <p:spPr>
          <a:xfrm>
            <a:off x="7418221" y="3222346"/>
            <a:ext cx="3927269" cy="2336724"/>
          </a:xfrm>
          <a:prstGeom prst="rect">
            <a:avLst/>
          </a:prstGeom>
        </p:spPr>
      </p:pic>
      <p:sp>
        <p:nvSpPr>
          <p:cNvPr id="9" name="TextBox 8">
            <a:extLst>
              <a:ext uri="{FF2B5EF4-FFF2-40B4-BE49-F238E27FC236}">
                <a16:creationId xmlns:a16="http://schemas.microsoft.com/office/drawing/2014/main" id="{D0645623-2C80-7710-A54E-E374390096EE}"/>
              </a:ext>
            </a:extLst>
          </p:cNvPr>
          <p:cNvSpPr txBox="1"/>
          <p:nvPr/>
        </p:nvSpPr>
        <p:spPr>
          <a:xfrm>
            <a:off x="2309146" y="1215635"/>
            <a:ext cx="9352423"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Avoiding appearing as a remote and inflexible organization</a:t>
            </a:r>
          </a:p>
        </p:txBody>
      </p:sp>
      <p:sp>
        <p:nvSpPr>
          <p:cNvPr id="16" name="TextBox 15">
            <a:extLst>
              <a:ext uri="{FF2B5EF4-FFF2-40B4-BE49-F238E27FC236}">
                <a16:creationId xmlns:a16="http://schemas.microsoft.com/office/drawing/2014/main" id="{25E1C932-58DC-EB5D-5C48-93D7EB866540}"/>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771809304"/>
      </p:ext>
    </p:extLst>
  </p:cSld>
  <p:clrMapOvr>
    <a:masterClrMapping/>
  </p:clrMapOvr>
  <mc:AlternateContent xmlns:mc="http://schemas.openxmlformats.org/markup-compatibility/2006" xmlns:p14="http://schemas.microsoft.com/office/powerpoint/2010/main">
    <mc:Choice Requires="p14">
      <p:transition p14:dur="10" advTm="105000"/>
    </mc:Choice>
    <mc:Fallback xmlns="">
      <p:transition advTm="105000"/>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TextBox 23">
            <a:extLst>
              <a:ext uri="{FF2B5EF4-FFF2-40B4-BE49-F238E27FC236}">
                <a16:creationId xmlns:a16="http://schemas.microsoft.com/office/drawing/2014/main" id="{6083F8E2-699C-9C01-0329-7C9299434C08}"/>
              </a:ext>
            </a:extLst>
          </p:cNvPr>
          <p:cNvSpPr txBox="1"/>
          <p:nvPr/>
        </p:nvSpPr>
        <p:spPr>
          <a:xfrm>
            <a:off x="1467924" y="2062331"/>
            <a:ext cx="9256152" cy="707886"/>
          </a:xfrm>
          <a:prstGeom prst="rect">
            <a:avLst/>
          </a:prstGeom>
          <a:noFill/>
        </p:spPr>
        <p:txBody>
          <a:bodyPr wrap="square" rtlCol="0">
            <a:spAutoFit/>
          </a:bodyPr>
          <a:lstStyle/>
          <a:p>
            <a:pPr algn="ctr"/>
            <a:r>
              <a:rPr lang="en-US" sz="4000" b="1" dirty="0">
                <a:solidFill>
                  <a:srgbClr val="2E3957"/>
                </a:solidFill>
                <a:latin typeface="Tajawal ExtraBold" panose="00000800000000000000" pitchFamily="2" charset="-78"/>
                <a:cs typeface="Tajawal ExtraBold" panose="00000800000000000000" pitchFamily="2" charset="-78"/>
              </a:rPr>
              <a:t>Monitoring Tools</a:t>
            </a:r>
          </a:p>
        </p:txBody>
      </p:sp>
      <p:pic>
        <p:nvPicPr>
          <p:cNvPr id="4" name="Picture 3" descr="A group of people using devices&#10;&#10;Description automatically generated">
            <a:extLst>
              <a:ext uri="{FF2B5EF4-FFF2-40B4-BE49-F238E27FC236}">
                <a16:creationId xmlns:a16="http://schemas.microsoft.com/office/drawing/2014/main" id="{3B58925A-4AE3-E879-7EFA-3D386B1960DA}"/>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173662" y="2889936"/>
            <a:ext cx="5581390" cy="2922416"/>
          </a:xfrm>
          <a:prstGeom prst="rect">
            <a:avLst/>
          </a:prstGeom>
        </p:spPr>
      </p:pic>
      <p:sp>
        <p:nvSpPr>
          <p:cNvPr id="3" name="TextBox 2">
            <a:extLst>
              <a:ext uri="{FF2B5EF4-FFF2-40B4-BE49-F238E27FC236}">
                <a16:creationId xmlns:a16="http://schemas.microsoft.com/office/drawing/2014/main" id="{AC6C22CC-A64B-9C23-6052-ADA143E1649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2821505264"/>
      </p:ext>
    </p:extLst>
  </p:cSld>
  <p:clrMapOvr>
    <a:masterClrMapping/>
  </p:clrMapOvr>
  <mc:AlternateContent xmlns:mc="http://schemas.openxmlformats.org/markup-compatibility/2006" xmlns:p14="http://schemas.microsoft.com/office/powerpoint/2010/main">
    <mc:Choice Requires="p14">
      <p:transition spd="slow" p14:dur="2000" advTm="18000"/>
    </mc:Choice>
    <mc:Fallback xmlns="">
      <p:transition spd="slow" advTm="18000"/>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91936"/>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Monitoring Tools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816758" y="2110897"/>
            <a:ext cx="10238444" cy="3785652"/>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C00000"/>
                </a:solidFill>
                <a:latin typeface="Tajawal ExtraBold" panose="00000800000000000000" pitchFamily="2" charset="-78"/>
                <a:cs typeface="Tajawal ExtraBold" panose="00000800000000000000" pitchFamily="2" charset="-78"/>
              </a:rPr>
              <a:t>The importance of monitoring</a:t>
            </a:r>
          </a:p>
          <a:p>
            <a:pPr marL="342900" indent="-342900" algn="just">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There is no denying that social media can be used for both virtuous and dreadful things. </a:t>
            </a:r>
          </a:p>
          <a:p>
            <a:pPr algn="just"/>
            <a:endParaRPr lang="en-US" sz="2400" b="1" dirty="0">
              <a:solidFill>
                <a:srgbClr val="2E3957"/>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q"/>
            </a:pPr>
            <a:r>
              <a:rPr lang="en-US" sz="2400" b="1" dirty="0">
                <a:solidFill>
                  <a:srgbClr val="2E3957"/>
                </a:solidFill>
                <a:latin typeface="Tajawal ExtraBold" panose="00000800000000000000" pitchFamily="2" charset="-78"/>
                <a:cs typeface="Tajawal ExtraBold" panose="00000800000000000000" pitchFamily="2" charset="-78"/>
              </a:rPr>
              <a:t>What must be kept in perspective is that these technological tools can be used as defensive tactics just as they can be used in an offensive manner. Organizations familiar with the use of these social media sites are aware that these new channels of communication have unlimited capability in monitoring the communication of an organization internally as well as externally.</a:t>
            </a:r>
          </a:p>
        </p:txBody>
      </p:sp>
      <p:sp>
        <p:nvSpPr>
          <p:cNvPr id="6" name="TextBox 5">
            <a:extLst>
              <a:ext uri="{FF2B5EF4-FFF2-40B4-BE49-F238E27FC236}">
                <a16:creationId xmlns:a16="http://schemas.microsoft.com/office/drawing/2014/main" id="{FD7382BD-B77F-3138-F6A1-1EEDD6B8B104}"/>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4079239191"/>
      </p:ext>
    </p:extLst>
  </p:cSld>
  <p:clrMapOvr>
    <a:masterClrMapping/>
  </p:clrMapOvr>
  <mc:AlternateContent xmlns:mc="http://schemas.openxmlformats.org/markup-compatibility/2006" xmlns:p14="http://schemas.microsoft.com/office/powerpoint/2010/main">
    <mc:Choice Requires="p14">
      <p:transition p14:dur="10" advTm="79000"/>
    </mc:Choice>
    <mc:Fallback xmlns="">
      <p:transition advTm="79000"/>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51897" y="1179422"/>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Monitoring Tools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25894" y="1688524"/>
            <a:ext cx="10601235" cy="4516621"/>
          </a:xfrm>
          <a:prstGeom prst="rect">
            <a:avLst/>
          </a:prstGeom>
          <a:noFill/>
        </p:spPr>
        <p:txBody>
          <a:bodyPr wrap="square" rtlCol="0">
            <a:spAutoFit/>
          </a:bodyPr>
          <a:lstStyle/>
          <a:p>
            <a:pPr marL="2171700" lvl="4" indent="-342900" algn="just">
              <a:lnSpc>
                <a:spcPts val="2300"/>
              </a:lnSpc>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importance of monitoring</a:t>
            </a:r>
          </a:p>
          <a:p>
            <a:pPr marL="342900" indent="-342900" algn="just">
              <a:lnSpc>
                <a:spcPts val="2300"/>
              </a:lnSpc>
              <a:buFont typeface="Wingdings" panose="05000000000000000000" pitchFamily="2" charset="2"/>
              <a:buChar char="q"/>
            </a:pPr>
            <a:r>
              <a:rPr lang="en-US" b="1" dirty="0">
                <a:solidFill>
                  <a:srgbClr val="2E3957"/>
                </a:solidFill>
                <a:latin typeface="Tajawal ExtraBold" panose="00000800000000000000" pitchFamily="2" charset="-78"/>
                <a:cs typeface="Tajawal ExtraBold" panose="00000800000000000000" pitchFamily="2" charset="-78"/>
              </a:rPr>
              <a:t>1. Build a strong brand</a:t>
            </a:r>
          </a:p>
          <a:p>
            <a:pPr marL="800100" lvl="1" indent="-342900" algn="just">
              <a:lnSpc>
                <a:spcPts val="2300"/>
              </a:lnSpc>
              <a:buFont typeface="Wingdings" panose="05000000000000000000" pitchFamily="2" charset="2"/>
              <a:buChar char="§"/>
            </a:pPr>
            <a:r>
              <a:rPr lang="en-US" b="1" dirty="0">
                <a:solidFill>
                  <a:srgbClr val="2E3957"/>
                </a:solidFill>
                <a:latin typeface="Tajawal ExtraBold" panose="00000800000000000000" pitchFamily="2" charset="-78"/>
                <a:cs typeface="Tajawal ExtraBold" panose="00000800000000000000" pitchFamily="2" charset="-78"/>
              </a:rPr>
              <a:t>Media monitoring helps you to see what people think about your brand. Media monitoring enables you to spot any misconceptions so you can take action to correct them.</a:t>
            </a:r>
          </a:p>
          <a:p>
            <a:pPr marL="342900" indent="-342900" algn="just">
              <a:lnSpc>
                <a:spcPts val="2300"/>
              </a:lnSpc>
              <a:buFont typeface="Wingdings" panose="05000000000000000000" pitchFamily="2" charset="2"/>
              <a:buChar char="q"/>
            </a:pPr>
            <a:r>
              <a:rPr lang="en-US" b="1" dirty="0">
                <a:solidFill>
                  <a:srgbClr val="2E3957"/>
                </a:solidFill>
                <a:latin typeface="Tajawal ExtraBold" panose="00000800000000000000" pitchFamily="2" charset="-78"/>
                <a:cs typeface="Tajawal ExtraBold" panose="00000800000000000000" pitchFamily="2" charset="-78"/>
              </a:rPr>
              <a:t>2. Manage your reputation and respond to crisis situations</a:t>
            </a:r>
          </a:p>
          <a:p>
            <a:pPr marL="800100" lvl="1" indent="-342900" algn="just">
              <a:lnSpc>
                <a:spcPts val="2300"/>
              </a:lnSpc>
              <a:buFont typeface="Wingdings" panose="05000000000000000000" pitchFamily="2" charset="2"/>
              <a:buChar char="§"/>
            </a:pPr>
            <a:r>
              <a:rPr lang="en-US" b="1" dirty="0">
                <a:solidFill>
                  <a:srgbClr val="2E3957"/>
                </a:solidFill>
                <a:latin typeface="Tajawal ExtraBold" panose="00000800000000000000" pitchFamily="2" charset="-78"/>
                <a:cs typeface="Tajawal ExtraBold" panose="00000800000000000000" pitchFamily="2" charset="-78"/>
              </a:rPr>
              <a:t>The monitoring tool will notify you as soon as your brand is mentioned in journalistic or social media. You can even set up app notifications for certain words that would indicate a crisis.</a:t>
            </a:r>
          </a:p>
          <a:p>
            <a:pPr marL="342900" indent="-342900" algn="just">
              <a:lnSpc>
                <a:spcPts val="2300"/>
              </a:lnSpc>
              <a:buFont typeface="Wingdings" panose="05000000000000000000" pitchFamily="2" charset="2"/>
              <a:buChar char="q"/>
            </a:pPr>
            <a:r>
              <a:rPr lang="en-US" b="1" dirty="0">
                <a:solidFill>
                  <a:srgbClr val="2E3957"/>
                </a:solidFill>
                <a:latin typeface="Tajawal ExtraBold" panose="00000800000000000000" pitchFamily="2" charset="-78"/>
                <a:cs typeface="Tajawal ExtraBold" panose="00000800000000000000" pitchFamily="2" charset="-78"/>
              </a:rPr>
              <a:t>3. Elevate your brand with key opinion leaders</a:t>
            </a:r>
          </a:p>
          <a:p>
            <a:pPr marL="800100" lvl="1" indent="-342900" algn="just">
              <a:lnSpc>
                <a:spcPts val="2300"/>
              </a:lnSpc>
              <a:buFont typeface="Wingdings" panose="05000000000000000000" pitchFamily="2" charset="2"/>
              <a:buChar char="§"/>
            </a:pPr>
            <a:r>
              <a:rPr lang="en-US" b="1" dirty="0">
                <a:solidFill>
                  <a:srgbClr val="2E3957"/>
                </a:solidFill>
                <a:latin typeface="Tajawal ExtraBold" panose="00000800000000000000" pitchFamily="2" charset="-78"/>
                <a:cs typeface="Tajawal ExtraBold" panose="00000800000000000000" pitchFamily="2" charset="-78"/>
              </a:rPr>
              <a:t>Key Opinion Leaders (KOLs) are thought leaders whose opinions are valued in a specific industry. Cooperation with the right influencer can skyrocket your brand awareness and boost your sales.</a:t>
            </a:r>
          </a:p>
          <a:p>
            <a:pPr marL="800100" lvl="1" indent="-342900" algn="just">
              <a:lnSpc>
                <a:spcPts val="2300"/>
              </a:lnSpc>
              <a:buFont typeface="Wingdings" panose="05000000000000000000" pitchFamily="2" charset="2"/>
              <a:buChar char="§"/>
            </a:pPr>
            <a:r>
              <a:rPr lang="en-US" b="1" dirty="0">
                <a:solidFill>
                  <a:srgbClr val="2E3957"/>
                </a:solidFill>
                <a:latin typeface="Tajawal ExtraBold" panose="00000800000000000000" pitchFamily="2" charset="-78"/>
                <a:cs typeface="Tajawal ExtraBold" panose="00000800000000000000" pitchFamily="2" charset="-78"/>
              </a:rPr>
              <a:t>Media monitoring helps you to follow the experts, bloggers, “</a:t>
            </a:r>
            <a:r>
              <a:rPr lang="en-US" b="1" dirty="0">
                <a:solidFill>
                  <a:srgbClr val="C00000"/>
                </a:solidFill>
                <a:latin typeface="Tajawal ExtraBold" panose="00000800000000000000" pitchFamily="2" charset="-78"/>
                <a:cs typeface="Tajawal ExtraBold" panose="00000800000000000000" pitchFamily="2" charset="-78"/>
              </a:rPr>
              <a:t>gurus</a:t>
            </a:r>
            <a:r>
              <a:rPr lang="en-US" b="1" dirty="0">
                <a:solidFill>
                  <a:srgbClr val="2E3957"/>
                </a:solidFill>
                <a:latin typeface="Tajawal ExtraBold" panose="00000800000000000000" pitchFamily="2" charset="-78"/>
                <a:cs typeface="Tajawal ExtraBold" panose="00000800000000000000" pitchFamily="2" charset="-78"/>
              </a:rPr>
              <a:t>” and advocacies in your business and find the best fit for your brand. </a:t>
            </a:r>
          </a:p>
        </p:txBody>
      </p:sp>
      <p:sp>
        <p:nvSpPr>
          <p:cNvPr id="6" name="Scroll: Vertical 5">
            <a:extLst>
              <a:ext uri="{FF2B5EF4-FFF2-40B4-BE49-F238E27FC236}">
                <a16:creationId xmlns:a16="http://schemas.microsoft.com/office/drawing/2014/main" id="{0A50E572-DF61-E595-2F40-C2A8B4028DE5}"/>
              </a:ext>
            </a:extLst>
          </p:cNvPr>
          <p:cNvSpPr/>
          <p:nvPr/>
        </p:nvSpPr>
        <p:spPr>
          <a:xfrm>
            <a:off x="2845844" y="6111728"/>
            <a:ext cx="7077301" cy="678731"/>
          </a:xfrm>
          <a:prstGeom prst="verticalScroll">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US" b="1" dirty="0"/>
              <a:t>Guru is a person that is generally recognized as a leader or teacher. </a:t>
            </a:r>
            <a:r>
              <a:rPr lang="en-US" dirty="0"/>
              <a:t>from </a:t>
            </a:r>
            <a:r>
              <a:rPr lang="en-US" dirty="0" err="1"/>
              <a:t>gurū</a:t>
            </a:r>
            <a:r>
              <a:rPr lang="en-US" dirty="0"/>
              <a:t>, a word in Hindi</a:t>
            </a:r>
          </a:p>
        </p:txBody>
      </p:sp>
      <p:sp>
        <p:nvSpPr>
          <p:cNvPr id="9" name="TextBox 8">
            <a:extLst>
              <a:ext uri="{FF2B5EF4-FFF2-40B4-BE49-F238E27FC236}">
                <a16:creationId xmlns:a16="http://schemas.microsoft.com/office/drawing/2014/main" id="{3338F3D0-EF80-A8CA-FA6E-FA926DAB26A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4018590436"/>
      </p:ext>
    </p:extLst>
  </p:cSld>
  <p:clrMapOvr>
    <a:masterClrMapping/>
  </p:clrMapOvr>
  <mc:AlternateContent xmlns:mc="http://schemas.openxmlformats.org/markup-compatibility/2006" xmlns:p14="http://schemas.microsoft.com/office/powerpoint/2010/main">
    <mc:Choice Requires="p14">
      <p:transition p14:dur="10" advTm="203000"/>
    </mc:Choice>
    <mc:Fallback xmlns="">
      <p:transition advTm="203000"/>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7607" y="1191964"/>
            <a:ext cx="4960927" cy="461665"/>
          </a:xfrm>
          <a:prstGeom prst="rect">
            <a:avLst/>
          </a:prstGeom>
          <a:noFill/>
        </p:spPr>
        <p:txBody>
          <a:bodyPr wrap="square" rtlCol="0">
            <a:spAutoFit/>
          </a:bodyPr>
          <a:lstStyle/>
          <a:p>
            <a:pPr algn="just"/>
            <a:r>
              <a:rPr lang="en-US" sz="2400" b="1" dirty="0">
                <a:solidFill>
                  <a:schemeClr val="accent2"/>
                </a:solidFill>
                <a:latin typeface="Tajawal Medium" panose="00000600000000000000" pitchFamily="2" charset="-78"/>
                <a:cs typeface="Tajawal Medium" panose="00000600000000000000" pitchFamily="2" charset="-78"/>
              </a:rPr>
              <a:t>Monitoring Tools</a:t>
            </a:r>
          </a:p>
        </p:txBody>
      </p:sp>
      <p:sp>
        <p:nvSpPr>
          <p:cNvPr id="48" name="TextBox 47">
            <a:extLst>
              <a:ext uri="{FF2B5EF4-FFF2-40B4-BE49-F238E27FC236}">
                <a16:creationId xmlns:a16="http://schemas.microsoft.com/office/drawing/2014/main" id="{050976E4-0CF2-BA00-34CA-2F9419409B9E}"/>
              </a:ext>
            </a:extLst>
          </p:cNvPr>
          <p:cNvSpPr txBox="1"/>
          <p:nvPr/>
        </p:nvSpPr>
        <p:spPr>
          <a:xfrm>
            <a:off x="713888" y="1757316"/>
            <a:ext cx="10601812" cy="4401205"/>
          </a:xfrm>
          <a:prstGeom prst="rect">
            <a:avLst/>
          </a:prstGeom>
          <a:noFill/>
        </p:spPr>
        <p:txBody>
          <a:bodyPr wrap="square" rtlCol="0">
            <a:spAutoFit/>
          </a:bodyPr>
          <a:lstStyle/>
          <a:p>
            <a:pPr marL="2171700" lvl="4" indent="-342900" algn="just">
              <a:lnSpc>
                <a:spcPts val="2100"/>
              </a:lnSpc>
              <a:buFont typeface="Wingdings" panose="05000000000000000000" pitchFamily="2" charset="2"/>
              <a:buChar char="q"/>
            </a:pPr>
            <a:r>
              <a:rPr lang="en-US" b="1" dirty="0">
                <a:solidFill>
                  <a:srgbClr val="C00000"/>
                </a:solidFill>
                <a:latin typeface="Tajawal ExtraBold" panose="00000800000000000000" pitchFamily="2" charset="-78"/>
                <a:cs typeface="Tajawal ExtraBold" panose="00000800000000000000" pitchFamily="2" charset="-78"/>
              </a:rPr>
              <a:t>The importance of monitoring</a:t>
            </a:r>
          </a:p>
          <a:p>
            <a:pPr marL="342900" indent="-342900" algn="just">
              <a:lnSpc>
                <a:spcPts val="2100"/>
              </a:lnSpc>
              <a:buFont typeface="Wingdings" panose="05000000000000000000" pitchFamily="2" charset="2"/>
              <a:buChar char="q"/>
            </a:pPr>
            <a:r>
              <a:rPr lang="en-US" b="1" dirty="0">
                <a:solidFill>
                  <a:srgbClr val="2E3957"/>
                </a:solidFill>
                <a:latin typeface="Tajawal ExtraBold" panose="00000800000000000000" pitchFamily="2" charset="-78"/>
                <a:cs typeface="Tajawal ExtraBold" panose="00000800000000000000" pitchFamily="2" charset="-78"/>
              </a:rPr>
              <a:t>4. Know your industry and competitors</a:t>
            </a:r>
          </a:p>
          <a:p>
            <a:pPr marL="800100" lvl="1" indent="-342900" algn="just">
              <a:lnSpc>
                <a:spcPts val="2100"/>
              </a:lnSpc>
              <a:buFont typeface="Wingdings" panose="05000000000000000000" pitchFamily="2" charset="2"/>
              <a:buChar char="§"/>
            </a:pPr>
            <a:r>
              <a:rPr lang="en-US" b="1" dirty="0">
                <a:solidFill>
                  <a:srgbClr val="2E3957"/>
                </a:solidFill>
                <a:latin typeface="Tajawal ExtraBold" panose="00000800000000000000" pitchFamily="2" charset="-78"/>
                <a:cs typeface="Tajawal ExtraBold" panose="00000800000000000000" pitchFamily="2" charset="-78"/>
              </a:rPr>
              <a:t>Media monitoring is a way to find out about the latest developments in your industry: recognize future trends and predict possible spikes in demand for your products and services. Also, it lets you discover who your competitors are and what they are doing useful in your own brand work. </a:t>
            </a:r>
          </a:p>
          <a:p>
            <a:pPr marL="342900" indent="-342900" algn="just">
              <a:lnSpc>
                <a:spcPts val="2100"/>
              </a:lnSpc>
              <a:buFont typeface="Wingdings" panose="05000000000000000000" pitchFamily="2" charset="2"/>
              <a:buChar char="q"/>
            </a:pPr>
            <a:r>
              <a:rPr lang="en-US" b="1" dirty="0">
                <a:solidFill>
                  <a:srgbClr val="2E3957"/>
                </a:solidFill>
                <a:latin typeface="Tajawal ExtraBold" panose="00000800000000000000" pitchFamily="2" charset="-78"/>
                <a:cs typeface="Tajawal ExtraBold" panose="00000800000000000000" pitchFamily="2" charset="-78"/>
              </a:rPr>
              <a:t>5. Measure the effectiveness of your communications</a:t>
            </a:r>
          </a:p>
          <a:p>
            <a:pPr marL="800100" lvl="1" indent="-342900" algn="just">
              <a:lnSpc>
                <a:spcPts val="2100"/>
              </a:lnSpc>
              <a:buFont typeface="Wingdings" panose="05000000000000000000" pitchFamily="2" charset="2"/>
              <a:buChar char="§"/>
            </a:pPr>
            <a:r>
              <a:rPr lang="en-US" b="1" dirty="0">
                <a:solidFill>
                  <a:srgbClr val="2E3957"/>
                </a:solidFill>
                <a:latin typeface="Tajawal ExtraBold" panose="00000800000000000000" pitchFamily="2" charset="-78"/>
                <a:cs typeface="Tajawal ExtraBold" panose="00000800000000000000" pitchFamily="2" charset="-78"/>
              </a:rPr>
              <a:t>Media monitoring is a great strategic tool to measure and improve the effectiveness of your communications. Media monitoring data works as a reliable source for decision-making.</a:t>
            </a:r>
          </a:p>
          <a:p>
            <a:pPr marL="342900" indent="-342900" algn="just">
              <a:lnSpc>
                <a:spcPts val="2100"/>
              </a:lnSpc>
              <a:buFont typeface="Wingdings" panose="05000000000000000000" pitchFamily="2" charset="2"/>
              <a:buChar char="q"/>
            </a:pPr>
            <a:r>
              <a:rPr lang="en-US" b="1" dirty="0">
                <a:solidFill>
                  <a:srgbClr val="2E3957"/>
                </a:solidFill>
                <a:latin typeface="Tajawal ExtraBold" panose="00000800000000000000" pitchFamily="2" charset="-78"/>
                <a:cs typeface="Tajawal ExtraBold" panose="00000800000000000000" pitchFamily="2" charset="-78"/>
              </a:rPr>
              <a:t>6. Find ideas for new content</a:t>
            </a:r>
          </a:p>
          <a:p>
            <a:pPr marL="800100" lvl="1" indent="-342900" algn="just">
              <a:lnSpc>
                <a:spcPts val="2100"/>
              </a:lnSpc>
              <a:buFont typeface="Wingdings" panose="05000000000000000000" pitchFamily="2" charset="2"/>
              <a:buChar char="§"/>
            </a:pPr>
            <a:r>
              <a:rPr lang="en-US" b="1" dirty="0">
                <a:solidFill>
                  <a:srgbClr val="2E3957"/>
                </a:solidFill>
                <a:latin typeface="Tajawal ExtraBold" panose="00000800000000000000" pitchFamily="2" charset="-78"/>
                <a:cs typeface="Tajawal ExtraBold" panose="00000800000000000000" pitchFamily="2" charset="-78"/>
              </a:rPr>
              <a:t>It’s important to create fresh content constantly. Media monitoring helps you stay inspired. Set up a monitor of your industry to see what topics are trending on a general level. If you already have a topic in your mind, try following related keywords. You can also use your opponents’ ideas as a source of inspiration or as a warning for what doesn’t work.</a:t>
            </a:r>
          </a:p>
        </p:txBody>
      </p:sp>
      <p:sp>
        <p:nvSpPr>
          <p:cNvPr id="6" name="TextBox 5">
            <a:extLst>
              <a:ext uri="{FF2B5EF4-FFF2-40B4-BE49-F238E27FC236}">
                <a16:creationId xmlns:a16="http://schemas.microsoft.com/office/drawing/2014/main" id="{197CFB4F-5F00-24E8-377F-15F85A1AA6E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2535735028"/>
      </p:ext>
    </p:extLst>
  </p:cSld>
  <p:clrMapOvr>
    <a:masterClrMapping/>
  </p:clrMapOvr>
  <mc:AlternateContent xmlns:mc="http://schemas.openxmlformats.org/markup-compatibility/2006" xmlns:p14="http://schemas.microsoft.com/office/powerpoint/2010/main">
    <mc:Choice Requires="p14">
      <p:transition p14:dur="10" advTm="179000"/>
    </mc:Choice>
    <mc:Fallback xmlns="">
      <p:transition advTm="179000"/>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0468" y="1134081"/>
            <a:ext cx="3902032"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1. Social listening</a:t>
            </a:r>
          </a:p>
        </p:txBody>
      </p:sp>
      <p:pic>
        <p:nvPicPr>
          <p:cNvPr id="8" name="Picture 7" descr="A comparison of a comparison between a social media and a social media marketing&#10;&#10;Description automatically generated">
            <a:extLst>
              <a:ext uri="{FF2B5EF4-FFF2-40B4-BE49-F238E27FC236}">
                <a16:creationId xmlns:a16="http://schemas.microsoft.com/office/drawing/2014/main" id="{0F17E079-7032-AA27-8142-7517759B1679}"/>
              </a:ext>
            </a:extLst>
          </p:cNvPr>
          <p:cNvPicPr>
            <a:picLocks noChangeAspect="1"/>
          </p:cNvPicPr>
          <p:nvPr/>
        </p:nvPicPr>
        <p:blipFill rotWithShape="1">
          <a:blip r:embed="rId2">
            <a:extLst>
              <a:ext uri="{BEBA8EAE-BF5A-486C-A8C5-ECC9F3942E4B}">
                <a14:imgProps xmlns:a14="http://schemas.microsoft.com/office/drawing/2010/main">
                  <a14:imgLayer r:embed="rId3">
                    <a14:imgEffect>
                      <a14:brightnessContrast contrast="20000"/>
                    </a14:imgEffect>
                  </a14:imgLayer>
                </a14:imgProps>
              </a:ext>
              <a:ext uri="{28A0092B-C50C-407E-A947-70E740481C1C}">
                <a14:useLocalDpi xmlns:a14="http://schemas.microsoft.com/office/drawing/2010/main" val="0"/>
              </a:ext>
            </a:extLst>
          </a:blip>
          <a:srcRect b="7714"/>
          <a:stretch/>
        </p:blipFill>
        <p:spPr>
          <a:xfrm>
            <a:off x="5502866" y="1249086"/>
            <a:ext cx="6160671" cy="4804198"/>
          </a:xfrm>
          <a:prstGeom prst="rect">
            <a:avLst/>
          </a:prstGeom>
        </p:spPr>
      </p:pic>
      <p:sp>
        <p:nvSpPr>
          <p:cNvPr id="6" name="TextBox 5">
            <a:extLst>
              <a:ext uri="{FF2B5EF4-FFF2-40B4-BE49-F238E27FC236}">
                <a16:creationId xmlns:a16="http://schemas.microsoft.com/office/drawing/2014/main" id="{10540813-D9B6-B7D6-4D96-4C50EC23F355}"/>
              </a:ext>
            </a:extLst>
          </p:cNvPr>
          <p:cNvSpPr txBox="1"/>
          <p:nvPr/>
        </p:nvSpPr>
        <p:spPr>
          <a:xfrm>
            <a:off x="677493" y="2089177"/>
            <a:ext cx="4608203" cy="4042132"/>
          </a:xfrm>
          <a:prstGeom prst="rect">
            <a:avLst/>
          </a:prstGeom>
          <a:noFill/>
        </p:spPr>
        <p:txBody>
          <a:bodyPr wrap="square" rtlCol="0">
            <a:spAutoFit/>
          </a:bodyPr>
          <a:lstStyle/>
          <a:p>
            <a:pPr marL="342900" indent="-342900" algn="just">
              <a:lnSpc>
                <a:spcPts val="2200"/>
              </a:lnSpc>
              <a:buFont typeface="Wingdings" panose="05000000000000000000" pitchFamily="2" charset="2"/>
              <a:buChar char="q"/>
            </a:pPr>
            <a:r>
              <a:rPr lang="en-US" sz="2200" b="1" dirty="0">
                <a:solidFill>
                  <a:srgbClr val="2E3957"/>
                </a:solidFill>
                <a:latin typeface="Tajawal ExtraBold" panose="00000800000000000000" pitchFamily="2" charset="-78"/>
                <a:cs typeface="Tajawal ExtraBold" panose="00000800000000000000" pitchFamily="2" charset="-78"/>
              </a:rPr>
              <a:t>The social media monitoring based on using the right tool that allow companies to track and analyze conversations initiated by their audience on social media. </a:t>
            </a:r>
          </a:p>
          <a:p>
            <a:pPr marL="342900" indent="-342900" algn="just">
              <a:lnSpc>
                <a:spcPts val="2200"/>
              </a:lnSpc>
              <a:buFont typeface="Wingdings" panose="05000000000000000000" pitchFamily="2" charset="2"/>
              <a:buChar char="q"/>
            </a:pPr>
            <a:r>
              <a:rPr lang="en-US" sz="2200" b="1" dirty="0">
                <a:solidFill>
                  <a:srgbClr val="2E3957"/>
                </a:solidFill>
                <a:latin typeface="Tajawal ExtraBold" panose="00000800000000000000" pitchFamily="2" charset="-78"/>
                <a:cs typeface="Tajawal ExtraBold" panose="00000800000000000000" pitchFamily="2" charset="-78"/>
              </a:rPr>
              <a:t>Social media monitoring tools even give businesses chance to win back lost customers. The quicker you respond in a meaningful way, the more likely it is that you’ll turn unhappy clients into brand advocates.</a:t>
            </a:r>
          </a:p>
        </p:txBody>
      </p:sp>
      <p:sp>
        <p:nvSpPr>
          <p:cNvPr id="7" name="TextBox 6">
            <a:extLst>
              <a:ext uri="{FF2B5EF4-FFF2-40B4-BE49-F238E27FC236}">
                <a16:creationId xmlns:a16="http://schemas.microsoft.com/office/drawing/2014/main" id="{C8C46205-3C49-5E5B-4BDA-333C44B50F84}"/>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923869606"/>
      </p:ext>
    </p:extLst>
  </p:cSld>
  <p:clrMapOvr>
    <a:masterClrMapping/>
  </p:clrMapOvr>
  <mc:AlternateContent xmlns:mc="http://schemas.openxmlformats.org/markup-compatibility/2006" xmlns:p14="http://schemas.microsoft.com/office/powerpoint/2010/main">
    <mc:Choice Requires="p14">
      <p:transition p14:dur="10" advTm="245000"/>
    </mc:Choice>
    <mc:Fallback xmlns="">
      <p:transition advTm="245000"/>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32927" y="1191936"/>
            <a:ext cx="6902681"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2. Social Media Sentiment Analysis</a:t>
            </a:r>
          </a:p>
        </p:txBody>
      </p:sp>
      <p:sp>
        <p:nvSpPr>
          <p:cNvPr id="6" name="TextBox 5">
            <a:extLst>
              <a:ext uri="{FF2B5EF4-FFF2-40B4-BE49-F238E27FC236}">
                <a16:creationId xmlns:a16="http://schemas.microsoft.com/office/drawing/2014/main" id="{10540813-D9B6-B7D6-4D96-4C50EC23F355}"/>
              </a:ext>
            </a:extLst>
          </p:cNvPr>
          <p:cNvSpPr txBox="1"/>
          <p:nvPr/>
        </p:nvSpPr>
        <p:spPr>
          <a:xfrm>
            <a:off x="595111" y="2070382"/>
            <a:ext cx="4923187" cy="4042132"/>
          </a:xfrm>
          <a:prstGeom prst="rect">
            <a:avLst/>
          </a:prstGeom>
          <a:noFill/>
        </p:spPr>
        <p:txBody>
          <a:bodyPr wrap="square" rtlCol="0">
            <a:spAutoFit/>
          </a:bodyPr>
          <a:lstStyle/>
          <a:p>
            <a:pPr marL="342900" indent="-342900" algn="just">
              <a:lnSpc>
                <a:spcPts val="22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Social media sentiment analysis is a process of interpreting a customer’s feeling toward a brand, product, or service, by usually done by using sentiment analysis tools.</a:t>
            </a:r>
          </a:p>
          <a:p>
            <a:pPr marL="342900" indent="-342900" algn="just">
              <a:lnSpc>
                <a:spcPts val="22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Social sentiment analysis involves tracking brand mentions and analyzing the collected text data.</a:t>
            </a:r>
          </a:p>
          <a:p>
            <a:pPr marL="342900" indent="-342900" algn="just">
              <a:lnSpc>
                <a:spcPts val="22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Sentiment analysis is an artificial intelligence (AI)-based capability that uses machine learning to recognize sentiments and assess the emotional content of texts and images.</a:t>
            </a:r>
          </a:p>
        </p:txBody>
      </p:sp>
      <p:pic>
        <p:nvPicPr>
          <p:cNvPr id="9" name="Picture 8" descr="A diagram of different colored circles&#10;&#10;Description automatically generated">
            <a:extLst>
              <a:ext uri="{FF2B5EF4-FFF2-40B4-BE49-F238E27FC236}">
                <a16:creationId xmlns:a16="http://schemas.microsoft.com/office/drawing/2014/main" id="{89E8A2CE-F0E3-291A-F772-665390E7037B}"/>
              </a:ext>
            </a:extLst>
          </p:cNvPr>
          <p:cNvPicPr>
            <a:picLocks noChangeAspect="1"/>
          </p:cNvPicPr>
          <p:nvPr/>
        </p:nvPicPr>
        <p:blipFill>
          <a:blip r:embed="rId2">
            <a:extLst>
              <a:ext uri="{BEBA8EAE-BF5A-486C-A8C5-ECC9F3942E4B}">
                <a14:imgProps xmlns:a14="http://schemas.microsoft.com/office/drawing/2010/main">
                  <a14:imgLayer r:embed="rId3">
                    <a14:imgEffect>
                      <a14:sharpenSoften amount="50000"/>
                    </a14:imgEffect>
                    <a14:imgEffect>
                      <a14:brightnessContrast contrast="20000"/>
                    </a14:imgEffect>
                  </a14:imgLayer>
                </a14:imgProps>
              </a:ext>
              <a:ext uri="{28A0092B-C50C-407E-A947-70E740481C1C}">
                <a14:useLocalDpi xmlns:a14="http://schemas.microsoft.com/office/drawing/2010/main" val="0"/>
              </a:ext>
            </a:extLst>
          </a:blip>
          <a:srcRect l="1166"/>
          <a:stretch>
            <a:fillRect/>
          </a:stretch>
        </p:blipFill>
        <p:spPr>
          <a:xfrm>
            <a:off x="5741736" y="1768321"/>
            <a:ext cx="5566577" cy="4226217"/>
          </a:xfrm>
          <a:prstGeom prst="rect">
            <a:avLst/>
          </a:prstGeom>
        </p:spPr>
      </p:pic>
      <p:sp>
        <p:nvSpPr>
          <p:cNvPr id="8" name="TextBox 7">
            <a:extLst>
              <a:ext uri="{FF2B5EF4-FFF2-40B4-BE49-F238E27FC236}">
                <a16:creationId xmlns:a16="http://schemas.microsoft.com/office/drawing/2014/main" id="{3DDDEF42-F6EC-BDEF-A5BA-B819B93E9E0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3003231116"/>
      </p:ext>
    </p:extLst>
  </p:cSld>
  <p:clrMapOvr>
    <a:masterClrMapping/>
  </p:clrMapOvr>
  <mc:AlternateContent xmlns:mc="http://schemas.openxmlformats.org/markup-compatibility/2006" xmlns:p14="http://schemas.microsoft.com/office/powerpoint/2010/main">
    <mc:Choice Requires="p14">
      <p:transition p14:dur="10" advTm="156000"/>
    </mc:Choice>
    <mc:Fallback xmlns="">
      <p:transition advTm="156000"/>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6338" y="1123384"/>
            <a:ext cx="3902032"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3. Web analytics </a:t>
            </a:r>
          </a:p>
        </p:txBody>
      </p:sp>
      <p:sp>
        <p:nvSpPr>
          <p:cNvPr id="6" name="TextBox 5">
            <a:extLst>
              <a:ext uri="{FF2B5EF4-FFF2-40B4-BE49-F238E27FC236}">
                <a16:creationId xmlns:a16="http://schemas.microsoft.com/office/drawing/2014/main" id="{10540813-D9B6-B7D6-4D96-4C50EC23F355}"/>
              </a:ext>
            </a:extLst>
          </p:cNvPr>
          <p:cNvSpPr txBox="1"/>
          <p:nvPr/>
        </p:nvSpPr>
        <p:spPr>
          <a:xfrm>
            <a:off x="698804" y="2286866"/>
            <a:ext cx="5397196" cy="3747180"/>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Web analytics is the process of analyzing the behavior of visitors to a website. This involves tracking, reviewing and reporting data to measure web activity, including the use of a website and its components, such as webpages, images and videos.</a:t>
            </a:r>
          </a:p>
          <a:p>
            <a:pPr marL="342900" indent="-342900" algn="just">
              <a:lnSpc>
                <a:spcPts val="19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Web analytics is the collection, reporting, and analysis of website data.  </a:t>
            </a:r>
          </a:p>
          <a:p>
            <a:pPr marL="342900" indent="-342900" algn="just">
              <a:lnSpc>
                <a:spcPts val="1900"/>
              </a:lnSpc>
              <a:buFont typeface="Wingdings" panose="05000000000000000000" pitchFamily="2" charset="2"/>
              <a:buChar char="q"/>
            </a:pPr>
            <a:r>
              <a:rPr lang="en-US" sz="2000" b="1" dirty="0">
                <a:solidFill>
                  <a:srgbClr val="2E3957"/>
                </a:solidFill>
                <a:latin typeface="Tajawal ExtraBold" panose="00000800000000000000" pitchFamily="2" charset="-78"/>
                <a:cs typeface="Tajawal ExtraBold" panose="00000800000000000000" pitchFamily="2" charset="-78"/>
              </a:rPr>
              <a:t>The focus is on identifying measures based on your organizational and user goals and using the website data to determine the success or failure of those goals and to drive strategy and improve the user’s experience.</a:t>
            </a:r>
          </a:p>
        </p:txBody>
      </p:sp>
      <p:pic>
        <p:nvPicPr>
          <p:cNvPr id="8" name="Picture 7" descr="A magnifying glass over a blue device&#10;&#10;Description automatically generated">
            <a:extLst>
              <a:ext uri="{FF2B5EF4-FFF2-40B4-BE49-F238E27FC236}">
                <a16:creationId xmlns:a16="http://schemas.microsoft.com/office/drawing/2014/main" id="{183C1293-4ACE-ED12-4AC6-CC3B13FD52A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6327792" y="2591666"/>
            <a:ext cx="4728800" cy="2617644"/>
          </a:xfrm>
          <a:prstGeom prst="rect">
            <a:avLst/>
          </a:prstGeom>
        </p:spPr>
      </p:pic>
      <p:sp>
        <p:nvSpPr>
          <p:cNvPr id="9" name="TextBox 8">
            <a:extLst>
              <a:ext uri="{FF2B5EF4-FFF2-40B4-BE49-F238E27FC236}">
                <a16:creationId xmlns:a16="http://schemas.microsoft.com/office/drawing/2014/main" id="{5BA06884-56FB-6C7A-F8E6-25B412387EA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3266936402"/>
      </p:ext>
    </p:extLst>
  </p:cSld>
  <p:clrMapOvr>
    <a:masterClrMapping/>
  </p:clrMapOvr>
  <mc:AlternateContent xmlns:mc="http://schemas.openxmlformats.org/markup-compatibility/2006" xmlns:p14="http://schemas.microsoft.com/office/powerpoint/2010/main">
    <mc:Choice Requires="p14">
      <p:transition p14:dur="10" advTm="104000"/>
    </mc:Choice>
    <mc:Fallback xmlns="">
      <p:transition advTm="10400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6336" y="1148784"/>
            <a:ext cx="9875664"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4. Social Media Impression VS Reach VS Engagement</a:t>
            </a:r>
          </a:p>
        </p:txBody>
      </p:sp>
      <p:sp>
        <p:nvSpPr>
          <p:cNvPr id="6" name="TextBox 5">
            <a:extLst>
              <a:ext uri="{FF2B5EF4-FFF2-40B4-BE49-F238E27FC236}">
                <a16:creationId xmlns:a16="http://schemas.microsoft.com/office/drawing/2014/main" id="{10540813-D9B6-B7D6-4D96-4C50EC23F355}"/>
              </a:ext>
            </a:extLst>
          </p:cNvPr>
          <p:cNvSpPr txBox="1"/>
          <p:nvPr/>
        </p:nvSpPr>
        <p:spPr>
          <a:xfrm>
            <a:off x="672993" y="2100287"/>
            <a:ext cx="6743807" cy="3847207"/>
          </a:xfrm>
          <a:prstGeom prst="rect">
            <a:avLst/>
          </a:prstGeom>
          <a:noFill/>
        </p:spPr>
        <p:txBody>
          <a:bodyPr wrap="square" rtlCol="0">
            <a:spAutoFit/>
          </a:bodyPr>
          <a:lstStyle/>
          <a:p>
            <a:pPr marL="342900" indent="-342900" algn="just">
              <a:buFont typeface="Wingdings" panose="05000000000000000000" pitchFamily="2" charset="2"/>
              <a:buChar char="q"/>
            </a:pPr>
            <a:r>
              <a:rPr lang="en-US" sz="2400" b="1" dirty="0">
                <a:solidFill>
                  <a:srgbClr val="C00000"/>
                </a:solidFill>
                <a:cs typeface="Tajawal ExtraBold" panose="00000800000000000000" pitchFamily="2" charset="-78"/>
              </a:rPr>
              <a:t>Social Media Impression</a:t>
            </a:r>
          </a:p>
          <a:p>
            <a:pPr marL="342900" indent="-342900" algn="just">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total number of times your content or ad is displayed is called ‘impressions.’ ‘Impressions’ don’t count the number of people who have interacted with or clicked on the content. It just measures the number of times that the ad or content gets displayed on someone’s social media. </a:t>
            </a:r>
          </a:p>
          <a:p>
            <a:pPr marL="342900" indent="-342900" algn="just">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For example, you could run a Facebook video ad campaign. It doesn’t even have to start playing for Facebook to count your video ad as an impression. It only needs to appear in someone’s feed, even if the user scrolls right past it.</a:t>
            </a:r>
          </a:p>
        </p:txBody>
      </p:sp>
      <p:pic>
        <p:nvPicPr>
          <p:cNvPr id="8" name="Picture 7" descr="A eye with many images from a wire&#10;&#10;Description automatically generated">
            <a:extLst>
              <a:ext uri="{FF2B5EF4-FFF2-40B4-BE49-F238E27FC236}">
                <a16:creationId xmlns:a16="http://schemas.microsoft.com/office/drawing/2014/main" id="{AE9CE8A4-512A-AB95-5D35-583A285EAFED}"/>
              </a:ext>
            </a:extLst>
          </p:cNvPr>
          <p:cNvPicPr>
            <a:picLocks noChangeAspect="1"/>
          </p:cNvPicPr>
          <p:nvPr/>
        </p:nvPicPr>
        <p:blipFill rotWithShape="1">
          <a:blip r:embed="rId2">
            <a:extLst>
              <a:ext uri="{28A0092B-C50C-407E-A947-70E740481C1C}">
                <a14:useLocalDpi xmlns:a14="http://schemas.microsoft.com/office/drawing/2010/main" val="0"/>
              </a:ext>
            </a:extLst>
          </a:blip>
          <a:srcRect l="20965" r="22220"/>
          <a:stretch/>
        </p:blipFill>
        <p:spPr>
          <a:xfrm>
            <a:off x="7416800" y="2011387"/>
            <a:ext cx="3885165" cy="3846534"/>
          </a:xfrm>
          <a:prstGeom prst="rect">
            <a:avLst/>
          </a:prstGeom>
        </p:spPr>
      </p:pic>
      <p:sp>
        <p:nvSpPr>
          <p:cNvPr id="9" name="TextBox 8">
            <a:extLst>
              <a:ext uri="{FF2B5EF4-FFF2-40B4-BE49-F238E27FC236}">
                <a16:creationId xmlns:a16="http://schemas.microsoft.com/office/drawing/2014/main" id="{0A290045-C9C4-87A4-0ABC-FB22B8B8BCB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3273877250"/>
      </p:ext>
    </p:extLst>
  </p:cSld>
  <p:clrMapOvr>
    <a:masterClrMapping/>
  </p:clrMapOvr>
  <mc:AlternateContent xmlns:mc="http://schemas.openxmlformats.org/markup-compatibility/2006" xmlns:p14="http://schemas.microsoft.com/office/powerpoint/2010/main">
    <mc:Choice Requires="p14">
      <p:transition p14:dur="10" advTm="91000"/>
    </mc:Choice>
    <mc:Fallback xmlns="">
      <p:transition advTm="91000"/>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17075" y="1208076"/>
            <a:ext cx="8554863"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4. Social Media Impression VS Reach VS Engagement</a:t>
            </a:r>
          </a:p>
        </p:txBody>
      </p:sp>
      <p:sp>
        <p:nvSpPr>
          <p:cNvPr id="6" name="TextBox 5">
            <a:extLst>
              <a:ext uri="{FF2B5EF4-FFF2-40B4-BE49-F238E27FC236}">
                <a16:creationId xmlns:a16="http://schemas.microsoft.com/office/drawing/2014/main" id="{10540813-D9B6-B7D6-4D96-4C50EC23F355}"/>
              </a:ext>
            </a:extLst>
          </p:cNvPr>
          <p:cNvSpPr txBox="1"/>
          <p:nvPr/>
        </p:nvSpPr>
        <p:spPr>
          <a:xfrm>
            <a:off x="750025" y="2155781"/>
            <a:ext cx="5053875" cy="3990836"/>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400" b="1" dirty="0">
                <a:solidFill>
                  <a:srgbClr val="C00000"/>
                </a:solidFill>
                <a:cs typeface="Tajawal ExtraBold" panose="00000800000000000000" pitchFamily="2" charset="-78"/>
              </a:rPr>
              <a:t>Social Media Reach</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total number of people who see your content is known as ‘reach.’ Consider ‘reach’ to be the number of distinct people who see your content. If 100 people have seen your ad, it has a total ‘reach’ of 100.</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The reach of an advertisement will always be equal to or less than the number of impressions. Assume you have an ad shown to 300 users 500 times on a screen. Your reach would be 300 people. Some of those users may have seen your advertisement only once, while others may have seen it several times.</a:t>
            </a:r>
          </a:p>
        </p:txBody>
      </p:sp>
      <p:pic>
        <p:nvPicPr>
          <p:cNvPr id="9" name="Picture 8">
            <a:extLst>
              <a:ext uri="{FF2B5EF4-FFF2-40B4-BE49-F238E27FC236}">
                <a16:creationId xmlns:a16="http://schemas.microsoft.com/office/drawing/2014/main" id="{89E8A2CE-F0E3-291A-F772-665390E7037B}"/>
              </a:ext>
            </a:extLst>
          </p:cNvPr>
          <p:cNvPicPr>
            <a:picLocks noChangeAspect="1"/>
          </p:cNvPicPr>
          <p:nvPr/>
        </p:nvPicPr>
        <p:blipFill rotWithShape="1">
          <a:blip r:embed="rId2">
            <a:extLst>
              <a:ext uri="{28A0092B-C50C-407E-A947-70E740481C1C}">
                <a14:useLocalDpi xmlns:a14="http://schemas.microsoft.com/office/drawing/2010/main" val="0"/>
              </a:ext>
            </a:extLst>
          </a:blip>
          <a:srcRect t="8364" b="8364"/>
          <a:stretch/>
        </p:blipFill>
        <p:spPr>
          <a:xfrm>
            <a:off x="5980120" y="2857500"/>
            <a:ext cx="5295494" cy="2480458"/>
          </a:xfrm>
          <a:prstGeom prst="rect">
            <a:avLst/>
          </a:prstGeom>
        </p:spPr>
      </p:pic>
      <p:sp>
        <p:nvSpPr>
          <p:cNvPr id="8" name="TextBox 7">
            <a:extLst>
              <a:ext uri="{FF2B5EF4-FFF2-40B4-BE49-F238E27FC236}">
                <a16:creationId xmlns:a16="http://schemas.microsoft.com/office/drawing/2014/main" id="{BECFB30D-A36B-D947-6573-C908741EE1BA}"/>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4154685153"/>
      </p:ext>
    </p:extLst>
  </p:cSld>
  <p:clrMapOvr>
    <a:masterClrMapping/>
  </p:clrMapOvr>
  <mc:AlternateContent xmlns:mc="http://schemas.openxmlformats.org/markup-compatibility/2006" xmlns:p14="http://schemas.microsoft.com/office/powerpoint/2010/main">
    <mc:Choice Requires="p14">
      <p:transition p14:dur="10" advTm="121000"/>
    </mc:Choice>
    <mc:Fallback xmlns="">
      <p:transition advTm="121000"/>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33409" y="1195376"/>
            <a:ext cx="8326263"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4. Social Media Impression VS Reach VS Engagement</a:t>
            </a:r>
          </a:p>
        </p:txBody>
      </p:sp>
      <p:sp>
        <p:nvSpPr>
          <p:cNvPr id="6" name="TextBox 5">
            <a:extLst>
              <a:ext uri="{FF2B5EF4-FFF2-40B4-BE49-F238E27FC236}">
                <a16:creationId xmlns:a16="http://schemas.microsoft.com/office/drawing/2014/main" id="{10540813-D9B6-B7D6-4D96-4C50EC23F355}"/>
              </a:ext>
            </a:extLst>
          </p:cNvPr>
          <p:cNvSpPr txBox="1"/>
          <p:nvPr/>
        </p:nvSpPr>
        <p:spPr>
          <a:xfrm>
            <a:off x="1042125" y="2168481"/>
            <a:ext cx="4952275" cy="3747180"/>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400" b="1" dirty="0">
                <a:solidFill>
                  <a:srgbClr val="C00000"/>
                </a:solidFill>
                <a:cs typeface="Tajawal ExtraBold" panose="00000800000000000000" pitchFamily="2" charset="-78"/>
              </a:rPr>
              <a:t>Social Media Engagement </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Engagement outshines impressions and reaches in how valuable a piece of content is. The amount of time people spend interacting with your social media accounts and content is known as social media engagement. It calculates the number of public shares, likes, and comments received by your company’s social media efforts. </a:t>
            </a:r>
          </a:p>
          <a:p>
            <a:pPr marL="342900" indent="-342900" algn="just">
              <a:lnSpc>
                <a:spcPts val="1900"/>
              </a:lnSpc>
              <a:buFont typeface="Wingdings" panose="05000000000000000000" pitchFamily="2" charset="2"/>
              <a:buChar char="§"/>
            </a:pPr>
            <a:endParaRPr lang="en-US" sz="2000" b="1" dirty="0">
              <a:solidFill>
                <a:srgbClr val="2E3957"/>
              </a:solidFill>
              <a:latin typeface="Tajawal ExtraBold" panose="00000800000000000000" pitchFamily="2" charset="-78"/>
              <a:cs typeface="Tajawal ExtraBold" panose="00000800000000000000" pitchFamily="2" charset="-78"/>
            </a:endParaRP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As you can see, engagement is the only metric that indicates a user is interacting with a piece of content. </a:t>
            </a:r>
          </a:p>
        </p:txBody>
      </p:sp>
      <p:pic>
        <p:nvPicPr>
          <p:cNvPr id="8" name="Picture 7" descr="A computer screen with icons flying out of it&#10;&#10;Description automatically generated">
            <a:extLst>
              <a:ext uri="{FF2B5EF4-FFF2-40B4-BE49-F238E27FC236}">
                <a16:creationId xmlns:a16="http://schemas.microsoft.com/office/drawing/2014/main" id="{F0EC9D04-7170-9DBC-D6E1-8C0CE0E9FB18}"/>
              </a:ext>
            </a:extLst>
          </p:cNvPr>
          <p:cNvPicPr>
            <a:picLocks noChangeAspect="1"/>
          </p:cNvPicPr>
          <p:nvPr/>
        </p:nvPicPr>
        <p:blipFill rotWithShape="1">
          <a:blip r:embed="rId2">
            <a:extLst>
              <a:ext uri="{28A0092B-C50C-407E-A947-70E740481C1C}">
                <a14:useLocalDpi xmlns:a14="http://schemas.microsoft.com/office/drawing/2010/main" val="0"/>
              </a:ext>
            </a:extLst>
          </a:blip>
          <a:srcRect l="16370" r="17925"/>
          <a:stretch/>
        </p:blipFill>
        <p:spPr>
          <a:xfrm>
            <a:off x="6219541" y="1929901"/>
            <a:ext cx="4643252" cy="3975079"/>
          </a:xfrm>
          <a:prstGeom prst="rect">
            <a:avLst/>
          </a:prstGeom>
        </p:spPr>
      </p:pic>
      <p:sp>
        <p:nvSpPr>
          <p:cNvPr id="9" name="TextBox 8">
            <a:extLst>
              <a:ext uri="{FF2B5EF4-FFF2-40B4-BE49-F238E27FC236}">
                <a16:creationId xmlns:a16="http://schemas.microsoft.com/office/drawing/2014/main" id="{8131A5D4-3B45-96E0-B4E8-2FF7CF72900B}"/>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1966542902"/>
      </p:ext>
    </p:extLst>
  </p:cSld>
  <p:clrMapOvr>
    <a:masterClrMapping/>
  </p:clrMapOvr>
  <mc:AlternateContent xmlns:mc="http://schemas.openxmlformats.org/markup-compatibility/2006" xmlns:p14="http://schemas.microsoft.com/office/powerpoint/2010/main">
    <mc:Choice Requires="p14">
      <p:transition p14:dur="10" advTm="59000"/>
    </mc:Choice>
    <mc:Fallback xmlns="">
      <p:transition advTm="59000"/>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52993" y="1191936"/>
            <a:ext cx="9449801"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4. Social Media Impression VS Reach VS Engagement</a:t>
            </a:r>
          </a:p>
        </p:txBody>
      </p:sp>
      <p:sp>
        <p:nvSpPr>
          <p:cNvPr id="6" name="TextBox 5">
            <a:extLst>
              <a:ext uri="{FF2B5EF4-FFF2-40B4-BE49-F238E27FC236}">
                <a16:creationId xmlns:a16="http://schemas.microsoft.com/office/drawing/2014/main" id="{10540813-D9B6-B7D6-4D96-4C50EC23F355}"/>
              </a:ext>
            </a:extLst>
          </p:cNvPr>
          <p:cNvSpPr txBox="1"/>
          <p:nvPr/>
        </p:nvSpPr>
        <p:spPr>
          <a:xfrm>
            <a:off x="994742" y="2177828"/>
            <a:ext cx="10012813" cy="3903633"/>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800" b="1" dirty="0">
                <a:solidFill>
                  <a:srgbClr val="C00000"/>
                </a:solidFill>
                <a:cs typeface="Tajawal ExtraBold" panose="00000800000000000000" pitchFamily="2" charset="-78"/>
              </a:rPr>
              <a:t>What should you prioritize: impressions, reach, or engagement?</a:t>
            </a:r>
          </a:p>
          <a:p>
            <a:pPr algn="just">
              <a:lnSpc>
                <a:spcPts val="1900"/>
              </a:lnSpc>
            </a:pPr>
            <a:endParaRPr lang="en-US" sz="2000" b="1" dirty="0">
              <a:solidFill>
                <a:srgbClr val="2E3957"/>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When running your social media strategies, you should monitor all three metrics: impressions, reach, and engagement. Why?</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Impressions show that your ad is running smoothly and that the network believes it is appropriate to show to the users you’re targeting.</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Reach enables you to determine how many times users must see your ads before acting on them.</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Engagement indicates whether or not your content is being received favorably by users.</a:t>
            </a:r>
          </a:p>
        </p:txBody>
      </p:sp>
      <p:sp>
        <p:nvSpPr>
          <p:cNvPr id="7" name="TextBox 6">
            <a:extLst>
              <a:ext uri="{FF2B5EF4-FFF2-40B4-BE49-F238E27FC236}">
                <a16:creationId xmlns:a16="http://schemas.microsoft.com/office/drawing/2014/main" id="{4CB8FD79-F199-C3D0-05C2-C2C457893033}"/>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2785517492"/>
      </p:ext>
    </p:extLst>
  </p:cSld>
  <p:clrMapOvr>
    <a:masterClrMapping/>
  </p:clrMapOvr>
  <mc:AlternateContent xmlns:mc="http://schemas.openxmlformats.org/markup-compatibility/2006" xmlns:p14="http://schemas.microsoft.com/office/powerpoint/2010/main">
    <mc:Choice Requires="p14">
      <p:transition p14:dur="10" advTm="114000"/>
    </mc:Choice>
    <mc:Fallback xmlns="">
      <p:transition advTm="114000"/>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30018" y="1124210"/>
            <a:ext cx="51034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5. Social media retention</a:t>
            </a:r>
          </a:p>
        </p:txBody>
      </p:sp>
      <p:sp>
        <p:nvSpPr>
          <p:cNvPr id="6" name="TextBox 5">
            <a:extLst>
              <a:ext uri="{FF2B5EF4-FFF2-40B4-BE49-F238E27FC236}">
                <a16:creationId xmlns:a16="http://schemas.microsoft.com/office/drawing/2014/main" id="{10540813-D9B6-B7D6-4D96-4C50EC23F355}"/>
              </a:ext>
            </a:extLst>
          </p:cNvPr>
          <p:cNvSpPr txBox="1"/>
          <p:nvPr/>
        </p:nvSpPr>
        <p:spPr>
          <a:xfrm>
            <a:off x="686525" y="2112516"/>
            <a:ext cx="6062246" cy="3990836"/>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400" b="1" dirty="0">
                <a:solidFill>
                  <a:srgbClr val="C00000"/>
                </a:solidFill>
                <a:cs typeface="Tajawal ExtraBold" panose="00000800000000000000" pitchFamily="2" charset="-78"/>
              </a:rPr>
              <a:t>Retention</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Customer retention is the process of engaging existing customers to continue doing business with you and stop switching to your competitor.</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Social media retention rate is the percentage of customers who continue to buy from you or interact with you over a given period of time, as influenced by your social media activities. It reflects how well you retain and engage your social media audience.</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Social media customer lifetime value (CLV) is the estimated net profit that a customer generates for your business over their entire relationship with you, as influenced by your social media activities.</a:t>
            </a:r>
          </a:p>
        </p:txBody>
      </p:sp>
      <p:pic>
        <p:nvPicPr>
          <p:cNvPr id="9" name="Picture 8" descr="A group of people standing in a line with a magnet&#10;&#10;Description automatically generated">
            <a:extLst>
              <a:ext uri="{FF2B5EF4-FFF2-40B4-BE49-F238E27FC236}">
                <a16:creationId xmlns:a16="http://schemas.microsoft.com/office/drawing/2014/main" id="{C52E3E94-1AAB-5654-A1E2-5715DBBBA724}"/>
              </a:ext>
            </a:extLst>
          </p:cNvPr>
          <p:cNvPicPr>
            <a:picLocks noChangeAspect="1"/>
          </p:cNvPicPr>
          <p:nvPr/>
        </p:nvPicPr>
        <p:blipFill rotWithShape="1">
          <a:blip r:embed="rId2">
            <a:extLst>
              <a:ext uri="{28A0092B-C50C-407E-A947-70E740481C1C}">
                <a14:useLocalDpi xmlns:a14="http://schemas.microsoft.com/office/drawing/2010/main" val="0"/>
              </a:ext>
            </a:extLst>
          </a:blip>
          <a:srcRect l="3968"/>
          <a:stretch/>
        </p:blipFill>
        <p:spPr>
          <a:xfrm>
            <a:off x="6875771" y="2768600"/>
            <a:ext cx="4500007" cy="2452806"/>
          </a:xfrm>
          <a:prstGeom prst="rect">
            <a:avLst/>
          </a:prstGeom>
        </p:spPr>
      </p:pic>
      <p:sp>
        <p:nvSpPr>
          <p:cNvPr id="7" name="TextBox 6">
            <a:extLst>
              <a:ext uri="{FF2B5EF4-FFF2-40B4-BE49-F238E27FC236}">
                <a16:creationId xmlns:a16="http://schemas.microsoft.com/office/drawing/2014/main" id="{08AA82EB-572E-E556-A495-DDEC5C09F9AD}"/>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3817452442"/>
      </p:ext>
    </p:extLst>
  </p:cSld>
  <p:clrMapOvr>
    <a:masterClrMapping/>
  </p:clrMapOvr>
  <mc:AlternateContent xmlns:mc="http://schemas.openxmlformats.org/markup-compatibility/2006" xmlns:p14="http://schemas.microsoft.com/office/powerpoint/2010/main">
    <mc:Choice Requires="p14">
      <p:transition p14:dur="10" advTm="154000"/>
    </mc:Choice>
    <mc:Fallback xmlns="">
      <p:transition advTm="154000"/>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46109" y="1136084"/>
            <a:ext cx="51034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6. Conversation analysis</a:t>
            </a:r>
          </a:p>
        </p:txBody>
      </p:sp>
      <p:sp>
        <p:nvSpPr>
          <p:cNvPr id="6" name="TextBox 5">
            <a:extLst>
              <a:ext uri="{FF2B5EF4-FFF2-40B4-BE49-F238E27FC236}">
                <a16:creationId xmlns:a16="http://schemas.microsoft.com/office/drawing/2014/main" id="{10540813-D9B6-B7D6-4D96-4C50EC23F355}"/>
              </a:ext>
            </a:extLst>
          </p:cNvPr>
          <p:cNvSpPr txBox="1"/>
          <p:nvPr/>
        </p:nvSpPr>
        <p:spPr>
          <a:xfrm>
            <a:off x="775424" y="2185923"/>
            <a:ext cx="5841275" cy="3747180"/>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400" b="1" dirty="0">
                <a:solidFill>
                  <a:srgbClr val="C00000"/>
                </a:solidFill>
                <a:cs typeface="Tajawal ExtraBold" panose="00000800000000000000" pitchFamily="2" charset="-78"/>
              </a:rPr>
              <a:t>Social Media Conversation analysis </a:t>
            </a:r>
            <a:endParaRPr lang="en-US" sz="2000" b="1" dirty="0">
              <a:solidFill>
                <a:srgbClr val="2E3957"/>
              </a:solidFill>
              <a:latin typeface="Tajawal ExtraBold" panose="00000800000000000000" pitchFamily="2" charset="-78"/>
              <a:cs typeface="Tajawal ExtraBold" panose="00000800000000000000" pitchFamily="2" charset="-78"/>
            </a:endParaRP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We </a:t>
            </a:r>
            <a:r>
              <a:rPr lang="en-US" sz="2000" b="1" dirty="0" err="1">
                <a:solidFill>
                  <a:srgbClr val="2E3957"/>
                </a:solidFill>
                <a:latin typeface="Tajawal ExtraBold" panose="00000800000000000000" pitchFamily="2" charset="-78"/>
                <a:cs typeface="Tajawal ExtraBold" panose="00000800000000000000" pitchFamily="2" charset="-78"/>
              </a:rPr>
              <a:t>analyse</a:t>
            </a:r>
            <a:r>
              <a:rPr lang="en-US" sz="2000" b="1" dirty="0">
                <a:solidFill>
                  <a:srgbClr val="2E3957"/>
                </a:solidFill>
                <a:latin typeface="Tajawal ExtraBold" panose="00000800000000000000" pitchFamily="2" charset="-78"/>
                <a:cs typeface="Tajawal ExtraBold" panose="00000800000000000000" pitchFamily="2" charset="-78"/>
              </a:rPr>
              <a:t> the conversations online users have on social media. By examining people’s interactions online, we can gain valuable insights into their perception of a brand or a social issue, for example.</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Conversational analysis usually happens through the use of AI, natural language processing, machine learning, and algorithms.</a:t>
            </a:r>
          </a:p>
          <a:p>
            <a:pPr marL="342900" indent="-342900" algn="just">
              <a:lnSpc>
                <a:spcPts val="1900"/>
              </a:lnSpc>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While social listening monitors mostly opinions and sentiment, the conversational analysis focuses on interpreting the data. E.G. Understand the reasons behind negative or positive comments.</a:t>
            </a:r>
          </a:p>
        </p:txBody>
      </p:sp>
      <p:pic>
        <p:nvPicPr>
          <p:cNvPr id="9" name="Picture 8" descr="A cartoon of people talking&#10;&#10;Description automatically generated">
            <a:extLst>
              <a:ext uri="{FF2B5EF4-FFF2-40B4-BE49-F238E27FC236}">
                <a16:creationId xmlns:a16="http://schemas.microsoft.com/office/drawing/2014/main" id="{57A39129-B155-9991-5F48-982A76CD67CB}"/>
              </a:ext>
            </a:extLst>
          </p:cNvPr>
          <p:cNvPicPr>
            <a:picLocks noChangeAspect="1"/>
          </p:cNvPicPr>
          <p:nvPr/>
        </p:nvPicPr>
        <p:blipFill rotWithShape="1">
          <a:blip r:embed="rId2">
            <a:extLst>
              <a:ext uri="{28A0092B-C50C-407E-A947-70E740481C1C}">
                <a14:useLocalDpi xmlns:a14="http://schemas.microsoft.com/office/drawing/2010/main" val="0"/>
              </a:ext>
            </a:extLst>
          </a:blip>
          <a:srcRect l="55550" t="29814" r="3015" b="4487"/>
          <a:stretch/>
        </p:blipFill>
        <p:spPr>
          <a:xfrm>
            <a:off x="7041493" y="2224023"/>
            <a:ext cx="4119680" cy="3418503"/>
          </a:xfrm>
          <a:prstGeom prst="rect">
            <a:avLst/>
          </a:prstGeom>
        </p:spPr>
      </p:pic>
      <p:sp>
        <p:nvSpPr>
          <p:cNvPr id="7" name="TextBox 6">
            <a:extLst>
              <a:ext uri="{FF2B5EF4-FFF2-40B4-BE49-F238E27FC236}">
                <a16:creationId xmlns:a16="http://schemas.microsoft.com/office/drawing/2014/main" id="{8A9415F9-BBD8-D1C5-45AC-A30B97F0EF61}"/>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2002579223"/>
      </p:ext>
    </p:extLst>
  </p:cSld>
  <p:clrMapOvr>
    <a:masterClrMapping/>
  </p:clrMapOvr>
  <mc:AlternateContent xmlns:mc="http://schemas.openxmlformats.org/markup-compatibility/2006" xmlns:p14="http://schemas.microsoft.com/office/powerpoint/2010/main">
    <mc:Choice Requires="p14">
      <p:transition p14:dur="10" advTm="121000"/>
    </mc:Choice>
    <mc:Fallback xmlns="">
      <p:transition advTm="121000"/>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32005" y="1224771"/>
            <a:ext cx="9304164" cy="461665"/>
          </a:xfrm>
          <a:prstGeom prst="rect">
            <a:avLst/>
          </a:prstGeom>
          <a:noFill/>
        </p:spPr>
        <p:txBody>
          <a:bodyPr wrap="square" rtlCol="0">
            <a:spAutoFit/>
          </a:bodyPr>
          <a:lstStyle/>
          <a:p>
            <a:r>
              <a:rPr lang="en-US" sz="2400" b="1" dirty="0">
                <a:solidFill>
                  <a:schemeClr val="accent2"/>
                </a:solidFill>
                <a:latin typeface="Tajawal Medium" panose="00000600000000000000" pitchFamily="2" charset="-78"/>
                <a:cs typeface="Tajawal Medium" panose="00000600000000000000" pitchFamily="2" charset="-78"/>
              </a:rPr>
              <a:t>Handle Negative Publicity on Social Media Forums</a:t>
            </a:r>
          </a:p>
        </p:txBody>
      </p:sp>
      <p:sp>
        <p:nvSpPr>
          <p:cNvPr id="6" name="TextBox 5">
            <a:extLst>
              <a:ext uri="{FF2B5EF4-FFF2-40B4-BE49-F238E27FC236}">
                <a16:creationId xmlns:a16="http://schemas.microsoft.com/office/drawing/2014/main" id="{10540813-D9B6-B7D6-4D96-4C50EC23F355}"/>
              </a:ext>
            </a:extLst>
          </p:cNvPr>
          <p:cNvSpPr txBox="1"/>
          <p:nvPr/>
        </p:nvSpPr>
        <p:spPr>
          <a:xfrm>
            <a:off x="787408" y="2370679"/>
            <a:ext cx="10012813" cy="3534301"/>
          </a:xfrm>
          <a:prstGeom prst="rect">
            <a:avLst/>
          </a:prstGeom>
          <a:noFill/>
        </p:spPr>
        <p:txBody>
          <a:bodyPr wrap="square" rtlCol="0">
            <a:spAutoFit/>
          </a:bodyPr>
          <a:lstStyle/>
          <a:p>
            <a:pPr marL="342900" indent="-342900" algn="just">
              <a:lnSpc>
                <a:spcPts val="1900"/>
              </a:lnSpc>
              <a:buFont typeface="Wingdings" panose="05000000000000000000" pitchFamily="2" charset="2"/>
              <a:buChar char="q"/>
            </a:pPr>
            <a:r>
              <a:rPr lang="en-US" sz="2800" b="1" dirty="0">
                <a:solidFill>
                  <a:srgbClr val="C00000"/>
                </a:solidFill>
                <a:cs typeface="Tajawal ExtraBold" panose="00000800000000000000" pitchFamily="2" charset="-78"/>
              </a:rPr>
              <a:t>Handle Negative Publicity on Social Media Forums</a:t>
            </a:r>
          </a:p>
          <a:p>
            <a:pPr algn="just">
              <a:lnSpc>
                <a:spcPts val="1900"/>
              </a:lnSpc>
            </a:pPr>
            <a:endParaRPr lang="en-US" sz="2000" b="1" dirty="0">
              <a:solidFill>
                <a:srgbClr val="2E3957"/>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Be sincere and transparent</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Correct any false Information</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Interact directly with your customers</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Make yourself available and visible</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Use social media management software</a:t>
            </a:r>
            <a:r>
              <a:rPr lang="en-US" sz="1300" b="1" dirty="0">
                <a:solidFill>
                  <a:srgbClr val="2E3957"/>
                </a:solidFill>
                <a:latin typeface="Tajawal ExtraBold" panose="00000800000000000000" pitchFamily="2" charset="-78"/>
                <a:cs typeface="Tajawal ExtraBold" panose="00000800000000000000" pitchFamily="2" charset="-78"/>
              </a:rPr>
              <a:t> (CRM: customer relationship management)</a:t>
            </a:r>
          </a:p>
          <a:p>
            <a:pPr marL="342900" indent="-342900" algn="just">
              <a:buFont typeface="Wingdings" panose="05000000000000000000" pitchFamily="2" charset="2"/>
              <a:buChar char="§"/>
            </a:pPr>
            <a:r>
              <a:rPr lang="en-US" sz="2400" b="1" dirty="0" err="1">
                <a:solidFill>
                  <a:srgbClr val="2E3957"/>
                </a:solidFill>
                <a:latin typeface="Tajawal ExtraBold" panose="00000800000000000000" pitchFamily="2" charset="-78"/>
                <a:cs typeface="Tajawal ExtraBold" panose="00000800000000000000" pitchFamily="2" charset="-78"/>
              </a:rPr>
              <a:t>Utilise</a:t>
            </a:r>
            <a:r>
              <a:rPr lang="en-US" sz="2400" b="1" dirty="0">
                <a:solidFill>
                  <a:srgbClr val="2E3957"/>
                </a:solidFill>
                <a:latin typeface="Tajawal ExtraBold" panose="00000800000000000000" pitchFamily="2" charset="-78"/>
                <a:cs typeface="Tajawal ExtraBold" panose="00000800000000000000" pitchFamily="2" charset="-78"/>
              </a:rPr>
              <a:t> social media listening to get ahead</a:t>
            </a: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Address the situation</a:t>
            </a:r>
            <a:endParaRPr lang="en-US" sz="1300" b="1" dirty="0">
              <a:solidFill>
                <a:srgbClr val="2E3957"/>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400" b="1" dirty="0">
                <a:solidFill>
                  <a:srgbClr val="2E3957"/>
                </a:solidFill>
                <a:latin typeface="Tajawal ExtraBold" panose="00000800000000000000" pitchFamily="2" charset="-78"/>
                <a:cs typeface="Tajawal ExtraBold" panose="00000800000000000000" pitchFamily="2" charset="-78"/>
              </a:rPr>
              <a:t>Use Positive PR to regain your audience’s trust</a:t>
            </a:r>
          </a:p>
        </p:txBody>
      </p:sp>
      <p:pic>
        <p:nvPicPr>
          <p:cNvPr id="8" name="Picture 7" descr="A red circle with black text&#10;&#10;Description automatically generated">
            <a:extLst>
              <a:ext uri="{FF2B5EF4-FFF2-40B4-BE49-F238E27FC236}">
                <a16:creationId xmlns:a16="http://schemas.microsoft.com/office/drawing/2014/main" id="{D6CEEBCE-4E3F-0D82-CF8C-BBCAE4C79FC4}"/>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394700" y="2817009"/>
            <a:ext cx="2552692" cy="1458325"/>
          </a:xfrm>
          <a:prstGeom prst="rect">
            <a:avLst/>
          </a:prstGeom>
        </p:spPr>
      </p:pic>
      <p:sp>
        <p:nvSpPr>
          <p:cNvPr id="7" name="TextBox 6">
            <a:extLst>
              <a:ext uri="{FF2B5EF4-FFF2-40B4-BE49-F238E27FC236}">
                <a16:creationId xmlns:a16="http://schemas.microsoft.com/office/drawing/2014/main" id="{D844CBB2-D7FA-5B49-F2ED-B01A19C0BF8C}"/>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1105506913"/>
      </p:ext>
    </p:extLst>
  </p:cSld>
  <p:clrMapOvr>
    <a:masterClrMapping/>
  </p:clrMapOvr>
  <mc:AlternateContent xmlns:mc="http://schemas.openxmlformats.org/markup-compatibility/2006" xmlns:p14="http://schemas.microsoft.com/office/powerpoint/2010/main">
    <mc:Choice Requires="p14">
      <p:transition p14:dur="10" advTm="175000"/>
    </mc:Choice>
    <mc:Fallback xmlns="">
      <p:transition advTm="17500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54438" y="1136084"/>
            <a:ext cx="390203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Conclusion</a:t>
            </a:r>
          </a:p>
        </p:txBody>
      </p:sp>
      <p:sp>
        <p:nvSpPr>
          <p:cNvPr id="9" name="TextBox 8">
            <a:extLst>
              <a:ext uri="{FF2B5EF4-FFF2-40B4-BE49-F238E27FC236}">
                <a16:creationId xmlns:a16="http://schemas.microsoft.com/office/drawing/2014/main" id="{F3F6127B-75EA-300A-8807-7F15B7481CB3}"/>
              </a:ext>
            </a:extLst>
          </p:cNvPr>
          <p:cNvSpPr txBox="1"/>
          <p:nvPr/>
        </p:nvSpPr>
        <p:spPr>
          <a:xfrm>
            <a:off x="1365086" y="2090055"/>
            <a:ext cx="9782768" cy="3785652"/>
          </a:xfrm>
          <a:prstGeom prst="rect">
            <a:avLst/>
          </a:prstGeom>
          <a:noFill/>
        </p:spPr>
        <p:txBody>
          <a:bodyPr wrap="square" rtlCol="0">
            <a:spAutoFit/>
          </a:bodyPr>
          <a:lstStyle/>
          <a:p>
            <a:pPr algn="just"/>
            <a:r>
              <a:rPr lang="en-US" sz="2000" b="1" dirty="0">
                <a:solidFill>
                  <a:srgbClr val="C00000"/>
                </a:solidFill>
                <a:latin typeface="Tajawal ExtraBold" panose="00000800000000000000" pitchFamily="2" charset="-78"/>
                <a:cs typeface="Tajawal ExtraBold" panose="00000800000000000000" pitchFamily="2" charset="-78"/>
              </a:rPr>
              <a:t>Digital activism &amp; Monitoring tools</a:t>
            </a:r>
            <a:endParaRPr lang="en-US" sz="2000" b="1" dirty="0">
              <a:solidFill>
                <a:srgbClr val="2D3956"/>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What is digital activism? and who are digital activists?</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How to respond to ‘</a:t>
            </a:r>
            <a:r>
              <a:rPr lang="en-US" sz="2000" b="1" dirty="0" err="1">
                <a:solidFill>
                  <a:srgbClr val="2D3956"/>
                </a:solidFill>
                <a:latin typeface="Tajawal ExtraBold" panose="00000800000000000000" pitchFamily="2" charset="-78"/>
                <a:cs typeface="Tajawal ExtraBold" panose="00000800000000000000" pitchFamily="2" charset="-78"/>
              </a:rPr>
              <a:t>radicalised</a:t>
            </a:r>
            <a:r>
              <a:rPr lang="en-US" sz="2000" b="1" dirty="0">
                <a:solidFill>
                  <a:srgbClr val="2D3956"/>
                </a:solidFill>
                <a:latin typeface="Tajawal ExtraBold" panose="00000800000000000000" pitchFamily="2" charset="-78"/>
                <a:cs typeface="Tajawal ExtraBold" panose="00000800000000000000" pitchFamily="2" charset="-78"/>
              </a:rPr>
              <a:t>’ customers or stakeholders</a:t>
            </a:r>
          </a:p>
          <a:p>
            <a:pPr marL="342900" indent="-342900" algn="just">
              <a:buFont typeface="Wingdings" panose="05000000000000000000" pitchFamily="2" charset="2"/>
              <a:buChar char="§"/>
            </a:pPr>
            <a:r>
              <a:rPr lang="en-US" sz="2000" b="1" dirty="0">
                <a:solidFill>
                  <a:srgbClr val="2E3957"/>
                </a:solidFill>
                <a:latin typeface="Tajawal ExtraBold" panose="00000800000000000000" pitchFamily="2" charset="-78"/>
                <a:cs typeface="Tajawal ExtraBold" panose="00000800000000000000" pitchFamily="2" charset="-78"/>
              </a:rPr>
              <a:t>Prevent/Reduce </a:t>
            </a:r>
            <a:r>
              <a:rPr lang="en-US" sz="2000" b="1" dirty="0" err="1">
                <a:solidFill>
                  <a:srgbClr val="2E3957"/>
                </a:solidFill>
                <a:latin typeface="Tajawal ExtraBold" panose="00000800000000000000" pitchFamily="2" charset="-78"/>
                <a:cs typeface="Tajawal ExtraBold" panose="00000800000000000000" pitchFamily="2" charset="-78"/>
              </a:rPr>
              <a:t>Radicalisation</a:t>
            </a:r>
            <a:endParaRPr lang="en-US" sz="2000" b="1" dirty="0">
              <a:solidFill>
                <a:srgbClr val="FF0000"/>
              </a:solidFill>
              <a:latin typeface="Tajawal ExtraBold" panose="00000800000000000000" pitchFamily="2" charset="-78"/>
              <a:cs typeface="Tajawal ExtraBold" panose="00000800000000000000" pitchFamily="2" charset="-78"/>
            </a:endParaRP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Social Media Escalation Plans</a:t>
            </a:r>
          </a:p>
          <a:p>
            <a:pPr marL="800100" lvl="1"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Avoiding appearing as a remote and inflexible organization</a:t>
            </a:r>
          </a:p>
          <a:p>
            <a:pPr marL="342900"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Monitoring tools</a:t>
            </a:r>
            <a:endParaRPr lang="en-US" sz="2000" dirty="0">
              <a:solidFill>
                <a:srgbClr val="2D3956"/>
              </a:solidFill>
              <a:latin typeface="Tajawal ExtraBold" panose="00000800000000000000" pitchFamily="2" charset="-78"/>
              <a:cs typeface="Tajawal ExtraBold" panose="00000800000000000000" pitchFamily="2" charset="-78"/>
            </a:endParaRPr>
          </a:p>
          <a:p>
            <a:pPr marL="800100" lvl="1"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The importance of monitoring</a:t>
            </a:r>
          </a:p>
          <a:p>
            <a:pPr marL="800100" lvl="1"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6 Monitoring tools: 1. Social listening, 2. Social Media Sentiment Analysis, 3. Web analytics, 4. Social Media Impression VS Reach VS Engagement, 5. Social media retention, 6. Conversation analysis</a:t>
            </a:r>
          </a:p>
          <a:p>
            <a:pPr marL="342900" lvl="1" indent="-342900" algn="just">
              <a:buFont typeface="Wingdings" panose="05000000000000000000" pitchFamily="2" charset="2"/>
              <a:buChar char="§"/>
            </a:pPr>
            <a:r>
              <a:rPr lang="en-US" sz="2000" b="1" dirty="0">
                <a:solidFill>
                  <a:srgbClr val="2D3956"/>
                </a:solidFill>
                <a:latin typeface="Tajawal ExtraBold" panose="00000800000000000000" pitchFamily="2" charset="-78"/>
                <a:cs typeface="Tajawal ExtraBold" panose="00000800000000000000" pitchFamily="2" charset="-78"/>
              </a:rPr>
              <a:t>Handle Negative Publicity on Social Media Forums</a:t>
            </a:r>
          </a:p>
        </p:txBody>
      </p:sp>
      <p:sp>
        <p:nvSpPr>
          <p:cNvPr id="6" name="TextBox 5">
            <a:extLst>
              <a:ext uri="{FF2B5EF4-FFF2-40B4-BE49-F238E27FC236}">
                <a16:creationId xmlns:a16="http://schemas.microsoft.com/office/drawing/2014/main" id="{1DD9E491-A4C8-E925-A726-D23E9941E985}"/>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1878336841"/>
      </p:ext>
    </p:extLst>
  </p:cSld>
  <p:clrMapOvr>
    <a:masterClrMapping/>
  </p:clrMapOvr>
  <mc:AlternateContent xmlns:mc="http://schemas.openxmlformats.org/markup-compatibility/2006" xmlns:p14="http://schemas.microsoft.com/office/powerpoint/2010/main">
    <mc:Choice Requires="p14">
      <p:transition p14:dur="10" advTm="116000"/>
    </mc:Choice>
    <mc:Fallback xmlns="">
      <p:transition advTm="116000"/>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329038" y="1146031"/>
            <a:ext cx="5786262" cy="523220"/>
          </a:xfrm>
          <a:prstGeom prst="rect">
            <a:avLst/>
          </a:prstGeom>
          <a:noFill/>
        </p:spPr>
        <p:txBody>
          <a:bodyPr wrap="square" rtlCol="0">
            <a:spAutoFit/>
          </a:bodyPr>
          <a:lstStyle/>
          <a:p>
            <a:r>
              <a:rPr lang="en-US" sz="2800" b="1" dirty="0">
                <a:solidFill>
                  <a:schemeClr val="accent2"/>
                </a:solidFill>
                <a:latin typeface="Tajawal Medium" panose="00000600000000000000" pitchFamily="2" charset="-78"/>
                <a:cs typeface="Tajawal Medium" panose="00000600000000000000" pitchFamily="2" charset="-78"/>
              </a:rPr>
              <a:t>Recommended Reference</a:t>
            </a:r>
          </a:p>
        </p:txBody>
      </p:sp>
      <p:sp>
        <p:nvSpPr>
          <p:cNvPr id="48" name="TextBox 47">
            <a:extLst>
              <a:ext uri="{FF2B5EF4-FFF2-40B4-BE49-F238E27FC236}">
                <a16:creationId xmlns:a16="http://schemas.microsoft.com/office/drawing/2014/main" id="{050976E4-0CF2-BA00-34CA-2F9419409B9E}"/>
              </a:ext>
            </a:extLst>
          </p:cNvPr>
          <p:cNvSpPr txBox="1"/>
          <p:nvPr/>
        </p:nvSpPr>
        <p:spPr>
          <a:xfrm>
            <a:off x="638234" y="1943710"/>
            <a:ext cx="10728266" cy="4249497"/>
          </a:xfrm>
          <a:prstGeom prst="rect">
            <a:avLst/>
          </a:prstGeom>
          <a:noFill/>
        </p:spPr>
        <p:txBody>
          <a:bodyPr wrap="square" rtlCol="0">
            <a:spAutoFit/>
          </a:bodyPr>
          <a:lstStyle/>
          <a:p>
            <a:pPr marL="119063" indent="-119063">
              <a:lnSpc>
                <a:spcPts val="1200"/>
              </a:lnSpc>
              <a:buFont typeface="Wingdings" panose="05000000000000000000" pitchFamily="2" charset="2"/>
              <a:buChar char="§"/>
            </a:pPr>
            <a:r>
              <a:rPr lang="en-US" sz="1200" dirty="0">
                <a:effectLst/>
                <a:latin typeface="+mj-lt"/>
              </a:rPr>
              <a:t>Joyce, M. (2010). </a:t>
            </a:r>
            <a:r>
              <a:rPr lang="en-US" sz="1200" i="1" dirty="0">
                <a:effectLst/>
                <a:latin typeface="+mj-lt"/>
              </a:rPr>
              <a:t>Digital Activism decoded: The New Mechanics of Change</a:t>
            </a:r>
            <a:r>
              <a:rPr lang="en-US" sz="1200" dirty="0">
                <a:effectLst/>
                <a:latin typeface="+mj-lt"/>
              </a:rPr>
              <a:t>. Open Society Foundations. https://www.opensocietyfoundations.org/publications/digital-activism-decoded-new-mechanics-change </a:t>
            </a:r>
          </a:p>
          <a:p>
            <a:pPr marL="119063" indent="-119063">
              <a:lnSpc>
                <a:spcPts val="1200"/>
              </a:lnSpc>
              <a:buFont typeface="Wingdings" panose="05000000000000000000" pitchFamily="2" charset="2"/>
              <a:buChar char="§"/>
            </a:pPr>
            <a:r>
              <a:rPr lang="en-US" sz="1200" dirty="0" err="1">
                <a:effectLst/>
                <a:latin typeface="+mj-lt"/>
              </a:rPr>
              <a:t>Lazreg</a:t>
            </a:r>
            <a:r>
              <a:rPr lang="en-US" sz="1200" dirty="0">
                <a:effectLst/>
                <a:latin typeface="+mj-lt"/>
              </a:rPr>
              <a:t>, M., Goodwin, M., &amp; </a:t>
            </a:r>
            <a:r>
              <a:rPr lang="en-US" sz="1200" dirty="0" err="1">
                <a:effectLst/>
                <a:latin typeface="+mj-lt"/>
              </a:rPr>
              <a:t>Granmo</a:t>
            </a:r>
            <a:r>
              <a:rPr lang="en-US" sz="1200" dirty="0">
                <a:effectLst/>
                <a:latin typeface="+mj-lt"/>
              </a:rPr>
              <a:t>, O.-C. (2016). </a:t>
            </a:r>
            <a:r>
              <a:rPr lang="en-US" sz="1200" i="1" dirty="0">
                <a:effectLst/>
                <a:latin typeface="+mj-lt"/>
              </a:rPr>
              <a:t>Deep learning for social media analysis in crises situations - </a:t>
            </a:r>
            <a:r>
              <a:rPr lang="en-US" sz="1200" i="1" dirty="0" err="1">
                <a:effectLst/>
                <a:latin typeface="+mj-lt"/>
              </a:rPr>
              <a:t>liu</a:t>
            </a:r>
            <a:r>
              <a:rPr lang="en-US" sz="1200" dirty="0">
                <a:effectLst/>
                <a:latin typeface="+mj-lt"/>
              </a:rPr>
              <a:t>. The 29th Annual Workshop of the Swedish Artificial Intelligence Society (SAIS). https://ep.liu.se/ecp/129/004/ecp16129004.pdf </a:t>
            </a:r>
          </a:p>
          <a:p>
            <a:pPr marL="119063" indent="-119063">
              <a:lnSpc>
                <a:spcPts val="1200"/>
              </a:lnSpc>
              <a:buFont typeface="Wingdings" panose="05000000000000000000" pitchFamily="2" charset="2"/>
              <a:buChar char="§"/>
            </a:pPr>
            <a:r>
              <a:rPr lang="en-US" sz="1200" dirty="0">
                <a:effectLst/>
                <a:latin typeface="+mj-lt"/>
              </a:rPr>
              <a:t>Wedlock, B. C. (2012, May). (dissertation). The diffusion of social media in public relations: Use of social media in crisis response strategies. ProQuest. Retrieved May 2023, from https://www.researchgate.net/publication/295547824_The_Diffusion_of_Social_Media_in_Public_Relations_Use_of_Social_Media_In_Crisis_Response_Strategies. </a:t>
            </a:r>
          </a:p>
          <a:p>
            <a:pPr marL="119063" indent="-119063">
              <a:lnSpc>
                <a:spcPts val="1200"/>
              </a:lnSpc>
              <a:buFont typeface="Wingdings" panose="05000000000000000000" pitchFamily="2" charset="2"/>
              <a:buChar char="§"/>
            </a:pPr>
            <a:r>
              <a:rPr lang="en-US" sz="1200" dirty="0">
                <a:effectLst/>
                <a:latin typeface="+mj-lt"/>
              </a:rPr>
              <a:t>Katarzyna. (2023, February 10). </a:t>
            </a:r>
            <a:r>
              <a:rPr lang="en-US" sz="1200" i="1" dirty="0">
                <a:effectLst/>
                <a:latin typeface="+mj-lt"/>
              </a:rPr>
              <a:t>What is social listening? Quick, Easy Guide for 2023: Brand24</a:t>
            </a:r>
            <a:r>
              <a:rPr lang="en-US" sz="1200" dirty="0">
                <a:effectLst/>
                <a:latin typeface="+mj-lt"/>
              </a:rPr>
              <a:t>. Brand24 Blog. https://brand24.com/blog/what-is-social-listening/ </a:t>
            </a:r>
          </a:p>
          <a:p>
            <a:pPr marL="119063" indent="-119063">
              <a:lnSpc>
                <a:spcPts val="1200"/>
              </a:lnSpc>
              <a:buFont typeface="Wingdings" panose="05000000000000000000" pitchFamily="2" charset="2"/>
              <a:buChar char="§"/>
            </a:pPr>
            <a:r>
              <a:rPr lang="en-US" sz="1200" i="1" dirty="0">
                <a:effectLst/>
                <a:latin typeface="+mj-lt"/>
              </a:rPr>
              <a:t>Social Monitoring</a:t>
            </a:r>
            <a:r>
              <a:rPr lang="en-US" sz="1200" dirty="0">
                <a:effectLst/>
                <a:latin typeface="+mj-lt"/>
              </a:rPr>
              <a:t>. Sprout Social. (2022, June 29). https://sproutsocial.com/glossary/social-monitoring/ </a:t>
            </a:r>
          </a:p>
          <a:p>
            <a:pPr marL="119063" indent="-119063">
              <a:lnSpc>
                <a:spcPts val="1200"/>
              </a:lnSpc>
              <a:buFont typeface="Wingdings" panose="05000000000000000000" pitchFamily="2" charset="2"/>
              <a:buChar char="§"/>
            </a:pPr>
            <a:r>
              <a:rPr lang="en-US" sz="1200" i="1" dirty="0">
                <a:effectLst/>
                <a:latin typeface="+mj-lt"/>
              </a:rPr>
              <a:t>Prevent </a:t>
            </a:r>
            <a:r>
              <a:rPr lang="en-US" sz="1200" i="1" dirty="0" err="1">
                <a:effectLst/>
                <a:latin typeface="+mj-lt"/>
              </a:rPr>
              <a:t>radicalisation</a:t>
            </a:r>
            <a:r>
              <a:rPr lang="en-US" sz="1200" dirty="0">
                <a:effectLst/>
                <a:latin typeface="+mj-lt"/>
              </a:rPr>
              <a:t>. Discovery College. (2020, November 25). https://discoverycollege.co.uk/prevent/ </a:t>
            </a:r>
          </a:p>
          <a:p>
            <a:pPr marL="119063" indent="-119063">
              <a:lnSpc>
                <a:spcPts val="1200"/>
              </a:lnSpc>
              <a:buFont typeface="Wingdings" panose="05000000000000000000" pitchFamily="2" charset="2"/>
              <a:buChar char="§"/>
            </a:pPr>
            <a:r>
              <a:rPr lang="en-US" sz="1200" dirty="0">
                <a:effectLst/>
                <a:latin typeface="+mj-lt"/>
              </a:rPr>
              <a:t>Georgina. (2019, July 23). </a:t>
            </a:r>
            <a:r>
              <a:rPr lang="en-US" sz="1200" i="1" dirty="0" err="1">
                <a:effectLst/>
                <a:latin typeface="+mj-lt"/>
              </a:rPr>
              <a:t>Radicalisation</a:t>
            </a:r>
            <a:r>
              <a:rPr lang="en-US" sz="1200" i="1" dirty="0">
                <a:effectLst/>
                <a:latin typeface="+mj-lt"/>
              </a:rPr>
              <a:t> in a new light: From Security to Social Inclusion and equality</a:t>
            </a:r>
            <a:r>
              <a:rPr lang="en-US" sz="1200" dirty="0">
                <a:effectLst/>
                <a:latin typeface="+mj-lt"/>
              </a:rPr>
              <a:t>. European Network Against Racism. https://www.enar-eu.org/radicalisation-in-a-new-light-from-security-to-social-inclusion-and-equality/ </a:t>
            </a:r>
          </a:p>
          <a:p>
            <a:pPr marL="119063" indent="-119063">
              <a:lnSpc>
                <a:spcPts val="1200"/>
              </a:lnSpc>
              <a:buFont typeface="Wingdings" panose="05000000000000000000" pitchFamily="2" charset="2"/>
              <a:buChar char="§"/>
            </a:pPr>
            <a:r>
              <a:rPr lang="en-US" sz="1200" dirty="0">
                <a:effectLst/>
                <a:latin typeface="+mj-lt"/>
              </a:rPr>
              <a:t>Admin. (2021, August 22). </a:t>
            </a:r>
            <a:r>
              <a:rPr lang="en-US" sz="1200" i="1" dirty="0" err="1">
                <a:effectLst/>
                <a:latin typeface="+mj-lt"/>
              </a:rPr>
              <a:t>Radicalisation</a:t>
            </a:r>
            <a:r>
              <a:rPr lang="en-US" sz="1200" i="1" dirty="0">
                <a:effectLst/>
                <a:latin typeface="+mj-lt"/>
              </a:rPr>
              <a:t> and the internet </a:t>
            </a:r>
            <a:r>
              <a:rPr lang="en-US" sz="1200" dirty="0">
                <a:effectLst/>
                <a:latin typeface="+mj-lt"/>
              </a:rPr>
              <a:t>. ACT: Action Counters Terrorism. https://actearly.uk/radicalisation/online-safety/ </a:t>
            </a:r>
          </a:p>
          <a:p>
            <a:pPr marL="119063" indent="-119063">
              <a:lnSpc>
                <a:spcPts val="1200"/>
              </a:lnSpc>
              <a:buFont typeface="Wingdings" panose="05000000000000000000" pitchFamily="2" charset="2"/>
              <a:buChar char="§"/>
            </a:pPr>
            <a:r>
              <a:rPr lang="en-US" sz="1200" dirty="0">
                <a:effectLst/>
                <a:latin typeface="+mj-lt"/>
              </a:rPr>
              <a:t>Fuentes, M. A. (n.d.). </a:t>
            </a:r>
            <a:r>
              <a:rPr lang="en-US" sz="1200" i="1" dirty="0">
                <a:effectLst/>
                <a:latin typeface="+mj-lt"/>
              </a:rPr>
              <a:t>Digital Activism</a:t>
            </a:r>
            <a:r>
              <a:rPr lang="en-US" sz="1200" dirty="0">
                <a:effectLst/>
                <a:latin typeface="+mj-lt"/>
              </a:rPr>
              <a:t>. </a:t>
            </a:r>
            <a:r>
              <a:rPr lang="en-US" sz="1200" dirty="0" err="1">
                <a:effectLst/>
                <a:latin typeface="+mj-lt"/>
              </a:rPr>
              <a:t>Encyclopædia</a:t>
            </a:r>
            <a:r>
              <a:rPr lang="en-US" sz="1200" dirty="0">
                <a:effectLst/>
                <a:latin typeface="+mj-lt"/>
              </a:rPr>
              <a:t> Britannica. https://www.britannica.com/topic/digital-activism </a:t>
            </a:r>
          </a:p>
          <a:p>
            <a:pPr marL="119063" indent="-119063">
              <a:lnSpc>
                <a:spcPts val="1200"/>
              </a:lnSpc>
              <a:buFont typeface="Wingdings" panose="05000000000000000000" pitchFamily="2" charset="2"/>
              <a:buChar char="§"/>
            </a:pPr>
            <a:r>
              <a:rPr lang="en-US" sz="1200" dirty="0">
                <a:effectLst/>
                <a:latin typeface="+mj-lt"/>
              </a:rPr>
              <a:t>Rees, A. (2013, June 8). </a:t>
            </a:r>
            <a:r>
              <a:rPr lang="en-US" sz="1200" i="1" dirty="0">
                <a:effectLst/>
                <a:latin typeface="+mj-lt"/>
              </a:rPr>
              <a:t>Digital and online activism</a:t>
            </a:r>
            <a:r>
              <a:rPr lang="en-US" sz="1200" dirty="0">
                <a:effectLst/>
                <a:latin typeface="+mj-lt"/>
              </a:rPr>
              <a:t>. RESET.ORG. https://en.reset.org/digital-and-online-activism/ </a:t>
            </a:r>
          </a:p>
          <a:p>
            <a:pPr marL="119063" indent="-119063">
              <a:lnSpc>
                <a:spcPts val="1200"/>
              </a:lnSpc>
              <a:buFont typeface="Wingdings" panose="05000000000000000000" pitchFamily="2" charset="2"/>
              <a:buChar char="§"/>
            </a:pPr>
            <a:r>
              <a:rPr lang="fr-FR" sz="1200" dirty="0" err="1">
                <a:effectLst/>
                <a:latin typeface="+mj-lt"/>
              </a:rPr>
              <a:t>Bergan</a:t>
            </a:r>
            <a:r>
              <a:rPr lang="fr-FR" sz="1200" dirty="0">
                <a:effectLst/>
                <a:latin typeface="+mj-lt"/>
              </a:rPr>
              <a:t>, D. E. (2023, June 5). </a:t>
            </a:r>
            <a:r>
              <a:rPr lang="fr-FR" sz="1200" i="1" dirty="0" err="1">
                <a:effectLst/>
                <a:latin typeface="+mj-lt"/>
              </a:rPr>
              <a:t>Grassroots</a:t>
            </a:r>
            <a:r>
              <a:rPr lang="fr-FR" sz="1200" dirty="0">
                <a:effectLst/>
                <a:latin typeface="+mj-lt"/>
              </a:rPr>
              <a:t>. </a:t>
            </a:r>
            <a:r>
              <a:rPr lang="fr-FR" sz="1200" dirty="0" err="1">
                <a:effectLst/>
                <a:latin typeface="+mj-lt"/>
              </a:rPr>
              <a:t>Encyclopædia</a:t>
            </a:r>
            <a:r>
              <a:rPr lang="fr-FR" sz="1200" dirty="0">
                <a:effectLst/>
                <a:latin typeface="+mj-lt"/>
              </a:rPr>
              <a:t> Britannica. https://www.britannica.com/topic/grassroots </a:t>
            </a:r>
          </a:p>
          <a:p>
            <a:pPr marL="119063" indent="-119063">
              <a:lnSpc>
                <a:spcPts val="1200"/>
              </a:lnSpc>
              <a:buFont typeface="Wingdings" panose="05000000000000000000" pitchFamily="2" charset="2"/>
              <a:buChar char="§"/>
            </a:pPr>
            <a:r>
              <a:rPr lang="en-US" sz="1200" i="1" dirty="0">
                <a:effectLst/>
                <a:latin typeface="+mj-lt"/>
              </a:rPr>
              <a:t>Social Media Escalation</a:t>
            </a:r>
            <a:r>
              <a:rPr lang="en-US" sz="1200" dirty="0">
                <a:effectLst/>
                <a:latin typeface="+mj-lt"/>
              </a:rPr>
              <a:t>. </a:t>
            </a:r>
            <a:r>
              <a:rPr lang="en-US" sz="1200" dirty="0" err="1">
                <a:effectLst/>
                <a:latin typeface="+mj-lt"/>
              </a:rPr>
              <a:t>Kickframe</a:t>
            </a:r>
            <a:r>
              <a:rPr lang="en-US" sz="1200" dirty="0">
                <a:effectLst/>
                <a:latin typeface="+mj-lt"/>
              </a:rPr>
              <a:t> Toolbox. (2023). https://www.kickframetoolbox.com/framework/social-media-escalation </a:t>
            </a:r>
          </a:p>
          <a:p>
            <a:pPr marL="119063" indent="-119063">
              <a:lnSpc>
                <a:spcPts val="1200"/>
              </a:lnSpc>
              <a:buFont typeface="Wingdings" panose="05000000000000000000" pitchFamily="2" charset="2"/>
              <a:buChar char="§"/>
            </a:pPr>
            <a:r>
              <a:rPr lang="en-US" sz="1200" i="1" dirty="0">
                <a:effectLst/>
                <a:latin typeface="+mj-lt"/>
              </a:rPr>
              <a:t>6 reasons why media monitoring is important for your business</a:t>
            </a:r>
            <a:r>
              <a:rPr lang="en-US" sz="1200" dirty="0">
                <a:effectLst/>
                <a:latin typeface="+mj-lt"/>
              </a:rPr>
              <a:t>. LianaTech.com. (2022, April 4). https://www.lianatech.com/resources/blog/6-reasons-why-media-monitoring-is-important-for-your-business.html </a:t>
            </a:r>
          </a:p>
          <a:p>
            <a:pPr marL="119063" indent="-119063">
              <a:lnSpc>
                <a:spcPts val="1200"/>
              </a:lnSpc>
              <a:buFont typeface="Wingdings" panose="05000000000000000000" pitchFamily="2" charset="2"/>
              <a:buChar char="§"/>
            </a:pPr>
            <a:r>
              <a:rPr lang="en-US" sz="1200" dirty="0" err="1">
                <a:effectLst/>
                <a:latin typeface="+mj-lt"/>
              </a:rPr>
              <a:t>Oliveri</a:t>
            </a:r>
            <a:r>
              <a:rPr lang="en-US" sz="1200" dirty="0">
                <a:effectLst/>
                <a:latin typeface="+mj-lt"/>
              </a:rPr>
              <a:t>, S. (2023, June 20). </a:t>
            </a:r>
            <a:r>
              <a:rPr lang="en-US" sz="1200" i="1" dirty="0">
                <a:effectLst/>
                <a:latin typeface="+mj-lt"/>
              </a:rPr>
              <a:t>What is social sentiment analysis and why is it important?</a:t>
            </a:r>
            <a:r>
              <a:rPr lang="en-US" sz="1200" dirty="0">
                <a:effectLst/>
                <a:latin typeface="+mj-lt"/>
              </a:rPr>
              <a:t>. </a:t>
            </a:r>
            <a:r>
              <a:rPr lang="en-US" sz="1200" dirty="0" err="1">
                <a:effectLst/>
                <a:latin typeface="+mj-lt"/>
              </a:rPr>
              <a:t>NetBase</a:t>
            </a:r>
            <a:r>
              <a:rPr lang="en-US" sz="1200" dirty="0">
                <a:effectLst/>
                <a:latin typeface="+mj-lt"/>
              </a:rPr>
              <a:t> Quid. https://netbasequid.com/blog/what-is-social-sentiment-analysis/ </a:t>
            </a:r>
          </a:p>
          <a:p>
            <a:pPr marL="119063" indent="-119063">
              <a:lnSpc>
                <a:spcPts val="1200"/>
              </a:lnSpc>
              <a:buFont typeface="Wingdings" panose="05000000000000000000" pitchFamily="2" charset="2"/>
              <a:buChar char="§"/>
            </a:pPr>
            <a:r>
              <a:rPr lang="en-US" sz="1200" dirty="0" err="1">
                <a:effectLst/>
                <a:latin typeface="+mj-lt"/>
              </a:rPr>
              <a:t>Braoulias</a:t>
            </a:r>
            <a:r>
              <a:rPr lang="en-US" sz="1200" dirty="0">
                <a:effectLst/>
                <a:latin typeface="+mj-lt"/>
              </a:rPr>
              <a:t>, N. (2023, July 10). </a:t>
            </a:r>
            <a:r>
              <a:rPr lang="en-US" sz="1200" i="1" dirty="0">
                <a:effectLst/>
                <a:latin typeface="+mj-lt"/>
              </a:rPr>
              <a:t>What is social media sentiment analysis and how to do it?</a:t>
            </a:r>
            <a:r>
              <a:rPr lang="en-US" sz="1200" dirty="0">
                <a:effectLst/>
                <a:latin typeface="+mj-lt"/>
              </a:rPr>
              <a:t>. </a:t>
            </a:r>
            <a:r>
              <a:rPr lang="en-US" sz="1200" dirty="0" err="1">
                <a:effectLst/>
                <a:latin typeface="+mj-lt"/>
              </a:rPr>
              <a:t>Mentionlytics</a:t>
            </a:r>
            <a:r>
              <a:rPr lang="en-US" sz="1200" dirty="0">
                <a:effectLst/>
                <a:latin typeface="+mj-lt"/>
              </a:rPr>
              <a:t>. https://www.mentionlytics.com/blog/social-media-sentiment-analysis/ </a:t>
            </a:r>
          </a:p>
          <a:p>
            <a:pPr marL="119063" indent="-119063">
              <a:lnSpc>
                <a:spcPts val="1200"/>
              </a:lnSpc>
              <a:buFont typeface="Wingdings" panose="05000000000000000000" pitchFamily="2" charset="2"/>
              <a:buChar char="§"/>
            </a:pPr>
            <a:r>
              <a:rPr lang="en-US" sz="1200" dirty="0">
                <a:effectLst/>
                <a:latin typeface="+mj-lt"/>
              </a:rPr>
              <a:t>Department of Health and Human Services. (2013, October 8). </a:t>
            </a:r>
            <a:r>
              <a:rPr lang="en-US" sz="1200" i="1" dirty="0">
                <a:effectLst/>
                <a:latin typeface="+mj-lt"/>
              </a:rPr>
              <a:t>Web analytics basics</a:t>
            </a:r>
            <a:r>
              <a:rPr lang="en-US" sz="1200" dirty="0">
                <a:effectLst/>
                <a:latin typeface="+mj-lt"/>
              </a:rPr>
              <a:t>. Usability.gov. https://www.usability.gov/what-and-why/web-analytics.html </a:t>
            </a:r>
          </a:p>
          <a:p>
            <a:pPr marL="119063" indent="-119063">
              <a:lnSpc>
                <a:spcPts val="1200"/>
              </a:lnSpc>
              <a:buFont typeface="Wingdings" panose="05000000000000000000" pitchFamily="2" charset="2"/>
              <a:buChar char="§"/>
            </a:pPr>
            <a:r>
              <a:rPr lang="en-US" sz="1200" dirty="0" err="1">
                <a:effectLst/>
                <a:latin typeface="+mj-lt"/>
              </a:rPr>
              <a:t>Socinator</a:t>
            </a:r>
            <a:r>
              <a:rPr lang="en-US" sz="1200" dirty="0">
                <a:effectLst/>
                <a:latin typeface="+mj-lt"/>
              </a:rPr>
              <a:t>, T. (2023, June 28). </a:t>
            </a:r>
            <a:r>
              <a:rPr lang="en-US" sz="1200" i="1" dirty="0">
                <a:effectLst/>
                <a:latin typeface="+mj-lt"/>
              </a:rPr>
              <a:t>Social Media Impression vs reach vs engagement</a:t>
            </a:r>
            <a:r>
              <a:rPr lang="en-US" sz="1200" dirty="0">
                <a:effectLst/>
                <a:latin typeface="+mj-lt"/>
              </a:rPr>
              <a:t>. </a:t>
            </a:r>
            <a:r>
              <a:rPr lang="en-US" sz="1200" dirty="0" err="1">
                <a:effectLst/>
                <a:latin typeface="+mj-lt"/>
              </a:rPr>
              <a:t>Socinator</a:t>
            </a:r>
            <a:r>
              <a:rPr lang="en-US" sz="1200" dirty="0">
                <a:effectLst/>
                <a:latin typeface="+mj-lt"/>
              </a:rPr>
              <a:t>. https://socinator.com/blog/social-media-impression-vs-reach-engagement/ </a:t>
            </a:r>
          </a:p>
          <a:p>
            <a:pPr marL="119063" indent="-119063">
              <a:lnSpc>
                <a:spcPts val="1200"/>
              </a:lnSpc>
              <a:buFont typeface="Wingdings" panose="05000000000000000000" pitchFamily="2" charset="2"/>
              <a:buChar char="§"/>
            </a:pPr>
            <a:r>
              <a:rPr lang="en-US" sz="1200" dirty="0">
                <a:effectLst/>
                <a:latin typeface="+mj-lt"/>
              </a:rPr>
              <a:t>www.linkedin.com. (n.d.). </a:t>
            </a:r>
            <a:r>
              <a:rPr lang="en-US" sz="1200" i="1" dirty="0">
                <a:effectLst/>
                <a:latin typeface="+mj-lt"/>
              </a:rPr>
              <a:t>How do you measure the Social Media Customer Lifetime Value (CLV) and retention rate?</a:t>
            </a:r>
            <a:r>
              <a:rPr lang="en-US" sz="1200" dirty="0">
                <a:effectLst/>
                <a:latin typeface="+mj-lt"/>
              </a:rPr>
              <a:t>. Social Media Measurement. https://www.linkedin.com/advice/0/how-do-you-measure-social-media-customer </a:t>
            </a:r>
          </a:p>
          <a:p>
            <a:pPr marL="119063" indent="-119063">
              <a:lnSpc>
                <a:spcPts val="1200"/>
              </a:lnSpc>
              <a:buFont typeface="Wingdings" panose="05000000000000000000" pitchFamily="2" charset="2"/>
              <a:buChar char="§"/>
            </a:pPr>
            <a:r>
              <a:rPr lang="en-US" sz="1200" dirty="0" err="1">
                <a:effectLst/>
                <a:latin typeface="+mj-lt"/>
              </a:rPr>
              <a:t>Mincheva</a:t>
            </a:r>
            <a:r>
              <a:rPr lang="en-US" sz="1200" dirty="0">
                <a:effectLst/>
                <a:latin typeface="+mj-lt"/>
              </a:rPr>
              <a:t>, M. (2022, October 11). </a:t>
            </a:r>
            <a:r>
              <a:rPr lang="en-US" sz="1200" i="1" dirty="0">
                <a:effectLst/>
                <a:latin typeface="+mj-lt"/>
              </a:rPr>
              <a:t>How to use conversation analysis to improve your (social) media listening efforts</a:t>
            </a:r>
            <a:r>
              <a:rPr lang="en-US" sz="1200" dirty="0">
                <a:effectLst/>
                <a:latin typeface="+mj-lt"/>
              </a:rPr>
              <a:t>. A Data Pro. https://adata.pro/blog/how-to-use-conversation-analysis-to-improve-your-social-media-listening-efforts/ </a:t>
            </a:r>
          </a:p>
        </p:txBody>
      </p:sp>
      <p:sp>
        <p:nvSpPr>
          <p:cNvPr id="8" name="TextBox 7">
            <a:extLst>
              <a:ext uri="{FF2B5EF4-FFF2-40B4-BE49-F238E27FC236}">
                <a16:creationId xmlns:a16="http://schemas.microsoft.com/office/drawing/2014/main" id="{01BBBE83-C9EA-ECE7-433B-CEB6B3DC2BB9}"/>
              </a:ext>
            </a:extLst>
          </p:cNvPr>
          <p:cNvSpPr txBox="1"/>
          <p:nvPr/>
        </p:nvSpPr>
        <p:spPr>
          <a:xfrm>
            <a:off x="994742" y="1191936"/>
            <a:ext cx="1351367" cy="523220"/>
          </a:xfrm>
          <a:prstGeom prst="rect">
            <a:avLst/>
          </a:prstGeom>
          <a:noFill/>
        </p:spPr>
        <p:txBody>
          <a:bodyPr wrap="square" rtlCol="0">
            <a:spAutoFit/>
          </a:bodyPr>
          <a:lstStyle/>
          <a:p>
            <a:pPr algn="ctr"/>
            <a:r>
              <a:rPr lang="en-US" sz="2800" b="1" dirty="0" err="1">
                <a:solidFill>
                  <a:schemeClr val="bg1"/>
                </a:solidFill>
                <a:latin typeface="Alexandria" charset="0"/>
                <a:cs typeface="Alexandria" charset="0"/>
              </a:rPr>
              <a:t>Lec</a:t>
            </a:r>
            <a:r>
              <a:rPr lang="en-US" sz="2800" b="1" dirty="0">
                <a:solidFill>
                  <a:schemeClr val="bg1"/>
                </a:solidFill>
                <a:latin typeface="Alexandria" charset="0"/>
                <a:cs typeface="Alexandria" charset="0"/>
              </a:rPr>
              <a:t>. 7</a:t>
            </a:r>
          </a:p>
        </p:txBody>
      </p:sp>
    </p:spTree>
    <p:extLst>
      <p:ext uri="{BB962C8B-B14F-4D97-AF65-F5344CB8AC3E}">
        <p14:creationId xmlns:p14="http://schemas.microsoft.com/office/powerpoint/2010/main" val="2997073864"/>
      </p:ext>
    </p:extLst>
  </p:cSld>
  <p:clrMapOvr>
    <a:masterClrMapping/>
  </p:clrMapOvr>
  <mc:AlternateContent xmlns:mc="http://schemas.openxmlformats.org/markup-compatibility/2006" xmlns:p14="http://schemas.microsoft.com/office/powerpoint/2010/main">
    <mc:Choice Requires="p14">
      <p:transition p14:dur="10" advTm="12000"/>
    </mc:Choice>
    <mc:Fallback xmlns="">
      <p:transition advTm="12000"/>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705831" y="5707075"/>
            <a:ext cx="4524565" cy="829945"/>
          </a:xfrm>
          <a:prstGeom prst="rect">
            <a:avLst/>
          </a:prstGeom>
          <a:noFill/>
        </p:spPr>
        <p:txBody>
          <a:bodyPr wrap="square" rtlCol="0">
            <a:spAutoFit/>
          </a:bodyPr>
          <a:lstStyle/>
          <a:p>
            <a:r>
              <a:rPr lang="en-US" sz="4800" b="1" dirty="0">
                <a:solidFill>
                  <a:schemeClr val="bg1"/>
                </a:solidFill>
                <a:latin typeface="Alexandria" charset="0"/>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424395341"/>
      </p:ext>
    </p:extLst>
  </p:cSld>
  <p:clrMapOvr>
    <a:masterClrMapping/>
  </p:clrMapOvr>
  <mc:AlternateContent xmlns:mc="http://schemas.openxmlformats.org/markup-compatibility/2006" xmlns:p14="http://schemas.microsoft.com/office/powerpoint/2010/main">
    <mc:Choice Requires="p14">
      <p:transition spd="slow" p14:dur="2000" advTm="6000"/>
    </mc:Choice>
    <mc:Fallback xmlns="">
      <p:transition spd="slow" advTm="6000"/>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6e64d47f71d2a9ba87fe3cd7a346a88d">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aa90b9493292b7dd7fda0f2404ecac5"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3:SharedWithUsers" minOccurs="0"/>
                <xsd:element ref="ns3:SharedWithDetails" minOccurs="0"/>
                <xsd:element ref="ns2:MediaServiceOCR"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21"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fbce9ccb-a055-48b1-a76c-139ecd114ee5}"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19"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0"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D7416910-E702-4DFA-B4F2-FC2EC045CD2D}"/>
</file>

<file path=customXml/itemProps2.xml><?xml version="1.0" encoding="utf-8"?>
<ds:datastoreItem xmlns:ds="http://schemas.openxmlformats.org/officeDocument/2006/customXml" ds:itemID="{FEF2D4A1-6797-49E6-9EF6-E86C74D8BED8}"/>
</file>

<file path=customXml/itemProps3.xml><?xml version="1.0" encoding="utf-8"?>
<ds:datastoreItem xmlns:ds="http://schemas.openxmlformats.org/officeDocument/2006/customXml" ds:itemID="{5B85A012-21D8-4CDC-9ED7-78045F2C1DF8}"/>
</file>

<file path=docProps/app.xml><?xml version="1.0" encoding="utf-8"?>
<Properties xmlns="http://schemas.openxmlformats.org/officeDocument/2006/extended-properties" xmlns:vt="http://schemas.openxmlformats.org/officeDocument/2006/docPropsVTypes">
  <TotalTime>3773</TotalTime>
  <Words>5124</Words>
  <Application>Microsoft Office PowerPoint</Application>
  <PresentationFormat>Widescreen</PresentationFormat>
  <Paragraphs>297</Paragraphs>
  <Slides>47</Slides>
  <Notes>12</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47</vt:i4>
      </vt:variant>
    </vt:vector>
  </HeadingPairs>
  <TitlesOfParts>
    <vt:vector size="55" baseType="lpstr">
      <vt:lpstr>Alexandria</vt:lpstr>
      <vt:lpstr>Arial</vt:lpstr>
      <vt:lpstr>Calibri</vt:lpstr>
      <vt:lpstr>Calibri Light</vt:lpstr>
      <vt:lpstr>Tajawal ExtraBold</vt:lpstr>
      <vt:lpstr>Tajawal Medium</vt:lpstr>
      <vt:lpstr>Wingdings</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kiki tokki</cp:lastModifiedBy>
  <cp:revision>105</cp:revision>
  <dcterms:created xsi:type="dcterms:W3CDTF">2023-04-29T09:08:23Z</dcterms:created>
  <dcterms:modified xsi:type="dcterms:W3CDTF">2025-07-14T00:16:51Z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