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4" r:id="rId1"/>
  </p:sldMasterIdLst>
  <p:notesMasterIdLst>
    <p:notesMasterId r:id="rId43"/>
  </p:notesMasterIdLst>
  <p:sldIdLst>
    <p:sldId id="404" r:id="rId2"/>
    <p:sldId id="257" r:id="rId3"/>
    <p:sldId id="369" r:id="rId4"/>
    <p:sldId id="261" r:id="rId5"/>
    <p:sldId id="401" r:id="rId6"/>
    <p:sldId id="351" r:id="rId7"/>
    <p:sldId id="405" r:id="rId8"/>
    <p:sldId id="353" r:id="rId9"/>
    <p:sldId id="354" r:id="rId10"/>
    <p:sldId id="358" r:id="rId11"/>
    <p:sldId id="399" r:id="rId12"/>
    <p:sldId id="349" r:id="rId13"/>
    <p:sldId id="360" r:id="rId14"/>
    <p:sldId id="332" r:id="rId15"/>
    <p:sldId id="364" r:id="rId16"/>
    <p:sldId id="365" r:id="rId17"/>
    <p:sldId id="334" r:id="rId18"/>
    <p:sldId id="371" r:id="rId19"/>
    <p:sldId id="326" r:id="rId20"/>
    <p:sldId id="406" r:id="rId21"/>
    <p:sldId id="378" r:id="rId22"/>
    <p:sldId id="407" r:id="rId23"/>
    <p:sldId id="380" r:id="rId24"/>
    <p:sldId id="264" r:id="rId25"/>
    <p:sldId id="411" r:id="rId26"/>
    <p:sldId id="328" r:id="rId27"/>
    <p:sldId id="408" r:id="rId28"/>
    <p:sldId id="409" r:id="rId29"/>
    <p:sldId id="393" r:id="rId30"/>
    <p:sldId id="276" r:id="rId31"/>
    <p:sldId id="277" r:id="rId32"/>
    <p:sldId id="279" r:id="rId33"/>
    <p:sldId id="303" r:id="rId34"/>
    <p:sldId id="395" r:id="rId35"/>
    <p:sldId id="410" r:id="rId36"/>
    <p:sldId id="413" r:id="rId37"/>
    <p:sldId id="320" r:id="rId38"/>
    <p:sldId id="343" r:id="rId39"/>
    <p:sldId id="283" r:id="rId40"/>
    <p:sldId id="285" r:id="rId41"/>
    <p:sldId id="271" r:id="rId42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7EAD4D2-E90A-4CCD-9B89-DE42607CC083}">
  <a:tblStyle styleId="{37EAD4D2-E90A-4CCD-9B89-DE42607CC083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BF5"/>
          </a:solidFill>
        </a:fill>
      </a:tcStyle>
    </a:wholeTbl>
    <a:band1H>
      <a:tcTxStyle/>
      <a:tcStyle>
        <a:tcBdr/>
        <a:fill>
          <a:solidFill>
            <a:srgbClr val="CDD4EA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DD4EA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59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284cd0a645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9" name="Google Shape;109;g284cd0a6451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g284cd0a6451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337403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131489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380538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854050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013024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7074988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237636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077346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505191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622424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29493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077139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360449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38399125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6" name="Google Shape;166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2143031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2259296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6" name="Google Shape;166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2259930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9515135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6487510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4857856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7148410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9821479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9063857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74340706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3737078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58825981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4411464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88766673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1849868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6" name="Google Shape;236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7" name="Google Shape;237;p1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41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9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1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1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3" name="Google Shape;53;p11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11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5" name="Google Shape;55;p11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6" name="Google Shape;56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4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1" name="Google Shape;71;p14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2" name="Google Shape;72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5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8" name="Google Shape;78;p15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9" name="Google Shape;79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6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5" name="Google Shape;85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7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7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1" name="Google Shape;91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2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3" r:id="rId3"/>
    <p:sldLayoutId id="2147483655" r:id="rId4"/>
    <p:sldLayoutId id="2147483657" r:id="rId5"/>
    <p:sldLayoutId id="2147483659" r:id="rId6"/>
    <p:sldLayoutId id="2147483660" r:id="rId7"/>
    <p:sldLayoutId id="2147483661" r:id="rId8"/>
    <p:sldLayoutId id="2147483662" r:id="rId9"/>
    <p:sldLayoutId id="2147483663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jpg"/><Relationship Id="rId5" Type="http://schemas.openxmlformats.org/officeDocument/2006/relationships/image" Target="../media/image3.pn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0397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9"/>
          <p:cNvSpPr txBox="1"/>
          <p:nvPr/>
        </p:nvSpPr>
        <p:spPr>
          <a:xfrm>
            <a:off x="2895600" y="1030740"/>
            <a:ext cx="4904510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/>
            <a:r>
              <a:rPr lang="en-US" sz="4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Objectives</a:t>
            </a:r>
            <a:endParaRPr sz="4000" dirty="0"/>
          </a:p>
        </p:txBody>
      </p:sp>
      <p:sp>
        <p:nvSpPr>
          <p:cNvPr id="113" name="Google Shape;113;p19"/>
          <p:cNvSpPr txBox="1"/>
          <p:nvPr/>
        </p:nvSpPr>
        <p:spPr>
          <a:xfrm>
            <a:off x="3006436" y="2164332"/>
            <a:ext cx="8874390" cy="35393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/>
            <a:r>
              <a:rPr lang="en-US" sz="2800" b="1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1-Explain </a:t>
            </a:r>
            <a:r>
              <a:rPr lang="en-US" sz="2800" b="1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why achieving strategic fit is critical to </a:t>
            </a:r>
            <a:r>
              <a:rPr lang="en-US" sz="2800" b="1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</a:p>
          <a:p>
            <a:pPr lvl="0"/>
            <a:r>
              <a:rPr lang="en-US" sz="2800" b="1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company’s </a:t>
            </a:r>
            <a:r>
              <a:rPr lang="en-US" sz="2800" b="1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overall success.</a:t>
            </a:r>
          </a:p>
          <a:p>
            <a:pPr lvl="0"/>
            <a:r>
              <a:rPr lang="en-US" sz="2800" b="1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2-Describe </a:t>
            </a:r>
            <a:r>
              <a:rPr lang="en-US" sz="2800" b="1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a company achieves strategic fit </a:t>
            </a:r>
            <a:r>
              <a:rPr lang="en-US" sz="2800" b="1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between</a:t>
            </a:r>
          </a:p>
          <a:p>
            <a:pPr lvl="0"/>
            <a:r>
              <a:rPr lang="en-US" sz="2800" b="1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its supply </a:t>
            </a:r>
            <a:r>
              <a:rPr lang="en-US" sz="2800" b="1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chain strategy and its competitive strategy.</a:t>
            </a:r>
          </a:p>
          <a:p>
            <a:pPr lvl="0"/>
            <a:r>
              <a:rPr lang="en-US" sz="2800" b="1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3-Discuss </a:t>
            </a:r>
            <a:r>
              <a:rPr lang="en-US" sz="2800" b="1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importance of expanding the scope </a:t>
            </a:r>
            <a:r>
              <a:rPr lang="en-US" sz="2800" b="1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of </a:t>
            </a:r>
          </a:p>
          <a:p>
            <a:pPr lvl="0"/>
            <a:r>
              <a:rPr lang="en-US" sz="2800" b="1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strategic fit </a:t>
            </a:r>
            <a:r>
              <a:rPr lang="en-US" sz="2800" b="1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across the supply chain.</a:t>
            </a:r>
          </a:p>
          <a:p>
            <a:pPr lvl="0"/>
            <a:r>
              <a:rPr lang="en-US" sz="2800" b="1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4-Describe </a:t>
            </a:r>
            <a:r>
              <a:rPr lang="en-US" sz="2800" b="1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major challenges that must be </a:t>
            </a:r>
            <a:r>
              <a:rPr lang="en-US" sz="2800" b="1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overcome </a:t>
            </a:r>
          </a:p>
          <a:p>
            <a:pPr lvl="0"/>
            <a:r>
              <a:rPr lang="en-US" sz="2800" b="1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to manage </a:t>
            </a:r>
            <a:r>
              <a:rPr lang="en-US" sz="2800" b="1" dirty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supply chain successfully.</a:t>
            </a:r>
          </a:p>
        </p:txBody>
      </p:sp>
      <p:pic>
        <p:nvPicPr>
          <p:cNvPr id="114" name="Google Shape;114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6754" y="1384663"/>
            <a:ext cx="2738846" cy="4450462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sp>
        <p:nvSpPr>
          <p:cNvPr id="116" name="Google Shape;116;p19"/>
          <p:cNvSpPr txBox="1"/>
          <p:nvPr/>
        </p:nvSpPr>
        <p:spPr>
          <a:xfrm>
            <a:off x="4376057" y="6400766"/>
            <a:ext cx="3028143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3"/>
          <p:cNvSpPr/>
          <p:nvPr/>
        </p:nvSpPr>
        <p:spPr>
          <a:xfrm>
            <a:off x="91440" y="841497"/>
            <a:ext cx="3648746" cy="5885874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3"/>
          <p:cNvSpPr txBox="1"/>
          <p:nvPr/>
        </p:nvSpPr>
        <p:spPr>
          <a:xfrm>
            <a:off x="287380" y="1180664"/>
            <a:ext cx="10202090" cy="5207539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endParaRPr lang="en-US" sz="2700" b="1" kern="1200" dirty="0" smtClean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r>
              <a:rPr lang="en-US" sz="27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Competitive </a:t>
            </a:r>
            <a:r>
              <a:rPr lang="en-US" sz="27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strategy </a:t>
            </a:r>
            <a:r>
              <a:rPr lang="en-US" sz="27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defines the set of customer needs a firm seeks to satisfy through its products and services</a:t>
            </a:r>
          </a:p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r>
              <a:rPr lang="en-US" sz="27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Product development strategy</a:t>
            </a:r>
            <a:r>
              <a:rPr lang="en-US" sz="2700" b="1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sz="27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specifies the portfolio of new products that the company will try to develop</a:t>
            </a:r>
          </a:p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r>
              <a:rPr lang="en-US" sz="27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Marketing and sales strategy</a:t>
            </a:r>
            <a:r>
              <a:rPr lang="en-US" sz="2700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sz="27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specifies how the market will be segmented and product positioned, priced, and promoted</a:t>
            </a:r>
          </a:p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r>
              <a:rPr lang="en-US" sz="27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Supply chain strategy</a:t>
            </a:r>
            <a:r>
              <a:rPr lang="en-US" sz="2700" b="1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sz="27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determines the nature of material procurement, transportation of materials, manufacture of product or creation of service, distribution of product</a:t>
            </a:r>
          </a:p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r>
              <a:rPr lang="en-US" sz="2700" b="1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All functional strategies must support one another and the competitive strategy</a:t>
            </a:r>
          </a:p>
        </p:txBody>
      </p:sp>
      <p:pic>
        <p:nvPicPr>
          <p:cNvPr id="152" name="Google Shape;152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89473" y="98715"/>
            <a:ext cx="1702527" cy="1012352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3"/>
          <p:cNvSpPr/>
          <p:nvPr/>
        </p:nvSpPr>
        <p:spPr>
          <a:xfrm flipH="1">
            <a:off x="287378" y="165503"/>
            <a:ext cx="10202091" cy="855141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Competitive and Supply Chain 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Strategies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4" name="Google Shape;154;p23"/>
          <p:cNvSpPr txBox="1"/>
          <p:nvPr/>
        </p:nvSpPr>
        <p:spPr>
          <a:xfrm>
            <a:off x="4713824" y="6457800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417696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3"/>
          <p:cNvSpPr/>
          <p:nvPr/>
        </p:nvSpPr>
        <p:spPr>
          <a:xfrm>
            <a:off x="91440" y="841497"/>
            <a:ext cx="3648746" cy="5885874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3"/>
          <p:cNvSpPr txBox="1"/>
          <p:nvPr/>
        </p:nvSpPr>
        <p:spPr>
          <a:xfrm>
            <a:off x="287378" y="1314547"/>
            <a:ext cx="10202091" cy="4939773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69900" marR="5080" lvl="0" indent="-457200">
              <a:spcBef>
                <a:spcPts val="675"/>
              </a:spcBef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 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company’s competitive strategy defines, relative to its competitors, the set of customer </a:t>
            </a:r>
            <a:r>
              <a:rPr lang="en-US" sz="28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needs that 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it seeks to satisfy through its products and services. </a:t>
            </a:r>
            <a:endParaRPr lang="en-US" sz="2800" dirty="0" smtClean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12700" marR="5080" lvl="0">
              <a:spcBef>
                <a:spcPts val="675"/>
              </a:spcBef>
              <a:buClr>
                <a:schemeClr val="dk1"/>
              </a:buClr>
              <a:buSzPts val="2600"/>
            </a:pPr>
            <a:endParaRPr lang="en-US" sz="2800" dirty="0" smtClean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lvl="0" indent="-457200">
              <a:spcBef>
                <a:spcPts val="675"/>
              </a:spcBef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For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example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</a:t>
            </a:r>
            <a:endParaRPr lang="en-US" sz="2800" dirty="0" smtClean="0">
              <a:solidFill>
                <a:srgbClr val="C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355600" marR="5080" lvl="0" indent="-342900">
              <a:spcBef>
                <a:spcPts val="675"/>
              </a:spcBef>
              <a:buClr>
                <a:schemeClr val="dk1"/>
              </a:buClr>
              <a:buSzPts val="2600"/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Walmart aims to provide high availability of a variety of products of reasonable quality at low prices. </a:t>
            </a:r>
          </a:p>
          <a:p>
            <a:pPr marL="355600" marR="5080" lvl="0" indent="-342900">
              <a:spcBef>
                <a:spcPts val="675"/>
              </a:spcBef>
              <a:buClr>
                <a:schemeClr val="dk1"/>
              </a:buClr>
              <a:buSzPts val="2600"/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Most products sold at Walmart are commonplace (everything from home appliances to clothing) and can be purchased elsewhere. </a:t>
            </a:r>
          </a:p>
          <a:p>
            <a:pPr marL="355600" marR="5080" lvl="0" indent="-342900">
              <a:spcBef>
                <a:spcPts val="675"/>
              </a:spcBef>
              <a:buClr>
                <a:schemeClr val="dk1"/>
              </a:buClr>
              <a:buSzPts val="2600"/>
              <a:buFont typeface="Wingdings" panose="05000000000000000000" pitchFamily="2" charset="2"/>
              <a:buChar char="Ø"/>
            </a:pPr>
            <a:endParaRPr lang="en-US" sz="2800" dirty="0" smtClean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pic>
        <p:nvPicPr>
          <p:cNvPr id="152" name="Google Shape;152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89473" y="23585"/>
            <a:ext cx="1702527" cy="852333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3"/>
          <p:cNvSpPr/>
          <p:nvPr/>
        </p:nvSpPr>
        <p:spPr>
          <a:xfrm flipH="1">
            <a:off x="287377" y="189801"/>
            <a:ext cx="10202091" cy="889597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Competitive and Supply Chain 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Strategies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4" name="Google Shape;154;p23"/>
          <p:cNvSpPr txBox="1"/>
          <p:nvPr/>
        </p:nvSpPr>
        <p:spPr>
          <a:xfrm>
            <a:off x="4713824" y="6457800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3"/>
          <p:cNvSpPr/>
          <p:nvPr/>
        </p:nvSpPr>
        <p:spPr>
          <a:xfrm>
            <a:off x="91440" y="841497"/>
            <a:ext cx="3648746" cy="5885874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3"/>
          <p:cNvSpPr txBox="1"/>
          <p:nvPr/>
        </p:nvSpPr>
        <p:spPr>
          <a:xfrm>
            <a:off x="287378" y="1143988"/>
            <a:ext cx="10202091" cy="5280892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55600" marR="5080" lvl="0" indent="-342900">
              <a:spcBef>
                <a:spcPts val="675"/>
              </a:spcBef>
              <a:buClr>
                <a:schemeClr val="dk1"/>
              </a:buClr>
              <a:buSzPts val="2600"/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What Walmart provides is a low price and product availability. McMaster-Carr sells maintenance, repair, and operations (MRO) products. It offers more than 500,000 products through both a catalog and a website. </a:t>
            </a:r>
          </a:p>
          <a:p>
            <a:pPr marL="12700" marR="5080" lvl="0">
              <a:spcBef>
                <a:spcPts val="675"/>
              </a:spcBef>
              <a:buClr>
                <a:schemeClr val="dk1"/>
              </a:buClr>
              <a:buSzPts val="2600"/>
            </a:pPr>
            <a:endParaRPr lang="en-US" sz="2800" dirty="0" smtClean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355600" marR="5080" lvl="0" indent="-342900">
              <a:spcBef>
                <a:spcPts val="675"/>
              </a:spcBef>
              <a:buClr>
                <a:schemeClr val="dk1"/>
              </a:buClr>
              <a:buSzPts val="2600"/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Its competitive strategy is built around providing the customer with convenience, availability, and responsiveness. With this focus on responsiveness, McMaster does not compete based on low price. </a:t>
            </a:r>
          </a:p>
          <a:p>
            <a:pPr marL="12700" marR="5080" lvl="0">
              <a:spcBef>
                <a:spcPts val="675"/>
              </a:spcBef>
              <a:buClr>
                <a:schemeClr val="dk1"/>
              </a:buClr>
              <a:buSzPts val="2600"/>
            </a:pPr>
            <a:endParaRPr lang="en-US" sz="2800" b="1" dirty="0" smtClean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12700" marR="5080" lvl="0">
              <a:spcBef>
                <a:spcPts val="675"/>
              </a:spcBef>
              <a:buClr>
                <a:schemeClr val="dk1"/>
              </a:buClr>
              <a:buSzPts val="2600"/>
            </a:pP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Clearly</a:t>
            </a:r>
            <a:r>
              <a:rPr lang="en-US" sz="28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the competitive strategy at Walmart is different from that at McMaster.</a:t>
            </a: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pic>
        <p:nvPicPr>
          <p:cNvPr id="152" name="Google Shape;152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89473" y="23585"/>
            <a:ext cx="1702527" cy="852333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3"/>
          <p:cNvSpPr/>
          <p:nvPr/>
        </p:nvSpPr>
        <p:spPr>
          <a:xfrm flipH="1">
            <a:off x="287378" y="88061"/>
            <a:ext cx="10202091" cy="902359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Competitive and Supply Chain 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Strategies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4" name="Google Shape;154;p23"/>
          <p:cNvSpPr txBox="1"/>
          <p:nvPr/>
        </p:nvSpPr>
        <p:spPr>
          <a:xfrm>
            <a:off x="4713824" y="6457800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871051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3"/>
          <p:cNvSpPr/>
          <p:nvPr/>
        </p:nvSpPr>
        <p:spPr>
          <a:xfrm>
            <a:off x="91440" y="841497"/>
            <a:ext cx="3648746" cy="5885874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3"/>
          <p:cNvSpPr txBox="1"/>
          <p:nvPr/>
        </p:nvSpPr>
        <p:spPr>
          <a:xfrm>
            <a:off x="287378" y="1152964"/>
            <a:ext cx="10202091" cy="5262939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400" dirty="0" smtClean="0">
                <a:solidFill>
                  <a:srgbClr val="231F20"/>
                </a:solidFill>
                <a:latin typeface="TimesLTStd-Roman"/>
              </a:rPr>
              <a:t>In </a:t>
            </a:r>
            <a:r>
              <a:rPr lang="en-US" sz="2400" dirty="0">
                <a:solidFill>
                  <a:srgbClr val="231F20"/>
                </a:solidFill>
                <a:latin typeface="TimesLTStd-Roman"/>
              </a:rPr>
              <a:t>each case, the competitive strategy is defined based on how the customer </a:t>
            </a:r>
            <a:r>
              <a:rPr lang="en-US" sz="2400" dirty="0" smtClean="0">
                <a:solidFill>
                  <a:srgbClr val="231F20"/>
                </a:solidFill>
                <a:latin typeface="TimesLTStd-Roman"/>
              </a:rPr>
              <a:t>prioritizes product </a:t>
            </a:r>
            <a:r>
              <a:rPr lang="en-US" sz="2400" dirty="0">
                <a:solidFill>
                  <a:srgbClr val="231F20"/>
                </a:solidFill>
                <a:latin typeface="TimesLTStd-Roman"/>
              </a:rPr>
              <a:t>cost, delivery time, variety, and quality. </a:t>
            </a:r>
            <a:endParaRPr lang="en-US" sz="2400" dirty="0" smtClean="0">
              <a:solidFill>
                <a:srgbClr val="231F20"/>
              </a:solidFill>
              <a:latin typeface="TimesLTStd-Roman"/>
            </a:endParaRPr>
          </a:p>
          <a:p>
            <a:endParaRPr lang="en-US" sz="2400" dirty="0" smtClean="0">
              <a:solidFill>
                <a:srgbClr val="231F20"/>
              </a:solidFill>
              <a:latin typeface="TimesLTStd-Roman"/>
            </a:endParaRPr>
          </a:p>
          <a:p>
            <a:endParaRPr lang="en-US" sz="2400" dirty="0">
              <a:solidFill>
                <a:srgbClr val="231F20"/>
              </a:solidFill>
              <a:latin typeface="TimesLTStd-Roman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b="1" dirty="0" smtClean="0">
                <a:solidFill>
                  <a:srgbClr val="C00000"/>
                </a:solidFill>
                <a:latin typeface="TimesLTStd-Roman"/>
              </a:rPr>
              <a:t>A </a:t>
            </a:r>
            <a:r>
              <a:rPr lang="en-US" sz="2400" b="1" dirty="0">
                <a:solidFill>
                  <a:srgbClr val="C00000"/>
                </a:solidFill>
                <a:latin typeface="TimesLTStd-Roman"/>
              </a:rPr>
              <a:t>McMaster-Carr </a:t>
            </a:r>
            <a:r>
              <a:rPr lang="en-US" sz="2400" dirty="0">
                <a:solidFill>
                  <a:srgbClr val="231F20"/>
                </a:solidFill>
                <a:latin typeface="TimesLTStd-Roman"/>
              </a:rPr>
              <a:t>customer places </a:t>
            </a:r>
            <a:r>
              <a:rPr lang="en-US" sz="2400" dirty="0" smtClean="0">
                <a:solidFill>
                  <a:srgbClr val="231F20"/>
                </a:solidFill>
                <a:latin typeface="TimesLTStd-Roman"/>
              </a:rPr>
              <a:t>greater emphasis </a:t>
            </a:r>
            <a:r>
              <a:rPr lang="en-US" sz="2400" dirty="0">
                <a:solidFill>
                  <a:srgbClr val="231F20"/>
                </a:solidFill>
                <a:latin typeface="TimesLTStd-Roman"/>
              </a:rPr>
              <a:t>on product variety and response time than on cost. </a:t>
            </a:r>
            <a:endParaRPr lang="en-US" sz="2400" dirty="0" smtClean="0">
              <a:solidFill>
                <a:srgbClr val="231F20"/>
              </a:solidFill>
              <a:latin typeface="TimesLTStd-Roman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en-US" sz="2400" dirty="0" smtClean="0">
              <a:solidFill>
                <a:srgbClr val="231F20"/>
              </a:solidFill>
              <a:latin typeface="TimesLTStd-Roman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b="1" dirty="0" smtClean="0">
                <a:solidFill>
                  <a:srgbClr val="C00000"/>
                </a:solidFill>
                <a:latin typeface="TimesLTStd-Roman"/>
              </a:rPr>
              <a:t>A </a:t>
            </a:r>
            <a:r>
              <a:rPr lang="en-US" sz="2400" b="1" dirty="0">
                <a:solidFill>
                  <a:srgbClr val="C00000"/>
                </a:solidFill>
                <a:latin typeface="TimesLTStd-Roman"/>
              </a:rPr>
              <a:t>Walmart customer</a:t>
            </a:r>
            <a:r>
              <a:rPr lang="en-US" sz="2400" dirty="0">
                <a:solidFill>
                  <a:srgbClr val="231F20"/>
                </a:solidFill>
                <a:latin typeface="TimesLTStd-Roman"/>
              </a:rPr>
              <a:t>, in contrast</a:t>
            </a:r>
            <a:r>
              <a:rPr lang="en-US" sz="2400" dirty="0" smtClean="0">
                <a:solidFill>
                  <a:srgbClr val="231F20"/>
                </a:solidFill>
                <a:latin typeface="TimesLTStd-Roman"/>
              </a:rPr>
              <a:t>, places </a:t>
            </a:r>
            <a:r>
              <a:rPr lang="en-US" sz="2400" dirty="0">
                <a:solidFill>
                  <a:srgbClr val="231F20"/>
                </a:solidFill>
                <a:latin typeface="TimesLTStd-Roman"/>
              </a:rPr>
              <a:t>greater emphasis on cost. </a:t>
            </a:r>
            <a:endParaRPr lang="en-US" sz="2400" dirty="0" smtClean="0">
              <a:solidFill>
                <a:srgbClr val="231F20"/>
              </a:solidFill>
              <a:latin typeface="TimesLTStd-Roman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en-US" sz="2400" dirty="0">
              <a:solidFill>
                <a:srgbClr val="231F20"/>
              </a:solidFill>
              <a:latin typeface="TimesLTStd-Roman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b="1" dirty="0" smtClean="0">
                <a:solidFill>
                  <a:srgbClr val="C00000"/>
                </a:solidFill>
                <a:latin typeface="TimesLTStd-Roman"/>
              </a:rPr>
              <a:t>A </a:t>
            </a:r>
            <a:r>
              <a:rPr lang="en-US" sz="2400" b="1" dirty="0">
                <a:solidFill>
                  <a:srgbClr val="C00000"/>
                </a:solidFill>
                <a:latin typeface="TimesLTStd-Roman"/>
              </a:rPr>
              <a:t>Blue Nile </a:t>
            </a:r>
            <a:r>
              <a:rPr lang="en-US" sz="2400" dirty="0">
                <a:solidFill>
                  <a:srgbClr val="231F20"/>
                </a:solidFill>
                <a:latin typeface="TimesLTStd-Roman"/>
              </a:rPr>
              <a:t>customer, purchasing online, places great </a:t>
            </a:r>
            <a:r>
              <a:rPr lang="en-US" sz="2400" dirty="0" smtClean="0">
                <a:solidFill>
                  <a:srgbClr val="231F20"/>
                </a:solidFill>
                <a:latin typeface="TimesLTStd-Roman"/>
              </a:rPr>
              <a:t>emphasis on </a:t>
            </a:r>
            <a:r>
              <a:rPr lang="en-US" sz="2400" dirty="0">
                <a:solidFill>
                  <a:srgbClr val="231F20"/>
                </a:solidFill>
                <a:latin typeface="TimesLTStd-Roman"/>
              </a:rPr>
              <a:t>product variety and cost. </a:t>
            </a:r>
            <a:endParaRPr lang="en-US" sz="2400" dirty="0" smtClean="0">
              <a:solidFill>
                <a:srgbClr val="231F20"/>
              </a:solidFill>
              <a:latin typeface="TimesLTStd-Roman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en-US" sz="2400" dirty="0">
              <a:solidFill>
                <a:srgbClr val="231F20"/>
              </a:solidFill>
              <a:latin typeface="TimesLTStd-Roman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 smtClean="0">
                <a:solidFill>
                  <a:srgbClr val="231F20"/>
                </a:solidFill>
                <a:latin typeface="TimesLTStd-Roman"/>
              </a:rPr>
              <a:t>A </a:t>
            </a:r>
            <a:r>
              <a:rPr lang="en-US" sz="2400" dirty="0">
                <a:solidFill>
                  <a:srgbClr val="231F20"/>
                </a:solidFill>
                <a:latin typeface="TimesLTStd-Roman"/>
              </a:rPr>
              <a:t>customer purchasing jewelry at Zales is most concerned with </a:t>
            </a:r>
            <a:r>
              <a:rPr lang="en-US" sz="2400" dirty="0" smtClean="0">
                <a:solidFill>
                  <a:srgbClr val="231F20"/>
                </a:solidFill>
                <a:latin typeface="TimesLTStd-Roman"/>
              </a:rPr>
              <a:t>fast response </a:t>
            </a:r>
            <a:r>
              <a:rPr lang="en-US" sz="2400" dirty="0">
                <a:solidFill>
                  <a:srgbClr val="231F20"/>
                </a:solidFill>
                <a:latin typeface="TimesLTStd-Roman"/>
              </a:rPr>
              <a:t>time and help in product </a:t>
            </a:r>
            <a:r>
              <a:rPr lang="en-US" sz="2400" dirty="0" smtClean="0">
                <a:solidFill>
                  <a:srgbClr val="231F20"/>
                </a:solidFill>
                <a:latin typeface="TimesLTStd-Roman"/>
              </a:rPr>
              <a:t>selection.</a:t>
            </a:r>
            <a:endParaRPr lang="en-US" sz="22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pic>
        <p:nvPicPr>
          <p:cNvPr id="152" name="Google Shape;152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89473" y="98715"/>
            <a:ext cx="1702527" cy="852333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3"/>
          <p:cNvSpPr/>
          <p:nvPr/>
        </p:nvSpPr>
        <p:spPr>
          <a:xfrm flipH="1">
            <a:off x="287378" y="165504"/>
            <a:ext cx="10202091" cy="785544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Competitive and Supply Chain 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Strategies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4" name="Google Shape;154;p23"/>
          <p:cNvSpPr txBox="1"/>
          <p:nvPr/>
        </p:nvSpPr>
        <p:spPr>
          <a:xfrm>
            <a:off x="4713824" y="6457800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218795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9564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3"/>
          <p:cNvSpPr/>
          <p:nvPr/>
        </p:nvSpPr>
        <p:spPr>
          <a:xfrm>
            <a:off x="91440" y="841497"/>
            <a:ext cx="3648746" cy="5885874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3"/>
          <p:cNvSpPr txBox="1"/>
          <p:nvPr/>
        </p:nvSpPr>
        <p:spPr>
          <a:xfrm>
            <a:off x="287374" y="1045243"/>
            <a:ext cx="10202091" cy="5478382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5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5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value chain </a:t>
            </a:r>
            <a:r>
              <a:rPr lang="en-US" sz="25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begins with new product development, which creates </a:t>
            </a:r>
            <a:r>
              <a:rPr lang="en-US" sz="25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specifications for the </a:t>
            </a:r>
            <a:r>
              <a:rPr lang="en-US" sz="25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product. </a:t>
            </a:r>
            <a:endParaRPr lang="en-US" sz="2500" dirty="0" smtClean="0">
              <a:solidFill>
                <a:srgbClr val="231F2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5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Marketing </a:t>
            </a:r>
            <a:r>
              <a:rPr lang="en-US" sz="25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sales </a:t>
            </a:r>
            <a:r>
              <a:rPr lang="en-US" sz="25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generate demand by publicizing the customer priorities </a:t>
            </a:r>
            <a:r>
              <a:rPr lang="en-US" sz="25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 the </a:t>
            </a:r>
            <a:r>
              <a:rPr lang="en-US" sz="25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products and services will satisfy. </a:t>
            </a:r>
            <a:r>
              <a:rPr lang="en-US" sz="25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Marketing </a:t>
            </a:r>
            <a:r>
              <a:rPr lang="en-US" sz="25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also brings customer input back to new </a:t>
            </a:r>
            <a:r>
              <a:rPr lang="en-US" sz="25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 development</a:t>
            </a:r>
            <a:r>
              <a:rPr lang="en-US" sz="25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500" dirty="0" smtClean="0">
              <a:solidFill>
                <a:srgbClr val="231F2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5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Operations</a:t>
            </a:r>
            <a:r>
              <a:rPr lang="en-US" sz="25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transforms inputs to outputs to create the product according </a:t>
            </a:r>
            <a:r>
              <a:rPr lang="en-US" sz="25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new </a:t>
            </a:r>
            <a:r>
              <a:rPr lang="en-US" sz="25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 specifications. </a:t>
            </a:r>
            <a:endParaRPr lang="en-US" sz="2500" dirty="0" smtClean="0">
              <a:solidFill>
                <a:srgbClr val="231F2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5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Distribution</a:t>
            </a:r>
            <a:r>
              <a:rPr lang="en-US" sz="25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either takes the product to the customer or brings </a:t>
            </a:r>
            <a:r>
              <a:rPr lang="en-US" sz="25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customer </a:t>
            </a:r>
            <a:r>
              <a:rPr lang="en-US" sz="25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the product. </a:t>
            </a:r>
            <a:endParaRPr lang="en-US" sz="2500" dirty="0" smtClean="0">
              <a:solidFill>
                <a:srgbClr val="231F2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5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Service</a:t>
            </a:r>
            <a:r>
              <a:rPr lang="en-US" sz="25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responds to customer requests during or after the sale. </a:t>
            </a:r>
            <a:endParaRPr lang="en-US" sz="2500" dirty="0" smtClean="0">
              <a:solidFill>
                <a:srgbClr val="231F2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5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These are </a:t>
            </a:r>
            <a:r>
              <a:rPr lang="en-US" sz="25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core processes or functions that must be performed for a successful sale. </a:t>
            </a:r>
            <a:endParaRPr lang="en-US" sz="2500" dirty="0" smtClean="0">
              <a:solidFill>
                <a:srgbClr val="231F2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5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Finance</a:t>
            </a:r>
            <a:r>
              <a:rPr lang="en-US" sz="25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5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accounting</a:t>
            </a:r>
            <a:r>
              <a:rPr lang="en-US" sz="25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information </a:t>
            </a:r>
            <a:r>
              <a:rPr lang="en-US" sz="25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technology, and human resources </a:t>
            </a:r>
            <a:r>
              <a:rPr lang="en-US" sz="25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support and facilitate the functioning of </a:t>
            </a:r>
            <a:r>
              <a:rPr lang="en-US" sz="25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value </a:t>
            </a:r>
            <a:r>
              <a:rPr lang="en-US" sz="25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chain</a:t>
            </a:r>
            <a:r>
              <a:rPr lang="en-US" sz="25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5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pic>
        <p:nvPicPr>
          <p:cNvPr id="152" name="Google Shape;152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89473" y="98715"/>
            <a:ext cx="1702527" cy="852333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3"/>
          <p:cNvSpPr/>
          <p:nvPr/>
        </p:nvSpPr>
        <p:spPr>
          <a:xfrm flipH="1">
            <a:off x="287374" y="165503"/>
            <a:ext cx="10202091" cy="785545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relationship between competitive and supply chain strategies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4" name="Google Shape;154;p23"/>
          <p:cNvSpPr txBox="1"/>
          <p:nvPr/>
        </p:nvSpPr>
        <p:spPr>
          <a:xfrm>
            <a:off x="4713824" y="6457800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984534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3"/>
          <p:cNvSpPr/>
          <p:nvPr/>
        </p:nvSpPr>
        <p:spPr>
          <a:xfrm>
            <a:off x="91440" y="841497"/>
            <a:ext cx="3648746" cy="5885874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3"/>
          <p:cNvSpPr txBox="1"/>
          <p:nvPr/>
        </p:nvSpPr>
        <p:spPr>
          <a:xfrm>
            <a:off x="287378" y="1152964"/>
            <a:ext cx="10202091" cy="5293716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6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US" sz="26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case, the competitive strategy is defined based on how the customer </a:t>
            </a:r>
            <a:r>
              <a:rPr lang="en-US" sz="26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prioritizes product </a:t>
            </a:r>
            <a:r>
              <a:rPr lang="en-US" sz="26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cost, delivery time, variety, and quality. </a:t>
            </a:r>
            <a:endParaRPr lang="en-US" sz="2600" dirty="0" smtClean="0">
              <a:solidFill>
                <a:srgbClr val="231F2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600" dirty="0">
              <a:solidFill>
                <a:srgbClr val="231F2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McMaster-Carr </a:t>
            </a:r>
            <a:r>
              <a:rPr lang="en-US" sz="26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customer places </a:t>
            </a:r>
            <a:r>
              <a:rPr lang="en-US" sz="26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greater emphasis </a:t>
            </a:r>
            <a:r>
              <a:rPr lang="en-US" sz="26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 product variety and response time than on cost. </a:t>
            </a:r>
            <a:endParaRPr lang="en-US" sz="2600" dirty="0" smtClean="0">
              <a:solidFill>
                <a:srgbClr val="231F2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en-US" sz="2600" dirty="0" smtClean="0">
              <a:solidFill>
                <a:srgbClr val="231F2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Walmart </a:t>
            </a:r>
            <a:r>
              <a:rPr lang="en-US" sz="26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customer, in contrast</a:t>
            </a:r>
            <a:r>
              <a:rPr lang="en-US" sz="26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places </a:t>
            </a:r>
            <a:r>
              <a:rPr lang="en-US" sz="26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greater emphasis on cost. </a:t>
            </a:r>
            <a:endParaRPr lang="en-US" sz="2600" dirty="0" smtClean="0">
              <a:solidFill>
                <a:srgbClr val="231F2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en-US" sz="2600" dirty="0">
              <a:solidFill>
                <a:srgbClr val="231F2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Blue Nile </a:t>
            </a:r>
            <a:r>
              <a:rPr lang="en-US" sz="26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customer, purchasing online, places great </a:t>
            </a:r>
            <a:r>
              <a:rPr lang="en-US" sz="26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emphasis on </a:t>
            </a:r>
            <a:r>
              <a:rPr lang="en-US" sz="26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 variety and cost. </a:t>
            </a:r>
            <a:endParaRPr lang="en-US" sz="2600" dirty="0" smtClean="0">
              <a:solidFill>
                <a:srgbClr val="231F2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en-US" sz="2600" dirty="0">
              <a:solidFill>
                <a:srgbClr val="231F2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6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6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customer purchasing jewelry at </a:t>
            </a:r>
            <a:r>
              <a:rPr lang="en-US" sz="2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Zales</a:t>
            </a:r>
            <a:r>
              <a:rPr lang="en-US" sz="26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is most concerned with </a:t>
            </a:r>
            <a:r>
              <a:rPr lang="en-US" sz="26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fast response </a:t>
            </a:r>
            <a:r>
              <a:rPr lang="en-US" sz="26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time and help in product </a:t>
            </a:r>
            <a:r>
              <a:rPr lang="en-US" sz="26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selection.</a:t>
            </a:r>
            <a:endParaRPr lang="en-US" sz="26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pic>
        <p:nvPicPr>
          <p:cNvPr id="152" name="Google Shape;152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89473" y="98715"/>
            <a:ext cx="1702527" cy="920188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3"/>
          <p:cNvSpPr/>
          <p:nvPr/>
        </p:nvSpPr>
        <p:spPr>
          <a:xfrm flipH="1">
            <a:off x="287378" y="165503"/>
            <a:ext cx="10202091" cy="853399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Competitive and Supply Chain 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Strategies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4" name="Google Shape;154;p23"/>
          <p:cNvSpPr txBox="1"/>
          <p:nvPr/>
        </p:nvSpPr>
        <p:spPr>
          <a:xfrm>
            <a:off x="4713824" y="6457800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648661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3"/>
          <p:cNvSpPr/>
          <p:nvPr/>
        </p:nvSpPr>
        <p:spPr>
          <a:xfrm>
            <a:off x="91440" y="841497"/>
            <a:ext cx="3648746" cy="5885874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3"/>
          <p:cNvSpPr txBox="1"/>
          <p:nvPr/>
        </p:nvSpPr>
        <p:spPr>
          <a:xfrm>
            <a:off x="287378" y="1152964"/>
            <a:ext cx="10202091" cy="5262939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sz="28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firm to succeed, all functional strategies must support one another and the </a:t>
            </a:r>
            <a:r>
              <a:rPr lang="en-US" sz="28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competitive strategy</a:t>
            </a:r>
            <a:r>
              <a:rPr lang="en-US" sz="28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800" dirty="0" smtClean="0">
              <a:solidFill>
                <a:srgbClr val="231F2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sz="2800" b="1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sz="28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en-US" sz="2800" b="1" dirty="0" smtClean="0">
              <a:solidFill>
                <a:srgbClr val="231F2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Seven-Eleven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Japan’s </a:t>
            </a:r>
            <a:r>
              <a:rPr lang="en-US" sz="28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success can be related to the excellent fit </a:t>
            </a:r>
            <a:r>
              <a:rPr lang="en-US" sz="28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among its </a:t>
            </a:r>
            <a:r>
              <a:rPr lang="en-US" sz="28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functional strategies. </a:t>
            </a:r>
            <a:endParaRPr lang="en-US" sz="2800" dirty="0" smtClean="0">
              <a:solidFill>
                <a:srgbClr val="231F2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Marketing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 Seven-Eleven </a:t>
            </a:r>
            <a:r>
              <a:rPr lang="en-US" sz="28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has emphasized convenience in the form </a:t>
            </a:r>
            <a:r>
              <a:rPr lang="en-US" sz="28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easy </a:t>
            </a:r>
            <a:r>
              <a:rPr lang="en-US" sz="28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access to stores and availability of a wide range of products and services. </a:t>
            </a:r>
            <a:endParaRPr lang="en-US" sz="2800" dirty="0" smtClean="0">
              <a:solidFill>
                <a:srgbClr val="231F2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New product development </a:t>
            </a:r>
            <a:r>
              <a:rPr lang="en-US" sz="28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 Seven-Eleven is constantly adding products and services, such as bill </a:t>
            </a:r>
            <a:r>
              <a:rPr lang="en-US" sz="28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payment services </a:t>
            </a:r>
            <a:r>
              <a:rPr lang="en-US" sz="28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 draw customers in and exploit the excellent information infrastructure and the </a:t>
            </a:r>
            <a:r>
              <a:rPr lang="en-US" sz="28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fact that </a:t>
            </a:r>
            <a:r>
              <a:rPr lang="en-US" sz="28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customers frequently visit Seven-Eleven. </a:t>
            </a:r>
            <a:endParaRPr lang="en-US" sz="2800" dirty="0" smtClean="0">
              <a:solidFill>
                <a:srgbClr val="231F2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2" name="Google Shape;152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89473" y="98715"/>
            <a:ext cx="1702527" cy="852333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3"/>
          <p:cNvSpPr/>
          <p:nvPr/>
        </p:nvSpPr>
        <p:spPr>
          <a:xfrm flipH="1">
            <a:off x="287378" y="165504"/>
            <a:ext cx="10202091" cy="785544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Competitive and Supply Chain 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Strategies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4" name="Google Shape;154;p23"/>
          <p:cNvSpPr txBox="1"/>
          <p:nvPr/>
        </p:nvSpPr>
        <p:spPr>
          <a:xfrm>
            <a:off x="4713824" y="6457800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47330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3"/>
          <p:cNvSpPr/>
          <p:nvPr/>
        </p:nvSpPr>
        <p:spPr>
          <a:xfrm>
            <a:off x="91440" y="841497"/>
            <a:ext cx="3648746" cy="5885874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3"/>
          <p:cNvSpPr txBox="1"/>
          <p:nvPr/>
        </p:nvSpPr>
        <p:spPr>
          <a:xfrm>
            <a:off x="287379" y="1152964"/>
            <a:ext cx="10202091" cy="5262939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endParaRPr lang="en-US" sz="2800" b="1" dirty="0" smtClean="0">
              <a:solidFill>
                <a:srgbClr val="231F2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Operations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distribution</a:t>
            </a:r>
            <a:r>
              <a:rPr lang="en-US" sz="2800" b="1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 Seven-Eleven </a:t>
            </a:r>
            <a:r>
              <a:rPr lang="en-US" sz="28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have focused </a:t>
            </a:r>
            <a:r>
              <a:rPr lang="en-US" sz="28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 having a high density of stores, being very responsive, and providing an </a:t>
            </a:r>
            <a:r>
              <a:rPr lang="en-US" sz="28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excellent information </a:t>
            </a:r>
            <a:r>
              <a:rPr lang="en-US" sz="28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infrastructure</a:t>
            </a:r>
            <a:r>
              <a:rPr lang="en-US" sz="28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2800" dirty="0" smtClean="0">
              <a:solidFill>
                <a:srgbClr val="231F2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result </a:t>
            </a:r>
            <a:r>
              <a:rPr lang="en-US" sz="28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a virtuous cycle in which supply chain infrastructure </a:t>
            </a:r>
            <a:r>
              <a:rPr lang="en-US" sz="28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exploited </a:t>
            </a:r>
            <a:r>
              <a:rPr lang="en-US" sz="28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offer new products and services that increase demand, and the increased demand </a:t>
            </a:r>
            <a:r>
              <a:rPr lang="en-US" sz="28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turn </a:t>
            </a:r>
            <a:r>
              <a:rPr lang="en-US" sz="28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makes it easier for operations to improve the density of stores, responsiveness in replenishment</a:t>
            </a:r>
            <a:r>
              <a:rPr lang="en-US" sz="28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and </a:t>
            </a:r>
            <a:r>
              <a:rPr lang="en-US" sz="28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information infrastructure</a:t>
            </a:r>
            <a:r>
              <a:rPr lang="en-US" sz="28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solidFill>
                <a:srgbClr val="231F2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pic>
        <p:nvPicPr>
          <p:cNvPr id="152" name="Google Shape;152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89473" y="98715"/>
            <a:ext cx="1702527" cy="852333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3"/>
          <p:cNvSpPr/>
          <p:nvPr/>
        </p:nvSpPr>
        <p:spPr>
          <a:xfrm flipH="1">
            <a:off x="287378" y="165504"/>
            <a:ext cx="10202091" cy="785544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Competitive and Supply Chain 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Strategies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4" name="Google Shape;154;p23"/>
          <p:cNvSpPr txBox="1"/>
          <p:nvPr/>
        </p:nvSpPr>
        <p:spPr>
          <a:xfrm>
            <a:off x="4713824" y="6457800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41028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3"/>
          <p:cNvSpPr/>
          <p:nvPr/>
        </p:nvSpPr>
        <p:spPr>
          <a:xfrm>
            <a:off x="169816" y="1212844"/>
            <a:ext cx="3570370" cy="5396962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3"/>
          <p:cNvSpPr txBox="1"/>
          <p:nvPr/>
        </p:nvSpPr>
        <p:spPr>
          <a:xfrm>
            <a:off x="287380" y="1323672"/>
            <a:ext cx="10202091" cy="5011588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endParaRPr lang="en-US" sz="2800" b="1" dirty="0" smtClean="0">
              <a:solidFill>
                <a:srgbClr val="231F2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Strategic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fit </a:t>
            </a:r>
            <a:r>
              <a:rPr lang="en-US" sz="28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requires that both the competitive and supply chain strategies of a company </a:t>
            </a:r>
            <a:r>
              <a:rPr lang="en-US" sz="28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have aligned </a:t>
            </a:r>
            <a:r>
              <a:rPr lang="en-US" sz="28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goals. </a:t>
            </a:r>
            <a:endParaRPr lang="en-US" sz="2800" dirty="0" smtClean="0">
              <a:solidFill>
                <a:srgbClr val="231F2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endParaRPr lang="en-US" sz="2800" dirty="0" smtClean="0">
              <a:solidFill>
                <a:srgbClr val="231F2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69900" marR="5080" lvl="0" indent="-457200">
              <a:spcBef>
                <a:spcPts val="675"/>
              </a:spcBef>
              <a:buClr>
                <a:schemeClr val="dk1"/>
              </a:buClr>
              <a:buSzPts val="2600"/>
              <a:buFont typeface="Wingdings" panose="05000000000000000000" pitchFamily="2" charset="2"/>
              <a:buChar char="q"/>
            </a:pPr>
            <a:r>
              <a:rPr lang="en-US" sz="28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 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company may fail because of a lack of strategic fit or because its processes and resources do not provide the capabilities to execute the desired </a:t>
            </a:r>
            <a:r>
              <a:rPr lang="en-US" sz="28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strategy.</a:t>
            </a:r>
          </a:p>
          <a:p>
            <a:pPr marL="469900" marR="5080" lvl="0" indent="-457200">
              <a:spcBef>
                <a:spcPts val="675"/>
              </a:spcBef>
              <a:buClr>
                <a:schemeClr val="dk1"/>
              </a:buClr>
              <a:buSzPts val="2600"/>
              <a:buFont typeface="Wingdings" panose="05000000000000000000" pitchFamily="2" charset="2"/>
              <a:buChar char="q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</a:t>
            </a:r>
            <a:r>
              <a:rPr lang="en-US" sz="28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refers to consistency between the customer priorities that the competitive </a:t>
            </a:r>
            <a:r>
              <a:rPr lang="en-US" sz="28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strategy hopes </a:t>
            </a:r>
            <a:r>
              <a:rPr lang="en-US" sz="28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satisfy and the supply chain capabilities that the supply chain strategy aims to build</a:t>
            </a:r>
            <a:r>
              <a:rPr lang="en-US" sz="28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solidFill>
                <a:srgbClr val="231F2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2" name="Google Shape;152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89472" y="153507"/>
            <a:ext cx="1702527" cy="1059337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3"/>
          <p:cNvSpPr/>
          <p:nvPr/>
        </p:nvSpPr>
        <p:spPr>
          <a:xfrm flipH="1">
            <a:off x="287380" y="234940"/>
            <a:ext cx="10202091" cy="867076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Achieving Strategic Fit</a:t>
            </a:r>
            <a:endParaRPr sz="36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p2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849397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3"/>
          <p:cNvSpPr/>
          <p:nvPr/>
        </p:nvSpPr>
        <p:spPr>
          <a:xfrm>
            <a:off x="169816" y="1212844"/>
            <a:ext cx="3570370" cy="5396962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3"/>
          <p:cNvSpPr txBox="1"/>
          <p:nvPr/>
        </p:nvSpPr>
        <p:spPr>
          <a:xfrm>
            <a:off x="287378" y="1405105"/>
            <a:ext cx="10202091" cy="4893607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Strategic fit </a:t>
            </a:r>
            <a:endParaRPr lang="en-US" sz="28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6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requires </a:t>
            </a:r>
            <a:r>
              <a:rPr lang="en-US" sz="26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 both the competitive and supply chain strategies of a company </a:t>
            </a:r>
            <a:r>
              <a:rPr lang="en-US" sz="26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have aligned </a:t>
            </a:r>
            <a:r>
              <a:rPr lang="en-US" sz="26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goals. </a:t>
            </a:r>
            <a:endParaRPr lang="en-US" sz="2600" dirty="0" smtClean="0">
              <a:solidFill>
                <a:srgbClr val="231F2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eriod"/>
            </a:pPr>
            <a:r>
              <a:rPr lang="en-US" sz="26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6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competitive strategy and all functional strategies must fit together to form a </a:t>
            </a:r>
            <a:r>
              <a:rPr lang="en-US" sz="26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coordinated overall </a:t>
            </a:r>
            <a:r>
              <a:rPr lang="en-US" sz="26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strategy. Each functional strategy must support other functional </a:t>
            </a:r>
            <a:r>
              <a:rPr lang="en-US" sz="26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strategies and </a:t>
            </a:r>
            <a:r>
              <a:rPr lang="en-US" sz="26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help a firm reach its competitive strategy goal</a:t>
            </a:r>
            <a:r>
              <a:rPr lang="en-US" sz="26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6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6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The different functions in a company must appropriately structure </a:t>
            </a:r>
            <a:r>
              <a:rPr lang="en-US" sz="26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their</a:t>
            </a:r>
          </a:p>
          <a:p>
            <a:r>
              <a:rPr lang="en-US" sz="26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6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processes </a:t>
            </a:r>
            <a:r>
              <a:rPr lang="en-US" sz="26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resources </a:t>
            </a:r>
            <a:r>
              <a:rPr lang="en-US" sz="26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be able to execute these </a:t>
            </a:r>
            <a:r>
              <a:rPr lang="en-US" sz="26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strategies</a:t>
            </a:r>
          </a:p>
          <a:p>
            <a:r>
              <a:rPr lang="en-US" sz="26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6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successfully</a:t>
            </a:r>
            <a:r>
              <a:rPr lang="en-US" sz="26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6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6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The design of the overall supply chain and the role of each stage </a:t>
            </a:r>
            <a:r>
              <a:rPr lang="en-US" sz="26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must</a:t>
            </a:r>
          </a:p>
          <a:p>
            <a:r>
              <a:rPr lang="en-US" sz="26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be aligned </a:t>
            </a:r>
            <a:r>
              <a:rPr lang="en-US" sz="26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lang="en-US" sz="26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support the </a:t>
            </a:r>
            <a:r>
              <a:rPr lang="en-US" sz="2600" dirty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strategy</a:t>
            </a:r>
            <a:r>
              <a:rPr lang="en-US" sz="2600" dirty="0" smtClean="0">
                <a:solidFill>
                  <a:srgbClr val="231F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52" name="Google Shape;152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89472" y="153507"/>
            <a:ext cx="1702527" cy="1059337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3"/>
          <p:cNvSpPr/>
          <p:nvPr/>
        </p:nvSpPr>
        <p:spPr>
          <a:xfrm flipH="1">
            <a:off x="287377" y="243714"/>
            <a:ext cx="10202091" cy="969130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Achieving Strategic Fit</a:t>
            </a:r>
            <a:endParaRPr sz="36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p2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669339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3"/>
          <p:cNvSpPr/>
          <p:nvPr/>
        </p:nvSpPr>
        <p:spPr>
          <a:xfrm>
            <a:off x="169816" y="1212844"/>
            <a:ext cx="3570370" cy="5396962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3"/>
          <p:cNvSpPr txBox="1"/>
          <p:nvPr/>
        </p:nvSpPr>
        <p:spPr>
          <a:xfrm>
            <a:off x="287380" y="1837890"/>
            <a:ext cx="10202091" cy="3970277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2700" marR="5080">
              <a:buClr>
                <a:schemeClr val="dk1"/>
              </a:buClr>
              <a:buSzPts val="2600"/>
            </a:pPr>
            <a:r>
              <a:rPr lang="en-US" sz="2800" b="1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There </a:t>
            </a: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are three basic steps to achieving this strategic fit</a:t>
            </a:r>
          </a:p>
          <a:p>
            <a:pPr marL="469900" marR="5080" indent="-457200">
              <a:buClr>
                <a:schemeClr val="dk1"/>
              </a:buClr>
              <a:buSzPts val="2600"/>
              <a:buFont typeface="Noto Sans Symbols"/>
              <a:buChar char="❑"/>
            </a:pPr>
            <a:endParaRPr lang="en-US" sz="2800" dirty="0" smtClean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indent="-457200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Understanding the customer and supply chain </a:t>
            </a:r>
            <a:r>
              <a:rPr lang="en-US" sz="28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uncertainty</a:t>
            </a:r>
          </a:p>
          <a:p>
            <a:pPr marL="12700" marR="5080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indent="-457200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Understanding the supply chain </a:t>
            </a:r>
            <a:r>
              <a:rPr lang="en-US" sz="28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capabilities</a:t>
            </a:r>
          </a:p>
          <a:p>
            <a:pPr marL="12700" marR="5080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indent="-457200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Achieving strategic fit</a:t>
            </a:r>
          </a:p>
          <a:p>
            <a:pPr marL="469900" marR="5080" indent="-457200">
              <a:buClr>
                <a:schemeClr val="dk1"/>
              </a:buClr>
              <a:buSzPts val="2600"/>
              <a:buFont typeface="Noto Sans Symbols"/>
              <a:buChar char="❑"/>
            </a:pPr>
            <a:endParaRPr lang="en-US" sz="2800" dirty="0" smtClean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indent="-457200">
              <a:buClr>
                <a:schemeClr val="dk1"/>
              </a:buClr>
              <a:buSzPts val="26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52" name="Google Shape;152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89472" y="153507"/>
            <a:ext cx="1702527" cy="1059337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3"/>
          <p:cNvSpPr/>
          <p:nvPr/>
        </p:nvSpPr>
        <p:spPr>
          <a:xfrm flipH="1">
            <a:off x="287379" y="355653"/>
            <a:ext cx="10202091" cy="1074110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is Strategic Fit Achieved?</a:t>
            </a:r>
            <a:endParaRPr sz="3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p2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979136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3"/>
          <p:cNvSpPr/>
          <p:nvPr/>
        </p:nvSpPr>
        <p:spPr>
          <a:xfrm>
            <a:off x="169816" y="1212844"/>
            <a:ext cx="3570370" cy="5396962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3"/>
          <p:cNvSpPr txBox="1"/>
          <p:nvPr/>
        </p:nvSpPr>
        <p:spPr>
          <a:xfrm>
            <a:off x="287380" y="1568714"/>
            <a:ext cx="10202091" cy="4832052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69900" marR="5080" indent="-457200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Understanding </a:t>
            </a: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customer and supply chain </a:t>
            </a:r>
            <a:r>
              <a:rPr lang="en-US" sz="2800" b="1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uncertainty</a:t>
            </a:r>
          </a:p>
          <a:p>
            <a:pPr marL="12700" marR="5080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2700" marR="5080">
              <a:buClr>
                <a:schemeClr val="dk1"/>
              </a:buClr>
              <a:buSzPts val="2600"/>
            </a:pPr>
            <a:r>
              <a:rPr lang="en-US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First,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lang="en-US" sz="2800" dirty="0" smtClean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2700" marR="5080">
              <a:buClr>
                <a:schemeClr val="dk1"/>
              </a:buClr>
              <a:buSzPts val="2600"/>
            </a:pPr>
            <a:r>
              <a:rPr lang="en-US" sz="28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company must understand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customer needs for each targeted segment and the uncertainty these </a:t>
            </a:r>
            <a:r>
              <a:rPr lang="en-US" sz="28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needs impose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on the supply chain. </a:t>
            </a:r>
            <a:endParaRPr lang="en-US" sz="2800" dirty="0" smtClean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2700" marR="5080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2700" marR="5080">
              <a:buClr>
                <a:schemeClr val="dk1"/>
              </a:buClr>
              <a:buSzPts val="2600"/>
            </a:pPr>
            <a:r>
              <a:rPr lang="en-US" sz="28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These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needs help the company define the desired cost </a:t>
            </a:r>
            <a:r>
              <a:rPr lang="en-US" sz="28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and service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requirements. The supply chain uncertainty helps the company identify the </a:t>
            </a:r>
            <a:r>
              <a:rPr lang="en-US" sz="28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extent of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unpredictability of demand and supply that the supply chain must be prepared for</a:t>
            </a:r>
            <a:r>
              <a:rPr lang="en-US" sz="28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</a:p>
          <a:p>
            <a:pPr marL="12700" marR="5080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52" name="Google Shape;152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89472" y="153507"/>
            <a:ext cx="1702527" cy="1059337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3"/>
          <p:cNvSpPr/>
          <p:nvPr/>
        </p:nvSpPr>
        <p:spPr>
          <a:xfrm flipH="1">
            <a:off x="287380" y="300446"/>
            <a:ext cx="10202091" cy="867076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is Strategic Fit Achieved?</a:t>
            </a:r>
            <a:endParaRPr sz="3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p2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88404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3"/>
          <p:cNvSpPr/>
          <p:nvPr/>
        </p:nvSpPr>
        <p:spPr>
          <a:xfrm>
            <a:off x="169816" y="1212844"/>
            <a:ext cx="3570370" cy="5396962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3"/>
          <p:cNvSpPr txBox="1"/>
          <p:nvPr/>
        </p:nvSpPr>
        <p:spPr>
          <a:xfrm>
            <a:off x="287380" y="1464521"/>
            <a:ext cx="10202091" cy="4893607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69900" marR="5080" indent="-457200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600" b="1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Understanding the supply chain capabilities</a:t>
            </a:r>
          </a:p>
          <a:p>
            <a:pPr marL="12700" marR="5080">
              <a:buClr>
                <a:schemeClr val="dk1"/>
              </a:buClr>
              <a:buSzPts val="2600"/>
            </a:pPr>
            <a:endParaRPr lang="en-US" sz="2600" b="1" dirty="0" smtClean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2700" marR="5080">
              <a:buClr>
                <a:schemeClr val="dk1"/>
              </a:buClr>
              <a:buSzPts val="2600"/>
            </a:pPr>
            <a:r>
              <a:rPr lang="en-US" sz="26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Each of the many types of supply chains is designed to perform different tasks well. A company must understand what its supply chain is designed to do well.</a:t>
            </a:r>
          </a:p>
          <a:p>
            <a:pPr marL="12700" marR="5080">
              <a:buClr>
                <a:schemeClr val="dk1"/>
              </a:buClr>
              <a:buSzPts val="2600"/>
            </a:pPr>
            <a:endParaRPr lang="en-US" sz="2600" dirty="0" smtClean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indent="-457200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6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Achieving strategic </a:t>
            </a:r>
            <a:r>
              <a:rPr lang="en-US" sz="2600" b="1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fit</a:t>
            </a:r>
          </a:p>
          <a:p>
            <a:pPr marL="12700" marR="5080">
              <a:buClr>
                <a:schemeClr val="dk1"/>
              </a:buClr>
              <a:buSzPts val="2600"/>
            </a:pPr>
            <a:endParaRPr lang="en-US" sz="2600" b="1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2700" marR="5080">
              <a:buClr>
                <a:schemeClr val="dk1"/>
              </a:buClr>
              <a:buSzPts val="2600"/>
            </a:pPr>
            <a:r>
              <a:rPr lang="en-US" sz="26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If </a:t>
            </a: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mismatch exists between what the supply chain does particularly</a:t>
            </a:r>
          </a:p>
          <a:p>
            <a:pPr marL="12700" marR="5080">
              <a:buClr>
                <a:schemeClr val="dk1"/>
              </a:buClr>
              <a:buSzPts val="26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well and the desired customer needs, the company will either need to restructure the supply chain to support the competitive strategy or alter its competitive strategy</a:t>
            </a:r>
            <a:r>
              <a:rPr lang="en-US" sz="26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52" name="Google Shape;152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89472" y="153507"/>
            <a:ext cx="1702527" cy="1059337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3"/>
          <p:cNvSpPr/>
          <p:nvPr/>
        </p:nvSpPr>
        <p:spPr>
          <a:xfrm flipH="1">
            <a:off x="287380" y="300446"/>
            <a:ext cx="10202091" cy="867076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is Strategic Fit Achieved?</a:t>
            </a:r>
            <a:endParaRPr sz="3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p2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902971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3"/>
          <p:cNvSpPr/>
          <p:nvPr/>
        </p:nvSpPr>
        <p:spPr>
          <a:xfrm>
            <a:off x="169816" y="1212844"/>
            <a:ext cx="3570370" cy="5396962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3"/>
          <p:cNvSpPr txBox="1"/>
          <p:nvPr/>
        </p:nvSpPr>
        <p:spPr>
          <a:xfrm>
            <a:off x="238936" y="1285278"/>
            <a:ext cx="10234385" cy="5124439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69900" marR="5080" indent="-457200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Quantity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of product needed in each </a:t>
            </a: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lot</a:t>
            </a:r>
          </a:p>
          <a:p>
            <a:pPr marL="12700" marR="5080">
              <a:buClr>
                <a:schemeClr val="dk1"/>
              </a:buClr>
              <a:buSzPts val="2600"/>
            </a:pPr>
            <a:r>
              <a:rPr lang="en-US" sz="27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An emergency order for material needed </a:t>
            </a:r>
            <a:r>
              <a:rPr lang="en-US" sz="27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to repair </a:t>
            </a:r>
            <a:r>
              <a:rPr lang="en-US" sz="27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 production line is likely to be small. An order for material to construct a new </a:t>
            </a:r>
            <a:r>
              <a:rPr lang="en-US" sz="27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production line </a:t>
            </a:r>
            <a:r>
              <a:rPr lang="en-US" sz="27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is likely to be large.</a:t>
            </a:r>
          </a:p>
          <a:p>
            <a:pPr marL="469900" marR="5080" indent="-457200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Response time customers will </a:t>
            </a: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tolerate</a:t>
            </a:r>
          </a:p>
          <a:p>
            <a:pPr marL="12700" marR="5080">
              <a:buClr>
                <a:schemeClr val="dk1"/>
              </a:buClr>
              <a:buSzPts val="2600"/>
            </a:pPr>
            <a:r>
              <a:rPr lang="en-US" sz="27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The tolerable response time </a:t>
            </a:r>
            <a:r>
              <a:rPr lang="en-US" sz="27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for the </a:t>
            </a:r>
            <a:r>
              <a:rPr lang="en-US" sz="27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emergency order is likely to be short, whereas the allowable response time for the </a:t>
            </a:r>
            <a:r>
              <a:rPr lang="en-US" sz="27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construction order </a:t>
            </a:r>
            <a:r>
              <a:rPr lang="en-US" sz="27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is apt to be long.</a:t>
            </a:r>
          </a:p>
          <a:p>
            <a:pPr marL="469900" marR="5080" indent="-457200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Variety of products </a:t>
            </a: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needed</a:t>
            </a:r>
          </a:p>
          <a:p>
            <a:pPr marL="12700" marR="5080">
              <a:buClr>
                <a:schemeClr val="dk1"/>
              </a:buClr>
              <a:buSzPts val="2600"/>
            </a:pPr>
            <a:r>
              <a:rPr lang="en-US" sz="27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 customer may place a high premium on the availability </a:t>
            </a:r>
            <a:r>
              <a:rPr lang="en-US" sz="27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of all </a:t>
            </a:r>
            <a:r>
              <a:rPr lang="en-US" sz="27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parts of an emergency repair order from a single supplier. This may not be the case </a:t>
            </a:r>
            <a:r>
              <a:rPr lang="en-US" sz="27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for the </a:t>
            </a:r>
            <a:r>
              <a:rPr lang="en-US" sz="27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construction order</a:t>
            </a:r>
            <a:r>
              <a:rPr lang="en-US" sz="27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  <a:endParaRPr lang="en-US" sz="27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pic>
        <p:nvPicPr>
          <p:cNvPr id="152" name="Google Shape;152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89472" y="153507"/>
            <a:ext cx="1702527" cy="1059337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3"/>
          <p:cNvSpPr/>
          <p:nvPr/>
        </p:nvSpPr>
        <p:spPr>
          <a:xfrm flipH="1">
            <a:off x="255083" y="145131"/>
            <a:ext cx="10202091" cy="940058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Step 1:  Understanding the Customer and Supply Chain Uncertainty</a:t>
            </a:r>
            <a:endParaRPr sz="2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p2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397901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3"/>
          <p:cNvSpPr/>
          <p:nvPr/>
        </p:nvSpPr>
        <p:spPr>
          <a:xfrm>
            <a:off x="169816" y="1071154"/>
            <a:ext cx="3570370" cy="5538652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3"/>
          <p:cNvSpPr txBox="1"/>
          <p:nvPr/>
        </p:nvSpPr>
        <p:spPr>
          <a:xfrm>
            <a:off x="385714" y="1212844"/>
            <a:ext cx="10103758" cy="5262939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69900" marR="5080" indent="-457200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Service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level </a:t>
            </a: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required</a:t>
            </a:r>
          </a:p>
          <a:p>
            <a:pPr marL="12700" marR="5080">
              <a:buClr>
                <a:schemeClr val="dk1"/>
              </a:buClr>
              <a:buSzPts val="2600"/>
            </a:pPr>
            <a:r>
              <a:rPr lang="en-US" sz="27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 customer placing an emergency order expects a high level </a:t>
            </a:r>
            <a:r>
              <a:rPr lang="en-US" sz="27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of product </a:t>
            </a:r>
            <a:r>
              <a:rPr lang="en-US" sz="27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availability. This customer may go elsewhere if all parts of the order are not </a:t>
            </a:r>
            <a:r>
              <a:rPr lang="en-US" sz="27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immediately available</a:t>
            </a:r>
            <a:r>
              <a:rPr lang="en-US" sz="27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 This is not apt to happen in the case of the construction order, for </a:t>
            </a:r>
            <a:r>
              <a:rPr lang="en-US" sz="27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which a </a:t>
            </a:r>
            <a:r>
              <a:rPr lang="en-US" sz="27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long lead time is likely.</a:t>
            </a:r>
            <a:endParaRPr lang="en-US" sz="2700" dirty="0" smtClean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indent="-457200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Price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of the </a:t>
            </a: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product</a:t>
            </a:r>
          </a:p>
          <a:p>
            <a:pPr marL="12700" marR="5080">
              <a:buClr>
                <a:schemeClr val="dk1"/>
              </a:buClr>
              <a:buSzPts val="2600"/>
            </a:pPr>
            <a:r>
              <a:rPr lang="en-US" sz="27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The customer placing the emergency order is apt to be much </a:t>
            </a:r>
            <a:r>
              <a:rPr lang="en-US" sz="27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less sensitive </a:t>
            </a:r>
            <a:r>
              <a:rPr lang="en-US" sz="27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to price than the customer placing the construction order.</a:t>
            </a:r>
          </a:p>
          <a:p>
            <a:pPr marL="469900" marR="5080" indent="-457200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Desired rate of innovation in the </a:t>
            </a: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product</a:t>
            </a:r>
          </a:p>
          <a:p>
            <a:pPr marL="12700" marR="5080">
              <a:buClr>
                <a:schemeClr val="dk1"/>
              </a:buClr>
              <a:buSzPts val="2600"/>
            </a:pPr>
            <a:r>
              <a:rPr lang="en-US" sz="27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Customers at a high-end department </a:t>
            </a:r>
            <a:r>
              <a:rPr lang="en-US" sz="27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store expect </a:t>
            </a:r>
            <a:r>
              <a:rPr lang="en-US" sz="27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 lot of innovation and new designs in the store’s apparel. Customers at </a:t>
            </a:r>
            <a:r>
              <a:rPr lang="en-US" sz="27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Walmart may </a:t>
            </a:r>
            <a:r>
              <a:rPr lang="en-US" sz="27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be less sensitive to new product innovation</a:t>
            </a:r>
            <a:r>
              <a:rPr lang="en-US" sz="27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  <a:endParaRPr lang="en-US" sz="27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pic>
        <p:nvPicPr>
          <p:cNvPr id="152" name="Google Shape;152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89472" y="153507"/>
            <a:ext cx="1702527" cy="1059337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3"/>
          <p:cNvSpPr/>
          <p:nvPr/>
        </p:nvSpPr>
        <p:spPr>
          <a:xfrm flipH="1">
            <a:off x="385713" y="145131"/>
            <a:ext cx="10071462" cy="933690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Step 1:  Understanding the Customer and Supply Chain Uncertainty</a:t>
            </a:r>
            <a:endParaRPr sz="2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p2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73972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25"/>
          <p:cNvSpPr/>
          <p:nvPr/>
        </p:nvSpPr>
        <p:spPr>
          <a:xfrm>
            <a:off x="163438" y="1088485"/>
            <a:ext cx="3314239" cy="5416818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25"/>
          <p:cNvSpPr txBox="1"/>
          <p:nvPr/>
        </p:nvSpPr>
        <p:spPr>
          <a:xfrm>
            <a:off x="378823" y="1512379"/>
            <a:ext cx="10019208" cy="4395009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lvl="0" indent="-457200">
              <a:lnSpc>
                <a:spcPct val="90000"/>
              </a:lnSpc>
              <a:spcBef>
                <a:spcPts val="1000"/>
              </a:spcBef>
              <a:buClrTx/>
              <a:buFont typeface="Wingdings" panose="05000000000000000000" pitchFamily="2" charset="2"/>
              <a:buChar char="q"/>
            </a:pPr>
            <a:r>
              <a:rPr 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Demand uncertainty </a:t>
            </a:r>
            <a:endParaRPr lang="en-US" sz="2800" kern="1200" dirty="0" smtClean="0">
              <a:solidFill>
                <a:srgbClr val="C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lvl="0" indent="-457200">
              <a:lnSpc>
                <a:spcPct val="90000"/>
              </a:lnSpc>
              <a:spcBef>
                <a:spcPts val="1000"/>
              </a:spcBef>
              <a:buClrTx/>
              <a:buFont typeface="Wingdings" panose="05000000000000000000" pitchFamily="2" charset="2"/>
              <a:buChar char="Ø"/>
            </a:pPr>
            <a:r>
              <a:rPr lang="en-US" sz="2800" kern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Uncertainty </a:t>
            </a:r>
            <a:r>
              <a:rPr lang="en-US" sz="2800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of customer demand for a </a:t>
            </a:r>
            <a:r>
              <a:rPr lang="en-US" sz="2800" kern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product</a:t>
            </a:r>
          </a:p>
          <a:p>
            <a:pPr marL="457200" lvl="0" indent="-457200">
              <a:lnSpc>
                <a:spcPct val="90000"/>
              </a:lnSpc>
              <a:spcBef>
                <a:spcPts val="1000"/>
              </a:spcBef>
              <a:buClrTx/>
              <a:buFont typeface="Wingdings" panose="05000000000000000000" pitchFamily="2" charset="2"/>
              <a:buChar char="q"/>
            </a:pPr>
            <a:endParaRPr lang="en-US" sz="2800" kern="1200" dirty="0" smtClean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lvl="0">
              <a:lnSpc>
                <a:spcPct val="90000"/>
              </a:lnSpc>
              <a:spcBef>
                <a:spcPts val="1000"/>
              </a:spcBef>
              <a:buClrTx/>
            </a:pPr>
            <a:endParaRPr lang="en-US" sz="2800" kern="1200" dirty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lvl="0" indent="-457200">
              <a:lnSpc>
                <a:spcPct val="90000"/>
              </a:lnSpc>
              <a:spcBef>
                <a:spcPts val="1000"/>
              </a:spcBef>
              <a:buClrTx/>
              <a:buFont typeface="Wingdings" panose="05000000000000000000" pitchFamily="2" charset="2"/>
              <a:buChar char="q"/>
            </a:pPr>
            <a:r>
              <a:rPr 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Implied demand uncertainty</a:t>
            </a:r>
            <a:r>
              <a:rPr lang="en-US" sz="2800" b="1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sz="2800" kern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</a:p>
          <a:p>
            <a:pPr marL="457200" lvl="0" indent="-457200">
              <a:lnSpc>
                <a:spcPct val="90000"/>
              </a:lnSpc>
              <a:spcBef>
                <a:spcPts val="1000"/>
              </a:spcBef>
              <a:buClrTx/>
              <a:buFont typeface="Wingdings" panose="05000000000000000000" pitchFamily="2" charset="2"/>
              <a:buChar char="Ø"/>
            </a:pPr>
            <a:r>
              <a:rPr lang="en-US" sz="2800" kern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Resulting </a:t>
            </a:r>
            <a:r>
              <a:rPr lang="en-US" sz="2800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uncertainty for the supply chain given the portion of the demand the supply chain must handle and attributes the customer </a:t>
            </a:r>
            <a:r>
              <a:rPr lang="en-US" sz="2800" kern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desires</a:t>
            </a:r>
            <a:endParaRPr lang="en-US" sz="2800" kern="1200" dirty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280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pic>
        <p:nvPicPr>
          <p:cNvPr id="171" name="Google Shape;171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398030" y="243517"/>
            <a:ext cx="1665671" cy="903453"/>
          </a:xfrm>
          <a:prstGeom prst="rect">
            <a:avLst/>
          </a:prstGeom>
          <a:noFill/>
          <a:ln>
            <a:noFill/>
          </a:ln>
        </p:spPr>
      </p:pic>
      <p:sp>
        <p:nvSpPr>
          <p:cNvPr id="172" name="Google Shape;172;p25"/>
          <p:cNvSpPr/>
          <p:nvPr/>
        </p:nvSpPr>
        <p:spPr>
          <a:xfrm flipH="1">
            <a:off x="378822" y="300446"/>
            <a:ext cx="10019208" cy="979714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Step 1:  Understanding the Customer and Supply Chain Uncertainty</a:t>
            </a:r>
            <a:endParaRPr sz="2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" name="Google Shape;173;p2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40038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962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4882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3"/>
          <p:cNvSpPr/>
          <p:nvPr/>
        </p:nvSpPr>
        <p:spPr>
          <a:xfrm>
            <a:off x="169816" y="1071154"/>
            <a:ext cx="3570370" cy="5538652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3"/>
          <p:cNvSpPr txBox="1"/>
          <p:nvPr/>
        </p:nvSpPr>
        <p:spPr>
          <a:xfrm>
            <a:off x="385714" y="1212844"/>
            <a:ext cx="10103758" cy="5078273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69900" marR="5080" indent="-457200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7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Products with uncertain demand are often less mature and have less direct competition. As a result, margins tend to be high</a:t>
            </a:r>
            <a:r>
              <a:rPr lang="en-US" sz="27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12700" marR="5080">
              <a:buClr>
                <a:schemeClr val="dk1"/>
              </a:buClr>
              <a:buSzPts val="2600"/>
            </a:pPr>
            <a:endParaRPr lang="en-US" sz="27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indent="-457200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7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Forecasting is more accurate when demand has less uncertainty</a:t>
            </a:r>
            <a:r>
              <a:rPr lang="en-US" sz="27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12700" marR="5080">
              <a:buClr>
                <a:schemeClr val="dk1"/>
              </a:buClr>
              <a:buSzPts val="2600"/>
            </a:pPr>
            <a:endParaRPr lang="en-US" sz="27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indent="-457200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7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Increased implied demand uncertainty leads to increased difficulty in matching supply with demand. For a given product, this dynamic can lead to either a stockout or an oversupply situation. </a:t>
            </a:r>
            <a:endParaRPr lang="en-US" sz="2700" dirty="0" smtClean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12700" marR="5080">
              <a:buClr>
                <a:schemeClr val="dk1"/>
              </a:buClr>
              <a:buSzPts val="2600"/>
            </a:pPr>
            <a:endParaRPr lang="en-US" sz="27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indent="-457200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7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Markdowns are high for products with greater implied demand uncertainty because oversupply often results</a:t>
            </a:r>
            <a:r>
              <a:rPr lang="en-US" sz="27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12700" marR="5080">
              <a:buClr>
                <a:schemeClr val="dk1"/>
              </a:buClr>
              <a:buSzPts val="2600"/>
            </a:pPr>
            <a:endParaRPr lang="en-US" sz="27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pic>
        <p:nvPicPr>
          <p:cNvPr id="152" name="Google Shape;152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89472" y="153507"/>
            <a:ext cx="1702527" cy="1059337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3"/>
          <p:cNvSpPr/>
          <p:nvPr/>
        </p:nvSpPr>
        <p:spPr>
          <a:xfrm flipH="1">
            <a:off x="385713" y="145131"/>
            <a:ext cx="10071462" cy="933690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2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Implied Uncertainty and Other Attributes</a:t>
            </a: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p2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658364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95110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25"/>
          <p:cNvSpPr/>
          <p:nvPr/>
        </p:nvSpPr>
        <p:spPr>
          <a:xfrm>
            <a:off x="163438" y="1088485"/>
            <a:ext cx="3314239" cy="5416818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25"/>
          <p:cNvSpPr txBox="1"/>
          <p:nvPr/>
        </p:nvSpPr>
        <p:spPr>
          <a:xfrm>
            <a:off x="483327" y="1728065"/>
            <a:ext cx="9914704" cy="4462720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lvl="0" indent="-342900" algn="just">
              <a:buSzPts val="2400"/>
              <a:buFont typeface="Noto Sans Symbols"/>
              <a:buChar char="❑"/>
            </a:pPr>
            <a:r>
              <a:rPr lang="en-US" sz="3000" b="1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</a:t>
            </a:r>
            <a:r>
              <a:rPr lang="en-US" sz="30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does the firm best meet demand</a:t>
            </a:r>
            <a:r>
              <a:rPr lang="en-US" sz="3000" b="1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?</a:t>
            </a:r>
          </a:p>
          <a:p>
            <a:pPr lvl="0" algn="just">
              <a:buSzPts val="2400"/>
            </a:pPr>
            <a:endParaRPr lang="en-US" sz="3000" b="1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SzPts val="24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responsiveness is the ability to</a:t>
            </a:r>
          </a:p>
          <a:p>
            <a:pPr marL="457200" lvl="0" indent="-457200" algn="just">
              <a:buSzPts val="2400"/>
              <a:buFont typeface="Wingdings" panose="05000000000000000000" pitchFamily="2" charset="2"/>
              <a:buChar char="Ø"/>
            </a:pPr>
            <a:r>
              <a:rPr lang="en-US" sz="2800" dirty="0">
                <a:latin typeface="Times New Roman"/>
                <a:ea typeface="Times New Roman"/>
                <a:cs typeface="Times New Roman"/>
                <a:sym typeface="Times New Roman"/>
              </a:rPr>
              <a:t>Respond to wide ranges of quantities demanded</a:t>
            </a:r>
          </a:p>
          <a:p>
            <a:pPr marL="457200" lvl="0" indent="-457200" algn="just">
              <a:buSzPts val="2400"/>
              <a:buFont typeface="Wingdings" panose="05000000000000000000" pitchFamily="2" charset="2"/>
              <a:buChar char="Ø"/>
            </a:pPr>
            <a:r>
              <a:rPr lang="en-US" sz="2800" dirty="0">
                <a:latin typeface="Times New Roman"/>
                <a:ea typeface="Times New Roman"/>
                <a:cs typeface="Times New Roman"/>
                <a:sym typeface="Times New Roman"/>
              </a:rPr>
              <a:t>Meet short lead times</a:t>
            </a:r>
          </a:p>
          <a:p>
            <a:pPr marL="457200" lvl="0" indent="-457200" algn="just">
              <a:buSzPts val="2400"/>
              <a:buFont typeface="Wingdings" panose="05000000000000000000" pitchFamily="2" charset="2"/>
              <a:buChar char="Ø"/>
            </a:pPr>
            <a:r>
              <a:rPr lang="en-US" sz="2800" dirty="0">
                <a:latin typeface="Times New Roman"/>
                <a:ea typeface="Times New Roman"/>
                <a:cs typeface="Times New Roman"/>
                <a:sym typeface="Times New Roman"/>
              </a:rPr>
              <a:t>Handle a large variety of products</a:t>
            </a:r>
          </a:p>
          <a:p>
            <a:pPr marL="457200" lvl="0" indent="-457200" algn="just">
              <a:buSzPts val="2400"/>
              <a:buFont typeface="Wingdings" panose="05000000000000000000" pitchFamily="2" charset="2"/>
              <a:buChar char="Ø"/>
            </a:pPr>
            <a:r>
              <a:rPr lang="en-US" sz="2800" dirty="0">
                <a:latin typeface="Times New Roman"/>
                <a:ea typeface="Times New Roman"/>
                <a:cs typeface="Times New Roman"/>
                <a:sym typeface="Times New Roman"/>
              </a:rPr>
              <a:t>Build highly innovative products</a:t>
            </a:r>
          </a:p>
          <a:p>
            <a:pPr marL="457200" lvl="0" indent="-457200" algn="just">
              <a:buSzPts val="2400"/>
              <a:buFont typeface="Wingdings" panose="05000000000000000000" pitchFamily="2" charset="2"/>
              <a:buChar char="Ø"/>
            </a:pPr>
            <a:r>
              <a:rPr lang="en-US" sz="2800" dirty="0">
                <a:latin typeface="Times New Roman"/>
                <a:ea typeface="Times New Roman"/>
                <a:cs typeface="Times New Roman"/>
                <a:sym typeface="Times New Roman"/>
              </a:rPr>
              <a:t>Meet a high service level</a:t>
            </a:r>
          </a:p>
          <a:p>
            <a:pPr marL="457200" lvl="0" indent="-457200" algn="just">
              <a:buSzPts val="2400"/>
              <a:buFont typeface="Wingdings" panose="05000000000000000000" pitchFamily="2" charset="2"/>
              <a:buChar char="Ø"/>
            </a:pPr>
            <a:r>
              <a:rPr lang="en-US" sz="2800" dirty="0">
                <a:latin typeface="Times New Roman"/>
                <a:ea typeface="Times New Roman"/>
                <a:cs typeface="Times New Roman"/>
                <a:sym typeface="Times New Roman"/>
              </a:rPr>
              <a:t>Handle supply uncertainty</a:t>
            </a: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280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1" name="Google Shape;171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398030" y="243517"/>
            <a:ext cx="1665671" cy="903453"/>
          </a:xfrm>
          <a:prstGeom prst="rect">
            <a:avLst/>
          </a:prstGeom>
          <a:noFill/>
          <a:ln>
            <a:noFill/>
          </a:ln>
        </p:spPr>
      </p:pic>
      <p:sp>
        <p:nvSpPr>
          <p:cNvPr id="172" name="Google Shape;172;p25"/>
          <p:cNvSpPr/>
          <p:nvPr/>
        </p:nvSpPr>
        <p:spPr>
          <a:xfrm flipH="1">
            <a:off x="378822" y="300446"/>
            <a:ext cx="10019208" cy="873576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2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Step 2: Understanding Supply Chain Capabilities</a:t>
            </a: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" name="Google Shape;173;p2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707476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6"/>
          <p:cNvSpPr/>
          <p:nvPr/>
        </p:nvSpPr>
        <p:spPr>
          <a:xfrm>
            <a:off x="130629" y="1212844"/>
            <a:ext cx="3609557" cy="5331647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26"/>
          <p:cNvSpPr txBox="1"/>
          <p:nvPr/>
        </p:nvSpPr>
        <p:spPr>
          <a:xfrm>
            <a:off x="348391" y="1354919"/>
            <a:ext cx="10258648" cy="4770496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Responsiveness comes at a </a:t>
            </a:r>
            <a:r>
              <a:rPr lang="en-US" sz="2800" b="1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cost</a:t>
            </a: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endParaRPr lang="en-US" sz="2800" b="1" dirty="0" smtClean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endParaRPr lang="en-US" sz="2800" b="1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efficiency is the inverse to the cost of making and </a:t>
            </a:r>
            <a:r>
              <a:rPr lang="en-US" sz="2800" b="1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delivering </a:t>
            </a: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product to the </a:t>
            </a:r>
            <a:r>
              <a:rPr lang="en-US" sz="2800" b="1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</a:t>
            </a: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endParaRPr lang="en-US" sz="2800" b="1" dirty="0" smtClean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chemeClr val="dk1"/>
              </a:buClr>
              <a:buSzPts val="2400"/>
            </a:pPr>
            <a:endParaRPr lang="en-US" sz="2800" b="1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cost-responsiveness efficient frontier curve shows the lowest possible cost for a given level of </a:t>
            </a:r>
            <a:r>
              <a:rPr lang="en-US" sz="2800" b="1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responsiveness</a:t>
            </a: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chemeClr val="dk1"/>
              </a:buClr>
              <a:buSzPts val="2400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81" name="Google Shape;181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607039" y="187614"/>
            <a:ext cx="1423851" cy="1025230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6"/>
          <p:cNvSpPr/>
          <p:nvPr/>
        </p:nvSpPr>
        <p:spPr>
          <a:xfrm flipH="1">
            <a:off x="365757" y="244030"/>
            <a:ext cx="10241281" cy="912398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Step 2: Understanding Supply Chain Capabilities</a:t>
            </a:r>
            <a:endParaRPr sz="32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61149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6"/>
          <p:cNvSpPr/>
          <p:nvPr/>
        </p:nvSpPr>
        <p:spPr>
          <a:xfrm>
            <a:off x="130629" y="1212844"/>
            <a:ext cx="3609557" cy="5331647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26"/>
          <p:cNvSpPr txBox="1"/>
          <p:nvPr/>
        </p:nvSpPr>
        <p:spPr>
          <a:xfrm>
            <a:off x="365760" y="1668018"/>
            <a:ext cx="10071463" cy="4508886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kern="1200" dirty="0" smtClean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lvl="0" indent="-4572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Ensure that the degree of supply chain responsiveness is consistent with the implied </a:t>
            </a: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uncertainty</a:t>
            </a:r>
          </a:p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lvl="0" indent="-4572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Assign roles to different stages of the supply chain that ensure the appropriate level of </a:t>
            </a: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responsiveness</a:t>
            </a:r>
          </a:p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lvl="0" indent="-4572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Ensure that all functions maintain consistent strategies that support the competitive </a:t>
            </a: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strategy</a:t>
            </a: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1" name="Google Shape;181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37223" y="187614"/>
            <a:ext cx="1593667" cy="1025230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6"/>
          <p:cNvSpPr/>
          <p:nvPr/>
        </p:nvSpPr>
        <p:spPr>
          <a:xfrm flipH="1">
            <a:off x="365757" y="300446"/>
            <a:ext cx="10071466" cy="912398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Step 3: Achieving Strategic Fit</a:t>
            </a:r>
            <a:endParaRPr sz="36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805594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53984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58135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6"/>
          <p:cNvSpPr/>
          <p:nvPr/>
        </p:nvSpPr>
        <p:spPr>
          <a:xfrm>
            <a:off x="130629" y="1212844"/>
            <a:ext cx="3609557" cy="5331647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26"/>
          <p:cNvSpPr txBox="1"/>
          <p:nvPr/>
        </p:nvSpPr>
        <p:spPr>
          <a:xfrm>
            <a:off x="365761" y="1668018"/>
            <a:ext cx="10071462" cy="3656345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endParaRPr lang="en-US" sz="2800" kern="1200" dirty="0" smtClean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Achieve </a:t>
            </a: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strategic fit while serving many customer segments with a variety of products across multiple </a:t>
            </a: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channels</a:t>
            </a:r>
          </a:p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kern="1200" dirty="0" smtClean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lvl="0" indent="-342900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/>
              <a:buChar char="•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Requires sharing some links in the supply chain with some products, while having separate operations for other links</a:t>
            </a:r>
          </a:p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1" name="Google Shape;181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37223" y="187614"/>
            <a:ext cx="1593667" cy="1025230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6"/>
          <p:cNvSpPr/>
          <p:nvPr/>
        </p:nvSpPr>
        <p:spPr>
          <a:xfrm flipH="1">
            <a:off x="365757" y="300446"/>
            <a:ext cx="10071466" cy="912398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Tailoring the Supply Chain</a:t>
            </a:r>
            <a:endParaRPr sz="36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245080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6"/>
          <p:cNvSpPr/>
          <p:nvPr/>
        </p:nvSpPr>
        <p:spPr>
          <a:xfrm>
            <a:off x="130629" y="1212844"/>
            <a:ext cx="3609557" cy="5331647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26"/>
          <p:cNvSpPr txBox="1"/>
          <p:nvPr/>
        </p:nvSpPr>
        <p:spPr>
          <a:xfrm>
            <a:off x="365761" y="1668018"/>
            <a:ext cx="10241278" cy="4401164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lvl="0" indent="-457200">
              <a:buClr>
                <a:schemeClr val="dk1"/>
              </a:buClr>
              <a:buSzPts val="2400"/>
              <a:buFont typeface="Wingdings" panose="05000000000000000000" pitchFamily="2" charset="2"/>
              <a:buChar char="q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Beginning </a:t>
            </a:r>
            <a:r>
              <a:rPr lang="en-US" sz="2800" b="1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stages</a:t>
            </a:r>
          </a:p>
          <a:p>
            <a:pPr lvl="0">
              <a:buClr>
                <a:schemeClr val="dk1"/>
              </a:buClr>
              <a:buSzPts val="2400"/>
            </a:pPr>
            <a:endParaRPr lang="en-US" sz="28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Demand is very uncertain, and supply may be </a:t>
            </a:r>
            <a:r>
              <a:rPr lang="en-US" sz="28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unpredictable</a:t>
            </a:r>
          </a:p>
          <a:p>
            <a:pPr marL="457200" lvl="0" indent="-457200">
              <a:buClr>
                <a:schemeClr val="dk1"/>
              </a:buClr>
              <a:buSzPts val="2400"/>
              <a:buFont typeface="Wingdings" panose="05000000000000000000" pitchFamily="2" charset="2"/>
              <a:buChar char="Ø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Margins are often high, and time is crucial to gaining </a:t>
            </a:r>
            <a:r>
              <a:rPr lang="en-US" sz="28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sales</a:t>
            </a:r>
          </a:p>
          <a:p>
            <a:pPr marL="457200" lvl="0" indent="-457200">
              <a:buClr>
                <a:schemeClr val="dk1"/>
              </a:buClr>
              <a:buSzPts val="2400"/>
              <a:buFont typeface="Wingdings" panose="05000000000000000000" pitchFamily="2" charset="2"/>
              <a:buChar char="Ø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Product availability is crucial to capturing the </a:t>
            </a:r>
            <a:r>
              <a:rPr lang="en-US" sz="28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market</a:t>
            </a:r>
          </a:p>
          <a:p>
            <a:pPr marL="457200" lvl="0" indent="-457200">
              <a:buClr>
                <a:schemeClr val="dk1"/>
              </a:buClr>
              <a:buSzPts val="2400"/>
              <a:buFont typeface="Wingdings" panose="05000000000000000000" pitchFamily="2" charset="2"/>
              <a:buChar char="Ø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Cost is often a secondary consideration</a:t>
            </a:r>
          </a:p>
          <a:p>
            <a:pPr lvl="0">
              <a:buClr>
                <a:schemeClr val="dk1"/>
              </a:buClr>
              <a:buSzPts val="24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81" name="Google Shape;181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607039" y="187614"/>
            <a:ext cx="1423851" cy="1025230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6"/>
          <p:cNvSpPr/>
          <p:nvPr/>
        </p:nvSpPr>
        <p:spPr>
          <a:xfrm flipH="1">
            <a:off x="365757" y="300446"/>
            <a:ext cx="10241281" cy="912398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Changes Over Product Life Cycle </a:t>
            </a:r>
            <a:endParaRPr sz="3600" b="1" dirty="0">
              <a:solidFill>
                <a:schemeClr val="dk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83" name="Google Shape;183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313509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6"/>
          <p:cNvSpPr/>
          <p:nvPr/>
        </p:nvSpPr>
        <p:spPr>
          <a:xfrm>
            <a:off x="130629" y="1212844"/>
            <a:ext cx="3609557" cy="5331647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80" name="Google Shape;180;p26"/>
          <p:cNvSpPr txBox="1"/>
          <p:nvPr/>
        </p:nvSpPr>
        <p:spPr>
          <a:xfrm>
            <a:off x="365761" y="1668018"/>
            <a:ext cx="10241278" cy="3970277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endParaRPr lang="en-US" sz="2800" dirty="0" smtClean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Wingdings" panose="05000000000000000000" pitchFamily="2" charset="2"/>
              <a:buChar char="q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Later </a:t>
            </a: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stages</a:t>
            </a:r>
          </a:p>
          <a:p>
            <a:pPr lvl="0">
              <a:buClr>
                <a:schemeClr val="dk1"/>
              </a:buClr>
              <a:buSzPts val="24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Demand has become more certain, and supply is </a:t>
            </a:r>
            <a:r>
              <a:rPr lang="en-US" sz="28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predictable</a:t>
            </a:r>
          </a:p>
          <a:p>
            <a:pPr marL="457200" lvl="0" indent="-457200">
              <a:buClr>
                <a:schemeClr val="dk1"/>
              </a:buClr>
              <a:buSzPts val="2400"/>
              <a:buFont typeface="Wingdings" panose="05000000000000000000" pitchFamily="2" charset="2"/>
              <a:buChar char="Ø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Margins are lower as a result of an increase in competitive </a:t>
            </a:r>
            <a:r>
              <a:rPr lang="en-US" sz="28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pressure</a:t>
            </a:r>
          </a:p>
          <a:p>
            <a:pPr marL="457200" lvl="0" indent="-457200">
              <a:buClr>
                <a:schemeClr val="dk1"/>
              </a:buClr>
              <a:buSzPts val="2400"/>
              <a:buFont typeface="Wingdings" panose="05000000000000000000" pitchFamily="2" charset="2"/>
              <a:buChar char="Ø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Price becomes a significant factor in customer choice</a:t>
            </a:r>
          </a:p>
          <a:p>
            <a:pPr lvl="0">
              <a:buClr>
                <a:schemeClr val="dk1"/>
              </a:buClr>
              <a:buSzPts val="24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pic>
        <p:nvPicPr>
          <p:cNvPr id="181" name="Google Shape;181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607039" y="187614"/>
            <a:ext cx="1423851" cy="1025230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6"/>
          <p:cNvSpPr/>
          <p:nvPr/>
        </p:nvSpPr>
        <p:spPr>
          <a:xfrm flipH="1">
            <a:off x="365757" y="300446"/>
            <a:ext cx="10241281" cy="912398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Changes Over Product Life Cycle </a:t>
            </a:r>
            <a:endParaRPr sz="3600" b="1" dirty="0">
              <a:solidFill>
                <a:schemeClr val="dk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83" name="Google Shape;183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www.midocean.ae</a:t>
            </a:r>
            <a:endParaRPr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0027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6"/>
          <p:cNvSpPr/>
          <p:nvPr/>
        </p:nvSpPr>
        <p:spPr>
          <a:xfrm>
            <a:off x="130629" y="1212844"/>
            <a:ext cx="3609557" cy="5331647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26"/>
          <p:cNvSpPr txBox="1"/>
          <p:nvPr/>
        </p:nvSpPr>
        <p:spPr>
          <a:xfrm>
            <a:off x="365757" y="1547279"/>
            <a:ext cx="10241281" cy="4832052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Scope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strategic fit </a:t>
            </a:r>
            <a:endParaRPr lang="en-US" sz="28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within the firm and stages across the supply chain that devise an integrated strategy with an aligned objective</a:t>
            </a:r>
          </a:p>
          <a:p>
            <a:pPr marL="457200" indent="-457200" algn="just">
              <a:buFont typeface="Wingdings" panose="05000000000000000000" pitchFamily="2" charset="2"/>
              <a:buChar char="q"/>
            </a:pP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q"/>
            </a:pP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q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Intraoperation Scope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Minimize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Local Cost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View</a:t>
            </a:r>
          </a:p>
          <a:p>
            <a:pPr algn="just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Each stage of the supply chain devises strategy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independently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Ø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1" name="Google Shape;181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607039" y="187614"/>
            <a:ext cx="1423851" cy="1025230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6"/>
          <p:cNvSpPr/>
          <p:nvPr/>
        </p:nvSpPr>
        <p:spPr>
          <a:xfrm flipH="1">
            <a:off x="365757" y="300446"/>
            <a:ext cx="10241281" cy="912398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Expanding Strategic Scope</a:t>
            </a:r>
            <a:endParaRPr lang="en-US" sz="3600" b="1" dirty="0">
              <a:solidFill>
                <a:schemeClr val="dk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83" name="Google Shape;183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800734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6"/>
          <p:cNvSpPr/>
          <p:nvPr/>
        </p:nvSpPr>
        <p:spPr>
          <a:xfrm>
            <a:off x="130629" y="1212844"/>
            <a:ext cx="3609557" cy="5331647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80" name="Google Shape;180;p26"/>
          <p:cNvSpPr txBox="1"/>
          <p:nvPr/>
        </p:nvSpPr>
        <p:spPr>
          <a:xfrm>
            <a:off x="365757" y="1568714"/>
            <a:ext cx="10358846" cy="4832052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endParaRPr lang="en-US" sz="2800" dirty="0" smtClean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Intrafunctional Scope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Minimizing Total Functional Cost</a:t>
            </a:r>
          </a:p>
          <a:p>
            <a:pPr marL="457200" lvl="0" indent="-457200">
              <a:buClr>
                <a:schemeClr val="dk1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Firms align all operations within a function</a:t>
            </a: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endParaRPr lang="en-US" sz="2800" dirty="0" smtClean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endParaRPr lang="en-US" sz="2800" dirty="0" smtClean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Interfunctional Scope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Maximize Company Profit</a:t>
            </a:r>
          </a:p>
          <a:p>
            <a:pPr marL="457200" lvl="0" indent="-457200">
              <a:buClr>
                <a:schemeClr val="dk1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Functional strategies are developed to align with one another and the competitive strategy</a:t>
            </a:r>
          </a:p>
          <a:p>
            <a:pPr lvl="0">
              <a:buClr>
                <a:schemeClr val="dk1"/>
              </a:buClr>
              <a:buSzPts val="24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>
              <a:buClr>
                <a:schemeClr val="dk1"/>
              </a:buClr>
              <a:buSzPts val="24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pic>
        <p:nvPicPr>
          <p:cNvPr id="181" name="Google Shape;181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607039" y="187614"/>
            <a:ext cx="1423851" cy="1025230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6"/>
          <p:cNvSpPr/>
          <p:nvPr/>
        </p:nvSpPr>
        <p:spPr>
          <a:xfrm flipH="1">
            <a:off x="365757" y="300446"/>
            <a:ext cx="10241281" cy="912398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Expanding Strategic Scope</a:t>
            </a:r>
            <a:endParaRPr sz="3600" b="1" dirty="0">
              <a:solidFill>
                <a:schemeClr val="dk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83" name="Google Shape;183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www.midocean.ae</a:t>
            </a:r>
            <a:endParaRPr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9613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6"/>
          <p:cNvSpPr/>
          <p:nvPr/>
        </p:nvSpPr>
        <p:spPr>
          <a:xfrm>
            <a:off x="130629" y="1212844"/>
            <a:ext cx="3609557" cy="5331647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80" name="Google Shape;180;p26"/>
          <p:cNvSpPr txBox="1"/>
          <p:nvPr/>
        </p:nvSpPr>
        <p:spPr>
          <a:xfrm>
            <a:off x="365757" y="1589569"/>
            <a:ext cx="10241281" cy="4354998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lvl="0" indent="-342900" defTabSz="457200" fontAlgn="base">
              <a:spcBef>
                <a:spcPct val="0"/>
              </a:spcBef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altLang="en-US" sz="2800" b="1" kern="1200" dirty="0" smtClean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Intercompany </a:t>
            </a:r>
            <a:r>
              <a:rPr lang="en-US" alt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scope </a:t>
            </a:r>
            <a:r>
              <a:rPr lang="en-US" alt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– maximize supply chain surplus</a:t>
            </a:r>
          </a:p>
          <a:p>
            <a:pPr marL="742950" lvl="1" indent="-285750" defTabSz="457200" fontAlgn="base">
              <a:spcBef>
                <a:spcPct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–"/>
            </a:pPr>
            <a:r>
              <a:rPr lang="en-US" alt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Supplier and customer work together and share information to reduce total cost and grow supply chain </a:t>
            </a:r>
            <a:r>
              <a:rPr lang="en-US" alt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surplus</a:t>
            </a:r>
          </a:p>
          <a:p>
            <a:pPr marL="457200" lvl="1" defTabSz="457200" fontAlgn="base">
              <a:spcBef>
                <a:spcPct val="0"/>
              </a:spcBef>
              <a:spcAft>
                <a:spcPts val="600"/>
              </a:spcAft>
              <a:buClrTx/>
            </a:pPr>
            <a:endParaRPr lang="en-US" altLang="en-US" sz="2800" kern="1200" dirty="0" smtClean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lvl="1" defTabSz="457200" fontAlgn="base">
              <a:spcBef>
                <a:spcPct val="0"/>
              </a:spcBef>
              <a:spcAft>
                <a:spcPts val="600"/>
              </a:spcAft>
              <a:buClrTx/>
            </a:pPr>
            <a:endParaRPr lang="en-US" alt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42900" lvl="0" indent="-342900" defTabSz="457200" fontAlgn="base">
              <a:spcBef>
                <a:spcPct val="0"/>
              </a:spcBef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alt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Agile intercompany scope</a:t>
            </a:r>
            <a:r>
              <a:rPr lang="en-US" altLang="en-US" sz="2800" b="1" i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en-US" alt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– a firm’s ability to achieve strategic fit when partnering with supply chain stages that change over time</a:t>
            </a:r>
          </a:p>
          <a:p>
            <a:pPr lvl="0">
              <a:buClr>
                <a:schemeClr val="dk1"/>
              </a:buClr>
              <a:buSzPts val="24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>
              <a:buClr>
                <a:schemeClr val="dk1"/>
              </a:buClr>
              <a:buSzPts val="24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pic>
        <p:nvPicPr>
          <p:cNvPr id="181" name="Google Shape;181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607039" y="187614"/>
            <a:ext cx="1423851" cy="1025230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6"/>
          <p:cNvSpPr/>
          <p:nvPr/>
        </p:nvSpPr>
        <p:spPr>
          <a:xfrm flipH="1">
            <a:off x="365757" y="300446"/>
            <a:ext cx="10241281" cy="912398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Expanding Strategic Scope</a:t>
            </a:r>
            <a:endParaRPr sz="3600" b="1" dirty="0">
              <a:solidFill>
                <a:schemeClr val="dk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83" name="Google Shape;183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www.midocean.ae</a:t>
            </a:r>
            <a:endParaRPr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5932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701260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6"/>
          <p:cNvSpPr/>
          <p:nvPr/>
        </p:nvSpPr>
        <p:spPr>
          <a:xfrm>
            <a:off x="130629" y="1212844"/>
            <a:ext cx="3609557" cy="5331647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26"/>
          <p:cNvSpPr txBox="1"/>
          <p:nvPr/>
        </p:nvSpPr>
        <p:spPr>
          <a:xfrm>
            <a:off x="365759" y="1631919"/>
            <a:ext cx="10241280" cy="4401164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lvl="0" indent="-457200">
              <a:buClr>
                <a:schemeClr val="dk1"/>
              </a:buClr>
              <a:buSzPts val="2400"/>
              <a:buFont typeface="Wingdings" panose="05000000000000000000" pitchFamily="2" charset="2"/>
              <a:buChar char="q"/>
            </a:pPr>
            <a:r>
              <a:rPr lang="en-US" sz="2800" b="1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Increasing </a:t>
            </a: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product variety and shrinking life cycles</a:t>
            </a:r>
          </a:p>
          <a:p>
            <a:pPr marL="457200" lvl="0" indent="-457200">
              <a:buClr>
                <a:schemeClr val="dk1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Greater product variety and shorter life cycles increase uncertainty while reducing the window of opportunity within which the supply chain can achieve </a:t>
            </a:r>
            <a:r>
              <a:rPr lang="en-US" sz="28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fit </a:t>
            </a:r>
          </a:p>
          <a:p>
            <a:pPr lvl="0">
              <a:buClr>
                <a:schemeClr val="dk1"/>
              </a:buClr>
              <a:buSzPts val="2400"/>
            </a:pPr>
            <a:endParaRPr lang="en-US" sz="2800" dirty="0" smtClean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chemeClr val="dk1"/>
              </a:buClr>
              <a:buSzPts val="2400"/>
            </a:pPr>
            <a:endParaRPr lang="en-US" sz="2800" dirty="0" smtClean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Wingdings" panose="05000000000000000000" pitchFamily="2" charset="2"/>
              <a:buChar char="q"/>
            </a:pPr>
            <a:r>
              <a:rPr lang="en-US" sz="2800" b="1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Globalization </a:t>
            </a: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and increasing uncertainty</a:t>
            </a:r>
          </a:p>
          <a:p>
            <a:pPr marL="457200" lvl="0" indent="-457200">
              <a:buClr>
                <a:schemeClr val="dk1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Significant fluctuations in exchange rates, global demand, and the price of crude oil affecting supply chain </a:t>
            </a:r>
            <a:r>
              <a:rPr lang="en-US" sz="28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performance</a:t>
            </a:r>
          </a:p>
          <a:p>
            <a:pPr marL="457200" lvl="0" indent="-457200">
              <a:buClr>
                <a:schemeClr val="dk1"/>
              </a:buClr>
              <a:buSzPts val="2400"/>
              <a:buFont typeface="Wingdings" panose="05000000000000000000" pitchFamily="2" charset="2"/>
              <a:buChar char="Ø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81" name="Google Shape;181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607039" y="187614"/>
            <a:ext cx="1423851" cy="1025230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6"/>
          <p:cNvSpPr/>
          <p:nvPr/>
        </p:nvSpPr>
        <p:spPr>
          <a:xfrm flipH="1">
            <a:off x="365757" y="300446"/>
            <a:ext cx="10241281" cy="912398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Challenges</a:t>
            </a:r>
            <a:endParaRPr sz="3600" b="1" dirty="0">
              <a:solidFill>
                <a:schemeClr val="dk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83" name="Google Shape;183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969733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6"/>
          <p:cNvSpPr/>
          <p:nvPr/>
        </p:nvSpPr>
        <p:spPr>
          <a:xfrm>
            <a:off x="130629" y="1212844"/>
            <a:ext cx="3609557" cy="5331647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80" name="Google Shape;180;p26"/>
          <p:cNvSpPr txBox="1"/>
          <p:nvPr/>
        </p:nvSpPr>
        <p:spPr>
          <a:xfrm>
            <a:off x="365761" y="1668018"/>
            <a:ext cx="10241277" cy="4401164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buClr>
                <a:schemeClr val="dk1"/>
              </a:buClr>
              <a:buSzPts val="2400"/>
            </a:pP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Fragmentation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of supply chain </a:t>
            </a: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ownership</a:t>
            </a:r>
          </a:p>
          <a:p>
            <a:pPr lvl="0">
              <a:buClr>
                <a:schemeClr val="dk1"/>
              </a:buClr>
              <a:buSzPts val="2400"/>
            </a:pPr>
            <a:endParaRPr lang="en-US" sz="2800" b="1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Firms are less vertically integrated</a:t>
            </a: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Take advantage of supplier and customer competencies they did not have</a:t>
            </a: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New ownership structure makes aligning and managing the supply chain more difficult</a:t>
            </a: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Aligning all members of a supply chain has become critical to achieving supply chain </a:t>
            </a:r>
            <a:r>
              <a:rPr lang="en-US" sz="28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fit</a:t>
            </a: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endParaRPr lang="en-US" sz="2800" dirty="0" smtClean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pic>
        <p:nvPicPr>
          <p:cNvPr id="181" name="Google Shape;181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607039" y="187614"/>
            <a:ext cx="1423851" cy="1025230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6"/>
          <p:cNvSpPr/>
          <p:nvPr/>
        </p:nvSpPr>
        <p:spPr>
          <a:xfrm flipH="1">
            <a:off x="365757" y="300446"/>
            <a:ext cx="10241281" cy="912398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Challenges</a:t>
            </a:r>
            <a:endParaRPr sz="3600" b="1" dirty="0">
              <a:solidFill>
                <a:schemeClr val="dk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83" name="Google Shape;183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www.midocean.ae</a:t>
            </a:r>
            <a:endParaRPr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9819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6"/>
          <p:cNvSpPr/>
          <p:nvPr/>
        </p:nvSpPr>
        <p:spPr>
          <a:xfrm>
            <a:off x="130629" y="1212844"/>
            <a:ext cx="3609557" cy="5331647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80" name="Google Shape;180;p26"/>
          <p:cNvSpPr txBox="1"/>
          <p:nvPr/>
        </p:nvSpPr>
        <p:spPr>
          <a:xfrm>
            <a:off x="365757" y="1462641"/>
            <a:ext cx="10241281" cy="4832052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Changing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technology and business </a:t>
            </a: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environment</a:t>
            </a:r>
            <a:endParaRPr lang="en-US" sz="2800" b="1" dirty="0">
              <a:solidFill>
                <a:srgbClr val="C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Changes in customer needs and technology may force a firm to rethink their supply chain strategy to maintain strategic </a:t>
            </a:r>
            <a:r>
              <a:rPr lang="en-US" sz="28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fit</a:t>
            </a:r>
          </a:p>
          <a:p>
            <a:pPr lvl="0">
              <a:buClr>
                <a:schemeClr val="dk1"/>
              </a:buClr>
              <a:buSzPts val="2400"/>
            </a:pPr>
            <a:endParaRPr lang="en-US" sz="2800" dirty="0" smtClean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>
              <a:buClr>
                <a:schemeClr val="dk1"/>
              </a:buClr>
              <a:buSzPts val="24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The environment and sustainability</a:t>
            </a:r>
          </a:p>
          <a:p>
            <a:pPr marL="457200" lvl="0" indent="-457200">
              <a:buClr>
                <a:schemeClr val="dk1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Growing in relevance and must be accounted for when designing supply chain strategy</a:t>
            </a:r>
          </a:p>
          <a:p>
            <a:pPr marL="457200" lvl="0" indent="-457200">
              <a:buClr>
                <a:schemeClr val="dk1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Opportunities may require coordination across different members of the supply </a:t>
            </a:r>
            <a:r>
              <a:rPr lang="en-US" sz="28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chain</a:t>
            </a:r>
          </a:p>
          <a:p>
            <a:pPr marL="457200" lvl="0" indent="-457200">
              <a:buClr>
                <a:schemeClr val="dk1"/>
              </a:buClr>
              <a:buSzPts val="2400"/>
              <a:buFont typeface="Wingdings" panose="05000000000000000000" pitchFamily="2" charset="2"/>
              <a:buChar char="Ø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pic>
        <p:nvPicPr>
          <p:cNvPr id="181" name="Google Shape;181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607039" y="187614"/>
            <a:ext cx="1423851" cy="1025230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6"/>
          <p:cNvSpPr/>
          <p:nvPr/>
        </p:nvSpPr>
        <p:spPr>
          <a:xfrm flipH="1">
            <a:off x="365757" y="300446"/>
            <a:ext cx="10241281" cy="912398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Challenges</a:t>
            </a:r>
            <a:endParaRPr sz="3600" b="1" dirty="0">
              <a:solidFill>
                <a:schemeClr val="dk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83" name="Google Shape;183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www.midocean.ae</a:t>
            </a:r>
            <a:endParaRPr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1904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6"/>
          <p:cNvSpPr/>
          <p:nvPr/>
        </p:nvSpPr>
        <p:spPr>
          <a:xfrm>
            <a:off x="130629" y="1212844"/>
            <a:ext cx="3609557" cy="5331647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26"/>
          <p:cNvSpPr txBox="1"/>
          <p:nvPr/>
        </p:nvSpPr>
        <p:spPr>
          <a:xfrm>
            <a:off x="365761" y="1668018"/>
            <a:ext cx="10241278" cy="4401164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14350" indent="-514350">
              <a:buSzPct val="100000"/>
              <a:buFont typeface="+mj-lt"/>
              <a:buAutoNum type="arabicPeriod"/>
            </a:pP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SzPct val="100000"/>
              <a:buFont typeface="+mj-lt"/>
              <a:buAutoNum type="arabi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Explain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achieving strategic fit is critical to a company’s overall success</a:t>
            </a:r>
          </a:p>
          <a:p>
            <a:pPr marL="514350" indent="-514350">
              <a:buSzPct val="100000"/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how a company achieves strategic fit between its supply chain strategy and its competitive strategy</a:t>
            </a:r>
          </a:p>
          <a:p>
            <a:pPr marL="514350" indent="-514350">
              <a:buSzPct val="100000"/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Discuss the importance of expanding the scope of strategic fit across the supply chain</a:t>
            </a:r>
          </a:p>
          <a:p>
            <a:pPr marL="514350" indent="-514350">
              <a:buSzPct val="100000"/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the major challenges that must be overcome to manage a supply chain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successfully</a:t>
            </a:r>
          </a:p>
          <a:p>
            <a:pPr>
              <a:buSzPct val="100000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1" name="Google Shape;181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607039" y="187614"/>
            <a:ext cx="1423851" cy="1025230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6"/>
          <p:cNvSpPr/>
          <p:nvPr/>
        </p:nvSpPr>
        <p:spPr>
          <a:xfrm flipH="1">
            <a:off x="365757" y="300446"/>
            <a:ext cx="10241281" cy="912398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 of Learning Objectives</a:t>
            </a:r>
            <a:endParaRPr sz="3600" b="1" dirty="0">
              <a:solidFill>
                <a:schemeClr val="dk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83" name="Google Shape;183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16027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6"/>
          <p:cNvSpPr/>
          <p:nvPr/>
        </p:nvSpPr>
        <p:spPr>
          <a:xfrm>
            <a:off x="130629" y="1212844"/>
            <a:ext cx="3609557" cy="5331647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26"/>
          <p:cNvSpPr txBox="1"/>
          <p:nvPr/>
        </p:nvSpPr>
        <p:spPr>
          <a:xfrm>
            <a:off x="365757" y="1928143"/>
            <a:ext cx="10332723" cy="3970277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endParaRPr lang="en-US" sz="2800" dirty="0" smtClean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r>
              <a:rPr lang="en-US" sz="28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Chain </a:t>
            </a:r>
            <a:r>
              <a:rPr lang="en-US" sz="28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Management-</a:t>
            </a:r>
          </a:p>
          <a:p>
            <a:r>
              <a:rPr lang="en-US" sz="28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Strategy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</a:t>
            </a:r>
            <a:r>
              <a:rPr lang="en-US" sz="28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Planning 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and Operation, </a:t>
            </a:r>
            <a:endParaRPr lang="en-US" sz="2800" dirty="0" smtClean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r>
              <a:rPr lang="en-US" sz="28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Sixth 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Edition, </a:t>
            </a:r>
            <a:endParaRPr lang="en-US" sz="2800" dirty="0" smtClean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r>
              <a:rPr lang="en-US" sz="28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Sunil 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Chopra and Peter Meindl</a:t>
            </a:r>
            <a:r>
              <a:rPr lang="en-US" sz="28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</a:p>
          <a:p>
            <a:r>
              <a:rPr lang="en-US" sz="28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Pearson 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Education Limited</a:t>
            </a:r>
            <a:r>
              <a:rPr lang="en-US" sz="28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endParaRPr lang="en-US" sz="2800" dirty="0" smtClean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Times New Roman"/>
            </a:endParaRPr>
          </a:p>
          <a:p>
            <a:r>
              <a:rPr lang="en-US" sz="2800" b="1" dirty="0" smtClean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Chapter Two</a:t>
            </a:r>
            <a:r>
              <a:rPr lang="en-US" sz="2800" b="1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1" name="Google Shape;181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607039" y="187614"/>
            <a:ext cx="1423851" cy="1025230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6"/>
          <p:cNvSpPr/>
          <p:nvPr/>
        </p:nvSpPr>
        <p:spPr>
          <a:xfrm flipH="1">
            <a:off x="365757" y="300446"/>
            <a:ext cx="10241281" cy="912398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</a:t>
            </a:r>
            <a:r>
              <a:rPr lang="en-US" sz="36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Reference</a:t>
            </a:r>
            <a:endParaRPr sz="3600" b="1" dirty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268789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" name="Google Shape;239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pic>
        <p:nvPicPr>
          <p:cNvPr id="240" name="Google Shape;240;p3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67466" y="485415"/>
            <a:ext cx="2758843" cy="75309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1" name="Google Shape;241;p3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242" name="Google Shape;242;p33"/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/>
          </a:p>
        </p:txBody>
      </p:sp>
      <p:sp>
        <p:nvSpPr>
          <p:cNvPr id="243" name="Google Shape;243;p33"/>
          <p:cNvSpPr/>
          <p:nvPr/>
        </p:nvSpPr>
        <p:spPr>
          <a:xfrm>
            <a:off x="1340017" y="1410088"/>
            <a:ext cx="9661358" cy="4312207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" name="Google Shape;244;p33"/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rotWithShape="1">
            <a:blip r:embed="rId6">
              <a:alphaModFix/>
            </a:blip>
            <a:tile tx="0" ty="-381000" sx="99000" sy="98000" flip="none" algn="ctr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6773</TotalTime>
  <Words>2260</Words>
  <Application>Microsoft Office PowerPoint</Application>
  <PresentationFormat>Widescreen</PresentationFormat>
  <Paragraphs>285</Paragraphs>
  <Slides>41</Slides>
  <Notes>33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8" baseType="lpstr">
      <vt:lpstr>Arial</vt:lpstr>
      <vt:lpstr>Calibri</vt:lpstr>
      <vt:lpstr>Noto Sans Symbols</vt:lpstr>
      <vt:lpstr>Times New Roman</vt:lpstr>
      <vt:lpstr>TimesLTStd-Roman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Tarek Mohamed</dc:creator>
  <cp:lastModifiedBy>TarekLaptop</cp:lastModifiedBy>
  <cp:revision>128</cp:revision>
  <dcterms:modified xsi:type="dcterms:W3CDTF">2023-10-12T22:59:20Z</dcterms:modified>
</cp:coreProperties>
</file>