
<file path=[Content_Types].xml><?xml version="1.0" encoding="utf-8"?>
<Types xmlns="http://schemas.openxmlformats.org/package/2006/content-types">
  <Default Extension="fntdata" ContentType="application/x-fontdata"/>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83"/>
  </p:notesMasterIdLst>
  <p:sldIdLst>
    <p:sldId id="257" r:id="rId4"/>
    <p:sldId id="395" r:id="rId5"/>
    <p:sldId id="473" r:id="rId6"/>
    <p:sldId id="396" r:id="rId7"/>
    <p:sldId id="397" r:id="rId8"/>
    <p:sldId id="398" r:id="rId9"/>
    <p:sldId id="400" r:id="rId10"/>
    <p:sldId id="401" r:id="rId11"/>
    <p:sldId id="402" r:id="rId12"/>
    <p:sldId id="403" r:id="rId13"/>
    <p:sldId id="436" r:id="rId14"/>
    <p:sldId id="435" r:id="rId15"/>
    <p:sldId id="404" r:id="rId16"/>
    <p:sldId id="405" r:id="rId17"/>
    <p:sldId id="406" r:id="rId18"/>
    <p:sldId id="407" r:id="rId19"/>
    <p:sldId id="408" r:id="rId20"/>
    <p:sldId id="409" r:id="rId21"/>
    <p:sldId id="410" r:id="rId22"/>
    <p:sldId id="411" r:id="rId23"/>
    <p:sldId id="412" r:id="rId24"/>
    <p:sldId id="413" r:id="rId25"/>
    <p:sldId id="414" r:id="rId26"/>
    <p:sldId id="415" r:id="rId27"/>
    <p:sldId id="417" r:id="rId28"/>
    <p:sldId id="418" r:id="rId29"/>
    <p:sldId id="419" r:id="rId30"/>
    <p:sldId id="416" r:id="rId31"/>
    <p:sldId id="421" r:id="rId32"/>
    <p:sldId id="420" r:id="rId33"/>
    <p:sldId id="422" r:id="rId34"/>
    <p:sldId id="423" r:id="rId35"/>
    <p:sldId id="425" r:id="rId36"/>
    <p:sldId id="426" r:id="rId37"/>
    <p:sldId id="427" r:id="rId38"/>
    <p:sldId id="428" r:id="rId39"/>
    <p:sldId id="433" r:id="rId40"/>
    <p:sldId id="429" r:id="rId41"/>
    <p:sldId id="430" r:id="rId42"/>
    <p:sldId id="432" r:id="rId43"/>
    <p:sldId id="431" r:id="rId44"/>
    <p:sldId id="471" r:id="rId45"/>
    <p:sldId id="437" r:id="rId46"/>
    <p:sldId id="434" r:id="rId47"/>
    <p:sldId id="438" r:id="rId48"/>
    <p:sldId id="439" r:id="rId49"/>
    <p:sldId id="472" r:id="rId50"/>
    <p:sldId id="442" r:id="rId51"/>
    <p:sldId id="440" r:id="rId52"/>
    <p:sldId id="443" r:id="rId53"/>
    <p:sldId id="444" r:id="rId54"/>
    <p:sldId id="445" r:id="rId55"/>
    <p:sldId id="446" r:id="rId56"/>
    <p:sldId id="447" r:id="rId57"/>
    <p:sldId id="448" r:id="rId58"/>
    <p:sldId id="449" r:id="rId59"/>
    <p:sldId id="450" r:id="rId60"/>
    <p:sldId id="451" r:id="rId61"/>
    <p:sldId id="441" r:id="rId62"/>
    <p:sldId id="454" r:id="rId63"/>
    <p:sldId id="455" r:id="rId64"/>
    <p:sldId id="452" r:id="rId65"/>
    <p:sldId id="456" r:id="rId66"/>
    <p:sldId id="453" r:id="rId67"/>
    <p:sldId id="459" r:id="rId68"/>
    <p:sldId id="457" r:id="rId69"/>
    <p:sldId id="458" r:id="rId70"/>
    <p:sldId id="461" r:id="rId71"/>
    <p:sldId id="460" r:id="rId72"/>
    <p:sldId id="463" r:id="rId73"/>
    <p:sldId id="464" r:id="rId74"/>
    <p:sldId id="466" r:id="rId75"/>
    <p:sldId id="462" r:id="rId76"/>
    <p:sldId id="467" r:id="rId77"/>
    <p:sldId id="465" r:id="rId78"/>
    <p:sldId id="469" r:id="rId79"/>
    <p:sldId id="468" r:id="rId80"/>
    <p:sldId id="470" r:id="rId81"/>
    <p:sldId id="349" r:id="rId82"/>
  </p:sldIdLst>
  <p:sldSz cx="12192000" cy="6858000"/>
  <p:notesSz cx="6858000" cy="9144000"/>
  <p:embeddedFontLst>
    <p:embeddedFont>
      <p:font typeface="Alexandria" pitchFamily="2" charset="-78"/>
      <p:regular r:id="rId84"/>
      <p:bold r:id="rId85"/>
    </p:embeddedFont>
    <p:embeddedFont>
      <p:font typeface="Alexandria Black" pitchFamily="2" charset="-78"/>
      <p:bold r:id="rId86"/>
    </p:embeddedFont>
    <p:embeddedFont>
      <p:font typeface="Simplified Arabic" panose="02020603050405020304" pitchFamily="18" charset="-78"/>
      <p:regular r:id="rId87"/>
      <p:bold r:id="rId8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54755B-9C3E-15D3-A7B2-BE4FEA3D6B8A}" v="1" dt="2024-10-09T17:21:32.9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font" Target="fonts/font1.fntdata"/><Relationship Id="rId89" Type="http://schemas.openxmlformats.org/officeDocument/2006/relationships/presProps" Target="pres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viewProps" Target="viewProp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font" Target="fonts/font2.fntdata"/><Relationship Id="rId93" Type="http://schemas.microsoft.com/office/2016/11/relationships/changesInfo" Target="changesInfos/changesInfo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88" Type="http://schemas.openxmlformats.org/officeDocument/2006/relationships/font" Target="fonts/font5.fntdata"/><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font" Target="fonts/font3.fntdata"/><Relationship Id="rId94"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tableStyles" Target="tableStyles.xml"/><Relationship Id="rId2" Type="http://schemas.openxmlformats.org/officeDocument/2006/relationships/customXml" Target="../customXml/item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font" Target="fonts/font4.fntdata"/><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4754755B-9C3E-15D3-A7B2-BE4FEA3D6B8A}"/>
    <pc:docChg chg="modSld">
      <pc:chgData name="NourallahElkolaly" userId="S::nourallah.elkolaly@midocean.edu.km::229aaf61-bf27-4811-8eff-c8b0db2221ba" providerId="AD" clId="Web-{4754755B-9C3E-15D3-A7B2-BE4FEA3D6B8A}" dt="2024-10-09T17:21:32.984" v="0" actId="1076"/>
      <pc:docMkLst>
        <pc:docMk/>
      </pc:docMkLst>
      <pc:sldChg chg="modSp">
        <pc:chgData name="NourallahElkolaly" userId="S::nourallah.elkolaly@midocean.edu.km::229aaf61-bf27-4811-8eff-c8b0db2221ba" providerId="AD" clId="Web-{4754755B-9C3E-15D3-A7B2-BE4FEA3D6B8A}" dt="2024-10-09T17:21:32.984" v="0" actId="1076"/>
        <pc:sldMkLst>
          <pc:docMk/>
          <pc:sldMk cId="1801370181" sldId="257"/>
        </pc:sldMkLst>
        <pc:picChg chg="mod">
          <ac:chgData name="NourallahElkolaly" userId="S::nourallah.elkolaly@midocean.edu.km::229aaf61-bf27-4811-8eff-c8b0db2221ba" providerId="AD" clId="Web-{4754755B-9C3E-15D3-A7B2-BE4FEA3D6B8A}" dt="2024-10-09T17:21:32.984" v="0" actId="1076"/>
          <ac:picMkLst>
            <pc:docMk/>
            <pc:sldMk cId="1801370181" sldId="257"/>
            <ac:picMk id="8" creationId="{DC245D16-6ECD-5E3D-6424-B26B21EDF6F8}"/>
          </ac:picMkLst>
        </pc:picChg>
      </pc:sldChg>
    </pc:docChg>
  </pc:docChgLst>
</pc:chgInfo>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التعليم والتدريب</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النقل والمواصلات</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639FD396-76F4-42AC-BB5E-7EC07A98BDE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تعزيز الأمن السيبراني</a:t>
          </a:r>
          <a:endParaRPr lang="en-US" sz="1400" b="1" dirty="0">
            <a:solidFill>
              <a:schemeClr val="bg1"/>
            </a:solidFill>
            <a:latin typeface="Alexandria" pitchFamily="2" charset="-78"/>
            <a:cs typeface="Alexandria" pitchFamily="2" charset="-78"/>
          </a:endParaRPr>
        </a:p>
      </dgm:t>
    </dgm:pt>
    <dgm:pt modelId="{B5D646CC-FA9C-46BD-870D-6FDBC56ADB66}" type="parTrans" cxnId="{0718B802-F02D-46FE-A729-131DD6918BFC}">
      <dgm:prSet/>
      <dgm:spPr/>
      <dgm:t>
        <a:bodyPr/>
        <a:lstStyle/>
        <a:p>
          <a:endParaRPr lang="en-US"/>
        </a:p>
      </dgm:t>
    </dgm:pt>
    <dgm:pt modelId="{EA213612-75D6-4753-9619-DE42733E4F9D}" type="sibTrans" cxnId="{0718B802-F02D-46FE-A729-131DD6918BFC}">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الخدمات العامة والخاصة</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زيادة الإنتاجية والكفاءة</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تحليل البيانات واتخاذ القرار</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التنمية المستدامة وحماية البيئة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الابتكار والإبداع</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D7BFDFBB-3C1E-44AA-BB3C-CDC7CF39163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التمويل والخدمات المالية</a:t>
          </a:r>
          <a:endParaRPr lang="en-US" sz="1400" b="1" dirty="0">
            <a:solidFill>
              <a:schemeClr val="bg1"/>
            </a:solidFill>
            <a:latin typeface="Alexandria" pitchFamily="2" charset="-78"/>
            <a:cs typeface="Alexandria" pitchFamily="2" charset="-78"/>
          </a:endParaRPr>
        </a:p>
      </dgm:t>
    </dgm:pt>
    <dgm:pt modelId="{FAA047F2-508F-4651-B0B7-6DA8D462D9FE}" type="parTrans" cxnId="{0863EB4A-93D6-4D72-9D57-C48FF8A7FCC3}">
      <dgm:prSet/>
      <dgm:spPr/>
      <dgm:t>
        <a:bodyPr/>
        <a:lstStyle/>
        <a:p>
          <a:endParaRPr lang="en-US"/>
        </a:p>
      </dgm:t>
    </dgm:pt>
    <dgm:pt modelId="{46B07603-71B8-45FB-84B9-AA2E6F5D14BB}" type="sibTrans" cxnId="{0863EB4A-93D6-4D72-9D57-C48FF8A7FCC3}">
      <dgm:prSet/>
      <dgm:spPr/>
      <dgm:t>
        <a:bodyPr/>
        <a:lstStyle/>
        <a:p>
          <a:endParaRPr lang="en-US"/>
        </a:p>
      </dgm:t>
    </dgm:pt>
    <dgm:pt modelId="{6B867250-2025-4A9A-A295-FA5C194D4E9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جودة الحياة</a:t>
          </a:r>
          <a:endParaRPr lang="en-US" sz="1400" b="1" dirty="0">
            <a:solidFill>
              <a:schemeClr val="bg1"/>
            </a:solidFill>
            <a:latin typeface="Alexandria" pitchFamily="2" charset="-78"/>
            <a:cs typeface="Alexandria" pitchFamily="2" charset="-78"/>
          </a:endParaRPr>
        </a:p>
      </dgm:t>
    </dgm:pt>
    <dgm:pt modelId="{171E9FFD-8B12-4B2C-96EE-B2ACF6BA7022}" type="parTrans" cxnId="{A39FCCE0-0D31-483F-BA9D-216B90CB782F}">
      <dgm:prSet/>
      <dgm:spPr/>
      <dgm:t>
        <a:bodyPr/>
        <a:lstStyle/>
        <a:p>
          <a:endParaRPr lang="en-US"/>
        </a:p>
      </dgm:t>
    </dgm:pt>
    <dgm:pt modelId="{F42CE714-AFDF-4785-AA9C-04C5B1BFDB60}" type="sibTrans" cxnId="{A39FCCE0-0D31-483F-BA9D-216B90CB782F}">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10"/>
      <dgm:spPr/>
    </dgm:pt>
    <dgm:pt modelId="{F44E7F23-BD8B-4F0E-82C0-4C7D2D473C36}" type="pres">
      <dgm:prSet presAssocID="{3A97507E-D191-43C8-B0F9-DED7C3CA3864}" presName="parentText" presStyleLbl="node1" presStyleIdx="0" presStyleCnt="10"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10">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10"/>
      <dgm:spPr/>
    </dgm:pt>
    <dgm:pt modelId="{D313B518-101D-4AED-808B-836D1F96C8CC}" type="pres">
      <dgm:prSet presAssocID="{222C1A91-0FED-4318-B231-BBB01358D251}" presName="parentText" presStyleLbl="node1" presStyleIdx="1" presStyleCnt="10">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10">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10"/>
      <dgm:spPr/>
    </dgm:pt>
    <dgm:pt modelId="{3EA28980-3907-468F-AE49-B0120354FAA5}" type="pres">
      <dgm:prSet presAssocID="{CB11754A-8D4C-475A-A8E5-07B9657CDA71}" presName="parentText" presStyleLbl="node1" presStyleIdx="2" presStyleCnt="10">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10">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10"/>
      <dgm:spPr/>
    </dgm:pt>
    <dgm:pt modelId="{EE7DB42A-F336-4DA4-89DD-8153F5208F5D}" type="pres">
      <dgm:prSet presAssocID="{2A0915CC-E8B2-4AAA-8FEF-B2D4F104FBC9}" presName="parentText" presStyleLbl="node1" presStyleIdx="3" presStyleCnt="10">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10">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10"/>
      <dgm:spPr/>
    </dgm:pt>
    <dgm:pt modelId="{8AE508D1-44D7-4A02-B21B-7205770564F0}" type="pres">
      <dgm:prSet presAssocID="{4192D1F2-E410-4450-8D79-4BD0A3ED08BA}" presName="parentText" presStyleLbl="node1" presStyleIdx="4" presStyleCnt="10"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10">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10"/>
      <dgm:spPr/>
    </dgm:pt>
    <dgm:pt modelId="{61F92A3E-084D-4F1B-8EE6-86B507043D1A}" type="pres">
      <dgm:prSet presAssocID="{C865241F-DFE3-4F8F-AA86-46D740A2B51B}" presName="parentText" presStyleLbl="node1" presStyleIdx="5" presStyleCnt="10">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10">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10"/>
      <dgm:spPr/>
    </dgm:pt>
    <dgm:pt modelId="{4BB9E5CF-B2A7-4C1B-855A-DA4F8E874F32}" type="pres">
      <dgm:prSet presAssocID="{8B0AB9B0-292D-4E4B-8BE6-7F42A87EDA55}" presName="parentText" presStyleLbl="node1" presStyleIdx="6" presStyleCnt="10">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10">
        <dgm:presLayoutVars>
          <dgm:bulletEnabled val="1"/>
        </dgm:presLayoutVars>
      </dgm:prSet>
      <dgm:spPr/>
    </dgm:pt>
    <dgm:pt modelId="{B31B3701-D4CF-4C31-8EDE-F2D8247929E6}" type="pres">
      <dgm:prSet presAssocID="{F074E02D-8340-4D6D-954C-694F63EB4E85}" presName="spaceBetweenRectangles" presStyleCnt="0"/>
      <dgm:spPr/>
    </dgm:pt>
    <dgm:pt modelId="{2A2DE83A-BACB-462D-A193-A0D6B2D26AB2}" type="pres">
      <dgm:prSet presAssocID="{639FD396-76F4-42AC-BB5E-7EC07A98BDE5}" presName="parentLin" presStyleCnt="0"/>
      <dgm:spPr/>
    </dgm:pt>
    <dgm:pt modelId="{F51A890A-5E3A-4218-A0F1-3475C5A50EE2}" type="pres">
      <dgm:prSet presAssocID="{639FD396-76F4-42AC-BB5E-7EC07A98BDE5}" presName="parentLeftMargin" presStyleLbl="node1" presStyleIdx="6" presStyleCnt="10"/>
      <dgm:spPr/>
    </dgm:pt>
    <dgm:pt modelId="{38C1F645-C37D-4986-A47B-94A94099BCC0}" type="pres">
      <dgm:prSet presAssocID="{639FD396-76F4-42AC-BB5E-7EC07A98BDE5}" presName="parentText" presStyleLbl="node1" presStyleIdx="7" presStyleCnt="10">
        <dgm:presLayoutVars>
          <dgm:chMax val="0"/>
          <dgm:bulletEnabled val="1"/>
        </dgm:presLayoutVars>
      </dgm:prSet>
      <dgm:spPr/>
    </dgm:pt>
    <dgm:pt modelId="{B1A1F82C-3B77-4894-A7EC-CA90A7B8F42C}" type="pres">
      <dgm:prSet presAssocID="{639FD396-76F4-42AC-BB5E-7EC07A98BDE5}" presName="negativeSpace" presStyleCnt="0"/>
      <dgm:spPr/>
    </dgm:pt>
    <dgm:pt modelId="{09CBA79C-AB92-4DDD-A016-1422061A101F}" type="pres">
      <dgm:prSet presAssocID="{639FD396-76F4-42AC-BB5E-7EC07A98BDE5}" presName="childText" presStyleLbl="conFgAcc1" presStyleIdx="7" presStyleCnt="10">
        <dgm:presLayoutVars>
          <dgm:bulletEnabled val="1"/>
        </dgm:presLayoutVars>
      </dgm:prSet>
      <dgm:spPr/>
    </dgm:pt>
    <dgm:pt modelId="{AF953050-841F-4007-86C3-45B2EE7062FB}" type="pres">
      <dgm:prSet presAssocID="{EA213612-75D6-4753-9619-DE42733E4F9D}" presName="spaceBetweenRectangles" presStyleCnt="0"/>
      <dgm:spPr/>
    </dgm:pt>
    <dgm:pt modelId="{63913444-63D5-4C5D-9492-C571D4FA0D64}" type="pres">
      <dgm:prSet presAssocID="{6B867250-2025-4A9A-A295-FA5C194D4E9C}" presName="parentLin" presStyleCnt="0"/>
      <dgm:spPr/>
    </dgm:pt>
    <dgm:pt modelId="{A6DF2189-87DA-4442-A01E-582C9FBB5361}" type="pres">
      <dgm:prSet presAssocID="{6B867250-2025-4A9A-A295-FA5C194D4E9C}" presName="parentLeftMargin" presStyleLbl="node1" presStyleIdx="7" presStyleCnt="10"/>
      <dgm:spPr/>
    </dgm:pt>
    <dgm:pt modelId="{E708CA6F-4C14-42BA-83DB-6BD4AF1A7BB0}" type="pres">
      <dgm:prSet presAssocID="{6B867250-2025-4A9A-A295-FA5C194D4E9C}" presName="parentText" presStyleLbl="node1" presStyleIdx="8" presStyleCnt="10">
        <dgm:presLayoutVars>
          <dgm:chMax val="0"/>
          <dgm:bulletEnabled val="1"/>
        </dgm:presLayoutVars>
      </dgm:prSet>
      <dgm:spPr/>
    </dgm:pt>
    <dgm:pt modelId="{C1AB3502-ED00-413B-81F2-03B6E5C0BFDC}" type="pres">
      <dgm:prSet presAssocID="{6B867250-2025-4A9A-A295-FA5C194D4E9C}" presName="negativeSpace" presStyleCnt="0"/>
      <dgm:spPr/>
    </dgm:pt>
    <dgm:pt modelId="{D5B8AC12-3CE7-4B6E-88E5-FE3E35582260}" type="pres">
      <dgm:prSet presAssocID="{6B867250-2025-4A9A-A295-FA5C194D4E9C}" presName="childText" presStyleLbl="conFgAcc1" presStyleIdx="8" presStyleCnt="10">
        <dgm:presLayoutVars>
          <dgm:bulletEnabled val="1"/>
        </dgm:presLayoutVars>
      </dgm:prSet>
      <dgm:spPr/>
    </dgm:pt>
    <dgm:pt modelId="{E97CDFA4-E118-4B9E-BA5C-B6AC84CC4F5B}" type="pres">
      <dgm:prSet presAssocID="{F42CE714-AFDF-4785-AA9C-04C5B1BFDB60}" presName="spaceBetweenRectangles" presStyleCnt="0"/>
      <dgm:spPr/>
    </dgm:pt>
    <dgm:pt modelId="{8F0867E7-8232-4808-8F0D-56984D1A1F09}" type="pres">
      <dgm:prSet presAssocID="{D7BFDFBB-3C1E-44AA-BB3C-CDC7CF39163C}" presName="parentLin" presStyleCnt="0"/>
      <dgm:spPr/>
    </dgm:pt>
    <dgm:pt modelId="{27C30573-86E8-4B0F-A4F5-337152457252}" type="pres">
      <dgm:prSet presAssocID="{D7BFDFBB-3C1E-44AA-BB3C-CDC7CF39163C}" presName="parentLeftMargin" presStyleLbl="node1" presStyleIdx="8" presStyleCnt="10"/>
      <dgm:spPr/>
    </dgm:pt>
    <dgm:pt modelId="{766F2B2B-47FE-4F71-A2CB-C27091FA0F16}" type="pres">
      <dgm:prSet presAssocID="{D7BFDFBB-3C1E-44AA-BB3C-CDC7CF39163C}" presName="parentText" presStyleLbl="node1" presStyleIdx="9" presStyleCnt="10">
        <dgm:presLayoutVars>
          <dgm:chMax val="0"/>
          <dgm:bulletEnabled val="1"/>
        </dgm:presLayoutVars>
      </dgm:prSet>
      <dgm:spPr/>
    </dgm:pt>
    <dgm:pt modelId="{486823C5-FE90-4542-B3E9-C0CEBB7B1437}" type="pres">
      <dgm:prSet presAssocID="{D7BFDFBB-3C1E-44AA-BB3C-CDC7CF39163C}" presName="negativeSpace" presStyleCnt="0"/>
      <dgm:spPr/>
    </dgm:pt>
    <dgm:pt modelId="{10131F37-2BC9-4B07-8109-17876945916F}" type="pres">
      <dgm:prSet presAssocID="{D7BFDFBB-3C1E-44AA-BB3C-CDC7CF39163C}" presName="childText" presStyleLbl="conFgAcc1" presStyleIdx="9" presStyleCnt="10">
        <dgm:presLayoutVars>
          <dgm:bulletEnabled val="1"/>
        </dgm:presLayoutVars>
      </dgm:prSet>
      <dgm:spPr/>
    </dgm:pt>
  </dgm:ptLst>
  <dgm:cxnLst>
    <dgm:cxn modelId="{0718B802-F02D-46FE-A729-131DD6918BFC}" srcId="{5BD58F96-20DD-4575-A367-D7F06234D535}" destId="{639FD396-76F4-42AC-BB5E-7EC07A98BDE5}" srcOrd="7" destOrd="0" parTransId="{B5D646CC-FA9C-46BD-870D-6FDBC56ADB66}" sibTransId="{EA213612-75D6-4753-9619-DE42733E4F9D}"/>
    <dgm:cxn modelId="{2254F403-EBDE-4DF8-A1BE-2A4D0259860D}" type="presOf" srcId="{D7BFDFBB-3C1E-44AA-BB3C-CDC7CF39163C}" destId="{766F2B2B-47FE-4F71-A2CB-C27091FA0F16}" srcOrd="1" destOrd="0" presId="urn:microsoft.com/office/officeart/2005/8/layout/list1"/>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9D37475D-34DC-4742-9949-7AC4342B7A48}" type="presOf" srcId="{D7BFDFBB-3C1E-44AA-BB3C-CDC7CF39163C}" destId="{27C30573-86E8-4B0F-A4F5-337152457252}"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0863EB4A-93D6-4D72-9D57-C48FF8A7FCC3}" srcId="{5BD58F96-20DD-4575-A367-D7F06234D535}" destId="{D7BFDFBB-3C1E-44AA-BB3C-CDC7CF39163C}" srcOrd="9" destOrd="0" parTransId="{FAA047F2-508F-4651-B0B7-6DA8D462D9FE}" sibTransId="{46B07603-71B8-45FB-84B9-AA2E6F5D14BB}"/>
    <dgm:cxn modelId="{D8C0FE4C-C0A0-4B00-961E-C0E4708955E6}" type="presOf" srcId="{3A97507E-D191-43C8-B0F9-DED7C3CA3864}" destId="{F44E7F23-BD8B-4F0E-82C0-4C7D2D473C36}" srcOrd="1" destOrd="0" presId="urn:microsoft.com/office/officeart/2005/8/layout/list1"/>
    <dgm:cxn modelId="{A8390D50-0D0C-4C40-96C0-BD176BBB049E}" type="presOf" srcId="{6B867250-2025-4A9A-A295-FA5C194D4E9C}" destId="{E708CA6F-4C14-42BA-83DB-6BD4AF1A7BB0}"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738035DF-8C16-40C2-88A5-473982B5FB35}" type="presOf" srcId="{639FD396-76F4-42AC-BB5E-7EC07A98BDE5}" destId="{38C1F645-C37D-4986-A47B-94A94099BCC0}" srcOrd="1" destOrd="0" presId="urn:microsoft.com/office/officeart/2005/8/layout/list1"/>
    <dgm:cxn modelId="{A39FCCE0-0D31-483F-BA9D-216B90CB782F}" srcId="{5BD58F96-20DD-4575-A367-D7F06234D535}" destId="{6B867250-2025-4A9A-A295-FA5C194D4E9C}" srcOrd="8" destOrd="0" parTransId="{171E9FFD-8B12-4B2C-96EE-B2ACF6BA7022}" sibTransId="{F42CE714-AFDF-4785-AA9C-04C5B1BFDB60}"/>
    <dgm:cxn modelId="{60ACDEF1-529B-4565-B6E5-B48C16A6B805}" type="presOf" srcId="{6B867250-2025-4A9A-A295-FA5C194D4E9C}" destId="{A6DF2189-87DA-4442-A01E-582C9FBB5361}"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6BBCE8FE-1A8D-4756-8B47-EA464C95B384}" type="presOf" srcId="{639FD396-76F4-42AC-BB5E-7EC07A98BDE5}" destId="{F51A890A-5E3A-4218-A0F1-3475C5A50EE2}" srcOrd="0"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 modelId="{C01B8EE7-E36C-4159-9295-6E9F4C8B3AFF}" type="presParOf" srcId="{683FC2FC-DA08-42D7-9144-AA04E082A627}" destId="{B31B3701-D4CF-4C31-8EDE-F2D8247929E6}" srcOrd="27" destOrd="0" presId="urn:microsoft.com/office/officeart/2005/8/layout/list1"/>
    <dgm:cxn modelId="{D914E99B-08BE-4AF5-8E3E-1E704EFE7E05}" type="presParOf" srcId="{683FC2FC-DA08-42D7-9144-AA04E082A627}" destId="{2A2DE83A-BACB-462D-A193-A0D6B2D26AB2}" srcOrd="28" destOrd="0" presId="urn:microsoft.com/office/officeart/2005/8/layout/list1"/>
    <dgm:cxn modelId="{1647866F-A33C-4A3C-A517-76EC4DB24A3B}" type="presParOf" srcId="{2A2DE83A-BACB-462D-A193-A0D6B2D26AB2}" destId="{F51A890A-5E3A-4218-A0F1-3475C5A50EE2}" srcOrd="0" destOrd="0" presId="urn:microsoft.com/office/officeart/2005/8/layout/list1"/>
    <dgm:cxn modelId="{392E4F75-29C8-4760-99E1-E6ED725399F8}" type="presParOf" srcId="{2A2DE83A-BACB-462D-A193-A0D6B2D26AB2}" destId="{38C1F645-C37D-4986-A47B-94A94099BCC0}" srcOrd="1" destOrd="0" presId="urn:microsoft.com/office/officeart/2005/8/layout/list1"/>
    <dgm:cxn modelId="{8256CAAC-19D9-492D-9151-DE322F83849E}" type="presParOf" srcId="{683FC2FC-DA08-42D7-9144-AA04E082A627}" destId="{B1A1F82C-3B77-4894-A7EC-CA90A7B8F42C}" srcOrd="29" destOrd="0" presId="urn:microsoft.com/office/officeart/2005/8/layout/list1"/>
    <dgm:cxn modelId="{9CA8B1DF-04C2-4F72-AE1F-34F02A20D428}" type="presParOf" srcId="{683FC2FC-DA08-42D7-9144-AA04E082A627}" destId="{09CBA79C-AB92-4DDD-A016-1422061A101F}" srcOrd="30" destOrd="0" presId="urn:microsoft.com/office/officeart/2005/8/layout/list1"/>
    <dgm:cxn modelId="{EBF83340-8DDA-4FEE-B5A2-2521C8E64AF0}" type="presParOf" srcId="{683FC2FC-DA08-42D7-9144-AA04E082A627}" destId="{AF953050-841F-4007-86C3-45B2EE7062FB}" srcOrd="31" destOrd="0" presId="urn:microsoft.com/office/officeart/2005/8/layout/list1"/>
    <dgm:cxn modelId="{1157630E-AD50-44CD-996F-18EB7D274074}" type="presParOf" srcId="{683FC2FC-DA08-42D7-9144-AA04E082A627}" destId="{63913444-63D5-4C5D-9492-C571D4FA0D64}" srcOrd="32" destOrd="0" presId="urn:microsoft.com/office/officeart/2005/8/layout/list1"/>
    <dgm:cxn modelId="{3A5E3C0F-7D10-467C-AA32-E20822E666B5}" type="presParOf" srcId="{63913444-63D5-4C5D-9492-C571D4FA0D64}" destId="{A6DF2189-87DA-4442-A01E-582C9FBB5361}" srcOrd="0" destOrd="0" presId="urn:microsoft.com/office/officeart/2005/8/layout/list1"/>
    <dgm:cxn modelId="{8BBAC73D-3C9D-44C4-BE90-7BB609AB5CC1}" type="presParOf" srcId="{63913444-63D5-4C5D-9492-C571D4FA0D64}" destId="{E708CA6F-4C14-42BA-83DB-6BD4AF1A7BB0}" srcOrd="1" destOrd="0" presId="urn:microsoft.com/office/officeart/2005/8/layout/list1"/>
    <dgm:cxn modelId="{8CD1797D-26A1-41A5-8EA1-F5754B6C6614}" type="presParOf" srcId="{683FC2FC-DA08-42D7-9144-AA04E082A627}" destId="{C1AB3502-ED00-413B-81F2-03B6E5C0BFDC}" srcOrd="33" destOrd="0" presId="urn:microsoft.com/office/officeart/2005/8/layout/list1"/>
    <dgm:cxn modelId="{8CCDC092-5A48-45B4-B4A7-12A816A8B853}" type="presParOf" srcId="{683FC2FC-DA08-42D7-9144-AA04E082A627}" destId="{D5B8AC12-3CE7-4B6E-88E5-FE3E35582260}" srcOrd="34" destOrd="0" presId="urn:microsoft.com/office/officeart/2005/8/layout/list1"/>
    <dgm:cxn modelId="{74394598-BBCE-4966-A448-A7776FA64133}" type="presParOf" srcId="{683FC2FC-DA08-42D7-9144-AA04E082A627}" destId="{E97CDFA4-E118-4B9E-BA5C-B6AC84CC4F5B}" srcOrd="35" destOrd="0" presId="urn:microsoft.com/office/officeart/2005/8/layout/list1"/>
    <dgm:cxn modelId="{ECE0F4B2-49C5-434A-91E2-EA4FF981EF68}" type="presParOf" srcId="{683FC2FC-DA08-42D7-9144-AA04E082A627}" destId="{8F0867E7-8232-4808-8F0D-56984D1A1F09}" srcOrd="36" destOrd="0" presId="urn:microsoft.com/office/officeart/2005/8/layout/list1"/>
    <dgm:cxn modelId="{8FDEC210-0235-477B-98B6-57D493009B55}" type="presParOf" srcId="{8F0867E7-8232-4808-8F0D-56984D1A1F09}" destId="{27C30573-86E8-4B0F-A4F5-337152457252}" srcOrd="0" destOrd="0" presId="urn:microsoft.com/office/officeart/2005/8/layout/list1"/>
    <dgm:cxn modelId="{29E078BC-52E9-492A-A3A6-9F26DF1002E4}" type="presParOf" srcId="{8F0867E7-8232-4808-8F0D-56984D1A1F09}" destId="{766F2B2B-47FE-4F71-A2CB-C27091FA0F16}" srcOrd="1" destOrd="0" presId="urn:microsoft.com/office/officeart/2005/8/layout/list1"/>
    <dgm:cxn modelId="{A4A82E48-3E9C-435D-9FC2-F21FAAD25BF9}" type="presParOf" srcId="{683FC2FC-DA08-42D7-9144-AA04E082A627}" destId="{486823C5-FE90-4542-B3E9-C0CEBB7B1437}" srcOrd="37" destOrd="0" presId="urn:microsoft.com/office/officeart/2005/8/layout/list1"/>
    <dgm:cxn modelId="{132F7E81-163F-4590-9236-C28077A2B18F}" type="presParOf" srcId="{683FC2FC-DA08-42D7-9144-AA04E082A627}" destId="{10131F37-2BC9-4B07-8109-17876945916F}"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dgm:spPr/>
      <dgm:t>
        <a:bodyPr/>
        <a:lstStyle/>
        <a:p>
          <a:r>
            <a:rPr lang="ar-SA" b="1" dirty="0">
              <a:solidFill>
                <a:srgbClr val="002060"/>
              </a:solidFill>
              <a:latin typeface="Alexandria" pitchFamily="2" charset="-78"/>
              <a:cs typeface="Alexandria" pitchFamily="2" charset="-78"/>
            </a:rPr>
            <a:t>الأتمتة وتقليل الأخطاء البشرية</a:t>
          </a:r>
          <a:endParaRPr lang="en-US"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dgm:spPr/>
      <dgm:t>
        <a:bodyPr/>
        <a:lstStyle/>
        <a:p>
          <a:r>
            <a:rPr lang="ar-SA" b="1">
              <a:solidFill>
                <a:srgbClr val="002060"/>
              </a:solidFill>
              <a:latin typeface="Alexandria" pitchFamily="2" charset="-78"/>
              <a:cs typeface="Alexandria" pitchFamily="2" charset="-78"/>
            </a:rPr>
            <a:t>تحسين العمليات الصناعية</a:t>
          </a:r>
          <a:endParaRPr lang="en-US" b="1">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4038C4AD-48F2-4A5E-904A-D7CA5D7D5F1F}">
      <dgm:prSet/>
      <dgm:spPr/>
      <dgm:t>
        <a:bodyPr/>
        <a:lstStyle/>
        <a:p>
          <a:r>
            <a:rPr lang="ar-SA" b="1">
              <a:solidFill>
                <a:srgbClr val="002060"/>
              </a:solidFill>
              <a:latin typeface="Alexandria" pitchFamily="2" charset="-78"/>
              <a:cs typeface="Alexandria" pitchFamily="2" charset="-78"/>
            </a:rPr>
            <a:t>التحليل السريع والدقيق للبيانات</a:t>
          </a:r>
          <a:endParaRPr lang="en-US" b="1">
            <a:solidFill>
              <a:srgbClr val="002060"/>
            </a:solidFill>
            <a:latin typeface="Alexandria" pitchFamily="2" charset="-78"/>
            <a:cs typeface="Alexandria" pitchFamily="2" charset="-78"/>
          </a:endParaRPr>
        </a:p>
      </dgm:t>
    </dgm:pt>
    <dgm:pt modelId="{E9BF38FE-68DC-4AB4-9B3D-68D1D438F1CE}" type="parTrans" cxnId="{92FAF106-21A4-4B16-B927-3F1535BEC0F0}">
      <dgm:prSet/>
      <dgm:spPr/>
      <dgm:t>
        <a:bodyPr/>
        <a:lstStyle/>
        <a:p>
          <a:endParaRPr lang="en-US"/>
        </a:p>
      </dgm:t>
    </dgm:pt>
    <dgm:pt modelId="{F6089724-A309-4EC0-AE03-0ACB1AF6B867}" type="sibTrans" cxnId="{92FAF106-21A4-4B16-B927-3F1535BEC0F0}">
      <dgm:prSet/>
      <dgm:spPr/>
      <dgm:t>
        <a:bodyPr/>
        <a:lstStyle/>
        <a:p>
          <a:endParaRPr lang="en-US"/>
        </a:p>
      </dgm:t>
    </dgm:pt>
    <dgm:pt modelId="{1861C98F-A5EE-4680-BCE3-A79BBDD96192}">
      <dgm:prSet/>
      <dgm:spPr/>
      <dgm:t>
        <a:bodyPr/>
        <a:lstStyle/>
        <a:p>
          <a:r>
            <a:rPr lang="ar-SA" b="1">
              <a:solidFill>
                <a:srgbClr val="002060"/>
              </a:solidFill>
              <a:latin typeface="Alexandria" pitchFamily="2" charset="-78"/>
              <a:cs typeface="Alexandria" pitchFamily="2" charset="-78"/>
            </a:rPr>
            <a:t>تحسين تجربة العملاء</a:t>
          </a:r>
          <a:endParaRPr lang="en-US" b="1">
            <a:solidFill>
              <a:srgbClr val="002060"/>
            </a:solidFill>
            <a:latin typeface="Alexandria" pitchFamily="2" charset="-78"/>
            <a:cs typeface="Alexandria" pitchFamily="2" charset="-78"/>
          </a:endParaRPr>
        </a:p>
      </dgm:t>
    </dgm:pt>
    <dgm:pt modelId="{3E9012E2-EC2D-4850-AA58-1B68BA82AC20}" type="parTrans" cxnId="{8323E8C8-6802-4DBB-AB5E-ABA1E62E2C84}">
      <dgm:prSet/>
      <dgm:spPr/>
      <dgm:t>
        <a:bodyPr/>
        <a:lstStyle/>
        <a:p>
          <a:endParaRPr lang="en-US"/>
        </a:p>
      </dgm:t>
    </dgm:pt>
    <dgm:pt modelId="{8A795316-FC75-4839-A1CB-47F40BD2BD4D}" type="sibTrans" cxnId="{8323E8C8-6802-4DBB-AB5E-ABA1E62E2C84}">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4"/>
      <dgm:spPr/>
    </dgm:pt>
    <dgm:pt modelId="{8F304140-9B70-4078-913F-454424D5E3A2}" type="pres">
      <dgm:prSet presAssocID="{1A55A398-A971-4E8B-8D9F-3173ABEF6358}" presName="parentText" presStyleLbl="node1" presStyleIdx="0" presStyleCnt="4">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4">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4"/>
      <dgm:spPr/>
    </dgm:pt>
    <dgm:pt modelId="{31EFDF0C-ABEB-4C2C-A106-32683C649E6E}" type="pres">
      <dgm:prSet presAssocID="{52C176B2-1F8B-4675-9214-B350316FE975}" presName="parentText" presStyleLbl="node1" presStyleIdx="1" presStyleCnt="4">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4">
        <dgm:presLayoutVars>
          <dgm:bulletEnabled val="1"/>
        </dgm:presLayoutVars>
      </dgm:prSet>
      <dgm:spPr/>
    </dgm:pt>
    <dgm:pt modelId="{F5DF9218-4CFF-4ABB-9EC9-35B761A17B93}" type="pres">
      <dgm:prSet presAssocID="{5603A5C0-6C7F-48DF-A751-34AE71D90137}" presName="spaceBetweenRectangles" presStyleCnt="0"/>
      <dgm:spPr/>
    </dgm:pt>
    <dgm:pt modelId="{47EC2968-2ACB-427F-A216-93E20EE553B7}" type="pres">
      <dgm:prSet presAssocID="{4038C4AD-48F2-4A5E-904A-D7CA5D7D5F1F}" presName="parentLin" presStyleCnt="0"/>
      <dgm:spPr/>
    </dgm:pt>
    <dgm:pt modelId="{3B694931-D986-4FB8-87B3-2A5C93690155}" type="pres">
      <dgm:prSet presAssocID="{4038C4AD-48F2-4A5E-904A-D7CA5D7D5F1F}" presName="parentLeftMargin" presStyleLbl="node1" presStyleIdx="1" presStyleCnt="4"/>
      <dgm:spPr/>
    </dgm:pt>
    <dgm:pt modelId="{900D086A-4393-4111-BFD3-8BA84DF3B790}" type="pres">
      <dgm:prSet presAssocID="{4038C4AD-48F2-4A5E-904A-D7CA5D7D5F1F}" presName="parentText" presStyleLbl="node1" presStyleIdx="2" presStyleCnt="4">
        <dgm:presLayoutVars>
          <dgm:chMax val="0"/>
          <dgm:bulletEnabled val="1"/>
        </dgm:presLayoutVars>
      </dgm:prSet>
      <dgm:spPr/>
    </dgm:pt>
    <dgm:pt modelId="{BE1F7C9D-D6F1-45FE-934B-891236245C36}" type="pres">
      <dgm:prSet presAssocID="{4038C4AD-48F2-4A5E-904A-D7CA5D7D5F1F}" presName="negativeSpace" presStyleCnt="0"/>
      <dgm:spPr/>
    </dgm:pt>
    <dgm:pt modelId="{45AE0013-B4A7-4CE6-8F79-BDE76DCC271C}" type="pres">
      <dgm:prSet presAssocID="{4038C4AD-48F2-4A5E-904A-D7CA5D7D5F1F}" presName="childText" presStyleLbl="conFgAcc1" presStyleIdx="2" presStyleCnt="4">
        <dgm:presLayoutVars>
          <dgm:bulletEnabled val="1"/>
        </dgm:presLayoutVars>
      </dgm:prSet>
      <dgm:spPr/>
    </dgm:pt>
    <dgm:pt modelId="{21B3594E-4D46-455A-8BED-82D815C0BBE0}" type="pres">
      <dgm:prSet presAssocID="{F6089724-A309-4EC0-AE03-0ACB1AF6B867}" presName="spaceBetweenRectangles" presStyleCnt="0"/>
      <dgm:spPr/>
    </dgm:pt>
    <dgm:pt modelId="{7FC9B74F-F041-4DD7-91D1-1DC5DF1944D4}" type="pres">
      <dgm:prSet presAssocID="{1861C98F-A5EE-4680-BCE3-A79BBDD96192}" presName="parentLin" presStyleCnt="0"/>
      <dgm:spPr/>
    </dgm:pt>
    <dgm:pt modelId="{D9A1DD1B-1B1D-4A14-8C47-89EDA3EC3311}" type="pres">
      <dgm:prSet presAssocID="{1861C98F-A5EE-4680-BCE3-A79BBDD96192}" presName="parentLeftMargin" presStyleLbl="node1" presStyleIdx="2" presStyleCnt="4"/>
      <dgm:spPr/>
    </dgm:pt>
    <dgm:pt modelId="{BC1BE409-D69F-4085-8ADF-863F20A0C2B5}" type="pres">
      <dgm:prSet presAssocID="{1861C98F-A5EE-4680-BCE3-A79BBDD96192}" presName="parentText" presStyleLbl="node1" presStyleIdx="3" presStyleCnt="4">
        <dgm:presLayoutVars>
          <dgm:chMax val="0"/>
          <dgm:bulletEnabled val="1"/>
        </dgm:presLayoutVars>
      </dgm:prSet>
      <dgm:spPr/>
    </dgm:pt>
    <dgm:pt modelId="{4760C09D-7488-4726-B5EE-1CAD996495F9}" type="pres">
      <dgm:prSet presAssocID="{1861C98F-A5EE-4680-BCE3-A79BBDD96192}" presName="negativeSpace" presStyleCnt="0"/>
      <dgm:spPr/>
    </dgm:pt>
    <dgm:pt modelId="{DB1BFB13-FA0E-4490-9243-E504B5F949BE}" type="pres">
      <dgm:prSet presAssocID="{1861C98F-A5EE-4680-BCE3-A79BBDD96192}" presName="childText" presStyleLbl="conFgAcc1" presStyleIdx="3" presStyleCnt="4">
        <dgm:presLayoutVars>
          <dgm:bulletEnabled val="1"/>
        </dgm:presLayoutVars>
      </dgm:prSet>
      <dgm:spPr/>
    </dgm:pt>
  </dgm:ptLst>
  <dgm:cxnLst>
    <dgm:cxn modelId="{92FAF106-21A4-4B16-B927-3F1535BEC0F0}" srcId="{C3999AF1-5571-4219-90ED-0CABE3B79694}" destId="{4038C4AD-48F2-4A5E-904A-D7CA5D7D5F1F}" srcOrd="2" destOrd="0" parTransId="{E9BF38FE-68DC-4AB4-9B3D-68D1D438F1CE}" sibTransId="{F6089724-A309-4EC0-AE03-0ACB1AF6B867}"/>
    <dgm:cxn modelId="{4E2A660B-6267-4068-93EA-2998F02C0769}" type="presOf" srcId="{1861C98F-A5EE-4680-BCE3-A79BBDD96192}" destId="{BC1BE409-D69F-4085-8ADF-863F20A0C2B5}" srcOrd="1" destOrd="0" presId="urn:microsoft.com/office/officeart/2005/8/layout/list1"/>
    <dgm:cxn modelId="{DB16520F-D2D4-44B8-8CD5-E7E7F79FD4C1}" type="presOf" srcId="{52C176B2-1F8B-4675-9214-B350316FE975}" destId="{9C556EE4-A76A-492C-8D30-90A3CDBA712C}" srcOrd="0" destOrd="0" presId="urn:microsoft.com/office/officeart/2005/8/layout/list1"/>
    <dgm:cxn modelId="{B4E6F819-8365-41DF-9B09-F5E3D31FFCB9}" type="presOf" srcId="{1861C98F-A5EE-4680-BCE3-A79BBDD96192}" destId="{D9A1DD1B-1B1D-4A14-8C47-89EDA3EC3311}"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19382F5A-9F18-47B0-8CBC-F0700415C6C4}" type="presOf" srcId="{4038C4AD-48F2-4A5E-904A-D7CA5D7D5F1F}" destId="{3B694931-D986-4FB8-87B3-2A5C93690155}" srcOrd="0" destOrd="0" presId="urn:microsoft.com/office/officeart/2005/8/layout/list1"/>
    <dgm:cxn modelId="{12357089-C9FA-433A-873E-19CC5A92541E}" type="presOf" srcId="{4038C4AD-48F2-4A5E-904A-D7CA5D7D5F1F}" destId="{900D086A-4393-4111-BFD3-8BA84DF3B790}" srcOrd="1"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8323E8C8-6802-4DBB-AB5E-ABA1E62E2C84}" srcId="{C3999AF1-5571-4219-90ED-0CABE3B79694}" destId="{1861C98F-A5EE-4680-BCE3-A79BBDD96192}" srcOrd="3" destOrd="0" parTransId="{3E9012E2-EC2D-4850-AA58-1B68BA82AC20}" sibTransId="{8A795316-FC75-4839-A1CB-47F40BD2BD4D}"/>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 modelId="{A454C525-A899-4E3D-AB2E-1615301E5FCC}" type="presParOf" srcId="{0B8DD763-9BFB-442E-B013-E7001CBE2989}" destId="{F5DF9218-4CFF-4ABB-9EC9-35B761A17B93}" srcOrd="7" destOrd="0" presId="urn:microsoft.com/office/officeart/2005/8/layout/list1"/>
    <dgm:cxn modelId="{ED48E5A7-87F6-4C6D-A283-AF21B1E6F2B3}" type="presParOf" srcId="{0B8DD763-9BFB-442E-B013-E7001CBE2989}" destId="{47EC2968-2ACB-427F-A216-93E20EE553B7}" srcOrd="8" destOrd="0" presId="urn:microsoft.com/office/officeart/2005/8/layout/list1"/>
    <dgm:cxn modelId="{95952158-84C3-4939-9F7C-44682806B9B7}" type="presParOf" srcId="{47EC2968-2ACB-427F-A216-93E20EE553B7}" destId="{3B694931-D986-4FB8-87B3-2A5C93690155}" srcOrd="0" destOrd="0" presId="urn:microsoft.com/office/officeart/2005/8/layout/list1"/>
    <dgm:cxn modelId="{24F0F8E5-1E0F-4D69-B272-397BCF97132D}" type="presParOf" srcId="{47EC2968-2ACB-427F-A216-93E20EE553B7}" destId="{900D086A-4393-4111-BFD3-8BA84DF3B790}" srcOrd="1" destOrd="0" presId="urn:microsoft.com/office/officeart/2005/8/layout/list1"/>
    <dgm:cxn modelId="{2140838E-C62A-4B25-8A80-B6E54C89885B}" type="presParOf" srcId="{0B8DD763-9BFB-442E-B013-E7001CBE2989}" destId="{BE1F7C9D-D6F1-45FE-934B-891236245C36}" srcOrd="9" destOrd="0" presId="urn:microsoft.com/office/officeart/2005/8/layout/list1"/>
    <dgm:cxn modelId="{C1389EC1-8838-49C2-9537-2DF865D877C2}" type="presParOf" srcId="{0B8DD763-9BFB-442E-B013-E7001CBE2989}" destId="{45AE0013-B4A7-4CE6-8F79-BDE76DCC271C}" srcOrd="10" destOrd="0" presId="urn:microsoft.com/office/officeart/2005/8/layout/list1"/>
    <dgm:cxn modelId="{2705F5DA-E487-4D3D-97CF-947B7BD3520C}" type="presParOf" srcId="{0B8DD763-9BFB-442E-B013-E7001CBE2989}" destId="{21B3594E-4D46-455A-8BED-82D815C0BBE0}" srcOrd="11" destOrd="0" presId="urn:microsoft.com/office/officeart/2005/8/layout/list1"/>
    <dgm:cxn modelId="{C1392322-46DC-428B-8798-973F5EAB0D73}" type="presParOf" srcId="{0B8DD763-9BFB-442E-B013-E7001CBE2989}" destId="{7FC9B74F-F041-4DD7-91D1-1DC5DF1944D4}" srcOrd="12" destOrd="0" presId="urn:microsoft.com/office/officeart/2005/8/layout/list1"/>
    <dgm:cxn modelId="{386AFEC3-C22E-44BC-9BE6-775CBDB22C32}" type="presParOf" srcId="{7FC9B74F-F041-4DD7-91D1-1DC5DF1944D4}" destId="{D9A1DD1B-1B1D-4A14-8C47-89EDA3EC3311}" srcOrd="0" destOrd="0" presId="urn:microsoft.com/office/officeart/2005/8/layout/list1"/>
    <dgm:cxn modelId="{D8EDA533-4116-4C56-947C-F2C3A3A1FD78}" type="presParOf" srcId="{7FC9B74F-F041-4DD7-91D1-1DC5DF1944D4}" destId="{BC1BE409-D69F-4085-8ADF-863F20A0C2B5}" srcOrd="1" destOrd="0" presId="urn:microsoft.com/office/officeart/2005/8/layout/list1"/>
    <dgm:cxn modelId="{0EC00E1D-D1A4-4938-AF64-1608DBCAAB3F}" type="presParOf" srcId="{0B8DD763-9BFB-442E-B013-E7001CBE2989}" destId="{4760C09D-7488-4726-B5EE-1CAD996495F9}" srcOrd="13" destOrd="0" presId="urn:microsoft.com/office/officeart/2005/8/layout/list1"/>
    <dgm:cxn modelId="{7073C442-CF8D-468F-ACE6-5C17AF4DE2F2}" type="presParOf" srcId="{0B8DD763-9BFB-442E-B013-E7001CBE2989}" destId="{DB1BFB13-FA0E-4490-9243-E504B5F949B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52C176B2-1F8B-4675-9214-B350316FE975}">
      <dgm:prSet custT="1"/>
      <dgm:spPr/>
      <dgm:t>
        <a:bodyPr/>
        <a:lstStyle/>
        <a:p>
          <a:pPr rtl="1"/>
          <a:r>
            <a:rPr lang="ar-EG" sz="1600" b="1" dirty="0">
              <a:solidFill>
                <a:srgbClr val="002060"/>
              </a:solidFill>
              <a:latin typeface="Alexandria" pitchFamily="2" charset="-78"/>
              <a:cs typeface="Alexandria" pitchFamily="2" charset="-78"/>
            </a:rPr>
            <a:t>تحسين الخدمات</a:t>
          </a:r>
          <a:r>
            <a:rPr lang="ar-EG" sz="1600" b="1" baseline="0" dirty="0">
              <a:solidFill>
                <a:srgbClr val="002060"/>
              </a:solidFill>
              <a:latin typeface="Alexandria" pitchFamily="2" charset="-78"/>
              <a:cs typeface="Alexandria" pitchFamily="2" charset="-78"/>
            </a:rPr>
            <a:t> الخاصة</a:t>
          </a:r>
          <a:endParaRPr lang="en-US" sz="16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8E99B41C-4A74-44E6-928D-0B980351B6D4}">
      <dgm:prSet custT="1"/>
      <dgm:spPr/>
      <dgm:t>
        <a:bodyPr/>
        <a:lstStyle/>
        <a:p>
          <a:pPr rtl="1"/>
          <a:r>
            <a:rPr lang="ar-EG" sz="1600" b="1" dirty="0">
              <a:solidFill>
                <a:srgbClr val="002060"/>
              </a:solidFill>
              <a:latin typeface="Alexandria" pitchFamily="2" charset="-78"/>
              <a:cs typeface="Alexandria" pitchFamily="2" charset="-78"/>
            </a:rPr>
            <a:t>تحسين </a:t>
          </a:r>
          <a:r>
            <a:rPr lang="fa-IR" sz="1600" b="1" dirty="0">
              <a:solidFill>
                <a:srgbClr val="002060"/>
              </a:solidFill>
              <a:latin typeface="Alexandria" pitchFamily="2" charset="-78"/>
              <a:cs typeface="Alexandria" pitchFamily="2" charset="-78"/>
            </a:rPr>
            <a:t>الخدمات العامة</a:t>
          </a:r>
          <a:endParaRPr lang="en-US" sz="1600" b="1" dirty="0">
            <a:solidFill>
              <a:srgbClr val="002060"/>
            </a:solidFill>
            <a:latin typeface="Alexandria" pitchFamily="2" charset="-78"/>
            <a:cs typeface="Alexandria" pitchFamily="2" charset="-78"/>
          </a:endParaRPr>
        </a:p>
      </dgm:t>
    </dgm:pt>
    <dgm:pt modelId="{1AF0EBF6-92C3-44F7-B2A0-8970CDD132BD}" type="parTrans" cxnId="{18216DA3-F1E7-45A9-99C4-C1229DC3E9C6}">
      <dgm:prSet/>
      <dgm:spPr/>
      <dgm:t>
        <a:bodyPr/>
        <a:lstStyle/>
        <a:p>
          <a:endParaRPr lang="en-US"/>
        </a:p>
      </dgm:t>
    </dgm:pt>
    <dgm:pt modelId="{B4ECE814-8C5E-4AA0-8B2C-AEBBDB73D71D}" type="sibTrans" cxnId="{18216DA3-F1E7-45A9-99C4-C1229DC3E9C6}">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336417AF-3C27-4FC8-9A27-DB5173E2905C}" type="pres">
      <dgm:prSet presAssocID="{8E99B41C-4A74-44E6-928D-0B980351B6D4}" presName="parentLin" presStyleCnt="0"/>
      <dgm:spPr/>
    </dgm:pt>
    <dgm:pt modelId="{6CADF3EA-AFD5-4905-98B2-F16381D11A25}" type="pres">
      <dgm:prSet presAssocID="{8E99B41C-4A74-44E6-928D-0B980351B6D4}" presName="parentLeftMargin" presStyleLbl="node1" presStyleIdx="0" presStyleCnt="2"/>
      <dgm:spPr/>
    </dgm:pt>
    <dgm:pt modelId="{484B6A03-5782-4D58-A02E-5FC5606B230B}" type="pres">
      <dgm:prSet presAssocID="{8E99B41C-4A74-44E6-928D-0B980351B6D4}" presName="parentText" presStyleLbl="node1" presStyleIdx="0" presStyleCnt="2" custScaleY="29976">
        <dgm:presLayoutVars>
          <dgm:chMax val="0"/>
          <dgm:bulletEnabled val="1"/>
        </dgm:presLayoutVars>
      </dgm:prSet>
      <dgm:spPr/>
    </dgm:pt>
    <dgm:pt modelId="{3C1F2059-675C-41D3-AB46-A15E26FA98C0}" type="pres">
      <dgm:prSet presAssocID="{8E99B41C-4A74-44E6-928D-0B980351B6D4}" presName="negativeSpace" presStyleCnt="0"/>
      <dgm:spPr/>
    </dgm:pt>
    <dgm:pt modelId="{604ED41C-9AA2-42CA-8020-53EAF5B4B325}" type="pres">
      <dgm:prSet presAssocID="{8E99B41C-4A74-44E6-928D-0B980351B6D4}" presName="childText" presStyleLbl="conFgAcc1" presStyleIdx="0" presStyleCnt="2">
        <dgm:presLayoutVars>
          <dgm:bulletEnabled val="1"/>
        </dgm:presLayoutVars>
      </dgm:prSet>
      <dgm:spPr/>
    </dgm:pt>
    <dgm:pt modelId="{AE835DCF-B26D-4D8A-BCA5-CB93CAE96FC6}" type="pres">
      <dgm:prSet presAssocID="{B4ECE814-8C5E-4AA0-8B2C-AEBBDB73D71D}"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29976">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F8E66411-41E2-4BF4-84F2-639250961AAC}" type="presOf" srcId="{8E99B41C-4A74-44E6-928D-0B980351B6D4}" destId="{6CADF3EA-AFD5-4905-98B2-F16381D11A25}" srcOrd="0"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18216DA3-F1E7-45A9-99C4-C1229DC3E9C6}" srcId="{C3999AF1-5571-4219-90ED-0CABE3B79694}" destId="{8E99B41C-4A74-44E6-928D-0B980351B6D4}" srcOrd="0" destOrd="0" parTransId="{1AF0EBF6-92C3-44F7-B2A0-8970CDD132BD}" sibTransId="{B4ECE814-8C5E-4AA0-8B2C-AEBBDB73D71D}"/>
    <dgm:cxn modelId="{1AB71EB0-F7BF-4D79-8BDD-85A59EA855FD}" srcId="{C3999AF1-5571-4219-90ED-0CABE3B79694}" destId="{52C176B2-1F8B-4675-9214-B350316FE975}" srcOrd="1" destOrd="0" parTransId="{BF146176-3C51-437A-92DF-A23F457A6390}" sibTransId="{5603A5C0-6C7F-48DF-A751-34AE71D90137}"/>
    <dgm:cxn modelId="{614D29BC-E363-4744-A027-73D6AACF0312}" type="presOf" srcId="{8E99B41C-4A74-44E6-928D-0B980351B6D4}" destId="{484B6A03-5782-4D58-A02E-5FC5606B230B}" srcOrd="1" destOrd="0" presId="urn:microsoft.com/office/officeart/2005/8/layout/list1"/>
    <dgm:cxn modelId="{B6C2EEEB-F58B-490A-96A5-BF798E06E7B4}" type="presOf" srcId="{52C176B2-1F8B-4675-9214-B350316FE975}" destId="{31EFDF0C-ABEB-4C2C-A106-32683C649E6E}" srcOrd="1" destOrd="0" presId="urn:microsoft.com/office/officeart/2005/8/layout/list1"/>
    <dgm:cxn modelId="{C5D3A281-BE56-4BF7-8AE0-AC4DA2115526}" type="presParOf" srcId="{0B8DD763-9BFB-442E-B013-E7001CBE2989}" destId="{336417AF-3C27-4FC8-9A27-DB5173E2905C}" srcOrd="0" destOrd="0" presId="urn:microsoft.com/office/officeart/2005/8/layout/list1"/>
    <dgm:cxn modelId="{C829A5F9-858D-4F7A-926C-5080B78AA0AB}" type="presParOf" srcId="{336417AF-3C27-4FC8-9A27-DB5173E2905C}" destId="{6CADF3EA-AFD5-4905-98B2-F16381D11A25}" srcOrd="0" destOrd="0" presId="urn:microsoft.com/office/officeart/2005/8/layout/list1"/>
    <dgm:cxn modelId="{38B170A2-0B72-49A0-B217-4C8D7109D84C}" type="presParOf" srcId="{336417AF-3C27-4FC8-9A27-DB5173E2905C}" destId="{484B6A03-5782-4D58-A02E-5FC5606B230B}" srcOrd="1" destOrd="0" presId="urn:microsoft.com/office/officeart/2005/8/layout/list1"/>
    <dgm:cxn modelId="{348AA3B6-F201-45EA-B0CE-95FE1EC3CD75}" type="presParOf" srcId="{0B8DD763-9BFB-442E-B013-E7001CBE2989}" destId="{3C1F2059-675C-41D3-AB46-A15E26FA98C0}" srcOrd="1" destOrd="0" presId="urn:microsoft.com/office/officeart/2005/8/layout/list1"/>
    <dgm:cxn modelId="{7419DBE9-E421-4800-A990-A0DA4F827D84}" type="presParOf" srcId="{0B8DD763-9BFB-442E-B013-E7001CBE2989}" destId="{604ED41C-9AA2-42CA-8020-53EAF5B4B325}" srcOrd="2" destOrd="0" presId="urn:microsoft.com/office/officeart/2005/8/layout/list1"/>
    <dgm:cxn modelId="{06145C84-C3D3-4128-9268-FB0877C01207}" type="presParOf" srcId="{0B8DD763-9BFB-442E-B013-E7001CBE2989}" destId="{AE835DCF-B26D-4D8A-BCA5-CB93CAE96FC6}"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custT="1"/>
      <dgm:spPr/>
      <dgm:t>
        <a:bodyPr/>
        <a:lstStyle/>
        <a:p>
          <a:r>
            <a:rPr lang="fa-IR" sz="1800" b="1" dirty="0">
              <a:solidFill>
                <a:srgbClr val="002060"/>
              </a:solidFill>
              <a:latin typeface="Alexandria" pitchFamily="2" charset="-78"/>
              <a:cs typeface="Alexandria" pitchFamily="2" charset="-78"/>
            </a:rPr>
            <a:t>الابتكار في الذكاء الاصطناعي</a:t>
          </a:r>
          <a:endParaRPr lang="en-US" sz="1800"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custT="1"/>
      <dgm:spPr/>
      <dgm:t>
        <a:bodyPr/>
        <a:lstStyle/>
        <a:p>
          <a:r>
            <a:rPr lang="fa-IR" sz="1800" b="1" dirty="0">
              <a:solidFill>
                <a:srgbClr val="002060"/>
              </a:solidFill>
              <a:latin typeface="Alexandria" pitchFamily="2" charset="-78"/>
              <a:cs typeface="Alexandria" pitchFamily="2" charset="-78"/>
            </a:rPr>
            <a:t>ال</a:t>
          </a:r>
          <a:r>
            <a:rPr lang="ar-EG" sz="1800" b="1" dirty="0">
              <a:solidFill>
                <a:srgbClr val="002060"/>
              </a:solidFill>
              <a:latin typeface="Alexandria" pitchFamily="2" charset="-78"/>
              <a:cs typeface="Alexandria" pitchFamily="2" charset="-78"/>
            </a:rPr>
            <a:t>إبداع </a:t>
          </a:r>
          <a:r>
            <a:rPr lang="fa-IR" sz="1800" b="1" dirty="0">
              <a:solidFill>
                <a:srgbClr val="002060"/>
              </a:solidFill>
              <a:latin typeface="Alexandria" pitchFamily="2" charset="-78"/>
              <a:cs typeface="Alexandria" pitchFamily="2" charset="-78"/>
            </a:rPr>
            <a:t>في الذكاء الاصطناعي</a:t>
          </a:r>
          <a:endParaRPr lang="en-US" sz="18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2"/>
      <dgm:spPr/>
    </dgm:pt>
    <dgm:pt modelId="{8F304140-9B70-4078-913F-454424D5E3A2}" type="pres">
      <dgm:prSet presAssocID="{1A55A398-A971-4E8B-8D9F-3173ABEF6358}" presName="parentText" presStyleLbl="node1" presStyleIdx="0" presStyleCnt="2" custScaleY="47519">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2" custScaleY="47519">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47519">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custScaleY="47519">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التأثير على التفاعل الاجتماعي</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المشاكل</a:t>
          </a:r>
          <a:r>
            <a:rPr lang="ar-EG" sz="1400" b="1" baseline="0" dirty="0">
              <a:solidFill>
                <a:schemeClr val="bg1"/>
              </a:solidFill>
              <a:latin typeface="Alexandria" pitchFamily="2" charset="-78"/>
              <a:cs typeface="Alexandria" pitchFamily="2" charset="-78"/>
            </a:rPr>
            <a:t> التقنية</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الخصوصية</a:t>
          </a:r>
          <a:r>
            <a:rPr lang="ar-EG" sz="1400" b="1" baseline="0" dirty="0">
              <a:solidFill>
                <a:schemeClr val="bg1"/>
              </a:solidFill>
              <a:latin typeface="Alexandria" pitchFamily="2" charset="-78"/>
              <a:cs typeface="Alexandria" pitchFamily="2" charset="-78"/>
            </a:rPr>
            <a:t> والأمان</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البطالة وتغير سوق العمل</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التحيز</a:t>
          </a:r>
          <a:r>
            <a:rPr lang="ar-EG" sz="1400" b="1" baseline="0" dirty="0">
              <a:solidFill>
                <a:schemeClr val="bg1"/>
              </a:solidFill>
              <a:latin typeface="Alexandria" pitchFamily="2" charset="-78"/>
              <a:cs typeface="Alexandria" pitchFamily="2" charset="-78"/>
            </a:rPr>
            <a:t> والتمييز</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القضايا الأخلاقية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الاعتماد المفرط</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7"/>
      <dgm:spPr/>
    </dgm:pt>
    <dgm:pt modelId="{F44E7F23-BD8B-4F0E-82C0-4C7D2D473C36}" type="pres">
      <dgm:prSet presAssocID="{3A97507E-D191-43C8-B0F9-DED7C3CA3864}" presName="parentText" presStyleLbl="node1" presStyleIdx="0" presStyleCnt="7"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7">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7"/>
      <dgm:spPr/>
    </dgm:pt>
    <dgm:pt modelId="{D313B518-101D-4AED-808B-836D1F96C8CC}" type="pres">
      <dgm:prSet presAssocID="{222C1A91-0FED-4318-B231-BBB01358D251}" presName="parentText" presStyleLbl="node1" presStyleIdx="1" presStyleCnt="7">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7">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7"/>
      <dgm:spPr/>
    </dgm:pt>
    <dgm:pt modelId="{3EA28980-3907-468F-AE49-B0120354FAA5}" type="pres">
      <dgm:prSet presAssocID="{CB11754A-8D4C-475A-A8E5-07B9657CDA71}" presName="parentText" presStyleLbl="node1" presStyleIdx="2" presStyleCnt="7">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7">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7"/>
      <dgm:spPr/>
    </dgm:pt>
    <dgm:pt modelId="{EE7DB42A-F336-4DA4-89DD-8153F5208F5D}" type="pres">
      <dgm:prSet presAssocID="{2A0915CC-E8B2-4AAA-8FEF-B2D4F104FBC9}" presName="parentText" presStyleLbl="node1" presStyleIdx="3" presStyleCnt="7">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7">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7"/>
      <dgm:spPr/>
    </dgm:pt>
    <dgm:pt modelId="{8AE508D1-44D7-4A02-B21B-7205770564F0}" type="pres">
      <dgm:prSet presAssocID="{4192D1F2-E410-4450-8D79-4BD0A3ED08BA}" presName="parentText" presStyleLbl="node1" presStyleIdx="4" presStyleCnt="7"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7">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7"/>
      <dgm:spPr/>
    </dgm:pt>
    <dgm:pt modelId="{61F92A3E-084D-4F1B-8EE6-86B507043D1A}" type="pres">
      <dgm:prSet presAssocID="{C865241F-DFE3-4F8F-AA86-46D740A2B51B}" presName="parentText" presStyleLbl="node1" presStyleIdx="5" presStyleCnt="7">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7">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7"/>
      <dgm:spPr/>
    </dgm:pt>
    <dgm:pt modelId="{4BB9E5CF-B2A7-4C1B-855A-DA4F8E874F32}" type="pres">
      <dgm:prSet presAssocID="{8B0AB9B0-292D-4E4B-8BE6-7F42A87EDA55}" presName="parentText" presStyleLbl="node1" presStyleIdx="6" presStyleCnt="7">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7">
        <dgm:presLayoutVars>
          <dgm:bulletEnabled val="1"/>
        </dgm:presLayoutVars>
      </dgm:prSet>
      <dgm:spPr/>
    </dgm:pt>
  </dgm:ptLst>
  <dgm:cxnLst>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D8C0FE4C-C0A0-4B00-961E-C0E4708955E6}" type="presOf" srcId="{3A97507E-D191-43C8-B0F9-DED7C3CA3864}" destId="{F44E7F23-BD8B-4F0E-82C0-4C7D2D473C36}"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317785"/>
          <a:ext cx="10678886" cy="252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159588"/>
          <a:ext cx="7475220" cy="2952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زيادة الإنتاجية والكفاءة</a:t>
          </a:r>
          <a:endParaRPr lang="en-US" sz="1400" b="1" kern="1200" dirty="0">
            <a:solidFill>
              <a:schemeClr val="bg1"/>
            </a:solidFill>
            <a:latin typeface="Alexandria" pitchFamily="2" charset="-78"/>
            <a:cs typeface="Alexandria" pitchFamily="2" charset="-78"/>
          </a:endParaRPr>
        </a:p>
      </dsp:txBody>
      <dsp:txXfrm>
        <a:off x="559241" y="173998"/>
        <a:ext cx="7446400" cy="266380"/>
      </dsp:txXfrm>
    </dsp:sp>
    <dsp:sp modelId="{C72BE45C-ECC3-4F3D-8BEA-E0550515A59F}">
      <dsp:nvSpPr>
        <dsp:cNvPr id="0" name=""/>
        <dsp:cNvSpPr/>
      </dsp:nvSpPr>
      <dsp:spPr>
        <a:xfrm>
          <a:off x="0" y="771385"/>
          <a:ext cx="10678886" cy="252000"/>
        </a:xfrm>
        <a:prstGeom prst="rect">
          <a:avLst/>
        </a:prstGeom>
        <a:solidFill>
          <a:schemeClr val="lt1">
            <a:alpha val="90000"/>
            <a:hueOff val="0"/>
            <a:satOff val="0"/>
            <a:lumOff val="0"/>
            <a:alphaOff val="0"/>
          </a:schemeClr>
        </a:solidFill>
        <a:ln w="12700" cap="flat" cmpd="sng" algn="ctr">
          <a:solidFill>
            <a:schemeClr val="accent4">
              <a:hueOff val="2269226"/>
              <a:satOff val="-2665"/>
              <a:lumOff val="1024"/>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623785"/>
          <a:ext cx="7475220" cy="295200"/>
        </a:xfrm>
        <a:prstGeom prst="roundRect">
          <a:avLst/>
        </a:prstGeom>
        <a:solidFill>
          <a:schemeClr val="accent4">
            <a:hueOff val="2269226"/>
            <a:satOff val="-2665"/>
            <a:lumOff val="102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تحليل البيانات واتخاذ القرار</a:t>
          </a:r>
          <a:endParaRPr lang="en-US" sz="1400" b="1" kern="1200" dirty="0">
            <a:solidFill>
              <a:schemeClr val="bg1"/>
            </a:solidFill>
            <a:latin typeface="Alexandria" pitchFamily="2" charset="-78"/>
            <a:cs typeface="Alexandria" pitchFamily="2" charset="-78"/>
          </a:endParaRPr>
        </a:p>
      </dsp:txBody>
      <dsp:txXfrm>
        <a:off x="548354" y="638195"/>
        <a:ext cx="7446400" cy="266380"/>
      </dsp:txXfrm>
    </dsp:sp>
    <dsp:sp modelId="{43030548-BE9E-4EE7-9105-DB8B55B403E5}">
      <dsp:nvSpPr>
        <dsp:cNvPr id="0" name=""/>
        <dsp:cNvSpPr/>
      </dsp:nvSpPr>
      <dsp:spPr>
        <a:xfrm>
          <a:off x="0" y="1224985"/>
          <a:ext cx="10678886" cy="252000"/>
        </a:xfrm>
        <a:prstGeom prst="rect">
          <a:avLst/>
        </a:prstGeom>
        <a:solidFill>
          <a:schemeClr val="lt1">
            <a:alpha val="90000"/>
            <a:hueOff val="0"/>
            <a:satOff val="0"/>
            <a:lumOff val="0"/>
            <a:alphaOff val="0"/>
          </a:schemeClr>
        </a:solidFill>
        <a:ln w="12700" cap="flat" cmpd="sng" algn="ctr">
          <a:solidFill>
            <a:schemeClr val="accent4">
              <a:hueOff val="4538452"/>
              <a:satOff val="-5330"/>
              <a:lumOff val="2048"/>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077385"/>
          <a:ext cx="7475220" cy="295200"/>
        </a:xfrm>
        <a:prstGeom prst="roundRect">
          <a:avLst/>
        </a:prstGeom>
        <a:solidFill>
          <a:schemeClr val="accent4">
            <a:hueOff val="4538452"/>
            <a:satOff val="-5330"/>
            <a:lumOff val="204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الخدمات العامة والخاصة</a:t>
          </a:r>
          <a:endParaRPr lang="en-US" sz="1400" b="1" kern="1200" dirty="0">
            <a:solidFill>
              <a:schemeClr val="bg1"/>
            </a:solidFill>
            <a:latin typeface="Alexandria" pitchFamily="2" charset="-78"/>
            <a:cs typeface="Alexandria" pitchFamily="2" charset="-78"/>
          </a:endParaRPr>
        </a:p>
      </dsp:txBody>
      <dsp:txXfrm>
        <a:off x="548354" y="1091795"/>
        <a:ext cx="7446400" cy="266380"/>
      </dsp:txXfrm>
    </dsp:sp>
    <dsp:sp modelId="{99502A0C-9610-4E42-98E7-A391E483ECCE}">
      <dsp:nvSpPr>
        <dsp:cNvPr id="0" name=""/>
        <dsp:cNvSpPr/>
      </dsp:nvSpPr>
      <dsp:spPr>
        <a:xfrm>
          <a:off x="0" y="1678585"/>
          <a:ext cx="10678886" cy="252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1530985"/>
          <a:ext cx="7475220" cy="2952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الابتكار والإبداع</a:t>
          </a:r>
          <a:endParaRPr lang="en-US" sz="1400" b="1" kern="1200" dirty="0">
            <a:solidFill>
              <a:schemeClr val="bg1"/>
            </a:solidFill>
            <a:latin typeface="Alexandria" pitchFamily="2" charset="-78"/>
            <a:cs typeface="Alexandria" pitchFamily="2" charset="-78"/>
          </a:endParaRPr>
        </a:p>
      </dsp:txBody>
      <dsp:txXfrm>
        <a:off x="548354" y="1545395"/>
        <a:ext cx="7446400" cy="266380"/>
      </dsp:txXfrm>
    </dsp:sp>
    <dsp:sp modelId="{1D20BAC2-2CBE-4292-8412-2C19B6AF48D1}">
      <dsp:nvSpPr>
        <dsp:cNvPr id="0" name=""/>
        <dsp:cNvSpPr/>
      </dsp:nvSpPr>
      <dsp:spPr>
        <a:xfrm>
          <a:off x="0" y="2132185"/>
          <a:ext cx="10678886" cy="252000"/>
        </a:xfrm>
        <a:prstGeom prst="rect">
          <a:avLst/>
        </a:prstGeom>
        <a:solidFill>
          <a:schemeClr val="lt1">
            <a:alpha val="90000"/>
            <a:hueOff val="0"/>
            <a:satOff val="0"/>
            <a:lumOff val="0"/>
            <a:alphaOff val="0"/>
          </a:schemeClr>
        </a:solidFill>
        <a:ln w="12700" cap="flat" cmpd="sng" algn="ctr">
          <a:solidFill>
            <a:schemeClr val="accent4">
              <a:hueOff val="9076903"/>
              <a:satOff val="-10660"/>
              <a:lumOff val="4096"/>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1984585"/>
          <a:ext cx="7475220" cy="295200"/>
        </a:xfrm>
        <a:prstGeom prst="roundRect">
          <a:avLst/>
        </a:prstGeom>
        <a:solidFill>
          <a:schemeClr val="accent4">
            <a:hueOff val="9076903"/>
            <a:satOff val="-10660"/>
            <a:lumOff val="409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التنمية المستدامة وحماية البيئة</a:t>
          </a:r>
          <a:endParaRPr lang="en-US" sz="1400" b="1" kern="1200" dirty="0">
            <a:solidFill>
              <a:schemeClr val="bg1"/>
            </a:solidFill>
            <a:latin typeface="Alexandria" pitchFamily="2" charset="-78"/>
            <a:cs typeface="Alexandria" pitchFamily="2" charset="-78"/>
          </a:endParaRPr>
        </a:p>
      </dsp:txBody>
      <dsp:txXfrm>
        <a:off x="581010" y="1998995"/>
        <a:ext cx="7446400" cy="266380"/>
      </dsp:txXfrm>
    </dsp:sp>
    <dsp:sp modelId="{4FA2A592-583F-4FA7-AA4D-40F6A4435578}">
      <dsp:nvSpPr>
        <dsp:cNvPr id="0" name=""/>
        <dsp:cNvSpPr/>
      </dsp:nvSpPr>
      <dsp:spPr>
        <a:xfrm>
          <a:off x="0" y="2585785"/>
          <a:ext cx="10678886" cy="252000"/>
        </a:xfrm>
        <a:prstGeom prst="rect">
          <a:avLst/>
        </a:prstGeom>
        <a:solidFill>
          <a:schemeClr val="lt1">
            <a:alpha val="90000"/>
            <a:hueOff val="0"/>
            <a:satOff val="0"/>
            <a:lumOff val="0"/>
            <a:alphaOff val="0"/>
          </a:schemeClr>
        </a:solidFill>
        <a:ln w="12700" cap="flat" cmpd="sng" algn="ctr">
          <a:solidFill>
            <a:schemeClr val="accent4">
              <a:hueOff val="11346129"/>
              <a:satOff val="-13326"/>
              <a:lumOff val="512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2438185"/>
          <a:ext cx="7475220" cy="295200"/>
        </a:xfrm>
        <a:prstGeom prst="roundRect">
          <a:avLst/>
        </a:prstGeom>
        <a:solidFill>
          <a:schemeClr val="accent4">
            <a:hueOff val="11346129"/>
            <a:satOff val="-13326"/>
            <a:lumOff val="512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التعليم والتدريب</a:t>
          </a:r>
          <a:endParaRPr lang="en-US" sz="1400" b="1" kern="1200" dirty="0">
            <a:solidFill>
              <a:schemeClr val="bg1"/>
            </a:solidFill>
            <a:latin typeface="Alexandria" pitchFamily="2" charset="-78"/>
            <a:cs typeface="Alexandria" pitchFamily="2" charset="-78"/>
          </a:endParaRPr>
        </a:p>
      </dsp:txBody>
      <dsp:txXfrm>
        <a:off x="548354" y="2452595"/>
        <a:ext cx="7446400" cy="266380"/>
      </dsp:txXfrm>
    </dsp:sp>
    <dsp:sp modelId="{A16669A6-6FCF-4935-A6BF-D554E6698AE4}">
      <dsp:nvSpPr>
        <dsp:cNvPr id="0" name=""/>
        <dsp:cNvSpPr/>
      </dsp:nvSpPr>
      <dsp:spPr>
        <a:xfrm>
          <a:off x="0" y="3039386"/>
          <a:ext cx="10678886" cy="252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2891785"/>
          <a:ext cx="7475220" cy="2952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النقل والمواصلات</a:t>
          </a:r>
          <a:endParaRPr lang="en-US" sz="1400" b="1" kern="1200" dirty="0">
            <a:solidFill>
              <a:schemeClr val="bg1"/>
            </a:solidFill>
            <a:latin typeface="Alexandria" pitchFamily="2" charset="-78"/>
            <a:cs typeface="Alexandria" pitchFamily="2" charset="-78"/>
          </a:endParaRPr>
        </a:p>
      </dsp:txBody>
      <dsp:txXfrm>
        <a:off x="548354" y="2906195"/>
        <a:ext cx="7446400" cy="266380"/>
      </dsp:txXfrm>
    </dsp:sp>
    <dsp:sp modelId="{09CBA79C-AB92-4DDD-A016-1422061A101F}">
      <dsp:nvSpPr>
        <dsp:cNvPr id="0" name=""/>
        <dsp:cNvSpPr/>
      </dsp:nvSpPr>
      <dsp:spPr>
        <a:xfrm>
          <a:off x="0" y="3492986"/>
          <a:ext cx="10678886" cy="252000"/>
        </a:xfrm>
        <a:prstGeom prst="rect">
          <a:avLst/>
        </a:prstGeom>
        <a:solidFill>
          <a:schemeClr val="lt1">
            <a:alpha val="90000"/>
            <a:hueOff val="0"/>
            <a:satOff val="0"/>
            <a:lumOff val="0"/>
            <a:alphaOff val="0"/>
          </a:schemeClr>
        </a:solidFill>
        <a:ln w="12700" cap="flat" cmpd="sng" algn="ctr">
          <a:solidFill>
            <a:schemeClr val="accent4">
              <a:hueOff val="15884581"/>
              <a:satOff val="-18656"/>
              <a:lumOff val="7168"/>
              <a:alphaOff val="0"/>
            </a:schemeClr>
          </a:solidFill>
          <a:prstDash val="solid"/>
        </a:ln>
        <a:effectLst/>
      </dsp:spPr>
      <dsp:style>
        <a:lnRef idx="2">
          <a:scrgbClr r="0" g="0" b="0"/>
        </a:lnRef>
        <a:fillRef idx="1">
          <a:scrgbClr r="0" g="0" b="0"/>
        </a:fillRef>
        <a:effectRef idx="0">
          <a:scrgbClr r="0" g="0" b="0"/>
        </a:effectRef>
        <a:fontRef idx="minor"/>
      </dsp:style>
    </dsp:sp>
    <dsp:sp modelId="{38C1F645-C37D-4986-A47B-94A94099BCC0}">
      <dsp:nvSpPr>
        <dsp:cNvPr id="0" name=""/>
        <dsp:cNvSpPr/>
      </dsp:nvSpPr>
      <dsp:spPr>
        <a:xfrm>
          <a:off x="533944" y="3345386"/>
          <a:ext cx="7475220" cy="295200"/>
        </a:xfrm>
        <a:prstGeom prst="roundRect">
          <a:avLst/>
        </a:prstGeom>
        <a:solidFill>
          <a:schemeClr val="accent4">
            <a:hueOff val="15884581"/>
            <a:satOff val="-18656"/>
            <a:lumOff val="716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تعزيز الأمن السيبراني</a:t>
          </a:r>
          <a:endParaRPr lang="en-US" sz="1400" b="1" kern="1200" dirty="0">
            <a:solidFill>
              <a:schemeClr val="bg1"/>
            </a:solidFill>
            <a:latin typeface="Alexandria" pitchFamily="2" charset="-78"/>
            <a:cs typeface="Alexandria" pitchFamily="2" charset="-78"/>
          </a:endParaRPr>
        </a:p>
      </dsp:txBody>
      <dsp:txXfrm>
        <a:off x="548354" y="3359796"/>
        <a:ext cx="7446400" cy="266380"/>
      </dsp:txXfrm>
    </dsp:sp>
    <dsp:sp modelId="{D5B8AC12-3CE7-4B6E-88E5-FE3E35582260}">
      <dsp:nvSpPr>
        <dsp:cNvPr id="0" name=""/>
        <dsp:cNvSpPr/>
      </dsp:nvSpPr>
      <dsp:spPr>
        <a:xfrm>
          <a:off x="0" y="3946586"/>
          <a:ext cx="10678886" cy="252000"/>
        </a:xfrm>
        <a:prstGeom prst="rect">
          <a:avLst/>
        </a:prstGeom>
        <a:solidFill>
          <a:schemeClr val="lt1">
            <a:alpha val="90000"/>
            <a:hueOff val="0"/>
            <a:satOff val="0"/>
            <a:lumOff val="0"/>
            <a:alphaOff val="0"/>
          </a:schemeClr>
        </a:solidFill>
        <a:ln w="12700" cap="flat" cmpd="sng" algn="ctr">
          <a:solidFill>
            <a:schemeClr val="accent4">
              <a:hueOff val="18153807"/>
              <a:satOff val="-21321"/>
              <a:lumOff val="8192"/>
              <a:alphaOff val="0"/>
            </a:schemeClr>
          </a:solidFill>
          <a:prstDash val="solid"/>
        </a:ln>
        <a:effectLst/>
      </dsp:spPr>
      <dsp:style>
        <a:lnRef idx="2">
          <a:scrgbClr r="0" g="0" b="0"/>
        </a:lnRef>
        <a:fillRef idx="1">
          <a:scrgbClr r="0" g="0" b="0"/>
        </a:fillRef>
        <a:effectRef idx="0">
          <a:scrgbClr r="0" g="0" b="0"/>
        </a:effectRef>
        <a:fontRef idx="minor"/>
      </dsp:style>
    </dsp:sp>
    <dsp:sp modelId="{E708CA6F-4C14-42BA-83DB-6BD4AF1A7BB0}">
      <dsp:nvSpPr>
        <dsp:cNvPr id="0" name=""/>
        <dsp:cNvSpPr/>
      </dsp:nvSpPr>
      <dsp:spPr>
        <a:xfrm>
          <a:off x="533944" y="3798986"/>
          <a:ext cx="7475220" cy="295200"/>
        </a:xfrm>
        <a:prstGeom prst="roundRect">
          <a:avLst/>
        </a:prstGeom>
        <a:solidFill>
          <a:schemeClr val="accent4">
            <a:hueOff val="18153807"/>
            <a:satOff val="-21321"/>
            <a:lumOff val="819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جودة الحياة</a:t>
          </a:r>
          <a:endParaRPr lang="en-US" sz="1400" b="1" kern="1200" dirty="0">
            <a:solidFill>
              <a:schemeClr val="bg1"/>
            </a:solidFill>
            <a:latin typeface="Alexandria" pitchFamily="2" charset="-78"/>
            <a:cs typeface="Alexandria" pitchFamily="2" charset="-78"/>
          </a:endParaRPr>
        </a:p>
      </dsp:txBody>
      <dsp:txXfrm>
        <a:off x="548354" y="3813396"/>
        <a:ext cx="7446400" cy="266380"/>
      </dsp:txXfrm>
    </dsp:sp>
    <dsp:sp modelId="{10131F37-2BC9-4B07-8109-17876945916F}">
      <dsp:nvSpPr>
        <dsp:cNvPr id="0" name=""/>
        <dsp:cNvSpPr/>
      </dsp:nvSpPr>
      <dsp:spPr>
        <a:xfrm>
          <a:off x="0" y="4400186"/>
          <a:ext cx="10678886" cy="252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766F2B2B-47FE-4F71-A2CB-C27091FA0F16}">
      <dsp:nvSpPr>
        <dsp:cNvPr id="0" name=""/>
        <dsp:cNvSpPr/>
      </dsp:nvSpPr>
      <dsp:spPr>
        <a:xfrm>
          <a:off x="533944" y="4252586"/>
          <a:ext cx="7475220" cy="2952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التمويل والخدمات المالية</a:t>
          </a:r>
          <a:endParaRPr lang="en-US" sz="1400" b="1" kern="1200" dirty="0">
            <a:solidFill>
              <a:schemeClr val="bg1"/>
            </a:solidFill>
            <a:latin typeface="Alexandria" pitchFamily="2" charset="-78"/>
            <a:cs typeface="Alexandria" pitchFamily="2" charset="-78"/>
          </a:endParaRPr>
        </a:p>
      </dsp:txBody>
      <dsp:txXfrm>
        <a:off x="548354" y="4266996"/>
        <a:ext cx="7446400" cy="266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417429"/>
          <a:ext cx="11027229" cy="6048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63189"/>
          <a:ext cx="7719060" cy="708480"/>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dirty="0">
              <a:solidFill>
                <a:srgbClr val="002060"/>
              </a:solidFill>
              <a:latin typeface="Alexandria" pitchFamily="2" charset="-78"/>
              <a:cs typeface="Alexandria" pitchFamily="2" charset="-78"/>
            </a:rPr>
            <a:t>الأتمتة وتقليل الأخطاء البشرية</a:t>
          </a:r>
          <a:endParaRPr lang="en-US" sz="2400" b="1" kern="1200" dirty="0">
            <a:solidFill>
              <a:srgbClr val="002060"/>
            </a:solidFill>
            <a:latin typeface="Alexandria" pitchFamily="2" charset="-78"/>
            <a:cs typeface="Alexandria" pitchFamily="2" charset="-78"/>
          </a:endParaRPr>
        </a:p>
      </dsp:txBody>
      <dsp:txXfrm>
        <a:off x="585946" y="97774"/>
        <a:ext cx="7649890" cy="639310"/>
      </dsp:txXfrm>
    </dsp:sp>
    <dsp:sp modelId="{3C6E63FB-1D94-4A6B-9873-74C1E7CE8496}">
      <dsp:nvSpPr>
        <dsp:cNvPr id="0" name=""/>
        <dsp:cNvSpPr/>
      </dsp:nvSpPr>
      <dsp:spPr>
        <a:xfrm>
          <a:off x="0" y="1506069"/>
          <a:ext cx="11027229" cy="6048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1151829"/>
          <a:ext cx="7719060" cy="708480"/>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العمليات الصناعية</a:t>
          </a:r>
          <a:endParaRPr lang="en-US" sz="2400" b="1" kern="1200">
            <a:solidFill>
              <a:srgbClr val="002060"/>
            </a:solidFill>
            <a:latin typeface="Alexandria" pitchFamily="2" charset="-78"/>
            <a:cs typeface="Alexandria" pitchFamily="2" charset="-78"/>
          </a:endParaRPr>
        </a:p>
      </dsp:txBody>
      <dsp:txXfrm>
        <a:off x="585946" y="1186414"/>
        <a:ext cx="7649890" cy="639310"/>
      </dsp:txXfrm>
    </dsp:sp>
    <dsp:sp modelId="{45AE0013-B4A7-4CE6-8F79-BDE76DCC271C}">
      <dsp:nvSpPr>
        <dsp:cNvPr id="0" name=""/>
        <dsp:cNvSpPr/>
      </dsp:nvSpPr>
      <dsp:spPr>
        <a:xfrm>
          <a:off x="0" y="2594709"/>
          <a:ext cx="11027229" cy="6048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00D086A-4393-4111-BFD3-8BA84DF3B790}">
      <dsp:nvSpPr>
        <dsp:cNvPr id="0" name=""/>
        <dsp:cNvSpPr/>
      </dsp:nvSpPr>
      <dsp:spPr>
        <a:xfrm>
          <a:off x="551361" y="2240469"/>
          <a:ext cx="7719060" cy="708480"/>
        </a:xfrm>
        <a:prstGeom prst="roundRect">
          <a:avLst/>
        </a:prstGeom>
        <a:blipFill rotWithShape="1">
          <a:blip xmlns:r="http://schemas.openxmlformats.org/officeDocument/2006/relationships" r:embed="rId1">
            <a:duotone>
              <a:schemeClr val="accent4">
                <a:hueOff val="0"/>
                <a:satOff val="0"/>
                <a:lumOff val="0"/>
                <a:alphaOff val="0"/>
                <a:tint val="67000"/>
                <a:shade val="65000"/>
              </a:schemeClr>
              <a:schemeClr val="accent4">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التحليل السريع والدقيق للبيانات</a:t>
          </a:r>
          <a:endParaRPr lang="en-US" sz="2400" b="1" kern="1200">
            <a:solidFill>
              <a:srgbClr val="002060"/>
            </a:solidFill>
            <a:latin typeface="Alexandria" pitchFamily="2" charset="-78"/>
            <a:cs typeface="Alexandria" pitchFamily="2" charset="-78"/>
          </a:endParaRPr>
        </a:p>
      </dsp:txBody>
      <dsp:txXfrm>
        <a:off x="585946" y="2275054"/>
        <a:ext cx="7649890" cy="639310"/>
      </dsp:txXfrm>
    </dsp:sp>
    <dsp:sp modelId="{DB1BFB13-FA0E-4490-9243-E504B5F949BE}">
      <dsp:nvSpPr>
        <dsp:cNvPr id="0" name=""/>
        <dsp:cNvSpPr/>
      </dsp:nvSpPr>
      <dsp:spPr>
        <a:xfrm>
          <a:off x="0" y="3683349"/>
          <a:ext cx="11027229" cy="604800"/>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C1BE409-D69F-4085-8ADF-863F20A0C2B5}">
      <dsp:nvSpPr>
        <dsp:cNvPr id="0" name=""/>
        <dsp:cNvSpPr/>
      </dsp:nvSpPr>
      <dsp:spPr>
        <a:xfrm>
          <a:off x="551361" y="3329109"/>
          <a:ext cx="7719060" cy="708480"/>
        </a:xfrm>
        <a:prstGeom prst="roundRect">
          <a:avLst/>
        </a:prstGeom>
        <a:blipFill rotWithShape="1">
          <a:blip xmlns:r="http://schemas.openxmlformats.org/officeDocument/2006/relationships" r:embed="rId1">
            <a:duotone>
              <a:schemeClr val="accent5">
                <a:hueOff val="0"/>
                <a:satOff val="0"/>
                <a:lumOff val="0"/>
                <a:alphaOff val="0"/>
                <a:tint val="67000"/>
                <a:shade val="65000"/>
              </a:schemeClr>
              <a:schemeClr val="accent5">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تجربة العملاء</a:t>
          </a:r>
          <a:endParaRPr lang="en-US" sz="2400" b="1" kern="1200">
            <a:solidFill>
              <a:srgbClr val="002060"/>
            </a:solidFill>
            <a:latin typeface="Alexandria" pitchFamily="2" charset="-78"/>
            <a:cs typeface="Alexandria" pitchFamily="2" charset="-78"/>
          </a:endParaRPr>
        </a:p>
      </dsp:txBody>
      <dsp:txXfrm>
        <a:off x="585946" y="3363694"/>
        <a:ext cx="7649890" cy="63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4ED41C-9AA2-42CA-8020-53EAF5B4B325}">
      <dsp:nvSpPr>
        <dsp:cNvPr id="0" name=""/>
        <dsp:cNvSpPr/>
      </dsp:nvSpPr>
      <dsp:spPr>
        <a:xfrm>
          <a:off x="0" y="554279"/>
          <a:ext cx="11027229" cy="1638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84B6A03-5782-4D58-A02E-5FC5606B230B}">
      <dsp:nvSpPr>
        <dsp:cNvPr id="0" name=""/>
        <dsp:cNvSpPr/>
      </dsp:nvSpPr>
      <dsp:spPr>
        <a:xfrm>
          <a:off x="551361" y="938499"/>
          <a:ext cx="7719060" cy="575179"/>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a:t>
          </a:r>
          <a:r>
            <a:rPr lang="fa-IR" sz="1600" b="1" kern="1200" dirty="0">
              <a:solidFill>
                <a:srgbClr val="002060"/>
              </a:solidFill>
              <a:latin typeface="Alexandria" pitchFamily="2" charset="-78"/>
              <a:cs typeface="Alexandria" pitchFamily="2" charset="-78"/>
            </a:rPr>
            <a:t>الخدمات العامة</a:t>
          </a:r>
          <a:endParaRPr lang="en-US" sz="1600" b="1" kern="1200" dirty="0">
            <a:solidFill>
              <a:srgbClr val="002060"/>
            </a:solidFill>
            <a:latin typeface="Alexandria" pitchFamily="2" charset="-78"/>
            <a:cs typeface="Alexandria" pitchFamily="2" charset="-78"/>
          </a:endParaRPr>
        </a:p>
      </dsp:txBody>
      <dsp:txXfrm>
        <a:off x="579439" y="966577"/>
        <a:ext cx="7662904" cy="519023"/>
      </dsp:txXfrm>
    </dsp:sp>
    <dsp:sp modelId="{3C6E63FB-1D94-4A6B-9873-74C1E7CE8496}">
      <dsp:nvSpPr>
        <dsp:cNvPr id="0" name=""/>
        <dsp:cNvSpPr/>
      </dsp:nvSpPr>
      <dsp:spPr>
        <a:xfrm>
          <a:off x="0" y="2159058"/>
          <a:ext cx="11027229" cy="16380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543279"/>
          <a:ext cx="7719060" cy="575179"/>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الخدمات</a:t>
          </a:r>
          <a:r>
            <a:rPr lang="ar-EG" sz="1600" b="1" kern="1200" baseline="0" dirty="0">
              <a:solidFill>
                <a:srgbClr val="002060"/>
              </a:solidFill>
              <a:latin typeface="Alexandria" pitchFamily="2" charset="-78"/>
              <a:cs typeface="Alexandria" pitchFamily="2" charset="-78"/>
            </a:rPr>
            <a:t> الخاصة</a:t>
          </a:r>
          <a:endParaRPr lang="en-US" sz="1600" b="1" kern="1200" dirty="0">
            <a:solidFill>
              <a:srgbClr val="002060"/>
            </a:solidFill>
            <a:latin typeface="Alexandria" pitchFamily="2" charset="-78"/>
            <a:cs typeface="Alexandria" pitchFamily="2" charset="-78"/>
          </a:endParaRPr>
        </a:p>
      </dsp:txBody>
      <dsp:txXfrm>
        <a:off x="579439" y="2571357"/>
        <a:ext cx="7662904" cy="5190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1155091"/>
          <a:ext cx="11027229" cy="778361"/>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1202696"/>
          <a:ext cx="7719060" cy="911794"/>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الابتكار في الذكاء الاصطناعي</a:t>
          </a:r>
          <a:endParaRPr lang="en-US" sz="1800" b="1" kern="1200" dirty="0">
            <a:solidFill>
              <a:srgbClr val="002060"/>
            </a:solidFill>
            <a:latin typeface="Alexandria" pitchFamily="2" charset="-78"/>
            <a:cs typeface="Alexandria" pitchFamily="2" charset="-78"/>
          </a:endParaRPr>
        </a:p>
      </dsp:txBody>
      <dsp:txXfrm>
        <a:off x="595871" y="1247206"/>
        <a:ext cx="7630040" cy="822774"/>
      </dsp:txXfrm>
    </dsp:sp>
    <dsp:sp modelId="{3C6E63FB-1D94-4A6B-9873-74C1E7CE8496}">
      <dsp:nvSpPr>
        <dsp:cNvPr id="0" name=""/>
        <dsp:cNvSpPr/>
      </dsp:nvSpPr>
      <dsp:spPr>
        <a:xfrm>
          <a:off x="0" y="2236846"/>
          <a:ext cx="11027229" cy="778361"/>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284452"/>
          <a:ext cx="7719060" cy="911794"/>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a:t>
          </a:r>
          <a:r>
            <a:rPr lang="ar-EG" sz="1800" b="1" kern="1200" dirty="0">
              <a:solidFill>
                <a:srgbClr val="002060"/>
              </a:solidFill>
              <a:latin typeface="Alexandria" pitchFamily="2" charset="-78"/>
              <a:cs typeface="Alexandria" pitchFamily="2" charset="-78"/>
            </a:rPr>
            <a:t>إبداع </a:t>
          </a:r>
          <a:r>
            <a:rPr lang="fa-IR" sz="1800" b="1" kern="1200" dirty="0">
              <a:solidFill>
                <a:srgbClr val="002060"/>
              </a:solidFill>
              <a:latin typeface="Alexandria" pitchFamily="2" charset="-78"/>
              <a:cs typeface="Alexandria" pitchFamily="2" charset="-78"/>
            </a:rPr>
            <a:t>في الذكاء الاصطناعي</a:t>
          </a:r>
          <a:endParaRPr lang="en-US" sz="1800" b="1" kern="1200" dirty="0">
            <a:solidFill>
              <a:srgbClr val="002060"/>
            </a:solidFill>
            <a:latin typeface="Alexandria" pitchFamily="2" charset="-78"/>
            <a:cs typeface="Alexandria" pitchFamily="2" charset="-78"/>
          </a:endParaRPr>
        </a:p>
      </dsp:txBody>
      <dsp:txXfrm>
        <a:off x="595871" y="2328962"/>
        <a:ext cx="7630040" cy="822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291685"/>
          <a:ext cx="10678886" cy="378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54389"/>
          <a:ext cx="7475220" cy="4428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البطالة وتغير سوق العمل</a:t>
          </a:r>
          <a:endParaRPr lang="en-US" sz="1400" b="1" kern="1200" dirty="0">
            <a:solidFill>
              <a:schemeClr val="bg1"/>
            </a:solidFill>
            <a:latin typeface="Alexandria" pitchFamily="2" charset="-78"/>
            <a:cs typeface="Alexandria" pitchFamily="2" charset="-78"/>
          </a:endParaRPr>
        </a:p>
      </dsp:txBody>
      <dsp:txXfrm>
        <a:off x="566447" y="76005"/>
        <a:ext cx="7431988" cy="399568"/>
      </dsp:txXfrm>
    </dsp:sp>
    <dsp:sp modelId="{C72BE45C-ECC3-4F3D-8BEA-E0550515A59F}">
      <dsp:nvSpPr>
        <dsp:cNvPr id="0" name=""/>
        <dsp:cNvSpPr/>
      </dsp:nvSpPr>
      <dsp:spPr>
        <a:xfrm>
          <a:off x="0" y="972085"/>
          <a:ext cx="10678886" cy="378000"/>
        </a:xfrm>
        <a:prstGeom prst="rect">
          <a:avLst/>
        </a:prstGeom>
        <a:solidFill>
          <a:schemeClr val="lt1">
            <a:alpha val="90000"/>
            <a:hueOff val="0"/>
            <a:satOff val="0"/>
            <a:lumOff val="0"/>
            <a:alphaOff val="0"/>
          </a:schemeClr>
        </a:solidFill>
        <a:ln w="12700" cap="flat" cmpd="sng" algn="ctr">
          <a:solidFill>
            <a:schemeClr val="accent4">
              <a:hueOff val="3403839"/>
              <a:satOff val="-3998"/>
              <a:lumOff val="1536"/>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750685"/>
          <a:ext cx="7475220" cy="442800"/>
        </a:xfrm>
        <a:prstGeom prst="roundRect">
          <a:avLst/>
        </a:prstGeom>
        <a:solidFill>
          <a:schemeClr val="accent4">
            <a:hueOff val="3403839"/>
            <a:satOff val="-3998"/>
            <a:lumOff val="153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التحيز</a:t>
          </a:r>
          <a:r>
            <a:rPr lang="ar-EG" sz="1400" b="1" kern="1200" baseline="0" dirty="0">
              <a:solidFill>
                <a:schemeClr val="bg1"/>
              </a:solidFill>
              <a:latin typeface="Alexandria" pitchFamily="2" charset="-78"/>
              <a:cs typeface="Alexandria" pitchFamily="2" charset="-78"/>
            </a:rPr>
            <a:t> والتمييز</a:t>
          </a:r>
          <a:endParaRPr lang="en-US" sz="1400" b="1" kern="1200" dirty="0">
            <a:solidFill>
              <a:schemeClr val="bg1"/>
            </a:solidFill>
            <a:latin typeface="Alexandria" pitchFamily="2" charset="-78"/>
            <a:cs typeface="Alexandria" pitchFamily="2" charset="-78"/>
          </a:endParaRPr>
        </a:p>
      </dsp:txBody>
      <dsp:txXfrm>
        <a:off x="555560" y="772301"/>
        <a:ext cx="7431988" cy="399568"/>
      </dsp:txXfrm>
    </dsp:sp>
    <dsp:sp modelId="{43030548-BE9E-4EE7-9105-DB8B55B403E5}">
      <dsp:nvSpPr>
        <dsp:cNvPr id="0" name=""/>
        <dsp:cNvSpPr/>
      </dsp:nvSpPr>
      <dsp:spPr>
        <a:xfrm>
          <a:off x="0" y="1652485"/>
          <a:ext cx="10678886" cy="378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431085"/>
          <a:ext cx="7475220" cy="4428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الخصوصية</a:t>
          </a:r>
          <a:r>
            <a:rPr lang="ar-EG" sz="1400" b="1" kern="1200" baseline="0" dirty="0">
              <a:solidFill>
                <a:schemeClr val="bg1"/>
              </a:solidFill>
              <a:latin typeface="Alexandria" pitchFamily="2" charset="-78"/>
              <a:cs typeface="Alexandria" pitchFamily="2" charset="-78"/>
            </a:rPr>
            <a:t> والأمان</a:t>
          </a:r>
          <a:endParaRPr lang="en-US" sz="1400" b="1" kern="1200" dirty="0">
            <a:solidFill>
              <a:schemeClr val="bg1"/>
            </a:solidFill>
            <a:latin typeface="Alexandria" pitchFamily="2" charset="-78"/>
            <a:cs typeface="Alexandria" pitchFamily="2" charset="-78"/>
          </a:endParaRPr>
        </a:p>
      </dsp:txBody>
      <dsp:txXfrm>
        <a:off x="555560" y="1452701"/>
        <a:ext cx="7431988" cy="399568"/>
      </dsp:txXfrm>
    </dsp:sp>
    <dsp:sp modelId="{99502A0C-9610-4E42-98E7-A391E483ECCE}">
      <dsp:nvSpPr>
        <dsp:cNvPr id="0" name=""/>
        <dsp:cNvSpPr/>
      </dsp:nvSpPr>
      <dsp:spPr>
        <a:xfrm>
          <a:off x="0" y="2332886"/>
          <a:ext cx="10678886" cy="378000"/>
        </a:xfrm>
        <a:prstGeom prst="rect">
          <a:avLst/>
        </a:prstGeom>
        <a:solidFill>
          <a:schemeClr val="lt1">
            <a:alpha val="90000"/>
            <a:hueOff val="0"/>
            <a:satOff val="0"/>
            <a:lumOff val="0"/>
            <a:alphaOff val="0"/>
          </a:schemeClr>
        </a:solidFill>
        <a:ln w="12700" cap="flat" cmpd="sng" algn="ctr">
          <a:solidFill>
            <a:schemeClr val="accent4">
              <a:hueOff val="10211516"/>
              <a:satOff val="-11993"/>
              <a:lumOff val="4608"/>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2111486"/>
          <a:ext cx="7475220" cy="442800"/>
        </a:xfrm>
        <a:prstGeom prst="roundRect">
          <a:avLst/>
        </a:prstGeom>
        <a:solidFill>
          <a:schemeClr val="accent4">
            <a:hueOff val="10211516"/>
            <a:satOff val="-11993"/>
            <a:lumOff val="460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الاعتماد المفرط</a:t>
          </a:r>
          <a:endParaRPr lang="en-US" sz="1400" b="1" kern="1200" dirty="0">
            <a:solidFill>
              <a:schemeClr val="bg1"/>
            </a:solidFill>
            <a:latin typeface="Alexandria" pitchFamily="2" charset="-78"/>
            <a:cs typeface="Alexandria" pitchFamily="2" charset="-78"/>
          </a:endParaRPr>
        </a:p>
      </dsp:txBody>
      <dsp:txXfrm>
        <a:off x="555560" y="2133102"/>
        <a:ext cx="7431988" cy="399568"/>
      </dsp:txXfrm>
    </dsp:sp>
    <dsp:sp modelId="{1D20BAC2-2CBE-4292-8412-2C19B6AF48D1}">
      <dsp:nvSpPr>
        <dsp:cNvPr id="0" name=""/>
        <dsp:cNvSpPr/>
      </dsp:nvSpPr>
      <dsp:spPr>
        <a:xfrm>
          <a:off x="0" y="3013286"/>
          <a:ext cx="10678886" cy="378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2791886"/>
          <a:ext cx="7475220" cy="4428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القضايا الأخلاقية</a:t>
          </a:r>
          <a:endParaRPr lang="en-US" sz="1400" b="1" kern="1200" dirty="0">
            <a:solidFill>
              <a:schemeClr val="bg1"/>
            </a:solidFill>
            <a:latin typeface="Alexandria" pitchFamily="2" charset="-78"/>
            <a:cs typeface="Alexandria" pitchFamily="2" charset="-78"/>
          </a:endParaRPr>
        </a:p>
      </dsp:txBody>
      <dsp:txXfrm>
        <a:off x="588216" y="2813502"/>
        <a:ext cx="7431988" cy="399568"/>
      </dsp:txXfrm>
    </dsp:sp>
    <dsp:sp modelId="{4FA2A592-583F-4FA7-AA4D-40F6A4435578}">
      <dsp:nvSpPr>
        <dsp:cNvPr id="0" name=""/>
        <dsp:cNvSpPr/>
      </dsp:nvSpPr>
      <dsp:spPr>
        <a:xfrm>
          <a:off x="0" y="3693686"/>
          <a:ext cx="10678886" cy="378000"/>
        </a:xfrm>
        <a:prstGeom prst="rect">
          <a:avLst/>
        </a:prstGeom>
        <a:solidFill>
          <a:schemeClr val="lt1">
            <a:alpha val="90000"/>
            <a:hueOff val="0"/>
            <a:satOff val="0"/>
            <a:lumOff val="0"/>
            <a:alphaOff val="0"/>
          </a:schemeClr>
        </a:solidFill>
        <a:ln w="12700" cap="flat" cmpd="sng" algn="ctr">
          <a:solidFill>
            <a:schemeClr val="accent4">
              <a:hueOff val="17019194"/>
              <a:satOff val="-19988"/>
              <a:lumOff val="768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3472286"/>
          <a:ext cx="7475220" cy="442800"/>
        </a:xfrm>
        <a:prstGeom prst="roundRect">
          <a:avLst/>
        </a:prstGeom>
        <a:solidFill>
          <a:schemeClr val="accent4">
            <a:hueOff val="17019194"/>
            <a:satOff val="-19988"/>
            <a:lumOff val="768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التأثير على التفاعل الاجتماعي</a:t>
          </a:r>
          <a:endParaRPr lang="en-US" sz="1400" b="1" kern="1200" dirty="0">
            <a:solidFill>
              <a:schemeClr val="bg1"/>
            </a:solidFill>
            <a:latin typeface="Alexandria" pitchFamily="2" charset="-78"/>
            <a:cs typeface="Alexandria" pitchFamily="2" charset="-78"/>
          </a:endParaRPr>
        </a:p>
      </dsp:txBody>
      <dsp:txXfrm>
        <a:off x="555560" y="3493902"/>
        <a:ext cx="7431988" cy="399568"/>
      </dsp:txXfrm>
    </dsp:sp>
    <dsp:sp modelId="{A16669A6-6FCF-4935-A6BF-D554E6698AE4}">
      <dsp:nvSpPr>
        <dsp:cNvPr id="0" name=""/>
        <dsp:cNvSpPr/>
      </dsp:nvSpPr>
      <dsp:spPr>
        <a:xfrm>
          <a:off x="0" y="4374085"/>
          <a:ext cx="10678886" cy="378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4152686"/>
          <a:ext cx="7475220" cy="4428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المشاكل</a:t>
          </a:r>
          <a:r>
            <a:rPr lang="ar-EG" sz="1400" b="1" kern="1200" baseline="0" dirty="0">
              <a:solidFill>
                <a:schemeClr val="bg1"/>
              </a:solidFill>
              <a:latin typeface="Alexandria" pitchFamily="2" charset="-78"/>
              <a:cs typeface="Alexandria" pitchFamily="2" charset="-78"/>
            </a:rPr>
            <a:t> التقنية</a:t>
          </a:r>
          <a:endParaRPr lang="en-US" sz="1400" b="1" kern="1200" dirty="0">
            <a:solidFill>
              <a:schemeClr val="bg1"/>
            </a:solidFill>
            <a:latin typeface="Alexandria" pitchFamily="2" charset="-78"/>
            <a:cs typeface="Alexandria" pitchFamily="2" charset="-78"/>
          </a:endParaRPr>
        </a:p>
      </dsp:txBody>
      <dsp:txXfrm>
        <a:off x="555560" y="4174302"/>
        <a:ext cx="7431988"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F9776CE6-27CE-4F27-B1FC-2A98BF032935}" type="datetimeFigureOut">
              <a:rPr lang="en-US" smtClean="0"/>
              <a:t>10/12/2024</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CAF93B6-C366-4620-B8BE-2828B0BCC874}" type="slidenum">
              <a:rPr lang="en-US" smtClean="0"/>
              <a:t>‹#›</a:t>
            </a:fld>
            <a:endParaRPr lang="en-US"/>
          </a:p>
        </p:txBody>
      </p:sp>
    </p:spTree>
    <p:extLst>
      <p:ext uri="{BB962C8B-B14F-4D97-AF65-F5344CB8AC3E}">
        <p14:creationId xmlns:p14="http://schemas.microsoft.com/office/powerpoint/2010/main" val="260623771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7CAF93B6-C366-4620-B8BE-2828B0BCC874}" type="slidenum">
              <a:rPr lang="en-US" smtClean="0"/>
              <a:t>1</a:t>
            </a:fld>
            <a:endParaRPr lang="en-US"/>
          </a:p>
        </p:txBody>
      </p:sp>
    </p:spTree>
    <p:extLst>
      <p:ext uri="{BB962C8B-B14F-4D97-AF65-F5344CB8AC3E}">
        <p14:creationId xmlns:p14="http://schemas.microsoft.com/office/powerpoint/2010/main" val="260492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3032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8702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65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592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9044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16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2195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3989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1104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4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801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2990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869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96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893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527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494618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9.png"/></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9.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441371" y="2294208"/>
            <a:ext cx="7668054" cy="1134791"/>
          </a:xfrm>
          <a:prstGeom prst="rect">
            <a:avLst/>
          </a:prstGeom>
          <a:solidFill>
            <a:schemeClr val="bg1"/>
          </a:solidFill>
        </p:spPr>
        <p:txBody>
          <a:bodyPr>
            <a:normAutofit fontScale="90000"/>
          </a:bodyPr>
          <a:lstStyle/>
          <a:p>
            <a:pPr algn="ctr" rtl="1">
              <a:lnSpc>
                <a:spcPct val="150000"/>
              </a:lnSpc>
            </a:pPr>
            <a:r>
              <a:rPr lang="ar-SA" sz="2700" b="1" dirty="0">
                <a:latin typeface="Alexandria" pitchFamily="2" charset="-78"/>
                <a:cs typeface="Alexandria" pitchFamily="2" charset="-78"/>
              </a:rPr>
              <a:t>الجوانب الإيجابية والسلبية للذكاء الاصطناعي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الثانية</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4249" y="1401745"/>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1618796"/>
            <a:ext cx="7282541" cy="3573689"/>
          </a:xfrm>
          <a:solidFill>
            <a:schemeClr val="bg1"/>
          </a:solidFill>
        </p:spPr>
        <p:txBody>
          <a:bodyPr>
            <a:normAutofit fontScale="62500" lnSpcReduction="20000"/>
          </a:bodyPr>
          <a:lstStyle/>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الإيجابية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السلبية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موقف الدول العربية من الذكاء الاصطناعي</a:t>
            </a: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i">
            <a:hlinkClick r:id="" action="ppaction://media"/>
            <a:extLst>
              <a:ext uri="{FF2B5EF4-FFF2-40B4-BE49-F238E27FC236}">
                <a16:creationId xmlns:a16="http://schemas.microsoft.com/office/drawing/2014/main" id="{B94C242A-40F2-676B-E2E3-43A3D281746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001486" y="1825625"/>
            <a:ext cx="10178143" cy="3410404"/>
          </a:xfrm>
        </p:spPr>
      </p:pic>
    </p:spTree>
    <p:extLst>
      <p:ext uri="{BB962C8B-B14F-4D97-AF65-F5344CB8AC3E}">
        <p14:creationId xmlns:p14="http://schemas.microsoft.com/office/powerpoint/2010/main" val="130817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5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الإيجابية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2108166216"/>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9307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96929968"/>
              </p:ext>
            </p:extLst>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algn="ctr"/>
            <a:r>
              <a:rPr lang="ar-EG"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1ـ </a:t>
            </a:r>
            <a:r>
              <a:rPr lang="ar-SA"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زيادة الإنتاجية والكفاءة في الذكاء الاصطناعي</a:t>
            </a:r>
            <a:endParaRPr lang="en-US" sz="2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969636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0" y="1491342"/>
            <a:ext cx="12191999" cy="4869543"/>
          </a:xfrm>
          <a:solidFill>
            <a:schemeClr val="bg2"/>
          </a:solidFill>
        </p:spPr>
        <p:txBody>
          <a:bodyPr>
            <a:normAutofit fontScale="2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7200" b="1" kern="100" dirty="0">
                <a:solidFill>
                  <a:srgbClr val="002060"/>
                </a:solidFill>
                <a:effectLst/>
                <a:latin typeface="Alexandria" pitchFamily="2" charset="-78"/>
                <a:ea typeface="Aptos" panose="020B0004020202020204" pitchFamily="34" charset="0"/>
                <a:cs typeface="Alexandria" pitchFamily="2" charset="-78"/>
              </a:rPr>
              <a:t>الأتمتة وتقليل الأخطاء البشرية</a:t>
            </a:r>
            <a:endParaRPr lang="en-US" sz="21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الأتمتة: </a:t>
            </a:r>
            <a:r>
              <a:rPr lang="ar-SA" sz="6400" kern="100" dirty="0">
                <a:effectLst/>
                <a:latin typeface="Alexandria" pitchFamily="2" charset="-78"/>
                <a:ea typeface="Aptos" panose="020B0004020202020204" pitchFamily="34" charset="0"/>
                <a:cs typeface="Alexandria" pitchFamily="2" charset="-78"/>
              </a:rPr>
              <a:t>واحدة من أبرز الفوائد التي يوفرها الذكاء الاصطناعي هي القدرة على أتمتة المهام الروتينية والمتكررة.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في مصانع السيارات، تقوم الروبوتات بتجميع الأجزاء بدقة وسرعة تفوق القدرة البشرية. يمكن للروبوتات العمل على مدار الساعة دون الحاجة إلى فترات راحة، مما يزيد من إنتاجية المصنع بشكل كبير.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الزراعة: </a:t>
            </a:r>
            <a:r>
              <a:rPr lang="ar-SA" sz="6400" kern="100" dirty="0">
                <a:effectLst/>
                <a:latin typeface="Alexandria" pitchFamily="2" charset="-78"/>
                <a:ea typeface="Aptos" panose="020B0004020202020204" pitchFamily="34" charset="0"/>
                <a:cs typeface="Alexandria" pitchFamily="2" charset="-78"/>
              </a:rPr>
              <a:t>تستخدم الطائرات بدون طيار المجهزة بالذكاء الاصطناعي لمراقبة المحاصيل وتقديم تقييمات دقيقة حول حالتها، مما يساعد المزارعين على اتخاذ قرارات أفضل بشأن الري والتسميد والحصاد.</a:t>
            </a:r>
            <a:endParaRPr lang="en-US" sz="6400" b="1"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تقليل الأخطاء البشرية</a:t>
            </a:r>
            <a:r>
              <a:rPr lang="ar-SA" sz="6400" b="1" kern="100" dirty="0">
                <a:effectLst/>
                <a:latin typeface="Alexandria" pitchFamily="2" charset="-78"/>
                <a:ea typeface="Aptos" panose="020B0004020202020204" pitchFamily="34" charset="0"/>
                <a:cs typeface="Alexandria" pitchFamily="2" charset="-78"/>
              </a:rPr>
              <a:t>: </a:t>
            </a:r>
            <a:r>
              <a:rPr lang="ar-SA" sz="6400" kern="100" dirty="0">
                <a:effectLst/>
                <a:latin typeface="Alexandria" pitchFamily="2" charset="-78"/>
                <a:ea typeface="Aptos" panose="020B0004020202020204" pitchFamily="34" charset="0"/>
                <a:cs typeface="Alexandria" pitchFamily="2" charset="-78"/>
              </a:rPr>
              <a:t>الذكاء الاصطناعي يمكنه تقليل الأخطاء البشرية من خلال الأتمتة.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أنظمة التحكم بالجودة المدعومة بالذكاء الاصطناعي يمكنها الكشف عن العيوب في المنتجات بشكل أسرع وأكثر دقة من البشر.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الرعاية الصحية: </a:t>
            </a:r>
            <a:r>
              <a:rPr lang="ar-SA" sz="6400" kern="100" dirty="0">
                <a:effectLst/>
                <a:latin typeface="Alexandria" pitchFamily="2" charset="-78"/>
                <a:ea typeface="Aptos" panose="020B0004020202020204" pitchFamily="34" charset="0"/>
                <a:cs typeface="Alexandria" pitchFamily="2" charset="-78"/>
              </a:rPr>
              <a:t>أنظمة الذكاء الاصطناعي يمكنها تحليل الصور الطبية مثل الأشعة السينية بدقة عالية، مما يساعد في اكتشاف الأمراض في مراحلها المبكرة وتقليل الأخطاء في التشخيص.</a:t>
            </a:r>
            <a:endParaRPr lang="en-US" sz="6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654008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تحسين العمليات الصناعية</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SA" sz="29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الصيانة التنبؤية: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لتوقع الأعطال المحتملة في المعدات قبل حدوثها، مما يقلل من فترات التوقف غير المخطط لها ويحسن كفاءة العمليات.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التصنيع: </a:t>
            </a:r>
            <a:r>
              <a:rPr lang="ar-SA" sz="1600" kern="100" dirty="0">
                <a:effectLst/>
                <a:latin typeface="Alexandria" pitchFamily="2" charset="-78"/>
                <a:ea typeface="Aptos" panose="020B0004020202020204" pitchFamily="34" charset="0"/>
                <a:cs typeface="Alexandria" pitchFamily="2" charset="-78"/>
              </a:rPr>
              <a:t>تستخدم شركات مثل جنرال إلكتريك الذكاء الاصطناعي لمراقبة حالة المعدات والتنبؤ بالصيانة اللازمة، مما يزيد من فترة التشغيل الفعالة للمصانع.</a:t>
            </a:r>
            <a:endParaRPr lang="ar-SA" sz="16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إدارة سلسلة التوريد: </a:t>
            </a:r>
            <a:r>
              <a:rPr lang="ar-SA" sz="1600" kern="100" dirty="0">
                <a:effectLst/>
                <a:latin typeface="Alexandria" pitchFamily="2" charset="-78"/>
                <a:ea typeface="Aptos" panose="020B0004020202020204" pitchFamily="34" charset="0"/>
                <a:cs typeface="Alexandria" pitchFamily="2" charset="-78"/>
              </a:rPr>
              <a:t>تحسين إدارة سلسلة التوريد من خلال التنبؤ بالطلب وإدارة المخزون بفعالية.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التجزئة: </a:t>
            </a:r>
            <a:r>
              <a:rPr lang="ar-SA" sz="1600" kern="100" dirty="0">
                <a:effectLst/>
                <a:latin typeface="Alexandria" pitchFamily="2" charset="-78"/>
                <a:ea typeface="Aptos" panose="020B0004020202020204" pitchFamily="34" charset="0"/>
                <a:cs typeface="Alexandria" pitchFamily="2" charset="-78"/>
              </a:rPr>
              <a:t>تستخدم شركات مثل أمازون الذكاء الاصطناعي لتحليل أنماط الشراء والتنبؤ بالطلب المستقبلي، مما يساعد في تحسين إدارة المخزون وتقليل الفاقد.</a:t>
            </a:r>
          </a:p>
        </p:txBody>
      </p:sp>
    </p:spTree>
    <p:extLst>
      <p:ext uri="{BB962C8B-B14F-4D97-AF65-F5344CB8AC3E}">
        <p14:creationId xmlns:p14="http://schemas.microsoft.com/office/powerpoint/2010/main" val="120097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التحليل السريع والدقيق للبيانات</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تحليل البيانات الضخمة: </a:t>
            </a:r>
            <a:r>
              <a:rPr lang="ar-SA" sz="1600" kern="100" dirty="0">
                <a:effectLst/>
                <a:latin typeface="Alexandria" pitchFamily="2" charset="-78"/>
                <a:ea typeface="Aptos" panose="020B0004020202020204" pitchFamily="34" charset="0"/>
                <a:cs typeface="Alexandria" pitchFamily="2" charset="-78"/>
              </a:rPr>
              <a:t>الذكاء الاصطناعي يمكنه معالجة كميات ضخمة من البيانات بسرعة ودقة، مما يساعد الشركات على استخراج رؤى قيمة لتحسين عملياتها واتخاذ قرارات مستنيرة.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المالية: </a:t>
            </a:r>
            <a:r>
              <a:rPr lang="ar-SA" sz="1600" kern="100" dirty="0">
                <a:effectLst/>
                <a:latin typeface="Alexandria" pitchFamily="2" charset="-78"/>
                <a:ea typeface="Aptos" panose="020B0004020202020204" pitchFamily="34" charset="0"/>
                <a:cs typeface="Alexandria" pitchFamily="2" charset="-78"/>
              </a:rPr>
              <a:t>تستخدم البنوك الذكاء الاصطناعي لتحليل بيانات العملاء وتقديم توصيات استثمارية مخصصة، مما يزيد من كفاءة إدارة الأصول.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اتخاذ قرارات استراتيجية: </a:t>
            </a:r>
            <a:r>
              <a:rPr lang="ar-SA" sz="1600" kern="100" dirty="0">
                <a:effectLst/>
                <a:latin typeface="Alexandria" pitchFamily="2" charset="-78"/>
                <a:ea typeface="Aptos" panose="020B0004020202020204" pitchFamily="34" charset="0"/>
                <a:cs typeface="Alexandria" pitchFamily="2" charset="-78"/>
              </a:rPr>
              <a:t>استخدام التحليل الذكي للبيانات لاتخاذ قرارات استراتيجية تساعد في تحسين الأداء العام للشركة.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التسويق: </a:t>
            </a:r>
            <a:r>
              <a:rPr lang="ar-SA" sz="1600" kern="100" dirty="0">
                <a:effectLst/>
                <a:latin typeface="Alexandria" pitchFamily="2" charset="-78"/>
                <a:ea typeface="Aptos" panose="020B0004020202020204" pitchFamily="34" charset="0"/>
                <a:cs typeface="Alexandria" pitchFamily="2" charset="-78"/>
              </a:rPr>
              <a:t>تحليل بيانات سلوك العملاء لتحديد أفضل الاستراتيجيات التسويقية وتخصيص الحملات الإعلانية لتحقيق أكبر تأثير ممكن.</a:t>
            </a:r>
            <a:endParaRPr lang="en-US" sz="1600"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endParaRPr lang="ar-SA" sz="1600" b="1" kern="100" dirty="0">
              <a:solidFill>
                <a:srgbClr val="00206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963572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 تحسين تجربة العملاء</a:t>
            </a:r>
            <a:endParaRPr lang="ar-EG" sz="1800" b="1" kern="100" dirty="0">
              <a:solidFill>
                <a:srgbClr val="002060"/>
              </a:solidFill>
              <a:latin typeface="Alexandria" pitchFamily="2" charset="-78"/>
              <a:ea typeface="Aptos" panose="020B0004020202020204" pitchFamily="34" charset="0"/>
              <a:cs typeface="Alexandria" pitchFamily="2" charset="-78"/>
            </a:endParaRPr>
          </a:p>
          <a:p>
            <a:pPr indent="0" algn="ctr" rtl="1">
              <a:lnSpc>
                <a:spcPct val="150000"/>
              </a:lnSpc>
              <a:buNone/>
            </a:pPr>
            <a:endParaRPr lang="ar-SA" sz="18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الدعم الفني والرد على الاستفسارات: </a:t>
            </a:r>
            <a:r>
              <a:rPr lang="ar-SA" sz="1600" kern="100" dirty="0">
                <a:effectLst/>
                <a:latin typeface="Alexandria" pitchFamily="2" charset="-78"/>
                <a:ea typeface="Aptos" panose="020B0004020202020204" pitchFamily="34" charset="0"/>
                <a:cs typeface="Alexandria" pitchFamily="2" charset="-78"/>
              </a:rPr>
              <a:t>الذكاء الاصطناعي يمكنه تحسين تجربة العملاء من خلال تقديم دعم فني سريع وفعال. على سبيل المثال:</a:t>
            </a:r>
          </a:p>
          <a:p>
            <a:pPr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الدردشة الآلية </a:t>
            </a:r>
            <a:r>
              <a:rPr lang="en-US" sz="1600" b="1" kern="100" dirty="0">
                <a:effectLst/>
                <a:latin typeface="Alexandria" pitchFamily="2" charset="-78"/>
                <a:ea typeface="Aptos" panose="020B0004020202020204" pitchFamily="34" charset="0"/>
                <a:cs typeface="Alexandria" pitchFamily="2" charset="-78"/>
              </a:rPr>
              <a:t> </a:t>
            </a:r>
            <a:r>
              <a:rPr lang="en-US" sz="1600" kern="100" dirty="0">
                <a:effectLst/>
                <a:latin typeface="Alexandria" pitchFamily="2" charset="-78"/>
                <a:ea typeface="Aptos" panose="020B0004020202020204" pitchFamily="34" charset="0"/>
                <a:cs typeface="Alexandria" pitchFamily="2" charset="-78"/>
              </a:rPr>
              <a:t>Chatbots </a:t>
            </a:r>
            <a:r>
              <a:rPr lang="ar-SA" sz="1600" kern="100" dirty="0">
                <a:effectLst/>
                <a:latin typeface="Alexandria" pitchFamily="2" charset="-78"/>
                <a:ea typeface="Aptos" panose="020B0004020202020204" pitchFamily="34" charset="0"/>
                <a:cs typeface="Alexandria" pitchFamily="2" charset="-78"/>
              </a:rPr>
              <a:t>تستخدم شركات مثل فيسبوك و</a:t>
            </a:r>
            <a:r>
              <a:rPr lang="ar-EG" sz="1600" kern="100" dirty="0">
                <a:latin typeface="Alexandria" pitchFamily="2" charset="-78"/>
                <a:ea typeface="Aptos" panose="020B0004020202020204" pitchFamily="34" charset="0"/>
                <a:cs typeface="Alexandria" pitchFamily="2" charset="-78"/>
              </a:rPr>
              <a:t>وحدات</a:t>
            </a:r>
            <a:r>
              <a:rPr lang="ar-SA" sz="1600" kern="100" dirty="0">
                <a:effectLst/>
                <a:latin typeface="Alexandria" pitchFamily="2" charset="-78"/>
                <a:ea typeface="Aptos" panose="020B0004020202020204" pitchFamily="34" charset="0"/>
                <a:cs typeface="Alexandria" pitchFamily="2" charset="-78"/>
              </a:rPr>
              <a:t> الدردشة الآلية المدعومة بالذكاء الاصطناعي لتقديم دعم فوري للعملاء، مما يقلل من فترات الانتظار ويحسن رضا العملاء</a:t>
            </a:r>
            <a:r>
              <a:rPr lang="ar-SA" sz="1600" b="1" kern="100" dirty="0">
                <a:effectLst/>
                <a:latin typeface="Alexandria" pitchFamily="2" charset="-78"/>
                <a:ea typeface="Aptos" panose="020B0004020202020204" pitchFamily="34" charset="0"/>
                <a:cs typeface="Alexandria" pitchFamily="2" charset="-78"/>
              </a:rPr>
              <a:t>.</a:t>
            </a: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التوصيات المخصصة: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لتقديم توصيات مخصصة للعملاء بناءً على تفضيلاتهم وسلوكهم.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البث الترفيهي: </a:t>
            </a:r>
            <a:r>
              <a:rPr lang="ar-SA" sz="1600" kern="100" dirty="0">
                <a:effectLst/>
                <a:latin typeface="Alexandria" pitchFamily="2" charset="-78"/>
                <a:ea typeface="Aptos" panose="020B0004020202020204" pitchFamily="34" charset="0"/>
                <a:cs typeface="Alexandria" pitchFamily="2" charset="-78"/>
              </a:rPr>
              <a:t>تستخدم منصات مثل </a:t>
            </a:r>
            <a:r>
              <a:rPr lang="ar-SA" sz="1600" kern="100" dirty="0" err="1">
                <a:effectLst/>
                <a:latin typeface="Alexandria" pitchFamily="2" charset="-78"/>
                <a:ea typeface="Aptos" panose="020B0004020202020204" pitchFamily="34" charset="0"/>
                <a:cs typeface="Alexandria" pitchFamily="2" charset="-78"/>
              </a:rPr>
              <a:t>نتفليكس</a:t>
            </a:r>
            <a:r>
              <a:rPr lang="ar-SA" sz="1600" kern="100" dirty="0">
                <a:effectLst/>
                <a:latin typeface="Alexandria" pitchFamily="2" charset="-78"/>
                <a:ea typeface="Aptos" panose="020B0004020202020204" pitchFamily="34" charset="0"/>
                <a:cs typeface="Alexandria" pitchFamily="2" charset="-78"/>
              </a:rPr>
              <a:t> الذكاء الاصطناعي لتحليل بيانات المشاهدين وتقديم توصيات مخصصة للأفلام والمسلسلات.</a:t>
            </a:r>
          </a:p>
        </p:txBody>
      </p:sp>
    </p:spTree>
    <p:extLst>
      <p:ext uri="{BB962C8B-B14F-4D97-AF65-F5344CB8AC3E}">
        <p14:creationId xmlns:p14="http://schemas.microsoft.com/office/powerpoint/2010/main" val="346969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a:extLst>
              <a:ext uri="{FF2B5EF4-FFF2-40B4-BE49-F238E27FC236}">
                <a16:creationId xmlns:a16="http://schemas.microsoft.com/office/drawing/2014/main" id="{21E57578-781D-8F3C-D5B4-5778C1D033F8}"/>
              </a:ext>
            </a:extLst>
          </p:cNvPr>
          <p:cNvSpPr/>
          <p:nvPr/>
        </p:nvSpPr>
        <p:spPr>
          <a:xfrm>
            <a:off x="936173" y="1654629"/>
            <a:ext cx="10091056" cy="461665"/>
          </a:xfrm>
          <a:prstGeom prst="rect">
            <a:avLst/>
          </a:prstGeom>
          <a:solidFill>
            <a:schemeClr val="bg2"/>
          </a:solidFill>
        </p:spPr>
        <p:txBody>
          <a:bodyPr wrap="square" lIns="91440" tIns="45720" rIns="91440" bIns="45720">
            <a:spAutoFit/>
          </a:bodyPr>
          <a:lstStyle/>
          <a:p>
            <a:pPr algn="ct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lexandria" pitchFamily="2" charset="-78"/>
                <a:ea typeface="Aptos" panose="020B0004020202020204" pitchFamily="34" charset="0"/>
                <a:cs typeface="Alexandria" pitchFamily="2" charset="-78"/>
              </a:rPr>
              <a:t>2 ـ </a:t>
            </a:r>
            <a:r>
              <a:rPr lang="fa-IR" sz="2400" b="1" dirty="0">
                <a:solidFill>
                  <a:srgbClr val="C00000"/>
                </a:solidFill>
                <a:latin typeface="Alexandria" pitchFamily="2" charset="-78"/>
                <a:cs typeface="Alexandria" pitchFamily="2" charset="-78"/>
              </a:rPr>
              <a:t>تحليل البيانات واتخاذ القرارات في الذكاء الاصطناعي</a:t>
            </a:r>
            <a:endParaRPr lang="en-US" sz="2400" b="1" dirty="0">
              <a:solidFill>
                <a:srgbClr val="C00000"/>
              </a:solidFill>
              <a:latin typeface="Alexandria" pitchFamily="2" charset="-78"/>
              <a:cs typeface="Alexandria" pitchFamily="2" charset="-78"/>
            </a:endParaRPr>
          </a:p>
        </p:txBody>
      </p:sp>
      <p:sp>
        <p:nvSpPr>
          <p:cNvPr id="3" name="عنصر نائب للمحتوى 2">
            <a:extLst>
              <a:ext uri="{FF2B5EF4-FFF2-40B4-BE49-F238E27FC236}">
                <a16:creationId xmlns:a16="http://schemas.microsoft.com/office/drawing/2014/main" id="{CE062432-FBF5-1AA1-25E1-CFB54469FA96}"/>
              </a:ext>
            </a:extLst>
          </p:cNvPr>
          <p:cNvSpPr>
            <a:spLocks noGrp="1"/>
          </p:cNvSpPr>
          <p:nvPr>
            <p:ph sz="half" idx="2"/>
          </p:nvPr>
        </p:nvSpPr>
        <p:spPr>
          <a:xfrm>
            <a:off x="762000" y="3526970"/>
            <a:ext cx="10591800" cy="1600201"/>
          </a:xfrm>
          <a:solidFill>
            <a:schemeClr val="bg2"/>
          </a:solidFill>
        </p:spPr>
        <p:txBody>
          <a:bodyPr>
            <a:normAutofit/>
          </a:bodyPr>
          <a:lstStyle/>
          <a:p>
            <a:pPr marL="0" indent="0" algn="just" rtl="1">
              <a:lnSpc>
                <a:spcPct val="160000"/>
              </a:lnSpc>
              <a:buNone/>
            </a:pPr>
            <a:r>
              <a:rPr lang="fa-IR" sz="1600" dirty="0">
                <a:latin typeface="Alexandria" pitchFamily="2" charset="-78"/>
                <a:cs typeface="Alexandria" pitchFamily="2" charset="-78"/>
              </a:rPr>
              <a:t>الذكاء الاصطناعي يمكنه تحليل كميات ضخمة من البيانات بسرعة ودقة، واستخراج رؤى قيمة تساعد في اتخاذ قرارات مستنيرة. يعتمد الذكاء الاصطناعي على تقنيات مثل التعلم الآلي </a:t>
            </a:r>
            <a:r>
              <a:rPr lang="en-US" sz="1600" dirty="0">
                <a:latin typeface="Alexandria" pitchFamily="2" charset="-78"/>
                <a:cs typeface="Alexandria" pitchFamily="2" charset="-78"/>
              </a:rPr>
              <a:t>Machine Learning  </a:t>
            </a:r>
            <a:r>
              <a:rPr lang="fa-IR" sz="1600" dirty="0">
                <a:latin typeface="Alexandria" pitchFamily="2" charset="-78"/>
                <a:cs typeface="Alexandria" pitchFamily="2" charset="-78"/>
              </a:rPr>
              <a:t>والتعلم العميق </a:t>
            </a:r>
            <a:r>
              <a:rPr lang="en-US" sz="1600" dirty="0">
                <a:latin typeface="Alexandria" pitchFamily="2" charset="-78"/>
                <a:cs typeface="Alexandria" pitchFamily="2" charset="-78"/>
              </a:rPr>
              <a:t>Deep Learning </a:t>
            </a:r>
            <a:r>
              <a:rPr lang="fa-IR" sz="1600" dirty="0">
                <a:latin typeface="Alexandria" pitchFamily="2" charset="-78"/>
                <a:cs typeface="Alexandria" pitchFamily="2" charset="-78"/>
              </a:rPr>
              <a:t>لتحليل البيانات واستخلاص الأنماط والمعرفة.</a:t>
            </a:r>
          </a:p>
        </p:txBody>
      </p:sp>
    </p:spTree>
    <p:extLst>
      <p:ext uri="{BB962C8B-B14F-4D97-AF65-F5344CB8AC3E}">
        <p14:creationId xmlns:p14="http://schemas.microsoft.com/office/powerpoint/2010/main" val="1354384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E64C0ECF-C3D3-F296-0C43-4D5F23952C53}"/>
              </a:ext>
            </a:extLst>
          </p:cNvPr>
          <p:cNvSpPr>
            <a:spLocks noGrp="1"/>
          </p:cNvSpPr>
          <p:nvPr>
            <p:ph type="subTitle" idx="1"/>
          </p:nvPr>
        </p:nvSpPr>
        <p:spPr>
          <a:xfrm>
            <a:off x="478971" y="2122714"/>
            <a:ext cx="10940143" cy="3472543"/>
          </a:xfrm>
          <a:solidFill>
            <a:schemeClr val="bg2"/>
          </a:solidFill>
        </p:spPr>
        <p:txBody>
          <a:bodyPr>
            <a:normAutofit/>
          </a:bodyPr>
          <a:lstStyle/>
          <a:p>
            <a:pPr algn="just" rtl="1">
              <a:lnSpc>
                <a:spcPct val="150000"/>
              </a:lnSpc>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تحليل البيانات</a:t>
            </a:r>
            <a:r>
              <a:rPr lang="ar-SA" sz="1600" kern="100" dirty="0">
                <a:effectLst/>
                <a:latin typeface="Aptos" panose="020B0004020202020204" pitchFamily="34" charset="0"/>
                <a:ea typeface="Aptos" panose="020B0004020202020204" pitchFamily="34" charset="0"/>
                <a:cs typeface="Alexandria" pitchFamily="2" charset="-78"/>
              </a:rPr>
              <a:t> هو عملية فحص، تنظيف، وتحويل البيانات لاكتشاف المعلومات المفيدة، ودعم اتخاذ القرار. يتضمن هذا عدة مراحل: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جمع البيانات:</a:t>
            </a:r>
            <a:r>
              <a:rPr lang="ar-SA" sz="1600" kern="100" dirty="0">
                <a:effectLst/>
                <a:latin typeface="Aptos" panose="020B0004020202020204" pitchFamily="34" charset="0"/>
                <a:ea typeface="Aptos" panose="020B0004020202020204" pitchFamily="34" charset="0"/>
                <a:cs typeface="Alexandria" pitchFamily="2" charset="-78"/>
              </a:rPr>
              <a:t> جمع البيانات من مصادر متنوعة مثل قواعد البيانات، الإنترنت، وأجهزة الاستشعار.</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تنظيف البيانات:</a:t>
            </a:r>
            <a:r>
              <a:rPr lang="ar-SA" sz="1600" kern="100" dirty="0">
                <a:effectLst/>
                <a:latin typeface="Aptos" panose="020B0004020202020204" pitchFamily="34" charset="0"/>
                <a:ea typeface="Aptos" panose="020B0004020202020204" pitchFamily="34" charset="0"/>
                <a:cs typeface="Alexandria" pitchFamily="2" charset="-78"/>
              </a:rPr>
              <a:t> إزالة الأخطاء والشوائب من البيانات لضمان دقتها.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latin typeface="Aptos" panose="020B0004020202020204" pitchFamily="34" charset="0"/>
                <a:cs typeface="Alexandria" pitchFamily="2" charset="-78"/>
              </a:rPr>
              <a:t>تحليل البيانات: </a:t>
            </a:r>
            <a:r>
              <a:rPr lang="ar-SA" sz="1600" kern="100" dirty="0">
                <a:effectLst/>
                <a:latin typeface="Aptos" panose="020B0004020202020204" pitchFamily="34" charset="0"/>
                <a:ea typeface="Aptos" panose="020B0004020202020204" pitchFamily="34" charset="0"/>
                <a:cs typeface="Alexandria" pitchFamily="2" charset="-78"/>
              </a:rPr>
              <a:t>استخدام تقنيات إحصائية وخوارزميات ذكاء اصطناعي لاستخراج الأنماط والرؤى من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تفسير البيانات:</a:t>
            </a:r>
            <a:r>
              <a:rPr lang="ar-SA" sz="1600" kern="100" dirty="0">
                <a:effectLst/>
                <a:latin typeface="Aptos" panose="020B0004020202020204" pitchFamily="34" charset="0"/>
                <a:ea typeface="Aptos" panose="020B0004020202020204" pitchFamily="34" charset="0"/>
                <a:cs typeface="Alexandria" pitchFamily="2" charset="-78"/>
              </a:rPr>
              <a:t> تحويل النتائج إلى معلومات مفيدة يمكن استخدامها في 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28465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830997"/>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3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تحسين الخدمات العامة والخاصة</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89362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70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العامة </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1</a:t>
            </a:r>
            <a:r>
              <a:rPr lang="ar-SA" sz="2000" b="1" kern="100" dirty="0">
                <a:solidFill>
                  <a:schemeClr val="accent2"/>
                </a:solidFill>
                <a:effectLst/>
                <a:latin typeface="Alexandria" pitchFamily="2" charset="-78"/>
                <a:ea typeface="Aptos" panose="020B0004020202020204" pitchFamily="34" charset="0"/>
                <a:cs typeface="Alexandria" pitchFamily="2" charset="-78"/>
              </a:rPr>
              <a:t>. الرعاية الصحي</a:t>
            </a:r>
            <a:r>
              <a:rPr lang="ar-EG" sz="2000" b="1" kern="100" dirty="0">
                <a:solidFill>
                  <a:schemeClr val="accent2"/>
                </a:solidFill>
                <a:effectLst/>
                <a:latin typeface="Alexandria" pitchFamily="2" charset="-78"/>
                <a:ea typeface="Aptos" panose="020B0004020202020204" pitchFamily="34" charset="0"/>
                <a:cs typeface="Alexandria" pitchFamily="2" charset="-78"/>
              </a:rPr>
              <a:t>ة:</a:t>
            </a:r>
            <a:endParaRPr lang="ar-SA" sz="2000" b="1" kern="100" dirty="0">
              <a:solidFill>
                <a:schemeClr val="accent2"/>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تشخيص الأمراض: </a:t>
            </a:r>
            <a:r>
              <a:rPr lang="ar-SA" sz="2000" kern="100" dirty="0">
                <a:effectLst/>
                <a:latin typeface="Alexandria" pitchFamily="2" charset="-78"/>
                <a:ea typeface="Aptos" panose="020B0004020202020204" pitchFamily="34" charset="0"/>
                <a:cs typeface="Alexandria" pitchFamily="2" charset="-78"/>
              </a:rPr>
              <a:t>استخدام الذكاء الاصطناعي لتحليل الصور الطبية مثل الأشعة السينية والرنين المغناطيسي لتحديد الأمراض مثل السرطان والأمراض القلبية بشكل أسرع وأكثر دقة.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المستشفيات: </a:t>
            </a:r>
            <a:r>
              <a:rPr lang="ar-SA" sz="2000" kern="100" dirty="0">
                <a:effectLst/>
                <a:latin typeface="Alexandria" pitchFamily="2" charset="-78"/>
                <a:ea typeface="Aptos" panose="020B0004020202020204" pitchFamily="34" charset="0"/>
                <a:cs typeface="Alexandria" pitchFamily="2" charset="-78"/>
              </a:rPr>
              <a:t>تحسين إدارة الموارد والمواعيد باستخدام الذكاء الاصطناعي لتحليل البيانات وتوقع الاحتياجات.</a:t>
            </a:r>
            <a:endParaRPr lang="ar-SA" sz="20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2. الأمن والسلامة: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مراقبة الكاميرات: </a:t>
            </a:r>
            <a:r>
              <a:rPr lang="ar-SA" sz="2000" kern="100" dirty="0">
                <a:effectLst/>
                <a:latin typeface="Alexandria" pitchFamily="2" charset="-78"/>
                <a:ea typeface="Aptos" panose="020B0004020202020204" pitchFamily="34" charset="0"/>
                <a:cs typeface="Alexandria" pitchFamily="2" charset="-78"/>
              </a:rPr>
              <a:t>استخدام الذكاء الاصطناعي في تحليل الفيديوهات من كاميرات المراقبة للكشف عن السلوكيات المشبوهة أو التهديدات الأمنية.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تنبؤ الجرائم: </a:t>
            </a:r>
            <a:r>
              <a:rPr lang="ar-SA" sz="2000" kern="100" dirty="0">
                <a:effectLst/>
                <a:latin typeface="Alexandria" pitchFamily="2" charset="-78"/>
                <a:ea typeface="Aptos" panose="020B0004020202020204" pitchFamily="34" charset="0"/>
                <a:cs typeface="Alexandria" pitchFamily="2" charset="-78"/>
              </a:rPr>
              <a:t>تحليل البيانات التاريخية والجغرافية لتوقع الأماكن التي قد تحدث فيها الجرائم، مما يساعد في نشر القوى الأمنية بشكل أفضل.</a:t>
            </a:r>
            <a:endParaRPr lang="ar-SA" sz="2000" b="1" kern="100" dirty="0">
              <a:solidFill>
                <a:srgbClr val="C0000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latin typeface="Alexandria" pitchFamily="2" charset="-78"/>
                <a:cs typeface="Alexandria" pitchFamily="2" charset="-78"/>
              </a:rPr>
              <a:t>3. النقل:</a:t>
            </a: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المرور: </a:t>
            </a:r>
            <a:r>
              <a:rPr lang="ar-SA" sz="2000" kern="100" dirty="0">
                <a:effectLst/>
                <a:latin typeface="Alexandria" pitchFamily="2" charset="-78"/>
                <a:ea typeface="Aptos" panose="020B0004020202020204" pitchFamily="34" charset="0"/>
                <a:cs typeface="Alexandria" pitchFamily="2" charset="-78"/>
              </a:rPr>
              <a:t>تحليل بيانات حركة المرور الحية لتوجيه السائقين وتخفيف </a:t>
            </a:r>
            <a:r>
              <a:rPr lang="ar-SA" sz="2000" kern="100" dirty="0" err="1">
                <a:effectLst/>
                <a:latin typeface="Alexandria" pitchFamily="2" charset="-78"/>
                <a:ea typeface="Aptos" panose="020B0004020202020204" pitchFamily="34" charset="0"/>
                <a:cs typeface="Alexandria" pitchFamily="2" charset="-78"/>
              </a:rPr>
              <a:t>الازدحاما</a:t>
            </a:r>
            <a:r>
              <a:rPr lang="ar-EG" sz="2000" kern="100" dirty="0">
                <a:effectLst/>
                <a:latin typeface="Alexandria" pitchFamily="2" charset="-78"/>
                <a:ea typeface="Aptos" panose="020B0004020202020204" pitchFamily="34" charset="0"/>
                <a:cs typeface="Alexandria" pitchFamily="2" charset="-78"/>
              </a:rPr>
              <a:t>ت</a:t>
            </a:r>
            <a:r>
              <a:rPr lang="ar-SA" sz="2000" kern="100" dirty="0">
                <a:effectLst/>
                <a:latin typeface="Alexandria" pitchFamily="2" charset="-78"/>
                <a:ea typeface="Aptos" panose="020B0004020202020204" pitchFamily="34" charset="0"/>
                <a:cs typeface="Alexandria" pitchFamily="2" charset="-78"/>
              </a:rPr>
              <a:t> المرورية.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الصيانة التنبؤية: </a:t>
            </a:r>
            <a:r>
              <a:rPr lang="ar-SA" sz="2000" kern="100" dirty="0">
                <a:effectLst/>
                <a:latin typeface="Alexandria" pitchFamily="2" charset="-78"/>
                <a:ea typeface="Aptos" panose="020B0004020202020204" pitchFamily="34" charset="0"/>
                <a:cs typeface="Alexandria" pitchFamily="2" charset="-78"/>
              </a:rPr>
              <a:t>استخدام البيانات لتحليل حالة البنية التحتية (مثل الجسور والطرق) وتنبيه الجهات المعنية قبل حدوث الأعطال.</a:t>
            </a:r>
          </a:p>
        </p:txBody>
      </p:sp>
    </p:spTree>
    <p:extLst>
      <p:ext uri="{BB962C8B-B14F-4D97-AF65-F5344CB8AC3E}">
        <p14:creationId xmlns:p14="http://schemas.microsoft.com/office/powerpoint/2010/main" val="1471624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8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الخاصة</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ts val="2000"/>
              </a:lnSpc>
              <a:buNone/>
            </a:pPr>
            <a:r>
              <a:rPr lang="ar-SA" sz="1800" kern="100" dirty="0">
                <a:effectLst/>
                <a:latin typeface="Aptos" panose="020B0004020202020204" pitchFamily="34" charset="0"/>
                <a:ea typeface="Aptos" panose="020B0004020202020204" pitchFamily="34" charset="0"/>
                <a:cs typeface="Simplified Arabic" panose="02020603050405020304" pitchFamily="18" charset="-78"/>
              </a:rPr>
              <a:t>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1. التجزئة والتجارة الإلكترونية: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التوصيات الشخصية: استخدام الذكاء الاصطناعي لتحليل سلوك العملاء وتقديم توصيات مخصصة لزيادة المبيعات.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إدارة المخزون: تحسين إدارة المخزون بتوقع الطلب المستقبلي وتقليل الفاقد.</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2. البنوك والخدمات المالية: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كشف الاحتيال: تحليل الأنماط السلوكية في المعاملات المصرفية للكشف عن الأنشطة الاحتيالية.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التنبؤ بالاستثمار: استخدام النماذج التنبؤية لتحليل الأسواق المالية وتقديم نصائح استثمارية مخصصة.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3. خدمة العملاء:</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روبوتات المحادثة (</a:t>
            </a:r>
            <a:r>
              <a:rPr lang="en-US" sz="1800" kern="100" dirty="0">
                <a:effectLst/>
                <a:latin typeface="Alexandria" pitchFamily="2" charset="-78"/>
                <a:ea typeface="Aptos" panose="020B0004020202020204" pitchFamily="34" charset="0"/>
                <a:cs typeface="Alexandria" pitchFamily="2" charset="-78"/>
              </a:rPr>
              <a:t>Chatbots</a:t>
            </a:r>
            <a:r>
              <a:rPr lang="ar-SA" sz="1800" kern="100" dirty="0">
                <a:effectLst/>
                <a:latin typeface="Alexandria" pitchFamily="2" charset="-78"/>
                <a:ea typeface="Aptos" panose="020B0004020202020204" pitchFamily="34" charset="0"/>
                <a:cs typeface="Alexandria" pitchFamily="2" charset="-78"/>
              </a:rPr>
              <a:t>): تقديم دعم فوري للعملاء من خلال الرد على استفساراتهم بشكل آلي.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تحليل المشاعر: تحليل ردود الأفعال والعملاء لتحسين مستوى الخدمة والتفاعل.</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200657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766884615"/>
              </p:ext>
            </p:extLst>
          </p:nvPr>
        </p:nvGraphicFramePr>
        <p:xfrm>
          <a:off x="326571" y="1847396"/>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4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الابتكار والإبداع</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13332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200" b="1" kern="100" dirty="0">
                <a:solidFill>
                  <a:srgbClr val="C00000"/>
                </a:solidFill>
                <a:effectLst/>
                <a:latin typeface="Alexandria" pitchFamily="2" charset="-78"/>
                <a:ea typeface="Aptos" panose="020B0004020202020204" pitchFamily="34" charset="0"/>
                <a:cs typeface="Alexandria" pitchFamily="2" charset="-78"/>
              </a:rPr>
              <a:t> أمثلة على الابتكار في الذكاء الاصطناعي:</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1. الذكاء الاصطناعي التوليدي </a:t>
            </a:r>
            <a:r>
              <a:rPr lang="en-US" sz="1200" b="1" kern="100" dirty="0">
                <a:effectLst/>
                <a:latin typeface="Alexandria" pitchFamily="2" charset="-78"/>
                <a:ea typeface="Aptos" panose="020B0004020202020204" pitchFamily="34" charset="0"/>
                <a:cs typeface="Alexandria" pitchFamily="2" charset="-78"/>
              </a:rPr>
              <a:t>Generative AI</a:t>
            </a:r>
          </a:p>
          <a:p>
            <a:pPr marL="0" indent="0" algn="just" rtl="1">
              <a:lnSpc>
                <a:spcPct val="150000"/>
              </a:lnSpc>
              <a:buNone/>
            </a:pPr>
            <a:r>
              <a:rPr lang="en-US"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الفن الرقمي</a:t>
            </a:r>
            <a:r>
              <a:rPr lang="ar-SA" sz="1200" kern="100" dirty="0">
                <a:effectLst/>
                <a:latin typeface="Alexandria" pitchFamily="2" charset="-78"/>
                <a:ea typeface="Aptos" panose="020B0004020202020204" pitchFamily="34" charset="0"/>
                <a:cs typeface="Alexandria" pitchFamily="2" charset="-78"/>
              </a:rPr>
              <a:t>: استخدام نماذج مثل </a:t>
            </a:r>
            <a:r>
              <a:rPr lang="en-US" sz="1200" kern="100" dirty="0">
                <a:effectLst/>
                <a:latin typeface="Alexandria" pitchFamily="2" charset="-78"/>
                <a:ea typeface="Aptos" panose="020B0004020202020204" pitchFamily="34" charset="0"/>
                <a:cs typeface="Alexandria" pitchFamily="2" charset="-78"/>
              </a:rPr>
              <a:t> DALL-E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Midjourney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لإنشاء صور فنية من أوصاف نصية، مما يفتح أبوابًا جديدة للفنانين والمصممين.</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الموسيقى</a:t>
            </a:r>
            <a:r>
              <a:rPr lang="ar-SA" sz="1200" kern="100" dirty="0">
                <a:effectLst/>
                <a:latin typeface="Alexandria" pitchFamily="2" charset="-78"/>
                <a:ea typeface="Aptos" panose="020B0004020202020204" pitchFamily="34" charset="0"/>
                <a:cs typeface="Alexandria" pitchFamily="2" charset="-78"/>
              </a:rPr>
              <a:t>: تطبيقات مثل </a:t>
            </a:r>
            <a:r>
              <a:rPr lang="en-US" sz="1200" kern="100" dirty="0">
                <a:effectLst/>
                <a:latin typeface="Alexandria" pitchFamily="2" charset="-78"/>
                <a:ea typeface="Aptos" panose="020B0004020202020204" pitchFamily="34" charset="0"/>
                <a:cs typeface="Alexandria" pitchFamily="2" charset="-78"/>
              </a:rPr>
              <a:t>Ampere Music</a:t>
            </a:r>
            <a:r>
              <a:rPr lang="ar-EG" sz="1200" kern="100" dirty="0">
                <a:effectLst/>
                <a:latin typeface="Alexandria" pitchFamily="2" charset="-78"/>
                <a:ea typeface="Aptos" panose="020B0004020202020204" pitchFamily="34" charset="0"/>
                <a:cs typeface="Alexandria" pitchFamily="2" charset="-78"/>
              </a:rPr>
              <a:t> </a:t>
            </a:r>
            <a:r>
              <a:rPr lang="en-US"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AIVA </a:t>
            </a:r>
            <a:r>
              <a:rPr lang="ar-SA" sz="1200" kern="100" dirty="0">
                <a:effectLst/>
                <a:latin typeface="Alexandria" pitchFamily="2" charset="-78"/>
                <a:ea typeface="Aptos" panose="020B0004020202020204" pitchFamily="34" charset="0"/>
                <a:cs typeface="Alexandria" pitchFamily="2" charset="-78"/>
              </a:rPr>
              <a:t>يمكنها تأليف موسيقى أصلية بناءً على مدخلات المستخدم، مما يساعد الموسيقيين في استكشاف أنماط جديدة.</a:t>
            </a:r>
            <a:endParaRPr lang="ar-SA" sz="12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2. التعلم العميق </a:t>
            </a:r>
            <a:r>
              <a:rPr lang="en-US" sz="1200" b="1" kern="100" dirty="0">
                <a:effectLst/>
                <a:latin typeface="Alexandria" pitchFamily="2" charset="-78"/>
                <a:ea typeface="Aptos" panose="020B0004020202020204" pitchFamily="34" charset="0"/>
                <a:cs typeface="Alexandria" pitchFamily="2" charset="-78"/>
              </a:rPr>
              <a:t>Deep Learning</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الترجمة الآلية: </a:t>
            </a:r>
            <a:r>
              <a:rPr lang="ar-SA" sz="1200" kern="100" dirty="0">
                <a:effectLst/>
                <a:latin typeface="Alexandria" pitchFamily="2" charset="-78"/>
                <a:ea typeface="Aptos" panose="020B0004020202020204" pitchFamily="34" charset="0"/>
                <a:cs typeface="Alexandria" pitchFamily="2" charset="-78"/>
              </a:rPr>
              <a:t>نماذج مثل </a:t>
            </a:r>
            <a:r>
              <a:rPr lang="en-US" sz="1200" kern="100" dirty="0">
                <a:effectLst/>
                <a:latin typeface="Alexandria" pitchFamily="2" charset="-78"/>
                <a:ea typeface="Aptos" panose="020B0004020202020204" pitchFamily="34" charset="0"/>
                <a:cs typeface="Alexandria" pitchFamily="2" charset="-78"/>
              </a:rPr>
              <a:t>GPT-4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err="1">
                <a:effectLst/>
                <a:latin typeface="Alexandria" pitchFamily="2" charset="-78"/>
                <a:ea typeface="Aptos" panose="020B0004020202020204" pitchFamily="34" charset="0"/>
                <a:cs typeface="Alexandria" pitchFamily="2" charset="-78"/>
              </a:rPr>
              <a:t>DeepL</a:t>
            </a:r>
            <a:r>
              <a:rPr lang="en-US" sz="1200" kern="100" dirty="0">
                <a:effectLst/>
                <a:latin typeface="Alexandria" pitchFamily="2" charset="-78"/>
                <a:ea typeface="Aptos" panose="020B0004020202020204" pitchFamily="34" charset="0"/>
                <a:cs typeface="Alexandria" pitchFamily="2" charset="-78"/>
              </a:rPr>
              <a:t>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توفر ترجمات دقيقة ومعقدة للنصوص بين اللغات المختلفة.</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التعرف على الكلام</a:t>
            </a:r>
            <a:r>
              <a:rPr lang="ar-SA" sz="1200" kern="100" dirty="0">
                <a:effectLst/>
                <a:latin typeface="Alexandria" pitchFamily="2" charset="-78"/>
                <a:ea typeface="Aptos" panose="020B0004020202020204" pitchFamily="34" charset="0"/>
                <a:cs typeface="Alexandria" pitchFamily="2" charset="-78"/>
              </a:rPr>
              <a:t>: تحسين قدرات التعرف على الصوت وتحويل الكلام إلى نص، مثل خدمات </a:t>
            </a:r>
            <a:r>
              <a:rPr lang="en-US" sz="1200" kern="100" dirty="0">
                <a:effectLst/>
                <a:latin typeface="Alexandria" pitchFamily="2" charset="-78"/>
                <a:ea typeface="Aptos" panose="020B0004020202020204" pitchFamily="34" charset="0"/>
                <a:cs typeface="Alexandria" pitchFamily="2" charset="-78"/>
              </a:rPr>
              <a:t>Google Assistant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Amazon Alexa، </a:t>
            </a:r>
            <a:r>
              <a:rPr lang="ar-SA" sz="1200" kern="100" dirty="0">
                <a:effectLst/>
                <a:latin typeface="Alexandria" pitchFamily="2" charset="-78"/>
                <a:ea typeface="Aptos" panose="020B0004020202020204" pitchFamily="34" charset="0"/>
                <a:cs typeface="Alexandria" pitchFamily="2" charset="-78"/>
              </a:rPr>
              <a:t>مما يساعد في تطوير المساعدات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3. الروبوتات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الروبوتات الطبية</a:t>
            </a:r>
            <a:r>
              <a:rPr lang="ar-SA" sz="1200" kern="100" dirty="0">
                <a:effectLst/>
                <a:latin typeface="Alexandria" pitchFamily="2" charset="-78"/>
                <a:ea typeface="Aptos" panose="020B0004020202020204" pitchFamily="34" charset="0"/>
                <a:cs typeface="Alexandria" pitchFamily="2" charset="-78"/>
              </a:rPr>
              <a:t>: روبوتات مثل </a:t>
            </a:r>
            <a:r>
              <a:rPr lang="en-US" sz="1200" kern="100" dirty="0">
                <a:effectLst/>
                <a:latin typeface="Alexandria" pitchFamily="2" charset="-78"/>
                <a:ea typeface="Aptos" panose="020B0004020202020204" pitchFamily="34" charset="0"/>
                <a:cs typeface="Alexandria" pitchFamily="2" charset="-78"/>
              </a:rPr>
              <a:t>Da Vinci </a:t>
            </a:r>
            <a:r>
              <a:rPr lang="ar-SA" sz="1200" kern="100" dirty="0">
                <a:effectLst/>
                <a:latin typeface="Alexandria" pitchFamily="2" charset="-78"/>
                <a:ea typeface="Aptos" panose="020B0004020202020204" pitchFamily="34" charset="0"/>
                <a:cs typeface="Alexandria" pitchFamily="2" charset="-78"/>
              </a:rPr>
              <a:t>تستخدم في العمليات الجراحية لتقديم دقة أعلى وتقليل المخاطر.</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روبوتات الخدمة: </a:t>
            </a:r>
            <a:r>
              <a:rPr lang="ar-SA" sz="1200" kern="100" dirty="0">
                <a:effectLst/>
                <a:latin typeface="Alexandria" pitchFamily="2" charset="-78"/>
                <a:ea typeface="Aptos" panose="020B0004020202020204" pitchFamily="34" charset="0"/>
                <a:cs typeface="Alexandria" pitchFamily="2" charset="-78"/>
              </a:rPr>
              <a:t>روبوتات مثل </a:t>
            </a:r>
            <a:r>
              <a:rPr lang="en-US" sz="1200" kern="100" dirty="0">
                <a:effectLst/>
                <a:latin typeface="Alexandria" pitchFamily="2" charset="-78"/>
                <a:ea typeface="Aptos" panose="020B0004020202020204" pitchFamily="34" charset="0"/>
                <a:cs typeface="Alexandria" pitchFamily="2" charset="-78"/>
              </a:rPr>
              <a:t>Pepper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NAO </a:t>
            </a:r>
            <a:r>
              <a:rPr lang="ar-SA" sz="1200" kern="100" dirty="0">
                <a:effectLst/>
                <a:latin typeface="Alexandria" pitchFamily="2" charset="-78"/>
                <a:ea typeface="Aptos" panose="020B0004020202020204" pitchFamily="34" charset="0"/>
                <a:cs typeface="Alexandria" pitchFamily="2" charset="-78"/>
              </a:rPr>
              <a:t>تساعد في تقديم الخدمات في المطاعم والفنادق، مما يعزز تجربة العملاء.</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4. تحليل البيانات الضخمة </a:t>
            </a:r>
            <a:r>
              <a:rPr lang="en-US" sz="1200" b="1" kern="100" dirty="0">
                <a:effectLst/>
                <a:latin typeface="Alexandria" pitchFamily="2" charset="-78"/>
                <a:ea typeface="Aptos" panose="020B0004020202020204" pitchFamily="34" charset="0"/>
                <a:cs typeface="Alexandria" pitchFamily="2" charset="-78"/>
              </a:rPr>
              <a:t>Big Data Analytics</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التنبؤ بالصيانة: </a:t>
            </a:r>
            <a:r>
              <a:rPr lang="ar-SA" sz="1200" kern="100" dirty="0">
                <a:effectLst/>
                <a:latin typeface="Alexandria" pitchFamily="2" charset="-78"/>
                <a:ea typeface="Aptos" panose="020B0004020202020204" pitchFamily="34" charset="0"/>
                <a:cs typeface="Alexandria" pitchFamily="2" charset="-78"/>
              </a:rPr>
              <a:t>استخدام الذكاء الاصطناعي لتحليل بيانات المعدات والآلات وتوقع الأعطال قبل حدوثها، مما يقلل من وقت التعطل والتكاليف.</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a:t>
            </a:r>
            <a:r>
              <a:rPr lang="ar-SA" sz="1200" b="1" kern="100" dirty="0">
                <a:effectLst/>
                <a:latin typeface="Alexandria" pitchFamily="2" charset="-78"/>
                <a:ea typeface="Aptos" panose="020B0004020202020204" pitchFamily="34" charset="0"/>
                <a:cs typeface="Alexandria" pitchFamily="2" charset="-78"/>
              </a:rPr>
              <a:t>- تحليل سلوك العملاء</a:t>
            </a:r>
            <a:r>
              <a:rPr lang="ar-SA" sz="1200" kern="100" dirty="0">
                <a:effectLst/>
                <a:latin typeface="Alexandria" pitchFamily="2" charset="-78"/>
                <a:ea typeface="Aptos" panose="020B0004020202020204" pitchFamily="34" charset="0"/>
                <a:cs typeface="Alexandria" pitchFamily="2" charset="-78"/>
              </a:rPr>
              <a:t>: تحليل البيانات الكبيرة لتقديم توصيات مخصصة وتحسين استراتيجيات التسويق.</a:t>
            </a:r>
          </a:p>
        </p:txBody>
      </p:sp>
    </p:spTree>
    <p:extLst>
      <p:ext uri="{BB962C8B-B14F-4D97-AF65-F5344CB8AC3E}">
        <p14:creationId xmlns:p14="http://schemas.microsoft.com/office/powerpoint/2010/main" val="3459436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 أمثلة على الإبداع في الذكاء الاصطناعي:</a:t>
            </a:r>
            <a:endParaRPr lang="ar-SA"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الألعاب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الواقع الافتراضي والواقع المعزز: </a:t>
            </a:r>
            <a:r>
              <a:rPr lang="ar-SA" sz="1400" kern="100" dirty="0">
                <a:effectLst/>
                <a:latin typeface="Alexandria" pitchFamily="2" charset="-78"/>
                <a:ea typeface="Aptos" panose="020B0004020202020204" pitchFamily="34" charset="0"/>
                <a:cs typeface="Alexandria" pitchFamily="2" charset="-78"/>
              </a:rPr>
              <a:t>ألعاب مثل </a:t>
            </a:r>
            <a:r>
              <a:rPr lang="en-US" sz="1400" kern="100" dirty="0">
                <a:effectLst/>
                <a:latin typeface="Alexandria" pitchFamily="2" charset="-78"/>
                <a:ea typeface="Aptos" panose="020B0004020202020204" pitchFamily="34" charset="0"/>
                <a:cs typeface="Alexandria" pitchFamily="2" charset="-78"/>
              </a:rPr>
              <a:t>Pokémon Go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Half-Life: Alyx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تجارب لعب غامرة وتفاعلية.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الشخصيات الذكية</a:t>
            </a:r>
            <a:r>
              <a:rPr lang="ar-SA" sz="1400" kern="100" dirty="0">
                <a:effectLst/>
                <a:latin typeface="Alexandria" pitchFamily="2" charset="-78"/>
                <a:ea typeface="Aptos" panose="020B0004020202020204" pitchFamily="34" charset="0"/>
                <a:cs typeface="Alexandria" pitchFamily="2" charset="-78"/>
              </a:rPr>
              <a:t>: تطوير شخصيات غير لاعب (</a:t>
            </a:r>
            <a:r>
              <a:rPr lang="en-US" sz="1400" kern="100" dirty="0">
                <a:effectLst/>
                <a:latin typeface="Alexandria" pitchFamily="2" charset="-78"/>
                <a:ea typeface="Aptos" panose="020B0004020202020204" pitchFamily="34" charset="0"/>
                <a:cs typeface="Alexandria" pitchFamily="2" charset="-78"/>
              </a:rPr>
              <a:t>NPCs) </a:t>
            </a:r>
            <a:r>
              <a:rPr lang="ar-SA" sz="1400" kern="100" dirty="0">
                <a:effectLst/>
                <a:latin typeface="Alexandria" pitchFamily="2" charset="-78"/>
                <a:ea typeface="Aptos" panose="020B0004020202020204" pitchFamily="34" charset="0"/>
                <a:cs typeface="Alexandria" pitchFamily="2" charset="-78"/>
              </a:rPr>
              <a:t>بذكاء اصطناعي يمكنها التفاعل بشكل معقد مع اللاعبين في ألعاب مثل </a:t>
            </a:r>
            <a:r>
              <a:rPr lang="en-US" sz="1400" kern="100" dirty="0">
                <a:effectLst/>
                <a:latin typeface="Alexandria" pitchFamily="2" charset="-78"/>
                <a:ea typeface="Aptos" panose="020B0004020202020204" pitchFamily="34" charset="0"/>
                <a:cs typeface="Alexandria" pitchFamily="2" charset="-78"/>
              </a:rPr>
              <a:t>The Elder Scrolls V: Skyrim.</a:t>
            </a:r>
          </a:p>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2ـ ا</a:t>
            </a:r>
            <a:r>
              <a:rPr lang="ar-SA" sz="1400" b="1" kern="100" dirty="0">
                <a:effectLst/>
                <a:latin typeface="Alexandria" pitchFamily="2" charset="-78"/>
                <a:ea typeface="Aptos" panose="020B0004020202020204" pitchFamily="34" charset="0"/>
                <a:cs typeface="Alexandria" pitchFamily="2" charset="-78"/>
              </a:rPr>
              <a:t>لتعليم والتدريب:</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ar-SA" sz="1400" b="1" kern="100" dirty="0">
                <a:effectLst/>
                <a:latin typeface="Alexandria" pitchFamily="2" charset="-78"/>
                <a:ea typeface="Aptos" panose="020B0004020202020204" pitchFamily="34" charset="0"/>
                <a:cs typeface="Alexandria" pitchFamily="2" charset="-78"/>
              </a:rPr>
              <a:t>أنظمة التعليم الذكي</a:t>
            </a:r>
            <a:r>
              <a:rPr lang="ar-SA" sz="1400" kern="100" dirty="0">
                <a:effectLst/>
                <a:latin typeface="Alexandria" pitchFamily="2" charset="-78"/>
                <a:ea typeface="Aptos" panose="020B0004020202020204" pitchFamily="34" charset="0"/>
                <a:cs typeface="Alexandria" pitchFamily="2" charset="-78"/>
              </a:rPr>
              <a:t>: منصات مثل </a:t>
            </a:r>
            <a:r>
              <a:rPr lang="en-US" sz="1400" kern="100" dirty="0">
                <a:effectLst/>
                <a:latin typeface="Alexandria" pitchFamily="2" charset="-78"/>
                <a:ea typeface="Aptos" panose="020B0004020202020204" pitchFamily="34" charset="0"/>
                <a:cs typeface="Alexandria" pitchFamily="2" charset="-78"/>
              </a:rPr>
              <a:t>Coursera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Khan Academy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محتوى تعليمي مخصص لكل طالب بناءً على تقدمه ومستواه.</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التدريب المهني</a:t>
            </a:r>
            <a:r>
              <a:rPr lang="ar-SA" sz="1400" kern="100" dirty="0">
                <a:effectLst/>
                <a:latin typeface="Alexandria" pitchFamily="2" charset="-78"/>
                <a:ea typeface="Aptos" panose="020B0004020202020204" pitchFamily="34" charset="0"/>
                <a:cs typeface="Alexandria" pitchFamily="2" charset="-78"/>
              </a:rPr>
              <a:t>: محاكاة الواقع الافتراضي المدعومة بالذكاء الاصطناعي لتدريب الأطباء والطيارين وغيرهم من المهنيين في بيئات آمنة وواقعية.</a:t>
            </a:r>
            <a:endParaRPr lang="ar-SA"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الصحة العقلية والعاطفية: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تطبيقات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Wysa</a:t>
            </a:r>
            <a:r>
              <a:rPr lang="ar-EG" sz="1400" kern="100" dirty="0">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دعم نفسي وعاطفي من خلال المحادثات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تحليل المشاعر: </a:t>
            </a:r>
            <a:r>
              <a:rPr lang="ar-SA" sz="1400" kern="100" dirty="0">
                <a:effectLst/>
                <a:latin typeface="Alexandria" pitchFamily="2" charset="-78"/>
                <a:ea typeface="Aptos" panose="020B0004020202020204" pitchFamily="34" charset="0"/>
                <a:cs typeface="Alexandria" pitchFamily="2" charset="-78"/>
              </a:rPr>
              <a:t>أدوات تحليل المشاعر تستخدم لتحليل النصوص والمكالمات الهاتفية لتقديم رؤى حول الحالة العاطفية للمستخدمين.</a:t>
            </a:r>
          </a:p>
        </p:txBody>
      </p:sp>
    </p:spTree>
    <p:extLst>
      <p:ext uri="{BB962C8B-B14F-4D97-AF65-F5344CB8AC3E}">
        <p14:creationId xmlns:p14="http://schemas.microsoft.com/office/powerpoint/2010/main" val="2513542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استخدام الذكاء الاصطناعي في التنمية المستدامة وحماية البيئة يعد من الأدوات المهمة لتحقيق الأهداف البيئية والاقتصادية والاجتماعية. إليك بعض الأمثلة على كيفية استخدام الذكاء الاصطناعي لتحقيق هذه الأهداف:</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أمثلة على الذكاء الاصطناعي في التنمية المستدامة وحماية البيئة: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إدارة الموارد الطبيعية: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المناخية: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لتحليل البيانات المناخية وتوقع التغيرات المناخية، مما يساعد الحكومات والمجتمعات على التخطيط للمستقبل والتكيف مع التغيرات.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المياه: </a:t>
            </a:r>
            <a:r>
              <a:rPr lang="ar-SA" sz="1400" kern="100" dirty="0">
                <a:effectLst/>
                <a:latin typeface="Alexandria" pitchFamily="2" charset="-78"/>
                <a:ea typeface="Aptos" panose="020B0004020202020204" pitchFamily="34" charset="0"/>
                <a:cs typeface="Alexandria" pitchFamily="2" charset="-78"/>
              </a:rPr>
              <a:t>أنظمة الذكاء الاصطناعي يمكنها مراقبة جودة المياه وتحديد التلوث في الوقت الحقيقي، مما يساعد في حماية مصادر المياه العذبة.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الزراعة الذكية: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التنبؤ بالمحاصيل:</a:t>
            </a:r>
            <a:r>
              <a:rPr lang="ar-SA" sz="1400" kern="100" dirty="0">
                <a:effectLst/>
                <a:latin typeface="Alexandria" pitchFamily="2" charset="-78"/>
                <a:ea typeface="Aptos" panose="020B0004020202020204" pitchFamily="34" charset="0"/>
                <a:cs typeface="Alexandria" pitchFamily="2" charset="-78"/>
              </a:rPr>
              <a:t> نماذج الذكاء الاصطناعي يمكنها تحليل بيانات الطقس والتربة والنباتات للتنبؤ بمحاصيل الزراعية وتحسين الإنتاجية.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الري الذكي: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لتحديد كميات المياه اللازمة للنباتات بدقة، مما يقلل من استهلاك المياه ويزيد من كفاءة الري.</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1981200" y="1306286"/>
            <a:ext cx="6694713"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5ـ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التنمية المستدامة وحماية البيئة  في الذكاء الاصطناعي</a:t>
            </a:r>
          </a:p>
        </p:txBody>
      </p:sp>
    </p:spTree>
    <p:extLst>
      <p:ext uri="{BB962C8B-B14F-4D97-AF65-F5344CB8AC3E}">
        <p14:creationId xmlns:p14="http://schemas.microsoft.com/office/powerpoint/2010/main" val="1405294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a:bodyPr>
          <a:lstStyle/>
          <a:p>
            <a:pPr marL="0" indent="0" algn="just" rtl="1">
              <a:lnSpc>
                <a:spcPct val="150000"/>
              </a:lnSpc>
              <a:buNone/>
            </a:pPr>
            <a:r>
              <a:rPr lang="ar-EG" sz="1400" b="1" kern="100" dirty="0">
                <a:solidFill>
                  <a:srgbClr val="C00000"/>
                </a:solidFill>
                <a:latin typeface="Alexandria" pitchFamily="2" charset="-78"/>
                <a:ea typeface="Aptos" panose="020B0004020202020204" pitchFamily="34" charset="0"/>
                <a:cs typeface="Alexandria" pitchFamily="2" charset="-78"/>
              </a:rPr>
              <a:t>3</a:t>
            </a:r>
            <a:r>
              <a:rPr lang="ar-SA" sz="1400" b="1" kern="100" dirty="0">
                <a:solidFill>
                  <a:srgbClr val="C00000"/>
                </a:solidFill>
                <a:effectLst/>
                <a:latin typeface="Alexandria" pitchFamily="2" charset="-78"/>
                <a:ea typeface="Aptos" panose="020B0004020202020204" pitchFamily="34" charset="0"/>
                <a:cs typeface="Alexandria" pitchFamily="2" charset="-78"/>
              </a:rPr>
              <a:t>. إدارة النفايات:</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تصنيف النفايات: </a:t>
            </a:r>
            <a:r>
              <a:rPr lang="ar-SA" sz="1400" kern="100" dirty="0">
                <a:effectLst/>
                <a:latin typeface="Alexandria" pitchFamily="2" charset="-78"/>
                <a:ea typeface="Aptos" panose="020B0004020202020204" pitchFamily="34" charset="0"/>
                <a:cs typeface="Alexandria" pitchFamily="2" charset="-78"/>
              </a:rPr>
              <a:t>استخدام الرؤية الحاسوبية والذكاء الاصطناعي في تصنيف النفايات بشكل دقيق، مما يسهل عملية إعادة التدوير وتقليل النفايات.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تحسين جمع النفايات: </a:t>
            </a:r>
            <a:r>
              <a:rPr lang="ar-SA" sz="1400" kern="100" dirty="0">
                <a:effectLst/>
                <a:latin typeface="Alexandria" pitchFamily="2" charset="-78"/>
                <a:ea typeface="Aptos" panose="020B0004020202020204" pitchFamily="34" charset="0"/>
                <a:cs typeface="Alexandria" pitchFamily="2" charset="-78"/>
              </a:rPr>
              <a:t>استخدام البيانات لتحليل وتحسين جداول جمع النفايات، مما يقلل من استهلاك الوقود وانبعاثات الكربون.</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4. الطاقة المتجددة: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تحسين كفاءة الطاقة: </a:t>
            </a:r>
            <a:r>
              <a:rPr lang="ar-SA" sz="1400" kern="100" dirty="0">
                <a:effectLst/>
                <a:latin typeface="Alexandria" pitchFamily="2" charset="-78"/>
                <a:ea typeface="Aptos" panose="020B0004020202020204" pitchFamily="34" charset="0"/>
                <a:cs typeface="Alexandria" pitchFamily="2" charset="-78"/>
              </a:rPr>
              <a:t>استخدام الذكاء الاصطناعي في تحليل استهلاك الطاقة وتحديد الإجراءات التي يمكن اتخاذها لتحسين كفاءة الطاقة في المباني والمنشآت الصناعية.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إدارة الشبكات الذكية: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لإدارة توزيع الطاقة في الشبكات الذكية، مما يساعد على تحقيق التوازن بين العرض والطلب وتقليل الهدر.</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5. حماية الحياة البرية: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الحيوانات: </a:t>
            </a:r>
            <a:r>
              <a:rPr lang="ar-SA" sz="1400" kern="100" dirty="0">
                <a:effectLst/>
                <a:latin typeface="Alexandria" pitchFamily="2" charset="-78"/>
                <a:ea typeface="Aptos" panose="020B0004020202020204" pitchFamily="34" charset="0"/>
                <a:cs typeface="Alexandria" pitchFamily="2" charset="-78"/>
              </a:rPr>
              <a:t>استخدام الطائرات بدون طيار المزودة بالذكاء الاصطناعي لمراقبة الحيوانات البرية وتحديد الأنماط السلوكية وتحديد المناطق المحمية.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مكافحة الصيد الجائر: </a:t>
            </a:r>
            <a:r>
              <a:rPr lang="ar-SA" sz="1400" kern="100" dirty="0">
                <a:effectLst/>
                <a:latin typeface="Alexandria" pitchFamily="2" charset="-78"/>
                <a:ea typeface="Aptos" panose="020B0004020202020204" pitchFamily="34" charset="0"/>
                <a:cs typeface="Alexandria" pitchFamily="2" charset="-78"/>
              </a:rPr>
              <a:t>تحليل البيانات من أجهزة التتبع والكاميرات للكشف عن الأنشطة غير القانونية في المناطق المحمية.</a:t>
            </a:r>
          </a:p>
        </p:txBody>
      </p:sp>
    </p:spTree>
    <p:extLst>
      <p:ext uri="{BB962C8B-B14F-4D97-AF65-F5344CB8AC3E}">
        <p14:creationId xmlns:p14="http://schemas.microsoft.com/office/powerpoint/2010/main" val="3768649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898572"/>
          </a:xfrm>
          <a:solidFill>
            <a:schemeClr val="bg2"/>
          </a:solidFill>
        </p:spPr>
        <p:txBody>
          <a:bodyPr>
            <a:normAutofit fontScale="85000" lnSpcReduction="20000"/>
          </a:bodyPr>
          <a:lstStyle/>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ar-SA" sz="1500" b="1" kern="100" dirty="0">
                <a:solidFill>
                  <a:srgbClr val="C00000"/>
                </a:solidFill>
                <a:effectLst/>
                <a:latin typeface="Alexandria" pitchFamily="2" charset="-78"/>
                <a:ea typeface="Aptos" panose="020B0004020202020204" pitchFamily="34" charset="0"/>
                <a:cs typeface="Alexandria" pitchFamily="2" charset="-78"/>
              </a:rPr>
              <a:t>أمثلة عملية: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1. </a:t>
            </a:r>
            <a:r>
              <a:rPr lang="en-US" sz="1500" b="1" kern="100" dirty="0">
                <a:effectLst/>
                <a:latin typeface="Alexandria" pitchFamily="2" charset="-78"/>
                <a:ea typeface="Aptos" panose="020B0004020202020204" pitchFamily="34" charset="0"/>
                <a:cs typeface="Alexandria" pitchFamily="2" charset="-78"/>
              </a:rPr>
              <a:t>Google’s Project Sunroof</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مشروع يستخدم الذكاء الاصطناعي لتحليل صور الأقمار الصناعية وتحديد مدى ملاءمة الأسطح لتركيب الألواح الشمسية، مما يساعد الأفراد والشركات على تبني الطاقة الشمسية بسهولة أكبر.</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2. </a:t>
            </a:r>
            <a:r>
              <a:rPr lang="en-US" sz="1500" b="1" kern="100" dirty="0">
                <a:effectLst/>
                <a:latin typeface="Alexandria" pitchFamily="2" charset="-78"/>
                <a:ea typeface="Aptos" panose="020B0004020202020204" pitchFamily="34" charset="0"/>
                <a:cs typeface="Alexandria" pitchFamily="2" charset="-78"/>
              </a:rPr>
              <a:t>IBM’s Green Horizon</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مبادرة تستخدم الذكاء الاصطناعي لتحليل بيانات تلوث الهواء والتنبؤ بجودة الهواء، مما يساعد المدن على اتخاذ إجراءات لتحسين الهواء وتقليل التلوث.</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3. </a:t>
            </a:r>
            <a:r>
              <a:rPr lang="en-US" sz="1500" b="1" kern="100" dirty="0">
                <a:effectLst/>
                <a:latin typeface="Alexandria" pitchFamily="2" charset="-78"/>
                <a:ea typeface="Aptos" panose="020B0004020202020204" pitchFamily="34" charset="0"/>
                <a:cs typeface="Alexandria" pitchFamily="2" charset="-78"/>
              </a:rPr>
              <a:t>Blue River Technology</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شركة تستخدم الذكاء الاصطناعي في الزراعة الدقيقة لتطوير أنظمة رش مبيدات ذكية تستهدف فقط الأعشاب الضارة، مما يقلل من استخدام المبيدات ويحمي المحاصيل والبيئة.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4. </a:t>
            </a:r>
            <a:r>
              <a:rPr lang="en-US" sz="1500" b="1" kern="100" dirty="0">
                <a:effectLst/>
                <a:latin typeface="Alexandria" pitchFamily="2" charset="-78"/>
                <a:ea typeface="Aptos" panose="020B0004020202020204" pitchFamily="34" charset="0"/>
                <a:cs typeface="Alexandria" pitchFamily="2" charset="-78"/>
              </a:rPr>
              <a:t>DeepMind’s Energy Saving AI</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تطبيقات الذكاء الاصطناعي من </a:t>
            </a:r>
            <a:r>
              <a:rPr lang="en-US" sz="1500" kern="100" dirty="0">
                <a:effectLst/>
                <a:latin typeface="Alexandria" pitchFamily="2" charset="-78"/>
                <a:ea typeface="Aptos" panose="020B0004020202020204" pitchFamily="34" charset="0"/>
                <a:cs typeface="Alexandria" pitchFamily="2" charset="-78"/>
              </a:rPr>
              <a:t>DeepMind </a:t>
            </a:r>
            <a:r>
              <a:rPr lang="ar-SA" sz="1500" kern="100" dirty="0">
                <a:effectLst/>
                <a:latin typeface="Alexandria" pitchFamily="2" charset="-78"/>
                <a:ea typeface="Aptos" panose="020B0004020202020204" pitchFamily="34" charset="0"/>
                <a:cs typeface="Alexandria" pitchFamily="2" charset="-78"/>
              </a:rPr>
              <a:t>التي تم استخدامها لتحسين كفاءة مراكز البيانات التابعة لشركة </a:t>
            </a:r>
            <a:r>
              <a:rPr lang="en-US" sz="1500" kern="100" dirty="0">
                <a:effectLst/>
                <a:latin typeface="Alexandria" pitchFamily="2" charset="-78"/>
                <a:ea typeface="Aptos" panose="020B0004020202020204" pitchFamily="34" charset="0"/>
                <a:cs typeface="Alexandria" pitchFamily="2" charset="-78"/>
              </a:rPr>
              <a:t>Google، </a:t>
            </a:r>
            <a:r>
              <a:rPr lang="ar-SA" sz="1500" kern="100" dirty="0">
                <a:effectLst/>
                <a:latin typeface="Alexandria" pitchFamily="2" charset="-78"/>
                <a:ea typeface="Aptos" panose="020B0004020202020204" pitchFamily="34" charset="0"/>
                <a:cs typeface="Alexandria" pitchFamily="2" charset="-78"/>
              </a:rPr>
              <a:t>مما أدى إلى تقليل استهلاك الطاقة بنسبة تصل إلى 40%.</a:t>
            </a: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استخدام الذكاء الاصطناعي في هذه المجالات يساهم بشكل كبير في تحقيق أهداف التنمية المستدامة من خلال تحسين كفاءة استخدام الموارد، وتقليل التأثير البيئي، وتعزيز الابتكار في الحلول البيئية.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746928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يقدم فرصًا كبيرة لتحسين التعليم والتدريب من خلال توفير تجربة تعليمية مخصصة وتحليل البيانات التعليمية وتحسين الكفاءة التعليمية. إليك بعض الميزات والأمثلة العملية لكيفية استخدام الذكاء الاصطناعي في التعليم والتدريب:</a:t>
            </a:r>
          </a:p>
          <a:p>
            <a:pPr marL="0" indent="0" algn="just" rtl="1">
              <a:lnSpc>
                <a:spcPct val="150000"/>
              </a:lnSpc>
              <a:buNone/>
            </a:pPr>
            <a:r>
              <a:rPr lang="ar-SA" sz="1400" kern="100" dirty="0">
                <a:solidFill>
                  <a:srgbClr val="002060"/>
                </a:solidFill>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ميزات الذكاء الاصطناعي في التعليم والتدريب</a:t>
            </a:r>
            <a:r>
              <a:rPr lang="ar-EG" sz="1400" b="1" kern="100" dirty="0">
                <a:solidFill>
                  <a:srgbClr val="002060"/>
                </a:solidFill>
                <a:effectLst/>
                <a:latin typeface="Alexandria" pitchFamily="2" charset="-78"/>
                <a:ea typeface="Aptos" panose="020B0004020202020204" pitchFamily="34" charset="0"/>
                <a:cs typeface="Alexandria" pitchFamily="2" charset="-78"/>
              </a:rPr>
              <a:t>:</a:t>
            </a:r>
            <a:endParaRPr lang="ar-SA" sz="14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التعلم الشخصي: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تخصيص التعليم: </a:t>
            </a:r>
            <a:r>
              <a:rPr lang="ar-SA" sz="1400" kern="100" dirty="0">
                <a:effectLst/>
                <a:latin typeface="Alexandria" pitchFamily="2" charset="-78"/>
                <a:ea typeface="Aptos" panose="020B0004020202020204" pitchFamily="34" charset="0"/>
                <a:cs typeface="Alexandria" pitchFamily="2" charset="-78"/>
              </a:rPr>
              <a:t>يستطيع الذكاء الاصطناعي تحليل أداء الطالب وتحديد نقاط الضعف والقوة، مما يسمح بإنشاء خطط تعليمية مخصصة تلبي احتياجات كل طالب بشكل فردي.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 التغذية الراجعة الفورية: </a:t>
            </a:r>
            <a:r>
              <a:rPr lang="ar-SA" sz="1400" kern="100" dirty="0">
                <a:effectLst/>
                <a:latin typeface="Alexandria" pitchFamily="2" charset="-78"/>
                <a:ea typeface="Aptos" panose="020B0004020202020204" pitchFamily="34" charset="0"/>
                <a:cs typeface="Alexandria" pitchFamily="2" charset="-78"/>
              </a:rPr>
              <a:t>يقدم الذكاء الاصطناعي تغذية راجعة فورية على أداء الطلاب، مما يساعدهم على تصحيح الأخطاء وتحسين أدائهم بسرعة.</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التحليل والتقييم:</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التعليمية: </a:t>
            </a:r>
            <a:r>
              <a:rPr lang="ar-SA" sz="1400" kern="100" dirty="0">
                <a:effectLst/>
                <a:latin typeface="Alexandria" pitchFamily="2" charset="-78"/>
                <a:ea typeface="Aptos" panose="020B0004020202020204" pitchFamily="34" charset="0"/>
                <a:cs typeface="Alexandria" pitchFamily="2" charset="-78"/>
              </a:rPr>
              <a:t>يمكن استخدام الذكاء الاصطناعي لتحليل كميات كبيرة من البيانات التعليمية لتحديد الأنماط والتنبؤ بالأداء المستقبلي للطلاب.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تقييم الطلاب: </a:t>
            </a:r>
            <a:r>
              <a:rPr lang="ar-SA" sz="1400" kern="100" dirty="0">
                <a:effectLst/>
                <a:latin typeface="Alexandria" pitchFamily="2" charset="-78"/>
                <a:ea typeface="Aptos" panose="020B0004020202020204" pitchFamily="34" charset="0"/>
                <a:cs typeface="Alexandria" pitchFamily="2" charset="-78"/>
              </a:rPr>
              <a:t>يمكن للذكاء الاصطناعي تقييم الواجبات والاختبارات بشكل تلقائي ودقيق، مما يقلل من عبء المعلمين ويوفر تقييمات سريعة وموضوعية.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15342"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6 ـ التعليم والتدريب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1789760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915886"/>
            <a:ext cx="11919856" cy="3962400"/>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3. الدعم التعليمي:</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المساعدات الذكية: </a:t>
            </a:r>
            <a:r>
              <a:rPr lang="ar-SA" sz="1400" kern="100" dirty="0">
                <a:effectLst/>
                <a:latin typeface="Alexandria" pitchFamily="2" charset="-78"/>
                <a:ea typeface="Aptos" panose="020B0004020202020204" pitchFamily="34" charset="0"/>
                <a:cs typeface="Alexandria" pitchFamily="2" charset="-78"/>
              </a:rPr>
              <a:t>روبوتات المحادثة المدعومة بالذكاء الاصطناعي يمكنها تقديم المساعدة الفورية للطلاب من خلال الرد على استفساراتهم وإرشادهم خلال عملية التعلم.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التعليم المتنقل: </a:t>
            </a:r>
            <a:r>
              <a:rPr lang="ar-SA" sz="1400" kern="100" dirty="0">
                <a:effectLst/>
                <a:latin typeface="Alexandria" pitchFamily="2" charset="-78"/>
                <a:ea typeface="Aptos" panose="020B0004020202020204" pitchFamily="34" charset="0"/>
                <a:cs typeface="Alexandria" pitchFamily="2" charset="-78"/>
              </a:rPr>
              <a:t>التطبيقات المدعومة بالذكاء الاصطناعي توفر مواد تعليمية يمكن الوصول إليها عبر الهواتف الذكية والأجهزة اللوحية، مما يسهل التعليم في أي وقت وأي مكان.</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a:t>
            </a:r>
            <a:r>
              <a:rPr lang="ar-SA" sz="1400" kern="100" dirty="0">
                <a:solidFill>
                  <a:srgbClr val="C00000"/>
                </a:solidFill>
                <a:effectLst/>
                <a:latin typeface="Alexandria" pitchFamily="2" charset="-78"/>
                <a:ea typeface="Aptos" panose="020B0004020202020204" pitchFamily="34" charset="0"/>
                <a:cs typeface="Alexandria" pitchFamily="2" charset="-78"/>
              </a:rPr>
              <a:t>. التعليم التفاعلي: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المحاكاة والواقع الافتراضي: </a:t>
            </a:r>
            <a:r>
              <a:rPr lang="ar-SA" sz="1400" kern="100" dirty="0">
                <a:effectLst/>
                <a:latin typeface="Alexandria" pitchFamily="2" charset="-78"/>
                <a:ea typeface="Aptos" panose="020B0004020202020204" pitchFamily="34" charset="0"/>
                <a:cs typeface="Alexandria" pitchFamily="2" charset="-78"/>
              </a:rPr>
              <a:t>استخدام تقنيات الواقع الافتراضي والذكاء الاصطناعي لإنشاء بيئات تعليمية تفاعلية ومحاكاة واقعية للتدريب على المهارات العملية.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الألعاب التعليمية: </a:t>
            </a:r>
            <a:r>
              <a:rPr lang="ar-SA" sz="1400" kern="100" dirty="0">
                <a:effectLst/>
                <a:latin typeface="Alexandria" pitchFamily="2" charset="-78"/>
                <a:ea typeface="Aptos" panose="020B0004020202020204" pitchFamily="34" charset="0"/>
                <a:cs typeface="Alexandria" pitchFamily="2" charset="-78"/>
              </a:rPr>
              <a:t>تطوير ألعاب تعليمية تفاعلية تعتمد على الذكاء الاصطناعي لجعل عملية التعلم ممتعة وجذابة.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981389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07029"/>
            <a:ext cx="11919856" cy="4484914"/>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التعليم والتدريب</a:t>
            </a:r>
            <a:r>
              <a:rPr lang="ar-EG" sz="1400" b="1" kern="100" dirty="0">
                <a:solidFill>
                  <a:srgbClr val="C00000"/>
                </a:solidFill>
                <a:effectLst/>
                <a:latin typeface="Alexandria" pitchFamily="2" charset="-78"/>
                <a:ea typeface="Aptos" panose="020B0004020202020204" pitchFamily="34" charset="0"/>
                <a:cs typeface="Alexandria" pitchFamily="2" charset="-78"/>
              </a:rPr>
              <a:t>:</a:t>
            </a:r>
            <a:endParaRPr lang="ar-SA" sz="1400"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Alexandria" pitchFamily="2" charset="-78"/>
              </a:rPr>
              <a:t>Khan Academy:</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a:effectLst/>
                <a:latin typeface="Alexandria" pitchFamily="2" charset="-78"/>
                <a:ea typeface="Aptos" panose="020B0004020202020204" pitchFamily="34" charset="0"/>
                <a:cs typeface="Alexandria" pitchFamily="2" charset="-78"/>
              </a:rPr>
              <a:t>Khan Academy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خوارزميات الذكاء الاصطناعي لتقديم محتوى تعليمي مخصص بناءً على أداء الطلاب السابق وتقدمهم، مما يساعد في تقديم تعليم مناسب لكل طالب.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Alexandria" pitchFamily="2" charset="-78"/>
              </a:rPr>
              <a:t>Duolingo:</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تطبيق تعلم اللغات </a:t>
            </a:r>
            <a:r>
              <a:rPr lang="en-US" sz="1400" kern="100" dirty="0">
                <a:effectLst/>
                <a:latin typeface="Alexandria" pitchFamily="2" charset="-78"/>
                <a:ea typeface="Aptos" panose="020B0004020202020204" pitchFamily="34" charset="0"/>
                <a:cs typeface="Alexandria" pitchFamily="2" charset="-78"/>
              </a:rPr>
              <a:t>Duolingo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دروس مخصصة وتحليل الأداء اللغوي للمتعلمين، مما يساعد في تحسين مهاراتهم اللغوية بفعالية.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Alexandria" pitchFamily="2" charset="-78"/>
              </a:rPr>
              <a:t>Coursera:</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Coursera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توصيات مخصصة للدورات التعليمية بناءً على اهتمامات الطالب وأدائه، بالإضافة إلى توفير دعم تعليمي من خلال روبوتات المحادثة.</a:t>
            </a:r>
          </a:p>
        </p:txBody>
      </p:sp>
    </p:spTree>
    <p:extLst>
      <p:ext uri="{BB962C8B-B14F-4D97-AF65-F5344CB8AC3E}">
        <p14:creationId xmlns:p14="http://schemas.microsoft.com/office/powerpoint/2010/main" val="3705966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4</a:t>
            </a:r>
            <a:r>
              <a:rPr lang="ar-SA" sz="1400" b="1" kern="100" dirty="0">
                <a:effectLst/>
                <a:latin typeface="Alexandria" pitchFamily="2" charset="-78"/>
                <a:ea typeface="Aptos" panose="020B0004020202020204" pitchFamily="34" charset="0"/>
                <a:cs typeface="Alexandria" pitchFamily="2" charset="-78"/>
              </a:rPr>
              <a:t>. </a:t>
            </a:r>
            <a:r>
              <a:rPr lang="en-US" sz="1400" b="1" kern="100" dirty="0" err="1">
                <a:effectLst/>
                <a:latin typeface="Alexandria" pitchFamily="2" charset="-78"/>
                <a:ea typeface="Aptos" panose="020B0004020202020204" pitchFamily="34" charset="0"/>
                <a:cs typeface="Alexandria" pitchFamily="2" charset="-78"/>
              </a:rPr>
              <a:t>Querium</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نظام </a:t>
            </a:r>
            <a:r>
              <a:rPr lang="en-US" sz="1400" kern="100" dirty="0" err="1">
                <a:effectLst/>
                <a:latin typeface="Alexandria" pitchFamily="2" charset="-78"/>
                <a:ea typeface="Aptos" panose="020B0004020202020204" pitchFamily="34" charset="0"/>
                <a:cs typeface="Alexandria" pitchFamily="2" charset="-78"/>
              </a:rPr>
              <a:t>Querium</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تعليمات رياضية مخصصة وتحليل أداء الطلاب في الوقت الفعلي، مما يساعد في تحسين مهاراتهم وحل مشاكلهم التعليمية بسرعة.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5. </a:t>
            </a:r>
            <a:r>
              <a:rPr lang="en-US" sz="1400" b="1" kern="100" dirty="0">
                <a:effectLst/>
                <a:latin typeface="Alexandria" pitchFamily="2" charset="-78"/>
                <a:ea typeface="Aptos" panose="020B0004020202020204" pitchFamily="34" charset="0"/>
                <a:cs typeface="Alexandria" pitchFamily="2" charset="-78"/>
              </a:rPr>
              <a:t>Smart Sparrow</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Smart Sparrow </a:t>
            </a:r>
            <a:r>
              <a:rPr lang="ar-SA" sz="1400" kern="100" dirty="0">
                <a:effectLst/>
                <a:latin typeface="Alexandria" pitchFamily="2" charset="-78"/>
                <a:ea typeface="Aptos" panose="020B0004020202020204" pitchFamily="34" charset="0"/>
                <a:cs typeface="Alexandria" pitchFamily="2" charset="-78"/>
              </a:rPr>
              <a:t>تقدم تجربة تعلم تفاعلية مخصصة تعتمد على الذكاء الاصطناعي لتكييف المحتوى التعليمي بناءً على استجابات الطلاب وأدائهم.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6. </a:t>
            </a:r>
            <a:r>
              <a:rPr lang="en-US" sz="1400" b="1" kern="100" dirty="0" err="1">
                <a:effectLst/>
                <a:latin typeface="Alexandria" pitchFamily="2" charset="-78"/>
                <a:ea typeface="Aptos" panose="020B0004020202020204" pitchFamily="34" charset="0"/>
                <a:cs typeface="Alexandria" pitchFamily="2" charset="-78"/>
              </a:rPr>
              <a:t>Cognii</a:t>
            </a:r>
            <a:r>
              <a:rPr lang="ar-EG" sz="1400" b="1" kern="100" dirty="0">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err="1">
                <a:effectLst/>
                <a:latin typeface="Alexandria" pitchFamily="2" charset="-78"/>
                <a:ea typeface="Aptos" panose="020B0004020202020204" pitchFamily="34" charset="0"/>
                <a:cs typeface="Alexandria" pitchFamily="2" charset="-78"/>
              </a:rPr>
              <a:t>Cognii</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الذكاء الاصطناعي لتطوير مساعدات تعليمية ذكية تقدم تفاعلات حوارية مع الطلاب، مما يساعدهم على تطوير مهارات التفكير النقدي وفهم المواد بشكل أعمق.</a:t>
            </a:r>
          </a:p>
        </p:txBody>
      </p:sp>
    </p:spTree>
    <p:extLst>
      <p:ext uri="{BB962C8B-B14F-4D97-AF65-F5344CB8AC3E}">
        <p14:creationId xmlns:p14="http://schemas.microsoft.com/office/powerpoint/2010/main" val="2058911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تحسين الكفاءة والسلامة والراحة في أنظمة النقل. إليك بعض الميزات الرئيسية والأمثلة على كيفية استخدام الذكاء الاصطناعي في هذا المجال:</a:t>
            </a:r>
          </a:p>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 ميزات الذكاء الاصطناعي في تحسين النقل والمواصلات</a:t>
            </a:r>
            <a:r>
              <a:rPr lang="ar-EG" sz="1600" b="1" kern="100" dirty="0">
                <a:solidFill>
                  <a:srgbClr val="C00000"/>
                </a:solidFill>
                <a:effectLst/>
                <a:latin typeface="Alexandria" pitchFamily="2" charset="-78"/>
                <a:ea typeface="Aptos" panose="020B0004020202020204" pitchFamily="34" charset="0"/>
                <a:cs typeface="Alexandria" pitchFamily="2" charset="-78"/>
              </a:rPr>
              <a:t>:</a:t>
            </a:r>
            <a:endParaRPr lang="ar-SA" sz="16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تحليل حركة المرور وإدارتها:</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التنبؤ بالازدحام المروري: </a:t>
            </a:r>
            <a:r>
              <a:rPr lang="ar-SA" sz="1400" kern="100" dirty="0">
                <a:effectLst/>
                <a:latin typeface="Alexandria" pitchFamily="2" charset="-78"/>
                <a:ea typeface="Aptos" panose="020B0004020202020204" pitchFamily="34" charset="0"/>
                <a:cs typeface="Alexandria" pitchFamily="2" charset="-78"/>
              </a:rPr>
              <a:t>يمكن للذكاء الاصطناعي تحليل البيانات الحية والتاريخية لحركة المرور للتنبؤ </a:t>
            </a:r>
            <a:r>
              <a:rPr lang="ar-SA" sz="1400" kern="100" dirty="0" err="1">
                <a:effectLst/>
                <a:latin typeface="Alexandria" pitchFamily="2" charset="-78"/>
                <a:ea typeface="Aptos" panose="020B0004020202020204" pitchFamily="34" charset="0"/>
                <a:cs typeface="Alexandria" pitchFamily="2" charset="-78"/>
              </a:rPr>
              <a:t>بالازدحامات</a:t>
            </a:r>
            <a:r>
              <a:rPr lang="ar-SA" sz="1400" kern="100" dirty="0">
                <a:effectLst/>
                <a:latin typeface="Alexandria" pitchFamily="2" charset="-78"/>
                <a:ea typeface="Aptos" panose="020B0004020202020204" pitchFamily="34" charset="0"/>
                <a:cs typeface="Alexandria" pitchFamily="2" charset="-78"/>
              </a:rPr>
              <a:t> وتوجيه السائقين عبر طرق بديلة.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إدارة إشارات المرور الذكية: </a:t>
            </a:r>
            <a:r>
              <a:rPr lang="ar-SA" sz="1400" kern="100" dirty="0">
                <a:effectLst/>
                <a:latin typeface="Alexandria" pitchFamily="2" charset="-78"/>
                <a:ea typeface="Aptos" panose="020B0004020202020204" pitchFamily="34" charset="0"/>
                <a:cs typeface="Alexandria" pitchFamily="2" charset="-78"/>
              </a:rPr>
              <a:t>أنظمة إشارات المرور التي تعتمد على الذكاء الاصطناعي يمكنها تعديل توقيت الإشارات بناءً على تدفق حركة المرور الفعلي، مما يقلل من زمن الانتظار ويزيد من كفاءة المرور.</a:t>
            </a: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النقل الذاتي القيادة: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السيارات ذاتية القيادة: </a:t>
            </a:r>
            <a:r>
              <a:rPr lang="ar-SA" sz="1400" kern="100" dirty="0">
                <a:effectLst/>
                <a:latin typeface="Alexandria" pitchFamily="2" charset="-78"/>
                <a:ea typeface="Aptos" panose="020B0004020202020204" pitchFamily="34" charset="0"/>
                <a:cs typeface="Alexandria" pitchFamily="2" charset="-78"/>
              </a:rPr>
              <a:t>السيارات المزودة بأنظمة ذكاء اصطناعي يمكنها القيادة بشكل مستقل، مما يقلل من الحوادث الناتجة عن الأخطاء البشرية ويزيد من كفاءة استخدام الطرق.</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الحافلات والشاحنات الذاتية القيادة: </a:t>
            </a:r>
            <a:r>
              <a:rPr lang="ar-SA" sz="1400" kern="100" dirty="0">
                <a:effectLst/>
                <a:latin typeface="Alexandria" pitchFamily="2" charset="-78"/>
                <a:ea typeface="Aptos" panose="020B0004020202020204" pitchFamily="34" charset="0"/>
                <a:cs typeface="Alexandria" pitchFamily="2" charset="-78"/>
              </a:rPr>
              <a:t>تطوير أنظمة نقل عامة وشحن ذاتية القيادة يقلل من تكاليف التشغيل ويحسن من كفاءة النقل.</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7 ـ تحسين النقل والمواصلات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4057745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278086"/>
          </a:xfrm>
          <a:solidFill>
            <a:schemeClr val="bg2"/>
          </a:solidFill>
        </p:spPr>
        <p:txBody>
          <a:bodyPr>
            <a:normAutofit lnSpcReduction="100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الصيانة التنبؤية: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تحليل بيانات المركبات: </a:t>
            </a:r>
            <a:r>
              <a:rPr lang="ar-SA" sz="1400" kern="100" dirty="0">
                <a:effectLst/>
                <a:latin typeface="Aptos" panose="020B0004020202020204" pitchFamily="34" charset="0"/>
                <a:ea typeface="Aptos" panose="020B0004020202020204" pitchFamily="34" charset="0"/>
                <a:cs typeface="Alexandria" pitchFamily="2" charset="-78"/>
              </a:rPr>
              <a:t>يمكن استخدام الذكاء الاصطناعي لتحليل بيانات الاستشعار من المركبات لتوقع الأعطال قبل حدوثها، مما يقلل من وقت التعطل ويحسن من السلامة.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إدارة الأساطيل:</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تتبع وتحسين الأساطيل: </a:t>
            </a:r>
            <a:r>
              <a:rPr lang="ar-SA" sz="1400" kern="100" dirty="0">
                <a:effectLst/>
                <a:latin typeface="Aptos" panose="020B0004020202020204" pitchFamily="34" charset="0"/>
                <a:ea typeface="Aptos" panose="020B0004020202020204" pitchFamily="34" charset="0"/>
                <a:cs typeface="Alexandria" pitchFamily="2" charset="-78"/>
              </a:rPr>
              <a:t>يمكن للشركات استخدام الذكاء الاصطناعي لتحليل بيانات الأساطيل وتحسين مسارات الشحن والتوزيع، مما يقلل من تكاليف الوقود ويحسن الكفاءة التشغيلية.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تخصيص الموارد: </a:t>
            </a:r>
            <a:r>
              <a:rPr lang="ar-SA" sz="1400" kern="100" dirty="0">
                <a:effectLst/>
                <a:latin typeface="Aptos" panose="020B0004020202020204" pitchFamily="34" charset="0"/>
                <a:ea typeface="Aptos" panose="020B0004020202020204" pitchFamily="34" charset="0"/>
                <a:cs typeface="Alexandria" pitchFamily="2" charset="-78"/>
              </a:rPr>
              <a:t>الذكاء الاصطناعي يمكنه تحسين توزيع الموارد بناءً على الطلب الفعلي، مما يعزز من كفاءة الخدمات اللوجستية.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تجربة المستخدم المحسنة: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توصيات السفر: </a:t>
            </a:r>
            <a:r>
              <a:rPr lang="ar-SA" sz="1400" kern="100" dirty="0">
                <a:effectLst/>
                <a:latin typeface="Aptos" panose="020B0004020202020204" pitchFamily="34" charset="0"/>
                <a:ea typeface="Aptos" panose="020B0004020202020204" pitchFamily="34" charset="0"/>
                <a:cs typeface="Alexandria" pitchFamily="2" charset="-78"/>
              </a:rPr>
              <a:t>تطبيقات النقل الذكية يمكنها تقديم توصيات شخصية للمسافرين بناءً على تفضيلاتهم وأنماط سفرهم.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مساعدة الركاب: </a:t>
            </a:r>
            <a:r>
              <a:rPr lang="ar-SA" sz="1400" kern="100" dirty="0">
                <a:effectLst/>
                <a:latin typeface="Aptos" panose="020B0004020202020204" pitchFamily="34" charset="0"/>
                <a:ea typeface="Aptos" panose="020B0004020202020204" pitchFamily="34" charset="0"/>
                <a:cs typeface="Alexandria" pitchFamily="2" charset="-78"/>
              </a:rPr>
              <a:t>روبوتات المحادثة يمكنها مساعدة الركاب في الوقت الفعلي من خلال تقديم معلومات عن الجداول الزمنية، التوجيهات، وخيارات النقل البديلة.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77138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النقل والمواصلات</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1. </a:t>
            </a:r>
            <a:r>
              <a:rPr lang="en-US" sz="1400" b="1" kern="100" dirty="0">
                <a:solidFill>
                  <a:srgbClr val="156082"/>
                </a:solidFill>
                <a:effectLst/>
                <a:latin typeface="Alexandria" pitchFamily="2" charset="-78"/>
                <a:ea typeface="Aptos" panose="020B0004020202020204" pitchFamily="34" charset="0"/>
                <a:cs typeface="Alexandria" pitchFamily="2" charset="-78"/>
              </a:rPr>
              <a:t>Google Maps</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Google Maps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حركة المرور الحية وتقديم توجيهات محدثة للمسافرين، مما يساعد في تجنب </a:t>
            </a:r>
            <a:r>
              <a:rPr lang="ar-SA" sz="1400" kern="100" dirty="0" err="1">
                <a:effectLst/>
                <a:latin typeface="Alexandria" pitchFamily="2" charset="-78"/>
                <a:ea typeface="Aptos" panose="020B0004020202020204" pitchFamily="34" charset="0"/>
                <a:cs typeface="Alexandria" pitchFamily="2" charset="-78"/>
              </a:rPr>
              <a:t>الازدحامات</a:t>
            </a:r>
            <a:r>
              <a:rPr lang="ar-SA" sz="1400" kern="100" dirty="0">
                <a:effectLst/>
                <a:latin typeface="Alexandria" pitchFamily="2" charset="-78"/>
                <a:ea typeface="Aptos" panose="020B0004020202020204" pitchFamily="34" charset="0"/>
                <a:cs typeface="Alexandria" pitchFamily="2" charset="-78"/>
              </a:rPr>
              <a:t> واختيار أفضل الطرق.</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2. </a:t>
            </a:r>
            <a:r>
              <a:rPr lang="en-US" sz="1400" b="1" kern="100" dirty="0">
                <a:solidFill>
                  <a:srgbClr val="156082"/>
                </a:solidFill>
                <a:effectLst/>
                <a:latin typeface="Alexandria" pitchFamily="2" charset="-78"/>
                <a:ea typeface="Aptos" panose="020B0004020202020204" pitchFamily="34" charset="0"/>
                <a:cs typeface="Alexandria" pitchFamily="2" charset="-78"/>
              </a:rPr>
              <a:t>Tesla Autopilot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نظام </a:t>
            </a:r>
            <a:r>
              <a:rPr lang="en-US" sz="1400" kern="100" dirty="0">
                <a:effectLst/>
                <a:latin typeface="Alexandria" pitchFamily="2" charset="-78"/>
                <a:ea typeface="Aptos" panose="020B0004020202020204" pitchFamily="34" charset="0"/>
                <a:cs typeface="Alexandria" pitchFamily="2" charset="-78"/>
              </a:rPr>
              <a:t>Tesla Autopilot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ميزات القيادة الذاتية، مثل تغيير المسارات التلقائي والتحكم في السرعة، مما يزيد من السلامة والراحة.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3. </a:t>
            </a:r>
            <a:r>
              <a:rPr lang="en-US" sz="1400" b="1" kern="100" dirty="0">
                <a:solidFill>
                  <a:srgbClr val="156082"/>
                </a:solidFill>
                <a:effectLst/>
                <a:latin typeface="Alexandria" pitchFamily="2" charset="-78"/>
                <a:ea typeface="Aptos" panose="020B0004020202020204" pitchFamily="34" charset="0"/>
                <a:cs typeface="Alexandria" pitchFamily="2" charset="-78"/>
              </a:rPr>
              <a:t>Uber's ETA Prediction</a:t>
            </a:r>
            <a:r>
              <a:rPr lang="ar-SA" sz="1400" kern="100" dirty="0">
                <a:solidFill>
                  <a:srgbClr val="156082"/>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Uber </a:t>
            </a:r>
            <a:r>
              <a:rPr lang="ar-SA" sz="1400" kern="100" dirty="0">
                <a:effectLst/>
                <a:latin typeface="Alexandria" pitchFamily="2" charset="-78"/>
                <a:ea typeface="Aptos" panose="020B0004020202020204" pitchFamily="34" charset="0"/>
                <a:cs typeface="Alexandria" pitchFamily="2" charset="-78"/>
              </a:rPr>
              <a:t>الذكاء الاصطناعي لتحسين دقة التوقعات الزمنية للوصول (</a:t>
            </a:r>
            <a:r>
              <a:rPr lang="en-US" sz="1400" kern="100" dirty="0">
                <a:effectLst/>
                <a:latin typeface="Alexandria" pitchFamily="2" charset="-78"/>
                <a:ea typeface="Aptos" panose="020B0004020202020204" pitchFamily="34" charset="0"/>
                <a:cs typeface="Alexandria" pitchFamily="2" charset="-78"/>
              </a:rPr>
              <a:t>ETA</a:t>
            </a:r>
            <a:r>
              <a:rPr lang="ar-SA" sz="1400" kern="100" dirty="0">
                <a:effectLst/>
                <a:latin typeface="Alexandria" pitchFamily="2" charset="-78"/>
                <a:ea typeface="Aptos" panose="020B0004020202020204" pitchFamily="34" charset="0"/>
                <a:cs typeface="Alexandria" pitchFamily="2" charset="-78"/>
              </a:rPr>
              <a:t>)، مما يعزز من تجربة المستخدم من خلال تقديم تقديرات زمنية أكثر دقة لوصول السيارات.</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459183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solidFill>
                  <a:srgbClr val="156082"/>
                </a:solidFill>
                <a:latin typeface="Alexandria" pitchFamily="2" charset="-78"/>
                <a:ea typeface="Aptos" panose="020B0004020202020204" pitchFamily="34" charset="0"/>
                <a:cs typeface="Alexandria" pitchFamily="2" charset="-78"/>
              </a:rPr>
              <a:t>4</a:t>
            </a:r>
            <a:r>
              <a:rPr lang="ar-SA" sz="1400" b="1" kern="100" dirty="0">
                <a:solidFill>
                  <a:srgbClr val="156082"/>
                </a:solidFill>
                <a:effectLst/>
                <a:latin typeface="Alexandria" pitchFamily="2" charset="-78"/>
                <a:ea typeface="Aptos" panose="020B0004020202020204" pitchFamily="34" charset="0"/>
                <a:cs typeface="Alexandria" pitchFamily="2" charset="-78"/>
              </a:rPr>
              <a:t>. </a:t>
            </a:r>
            <a:r>
              <a:rPr lang="en-US" sz="1400" b="1" kern="100" dirty="0">
                <a:solidFill>
                  <a:srgbClr val="156082"/>
                </a:solidFill>
                <a:effectLst/>
                <a:latin typeface="Alexandria" pitchFamily="2" charset="-78"/>
                <a:ea typeface="Aptos" panose="020B0004020202020204" pitchFamily="34" charset="0"/>
                <a:cs typeface="Alexandria" pitchFamily="2" charset="-78"/>
              </a:rPr>
              <a:t>Siemens Mobility</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a:t>
            </a:r>
            <a:r>
              <a:rPr lang="en-US" sz="1400" kern="100" dirty="0">
                <a:effectLst/>
                <a:latin typeface="Alexandria" pitchFamily="2" charset="-78"/>
                <a:ea typeface="Aptos" panose="020B0004020202020204" pitchFamily="34" charset="0"/>
                <a:cs typeface="Alexandria" pitchFamily="2" charset="-78"/>
              </a:rPr>
              <a:t> Siemens </a:t>
            </a:r>
            <a:r>
              <a:rPr lang="ar-SA" sz="1400" kern="100" dirty="0">
                <a:effectLst/>
                <a:latin typeface="Alexandria" pitchFamily="2" charset="-78"/>
                <a:ea typeface="Aptos" panose="020B0004020202020204" pitchFamily="34" charset="0"/>
                <a:cs typeface="Alexandria" pitchFamily="2" charset="-78"/>
              </a:rPr>
              <a:t>الذكاء الاصطناعي في أنظمة إشارات المرور الذكية التي تحلل بيانات حركة المرور وتضبط توقيت الإشارات لتحسين تدفق السيارات والمشاة.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5. </a:t>
            </a:r>
            <a:r>
              <a:rPr lang="en-US" sz="1400" b="1" kern="100" dirty="0">
                <a:solidFill>
                  <a:srgbClr val="156082"/>
                </a:solidFill>
                <a:effectLst/>
                <a:latin typeface="Alexandria" pitchFamily="2" charset="-78"/>
                <a:ea typeface="Aptos" panose="020B0004020202020204" pitchFamily="34" charset="0"/>
                <a:cs typeface="Alexandria" pitchFamily="2" charset="-78"/>
              </a:rPr>
              <a:t>Waymo</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en-US" sz="1400" kern="100" dirty="0">
                <a:effectLst/>
                <a:latin typeface="Alexandria" pitchFamily="2" charset="-78"/>
                <a:ea typeface="Aptos" panose="020B0004020202020204" pitchFamily="34" charset="0"/>
                <a:cs typeface="Alexandria" pitchFamily="2" charset="-78"/>
              </a:rPr>
              <a:t>Waymo</a:t>
            </a:r>
            <a:r>
              <a:rPr lang="ar-SA" sz="1400" kern="100" dirty="0">
                <a:effectLst/>
                <a:latin typeface="Alexandria" pitchFamily="2" charset="-78"/>
                <a:ea typeface="Aptos" panose="020B0004020202020204" pitchFamily="34" charset="0"/>
                <a:cs typeface="Alexandria" pitchFamily="2" charset="-78"/>
              </a:rPr>
              <a:t>، شركة تابعة لجوجل، تطور وتختبر سيارات ذاتية القيادة تعتمد على الذكاء الاصطناعي للتنقل في الشوارع بأمان وكفاءة.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6. </a:t>
            </a:r>
            <a:r>
              <a:rPr lang="en-US" sz="1400" b="1" kern="100" dirty="0" err="1">
                <a:solidFill>
                  <a:srgbClr val="156082"/>
                </a:solidFill>
                <a:effectLst/>
                <a:latin typeface="Alexandria" pitchFamily="2" charset="-78"/>
                <a:ea typeface="Aptos" panose="020B0004020202020204" pitchFamily="34" charset="0"/>
                <a:cs typeface="Alexandria" pitchFamily="2" charset="-78"/>
              </a:rPr>
              <a:t>Moovit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تطبيق</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Moovit</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لتوفير توصيات مخصصة لخطوط النقل العام وتحسين تجربة الركاب من خلال تقديم جداول زمنية محدثة وخرائط تفاعلية.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نظام نقل أكثر كفاءة، سلامة، وراحة. من خلال تحليل البيانات وتطبيق التكنولوجيات المتقدمة، يمكن تحقيق تحسينات كبيرة في كيفية تنقل الأشخاص والبضائع، مما يسهم في تطوير بنية تحتية ذكية ومستدامة.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083213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8 ـ الأمن السيبراني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2107622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fontScale="925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تحليل سلوك المستخدمين: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التعرف على الأنماط السلوكية: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سلوك المستخدمين وتحديد الأنشطة غير العادية التي قد تشير إلى اختراق الحسابات أو الأنظمة.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منع الاحتيال:</a:t>
            </a:r>
            <a:r>
              <a:rPr lang="ar-SA" sz="1400" kern="100" dirty="0">
                <a:effectLst/>
                <a:latin typeface="Aptos" panose="020B0004020202020204" pitchFamily="34" charset="0"/>
                <a:ea typeface="Aptos" panose="020B0004020202020204" pitchFamily="34" charset="0"/>
                <a:cs typeface="Alexandria" pitchFamily="2" charset="-78"/>
              </a:rPr>
              <a:t> تحليل البيانات لاكتشاف الأنماط الاحتيالية ومنع الأنشطة المشبوهة مثل محاولات الوصول غير المصرح بها.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تحليل البرمجيات الخبيثة: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البرمجيات الخبيثة: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الملفات والبرامج لاكتشاف البرمجيات الخبيثة والتصدي لها قبل أن تنتشر.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تصنيف التهديدات:</a:t>
            </a:r>
            <a:r>
              <a:rPr lang="ar-SA" sz="1400" kern="100" dirty="0">
                <a:effectLst/>
                <a:latin typeface="Aptos" panose="020B0004020202020204" pitchFamily="34" charset="0"/>
                <a:ea typeface="Aptos" panose="020B0004020202020204" pitchFamily="34" charset="0"/>
                <a:cs typeface="Alexandria" pitchFamily="2" charset="-78"/>
              </a:rPr>
              <a:t> تصنيف التهديدات المكتشفة بناءً على خطورتها واتخاذ الإجراءات المناسبة لكل نوع من التهديدات.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تحسين إدارة الوصول: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إدارة الهوية والوصول:</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تحسين إدارة الهوية والوصول من خلال تحليل سلوك المستخدمين وتحديد الوصول بناءً على التهديدات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المصادقة الذكية:</a:t>
            </a:r>
            <a:r>
              <a:rPr lang="ar-SA" sz="1400" kern="100" dirty="0">
                <a:effectLst/>
                <a:latin typeface="Aptos" panose="020B0004020202020204" pitchFamily="34" charset="0"/>
                <a:ea typeface="Aptos" panose="020B0004020202020204" pitchFamily="34" charset="0"/>
                <a:cs typeface="Alexandria" pitchFamily="2" charset="-78"/>
              </a:rPr>
              <a:t> استخدام تقنيات الذكاء الاصطناعي لتطوير أنظمة مصادقة متعددة العوامل وتحليل البيانات </a:t>
            </a:r>
            <a:r>
              <a:rPr lang="ar-SA" sz="1400" kern="100" dirty="0" err="1">
                <a:effectLst/>
                <a:latin typeface="Aptos" panose="020B0004020202020204" pitchFamily="34" charset="0"/>
                <a:ea typeface="Aptos" panose="020B0004020202020204" pitchFamily="34" charset="0"/>
                <a:cs typeface="Alexandria" pitchFamily="2" charset="-78"/>
              </a:rPr>
              <a:t>البيومترية</a:t>
            </a:r>
            <a:r>
              <a:rPr lang="ar-SA" sz="1400"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3164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632857"/>
            <a:ext cx="11919856" cy="4637314"/>
          </a:xfrm>
          <a:solidFill>
            <a:schemeClr val="bg2"/>
          </a:solidFill>
        </p:spPr>
        <p:txBody>
          <a:bodyPr>
            <a:normAutofit fontScale="92500" lnSpcReduction="20000"/>
          </a:bodyPr>
          <a:lstStyle/>
          <a:p>
            <a:pPr marL="0" indent="0" algn="just" rtl="1">
              <a:lnSpc>
                <a:spcPct val="150000"/>
              </a:lnSpc>
              <a:buNone/>
            </a:pPr>
            <a:r>
              <a:rPr lang="ar-SA" sz="17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الأمن السيبراني</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1. </a:t>
            </a:r>
            <a:r>
              <a:rPr lang="en-US" sz="1500" b="1" kern="100" dirty="0">
                <a:solidFill>
                  <a:srgbClr val="002060"/>
                </a:solidFill>
                <a:effectLst/>
                <a:latin typeface="Alexandria" pitchFamily="2" charset="-78"/>
                <a:ea typeface="Aptos" panose="020B0004020202020204" pitchFamily="34" charset="0"/>
                <a:cs typeface="Alexandria" pitchFamily="2" charset="-78"/>
              </a:rPr>
              <a:t>Darktrace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Darktrace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للتعرف على التهديدات السيبرانية داخل الشبكات وتعتمد على تقنيات التعلم الآلي للكشف عن السلوك غير العادي والاستجابة التلقائية للهجمات.</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2. </a:t>
            </a:r>
            <a:r>
              <a:rPr lang="en-US" sz="1500" b="1" kern="100" dirty="0">
                <a:solidFill>
                  <a:srgbClr val="002060"/>
                </a:solidFill>
                <a:effectLst/>
                <a:latin typeface="Alexandria" pitchFamily="2" charset="-78"/>
                <a:ea typeface="Aptos" panose="020B0004020202020204" pitchFamily="34" charset="0"/>
                <a:cs typeface="Alexandria" pitchFamily="2" charset="-78"/>
              </a:rPr>
              <a:t>Cylance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Cylance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لتحليل البرمجيات الخبيثة والكشف عنها قبل تنفيذها، مما يمنع الهجمات الخبيثة من التسبب في أضرار.</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3. </a:t>
            </a:r>
            <a:r>
              <a:rPr lang="en-US" sz="1500" b="1" kern="100" dirty="0">
                <a:solidFill>
                  <a:srgbClr val="002060"/>
                </a:solidFill>
                <a:effectLst/>
                <a:latin typeface="Alexandria" pitchFamily="2" charset="-78"/>
                <a:ea typeface="Aptos" panose="020B0004020202020204" pitchFamily="34" charset="0"/>
                <a:cs typeface="Alexandria" pitchFamily="2" charset="-78"/>
              </a:rPr>
              <a:t>IBM </a:t>
            </a:r>
            <a:r>
              <a:rPr lang="en-US" sz="1500" b="1" kern="100" dirty="0" err="1">
                <a:solidFill>
                  <a:srgbClr val="002060"/>
                </a:solidFill>
                <a:effectLst/>
                <a:latin typeface="Alexandria" pitchFamily="2" charset="-78"/>
                <a:ea typeface="Aptos" panose="020B0004020202020204" pitchFamily="34" charset="0"/>
                <a:cs typeface="Alexandria" pitchFamily="2" charset="-78"/>
              </a:rPr>
              <a:t>QRadar</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نظام </a:t>
            </a:r>
            <a:r>
              <a:rPr lang="en-US" sz="1500" kern="100" dirty="0">
                <a:effectLst/>
                <a:latin typeface="Alexandria" pitchFamily="2" charset="-78"/>
                <a:ea typeface="Aptos" panose="020B0004020202020204" pitchFamily="34" charset="0"/>
                <a:cs typeface="Alexandria" pitchFamily="2" charset="-78"/>
              </a:rPr>
              <a:t>IBM </a:t>
            </a:r>
            <a:r>
              <a:rPr lang="en-US" sz="1500" kern="100" dirty="0" err="1">
                <a:effectLst/>
                <a:latin typeface="Alexandria" pitchFamily="2" charset="-78"/>
                <a:ea typeface="Aptos" panose="020B0004020202020204" pitchFamily="34" charset="0"/>
                <a:cs typeface="Alexandria" pitchFamily="2" charset="-78"/>
              </a:rPr>
              <a:t>Qradar</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يستخدم الذكاء الاصطناعي لتحليل بيانات الأمن السيبراني وتحديد التهديدات المحتملة بسرعة، مما يساعد فرق الأمن على الاستجابة بفعالية.</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4. </a:t>
            </a:r>
            <a:r>
              <a:rPr lang="en-US" sz="1500" b="1" kern="100" dirty="0">
                <a:solidFill>
                  <a:srgbClr val="002060"/>
                </a:solidFill>
                <a:effectLst/>
                <a:latin typeface="Alexandria" pitchFamily="2" charset="-78"/>
                <a:ea typeface="Aptos" panose="020B0004020202020204" pitchFamily="34" charset="0"/>
                <a:cs typeface="Alexandria" pitchFamily="2" charset="-78"/>
              </a:rPr>
              <a:t>Vectra AI</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en-US" sz="1500" kern="100" dirty="0">
                <a:effectLst/>
                <a:latin typeface="Alexandria" pitchFamily="2" charset="-78"/>
                <a:ea typeface="Aptos" panose="020B0004020202020204" pitchFamily="34" charset="0"/>
                <a:cs typeface="Alexandria" pitchFamily="2" charset="-78"/>
              </a:rPr>
              <a:t>Vectra AI </a:t>
            </a:r>
            <a:r>
              <a:rPr lang="ar-SA" sz="1500" kern="100" dirty="0">
                <a:effectLst/>
                <a:latin typeface="Alexandria" pitchFamily="2" charset="-78"/>
                <a:ea typeface="Aptos" panose="020B0004020202020204" pitchFamily="34" charset="0"/>
                <a:cs typeface="Alexandria" pitchFamily="2" charset="-78"/>
              </a:rPr>
              <a:t>تعتمد على الذكاء الاصطناعي لمراقبة الأنشطة داخل الشبكة والكشف عن التهديدات الداخلية والخارجية، مما يوفر رؤية شاملة لأمان الشبكة.</a:t>
            </a:r>
            <a:endParaRPr lang="en-US" sz="15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456842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02771" y="2438400"/>
            <a:ext cx="11277600" cy="2492829"/>
          </a:xfrm>
          <a:solidFill>
            <a:schemeClr val="bg2"/>
          </a:solidFill>
        </p:spPr>
        <p:txBody>
          <a:bodyPr>
            <a:normAutofit/>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Symantec Endpoint Protection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نظام الحماية من </a:t>
            </a:r>
            <a:r>
              <a:rPr lang="en-US" sz="1400" kern="100" dirty="0">
                <a:effectLst/>
                <a:latin typeface="Alexandria" pitchFamily="2" charset="-78"/>
                <a:ea typeface="Aptos" panose="020B0004020202020204" pitchFamily="34" charset="0"/>
                <a:cs typeface="Alexandria" pitchFamily="2" charset="-78"/>
              </a:rPr>
              <a:t>Symantec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والتعلم الآلي للكشف عن التهديدات وتحليل سلوكيات الهجمات على نقاط النهاية، مما يعزز من دفاعات الأجهزة المتصلة بالشبكة.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يمثل تطوراً حيوياً في مجال الأمن السيبراني، حيث يمكنه تعزيز قدرات الكشف عن التهديدات، وتحليل البيانات بسرعة وكفاءة، وتقديم استجابة تلقائية للهجمات. الأمثلة العملية تؤكد على الفوائد الكبيرة التي يمكن تحقيقها من خلال دمج الذكاء الاصطناعي في استراتيجيات الأمن السيبراني، مما يساعد على حماية الأنظمة والمعلومات من التهديدات السيبرانية المتزايدة.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759378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9 ـ تحسين جودة الحياة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41515" y="2013857"/>
            <a:ext cx="11919856" cy="4147457"/>
          </a:xfrm>
          <a:prstGeom prst="rect">
            <a:avLst/>
          </a:prstGeom>
          <a:solidFill>
            <a:schemeClr val="bg2"/>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Font typeface="Arial" panose="020B0604020202020204" pitchFamily="34" charset="0"/>
              <a:buNone/>
            </a:pPr>
            <a:r>
              <a:rPr lang="ar-SA" sz="1800" kern="100">
                <a:latin typeface="Aptos" panose="020B0004020202020204" pitchFamily="34" charset="0"/>
                <a:ea typeface="Aptos" panose="020B0004020202020204" pitchFamily="34" charset="0"/>
                <a:cs typeface="Alexandria" pitchFamily="2" charset="-78"/>
              </a:rPr>
              <a:t>تحسين جودة الحياة باستخدام الذكاء الاصطناعي يعد من المجالات المهمة التي تساهم في تعزيز الرفاهية وتسهيل الحياة اليومية للأفراد. إليك بعض الميزات الرئيسية وأمثلة عملية حول كيفية استخدام الذكاء الاصطناعي لتحسين جودة الحياة، متبوعة بأسئلة يمكنك طرحها لمزيد من الفهم أو الاستكشاف:</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C00000"/>
                </a:solidFill>
                <a:latin typeface="Aptos" panose="020B0004020202020204" pitchFamily="34" charset="0"/>
                <a:ea typeface="Aptos" panose="020B0004020202020204" pitchFamily="34" charset="0"/>
                <a:cs typeface="Alexandria" pitchFamily="2" charset="-78"/>
              </a:rPr>
              <a:t>ميزات الذكاء الاصطناعي في تحسين جودة الحياة: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1. الرعاية الصحية: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التشخيص المبكر:</a:t>
            </a:r>
            <a:r>
              <a:rPr lang="ar-SA" sz="1800" kern="100">
                <a:latin typeface="Aptos" panose="020B0004020202020204" pitchFamily="34" charset="0"/>
                <a:ea typeface="Aptos" panose="020B0004020202020204" pitchFamily="34" charset="0"/>
                <a:cs typeface="Alexandria" pitchFamily="2" charset="-78"/>
              </a:rPr>
              <a:t> استخدام الذكاء الاصطناعي في تحليل الصور الطبية والمساعدة في التشخيص المبكر للأمراض مثل السرطان وأمراض القلب.</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الرعاية الصحية الشخصية:</a:t>
            </a:r>
            <a:r>
              <a:rPr lang="ar-SA" sz="1800" kern="100">
                <a:latin typeface="Aptos" panose="020B0004020202020204" pitchFamily="34" charset="0"/>
                <a:ea typeface="Aptos" panose="020B0004020202020204" pitchFamily="34" charset="0"/>
                <a:cs typeface="Alexandria" pitchFamily="2" charset="-78"/>
              </a:rPr>
              <a:t> تحليل البيانات الصحية الشخصية لتقديم نصائح طبية مخصصة وخطط علاجية تتناسب مع احتياجات كل فرد.</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2. التعليم:</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الشخصي:</a:t>
            </a:r>
            <a:r>
              <a:rPr lang="ar-SA" sz="1800" kern="100">
                <a:latin typeface="Aptos" panose="020B0004020202020204" pitchFamily="34" charset="0"/>
                <a:ea typeface="Aptos" panose="020B0004020202020204" pitchFamily="34" charset="0"/>
                <a:cs typeface="Alexandria" pitchFamily="2" charset="-78"/>
              </a:rPr>
              <a:t> توفير محتوى تعليمي مخصص لكل طالب بناءً على أدائه واحتياجاته.</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المتنقل:</a:t>
            </a:r>
            <a:r>
              <a:rPr lang="ar-SA" sz="1800" kern="100">
                <a:latin typeface="Aptos" panose="020B0004020202020204" pitchFamily="34" charset="0"/>
                <a:ea typeface="Aptos" panose="020B0004020202020204" pitchFamily="34" charset="0"/>
                <a:cs typeface="Alexandria" pitchFamily="2" charset="-78"/>
              </a:rPr>
              <a:t> تطبيقات التعلم الذكية التي تتيح للطلاب التعلم في أي وقت ومن أي مكان.</a:t>
            </a:r>
            <a:endParaRPr lang="en-US" sz="1800" kern="100" dirty="0">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8213344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545771"/>
            <a:ext cx="11919856" cy="4767943"/>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المساعدة اليومية: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مساعدات صوتية مثل </a:t>
            </a:r>
            <a:r>
              <a:rPr lang="en-US" sz="1400" kern="100" dirty="0">
                <a:effectLst/>
                <a:latin typeface="Alexandria" pitchFamily="2" charset="-78"/>
                <a:ea typeface="Aptos" panose="020B0004020202020204" pitchFamily="34" charset="0"/>
                <a:cs typeface="Alexandria" pitchFamily="2" charset="-78"/>
              </a:rPr>
              <a:t>Alexa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Google Assistant </a:t>
            </a:r>
            <a:r>
              <a:rPr lang="ar-SA" sz="1400" kern="100" dirty="0">
                <a:effectLst/>
                <a:latin typeface="Alexandria" pitchFamily="2" charset="-78"/>
                <a:ea typeface="Aptos" panose="020B0004020202020204" pitchFamily="34" charset="0"/>
                <a:cs typeface="Alexandria" pitchFamily="2" charset="-78"/>
              </a:rPr>
              <a:t>التي تساعد في تنظيم الحياة اليومية، من إدارة الجداول الزمنية إلى التحكم في الأجهزة المنزلية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الذكية:</a:t>
            </a:r>
            <a:r>
              <a:rPr lang="ar-SA" sz="1400" kern="100" dirty="0">
                <a:effectLst/>
                <a:latin typeface="Alexandria" pitchFamily="2" charset="-78"/>
                <a:ea typeface="Aptos" panose="020B0004020202020204" pitchFamily="34" charset="0"/>
                <a:cs typeface="Alexandria" pitchFamily="2" charset="-78"/>
              </a:rPr>
              <a:t> تطبيقات الهواتف الذكية التي تستخدم الذكاء الاصطناعي لتحسين جودة الحياة من خلال إدارة الصحة، واللياقة البدنية، والتمويل الشخصي.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النقل والمواصلات: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السيارات ذاتية القيادة:</a:t>
            </a:r>
            <a:r>
              <a:rPr lang="ar-SA" sz="1400" kern="100" dirty="0">
                <a:effectLst/>
                <a:latin typeface="Alexandria" pitchFamily="2" charset="-78"/>
                <a:ea typeface="Aptos" panose="020B0004020202020204" pitchFamily="34" charset="0"/>
                <a:cs typeface="Alexandria" pitchFamily="2" charset="-78"/>
              </a:rPr>
              <a:t> توفير وسائل نقل أكثر أمانًا وكفاءة، وتقليل الحوادث المرورية.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إدارة حركة المرور:</a:t>
            </a:r>
            <a:r>
              <a:rPr lang="ar-SA" sz="1400" kern="100" dirty="0">
                <a:effectLst/>
                <a:latin typeface="Alexandria" pitchFamily="2" charset="-78"/>
                <a:ea typeface="Aptos" panose="020B0004020202020204" pitchFamily="34" charset="0"/>
                <a:cs typeface="Alexandria" pitchFamily="2" charset="-78"/>
              </a:rPr>
              <a:t> تحسين تدفق حركة المرور وتقليل الازدحام من خلال أنظمة الإشارات المرورية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الرفاهية والصحة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الصحية:</a:t>
            </a:r>
            <a:r>
              <a:rPr lang="ar-SA" sz="1400" kern="100" dirty="0">
                <a:effectLst/>
                <a:latin typeface="Alexandria" pitchFamily="2" charset="-78"/>
                <a:ea typeface="Aptos" panose="020B0004020202020204" pitchFamily="34" charset="0"/>
                <a:cs typeface="Alexandria" pitchFamily="2" charset="-78"/>
              </a:rPr>
              <a:t> تطبيقات الصحة العقلية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en-US" sz="1400" kern="100" dirty="0" err="1">
                <a:effectLst/>
                <a:latin typeface="Alexandria" pitchFamily="2" charset="-78"/>
                <a:ea typeface="Aptos" panose="020B0004020202020204" pitchFamily="34" charset="0"/>
                <a:cs typeface="Alexandria" pitchFamily="2" charset="-78"/>
              </a:rPr>
              <a:t>Wysa</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التي توفر دعمًا نفسيًا وتوجيهات لتحسين 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التعرف على المشاعر:</a:t>
            </a:r>
            <a:r>
              <a:rPr lang="ar-SA" sz="1400" kern="100" dirty="0">
                <a:effectLst/>
                <a:latin typeface="Alexandria" pitchFamily="2" charset="-78"/>
                <a:ea typeface="Aptos" panose="020B0004020202020204" pitchFamily="34" charset="0"/>
                <a:cs typeface="Alexandria" pitchFamily="2" charset="-78"/>
              </a:rPr>
              <a:t> أنظمة الذكاء الاصطناعي التي تحلل نبرة الصوت والتعابير الوجهية للتعرف على الحالة العاطفية وتقديم المساعدة المناسبة.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44516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52600"/>
            <a:ext cx="11919856" cy="4299857"/>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علي تحسين جودة الحياة بالذكاء الاصطناعي:</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Simplified Arabic" panose="02020603050405020304" pitchFamily="18" charset="-78"/>
              </a:rPr>
              <a:t>Ada Health</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لتقديم تشخيص مبدئي للأعراض وتوجيه المستخدمين نحو الرعاية الطبية المناسبة.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Simplified Arabic" panose="02020603050405020304" pitchFamily="18" charset="-78"/>
              </a:rPr>
              <a:t>Duolingo</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تعلم اللغات الذي يستخدم الذكاء الاصطناعي لتخصيص الدروس حسب مستوى التعلم وتقدم المستخدم.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Simplified Arabic" panose="02020603050405020304" pitchFamily="18" charset="-78"/>
              </a:rPr>
              <a:t>Tesla Autopilot</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نظام قيادة ذاتية يستخدم الذكاء الاصطناعي لتحسين تجربة القيادة وزيادة الأمان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4. </a:t>
            </a:r>
            <a:r>
              <a:rPr lang="en-US" sz="1400" b="1" kern="100" dirty="0">
                <a:effectLst/>
                <a:latin typeface="Alexandria" pitchFamily="2" charset="-78"/>
                <a:ea typeface="Aptos" panose="020B0004020202020204" pitchFamily="34" charset="0"/>
                <a:cs typeface="Simplified Arabic" panose="02020603050405020304" pitchFamily="18" charset="-78"/>
              </a:rPr>
              <a:t>MyFitnessPal</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لمساعدة المستخدمين في متابعة نظامهم الغذائي واللياقة البدنية لتحقيق أهدافهم الصحية.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847809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أسئلة لاستكشاف المزيد حول تحسين جودة الحياة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1. كيف يمكن للذكاء الاصطناعي تحسين التشخيص الطبي والحد من الأخطاء الطبية؟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2. ما هي الأمثلة الأخرى على تطبيقات التعليم التي تستخدم الذكاء الاصطناعي لتوفير تعليم مخصص؟</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3. كيف تسهم السيارات ذاتية القيادة في تقليل الحوادث المرورية وتحسين السلامة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4. ما هي التأثيرات النفسية والاجتماعية لاستخدام المساعدات الذكية في الحياة اليومية؟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5. كيف يمكن للذكاء الاصطناعي المساعدة في إدارة الأمراض المزمنة مثل السكري وأمراض القلب؟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6. ما هي المخاطر المحتملة لاستخدام الذكاء الاصطناعي في تحسين جودة الحياة وكيف يمكن التخفيف منها؟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7. كيف يمكن للذكاء الاصطناعي تعزيز الصحة النفسية من خلال التطبيقات الذكية؟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8. ما هي التطورات المستقبلية التي يمكن أن نتوقعها في مجال الذكاء الاصطناعي لتحسين جودة الحياة؟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092090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10ـ التمويل والخدمات المالية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في التمويل والخدمات المالية أصبح شائعًا نظرًا لقدرته على تحسين الكفاءة والدقة وتقليل المخاطر. فيما يلي بعض الميزات الرئيسية والأمثلة العملية حول كيفية استخدام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000" b="1" kern="100" dirty="0">
                <a:solidFill>
                  <a:srgbClr val="C00000"/>
                </a:solidFill>
                <a:effectLst/>
                <a:latin typeface="Aptos" panose="020B0004020202020204" pitchFamily="34" charset="0"/>
                <a:ea typeface="Aptos" panose="020B0004020202020204" pitchFamily="34" charset="0"/>
                <a:cs typeface="Alexandria" pitchFamily="2" charset="-78"/>
              </a:rPr>
              <a:t> ميزات الذكاء الاصطناعي في التمويل والخدمات المالية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1. تحليل البيانات والتنبؤ:</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التنبؤ بالسوق: </a:t>
            </a:r>
            <a:r>
              <a:rPr lang="ar-SA" sz="1800" kern="100" dirty="0">
                <a:effectLst/>
                <a:latin typeface="Aptos" panose="020B0004020202020204" pitchFamily="34" charset="0"/>
                <a:ea typeface="Aptos" panose="020B0004020202020204" pitchFamily="34" charset="0"/>
                <a:cs typeface="Alexandria" pitchFamily="2" charset="-78"/>
              </a:rPr>
              <a:t>استخدام النماذج التنبؤية لتحليل البيانات المالية وتوقع اتجاهات السوق المستقبلية.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إدارة المحافظ الاستثمارية: </a:t>
            </a:r>
            <a:r>
              <a:rPr lang="ar-SA" sz="1800" kern="100" dirty="0">
                <a:effectLst/>
                <a:latin typeface="Aptos" panose="020B0004020202020204" pitchFamily="34" charset="0"/>
                <a:ea typeface="Aptos" panose="020B0004020202020204" pitchFamily="34" charset="0"/>
                <a:cs typeface="Alexandria" pitchFamily="2" charset="-78"/>
              </a:rPr>
              <a:t>تحسين استراتيجيات الاستثمار من خلال تحليل البيانات التاريخية والحالية لتحديد أفضل الأصول للاستثمار.</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2. كشف الاحتيال: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مراقبة المعاملات: </a:t>
            </a:r>
            <a:r>
              <a:rPr lang="ar-SA" sz="1800" kern="100" dirty="0">
                <a:effectLst/>
                <a:latin typeface="Aptos" panose="020B0004020202020204" pitchFamily="34" charset="0"/>
                <a:ea typeface="Aptos" panose="020B0004020202020204" pitchFamily="34" charset="0"/>
                <a:cs typeface="Alexandria" pitchFamily="2" charset="-78"/>
              </a:rPr>
              <a:t>تحليل الأنماط السلوكية للمعاملات لاكتشاف الأنشطة المشبوهة والاحتيال في الوقت الحقيقي.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التحليل الوقائي: </a:t>
            </a: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للتنبؤ بالأحداث الاحتيالية قبل حدوثها من خلال تحليل البيانات الضخمة والأنماط التاريخية.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1488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إدارة المخاطر: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المخاطر: </a:t>
            </a:r>
            <a:r>
              <a:rPr lang="ar-SA" sz="1400" kern="100" dirty="0">
                <a:effectLst/>
                <a:latin typeface="Aptos" panose="020B0004020202020204" pitchFamily="34" charset="0"/>
                <a:ea typeface="Aptos" panose="020B0004020202020204" pitchFamily="34" charset="0"/>
                <a:cs typeface="Alexandria" pitchFamily="2" charset="-78"/>
              </a:rPr>
              <a:t>تقييم المخاطر المالية بناءً على البيانات المتاحة والنماذج الرياضية لتقديم تقارير دقيقة حول المخاطر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التنبؤي: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لتحليل البيانات الاقتصادية وتقديم توقعات حول المخاطر المستقبلية.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خدمة العملاء:</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روبوتات المحادثة: </a:t>
            </a:r>
            <a:r>
              <a:rPr lang="ar-SA" sz="1400" kern="100" dirty="0">
                <a:effectLst/>
                <a:latin typeface="Aptos" panose="020B0004020202020204" pitchFamily="34" charset="0"/>
                <a:ea typeface="Aptos" panose="020B0004020202020204" pitchFamily="34" charset="0"/>
                <a:cs typeface="Alexandria" pitchFamily="2" charset="-78"/>
              </a:rPr>
              <a:t>تقديم دعم فوري للعملاء من خلال الرد على استفساراتهم وإرشادهم خلال العمليات المالية.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التوصيات المخصصة: </a:t>
            </a:r>
            <a:r>
              <a:rPr lang="ar-SA" sz="1400" kern="100" dirty="0">
                <a:effectLst/>
                <a:latin typeface="Aptos" panose="020B0004020202020204" pitchFamily="34" charset="0"/>
                <a:ea typeface="Aptos" panose="020B0004020202020204" pitchFamily="34" charset="0"/>
                <a:cs typeface="Alexandria" pitchFamily="2" charset="-78"/>
              </a:rPr>
              <a:t>تقديم نصائح مالية مخصصة بناءً على تحليل بيانات العملاء واحتياجاتهم الشخصية.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التداول الآلي: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خوارزميات التداول: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لتطوير خوارزميات تداول تلقائية تقوم بشراء وبيع الأسهم بناءً على إشارات السوق والتحليل الفني.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الفني: </a:t>
            </a:r>
            <a:r>
              <a:rPr lang="ar-SA" sz="1400" kern="100" dirty="0">
                <a:effectLst/>
                <a:latin typeface="Aptos" panose="020B0004020202020204" pitchFamily="34" charset="0"/>
                <a:ea typeface="Aptos" panose="020B0004020202020204" pitchFamily="34" charset="0"/>
                <a:cs typeface="Alexandria" pitchFamily="2" charset="-78"/>
              </a:rPr>
              <a:t>تحليل البيانات المالية والتنبؤ بالحركات السعرية للأصول المالية باستخدام نماذج 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699101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600" b="1" kern="100" dirty="0">
                <a:solidFill>
                  <a:srgbClr val="C00000"/>
                </a:solidFill>
                <a:effectLst/>
                <a:latin typeface="Alexandria" pitchFamily="2" charset="-78"/>
                <a:ea typeface="Aptos" panose="020B0004020202020204" pitchFamily="34" charset="0"/>
                <a:cs typeface="Alexandria" pitchFamily="2" charset="-78"/>
              </a:rPr>
              <a:t> </a:t>
            </a: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a:t>
            </a:r>
            <a:r>
              <a:rPr lang="en-US" sz="1400" b="1" kern="100" dirty="0">
                <a:solidFill>
                  <a:srgbClr val="002060"/>
                </a:solidFill>
                <a:effectLst/>
                <a:latin typeface="Alexandria" pitchFamily="2" charset="-78"/>
                <a:ea typeface="Aptos" panose="020B0004020202020204" pitchFamily="34" charset="0"/>
                <a:cs typeface="Alexandria" pitchFamily="2" charset="-78"/>
              </a:rPr>
              <a:t>Zest Finance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تستخدم </a:t>
            </a:r>
            <a:r>
              <a:rPr lang="en-US" sz="1400" kern="100" dirty="0">
                <a:effectLst/>
                <a:latin typeface="Alexandria" pitchFamily="2" charset="-78"/>
                <a:ea typeface="Aptos" panose="020B0004020202020204" pitchFamily="34" charset="0"/>
                <a:cs typeface="Alexandria" pitchFamily="2" charset="-78"/>
              </a:rPr>
              <a:t>Zest Finance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الائتمان وتقديم تقييمات دقيقة للمخاطر الائتمانية، مما يساعد في تقديم قروض للأفراد الذين لا يتوفر لديهم تاريخ ائتماني كافٍ.</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a:t>
            </a:r>
            <a:r>
              <a:rPr lang="en-US" sz="1400" b="1" kern="100" dirty="0">
                <a:solidFill>
                  <a:srgbClr val="002060"/>
                </a:solidFill>
                <a:effectLst/>
                <a:latin typeface="Alexandria" pitchFamily="2" charset="-78"/>
                <a:ea typeface="Aptos" panose="020B0004020202020204" pitchFamily="34" charset="0"/>
                <a:cs typeface="Alexandria" pitchFamily="2" charset="-78"/>
              </a:rPr>
              <a:t>Kabbage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تعتمد </a:t>
            </a:r>
            <a:r>
              <a:rPr lang="en-US" sz="1400" kern="100" dirty="0">
                <a:effectLst/>
                <a:latin typeface="Alexandria" pitchFamily="2" charset="-78"/>
                <a:ea typeface="Aptos" panose="020B0004020202020204" pitchFamily="34" charset="0"/>
                <a:cs typeface="Alexandria" pitchFamily="2" charset="-78"/>
              </a:rPr>
              <a:t>Kabbage </a:t>
            </a:r>
            <a:r>
              <a:rPr lang="ar-SA" sz="1400" kern="100" dirty="0">
                <a:effectLst/>
                <a:latin typeface="Alexandria" pitchFamily="2" charset="-78"/>
                <a:ea typeface="Aptos" panose="020B0004020202020204" pitchFamily="34" charset="0"/>
                <a:cs typeface="Alexandria" pitchFamily="2" charset="-78"/>
              </a:rPr>
              <a:t>على الذكاء الاصطناعي لتحليل البيانات المالية للشركات الصغيرة وتقديم قروض سريعة بناءً على تقييم شامل للقدرة المالية للشركات.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a:t>
            </a:r>
            <a:r>
              <a:rPr lang="en-US" sz="1400" b="1" kern="100" dirty="0">
                <a:solidFill>
                  <a:srgbClr val="002060"/>
                </a:solidFill>
                <a:effectLst/>
                <a:latin typeface="Alexandria" pitchFamily="2" charset="-78"/>
                <a:ea typeface="Aptos" panose="020B0004020202020204" pitchFamily="34" charset="0"/>
                <a:cs typeface="Alexandria" pitchFamily="2" charset="-78"/>
              </a:rPr>
              <a:t>Ant Financial</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Ant Financial </a:t>
            </a:r>
            <a:r>
              <a:rPr lang="ar-SA" sz="1400" kern="100" dirty="0">
                <a:effectLst/>
                <a:latin typeface="Alexandria" pitchFamily="2" charset="-78"/>
                <a:ea typeface="Aptos" panose="020B0004020202020204" pitchFamily="34" charset="0"/>
                <a:cs typeface="Alexandria" pitchFamily="2" charset="-78"/>
              </a:rPr>
              <a:t>الذكاء الاصطناعي لتقديم خدمات مالية مبتكرة، بما في ذلك تقييم المخاطر، وكشف الاحتيال، وتحسين إدارة المحافظ الاستثمارية.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582043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57400"/>
            <a:ext cx="11919856" cy="3679371"/>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a:t>
            </a:r>
            <a:r>
              <a:rPr lang="en-US" sz="1400" b="1" kern="100" dirty="0">
                <a:solidFill>
                  <a:srgbClr val="002060"/>
                </a:solidFill>
                <a:effectLst/>
                <a:latin typeface="Alexandria" pitchFamily="2" charset="-78"/>
                <a:ea typeface="Aptos" panose="020B0004020202020204" pitchFamily="34" charset="0"/>
                <a:cs typeface="Alexandria" pitchFamily="2" charset="-78"/>
              </a:rPr>
              <a:t>Betterment</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منصة </a:t>
            </a:r>
            <a:r>
              <a:rPr lang="en-US" sz="1400" kern="100" dirty="0">
                <a:effectLst/>
                <a:latin typeface="Alexandria" pitchFamily="2" charset="-78"/>
                <a:ea typeface="Aptos" panose="020B0004020202020204" pitchFamily="34" charset="0"/>
                <a:cs typeface="Alexandria" pitchFamily="2" charset="-78"/>
              </a:rPr>
              <a:t>Betterment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استشارات استثمارية مخصصة وإدارة المحافظ الاستثمارية بشكل آلي، مما يساعد العملاء على تحقيق أهدافهم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Stripe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Stripe </a:t>
            </a:r>
            <a:r>
              <a:rPr lang="ar-SA" sz="1400" kern="100" dirty="0">
                <a:effectLst/>
                <a:latin typeface="Alexandria" pitchFamily="2" charset="-78"/>
                <a:ea typeface="Aptos" panose="020B0004020202020204" pitchFamily="34" charset="0"/>
                <a:cs typeface="Alexandria" pitchFamily="2" charset="-78"/>
              </a:rPr>
              <a:t>الذكاء الاصطناعي لكشف الاحتيال في عمليات الدفع عبر الإنترنت، مما يحمي الشركات والعملاء من الأنشطة الاحتيالية.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6. </a:t>
            </a:r>
            <a:r>
              <a:rPr lang="en-US" sz="1400" b="1" kern="100" dirty="0">
                <a:solidFill>
                  <a:srgbClr val="002060"/>
                </a:solidFill>
                <a:effectLst/>
                <a:latin typeface="Alexandria" pitchFamily="2" charset="-78"/>
                <a:ea typeface="Aptos" panose="020B0004020202020204" pitchFamily="34" charset="0"/>
                <a:cs typeface="Alexandria" pitchFamily="2" charset="-78"/>
              </a:rPr>
              <a:t>JPMorgan Chase </a:t>
            </a:r>
            <a:r>
              <a:rPr lang="en-US" sz="1400" b="1" kern="100" dirty="0" err="1">
                <a:solidFill>
                  <a:srgbClr val="002060"/>
                </a:solidFill>
                <a:effectLst/>
                <a:latin typeface="Alexandria" pitchFamily="2" charset="-78"/>
                <a:ea typeface="Aptos" panose="020B0004020202020204" pitchFamily="34" charset="0"/>
                <a:cs typeface="Alexandria" pitchFamily="2" charset="-78"/>
              </a:rPr>
              <a:t>COiN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نظام </a:t>
            </a:r>
            <a:r>
              <a:rPr lang="en-US" sz="1400" kern="100" dirty="0" err="1">
                <a:effectLst/>
                <a:latin typeface="Alexandria" pitchFamily="2" charset="-78"/>
                <a:ea typeface="Aptos" panose="020B0004020202020204" pitchFamily="34" charset="0"/>
                <a:cs typeface="Alexandria" pitchFamily="2" charset="-78"/>
              </a:rPr>
              <a:t>COiN</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من </a:t>
            </a:r>
            <a:r>
              <a:rPr lang="en-US" sz="1400" kern="100" dirty="0">
                <a:effectLst/>
                <a:latin typeface="Alexandria" pitchFamily="2" charset="-78"/>
                <a:ea typeface="Aptos" panose="020B0004020202020204" pitchFamily="34" charset="0"/>
                <a:cs typeface="Alexandria" pitchFamily="2" charset="-78"/>
              </a:rPr>
              <a:t>JPMorgan Chase </a:t>
            </a:r>
            <a:r>
              <a:rPr lang="ar-SA" sz="1400" kern="100" dirty="0">
                <a:effectLst/>
                <a:latin typeface="Alexandria" pitchFamily="2" charset="-78"/>
                <a:ea typeface="Aptos" panose="020B0004020202020204" pitchFamily="34" charset="0"/>
                <a:cs typeface="Alexandria" pitchFamily="2" charset="-78"/>
              </a:rPr>
              <a:t>الذكاء الاصطناعي لتحليل المستندات القانونية والمعاملات المالية، مما يوفر الوقت والموارد ويقلل من الأخطاء البشرية.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23568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400" b="1" kern="100" dirty="0">
                <a:solidFill>
                  <a:srgbClr val="C00000"/>
                </a:solidFill>
                <a:effectLst/>
                <a:latin typeface="Alexandria" pitchFamily="2" charset="-78"/>
                <a:ea typeface="Aptos" panose="020B0004020202020204" pitchFamily="34" charset="0"/>
                <a:cs typeface="Alexandria" pitchFamily="2" charset="-78"/>
              </a:rPr>
              <a:t> </a:t>
            </a:r>
            <a:r>
              <a:rPr lang="ar-SA" sz="1600" kern="100" dirty="0">
                <a:solidFill>
                  <a:srgbClr val="C00000"/>
                </a:solidFill>
                <a:effectLst/>
                <a:latin typeface="Alexandria" pitchFamily="2" charset="-78"/>
                <a:ea typeface="Aptos" panose="020B0004020202020204" pitchFamily="34" charset="0"/>
                <a:cs typeface="Alexandria" pitchFamily="2" charset="-78"/>
              </a:rPr>
              <a:t>أسئلة لاستكشاف المزيد حول التمويل والخدمات المالية بالذكاء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1. كيف يمكن للذكاء الاصطناعي تحسين دقة التنبؤات السوقية وتقليل المخاطر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2. ما هي أبرز تحديات تطبيق الذكاء الاصطناعي في كشف الاحتيال المالي؟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3. كيف تسهم خوارزميات التداول الآلي في تحسين الأداء المالي للمستثمرين؟</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 ما هي الفوائد والقيود المحتملة لاستخدام روبوتات المحادثة في تقديم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5. كيف يمكن للذكاء الاصطناعي تحسين عملية تقييم الائتمان للأفراد والشركات؟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6. ما هي الخطوات التي يمكن اتخاذها لضمان أمن البيانات عند استخدام الذكاء الاصطناعي في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7. كيف يمكن للذكاء الاصطناعي تقديم توصيات استثمارية مخصصة وتحسين تجربة العملاء؟</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8. ما هي التطبيقات المستقبلية للذكاء الاصطناعي في مجال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605023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_أميكا_ الروبوت الأكثر تقدماً في العالم يُحذر البشر من مخاطر الذكاء الاصطناعي">
            <a:hlinkClick r:id="" action="ppaction://media"/>
            <a:extLst>
              <a:ext uri="{FF2B5EF4-FFF2-40B4-BE49-F238E27FC236}">
                <a16:creationId xmlns:a16="http://schemas.microsoft.com/office/drawing/2014/main" id="{0D610EA0-E3CC-05E7-0433-3D6DA6BD554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251857" y="1825625"/>
            <a:ext cx="10493829" cy="3377746"/>
          </a:xfrm>
        </p:spPr>
      </p:pic>
    </p:spTree>
    <p:extLst>
      <p:ext uri="{BB962C8B-B14F-4D97-AF65-F5344CB8AC3E}">
        <p14:creationId xmlns:p14="http://schemas.microsoft.com/office/powerpoint/2010/main" val="15573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9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a:t>
            </a:r>
            <a:r>
              <a:rPr lang="ar-EG" sz="2000" b="1" dirty="0">
                <a:solidFill>
                  <a:schemeClr val="accent2">
                    <a:lumMod val="75000"/>
                  </a:schemeClr>
                </a:solidFill>
                <a:latin typeface="Alexandria" pitchFamily="2" charset="-78"/>
                <a:cs typeface="Alexandria" pitchFamily="2" charset="-78"/>
              </a:rPr>
              <a:t>سلبية</a:t>
            </a:r>
            <a:r>
              <a:rPr lang="fa-IR" sz="2000" b="1" dirty="0">
                <a:solidFill>
                  <a:schemeClr val="accent2">
                    <a:lumMod val="75000"/>
                  </a:schemeClr>
                </a:solidFill>
                <a:latin typeface="Alexandria" pitchFamily="2" charset="-78"/>
                <a:cs typeface="Alexandria" pitchFamily="2" charset="-78"/>
              </a:rPr>
              <a:t>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1715919508"/>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13083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1. البطالة وتغير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الوظائف:</a:t>
            </a:r>
            <a:r>
              <a:rPr lang="ar-SA" sz="1400" kern="100" dirty="0">
                <a:effectLst/>
                <a:latin typeface="Aptos" panose="020B0004020202020204" pitchFamily="34" charset="0"/>
                <a:ea typeface="Aptos" panose="020B0004020202020204" pitchFamily="34" charset="0"/>
                <a:cs typeface="Alexandria" pitchFamily="2" charset="-78"/>
              </a:rPr>
              <a:t> قد يؤدي استخدام الذكاء الاصطناعي إلى استبدال العديد من الوظائف البشرية، خاصة تلك التي تتطلب مهام متكررة وروتينية. هذا يمكن أن يؤدي إلى بطالة عالية وتغيرات في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الحاجة لإعادة التدريب:</a:t>
            </a:r>
            <a:r>
              <a:rPr lang="ar-SA" sz="1400" kern="100" dirty="0">
                <a:effectLst/>
                <a:latin typeface="Aptos" panose="020B0004020202020204" pitchFamily="34" charset="0"/>
                <a:ea typeface="Aptos" panose="020B0004020202020204" pitchFamily="34" charset="0"/>
                <a:cs typeface="Alexandria" pitchFamily="2" charset="-78"/>
              </a:rPr>
              <a:t> ستحتاج القوى العاملة إلى إعادة التدريب لاكتساب مهارات جديدة تتوافق مع الوظائف التي تظل متاحة أو تنشأ بسبب التكنولوجيا الجديدة.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2. التحيز والتمييز:</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التحيز في البيانات:</a:t>
            </a:r>
            <a:r>
              <a:rPr lang="ar-SA" sz="1400" kern="100" dirty="0">
                <a:effectLst/>
                <a:latin typeface="Aptos" panose="020B0004020202020204" pitchFamily="34" charset="0"/>
                <a:ea typeface="Aptos" panose="020B0004020202020204" pitchFamily="34" charset="0"/>
                <a:cs typeface="Alexandria" pitchFamily="2" charset="-78"/>
              </a:rPr>
              <a:t> يمكن أن تتأثر خوارزميات الذكاء الاصطناعي بالتحيزات الموجودة في البيانات التي تدربت عليها، مما يؤدي إلى نتائج غير عادلة وتمييزية.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تفاقم التمييز:</a:t>
            </a:r>
            <a:r>
              <a:rPr lang="ar-SA" sz="1400" kern="100" dirty="0">
                <a:effectLst/>
                <a:latin typeface="Aptos" panose="020B0004020202020204" pitchFamily="34" charset="0"/>
                <a:ea typeface="Aptos" panose="020B0004020202020204" pitchFamily="34" charset="0"/>
                <a:cs typeface="Alexandria" pitchFamily="2" charset="-78"/>
              </a:rPr>
              <a:t> إذا لم يتم معالجة هذه التحيزات بشكل صحيح، يمكن أن يؤدي الذكاء الاصطناعي إلى تفاقم التمييز الاجتماعي والاقتصادي.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3. الخصوصية والأمان: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انتهاك الخصوصية:</a:t>
            </a:r>
            <a:r>
              <a:rPr lang="ar-SA" sz="1400" kern="100" dirty="0">
                <a:effectLst/>
                <a:latin typeface="Aptos" panose="020B0004020202020204" pitchFamily="34" charset="0"/>
                <a:ea typeface="Aptos" panose="020B0004020202020204" pitchFamily="34" charset="0"/>
                <a:cs typeface="Alexandria" pitchFamily="2" charset="-78"/>
              </a:rPr>
              <a:t> استخدام الذكاء الاصطناعي لجمع وتحليل كميات كبيرة من البيانات يمكن أن يؤدي إلى انتهاكات خطيرة للخصوصية.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الأمان السيبراني:</a:t>
            </a:r>
            <a:r>
              <a:rPr lang="ar-SA" sz="1400" kern="100" dirty="0">
                <a:effectLst/>
                <a:latin typeface="Aptos" panose="020B0004020202020204" pitchFamily="34" charset="0"/>
                <a:ea typeface="Aptos" panose="020B0004020202020204" pitchFamily="34" charset="0"/>
                <a:cs typeface="Alexandria" pitchFamily="2" charset="-78"/>
              </a:rPr>
              <a:t> تقنيات الذكاء الاصطناعي يمكن أن تكون مستهدفة من قبل القراصنة والهجمات السيبرانية، مما يعرض البيانات الحساسة للخطر.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642039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4. الاعتماد المفرط:</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المهارات البشرية:</a:t>
            </a:r>
            <a:r>
              <a:rPr lang="ar-SA" sz="1800" kern="100" dirty="0">
                <a:effectLst/>
                <a:latin typeface="Aptos" panose="020B0004020202020204" pitchFamily="34" charset="0"/>
                <a:ea typeface="Aptos" panose="020B0004020202020204" pitchFamily="34" charset="0"/>
                <a:cs typeface="Alexandria" pitchFamily="2" charset="-78"/>
              </a:rPr>
              <a:t> الاعتماد المفرط على الذكاء الاصطناعي يمكن أن يؤدي إلى فقدان المهارات البشرية والقدرات التحليلية.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التأثير على اتخاذ القرارات:</a:t>
            </a:r>
            <a:r>
              <a:rPr lang="ar-SA" sz="1800" kern="100" dirty="0">
                <a:effectLst/>
                <a:latin typeface="Aptos" panose="020B0004020202020204" pitchFamily="34" charset="0"/>
                <a:ea typeface="Aptos" panose="020B0004020202020204" pitchFamily="34" charset="0"/>
                <a:cs typeface="Alexandria" pitchFamily="2" charset="-78"/>
              </a:rPr>
              <a:t> الاعتماد الكبير على قرارات الذكاء الاصطناعي قد يقلل من قدرة البشر على اتخاذ قرارات مستقلة ومدروسة.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5. القضايا الأخلاقية: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الأتمتة العسكرية:</a:t>
            </a:r>
            <a:r>
              <a:rPr lang="ar-SA" sz="1800" kern="100" dirty="0">
                <a:effectLst/>
                <a:latin typeface="Aptos" panose="020B0004020202020204" pitchFamily="34" charset="0"/>
                <a:ea typeface="Aptos" panose="020B0004020202020204" pitchFamily="34" charset="0"/>
                <a:cs typeface="Alexandria" pitchFamily="2" charset="-78"/>
              </a:rPr>
              <a:t> استخدام الذكاء الاصطناعي في الأسلحة والمعدات العسكرية يثير قضايا أخلاقية خطيرة حول التحكم والمساءلة.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المسؤولية والمساءلة:</a:t>
            </a:r>
            <a:r>
              <a:rPr lang="ar-SA" sz="1800" kern="100" dirty="0">
                <a:effectLst/>
                <a:latin typeface="Aptos" panose="020B0004020202020204" pitchFamily="34" charset="0"/>
                <a:ea typeface="Aptos" panose="020B0004020202020204" pitchFamily="34" charset="0"/>
                <a:cs typeface="Alexandria" pitchFamily="2" charset="-78"/>
              </a:rPr>
              <a:t> من يتحمل المسؤولية عندما يتخذ الذكاء الاصطناعي قراراً يؤدي إلى نتائج سلبية؟ هذا يثير قضايا قانونية وأخلاقية حول 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46804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07771"/>
            <a:ext cx="11919856" cy="3592286"/>
          </a:xfrm>
          <a:solidFill>
            <a:schemeClr val="bg2"/>
          </a:solidFill>
        </p:spPr>
        <p:txBody>
          <a:bodyPr>
            <a:noAutofit/>
          </a:bodyPr>
          <a:lstStyle/>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6. تأثير على التفاعل الاجتماعي: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العزلة الاجتماعية:</a:t>
            </a:r>
            <a:r>
              <a:rPr lang="ar-SA" sz="1400" kern="100" dirty="0">
                <a:effectLst/>
                <a:latin typeface="Aptos" panose="020B0004020202020204" pitchFamily="34" charset="0"/>
                <a:ea typeface="Aptos" panose="020B0004020202020204" pitchFamily="34" charset="0"/>
                <a:cs typeface="Alexandria" pitchFamily="2" charset="-78"/>
              </a:rPr>
              <a:t> زيادة استخدام الذكاء الاصطناعي والتكنولوجيا يمكن أن يقلل من التفاعل البشري ويزيد من العزلة الاجتماعية.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تغيير طبيعة العلاقات:</a:t>
            </a:r>
            <a:r>
              <a:rPr lang="ar-SA" sz="1400" kern="100" dirty="0">
                <a:effectLst/>
                <a:latin typeface="Aptos" panose="020B0004020202020204" pitchFamily="34" charset="0"/>
                <a:ea typeface="Aptos" panose="020B0004020202020204" pitchFamily="34" charset="0"/>
                <a:cs typeface="Alexandria" pitchFamily="2" charset="-78"/>
              </a:rPr>
              <a:t> الاعتماد على الروبوتات والمساعدين الذكيين يمكن أن يؤثر على طبيعة العلاقات الإنسانية ويغير من طريقة التواصل بين الناس.</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7. مشاكل تقنية: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الأخطاء والتعطل:</a:t>
            </a:r>
            <a:r>
              <a:rPr lang="ar-SA" sz="1400" kern="100" dirty="0">
                <a:effectLst/>
                <a:latin typeface="Aptos" panose="020B0004020202020204" pitchFamily="34" charset="0"/>
                <a:ea typeface="Aptos" panose="020B0004020202020204" pitchFamily="34" charset="0"/>
                <a:cs typeface="Alexandria" pitchFamily="2" charset="-78"/>
              </a:rPr>
              <a:t> الذكاء الاصطناعي ليس معصومًا من الخطأ، ويمكن أن يواجه مشاكل تقنية تؤدي إلى أخطاء في التطبيقات الحرجة.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التكلفة العالية:</a:t>
            </a:r>
            <a:r>
              <a:rPr lang="ar-SA" sz="1400" kern="100" dirty="0">
                <a:effectLst/>
                <a:latin typeface="Aptos" panose="020B0004020202020204" pitchFamily="34" charset="0"/>
                <a:ea typeface="Aptos" panose="020B0004020202020204" pitchFamily="34" charset="0"/>
                <a:cs typeface="Alexandria" pitchFamily="2" charset="-78"/>
              </a:rPr>
              <a:t> تطوير وصيانة أنظمة الذكاء الاصطناعي يمكن أن يكون مكلفًا للغاية، مما يحد من قدرة بعض الشركات أو الحكومات على تبني هذه التكنولوجيا.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059027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اغرب تصرفات للذكاء الاصطناعي! #shorts">
            <a:hlinkClick r:id="" action="ppaction://media"/>
            <a:extLst>
              <a:ext uri="{FF2B5EF4-FFF2-40B4-BE49-F238E27FC236}">
                <a16:creationId xmlns:a16="http://schemas.microsoft.com/office/drawing/2014/main" id="{F73CDE0C-C0BB-2430-228B-9CFEF761FF5C}"/>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424543" y="1542596"/>
            <a:ext cx="11517085" cy="3845833"/>
          </a:xfrm>
        </p:spPr>
      </p:pic>
    </p:spTree>
    <p:extLst>
      <p:ext uri="{BB962C8B-B14F-4D97-AF65-F5344CB8AC3E}">
        <p14:creationId xmlns:p14="http://schemas.microsoft.com/office/powerpoint/2010/main" val="123933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8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293915" y="1745569"/>
            <a:ext cx="3875314" cy="33668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267200" y="2971800"/>
            <a:ext cx="7717970" cy="1023257"/>
          </a:xfrm>
          <a:solidFill>
            <a:schemeClr val="bg1"/>
          </a:solidFill>
        </p:spPr>
        <p:txBody>
          <a:bodyPr>
            <a:normAutofit fontScale="92500"/>
          </a:bodyPr>
          <a:lstStyle/>
          <a:p>
            <a:pPr marL="0" indent="0" algn="ctr" rtl="1">
              <a:lnSpc>
                <a:spcPct val="170000"/>
              </a:lnSpc>
              <a:buNone/>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290484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386944" y="2024743"/>
            <a:ext cx="7674428" cy="3962400"/>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1. الأنظمة الخبيرة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Expert Systems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الأنظمة الخبيرة هي برمجيات تستخدم قواعد معرفية مستمدة من خبراء في مجال معين لتقديم توصيات أو حلول.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كلاهما يسعى إلى حل المشكلات واتخاذ القرارات بناءً على البيانات والمعرفة.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الأنظمة الخبيرة تعتمد على قواعد ومعرفة مبرمجة مسبقًا، بينما الذكاء الاصطناعي يمكنه التعلم والتكيف واكتساب معرفة جديدة من البيانات بمرور الوقت.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التصميم, توضيح&#10;&#10;تم إنشاء الوصف تلقائياً">
            <a:extLst>
              <a:ext uri="{FF2B5EF4-FFF2-40B4-BE49-F238E27FC236}">
                <a16:creationId xmlns:a16="http://schemas.microsoft.com/office/drawing/2014/main" id="{64CB4C54-ED38-F9A7-11F9-871F3BB22A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0114" y="2024743"/>
            <a:ext cx="3842657" cy="3962400"/>
          </a:xfrm>
          <a:prstGeom prst="rect">
            <a:avLst/>
          </a:prstGeom>
        </p:spPr>
      </p:pic>
    </p:spTree>
    <p:extLst>
      <p:ext uri="{BB962C8B-B14F-4D97-AF65-F5344CB8AC3E}">
        <p14:creationId xmlns:p14="http://schemas.microsoft.com/office/powerpoint/2010/main" val="22258401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2. التعلم الآلي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Machine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التعلم الآلي هو فرع من الذكاء الاصطناعي يعتمد على تطوير خوارزميات تُمكن الأنظمة من التعلم من البيانات دون برمجة صريحة.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جزء من نفس المجال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التعلم الآلي هو تقنية ضمن الذكاء الاصطناعي، ويشمل طرقًا محددة لتعليم الأنظمة، في حين أن الذكاء الاصطناعي يتضمن طيفًا أوسع من التقنيات والأهداف.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descr="صورة تحتوي على رسم, دائرة, توضيح, التصميم&#10;&#10;تم إنشاء الوصف تلقائياً">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3657" y="2177143"/>
            <a:ext cx="3646715" cy="3211286"/>
          </a:xfrm>
          <a:prstGeom prst="rect">
            <a:avLst/>
          </a:prstGeom>
        </p:spPr>
      </p:pic>
    </p:spTree>
    <p:extLst>
      <p:ext uri="{BB962C8B-B14F-4D97-AF65-F5344CB8AC3E}">
        <p14:creationId xmlns:p14="http://schemas.microsoft.com/office/powerpoint/2010/main" val="35349736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3439886"/>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3. التعلم العميق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Deep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نوع من التعلم الآلي يستخدم الشبكات العصبية العميقة لمعالجة البيانات المعقدة.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يعتمد على تعلم الأنماط من البيانات وتحليلها.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مجال فرعي داخل التعلم الآلي، ويعتمد على شبكات عصبية متعددة الطبقات، بينما الذكاء الاصطناعي يشمل تقنيات أخرى بالإضافة إلى التعلم العميق.</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توضيح, التصميم&#10;&#10;تم إنشاء الوصف تلقائياً">
            <a:extLst>
              <a:ext uri="{FF2B5EF4-FFF2-40B4-BE49-F238E27FC236}">
                <a16:creationId xmlns:a16="http://schemas.microsoft.com/office/drawing/2014/main" id="{88DD833F-9FE1-08B3-055E-295AEFC55E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8857" y="1953986"/>
            <a:ext cx="3897086" cy="3657600"/>
          </a:xfrm>
          <a:prstGeom prst="rect">
            <a:avLst/>
          </a:prstGeom>
        </p:spPr>
      </p:pic>
    </p:spTree>
    <p:extLst>
      <p:ext uri="{BB962C8B-B14F-4D97-AF65-F5344CB8AC3E}">
        <p14:creationId xmlns:p14="http://schemas.microsoft.com/office/powerpoint/2010/main" val="15902579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4. البيانات الضخمة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Big Data</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الوصف: </a:t>
            </a:r>
            <a:r>
              <a:rPr lang="ar-SA" sz="1600" kern="100" dirty="0">
                <a:effectLst/>
                <a:latin typeface="Aptos" panose="020B0004020202020204" pitchFamily="34" charset="0"/>
                <a:ea typeface="Aptos" panose="020B0004020202020204" pitchFamily="34" charset="0"/>
                <a:cs typeface="Alexandria" pitchFamily="2" charset="-78"/>
              </a:rPr>
              <a:t>البيانات الضخمة تشير إلى كميات هائلة من البيانات التي يمكن تحليلها لاستخراج معلومات ذات قيمة.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التشابه:</a:t>
            </a:r>
            <a:r>
              <a:rPr lang="ar-SA" sz="1600" kern="100" dirty="0">
                <a:effectLst/>
                <a:latin typeface="Aptos" panose="020B0004020202020204" pitchFamily="34" charset="0"/>
                <a:ea typeface="Aptos" panose="020B0004020202020204" pitchFamily="34" charset="0"/>
                <a:cs typeface="Alexandria" pitchFamily="2" charset="-78"/>
              </a:rPr>
              <a:t> كلاهما يستخدم لتحليل البيانات واستخراج الرؤى.</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الفرق: </a:t>
            </a:r>
            <a:r>
              <a:rPr lang="ar-SA" sz="1600" kern="100" dirty="0">
                <a:effectLst/>
                <a:latin typeface="Aptos" panose="020B0004020202020204" pitchFamily="34" charset="0"/>
                <a:ea typeface="Aptos" panose="020B0004020202020204" pitchFamily="34" charset="0"/>
                <a:cs typeface="Alexandria" pitchFamily="2" charset="-78"/>
              </a:rPr>
              <a:t>البيانات الضخمة هي البيانات نفسها، بينما الذكاء الاصطناعي هو الأداة التي تُستخدم لتحليل هذه البيانات واستخلاص الفوائد منها.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41116636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5. الروبوتات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Robotics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الروبوتات هي أجهزة ميكانيكية يمكنها تنفيذ مهام معينة تلقائيًا.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يمكن أن تدمج الروبوتات تقنيات الذكاء الاصطناعي لتحسين أدائها.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الروبوتات هي الأجهزة الفيزيائية، بينما الذكاء الاصطناعي هو البرمجيات أو الأنظمة الذكية التي قد تدير هذه الأجهزة.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29167873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6. الحوسبة الإدراكية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Cognitive Computing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الحوسبة الإدراكية تسعى إلى محاكاة العمليات الفكرية البشرية من خلال تحليل وفهم البيانات غير المنظمة.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يسعى إلى محاكاة القدرات الفكرية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الحوسبة الإدراكية تركز على التفاعل البشري وتحليل البيانات غير المنظمة بشكل يشبه التفكير البشري، بينما الذكاء الاصطناعي يشمل مجموعة أوسع من التقنيات والأساليب.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8933764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7. معالجة اللغة الطبيعية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Natural Language Processing - NLP</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مجال ضمن الذكاء الاصطناعي يركز على فهم وتوليد اللغة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جزء من الذكاء الاصطناعي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تطبيق محدد للذكاء الاصطناعي يركز على اللغات البشرية، بينما الذكاء الاصطناعي يشمل تطبيقات متعددة في مجالات مختلفة.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6470396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والعالم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والمجال: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قادرة على تنفيذ مهام محددة تتطلب الذكاء.</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يشمل البنية التحتية والتكنولوجيا التي تمكّن من الاتصال الرقمي، تخزين البيانات، والوصول إلى الخدمات عبر الإنترنت.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يمكن استخدام الذكاء الاصطناعي داخل العالم الرقمي لتحسين التطبيقات والخدمات (مثل التوصيات الذكية وتحليل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هو البيئة التي يتم فيها تنفيذ وتشغيل العديد من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3. التكنولوجيا: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يعتمد على تقنيات محددة مثل الخوارزميات والنماذج الرياضية لتحليل البيانات واتخاذ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يعتمد على تقنيات الاتصالات، الشبكات، والتخزين لتقديم خدمات متنوعة.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38310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id="{98FDA7DC-1EF8-2D5E-ECAE-50D3A90F7A0B}"/>
              </a:ext>
            </a:extLst>
          </p:cNvPr>
          <p:cNvSpPr/>
          <p:nvPr/>
        </p:nvSpPr>
        <p:spPr>
          <a:xfrm>
            <a:off x="3047999" y="1138535"/>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والتحول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6072" y="1687284"/>
            <a:ext cx="11919856" cy="4724401"/>
          </a:xfrm>
          <a:prstGeom prst="rect">
            <a:avLst/>
          </a:prstGeom>
          <a:solidFill>
            <a:schemeClr val="bg2"/>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والنطاق: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يمكنها تنفيذ مهام معقدة وتحليل البيانات.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يركز على استخدام التكنولوجيا الرقمية لتحسين وتغيير أساليب العمل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يمكن استخدام الذكاء الاصطناعي كجزء من استراتيجيات التحول الرقمي لتحسين العمليات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يشمل استخدام تقنيات متنوعة (بما فيها الذكاء الاصطناعي) لتحقيق أهداف أكبر تشمل تحسين الأعمال بالكامل.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3. التقنية والنهج:</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يتطلب تطوير وتطبيق خوارزميات متقدمة ونماذج تعلم.</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يتطلب تنفيذ استراتيجية شاملة تشمل تغيير الثقافة التنظيمية، واعتماد تقنيات رقمية مختلفة.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4. التأثير:</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يمكن أن يحقق تحسينات محددة ودقيقة في أداء الأنظمة.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يمكن أن يغير بالكامل كيفية عمل الشركة وتقديم خدماتها، مما يؤثر على كل جانب من جوانب الأعمال.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9085804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642258" y="2032452"/>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648201" y="2393268"/>
            <a:ext cx="7282541" cy="685799"/>
          </a:xfrm>
          <a:solidFill>
            <a:schemeClr val="bg1"/>
          </a:solidFill>
        </p:spPr>
        <p:txBody>
          <a:bodyPr>
            <a:normAutofit/>
          </a:bodyPr>
          <a:lstStyle/>
          <a:p>
            <a:pPr marL="0" indent="0" algn="ctr" rtl="1">
              <a:lnSpc>
                <a:spcPct val="170000"/>
              </a:lnSpc>
              <a:buNone/>
            </a:pPr>
            <a:r>
              <a:rPr lang="fa-IR" sz="2400"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sz="2400" b="1" dirty="0">
              <a:solidFill>
                <a:schemeClr val="accent2">
                  <a:lumMod val="75000"/>
                </a:schemeClr>
              </a:solidFill>
              <a:latin typeface="Alexandria" pitchFamily="2" charset="-78"/>
              <a:cs typeface="Alexandria" pitchFamily="2" charset="-78"/>
            </a:endParaRPr>
          </a:p>
        </p:txBody>
      </p:sp>
      <p:sp>
        <p:nvSpPr>
          <p:cNvPr id="3" name="عنوان 2">
            <a:extLst>
              <a:ext uri="{FF2B5EF4-FFF2-40B4-BE49-F238E27FC236}">
                <a16:creationId xmlns:a16="http://schemas.microsoft.com/office/drawing/2014/main" id="{10B1BFEA-982A-823F-BB51-87F4C035F8B8}"/>
              </a:ext>
            </a:extLst>
          </p:cNvPr>
          <p:cNvSpPr>
            <a:spLocks noGrp="1"/>
          </p:cNvSpPr>
          <p:nvPr>
            <p:ph type="title"/>
          </p:nvPr>
        </p:nvSpPr>
        <p:spPr/>
        <p:txBody>
          <a:bodyPr/>
          <a:lstStyle/>
          <a:p>
            <a:endParaRPr lang="en-US"/>
          </a:p>
        </p:txBody>
      </p:sp>
      <p:sp>
        <p:nvSpPr>
          <p:cNvPr id="13" name="مربع نص 12">
            <a:extLst>
              <a:ext uri="{FF2B5EF4-FFF2-40B4-BE49-F238E27FC236}">
                <a16:creationId xmlns:a16="http://schemas.microsoft.com/office/drawing/2014/main" id="{E0753CB1-A0D4-059E-496E-E7D33C3B0652}"/>
              </a:ext>
            </a:extLst>
          </p:cNvPr>
          <p:cNvSpPr txBox="1"/>
          <p:nvPr/>
        </p:nvSpPr>
        <p:spPr>
          <a:xfrm>
            <a:off x="4844144" y="3715882"/>
            <a:ext cx="6966856" cy="1025345"/>
          </a:xfrm>
          <a:prstGeom prst="rect">
            <a:avLst/>
          </a:prstGeom>
          <a:solidFill>
            <a:schemeClr val="bg2"/>
          </a:solidFill>
        </p:spPr>
        <p:txBody>
          <a:bodyPr wrap="square">
            <a:spAutoFit/>
          </a:bodyPr>
          <a:lstStyle/>
          <a:p>
            <a:pPr algn="just">
              <a:lnSpc>
                <a:spcPct val="150000"/>
              </a:lnSpc>
            </a:pPr>
            <a:r>
              <a:rPr lang="ar-EG" sz="1400" dirty="0">
                <a:effectLst/>
                <a:latin typeface="Alexandria" pitchFamily="2" charset="-78"/>
                <a:ea typeface="Aptos" panose="020B0004020202020204" pitchFamily="34" charset="0"/>
                <a:cs typeface="Alexandria" pitchFamily="2" charset="-78"/>
              </a:rPr>
              <a:t>اقتصاديات الذكاء الاصطناعي (</a:t>
            </a:r>
            <a:r>
              <a:rPr lang="en-US" sz="1400" dirty="0">
                <a:effectLst/>
                <a:latin typeface="Alexandria" pitchFamily="2" charset="-78"/>
                <a:ea typeface="Aptos" panose="020B0004020202020204" pitchFamily="34" charset="0"/>
                <a:cs typeface="Alexandria" pitchFamily="2" charset="-78"/>
              </a:rPr>
              <a:t>AI</a:t>
            </a:r>
            <a:r>
              <a:rPr lang="ar-EG" sz="1400" dirty="0">
                <a:effectLst/>
                <a:latin typeface="Alexandria" pitchFamily="2" charset="-78"/>
                <a:ea typeface="Aptos" panose="020B0004020202020204" pitchFamily="34" charset="0"/>
                <a:cs typeface="Alexandria" pitchFamily="2" charset="-78"/>
              </a:rPr>
              <a:t>) هي مجال يدرس التأثير الاقتصادي للتكنولوجيا الذكية وكيفية تحسين الاستفادة منها لتحقيق نمو اقتصادي شامل. هذا المجال يتناول تأثير الذكاء الاصطناعي على الإنتاجية، التوظيف، الابتكار، والتكاليف</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000351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60171"/>
            <a:ext cx="11919856" cy="3265715"/>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 1. الاستثمار في تكنولوجيا الذكاء الاصطناعي:</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الاستثمارات الضخمة: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الشركات والحكومات تستثمر مبالغ كبيرة في تطوير وتنفيذ حلول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هذه الاستثمارات تشمل الأبحاث، تطوير البرمجيات، والبنية التحتية اللازمة لدعم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العوائد الاقتصادية: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يمكن لهذه الاستثمارات أن تحقق عوائد كبيرة من خلال تحسين الكفاءة، تقليل التكاليف، وزيادة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18276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81943"/>
            <a:ext cx="11919856" cy="2993571"/>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2. توفير التكاليف من خلال الأتمتة:</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الأتمتة وتحسين الكفاءة: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أتمتة العديد من المهام الروتينية والمتكررة، مما يقلل الحاجة إلى العمالة البشرية لهذه المهام.</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هذا يؤدي إلى توفير كبير في التكاليف التشغيلية.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الجودة والدقة: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تنفيذ المهام بجودة ودقة عالية، مما يقلل من الأخطاء ويزيد من كفاءة العمليات.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0686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71057"/>
            <a:ext cx="11919856" cy="2982686"/>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3. تأثير الذكاء الاصطناعي على التوظيف: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خلق فرص عمل جديدة: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بينما قد تؤدي الأتمتة إلى فقدان بعض الوظائف التقليدية، فإنها تخلق أيضًا فرص عمل جديدة في مجالات مثل تطوير البرمجيات، تحليل البيانات، وصيانة الأنظمة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الحاجة إلى إعادة التدريب: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هناك حاجة متزايدة لتدريب القوى العاملة على المهارات الجديدة المطلوبة للتعامل مع التكنولوجيا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4227273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51314"/>
            <a:ext cx="11919856" cy="3091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4. زيادة الإنتاجية والنمو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تحسين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يساعد الشركات على تحسين عملياتها وزيادة إنتاجيتها من خلال التحليل الذكي للبيانات واتخاذ القرارات المبنية على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استخدام الذكاء الاصطناعي يمكن أن يؤدي إلى نمو اقتصادي شامل من خلال تحسين الكفاءة وزيادة القيمة المضافة في مختلف القطاعات الاقتصادية.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92783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77887"/>
            <a:ext cx="11919856" cy="2884714"/>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5. تحفيز الابتكار:</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أ) تطوير منتجات وخدمات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الذكاء الاصطناعي يمكنه تحفيز الابتكار من خلال تمكين الشركات من تطوير منتجات وخدمات جديدة تعتمد على التكنولوجيا الذكية.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ب) تحسين تجربة العملاء:</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يمكن للذكاء الاصطناعي تحسين تجربة العملاء من خلال تقديم توصيات مخصصة وخدمات ذكية تعتمد على تحليل سلوك المستخدمين.</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3523406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721429"/>
            <a:ext cx="11919856" cy="2928257"/>
          </a:xfrm>
          <a:solidFill>
            <a:schemeClr val="bg2"/>
          </a:solidFill>
        </p:spPr>
        <p:txBody>
          <a:bodyPr>
            <a:noAutofit/>
          </a:bodyPr>
          <a:lstStyle/>
          <a:p>
            <a:pPr algn="just" rtl="1">
              <a:lnSpc>
                <a:spcPct val="150000"/>
              </a:lnSpc>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6. التحديات والمخاطر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أ) التحديات التقنية والأخلاقية: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من التحديات الكبيرة هي كيفية تطوير أنظمة ذكاء اصطناعي تكون آمنة وأخلاقية، وتحترم خصوصية المستخدمين.</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ب) 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هناك مخاوف من أن يؤدي الذكاء الاصطناعي إلى تركيز الثروة في أيدي الشركات التكنولوجية الكبرى، مما قد يزيد من التفاوت الاقتصادي.</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4657243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2971801"/>
            <a:ext cx="7282541" cy="849086"/>
          </a:xfrm>
          <a:solidFill>
            <a:schemeClr val="bg1"/>
          </a:solidFill>
        </p:spPr>
        <p:txBody>
          <a:bodyPr>
            <a:normAutofit/>
          </a:bodyPr>
          <a:lstStyle/>
          <a:p>
            <a:pPr marL="0" indent="0" algn="ctr" rtl="1">
              <a:lnSpc>
                <a:spcPct val="170000"/>
              </a:lnSpc>
              <a:buNone/>
            </a:pPr>
            <a:r>
              <a:rPr lang="ar-EG" sz="2400" b="1" dirty="0">
                <a:solidFill>
                  <a:schemeClr val="accent2">
                    <a:lumMod val="75000"/>
                  </a:schemeClr>
                </a:solidFill>
                <a:latin typeface="Alexandria" pitchFamily="2" charset="-78"/>
                <a:cs typeface="Alexandria" pitchFamily="2" charset="-78"/>
              </a:rPr>
              <a:t>موقف الدول العربية من الذكاء الاصطناعي</a:t>
            </a:r>
          </a:p>
        </p:txBody>
      </p:sp>
    </p:spTree>
    <p:extLst>
      <p:ext uri="{BB962C8B-B14F-4D97-AF65-F5344CB8AC3E}">
        <p14:creationId xmlns:p14="http://schemas.microsoft.com/office/powerpoint/2010/main" val="397888612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188029"/>
            <a:ext cx="11919856" cy="3712028"/>
          </a:xfrm>
          <a:solidFill>
            <a:schemeClr val="bg2"/>
          </a:solidFill>
        </p:spPr>
        <p:txBody>
          <a:bodyPr>
            <a:noAutofit/>
          </a:bodyPr>
          <a:lstStyle/>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موقف الدول العربية من الذكاء الاصطناعي يتميز بتنوع الاستراتيجيات والمبادرات التي تهدف إلى الاستفادة من هذه التكنولوجيا المتقدمة لدفع عجلة التنمية والتطوير في مختلف المجالات. فيما يلي نظرة عامة على بعض النقاط الرئيسية لموقف الدول العربية من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السياسات والاستراتيجيات الوطنية</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البحوث والتعليم</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الشراكات والتعاون الدولي</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التطبيقات والابتكار</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التحديات والمخاوف</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227012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46513"/>
            <a:ext cx="11919856" cy="3385457"/>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السياسات والاستراتيجيات الوطنية: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العديد من الدول العربية بدأت في وضع استراتيجيات وطنية للذكاء الاصطناعي. على سبيل المثال: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 العربية المتحدة:</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الإمارات للذكاء الاصطناعي 2031، والتي تهدف إلى جعل الإمارات رائدة عالمياً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المملكة العربية السعودية:</a:t>
            </a:r>
            <a:r>
              <a:rPr lang="ar-EG" sz="1600" kern="100" dirty="0">
                <a:effectLst/>
                <a:latin typeface="Aptos" panose="020B0004020202020204" pitchFamily="34" charset="0"/>
                <a:ea typeface="Aptos" panose="020B0004020202020204" pitchFamily="34" charset="0"/>
                <a:cs typeface="Alexandria" pitchFamily="2" charset="-78"/>
              </a:rPr>
              <a:t> تبنت رؤية السعودية 2030 التي تشمل تطوير الذكاء الاصطناعي كجزء من التحول الوطني لتحقيق التنوع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مصر:</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قومية للذكاء الاصطناعي بالتعاون مع وزارة الاتصالات وتكنولوجيا المعلومات.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2" name="صوت مسجّل">
            <a:hlinkClick r:id="" action="ppaction://media"/>
            <a:extLst>
              <a:ext uri="{FF2B5EF4-FFF2-40B4-BE49-F238E27FC236}">
                <a16:creationId xmlns:a16="http://schemas.microsoft.com/office/drawing/2014/main" id="{ECE6E2AF-1EEC-FCC6-A48A-F8C3B70CD9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6400" y="6099629"/>
            <a:ext cx="406400" cy="406400"/>
          </a:xfrm>
          <a:prstGeom prst="rect">
            <a:avLst/>
          </a:prstGeom>
        </p:spPr>
      </p:pic>
    </p:spTree>
    <p:extLst>
      <p:ext uri="{BB962C8B-B14F-4D97-AF65-F5344CB8AC3E}">
        <p14:creationId xmlns:p14="http://schemas.microsoft.com/office/powerpoint/2010/main" val="159448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6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97529"/>
            <a:ext cx="11919856" cy="286294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lexandria" pitchFamily="2" charset="-78"/>
                <a:ea typeface="Aptos" panose="020B0004020202020204" pitchFamily="34" charset="0"/>
                <a:cs typeface="Alexandria" pitchFamily="2" charset="-78"/>
              </a:rPr>
              <a:t> 2. البحوث والتعليم:</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تعزز العديد من الدول العربية البحوث في مجال الذكاء الاصطناعي من خلال إنشاء مراكز بحثية متخصصة وتطوير مناهج تعليمية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قطر:</a:t>
            </a:r>
            <a:r>
              <a:rPr lang="ar-EG" sz="1600" kern="100" dirty="0">
                <a:effectLst/>
                <a:latin typeface="Alexandria" pitchFamily="2" charset="-78"/>
                <a:ea typeface="Aptos" panose="020B0004020202020204" pitchFamily="34" charset="0"/>
                <a:cs typeface="Alexandria" pitchFamily="2" charset="-78"/>
              </a:rPr>
              <a:t> تأسيس معهد قطر لبحوث الحوسبة الذي يركز على الأبحاث في مجال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المغرب:</a:t>
            </a:r>
            <a:r>
              <a:rPr lang="ar-EG" sz="1600" kern="100" dirty="0">
                <a:effectLst/>
                <a:latin typeface="Alexandria" pitchFamily="2" charset="-78"/>
                <a:ea typeface="Aptos" panose="020B0004020202020204" pitchFamily="34" charset="0"/>
                <a:cs typeface="Alexandria" pitchFamily="2" charset="-78"/>
              </a:rPr>
              <a:t> يعمل على تطوير مناهج دراسية تتضمن الذكاء الاصطناعي في الجامعات والكليات التقنية.</a:t>
            </a:r>
            <a:endParaRPr lang="en-US" sz="1600" kern="100" dirty="0">
              <a:effectLst/>
              <a:latin typeface="Alexandria" pitchFamily="2" charset="-78"/>
              <a:ea typeface="Aptos" panose="020B0004020202020204" pitchFamily="34" charset="0"/>
              <a:cs typeface="Alexandria" pitchFamily="2" charset="-78"/>
            </a:endParaRPr>
          </a:p>
        </p:txBody>
      </p:sp>
      <p:pic>
        <p:nvPicPr>
          <p:cNvPr id="2" name="صوت مسجّل">
            <a:hlinkClick r:id="" action="ppaction://media"/>
            <a:extLst>
              <a:ext uri="{FF2B5EF4-FFF2-40B4-BE49-F238E27FC236}">
                <a16:creationId xmlns:a16="http://schemas.microsoft.com/office/drawing/2014/main" id="{D96D4145-EB52-C118-8862-20AAA46A251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6772" y="5849257"/>
            <a:ext cx="406400" cy="406400"/>
          </a:xfrm>
          <a:prstGeom prst="rect">
            <a:avLst/>
          </a:prstGeom>
        </p:spPr>
      </p:pic>
    </p:spTree>
    <p:extLst>
      <p:ext uri="{BB962C8B-B14F-4D97-AF65-F5344CB8AC3E}">
        <p14:creationId xmlns:p14="http://schemas.microsoft.com/office/powerpoint/2010/main" val="3077523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3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59428"/>
            <a:ext cx="11919856" cy="329837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3. الشراكات والتعاون الدولي: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الدول العربية تسعى لتعزيز التعاون الدولي في مجال الذكاء الاصطناعي من خلال شراكات مع المؤسسات العالمية والشركات التقنية الكبرى:</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شراكة مع جامعة نيويورك أبو ظبي لإنشاء مركز للأبحاث في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تعاون مع الشركات العالمية مثل جوجل ومايكروسوفت لتطوير مشاريع تقنية مبتكرة.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3471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307772"/>
            <a:ext cx="11919856" cy="2667000"/>
          </a:xfrm>
          <a:solidFill>
            <a:schemeClr val="bg2"/>
          </a:solidFill>
        </p:spPr>
        <p:txBody>
          <a:bodyPr>
            <a:noAutofit/>
          </a:bodyPr>
          <a:lstStyle/>
          <a:p>
            <a:pPr marL="0" indent="0" algn="just" rtl="1">
              <a:lnSpc>
                <a:spcPct val="150000"/>
              </a:lnSpc>
              <a:buNone/>
            </a:pPr>
            <a:r>
              <a:rPr lang="en-US" sz="1400" kern="100" dirty="0">
                <a:effectLst/>
                <a:latin typeface="Alexandria" pitchFamily="2" charset="-78"/>
                <a:ea typeface="Aptos" panose="020B0004020202020204" pitchFamily="34" charset="0"/>
                <a:cs typeface="Simplified Arabic" panose="02020603050405020304" pitchFamily="18" charset="-78"/>
              </a:rPr>
              <a:t> </a:t>
            </a:r>
            <a:r>
              <a:rPr lang="ar-EG" sz="1800" b="1" kern="100" dirty="0">
                <a:solidFill>
                  <a:srgbClr val="C00000"/>
                </a:solidFill>
                <a:effectLst/>
                <a:latin typeface="Alexandria" pitchFamily="2" charset="-78"/>
                <a:ea typeface="Aptos" panose="020B0004020202020204" pitchFamily="34" charset="0"/>
                <a:cs typeface="Alexandria" pitchFamily="2" charset="-78"/>
              </a:rPr>
              <a:t>4. التطبيقات والابتكار:</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تشهد الدول العربية تطبيقات متزايدة للذكاء الاصطناعي في مختلف المجالات مثل الصحة، التعليم، الأمن، والنقل: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استخدام الذكاء الاصطناعي في القطاع الصحي لتحسين الخدمات الطبية وتحليل البيانات الصحية.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تطبيق الذكاء الاصطناعي في تطوير المدن الذكية ومشاريع مثل </a:t>
            </a:r>
            <a:r>
              <a:rPr lang="ar-EG" sz="1600" kern="100" dirty="0" err="1">
                <a:effectLst/>
                <a:latin typeface="Aptos" panose="020B0004020202020204" pitchFamily="34" charset="0"/>
                <a:ea typeface="Aptos" panose="020B0004020202020204" pitchFamily="34" charset="0"/>
                <a:cs typeface="Alexandria" pitchFamily="2" charset="-78"/>
              </a:rPr>
              <a:t>نيوم</a:t>
            </a:r>
            <a:r>
              <a:rPr lang="ar-EG" sz="1600" kern="100" dirty="0">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7620977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49286"/>
            <a:ext cx="11919856" cy="2830286"/>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التحديات والمخاوف: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رغم الفرص الكبيرة التي يوفرها الذكاء الاصطناعي، تواجه الدول العربية تحديات عدة مثل: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نقص الكوادر المتخصصة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الحاجة إلى تحديث البنية التحتية التقنية.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القضايا الأخلاقية والقانونية المتعلقة باستخدام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1272319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359230" y="2280671"/>
            <a:ext cx="3243942"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3777342" y="3572215"/>
            <a:ext cx="8055428" cy="555171"/>
          </a:xfrm>
          <a:solidFill>
            <a:schemeClr val="bg1"/>
          </a:solidFill>
        </p:spPr>
        <p:txBody>
          <a:bodyPr>
            <a:normAutofit fontScale="92500"/>
          </a:bodyPr>
          <a:lstStyle/>
          <a:p>
            <a:pPr marL="0" indent="0" algn="ctr" rtl="1">
              <a:lnSpc>
                <a:spcPct val="170000"/>
              </a:lnSpc>
              <a:buNone/>
            </a:pPr>
            <a:r>
              <a:rPr lang="ar-EG" sz="1800"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77971145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50571"/>
            <a:ext cx="11919856" cy="4060372"/>
          </a:xfrm>
          <a:solidFill>
            <a:schemeClr val="bg2"/>
          </a:solidFill>
        </p:spPr>
        <p:txBody>
          <a:bodyPr>
            <a:noAutofit/>
          </a:bodyPr>
          <a:lstStyle/>
          <a:p>
            <a:pPr algn="just" rtl="1">
              <a:lnSpc>
                <a:spcPct val="150000"/>
              </a:lnSpc>
            </a:pPr>
            <a:r>
              <a:rPr lang="ar-EG" sz="1800" kern="100" dirty="0">
                <a:effectLst/>
                <a:latin typeface="Aptos" panose="020B0004020202020204" pitchFamily="34" charset="0"/>
                <a:ea typeface="Aptos" panose="020B0004020202020204" pitchFamily="34" charset="0"/>
                <a:cs typeface="Alexandria" pitchFamily="2" charset="-78"/>
              </a:rPr>
              <a:t>الذكاء الاصطناعي (</a:t>
            </a:r>
            <a:r>
              <a:rPr lang="en-US" sz="1800" kern="100" dirty="0">
                <a:effectLst/>
                <a:latin typeface="Alexandria" pitchFamily="2" charset="-78"/>
                <a:ea typeface="Aptos" panose="020B0004020202020204" pitchFamily="34" charset="0"/>
                <a:cs typeface="Simplified Arabic" panose="02020603050405020304" pitchFamily="18" charset="-78"/>
              </a:rPr>
              <a:t>AI</a:t>
            </a:r>
            <a:r>
              <a:rPr lang="ar-EG" sz="1800" kern="100" dirty="0">
                <a:effectLst/>
                <a:latin typeface="Aptos" panose="020B0004020202020204" pitchFamily="34" charset="0"/>
                <a:ea typeface="Aptos" panose="020B0004020202020204" pitchFamily="34" charset="0"/>
                <a:cs typeface="Alexandria" pitchFamily="2" charset="-78"/>
              </a:rPr>
              <a:t>) يلعب دورًا متزايد الأهمية في مجال الدراسات القانونية والتعليم القانوني، مما يساهم في تحسين الكفاءة، والدقة، والوصول إلى المعلومات. إليك بعض النقاط الرئيسية التي توضح أهمية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تحليل البيانات القانونية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التعليم والتدريب</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التشخيص القانوني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الأتمتة والعمليات الروتينية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تحسين الوصول إلى العدالة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3676888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45229"/>
            <a:ext cx="11919856" cy="2754085"/>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تحليل البيانات القانونية: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يمكنه تحليل كميات ضخمة من البيانات القانونية بسرعة ودقة، مما يساعد المحامين والباحثين القانونيين على استخراج المعلومات الضرورية بسرعة وكفاءة.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البحث القانوني:</a:t>
            </a:r>
            <a:r>
              <a:rPr lang="ar-EG" sz="1600" kern="100" dirty="0">
                <a:effectLst/>
                <a:latin typeface="Aptos" panose="020B0004020202020204" pitchFamily="34" charset="0"/>
                <a:ea typeface="Aptos" panose="020B0004020202020204" pitchFamily="34" charset="0"/>
                <a:cs typeface="Alexandria" pitchFamily="2" charset="-78"/>
              </a:rPr>
              <a:t> أدوات الذكاء الاصطناعي يمكنها البحث في قواعد البيانات القانونية واستخراج الأحكام السابقة ذات الصلة.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تحليل النصوص:</a:t>
            </a:r>
            <a:r>
              <a:rPr lang="ar-EG" sz="1600" kern="100" dirty="0">
                <a:effectLst/>
                <a:latin typeface="Aptos" panose="020B0004020202020204" pitchFamily="34" charset="0"/>
                <a:ea typeface="Aptos" panose="020B0004020202020204" pitchFamily="34" charset="0"/>
                <a:cs typeface="Alexandria" pitchFamily="2" charset="-78"/>
              </a:rPr>
              <a:t> تقنيات التعلم الآلي يمكنها تحليل الوثائق القانونية وفهم النصوص المعقدة لاستخراج المعلومات الحيوية.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70856781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405742"/>
            <a:ext cx="11919856" cy="2699658"/>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2. التعليم والتدريب:</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الذكاء الاصطناعي يسهم في تحسين طرق التعليم والتدريب في المجال القانوني من خلال: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المخصص:</a:t>
            </a:r>
            <a:r>
              <a:rPr lang="ar-EG" sz="1600" kern="100" dirty="0">
                <a:effectLst/>
                <a:latin typeface="Alexandria" pitchFamily="2" charset="-78"/>
                <a:ea typeface="Aptos" panose="020B0004020202020204" pitchFamily="34" charset="0"/>
                <a:cs typeface="Alexandria" pitchFamily="2" charset="-78"/>
              </a:rPr>
              <a:t> يمكن للذكاء الاصطناعي توفير خطط تعليمية مخصصة للطلاب بناءً على احتياجاتهم وأدائهم الأكاديمي.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الافتراضي:</a:t>
            </a:r>
            <a:r>
              <a:rPr lang="ar-EG" sz="1600" kern="100" dirty="0">
                <a:solidFill>
                  <a:srgbClr val="002060"/>
                </a:solidFill>
                <a:effectLst/>
                <a:latin typeface="Alexandria" pitchFamily="2" charset="-78"/>
                <a:ea typeface="Aptos" panose="020B0004020202020204" pitchFamily="34" charset="0"/>
                <a:cs typeface="Alexandria" pitchFamily="2" charset="-78"/>
              </a:rPr>
              <a:t> </a:t>
            </a:r>
            <a:r>
              <a:rPr lang="ar-EG" sz="1600" kern="100" dirty="0">
                <a:effectLst/>
                <a:latin typeface="Alexandria" pitchFamily="2" charset="-78"/>
                <a:ea typeface="Aptos" panose="020B0004020202020204" pitchFamily="34" charset="0"/>
                <a:cs typeface="Alexandria" pitchFamily="2" charset="-78"/>
              </a:rPr>
              <a:t>استخدام الذكاء الاصطناعي في إنشاء محاكاة للقضايا القانونية الافتراضية، مما يساعد الطلاب على اكتساب الخبرة العملية في بيئة آمنة ومراقبة.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982582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503714"/>
            <a:ext cx="11919856" cy="2438400"/>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3. التشخيص القانوني: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أدوات الذكاء الاصطناعي يمكنها مساعدة المحامين في تقديم الاستشارات القانونية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التشخيص الأولي:</a:t>
            </a:r>
            <a:r>
              <a:rPr lang="ar-EG" sz="1600" kern="100" dirty="0">
                <a:effectLst/>
                <a:latin typeface="Aptos" panose="020B0004020202020204" pitchFamily="34" charset="0"/>
                <a:ea typeface="Aptos" panose="020B0004020202020204" pitchFamily="34" charset="0"/>
                <a:cs typeface="Alexandria" pitchFamily="2" charset="-78"/>
              </a:rPr>
              <a:t> تقديم توصيات قانونية مبدئية بناءً على تحليل البيانات والمعلومات المتاحة.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التنبؤ بالمخاطر:</a:t>
            </a:r>
            <a:r>
              <a:rPr lang="ar-EG" sz="1600" kern="100" dirty="0">
                <a:effectLst/>
                <a:latin typeface="Aptos" panose="020B0004020202020204" pitchFamily="34" charset="0"/>
                <a:ea typeface="Aptos" panose="020B0004020202020204" pitchFamily="34" charset="0"/>
                <a:cs typeface="Alexandria" pitchFamily="2" charset="-78"/>
              </a:rPr>
              <a:t> تقييم احتمالات النجاح أو الفشل في القضايا القانونية بناءً على البيانات التاريخية.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57384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12571"/>
            <a:ext cx="11919856" cy="2710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4. الأتمتة والعمليات الروتينية: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يساعد في أتمتة العديد من العمليات القانونية الروتينية، مما يتيح للمحامين والباحثين التركيز على المهام الأكثر تعقيدًا واستراتيجية.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إعداد العقود:</a:t>
            </a:r>
            <a:r>
              <a:rPr lang="ar-EG" sz="1600" kern="100" dirty="0">
                <a:effectLst/>
                <a:latin typeface="Aptos" panose="020B0004020202020204" pitchFamily="34" charset="0"/>
                <a:ea typeface="Aptos" panose="020B0004020202020204" pitchFamily="34" charset="0"/>
                <a:cs typeface="Alexandria" pitchFamily="2" charset="-78"/>
              </a:rPr>
              <a:t> إنشاء مسودات العقود والمستندات القانونية بسرعة ودقة.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إدارة القضايا:</a:t>
            </a:r>
            <a:r>
              <a:rPr lang="ar-EG" sz="1600" kern="100" dirty="0">
                <a:effectLst/>
                <a:latin typeface="Aptos" panose="020B0004020202020204" pitchFamily="34" charset="0"/>
                <a:ea typeface="Aptos" panose="020B0004020202020204" pitchFamily="34" charset="0"/>
                <a:cs typeface="Alexandria" pitchFamily="2" charset="-78"/>
              </a:rPr>
              <a:t> تنظيم ومتابعة القضايا القانونية باستخدام أنظمة إدارة القضايا المدعومة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0323817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88771"/>
            <a:ext cx="11919856" cy="2318658"/>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تحسين الوصول إلى العدالة: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 أن يسهم في تحسين الوصول إلى العدالة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توفير الاستشارات القانونية:</a:t>
            </a:r>
            <a:r>
              <a:rPr lang="ar-EG" sz="1600" kern="100" dirty="0">
                <a:effectLst/>
                <a:latin typeface="Aptos" panose="020B0004020202020204" pitchFamily="34" charset="0"/>
                <a:ea typeface="Aptos" panose="020B0004020202020204" pitchFamily="34" charset="0"/>
                <a:cs typeface="Alexandria" pitchFamily="2" charset="-78"/>
              </a:rPr>
              <a:t> تقديم استشارات قانونية أولية للأشخاص الذين لا يستطيعون تحمل تكاليف المحامين.</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نشر المعرفة القانونية:</a:t>
            </a:r>
            <a:r>
              <a:rPr lang="ar-EG" sz="1600" kern="100" dirty="0">
                <a:effectLst/>
                <a:latin typeface="Aptos" panose="020B0004020202020204" pitchFamily="34" charset="0"/>
                <a:ea typeface="Aptos" panose="020B0004020202020204" pitchFamily="34" charset="0"/>
                <a:cs typeface="Alexandria" pitchFamily="2" charset="-78"/>
              </a:rPr>
              <a:t> نشر المعلومات القانونية بشكل أكثر فاعلية وسهولة عبر منصات 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231459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5BFC39-AA9A-42A6-AD2B-E228C31DFE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1EA5EF0-4AF5-45C1-8176-7286944C32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1447</TotalTime>
  <Words>7361</Words>
  <Application>Microsoft Office PowerPoint</Application>
  <PresentationFormat>Widescreen</PresentationFormat>
  <Paragraphs>499</Paragraphs>
  <Slides>79</Slides>
  <Notes>1</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79</vt:i4>
      </vt:variant>
    </vt:vector>
  </HeadingPairs>
  <TitlesOfParts>
    <vt:vector size="86" baseType="lpstr">
      <vt:lpstr>Arial</vt:lpstr>
      <vt:lpstr>Simplified Arabic</vt:lpstr>
      <vt:lpstr>Alexandria</vt:lpstr>
      <vt:lpstr>Calibri</vt:lpstr>
      <vt:lpstr>Alexandria Black</vt:lpstr>
      <vt:lpstr>Aptos</vt:lpstr>
      <vt:lpstr>Office Theme</vt:lpstr>
      <vt:lpstr>الجوانب الإيجابية والسلبية للذكاء الاصطناعي  المحاضرة الثانية </vt:lpstr>
      <vt:lpstr>محاور المحاضرة</vt:lpstr>
      <vt:lpstr>PowerPoint Presentation</vt:lpstr>
      <vt:lpstr>الجوانب الإيجابية للذكاء الاصطناعي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الجوانب السلبية للذكاء الاصطناعي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Nourallah Elkolaly</cp:lastModifiedBy>
  <cp:revision>15</cp:revision>
  <dcterms:created xsi:type="dcterms:W3CDTF">2024-06-04T15:15:32Z</dcterms:created>
  <dcterms:modified xsi:type="dcterms:W3CDTF">2024-10-11T23:25:08Z</dcterms:modified>
</cp:coreProperties>
</file>