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03" r:id="rId2"/>
    <p:sldId id="437" r:id="rId3"/>
    <p:sldId id="501" r:id="rId4"/>
    <p:sldId id="502" r:id="rId5"/>
    <p:sldId id="503" r:id="rId6"/>
    <p:sldId id="504" r:id="rId7"/>
    <p:sldId id="505" r:id="rId8"/>
    <p:sldId id="506" r:id="rId9"/>
    <p:sldId id="507" r:id="rId10"/>
    <p:sldId id="508" r:id="rId11"/>
    <p:sldId id="509" r:id="rId12"/>
    <p:sldId id="510" r:id="rId13"/>
    <p:sldId id="511" r:id="rId14"/>
    <p:sldId id="512" r:id="rId15"/>
    <p:sldId id="513" r:id="rId16"/>
    <p:sldId id="514" r:id="rId17"/>
    <p:sldId id="515" r:id="rId18"/>
    <p:sldId id="516" r:id="rId19"/>
    <p:sldId id="500" r:id="rId20"/>
    <p:sldId id="517" r:id="rId21"/>
    <p:sldId id="518" r:id="rId22"/>
    <p:sldId id="519" r:id="rId23"/>
    <p:sldId id="520" r:id="rId24"/>
    <p:sldId id="521" r:id="rId25"/>
    <p:sldId id="522" r:id="rId26"/>
    <p:sldId id="523" r:id="rId27"/>
    <p:sldId id="524" r:id="rId28"/>
    <p:sldId id="525" r:id="rId29"/>
    <p:sldId id="526" r:id="rId30"/>
    <p:sldId id="527" r:id="rId31"/>
    <p:sldId id="528" r:id="rId32"/>
    <p:sldId id="529" r:id="rId33"/>
    <p:sldId id="530" r:id="rId34"/>
    <p:sldId id="531" r:id="rId35"/>
    <p:sldId id="34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37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00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275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055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Monetary, and Fiscal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21A44-BEFA-74A6-8008-F9CEDE6284E7}"/>
              </a:ext>
            </a:extLst>
          </p:cNvPr>
          <p:cNvSpPr>
            <a:spLocks noGrp="1"/>
          </p:cNvSpPr>
          <p:nvPr/>
        </p:nvSpPr>
        <p:spPr bwMode="auto">
          <a:xfrm>
            <a:off x="642730" y="2080467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chapter, you will be able to</a:t>
            </a:r>
          </a:p>
          <a:p>
            <a:pPr marL="347663" lvl="1" indent="-233363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Describe the structure of the Federal Reserve System (the Fed), and the tools used by the Fed to conduct monetary policy</a:t>
            </a:r>
          </a:p>
          <a:p>
            <a:pPr marL="347663" lvl="1" indent="-233363" eaLnBrk="1" hangingPunct="1"/>
            <a:r>
              <a:rPr lang="en-US" altLang="en-US" dirty="0"/>
              <a:t>Explain what an open market operation is, how it works, and how it changes the quantity of money</a:t>
            </a:r>
          </a:p>
          <a:p>
            <a:pPr marL="347663" lvl="1" indent="-233363" eaLnBrk="1" hangingPunct="1"/>
            <a:r>
              <a:rPr lang="en-US" altLang="en-US" dirty="0"/>
              <a:t>Explain how the Fed influences interest rates</a:t>
            </a:r>
          </a:p>
          <a:p>
            <a:pPr marL="347663" lvl="1" indent="-233363" eaLnBrk="1" hangingPunct="1"/>
            <a:r>
              <a:rPr lang="en-US" altLang="en-US" dirty="0"/>
              <a:t>Explain how the Fed’s actions influence spending plans, real GDP, and the price level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endParaRPr lang="en-US" sz="3600" dirty="0">
              <a:latin typeface="Arial" charset="0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0425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Learning objectives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2AA1314-8ECC-CB7B-7269-D9C58FA3FC25}"/>
              </a:ext>
            </a:extLst>
          </p:cNvPr>
          <p:cNvSpPr>
            <a:spLocks noGrp="1"/>
          </p:cNvSpPr>
          <p:nvPr/>
        </p:nvSpPr>
        <p:spPr bwMode="auto">
          <a:xfrm>
            <a:off x="617280" y="2324779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chapter, you will be able to</a:t>
            </a:r>
          </a:p>
          <a:p>
            <a:pPr lvl="1">
              <a:defRPr/>
            </a:pPr>
            <a:r>
              <a:rPr lang="en-US" sz="3600" dirty="0"/>
              <a:t>Understand what fiscal policy is and how it impacts the economy</a:t>
            </a:r>
          </a:p>
          <a:p>
            <a:pPr lvl="1">
              <a:defRPr/>
            </a:pPr>
            <a:r>
              <a:rPr lang="en-US" sz="3600" dirty="0"/>
              <a:t>Apply fiscal policy to economic booms and busts to solve those issues effectively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endParaRPr lang="en-US" sz="3600" dirty="0">
              <a:latin typeface="Arial" charset="0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3172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Monetary, and Fiscal Policy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E306E1-2423-16F2-C260-F9EE20601E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728" t="27667" r="4090" b="35952"/>
          <a:stretch/>
        </p:blipFill>
        <p:spPr>
          <a:xfrm>
            <a:off x="2618636" y="1544677"/>
            <a:ext cx="8938591" cy="423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06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Monetary, and Fiscal Policy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611A78F-3A38-F3A9-8512-A9089D279078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C26081A1-412E-83A1-9362-63735EF49DCF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C6206F49-194F-7328-3DF7-4B292F876238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1) Monetary Policy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894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106FA3-5561-C8D6-4117-279A3ED4F9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038" t="27060" r="12968" b="25847"/>
          <a:stretch/>
        </p:blipFill>
        <p:spPr>
          <a:xfrm>
            <a:off x="2346765" y="1504162"/>
            <a:ext cx="9761244" cy="45189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B170121-EB62-1F89-878C-F52FC10DC9B2}"/>
              </a:ext>
            </a:extLst>
          </p:cNvPr>
          <p:cNvSpPr txBox="1"/>
          <p:nvPr/>
        </p:nvSpPr>
        <p:spPr>
          <a:xfrm>
            <a:off x="4753555" y="1806220"/>
            <a:ext cx="62218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most important Federal Reserve monetary policy goal is achieving price level stability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0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F6AF26-F138-BFDB-22F1-8CF7E2A3B4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080" y="2122149"/>
            <a:ext cx="5145470" cy="182895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D19FD70-5DB6-1B81-473F-B640429B852F}"/>
              </a:ext>
            </a:extLst>
          </p:cNvPr>
          <p:cNvSpPr txBox="1"/>
          <p:nvPr/>
        </p:nvSpPr>
        <p:spPr>
          <a:xfrm>
            <a:off x="617280" y="3923073"/>
            <a:ext cx="4991868" cy="20313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prstClr val="black"/>
                </a:solidFill>
                <a:latin typeface="Century Gothic" panose="020B0502020202020204" pitchFamily="34" charset="0"/>
              </a:rPr>
              <a:t>A </a:t>
            </a:r>
            <a:r>
              <a:rPr lang="en-US" altLang="en-US" b="1" dirty="0">
                <a:solidFill>
                  <a:srgbClr val="FF0000"/>
                </a:solidFill>
                <a:latin typeface="Century Gothic" panose="020B0502020202020204" pitchFamily="34" charset="0"/>
              </a:rPr>
              <a:t>CENTRAL BANK/ Federal Bank</a:t>
            </a:r>
            <a:r>
              <a:rPr lang="en-US" altLang="en-US" dirty="0">
                <a:solidFill>
                  <a:prstClr val="black"/>
                </a:solidFill>
                <a:latin typeface="Century Gothic" panose="020B0502020202020204" pitchFamily="34" charset="0"/>
              </a:rPr>
              <a:t> is the public authority that regulates a nation’s depository institutions and controls the quantity of money.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  <a:latin typeface="Century Gothic" panose="020B0502020202020204" pitchFamily="34" charset="0"/>
              </a:rPr>
              <a:t>It is an independent authority in most of countries of the world</a:t>
            </a:r>
          </a:p>
        </p:txBody>
      </p:sp>
      <p:pic>
        <p:nvPicPr>
          <p:cNvPr id="11" name="Picture 10" descr="Image result for central bank">
            <a:extLst>
              <a:ext uri="{FF2B5EF4-FFF2-40B4-BE49-F238E27FC236}">
                <a16:creationId xmlns:a16="http://schemas.microsoft.com/office/drawing/2014/main" id="{6FE329E7-1E8F-14A2-DDEF-B07708834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6592" y="1741668"/>
            <a:ext cx="1733100" cy="16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Image result for central bank">
            <a:extLst>
              <a:ext uri="{FF2B5EF4-FFF2-40B4-BE49-F238E27FC236}">
                <a16:creationId xmlns:a16="http://schemas.microsoft.com/office/drawing/2014/main" id="{C827FA2E-5E7E-A5C1-2D8B-47FCC1AA4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" r="1622"/>
          <a:stretch>
            <a:fillRect/>
          </a:stretch>
        </p:blipFill>
        <p:spPr bwMode="auto">
          <a:xfrm>
            <a:off x="5978938" y="3172638"/>
            <a:ext cx="3787249" cy="139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Image result for central bank">
            <a:extLst>
              <a:ext uri="{FF2B5EF4-FFF2-40B4-BE49-F238E27FC236}">
                <a16:creationId xmlns:a16="http://schemas.microsoft.com/office/drawing/2014/main" id="{2D54745E-EFB3-588D-A98C-B0E9BC422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445" y="4406436"/>
            <a:ext cx="3576640" cy="20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Image result for fed">
            <a:extLst>
              <a:ext uri="{FF2B5EF4-FFF2-40B4-BE49-F238E27FC236}">
                <a16:creationId xmlns:a16="http://schemas.microsoft.com/office/drawing/2014/main" id="{3A696708-3961-1231-3128-412CB78C2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3171" y="3637356"/>
            <a:ext cx="1896619" cy="189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555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BB7D4-633D-4671-D11F-3EDD6331E1B6}"/>
              </a:ext>
            </a:extLst>
          </p:cNvPr>
          <p:cNvSpPr txBox="1">
            <a:spLocks/>
          </p:cNvSpPr>
          <p:nvPr/>
        </p:nvSpPr>
        <p:spPr>
          <a:xfrm>
            <a:off x="942308" y="2141974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Monetary policy affect money in circulation, and interest rate through 3 tools:</a:t>
            </a: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Discount Rate</a:t>
            </a:r>
            <a:endParaRPr lang="en-US" sz="3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Deposit Reserve</a:t>
            </a:r>
            <a:endParaRPr lang="en-US" sz="3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  <a:endParaRPr lang="en-US" sz="3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98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63C3FB1-1B2D-E61B-CF6B-B9AB7CF1783F}"/>
              </a:ext>
            </a:extLst>
          </p:cNvPr>
          <p:cNvSpPr txBox="1">
            <a:spLocks/>
          </p:cNvSpPr>
          <p:nvPr/>
        </p:nvSpPr>
        <p:spPr>
          <a:xfrm>
            <a:off x="888791" y="2395521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spcBef>
                <a:spcPts val="0"/>
              </a:spcBef>
              <a:buFont typeface="+mj-lt"/>
              <a:buAutoNum type="arabicParenR"/>
            </a:pPr>
            <a:r>
              <a:rPr lang="en-GB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Discount Rate </a:t>
            </a:r>
            <a:r>
              <a:rPr lang="en-US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(-</a:t>
            </a:r>
            <a:r>
              <a:rPr lang="en-US" sz="2400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Ve</a:t>
            </a:r>
            <a:r>
              <a:rPr lang="en-US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)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en-GB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discount rate</a:t>
            </a:r>
            <a:r>
              <a:rPr lang="en-GB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is the interest rate at which the Fed stands ready to lend reserves to depository institutions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F1BE6B-7613-2472-3696-5546A9D29BCF}"/>
              </a:ext>
            </a:extLst>
          </p:cNvPr>
          <p:cNvSpPr txBox="1"/>
          <p:nvPr/>
        </p:nvSpPr>
        <p:spPr>
          <a:xfrm>
            <a:off x="2791909" y="1785536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8CF9D4F-0B55-9A3E-6E05-1BA334FE7E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0" t="40500" r="59571" b="28684"/>
          <a:stretch/>
        </p:blipFill>
        <p:spPr bwMode="auto">
          <a:xfrm>
            <a:off x="2039927" y="3323557"/>
            <a:ext cx="9534793" cy="3099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7098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498DA-281C-EF54-E426-C746E42FC282}"/>
              </a:ext>
            </a:extLst>
          </p:cNvPr>
          <p:cNvSpPr txBox="1">
            <a:spLocks/>
          </p:cNvSpPr>
          <p:nvPr/>
        </p:nvSpPr>
        <p:spPr>
          <a:xfrm>
            <a:off x="1140667" y="2311318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spcBef>
                <a:spcPts val="0"/>
              </a:spcBef>
              <a:buFont typeface="+mj-lt"/>
              <a:buAutoNum type="arabicParenR" startAt="2"/>
            </a:pPr>
            <a:r>
              <a:rPr lang="en-GB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Deposit Reserve </a:t>
            </a:r>
            <a:r>
              <a:rPr lang="en-US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(-</a:t>
            </a:r>
            <a:r>
              <a:rPr lang="en-US" sz="2400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Ve</a:t>
            </a:r>
            <a:r>
              <a:rPr lang="en-US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)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Required reserve ratio 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 the total amount of reserves that banks are required to keep.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Central banks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set the required reserve ratios, which are the minimum percentages of deposits that depository institutions must hold as reserves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higher RRR, the lower available loans for people, causing decrease in money supply, and increase in interest rate.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5BC796-5B90-B0DD-54D8-570072425DF3}"/>
              </a:ext>
            </a:extLst>
          </p:cNvPr>
          <p:cNvSpPr txBox="1"/>
          <p:nvPr/>
        </p:nvSpPr>
        <p:spPr>
          <a:xfrm>
            <a:off x="3043785" y="1701333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98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D660C82-E9D0-F30A-6D17-AFA93DB12E6F}"/>
              </a:ext>
            </a:extLst>
          </p:cNvPr>
          <p:cNvSpPr txBox="1">
            <a:spLocks/>
          </p:cNvSpPr>
          <p:nvPr/>
        </p:nvSpPr>
        <p:spPr>
          <a:xfrm>
            <a:off x="942308" y="24439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operations are used mainly </a:t>
            </a:r>
            <a:r>
              <a:rPr lang="en-US" b="1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to regulate the money supply</a:t>
            </a:r>
            <a:r>
              <a:rPr lang="en-US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 </a:t>
            </a:r>
            <a:r>
              <a:rPr lang="en-US" b="1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by selling and buying government securities/ bonds by the central bank of a nation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187351-FE16-C744-2B63-00E4ADAD1E82}"/>
              </a:ext>
            </a:extLst>
          </p:cNvPr>
          <p:cNvSpPr txBox="1"/>
          <p:nvPr/>
        </p:nvSpPr>
        <p:spPr>
          <a:xfrm>
            <a:off x="2845426" y="1833991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45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B8BF3-E2B8-127B-8C8C-188A4C45AF49}"/>
              </a:ext>
            </a:extLst>
          </p:cNvPr>
          <p:cNvSpPr txBox="1">
            <a:spLocks/>
          </p:cNvSpPr>
          <p:nvPr/>
        </p:nvSpPr>
        <p:spPr>
          <a:xfrm>
            <a:off x="1093415" y="3115273"/>
            <a:ext cx="5815321" cy="2339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control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Recession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the money supply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the equilibrium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 rate decreases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people prefer to hold money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(sell bonds)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the central bank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buys</a:t>
            </a: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back bonds from commercial banks.</a:t>
            </a:r>
            <a:endParaRPr lang="en-GB" sz="24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8D9D37-5C0A-3466-1D9F-A71DBC6FF325}"/>
              </a:ext>
            </a:extLst>
          </p:cNvPr>
          <p:cNvSpPr txBox="1"/>
          <p:nvPr/>
        </p:nvSpPr>
        <p:spPr>
          <a:xfrm>
            <a:off x="2758915" y="1795626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61E56CB-D2D1-7E6A-2D34-837E1D4FAB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766" y="2049238"/>
            <a:ext cx="4343400" cy="373150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C157B10-E457-5881-9466-687FC0EF21CB}"/>
              </a:ext>
            </a:extLst>
          </p:cNvPr>
          <p:cNvSpPr txBox="1"/>
          <p:nvPr/>
        </p:nvSpPr>
        <p:spPr>
          <a:xfrm>
            <a:off x="1093415" y="2328275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</p:txBody>
      </p:sp>
    </p:spTree>
    <p:extLst>
      <p:ext uri="{BB962C8B-B14F-4D97-AF65-F5344CB8AC3E}">
        <p14:creationId xmlns:p14="http://schemas.microsoft.com/office/powerpoint/2010/main" val="290204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E6A1DAB-6BD5-1EEE-58F1-DA6E05E44F38}"/>
              </a:ext>
            </a:extLst>
          </p:cNvPr>
          <p:cNvSpPr txBox="1">
            <a:spLocks/>
          </p:cNvSpPr>
          <p:nvPr/>
        </p:nvSpPr>
        <p:spPr>
          <a:xfrm>
            <a:off x="942308" y="3127035"/>
            <a:ext cx="5815321" cy="2339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To control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Expansion/ Inflation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→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decrease the money supply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→ the equilibrium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interest rate increases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→ people prefer to hold bonds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(buy bonds)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→the central bank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sells</a:t>
            </a:r>
            <a:r>
              <a:rPr lang="en-US" sz="2400" b="1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bonds to commercial banks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ED1D41-1C21-BDC7-335E-9C50106A5777}"/>
              </a:ext>
            </a:extLst>
          </p:cNvPr>
          <p:cNvSpPr txBox="1"/>
          <p:nvPr/>
        </p:nvSpPr>
        <p:spPr>
          <a:xfrm>
            <a:off x="2607808" y="1761814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CDE72D-0917-F0ED-1CEB-FAE523795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630" t="38153" r="17987" b="14596"/>
          <a:stretch/>
        </p:blipFill>
        <p:spPr bwMode="auto">
          <a:xfrm>
            <a:off x="7100994" y="2023424"/>
            <a:ext cx="4068967" cy="38079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BBB596C-A033-4E7A-E44D-586C5B17018F}"/>
              </a:ext>
            </a:extLst>
          </p:cNvPr>
          <p:cNvSpPr txBox="1"/>
          <p:nvPr/>
        </p:nvSpPr>
        <p:spPr>
          <a:xfrm>
            <a:off x="942308" y="2444424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</p:txBody>
      </p:sp>
    </p:spTree>
    <p:extLst>
      <p:ext uri="{BB962C8B-B14F-4D97-AF65-F5344CB8AC3E}">
        <p14:creationId xmlns:p14="http://schemas.microsoft.com/office/powerpoint/2010/main" val="108665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9C4789-7557-3109-87EB-2BA1DCA5C0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568" t="32112" r="7728" b="27059"/>
          <a:stretch/>
        </p:blipFill>
        <p:spPr>
          <a:xfrm>
            <a:off x="2452278" y="1581181"/>
            <a:ext cx="9316278" cy="453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72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39717"/>
            <a:ext cx="10812720" cy="55452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0F33418-0363-3B59-7E8F-4AEBC8EF96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586063"/>
              </p:ext>
            </p:extLst>
          </p:nvPr>
        </p:nvGraphicFramePr>
        <p:xfrm>
          <a:off x="3154017" y="1399202"/>
          <a:ext cx="5883966" cy="5485779"/>
        </p:xfrm>
        <a:graphic>
          <a:graphicData uri="http://schemas.openxmlformats.org/drawingml/2006/table">
            <a:tbl>
              <a:tblPr firstRow="1" firstCol="1" bandRow="1"/>
              <a:tblGrid>
                <a:gridCol w="5883966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32371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MP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  <a:tr h="32371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At the time of </a:t>
                      </a:r>
                      <a:r>
                        <a:rPr lang="en-GB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recession, and Unemployment</a:t>
                      </a:r>
                      <a:r>
                        <a:rPr lang="en-GB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 </a:t>
                      </a:r>
                      <a:endParaRPr lang="en-GB" sz="32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3473188"/>
                  </a:ext>
                </a:extLst>
              </a:tr>
              <a:tr h="4734079">
                <a:tc>
                  <a:txBody>
                    <a:bodyPr/>
                    <a:lstStyle/>
                    <a:p>
                      <a:pPr marL="457200" marR="0" indent="-457200"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400"/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buys bonds through open market operations</a:t>
                      </a:r>
                      <a:endParaRPr lang="en-GB" sz="2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reduces discount rate</a:t>
                      </a:r>
                      <a:endParaRPr lang="en-GB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reduces RRR</a:t>
                      </a:r>
                      <a:endParaRPr lang="en-GB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MS↑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I↑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AD↑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Output (GDP), and Prices (inflation)↑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930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965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05E3C7F-008A-94CF-89A8-D6F86236D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394104"/>
              </p:ext>
            </p:extLst>
          </p:nvPr>
        </p:nvGraphicFramePr>
        <p:xfrm>
          <a:off x="451164" y="2881130"/>
          <a:ext cx="4624419" cy="715617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715617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36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MP</a:t>
                      </a:r>
                      <a:endParaRPr lang="en-GB" sz="4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6EC08AEA-B7A1-1841-77A2-208EEA64C6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" r="47480" b="2315"/>
          <a:stretch/>
        </p:blipFill>
        <p:spPr bwMode="auto">
          <a:xfrm>
            <a:off x="5251199" y="1382580"/>
            <a:ext cx="5695074" cy="50307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036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39717"/>
            <a:ext cx="10812720" cy="55452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8B59592-4D6E-B222-617F-55F73BC2E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740794"/>
              </p:ext>
            </p:extLst>
          </p:nvPr>
        </p:nvGraphicFramePr>
        <p:xfrm>
          <a:off x="3360047" y="1367268"/>
          <a:ext cx="5883966" cy="5485779"/>
        </p:xfrm>
        <a:graphic>
          <a:graphicData uri="http://schemas.openxmlformats.org/drawingml/2006/table">
            <a:tbl>
              <a:tblPr firstRow="1" firstCol="1" bandRow="1"/>
              <a:tblGrid>
                <a:gridCol w="5883966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32371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 MP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  <a:tr h="32371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At the time of </a:t>
                      </a:r>
                      <a:r>
                        <a:rPr lang="en-US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expansion, and inflation</a:t>
                      </a:r>
                      <a:endParaRPr lang="en-GB" sz="32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3473188"/>
                  </a:ext>
                </a:extLst>
              </a:tr>
              <a:tr h="4734079">
                <a:tc>
                  <a:txBody>
                    <a:bodyPr/>
                    <a:lstStyle/>
                    <a:p>
                      <a:pPr marL="457200" marR="0" indent="-457200"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400"/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sells  bonds through open market operations</a:t>
                      </a:r>
                      <a:endParaRPr lang="en-GB" sz="2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increases  discount rate</a:t>
                      </a:r>
                      <a:endParaRPr lang="en-GB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increases  RRR</a:t>
                      </a:r>
                      <a:endParaRPr lang="en-GB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MS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r↑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I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AD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Output (GDP), and Prices (inflation)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930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247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 Policy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B70CBCF-08A1-61FC-203D-22FE1E73BB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246376"/>
              </p:ext>
            </p:extLst>
          </p:nvPr>
        </p:nvGraphicFramePr>
        <p:xfrm>
          <a:off x="559885" y="3023596"/>
          <a:ext cx="4624419" cy="715617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715617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36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MP</a:t>
                      </a:r>
                      <a:endParaRPr lang="en-GB" sz="4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D1C27068-C93D-F341-DEC6-5A641E1609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80" t="198" b="2316"/>
          <a:stretch/>
        </p:blipFill>
        <p:spPr bwMode="auto">
          <a:xfrm>
            <a:off x="5708772" y="1468270"/>
            <a:ext cx="5999549" cy="49324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469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AE83E9B-FE1A-E28F-377E-00B89FF1D09F}"/>
              </a:ext>
            </a:extLst>
          </p:cNvPr>
          <p:cNvSpPr txBox="1">
            <a:spLocks/>
          </p:cNvSpPr>
          <p:nvPr/>
        </p:nvSpPr>
        <p:spPr>
          <a:xfrm>
            <a:off x="942308" y="2087985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FF0000"/>
                </a:solidFill>
                <a:latin typeface="TimesNewRomanPSMT"/>
              </a:rPr>
              <a:t>What is meant by monetary policy?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The process by which the Parliament controls the money supply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NewRomanPSMT"/>
              </a:rPr>
              <a:t>The process by which the central bank or monetary authority of a country controls the supply of money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The process by which International Market controls the money supply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 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interest rate decreases in an economy, it will </a:t>
            </a:r>
            <a:endParaRPr lang="en-US" sz="1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Decrease the investment expenditure in the economy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Increase the loan repayment by the government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b="1" u="sng" dirty="0">
                <a:latin typeface="TimesNewRomanPSMT"/>
              </a:rPr>
              <a:t>Increase the consumption expenditure in the economy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Increase the total savings in the economy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19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476694-46B5-D474-931E-7CC33F0373AB}"/>
              </a:ext>
            </a:extLst>
          </p:cNvPr>
          <p:cNvSpPr txBox="1">
            <a:spLocks/>
          </p:cNvSpPr>
          <p:nvPr/>
        </p:nvSpPr>
        <p:spPr>
          <a:xfrm>
            <a:off x="942308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economy experiences an expansionary gap and the Fed sells US government securities in the open </a:t>
            </a: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then _____.</a:t>
            </a:r>
            <a:endParaRPr lang="en-US" sz="1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supply increases, investment increases, aggregate demand increases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supply increases, the interest rate increases, and the aggregate demand increases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supply decreases, the interest rate decreases, and the aggregate demand falls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supply decreases, the investment decreases, and the aggregate demand decreases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1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of the following is not a monetary policy instrument?</a:t>
            </a: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Reserve requirement ratio.</a:t>
            </a: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Interest on reserve. (Discount rate)</a:t>
            </a: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Capital gains tax rate.</a:t>
            </a: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market operations.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79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6BCC554-006B-B532-0391-1591BDC17608}"/>
              </a:ext>
            </a:extLst>
          </p:cNvPr>
          <p:cNvSpPr txBox="1">
            <a:spLocks/>
          </p:cNvSpPr>
          <p:nvPr/>
        </p:nvSpPr>
        <p:spPr>
          <a:xfrm>
            <a:off x="942308" y="226909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of the following is not one of the Fed’s monetary policy tools?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A. Buying bonds on the open market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B. Selling bonds on the open market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C. Raising or lowering taxes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D. Raising or lowering the reserve requirement ratio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imesNewRomanPSMT"/>
                <a:ea typeface="Times New Roman" panose="02020603050405020304" pitchFamily="18" charset="0"/>
              </a:rPr>
              <a:t> </a:t>
            </a: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An open market purchase by the Fed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increases bank reserves, loans, and deposits, and thus increases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decreases bank reserves, loans, and deposits, and thus decreases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increases bank reserves, loans, and deposits, and thus decreases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 New Roman" panose="02020603050405020304" pitchFamily="18" charset="0"/>
              </a:rPr>
              <a:t>decreases bank reserves, loans, and deposits, and thus increases the money supply.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NewRomanPSMT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01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C65554-FE43-3149-1844-753D1F5B45FF}"/>
              </a:ext>
            </a:extLst>
          </p:cNvPr>
          <p:cNvSpPr txBox="1">
            <a:spLocks/>
          </p:cNvSpPr>
          <p:nvPr/>
        </p:nvSpPr>
        <p:spPr>
          <a:xfrm>
            <a:off x="868796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imesNewRomanPSMT"/>
                <a:ea typeface="Times New Roman" panose="02020603050405020304" pitchFamily="18" charset="0"/>
              </a:rPr>
              <a:t> </a:t>
            </a: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Suppose the Fed wanted to engage in an expansionary monetary policy. Which of the following should it do?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Sell bonds on the open market.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 Increase the reserve requirement ratio.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Increase the discount rate.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 New Roman" panose="02020603050405020304" pitchFamily="18" charset="0"/>
              </a:rPr>
              <a:t>Buy bonds on the open market. </a:t>
            </a: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endParaRPr lang="en-US" sz="1800" b="1" u="sng" dirty="0">
              <a:latin typeface="Times New Roman" panose="02020603050405020304" pitchFamily="18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Expansionary Monetary policy is a monetary policy designed to decrease activity in the economy.</a:t>
            </a: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False, Contractionary MP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1800" b="1" u="sng" dirty="0">
              <a:latin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73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Monetary, and Fiscal Policy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4A3D462-28CC-8F6B-F12A-BA7F4D71F38C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E5C37B40-54D1-B599-5327-B9B96FE696F3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8C80B581-494D-B54B-DE2D-85F810323A0E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2) Fiscal Policy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305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Fiscal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C3FE69-920E-CDFC-D358-B473DD0252F3}"/>
              </a:ext>
            </a:extLst>
          </p:cNvPr>
          <p:cNvSpPr txBox="1">
            <a:spLocks/>
          </p:cNvSpPr>
          <p:nvPr/>
        </p:nvSpPr>
        <p:spPr>
          <a:xfrm>
            <a:off x="868796" y="2104811"/>
            <a:ext cx="10109025" cy="40611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en-US" sz="32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Fiscal Policy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determined by 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government/ congress/ president (Fiscal Authorities)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using 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Taxes and the government expenditure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influence economic conditions</a:t>
            </a:r>
            <a:endParaRPr lang="en-US" sz="32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Goals:</a:t>
            </a:r>
            <a:endParaRPr lang="en-US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Boosting employment level to achieve Full Employment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Inflation in Check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Maintain Sustainable Growth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40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Fiscal Policy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FD8AFA-FE11-808D-3E7A-4339C5ABCD0D}"/>
              </a:ext>
            </a:extLst>
          </p:cNvPr>
          <p:cNvSpPr txBox="1"/>
          <p:nvPr/>
        </p:nvSpPr>
        <p:spPr>
          <a:xfrm>
            <a:off x="3412500" y="1833991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US" sz="2800" b="1" u="sng" dirty="0">
                <a:solidFill>
                  <a:schemeClr val="bg1"/>
                </a:solidFill>
                <a:effectLst/>
                <a:latin typeface="Andalus"/>
                <a:ea typeface="Andalus"/>
                <a:cs typeface="Noto Sans Symbols"/>
              </a:rPr>
              <a:t>Government Budget </a:t>
            </a:r>
            <a:r>
              <a:rPr lang="en-US" sz="2800" b="1" u="sng" dirty="0">
                <a:solidFill>
                  <a:schemeClr val="bg1"/>
                </a:solidFill>
                <a:effectLst/>
                <a:latin typeface="Noto Sans Symbols"/>
                <a:ea typeface="Noto Sans Symbols"/>
                <a:cs typeface="Noto Sans Symbols"/>
              </a:rPr>
              <a:t>≡</a:t>
            </a:r>
            <a:r>
              <a:rPr lang="en-US" sz="2800" b="1" u="sng" dirty="0">
                <a:solidFill>
                  <a:schemeClr val="bg1"/>
                </a:solidFill>
                <a:effectLst/>
                <a:latin typeface="Andalus"/>
                <a:ea typeface="Andalus"/>
                <a:cs typeface="Noto Sans Symbols"/>
              </a:rPr>
              <a:t> G </a:t>
            </a:r>
            <a:r>
              <a:rPr lang="en-US" sz="2800" b="1" u="sng" dirty="0">
                <a:solidFill>
                  <a:schemeClr val="bg1"/>
                </a:solidFill>
                <a:effectLst/>
                <a:latin typeface="Noto Sans Symbols"/>
                <a:ea typeface="Noto Sans Symbols"/>
                <a:cs typeface="Noto Sans Symbols"/>
              </a:rPr>
              <a:t>–</a:t>
            </a:r>
            <a:r>
              <a:rPr lang="en-US" sz="2800" b="1" u="sng" dirty="0">
                <a:solidFill>
                  <a:schemeClr val="bg1"/>
                </a:solidFill>
                <a:effectLst/>
                <a:latin typeface="Andalus"/>
                <a:ea typeface="Andalus"/>
                <a:cs typeface="Noto Sans Symbols"/>
              </a:rPr>
              <a:t> T</a:t>
            </a:r>
            <a:endParaRPr lang="en-US" sz="2000" dirty="0">
              <a:solidFill>
                <a:schemeClr val="bg1"/>
              </a:solidFill>
              <a:effectLst/>
              <a:latin typeface="Noto Sans Symbols"/>
              <a:ea typeface="Noto Sans Symbols"/>
              <a:cs typeface="Noto Sans Symbol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A2C4A91-4EBB-05D1-C4F0-9E857E00D7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697" t="56622" r="13695" b="14959"/>
          <a:stretch/>
        </p:blipFill>
        <p:spPr>
          <a:xfrm>
            <a:off x="1120521" y="2479965"/>
            <a:ext cx="10485890" cy="351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14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Fiscal Policy</a:t>
            </a:r>
          </a:p>
        </p:txBody>
      </p:sp>
      <p:pic>
        <p:nvPicPr>
          <p:cNvPr id="3" name="Picture 2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9249F12A-6400-52E5-9AD1-8A0CE53F3B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8" t="27626"/>
          <a:stretch/>
        </p:blipFill>
        <p:spPr>
          <a:xfrm>
            <a:off x="1832728" y="2299994"/>
            <a:ext cx="9416964" cy="362261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5678B8E-89A4-6B94-CF42-15D9AC5A6E83}"/>
              </a:ext>
            </a:extLst>
          </p:cNvPr>
          <p:cNvSpPr txBox="1"/>
          <p:nvPr/>
        </p:nvSpPr>
        <p:spPr>
          <a:xfrm>
            <a:off x="3400816" y="1638006"/>
            <a:ext cx="47873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Types of Fiscal policy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Fiscal Policy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7BE4396-1AC9-529D-3F9F-2EB7AF3877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238144"/>
              </p:ext>
            </p:extLst>
          </p:nvPr>
        </p:nvGraphicFramePr>
        <p:xfrm>
          <a:off x="2618636" y="1463380"/>
          <a:ext cx="7813249" cy="4867659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348954">
                  <a:extLst>
                    <a:ext uri="{9D8B030D-6E8A-4147-A177-3AD203B41FA5}">
                      <a16:colId xmlns:a16="http://schemas.microsoft.com/office/drawing/2014/main" val="1022057400"/>
                    </a:ext>
                  </a:extLst>
                </a:gridCol>
                <a:gridCol w="6464295">
                  <a:extLst>
                    <a:ext uri="{9D8B030D-6E8A-4147-A177-3AD203B41FA5}">
                      <a16:colId xmlns:a16="http://schemas.microsoft.com/office/drawing/2014/main" val="394985859"/>
                    </a:ext>
                  </a:extLst>
                </a:gridCol>
              </a:tblGrid>
              <a:tr h="523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bg1"/>
                          </a:solidFill>
                          <a:effectLst/>
                        </a:rPr>
                        <a:t>Expansionary fiscal policy</a:t>
                      </a:r>
                      <a:endParaRPr lang="en-US" sz="32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7416646"/>
                  </a:ext>
                </a:extLst>
              </a:tr>
              <a:tr h="8742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When</a:t>
                      </a:r>
                      <a:endParaRPr lang="en-US" sz="1800" b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Stimulate the economy during </a:t>
                      </a:r>
                      <a:r>
                        <a:rPr lang="en-US" sz="2400" u="sng">
                          <a:effectLst/>
                        </a:rPr>
                        <a:t>the recession (during Budget surplus)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047983"/>
                  </a:ext>
                </a:extLst>
              </a:tr>
              <a:tr h="4215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Action</a:t>
                      </a:r>
                      <a:endParaRPr lang="en-US" sz="1800" b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r>
                        <a:rPr lang="en-US" sz="240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400">
                          <a:effectLst/>
                        </a:rPr>
                        <a:t> or G↑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0331403"/>
                  </a:ext>
                </a:extLst>
              </a:tr>
              <a:tr h="15982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results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r>
                        <a:rPr lang="en-US" sz="240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400">
                          <a:effectLst/>
                        </a:rPr>
                        <a:t>: consumer spending↑</a:t>
                      </a:r>
                      <a:endParaRPr lang="en-US" sz="18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G↑: Business investment ↑</a:t>
                      </a:r>
                      <a:endParaRPr lang="en-US" sz="18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AD curve </a:t>
                      </a:r>
                      <a:r>
                        <a:rPr lang="en-US" sz="2400" u="sng">
                          <a:effectLst/>
                        </a:rPr>
                        <a:t>increases and shift to the right</a:t>
                      </a:r>
                      <a:r>
                        <a:rPr lang="en-US" sz="2400">
                          <a:effectLst/>
                        </a:rPr>
                        <a:t>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005364"/>
                  </a:ext>
                </a:extLst>
              </a:tr>
              <a:tr h="14501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effect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Real GDP ↑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Price level ↑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Employment ↑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8302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201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Fiscal Policy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FFAFACD-D182-2A0C-DE8D-AA44059B51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210354"/>
              </p:ext>
            </p:extLst>
          </p:nvPr>
        </p:nvGraphicFramePr>
        <p:xfrm>
          <a:off x="451164" y="2881130"/>
          <a:ext cx="4624419" cy="715617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715617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36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FP</a:t>
                      </a:r>
                      <a:endParaRPr lang="en-GB" sz="4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67A2B15-ED51-169B-30F7-66061C1A29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931" t="27754" r="47867" b="14627"/>
          <a:stretch/>
        </p:blipFill>
        <p:spPr bwMode="auto">
          <a:xfrm>
            <a:off x="5401154" y="1319594"/>
            <a:ext cx="5576667" cy="50607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0363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Fiscal Policy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3387740-CF24-58F4-1D25-E95CE861B9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26530"/>
              </p:ext>
            </p:extLst>
          </p:nvPr>
        </p:nvGraphicFramePr>
        <p:xfrm>
          <a:off x="2618636" y="1432691"/>
          <a:ext cx="7813249" cy="4867659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348954">
                  <a:extLst>
                    <a:ext uri="{9D8B030D-6E8A-4147-A177-3AD203B41FA5}">
                      <a16:colId xmlns:a16="http://schemas.microsoft.com/office/drawing/2014/main" val="1022057400"/>
                    </a:ext>
                  </a:extLst>
                </a:gridCol>
                <a:gridCol w="6464295">
                  <a:extLst>
                    <a:ext uri="{9D8B030D-6E8A-4147-A177-3AD203B41FA5}">
                      <a16:colId xmlns:a16="http://schemas.microsoft.com/office/drawing/2014/main" val="394985859"/>
                    </a:ext>
                  </a:extLst>
                </a:gridCol>
              </a:tblGrid>
              <a:tr h="523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bg1"/>
                          </a:solidFill>
                          <a:effectLst/>
                        </a:rPr>
                        <a:t>Contractionary  fiscal policy</a:t>
                      </a:r>
                      <a:endParaRPr lang="en-US" sz="32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7416646"/>
                  </a:ext>
                </a:extLst>
              </a:tr>
              <a:tr h="8742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When</a:t>
                      </a:r>
                      <a:endParaRPr lang="en-US" sz="1800" b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Stimulate the economy during </a:t>
                      </a:r>
                      <a:r>
                        <a:rPr lang="en-US" sz="2400" u="sng" dirty="0">
                          <a:effectLst/>
                        </a:rPr>
                        <a:t>inflation (during Budget Deficit)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047983"/>
                  </a:ext>
                </a:extLst>
              </a:tr>
              <a:tr h="4215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Action</a:t>
                      </a:r>
                      <a:endParaRPr lang="en-US" sz="1800" b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T↑ or G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0331403"/>
                  </a:ext>
                </a:extLst>
              </a:tr>
              <a:tr h="15982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results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T↑: consumer spending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G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400" dirty="0">
                          <a:effectLst/>
                        </a:rPr>
                        <a:t>: Business investment 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AD curve </a:t>
                      </a:r>
                      <a:r>
                        <a:rPr lang="en-US" sz="2400" u="sng" dirty="0">
                          <a:effectLst/>
                        </a:rPr>
                        <a:t>decreases and shift to the left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005364"/>
                  </a:ext>
                </a:extLst>
              </a:tr>
              <a:tr h="14501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effect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Real GDP 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Price level 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Employment </a:t>
                      </a:r>
                      <a:r>
                        <a:rPr lang="en-US" sz="18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8302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448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Fiscal Policy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32139B7-5A11-F92F-5DD0-C28B8DF697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9155"/>
              </p:ext>
            </p:extLst>
          </p:nvPr>
        </p:nvGraphicFramePr>
        <p:xfrm>
          <a:off x="451164" y="2881130"/>
          <a:ext cx="4624419" cy="715617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715617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36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 FP</a:t>
                      </a:r>
                      <a:endParaRPr lang="en-GB" sz="4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A7CB9021-1790-1170-2D3E-A92F01475A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341" t="28384" r="46921" b="14002"/>
          <a:stretch/>
        </p:blipFill>
        <p:spPr bwMode="auto">
          <a:xfrm>
            <a:off x="5511117" y="1371269"/>
            <a:ext cx="5836312" cy="50294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5459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CD1C078-3514-1B8E-C337-0B433A62E241}"/>
              </a:ext>
            </a:extLst>
          </p:cNvPr>
          <p:cNvSpPr txBox="1">
            <a:spLocks/>
          </p:cNvSpPr>
          <p:nvPr/>
        </p:nvSpPr>
        <p:spPr>
          <a:xfrm>
            <a:off x="1041487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------ is known as the policies that fiscal authorities adopt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Public policy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policy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Government policies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is defined as the policy under which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government uses instruments of taxation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government uses instruments of Government spending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Government has a predetermined purpose of economic policy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62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71367E5-6531-CBB1-F783-4A64350FEF7B}"/>
              </a:ext>
            </a:extLst>
          </p:cNvPr>
          <p:cNvSpPr txBox="1">
            <a:spLocks/>
          </p:cNvSpPr>
          <p:nvPr/>
        </p:nvSpPr>
        <p:spPr>
          <a:xfrm>
            <a:off x="1017529" y="214197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are the tools of fiscal policy?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Taxation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Government research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Government borrowing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objectives are achieved by fiscal policy?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Economic stability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Achieving high level of employment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Accelerating economic growth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NewRomanPSMT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58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503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617379" y="2256054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5C84FD3-D6BF-60F4-795A-98A6D5A864E8}"/>
              </a:ext>
            </a:extLst>
          </p:cNvPr>
          <p:cNvSpPr txBox="1">
            <a:spLocks/>
          </p:cNvSpPr>
          <p:nvPr/>
        </p:nvSpPr>
        <p:spPr>
          <a:xfrm>
            <a:off x="762000" y="2155119"/>
            <a:ext cx="9926956" cy="45608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Budget is an instrument of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Monetary policy of the government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Commercial policy of the government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of the government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Money-saving policy of the government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creates a surplus, when the total--------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Expenditure and total receipts same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Receipts more than Expenditure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Expenditure over Receipts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Receipts and total Expenditure very low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the governments total revenue is less than the planned expenditure, it is called----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Revenue deficit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Budget shortfall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deficit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Deficit financing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23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outlines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298BFF0-C4E5-9A69-CAF1-6BF36BDDBEEB}"/>
              </a:ext>
            </a:extLst>
          </p:cNvPr>
          <p:cNvSpPr txBox="1">
            <a:spLocks/>
          </p:cNvSpPr>
          <p:nvPr/>
        </p:nvSpPr>
        <p:spPr>
          <a:xfrm>
            <a:off x="914400" y="2068964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Pct val="120000"/>
              <a:buFont typeface="Arial" charset="0"/>
              <a:buChar char="•"/>
            </a:pPr>
            <a:r>
              <a:rPr lang="en-US" sz="3200" b="1" dirty="0">
                <a:latin typeface="Arial" charset="0"/>
                <a:cs typeface="ＭＳ Ｐゴシック" charset="-128"/>
              </a:rPr>
              <a:t>Monetary policy (definition, tools, expansionary, and monetary policy)</a:t>
            </a:r>
          </a:p>
          <a:p>
            <a:pPr marL="0" indent="0" eaLnBrk="1" hangingPunct="1">
              <a:lnSpc>
                <a:spcPct val="100000"/>
              </a:lnSpc>
              <a:buClrTx/>
              <a:buSzPct val="120000"/>
              <a:buNone/>
            </a:pPr>
            <a:endParaRPr lang="en-US" sz="3200" b="1" dirty="0">
              <a:latin typeface="Arial" charset="0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3200" b="1" dirty="0">
                <a:latin typeface="Arial" charset="0"/>
                <a:cs typeface="ＭＳ Ｐゴシック" charset="-128"/>
              </a:rPr>
              <a:t>Fiscal policy (definition, tools, expansionary, and fiscal policy)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3200" b="1" dirty="0">
              <a:latin typeface="Arial" charset="0"/>
              <a:cs typeface="ＭＳ Ｐゴシック" charset="-128"/>
            </a:endParaRP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53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1598</Words>
  <Application>Microsoft Office PowerPoint</Application>
  <PresentationFormat>Widescreen</PresentationFormat>
  <Paragraphs>403</Paragraphs>
  <Slides>35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7" baseType="lpstr">
      <vt:lpstr>Andalus</vt:lpstr>
      <vt:lpstr>Arial</vt:lpstr>
      <vt:lpstr>Calibri</vt:lpstr>
      <vt:lpstr>Calibri Light</vt:lpstr>
      <vt:lpstr>Century Gothic</vt:lpstr>
      <vt:lpstr>Noto Sans Symbols</vt:lpstr>
      <vt:lpstr>Palatino Linotype</vt:lpstr>
      <vt:lpstr>Symbol</vt:lpstr>
      <vt:lpstr>Times New Roman</vt:lpstr>
      <vt:lpstr>TimesNewRomanPSMT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48</cp:revision>
  <dcterms:created xsi:type="dcterms:W3CDTF">2023-04-29T09:08:23Z</dcterms:created>
  <dcterms:modified xsi:type="dcterms:W3CDTF">2023-09-22T16:05:28Z</dcterms:modified>
</cp:coreProperties>
</file>