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1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303" r:id="rId3"/>
    <p:sldId id="486" r:id="rId4"/>
    <p:sldId id="487" r:id="rId5"/>
    <p:sldId id="488" r:id="rId6"/>
    <p:sldId id="258" r:id="rId7"/>
    <p:sldId id="259" r:id="rId8"/>
    <p:sldId id="264" r:id="rId9"/>
    <p:sldId id="265" r:id="rId10"/>
    <p:sldId id="366" r:id="rId11"/>
    <p:sldId id="267" r:id="rId12"/>
    <p:sldId id="268" r:id="rId13"/>
    <p:sldId id="266" r:id="rId14"/>
    <p:sldId id="261" r:id="rId15"/>
    <p:sldId id="345" r:id="rId16"/>
    <p:sldId id="262" r:id="rId17"/>
    <p:sldId id="263" r:id="rId18"/>
    <p:sldId id="270" r:id="rId19"/>
    <p:sldId id="278" r:id="rId20"/>
    <p:sldId id="280" r:id="rId21"/>
    <p:sldId id="287" r:id="rId22"/>
    <p:sldId id="347" r:id="rId23"/>
    <p:sldId id="348" r:id="rId24"/>
    <p:sldId id="364" r:id="rId25"/>
    <p:sldId id="365" r:id="rId26"/>
    <p:sldId id="489" r:id="rId27"/>
    <p:sldId id="350" r:id="rId28"/>
    <p:sldId id="354" r:id="rId29"/>
    <p:sldId id="355" r:id="rId30"/>
    <p:sldId id="356" r:id="rId31"/>
    <p:sldId id="357" r:id="rId32"/>
    <p:sldId id="358" r:id="rId33"/>
    <p:sldId id="360" r:id="rId34"/>
    <p:sldId id="361" r:id="rId35"/>
    <p:sldId id="312" r:id="rId36"/>
    <p:sldId id="317" r:id="rId37"/>
    <p:sldId id="322" r:id="rId38"/>
    <p:sldId id="326" r:id="rId39"/>
    <p:sldId id="327" r:id="rId40"/>
    <p:sldId id="328" r:id="rId41"/>
    <p:sldId id="33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6"/>
            <p14:sldId id="487"/>
            <p14:sldId id="488"/>
            <p14:sldId id="258"/>
            <p14:sldId id="259"/>
            <p14:sldId id="264"/>
            <p14:sldId id="265"/>
            <p14:sldId id="366"/>
            <p14:sldId id="267"/>
            <p14:sldId id="268"/>
            <p14:sldId id="266"/>
            <p14:sldId id="261"/>
            <p14:sldId id="345"/>
            <p14:sldId id="262"/>
            <p14:sldId id="263"/>
            <p14:sldId id="270"/>
            <p14:sldId id="278"/>
            <p14:sldId id="280"/>
            <p14:sldId id="287"/>
            <p14:sldId id="347"/>
            <p14:sldId id="348"/>
            <p14:sldId id="364"/>
            <p14:sldId id="365"/>
            <p14:sldId id="489"/>
            <p14:sldId id="350"/>
            <p14:sldId id="354"/>
            <p14:sldId id="355"/>
            <p14:sldId id="356"/>
            <p14:sldId id="357"/>
            <p14:sldId id="358"/>
            <p14:sldId id="360"/>
            <p14:sldId id="361"/>
            <p14:sldId id="312"/>
            <p14:sldId id="317"/>
            <p14:sldId id="322"/>
            <p14:sldId id="326"/>
            <p14:sldId id="327"/>
            <p14:sldId id="328"/>
            <p14:sldId id="3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2866" autoAdjust="0"/>
  </p:normalViewPr>
  <p:slideViewPr>
    <p:cSldViewPr snapToGrid="0">
      <p:cViewPr varScale="1">
        <p:scale>
          <a:sx n="50" d="100"/>
          <a:sy n="50" d="100"/>
        </p:scale>
        <p:origin x="1092" y="264"/>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0762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859090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185072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A9793F58-9B31-3D48-E129-55ECBE45E08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773C4678-E227-488E-AAA5-D9FFF3B93E30}" type="slidenum">
              <a:rPr lang="en-US" altLang="en-US" sz="1200"/>
              <a:pPr/>
              <a:t>6</a:t>
            </a:fld>
            <a:endParaRPr lang="en-US" altLang="en-US" sz="1200"/>
          </a:p>
        </p:txBody>
      </p:sp>
      <p:sp>
        <p:nvSpPr>
          <p:cNvPr id="18435" name="Rectangle 2">
            <a:extLst>
              <a:ext uri="{FF2B5EF4-FFF2-40B4-BE49-F238E27FC236}">
                <a16:creationId xmlns:a16="http://schemas.microsoft.com/office/drawing/2014/main" id="{90F3A1D8-BD44-543F-D3E8-8E1C0A6A89A8}"/>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BBEFD19F-C41B-5F05-8F62-A19C20309BD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6AC10EDA-CEE2-428C-1BFA-BEBA53ABE99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98C74587-5EB6-45C0-B4AB-A10C2E3EC099}" type="slidenum">
              <a:rPr lang="en-US" altLang="en-US" sz="1200"/>
              <a:pPr/>
              <a:t>7</a:t>
            </a:fld>
            <a:endParaRPr lang="en-US" altLang="en-US" sz="1200"/>
          </a:p>
        </p:txBody>
      </p:sp>
      <p:sp>
        <p:nvSpPr>
          <p:cNvPr id="20483" name="Rectangle 2">
            <a:extLst>
              <a:ext uri="{FF2B5EF4-FFF2-40B4-BE49-F238E27FC236}">
                <a16:creationId xmlns:a16="http://schemas.microsoft.com/office/drawing/2014/main" id="{E16098CF-9100-2304-A712-795A83496E37}"/>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D423104D-6770-4FE5-EE46-0734D3EB4EF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4C04D70F-132A-198D-AC6C-DD98B402733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04F75852-027A-4CF5-ACA3-C609C7943B34}" type="slidenum">
              <a:rPr lang="en-US" altLang="en-US" sz="1200"/>
              <a:pPr/>
              <a:t>8</a:t>
            </a:fld>
            <a:endParaRPr lang="en-US" altLang="en-US" sz="1200"/>
          </a:p>
        </p:txBody>
      </p:sp>
      <p:sp>
        <p:nvSpPr>
          <p:cNvPr id="22531" name="Rectangle 2">
            <a:extLst>
              <a:ext uri="{FF2B5EF4-FFF2-40B4-BE49-F238E27FC236}">
                <a16:creationId xmlns:a16="http://schemas.microsoft.com/office/drawing/2014/main" id="{073C1DBF-E98E-526C-B922-AA1024152831}"/>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9D3F207A-DE02-E60E-F867-B0130EA1F54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D4D3963C-03D9-B004-8E0E-1EFED3B8E37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3462F665-3936-4AE1-A4CE-0CD5C543C7BB}" type="slidenum">
              <a:rPr lang="en-US" altLang="en-US" sz="1200"/>
              <a:pPr/>
              <a:t>9</a:t>
            </a:fld>
            <a:endParaRPr lang="en-US" altLang="en-US" sz="1200"/>
          </a:p>
        </p:txBody>
      </p:sp>
      <p:sp>
        <p:nvSpPr>
          <p:cNvPr id="24579" name="Rectangle 2">
            <a:extLst>
              <a:ext uri="{FF2B5EF4-FFF2-40B4-BE49-F238E27FC236}">
                <a16:creationId xmlns:a16="http://schemas.microsoft.com/office/drawing/2014/main" id="{334D6CD2-1BDA-C189-754A-709BF91D5839}"/>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314BBF5C-21C6-D86E-B713-CBA32C6571D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E1AC8F5B-5BB9-DCF4-8C63-FE442BF4D0F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DEEE0BF-F47B-4427-ACAA-CC2B761FB23A}" type="slidenum">
              <a:rPr lang="en-US" altLang="en-US" sz="1200"/>
              <a:pPr/>
              <a:t>10</a:t>
            </a:fld>
            <a:endParaRPr lang="en-US" altLang="en-US" sz="1200"/>
          </a:p>
        </p:txBody>
      </p:sp>
      <p:sp>
        <p:nvSpPr>
          <p:cNvPr id="26627" name="Rectangle 2">
            <a:extLst>
              <a:ext uri="{FF2B5EF4-FFF2-40B4-BE49-F238E27FC236}">
                <a16:creationId xmlns:a16="http://schemas.microsoft.com/office/drawing/2014/main" id="{9EE1AB36-3D32-72BE-93EE-A77C9809CFC1}"/>
              </a:ext>
            </a:extLst>
          </p:cNvPr>
          <p:cNvSpPr>
            <a:spLocks noGrp="1" noRot="1" noChangeAspect="1" noChangeArrowheads="1" noTextEdit="1"/>
          </p:cNvSpPr>
          <p:nvPr>
            <p:ph type="sldImg"/>
          </p:nvPr>
        </p:nvSpPr>
        <p:spPr>
          <a:xfrm>
            <a:off x="461963" y="722313"/>
            <a:ext cx="6396037" cy="3598862"/>
          </a:xfrm>
          <a:ln/>
        </p:spPr>
      </p:sp>
      <p:sp>
        <p:nvSpPr>
          <p:cNvPr id="26628" name="Rectangle 3">
            <a:extLst>
              <a:ext uri="{FF2B5EF4-FFF2-40B4-BE49-F238E27FC236}">
                <a16:creationId xmlns:a16="http://schemas.microsoft.com/office/drawing/2014/main" id="{D3B042B0-0D9D-6AAD-9B9C-BE06C7F6ED2B}"/>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35" tIns="47517" rIns="95035" bIns="47517"/>
          <a:lstStyle/>
          <a:p>
            <a:pPr algn="r" defTabSz="963613" rtl="1" eaLnBrk="1" hangingPunct="1"/>
            <a:endParaRPr lang="en-US"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E80AE244-2CA5-B2DF-B9BC-C194EFCB3D3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98801C3-DFF9-4A64-A85A-394AC37AD6CF}" type="slidenum">
              <a:rPr lang="en-US" altLang="en-US" sz="1200"/>
              <a:pPr/>
              <a:t>11</a:t>
            </a:fld>
            <a:endParaRPr lang="en-US" altLang="en-US" sz="1200"/>
          </a:p>
        </p:txBody>
      </p:sp>
      <p:sp>
        <p:nvSpPr>
          <p:cNvPr id="28675" name="Rectangle 2">
            <a:extLst>
              <a:ext uri="{FF2B5EF4-FFF2-40B4-BE49-F238E27FC236}">
                <a16:creationId xmlns:a16="http://schemas.microsoft.com/office/drawing/2014/main" id="{97E8DC9D-CC8E-3BDC-EBA1-3BA77ADD0B53}"/>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E97C41E3-9854-E0E4-CB2B-63A7E7DE3EE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980C3BAF-95AF-FD57-6595-7727D69B630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5EA1D57F-7BEB-494D-9775-878A94B00CF5}" type="slidenum">
              <a:rPr lang="en-US" altLang="en-US" sz="1200"/>
              <a:pPr/>
              <a:t>12</a:t>
            </a:fld>
            <a:endParaRPr lang="en-US" altLang="en-US" sz="1200"/>
          </a:p>
        </p:txBody>
      </p:sp>
      <p:sp>
        <p:nvSpPr>
          <p:cNvPr id="30723" name="Rectangle 2">
            <a:extLst>
              <a:ext uri="{FF2B5EF4-FFF2-40B4-BE49-F238E27FC236}">
                <a16:creationId xmlns:a16="http://schemas.microsoft.com/office/drawing/2014/main" id="{76676BC5-7A20-D243-83B1-AEF1DB44F1E5}"/>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C5A6B9EA-8988-5597-553C-D07E55F8C54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B3CD76FB-49D4-834A-ABAA-941CAB5906A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A0BD1FDD-AE21-48CA-B0F3-9964425984CB}" type="slidenum">
              <a:rPr lang="en-US" altLang="en-US" sz="1200"/>
              <a:pPr/>
              <a:t>13</a:t>
            </a:fld>
            <a:endParaRPr lang="en-US" altLang="en-US" sz="1200"/>
          </a:p>
        </p:txBody>
      </p:sp>
      <p:sp>
        <p:nvSpPr>
          <p:cNvPr id="32771" name="Rectangle 2">
            <a:extLst>
              <a:ext uri="{FF2B5EF4-FFF2-40B4-BE49-F238E27FC236}">
                <a16:creationId xmlns:a16="http://schemas.microsoft.com/office/drawing/2014/main" id="{F35EA23A-8E50-C78E-BD53-EB9C6B167E72}"/>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33E3863D-F75C-F3BE-D6F2-6F93C80CE8C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BF3148F7-1F04-0C4D-674C-37336FDA15C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67729606-247D-4061-B896-73047FF55705}" type="slidenum">
              <a:rPr lang="en-US" altLang="en-US" sz="1200"/>
              <a:pPr/>
              <a:t>14</a:t>
            </a:fld>
            <a:endParaRPr lang="en-US" altLang="en-US" sz="1200"/>
          </a:p>
        </p:txBody>
      </p:sp>
      <p:sp>
        <p:nvSpPr>
          <p:cNvPr id="34819" name="Rectangle 2">
            <a:extLst>
              <a:ext uri="{FF2B5EF4-FFF2-40B4-BE49-F238E27FC236}">
                <a16:creationId xmlns:a16="http://schemas.microsoft.com/office/drawing/2014/main" id="{01F4CD7B-D20C-A576-F797-47A529713D35}"/>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42E065DA-E389-4008-7DD3-C8F8E582F95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416D900B-5293-CFAC-4BE6-7104534DE229}"/>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EB7E5545-CAB3-43A9-8A7D-984EE0EA613B}" type="slidenum">
              <a:rPr lang="en-US" altLang="en-US" sz="1200"/>
              <a:pPr/>
              <a:t>15</a:t>
            </a:fld>
            <a:endParaRPr lang="en-US" altLang="en-US" sz="1200"/>
          </a:p>
        </p:txBody>
      </p:sp>
      <p:sp>
        <p:nvSpPr>
          <p:cNvPr id="36867" name="Rectangle 2">
            <a:extLst>
              <a:ext uri="{FF2B5EF4-FFF2-40B4-BE49-F238E27FC236}">
                <a16:creationId xmlns:a16="http://schemas.microsoft.com/office/drawing/2014/main" id="{70C7C9EE-0720-A745-A5E3-15BE52633A66}"/>
              </a:ext>
            </a:extLst>
          </p:cNvPr>
          <p:cNvSpPr>
            <a:spLocks noGrp="1" noRot="1" noChangeAspect="1" noChangeArrowheads="1" noTextEdit="1"/>
          </p:cNvSpPr>
          <p:nvPr>
            <p:ph type="sldImg"/>
          </p:nvPr>
        </p:nvSpPr>
        <p:spPr>
          <a:xfrm>
            <a:off x="461963" y="722313"/>
            <a:ext cx="6396037" cy="3598862"/>
          </a:xfrm>
          <a:ln/>
        </p:spPr>
      </p:sp>
      <p:sp>
        <p:nvSpPr>
          <p:cNvPr id="36868" name="Rectangle 3">
            <a:extLst>
              <a:ext uri="{FF2B5EF4-FFF2-40B4-BE49-F238E27FC236}">
                <a16:creationId xmlns:a16="http://schemas.microsoft.com/office/drawing/2014/main" id="{A5C2BE7A-E254-205A-F673-7ECF8EB859D1}"/>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35" tIns="47517" rIns="95035" bIns="47517"/>
          <a:lstStyle/>
          <a:p>
            <a:pPr algn="r" defTabSz="963613" rtl="1" eaLnBrk="1" hangingPunct="1"/>
            <a:endParaRPr lang="en-US"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3D7B1435-FF00-BA85-87F5-5248B08D78F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AA3C66F4-19EF-476F-8711-688E0BE9401F}" type="slidenum">
              <a:rPr lang="en-US" altLang="en-US" sz="1200"/>
              <a:pPr/>
              <a:t>16</a:t>
            </a:fld>
            <a:endParaRPr lang="en-US" altLang="en-US" sz="1200"/>
          </a:p>
        </p:txBody>
      </p:sp>
      <p:sp>
        <p:nvSpPr>
          <p:cNvPr id="38915" name="Rectangle 2">
            <a:extLst>
              <a:ext uri="{FF2B5EF4-FFF2-40B4-BE49-F238E27FC236}">
                <a16:creationId xmlns:a16="http://schemas.microsoft.com/office/drawing/2014/main" id="{8D827F20-1B56-39DD-5CE5-D5456BA58850}"/>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EB02E11A-01E8-D551-FCB5-9549A4ABBD4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618C1EE2-0646-90AF-B1F7-4DED6D7EE35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B08DE0A-715A-4D68-9BFC-6D6BF7B58FB8}" type="slidenum">
              <a:rPr lang="en-US" altLang="en-US" sz="1200"/>
              <a:pPr/>
              <a:t>17</a:t>
            </a:fld>
            <a:endParaRPr lang="en-US" altLang="en-US" sz="1200"/>
          </a:p>
        </p:txBody>
      </p:sp>
      <p:sp>
        <p:nvSpPr>
          <p:cNvPr id="40963" name="Rectangle 2">
            <a:extLst>
              <a:ext uri="{FF2B5EF4-FFF2-40B4-BE49-F238E27FC236}">
                <a16:creationId xmlns:a16="http://schemas.microsoft.com/office/drawing/2014/main" id="{66349263-3596-0196-23D9-FF62B0D7AFAF}"/>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6640CD25-DE00-CD3C-157D-C1F1BCF61F3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FA6F77CC-D1CB-1B2E-92E0-2B797F7E70E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FAEA241A-71FA-438D-BB61-CD94BF6D13E5}" type="slidenum">
              <a:rPr lang="en-US" altLang="en-US" sz="1200"/>
              <a:pPr/>
              <a:t>18</a:t>
            </a:fld>
            <a:endParaRPr lang="en-US" altLang="en-US" sz="1200"/>
          </a:p>
        </p:txBody>
      </p:sp>
      <p:sp>
        <p:nvSpPr>
          <p:cNvPr id="43011" name="Rectangle 2">
            <a:extLst>
              <a:ext uri="{FF2B5EF4-FFF2-40B4-BE49-F238E27FC236}">
                <a16:creationId xmlns:a16="http://schemas.microsoft.com/office/drawing/2014/main" id="{DA167497-E596-3C9E-63D1-EEC74A52BF99}"/>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FE68742B-2E10-037C-01C3-2B2C4BD0747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1FA24835-F173-2E2D-2E71-E7D6B0152D0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96E3E989-8BB2-4F3B-8E57-163D0E127241}" type="slidenum">
              <a:rPr lang="en-US" altLang="en-US" sz="1200"/>
              <a:pPr/>
              <a:t>19</a:t>
            </a:fld>
            <a:endParaRPr lang="en-US" altLang="en-US" sz="1200"/>
          </a:p>
        </p:txBody>
      </p:sp>
      <p:sp>
        <p:nvSpPr>
          <p:cNvPr id="45059" name="Rectangle 2">
            <a:extLst>
              <a:ext uri="{FF2B5EF4-FFF2-40B4-BE49-F238E27FC236}">
                <a16:creationId xmlns:a16="http://schemas.microsoft.com/office/drawing/2014/main" id="{C80D12C2-09EC-3FA3-258D-BB6A1F2B84BA}"/>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575AD2DF-E537-6475-AABC-7FDA667F361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BC2873E9-2992-F91C-7694-18EB2FE1EC3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2237C211-040C-4A2E-8283-EBF803089AEF}" type="slidenum">
              <a:rPr lang="en-US" altLang="en-US" sz="1200"/>
              <a:pPr/>
              <a:t>20</a:t>
            </a:fld>
            <a:endParaRPr lang="en-US" altLang="en-US" sz="1200"/>
          </a:p>
        </p:txBody>
      </p:sp>
      <p:sp>
        <p:nvSpPr>
          <p:cNvPr id="47107" name="Rectangle 2">
            <a:extLst>
              <a:ext uri="{FF2B5EF4-FFF2-40B4-BE49-F238E27FC236}">
                <a16:creationId xmlns:a16="http://schemas.microsoft.com/office/drawing/2014/main" id="{A3FF236E-6866-94A8-FF58-39350CCA199F}"/>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070396F9-9EC4-CDAC-1393-5081ABF5F0C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FCA4AA9D-0411-FB82-3463-FFDECA85A31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17A2AF4D-19A1-49F2-B640-6565B2775832}" type="slidenum">
              <a:rPr lang="en-US" altLang="en-US" sz="1200"/>
              <a:pPr/>
              <a:t>21</a:t>
            </a:fld>
            <a:endParaRPr lang="en-US" altLang="en-US" sz="1200"/>
          </a:p>
        </p:txBody>
      </p:sp>
      <p:sp>
        <p:nvSpPr>
          <p:cNvPr id="49155" name="Rectangle 2">
            <a:extLst>
              <a:ext uri="{FF2B5EF4-FFF2-40B4-BE49-F238E27FC236}">
                <a16:creationId xmlns:a16="http://schemas.microsoft.com/office/drawing/2014/main" id="{112FCABA-8929-DBF7-D6F5-B6FB005361EA}"/>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B9E29623-A28D-7CD3-9550-47C4A172353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4E60E37F-1BBE-7C68-9015-6ABDEDD8A8B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9973C9F3-9043-40CA-B7D4-46D375E0F0B2}" type="slidenum">
              <a:rPr lang="en-US" altLang="en-US" sz="1200"/>
              <a:pPr/>
              <a:t>22</a:t>
            </a:fld>
            <a:endParaRPr lang="en-US" altLang="en-US" sz="1200"/>
          </a:p>
        </p:txBody>
      </p:sp>
      <p:sp>
        <p:nvSpPr>
          <p:cNvPr id="51203" name="Rectangle 2">
            <a:extLst>
              <a:ext uri="{FF2B5EF4-FFF2-40B4-BE49-F238E27FC236}">
                <a16:creationId xmlns:a16="http://schemas.microsoft.com/office/drawing/2014/main" id="{825D986E-97CD-BA0A-5D2B-3ED9AACD85CA}"/>
              </a:ext>
            </a:extLst>
          </p:cNvPr>
          <p:cNvSpPr>
            <a:spLocks noGrp="1" noRot="1" noChangeAspect="1" noChangeArrowheads="1" noTextEdit="1"/>
          </p:cNvSpPr>
          <p:nvPr>
            <p:ph type="sldImg"/>
          </p:nvPr>
        </p:nvSpPr>
        <p:spPr>
          <a:xfrm>
            <a:off x="463550" y="722313"/>
            <a:ext cx="6396038" cy="3598862"/>
          </a:xfrm>
          <a:ln/>
        </p:spPr>
      </p:sp>
      <p:sp>
        <p:nvSpPr>
          <p:cNvPr id="51204" name="Rectangle 3">
            <a:extLst>
              <a:ext uri="{FF2B5EF4-FFF2-40B4-BE49-F238E27FC236}">
                <a16:creationId xmlns:a16="http://schemas.microsoft.com/office/drawing/2014/main" id="{DFD42DC8-CFD3-E0A6-AAC4-63C3AEB857F2}"/>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algn="r" defTabSz="963613" rtl="1" eaLnBrk="1" hangingPunct="1"/>
            <a:endParaRPr lang="en-US" alt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13220968-74C9-FB91-1D35-6582B845C6A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34EC57C8-5372-4CBF-AAAC-6B30F4FE693F}" type="slidenum">
              <a:rPr lang="en-US" altLang="en-US" sz="1200"/>
              <a:pPr/>
              <a:t>23</a:t>
            </a:fld>
            <a:endParaRPr lang="en-US" altLang="en-US" sz="1200"/>
          </a:p>
        </p:txBody>
      </p:sp>
      <p:sp>
        <p:nvSpPr>
          <p:cNvPr id="53251" name="Rectangle 2">
            <a:extLst>
              <a:ext uri="{FF2B5EF4-FFF2-40B4-BE49-F238E27FC236}">
                <a16:creationId xmlns:a16="http://schemas.microsoft.com/office/drawing/2014/main" id="{95DB8C54-F319-047D-3E13-D8B9EAF8CE75}"/>
              </a:ext>
            </a:extLst>
          </p:cNvPr>
          <p:cNvSpPr>
            <a:spLocks noGrp="1" noRot="1" noChangeAspect="1" noChangeArrowheads="1" noTextEdit="1"/>
          </p:cNvSpPr>
          <p:nvPr>
            <p:ph type="sldImg"/>
          </p:nvPr>
        </p:nvSpPr>
        <p:spPr>
          <a:xfrm>
            <a:off x="474663" y="728663"/>
            <a:ext cx="6370637" cy="3584575"/>
          </a:xfrm>
          <a:ln/>
        </p:spPr>
      </p:sp>
      <p:sp>
        <p:nvSpPr>
          <p:cNvPr id="53252" name="Rectangle 3">
            <a:extLst>
              <a:ext uri="{FF2B5EF4-FFF2-40B4-BE49-F238E27FC236}">
                <a16:creationId xmlns:a16="http://schemas.microsoft.com/office/drawing/2014/main" id="{2B8EA686-18DF-8C56-33D4-A12706F3C2A4}"/>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defTabSz="963613" rtl="1" eaLnBrk="1" hangingPunct="1"/>
            <a:endParaRPr lang="en-US" alt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F9A753BD-CDF2-B8CC-9867-1D9822B6711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C2AFE719-7C3E-424F-9B30-4F160BB51DEE}" type="slidenum">
              <a:rPr lang="en-US" altLang="en-US" sz="1200"/>
              <a:pPr/>
              <a:t>24</a:t>
            </a:fld>
            <a:endParaRPr lang="en-US" altLang="en-US" sz="1200"/>
          </a:p>
        </p:txBody>
      </p:sp>
      <p:sp>
        <p:nvSpPr>
          <p:cNvPr id="55299" name="Rectangle 2">
            <a:extLst>
              <a:ext uri="{FF2B5EF4-FFF2-40B4-BE49-F238E27FC236}">
                <a16:creationId xmlns:a16="http://schemas.microsoft.com/office/drawing/2014/main" id="{1F6E27B3-E6D1-B23B-AE5A-35A7B02C7DA0}"/>
              </a:ext>
            </a:extLst>
          </p:cNvPr>
          <p:cNvSpPr>
            <a:spLocks noGrp="1" noRot="1" noChangeAspect="1" noChangeArrowheads="1" noTextEdit="1"/>
          </p:cNvSpPr>
          <p:nvPr>
            <p:ph type="sldImg"/>
          </p:nvPr>
        </p:nvSpPr>
        <p:spPr>
          <a:xfrm>
            <a:off x="473075" y="728663"/>
            <a:ext cx="6372225" cy="3584575"/>
          </a:xfrm>
          <a:ln/>
        </p:spPr>
      </p:sp>
      <p:sp>
        <p:nvSpPr>
          <p:cNvPr id="55300" name="Rectangle 3">
            <a:extLst>
              <a:ext uri="{FF2B5EF4-FFF2-40B4-BE49-F238E27FC236}">
                <a16:creationId xmlns:a16="http://schemas.microsoft.com/office/drawing/2014/main" id="{5BF67759-27F3-6FEF-FD90-9E5C50BE16CC}"/>
              </a:ext>
            </a:extLst>
          </p:cNvPr>
          <p:cNvSpPr>
            <a:spLocks noGrp="1" noChangeArrowheads="1"/>
          </p:cNvSpPr>
          <p:nvPr>
            <p:ph type="body" idx="1"/>
          </p:nvPr>
        </p:nvSpPr>
        <p:spPr>
          <a:xfrm>
            <a:off x="973138" y="4560888"/>
            <a:ext cx="5367337" cy="4318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defTabSz="963613" rtl="1" eaLnBrk="1" hangingPunct="1"/>
            <a:endParaRPr lang="en-US" alt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2FA0C5F3-4DE7-5B55-C29F-7684EA7C385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365F3B02-9834-41E5-8F7D-2C514929C64C}" type="slidenum">
              <a:rPr lang="en-US" altLang="en-US" sz="1200"/>
              <a:pPr/>
              <a:t>25</a:t>
            </a:fld>
            <a:endParaRPr lang="en-US" altLang="en-US" sz="1200"/>
          </a:p>
        </p:txBody>
      </p:sp>
      <p:sp>
        <p:nvSpPr>
          <p:cNvPr id="57347" name="Rectangle 2">
            <a:extLst>
              <a:ext uri="{FF2B5EF4-FFF2-40B4-BE49-F238E27FC236}">
                <a16:creationId xmlns:a16="http://schemas.microsoft.com/office/drawing/2014/main" id="{DFD15443-3589-36E9-447A-2F6BD28C70AA}"/>
              </a:ext>
            </a:extLst>
          </p:cNvPr>
          <p:cNvSpPr>
            <a:spLocks noGrp="1" noRot="1" noChangeAspect="1" noChangeArrowheads="1" noTextEdit="1"/>
          </p:cNvSpPr>
          <p:nvPr>
            <p:ph type="sldImg"/>
          </p:nvPr>
        </p:nvSpPr>
        <p:spPr>
          <a:xfrm>
            <a:off x="473075" y="728663"/>
            <a:ext cx="6372225" cy="3584575"/>
          </a:xfrm>
          <a:ln/>
        </p:spPr>
      </p:sp>
      <p:sp>
        <p:nvSpPr>
          <p:cNvPr id="57348" name="Rectangle 3">
            <a:extLst>
              <a:ext uri="{FF2B5EF4-FFF2-40B4-BE49-F238E27FC236}">
                <a16:creationId xmlns:a16="http://schemas.microsoft.com/office/drawing/2014/main" id="{43D17EA1-258A-DB80-08E9-359013CC9AB8}"/>
              </a:ext>
            </a:extLst>
          </p:cNvPr>
          <p:cNvSpPr>
            <a:spLocks noGrp="1" noChangeArrowheads="1"/>
          </p:cNvSpPr>
          <p:nvPr>
            <p:ph type="body" idx="1"/>
          </p:nvPr>
        </p:nvSpPr>
        <p:spPr>
          <a:xfrm>
            <a:off x="973138" y="4560888"/>
            <a:ext cx="5367337" cy="4318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defTabSz="963613" rtl="1" eaLnBrk="1" hangingPunct="1"/>
            <a:endParaRPr lang="en-US" alt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37E2B8D9-86A9-33E0-D588-0CE2907B8EB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721E712E-4B7B-40FF-BD36-231275BAE5FA}" type="slidenum">
              <a:rPr lang="en-US" altLang="en-US" sz="1200"/>
              <a:pPr/>
              <a:t>26</a:t>
            </a:fld>
            <a:endParaRPr lang="en-US" altLang="en-US" sz="1200"/>
          </a:p>
        </p:txBody>
      </p:sp>
      <p:sp>
        <p:nvSpPr>
          <p:cNvPr id="59395" name="Rectangle 2">
            <a:extLst>
              <a:ext uri="{FF2B5EF4-FFF2-40B4-BE49-F238E27FC236}">
                <a16:creationId xmlns:a16="http://schemas.microsoft.com/office/drawing/2014/main" id="{B5D7B460-2313-4EE3-1991-EDBC5F9481F5}"/>
              </a:ext>
            </a:extLst>
          </p:cNvPr>
          <p:cNvSpPr>
            <a:spLocks noGrp="1" noRot="1" noChangeAspect="1" noChangeArrowheads="1" noTextEdit="1"/>
          </p:cNvSpPr>
          <p:nvPr>
            <p:ph type="sldImg"/>
          </p:nvPr>
        </p:nvSpPr>
        <p:spPr>
          <a:xfrm>
            <a:off x="474663" y="728663"/>
            <a:ext cx="6370637" cy="3584575"/>
          </a:xfrm>
          <a:ln/>
        </p:spPr>
      </p:sp>
      <p:sp>
        <p:nvSpPr>
          <p:cNvPr id="59396" name="Rectangle 3">
            <a:extLst>
              <a:ext uri="{FF2B5EF4-FFF2-40B4-BE49-F238E27FC236}">
                <a16:creationId xmlns:a16="http://schemas.microsoft.com/office/drawing/2014/main" id="{84BC6FF3-7ECC-59DE-E50D-62CF708F2799}"/>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defTabSz="963613" rtl="1" eaLnBrk="1" hangingPunct="1"/>
            <a:endParaRPr lang="en-US" alt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3F608606-4A99-F3DE-4158-C4551BC8A89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E1DB4A1C-9AEB-42BB-B6F4-6A2801461179}" type="slidenum">
              <a:rPr lang="en-US" altLang="en-US" sz="1200"/>
              <a:pPr/>
              <a:t>27</a:t>
            </a:fld>
            <a:endParaRPr lang="en-US" altLang="en-US" sz="1200"/>
          </a:p>
        </p:txBody>
      </p:sp>
      <p:sp>
        <p:nvSpPr>
          <p:cNvPr id="61443" name="Rectangle 2">
            <a:extLst>
              <a:ext uri="{FF2B5EF4-FFF2-40B4-BE49-F238E27FC236}">
                <a16:creationId xmlns:a16="http://schemas.microsoft.com/office/drawing/2014/main" id="{F3631635-D9F3-20FE-AA22-C0DD921C3A16}"/>
              </a:ext>
            </a:extLst>
          </p:cNvPr>
          <p:cNvSpPr>
            <a:spLocks noGrp="1" noRot="1" noChangeAspect="1" noChangeArrowheads="1" noTextEdit="1"/>
          </p:cNvSpPr>
          <p:nvPr>
            <p:ph type="sldImg"/>
          </p:nvPr>
        </p:nvSpPr>
        <p:spPr>
          <a:xfrm>
            <a:off x="463550" y="722313"/>
            <a:ext cx="6396038" cy="3598862"/>
          </a:xfrm>
          <a:ln/>
        </p:spPr>
      </p:sp>
      <p:sp>
        <p:nvSpPr>
          <p:cNvPr id="61444" name="Rectangle 3">
            <a:extLst>
              <a:ext uri="{FF2B5EF4-FFF2-40B4-BE49-F238E27FC236}">
                <a16:creationId xmlns:a16="http://schemas.microsoft.com/office/drawing/2014/main" id="{269B62D7-CFC0-934F-924E-715E74F98624}"/>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algn="r" defTabSz="963613" rtl="1" eaLnBrk="1" hangingPunct="1"/>
            <a:endParaRPr lang="en-US" alt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39FC83D-EAE4-7BE7-7ED9-55EA426454B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ADDC2E79-9848-4BBF-B4C7-205353DE3446}" type="slidenum">
              <a:rPr lang="en-US" altLang="en-US" sz="1200"/>
              <a:pPr/>
              <a:t>28</a:t>
            </a:fld>
            <a:endParaRPr lang="en-US" altLang="en-US" sz="1200"/>
          </a:p>
        </p:txBody>
      </p:sp>
      <p:sp>
        <p:nvSpPr>
          <p:cNvPr id="63491" name="Rectangle 2">
            <a:extLst>
              <a:ext uri="{FF2B5EF4-FFF2-40B4-BE49-F238E27FC236}">
                <a16:creationId xmlns:a16="http://schemas.microsoft.com/office/drawing/2014/main" id="{0952A276-80A0-9B89-A9B5-309E0A0266AC}"/>
              </a:ext>
            </a:extLst>
          </p:cNvPr>
          <p:cNvSpPr>
            <a:spLocks noGrp="1" noRot="1" noChangeAspect="1" noChangeArrowheads="1" noTextEdit="1"/>
          </p:cNvSpPr>
          <p:nvPr>
            <p:ph type="sldImg"/>
          </p:nvPr>
        </p:nvSpPr>
        <p:spPr>
          <a:xfrm>
            <a:off x="463550" y="722313"/>
            <a:ext cx="6396038" cy="3598862"/>
          </a:xfrm>
          <a:ln/>
        </p:spPr>
      </p:sp>
      <p:sp>
        <p:nvSpPr>
          <p:cNvPr id="63492" name="Rectangle 3">
            <a:extLst>
              <a:ext uri="{FF2B5EF4-FFF2-40B4-BE49-F238E27FC236}">
                <a16:creationId xmlns:a16="http://schemas.microsoft.com/office/drawing/2014/main" id="{D3E19889-F51A-77EE-E659-850B74FB7029}"/>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algn="r" defTabSz="963613" rtl="1" eaLnBrk="1" hangingPunct="1"/>
            <a:endParaRPr lang="en-US" alt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D349D3EF-84B4-3D23-C269-2E98A93DA82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18BFD202-3911-4570-91D4-B7ADD6EC21B7}" type="slidenum">
              <a:rPr lang="en-US" altLang="en-US" sz="1200"/>
              <a:pPr/>
              <a:t>29</a:t>
            </a:fld>
            <a:endParaRPr lang="en-US" altLang="en-US" sz="1200"/>
          </a:p>
        </p:txBody>
      </p:sp>
      <p:sp>
        <p:nvSpPr>
          <p:cNvPr id="65539" name="Rectangle 2">
            <a:extLst>
              <a:ext uri="{FF2B5EF4-FFF2-40B4-BE49-F238E27FC236}">
                <a16:creationId xmlns:a16="http://schemas.microsoft.com/office/drawing/2014/main" id="{DF5696AA-74D9-3F32-241A-9DB5A65C8A0D}"/>
              </a:ext>
            </a:extLst>
          </p:cNvPr>
          <p:cNvSpPr>
            <a:spLocks noGrp="1" noRot="1" noChangeAspect="1" noChangeArrowheads="1" noTextEdit="1"/>
          </p:cNvSpPr>
          <p:nvPr>
            <p:ph type="sldImg"/>
          </p:nvPr>
        </p:nvSpPr>
        <p:spPr>
          <a:xfrm>
            <a:off x="474663" y="728663"/>
            <a:ext cx="6370637" cy="3584575"/>
          </a:xfrm>
          <a:ln/>
        </p:spPr>
      </p:sp>
      <p:sp>
        <p:nvSpPr>
          <p:cNvPr id="65540" name="Rectangle 3">
            <a:extLst>
              <a:ext uri="{FF2B5EF4-FFF2-40B4-BE49-F238E27FC236}">
                <a16:creationId xmlns:a16="http://schemas.microsoft.com/office/drawing/2014/main" id="{12C2800F-39B5-F01A-B2A4-4CE48D083EDE}"/>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defTabSz="963613" rtl="1" eaLnBrk="1" hangingPunct="1"/>
            <a:endParaRPr lang="en-US" alt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82982664-0405-6BDA-263D-61BFAF7F259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9BD563B-E05E-48F9-A7FC-B9354CF263E9}" type="slidenum">
              <a:rPr lang="en-US" altLang="en-US" sz="1200"/>
              <a:pPr/>
              <a:t>30</a:t>
            </a:fld>
            <a:endParaRPr lang="en-US" altLang="en-US" sz="1200"/>
          </a:p>
        </p:txBody>
      </p:sp>
      <p:sp>
        <p:nvSpPr>
          <p:cNvPr id="67587" name="Rectangle 2">
            <a:extLst>
              <a:ext uri="{FF2B5EF4-FFF2-40B4-BE49-F238E27FC236}">
                <a16:creationId xmlns:a16="http://schemas.microsoft.com/office/drawing/2014/main" id="{8A131ED1-0155-BF76-1BCD-FD32BB4273DD}"/>
              </a:ext>
            </a:extLst>
          </p:cNvPr>
          <p:cNvSpPr>
            <a:spLocks noGrp="1" noRot="1" noChangeAspect="1" noChangeArrowheads="1" noTextEdit="1"/>
          </p:cNvSpPr>
          <p:nvPr>
            <p:ph type="sldImg"/>
          </p:nvPr>
        </p:nvSpPr>
        <p:spPr>
          <a:xfrm>
            <a:off x="463550" y="722313"/>
            <a:ext cx="6396038" cy="3598862"/>
          </a:xfrm>
          <a:ln/>
        </p:spPr>
      </p:sp>
      <p:sp>
        <p:nvSpPr>
          <p:cNvPr id="67588" name="Rectangle 3">
            <a:extLst>
              <a:ext uri="{FF2B5EF4-FFF2-40B4-BE49-F238E27FC236}">
                <a16:creationId xmlns:a16="http://schemas.microsoft.com/office/drawing/2014/main" id="{91AB2227-B1EC-724E-CDB2-6DB22AE0AAB6}"/>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algn="r" defTabSz="963613" rtl="1" eaLnBrk="1" hangingPunct="1"/>
            <a:endParaRPr lang="en-US" alt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ABD0EFB5-AF08-A86A-D7E9-B12F110863E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C76E46C6-3812-476B-A4CA-03BA3CB341BE}" type="slidenum">
              <a:rPr lang="en-US" altLang="en-US" sz="1200"/>
              <a:pPr/>
              <a:t>31</a:t>
            </a:fld>
            <a:endParaRPr lang="en-US" altLang="en-US" sz="1200"/>
          </a:p>
        </p:txBody>
      </p:sp>
      <p:sp>
        <p:nvSpPr>
          <p:cNvPr id="69635" name="Rectangle 2">
            <a:extLst>
              <a:ext uri="{FF2B5EF4-FFF2-40B4-BE49-F238E27FC236}">
                <a16:creationId xmlns:a16="http://schemas.microsoft.com/office/drawing/2014/main" id="{4A0E95E3-7C56-6678-14F7-77D474317417}"/>
              </a:ext>
            </a:extLst>
          </p:cNvPr>
          <p:cNvSpPr>
            <a:spLocks noGrp="1" noRot="1" noChangeAspect="1" noChangeArrowheads="1" noTextEdit="1"/>
          </p:cNvSpPr>
          <p:nvPr>
            <p:ph type="sldImg"/>
          </p:nvPr>
        </p:nvSpPr>
        <p:spPr>
          <a:xfrm>
            <a:off x="463550" y="722313"/>
            <a:ext cx="6396038" cy="3598862"/>
          </a:xfrm>
          <a:ln/>
        </p:spPr>
      </p:sp>
      <p:sp>
        <p:nvSpPr>
          <p:cNvPr id="69636" name="Rectangle 3">
            <a:extLst>
              <a:ext uri="{FF2B5EF4-FFF2-40B4-BE49-F238E27FC236}">
                <a16:creationId xmlns:a16="http://schemas.microsoft.com/office/drawing/2014/main" id="{9EF8813F-1DF2-5E2D-4B6B-9B746F652963}"/>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algn="r" defTabSz="963613" rtl="1" eaLnBrk="1" hangingPunct="1"/>
            <a:endParaRPr lang="en-US" alt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303908B1-1048-8F1F-7093-441346CB986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1BA35E42-D0AF-4C37-88D0-BFB820D72F23}" type="slidenum">
              <a:rPr lang="en-US" altLang="en-US" sz="1200"/>
              <a:pPr/>
              <a:t>32</a:t>
            </a:fld>
            <a:endParaRPr lang="en-US" altLang="en-US" sz="1200"/>
          </a:p>
        </p:txBody>
      </p:sp>
      <p:sp>
        <p:nvSpPr>
          <p:cNvPr id="71683" name="Rectangle 2">
            <a:extLst>
              <a:ext uri="{FF2B5EF4-FFF2-40B4-BE49-F238E27FC236}">
                <a16:creationId xmlns:a16="http://schemas.microsoft.com/office/drawing/2014/main" id="{A0FF08D5-367F-5070-853F-9F8D6A09C9E0}"/>
              </a:ext>
            </a:extLst>
          </p:cNvPr>
          <p:cNvSpPr>
            <a:spLocks noGrp="1" noRot="1" noChangeAspect="1" noChangeArrowheads="1" noTextEdit="1"/>
          </p:cNvSpPr>
          <p:nvPr>
            <p:ph type="sldImg"/>
          </p:nvPr>
        </p:nvSpPr>
        <p:spPr>
          <a:xfrm>
            <a:off x="474663" y="728663"/>
            <a:ext cx="6370637" cy="3584575"/>
          </a:xfrm>
          <a:ln/>
        </p:spPr>
      </p:sp>
      <p:sp>
        <p:nvSpPr>
          <p:cNvPr id="71684" name="Rectangle 3">
            <a:extLst>
              <a:ext uri="{FF2B5EF4-FFF2-40B4-BE49-F238E27FC236}">
                <a16:creationId xmlns:a16="http://schemas.microsoft.com/office/drawing/2014/main" id="{24F28674-896C-6014-A4B4-3BD7BDDCF8C6}"/>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defTabSz="963613" rtl="1" eaLnBrk="1" hangingPunct="1"/>
            <a:endParaRPr lang="en-US" alt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47AFD99B-A971-DA59-7BD3-D42FE877DE4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03C9F635-F394-4CEE-85BE-BF276BBB3338}" type="slidenum">
              <a:rPr lang="en-US" altLang="en-US" sz="1200"/>
              <a:pPr/>
              <a:t>33</a:t>
            </a:fld>
            <a:endParaRPr lang="en-US" altLang="en-US" sz="1200"/>
          </a:p>
        </p:txBody>
      </p:sp>
      <p:sp>
        <p:nvSpPr>
          <p:cNvPr id="73731" name="Rectangle 2">
            <a:extLst>
              <a:ext uri="{FF2B5EF4-FFF2-40B4-BE49-F238E27FC236}">
                <a16:creationId xmlns:a16="http://schemas.microsoft.com/office/drawing/2014/main" id="{79E6C6B1-C820-869A-574C-711FAA5E0D5E}"/>
              </a:ext>
            </a:extLst>
          </p:cNvPr>
          <p:cNvSpPr>
            <a:spLocks noGrp="1" noRot="1" noChangeAspect="1" noChangeArrowheads="1" noTextEdit="1"/>
          </p:cNvSpPr>
          <p:nvPr>
            <p:ph type="sldImg"/>
          </p:nvPr>
        </p:nvSpPr>
        <p:spPr>
          <a:xfrm>
            <a:off x="474663" y="728663"/>
            <a:ext cx="6370637" cy="3584575"/>
          </a:xfrm>
          <a:ln/>
        </p:spPr>
      </p:sp>
      <p:sp>
        <p:nvSpPr>
          <p:cNvPr id="73732" name="Rectangle 3">
            <a:extLst>
              <a:ext uri="{FF2B5EF4-FFF2-40B4-BE49-F238E27FC236}">
                <a16:creationId xmlns:a16="http://schemas.microsoft.com/office/drawing/2014/main" id="{F2541F1D-BBF8-00AA-CD91-7BE31AB08DBF}"/>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defTabSz="963613" rtl="1" eaLnBrk="1" hangingPunct="1"/>
            <a:endParaRPr lang="en-US" alt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a:extLst>
              <a:ext uri="{FF2B5EF4-FFF2-40B4-BE49-F238E27FC236}">
                <a16:creationId xmlns:a16="http://schemas.microsoft.com/office/drawing/2014/main" id="{B97F23C9-19D8-A403-0EB8-62D8F00373B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6201D1E4-1CA1-444D-98F3-7F0FFE99CDB3}" type="slidenum">
              <a:rPr lang="en-US" altLang="en-US" sz="1200"/>
              <a:pPr/>
              <a:t>34</a:t>
            </a:fld>
            <a:endParaRPr lang="en-US" altLang="en-US" sz="1200"/>
          </a:p>
        </p:txBody>
      </p:sp>
      <p:sp>
        <p:nvSpPr>
          <p:cNvPr id="75779" name="Rectangle 2">
            <a:extLst>
              <a:ext uri="{FF2B5EF4-FFF2-40B4-BE49-F238E27FC236}">
                <a16:creationId xmlns:a16="http://schemas.microsoft.com/office/drawing/2014/main" id="{31E6DAAB-F7DE-F4F2-4F78-3484AA63D53E}"/>
              </a:ext>
            </a:extLst>
          </p:cNvPr>
          <p:cNvSpPr>
            <a:spLocks noGrp="1" noRot="1" noChangeAspect="1" noChangeArrowheads="1" noTextEdit="1"/>
          </p:cNvSpPr>
          <p:nvPr>
            <p:ph type="sldImg"/>
          </p:nvPr>
        </p:nvSpPr>
        <p:spPr>
          <a:xfrm>
            <a:off x="463550" y="722313"/>
            <a:ext cx="6396038" cy="3598862"/>
          </a:xfrm>
          <a:ln/>
        </p:spPr>
      </p:sp>
      <p:sp>
        <p:nvSpPr>
          <p:cNvPr id="75780" name="Rectangle 3">
            <a:extLst>
              <a:ext uri="{FF2B5EF4-FFF2-40B4-BE49-F238E27FC236}">
                <a16:creationId xmlns:a16="http://schemas.microsoft.com/office/drawing/2014/main" id="{E67D383E-AAB5-E905-6CC3-91660228C2EA}"/>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algn="r" defTabSz="963613" rtl="1" eaLnBrk="1" hangingPunct="1"/>
            <a:endParaRPr lang="en-US" alt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a:extLst>
              <a:ext uri="{FF2B5EF4-FFF2-40B4-BE49-F238E27FC236}">
                <a16:creationId xmlns:a16="http://schemas.microsoft.com/office/drawing/2014/main" id="{E4817AB3-0C52-1D8C-D165-1F5EAF494A6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5A24B1D-1C61-4F73-81E1-FCAC9C2D2745}" type="slidenum">
              <a:rPr lang="en-US" altLang="en-US" sz="1200"/>
              <a:pPr/>
              <a:t>35</a:t>
            </a:fld>
            <a:endParaRPr lang="en-US" altLang="en-US" sz="1200"/>
          </a:p>
        </p:txBody>
      </p:sp>
      <p:sp>
        <p:nvSpPr>
          <p:cNvPr id="77827" name="Rectangle 2">
            <a:extLst>
              <a:ext uri="{FF2B5EF4-FFF2-40B4-BE49-F238E27FC236}">
                <a16:creationId xmlns:a16="http://schemas.microsoft.com/office/drawing/2014/main" id="{9A66205F-2BCA-556E-FAD0-02C98ABF9315}"/>
              </a:ext>
            </a:extLst>
          </p:cNvPr>
          <p:cNvSpPr>
            <a:spLocks noGrp="1" noRot="1" noChangeAspect="1" noChangeArrowheads="1" noTextEdit="1"/>
          </p:cNvSpPr>
          <p:nvPr>
            <p:ph type="sldImg"/>
          </p:nvPr>
        </p:nvSpPr>
        <p:spPr>
          <a:ln/>
        </p:spPr>
      </p:sp>
      <p:sp>
        <p:nvSpPr>
          <p:cNvPr id="77828" name="Rectangle 3">
            <a:extLst>
              <a:ext uri="{FF2B5EF4-FFF2-40B4-BE49-F238E27FC236}">
                <a16:creationId xmlns:a16="http://schemas.microsoft.com/office/drawing/2014/main" id="{6792951E-6A60-1EFA-9000-4DB829E1CA4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29B5B3DE-F8D7-2181-7392-B091F6ACBE6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AB5D1A24-51B5-4D72-A462-0CDED3EA9873}" type="slidenum">
              <a:rPr lang="en-US" altLang="en-US" sz="1200"/>
              <a:pPr/>
              <a:t>36</a:t>
            </a:fld>
            <a:endParaRPr lang="en-US" altLang="en-US" sz="1200"/>
          </a:p>
        </p:txBody>
      </p:sp>
      <p:sp>
        <p:nvSpPr>
          <p:cNvPr id="79875" name="Rectangle 2">
            <a:extLst>
              <a:ext uri="{FF2B5EF4-FFF2-40B4-BE49-F238E27FC236}">
                <a16:creationId xmlns:a16="http://schemas.microsoft.com/office/drawing/2014/main" id="{AC496B7D-D1E8-2573-E17F-5B02A8CC66D3}"/>
              </a:ext>
            </a:extLst>
          </p:cNvPr>
          <p:cNvSpPr>
            <a:spLocks noGrp="1" noRot="1" noChangeAspect="1" noChangeArrowheads="1" noTextEdit="1"/>
          </p:cNvSpPr>
          <p:nvPr>
            <p:ph type="sldImg"/>
          </p:nvPr>
        </p:nvSpPr>
        <p:spPr>
          <a:ln/>
        </p:spPr>
      </p:sp>
      <p:sp>
        <p:nvSpPr>
          <p:cNvPr id="79876" name="Rectangle 3">
            <a:extLst>
              <a:ext uri="{FF2B5EF4-FFF2-40B4-BE49-F238E27FC236}">
                <a16:creationId xmlns:a16="http://schemas.microsoft.com/office/drawing/2014/main" id="{F122E621-B484-6E19-153C-3A37AEEAC4E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a:extLst>
              <a:ext uri="{FF2B5EF4-FFF2-40B4-BE49-F238E27FC236}">
                <a16:creationId xmlns:a16="http://schemas.microsoft.com/office/drawing/2014/main" id="{934C60C4-1683-6201-DAB0-14E6D9A2628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FA3B65A3-CADF-43FD-8A71-0961DFF379C9}" type="slidenum">
              <a:rPr lang="en-US" altLang="en-US" sz="1200"/>
              <a:pPr/>
              <a:t>37</a:t>
            </a:fld>
            <a:endParaRPr lang="en-US" altLang="en-US" sz="1200"/>
          </a:p>
        </p:txBody>
      </p:sp>
      <p:sp>
        <p:nvSpPr>
          <p:cNvPr id="81923" name="Rectangle 2">
            <a:extLst>
              <a:ext uri="{FF2B5EF4-FFF2-40B4-BE49-F238E27FC236}">
                <a16:creationId xmlns:a16="http://schemas.microsoft.com/office/drawing/2014/main" id="{3A3733E0-619D-3071-DCE9-1D3296E9176E}"/>
              </a:ext>
            </a:extLst>
          </p:cNvPr>
          <p:cNvSpPr>
            <a:spLocks noGrp="1" noRot="1" noChangeAspect="1" noChangeArrowheads="1" noTextEdit="1"/>
          </p:cNvSpPr>
          <p:nvPr>
            <p:ph type="sldImg"/>
          </p:nvPr>
        </p:nvSpPr>
        <p:spPr>
          <a:ln/>
        </p:spPr>
      </p:sp>
      <p:sp>
        <p:nvSpPr>
          <p:cNvPr id="81924" name="Rectangle 3">
            <a:extLst>
              <a:ext uri="{FF2B5EF4-FFF2-40B4-BE49-F238E27FC236}">
                <a16:creationId xmlns:a16="http://schemas.microsoft.com/office/drawing/2014/main" id="{D0FECF76-2A60-E9B8-8CA4-92879EB20C5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a:extLst>
              <a:ext uri="{FF2B5EF4-FFF2-40B4-BE49-F238E27FC236}">
                <a16:creationId xmlns:a16="http://schemas.microsoft.com/office/drawing/2014/main" id="{96C95102-A828-B88B-B379-6957E40FE13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0748C1DA-B633-414B-A402-FE500208E010}" type="slidenum">
              <a:rPr lang="en-US" altLang="en-US" sz="1200"/>
              <a:pPr/>
              <a:t>38</a:t>
            </a:fld>
            <a:endParaRPr lang="en-US" altLang="en-US" sz="1200"/>
          </a:p>
        </p:txBody>
      </p:sp>
      <p:sp>
        <p:nvSpPr>
          <p:cNvPr id="83971" name="Rectangle 2">
            <a:extLst>
              <a:ext uri="{FF2B5EF4-FFF2-40B4-BE49-F238E27FC236}">
                <a16:creationId xmlns:a16="http://schemas.microsoft.com/office/drawing/2014/main" id="{10A9AC11-D0CC-C468-7654-98210602A7E9}"/>
              </a:ext>
            </a:extLst>
          </p:cNvPr>
          <p:cNvSpPr>
            <a:spLocks noGrp="1" noRot="1" noChangeAspect="1" noChangeArrowheads="1" noTextEdit="1"/>
          </p:cNvSpPr>
          <p:nvPr>
            <p:ph type="sldImg"/>
          </p:nvPr>
        </p:nvSpPr>
        <p:spPr>
          <a:ln/>
        </p:spPr>
      </p:sp>
      <p:sp>
        <p:nvSpPr>
          <p:cNvPr id="83972" name="Rectangle 3">
            <a:extLst>
              <a:ext uri="{FF2B5EF4-FFF2-40B4-BE49-F238E27FC236}">
                <a16:creationId xmlns:a16="http://schemas.microsoft.com/office/drawing/2014/main" id="{B338A2AC-7D33-7ED2-560B-8E588C3465A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a:extLst>
              <a:ext uri="{FF2B5EF4-FFF2-40B4-BE49-F238E27FC236}">
                <a16:creationId xmlns:a16="http://schemas.microsoft.com/office/drawing/2014/main" id="{6B0B84C0-93A3-459A-7F0F-07532D42B06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9C227DEF-0EA2-46C2-8B1C-C4462347F893}" type="slidenum">
              <a:rPr lang="en-US" altLang="en-US" sz="1200"/>
              <a:pPr/>
              <a:t>39</a:t>
            </a:fld>
            <a:endParaRPr lang="en-US" altLang="en-US" sz="1200"/>
          </a:p>
        </p:txBody>
      </p:sp>
      <p:sp>
        <p:nvSpPr>
          <p:cNvPr id="86019" name="Rectangle 2">
            <a:extLst>
              <a:ext uri="{FF2B5EF4-FFF2-40B4-BE49-F238E27FC236}">
                <a16:creationId xmlns:a16="http://schemas.microsoft.com/office/drawing/2014/main" id="{C3406DA1-3F84-7172-E32F-1F0BF33D3EF0}"/>
              </a:ext>
            </a:extLst>
          </p:cNvPr>
          <p:cNvSpPr>
            <a:spLocks noGrp="1" noRot="1" noChangeAspect="1" noChangeArrowheads="1" noTextEdit="1"/>
          </p:cNvSpPr>
          <p:nvPr>
            <p:ph type="sldImg"/>
          </p:nvPr>
        </p:nvSpPr>
        <p:spPr>
          <a:ln/>
        </p:spPr>
      </p:sp>
      <p:sp>
        <p:nvSpPr>
          <p:cNvPr id="86020" name="Rectangle 3">
            <a:extLst>
              <a:ext uri="{FF2B5EF4-FFF2-40B4-BE49-F238E27FC236}">
                <a16:creationId xmlns:a16="http://schemas.microsoft.com/office/drawing/2014/main" id="{C1012AB5-B981-0B1C-237F-60B4727AE48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a:extLst>
              <a:ext uri="{FF2B5EF4-FFF2-40B4-BE49-F238E27FC236}">
                <a16:creationId xmlns:a16="http://schemas.microsoft.com/office/drawing/2014/main" id="{50DB36F0-12D2-0DB1-5018-C09E11564E9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6CE36076-F4EA-47E1-AB08-9F0DC15F4EC7}" type="slidenum">
              <a:rPr lang="en-US" altLang="en-US" sz="1200"/>
              <a:pPr/>
              <a:t>40</a:t>
            </a:fld>
            <a:endParaRPr lang="en-US" altLang="en-US" sz="1200"/>
          </a:p>
        </p:txBody>
      </p:sp>
      <p:sp>
        <p:nvSpPr>
          <p:cNvPr id="88067" name="Rectangle 2">
            <a:extLst>
              <a:ext uri="{FF2B5EF4-FFF2-40B4-BE49-F238E27FC236}">
                <a16:creationId xmlns:a16="http://schemas.microsoft.com/office/drawing/2014/main" id="{A1B88D4C-64BF-8301-64E5-F53B6004A479}"/>
              </a:ext>
            </a:extLst>
          </p:cNvPr>
          <p:cNvSpPr>
            <a:spLocks noGrp="1" noRot="1" noChangeAspect="1" noChangeArrowheads="1" noTextEdit="1"/>
          </p:cNvSpPr>
          <p:nvPr>
            <p:ph type="sldImg"/>
          </p:nvPr>
        </p:nvSpPr>
        <p:spPr>
          <a:ln/>
        </p:spPr>
      </p:sp>
      <p:sp>
        <p:nvSpPr>
          <p:cNvPr id="88068" name="Rectangle 3">
            <a:extLst>
              <a:ext uri="{FF2B5EF4-FFF2-40B4-BE49-F238E27FC236}">
                <a16:creationId xmlns:a16="http://schemas.microsoft.com/office/drawing/2014/main" id="{CA2E57D1-77BF-6919-049C-D36E1C26654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631187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dirty="0"/>
              <a:t>Click to edit Master title style</a:t>
            </a:r>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33090"/>
            <a:ext cx="2305141" cy="996429"/>
          </a:xfrm>
          <a:prstGeom prst="rect">
            <a:avLst/>
          </a:prstGeom>
        </p:spPr>
      </p:pic>
      <p:sp>
        <p:nvSpPr>
          <p:cNvPr id="9" name="Rectangle 8">
            <a:extLst>
              <a:ext uri="{FF2B5EF4-FFF2-40B4-BE49-F238E27FC236}">
                <a16:creationId xmlns:a16="http://schemas.microsoft.com/office/drawing/2014/main" id="{56B38014-5BF5-2794-D666-1054BFF550C1}"/>
              </a:ext>
            </a:extLst>
          </p:cNvPr>
          <p:cNvSpPr/>
          <p:nvPr userDrawn="1"/>
        </p:nvSpPr>
        <p:spPr>
          <a:xfrm>
            <a:off x="2463850" y="330632"/>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image" Target="../media/image8.emf"/><Relationship Id="rId5" Type="http://schemas.openxmlformats.org/officeDocument/2006/relationships/oleObject" Target="../embeddings/oleObject2.bin"/><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1.wmf"/></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2.wm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519394" y="82297"/>
            <a:ext cx="6726026" cy="677570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982585" y="1922731"/>
            <a:ext cx="4183517" cy="923330"/>
          </a:xfrm>
          <a:prstGeom prst="rect">
            <a:avLst/>
          </a:prstGeom>
          <a:noFill/>
        </p:spPr>
        <p:txBody>
          <a:bodyPr wrap="square" rtlCol="0">
            <a:spAutoFit/>
          </a:bodyPr>
          <a:lstStyle/>
          <a:p>
            <a:r>
              <a:rPr lang="en-US" altLang="en-US" sz="5400" b="1" dirty="0">
                <a:solidFill>
                  <a:srgbClr val="00B0F0"/>
                </a:solidFill>
                <a:latin typeface="Times New Roman" panose="02020603050405020304" pitchFamily="18" charset="0"/>
                <a:cs typeface="Times New Roman" panose="02020603050405020304" pitchFamily="18" charset="0"/>
              </a:rPr>
              <a:t>Data Mining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5684363" y="230957"/>
            <a:ext cx="6425341" cy="64809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45393" y="2864682"/>
            <a:ext cx="4339289" cy="830997"/>
          </a:xfrm>
          <a:prstGeom prst="rect">
            <a:avLst/>
          </a:prstGeom>
          <a:noFill/>
        </p:spPr>
        <p:txBody>
          <a:bodyPr wrap="square" rtlCol="0">
            <a:spAutoFit/>
          </a:bodyPr>
          <a:lstStyle/>
          <a:p>
            <a:r>
              <a:rPr lang="en-US" altLang="en-US" sz="4800" b="1" dirty="0">
                <a:solidFill>
                  <a:srgbClr val="00B0F0"/>
                </a:solidFill>
                <a:latin typeface="Times New Roman" panose="02020603050405020304" pitchFamily="18" charset="0"/>
                <a:cs typeface="Times New Roman" panose="02020603050405020304" pitchFamily="18" charset="0"/>
              </a:rPr>
              <a:t>Data Mining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3</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088444"/>
          </a:xfrm>
          <a:prstGeom prst="rect">
            <a:avLst/>
          </a:prstGeom>
          <a:solidFill>
            <a:schemeClr val="accent2">
              <a:lumMod val="20000"/>
              <a:lumOff val="80000"/>
            </a:schemeClr>
          </a:solidFill>
        </p:spPr>
        <p:txBody>
          <a:bodyPr wrap="square">
            <a:spAutoFit/>
          </a:bodyPr>
          <a:lstStyle/>
          <a:p>
            <a:pPr>
              <a:lnSpc>
                <a:spcPct val="150000"/>
              </a:lnSpc>
            </a:pPr>
            <a:r>
              <a:rPr lang="en-US" sz="3600" b="1" dirty="0">
                <a:solidFill>
                  <a:srgbClr val="C00000"/>
                </a:solidFill>
              </a:rPr>
              <a:t>What is a decision model?</a:t>
            </a:r>
          </a:p>
          <a:p>
            <a:pPr>
              <a:lnSpc>
                <a:spcPct val="150000"/>
              </a:lnSpc>
            </a:pPr>
            <a:r>
              <a:rPr lang="en-US" sz="4000" b="1" dirty="0"/>
              <a:t>Answer:</a:t>
            </a:r>
          </a:p>
          <a:p>
            <a:pPr marL="457200" indent="-457200">
              <a:lnSpc>
                <a:spcPct val="150000"/>
              </a:lnSpc>
              <a:spcBef>
                <a:spcPts val="600"/>
              </a:spcBef>
              <a:spcAft>
                <a:spcPts val="600"/>
              </a:spcAft>
              <a:buFont typeface="Arial" panose="020B0604020202020204" pitchFamily="34" charset="0"/>
              <a:buChar char="•"/>
            </a:pPr>
            <a:r>
              <a:rPr lang="en-US" sz="2800" dirty="0"/>
              <a:t>A decision model is an abstraction or representation of a real system, idea, or object used to understand, analyze, or facilitate making a decision. It includes data, uncontrollable variables, and decision variables, and can be represented as pictures, spreadsheets, or mathematical relationships.</a:t>
            </a:r>
          </a:p>
        </p:txBody>
      </p:sp>
    </p:spTree>
    <p:extLst>
      <p:ext uri="{BB962C8B-B14F-4D97-AF65-F5344CB8AC3E}">
        <p14:creationId xmlns:p14="http://schemas.microsoft.com/office/powerpoint/2010/main" val="3521392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4</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258684"/>
          </a:xfrm>
          <a:prstGeom prst="rect">
            <a:avLst/>
          </a:prstGeom>
          <a:solidFill>
            <a:schemeClr val="accent2">
              <a:lumMod val="20000"/>
              <a:lumOff val="80000"/>
            </a:schemeClr>
          </a:solidFill>
        </p:spPr>
        <p:txBody>
          <a:bodyPr wrap="square">
            <a:spAutoFit/>
          </a:bodyPr>
          <a:lstStyle/>
          <a:p>
            <a:pPr>
              <a:lnSpc>
                <a:spcPct val="150000"/>
              </a:lnSpc>
              <a:spcBef>
                <a:spcPts val="600"/>
              </a:spcBef>
              <a:spcAft>
                <a:spcPts val="600"/>
              </a:spcAft>
            </a:pPr>
            <a:r>
              <a:rPr lang="en-US" sz="3200" b="1" dirty="0">
                <a:solidFill>
                  <a:srgbClr val="C00000"/>
                </a:solidFill>
              </a:rPr>
              <a:t>What are the key tools in Excel for performing what-if analysis?</a:t>
            </a:r>
          </a:p>
          <a:p>
            <a:pPr>
              <a:lnSpc>
                <a:spcPct val="114000"/>
              </a:lnSpc>
              <a:spcBef>
                <a:spcPts val="600"/>
              </a:spcBef>
              <a:spcAft>
                <a:spcPts val="600"/>
              </a:spcAft>
            </a:pPr>
            <a:r>
              <a:rPr lang="en-US" sz="2800" b="1" dirty="0"/>
              <a:t>Answer:</a:t>
            </a:r>
          </a:p>
          <a:p>
            <a:pPr>
              <a:lnSpc>
                <a:spcPct val="114000"/>
              </a:lnSpc>
              <a:spcBef>
                <a:spcPts val="600"/>
              </a:spcBef>
              <a:spcAft>
                <a:spcPts val="600"/>
              </a:spcAft>
            </a:pPr>
            <a:r>
              <a:rPr lang="en-US" sz="2600" dirty="0"/>
              <a:t>The key tools in Excel for performing what-if analysis include:</a:t>
            </a:r>
          </a:p>
          <a:p>
            <a:pPr>
              <a:lnSpc>
                <a:spcPct val="114000"/>
              </a:lnSpc>
              <a:spcBef>
                <a:spcPts val="600"/>
              </a:spcBef>
              <a:spcAft>
                <a:spcPts val="600"/>
              </a:spcAft>
            </a:pPr>
            <a:r>
              <a:rPr lang="en-US" sz="2600" dirty="0"/>
              <a:t>Data Tables: Summarize the impact of one or two inputs on a specified output.</a:t>
            </a:r>
          </a:p>
          <a:p>
            <a:pPr>
              <a:lnSpc>
                <a:spcPct val="114000"/>
              </a:lnSpc>
              <a:spcBef>
                <a:spcPts val="600"/>
              </a:spcBef>
              <a:spcAft>
                <a:spcPts val="600"/>
              </a:spcAft>
            </a:pPr>
            <a:r>
              <a:rPr lang="en-US" sz="2600" dirty="0"/>
              <a:t>Scenario Manager: Allows users to create and save different groups of input values (scenarios) and switch between them to see how different inputs affect the model.</a:t>
            </a:r>
          </a:p>
          <a:p>
            <a:pPr>
              <a:lnSpc>
                <a:spcPct val="114000"/>
              </a:lnSpc>
              <a:spcBef>
                <a:spcPts val="600"/>
              </a:spcBef>
              <a:spcAft>
                <a:spcPts val="600"/>
              </a:spcAft>
            </a:pPr>
            <a:r>
              <a:rPr lang="en-US" sz="2600" dirty="0"/>
              <a:t>Goal Seek: Finds the value of an input that produces a known result within a spreadsheet, useful for determining break-even points and other specific targets.</a:t>
            </a:r>
          </a:p>
        </p:txBody>
      </p:sp>
    </p:spTree>
    <p:extLst>
      <p:ext uri="{BB962C8B-B14F-4D97-AF65-F5344CB8AC3E}">
        <p14:creationId xmlns:p14="http://schemas.microsoft.com/office/powerpoint/2010/main" val="1693213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5</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4842929"/>
          </a:xfrm>
          <a:prstGeom prst="rect">
            <a:avLst/>
          </a:prstGeom>
          <a:solidFill>
            <a:schemeClr val="accent2">
              <a:lumMod val="20000"/>
              <a:lumOff val="80000"/>
            </a:schemeClr>
          </a:solidFill>
        </p:spPr>
        <p:txBody>
          <a:bodyPr wrap="square">
            <a:spAutoFit/>
          </a:bodyPr>
          <a:lstStyle/>
          <a:p>
            <a:pPr>
              <a:lnSpc>
                <a:spcPct val="150000"/>
              </a:lnSpc>
            </a:pPr>
            <a:r>
              <a:rPr lang="en-US" sz="2800" b="1" dirty="0">
                <a:solidFill>
                  <a:srgbClr val="C00000"/>
                </a:solidFill>
              </a:rPr>
              <a:t>What is the purpose of Monte Carlo Simulation in decision models?</a:t>
            </a:r>
          </a:p>
          <a:p>
            <a:pPr>
              <a:lnSpc>
                <a:spcPct val="150000"/>
              </a:lnSpc>
            </a:pPr>
            <a:r>
              <a:rPr lang="en-US" sz="2800" b="1" dirty="0"/>
              <a:t>Answer:</a:t>
            </a:r>
          </a:p>
          <a:p>
            <a:pPr marL="457200" indent="-457200">
              <a:lnSpc>
                <a:spcPct val="114000"/>
              </a:lnSpc>
              <a:spcBef>
                <a:spcPts val="600"/>
              </a:spcBef>
              <a:spcAft>
                <a:spcPts val="600"/>
              </a:spcAft>
              <a:buFont typeface="Arial" panose="020B0604020202020204" pitchFamily="34" charset="0"/>
              <a:buChar char="•"/>
            </a:pPr>
            <a:r>
              <a:rPr lang="en-US" sz="2800" dirty="0"/>
              <a:t>The purpose of Monte Carlo Simulation in decision models is to:</a:t>
            </a:r>
          </a:p>
          <a:p>
            <a:pPr marL="457200" indent="-457200">
              <a:lnSpc>
                <a:spcPct val="114000"/>
              </a:lnSpc>
              <a:spcBef>
                <a:spcPts val="600"/>
              </a:spcBef>
              <a:spcAft>
                <a:spcPts val="600"/>
              </a:spcAft>
              <a:buFont typeface="Arial" panose="020B0604020202020204" pitchFamily="34" charset="0"/>
              <a:buChar char="•"/>
            </a:pPr>
            <a:r>
              <a:rPr lang="en-US" sz="2800" dirty="0"/>
              <a:t>Generate random values for uncertain inputs in the model.</a:t>
            </a:r>
          </a:p>
          <a:p>
            <a:pPr marL="457200" indent="-457200">
              <a:lnSpc>
                <a:spcPct val="114000"/>
              </a:lnSpc>
              <a:spcBef>
                <a:spcPts val="600"/>
              </a:spcBef>
              <a:spcAft>
                <a:spcPts val="600"/>
              </a:spcAft>
              <a:buFont typeface="Arial" panose="020B0604020202020204" pitchFamily="34" charset="0"/>
              <a:buChar char="•"/>
            </a:pPr>
            <a:r>
              <a:rPr lang="en-US" sz="2800" dirty="0"/>
              <a:t>Compute the output variables of interest based on these random inputs.</a:t>
            </a:r>
          </a:p>
          <a:p>
            <a:pPr marL="457200" indent="-457200">
              <a:lnSpc>
                <a:spcPct val="114000"/>
              </a:lnSpc>
              <a:spcBef>
                <a:spcPts val="600"/>
              </a:spcBef>
              <a:spcAft>
                <a:spcPts val="600"/>
              </a:spcAft>
              <a:buFont typeface="Arial" panose="020B0604020202020204" pitchFamily="34" charset="0"/>
              <a:buChar char="•"/>
            </a:pPr>
            <a:r>
              <a:rPr lang="en-US" sz="2800" dirty="0"/>
              <a:t>Repeat this process for many trials to understand the distribution and variability of the output results, helping to assess risk and uncertainty in decision-making.</a:t>
            </a:r>
          </a:p>
        </p:txBody>
      </p:sp>
    </p:spTree>
    <p:extLst>
      <p:ext uri="{BB962C8B-B14F-4D97-AF65-F5344CB8AC3E}">
        <p14:creationId xmlns:p14="http://schemas.microsoft.com/office/powerpoint/2010/main" val="1852243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F2ED6675-9388-E760-0692-165DFD914EC4}"/>
              </a:ext>
            </a:extLst>
          </p:cNvPr>
          <p:cNvSpPr>
            <a:spLocks noGrp="1" noChangeArrowheads="1"/>
          </p:cNvSpPr>
          <p:nvPr>
            <p:ph type="title"/>
          </p:nvPr>
        </p:nvSpPr>
        <p:spPr/>
        <p:txBody>
          <a:bodyPr>
            <a:normAutofit/>
          </a:bodyPr>
          <a:lstStyle/>
          <a:p>
            <a:pPr algn="ctr" eaLnBrk="1" hangingPunct="1"/>
            <a:r>
              <a:rPr lang="en-US" altLang="en-US" sz="5400" dirty="0"/>
              <a:t>Data Mining Overview</a:t>
            </a:r>
          </a:p>
        </p:txBody>
      </p:sp>
      <p:sp>
        <p:nvSpPr>
          <p:cNvPr id="17411" name="Rectangle 3">
            <a:extLst>
              <a:ext uri="{FF2B5EF4-FFF2-40B4-BE49-F238E27FC236}">
                <a16:creationId xmlns:a16="http://schemas.microsoft.com/office/drawing/2014/main" id="{13B210CC-4C7B-FBED-30B3-D4F23F58F919}"/>
              </a:ext>
            </a:extLst>
          </p:cNvPr>
          <p:cNvSpPr>
            <a:spLocks noGrp="1" noChangeArrowheads="1"/>
          </p:cNvSpPr>
          <p:nvPr>
            <p:ph type="body" idx="1"/>
          </p:nvPr>
        </p:nvSpPr>
        <p:spPr/>
        <p:txBody>
          <a:bodyPr>
            <a:normAutofit lnSpcReduction="10000"/>
          </a:bodyPr>
          <a:lstStyle/>
          <a:p>
            <a:pPr eaLnBrk="1" hangingPunct="1">
              <a:lnSpc>
                <a:spcPct val="125000"/>
              </a:lnSpc>
            </a:pPr>
            <a:r>
              <a:rPr lang="en-US" altLang="en-US" dirty="0"/>
              <a:t>Data warehouses and OLAP (On Line Analytical Processing.)</a:t>
            </a:r>
          </a:p>
          <a:p>
            <a:pPr eaLnBrk="1" hangingPunct="1">
              <a:lnSpc>
                <a:spcPct val="125000"/>
              </a:lnSpc>
            </a:pPr>
            <a:r>
              <a:rPr lang="en-US" altLang="en-US" dirty="0"/>
              <a:t>Association Rules Mining</a:t>
            </a:r>
          </a:p>
          <a:p>
            <a:pPr eaLnBrk="1" hangingPunct="1">
              <a:lnSpc>
                <a:spcPct val="125000"/>
              </a:lnSpc>
            </a:pPr>
            <a:r>
              <a:rPr lang="en-US" altLang="en-US" dirty="0"/>
              <a:t>Clustering: Hierarchical and Partition approaches</a:t>
            </a:r>
          </a:p>
          <a:p>
            <a:pPr eaLnBrk="1" hangingPunct="1">
              <a:lnSpc>
                <a:spcPct val="125000"/>
              </a:lnSpc>
            </a:pPr>
            <a:r>
              <a:rPr lang="en-US" altLang="en-US" dirty="0"/>
              <a:t>Classification: Decision Trees and Bayesian classifiers</a:t>
            </a:r>
          </a:p>
          <a:p>
            <a:pPr eaLnBrk="1" hangingPunct="1">
              <a:lnSpc>
                <a:spcPct val="125000"/>
              </a:lnSpc>
            </a:pPr>
            <a:r>
              <a:rPr lang="en-US" altLang="en-US" dirty="0"/>
              <a:t>Sequential Pattern Mining</a:t>
            </a:r>
          </a:p>
          <a:p>
            <a:pPr eaLnBrk="1" hangingPunct="1">
              <a:lnSpc>
                <a:spcPct val="125000"/>
              </a:lnSpc>
            </a:pPr>
            <a:r>
              <a:rPr lang="en-US" altLang="en-US" dirty="0"/>
              <a:t>Advanced topics: graph mining, privacy preserving data mining, outlier detection, spatial data mining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D1659F23-4403-7C7F-3899-D0B66A55B3E4}"/>
              </a:ext>
            </a:extLst>
          </p:cNvPr>
          <p:cNvSpPr>
            <a:spLocks noGrp="1" noChangeArrowheads="1"/>
          </p:cNvSpPr>
          <p:nvPr>
            <p:ph type="title"/>
          </p:nvPr>
        </p:nvSpPr>
        <p:spPr/>
        <p:txBody>
          <a:bodyPr/>
          <a:lstStyle/>
          <a:p>
            <a:pPr algn="ctr" eaLnBrk="1" hangingPunct="1"/>
            <a:r>
              <a:rPr lang="en-US" altLang="en-US"/>
              <a:t>What is Data Mining?</a:t>
            </a:r>
          </a:p>
        </p:txBody>
      </p:sp>
      <p:sp>
        <p:nvSpPr>
          <p:cNvPr id="19459" name="Rectangle 3">
            <a:extLst>
              <a:ext uri="{FF2B5EF4-FFF2-40B4-BE49-F238E27FC236}">
                <a16:creationId xmlns:a16="http://schemas.microsoft.com/office/drawing/2014/main" id="{78BAE3DD-D72D-2B3A-75FB-2A3212BC52CC}"/>
              </a:ext>
            </a:extLst>
          </p:cNvPr>
          <p:cNvSpPr>
            <a:spLocks noGrp="1" noChangeArrowheads="1"/>
          </p:cNvSpPr>
          <p:nvPr>
            <p:ph type="body" idx="1"/>
          </p:nvPr>
        </p:nvSpPr>
        <p:spPr>
          <a:xfrm>
            <a:off x="838200" y="1825625"/>
            <a:ext cx="10713204" cy="4378863"/>
          </a:xfrm>
        </p:spPr>
        <p:txBody>
          <a:bodyPr>
            <a:normAutofit fontScale="92500" lnSpcReduction="10000"/>
          </a:bodyPr>
          <a:lstStyle/>
          <a:p>
            <a:pPr eaLnBrk="1" hangingPunct="1">
              <a:lnSpc>
                <a:spcPct val="150000"/>
              </a:lnSpc>
            </a:pPr>
            <a:r>
              <a:rPr lang="en-US" altLang="en-US" sz="3500" b="1" dirty="0"/>
              <a:t>Data Mining is:</a:t>
            </a:r>
          </a:p>
          <a:p>
            <a:pPr lvl="1" eaLnBrk="1" hangingPunct="1">
              <a:lnSpc>
                <a:spcPct val="150000"/>
              </a:lnSpc>
              <a:buFont typeface="Wingdings" panose="05000000000000000000" pitchFamily="2" charset="2"/>
              <a:buNone/>
            </a:pPr>
            <a:r>
              <a:rPr lang="en-US" altLang="en-US" sz="2800" dirty="0">
                <a:latin typeface="Comic Sans MS" panose="030F0702030302020204" pitchFamily="66" charset="0"/>
              </a:rPr>
              <a:t>(1) The efficient discovery of previously unknown, valid, potentially useful, understandable patterns in large datasets</a:t>
            </a:r>
          </a:p>
          <a:p>
            <a:pPr lvl="1" eaLnBrk="1" hangingPunct="1">
              <a:lnSpc>
                <a:spcPct val="150000"/>
              </a:lnSpc>
              <a:buFont typeface="Wingdings" panose="05000000000000000000" pitchFamily="2" charset="2"/>
              <a:buNone/>
            </a:pPr>
            <a:r>
              <a:rPr lang="en-US" altLang="en-US" sz="2800" dirty="0">
                <a:latin typeface="Comic Sans MS" panose="030F0702030302020204" pitchFamily="66" charset="0"/>
              </a:rPr>
              <a:t>(2) The analysis of (often large) observational data sets to find unsuspected relationships and to summarize the data in novel ways that are both understandable and useful to the data owner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7B84224B-3B89-3115-B011-299E1EADD977}"/>
              </a:ext>
            </a:extLst>
          </p:cNvPr>
          <p:cNvSpPr>
            <a:spLocks noGrp="1" noChangeArrowheads="1"/>
          </p:cNvSpPr>
          <p:nvPr>
            <p:ph type="title"/>
          </p:nvPr>
        </p:nvSpPr>
        <p:spPr/>
        <p:txBody>
          <a:bodyPr>
            <a:normAutofit/>
          </a:bodyPr>
          <a:lstStyle/>
          <a:p>
            <a:pPr algn="ctr" eaLnBrk="1" hangingPunct="1"/>
            <a:r>
              <a:rPr lang="en-US" altLang="en-US" sz="4800" b="1" dirty="0"/>
              <a:t>Overview of terms</a:t>
            </a:r>
          </a:p>
        </p:txBody>
      </p:sp>
      <p:sp>
        <p:nvSpPr>
          <p:cNvPr id="21507" name="Rectangle 3">
            <a:extLst>
              <a:ext uri="{FF2B5EF4-FFF2-40B4-BE49-F238E27FC236}">
                <a16:creationId xmlns:a16="http://schemas.microsoft.com/office/drawing/2014/main" id="{C07F0B6D-13E0-38C7-0DA8-74215D3CEA24}"/>
              </a:ext>
            </a:extLst>
          </p:cNvPr>
          <p:cNvSpPr>
            <a:spLocks noGrp="1" noChangeArrowheads="1"/>
          </p:cNvSpPr>
          <p:nvPr>
            <p:ph type="body" idx="1"/>
          </p:nvPr>
        </p:nvSpPr>
        <p:spPr>
          <a:xfrm>
            <a:off x="1053885" y="1850756"/>
            <a:ext cx="10515600" cy="4033434"/>
          </a:xfrm>
        </p:spPr>
        <p:txBody>
          <a:bodyPr>
            <a:normAutofit fontScale="92500" lnSpcReduction="20000"/>
          </a:bodyPr>
          <a:lstStyle/>
          <a:p>
            <a:pPr eaLnBrk="1" hangingPunct="1">
              <a:lnSpc>
                <a:spcPct val="150000"/>
              </a:lnSpc>
            </a:pPr>
            <a:r>
              <a:rPr lang="en-US" altLang="en-US" sz="3200" u="sng" dirty="0"/>
              <a:t>Data</a:t>
            </a:r>
            <a:r>
              <a:rPr lang="en-US" altLang="en-US" sz="3200" dirty="0"/>
              <a:t>: a set of facts (items) D, usually stored in a database</a:t>
            </a:r>
          </a:p>
          <a:p>
            <a:pPr eaLnBrk="1" hangingPunct="1">
              <a:lnSpc>
                <a:spcPct val="150000"/>
              </a:lnSpc>
            </a:pPr>
            <a:r>
              <a:rPr lang="en-US" altLang="en-US" sz="3200" u="sng" dirty="0"/>
              <a:t>Pattern</a:t>
            </a:r>
            <a:r>
              <a:rPr lang="en-US" altLang="en-US" sz="3200" dirty="0"/>
              <a:t>: an expression E in a language L, that describes a subset of facts</a:t>
            </a:r>
          </a:p>
          <a:p>
            <a:pPr eaLnBrk="1" hangingPunct="1">
              <a:lnSpc>
                <a:spcPct val="150000"/>
              </a:lnSpc>
            </a:pPr>
            <a:r>
              <a:rPr lang="en-US" altLang="en-US" sz="3200" u="sng" dirty="0"/>
              <a:t>Attribute</a:t>
            </a:r>
            <a:r>
              <a:rPr lang="en-US" altLang="en-US" sz="3200" dirty="0"/>
              <a:t>: a field in an item </a:t>
            </a:r>
            <a:r>
              <a:rPr lang="en-US" altLang="en-US" sz="3200" i="1" dirty="0" err="1"/>
              <a:t>i</a:t>
            </a:r>
            <a:r>
              <a:rPr lang="en-US" altLang="en-US" sz="3200" dirty="0"/>
              <a:t> in D.</a:t>
            </a:r>
          </a:p>
          <a:p>
            <a:pPr eaLnBrk="1" hangingPunct="1">
              <a:lnSpc>
                <a:spcPct val="150000"/>
              </a:lnSpc>
            </a:pPr>
            <a:r>
              <a:rPr lang="en-US" altLang="en-US" sz="3200" u="sng" dirty="0"/>
              <a:t>Interestingness</a:t>
            </a:r>
            <a:r>
              <a:rPr lang="en-US" altLang="en-US" sz="3200" dirty="0"/>
              <a:t>: a function I</a:t>
            </a:r>
            <a:r>
              <a:rPr lang="en-US" altLang="en-US" sz="3200" baseline="-25000" dirty="0"/>
              <a:t>D,L </a:t>
            </a:r>
            <a:r>
              <a:rPr lang="en-US" altLang="en-US" sz="3200" dirty="0"/>
              <a:t>that maps an expression E in L into a measure space 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D0BD20A2-5784-ED58-F056-31BD804EFD7D}"/>
              </a:ext>
            </a:extLst>
          </p:cNvPr>
          <p:cNvSpPr>
            <a:spLocks noGrp="1" noChangeArrowheads="1"/>
          </p:cNvSpPr>
          <p:nvPr>
            <p:ph type="title"/>
          </p:nvPr>
        </p:nvSpPr>
        <p:spPr/>
        <p:txBody>
          <a:bodyPr/>
          <a:lstStyle/>
          <a:p>
            <a:pPr algn="ctr" eaLnBrk="1" hangingPunct="1"/>
            <a:r>
              <a:rPr lang="en-US" altLang="en-US" sz="4000" dirty="0"/>
              <a:t>Overview of terms</a:t>
            </a:r>
          </a:p>
        </p:txBody>
      </p:sp>
      <p:sp>
        <p:nvSpPr>
          <p:cNvPr id="23555" name="Rectangle 3">
            <a:extLst>
              <a:ext uri="{FF2B5EF4-FFF2-40B4-BE49-F238E27FC236}">
                <a16:creationId xmlns:a16="http://schemas.microsoft.com/office/drawing/2014/main" id="{32DFBA16-6C28-EDAB-8AA3-391D56ECF088}"/>
              </a:ext>
            </a:extLst>
          </p:cNvPr>
          <p:cNvSpPr>
            <a:spLocks noGrp="1" noChangeArrowheads="1"/>
          </p:cNvSpPr>
          <p:nvPr>
            <p:ph type="body" idx="1"/>
          </p:nvPr>
        </p:nvSpPr>
        <p:spPr/>
        <p:txBody>
          <a:bodyPr>
            <a:normAutofit/>
          </a:bodyPr>
          <a:lstStyle/>
          <a:p>
            <a:pPr eaLnBrk="1" hangingPunct="1">
              <a:lnSpc>
                <a:spcPct val="150000"/>
              </a:lnSpc>
            </a:pPr>
            <a:r>
              <a:rPr lang="en-US" altLang="en-US" sz="3200" dirty="0"/>
              <a:t>The </a:t>
            </a:r>
            <a:r>
              <a:rPr lang="en-US" altLang="en-US" sz="3200" b="1" dirty="0"/>
              <a:t>Data Mining Task:</a:t>
            </a:r>
          </a:p>
          <a:p>
            <a:pPr eaLnBrk="1" hangingPunct="1">
              <a:lnSpc>
                <a:spcPct val="150000"/>
              </a:lnSpc>
              <a:buFont typeface="Wingdings" panose="05000000000000000000" pitchFamily="2" charset="2"/>
              <a:buNone/>
            </a:pPr>
            <a:r>
              <a:rPr lang="en-US" altLang="en-US" sz="3200" dirty="0"/>
              <a:t>   For a given dataset D, language of facts L, interestingness function I</a:t>
            </a:r>
            <a:r>
              <a:rPr lang="en-US" altLang="en-US" sz="3200" baseline="-25000" dirty="0"/>
              <a:t>D,L</a:t>
            </a:r>
            <a:r>
              <a:rPr lang="en-US" altLang="en-US" sz="3200" dirty="0"/>
              <a:t> and threshold c, find the expression E such that I</a:t>
            </a:r>
            <a:r>
              <a:rPr lang="en-US" altLang="en-US" sz="3200" baseline="-25000" dirty="0"/>
              <a:t>D,L</a:t>
            </a:r>
            <a:r>
              <a:rPr lang="en-US" altLang="en-US" sz="3200" dirty="0"/>
              <a:t>(E) &gt; c  efficiently.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a:extLst>
              <a:ext uri="{FF2B5EF4-FFF2-40B4-BE49-F238E27FC236}">
                <a16:creationId xmlns:a16="http://schemas.microsoft.com/office/drawing/2014/main" id="{058BD763-BC56-EE3F-5560-E1090541BB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333" b="2116"/>
          <a:stretch>
            <a:fillRect/>
          </a:stretch>
        </p:blipFill>
        <p:spPr bwMode="auto">
          <a:xfrm>
            <a:off x="1292817" y="1867546"/>
            <a:ext cx="8077200" cy="4648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CC"/>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3" name="Rectangle 3">
            <a:extLst>
              <a:ext uri="{FF2B5EF4-FFF2-40B4-BE49-F238E27FC236}">
                <a16:creationId xmlns:a16="http://schemas.microsoft.com/office/drawing/2014/main" id="{7D8F766B-9CC6-3992-A6DB-02F575A17A2A}"/>
              </a:ext>
            </a:extLst>
          </p:cNvPr>
          <p:cNvSpPr>
            <a:spLocks noGrp="1" noChangeArrowheads="1"/>
          </p:cNvSpPr>
          <p:nvPr>
            <p:ph type="title"/>
          </p:nvPr>
        </p:nvSpPr>
        <p:spPr>
          <a:xfrm>
            <a:off x="1726769" y="866614"/>
            <a:ext cx="8280400" cy="533400"/>
          </a:xfrm>
        </p:spPr>
        <p:txBody>
          <a:bodyPr>
            <a:noAutofit/>
          </a:bodyPr>
          <a:lstStyle/>
          <a:p>
            <a:pPr eaLnBrk="1" hangingPunct="1"/>
            <a:r>
              <a:rPr lang="en-US" altLang="en-US" sz="4800" b="1" dirty="0"/>
              <a:t> Knowledge Discovery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83E01425-4B6B-0425-069A-220341D179EE}"/>
              </a:ext>
            </a:extLst>
          </p:cNvPr>
          <p:cNvSpPr>
            <a:spLocks noGrp="1" noChangeArrowheads="1"/>
          </p:cNvSpPr>
          <p:nvPr>
            <p:ph type="title"/>
          </p:nvPr>
        </p:nvSpPr>
        <p:spPr/>
        <p:txBody>
          <a:bodyPr>
            <a:normAutofit/>
          </a:bodyPr>
          <a:lstStyle/>
          <a:p>
            <a:pPr algn="ctr" eaLnBrk="1" hangingPunct="1"/>
            <a:r>
              <a:rPr lang="en-US" altLang="en-US" sz="4800" b="1" dirty="0"/>
              <a:t>Examples of  Large Datasets</a:t>
            </a:r>
          </a:p>
        </p:txBody>
      </p:sp>
      <p:sp>
        <p:nvSpPr>
          <p:cNvPr id="27651" name="Rectangle 3">
            <a:extLst>
              <a:ext uri="{FF2B5EF4-FFF2-40B4-BE49-F238E27FC236}">
                <a16:creationId xmlns:a16="http://schemas.microsoft.com/office/drawing/2014/main" id="{3792D8D8-A4AF-F51D-B2FB-CE9DCDC918E6}"/>
              </a:ext>
            </a:extLst>
          </p:cNvPr>
          <p:cNvSpPr>
            <a:spLocks noGrp="1" noChangeArrowheads="1"/>
          </p:cNvSpPr>
          <p:nvPr>
            <p:ph type="body" idx="1"/>
          </p:nvPr>
        </p:nvSpPr>
        <p:spPr>
          <a:xfrm>
            <a:off x="2080648" y="1690687"/>
            <a:ext cx="8269288" cy="4735943"/>
          </a:xfrm>
        </p:spPr>
        <p:txBody>
          <a:bodyPr>
            <a:normAutofit lnSpcReduction="10000"/>
          </a:bodyPr>
          <a:lstStyle/>
          <a:p>
            <a:pPr eaLnBrk="1" hangingPunct="1">
              <a:lnSpc>
                <a:spcPct val="90000"/>
              </a:lnSpc>
            </a:pPr>
            <a:r>
              <a:rPr lang="en-US" altLang="en-US" sz="3200" dirty="0"/>
              <a:t>Government: IRS, NGA, …</a:t>
            </a:r>
          </a:p>
          <a:p>
            <a:pPr eaLnBrk="1" hangingPunct="1">
              <a:lnSpc>
                <a:spcPct val="90000"/>
              </a:lnSpc>
            </a:pPr>
            <a:r>
              <a:rPr lang="en-US" altLang="en-US" sz="3200" dirty="0"/>
              <a:t>Large corporations</a:t>
            </a:r>
          </a:p>
          <a:p>
            <a:pPr lvl="1" eaLnBrk="1" hangingPunct="1">
              <a:lnSpc>
                <a:spcPct val="90000"/>
              </a:lnSpc>
            </a:pPr>
            <a:r>
              <a:rPr lang="en-US" altLang="en-US" sz="2800" dirty="0"/>
              <a:t>WALMART: 20M transactions per day</a:t>
            </a:r>
          </a:p>
          <a:p>
            <a:pPr lvl="1" eaLnBrk="1" hangingPunct="1">
              <a:lnSpc>
                <a:spcPct val="90000"/>
              </a:lnSpc>
            </a:pPr>
            <a:r>
              <a:rPr lang="en-US" altLang="en-US" sz="2800" dirty="0"/>
              <a:t>MOBIL: 100 TB geological databases</a:t>
            </a:r>
          </a:p>
          <a:p>
            <a:pPr lvl="1" eaLnBrk="1" hangingPunct="1">
              <a:lnSpc>
                <a:spcPct val="90000"/>
              </a:lnSpc>
            </a:pPr>
            <a:r>
              <a:rPr lang="en-US" altLang="en-US" sz="2800" dirty="0"/>
              <a:t>AT&amp;T 300 M calls per day</a:t>
            </a:r>
          </a:p>
          <a:p>
            <a:pPr lvl="1" eaLnBrk="1" hangingPunct="1">
              <a:lnSpc>
                <a:spcPct val="90000"/>
              </a:lnSpc>
            </a:pPr>
            <a:r>
              <a:rPr lang="en-US" altLang="en-US" sz="2800" dirty="0"/>
              <a:t>Credit card companies</a:t>
            </a:r>
          </a:p>
          <a:p>
            <a:pPr lvl="1" eaLnBrk="1" hangingPunct="1">
              <a:lnSpc>
                <a:spcPct val="90000"/>
              </a:lnSpc>
            </a:pPr>
            <a:endParaRPr lang="en-US" altLang="en-US" sz="2800" dirty="0"/>
          </a:p>
          <a:p>
            <a:pPr eaLnBrk="1" hangingPunct="1">
              <a:lnSpc>
                <a:spcPct val="90000"/>
              </a:lnSpc>
            </a:pPr>
            <a:r>
              <a:rPr lang="en-US" altLang="en-US" sz="3200" dirty="0"/>
              <a:t>Scientific</a:t>
            </a:r>
          </a:p>
          <a:p>
            <a:pPr lvl="1" eaLnBrk="1" hangingPunct="1">
              <a:lnSpc>
                <a:spcPct val="90000"/>
              </a:lnSpc>
            </a:pPr>
            <a:r>
              <a:rPr lang="en-US" altLang="en-US" sz="2800" dirty="0"/>
              <a:t>NASA, EOS project: 50 GB per hour</a:t>
            </a:r>
          </a:p>
          <a:p>
            <a:pPr lvl="1" eaLnBrk="1" hangingPunct="1">
              <a:lnSpc>
                <a:spcPct val="90000"/>
              </a:lnSpc>
            </a:pPr>
            <a:r>
              <a:rPr lang="en-US" altLang="en-US" sz="2800" dirty="0"/>
              <a:t>Environmental datasets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026">
            <a:extLst>
              <a:ext uri="{FF2B5EF4-FFF2-40B4-BE49-F238E27FC236}">
                <a16:creationId xmlns:a16="http://schemas.microsoft.com/office/drawing/2014/main" id="{F591BFE7-C4BD-8BFA-C1FA-CD2698B1A8A9}"/>
              </a:ext>
            </a:extLst>
          </p:cNvPr>
          <p:cNvSpPr>
            <a:spLocks noGrp="1" noChangeArrowheads="1"/>
          </p:cNvSpPr>
          <p:nvPr>
            <p:ph type="title"/>
          </p:nvPr>
        </p:nvSpPr>
        <p:spPr>
          <a:xfrm>
            <a:off x="838200" y="681037"/>
            <a:ext cx="10515600" cy="1009651"/>
          </a:xfrm>
        </p:spPr>
        <p:txBody>
          <a:bodyPr>
            <a:normAutofit/>
          </a:bodyPr>
          <a:lstStyle/>
          <a:p>
            <a:pPr algn="ctr" eaLnBrk="1" hangingPunct="1"/>
            <a:r>
              <a:rPr lang="en-US" altLang="en-US" b="1" dirty="0"/>
              <a:t>Examples of Data mining Applications</a:t>
            </a:r>
          </a:p>
        </p:txBody>
      </p:sp>
      <p:sp>
        <p:nvSpPr>
          <p:cNvPr id="29699" name="Rectangle 1027">
            <a:extLst>
              <a:ext uri="{FF2B5EF4-FFF2-40B4-BE49-F238E27FC236}">
                <a16:creationId xmlns:a16="http://schemas.microsoft.com/office/drawing/2014/main" id="{484F703E-D49E-D3D0-DC8E-D7333FBBB82D}"/>
              </a:ext>
            </a:extLst>
          </p:cNvPr>
          <p:cNvSpPr>
            <a:spLocks noGrp="1" noChangeArrowheads="1"/>
          </p:cNvSpPr>
          <p:nvPr>
            <p:ph type="body" idx="1"/>
          </p:nvPr>
        </p:nvSpPr>
        <p:spPr/>
        <p:txBody>
          <a:bodyPr/>
          <a:lstStyle/>
          <a:p>
            <a:pPr eaLnBrk="1" hangingPunct="1">
              <a:lnSpc>
                <a:spcPct val="150000"/>
              </a:lnSpc>
              <a:buFont typeface="Wingdings" panose="05000000000000000000" pitchFamily="2" charset="2"/>
              <a:buNone/>
            </a:pPr>
            <a:r>
              <a:rPr lang="en-US" altLang="en-US" dirty="0"/>
              <a:t>1. Fraud detection: credit cards, phone cards</a:t>
            </a:r>
          </a:p>
          <a:p>
            <a:pPr eaLnBrk="1" hangingPunct="1">
              <a:lnSpc>
                <a:spcPct val="150000"/>
              </a:lnSpc>
              <a:buFont typeface="Wingdings" panose="05000000000000000000" pitchFamily="2" charset="2"/>
              <a:buNone/>
            </a:pPr>
            <a:r>
              <a:rPr lang="en-US" altLang="en-US" dirty="0"/>
              <a:t>2. Marketing: customer targeting</a:t>
            </a:r>
          </a:p>
          <a:p>
            <a:pPr eaLnBrk="1" hangingPunct="1">
              <a:lnSpc>
                <a:spcPct val="150000"/>
              </a:lnSpc>
              <a:buFont typeface="Wingdings" panose="05000000000000000000" pitchFamily="2" charset="2"/>
              <a:buNone/>
            </a:pPr>
            <a:r>
              <a:rPr lang="en-US" altLang="en-US" dirty="0"/>
              <a:t>3. Data Warehousing: Walmart</a:t>
            </a:r>
          </a:p>
          <a:p>
            <a:pPr eaLnBrk="1" hangingPunct="1">
              <a:lnSpc>
                <a:spcPct val="150000"/>
              </a:lnSpc>
              <a:buFont typeface="Wingdings" panose="05000000000000000000" pitchFamily="2" charset="2"/>
              <a:buNone/>
            </a:pPr>
            <a:r>
              <a:rPr lang="en-US" altLang="en-US" dirty="0"/>
              <a:t>4. Astronomy</a:t>
            </a:r>
          </a:p>
          <a:p>
            <a:pPr eaLnBrk="1" hangingPunct="1">
              <a:lnSpc>
                <a:spcPct val="150000"/>
              </a:lnSpc>
              <a:buFont typeface="Wingdings" panose="05000000000000000000" pitchFamily="2" charset="2"/>
              <a:buNone/>
            </a:pPr>
            <a:r>
              <a:rPr lang="en-US" altLang="en-US" dirty="0"/>
              <a:t>5. Molecular biology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026">
            <a:extLst>
              <a:ext uri="{FF2B5EF4-FFF2-40B4-BE49-F238E27FC236}">
                <a16:creationId xmlns:a16="http://schemas.microsoft.com/office/drawing/2014/main" id="{B0ACCB91-A315-48D5-A4CB-010DA55B1516}"/>
              </a:ext>
            </a:extLst>
          </p:cNvPr>
          <p:cNvSpPr>
            <a:spLocks noGrp="1" noChangeArrowheads="1"/>
          </p:cNvSpPr>
          <p:nvPr>
            <p:ph type="title"/>
          </p:nvPr>
        </p:nvSpPr>
        <p:spPr/>
        <p:txBody>
          <a:bodyPr>
            <a:normAutofit/>
          </a:bodyPr>
          <a:lstStyle/>
          <a:p>
            <a:pPr algn="ctr" eaLnBrk="1" hangingPunct="1"/>
            <a:r>
              <a:rPr lang="en-US" altLang="en-US" b="1" dirty="0"/>
              <a:t>How Data Mining is used</a:t>
            </a:r>
          </a:p>
        </p:txBody>
      </p:sp>
      <p:sp>
        <p:nvSpPr>
          <p:cNvPr id="31747" name="Rectangle 1027">
            <a:extLst>
              <a:ext uri="{FF2B5EF4-FFF2-40B4-BE49-F238E27FC236}">
                <a16:creationId xmlns:a16="http://schemas.microsoft.com/office/drawing/2014/main" id="{88CB18E2-5023-B2E8-3616-306C9C8D2423}"/>
              </a:ext>
            </a:extLst>
          </p:cNvPr>
          <p:cNvSpPr>
            <a:spLocks noGrp="1" noChangeArrowheads="1"/>
          </p:cNvSpPr>
          <p:nvPr>
            <p:ph type="body" idx="1"/>
          </p:nvPr>
        </p:nvSpPr>
        <p:spPr>
          <a:xfrm>
            <a:off x="1839132" y="2133600"/>
            <a:ext cx="7873139" cy="4114800"/>
          </a:xfrm>
        </p:spPr>
        <p:txBody>
          <a:bodyPr>
            <a:normAutofit/>
          </a:bodyPr>
          <a:lstStyle/>
          <a:p>
            <a:pPr marL="533400" indent="-533400">
              <a:lnSpc>
                <a:spcPct val="150000"/>
              </a:lnSpc>
              <a:buNone/>
            </a:pPr>
            <a:r>
              <a:rPr lang="en-US" altLang="en-US" sz="3200" dirty="0"/>
              <a:t>1. Identify the problem</a:t>
            </a:r>
          </a:p>
          <a:p>
            <a:pPr marL="533400" indent="-533400">
              <a:lnSpc>
                <a:spcPct val="150000"/>
              </a:lnSpc>
              <a:buNone/>
            </a:pPr>
            <a:r>
              <a:rPr lang="en-US" altLang="en-US" sz="3200" dirty="0"/>
              <a:t>2. Use data mining techniques to transform the data into information</a:t>
            </a:r>
          </a:p>
          <a:p>
            <a:pPr marL="533400" indent="-533400">
              <a:lnSpc>
                <a:spcPct val="150000"/>
              </a:lnSpc>
              <a:buNone/>
            </a:pPr>
            <a:r>
              <a:rPr lang="en-US" altLang="en-US" sz="3200" dirty="0"/>
              <a:t>3. Act on the information</a:t>
            </a:r>
          </a:p>
          <a:p>
            <a:pPr marL="533400" indent="-533400">
              <a:lnSpc>
                <a:spcPct val="150000"/>
              </a:lnSpc>
              <a:buNone/>
            </a:pPr>
            <a:r>
              <a:rPr lang="en-US" altLang="en-US" sz="3200" dirty="0"/>
              <a:t>4. Measure the results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53A76D22-BFE4-C74A-DF45-E8B0B2D2D3E8}"/>
              </a:ext>
            </a:extLst>
          </p:cNvPr>
          <p:cNvSpPr>
            <a:spLocks noGrp="1" noChangeArrowheads="1"/>
          </p:cNvSpPr>
          <p:nvPr>
            <p:ph type="title"/>
          </p:nvPr>
        </p:nvSpPr>
        <p:spPr/>
        <p:txBody>
          <a:bodyPr/>
          <a:lstStyle/>
          <a:p>
            <a:pPr algn="ctr" eaLnBrk="1" hangingPunct="1"/>
            <a:r>
              <a:rPr lang="en-US" altLang="en-US" b="1" dirty="0"/>
              <a:t>The Data Mining Process</a:t>
            </a:r>
          </a:p>
        </p:txBody>
      </p:sp>
      <p:sp>
        <p:nvSpPr>
          <p:cNvPr id="33795" name="Rectangle 3">
            <a:extLst>
              <a:ext uri="{FF2B5EF4-FFF2-40B4-BE49-F238E27FC236}">
                <a16:creationId xmlns:a16="http://schemas.microsoft.com/office/drawing/2014/main" id="{291BA91E-F3A8-E4C7-D1FD-4B6B9FB3E7D4}"/>
              </a:ext>
            </a:extLst>
          </p:cNvPr>
          <p:cNvSpPr>
            <a:spLocks noGrp="1" noChangeArrowheads="1"/>
          </p:cNvSpPr>
          <p:nvPr>
            <p:ph type="body" idx="1"/>
          </p:nvPr>
        </p:nvSpPr>
        <p:spPr/>
        <p:txBody>
          <a:bodyPr>
            <a:normAutofit fontScale="92500" lnSpcReduction="10000"/>
          </a:bodyPr>
          <a:lstStyle/>
          <a:p>
            <a:pPr marL="533400" indent="-533400">
              <a:lnSpc>
                <a:spcPct val="150000"/>
              </a:lnSpc>
              <a:buNone/>
            </a:pPr>
            <a:r>
              <a:rPr lang="en-US" altLang="en-US" sz="3200" dirty="0"/>
              <a:t>1. Understand the domain</a:t>
            </a:r>
          </a:p>
          <a:p>
            <a:pPr marL="533400" indent="-533400">
              <a:lnSpc>
                <a:spcPct val="150000"/>
              </a:lnSpc>
              <a:buNone/>
            </a:pPr>
            <a:r>
              <a:rPr lang="en-US" altLang="en-US" sz="3200" dirty="0"/>
              <a:t>2. Create a dataset:</a:t>
            </a:r>
          </a:p>
          <a:p>
            <a:pPr marL="914400" lvl="1" indent="-457200">
              <a:lnSpc>
                <a:spcPct val="150000"/>
              </a:lnSpc>
            </a:pPr>
            <a:r>
              <a:rPr lang="en-US" altLang="en-US" sz="2800" dirty="0"/>
              <a:t>Select the interesting attributes</a:t>
            </a:r>
          </a:p>
          <a:p>
            <a:pPr marL="914400" lvl="1" indent="-457200">
              <a:lnSpc>
                <a:spcPct val="150000"/>
              </a:lnSpc>
            </a:pPr>
            <a:r>
              <a:rPr lang="en-US" altLang="en-US" sz="2800" dirty="0"/>
              <a:t>Data cleaning and preprocessing</a:t>
            </a:r>
          </a:p>
          <a:p>
            <a:pPr marL="533400" indent="-533400">
              <a:lnSpc>
                <a:spcPct val="150000"/>
              </a:lnSpc>
              <a:buNone/>
            </a:pPr>
            <a:r>
              <a:rPr lang="en-US" altLang="en-US" sz="3200" dirty="0"/>
              <a:t>3. Choose the data mining task and the specific algorithm</a:t>
            </a:r>
          </a:p>
          <a:p>
            <a:pPr marL="533400" indent="-533400">
              <a:lnSpc>
                <a:spcPct val="150000"/>
              </a:lnSpc>
              <a:buNone/>
            </a:pPr>
            <a:r>
              <a:rPr lang="en-US" altLang="en-US" sz="3200" dirty="0"/>
              <a:t>4. Interpret the results, and possibly return to 2</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F43BE102-3B81-3688-5233-A7473AD904E7}"/>
              </a:ext>
            </a:extLst>
          </p:cNvPr>
          <p:cNvSpPr>
            <a:spLocks noGrp="1" noChangeArrowheads="1"/>
          </p:cNvSpPr>
          <p:nvPr>
            <p:ph type="body" idx="1"/>
          </p:nvPr>
        </p:nvSpPr>
        <p:spPr>
          <a:xfrm>
            <a:off x="1140417" y="1698385"/>
            <a:ext cx="8839200" cy="4364035"/>
          </a:xfrm>
        </p:spPr>
        <p:txBody>
          <a:bodyPr>
            <a:normAutofit lnSpcReduction="10000"/>
          </a:bodyPr>
          <a:lstStyle/>
          <a:p>
            <a:pPr>
              <a:lnSpc>
                <a:spcPct val="100000"/>
              </a:lnSpc>
            </a:pPr>
            <a:r>
              <a:rPr lang="en-US" altLang="en-US" b="1" dirty="0"/>
              <a:t>Draws ideas from machine learning/AI, pattern recognition, statistics, and database systems</a:t>
            </a:r>
          </a:p>
          <a:p>
            <a:pPr marL="292100" indent="-292100">
              <a:lnSpc>
                <a:spcPct val="100000"/>
              </a:lnSpc>
              <a:buNone/>
            </a:pPr>
            <a:endParaRPr lang="en-US" altLang="en-US" b="1" dirty="0"/>
          </a:p>
          <a:p>
            <a:pPr marL="292100" indent="-292100">
              <a:lnSpc>
                <a:spcPct val="100000"/>
              </a:lnSpc>
            </a:pPr>
            <a:r>
              <a:rPr lang="en-US" altLang="en-US" b="1" dirty="0"/>
              <a:t>Must address:</a:t>
            </a:r>
          </a:p>
          <a:p>
            <a:pPr marL="800100" lvl="1" indent="-342900">
              <a:lnSpc>
                <a:spcPct val="100000"/>
              </a:lnSpc>
            </a:pPr>
            <a:r>
              <a:rPr lang="en-US" altLang="en-US" b="1" dirty="0"/>
              <a:t>Enormity of data</a:t>
            </a:r>
          </a:p>
          <a:p>
            <a:pPr marL="800100" lvl="1" indent="-342900">
              <a:lnSpc>
                <a:spcPct val="100000"/>
              </a:lnSpc>
            </a:pPr>
            <a:r>
              <a:rPr lang="en-US" altLang="en-US" b="1" dirty="0"/>
              <a:t>High dimensionality </a:t>
            </a:r>
            <a:br>
              <a:rPr lang="en-US" altLang="en-US" b="1" dirty="0"/>
            </a:br>
            <a:r>
              <a:rPr lang="en-US" altLang="en-US" b="1" dirty="0"/>
              <a:t>of data</a:t>
            </a:r>
          </a:p>
          <a:p>
            <a:pPr marL="800100" lvl="1" indent="-342900">
              <a:lnSpc>
                <a:spcPct val="100000"/>
              </a:lnSpc>
            </a:pPr>
            <a:r>
              <a:rPr lang="en-US" altLang="en-US" b="1" dirty="0"/>
              <a:t>Heterogeneous, </a:t>
            </a:r>
            <a:br>
              <a:rPr lang="en-US" altLang="en-US" b="1" dirty="0"/>
            </a:br>
            <a:r>
              <a:rPr lang="en-US" altLang="en-US" b="1" dirty="0"/>
              <a:t>distributed nature </a:t>
            </a:r>
            <a:br>
              <a:rPr lang="en-US" altLang="en-US" b="1" dirty="0"/>
            </a:br>
            <a:r>
              <a:rPr lang="en-US" altLang="en-US" b="1" dirty="0"/>
              <a:t>of data</a:t>
            </a:r>
          </a:p>
        </p:txBody>
      </p:sp>
      <p:sp>
        <p:nvSpPr>
          <p:cNvPr id="35843" name="Oval 3">
            <a:extLst>
              <a:ext uri="{FF2B5EF4-FFF2-40B4-BE49-F238E27FC236}">
                <a16:creationId xmlns:a16="http://schemas.microsoft.com/office/drawing/2014/main" id="{6F77A647-25EE-42BB-302A-91F32AD98C8D}"/>
              </a:ext>
            </a:extLst>
          </p:cNvPr>
          <p:cNvSpPr>
            <a:spLocks noChangeArrowheads="1"/>
          </p:cNvSpPr>
          <p:nvPr/>
        </p:nvSpPr>
        <p:spPr bwMode="auto">
          <a:xfrm>
            <a:off x="7162800" y="4673600"/>
            <a:ext cx="2057400" cy="2108200"/>
          </a:xfrm>
          <a:prstGeom prst="ellipse">
            <a:avLst/>
          </a:prstGeom>
          <a:solidFill>
            <a:schemeClr val="accent2"/>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35844" name="Oval 4">
            <a:extLst>
              <a:ext uri="{FF2B5EF4-FFF2-40B4-BE49-F238E27FC236}">
                <a16:creationId xmlns:a16="http://schemas.microsoft.com/office/drawing/2014/main" id="{83C97AA2-974D-63E2-937E-1D659DAF5D4C}"/>
              </a:ext>
            </a:extLst>
          </p:cNvPr>
          <p:cNvSpPr>
            <a:spLocks noChangeArrowheads="1"/>
          </p:cNvSpPr>
          <p:nvPr/>
        </p:nvSpPr>
        <p:spPr bwMode="auto">
          <a:xfrm>
            <a:off x="6477000" y="2997200"/>
            <a:ext cx="2057400" cy="2108200"/>
          </a:xfrm>
          <a:prstGeom prst="ellipse">
            <a:avLst/>
          </a:prstGeom>
          <a:solidFill>
            <a:srgbClr val="CC3300"/>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35845" name="Rectangle 5">
            <a:extLst>
              <a:ext uri="{FF2B5EF4-FFF2-40B4-BE49-F238E27FC236}">
                <a16:creationId xmlns:a16="http://schemas.microsoft.com/office/drawing/2014/main" id="{35C0FFB6-23FA-A6CA-ECB0-05C596FE4718}"/>
              </a:ext>
            </a:extLst>
          </p:cNvPr>
          <p:cNvSpPr>
            <a:spLocks noGrp="1" noChangeArrowheads="1"/>
          </p:cNvSpPr>
          <p:nvPr>
            <p:ph type="title"/>
          </p:nvPr>
        </p:nvSpPr>
        <p:spPr>
          <a:xfrm>
            <a:off x="2755900" y="817565"/>
            <a:ext cx="6680200" cy="533400"/>
          </a:xfrm>
        </p:spPr>
        <p:txBody>
          <a:bodyPr vert="horz" lIns="0" tIns="45720" rIns="0" bIns="45720" rtlCol="0" anchor="ctr">
            <a:noAutofit/>
          </a:bodyPr>
          <a:lstStyle/>
          <a:p>
            <a:pPr eaLnBrk="1" hangingPunct="1"/>
            <a:r>
              <a:rPr lang="en-US" altLang="en-US" b="1" dirty="0"/>
              <a:t>Origins of Data Mining</a:t>
            </a:r>
          </a:p>
        </p:txBody>
      </p:sp>
      <p:sp>
        <p:nvSpPr>
          <p:cNvPr id="35846" name="Oval 6">
            <a:extLst>
              <a:ext uri="{FF2B5EF4-FFF2-40B4-BE49-F238E27FC236}">
                <a16:creationId xmlns:a16="http://schemas.microsoft.com/office/drawing/2014/main" id="{13D29C08-960E-6F75-8102-CCBE6B8E278E}"/>
              </a:ext>
            </a:extLst>
          </p:cNvPr>
          <p:cNvSpPr>
            <a:spLocks noChangeArrowheads="1"/>
          </p:cNvSpPr>
          <p:nvPr/>
        </p:nvSpPr>
        <p:spPr bwMode="auto">
          <a:xfrm>
            <a:off x="8153400" y="3073400"/>
            <a:ext cx="2057400" cy="2108200"/>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35847" name="Text Box 7">
            <a:extLst>
              <a:ext uri="{FF2B5EF4-FFF2-40B4-BE49-F238E27FC236}">
                <a16:creationId xmlns:a16="http://schemas.microsoft.com/office/drawing/2014/main" id="{C48553C3-920E-603C-C42A-A8B982808E0B}"/>
              </a:ext>
            </a:extLst>
          </p:cNvPr>
          <p:cNvSpPr txBox="1">
            <a:spLocks noChangeArrowheads="1"/>
          </p:cNvSpPr>
          <p:nvPr/>
        </p:nvSpPr>
        <p:spPr bwMode="auto">
          <a:xfrm>
            <a:off x="8382000" y="3429001"/>
            <a:ext cx="2133600"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1800">
                <a:latin typeface="Arial" panose="020B0604020202020204" pitchFamily="34" charset="0"/>
              </a:rPr>
              <a:t>        AI  /</a:t>
            </a:r>
          </a:p>
          <a:p>
            <a:pPr>
              <a:spcBef>
                <a:spcPct val="50000"/>
              </a:spcBef>
            </a:pPr>
            <a:r>
              <a:rPr lang="en-US" altLang="en-US" sz="1800">
                <a:latin typeface="Arial" panose="020B0604020202020204" pitchFamily="34" charset="0"/>
              </a:rPr>
              <a:t>Machine Learning</a:t>
            </a:r>
          </a:p>
        </p:txBody>
      </p:sp>
      <p:sp>
        <p:nvSpPr>
          <p:cNvPr id="35848" name="Text Box 8">
            <a:extLst>
              <a:ext uri="{FF2B5EF4-FFF2-40B4-BE49-F238E27FC236}">
                <a16:creationId xmlns:a16="http://schemas.microsoft.com/office/drawing/2014/main" id="{A18AA73A-F5A4-B47B-D776-5747ED2E78FA}"/>
              </a:ext>
            </a:extLst>
          </p:cNvPr>
          <p:cNvSpPr txBox="1">
            <a:spLocks noChangeArrowheads="1"/>
          </p:cNvSpPr>
          <p:nvPr/>
        </p:nvSpPr>
        <p:spPr bwMode="auto">
          <a:xfrm>
            <a:off x="6705600" y="3590926"/>
            <a:ext cx="1371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800">
                <a:latin typeface="Arial" panose="020B0604020202020204" pitchFamily="34" charset="0"/>
              </a:rPr>
              <a:t>Statistics</a:t>
            </a:r>
          </a:p>
        </p:txBody>
      </p:sp>
      <p:sp>
        <p:nvSpPr>
          <p:cNvPr id="35849" name="Oval 9">
            <a:extLst>
              <a:ext uri="{FF2B5EF4-FFF2-40B4-BE49-F238E27FC236}">
                <a16:creationId xmlns:a16="http://schemas.microsoft.com/office/drawing/2014/main" id="{8B71DC17-41EA-A4D3-E29C-E245A79DE39E}"/>
              </a:ext>
            </a:extLst>
          </p:cNvPr>
          <p:cNvSpPr>
            <a:spLocks noChangeArrowheads="1"/>
          </p:cNvSpPr>
          <p:nvPr/>
        </p:nvSpPr>
        <p:spPr bwMode="auto">
          <a:xfrm>
            <a:off x="7467600" y="4216400"/>
            <a:ext cx="1504950" cy="1543050"/>
          </a:xfrm>
          <a:prstGeom prst="ellipse">
            <a:avLst/>
          </a:prstGeom>
          <a:solidFill>
            <a:srgbClr val="66CCFF"/>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sz="1800" b="1">
                <a:latin typeface="Arial" panose="020B0604020202020204" pitchFamily="34" charset="0"/>
              </a:rPr>
              <a:t>Data Mining</a:t>
            </a:r>
          </a:p>
        </p:txBody>
      </p:sp>
      <p:sp>
        <p:nvSpPr>
          <p:cNvPr id="35850" name="Text Box 10">
            <a:extLst>
              <a:ext uri="{FF2B5EF4-FFF2-40B4-BE49-F238E27FC236}">
                <a16:creationId xmlns:a16="http://schemas.microsoft.com/office/drawing/2014/main" id="{381D576D-F513-933F-ACB4-948F56CCC1DB}"/>
              </a:ext>
            </a:extLst>
          </p:cNvPr>
          <p:cNvSpPr txBox="1">
            <a:spLocks noChangeArrowheads="1"/>
          </p:cNvSpPr>
          <p:nvPr/>
        </p:nvSpPr>
        <p:spPr bwMode="auto">
          <a:xfrm>
            <a:off x="7620000" y="5816600"/>
            <a:ext cx="1447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1800">
                <a:latin typeface="Arial" panose="020B0604020202020204" pitchFamily="34" charset="0"/>
              </a:rPr>
              <a:t>Database systems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0C5347D1-A073-F9C4-2751-250EEDD208D2}"/>
              </a:ext>
            </a:extLst>
          </p:cNvPr>
          <p:cNvSpPr>
            <a:spLocks noGrp="1" noChangeArrowheads="1"/>
          </p:cNvSpPr>
          <p:nvPr>
            <p:ph type="title"/>
          </p:nvPr>
        </p:nvSpPr>
        <p:spPr/>
        <p:txBody>
          <a:bodyPr>
            <a:normAutofit/>
          </a:bodyPr>
          <a:lstStyle/>
          <a:p>
            <a:pPr algn="ctr" eaLnBrk="1" hangingPunct="1"/>
            <a:r>
              <a:rPr lang="en-US" altLang="en-US" sz="4800" b="1" dirty="0"/>
              <a:t>Data Mining Tasks</a:t>
            </a:r>
          </a:p>
        </p:txBody>
      </p:sp>
      <p:sp>
        <p:nvSpPr>
          <p:cNvPr id="37891" name="Rectangle 3">
            <a:extLst>
              <a:ext uri="{FF2B5EF4-FFF2-40B4-BE49-F238E27FC236}">
                <a16:creationId xmlns:a16="http://schemas.microsoft.com/office/drawing/2014/main" id="{1B819CDF-1BC7-4968-D51B-CD8BB71D7AB2}"/>
              </a:ext>
            </a:extLst>
          </p:cNvPr>
          <p:cNvSpPr>
            <a:spLocks noGrp="1" noChangeArrowheads="1"/>
          </p:cNvSpPr>
          <p:nvPr>
            <p:ph type="body" idx="1"/>
          </p:nvPr>
        </p:nvSpPr>
        <p:spPr/>
        <p:txBody>
          <a:bodyPr/>
          <a:lstStyle/>
          <a:p>
            <a:pPr marL="533400" indent="-533400">
              <a:lnSpc>
                <a:spcPct val="150000"/>
              </a:lnSpc>
              <a:buFont typeface="+mj-lt"/>
              <a:buAutoNum type="arabicPeriod"/>
            </a:pPr>
            <a:r>
              <a:rPr lang="en-US" altLang="en-US" dirty="0"/>
              <a:t>Classification: learning a function that maps an item into one of a set of predefined classes</a:t>
            </a:r>
          </a:p>
          <a:p>
            <a:pPr marL="533400" indent="-533400">
              <a:lnSpc>
                <a:spcPct val="150000"/>
              </a:lnSpc>
              <a:buFont typeface="+mj-lt"/>
              <a:buAutoNum type="arabicPeriod"/>
            </a:pPr>
            <a:r>
              <a:rPr lang="en-US" altLang="en-US" dirty="0"/>
              <a:t>Regression: learning a function that maps an item to a real value</a:t>
            </a:r>
          </a:p>
          <a:p>
            <a:pPr marL="533400" indent="-533400">
              <a:lnSpc>
                <a:spcPct val="150000"/>
              </a:lnSpc>
              <a:buFont typeface="+mj-lt"/>
              <a:buAutoNum type="arabicPeriod"/>
            </a:pPr>
            <a:r>
              <a:rPr lang="en-US" altLang="en-US" dirty="0"/>
              <a:t>Clustering: identify a set of groups of similar items</a:t>
            </a:r>
          </a:p>
          <a:p>
            <a:pPr marL="533400" indent="-533400">
              <a:lnSpc>
                <a:spcPct val="150000"/>
              </a:lnSpc>
              <a:buFont typeface="+mj-lt"/>
              <a:buAutoNum type="arabicPeriod"/>
            </a:pPr>
            <a:endParaRPr lang="en-US"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61D87F71-FA0F-D47B-9755-3AF986DE777C}"/>
              </a:ext>
            </a:extLst>
          </p:cNvPr>
          <p:cNvSpPr>
            <a:spLocks noGrp="1" noChangeArrowheads="1"/>
          </p:cNvSpPr>
          <p:nvPr>
            <p:ph type="title"/>
          </p:nvPr>
        </p:nvSpPr>
        <p:spPr>
          <a:xfrm>
            <a:off x="838200" y="681037"/>
            <a:ext cx="10515600" cy="1390570"/>
          </a:xfrm>
        </p:spPr>
        <p:txBody>
          <a:bodyPr>
            <a:normAutofit/>
          </a:bodyPr>
          <a:lstStyle/>
          <a:p>
            <a:pPr algn="ctr" eaLnBrk="1" hangingPunct="1"/>
            <a:r>
              <a:rPr lang="en-US" altLang="en-US" sz="4800" b="1" dirty="0"/>
              <a:t>Data Mining Tasks</a:t>
            </a:r>
          </a:p>
        </p:txBody>
      </p:sp>
      <p:sp>
        <p:nvSpPr>
          <p:cNvPr id="39939" name="Rectangle 3">
            <a:extLst>
              <a:ext uri="{FF2B5EF4-FFF2-40B4-BE49-F238E27FC236}">
                <a16:creationId xmlns:a16="http://schemas.microsoft.com/office/drawing/2014/main" id="{79E917F4-CF9D-449D-7803-3019D31D54BD}"/>
              </a:ext>
            </a:extLst>
          </p:cNvPr>
          <p:cNvSpPr>
            <a:spLocks noGrp="1" noChangeArrowheads="1"/>
          </p:cNvSpPr>
          <p:nvPr>
            <p:ph type="body" idx="1"/>
          </p:nvPr>
        </p:nvSpPr>
        <p:spPr>
          <a:xfrm>
            <a:off x="838200" y="2329911"/>
            <a:ext cx="10515600" cy="3847051"/>
          </a:xfrm>
        </p:spPr>
        <p:txBody>
          <a:bodyPr>
            <a:normAutofit/>
          </a:bodyPr>
          <a:lstStyle/>
          <a:p>
            <a:pPr marL="514350" indent="-514350" eaLnBrk="1" hangingPunct="1">
              <a:lnSpc>
                <a:spcPct val="150000"/>
              </a:lnSpc>
              <a:buFont typeface="+mj-lt"/>
              <a:buAutoNum type="arabicPeriod" startAt="4"/>
            </a:pPr>
            <a:r>
              <a:rPr lang="en-US" altLang="en-US" sz="3200" dirty="0"/>
              <a:t>Dependencies and associations:</a:t>
            </a:r>
          </a:p>
          <a:p>
            <a:pPr lvl="1">
              <a:lnSpc>
                <a:spcPct val="150000"/>
              </a:lnSpc>
            </a:pPr>
            <a:r>
              <a:rPr lang="en-US" altLang="en-US" sz="2800" dirty="0"/>
              <a:t>    identify significant dependencies between data attributes</a:t>
            </a:r>
          </a:p>
          <a:p>
            <a:pPr marL="514350" indent="-514350" eaLnBrk="1" hangingPunct="1">
              <a:lnSpc>
                <a:spcPct val="150000"/>
              </a:lnSpc>
              <a:buFont typeface="+mj-lt"/>
              <a:buAutoNum type="arabicPeriod" startAt="4"/>
            </a:pPr>
            <a:r>
              <a:rPr lang="en-US" altLang="en-US" sz="3200" dirty="0"/>
              <a:t>Summarization: find a compact description of the dataset or a subset of the dataset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4C62D5CA-D58D-7845-F6CF-38611ABFE4E9}"/>
              </a:ext>
            </a:extLst>
          </p:cNvPr>
          <p:cNvSpPr>
            <a:spLocks noGrp="1" noChangeArrowheads="1"/>
          </p:cNvSpPr>
          <p:nvPr>
            <p:ph type="title"/>
          </p:nvPr>
        </p:nvSpPr>
        <p:spPr/>
        <p:txBody>
          <a:bodyPr/>
          <a:lstStyle/>
          <a:p>
            <a:pPr algn="ctr" eaLnBrk="1" hangingPunct="1"/>
            <a:r>
              <a:rPr lang="en-US" altLang="en-US" b="1" dirty="0"/>
              <a:t>Data Mining Methods</a:t>
            </a:r>
          </a:p>
        </p:txBody>
      </p:sp>
      <p:sp>
        <p:nvSpPr>
          <p:cNvPr id="41987" name="Rectangle 3">
            <a:extLst>
              <a:ext uri="{FF2B5EF4-FFF2-40B4-BE49-F238E27FC236}">
                <a16:creationId xmlns:a16="http://schemas.microsoft.com/office/drawing/2014/main" id="{86D99C57-09EB-4C2F-FBFA-042D538A8A41}"/>
              </a:ext>
            </a:extLst>
          </p:cNvPr>
          <p:cNvSpPr>
            <a:spLocks noGrp="1" noChangeArrowheads="1"/>
          </p:cNvSpPr>
          <p:nvPr>
            <p:ph type="body" idx="1"/>
          </p:nvPr>
        </p:nvSpPr>
        <p:spPr/>
        <p:txBody>
          <a:bodyPr>
            <a:normAutofit/>
          </a:bodyPr>
          <a:lstStyle/>
          <a:p>
            <a:pPr marL="533400" indent="-533400">
              <a:lnSpc>
                <a:spcPct val="100000"/>
              </a:lnSpc>
              <a:buNone/>
            </a:pPr>
            <a:r>
              <a:rPr lang="en-US" altLang="en-US" dirty="0"/>
              <a:t>1. Decision Tree Classifiers: </a:t>
            </a:r>
          </a:p>
          <a:p>
            <a:pPr marL="914400" lvl="1" indent="-457200">
              <a:lnSpc>
                <a:spcPct val="100000"/>
              </a:lnSpc>
              <a:buNone/>
            </a:pPr>
            <a:r>
              <a:rPr lang="en-US" altLang="en-US" sz="2800" dirty="0"/>
              <a:t>Used for modeling, classification</a:t>
            </a:r>
          </a:p>
          <a:p>
            <a:pPr marL="533400" indent="-533400">
              <a:lnSpc>
                <a:spcPct val="100000"/>
              </a:lnSpc>
              <a:buNone/>
            </a:pPr>
            <a:r>
              <a:rPr lang="en-US" altLang="en-US" dirty="0"/>
              <a:t>2. Association Rules:</a:t>
            </a:r>
          </a:p>
          <a:p>
            <a:pPr marL="914400" lvl="1" indent="-457200">
              <a:lnSpc>
                <a:spcPct val="100000"/>
              </a:lnSpc>
              <a:buNone/>
            </a:pPr>
            <a:r>
              <a:rPr lang="en-US" altLang="en-US" sz="2800" dirty="0"/>
              <a:t>Used to find associations between sets of attributes</a:t>
            </a:r>
          </a:p>
          <a:p>
            <a:pPr marL="533400" indent="-533400">
              <a:lnSpc>
                <a:spcPct val="100000"/>
              </a:lnSpc>
              <a:buNone/>
            </a:pPr>
            <a:r>
              <a:rPr lang="en-US" altLang="en-US" dirty="0"/>
              <a:t>3. Sequential patterns:</a:t>
            </a:r>
          </a:p>
          <a:p>
            <a:pPr marL="914400" lvl="1" indent="-457200">
              <a:lnSpc>
                <a:spcPct val="100000"/>
              </a:lnSpc>
              <a:buNone/>
            </a:pPr>
            <a:r>
              <a:rPr lang="en-US" altLang="en-US" sz="2800" dirty="0"/>
              <a:t>Used to find temporal associations in time series</a:t>
            </a:r>
          </a:p>
          <a:p>
            <a:pPr marL="533400" indent="-533400">
              <a:lnSpc>
                <a:spcPct val="100000"/>
              </a:lnSpc>
              <a:buNone/>
            </a:pPr>
            <a:r>
              <a:rPr lang="en-US" altLang="en-US" dirty="0"/>
              <a:t>4. Hierarchical clustering:</a:t>
            </a:r>
          </a:p>
          <a:p>
            <a:pPr marL="533400" indent="-533400">
              <a:lnSpc>
                <a:spcPct val="100000"/>
              </a:lnSpc>
              <a:buNone/>
            </a:pPr>
            <a:r>
              <a:rPr lang="en-US" altLang="en-US" dirty="0"/>
              <a:t>      used to group customers, web users, </a:t>
            </a:r>
            <a:r>
              <a:rPr lang="en-US" altLang="en-US" dirty="0" err="1"/>
              <a:t>etc</a:t>
            </a:r>
            <a:endParaRPr lang="en-US" alt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4997B14E-5706-EF08-F7A8-857CB3CC6982}"/>
              </a:ext>
            </a:extLst>
          </p:cNvPr>
          <p:cNvSpPr>
            <a:spLocks noGrp="1" noChangeArrowheads="1"/>
          </p:cNvSpPr>
          <p:nvPr>
            <p:ph type="title"/>
          </p:nvPr>
        </p:nvSpPr>
        <p:spPr>
          <a:xfrm>
            <a:off x="838200" y="681037"/>
            <a:ext cx="10515600" cy="1009651"/>
          </a:xfrm>
        </p:spPr>
        <p:txBody>
          <a:bodyPr/>
          <a:lstStyle/>
          <a:p>
            <a:pPr eaLnBrk="1" hangingPunct="1"/>
            <a:r>
              <a:rPr lang="en-US" altLang="en-US" b="1" dirty="0"/>
              <a:t>Why Data Preprocessing?</a:t>
            </a:r>
          </a:p>
        </p:txBody>
      </p:sp>
      <p:sp>
        <p:nvSpPr>
          <p:cNvPr id="44035" name="Rectangle 3">
            <a:extLst>
              <a:ext uri="{FF2B5EF4-FFF2-40B4-BE49-F238E27FC236}">
                <a16:creationId xmlns:a16="http://schemas.microsoft.com/office/drawing/2014/main" id="{C319A708-CA04-95E3-C02C-22CC753C0B33}"/>
              </a:ext>
            </a:extLst>
          </p:cNvPr>
          <p:cNvSpPr>
            <a:spLocks noGrp="1" noChangeArrowheads="1"/>
          </p:cNvSpPr>
          <p:nvPr>
            <p:ph type="body" idx="1"/>
          </p:nvPr>
        </p:nvSpPr>
        <p:spPr>
          <a:xfrm>
            <a:off x="838200" y="1985774"/>
            <a:ext cx="10515600" cy="4351338"/>
          </a:xfrm>
        </p:spPr>
        <p:txBody>
          <a:bodyPr>
            <a:normAutofit lnSpcReduction="10000"/>
          </a:bodyPr>
          <a:lstStyle/>
          <a:p>
            <a:pPr eaLnBrk="1" hangingPunct="1">
              <a:lnSpc>
                <a:spcPct val="100000"/>
              </a:lnSpc>
            </a:pPr>
            <a:r>
              <a:rPr lang="en-US" altLang="en-US" sz="3200" dirty="0"/>
              <a:t>Data in the real world is dirty</a:t>
            </a:r>
          </a:p>
          <a:p>
            <a:pPr lvl="1" eaLnBrk="1" hangingPunct="1">
              <a:lnSpc>
                <a:spcPct val="100000"/>
              </a:lnSpc>
            </a:pPr>
            <a:r>
              <a:rPr lang="en-US" altLang="en-US" sz="2800" dirty="0">
                <a:solidFill>
                  <a:srgbClr val="0000FF"/>
                </a:solidFill>
              </a:rPr>
              <a:t>incomplete</a:t>
            </a:r>
            <a:r>
              <a:rPr lang="en-US" altLang="en-US" sz="2800" dirty="0"/>
              <a:t>: lacking </a:t>
            </a:r>
            <a:r>
              <a:rPr lang="en-US" altLang="en-US" sz="2800" i="1" dirty="0"/>
              <a:t>attribute values</a:t>
            </a:r>
            <a:r>
              <a:rPr lang="en-US" altLang="en-US" sz="2800" dirty="0"/>
              <a:t>, lacking certain </a:t>
            </a:r>
            <a:r>
              <a:rPr lang="en-US" altLang="en-US" sz="2800" i="1" dirty="0"/>
              <a:t>attributes of interest</a:t>
            </a:r>
            <a:r>
              <a:rPr lang="en-US" altLang="en-US" sz="2800" dirty="0"/>
              <a:t>, or containing only aggregate data</a:t>
            </a:r>
          </a:p>
          <a:p>
            <a:pPr lvl="1" eaLnBrk="1" hangingPunct="1">
              <a:lnSpc>
                <a:spcPct val="100000"/>
              </a:lnSpc>
            </a:pPr>
            <a:r>
              <a:rPr lang="en-US" altLang="en-US" sz="2800" dirty="0">
                <a:solidFill>
                  <a:srgbClr val="0000FF"/>
                </a:solidFill>
              </a:rPr>
              <a:t>noisy</a:t>
            </a:r>
            <a:r>
              <a:rPr lang="en-US" altLang="en-US" sz="2800" dirty="0"/>
              <a:t>: containing errors or outliers</a:t>
            </a:r>
          </a:p>
          <a:p>
            <a:pPr lvl="1" eaLnBrk="1" hangingPunct="1">
              <a:lnSpc>
                <a:spcPct val="100000"/>
              </a:lnSpc>
            </a:pPr>
            <a:r>
              <a:rPr lang="en-US" altLang="en-US" sz="2800" dirty="0">
                <a:solidFill>
                  <a:srgbClr val="0000FF"/>
                </a:solidFill>
              </a:rPr>
              <a:t>inconsistent</a:t>
            </a:r>
            <a:r>
              <a:rPr lang="en-US" altLang="en-US" sz="2800" dirty="0"/>
              <a:t>: containing discrepancies in codes or names</a:t>
            </a:r>
          </a:p>
          <a:p>
            <a:pPr eaLnBrk="1" hangingPunct="1">
              <a:lnSpc>
                <a:spcPct val="100000"/>
              </a:lnSpc>
            </a:pPr>
            <a:r>
              <a:rPr lang="en-US" altLang="en-US" sz="3200" dirty="0"/>
              <a:t>No quality data, no quality mining results!</a:t>
            </a:r>
          </a:p>
          <a:p>
            <a:pPr lvl="1" eaLnBrk="1" hangingPunct="1">
              <a:lnSpc>
                <a:spcPct val="100000"/>
              </a:lnSpc>
            </a:pPr>
            <a:r>
              <a:rPr lang="en-US" altLang="en-US" sz="2800" dirty="0"/>
              <a:t>Quality decisions must be based on quality data</a:t>
            </a:r>
          </a:p>
          <a:p>
            <a:pPr lvl="1" eaLnBrk="1" hangingPunct="1">
              <a:lnSpc>
                <a:spcPct val="100000"/>
              </a:lnSpc>
            </a:pPr>
            <a:r>
              <a:rPr lang="en-US" altLang="en-US" sz="2800" dirty="0"/>
              <a:t>Data warehouse needs consistent integration of quality data</a:t>
            </a:r>
          </a:p>
          <a:p>
            <a:pPr lvl="1" eaLnBrk="1" hangingPunct="1">
              <a:lnSpc>
                <a:spcPct val="100000"/>
              </a:lnSpc>
            </a:pPr>
            <a:r>
              <a:rPr lang="en-US" altLang="en-US" sz="2800" dirty="0"/>
              <a:t>Required for both OLAP and Data Mining!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04AF2547-6E79-11AA-0E7F-9A2D6BC99EEC}"/>
              </a:ext>
            </a:extLst>
          </p:cNvPr>
          <p:cNvSpPr>
            <a:spLocks noGrp="1" noChangeArrowheads="1"/>
          </p:cNvSpPr>
          <p:nvPr>
            <p:ph type="title"/>
          </p:nvPr>
        </p:nvSpPr>
        <p:spPr>
          <a:xfrm>
            <a:off x="2133600" y="609600"/>
            <a:ext cx="7766050" cy="1110712"/>
          </a:xfrm>
        </p:spPr>
        <p:txBody>
          <a:bodyPr>
            <a:normAutofit/>
          </a:bodyPr>
          <a:lstStyle/>
          <a:p>
            <a:pPr eaLnBrk="1" hangingPunct="1"/>
            <a:r>
              <a:rPr lang="en-US" altLang="en-US" b="1" dirty="0"/>
              <a:t>Why can Data be Incomplete?</a:t>
            </a:r>
          </a:p>
        </p:txBody>
      </p:sp>
      <p:sp>
        <p:nvSpPr>
          <p:cNvPr id="46083" name="Rectangle 3">
            <a:extLst>
              <a:ext uri="{FF2B5EF4-FFF2-40B4-BE49-F238E27FC236}">
                <a16:creationId xmlns:a16="http://schemas.microsoft.com/office/drawing/2014/main" id="{F45307D2-5FD8-A85F-4755-6F3D598E58B0}"/>
              </a:ext>
            </a:extLst>
          </p:cNvPr>
          <p:cNvSpPr>
            <a:spLocks noGrp="1" noChangeArrowheads="1"/>
          </p:cNvSpPr>
          <p:nvPr>
            <p:ph type="body" idx="1"/>
          </p:nvPr>
        </p:nvSpPr>
        <p:spPr>
          <a:xfrm>
            <a:off x="1172704" y="2133600"/>
            <a:ext cx="10104895" cy="4114800"/>
          </a:xfrm>
        </p:spPr>
        <p:txBody>
          <a:bodyPr>
            <a:normAutofit/>
          </a:bodyPr>
          <a:lstStyle/>
          <a:p>
            <a:pPr eaLnBrk="1" hangingPunct="1">
              <a:lnSpc>
                <a:spcPct val="100000"/>
              </a:lnSpc>
            </a:pPr>
            <a:r>
              <a:rPr lang="en-US" altLang="en-US" dirty="0"/>
              <a:t>Attributes of interest are not available (e.g., customer information for sales transaction data)</a:t>
            </a:r>
          </a:p>
          <a:p>
            <a:pPr eaLnBrk="1" hangingPunct="1">
              <a:lnSpc>
                <a:spcPct val="100000"/>
              </a:lnSpc>
            </a:pPr>
            <a:r>
              <a:rPr lang="en-US" altLang="en-US" dirty="0"/>
              <a:t>Data were not considered important at the time of transactions, so they were not recorded!</a:t>
            </a:r>
          </a:p>
          <a:p>
            <a:pPr eaLnBrk="1" hangingPunct="1">
              <a:lnSpc>
                <a:spcPct val="100000"/>
              </a:lnSpc>
            </a:pPr>
            <a:r>
              <a:rPr lang="en-US" altLang="en-US" dirty="0"/>
              <a:t>Data not recorder because of misunderstanding or malfunctions</a:t>
            </a:r>
          </a:p>
          <a:p>
            <a:pPr eaLnBrk="1" hangingPunct="1">
              <a:lnSpc>
                <a:spcPct val="100000"/>
              </a:lnSpc>
            </a:pPr>
            <a:r>
              <a:rPr lang="en-US" altLang="en-US" dirty="0"/>
              <a:t>Data may have been recorded and later deleted!</a:t>
            </a:r>
          </a:p>
          <a:p>
            <a:pPr eaLnBrk="1" hangingPunct="1">
              <a:lnSpc>
                <a:spcPct val="100000"/>
              </a:lnSpc>
            </a:pPr>
            <a:r>
              <a:rPr lang="en-US" altLang="en-US" dirty="0"/>
              <a:t>Missing/unknown values for some data</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64847BEE-EB11-E589-E520-B9574481C343}"/>
              </a:ext>
            </a:extLst>
          </p:cNvPr>
          <p:cNvSpPr>
            <a:spLocks noGrp="1" noChangeArrowheads="1"/>
          </p:cNvSpPr>
          <p:nvPr>
            <p:ph type="title"/>
          </p:nvPr>
        </p:nvSpPr>
        <p:spPr>
          <a:xfrm>
            <a:off x="3264977" y="480448"/>
            <a:ext cx="6705600" cy="1143000"/>
          </a:xfrm>
          <a:noFill/>
        </p:spPr>
        <p:txBody>
          <a:bodyPr vert="horz" lIns="92075" tIns="46038" rIns="92075" bIns="46038" rtlCol="0" anchor="ctr">
            <a:normAutofit/>
          </a:bodyPr>
          <a:lstStyle/>
          <a:p>
            <a:pPr eaLnBrk="1" hangingPunct="1"/>
            <a:r>
              <a:rPr lang="en-US" altLang="en-US" b="1" dirty="0"/>
              <a:t>Data Cleaning</a:t>
            </a:r>
          </a:p>
        </p:txBody>
      </p:sp>
      <p:sp>
        <p:nvSpPr>
          <p:cNvPr id="48131" name="Rectangle 3">
            <a:extLst>
              <a:ext uri="{FF2B5EF4-FFF2-40B4-BE49-F238E27FC236}">
                <a16:creationId xmlns:a16="http://schemas.microsoft.com/office/drawing/2014/main" id="{3C5736EF-CF08-CE7E-3C0E-AB7EE12F3AA7}"/>
              </a:ext>
            </a:extLst>
          </p:cNvPr>
          <p:cNvSpPr>
            <a:spLocks noGrp="1" noChangeArrowheads="1"/>
          </p:cNvSpPr>
          <p:nvPr>
            <p:ph type="body" idx="1"/>
          </p:nvPr>
        </p:nvSpPr>
        <p:spPr>
          <a:xfrm>
            <a:off x="1002223" y="1676400"/>
            <a:ext cx="10414861" cy="4800600"/>
          </a:xfrm>
          <a:noFill/>
        </p:spPr>
        <p:txBody>
          <a:bodyPr vert="horz" lIns="92075" tIns="46038" rIns="92075" bIns="46038" rtlCol="0">
            <a:normAutofit/>
          </a:bodyPr>
          <a:lstStyle/>
          <a:p>
            <a:pPr eaLnBrk="1" hangingPunct="1">
              <a:lnSpc>
                <a:spcPct val="140000"/>
              </a:lnSpc>
            </a:pPr>
            <a:r>
              <a:rPr lang="en-US" altLang="en-US" sz="3200" dirty="0"/>
              <a:t>Data cleaning tasks</a:t>
            </a:r>
          </a:p>
          <a:p>
            <a:pPr lvl="1" eaLnBrk="1" hangingPunct="1">
              <a:lnSpc>
                <a:spcPct val="140000"/>
              </a:lnSpc>
            </a:pPr>
            <a:r>
              <a:rPr lang="en-US" altLang="en-US" sz="2800" dirty="0"/>
              <a:t>Fill in missing values</a:t>
            </a:r>
          </a:p>
          <a:p>
            <a:pPr lvl="1" eaLnBrk="1" hangingPunct="1">
              <a:lnSpc>
                <a:spcPct val="140000"/>
              </a:lnSpc>
            </a:pPr>
            <a:r>
              <a:rPr lang="en-US" altLang="en-US" sz="2800" dirty="0"/>
              <a:t>Identify outliers and smooth out noisy data </a:t>
            </a:r>
          </a:p>
          <a:p>
            <a:pPr lvl="1" eaLnBrk="1" hangingPunct="1">
              <a:lnSpc>
                <a:spcPct val="140000"/>
              </a:lnSpc>
            </a:pPr>
            <a:r>
              <a:rPr lang="en-US" altLang="en-US" sz="2800" dirty="0"/>
              <a:t>Correct inconsistent data</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0FCD65F1-320C-7FDA-136A-33F54A28193F}"/>
              </a:ext>
            </a:extLst>
          </p:cNvPr>
          <p:cNvSpPr>
            <a:spLocks noGrp="1" noChangeArrowheads="1"/>
          </p:cNvSpPr>
          <p:nvPr>
            <p:ph type="title"/>
          </p:nvPr>
        </p:nvSpPr>
        <p:spPr>
          <a:xfrm>
            <a:off x="838200" y="723254"/>
            <a:ext cx="10515600" cy="967434"/>
          </a:xfrm>
        </p:spPr>
        <p:txBody>
          <a:bodyPr>
            <a:normAutofit/>
          </a:bodyPr>
          <a:lstStyle/>
          <a:p>
            <a:pPr eaLnBrk="1" hangingPunct="1"/>
            <a:r>
              <a:rPr lang="en-US" altLang="en-US" sz="4800" b="1" dirty="0"/>
              <a:t>Classification: Definition</a:t>
            </a:r>
          </a:p>
        </p:txBody>
      </p:sp>
      <p:sp>
        <p:nvSpPr>
          <p:cNvPr id="50179" name="Rectangle 3">
            <a:extLst>
              <a:ext uri="{FF2B5EF4-FFF2-40B4-BE49-F238E27FC236}">
                <a16:creationId xmlns:a16="http://schemas.microsoft.com/office/drawing/2014/main" id="{72E65BF0-142D-6774-7F92-30CE5D32EB91}"/>
              </a:ext>
            </a:extLst>
          </p:cNvPr>
          <p:cNvSpPr>
            <a:spLocks noGrp="1" noChangeArrowheads="1"/>
          </p:cNvSpPr>
          <p:nvPr>
            <p:ph type="body" idx="1"/>
          </p:nvPr>
        </p:nvSpPr>
        <p:spPr>
          <a:xfrm>
            <a:off x="838200" y="1730644"/>
            <a:ext cx="10429067" cy="4711485"/>
          </a:xfrm>
        </p:spPr>
        <p:txBody>
          <a:bodyPr>
            <a:normAutofit lnSpcReduction="10000"/>
          </a:bodyPr>
          <a:lstStyle/>
          <a:p>
            <a:pPr eaLnBrk="1" hangingPunct="1">
              <a:lnSpc>
                <a:spcPct val="110000"/>
              </a:lnSpc>
            </a:pPr>
            <a:r>
              <a:rPr lang="en-US" altLang="en-US" sz="3600" dirty="0"/>
              <a:t>Given a collection of records (</a:t>
            </a:r>
            <a:r>
              <a:rPr lang="en-US" altLang="en-US" sz="3600" i="1" dirty="0">
                <a:solidFill>
                  <a:srgbClr val="CC0000"/>
                </a:solidFill>
              </a:rPr>
              <a:t>training set </a:t>
            </a:r>
            <a:r>
              <a:rPr lang="en-US" altLang="en-US" sz="3600" dirty="0"/>
              <a:t>)</a:t>
            </a:r>
          </a:p>
          <a:p>
            <a:pPr lvl="1" eaLnBrk="1" hangingPunct="1">
              <a:lnSpc>
                <a:spcPct val="110000"/>
              </a:lnSpc>
            </a:pPr>
            <a:r>
              <a:rPr lang="en-US" altLang="en-US" dirty="0"/>
              <a:t>Each record contains a set of </a:t>
            </a:r>
            <a:r>
              <a:rPr lang="en-US" altLang="en-US" i="1" dirty="0">
                <a:solidFill>
                  <a:srgbClr val="CC0000"/>
                </a:solidFill>
              </a:rPr>
              <a:t>attributes</a:t>
            </a:r>
            <a:r>
              <a:rPr lang="en-US" altLang="en-US" dirty="0"/>
              <a:t>, one of the attributes is the </a:t>
            </a:r>
            <a:r>
              <a:rPr lang="en-US" altLang="en-US" i="1" dirty="0">
                <a:solidFill>
                  <a:srgbClr val="CC0000"/>
                </a:solidFill>
              </a:rPr>
              <a:t>class</a:t>
            </a:r>
            <a:r>
              <a:rPr lang="en-US" altLang="en-US" dirty="0"/>
              <a:t>.</a:t>
            </a:r>
            <a:endParaRPr lang="en-US" altLang="en-US" sz="3200" dirty="0"/>
          </a:p>
          <a:p>
            <a:pPr eaLnBrk="1" hangingPunct="1">
              <a:lnSpc>
                <a:spcPct val="110000"/>
              </a:lnSpc>
            </a:pPr>
            <a:r>
              <a:rPr lang="en-US" altLang="en-US" sz="3600" dirty="0"/>
              <a:t>Find a </a:t>
            </a:r>
            <a:r>
              <a:rPr lang="en-US" altLang="en-US" sz="3600" i="1" dirty="0">
                <a:solidFill>
                  <a:srgbClr val="CC0000"/>
                </a:solidFill>
              </a:rPr>
              <a:t>model</a:t>
            </a:r>
            <a:r>
              <a:rPr lang="en-US" altLang="en-US" sz="3600" dirty="0"/>
              <a:t>  for class attribute as a function of the values of other attributes.</a:t>
            </a:r>
          </a:p>
          <a:p>
            <a:pPr eaLnBrk="1" hangingPunct="1">
              <a:lnSpc>
                <a:spcPct val="110000"/>
              </a:lnSpc>
            </a:pPr>
            <a:r>
              <a:rPr lang="en-US" altLang="en-US" sz="3600" dirty="0"/>
              <a:t>Goal: </a:t>
            </a:r>
            <a:r>
              <a:rPr lang="en-US" altLang="en-US" sz="3600" u="sng" dirty="0"/>
              <a:t>previously unseen</a:t>
            </a:r>
            <a:r>
              <a:rPr lang="en-US" altLang="en-US" sz="3600" dirty="0"/>
              <a:t> records should be assigned a class as accurately as possible.</a:t>
            </a:r>
          </a:p>
          <a:p>
            <a:pPr lvl="1" eaLnBrk="1" hangingPunct="1">
              <a:lnSpc>
                <a:spcPct val="110000"/>
              </a:lnSpc>
            </a:pPr>
            <a:r>
              <a:rPr lang="en-US" altLang="en-US" dirty="0"/>
              <a:t>A </a:t>
            </a:r>
            <a:r>
              <a:rPr lang="en-US" altLang="en-US" i="1" dirty="0">
                <a:solidFill>
                  <a:srgbClr val="CC0000"/>
                </a:solidFill>
              </a:rPr>
              <a:t>test set</a:t>
            </a:r>
            <a:r>
              <a:rPr lang="en-US" altLang="en-US" dirty="0"/>
              <a:t> is used to determine the accuracy of the model. Usually, the given data set is divided into training and test sets, with training set used to build the model and test set used to validate it.</a:t>
            </a:r>
            <a:endParaRPr lang="en-US" altLang="en-US" sz="32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A0E4DE96-C18D-F2E8-5CE4-308BBEE97EC1}"/>
              </a:ext>
            </a:extLst>
          </p:cNvPr>
          <p:cNvSpPr>
            <a:spLocks noGrp="1" noChangeArrowheads="1"/>
          </p:cNvSpPr>
          <p:nvPr>
            <p:ph type="title"/>
          </p:nvPr>
        </p:nvSpPr>
        <p:spPr>
          <a:xfrm>
            <a:off x="838200" y="660688"/>
            <a:ext cx="10515600" cy="650587"/>
          </a:xfrm>
        </p:spPr>
        <p:txBody>
          <a:bodyPr>
            <a:normAutofit fontScale="90000"/>
          </a:bodyPr>
          <a:lstStyle/>
          <a:p>
            <a:pPr eaLnBrk="1" hangingPunct="1"/>
            <a:r>
              <a:rPr lang="en-US" altLang="en-US" b="1" dirty="0"/>
              <a:t>Classification Example</a:t>
            </a:r>
          </a:p>
        </p:txBody>
      </p:sp>
      <p:graphicFrame>
        <p:nvGraphicFramePr>
          <p:cNvPr id="52227" name="Object 3">
            <a:extLst>
              <a:ext uri="{FF2B5EF4-FFF2-40B4-BE49-F238E27FC236}">
                <a16:creationId xmlns:a16="http://schemas.microsoft.com/office/drawing/2014/main" id="{CC9C21E4-1082-0902-0D27-9841313D2598}"/>
              </a:ext>
            </a:extLst>
          </p:cNvPr>
          <p:cNvGraphicFramePr>
            <a:graphicFrameLocks noChangeAspect="1"/>
          </p:cNvGraphicFramePr>
          <p:nvPr/>
        </p:nvGraphicFramePr>
        <p:xfrm>
          <a:off x="1757364" y="2062163"/>
          <a:ext cx="3627437" cy="3759200"/>
        </p:xfrm>
        <a:graphic>
          <a:graphicData uri="http://schemas.openxmlformats.org/presentationml/2006/ole">
            <mc:AlternateContent xmlns:mc="http://schemas.openxmlformats.org/markup-compatibility/2006">
              <mc:Choice xmlns:v="urn:schemas-microsoft-com:vml" Requires="v">
                <p:oleObj name="Document" r:id="rId3" imgW="5587576" imgH="5778145" progId="Word.Document.8">
                  <p:embed/>
                </p:oleObj>
              </mc:Choice>
              <mc:Fallback>
                <p:oleObj name="Document" r:id="rId3" imgW="5587576" imgH="5778145" progId="Word.Document.8">
                  <p:embed/>
                  <p:pic>
                    <p:nvPicPr>
                      <p:cNvPr id="52227" name="Object 3">
                        <a:extLst>
                          <a:ext uri="{FF2B5EF4-FFF2-40B4-BE49-F238E27FC236}">
                            <a16:creationId xmlns:a16="http://schemas.microsoft.com/office/drawing/2014/main" id="{CC9C21E4-1082-0902-0D27-9841313D25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7364" y="2062163"/>
                        <a:ext cx="3627437" cy="375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2228" name="Text Box 4">
            <a:extLst>
              <a:ext uri="{FF2B5EF4-FFF2-40B4-BE49-F238E27FC236}">
                <a16:creationId xmlns:a16="http://schemas.microsoft.com/office/drawing/2014/main" id="{713D1D46-1FEF-39AE-DC9D-89E5FFB6B349}"/>
              </a:ext>
            </a:extLst>
          </p:cNvPr>
          <p:cNvSpPr txBox="1">
            <a:spLocks noChangeArrowheads="1"/>
          </p:cNvSpPr>
          <p:nvPr/>
        </p:nvSpPr>
        <p:spPr bwMode="auto">
          <a:xfrm rot="19183191">
            <a:off x="2362200" y="1433513"/>
            <a:ext cx="12573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2229" name="Text Box 5">
            <a:extLst>
              <a:ext uri="{FF2B5EF4-FFF2-40B4-BE49-F238E27FC236}">
                <a16:creationId xmlns:a16="http://schemas.microsoft.com/office/drawing/2014/main" id="{A12BCA8B-754C-1CE1-4DE6-BCE693B8736B}"/>
              </a:ext>
            </a:extLst>
          </p:cNvPr>
          <p:cNvSpPr txBox="1">
            <a:spLocks noChangeArrowheads="1"/>
          </p:cNvSpPr>
          <p:nvPr/>
        </p:nvSpPr>
        <p:spPr bwMode="auto">
          <a:xfrm rot="19183191">
            <a:off x="3124200" y="1433513"/>
            <a:ext cx="12573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2230" name="Text Box 6">
            <a:extLst>
              <a:ext uri="{FF2B5EF4-FFF2-40B4-BE49-F238E27FC236}">
                <a16:creationId xmlns:a16="http://schemas.microsoft.com/office/drawing/2014/main" id="{33486B7E-29AC-6ED6-3B57-BB39E357B721}"/>
              </a:ext>
            </a:extLst>
          </p:cNvPr>
          <p:cNvSpPr txBox="1">
            <a:spLocks noChangeArrowheads="1"/>
          </p:cNvSpPr>
          <p:nvPr/>
        </p:nvSpPr>
        <p:spPr bwMode="auto">
          <a:xfrm rot="19183191">
            <a:off x="3886200" y="1433513"/>
            <a:ext cx="1277938"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continuous</a:t>
            </a:r>
            <a:endParaRPr lang="en-US" altLang="en-US" sz="1600" b="1">
              <a:solidFill>
                <a:schemeClr val="bg2"/>
              </a:solidFill>
              <a:latin typeface="Arial" panose="020B0604020202020204" pitchFamily="34" charset="0"/>
            </a:endParaRPr>
          </a:p>
        </p:txBody>
      </p:sp>
      <p:sp>
        <p:nvSpPr>
          <p:cNvPr id="52231" name="Text Box 7">
            <a:extLst>
              <a:ext uri="{FF2B5EF4-FFF2-40B4-BE49-F238E27FC236}">
                <a16:creationId xmlns:a16="http://schemas.microsoft.com/office/drawing/2014/main" id="{3893A341-351F-55B9-D933-CE04CE4071BE}"/>
              </a:ext>
            </a:extLst>
          </p:cNvPr>
          <p:cNvSpPr txBox="1">
            <a:spLocks noChangeArrowheads="1"/>
          </p:cNvSpPr>
          <p:nvPr/>
        </p:nvSpPr>
        <p:spPr bwMode="auto">
          <a:xfrm rot="19183191">
            <a:off x="4648200" y="1662113"/>
            <a:ext cx="6921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class</a:t>
            </a:r>
            <a:endParaRPr lang="en-US" altLang="en-US" sz="1600" b="1">
              <a:solidFill>
                <a:schemeClr val="bg2"/>
              </a:solidFill>
              <a:latin typeface="Arial" panose="020B0604020202020204" pitchFamily="34" charset="0"/>
            </a:endParaRPr>
          </a:p>
        </p:txBody>
      </p:sp>
      <p:graphicFrame>
        <p:nvGraphicFramePr>
          <p:cNvPr id="52232" name="Object 8">
            <a:extLst>
              <a:ext uri="{FF2B5EF4-FFF2-40B4-BE49-F238E27FC236}">
                <a16:creationId xmlns:a16="http://schemas.microsoft.com/office/drawing/2014/main" id="{E46DAB40-B17A-495A-5279-DEDA4F3C6544}"/>
              </a:ext>
            </a:extLst>
          </p:cNvPr>
          <p:cNvGraphicFramePr>
            <a:graphicFrameLocks noChangeAspect="1"/>
          </p:cNvGraphicFramePr>
          <p:nvPr/>
        </p:nvGraphicFramePr>
        <p:xfrm>
          <a:off x="5791200" y="2041525"/>
          <a:ext cx="3048000" cy="2590800"/>
        </p:xfrm>
        <a:graphic>
          <a:graphicData uri="http://schemas.openxmlformats.org/presentationml/2006/ole">
            <mc:AlternateContent xmlns:mc="http://schemas.openxmlformats.org/markup-compatibility/2006">
              <mc:Choice xmlns:v="urn:schemas-microsoft-com:vml" Requires="v">
                <p:oleObj name="Document" r:id="rId5" imgW="4769021" imgH="4063782" progId="Word.Document.8">
                  <p:embed/>
                </p:oleObj>
              </mc:Choice>
              <mc:Fallback>
                <p:oleObj name="Document" r:id="rId5" imgW="4769021" imgH="4063782" progId="Word.Document.8">
                  <p:embed/>
                  <p:pic>
                    <p:nvPicPr>
                      <p:cNvPr id="52232" name="Object 8">
                        <a:extLst>
                          <a:ext uri="{FF2B5EF4-FFF2-40B4-BE49-F238E27FC236}">
                            <a16:creationId xmlns:a16="http://schemas.microsoft.com/office/drawing/2014/main" id="{E46DAB40-B17A-495A-5279-DEDA4F3C654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1200" y="2041525"/>
                        <a:ext cx="3048000" cy="2590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52233" name="Group 9">
            <a:extLst>
              <a:ext uri="{FF2B5EF4-FFF2-40B4-BE49-F238E27FC236}">
                <a16:creationId xmlns:a16="http://schemas.microsoft.com/office/drawing/2014/main" id="{2BF66E2D-EDD8-279E-A66E-1BFA9D24AD58}"/>
              </a:ext>
            </a:extLst>
          </p:cNvPr>
          <p:cNvGrpSpPr>
            <a:grpSpLocks/>
          </p:cNvGrpSpPr>
          <p:nvPr/>
        </p:nvGrpSpPr>
        <p:grpSpPr bwMode="auto">
          <a:xfrm>
            <a:off x="9220200" y="3948113"/>
            <a:ext cx="990600" cy="685800"/>
            <a:chOff x="4944" y="2736"/>
            <a:chExt cx="624" cy="432"/>
          </a:xfrm>
        </p:grpSpPr>
        <p:sp>
          <p:nvSpPr>
            <p:cNvPr id="52246" name="AutoShape 10">
              <a:extLst>
                <a:ext uri="{FF2B5EF4-FFF2-40B4-BE49-F238E27FC236}">
                  <a16:creationId xmlns:a16="http://schemas.microsoft.com/office/drawing/2014/main" id="{5EE73697-AC00-B194-9909-D092F2093E5F}"/>
                </a:ext>
              </a:extLst>
            </p:cNvPr>
            <p:cNvSpPr>
              <a:spLocks noChangeArrowheads="1"/>
            </p:cNvSpPr>
            <p:nvPr/>
          </p:nvSpPr>
          <p:spPr bwMode="auto">
            <a:xfrm>
              <a:off x="4944" y="2736"/>
              <a:ext cx="624" cy="432"/>
            </a:xfrm>
            <a:prstGeom prst="can">
              <a:avLst>
                <a:gd name="adj" fmla="val 25000"/>
              </a:avLst>
            </a:prstGeom>
            <a:solidFill>
              <a:srgbClr val="CCCCFF"/>
            </a:solidFill>
            <a:ln w="1270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7" name="Text Box 11">
              <a:extLst>
                <a:ext uri="{FF2B5EF4-FFF2-40B4-BE49-F238E27FC236}">
                  <a16:creationId xmlns:a16="http://schemas.microsoft.com/office/drawing/2014/main" id="{D0DB42F2-303D-E5CC-F164-A2668634354F}"/>
                </a:ext>
              </a:extLst>
            </p:cNvPr>
            <p:cNvSpPr txBox="1">
              <a:spLocks noChangeArrowheads="1"/>
            </p:cNvSpPr>
            <p:nvPr/>
          </p:nvSpPr>
          <p:spPr bwMode="auto">
            <a:xfrm>
              <a:off x="5089" y="2856"/>
              <a:ext cx="339" cy="302"/>
            </a:xfrm>
            <a:prstGeom prst="rect">
              <a:avLst/>
            </a:prstGeom>
            <a:solidFill>
              <a:srgbClr val="CCC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80000"/>
                </a:lnSpc>
                <a:buClr>
                  <a:schemeClr val="accent2"/>
                </a:buClr>
                <a:buSzPct val="75000"/>
                <a:buFont typeface="Monotype Sorts" pitchFamily="2" charset="2"/>
                <a:buNone/>
              </a:pPr>
              <a:r>
                <a:rPr lang="en-US" altLang="en-US" sz="1400" b="1">
                  <a:solidFill>
                    <a:srgbClr val="0000CC"/>
                  </a:solidFill>
                  <a:latin typeface="Arial" panose="020B0604020202020204" pitchFamily="34" charset="0"/>
                </a:rPr>
                <a:t>Test</a:t>
              </a:r>
            </a:p>
            <a:p>
              <a:pPr algn="ctr">
                <a:lnSpc>
                  <a:spcPct val="80000"/>
                </a:lnSpc>
                <a:buClr>
                  <a:schemeClr val="accent2"/>
                </a:buClr>
                <a:buSzPct val="75000"/>
                <a:buFont typeface="Monotype Sorts" pitchFamily="2" charset="2"/>
                <a:buNone/>
              </a:pPr>
              <a:r>
                <a:rPr lang="en-US" altLang="en-US" sz="1400" b="1">
                  <a:solidFill>
                    <a:srgbClr val="0000CC"/>
                  </a:solidFill>
                  <a:latin typeface="Arial" panose="020B0604020202020204" pitchFamily="34" charset="0"/>
                </a:rPr>
                <a:t>Set</a:t>
              </a:r>
              <a:endParaRPr lang="en-US" altLang="en-US" sz="1400">
                <a:solidFill>
                  <a:schemeClr val="bg2"/>
                </a:solidFill>
                <a:latin typeface="Arial" panose="020B0604020202020204" pitchFamily="34" charset="0"/>
              </a:endParaRPr>
            </a:p>
          </p:txBody>
        </p:sp>
      </p:grpSp>
      <p:sp>
        <p:nvSpPr>
          <p:cNvPr id="52234" name="AutoShape 12">
            <a:extLst>
              <a:ext uri="{FF2B5EF4-FFF2-40B4-BE49-F238E27FC236}">
                <a16:creationId xmlns:a16="http://schemas.microsoft.com/office/drawing/2014/main" id="{DD6BE930-E2BF-9CB6-6A4F-E31B54F7923F}"/>
              </a:ext>
            </a:extLst>
          </p:cNvPr>
          <p:cNvSpPr>
            <a:spLocks noChangeArrowheads="1"/>
          </p:cNvSpPr>
          <p:nvPr/>
        </p:nvSpPr>
        <p:spPr bwMode="auto">
          <a:xfrm>
            <a:off x="5410200" y="5091113"/>
            <a:ext cx="990600" cy="685800"/>
          </a:xfrm>
          <a:prstGeom prst="can">
            <a:avLst>
              <a:gd name="adj" fmla="val 25056"/>
            </a:avLst>
          </a:prstGeom>
          <a:solidFill>
            <a:schemeClr val="accent2"/>
          </a:solidFill>
          <a:ln w="1270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35" name="Text Box 13">
            <a:extLst>
              <a:ext uri="{FF2B5EF4-FFF2-40B4-BE49-F238E27FC236}">
                <a16:creationId xmlns:a16="http://schemas.microsoft.com/office/drawing/2014/main" id="{E421F6BF-9090-E623-1F2D-283E95E04ED2}"/>
              </a:ext>
            </a:extLst>
          </p:cNvPr>
          <p:cNvSpPr txBox="1">
            <a:spLocks noChangeArrowheads="1"/>
          </p:cNvSpPr>
          <p:nvPr/>
        </p:nvSpPr>
        <p:spPr bwMode="auto">
          <a:xfrm>
            <a:off x="5410200" y="5238751"/>
            <a:ext cx="1042988" cy="53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80000"/>
              </a:lnSpc>
              <a:buClr>
                <a:schemeClr val="accent2"/>
              </a:buClr>
              <a:buSzPct val="75000"/>
              <a:buFont typeface="Monotype Sorts" pitchFamily="2" charset="2"/>
              <a:buNone/>
            </a:pPr>
            <a:r>
              <a:rPr lang="en-US" altLang="en-US" sz="1600" b="1">
                <a:solidFill>
                  <a:schemeClr val="tx2"/>
                </a:solidFill>
                <a:latin typeface="Arial" panose="020B0604020202020204" pitchFamily="34" charset="0"/>
              </a:rPr>
              <a:t>Training </a:t>
            </a:r>
          </a:p>
          <a:p>
            <a:pPr algn="ctr">
              <a:lnSpc>
                <a:spcPct val="80000"/>
              </a:lnSpc>
              <a:buClr>
                <a:schemeClr val="accent2"/>
              </a:buClr>
              <a:buSzPct val="75000"/>
              <a:buFont typeface="Monotype Sorts" pitchFamily="2" charset="2"/>
              <a:buNone/>
            </a:pPr>
            <a:r>
              <a:rPr lang="en-US" altLang="en-US" sz="1600" b="1">
                <a:solidFill>
                  <a:schemeClr val="tx2"/>
                </a:solidFill>
                <a:latin typeface="Arial" panose="020B0604020202020204" pitchFamily="34" charset="0"/>
              </a:rPr>
              <a:t>Set</a:t>
            </a:r>
            <a:endParaRPr lang="en-US" altLang="en-US" sz="1400">
              <a:solidFill>
                <a:schemeClr val="bg2"/>
              </a:solidFill>
              <a:latin typeface="Arial" panose="020B0604020202020204" pitchFamily="34" charset="0"/>
            </a:endParaRPr>
          </a:p>
        </p:txBody>
      </p:sp>
      <p:grpSp>
        <p:nvGrpSpPr>
          <p:cNvPr id="52236" name="Group 14">
            <a:extLst>
              <a:ext uri="{FF2B5EF4-FFF2-40B4-BE49-F238E27FC236}">
                <a16:creationId xmlns:a16="http://schemas.microsoft.com/office/drawing/2014/main" id="{E3618DD5-FB8E-73EE-E71F-275BCC67D16C}"/>
              </a:ext>
            </a:extLst>
          </p:cNvPr>
          <p:cNvGrpSpPr>
            <a:grpSpLocks/>
          </p:cNvGrpSpPr>
          <p:nvPr/>
        </p:nvGrpSpPr>
        <p:grpSpPr bwMode="auto">
          <a:xfrm>
            <a:off x="9161464" y="5086351"/>
            <a:ext cx="1125537" cy="690563"/>
            <a:chOff x="3360" y="2880"/>
            <a:chExt cx="672" cy="415"/>
          </a:xfrm>
        </p:grpSpPr>
        <p:sp>
          <p:nvSpPr>
            <p:cNvPr id="52244" name="AutoShape 15">
              <a:extLst>
                <a:ext uri="{FF2B5EF4-FFF2-40B4-BE49-F238E27FC236}">
                  <a16:creationId xmlns:a16="http://schemas.microsoft.com/office/drawing/2014/main" id="{E983E7E3-3F86-FD46-1660-9D5B7912D9B8}"/>
                </a:ext>
              </a:extLst>
            </p:cNvPr>
            <p:cNvSpPr>
              <a:spLocks noChangeArrowheads="1"/>
            </p:cNvSpPr>
            <p:nvPr/>
          </p:nvSpPr>
          <p:spPr bwMode="auto">
            <a:xfrm>
              <a:off x="3360" y="2880"/>
              <a:ext cx="672" cy="415"/>
            </a:xfrm>
            <a:prstGeom prst="flowChartMultidocument">
              <a:avLst/>
            </a:prstGeom>
            <a:solidFill>
              <a:srgbClr val="00E0CB"/>
            </a:solidFill>
            <a:ln w="1270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5" name="Text Box 16">
              <a:extLst>
                <a:ext uri="{FF2B5EF4-FFF2-40B4-BE49-F238E27FC236}">
                  <a16:creationId xmlns:a16="http://schemas.microsoft.com/office/drawing/2014/main" id="{19D20B8D-E1E8-E939-C093-3A2D58DD5D4D}"/>
                </a:ext>
              </a:extLst>
            </p:cNvPr>
            <p:cNvSpPr txBox="1">
              <a:spLocks noChangeArrowheads="1"/>
            </p:cNvSpPr>
            <p:nvPr/>
          </p:nvSpPr>
          <p:spPr bwMode="auto">
            <a:xfrm>
              <a:off x="3387" y="2978"/>
              <a:ext cx="552"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2000" b="1">
                  <a:solidFill>
                    <a:srgbClr val="CC0000"/>
                  </a:solidFill>
                  <a:latin typeface="Arial" panose="020B0604020202020204" pitchFamily="34" charset="0"/>
                </a:rPr>
                <a:t>Model</a:t>
              </a:r>
              <a:endParaRPr lang="en-US" altLang="en-US" sz="1400">
                <a:solidFill>
                  <a:schemeClr val="bg2"/>
                </a:solidFill>
                <a:latin typeface="Arial" panose="020B0604020202020204" pitchFamily="34" charset="0"/>
              </a:endParaRPr>
            </a:p>
          </p:txBody>
        </p:sp>
      </p:grpSp>
      <p:sp>
        <p:nvSpPr>
          <p:cNvPr id="52237" name="AutoShape 17">
            <a:extLst>
              <a:ext uri="{FF2B5EF4-FFF2-40B4-BE49-F238E27FC236}">
                <a16:creationId xmlns:a16="http://schemas.microsoft.com/office/drawing/2014/main" id="{0EEECC9B-6E7E-2141-D68D-DA20E114592C}"/>
              </a:ext>
            </a:extLst>
          </p:cNvPr>
          <p:cNvSpPr>
            <a:spLocks noChangeArrowheads="1"/>
          </p:cNvSpPr>
          <p:nvPr/>
        </p:nvSpPr>
        <p:spPr bwMode="auto">
          <a:xfrm>
            <a:off x="7010400" y="4938713"/>
            <a:ext cx="1447800" cy="995362"/>
          </a:xfrm>
          <a:prstGeom prst="bevel">
            <a:avLst>
              <a:gd name="adj" fmla="val 12500"/>
            </a:avLst>
          </a:prstGeom>
          <a:solidFill>
            <a:srgbClr val="C0C0C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38" name="Text Box 18">
            <a:extLst>
              <a:ext uri="{FF2B5EF4-FFF2-40B4-BE49-F238E27FC236}">
                <a16:creationId xmlns:a16="http://schemas.microsoft.com/office/drawing/2014/main" id="{3455D50C-CB96-BC54-17DD-412A126DFE40}"/>
              </a:ext>
            </a:extLst>
          </p:cNvPr>
          <p:cNvSpPr txBox="1">
            <a:spLocks noChangeArrowheads="1"/>
          </p:cNvSpPr>
          <p:nvPr/>
        </p:nvSpPr>
        <p:spPr bwMode="auto">
          <a:xfrm>
            <a:off x="7086601" y="5014913"/>
            <a:ext cx="1325563"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2000" b="1">
                <a:solidFill>
                  <a:srgbClr val="000000"/>
                </a:solidFill>
                <a:latin typeface="Arial" panose="020B0604020202020204" pitchFamily="34" charset="0"/>
              </a:rPr>
              <a:t>Learn </a:t>
            </a:r>
          </a:p>
          <a:p>
            <a:pPr algn="ctr">
              <a:buClr>
                <a:schemeClr val="accent2"/>
              </a:buClr>
              <a:buSzPct val="75000"/>
              <a:buFont typeface="Monotype Sorts" pitchFamily="2" charset="2"/>
              <a:buNone/>
            </a:pPr>
            <a:r>
              <a:rPr lang="en-US" altLang="en-US" sz="2000" b="1">
                <a:solidFill>
                  <a:srgbClr val="000000"/>
                </a:solidFill>
                <a:latin typeface="Arial" panose="020B0604020202020204" pitchFamily="34" charset="0"/>
              </a:rPr>
              <a:t>Classifier</a:t>
            </a:r>
            <a:endParaRPr lang="en-US" altLang="en-US" sz="1400">
              <a:solidFill>
                <a:srgbClr val="00E0CB"/>
              </a:solidFill>
              <a:latin typeface="Arial" panose="020B0604020202020204" pitchFamily="34" charset="0"/>
            </a:endParaRPr>
          </a:p>
        </p:txBody>
      </p:sp>
      <p:sp>
        <p:nvSpPr>
          <p:cNvPr id="52239" name="AutoShape 19">
            <a:extLst>
              <a:ext uri="{FF2B5EF4-FFF2-40B4-BE49-F238E27FC236}">
                <a16:creationId xmlns:a16="http://schemas.microsoft.com/office/drawing/2014/main" id="{97A23682-0D4D-4824-6912-EEC26EF6DB82}"/>
              </a:ext>
            </a:extLst>
          </p:cNvPr>
          <p:cNvSpPr>
            <a:spLocks noChangeArrowheads="1"/>
          </p:cNvSpPr>
          <p:nvPr/>
        </p:nvSpPr>
        <p:spPr bwMode="auto">
          <a:xfrm>
            <a:off x="6511925" y="5349875"/>
            <a:ext cx="484188" cy="141288"/>
          </a:xfrm>
          <a:prstGeom prst="rightArrow">
            <a:avLst>
              <a:gd name="adj1" fmla="val 50000"/>
              <a:gd name="adj2" fmla="val 85674"/>
            </a:avLst>
          </a:prstGeom>
          <a:solidFill>
            <a:srgbClr val="CC0000"/>
          </a:solidFill>
          <a:ln w="12700">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0" name="AutoShape 20">
            <a:extLst>
              <a:ext uri="{FF2B5EF4-FFF2-40B4-BE49-F238E27FC236}">
                <a16:creationId xmlns:a16="http://schemas.microsoft.com/office/drawing/2014/main" id="{30D386E9-C063-C8D3-D87E-735ED72B387F}"/>
              </a:ext>
            </a:extLst>
          </p:cNvPr>
          <p:cNvSpPr>
            <a:spLocks noChangeArrowheads="1"/>
          </p:cNvSpPr>
          <p:nvPr/>
        </p:nvSpPr>
        <p:spPr bwMode="auto">
          <a:xfrm>
            <a:off x="8534400" y="5314950"/>
            <a:ext cx="484188" cy="141288"/>
          </a:xfrm>
          <a:prstGeom prst="rightArrow">
            <a:avLst>
              <a:gd name="adj1" fmla="val 50000"/>
              <a:gd name="adj2" fmla="val 85674"/>
            </a:avLst>
          </a:prstGeom>
          <a:solidFill>
            <a:srgbClr val="CC0000"/>
          </a:solidFill>
          <a:ln w="12700">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1" name="AutoShape 21">
            <a:extLst>
              <a:ext uri="{FF2B5EF4-FFF2-40B4-BE49-F238E27FC236}">
                <a16:creationId xmlns:a16="http://schemas.microsoft.com/office/drawing/2014/main" id="{64D66A61-FD8E-335D-C9FD-0011AD384146}"/>
              </a:ext>
            </a:extLst>
          </p:cNvPr>
          <p:cNvSpPr>
            <a:spLocks noChangeArrowheads="1"/>
          </p:cNvSpPr>
          <p:nvPr/>
        </p:nvSpPr>
        <p:spPr bwMode="auto">
          <a:xfrm rot="5400000">
            <a:off x="9597232" y="4790282"/>
            <a:ext cx="312737" cy="152400"/>
          </a:xfrm>
          <a:prstGeom prst="rightArrow">
            <a:avLst>
              <a:gd name="adj1" fmla="val 50000"/>
              <a:gd name="adj2" fmla="val 51302"/>
            </a:avLst>
          </a:prstGeom>
          <a:solidFill>
            <a:srgbClr val="CC0000"/>
          </a:solidFill>
          <a:ln w="12700">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2" name="Line 22">
            <a:extLst>
              <a:ext uri="{FF2B5EF4-FFF2-40B4-BE49-F238E27FC236}">
                <a16:creationId xmlns:a16="http://schemas.microsoft.com/office/drawing/2014/main" id="{C8D6044E-99DC-4CEA-98BC-1BE9B3153AED}"/>
              </a:ext>
            </a:extLst>
          </p:cNvPr>
          <p:cNvSpPr>
            <a:spLocks noChangeShapeType="1"/>
          </p:cNvSpPr>
          <p:nvPr/>
        </p:nvSpPr>
        <p:spPr bwMode="auto">
          <a:xfrm>
            <a:off x="5181600" y="4481513"/>
            <a:ext cx="304800" cy="609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243" name="Line 23">
            <a:extLst>
              <a:ext uri="{FF2B5EF4-FFF2-40B4-BE49-F238E27FC236}">
                <a16:creationId xmlns:a16="http://schemas.microsoft.com/office/drawing/2014/main" id="{8B4B294B-A3E4-6097-77D3-8FD010045A1C}"/>
              </a:ext>
            </a:extLst>
          </p:cNvPr>
          <p:cNvSpPr>
            <a:spLocks noChangeShapeType="1"/>
          </p:cNvSpPr>
          <p:nvPr/>
        </p:nvSpPr>
        <p:spPr bwMode="auto">
          <a:xfrm>
            <a:off x="8839200" y="3414713"/>
            <a:ext cx="304800" cy="609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E48945EA-4D40-8223-1031-343C63080439}"/>
              </a:ext>
            </a:extLst>
          </p:cNvPr>
          <p:cNvSpPr>
            <a:spLocks noGrp="1" noChangeArrowheads="1"/>
          </p:cNvSpPr>
          <p:nvPr>
            <p:ph type="title"/>
          </p:nvPr>
        </p:nvSpPr>
        <p:spPr>
          <a:xfrm>
            <a:off x="3898968" y="328442"/>
            <a:ext cx="8375516" cy="854566"/>
          </a:xfrm>
        </p:spPr>
        <p:txBody>
          <a:bodyPr>
            <a:normAutofit/>
          </a:bodyPr>
          <a:lstStyle/>
          <a:p>
            <a:pPr eaLnBrk="1" hangingPunct="1"/>
            <a:r>
              <a:rPr lang="en-US" altLang="en-US" sz="4000" b="1" dirty="0"/>
              <a:t>Example of a Decision Tree</a:t>
            </a:r>
          </a:p>
        </p:txBody>
      </p:sp>
      <p:grpSp>
        <p:nvGrpSpPr>
          <p:cNvPr id="54275" name="Group 3">
            <a:extLst>
              <a:ext uri="{FF2B5EF4-FFF2-40B4-BE49-F238E27FC236}">
                <a16:creationId xmlns:a16="http://schemas.microsoft.com/office/drawing/2014/main" id="{DFE3AF41-E4B4-401F-3544-221651423DF7}"/>
              </a:ext>
            </a:extLst>
          </p:cNvPr>
          <p:cNvGrpSpPr>
            <a:grpSpLocks/>
          </p:cNvGrpSpPr>
          <p:nvPr/>
        </p:nvGrpSpPr>
        <p:grpSpPr bwMode="auto">
          <a:xfrm>
            <a:off x="1757364" y="1371601"/>
            <a:ext cx="3582987" cy="4378325"/>
            <a:chOff x="291" y="951"/>
            <a:chExt cx="2257" cy="2758"/>
          </a:xfrm>
        </p:grpSpPr>
        <p:graphicFrame>
          <p:nvGraphicFramePr>
            <p:cNvPr id="54305" name="Object 4">
              <a:extLst>
                <a:ext uri="{FF2B5EF4-FFF2-40B4-BE49-F238E27FC236}">
                  <a16:creationId xmlns:a16="http://schemas.microsoft.com/office/drawing/2014/main" id="{EAEA2A12-5DAE-1C95-8031-0E3B93FDF147}"/>
                </a:ext>
              </a:extLst>
            </p:cNvPr>
            <p:cNvGraphicFramePr>
              <a:graphicFrameLocks noChangeAspect="1"/>
            </p:cNvGraphicFramePr>
            <p:nvPr/>
          </p:nvGraphicFramePr>
          <p:xfrm>
            <a:off x="291" y="1341"/>
            <a:ext cx="2215" cy="2368"/>
          </p:xfrm>
          <a:graphic>
            <a:graphicData uri="http://schemas.openxmlformats.org/presentationml/2006/ole">
              <mc:AlternateContent xmlns:mc="http://schemas.openxmlformats.org/markup-compatibility/2006">
                <mc:Choice xmlns:v="urn:schemas-microsoft-com:vml" Requires="v">
                  <p:oleObj name="Document" r:id="rId3" imgW="5408878" imgH="5779945" progId="Word.Document.8">
                    <p:embed/>
                  </p:oleObj>
                </mc:Choice>
                <mc:Fallback>
                  <p:oleObj name="Document" r:id="rId3" imgW="5408878" imgH="5779945" progId="Word.Document.8">
                    <p:embed/>
                    <p:pic>
                      <p:nvPicPr>
                        <p:cNvPr id="54305" name="Object 4">
                          <a:extLst>
                            <a:ext uri="{FF2B5EF4-FFF2-40B4-BE49-F238E27FC236}">
                              <a16:creationId xmlns:a16="http://schemas.microsoft.com/office/drawing/2014/main" id="{EAEA2A12-5DAE-1C95-8031-0E3B93FDF1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 y="1341"/>
                          <a:ext cx="2215" cy="23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4306" name="Text Box 5">
              <a:extLst>
                <a:ext uri="{FF2B5EF4-FFF2-40B4-BE49-F238E27FC236}">
                  <a16:creationId xmlns:a16="http://schemas.microsoft.com/office/drawing/2014/main" id="{A282CB74-6F7F-EE77-6BCB-2697FA652E57}"/>
                </a:ext>
              </a:extLst>
            </p:cNvPr>
            <p:cNvSpPr txBox="1">
              <a:spLocks noChangeArrowheads="1"/>
            </p:cNvSpPr>
            <p:nvPr/>
          </p:nvSpPr>
          <p:spPr bwMode="auto">
            <a:xfrm rot="-2416809">
              <a:off x="672" y="951"/>
              <a:ext cx="792"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4307" name="Text Box 6">
              <a:extLst>
                <a:ext uri="{FF2B5EF4-FFF2-40B4-BE49-F238E27FC236}">
                  <a16:creationId xmlns:a16="http://schemas.microsoft.com/office/drawing/2014/main" id="{8B8E88FB-A044-3995-011D-61E2E99FCBE0}"/>
                </a:ext>
              </a:extLst>
            </p:cNvPr>
            <p:cNvSpPr txBox="1">
              <a:spLocks noChangeArrowheads="1"/>
            </p:cNvSpPr>
            <p:nvPr/>
          </p:nvSpPr>
          <p:spPr bwMode="auto">
            <a:xfrm rot="-2416809">
              <a:off x="1104" y="951"/>
              <a:ext cx="792"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4308" name="Text Box 7">
              <a:extLst>
                <a:ext uri="{FF2B5EF4-FFF2-40B4-BE49-F238E27FC236}">
                  <a16:creationId xmlns:a16="http://schemas.microsoft.com/office/drawing/2014/main" id="{C30E26C9-51A0-6A23-9112-F05916538043}"/>
                </a:ext>
              </a:extLst>
            </p:cNvPr>
            <p:cNvSpPr txBox="1">
              <a:spLocks noChangeArrowheads="1"/>
            </p:cNvSpPr>
            <p:nvPr/>
          </p:nvSpPr>
          <p:spPr bwMode="auto">
            <a:xfrm rot="-2416809">
              <a:off x="1632" y="951"/>
              <a:ext cx="805"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continuous</a:t>
              </a:r>
              <a:endParaRPr lang="en-US" altLang="en-US" sz="1600" b="1">
                <a:solidFill>
                  <a:schemeClr val="bg2"/>
                </a:solidFill>
                <a:latin typeface="Arial" panose="020B0604020202020204" pitchFamily="34" charset="0"/>
              </a:endParaRPr>
            </a:p>
          </p:txBody>
        </p:sp>
        <p:sp>
          <p:nvSpPr>
            <p:cNvPr id="54309" name="Text Box 8">
              <a:extLst>
                <a:ext uri="{FF2B5EF4-FFF2-40B4-BE49-F238E27FC236}">
                  <a16:creationId xmlns:a16="http://schemas.microsoft.com/office/drawing/2014/main" id="{4F8B81FC-8311-A16E-A626-B369B992451C}"/>
                </a:ext>
              </a:extLst>
            </p:cNvPr>
            <p:cNvSpPr txBox="1">
              <a:spLocks noChangeArrowheads="1"/>
            </p:cNvSpPr>
            <p:nvPr/>
          </p:nvSpPr>
          <p:spPr bwMode="auto">
            <a:xfrm rot="-2416809">
              <a:off x="2112" y="1047"/>
              <a:ext cx="436"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class</a:t>
              </a:r>
              <a:endParaRPr lang="en-US" altLang="en-US" sz="1600" b="1">
                <a:solidFill>
                  <a:schemeClr val="bg2"/>
                </a:solidFill>
                <a:latin typeface="Arial" panose="020B0604020202020204" pitchFamily="34" charset="0"/>
              </a:endParaRPr>
            </a:p>
          </p:txBody>
        </p:sp>
      </p:grpSp>
      <p:sp>
        <p:nvSpPr>
          <p:cNvPr id="54276" name="Line 9">
            <a:extLst>
              <a:ext uri="{FF2B5EF4-FFF2-40B4-BE49-F238E27FC236}">
                <a16:creationId xmlns:a16="http://schemas.microsoft.com/office/drawing/2014/main" id="{CE122D13-A647-F896-0199-3D3E17E9918F}"/>
              </a:ext>
            </a:extLst>
          </p:cNvPr>
          <p:cNvSpPr>
            <a:spLocks noChangeShapeType="1"/>
          </p:cNvSpPr>
          <p:nvPr/>
        </p:nvSpPr>
        <p:spPr bwMode="auto">
          <a:xfrm>
            <a:off x="8489950" y="4505325"/>
            <a:ext cx="242888" cy="5270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77" name="Line 10">
            <a:extLst>
              <a:ext uri="{FF2B5EF4-FFF2-40B4-BE49-F238E27FC236}">
                <a16:creationId xmlns:a16="http://schemas.microsoft.com/office/drawing/2014/main" id="{F4D22117-D0D4-D59A-8D96-193E449089DE}"/>
              </a:ext>
            </a:extLst>
          </p:cNvPr>
          <p:cNvSpPr>
            <a:spLocks noChangeShapeType="1"/>
          </p:cNvSpPr>
          <p:nvPr/>
        </p:nvSpPr>
        <p:spPr bwMode="auto">
          <a:xfrm flipH="1">
            <a:off x="7359650" y="4505325"/>
            <a:ext cx="323850" cy="5270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78" name="Line 11">
            <a:extLst>
              <a:ext uri="{FF2B5EF4-FFF2-40B4-BE49-F238E27FC236}">
                <a16:creationId xmlns:a16="http://schemas.microsoft.com/office/drawing/2014/main" id="{A9DD7475-E344-DC18-67B8-F0808268AAD8}"/>
              </a:ext>
            </a:extLst>
          </p:cNvPr>
          <p:cNvSpPr>
            <a:spLocks noChangeShapeType="1"/>
          </p:cNvSpPr>
          <p:nvPr/>
        </p:nvSpPr>
        <p:spPr bwMode="auto">
          <a:xfrm flipH="1">
            <a:off x="8005764" y="3711575"/>
            <a:ext cx="403225" cy="528638"/>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79" name="Line 12">
            <a:extLst>
              <a:ext uri="{FF2B5EF4-FFF2-40B4-BE49-F238E27FC236}">
                <a16:creationId xmlns:a16="http://schemas.microsoft.com/office/drawing/2014/main" id="{75EE50D3-82F2-DDB0-C8D5-7A5927E1CAF2}"/>
              </a:ext>
            </a:extLst>
          </p:cNvPr>
          <p:cNvSpPr>
            <a:spLocks noChangeShapeType="1"/>
          </p:cNvSpPr>
          <p:nvPr/>
        </p:nvSpPr>
        <p:spPr bwMode="auto">
          <a:xfrm>
            <a:off x="9217025" y="3711575"/>
            <a:ext cx="484188" cy="528638"/>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80" name="Line 13">
            <a:extLst>
              <a:ext uri="{FF2B5EF4-FFF2-40B4-BE49-F238E27FC236}">
                <a16:creationId xmlns:a16="http://schemas.microsoft.com/office/drawing/2014/main" id="{CA83E3EF-96BC-B1E8-EA3B-45EDE8767665}"/>
              </a:ext>
            </a:extLst>
          </p:cNvPr>
          <p:cNvSpPr>
            <a:spLocks noChangeShapeType="1"/>
          </p:cNvSpPr>
          <p:nvPr/>
        </p:nvSpPr>
        <p:spPr bwMode="auto">
          <a:xfrm>
            <a:off x="8167688" y="2984500"/>
            <a:ext cx="565150" cy="4635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81" name="Line 14">
            <a:extLst>
              <a:ext uri="{FF2B5EF4-FFF2-40B4-BE49-F238E27FC236}">
                <a16:creationId xmlns:a16="http://schemas.microsoft.com/office/drawing/2014/main" id="{C0FC386F-5E90-D64A-7670-115A08ED2C26}"/>
              </a:ext>
            </a:extLst>
          </p:cNvPr>
          <p:cNvSpPr>
            <a:spLocks noChangeShapeType="1"/>
          </p:cNvSpPr>
          <p:nvPr/>
        </p:nvSpPr>
        <p:spPr bwMode="auto">
          <a:xfrm flipH="1">
            <a:off x="6794500" y="2984500"/>
            <a:ext cx="565150" cy="4635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82" name="Text Box 15">
            <a:extLst>
              <a:ext uri="{FF2B5EF4-FFF2-40B4-BE49-F238E27FC236}">
                <a16:creationId xmlns:a16="http://schemas.microsoft.com/office/drawing/2014/main" id="{B6A91970-D6FC-F91E-A67D-2A5AFC7F48F1}"/>
              </a:ext>
            </a:extLst>
          </p:cNvPr>
          <p:cNvSpPr txBox="1">
            <a:spLocks noChangeArrowheads="1"/>
          </p:cNvSpPr>
          <p:nvPr/>
        </p:nvSpPr>
        <p:spPr bwMode="auto">
          <a:xfrm>
            <a:off x="7312026" y="2720975"/>
            <a:ext cx="936625"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HO</a:t>
            </a:r>
            <a:endParaRPr lang="en-US" altLang="en-US" sz="1600">
              <a:solidFill>
                <a:schemeClr val="bg2"/>
              </a:solidFill>
              <a:latin typeface="Arial" panose="020B0604020202020204" pitchFamily="34" charset="0"/>
            </a:endParaRPr>
          </a:p>
        </p:txBody>
      </p:sp>
      <p:sp>
        <p:nvSpPr>
          <p:cNvPr id="54283" name="Text Box 16">
            <a:extLst>
              <a:ext uri="{FF2B5EF4-FFF2-40B4-BE49-F238E27FC236}">
                <a16:creationId xmlns:a16="http://schemas.microsoft.com/office/drawing/2014/main" id="{C8A9A953-FD02-43FF-0C97-9FE63D062BCB}"/>
              </a:ext>
            </a:extLst>
          </p:cNvPr>
          <p:cNvSpPr txBox="1">
            <a:spLocks noChangeArrowheads="1"/>
          </p:cNvSpPr>
          <p:nvPr/>
        </p:nvSpPr>
        <p:spPr bwMode="auto">
          <a:xfrm>
            <a:off x="8328025" y="3448050"/>
            <a:ext cx="935038"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MarSt</a:t>
            </a:r>
            <a:endParaRPr lang="en-US" altLang="en-US" sz="1600">
              <a:solidFill>
                <a:schemeClr val="bg2"/>
              </a:solidFill>
              <a:latin typeface="Arial" panose="020B0604020202020204" pitchFamily="34" charset="0"/>
            </a:endParaRPr>
          </a:p>
        </p:txBody>
      </p:sp>
      <p:sp>
        <p:nvSpPr>
          <p:cNvPr id="54284" name="Text Box 17">
            <a:extLst>
              <a:ext uri="{FF2B5EF4-FFF2-40B4-BE49-F238E27FC236}">
                <a16:creationId xmlns:a16="http://schemas.microsoft.com/office/drawing/2014/main" id="{82BE13E9-DF44-BD89-1A38-D6BAE28B0758}"/>
              </a:ext>
            </a:extLst>
          </p:cNvPr>
          <p:cNvSpPr txBox="1">
            <a:spLocks noChangeArrowheads="1"/>
          </p:cNvSpPr>
          <p:nvPr/>
        </p:nvSpPr>
        <p:spPr bwMode="auto">
          <a:xfrm>
            <a:off x="7602539" y="4240213"/>
            <a:ext cx="968375"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TaxInc</a:t>
            </a:r>
            <a:endParaRPr lang="en-US" altLang="en-US" sz="1600">
              <a:solidFill>
                <a:schemeClr val="bg2"/>
              </a:solidFill>
              <a:latin typeface="Arial" panose="020B0604020202020204" pitchFamily="34" charset="0"/>
            </a:endParaRPr>
          </a:p>
        </p:txBody>
      </p:sp>
      <p:sp>
        <p:nvSpPr>
          <p:cNvPr id="54285" name="AutoShape 18">
            <a:extLst>
              <a:ext uri="{FF2B5EF4-FFF2-40B4-BE49-F238E27FC236}">
                <a16:creationId xmlns:a16="http://schemas.microsoft.com/office/drawing/2014/main" id="{BE51C8DE-DA86-6E7E-7351-72C67B71D205}"/>
              </a:ext>
            </a:extLst>
          </p:cNvPr>
          <p:cNvSpPr>
            <a:spLocks noChangeArrowheads="1"/>
          </p:cNvSpPr>
          <p:nvPr/>
        </p:nvSpPr>
        <p:spPr bwMode="auto">
          <a:xfrm>
            <a:off x="8529638" y="5029201"/>
            <a:ext cx="627062" cy="366713"/>
          </a:xfrm>
          <a:prstGeom prst="roundRect">
            <a:avLst>
              <a:gd name="adj" fmla="val 16769"/>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286" name="Text Box 19">
            <a:extLst>
              <a:ext uri="{FF2B5EF4-FFF2-40B4-BE49-F238E27FC236}">
                <a16:creationId xmlns:a16="http://schemas.microsoft.com/office/drawing/2014/main" id="{50C62B20-4E96-96CF-9213-29ADDCF2B1E1}"/>
              </a:ext>
            </a:extLst>
          </p:cNvPr>
          <p:cNvSpPr txBox="1">
            <a:spLocks noChangeArrowheads="1"/>
          </p:cNvSpPr>
          <p:nvPr/>
        </p:nvSpPr>
        <p:spPr bwMode="auto">
          <a:xfrm>
            <a:off x="8453438" y="5029200"/>
            <a:ext cx="6858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YES</a:t>
            </a:r>
            <a:endParaRPr lang="en-US" altLang="en-US" sz="1600">
              <a:solidFill>
                <a:schemeClr val="bg2"/>
              </a:solidFill>
              <a:latin typeface="Arial" panose="020B0604020202020204" pitchFamily="34" charset="0"/>
            </a:endParaRPr>
          </a:p>
        </p:txBody>
      </p:sp>
      <p:sp>
        <p:nvSpPr>
          <p:cNvPr id="54287" name="AutoShape 20">
            <a:extLst>
              <a:ext uri="{FF2B5EF4-FFF2-40B4-BE49-F238E27FC236}">
                <a16:creationId xmlns:a16="http://schemas.microsoft.com/office/drawing/2014/main" id="{2B9B1A04-5709-6F47-0594-EDCA8A6AB95F}"/>
              </a:ext>
            </a:extLst>
          </p:cNvPr>
          <p:cNvSpPr>
            <a:spLocks noChangeArrowheads="1"/>
          </p:cNvSpPr>
          <p:nvPr/>
        </p:nvSpPr>
        <p:spPr bwMode="auto">
          <a:xfrm>
            <a:off x="7037388" y="5046664"/>
            <a:ext cx="654050" cy="363537"/>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288" name="Text Box 21">
            <a:extLst>
              <a:ext uri="{FF2B5EF4-FFF2-40B4-BE49-F238E27FC236}">
                <a16:creationId xmlns:a16="http://schemas.microsoft.com/office/drawing/2014/main" id="{2AC22CB6-349F-4EF0-15A0-08719EE97357}"/>
              </a:ext>
            </a:extLst>
          </p:cNvPr>
          <p:cNvSpPr txBox="1">
            <a:spLocks noChangeArrowheads="1"/>
          </p:cNvSpPr>
          <p:nvPr/>
        </p:nvSpPr>
        <p:spPr bwMode="auto">
          <a:xfrm>
            <a:off x="7134225" y="5032375"/>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4289" name="AutoShape 22">
            <a:extLst>
              <a:ext uri="{FF2B5EF4-FFF2-40B4-BE49-F238E27FC236}">
                <a16:creationId xmlns:a16="http://schemas.microsoft.com/office/drawing/2014/main" id="{BE64A6A2-0F59-33F3-FCC0-0BE2A5798B2C}"/>
              </a:ext>
            </a:extLst>
          </p:cNvPr>
          <p:cNvSpPr>
            <a:spLocks noChangeArrowheads="1"/>
          </p:cNvSpPr>
          <p:nvPr/>
        </p:nvSpPr>
        <p:spPr bwMode="auto">
          <a:xfrm>
            <a:off x="6472238" y="3462338"/>
            <a:ext cx="685800" cy="347662"/>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290" name="Text Box 23">
            <a:extLst>
              <a:ext uri="{FF2B5EF4-FFF2-40B4-BE49-F238E27FC236}">
                <a16:creationId xmlns:a16="http://schemas.microsoft.com/office/drawing/2014/main" id="{01CC6246-F420-A644-583A-65DE2A7808AE}"/>
              </a:ext>
            </a:extLst>
          </p:cNvPr>
          <p:cNvSpPr txBox="1">
            <a:spLocks noChangeArrowheads="1"/>
          </p:cNvSpPr>
          <p:nvPr/>
        </p:nvSpPr>
        <p:spPr bwMode="auto">
          <a:xfrm>
            <a:off x="6567488" y="3448050"/>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rgbClr val="00FFFF"/>
              </a:solidFill>
              <a:latin typeface="Arial" panose="020B0604020202020204" pitchFamily="34" charset="0"/>
            </a:endParaRPr>
          </a:p>
        </p:txBody>
      </p:sp>
      <p:sp>
        <p:nvSpPr>
          <p:cNvPr id="54291" name="AutoShape 24">
            <a:extLst>
              <a:ext uri="{FF2B5EF4-FFF2-40B4-BE49-F238E27FC236}">
                <a16:creationId xmlns:a16="http://schemas.microsoft.com/office/drawing/2014/main" id="{33E8ACC4-4F78-C80C-99F3-8120282C9F36}"/>
              </a:ext>
            </a:extLst>
          </p:cNvPr>
          <p:cNvSpPr>
            <a:spLocks noChangeArrowheads="1"/>
          </p:cNvSpPr>
          <p:nvPr/>
        </p:nvSpPr>
        <p:spPr bwMode="auto">
          <a:xfrm>
            <a:off x="9367838" y="4267200"/>
            <a:ext cx="685800" cy="381000"/>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292" name="Text Box 25">
            <a:extLst>
              <a:ext uri="{FF2B5EF4-FFF2-40B4-BE49-F238E27FC236}">
                <a16:creationId xmlns:a16="http://schemas.microsoft.com/office/drawing/2014/main" id="{E37C1AA6-ADDD-52E1-CB62-66890E17EAD8}"/>
              </a:ext>
            </a:extLst>
          </p:cNvPr>
          <p:cNvSpPr txBox="1">
            <a:spLocks noChangeArrowheads="1"/>
          </p:cNvSpPr>
          <p:nvPr/>
        </p:nvSpPr>
        <p:spPr bwMode="auto">
          <a:xfrm>
            <a:off x="9444038" y="4267200"/>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4293" name="Text Box 26">
            <a:extLst>
              <a:ext uri="{FF2B5EF4-FFF2-40B4-BE49-F238E27FC236}">
                <a16:creationId xmlns:a16="http://schemas.microsoft.com/office/drawing/2014/main" id="{E2460BE8-57BF-FEE9-5F8B-63B34550760A}"/>
              </a:ext>
            </a:extLst>
          </p:cNvPr>
          <p:cNvSpPr txBox="1">
            <a:spLocks noChangeArrowheads="1"/>
          </p:cNvSpPr>
          <p:nvPr/>
        </p:nvSpPr>
        <p:spPr bwMode="auto">
          <a:xfrm>
            <a:off x="6584950" y="2984500"/>
            <a:ext cx="5334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Yes</a:t>
            </a:r>
            <a:endParaRPr lang="en-US" altLang="en-US" sz="1600">
              <a:solidFill>
                <a:schemeClr val="bg2"/>
              </a:solidFill>
              <a:latin typeface="Arial" panose="020B0604020202020204" pitchFamily="34" charset="0"/>
            </a:endParaRPr>
          </a:p>
        </p:txBody>
      </p:sp>
      <p:sp>
        <p:nvSpPr>
          <p:cNvPr id="54294" name="Text Box 27">
            <a:extLst>
              <a:ext uri="{FF2B5EF4-FFF2-40B4-BE49-F238E27FC236}">
                <a16:creationId xmlns:a16="http://schemas.microsoft.com/office/drawing/2014/main" id="{DDDAF4C0-9B65-C781-AD25-73C9F256CC12}"/>
              </a:ext>
            </a:extLst>
          </p:cNvPr>
          <p:cNvSpPr txBox="1">
            <a:spLocks noChangeArrowheads="1"/>
          </p:cNvSpPr>
          <p:nvPr/>
        </p:nvSpPr>
        <p:spPr bwMode="auto">
          <a:xfrm>
            <a:off x="8450263" y="2984500"/>
            <a:ext cx="442912"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4295" name="Text Box 28">
            <a:extLst>
              <a:ext uri="{FF2B5EF4-FFF2-40B4-BE49-F238E27FC236}">
                <a16:creationId xmlns:a16="http://schemas.microsoft.com/office/drawing/2014/main" id="{A905ABCB-88B5-F837-5548-4AFC7E5EFE4A}"/>
              </a:ext>
            </a:extLst>
          </p:cNvPr>
          <p:cNvSpPr txBox="1">
            <a:spLocks noChangeArrowheads="1"/>
          </p:cNvSpPr>
          <p:nvPr/>
        </p:nvSpPr>
        <p:spPr bwMode="auto">
          <a:xfrm>
            <a:off x="9432926" y="3749675"/>
            <a:ext cx="93027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Married</a:t>
            </a:r>
            <a:r>
              <a:rPr lang="en-US" altLang="en-US" sz="1600">
                <a:solidFill>
                  <a:schemeClr val="bg2"/>
                </a:solidFill>
                <a:latin typeface="Arial" panose="020B0604020202020204" pitchFamily="34" charset="0"/>
              </a:rPr>
              <a:t> </a:t>
            </a:r>
          </a:p>
        </p:txBody>
      </p:sp>
      <p:sp>
        <p:nvSpPr>
          <p:cNvPr id="54296" name="Text Box 29">
            <a:extLst>
              <a:ext uri="{FF2B5EF4-FFF2-40B4-BE49-F238E27FC236}">
                <a16:creationId xmlns:a16="http://schemas.microsoft.com/office/drawing/2014/main" id="{1E0BB6D7-ACB5-8B74-4618-EBED2378FA95}"/>
              </a:ext>
            </a:extLst>
          </p:cNvPr>
          <p:cNvSpPr txBox="1">
            <a:spLocks noChangeArrowheads="1"/>
          </p:cNvSpPr>
          <p:nvPr/>
        </p:nvSpPr>
        <p:spPr bwMode="auto">
          <a:xfrm>
            <a:off x="7216776" y="3778250"/>
            <a:ext cx="16605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Single, Divorced</a:t>
            </a:r>
            <a:endParaRPr lang="en-US" altLang="en-US" sz="1600">
              <a:solidFill>
                <a:schemeClr val="bg2"/>
              </a:solidFill>
              <a:latin typeface="Arial" panose="020B0604020202020204" pitchFamily="34" charset="0"/>
            </a:endParaRPr>
          </a:p>
        </p:txBody>
      </p:sp>
      <p:sp>
        <p:nvSpPr>
          <p:cNvPr id="54297" name="Text Box 30">
            <a:extLst>
              <a:ext uri="{FF2B5EF4-FFF2-40B4-BE49-F238E27FC236}">
                <a16:creationId xmlns:a16="http://schemas.microsoft.com/office/drawing/2014/main" id="{C3B1C446-E67D-153A-B5FF-D63B40233C97}"/>
              </a:ext>
            </a:extLst>
          </p:cNvPr>
          <p:cNvSpPr txBox="1">
            <a:spLocks noChangeArrowheads="1"/>
          </p:cNvSpPr>
          <p:nvPr/>
        </p:nvSpPr>
        <p:spPr bwMode="auto">
          <a:xfrm>
            <a:off x="6837364" y="4570413"/>
            <a:ext cx="7207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&lt; 80K</a:t>
            </a:r>
            <a:endParaRPr lang="en-US" altLang="en-US" sz="1600">
              <a:solidFill>
                <a:schemeClr val="bg2"/>
              </a:solidFill>
              <a:latin typeface="Arial" panose="020B0604020202020204" pitchFamily="34" charset="0"/>
            </a:endParaRPr>
          </a:p>
        </p:txBody>
      </p:sp>
      <p:sp>
        <p:nvSpPr>
          <p:cNvPr id="54298" name="Text Box 31">
            <a:extLst>
              <a:ext uri="{FF2B5EF4-FFF2-40B4-BE49-F238E27FC236}">
                <a16:creationId xmlns:a16="http://schemas.microsoft.com/office/drawing/2014/main" id="{DDD72CCD-A669-7B30-C2C1-256FE99E052C}"/>
              </a:ext>
            </a:extLst>
          </p:cNvPr>
          <p:cNvSpPr txBox="1">
            <a:spLocks noChangeArrowheads="1"/>
          </p:cNvSpPr>
          <p:nvPr/>
        </p:nvSpPr>
        <p:spPr bwMode="auto">
          <a:xfrm>
            <a:off x="8612189" y="4570413"/>
            <a:ext cx="7207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&gt; 80K</a:t>
            </a:r>
            <a:endParaRPr lang="en-US" altLang="en-US" sz="1600">
              <a:solidFill>
                <a:schemeClr val="bg2"/>
              </a:solidFill>
              <a:latin typeface="Arial" panose="020B0604020202020204" pitchFamily="34" charset="0"/>
            </a:endParaRPr>
          </a:p>
        </p:txBody>
      </p:sp>
      <p:sp>
        <p:nvSpPr>
          <p:cNvPr id="54299" name="Text Box 32">
            <a:extLst>
              <a:ext uri="{FF2B5EF4-FFF2-40B4-BE49-F238E27FC236}">
                <a16:creationId xmlns:a16="http://schemas.microsoft.com/office/drawing/2014/main" id="{47AF4409-5B9F-6721-D2F4-13E81C798485}"/>
              </a:ext>
            </a:extLst>
          </p:cNvPr>
          <p:cNvSpPr txBox="1">
            <a:spLocks noChangeArrowheads="1"/>
          </p:cNvSpPr>
          <p:nvPr/>
        </p:nvSpPr>
        <p:spPr bwMode="auto">
          <a:xfrm>
            <a:off x="7951788" y="1766888"/>
            <a:ext cx="2241550" cy="36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800" b="1" i="1">
                <a:solidFill>
                  <a:srgbClr val="FF0000"/>
                </a:solidFill>
                <a:latin typeface="Arial" panose="020B0604020202020204" pitchFamily="34" charset="0"/>
              </a:rPr>
              <a:t>Splitting Attributes</a:t>
            </a:r>
          </a:p>
        </p:txBody>
      </p:sp>
      <p:sp>
        <p:nvSpPr>
          <p:cNvPr id="54300" name="Line 33">
            <a:extLst>
              <a:ext uri="{FF2B5EF4-FFF2-40B4-BE49-F238E27FC236}">
                <a16:creationId xmlns:a16="http://schemas.microsoft.com/office/drawing/2014/main" id="{10501AC9-E9F8-D8A7-F41F-67A259FF4B66}"/>
              </a:ext>
            </a:extLst>
          </p:cNvPr>
          <p:cNvSpPr>
            <a:spLocks noChangeShapeType="1"/>
          </p:cNvSpPr>
          <p:nvPr/>
        </p:nvSpPr>
        <p:spPr bwMode="auto">
          <a:xfrm flipH="1">
            <a:off x="8329614" y="2147889"/>
            <a:ext cx="536575" cy="534987"/>
          </a:xfrm>
          <a:prstGeom prst="line">
            <a:avLst/>
          </a:prstGeom>
          <a:noFill/>
          <a:ln w="15875">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01" name="AutoShape 34">
            <a:extLst>
              <a:ext uri="{FF2B5EF4-FFF2-40B4-BE49-F238E27FC236}">
                <a16:creationId xmlns:a16="http://schemas.microsoft.com/office/drawing/2014/main" id="{4C233A9B-1A24-3821-6053-DDF91528B7D2}"/>
              </a:ext>
            </a:extLst>
          </p:cNvPr>
          <p:cNvSpPr>
            <a:spLocks noChangeArrowheads="1"/>
          </p:cNvSpPr>
          <p:nvPr/>
        </p:nvSpPr>
        <p:spPr bwMode="auto">
          <a:xfrm>
            <a:off x="5334000" y="3810000"/>
            <a:ext cx="914400" cy="293688"/>
          </a:xfrm>
          <a:prstGeom prst="rightArrow">
            <a:avLst>
              <a:gd name="adj1" fmla="val 50000"/>
              <a:gd name="adj2" fmla="val 77838"/>
            </a:avLst>
          </a:prstGeom>
          <a:solidFill>
            <a:srgbClr val="CC0000"/>
          </a:solidFill>
          <a:ln w="12700">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302" name="Line 35">
            <a:extLst>
              <a:ext uri="{FF2B5EF4-FFF2-40B4-BE49-F238E27FC236}">
                <a16:creationId xmlns:a16="http://schemas.microsoft.com/office/drawing/2014/main" id="{D496CC70-6773-D33F-76FE-05FD39C17C50}"/>
              </a:ext>
            </a:extLst>
          </p:cNvPr>
          <p:cNvSpPr>
            <a:spLocks noChangeShapeType="1"/>
          </p:cNvSpPr>
          <p:nvPr/>
        </p:nvSpPr>
        <p:spPr bwMode="auto">
          <a:xfrm>
            <a:off x="8942388" y="2147889"/>
            <a:ext cx="76200" cy="1144587"/>
          </a:xfrm>
          <a:prstGeom prst="line">
            <a:avLst/>
          </a:prstGeom>
          <a:noFill/>
          <a:ln w="15875">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03" name="Text Box 36">
            <a:extLst>
              <a:ext uri="{FF2B5EF4-FFF2-40B4-BE49-F238E27FC236}">
                <a16:creationId xmlns:a16="http://schemas.microsoft.com/office/drawing/2014/main" id="{86FCCCD2-C1AD-1DE3-B07D-C8ACA6D710AB}"/>
              </a:ext>
            </a:extLst>
          </p:cNvPr>
          <p:cNvSpPr txBox="1">
            <a:spLocks noChangeArrowheads="1"/>
          </p:cNvSpPr>
          <p:nvPr/>
        </p:nvSpPr>
        <p:spPr bwMode="auto">
          <a:xfrm>
            <a:off x="2286000" y="5867400"/>
            <a:ext cx="25146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80000"/>
              </a:lnSpc>
              <a:buClr>
                <a:schemeClr val="accent2"/>
              </a:buClr>
              <a:buSzPct val="75000"/>
              <a:buFont typeface="Monotype Sorts" pitchFamily="2" charset="2"/>
              <a:buNone/>
            </a:pPr>
            <a:r>
              <a:rPr lang="en-US" altLang="en-US" sz="2000" b="1">
                <a:solidFill>
                  <a:schemeClr val="tx2"/>
                </a:solidFill>
                <a:latin typeface="Arial" panose="020B0604020202020204" pitchFamily="34" charset="0"/>
              </a:rPr>
              <a:t>Training Data</a:t>
            </a:r>
            <a:endParaRPr lang="en-US" altLang="en-US" sz="2000">
              <a:solidFill>
                <a:schemeClr val="bg2"/>
              </a:solidFill>
              <a:latin typeface="Arial" panose="020B0604020202020204" pitchFamily="34" charset="0"/>
            </a:endParaRPr>
          </a:p>
        </p:txBody>
      </p:sp>
      <p:sp>
        <p:nvSpPr>
          <p:cNvPr id="54304" name="Text Box 37">
            <a:extLst>
              <a:ext uri="{FF2B5EF4-FFF2-40B4-BE49-F238E27FC236}">
                <a16:creationId xmlns:a16="http://schemas.microsoft.com/office/drawing/2014/main" id="{99D12400-00C5-8600-6D7A-799F935E135D}"/>
              </a:ext>
            </a:extLst>
          </p:cNvPr>
          <p:cNvSpPr txBox="1">
            <a:spLocks noChangeArrowheads="1"/>
          </p:cNvSpPr>
          <p:nvPr/>
        </p:nvSpPr>
        <p:spPr bwMode="auto">
          <a:xfrm>
            <a:off x="6553200" y="5835650"/>
            <a:ext cx="31242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80000"/>
              </a:lnSpc>
              <a:buClr>
                <a:schemeClr val="accent2"/>
              </a:buClr>
              <a:buSzPct val="75000"/>
              <a:buFont typeface="Monotype Sorts" pitchFamily="2" charset="2"/>
              <a:buNone/>
            </a:pPr>
            <a:r>
              <a:rPr lang="en-US" altLang="en-US" sz="2000" b="1">
                <a:solidFill>
                  <a:schemeClr val="tx2"/>
                </a:solidFill>
                <a:latin typeface="Arial" panose="020B0604020202020204" pitchFamily="34" charset="0"/>
              </a:rPr>
              <a:t>Model:  Decision Tree</a:t>
            </a:r>
            <a:endParaRPr lang="en-US" altLang="en-US" sz="2000">
              <a:solidFill>
                <a:schemeClr val="bg2"/>
              </a:solidFill>
              <a:latin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2200B460-4C67-1252-7DB3-2E16FA4A4814}"/>
              </a:ext>
            </a:extLst>
          </p:cNvPr>
          <p:cNvSpPr>
            <a:spLocks noGrp="1" noChangeArrowheads="1"/>
          </p:cNvSpPr>
          <p:nvPr>
            <p:ph type="title"/>
          </p:nvPr>
        </p:nvSpPr>
        <p:spPr>
          <a:xfrm>
            <a:off x="2590800" y="228600"/>
            <a:ext cx="7793038" cy="838200"/>
          </a:xfrm>
        </p:spPr>
        <p:txBody>
          <a:bodyPr/>
          <a:lstStyle/>
          <a:p>
            <a:pPr eaLnBrk="1" hangingPunct="1"/>
            <a:r>
              <a:rPr lang="en-US" altLang="en-US" sz="4000"/>
              <a:t>Another Example of Decision Tree</a:t>
            </a:r>
          </a:p>
        </p:txBody>
      </p:sp>
      <p:graphicFrame>
        <p:nvGraphicFramePr>
          <p:cNvPr id="56323" name="Object 3">
            <a:extLst>
              <a:ext uri="{FF2B5EF4-FFF2-40B4-BE49-F238E27FC236}">
                <a16:creationId xmlns:a16="http://schemas.microsoft.com/office/drawing/2014/main" id="{298881C7-51B1-3E73-B0F0-502D0C46D24C}"/>
              </a:ext>
            </a:extLst>
          </p:cNvPr>
          <p:cNvGraphicFramePr>
            <a:graphicFrameLocks noChangeAspect="1"/>
          </p:cNvGraphicFramePr>
          <p:nvPr/>
        </p:nvGraphicFramePr>
        <p:xfrm>
          <a:off x="1981201" y="2133600"/>
          <a:ext cx="3514725" cy="3759200"/>
        </p:xfrm>
        <a:graphic>
          <a:graphicData uri="http://schemas.openxmlformats.org/presentationml/2006/ole">
            <mc:AlternateContent xmlns:mc="http://schemas.openxmlformats.org/markup-compatibility/2006">
              <mc:Choice xmlns:v="urn:schemas-microsoft-com:vml" Requires="v">
                <p:oleObj name="Document" r:id="rId3" imgW="5408878" imgH="5779945" progId="Word.Document.8">
                  <p:embed/>
                </p:oleObj>
              </mc:Choice>
              <mc:Fallback>
                <p:oleObj name="Document" r:id="rId3" imgW="5408878" imgH="5779945" progId="Word.Document.8">
                  <p:embed/>
                  <p:pic>
                    <p:nvPicPr>
                      <p:cNvPr id="56323" name="Object 3">
                        <a:extLst>
                          <a:ext uri="{FF2B5EF4-FFF2-40B4-BE49-F238E27FC236}">
                            <a16:creationId xmlns:a16="http://schemas.microsoft.com/office/drawing/2014/main" id="{298881C7-51B1-3E73-B0F0-502D0C46D2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1" y="2133600"/>
                        <a:ext cx="3514725" cy="375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6324" name="Text Box 4">
            <a:extLst>
              <a:ext uri="{FF2B5EF4-FFF2-40B4-BE49-F238E27FC236}">
                <a16:creationId xmlns:a16="http://schemas.microsoft.com/office/drawing/2014/main" id="{AC95B488-2A18-BE04-39E5-24F19AA4A353}"/>
              </a:ext>
            </a:extLst>
          </p:cNvPr>
          <p:cNvSpPr txBox="1">
            <a:spLocks noChangeArrowheads="1"/>
          </p:cNvSpPr>
          <p:nvPr/>
        </p:nvSpPr>
        <p:spPr bwMode="auto">
          <a:xfrm rot="19183191">
            <a:off x="2590800" y="1509713"/>
            <a:ext cx="12573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6325" name="Text Box 5">
            <a:extLst>
              <a:ext uri="{FF2B5EF4-FFF2-40B4-BE49-F238E27FC236}">
                <a16:creationId xmlns:a16="http://schemas.microsoft.com/office/drawing/2014/main" id="{46671C53-EF65-8925-5D1B-16A2AD41528A}"/>
              </a:ext>
            </a:extLst>
          </p:cNvPr>
          <p:cNvSpPr txBox="1">
            <a:spLocks noChangeArrowheads="1"/>
          </p:cNvSpPr>
          <p:nvPr/>
        </p:nvSpPr>
        <p:spPr bwMode="auto">
          <a:xfrm rot="19183191">
            <a:off x="3276600" y="1509713"/>
            <a:ext cx="12573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6326" name="Text Box 6">
            <a:extLst>
              <a:ext uri="{FF2B5EF4-FFF2-40B4-BE49-F238E27FC236}">
                <a16:creationId xmlns:a16="http://schemas.microsoft.com/office/drawing/2014/main" id="{F4729656-625F-FA4D-FD94-5E65EE00485A}"/>
              </a:ext>
            </a:extLst>
          </p:cNvPr>
          <p:cNvSpPr txBox="1">
            <a:spLocks noChangeArrowheads="1"/>
          </p:cNvSpPr>
          <p:nvPr/>
        </p:nvSpPr>
        <p:spPr bwMode="auto">
          <a:xfrm rot="19183191">
            <a:off x="4114800" y="1509713"/>
            <a:ext cx="1277938"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continuous</a:t>
            </a:r>
            <a:endParaRPr lang="en-US" altLang="en-US" sz="1600" b="1">
              <a:solidFill>
                <a:schemeClr val="bg2"/>
              </a:solidFill>
              <a:latin typeface="Arial" panose="020B0604020202020204" pitchFamily="34" charset="0"/>
            </a:endParaRPr>
          </a:p>
        </p:txBody>
      </p:sp>
      <p:sp>
        <p:nvSpPr>
          <p:cNvPr id="56327" name="Text Box 7">
            <a:extLst>
              <a:ext uri="{FF2B5EF4-FFF2-40B4-BE49-F238E27FC236}">
                <a16:creationId xmlns:a16="http://schemas.microsoft.com/office/drawing/2014/main" id="{67B92956-FE75-D931-99D3-DF2606182DFC}"/>
              </a:ext>
            </a:extLst>
          </p:cNvPr>
          <p:cNvSpPr txBox="1">
            <a:spLocks noChangeArrowheads="1"/>
          </p:cNvSpPr>
          <p:nvPr/>
        </p:nvSpPr>
        <p:spPr bwMode="auto">
          <a:xfrm rot="19183191">
            <a:off x="4876800" y="1662113"/>
            <a:ext cx="6921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class</a:t>
            </a:r>
            <a:endParaRPr lang="en-US" altLang="en-US" sz="1600" b="1">
              <a:solidFill>
                <a:schemeClr val="bg2"/>
              </a:solidFill>
              <a:latin typeface="Arial" panose="020B0604020202020204" pitchFamily="34" charset="0"/>
            </a:endParaRPr>
          </a:p>
        </p:txBody>
      </p:sp>
      <p:sp>
        <p:nvSpPr>
          <p:cNvPr id="56328" name="Line 8">
            <a:extLst>
              <a:ext uri="{FF2B5EF4-FFF2-40B4-BE49-F238E27FC236}">
                <a16:creationId xmlns:a16="http://schemas.microsoft.com/office/drawing/2014/main" id="{E7885B6A-3611-764E-763D-8319E1C1E5DA}"/>
              </a:ext>
            </a:extLst>
          </p:cNvPr>
          <p:cNvSpPr>
            <a:spLocks noChangeShapeType="1"/>
          </p:cNvSpPr>
          <p:nvPr/>
        </p:nvSpPr>
        <p:spPr bwMode="auto">
          <a:xfrm>
            <a:off x="9529764" y="3497263"/>
            <a:ext cx="242887" cy="5270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29" name="Line 9">
            <a:extLst>
              <a:ext uri="{FF2B5EF4-FFF2-40B4-BE49-F238E27FC236}">
                <a16:creationId xmlns:a16="http://schemas.microsoft.com/office/drawing/2014/main" id="{F7D1CBA2-895B-C4E8-D54E-022436571027}"/>
              </a:ext>
            </a:extLst>
          </p:cNvPr>
          <p:cNvSpPr>
            <a:spLocks noChangeShapeType="1"/>
          </p:cNvSpPr>
          <p:nvPr/>
        </p:nvSpPr>
        <p:spPr bwMode="auto">
          <a:xfrm flipH="1">
            <a:off x="8399463" y="3497263"/>
            <a:ext cx="323850" cy="5270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0" name="Line 10">
            <a:extLst>
              <a:ext uri="{FF2B5EF4-FFF2-40B4-BE49-F238E27FC236}">
                <a16:creationId xmlns:a16="http://schemas.microsoft.com/office/drawing/2014/main" id="{9DB840F4-5713-7306-B659-113D29BD6271}"/>
              </a:ext>
            </a:extLst>
          </p:cNvPr>
          <p:cNvSpPr>
            <a:spLocks noChangeShapeType="1"/>
          </p:cNvSpPr>
          <p:nvPr/>
        </p:nvSpPr>
        <p:spPr bwMode="auto">
          <a:xfrm flipH="1">
            <a:off x="7405689" y="2733675"/>
            <a:ext cx="403225" cy="528638"/>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1" name="Line 11">
            <a:extLst>
              <a:ext uri="{FF2B5EF4-FFF2-40B4-BE49-F238E27FC236}">
                <a16:creationId xmlns:a16="http://schemas.microsoft.com/office/drawing/2014/main" id="{82325BC1-FDF3-CCD9-C365-288747177286}"/>
              </a:ext>
            </a:extLst>
          </p:cNvPr>
          <p:cNvSpPr>
            <a:spLocks noChangeShapeType="1"/>
          </p:cNvSpPr>
          <p:nvPr/>
        </p:nvSpPr>
        <p:spPr bwMode="auto">
          <a:xfrm>
            <a:off x="8616950" y="2733675"/>
            <a:ext cx="484188" cy="528638"/>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2" name="Line 12">
            <a:extLst>
              <a:ext uri="{FF2B5EF4-FFF2-40B4-BE49-F238E27FC236}">
                <a16:creationId xmlns:a16="http://schemas.microsoft.com/office/drawing/2014/main" id="{A1A33115-9313-5B5B-9084-0D1BDA2F7676}"/>
              </a:ext>
            </a:extLst>
          </p:cNvPr>
          <p:cNvSpPr>
            <a:spLocks noChangeShapeType="1"/>
          </p:cNvSpPr>
          <p:nvPr/>
        </p:nvSpPr>
        <p:spPr bwMode="auto">
          <a:xfrm>
            <a:off x="7567613" y="2006600"/>
            <a:ext cx="565150" cy="4635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3" name="Line 13">
            <a:extLst>
              <a:ext uri="{FF2B5EF4-FFF2-40B4-BE49-F238E27FC236}">
                <a16:creationId xmlns:a16="http://schemas.microsoft.com/office/drawing/2014/main" id="{F0B176D5-BF1D-90C3-46A7-402B778E5C5C}"/>
              </a:ext>
            </a:extLst>
          </p:cNvPr>
          <p:cNvSpPr>
            <a:spLocks noChangeShapeType="1"/>
          </p:cNvSpPr>
          <p:nvPr/>
        </p:nvSpPr>
        <p:spPr bwMode="auto">
          <a:xfrm flipH="1">
            <a:off x="6194425" y="2006600"/>
            <a:ext cx="565150" cy="4635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4" name="Text Box 14">
            <a:extLst>
              <a:ext uri="{FF2B5EF4-FFF2-40B4-BE49-F238E27FC236}">
                <a16:creationId xmlns:a16="http://schemas.microsoft.com/office/drawing/2014/main" id="{B981AF08-C19A-E1D5-7D50-D2E4FE4E55EB}"/>
              </a:ext>
            </a:extLst>
          </p:cNvPr>
          <p:cNvSpPr txBox="1">
            <a:spLocks noChangeArrowheads="1"/>
          </p:cNvSpPr>
          <p:nvPr/>
        </p:nvSpPr>
        <p:spPr bwMode="auto">
          <a:xfrm>
            <a:off x="6711951" y="1743075"/>
            <a:ext cx="936625"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MarSt</a:t>
            </a:r>
            <a:endParaRPr lang="en-US" altLang="en-US" sz="1600">
              <a:solidFill>
                <a:schemeClr val="bg2"/>
              </a:solidFill>
              <a:latin typeface="Arial" panose="020B0604020202020204" pitchFamily="34" charset="0"/>
            </a:endParaRPr>
          </a:p>
        </p:txBody>
      </p:sp>
      <p:sp>
        <p:nvSpPr>
          <p:cNvPr id="56335" name="Text Box 15">
            <a:extLst>
              <a:ext uri="{FF2B5EF4-FFF2-40B4-BE49-F238E27FC236}">
                <a16:creationId xmlns:a16="http://schemas.microsoft.com/office/drawing/2014/main" id="{E387A0B4-E042-2EE8-182C-497ECD1F90EC}"/>
              </a:ext>
            </a:extLst>
          </p:cNvPr>
          <p:cNvSpPr txBox="1">
            <a:spLocks noChangeArrowheads="1"/>
          </p:cNvSpPr>
          <p:nvPr/>
        </p:nvSpPr>
        <p:spPr bwMode="auto">
          <a:xfrm>
            <a:off x="7727950" y="2470150"/>
            <a:ext cx="935038"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HO</a:t>
            </a:r>
            <a:endParaRPr lang="en-US" altLang="en-US" sz="1600">
              <a:solidFill>
                <a:schemeClr val="bg2"/>
              </a:solidFill>
              <a:latin typeface="Arial" panose="020B0604020202020204" pitchFamily="34" charset="0"/>
            </a:endParaRPr>
          </a:p>
        </p:txBody>
      </p:sp>
      <p:sp>
        <p:nvSpPr>
          <p:cNvPr id="56336" name="Text Box 16">
            <a:extLst>
              <a:ext uri="{FF2B5EF4-FFF2-40B4-BE49-F238E27FC236}">
                <a16:creationId xmlns:a16="http://schemas.microsoft.com/office/drawing/2014/main" id="{F1E22125-A544-D1C2-EDC0-5C864A42D337}"/>
              </a:ext>
            </a:extLst>
          </p:cNvPr>
          <p:cNvSpPr txBox="1">
            <a:spLocks noChangeArrowheads="1"/>
          </p:cNvSpPr>
          <p:nvPr/>
        </p:nvSpPr>
        <p:spPr bwMode="auto">
          <a:xfrm>
            <a:off x="8642351" y="3232150"/>
            <a:ext cx="968375"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TaxInc</a:t>
            </a:r>
            <a:endParaRPr lang="en-US" altLang="en-US" sz="1600">
              <a:solidFill>
                <a:schemeClr val="bg2"/>
              </a:solidFill>
              <a:latin typeface="Arial" panose="020B0604020202020204" pitchFamily="34" charset="0"/>
            </a:endParaRPr>
          </a:p>
        </p:txBody>
      </p:sp>
      <p:sp>
        <p:nvSpPr>
          <p:cNvPr id="56337" name="AutoShape 17">
            <a:extLst>
              <a:ext uri="{FF2B5EF4-FFF2-40B4-BE49-F238E27FC236}">
                <a16:creationId xmlns:a16="http://schemas.microsoft.com/office/drawing/2014/main" id="{4EBD9AF1-A872-8709-B4D0-66CE35C8D975}"/>
              </a:ext>
            </a:extLst>
          </p:cNvPr>
          <p:cNvSpPr>
            <a:spLocks noChangeArrowheads="1"/>
          </p:cNvSpPr>
          <p:nvPr/>
        </p:nvSpPr>
        <p:spPr bwMode="auto">
          <a:xfrm>
            <a:off x="9569451" y="4021138"/>
            <a:ext cx="627063" cy="366712"/>
          </a:xfrm>
          <a:prstGeom prst="roundRect">
            <a:avLst>
              <a:gd name="adj" fmla="val 16769"/>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6338" name="Text Box 18">
            <a:extLst>
              <a:ext uri="{FF2B5EF4-FFF2-40B4-BE49-F238E27FC236}">
                <a16:creationId xmlns:a16="http://schemas.microsoft.com/office/drawing/2014/main" id="{2224BC50-6380-064E-4324-67414054108A}"/>
              </a:ext>
            </a:extLst>
          </p:cNvPr>
          <p:cNvSpPr txBox="1">
            <a:spLocks noChangeArrowheads="1"/>
          </p:cNvSpPr>
          <p:nvPr/>
        </p:nvSpPr>
        <p:spPr bwMode="auto">
          <a:xfrm>
            <a:off x="9493250" y="4021138"/>
            <a:ext cx="6858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YES</a:t>
            </a:r>
            <a:endParaRPr lang="en-US" altLang="en-US" sz="1600">
              <a:solidFill>
                <a:schemeClr val="bg2"/>
              </a:solidFill>
              <a:latin typeface="Arial" panose="020B0604020202020204" pitchFamily="34" charset="0"/>
            </a:endParaRPr>
          </a:p>
        </p:txBody>
      </p:sp>
      <p:sp>
        <p:nvSpPr>
          <p:cNvPr id="56339" name="AutoShape 19">
            <a:extLst>
              <a:ext uri="{FF2B5EF4-FFF2-40B4-BE49-F238E27FC236}">
                <a16:creationId xmlns:a16="http://schemas.microsoft.com/office/drawing/2014/main" id="{4D040035-DB90-DC6F-4CCA-935FCD1556A2}"/>
              </a:ext>
            </a:extLst>
          </p:cNvPr>
          <p:cNvSpPr>
            <a:spLocks noChangeArrowheads="1"/>
          </p:cNvSpPr>
          <p:nvPr/>
        </p:nvSpPr>
        <p:spPr bwMode="auto">
          <a:xfrm>
            <a:off x="8077200" y="4038600"/>
            <a:ext cx="654050" cy="363538"/>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6340" name="Text Box 20">
            <a:extLst>
              <a:ext uri="{FF2B5EF4-FFF2-40B4-BE49-F238E27FC236}">
                <a16:creationId xmlns:a16="http://schemas.microsoft.com/office/drawing/2014/main" id="{84D45345-AEFA-F04A-A6C9-8DC643305C3F}"/>
              </a:ext>
            </a:extLst>
          </p:cNvPr>
          <p:cNvSpPr txBox="1">
            <a:spLocks noChangeArrowheads="1"/>
          </p:cNvSpPr>
          <p:nvPr/>
        </p:nvSpPr>
        <p:spPr bwMode="auto">
          <a:xfrm>
            <a:off x="8174038" y="4024313"/>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6341" name="AutoShape 21">
            <a:extLst>
              <a:ext uri="{FF2B5EF4-FFF2-40B4-BE49-F238E27FC236}">
                <a16:creationId xmlns:a16="http://schemas.microsoft.com/office/drawing/2014/main" id="{5B9BD06A-98AB-A7F3-570C-44E2FA58E93F}"/>
              </a:ext>
            </a:extLst>
          </p:cNvPr>
          <p:cNvSpPr>
            <a:spLocks noChangeArrowheads="1"/>
          </p:cNvSpPr>
          <p:nvPr/>
        </p:nvSpPr>
        <p:spPr bwMode="auto">
          <a:xfrm>
            <a:off x="5872163" y="2484438"/>
            <a:ext cx="685800" cy="347662"/>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6342" name="Text Box 22">
            <a:extLst>
              <a:ext uri="{FF2B5EF4-FFF2-40B4-BE49-F238E27FC236}">
                <a16:creationId xmlns:a16="http://schemas.microsoft.com/office/drawing/2014/main" id="{A2A740B0-4721-7B11-42D6-F6FB04464EF0}"/>
              </a:ext>
            </a:extLst>
          </p:cNvPr>
          <p:cNvSpPr txBox="1">
            <a:spLocks noChangeArrowheads="1"/>
          </p:cNvSpPr>
          <p:nvPr/>
        </p:nvSpPr>
        <p:spPr bwMode="auto">
          <a:xfrm>
            <a:off x="5967413" y="2470150"/>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rgbClr val="00FFFF"/>
              </a:solidFill>
              <a:latin typeface="Arial" panose="020B0604020202020204" pitchFamily="34" charset="0"/>
            </a:endParaRPr>
          </a:p>
        </p:txBody>
      </p:sp>
      <p:grpSp>
        <p:nvGrpSpPr>
          <p:cNvPr id="56343" name="Group 23">
            <a:extLst>
              <a:ext uri="{FF2B5EF4-FFF2-40B4-BE49-F238E27FC236}">
                <a16:creationId xmlns:a16="http://schemas.microsoft.com/office/drawing/2014/main" id="{C7E66163-2907-820D-8257-A812E8D1A2F0}"/>
              </a:ext>
            </a:extLst>
          </p:cNvPr>
          <p:cNvGrpSpPr>
            <a:grpSpLocks/>
          </p:cNvGrpSpPr>
          <p:nvPr/>
        </p:nvGrpSpPr>
        <p:grpSpPr bwMode="auto">
          <a:xfrm>
            <a:off x="7118350" y="3232150"/>
            <a:ext cx="685800" cy="381000"/>
            <a:chOff x="4927" y="2340"/>
            <a:chExt cx="432" cy="240"/>
          </a:xfrm>
        </p:grpSpPr>
        <p:sp>
          <p:nvSpPr>
            <p:cNvPr id="56351" name="AutoShape 24">
              <a:extLst>
                <a:ext uri="{FF2B5EF4-FFF2-40B4-BE49-F238E27FC236}">
                  <a16:creationId xmlns:a16="http://schemas.microsoft.com/office/drawing/2014/main" id="{EFBD45C0-52B9-DB9D-0C29-98FADAD9C671}"/>
                </a:ext>
              </a:extLst>
            </p:cNvPr>
            <p:cNvSpPr>
              <a:spLocks noChangeArrowheads="1"/>
            </p:cNvSpPr>
            <p:nvPr/>
          </p:nvSpPr>
          <p:spPr bwMode="auto">
            <a:xfrm>
              <a:off x="4927" y="2340"/>
              <a:ext cx="432" cy="240"/>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6352" name="Text Box 25">
              <a:extLst>
                <a:ext uri="{FF2B5EF4-FFF2-40B4-BE49-F238E27FC236}">
                  <a16:creationId xmlns:a16="http://schemas.microsoft.com/office/drawing/2014/main" id="{3DF34D4B-C094-3BF2-909D-F5E1AD2029EB}"/>
                </a:ext>
              </a:extLst>
            </p:cNvPr>
            <p:cNvSpPr txBox="1">
              <a:spLocks noChangeArrowheads="1"/>
            </p:cNvSpPr>
            <p:nvPr/>
          </p:nvSpPr>
          <p:spPr bwMode="auto">
            <a:xfrm>
              <a:off x="4975" y="2340"/>
              <a:ext cx="308"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chemeClr val="bg2"/>
                </a:solidFill>
                <a:latin typeface="Arial" panose="020B0604020202020204" pitchFamily="34" charset="0"/>
              </a:endParaRPr>
            </a:p>
          </p:txBody>
        </p:sp>
      </p:grpSp>
      <p:sp>
        <p:nvSpPr>
          <p:cNvPr id="56344" name="Text Box 26">
            <a:extLst>
              <a:ext uri="{FF2B5EF4-FFF2-40B4-BE49-F238E27FC236}">
                <a16:creationId xmlns:a16="http://schemas.microsoft.com/office/drawing/2014/main" id="{5595FCBE-EF36-FAC4-1E45-F2C54F88B0CD}"/>
              </a:ext>
            </a:extLst>
          </p:cNvPr>
          <p:cNvSpPr txBox="1">
            <a:spLocks noChangeArrowheads="1"/>
          </p:cNvSpPr>
          <p:nvPr/>
        </p:nvSpPr>
        <p:spPr bwMode="auto">
          <a:xfrm>
            <a:off x="7042150" y="2774950"/>
            <a:ext cx="5334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Yes</a:t>
            </a:r>
            <a:endParaRPr lang="en-US" altLang="en-US" sz="1600">
              <a:solidFill>
                <a:schemeClr val="bg2"/>
              </a:solidFill>
              <a:latin typeface="Arial" panose="020B0604020202020204" pitchFamily="34" charset="0"/>
            </a:endParaRPr>
          </a:p>
        </p:txBody>
      </p:sp>
      <p:sp>
        <p:nvSpPr>
          <p:cNvPr id="56345" name="Text Box 27">
            <a:extLst>
              <a:ext uri="{FF2B5EF4-FFF2-40B4-BE49-F238E27FC236}">
                <a16:creationId xmlns:a16="http://schemas.microsoft.com/office/drawing/2014/main" id="{E56DCA4D-3F1F-FD07-0DEA-5C1E4EF69FAC}"/>
              </a:ext>
            </a:extLst>
          </p:cNvPr>
          <p:cNvSpPr txBox="1">
            <a:spLocks noChangeArrowheads="1"/>
          </p:cNvSpPr>
          <p:nvPr/>
        </p:nvSpPr>
        <p:spPr bwMode="auto">
          <a:xfrm>
            <a:off x="8794751" y="2698750"/>
            <a:ext cx="442913"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6346" name="Text Box 28">
            <a:extLst>
              <a:ext uri="{FF2B5EF4-FFF2-40B4-BE49-F238E27FC236}">
                <a16:creationId xmlns:a16="http://schemas.microsoft.com/office/drawing/2014/main" id="{FEA1E3E3-3EDE-CDAE-3478-1FD647847BB5}"/>
              </a:ext>
            </a:extLst>
          </p:cNvPr>
          <p:cNvSpPr txBox="1">
            <a:spLocks noChangeArrowheads="1"/>
          </p:cNvSpPr>
          <p:nvPr/>
        </p:nvSpPr>
        <p:spPr bwMode="auto">
          <a:xfrm>
            <a:off x="5670551" y="1936750"/>
            <a:ext cx="93027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Married</a:t>
            </a:r>
            <a:r>
              <a:rPr lang="en-US" altLang="en-US" sz="1600">
                <a:solidFill>
                  <a:schemeClr val="bg2"/>
                </a:solidFill>
                <a:latin typeface="Arial" panose="020B0604020202020204" pitchFamily="34" charset="0"/>
              </a:rPr>
              <a:t> </a:t>
            </a:r>
          </a:p>
        </p:txBody>
      </p:sp>
      <p:sp>
        <p:nvSpPr>
          <p:cNvPr id="56347" name="Text Box 29">
            <a:extLst>
              <a:ext uri="{FF2B5EF4-FFF2-40B4-BE49-F238E27FC236}">
                <a16:creationId xmlns:a16="http://schemas.microsoft.com/office/drawing/2014/main" id="{E9A334BE-7E42-B3E2-4E47-6BA69B60FECB}"/>
              </a:ext>
            </a:extLst>
          </p:cNvPr>
          <p:cNvSpPr txBox="1">
            <a:spLocks noChangeArrowheads="1"/>
          </p:cNvSpPr>
          <p:nvPr/>
        </p:nvSpPr>
        <p:spPr bwMode="auto">
          <a:xfrm>
            <a:off x="7270750" y="1708151"/>
            <a:ext cx="1398588" cy="581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Single, Divorced</a:t>
            </a:r>
            <a:endParaRPr lang="en-US" altLang="en-US" sz="1600">
              <a:solidFill>
                <a:schemeClr val="bg2"/>
              </a:solidFill>
              <a:latin typeface="Arial" panose="020B0604020202020204" pitchFamily="34" charset="0"/>
            </a:endParaRPr>
          </a:p>
        </p:txBody>
      </p:sp>
      <p:sp>
        <p:nvSpPr>
          <p:cNvPr id="56348" name="Text Box 30">
            <a:extLst>
              <a:ext uri="{FF2B5EF4-FFF2-40B4-BE49-F238E27FC236}">
                <a16:creationId xmlns:a16="http://schemas.microsoft.com/office/drawing/2014/main" id="{124D4EC8-C36D-09EE-D129-7CC31C66710C}"/>
              </a:ext>
            </a:extLst>
          </p:cNvPr>
          <p:cNvSpPr txBox="1">
            <a:spLocks noChangeArrowheads="1"/>
          </p:cNvSpPr>
          <p:nvPr/>
        </p:nvSpPr>
        <p:spPr bwMode="auto">
          <a:xfrm>
            <a:off x="7877176" y="3562350"/>
            <a:ext cx="7207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&lt; 80K</a:t>
            </a:r>
            <a:endParaRPr lang="en-US" altLang="en-US" sz="1600">
              <a:solidFill>
                <a:schemeClr val="bg2"/>
              </a:solidFill>
              <a:latin typeface="Arial" panose="020B0604020202020204" pitchFamily="34" charset="0"/>
            </a:endParaRPr>
          </a:p>
        </p:txBody>
      </p:sp>
      <p:sp>
        <p:nvSpPr>
          <p:cNvPr id="56349" name="Text Box 31">
            <a:extLst>
              <a:ext uri="{FF2B5EF4-FFF2-40B4-BE49-F238E27FC236}">
                <a16:creationId xmlns:a16="http://schemas.microsoft.com/office/drawing/2014/main" id="{6D9952B2-C212-1F0A-6DD4-A7C854BBFE6A}"/>
              </a:ext>
            </a:extLst>
          </p:cNvPr>
          <p:cNvSpPr txBox="1">
            <a:spLocks noChangeArrowheads="1"/>
          </p:cNvSpPr>
          <p:nvPr/>
        </p:nvSpPr>
        <p:spPr bwMode="auto">
          <a:xfrm>
            <a:off x="9652001" y="3562350"/>
            <a:ext cx="7207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&gt; 80K</a:t>
            </a:r>
            <a:endParaRPr lang="en-US" altLang="en-US" sz="1600">
              <a:solidFill>
                <a:schemeClr val="bg2"/>
              </a:solidFill>
              <a:latin typeface="Arial" panose="020B0604020202020204" pitchFamily="34" charset="0"/>
            </a:endParaRPr>
          </a:p>
        </p:txBody>
      </p:sp>
      <p:sp>
        <p:nvSpPr>
          <p:cNvPr id="56350" name="Text Box 32">
            <a:extLst>
              <a:ext uri="{FF2B5EF4-FFF2-40B4-BE49-F238E27FC236}">
                <a16:creationId xmlns:a16="http://schemas.microsoft.com/office/drawing/2014/main" id="{8BE0A1E9-7DBD-A182-9C80-A10A2A5CDF05}"/>
              </a:ext>
            </a:extLst>
          </p:cNvPr>
          <p:cNvSpPr txBox="1">
            <a:spLocks noChangeArrowheads="1"/>
          </p:cNvSpPr>
          <p:nvPr/>
        </p:nvSpPr>
        <p:spPr bwMode="auto">
          <a:xfrm>
            <a:off x="5867400" y="5029200"/>
            <a:ext cx="4419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1800" b="1">
                <a:solidFill>
                  <a:srgbClr val="CC3300"/>
                </a:solidFill>
                <a:latin typeface="Arial" panose="020B0604020202020204" pitchFamily="34" charset="0"/>
              </a:rPr>
              <a:t>There could be more than one tree that fits the same data!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704CBDA2-CE8A-D75C-ED9B-17A4980982FA}"/>
              </a:ext>
            </a:extLst>
          </p:cNvPr>
          <p:cNvSpPr>
            <a:spLocks noGrp="1" noChangeArrowheads="1"/>
          </p:cNvSpPr>
          <p:nvPr>
            <p:ph type="title"/>
          </p:nvPr>
        </p:nvSpPr>
        <p:spPr/>
        <p:txBody>
          <a:bodyPr/>
          <a:lstStyle/>
          <a:p>
            <a:pPr eaLnBrk="1" hangingPunct="1"/>
            <a:r>
              <a:rPr lang="en-US" altLang="en-US" b="1" dirty="0"/>
              <a:t>Classification: Application 1</a:t>
            </a:r>
          </a:p>
        </p:txBody>
      </p:sp>
      <p:sp>
        <p:nvSpPr>
          <p:cNvPr id="58371" name="Rectangle 3">
            <a:extLst>
              <a:ext uri="{FF2B5EF4-FFF2-40B4-BE49-F238E27FC236}">
                <a16:creationId xmlns:a16="http://schemas.microsoft.com/office/drawing/2014/main" id="{E69AFDC7-9292-CED7-4A3B-391EE64A0FFC}"/>
              </a:ext>
            </a:extLst>
          </p:cNvPr>
          <p:cNvSpPr>
            <a:spLocks noGrp="1" noChangeArrowheads="1"/>
          </p:cNvSpPr>
          <p:nvPr>
            <p:ph type="body" idx="1"/>
          </p:nvPr>
        </p:nvSpPr>
        <p:spPr>
          <a:xfrm>
            <a:off x="940231" y="1554996"/>
            <a:ext cx="10554345" cy="4768311"/>
          </a:xfrm>
        </p:spPr>
        <p:txBody>
          <a:bodyPr>
            <a:normAutofit/>
          </a:bodyPr>
          <a:lstStyle/>
          <a:p>
            <a:pPr eaLnBrk="1" hangingPunct="1">
              <a:lnSpc>
                <a:spcPct val="110000"/>
              </a:lnSpc>
            </a:pPr>
            <a:r>
              <a:rPr lang="en-US" altLang="en-US" dirty="0"/>
              <a:t>Direct Marketing</a:t>
            </a:r>
          </a:p>
          <a:p>
            <a:pPr lvl="1" eaLnBrk="1" hangingPunct="1">
              <a:lnSpc>
                <a:spcPct val="110000"/>
              </a:lnSpc>
            </a:pPr>
            <a:r>
              <a:rPr lang="en-US" altLang="en-US" dirty="0"/>
              <a:t>Goal: Reduce cost of mailing by </a:t>
            </a:r>
            <a:r>
              <a:rPr lang="en-US" altLang="en-US" i="1" dirty="0">
                <a:solidFill>
                  <a:srgbClr val="FF0066"/>
                </a:solidFill>
              </a:rPr>
              <a:t>targeting</a:t>
            </a:r>
            <a:r>
              <a:rPr lang="en-US" altLang="en-US" dirty="0"/>
              <a:t> a set of consumers likely to buy a new cell-phone product.</a:t>
            </a:r>
          </a:p>
          <a:p>
            <a:pPr lvl="1" eaLnBrk="1" hangingPunct="1">
              <a:lnSpc>
                <a:spcPct val="110000"/>
              </a:lnSpc>
            </a:pPr>
            <a:r>
              <a:rPr lang="en-US" altLang="en-US" dirty="0"/>
              <a:t>Approach:</a:t>
            </a:r>
          </a:p>
          <a:p>
            <a:pPr lvl="2" eaLnBrk="1" hangingPunct="1">
              <a:lnSpc>
                <a:spcPct val="110000"/>
              </a:lnSpc>
            </a:pPr>
            <a:r>
              <a:rPr lang="en-US" altLang="en-US" dirty="0"/>
              <a:t>Use the data for a similar product introduced before. </a:t>
            </a:r>
          </a:p>
          <a:p>
            <a:pPr lvl="2" eaLnBrk="1" hangingPunct="1">
              <a:lnSpc>
                <a:spcPct val="110000"/>
              </a:lnSpc>
            </a:pPr>
            <a:r>
              <a:rPr lang="en-US" altLang="en-US" dirty="0"/>
              <a:t>We know which customers decided to buy and which decided otherwise. This </a:t>
            </a:r>
            <a:r>
              <a:rPr lang="en-US" altLang="en-US" i="1" dirty="0">
                <a:solidFill>
                  <a:srgbClr val="0000FF"/>
                </a:solidFill>
              </a:rPr>
              <a:t>{buy, don’t buy}</a:t>
            </a:r>
            <a:r>
              <a:rPr lang="en-US" altLang="en-US" dirty="0"/>
              <a:t> decision forms the </a:t>
            </a:r>
            <a:r>
              <a:rPr lang="en-US" altLang="en-US" i="1" dirty="0">
                <a:solidFill>
                  <a:srgbClr val="0000FF"/>
                </a:solidFill>
              </a:rPr>
              <a:t>class attribute</a:t>
            </a:r>
            <a:r>
              <a:rPr lang="en-US" altLang="en-US" dirty="0"/>
              <a:t>.</a:t>
            </a:r>
          </a:p>
          <a:p>
            <a:pPr lvl="2" eaLnBrk="1" hangingPunct="1">
              <a:lnSpc>
                <a:spcPct val="110000"/>
              </a:lnSpc>
            </a:pPr>
            <a:r>
              <a:rPr lang="en-US" altLang="en-US" dirty="0"/>
              <a:t>Collect various demographic, lifestyle, and company-interaction related information about all such customers.</a:t>
            </a:r>
          </a:p>
          <a:p>
            <a:pPr lvl="3" eaLnBrk="1" hangingPunct="1">
              <a:lnSpc>
                <a:spcPct val="110000"/>
              </a:lnSpc>
            </a:pPr>
            <a:r>
              <a:rPr lang="en-US" altLang="en-US" sz="2000" dirty="0"/>
              <a:t>Type of business, where they stay, how much they earn, etc.</a:t>
            </a:r>
          </a:p>
          <a:p>
            <a:pPr lvl="2" eaLnBrk="1" hangingPunct="1">
              <a:lnSpc>
                <a:spcPct val="110000"/>
              </a:lnSpc>
            </a:pPr>
            <a:r>
              <a:rPr lang="en-US" altLang="en-US" dirty="0"/>
              <a:t>Use this information as input attributes to learn a classifier model.</a:t>
            </a:r>
          </a:p>
        </p:txBody>
      </p:sp>
      <p:sp>
        <p:nvSpPr>
          <p:cNvPr id="58372" name="Text Box 4">
            <a:extLst>
              <a:ext uri="{FF2B5EF4-FFF2-40B4-BE49-F238E27FC236}">
                <a16:creationId xmlns:a16="http://schemas.microsoft.com/office/drawing/2014/main" id="{48D8D999-B744-2D3A-9635-9F2526071A7B}"/>
              </a:ext>
            </a:extLst>
          </p:cNvPr>
          <p:cNvSpPr txBox="1">
            <a:spLocks noChangeArrowheads="1"/>
          </p:cNvSpPr>
          <p:nvPr/>
        </p:nvSpPr>
        <p:spPr bwMode="auto">
          <a:xfrm>
            <a:off x="3866827" y="6453752"/>
            <a:ext cx="352583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sz="1200" dirty="0">
                <a:latin typeface="Times New Roman" panose="02020603050405020304" pitchFamily="18" charset="0"/>
              </a:rPr>
              <a:t>From [Berry &amp; </a:t>
            </a:r>
            <a:r>
              <a:rPr lang="en-US" altLang="en-US" sz="1200" dirty="0" err="1">
                <a:latin typeface="Times New Roman" panose="02020603050405020304" pitchFamily="18" charset="0"/>
              </a:rPr>
              <a:t>Linoff</a:t>
            </a:r>
            <a:r>
              <a:rPr lang="en-US" altLang="en-US" sz="1200" dirty="0">
                <a:latin typeface="Times New Roman" panose="02020603050405020304" pitchFamily="18" charset="0"/>
              </a:rPr>
              <a:t>] Data Mining Techniques, 1997</a:t>
            </a:r>
            <a:endParaRPr lang="en-US" altLang="en-US" sz="1200" b="1" dirty="0">
              <a:latin typeface="Times New Roman" panose="02020603050405020304"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7BC63911-900B-AC7B-7204-1B81AE19678A}"/>
              </a:ext>
            </a:extLst>
          </p:cNvPr>
          <p:cNvSpPr>
            <a:spLocks noGrp="1" noChangeArrowheads="1"/>
          </p:cNvSpPr>
          <p:nvPr>
            <p:ph type="title"/>
          </p:nvPr>
        </p:nvSpPr>
        <p:spPr/>
        <p:txBody>
          <a:bodyPr/>
          <a:lstStyle/>
          <a:p>
            <a:pPr eaLnBrk="1" hangingPunct="1"/>
            <a:r>
              <a:rPr lang="en-US" altLang="en-US" b="1" dirty="0"/>
              <a:t>Classification: Application 2</a:t>
            </a:r>
          </a:p>
        </p:txBody>
      </p:sp>
      <p:sp>
        <p:nvSpPr>
          <p:cNvPr id="60419" name="Rectangle 3">
            <a:extLst>
              <a:ext uri="{FF2B5EF4-FFF2-40B4-BE49-F238E27FC236}">
                <a16:creationId xmlns:a16="http://schemas.microsoft.com/office/drawing/2014/main" id="{B99EA7A0-353F-4E34-502F-0271FBD3CF88}"/>
              </a:ext>
            </a:extLst>
          </p:cNvPr>
          <p:cNvSpPr>
            <a:spLocks noGrp="1" noChangeArrowheads="1"/>
          </p:cNvSpPr>
          <p:nvPr>
            <p:ph type="body" idx="1"/>
          </p:nvPr>
        </p:nvSpPr>
        <p:spPr>
          <a:xfrm>
            <a:off x="1037605" y="1713828"/>
            <a:ext cx="10116789" cy="4779047"/>
          </a:xfrm>
        </p:spPr>
        <p:txBody>
          <a:bodyPr>
            <a:normAutofit/>
          </a:bodyPr>
          <a:lstStyle/>
          <a:p>
            <a:pPr eaLnBrk="1" hangingPunct="1">
              <a:lnSpc>
                <a:spcPct val="90000"/>
              </a:lnSpc>
            </a:pPr>
            <a:r>
              <a:rPr lang="en-US" altLang="en-US" sz="3200" dirty="0"/>
              <a:t>Fraud Detection</a:t>
            </a:r>
          </a:p>
          <a:p>
            <a:pPr lvl="1" eaLnBrk="1" hangingPunct="1">
              <a:lnSpc>
                <a:spcPct val="90000"/>
              </a:lnSpc>
            </a:pPr>
            <a:r>
              <a:rPr lang="en-US" altLang="en-US" sz="2800" dirty="0"/>
              <a:t>Goal: Predict fraudulent cases in credit card transactions.</a:t>
            </a:r>
          </a:p>
          <a:p>
            <a:pPr lvl="1" eaLnBrk="1" hangingPunct="1">
              <a:lnSpc>
                <a:spcPct val="90000"/>
              </a:lnSpc>
            </a:pPr>
            <a:r>
              <a:rPr lang="en-US" altLang="en-US" sz="2800" dirty="0"/>
              <a:t>Approach:</a:t>
            </a:r>
          </a:p>
          <a:p>
            <a:pPr lvl="2" eaLnBrk="1" hangingPunct="1">
              <a:lnSpc>
                <a:spcPct val="90000"/>
              </a:lnSpc>
            </a:pPr>
            <a:r>
              <a:rPr lang="en-US" altLang="en-US" sz="2400" dirty="0"/>
              <a:t>Use credit card transactions and the information on its account-holder as attributes.</a:t>
            </a:r>
          </a:p>
          <a:p>
            <a:pPr lvl="3" eaLnBrk="1" hangingPunct="1">
              <a:lnSpc>
                <a:spcPct val="90000"/>
              </a:lnSpc>
            </a:pPr>
            <a:r>
              <a:rPr lang="en-US" altLang="en-US" sz="2400" dirty="0"/>
              <a:t>When does a customer buy, what does he buy, how often he pays on time, </a:t>
            </a:r>
            <a:r>
              <a:rPr lang="en-US" altLang="en-US" sz="2400" dirty="0" err="1"/>
              <a:t>etc</a:t>
            </a:r>
            <a:endParaRPr lang="en-US" altLang="en-US" sz="2400" dirty="0"/>
          </a:p>
          <a:p>
            <a:pPr lvl="2" eaLnBrk="1" hangingPunct="1">
              <a:lnSpc>
                <a:spcPct val="90000"/>
              </a:lnSpc>
            </a:pPr>
            <a:r>
              <a:rPr lang="en-US" altLang="en-US" sz="2400" dirty="0"/>
              <a:t>Label past transactions as fraud or fair transactions. This forms the class attribute.</a:t>
            </a:r>
          </a:p>
          <a:p>
            <a:pPr lvl="2" eaLnBrk="1" hangingPunct="1">
              <a:lnSpc>
                <a:spcPct val="90000"/>
              </a:lnSpc>
            </a:pPr>
            <a:r>
              <a:rPr lang="en-US" altLang="en-US" sz="2400" dirty="0"/>
              <a:t>Learn a model for the class of the transactions.</a:t>
            </a:r>
          </a:p>
          <a:p>
            <a:pPr lvl="2" eaLnBrk="1" hangingPunct="1">
              <a:lnSpc>
                <a:spcPct val="90000"/>
              </a:lnSpc>
            </a:pPr>
            <a:r>
              <a:rPr lang="en-US" altLang="en-US" sz="2400" dirty="0"/>
              <a:t>Use this model to detect fraud by observing credit card transactions on an account.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E97EE25D-7CEE-9302-ED21-D121E399C77D}"/>
              </a:ext>
            </a:extLst>
          </p:cNvPr>
          <p:cNvSpPr>
            <a:spLocks noGrp="1" noChangeArrowheads="1"/>
          </p:cNvSpPr>
          <p:nvPr>
            <p:ph type="title"/>
          </p:nvPr>
        </p:nvSpPr>
        <p:spPr/>
        <p:txBody>
          <a:bodyPr/>
          <a:lstStyle/>
          <a:p>
            <a:pPr eaLnBrk="1" hangingPunct="1"/>
            <a:r>
              <a:rPr lang="en-US" altLang="en-US" b="1" dirty="0"/>
              <a:t>Clustering Definition</a:t>
            </a:r>
          </a:p>
        </p:txBody>
      </p:sp>
      <p:sp>
        <p:nvSpPr>
          <p:cNvPr id="62467" name="Rectangle 3">
            <a:extLst>
              <a:ext uri="{FF2B5EF4-FFF2-40B4-BE49-F238E27FC236}">
                <a16:creationId xmlns:a16="http://schemas.microsoft.com/office/drawing/2014/main" id="{0807E9B4-142E-78B7-884B-05562E377E92}"/>
              </a:ext>
            </a:extLst>
          </p:cNvPr>
          <p:cNvSpPr>
            <a:spLocks noGrp="1" noChangeArrowheads="1"/>
          </p:cNvSpPr>
          <p:nvPr>
            <p:ph type="body" idx="1"/>
          </p:nvPr>
        </p:nvSpPr>
        <p:spPr/>
        <p:txBody>
          <a:bodyPr>
            <a:normAutofit fontScale="92500" lnSpcReduction="10000"/>
          </a:bodyPr>
          <a:lstStyle/>
          <a:p>
            <a:pPr eaLnBrk="1" hangingPunct="1">
              <a:lnSpc>
                <a:spcPct val="100000"/>
              </a:lnSpc>
            </a:pPr>
            <a:r>
              <a:rPr lang="en-US" altLang="en-US" sz="3600" dirty="0"/>
              <a:t>Given a set of data points, each having a set of attributes, and a similarity measure among them, find clusters such that</a:t>
            </a:r>
          </a:p>
          <a:p>
            <a:pPr lvl="1" eaLnBrk="1" hangingPunct="1">
              <a:lnSpc>
                <a:spcPct val="100000"/>
              </a:lnSpc>
            </a:pPr>
            <a:r>
              <a:rPr lang="en-US" altLang="en-US" sz="3200" dirty="0"/>
              <a:t>Data points in one cluster are more similar to one another.</a:t>
            </a:r>
          </a:p>
          <a:p>
            <a:pPr lvl="1" eaLnBrk="1" hangingPunct="1">
              <a:lnSpc>
                <a:spcPct val="100000"/>
              </a:lnSpc>
            </a:pPr>
            <a:r>
              <a:rPr lang="en-US" altLang="en-US" sz="3200" dirty="0"/>
              <a:t>Data points in separate clusters are less similar to one another.</a:t>
            </a:r>
          </a:p>
          <a:p>
            <a:pPr eaLnBrk="1" hangingPunct="1">
              <a:lnSpc>
                <a:spcPct val="100000"/>
              </a:lnSpc>
            </a:pPr>
            <a:r>
              <a:rPr lang="en-US" altLang="en-US" sz="3600" dirty="0"/>
              <a:t>Similarity Measures:</a:t>
            </a:r>
          </a:p>
          <a:p>
            <a:pPr lvl="1" eaLnBrk="1" hangingPunct="1">
              <a:lnSpc>
                <a:spcPct val="100000"/>
              </a:lnSpc>
            </a:pPr>
            <a:r>
              <a:rPr lang="en-US" altLang="en-US" sz="3200" dirty="0"/>
              <a:t>Euclidean Distance if attributes are continuous.</a:t>
            </a:r>
          </a:p>
          <a:p>
            <a:pPr lvl="1" eaLnBrk="1" hangingPunct="1">
              <a:lnSpc>
                <a:spcPct val="100000"/>
              </a:lnSpc>
            </a:pPr>
            <a:r>
              <a:rPr lang="en-US" altLang="en-US" sz="3200" dirty="0"/>
              <a:t>Other Problem-specific Measures.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46D7ED3D-7E9C-4DA8-EB69-3B21EBC9C4DE}"/>
              </a:ext>
            </a:extLst>
          </p:cNvPr>
          <p:cNvSpPr>
            <a:spLocks noGrp="1" noChangeArrowheads="1"/>
          </p:cNvSpPr>
          <p:nvPr>
            <p:ph type="title"/>
          </p:nvPr>
        </p:nvSpPr>
        <p:spPr>
          <a:xfrm>
            <a:off x="838200" y="761454"/>
            <a:ext cx="10515600" cy="830997"/>
          </a:xfrm>
        </p:spPr>
        <p:txBody>
          <a:bodyPr>
            <a:normAutofit/>
          </a:bodyPr>
          <a:lstStyle/>
          <a:p>
            <a:pPr eaLnBrk="1" hangingPunct="1"/>
            <a:r>
              <a:rPr lang="en-US" altLang="en-US" b="1" dirty="0"/>
              <a:t>Illustrating Clustering</a:t>
            </a:r>
          </a:p>
        </p:txBody>
      </p:sp>
      <p:sp>
        <p:nvSpPr>
          <p:cNvPr id="64515" name="Text Box 3">
            <a:extLst>
              <a:ext uri="{FF2B5EF4-FFF2-40B4-BE49-F238E27FC236}">
                <a16:creationId xmlns:a16="http://schemas.microsoft.com/office/drawing/2014/main" id="{F949A63C-394C-7A83-CAC1-A4725207347E}"/>
              </a:ext>
            </a:extLst>
          </p:cNvPr>
          <p:cNvSpPr txBox="1">
            <a:spLocks noChangeArrowheads="1"/>
          </p:cNvSpPr>
          <p:nvPr/>
        </p:nvSpPr>
        <p:spPr bwMode="auto">
          <a:xfrm>
            <a:off x="1207577" y="2017493"/>
            <a:ext cx="600991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168275" indent="-168275">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20000"/>
              </a:spcBef>
              <a:buClr>
                <a:schemeClr val="accent2"/>
              </a:buClr>
              <a:buFont typeface="Monotype Sorts" pitchFamily="2" charset="2"/>
              <a:buChar char="x"/>
            </a:pPr>
            <a:r>
              <a:rPr kumimoji="1" lang="en-US" altLang="en-US" sz="2000" dirty="0"/>
              <a:t>Euclidean Distance Based Clustering in 3-D space.</a:t>
            </a:r>
          </a:p>
        </p:txBody>
      </p:sp>
      <p:sp>
        <p:nvSpPr>
          <p:cNvPr id="64516" name="Text Box 4">
            <a:extLst>
              <a:ext uri="{FF2B5EF4-FFF2-40B4-BE49-F238E27FC236}">
                <a16:creationId xmlns:a16="http://schemas.microsoft.com/office/drawing/2014/main" id="{4F7DEAEE-0D86-CC7F-4B10-3EA82868945F}"/>
              </a:ext>
            </a:extLst>
          </p:cNvPr>
          <p:cNvSpPr txBox="1">
            <a:spLocks noChangeArrowheads="1"/>
          </p:cNvSpPr>
          <p:nvPr/>
        </p:nvSpPr>
        <p:spPr bwMode="auto">
          <a:xfrm>
            <a:off x="1375544" y="2735452"/>
            <a:ext cx="2787943" cy="830997"/>
          </a:xfrm>
          <a:prstGeom prst="rect">
            <a:avLst/>
          </a:prstGeom>
          <a:solidFill>
            <a:srgbClr val="00FFCC"/>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dirty="0" err="1">
                <a:latin typeface="Times New Roman" panose="02020603050405020304" pitchFamily="18" charset="0"/>
              </a:rPr>
              <a:t>Intracluster</a:t>
            </a:r>
            <a:r>
              <a:rPr lang="en-US" altLang="en-US" dirty="0">
                <a:latin typeface="Times New Roman" panose="02020603050405020304" pitchFamily="18" charset="0"/>
              </a:rPr>
              <a:t> distances</a:t>
            </a:r>
          </a:p>
          <a:p>
            <a:pPr algn="ctr"/>
            <a:r>
              <a:rPr lang="en-US" altLang="en-US" dirty="0">
                <a:latin typeface="Times New Roman" panose="02020603050405020304" pitchFamily="18" charset="0"/>
              </a:rPr>
              <a:t>are minimized</a:t>
            </a:r>
          </a:p>
        </p:txBody>
      </p:sp>
      <p:sp>
        <p:nvSpPr>
          <p:cNvPr id="64517" name="Text Box 5">
            <a:extLst>
              <a:ext uri="{FF2B5EF4-FFF2-40B4-BE49-F238E27FC236}">
                <a16:creationId xmlns:a16="http://schemas.microsoft.com/office/drawing/2014/main" id="{654D0EEC-A048-3D10-AE91-2E282B94019C}"/>
              </a:ext>
            </a:extLst>
          </p:cNvPr>
          <p:cNvSpPr txBox="1">
            <a:spLocks noChangeArrowheads="1"/>
          </p:cNvSpPr>
          <p:nvPr/>
        </p:nvSpPr>
        <p:spPr bwMode="auto">
          <a:xfrm>
            <a:off x="5261744" y="2735452"/>
            <a:ext cx="2787943" cy="830997"/>
          </a:xfrm>
          <a:prstGeom prst="rect">
            <a:avLst/>
          </a:prstGeom>
          <a:solidFill>
            <a:srgbClr val="00FFCC"/>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rPr>
              <a:t>Intercluster distances</a:t>
            </a:r>
          </a:p>
          <a:p>
            <a:pPr algn="ctr"/>
            <a:r>
              <a:rPr lang="en-US" altLang="en-US">
                <a:latin typeface="Times New Roman" panose="02020603050405020304" pitchFamily="18" charset="0"/>
              </a:rPr>
              <a:t>are maximized</a:t>
            </a:r>
          </a:p>
        </p:txBody>
      </p:sp>
      <p:grpSp>
        <p:nvGrpSpPr>
          <p:cNvPr id="64518" name="Group 6">
            <a:extLst>
              <a:ext uri="{FF2B5EF4-FFF2-40B4-BE49-F238E27FC236}">
                <a16:creationId xmlns:a16="http://schemas.microsoft.com/office/drawing/2014/main" id="{43E83FB2-B308-9891-D976-FD8983E0F7CB}"/>
              </a:ext>
            </a:extLst>
          </p:cNvPr>
          <p:cNvGrpSpPr>
            <a:grpSpLocks/>
          </p:cNvGrpSpPr>
          <p:nvPr/>
        </p:nvGrpSpPr>
        <p:grpSpPr bwMode="auto">
          <a:xfrm>
            <a:off x="3369589" y="3954652"/>
            <a:ext cx="3048000" cy="2678113"/>
            <a:chOff x="2160" y="2544"/>
            <a:chExt cx="1920" cy="1687"/>
          </a:xfrm>
        </p:grpSpPr>
        <p:sp>
          <p:nvSpPr>
            <p:cNvPr id="64519" name="Line 7">
              <a:extLst>
                <a:ext uri="{FF2B5EF4-FFF2-40B4-BE49-F238E27FC236}">
                  <a16:creationId xmlns:a16="http://schemas.microsoft.com/office/drawing/2014/main" id="{DB303910-1CEF-9A0F-2ED5-EB39A6C658D6}"/>
                </a:ext>
              </a:extLst>
            </p:cNvPr>
            <p:cNvSpPr>
              <a:spLocks noChangeShapeType="1"/>
            </p:cNvSpPr>
            <p:nvPr/>
          </p:nvSpPr>
          <p:spPr bwMode="auto">
            <a:xfrm>
              <a:off x="2736" y="2544"/>
              <a:ext cx="0" cy="115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0" name="Line 8">
              <a:extLst>
                <a:ext uri="{FF2B5EF4-FFF2-40B4-BE49-F238E27FC236}">
                  <a16:creationId xmlns:a16="http://schemas.microsoft.com/office/drawing/2014/main" id="{5CE368FA-74FE-E1D5-FA0C-BD303DD0C550}"/>
                </a:ext>
              </a:extLst>
            </p:cNvPr>
            <p:cNvSpPr>
              <a:spLocks noChangeShapeType="1"/>
            </p:cNvSpPr>
            <p:nvPr/>
          </p:nvSpPr>
          <p:spPr bwMode="auto">
            <a:xfrm>
              <a:off x="2736" y="3696"/>
              <a:ext cx="134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1" name="Freeform 9">
              <a:extLst>
                <a:ext uri="{FF2B5EF4-FFF2-40B4-BE49-F238E27FC236}">
                  <a16:creationId xmlns:a16="http://schemas.microsoft.com/office/drawing/2014/main" id="{F348807A-3E6D-65BC-8D66-CBF199B1C09F}"/>
                </a:ext>
              </a:extLst>
            </p:cNvPr>
            <p:cNvSpPr>
              <a:spLocks/>
            </p:cNvSpPr>
            <p:nvPr/>
          </p:nvSpPr>
          <p:spPr bwMode="auto">
            <a:xfrm>
              <a:off x="2226" y="3696"/>
              <a:ext cx="510" cy="535"/>
            </a:xfrm>
            <a:custGeom>
              <a:avLst/>
              <a:gdLst>
                <a:gd name="T0" fmla="*/ 510 w 510"/>
                <a:gd name="T1" fmla="*/ 0 h 535"/>
                <a:gd name="T2" fmla="*/ 0 w 510"/>
                <a:gd name="T3" fmla="*/ 535 h 535"/>
                <a:gd name="T4" fmla="*/ 0 60000 65536"/>
                <a:gd name="T5" fmla="*/ 0 60000 65536"/>
              </a:gdLst>
              <a:ahLst/>
              <a:cxnLst>
                <a:cxn ang="T4">
                  <a:pos x="T0" y="T1"/>
                </a:cxn>
                <a:cxn ang="T5">
                  <a:pos x="T2" y="T3"/>
                </a:cxn>
              </a:cxnLst>
              <a:rect l="0" t="0" r="r" b="b"/>
              <a:pathLst>
                <a:path w="510" h="535">
                  <a:moveTo>
                    <a:pt x="510" y="0"/>
                  </a:moveTo>
                  <a:lnTo>
                    <a:pt x="0" y="535"/>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2" name="AutoShape 10">
              <a:extLst>
                <a:ext uri="{FF2B5EF4-FFF2-40B4-BE49-F238E27FC236}">
                  <a16:creationId xmlns:a16="http://schemas.microsoft.com/office/drawing/2014/main" id="{9ECB3C73-26D3-7A19-3C37-6DC7990D2EFA}"/>
                </a:ext>
              </a:extLst>
            </p:cNvPr>
            <p:cNvSpPr>
              <a:spLocks noChangeArrowheads="1"/>
            </p:cNvSpPr>
            <p:nvPr/>
          </p:nvSpPr>
          <p:spPr bwMode="auto">
            <a:xfrm>
              <a:off x="3264" y="2880"/>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3" name="AutoShape 11">
              <a:extLst>
                <a:ext uri="{FF2B5EF4-FFF2-40B4-BE49-F238E27FC236}">
                  <a16:creationId xmlns:a16="http://schemas.microsoft.com/office/drawing/2014/main" id="{DBA923AD-C34F-2ED7-7B6B-3E2948CE58F3}"/>
                </a:ext>
              </a:extLst>
            </p:cNvPr>
            <p:cNvSpPr>
              <a:spLocks noChangeArrowheads="1"/>
            </p:cNvSpPr>
            <p:nvPr/>
          </p:nvSpPr>
          <p:spPr bwMode="auto">
            <a:xfrm>
              <a:off x="3408" y="2880"/>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4" name="AutoShape 12">
              <a:extLst>
                <a:ext uri="{FF2B5EF4-FFF2-40B4-BE49-F238E27FC236}">
                  <a16:creationId xmlns:a16="http://schemas.microsoft.com/office/drawing/2014/main" id="{78D87E30-A7C5-83F2-C834-5202F3ADAF1A}"/>
                </a:ext>
              </a:extLst>
            </p:cNvPr>
            <p:cNvSpPr>
              <a:spLocks noChangeArrowheads="1"/>
            </p:cNvSpPr>
            <p:nvPr/>
          </p:nvSpPr>
          <p:spPr bwMode="auto">
            <a:xfrm>
              <a:off x="3360" y="2736"/>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5" name="AutoShape 13">
              <a:extLst>
                <a:ext uri="{FF2B5EF4-FFF2-40B4-BE49-F238E27FC236}">
                  <a16:creationId xmlns:a16="http://schemas.microsoft.com/office/drawing/2014/main" id="{70FBCD30-8176-DED8-81AA-EEA50977F387}"/>
                </a:ext>
              </a:extLst>
            </p:cNvPr>
            <p:cNvSpPr>
              <a:spLocks noChangeArrowheads="1"/>
            </p:cNvSpPr>
            <p:nvPr/>
          </p:nvSpPr>
          <p:spPr bwMode="auto">
            <a:xfrm>
              <a:off x="3360" y="3024"/>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6" name="AutoShape 14">
              <a:extLst>
                <a:ext uri="{FF2B5EF4-FFF2-40B4-BE49-F238E27FC236}">
                  <a16:creationId xmlns:a16="http://schemas.microsoft.com/office/drawing/2014/main" id="{2E78C372-097E-234D-B365-D4041E5E6FEF}"/>
                </a:ext>
              </a:extLst>
            </p:cNvPr>
            <p:cNvSpPr>
              <a:spLocks noChangeArrowheads="1"/>
            </p:cNvSpPr>
            <p:nvPr/>
          </p:nvSpPr>
          <p:spPr bwMode="auto">
            <a:xfrm>
              <a:off x="3600" y="2880"/>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7" name="AutoShape 15">
              <a:extLst>
                <a:ext uri="{FF2B5EF4-FFF2-40B4-BE49-F238E27FC236}">
                  <a16:creationId xmlns:a16="http://schemas.microsoft.com/office/drawing/2014/main" id="{6E04916C-9282-67C5-9356-60E9BF75E762}"/>
                </a:ext>
              </a:extLst>
            </p:cNvPr>
            <p:cNvSpPr>
              <a:spLocks noChangeArrowheads="1"/>
            </p:cNvSpPr>
            <p:nvPr/>
          </p:nvSpPr>
          <p:spPr bwMode="auto">
            <a:xfrm>
              <a:off x="3504" y="2784"/>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8" name="AutoShape 16">
              <a:extLst>
                <a:ext uri="{FF2B5EF4-FFF2-40B4-BE49-F238E27FC236}">
                  <a16:creationId xmlns:a16="http://schemas.microsoft.com/office/drawing/2014/main" id="{F6044D6A-7D47-EF3B-A1DE-FC122EABE648}"/>
                </a:ext>
              </a:extLst>
            </p:cNvPr>
            <p:cNvSpPr>
              <a:spLocks noChangeArrowheads="1"/>
            </p:cNvSpPr>
            <p:nvPr/>
          </p:nvSpPr>
          <p:spPr bwMode="auto">
            <a:xfrm>
              <a:off x="3168" y="2736"/>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9" name="AutoShape 17">
              <a:extLst>
                <a:ext uri="{FF2B5EF4-FFF2-40B4-BE49-F238E27FC236}">
                  <a16:creationId xmlns:a16="http://schemas.microsoft.com/office/drawing/2014/main" id="{9CC967F3-B568-54D6-F52E-71F8668464AD}"/>
                </a:ext>
              </a:extLst>
            </p:cNvPr>
            <p:cNvSpPr>
              <a:spLocks noChangeArrowheads="1"/>
            </p:cNvSpPr>
            <p:nvPr/>
          </p:nvSpPr>
          <p:spPr bwMode="auto">
            <a:xfrm>
              <a:off x="3504" y="2976"/>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0" name="AutoShape 18">
              <a:extLst>
                <a:ext uri="{FF2B5EF4-FFF2-40B4-BE49-F238E27FC236}">
                  <a16:creationId xmlns:a16="http://schemas.microsoft.com/office/drawing/2014/main" id="{5AE2B59E-CF9D-A1F1-AD60-0E9700C8D611}"/>
                </a:ext>
              </a:extLst>
            </p:cNvPr>
            <p:cNvSpPr>
              <a:spLocks noChangeArrowheads="1"/>
            </p:cNvSpPr>
            <p:nvPr/>
          </p:nvSpPr>
          <p:spPr bwMode="auto">
            <a:xfrm>
              <a:off x="3168" y="2976"/>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1" name="AutoShape 19">
              <a:extLst>
                <a:ext uri="{FF2B5EF4-FFF2-40B4-BE49-F238E27FC236}">
                  <a16:creationId xmlns:a16="http://schemas.microsoft.com/office/drawing/2014/main" id="{92B5E26D-F7FE-6CF0-9E1D-56CCFDA3C547}"/>
                </a:ext>
              </a:extLst>
            </p:cNvPr>
            <p:cNvSpPr>
              <a:spLocks noChangeArrowheads="1"/>
            </p:cNvSpPr>
            <p:nvPr/>
          </p:nvSpPr>
          <p:spPr bwMode="auto">
            <a:xfrm>
              <a:off x="2160" y="3264"/>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2" name="AutoShape 20">
              <a:extLst>
                <a:ext uri="{FF2B5EF4-FFF2-40B4-BE49-F238E27FC236}">
                  <a16:creationId xmlns:a16="http://schemas.microsoft.com/office/drawing/2014/main" id="{9FEAAFEC-1B0D-13E6-3841-26B2A85337C5}"/>
                </a:ext>
              </a:extLst>
            </p:cNvPr>
            <p:cNvSpPr>
              <a:spLocks noChangeArrowheads="1"/>
            </p:cNvSpPr>
            <p:nvPr/>
          </p:nvSpPr>
          <p:spPr bwMode="auto">
            <a:xfrm>
              <a:off x="2304" y="3312"/>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3" name="AutoShape 21">
              <a:extLst>
                <a:ext uri="{FF2B5EF4-FFF2-40B4-BE49-F238E27FC236}">
                  <a16:creationId xmlns:a16="http://schemas.microsoft.com/office/drawing/2014/main" id="{23919C1C-A90B-D162-AA12-A9B97471BD45}"/>
                </a:ext>
              </a:extLst>
            </p:cNvPr>
            <p:cNvSpPr>
              <a:spLocks noChangeArrowheads="1"/>
            </p:cNvSpPr>
            <p:nvPr/>
          </p:nvSpPr>
          <p:spPr bwMode="auto">
            <a:xfrm>
              <a:off x="2304" y="3456"/>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4" name="AutoShape 22">
              <a:extLst>
                <a:ext uri="{FF2B5EF4-FFF2-40B4-BE49-F238E27FC236}">
                  <a16:creationId xmlns:a16="http://schemas.microsoft.com/office/drawing/2014/main" id="{7993799A-3BF4-AE60-863D-44A2F0102570}"/>
                </a:ext>
              </a:extLst>
            </p:cNvPr>
            <p:cNvSpPr>
              <a:spLocks noChangeArrowheads="1"/>
            </p:cNvSpPr>
            <p:nvPr/>
          </p:nvSpPr>
          <p:spPr bwMode="auto">
            <a:xfrm>
              <a:off x="2448" y="3312"/>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5" name="AutoShape 23">
              <a:extLst>
                <a:ext uri="{FF2B5EF4-FFF2-40B4-BE49-F238E27FC236}">
                  <a16:creationId xmlns:a16="http://schemas.microsoft.com/office/drawing/2014/main" id="{C2BA3564-D047-0028-AD5D-9424799EC035}"/>
                </a:ext>
              </a:extLst>
            </p:cNvPr>
            <p:cNvSpPr>
              <a:spLocks noChangeArrowheads="1"/>
            </p:cNvSpPr>
            <p:nvPr/>
          </p:nvSpPr>
          <p:spPr bwMode="auto">
            <a:xfrm>
              <a:off x="2352" y="3168"/>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6" name="AutoShape 24">
              <a:extLst>
                <a:ext uri="{FF2B5EF4-FFF2-40B4-BE49-F238E27FC236}">
                  <a16:creationId xmlns:a16="http://schemas.microsoft.com/office/drawing/2014/main" id="{537B5889-CDA4-5DFA-B7CB-29E8DF6BA9EB}"/>
                </a:ext>
              </a:extLst>
            </p:cNvPr>
            <p:cNvSpPr>
              <a:spLocks noChangeArrowheads="1"/>
            </p:cNvSpPr>
            <p:nvPr/>
          </p:nvSpPr>
          <p:spPr bwMode="auto">
            <a:xfrm>
              <a:off x="2448" y="3456"/>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7" name="AutoShape 25">
              <a:extLst>
                <a:ext uri="{FF2B5EF4-FFF2-40B4-BE49-F238E27FC236}">
                  <a16:creationId xmlns:a16="http://schemas.microsoft.com/office/drawing/2014/main" id="{EB4EA51E-62ED-66BD-54A6-34800A06D365}"/>
                </a:ext>
              </a:extLst>
            </p:cNvPr>
            <p:cNvSpPr>
              <a:spLocks noChangeArrowheads="1"/>
            </p:cNvSpPr>
            <p:nvPr/>
          </p:nvSpPr>
          <p:spPr bwMode="auto">
            <a:xfrm>
              <a:off x="2160" y="3408"/>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8" name="AutoShape 26">
              <a:extLst>
                <a:ext uri="{FF2B5EF4-FFF2-40B4-BE49-F238E27FC236}">
                  <a16:creationId xmlns:a16="http://schemas.microsoft.com/office/drawing/2014/main" id="{4FE757A6-8019-E907-ACCE-551CF05086DE}"/>
                </a:ext>
              </a:extLst>
            </p:cNvPr>
            <p:cNvSpPr>
              <a:spLocks noChangeArrowheads="1"/>
            </p:cNvSpPr>
            <p:nvPr/>
          </p:nvSpPr>
          <p:spPr bwMode="auto">
            <a:xfrm>
              <a:off x="3504" y="3552"/>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9" name="AutoShape 27">
              <a:extLst>
                <a:ext uri="{FF2B5EF4-FFF2-40B4-BE49-F238E27FC236}">
                  <a16:creationId xmlns:a16="http://schemas.microsoft.com/office/drawing/2014/main" id="{A02831CA-20B9-CFCB-569C-55D849B683D2}"/>
                </a:ext>
              </a:extLst>
            </p:cNvPr>
            <p:cNvSpPr>
              <a:spLocks noChangeArrowheads="1"/>
            </p:cNvSpPr>
            <p:nvPr/>
          </p:nvSpPr>
          <p:spPr bwMode="auto">
            <a:xfrm>
              <a:off x="3792" y="3600"/>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0" name="AutoShape 28">
              <a:extLst>
                <a:ext uri="{FF2B5EF4-FFF2-40B4-BE49-F238E27FC236}">
                  <a16:creationId xmlns:a16="http://schemas.microsoft.com/office/drawing/2014/main" id="{A01FB10F-E4D5-0537-3601-1605D055D793}"/>
                </a:ext>
              </a:extLst>
            </p:cNvPr>
            <p:cNvSpPr>
              <a:spLocks noChangeArrowheads="1"/>
            </p:cNvSpPr>
            <p:nvPr/>
          </p:nvSpPr>
          <p:spPr bwMode="auto">
            <a:xfrm>
              <a:off x="3648" y="3696"/>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1" name="AutoShape 29">
              <a:extLst>
                <a:ext uri="{FF2B5EF4-FFF2-40B4-BE49-F238E27FC236}">
                  <a16:creationId xmlns:a16="http://schemas.microsoft.com/office/drawing/2014/main" id="{64437824-7B45-F3B6-5EE3-B63EE360819C}"/>
                </a:ext>
              </a:extLst>
            </p:cNvPr>
            <p:cNvSpPr>
              <a:spLocks noChangeArrowheads="1"/>
            </p:cNvSpPr>
            <p:nvPr/>
          </p:nvSpPr>
          <p:spPr bwMode="auto">
            <a:xfrm>
              <a:off x="3504" y="3792"/>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2" name="AutoShape 30">
              <a:extLst>
                <a:ext uri="{FF2B5EF4-FFF2-40B4-BE49-F238E27FC236}">
                  <a16:creationId xmlns:a16="http://schemas.microsoft.com/office/drawing/2014/main" id="{C2D93834-4DFC-AD9A-B2FB-32712E45B35E}"/>
                </a:ext>
              </a:extLst>
            </p:cNvPr>
            <p:cNvSpPr>
              <a:spLocks noChangeArrowheads="1"/>
            </p:cNvSpPr>
            <p:nvPr/>
          </p:nvSpPr>
          <p:spPr bwMode="auto">
            <a:xfrm>
              <a:off x="3696" y="3792"/>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3" name="AutoShape 31">
              <a:extLst>
                <a:ext uri="{FF2B5EF4-FFF2-40B4-BE49-F238E27FC236}">
                  <a16:creationId xmlns:a16="http://schemas.microsoft.com/office/drawing/2014/main" id="{3E573E98-BBFD-D2F9-B64F-A3BACEC11373}"/>
                </a:ext>
              </a:extLst>
            </p:cNvPr>
            <p:cNvSpPr>
              <a:spLocks noChangeArrowheads="1"/>
            </p:cNvSpPr>
            <p:nvPr/>
          </p:nvSpPr>
          <p:spPr bwMode="auto">
            <a:xfrm flipV="1">
              <a:off x="3504" y="3648"/>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4" name="AutoShape 32">
              <a:extLst>
                <a:ext uri="{FF2B5EF4-FFF2-40B4-BE49-F238E27FC236}">
                  <a16:creationId xmlns:a16="http://schemas.microsoft.com/office/drawing/2014/main" id="{56A85EE2-95AC-1300-8E86-3803CEBE037C}"/>
                </a:ext>
              </a:extLst>
            </p:cNvPr>
            <p:cNvSpPr>
              <a:spLocks noChangeArrowheads="1"/>
            </p:cNvSpPr>
            <p:nvPr/>
          </p:nvSpPr>
          <p:spPr bwMode="auto">
            <a:xfrm>
              <a:off x="3696" y="3504"/>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5AA78380-7AA0-7C2A-EA67-D377EEBD38C9}"/>
              </a:ext>
            </a:extLst>
          </p:cNvPr>
          <p:cNvSpPr>
            <a:spLocks noGrp="1" noChangeArrowheads="1"/>
          </p:cNvSpPr>
          <p:nvPr>
            <p:ph type="title"/>
          </p:nvPr>
        </p:nvSpPr>
        <p:spPr/>
        <p:txBody>
          <a:bodyPr/>
          <a:lstStyle/>
          <a:p>
            <a:pPr eaLnBrk="1" hangingPunct="1"/>
            <a:r>
              <a:rPr lang="en-US" altLang="en-US" b="1" dirty="0"/>
              <a:t>Clustering: Application 1</a:t>
            </a:r>
          </a:p>
        </p:txBody>
      </p:sp>
      <p:sp>
        <p:nvSpPr>
          <p:cNvPr id="66563" name="Rectangle 3">
            <a:extLst>
              <a:ext uri="{FF2B5EF4-FFF2-40B4-BE49-F238E27FC236}">
                <a16:creationId xmlns:a16="http://schemas.microsoft.com/office/drawing/2014/main" id="{783B2451-E21F-536F-75D9-AF2B697C89E6}"/>
              </a:ext>
            </a:extLst>
          </p:cNvPr>
          <p:cNvSpPr>
            <a:spLocks noGrp="1" noChangeArrowheads="1"/>
          </p:cNvSpPr>
          <p:nvPr>
            <p:ph type="body" idx="1"/>
          </p:nvPr>
        </p:nvSpPr>
        <p:spPr>
          <a:xfrm>
            <a:off x="1309606" y="1864962"/>
            <a:ext cx="9572787" cy="4783811"/>
          </a:xfrm>
        </p:spPr>
        <p:txBody>
          <a:bodyPr>
            <a:normAutofit/>
          </a:bodyPr>
          <a:lstStyle/>
          <a:p>
            <a:pPr eaLnBrk="1" hangingPunct="1">
              <a:lnSpc>
                <a:spcPct val="100000"/>
              </a:lnSpc>
            </a:pPr>
            <a:r>
              <a:rPr lang="en-US" altLang="en-US" sz="3200" dirty="0"/>
              <a:t>Market Segmentation:</a:t>
            </a:r>
          </a:p>
          <a:p>
            <a:pPr lvl="1" eaLnBrk="1" hangingPunct="1">
              <a:lnSpc>
                <a:spcPct val="100000"/>
              </a:lnSpc>
            </a:pPr>
            <a:r>
              <a:rPr lang="en-US" altLang="en-US" sz="2800" dirty="0"/>
              <a:t>Goal: subdivide a market into distinct subsets of customers where any subset may conceivably be selected as a market target to be reached with a distinct marketing mix.</a:t>
            </a:r>
          </a:p>
          <a:p>
            <a:pPr lvl="1" eaLnBrk="1" hangingPunct="1">
              <a:lnSpc>
                <a:spcPct val="100000"/>
              </a:lnSpc>
            </a:pPr>
            <a:r>
              <a:rPr lang="en-US" altLang="en-US" sz="2800" dirty="0"/>
              <a:t>Approach: </a:t>
            </a:r>
          </a:p>
          <a:p>
            <a:pPr lvl="2" eaLnBrk="1" hangingPunct="1">
              <a:lnSpc>
                <a:spcPct val="100000"/>
              </a:lnSpc>
            </a:pPr>
            <a:r>
              <a:rPr lang="en-US" altLang="en-US" sz="2400" dirty="0"/>
              <a:t>Collect different attributes of customers based on their geographical and lifestyle related information.</a:t>
            </a:r>
          </a:p>
          <a:p>
            <a:pPr lvl="2" eaLnBrk="1" hangingPunct="1">
              <a:lnSpc>
                <a:spcPct val="100000"/>
              </a:lnSpc>
            </a:pPr>
            <a:r>
              <a:rPr lang="en-US" altLang="en-US" sz="2400" dirty="0"/>
              <a:t>Find clusters of similar customers.</a:t>
            </a:r>
          </a:p>
          <a:p>
            <a:pPr lvl="2" eaLnBrk="1" hangingPunct="1">
              <a:lnSpc>
                <a:spcPct val="100000"/>
              </a:lnSpc>
            </a:pPr>
            <a:r>
              <a:rPr lang="en-US" altLang="en-US" sz="2400" dirty="0"/>
              <a:t>Measure the clustering quality by observing buying patterns of customers in same cluster vs. those from different clusters. </a:t>
            </a:r>
            <a:endParaRPr lang="en-US" altLang="en-US" sz="2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8DD4D6B8-72EC-75C7-9344-61238180B809}"/>
              </a:ext>
            </a:extLst>
          </p:cNvPr>
          <p:cNvSpPr>
            <a:spLocks noGrp="1" noChangeArrowheads="1"/>
          </p:cNvSpPr>
          <p:nvPr>
            <p:ph type="title"/>
          </p:nvPr>
        </p:nvSpPr>
        <p:spPr>
          <a:xfrm>
            <a:off x="838200" y="583769"/>
            <a:ext cx="10515600" cy="1106919"/>
          </a:xfrm>
        </p:spPr>
        <p:txBody>
          <a:bodyPr/>
          <a:lstStyle/>
          <a:p>
            <a:pPr eaLnBrk="1" hangingPunct="1"/>
            <a:r>
              <a:rPr lang="en-US" altLang="en-US" b="1" dirty="0"/>
              <a:t>Clustering: Application 2</a:t>
            </a:r>
          </a:p>
        </p:txBody>
      </p:sp>
      <p:sp>
        <p:nvSpPr>
          <p:cNvPr id="68611" name="Rectangle 3">
            <a:extLst>
              <a:ext uri="{FF2B5EF4-FFF2-40B4-BE49-F238E27FC236}">
                <a16:creationId xmlns:a16="http://schemas.microsoft.com/office/drawing/2014/main" id="{B05DCEF3-4999-EAC1-A39D-4A6FA4B9AD5B}"/>
              </a:ext>
            </a:extLst>
          </p:cNvPr>
          <p:cNvSpPr>
            <a:spLocks noGrp="1" noChangeArrowheads="1"/>
          </p:cNvSpPr>
          <p:nvPr>
            <p:ph type="body" idx="1"/>
          </p:nvPr>
        </p:nvSpPr>
        <p:spPr/>
        <p:txBody>
          <a:bodyPr/>
          <a:lstStyle/>
          <a:p>
            <a:pPr eaLnBrk="1" hangingPunct="1">
              <a:lnSpc>
                <a:spcPct val="125000"/>
              </a:lnSpc>
            </a:pPr>
            <a:r>
              <a:rPr lang="en-US" altLang="en-US" dirty="0"/>
              <a:t>Document Clustering:</a:t>
            </a:r>
          </a:p>
          <a:p>
            <a:pPr lvl="1" eaLnBrk="1" hangingPunct="1">
              <a:lnSpc>
                <a:spcPct val="125000"/>
              </a:lnSpc>
            </a:pPr>
            <a:r>
              <a:rPr lang="en-US" altLang="en-US" dirty="0"/>
              <a:t>Goal: To find groups of documents that are similar to each other based on the important terms appearing in them.</a:t>
            </a:r>
          </a:p>
          <a:p>
            <a:pPr lvl="1" eaLnBrk="1" hangingPunct="1">
              <a:lnSpc>
                <a:spcPct val="125000"/>
              </a:lnSpc>
            </a:pPr>
            <a:r>
              <a:rPr lang="en-US" altLang="en-US" dirty="0"/>
              <a:t>Approach: To identify frequently occurring terms in each document. Form a similarity measure based on the frequencies of different terms. Use it to cluster.</a:t>
            </a:r>
          </a:p>
          <a:p>
            <a:pPr lvl="1" eaLnBrk="1" hangingPunct="1">
              <a:lnSpc>
                <a:spcPct val="125000"/>
              </a:lnSpc>
            </a:pPr>
            <a:r>
              <a:rPr lang="en-US" altLang="en-US" dirty="0"/>
              <a:t>Gain: Information Retrieval can utilize the clusters to relate a new document or search term to clustered documents.</a:t>
            </a:r>
            <a:endParaRPr lang="en-US" altLang="en-US" sz="28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5450057D-2D12-6722-876F-3B4FF2A39A6B}"/>
              </a:ext>
            </a:extLst>
          </p:cNvPr>
          <p:cNvSpPr>
            <a:spLocks noGrp="1" noChangeArrowheads="1"/>
          </p:cNvSpPr>
          <p:nvPr>
            <p:ph type="title"/>
          </p:nvPr>
        </p:nvSpPr>
        <p:spPr/>
        <p:txBody>
          <a:bodyPr/>
          <a:lstStyle/>
          <a:p>
            <a:pPr eaLnBrk="1" hangingPunct="1"/>
            <a:r>
              <a:rPr lang="en-US" altLang="en-US"/>
              <a:t>Illustrating Document Clustering</a:t>
            </a:r>
            <a:endParaRPr lang="en-US" altLang="en-US" dirty="0"/>
          </a:p>
        </p:txBody>
      </p:sp>
      <p:sp>
        <p:nvSpPr>
          <p:cNvPr id="70659" name="Rectangle 3">
            <a:extLst>
              <a:ext uri="{FF2B5EF4-FFF2-40B4-BE49-F238E27FC236}">
                <a16:creationId xmlns:a16="http://schemas.microsoft.com/office/drawing/2014/main" id="{62729999-F37B-6509-E216-BFDAB1261C1C}"/>
              </a:ext>
            </a:extLst>
          </p:cNvPr>
          <p:cNvSpPr>
            <a:spLocks noGrp="1" noChangeArrowheads="1"/>
          </p:cNvSpPr>
          <p:nvPr>
            <p:ph type="body" idx="1"/>
          </p:nvPr>
        </p:nvSpPr>
        <p:spPr>
          <a:xfrm>
            <a:off x="1868837" y="1503336"/>
            <a:ext cx="8178800" cy="1295400"/>
          </a:xfrm>
        </p:spPr>
        <p:txBody>
          <a:bodyPr/>
          <a:lstStyle/>
          <a:p>
            <a:pPr eaLnBrk="1" hangingPunct="1"/>
            <a:r>
              <a:rPr lang="en-US" altLang="en-US" sz="2400" dirty="0"/>
              <a:t>Clustering Points: 3204 Articles of Los Angeles Times.</a:t>
            </a:r>
          </a:p>
          <a:p>
            <a:pPr eaLnBrk="1" hangingPunct="1"/>
            <a:r>
              <a:rPr lang="en-US" altLang="en-US" sz="2400" dirty="0"/>
              <a:t>Similarity Measure: How many words are common in these documents (after some word filtering).</a:t>
            </a:r>
            <a:endParaRPr lang="en-US" altLang="en-US" sz="2000" dirty="0"/>
          </a:p>
        </p:txBody>
      </p:sp>
      <p:graphicFrame>
        <p:nvGraphicFramePr>
          <p:cNvPr id="70660" name="Object 4">
            <a:extLst>
              <a:ext uri="{FF2B5EF4-FFF2-40B4-BE49-F238E27FC236}">
                <a16:creationId xmlns:a16="http://schemas.microsoft.com/office/drawing/2014/main" id="{5AA281A5-BCC2-EC21-3CBF-C06EC7F39815}"/>
              </a:ext>
            </a:extLst>
          </p:cNvPr>
          <p:cNvGraphicFramePr>
            <a:graphicFrameLocks noChangeAspect="1"/>
          </p:cNvGraphicFramePr>
          <p:nvPr>
            <p:extLst>
              <p:ext uri="{D42A27DB-BD31-4B8C-83A1-F6EECF244321}">
                <p14:modId xmlns:p14="http://schemas.microsoft.com/office/powerpoint/2010/main" val="4064596110"/>
              </p:ext>
            </p:extLst>
          </p:nvPr>
        </p:nvGraphicFramePr>
        <p:xfrm>
          <a:off x="3534906" y="3182937"/>
          <a:ext cx="4424363" cy="3675063"/>
        </p:xfrm>
        <a:graphic>
          <a:graphicData uri="http://schemas.openxmlformats.org/presentationml/2006/ole">
            <mc:AlternateContent xmlns:mc="http://schemas.openxmlformats.org/markup-compatibility/2006">
              <mc:Choice xmlns:v="urn:schemas-microsoft-com:vml" Requires="v">
                <p:oleObj name="Document" r:id="rId3" imgW="6108192" imgH="5064252" progId="Word.Document.8">
                  <p:embed/>
                </p:oleObj>
              </mc:Choice>
              <mc:Fallback>
                <p:oleObj name="Document" r:id="rId3" imgW="6108192" imgH="5064252" progId="Word.Document.8">
                  <p:embed/>
                  <p:pic>
                    <p:nvPicPr>
                      <p:cNvPr id="70660" name="Object 4">
                        <a:extLst>
                          <a:ext uri="{FF2B5EF4-FFF2-40B4-BE49-F238E27FC236}">
                            <a16:creationId xmlns:a16="http://schemas.microsoft.com/office/drawing/2014/main" id="{5AA281A5-BCC2-EC21-3CBF-C06EC7F398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4906" y="3182937"/>
                        <a:ext cx="4424363" cy="3675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C8496494-FF7C-2369-1E91-EEB9990F8B8B}"/>
              </a:ext>
            </a:extLst>
          </p:cNvPr>
          <p:cNvSpPr>
            <a:spLocks noGrp="1" noChangeArrowheads="1"/>
          </p:cNvSpPr>
          <p:nvPr>
            <p:ph type="title"/>
          </p:nvPr>
        </p:nvSpPr>
        <p:spPr>
          <a:xfrm>
            <a:off x="2590800" y="609600"/>
            <a:ext cx="8872780" cy="922338"/>
          </a:xfrm>
        </p:spPr>
        <p:txBody>
          <a:bodyPr>
            <a:normAutofit/>
          </a:bodyPr>
          <a:lstStyle/>
          <a:p>
            <a:pPr eaLnBrk="1" hangingPunct="1"/>
            <a:r>
              <a:rPr lang="en-US" altLang="en-US" dirty="0"/>
              <a:t>Association Rule Discovery: Definition</a:t>
            </a:r>
          </a:p>
        </p:txBody>
      </p:sp>
      <p:sp>
        <p:nvSpPr>
          <p:cNvPr id="72707" name="Rectangle 3">
            <a:extLst>
              <a:ext uri="{FF2B5EF4-FFF2-40B4-BE49-F238E27FC236}">
                <a16:creationId xmlns:a16="http://schemas.microsoft.com/office/drawing/2014/main" id="{57871270-1F78-21A5-AE24-B32709D4BEAC}"/>
              </a:ext>
            </a:extLst>
          </p:cNvPr>
          <p:cNvSpPr>
            <a:spLocks noGrp="1" noChangeArrowheads="1"/>
          </p:cNvSpPr>
          <p:nvPr>
            <p:ph type="body" idx="1"/>
          </p:nvPr>
        </p:nvSpPr>
        <p:spPr/>
        <p:txBody>
          <a:bodyPr>
            <a:normAutofit/>
          </a:bodyPr>
          <a:lstStyle/>
          <a:p>
            <a:pPr marL="292100" indent="-292100">
              <a:lnSpc>
                <a:spcPct val="100000"/>
              </a:lnSpc>
            </a:pPr>
            <a:r>
              <a:rPr lang="en-US" altLang="en-US" dirty="0"/>
              <a:t>Given a set of records each of which contain some number of items from a given collection;</a:t>
            </a:r>
          </a:p>
          <a:p>
            <a:pPr marL="800100" lvl="1" indent="-342900">
              <a:lnSpc>
                <a:spcPct val="100000"/>
              </a:lnSpc>
            </a:pPr>
            <a:r>
              <a:rPr lang="en-US" altLang="en-US" dirty="0"/>
              <a:t>Produce dependency rules which will predict occurrence of an item based on occurrences of other items.</a:t>
            </a:r>
            <a:endParaRPr lang="en-US" altLang="en-US" sz="2800" dirty="0"/>
          </a:p>
        </p:txBody>
      </p:sp>
      <p:graphicFrame>
        <p:nvGraphicFramePr>
          <p:cNvPr id="72708" name="Object 4">
            <a:extLst>
              <a:ext uri="{FF2B5EF4-FFF2-40B4-BE49-F238E27FC236}">
                <a16:creationId xmlns:a16="http://schemas.microsoft.com/office/drawing/2014/main" id="{C671A902-5670-7131-6BF2-BB4A5CDCA7FB}"/>
              </a:ext>
            </a:extLst>
          </p:cNvPr>
          <p:cNvGraphicFramePr>
            <a:graphicFrameLocks noChangeAspect="1"/>
          </p:cNvGraphicFramePr>
          <p:nvPr/>
        </p:nvGraphicFramePr>
        <p:xfrm>
          <a:off x="1905001" y="3886200"/>
          <a:ext cx="4181475" cy="2152650"/>
        </p:xfrm>
        <a:graphic>
          <a:graphicData uri="http://schemas.openxmlformats.org/presentationml/2006/ole">
            <mc:AlternateContent xmlns:mc="http://schemas.openxmlformats.org/markup-compatibility/2006">
              <mc:Choice xmlns:v="urn:schemas-microsoft-com:vml" Requires="v">
                <p:oleObj name="Document" r:id="rId3" imgW="3823716" imgH="1999488" progId="Word.Document.8">
                  <p:embed/>
                </p:oleObj>
              </mc:Choice>
              <mc:Fallback>
                <p:oleObj name="Document" r:id="rId3" imgW="3823716" imgH="1999488" progId="Word.Document.8">
                  <p:embed/>
                  <p:pic>
                    <p:nvPicPr>
                      <p:cNvPr id="72708" name="Object 4">
                        <a:extLst>
                          <a:ext uri="{FF2B5EF4-FFF2-40B4-BE49-F238E27FC236}">
                            <a16:creationId xmlns:a16="http://schemas.microsoft.com/office/drawing/2014/main" id="{C671A902-5670-7131-6BF2-BB4A5CDCA7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01" y="3886200"/>
                        <a:ext cx="4181475" cy="2152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2709" name="Text Box 5">
            <a:extLst>
              <a:ext uri="{FF2B5EF4-FFF2-40B4-BE49-F238E27FC236}">
                <a16:creationId xmlns:a16="http://schemas.microsoft.com/office/drawing/2014/main" id="{D3998CAB-28EF-5FC4-B1FA-0C9A6E0A2377}"/>
              </a:ext>
            </a:extLst>
          </p:cNvPr>
          <p:cNvSpPr txBox="1">
            <a:spLocks noChangeArrowheads="1"/>
          </p:cNvSpPr>
          <p:nvPr/>
        </p:nvSpPr>
        <p:spPr bwMode="auto">
          <a:xfrm>
            <a:off x="6553200" y="4648201"/>
            <a:ext cx="3443288" cy="976313"/>
          </a:xfrm>
          <a:prstGeom prst="rect">
            <a:avLst/>
          </a:prstGeom>
          <a:solidFill>
            <a:srgbClr val="CCCCFF"/>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sz="2000">
                <a:latin typeface="Times New Roman" panose="02020603050405020304" pitchFamily="18" charset="0"/>
              </a:rPr>
              <a:t>Rules Discovered:</a:t>
            </a:r>
          </a:p>
          <a:p>
            <a:r>
              <a:rPr lang="en-US" altLang="en-US" sz="2000">
                <a:latin typeface="Times New Roman" panose="02020603050405020304" pitchFamily="18" charset="0"/>
              </a:rPr>
              <a:t>    </a:t>
            </a:r>
            <a:r>
              <a:rPr lang="en-US" altLang="en-US" sz="1800" b="1">
                <a:solidFill>
                  <a:srgbClr val="CC0000"/>
                </a:solidFill>
              </a:rPr>
              <a:t>{Milk} --&gt; {Coke}</a:t>
            </a:r>
          </a:p>
          <a:p>
            <a:r>
              <a:rPr lang="en-US" altLang="en-US" sz="1800" b="1">
                <a:solidFill>
                  <a:srgbClr val="CC0000"/>
                </a:solidFill>
              </a:rPr>
              <a:t>    {Diaper, Milk} --&gt; {Beer}</a:t>
            </a:r>
            <a:endParaRPr lang="en-US" altLang="en-US">
              <a:latin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9BB5914C-6B42-4200-D715-266F2E338E0B}"/>
              </a:ext>
            </a:extLst>
          </p:cNvPr>
          <p:cNvSpPr>
            <a:spLocks noGrp="1" noChangeArrowheads="1"/>
          </p:cNvSpPr>
          <p:nvPr>
            <p:ph type="title"/>
          </p:nvPr>
        </p:nvSpPr>
        <p:spPr/>
        <p:txBody>
          <a:bodyPr/>
          <a:lstStyle/>
          <a:p>
            <a:pPr eaLnBrk="1" hangingPunct="1"/>
            <a:r>
              <a:rPr lang="en-US" altLang="en-US" sz="4000" b="1" dirty="0"/>
              <a:t>Association Rule Discovery: Application 1</a:t>
            </a:r>
          </a:p>
        </p:txBody>
      </p:sp>
      <p:sp>
        <p:nvSpPr>
          <p:cNvPr id="74755" name="Rectangle 3">
            <a:extLst>
              <a:ext uri="{FF2B5EF4-FFF2-40B4-BE49-F238E27FC236}">
                <a16:creationId xmlns:a16="http://schemas.microsoft.com/office/drawing/2014/main" id="{B4F89934-BC91-3981-A116-D39E5005538B}"/>
              </a:ext>
            </a:extLst>
          </p:cNvPr>
          <p:cNvSpPr>
            <a:spLocks noGrp="1" noChangeArrowheads="1"/>
          </p:cNvSpPr>
          <p:nvPr>
            <p:ph type="body" idx="1"/>
          </p:nvPr>
        </p:nvSpPr>
        <p:spPr>
          <a:xfrm>
            <a:off x="625098" y="1690688"/>
            <a:ext cx="10900475" cy="5030410"/>
          </a:xfrm>
        </p:spPr>
        <p:txBody>
          <a:bodyPr>
            <a:normAutofit/>
          </a:bodyPr>
          <a:lstStyle/>
          <a:p>
            <a:pPr eaLnBrk="1" hangingPunct="1">
              <a:lnSpc>
                <a:spcPct val="100000"/>
              </a:lnSpc>
            </a:pPr>
            <a:r>
              <a:rPr lang="en-US" altLang="en-US" sz="3200" dirty="0"/>
              <a:t>Marketing and Sales Promotion:</a:t>
            </a:r>
            <a:endParaRPr lang="en-US" altLang="en-US" dirty="0"/>
          </a:p>
          <a:p>
            <a:pPr lvl="1" eaLnBrk="1" hangingPunct="1">
              <a:lnSpc>
                <a:spcPct val="100000"/>
              </a:lnSpc>
            </a:pPr>
            <a:r>
              <a:rPr lang="en-US" altLang="en-US" sz="2800" dirty="0">
                <a:solidFill>
                  <a:srgbClr val="FF0066"/>
                </a:solidFill>
              </a:rPr>
              <a:t>Let the rule discovered be</a:t>
            </a:r>
            <a:r>
              <a:rPr lang="en-US" altLang="en-US" sz="2800" i="1" dirty="0">
                <a:solidFill>
                  <a:srgbClr val="FF0066"/>
                </a:solidFill>
              </a:rPr>
              <a:t> </a:t>
            </a:r>
          </a:p>
          <a:p>
            <a:pPr lvl="1" eaLnBrk="1" hangingPunct="1">
              <a:lnSpc>
                <a:spcPct val="100000"/>
              </a:lnSpc>
              <a:buFont typeface="Wingdings" panose="05000000000000000000" pitchFamily="2" charset="2"/>
              <a:buNone/>
            </a:pPr>
            <a:r>
              <a:rPr lang="en-US" altLang="en-US" sz="2800" i="1" dirty="0">
                <a:solidFill>
                  <a:srgbClr val="FF0066"/>
                </a:solidFill>
              </a:rPr>
              <a:t> 			{Bagels, … } --&gt; {Potato Chips}</a:t>
            </a:r>
            <a:endParaRPr lang="en-US" altLang="en-US" sz="2800" dirty="0"/>
          </a:p>
          <a:p>
            <a:pPr lvl="1" eaLnBrk="1" hangingPunct="1">
              <a:lnSpc>
                <a:spcPct val="100000"/>
              </a:lnSpc>
            </a:pPr>
            <a:r>
              <a:rPr lang="en-US" altLang="en-US" sz="2800" u="sng" dirty="0">
                <a:solidFill>
                  <a:srgbClr val="0000FF"/>
                </a:solidFill>
              </a:rPr>
              <a:t>Potato Chips</a:t>
            </a:r>
            <a:r>
              <a:rPr lang="en-US" altLang="en-US" sz="2800" u="sng" dirty="0"/>
              <a:t> </a:t>
            </a:r>
            <a:r>
              <a:rPr lang="en-US" altLang="en-US" sz="2800" u="sng" dirty="0">
                <a:solidFill>
                  <a:srgbClr val="0000FF"/>
                </a:solidFill>
              </a:rPr>
              <a:t>as consequent</a:t>
            </a:r>
            <a:r>
              <a:rPr lang="en-US" altLang="en-US" dirty="0"/>
              <a:t> =&gt; </a:t>
            </a:r>
            <a:r>
              <a:rPr lang="en-US" altLang="en-US" sz="2800" dirty="0"/>
              <a:t>Can be used to determine what should be done to boost its sales.</a:t>
            </a:r>
          </a:p>
          <a:p>
            <a:pPr lvl="1" eaLnBrk="1" hangingPunct="1">
              <a:lnSpc>
                <a:spcPct val="100000"/>
              </a:lnSpc>
            </a:pPr>
            <a:r>
              <a:rPr lang="en-US" altLang="en-US" sz="2800" u="sng" dirty="0">
                <a:solidFill>
                  <a:srgbClr val="0000FF"/>
                </a:solidFill>
              </a:rPr>
              <a:t>Bagels in the antecedent</a:t>
            </a:r>
            <a:r>
              <a:rPr lang="en-US" altLang="en-US" dirty="0"/>
              <a:t> =&gt; C</a:t>
            </a:r>
            <a:r>
              <a:rPr lang="en-US" altLang="en-US" sz="2800" dirty="0"/>
              <a:t>an be used to see which products would be affected if the store discontinues selling bagels.</a:t>
            </a:r>
          </a:p>
          <a:p>
            <a:pPr lvl="1" eaLnBrk="1" hangingPunct="1">
              <a:lnSpc>
                <a:spcPct val="100000"/>
              </a:lnSpc>
            </a:pPr>
            <a:r>
              <a:rPr lang="en-US" altLang="en-US" sz="2800" u="sng" dirty="0">
                <a:solidFill>
                  <a:srgbClr val="0000FF"/>
                </a:solidFill>
              </a:rPr>
              <a:t>Bagels in antecedent</a:t>
            </a:r>
            <a:r>
              <a:rPr lang="en-US" altLang="en-US" sz="2800" u="sng" dirty="0"/>
              <a:t> </a:t>
            </a:r>
            <a:r>
              <a:rPr lang="en-US" altLang="en-US" sz="2800" i="1" u="sng" dirty="0">
                <a:solidFill>
                  <a:srgbClr val="0000FF"/>
                </a:solidFill>
              </a:rPr>
              <a:t>and</a:t>
            </a:r>
            <a:r>
              <a:rPr lang="en-US" altLang="en-US" sz="2800" u="sng" dirty="0"/>
              <a:t> </a:t>
            </a:r>
            <a:r>
              <a:rPr lang="en-US" altLang="en-US" sz="2800" u="sng" dirty="0">
                <a:solidFill>
                  <a:srgbClr val="0000FF"/>
                </a:solidFill>
              </a:rPr>
              <a:t>Potato chips in consequent</a:t>
            </a:r>
            <a:r>
              <a:rPr lang="en-US" altLang="en-US" u="sng" dirty="0">
                <a:solidFill>
                  <a:srgbClr val="0000FF"/>
                </a:solidFill>
              </a:rPr>
              <a:t> </a:t>
            </a:r>
            <a:r>
              <a:rPr lang="en-US" altLang="en-US" dirty="0">
                <a:solidFill>
                  <a:schemeClr val="tx2"/>
                </a:solidFill>
              </a:rPr>
              <a:t>=&gt; </a:t>
            </a:r>
            <a:r>
              <a:rPr lang="en-US" altLang="en-US" sz="2800" dirty="0"/>
              <a:t>Can be used to see what products should be sold with Bagels to promote sale of Potato chips!</a:t>
            </a:r>
            <a:endParaRPr lang="en-US" altLang="en-US" sz="32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CD248A0D-5CDA-F8CD-BE92-B07AE7DF31E5}"/>
              </a:ext>
            </a:extLst>
          </p:cNvPr>
          <p:cNvSpPr>
            <a:spLocks noGrp="1" noChangeArrowheads="1"/>
          </p:cNvSpPr>
          <p:nvPr>
            <p:ph type="title"/>
          </p:nvPr>
        </p:nvSpPr>
        <p:spPr>
          <a:xfrm>
            <a:off x="3306305" y="457201"/>
            <a:ext cx="5069345" cy="719132"/>
          </a:xfrm>
        </p:spPr>
        <p:txBody>
          <a:bodyPr>
            <a:noAutofit/>
          </a:bodyPr>
          <a:lstStyle/>
          <a:p>
            <a:pPr eaLnBrk="1" hangingPunct="1"/>
            <a:r>
              <a:rPr lang="en-US" altLang="en-US" b="1" dirty="0"/>
              <a:t>Data Compression</a:t>
            </a:r>
          </a:p>
        </p:txBody>
      </p:sp>
      <p:sp>
        <p:nvSpPr>
          <p:cNvPr id="76803" name="AutoShape 3">
            <a:extLst>
              <a:ext uri="{FF2B5EF4-FFF2-40B4-BE49-F238E27FC236}">
                <a16:creationId xmlns:a16="http://schemas.microsoft.com/office/drawing/2014/main" id="{7BA080D1-778F-4A27-F07C-4EB9DA400F8E}"/>
              </a:ext>
            </a:extLst>
          </p:cNvPr>
          <p:cNvSpPr>
            <a:spLocks noChangeArrowheads="1"/>
          </p:cNvSpPr>
          <p:nvPr/>
        </p:nvSpPr>
        <p:spPr bwMode="auto">
          <a:xfrm>
            <a:off x="2362201" y="1625601"/>
            <a:ext cx="3446463" cy="2595563"/>
          </a:xfrm>
          <a:prstGeom prst="can">
            <a:avLst>
              <a:gd name="adj" fmla="val 25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cs typeface="Arial" panose="020B0604020202020204" pitchFamily="34" charset="0"/>
              </a:rPr>
              <a:t>Original Data</a:t>
            </a:r>
          </a:p>
        </p:txBody>
      </p:sp>
      <p:sp>
        <p:nvSpPr>
          <p:cNvPr id="76804" name="AutoShape 4">
            <a:extLst>
              <a:ext uri="{FF2B5EF4-FFF2-40B4-BE49-F238E27FC236}">
                <a16:creationId xmlns:a16="http://schemas.microsoft.com/office/drawing/2014/main" id="{127190F9-014B-6514-BF26-AED4BD625F5E}"/>
              </a:ext>
            </a:extLst>
          </p:cNvPr>
          <p:cNvSpPr>
            <a:spLocks noChangeArrowheads="1"/>
          </p:cNvSpPr>
          <p:nvPr/>
        </p:nvSpPr>
        <p:spPr bwMode="auto">
          <a:xfrm>
            <a:off x="7699376" y="2249489"/>
            <a:ext cx="2182813" cy="1608137"/>
          </a:xfrm>
          <a:prstGeom prst="cube">
            <a:avLst>
              <a:gd name="adj" fmla="val 25000"/>
            </a:avLst>
          </a:prstGeom>
          <a:solidFill>
            <a:srgbClr val="F6E6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cs typeface="Arial" panose="020B0604020202020204" pitchFamily="34" charset="0"/>
              </a:rPr>
              <a:t>Compressed </a:t>
            </a:r>
          </a:p>
          <a:p>
            <a:pPr algn="ctr"/>
            <a:r>
              <a:rPr lang="en-US" altLang="en-US">
                <a:latin typeface="Times New Roman" panose="02020603050405020304" pitchFamily="18" charset="0"/>
                <a:cs typeface="Arial" panose="020B0604020202020204" pitchFamily="34" charset="0"/>
              </a:rPr>
              <a:t>Data</a:t>
            </a:r>
          </a:p>
        </p:txBody>
      </p:sp>
      <p:sp>
        <p:nvSpPr>
          <p:cNvPr id="76805" name="Line 5">
            <a:extLst>
              <a:ext uri="{FF2B5EF4-FFF2-40B4-BE49-F238E27FC236}">
                <a16:creationId xmlns:a16="http://schemas.microsoft.com/office/drawing/2014/main" id="{452DB26B-488F-A9B3-E8AF-C18A6A4DE4E6}"/>
              </a:ext>
            </a:extLst>
          </p:cNvPr>
          <p:cNvSpPr>
            <a:spLocks noChangeShapeType="1"/>
          </p:cNvSpPr>
          <p:nvPr/>
        </p:nvSpPr>
        <p:spPr bwMode="auto">
          <a:xfrm>
            <a:off x="5843589" y="3005138"/>
            <a:ext cx="18383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06" name="Line 6">
            <a:extLst>
              <a:ext uri="{FF2B5EF4-FFF2-40B4-BE49-F238E27FC236}">
                <a16:creationId xmlns:a16="http://schemas.microsoft.com/office/drawing/2014/main" id="{3B7FB09C-A35D-862A-DC22-FC9B4728A0E4}"/>
              </a:ext>
            </a:extLst>
          </p:cNvPr>
          <p:cNvSpPr>
            <a:spLocks noChangeShapeType="1"/>
          </p:cNvSpPr>
          <p:nvPr/>
        </p:nvSpPr>
        <p:spPr bwMode="auto">
          <a:xfrm flipH="1">
            <a:off x="5843589" y="3579813"/>
            <a:ext cx="18383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07" name="Text Box 7">
            <a:extLst>
              <a:ext uri="{FF2B5EF4-FFF2-40B4-BE49-F238E27FC236}">
                <a16:creationId xmlns:a16="http://schemas.microsoft.com/office/drawing/2014/main" id="{994C8259-EE88-2908-4542-C530D96103FF}"/>
              </a:ext>
            </a:extLst>
          </p:cNvPr>
          <p:cNvSpPr txBox="1">
            <a:spLocks noChangeArrowheads="1"/>
          </p:cNvSpPr>
          <p:nvPr/>
        </p:nvSpPr>
        <p:spPr bwMode="auto">
          <a:xfrm>
            <a:off x="6161088" y="3665538"/>
            <a:ext cx="11160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lossless</a:t>
            </a:r>
          </a:p>
        </p:txBody>
      </p:sp>
      <p:sp>
        <p:nvSpPr>
          <p:cNvPr id="76808" name="AutoShape 8">
            <a:extLst>
              <a:ext uri="{FF2B5EF4-FFF2-40B4-BE49-F238E27FC236}">
                <a16:creationId xmlns:a16="http://schemas.microsoft.com/office/drawing/2014/main" id="{FAA4C532-BDC2-329E-47BE-C9CFB0E9830D}"/>
              </a:ext>
            </a:extLst>
          </p:cNvPr>
          <p:cNvSpPr>
            <a:spLocks noChangeArrowheads="1"/>
          </p:cNvSpPr>
          <p:nvPr/>
        </p:nvSpPr>
        <p:spPr bwMode="auto">
          <a:xfrm>
            <a:off x="2474914" y="4367213"/>
            <a:ext cx="3286125" cy="2184400"/>
          </a:xfrm>
          <a:prstGeom prst="can">
            <a:avLst>
              <a:gd name="adj" fmla="val 25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cs typeface="Arial" panose="020B0604020202020204" pitchFamily="34" charset="0"/>
              </a:rPr>
              <a:t>Original Data</a:t>
            </a:r>
          </a:p>
          <a:p>
            <a:pPr algn="ctr"/>
            <a:r>
              <a:rPr lang="en-US" altLang="en-US">
                <a:latin typeface="Times New Roman" panose="02020603050405020304" pitchFamily="18" charset="0"/>
                <a:cs typeface="Arial" panose="020B0604020202020204" pitchFamily="34" charset="0"/>
              </a:rPr>
              <a:t>Approximated </a:t>
            </a:r>
          </a:p>
        </p:txBody>
      </p:sp>
      <p:sp>
        <p:nvSpPr>
          <p:cNvPr id="76809" name="Line 9">
            <a:extLst>
              <a:ext uri="{FF2B5EF4-FFF2-40B4-BE49-F238E27FC236}">
                <a16:creationId xmlns:a16="http://schemas.microsoft.com/office/drawing/2014/main" id="{CA941C69-DA3B-E000-D2EC-7A163E50ED84}"/>
              </a:ext>
            </a:extLst>
          </p:cNvPr>
          <p:cNvSpPr>
            <a:spLocks noChangeShapeType="1"/>
          </p:cNvSpPr>
          <p:nvPr/>
        </p:nvSpPr>
        <p:spPr bwMode="auto">
          <a:xfrm flipH="1">
            <a:off x="5776913" y="3875089"/>
            <a:ext cx="2743200" cy="180657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10" name="Text Box 10">
            <a:extLst>
              <a:ext uri="{FF2B5EF4-FFF2-40B4-BE49-F238E27FC236}">
                <a16:creationId xmlns:a16="http://schemas.microsoft.com/office/drawing/2014/main" id="{B03A63B2-6FE8-E060-E7D5-169E12A0D875}"/>
              </a:ext>
            </a:extLst>
          </p:cNvPr>
          <p:cNvSpPr txBox="1">
            <a:spLocks noChangeArrowheads="1"/>
          </p:cNvSpPr>
          <p:nvPr/>
        </p:nvSpPr>
        <p:spPr bwMode="auto">
          <a:xfrm rot="19802972">
            <a:off x="6751638" y="4783138"/>
            <a:ext cx="8112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lossy</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1A966514-FE65-8197-A61E-2487D9561819}"/>
              </a:ext>
            </a:extLst>
          </p:cNvPr>
          <p:cNvSpPr>
            <a:spLocks noGrp="1" noChangeArrowheads="1"/>
          </p:cNvSpPr>
          <p:nvPr>
            <p:ph type="title"/>
          </p:nvPr>
        </p:nvSpPr>
        <p:spPr>
          <a:xfrm>
            <a:off x="1141709" y="714213"/>
            <a:ext cx="8539566" cy="1233407"/>
          </a:xfrm>
        </p:spPr>
        <p:txBody>
          <a:bodyPr>
            <a:normAutofit/>
          </a:bodyPr>
          <a:lstStyle/>
          <a:p>
            <a:pPr eaLnBrk="1" hangingPunct="1"/>
            <a:r>
              <a:rPr lang="en-US" altLang="en-US" sz="3600" dirty="0"/>
              <a:t>Numerosity Reduction:</a:t>
            </a:r>
            <a:br>
              <a:rPr lang="en-US" altLang="en-US" sz="3600" dirty="0"/>
            </a:br>
            <a:r>
              <a:rPr lang="en-US" altLang="en-US" sz="3600" dirty="0"/>
              <a:t>Reduce the </a:t>
            </a:r>
            <a:r>
              <a:rPr lang="en-US" altLang="en-US" sz="3600" b="1" dirty="0"/>
              <a:t>volume</a:t>
            </a:r>
            <a:r>
              <a:rPr lang="en-US" altLang="en-US" sz="3600" dirty="0"/>
              <a:t> of data</a:t>
            </a:r>
          </a:p>
        </p:txBody>
      </p:sp>
      <p:sp>
        <p:nvSpPr>
          <p:cNvPr id="78851" name="Rectangle 3">
            <a:extLst>
              <a:ext uri="{FF2B5EF4-FFF2-40B4-BE49-F238E27FC236}">
                <a16:creationId xmlns:a16="http://schemas.microsoft.com/office/drawing/2014/main" id="{C08190EA-A8B8-4387-ADFE-1D462FB68DD0}"/>
              </a:ext>
            </a:extLst>
          </p:cNvPr>
          <p:cNvSpPr>
            <a:spLocks noGrp="1" noChangeArrowheads="1"/>
          </p:cNvSpPr>
          <p:nvPr>
            <p:ph type="body" idx="1"/>
          </p:nvPr>
        </p:nvSpPr>
        <p:spPr>
          <a:xfrm>
            <a:off x="1084881" y="2211092"/>
            <a:ext cx="10363200" cy="4323058"/>
          </a:xfrm>
        </p:spPr>
        <p:txBody>
          <a:bodyPr>
            <a:normAutofit/>
          </a:bodyPr>
          <a:lstStyle/>
          <a:p>
            <a:pPr eaLnBrk="1" hangingPunct="1">
              <a:lnSpc>
                <a:spcPct val="114000"/>
              </a:lnSpc>
            </a:pPr>
            <a:r>
              <a:rPr lang="en-US" altLang="en-US" dirty="0"/>
              <a:t>Parametric methods</a:t>
            </a:r>
          </a:p>
          <a:p>
            <a:pPr lvl="1" eaLnBrk="1" hangingPunct="1">
              <a:lnSpc>
                <a:spcPct val="114000"/>
              </a:lnSpc>
            </a:pPr>
            <a:r>
              <a:rPr lang="en-US" altLang="en-US" dirty="0"/>
              <a:t>Assume the data fits some model, estimate model parameters, store only the parameters, and discard the data (except possible outliers)</a:t>
            </a:r>
            <a:endParaRPr lang="en-US" altLang="en-US" dirty="0">
              <a:sym typeface="Symbol" panose="05050102010706020507" pitchFamily="18" charset="2"/>
            </a:endParaRPr>
          </a:p>
          <a:p>
            <a:pPr lvl="1" eaLnBrk="1" hangingPunct="1">
              <a:lnSpc>
                <a:spcPct val="114000"/>
              </a:lnSpc>
              <a:buFont typeface="Wingdings" panose="05000000000000000000" pitchFamily="2" charset="2"/>
              <a:buNone/>
            </a:pPr>
            <a:endParaRPr lang="en-US" altLang="en-US" dirty="0"/>
          </a:p>
          <a:p>
            <a:pPr eaLnBrk="1" hangingPunct="1">
              <a:lnSpc>
                <a:spcPct val="114000"/>
              </a:lnSpc>
            </a:pPr>
            <a:r>
              <a:rPr lang="en-US" altLang="en-US" dirty="0"/>
              <a:t>Non-parametric methods</a:t>
            </a:r>
            <a:r>
              <a:rPr lang="en-US" altLang="en-US" dirty="0">
                <a:sym typeface="Symbol" panose="05050102010706020507" pitchFamily="18" charset="2"/>
              </a:rPr>
              <a:t> </a:t>
            </a:r>
          </a:p>
          <a:p>
            <a:pPr lvl="1" eaLnBrk="1" hangingPunct="1">
              <a:lnSpc>
                <a:spcPct val="114000"/>
              </a:lnSpc>
            </a:pPr>
            <a:r>
              <a:rPr lang="en-US" altLang="en-US" dirty="0">
                <a:sym typeface="Symbol" panose="05050102010706020507" pitchFamily="18" charset="2"/>
              </a:rPr>
              <a:t>Do not assume models</a:t>
            </a:r>
          </a:p>
          <a:p>
            <a:pPr lvl="1" eaLnBrk="1" hangingPunct="1">
              <a:lnSpc>
                <a:spcPct val="114000"/>
              </a:lnSpc>
            </a:pPr>
            <a:r>
              <a:rPr lang="en-US" altLang="en-US" dirty="0">
                <a:sym typeface="Symbol" panose="05050102010706020507" pitchFamily="18" charset="2"/>
              </a:rPr>
              <a:t>Major families: histograms, clustering, sampling </a:t>
            </a: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8C2C8C46-3E6D-0BF3-9577-23B7AEF8DC4C}"/>
              </a:ext>
            </a:extLst>
          </p:cNvPr>
          <p:cNvSpPr>
            <a:spLocks noGrp="1" noChangeArrowheads="1"/>
          </p:cNvSpPr>
          <p:nvPr>
            <p:ph type="title"/>
          </p:nvPr>
        </p:nvSpPr>
        <p:spPr>
          <a:xfrm>
            <a:off x="2484895" y="704070"/>
            <a:ext cx="4120585" cy="902588"/>
          </a:xfrm>
        </p:spPr>
        <p:txBody>
          <a:bodyPr>
            <a:normAutofit/>
          </a:bodyPr>
          <a:lstStyle/>
          <a:p>
            <a:pPr eaLnBrk="1" hangingPunct="1"/>
            <a:r>
              <a:rPr lang="en-US" altLang="en-US" sz="4800" b="1" dirty="0"/>
              <a:t>Clustering</a:t>
            </a:r>
          </a:p>
        </p:txBody>
      </p:sp>
      <p:sp>
        <p:nvSpPr>
          <p:cNvPr id="80899" name="Rectangle 3">
            <a:extLst>
              <a:ext uri="{FF2B5EF4-FFF2-40B4-BE49-F238E27FC236}">
                <a16:creationId xmlns:a16="http://schemas.microsoft.com/office/drawing/2014/main" id="{2CF90C1A-A9F0-1594-3C36-A791157C112B}"/>
              </a:ext>
            </a:extLst>
          </p:cNvPr>
          <p:cNvSpPr>
            <a:spLocks noGrp="1" noChangeArrowheads="1"/>
          </p:cNvSpPr>
          <p:nvPr>
            <p:ph type="body" idx="1"/>
          </p:nvPr>
        </p:nvSpPr>
        <p:spPr>
          <a:xfrm>
            <a:off x="1141708" y="1828799"/>
            <a:ext cx="10213384" cy="4520339"/>
          </a:xfrm>
        </p:spPr>
        <p:txBody>
          <a:bodyPr>
            <a:normAutofit/>
          </a:bodyPr>
          <a:lstStyle/>
          <a:p>
            <a:pPr eaLnBrk="1" hangingPunct="1">
              <a:lnSpc>
                <a:spcPct val="150000"/>
              </a:lnSpc>
            </a:pPr>
            <a:r>
              <a:rPr lang="en-US" altLang="en-US" dirty="0"/>
              <a:t>Partitions data set into clusters, and models it by one representative from each cluster</a:t>
            </a:r>
          </a:p>
          <a:p>
            <a:pPr eaLnBrk="1" hangingPunct="1">
              <a:lnSpc>
                <a:spcPct val="150000"/>
              </a:lnSpc>
            </a:pPr>
            <a:r>
              <a:rPr lang="en-US" altLang="en-US" dirty="0"/>
              <a:t>Can be very effective if data is clustered but not if data is “smeared”</a:t>
            </a:r>
          </a:p>
          <a:p>
            <a:pPr eaLnBrk="1" hangingPunct="1">
              <a:lnSpc>
                <a:spcPct val="150000"/>
              </a:lnSpc>
            </a:pPr>
            <a:r>
              <a:rPr lang="en-US" altLang="en-US" dirty="0"/>
              <a:t>There are many choices of clustering definitions and clustering algorithms, more later!</a:t>
            </a: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a:extLst>
              <a:ext uri="{FF2B5EF4-FFF2-40B4-BE49-F238E27FC236}">
                <a16:creationId xmlns:a16="http://schemas.microsoft.com/office/drawing/2014/main" id="{BE2B7223-733D-8907-68BE-6BA6F44E3B1C}"/>
              </a:ext>
            </a:extLst>
          </p:cNvPr>
          <p:cNvSpPr>
            <a:spLocks noGrp="1" noChangeArrowheads="1"/>
          </p:cNvSpPr>
          <p:nvPr>
            <p:ph type="title"/>
          </p:nvPr>
        </p:nvSpPr>
        <p:spPr>
          <a:xfrm>
            <a:off x="2694122" y="613475"/>
            <a:ext cx="7467600" cy="838200"/>
          </a:xfrm>
        </p:spPr>
        <p:txBody>
          <a:bodyPr/>
          <a:lstStyle/>
          <a:p>
            <a:pPr eaLnBrk="1" hangingPunct="1"/>
            <a:r>
              <a:rPr lang="en-US" altLang="en-US" b="1" dirty="0"/>
              <a:t>Sampling</a:t>
            </a:r>
          </a:p>
        </p:txBody>
      </p:sp>
      <p:sp>
        <p:nvSpPr>
          <p:cNvPr id="82947" name="Rectangle 3">
            <a:extLst>
              <a:ext uri="{FF2B5EF4-FFF2-40B4-BE49-F238E27FC236}">
                <a16:creationId xmlns:a16="http://schemas.microsoft.com/office/drawing/2014/main" id="{75045C35-C0B1-BB78-7423-57717016BB0D}"/>
              </a:ext>
            </a:extLst>
          </p:cNvPr>
          <p:cNvSpPr>
            <a:spLocks noGrp="1" noChangeArrowheads="1"/>
          </p:cNvSpPr>
          <p:nvPr>
            <p:ph type="body" idx="1"/>
          </p:nvPr>
        </p:nvSpPr>
        <p:spPr>
          <a:xfrm>
            <a:off x="738753" y="1752600"/>
            <a:ext cx="10817816" cy="4705350"/>
          </a:xfrm>
        </p:spPr>
        <p:txBody>
          <a:bodyPr/>
          <a:lstStyle/>
          <a:p>
            <a:pPr eaLnBrk="1" hangingPunct="1">
              <a:lnSpc>
                <a:spcPct val="100000"/>
              </a:lnSpc>
            </a:pPr>
            <a:r>
              <a:rPr lang="en-US" altLang="en-US" sz="2400" dirty="0"/>
              <a:t>Allow a mining algorithm to run in complexity that is potentially sub-linear to the size of the data</a:t>
            </a:r>
          </a:p>
          <a:p>
            <a:pPr eaLnBrk="1" hangingPunct="1">
              <a:lnSpc>
                <a:spcPct val="100000"/>
              </a:lnSpc>
            </a:pPr>
            <a:r>
              <a:rPr lang="en-US" altLang="en-US" sz="2400" dirty="0"/>
              <a:t>Choose a </a:t>
            </a:r>
            <a:r>
              <a:rPr lang="en-US" altLang="en-US" sz="2400" dirty="0">
                <a:solidFill>
                  <a:srgbClr val="0000FF"/>
                </a:solidFill>
              </a:rPr>
              <a:t>representative</a:t>
            </a:r>
            <a:r>
              <a:rPr lang="en-US" altLang="en-US" sz="2400" dirty="0"/>
              <a:t> subset of the data</a:t>
            </a:r>
          </a:p>
          <a:p>
            <a:pPr lvl="1" eaLnBrk="1" hangingPunct="1">
              <a:lnSpc>
                <a:spcPct val="100000"/>
              </a:lnSpc>
            </a:pPr>
            <a:r>
              <a:rPr lang="en-US" altLang="en-US" sz="2000" dirty="0"/>
              <a:t>Simple random sampling may have very poor performance in the presence of skew</a:t>
            </a:r>
          </a:p>
          <a:p>
            <a:pPr eaLnBrk="1" hangingPunct="1">
              <a:lnSpc>
                <a:spcPct val="100000"/>
              </a:lnSpc>
            </a:pPr>
            <a:r>
              <a:rPr lang="en-US" altLang="en-US" sz="2400" dirty="0"/>
              <a:t>Develop adaptive sampling methods</a:t>
            </a:r>
          </a:p>
          <a:p>
            <a:pPr lvl="1" eaLnBrk="1" hangingPunct="1">
              <a:lnSpc>
                <a:spcPct val="100000"/>
              </a:lnSpc>
            </a:pPr>
            <a:r>
              <a:rPr lang="en-US" altLang="en-US" sz="2000" dirty="0"/>
              <a:t>Stratified sampling: </a:t>
            </a:r>
          </a:p>
          <a:p>
            <a:pPr lvl="2" eaLnBrk="1" hangingPunct="1">
              <a:lnSpc>
                <a:spcPct val="100000"/>
              </a:lnSpc>
            </a:pPr>
            <a:r>
              <a:rPr lang="en-US" altLang="en-US" dirty="0"/>
              <a:t>Approximate the percentage of each class (or subpopulation of interest) in the overall database </a:t>
            </a:r>
          </a:p>
          <a:p>
            <a:pPr lvl="2" eaLnBrk="1" hangingPunct="1">
              <a:lnSpc>
                <a:spcPct val="100000"/>
              </a:lnSpc>
            </a:pPr>
            <a:r>
              <a:rPr lang="en-US" altLang="en-US" dirty="0"/>
              <a:t>Used in conjunction with skewed data</a:t>
            </a:r>
          </a:p>
          <a:p>
            <a:pPr eaLnBrk="1" hangingPunct="1">
              <a:lnSpc>
                <a:spcPct val="100000"/>
              </a:lnSpc>
            </a:pPr>
            <a:r>
              <a:rPr lang="en-US" altLang="en-US" sz="2400" dirty="0"/>
              <a:t>Sampling may not reduce database I/</a:t>
            </a:r>
            <a:r>
              <a:rPr lang="en-US" altLang="en-US" sz="2400" dirty="0" err="1"/>
              <a:t>Os</a:t>
            </a:r>
            <a:r>
              <a:rPr lang="en-US" altLang="en-US" sz="2400" dirty="0"/>
              <a:t> (page at a time).</a:t>
            </a:r>
            <a:endParaRPr lang="en-US" altLang="en-US" dirty="0"/>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2">
            <a:extLst>
              <a:ext uri="{FF2B5EF4-FFF2-40B4-BE49-F238E27FC236}">
                <a16:creationId xmlns:a16="http://schemas.microsoft.com/office/drawing/2014/main" id="{19D0680D-CA4D-BB4F-4A4C-1834E2A8A173}"/>
              </a:ext>
            </a:extLst>
          </p:cNvPr>
          <p:cNvSpPr txBox="1">
            <a:spLocks noChangeArrowheads="1"/>
          </p:cNvSpPr>
          <p:nvPr/>
        </p:nvSpPr>
        <p:spPr bwMode="auto">
          <a:xfrm>
            <a:off x="2400300" y="747128"/>
            <a:ext cx="2724150"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sz="4400" b="1" dirty="0">
                <a:latin typeface="Times New Roman" panose="02020603050405020304" pitchFamily="18" charset="0"/>
                <a:cs typeface="Arial" panose="020B0604020202020204" pitchFamily="34" charset="0"/>
              </a:rPr>
              <a:t>Sampling</a:t>
            </a:r>
          </a:p>
        </p:txBody>
      </p:sp>
      <p:sp>
        <p:nvSpPr>
          <p:cNvPr id="84995" name="Text Box 3">
            <a:extLst>
              <a:ext uri="{FF2B5EF4-FFF2-40B4-BE49-F238E27FC236}">
                <a16:creationId xmlns:a16="http://schemas.microsoft.com/office/drawing/2014/main" id="{BAD36AE3-66B5-70F4-EA12-ED3EE8C45D67}"/>
              </a:ext>
            </a:extLst>
          </p:cNvPr>
          <p:cNvSpPr txBox="1">
            <a:spLocks noChangeArrowheads="1"/>
          </p:cNvSpPr>
          <p:nvPr/>
        </p:nvSpPr>
        <p:spPr bwMode="auto">
          <a:xfrm rot="20586437">
            <a:off x="5247676" y="2810858"/>
            <a:ext cx="2225289"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SRSWOR</a:t>
            </a:r>
          </a:p>
          <a:p>
            <a:r>
              <a:rPr lang="en-US" altLang="en-US">
                <a:latin typeface="Times New Roman" panose="02020603050405020304" pitchFamily="18" charset="0"/>
                <a:cs typeface="Arial" panose="020B0604020202020204" pitchFamily="34" charset="0"/>
              </a:rPr>
              <a:t>(simple random</a:t>
            </a:r>
          </a:p>
          <a:p>
            <a:r>
              <a:rPr lang="en-US" altLang="en-US">
                <a:latin typeface="Times New Roman" panose="02020603050405020304" pitchFamily="18" charset="0"/>
                <a:cs typeface="Arial" panose="020B0604020202020204" pitchFamily="34" charset="0"/>
              </a:rPr>
              <a:t> sample without </a:t>
            </a:r>
          </a:p>
          <a:p>
            <a:r>
              <a:rPr lang="en-US" altLang="en-US">
                <a:latin typeface="Times New Roman" panose="02020603050405020304" pitchFamily="18" charset="0"/>
                <a:cs typeface="Arial" panose="020B0604020202020204" pitchFamily="34" charset="0"/>
              </a:rPr>
              <a:t>replacement)</a:t>
            </a:r>
          </a:p>
        </p:txBody>
      </p:sp>
      <p:grpSp>
        <p:nvGrpSpPr>
          <p:cNvPr id="84996" name="Group 4">
            <a:extLst>
              <a:ext uri="{FF2B5EF4-FFF2-40B4-BE49-F238E27FC236}">
                <a16:creationId xmlns:a16="http://schemas.microsoft.com/office/drawing/2014/main" id="{6B24F857-52A2-8F6C-8112-C56D6DF63426}"/>
              </a:ext>
            </a:extLst>
          </p:cNvPr>
          <p:cNvGrpSpPr>
            <a:grpSpLocks/>
          </p:cNvGrpSpPr>
          <p:nvPr/>
        </p:nvGrpSpPr>
        <p:grpSpPr bwMode="auto">
          <a:xfrm>
            <a:off x="7219950" y="1771650"/>
            <a:ext cx="2438400" cy="1676400"/>
            <a:chOff x="3588" y="1116"/>
            <a:chExt cx="1536" cy="1056"/>
          </a:xfrm>
        </p:grpSpPr>
        <p:sp>
          <p:nvSpPr>
            <p:cNvPr id="85017" name="AutoShape 5">
              <a:extLst>
                <a:ext uri="{FF2B5EF4-FFF2-40B4-BE49-F238E27FC236}">
                  <a16:creationId xmlns:a16="http://schemas.microsoft.com/office/drawing/2014/main" id="{9E4B5365-7E53-BC30-13D5-E0757C50CF4B}"/>
                </a:ext>
              </a:extLst>
            </p:cNvPr>
            <p:cNvSpPr>
              <a:spLocks noChangeArrowheads="1"/>
            </p:cNvSpPr>
            <p:nvPr/>
          </p:nvSpPr>
          <p:spPr bwMode="auto">
            <a:xfrm>
              <a:off x="3588" y="1116"/>
              <a:ext cx="1536" cy="1056"/>
            </a:xfrm>
            <a:prstGeom prst="can">
              <a:avLst>
                <a:gd name="adj" fmla="val 25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8" name="Oval 6">
              <a:extLst>
                <a:ext uri="{FF2B5EF4-FFF2-40B4-BE49-F238E27FC236}">
                  <a16:creationId xmlns:a16="http://schemas.microsoft.com/office/drawing/2014/main" id="{4C089248-3A90-307D-88B1-554E9596CF60}"/>
                </a:ext>
              </a:extLst>
            </p:cNvPr>
            <p:cNvSpPr>
              <a:spLocks noChangeArrowheads="1"/>
            </p:cNvSpPr>
            <p:nvPr/>
          </p:nvSpPr>
          <p:spPr bwMode="auto">
            <a:xfrm>
              <a:off x="4092" y="1788"/>
              <a:ext cx="540" cy="36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9" name="Oval 7">
              <a:extLst>
                <a:ext uri="{FF2B5EF4-FFF2-40B4-BE49-F238E27FC236}">
                  <a16:creationId xmlns:a16="http://schemas.microsoft.com/office/drawing/2014/main" id="{E8F9B0E8-1FDD-7CC4-11A8-0150970E619E}"/>
                </a:ext>
              </a:extLst>
            </p:cNvPr>
            <p:cNvSpPr>
              <a:spLocks noChangeArrowheads="1"/>
            </p:cNvSpPr>
            <p:nvPr/>
          </p:nvSpPr>
          <p:spPr bwMode="auto">
            <a:xfrm>
              <a:off x="4632" y="1632"/>
              <a:ext cx="492" cy="39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20" name="Oval 8">
              <a:extLst>
                <a:ext uri="{FF2B5EF4-FFF2-40B4-BE49-F238E27FC236}">
                  <a16:creationId xmlns:a16="http://schemas.microsoft.com/office/drawing/2014/main" id="{9812452C-DE04-F8E6-9D2C-D443ABE5BE91}"/>
                </a:ext>
              </a:extLst>
            </p:cNvPr>
            <p:cNvSpPr>
              <a:spLocks noChangeArrowheads="1"/>
            </p:cNvSpPr>
            <p:nvPr/>
          </p:nvSpPr>
          <p:spPr bwMode="auto">
            <a:xfrm>
              <a:off x="3588" y="1668"/>
              <a:ext cx="540" cy="36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grpSp>
      <p:sp>
        <p:nvSpPr>
          <p:cNvPr id="84997" name="Text Box 9">
            <a:extLst>
              <a:ext uri="{FF2B5EF4-FFF2-40B4-BE49-F238E27FC236}">
                <a16:creationId xmlns:a16="http://schemas.microsoft.com/office/drawing/2014/main" id="{F64EAB8A-C4CD-B0CA-6832-5F8A8BA6BF8D}"/>
              </a:ext>
            </a:extLst>
          </p:cNvPr>
          <p:cNvSpPr txBox="1">
            <a:spLocks noChangeArrowheads="1"/>
          </p:cNvSpPr>
          <p:nvPr/>
        </p:nvSpPr>
        <p:spPr bwMode="auto">
          <a:xfrm rot="848056">
            <a:off x="5486401" y="5105400"/>
            <a:ext cx="12176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SRSWR</a:t>
            </a:r>
          </a:p>
        </p:txBody>
      </p:sp>
      <p:grpSp>
        <p:nvGrpSpPr>
          <p:cNvPr id="84998" name="Group 10">
            <a:extLst>
              <a:ext uri="{FF2B5EF4-FFF2-40B4-BE49-F238E27FC236}">
                <a16:creationId xmlns:a16="http://schemas.microsoft.com/office/drawing/2014/main" id="{F2FB8C07-A32F-325F-C487-38B13EC2A69E}"/>
              </a:ext>
            </a:extLst>
          </p:cNvPr>
          <p:cNvGrpSpPr>
            <a:grpSpLocks/>
          </p:cNvGrpSpPr>
          <p:nvPr/>
        </p:nvGrpSpPr>
        <p:grpSpPr bwMode="auto">
          <a:xfrm>
            <a:off x="7296150" y="4457700"/>
            <a:ext cx="2438400" cy="1676400"/>
            <a:chOff x="3636" y="2808"/>
            <a:chExt cx="1536" cy="1056"/>
          </a:xfrm>
        </p:grpSpPr>
        <p:sp>
          <p:nvSpPr>
            <p:cNvPr id="85013" name="AutoShape 11">
              <a:extLst>
                <a:ext uri="{FF2B5EF4-FFF2-40B4-BE49-F238E27FC236}">
                  <a16:creationId xmlns:a16="http://schemas.microsoft.com/office/drawing/2014/main" id="{E97A601A-8AFB-7E8E-08D2-A128AA7309E7}"/>
                </a:ext>
              </a:extLst>
            </p:cNvPr>
            <p:cNvSpPr>
              <a:spLocks noChangeArrowheads="1"/>
            </p:cNvSpPr>
            <p:nvPr/>
          </p:nvSpPr>
          <p:spPr bwMode="auto">
            <a:xfrm>
              <a:off x="3636" y="2808"/>
              <a:ext cx="1536" cy="1056"/>
            </a:xfrm>
            <a:prstGeom prst="can">
              <a:avLst>
                <a:gd name="adj" fmla="val 25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4" name="Oval 12">
              <a:extLst>
                <a:ext uri="{FF2B5EF4-FFF2-40B4-BE49-F238E27FC236}">
                  <a16:creationId xmlns:a16="http://schemas.microsoft.com/office/drawing/2014/main" id="{CBC754D2-305E-0289-34C3-F5D690DD5261}"/>
                </a:ext>
              </a:extLst>
            </p:cNvPr>
            <p:cNvSpPr>
              <a:spLocks noChangeArrowheads="1"/>
            </p:cNvSpPr>
            <p:nvPr/>
          </p:nvSpPr>
          <p:spPr bwMode="auto">
            <a:xfrm>
              <a:off x="3648" y="3372"/>
              <a:ext cx="540" cy="36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5" name="Oval 13">
              <a:extLst>
                <a:ext uri="{FF2B5EF4-FFF2-40B4-BE49-F238E27FC236}">
                  <a16:creationId xmlns:a16="http://schemas.microsoft.com/office/drawing/2014/main" id="{8CC0DDB4-28EB-914B-38D8-EC8AEDBAE537}"/>
                </a:ext>
              </a:extLst>
            </p:cNvPr>
            <p:cNvSpPr>
              <a:spLocks noChangeArrowheads="1"/>
            </p:cNvSpPr>
            <p:nvPr/>
          </p:nvSpPr>
          <p:spPr bwMode="auto">
            <a:xfrm>
              <a:off x="4188" y="3480"/>
              <a:ext cx="540" cy="36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6" name="Oval 14">
              <a:extLst>
                <a:ext uri="{FF2B5EF4-FFF2-40B4-BE49-F238E27FC236}">
                  <a16:creationId xmlns:a16="http://schemas.microsoft.com/office/drawing/2014/main" id="{A203096F-8FF3-28B6-06E5-B142B264A791}"/>
                </a:ext>
              </a:extLst>
            </p:cNvPr>
            <p:cNvSpPr>
              <a:spLocks noChangeArrowheads="1"/>
            </p:cNvSpPr>
            <p:nvPr/>
          </p:nvSpPr>
          <p:spPr bwMode="auto">
            <a:xfrm>
              <a:off x="4656" y="3288"/>
              <a:ext cx="516" cy="396"/>
            </a:xfrm>
            <a:prstGeom prst="ellipse">
              <a:avLst/>
            </a:prstGeom>
            <a:solidFill>
              <a:srgbClr val="FAE2F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grpSp>
      <p:grpSp>
        <p:nvGrpSpPr>
          <p:cNvPr id="84999" name="Group 15">
            <a:extLst>
              <a:ext uri="{FF2B5EF4-FFF2-40B4-BE49-F238E27FC236}">
                <a16:creationId xmlns:a16="http://schemas.microsoft.com/office/drawing/2014/main" id="{E402D22D-9283-0A6B-0595-B6229CED3C4D}"/>
              </a:ext>
            </a:extLst>
          </p:cNvPr>
          <p:cNvGrpSpPr>
            <a:grpSpLocks/>
          </p:cNvGrpSpPr>
          <p:nvPr/>
        </p:nvGrpSpPr>
        <p:grpSpPr bwMode="auto">
          <a:xfrm>
            <a:off x="2400300" y="1905001"/>
            <a:ext cx="2724150" cy="4556125"/>
            <a:chOff x="564" y="1284"/>
            <a:chExt cx="1716" cy="2870"/>
          </a:xfrm>
        </p:grpSpPr>
        <p:sp>
          <p:nvSpPr>
            <p:cNvPr id="85002" name="AutoShape 16">
              <a:extLst>
                <a:ext uri="{FF2B5EF4-FFF2-40B4-BE49-F238E27FC236}">
                  <a16:creationId xmlns:a16="http://schemas.microsoft.com/office/drawing/2014/main" id="{CBF6C267-78FB-3309-1115-1A41D100698E}"/>
                </a:ext>
              </a:extLst>
            </p:cNvPr>
            <p:cNvSpPr>
              <a:spLocks noChangeArrowheads="1"/>
            </p:cNvSpPr>
            <p:nvPr/>
          </p:nvSpPr>
          <p:spPr bwMode="auto">
            <a:xfrm>
              <a:off x="564" y="1284"/>
              <a:ext cx="1716" cy="2616"/>
            </a:xfrm>
            <a:prstGeom prst="can">
              <a:avLst>
                <a:gd name="adj" fmla="val 38112"/>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3" name="Oval 17">
              <a:extLst>
                <a:ext uri="{FF2B5EF4-FFF2-40B4-BE49-F238E27FC236}">
                  <a16:creationId xmlns:a16="http://schemas.microsoft.com/office/drawing/2014/main" id="{C2E5D0B0-7FF4-9652-298C-B19090B58D92}"/>
                </a:ext>
              </a:extLst>
            </p:cNvPr>
            <p:cNvSpPr>
              <a:spLocks noChangeArrowheads="1"/>
            </p:cNvSpPr>
            <p:nvPr/>
          </p:nvSpPr>
          <p:spPr bwMode="auto">
            <a:xfrm>
              <a:off x="672" y="3336"/>
              <a:ext cx="516" cy="396"/>
            </a:xfrm>
            <a:prstGeom prst="ellipse">
              <a:avLst/>
            </a:prstGeom>
            <a:solidFill>
              <a:srgbClr val="FAE2F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4" name="Oval 18">
              <a:extLst>
                <a:ext uri="{FF2B5EF4-FFF2-40B4-BE49-F238E27FC236}">
                  <a16:creationId xmlns:a16="http://schemas.microsoft.com/office/drawing/2014/main" id="{F3CA1277-8BD9-6278-7157-670E66706BB1}"/>
                </a:ext>
              </a:extLst>
            </p:cNvPr>
            <p:cNvSpPr>
              <a:spLocks noChangeArrowheads="1"/>
            </p:cNvSpPr>
            <p:nvPr/>
          </p:nvSpPr>
          <p:spPr bwMode="auto">
            <a:xfrm>
              <a:off x="660" y="2916"/>
              <a:ext cx="540" cy="360"/>
            </a:xfrm>
            <a:prstGeom prst="ellipse">
              <a:avLst/>
            </a:prstGeom>
            <a:solidFill>
              <a:srgbClr val="006666"/>
            </a:solidFill>
            <a:ln w="9525">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5" name="Oval 19">
              <a:extLst>
                <a:ext uri="{FF2B5EF4-FFF2-40B4-BE49-F238E27FC236}">
                  <a16:creationId xmlns:a16="http://schemas.microsoft.com/office/drawing/2014/main" id="{07D3A763-30EB-F3FB-A86F-C21E64E36A6A}"/>
                </a:ext>
              </a:extLst>
            </p:cNvPr>
            <p:cNvSpPr>
              <a:spLocks noChangeArrowheads="1"/>
            </p:cNvSpPr>
            <p:nvPr/>
          </p:nvSpPr>
          <p:spPr bwMode="auto">
            <a:xfrm>
              <a:off x="1236" y="3468"/>
              <a:ext cx="564" cy="396"/>
            </a:xfrm>
            <a:prstGeom prst="ellipse">
              <a:avLst/>
            </a:prstGeom>
            <a:solidFill>
              <a:srgbClr val="121328"/>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6" name="Oval 20">
              <a:extLst>
                <a:ext uri="{FF2B5EF4-FFF2-40B4-BE49-F238E27FC236}">
                  <a16:creationId xmlns:a16="http://schemas.microsoft.com/office/drawing/2014/main" id="{6A96BE29-7640-7642-2982-FF1BC03DCA2E}"/>
                </a:ext>
              </a:extLst>
            </p:cNvPr>
            <p:cNvSpPr>
              <a:spLocks noChangeArrowheads="1"/>
            </p:cNvSpPr>
            <p:nvPr/>
          </p:nvSpPr>
          <p:spPr bwMode="auto">
            <a:xfrm>
              <a:off x="1764" y="3240"/>
              <a:ext cx="492" cy="39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7" name="Oval 21">
              <a:extLst>
                <a:ext uri="{FF2B5EF4-FFF2-40B4-BE49-F238E27FC236}">
                  <a16:creationId xmlns:a16="http://schemas.microsoft.com/office/drawing/2014/main" id="{469A4680-5D6E-DC3A-BF82-4D4F31D1F0D6}"/>
                </a:ext>
              </a:extLst>
            </p:cNvPr>
            <p:cNvSpPr>
              <a:spLocks noChangeArrowheads="1"/>
            </p:cNvSpPr>
            <p:nvPr/>
          </p:nvSpPr>
          <p:spPr bwMode="auto">
            <a:xfrm>
              <a:off x="1236" y="3084"/>
              <a:ext cx="468" cy="372"/>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8" name="Oval 22">
              <a:extLst>
                <a:ext uri="{FF2B5EF4-FFF2-40B4-BE49-F238E27FC236}">
                  <a16:creationId xmlns:a16="http://schemas.microsoft.com/office/drawing/2014/main" id="{E9C0A368-E3AF-ADE0-5BD2-DAC53C01659F}"/>
                </a:ext>
              </a:extLst>
            </p:cNvPr>
            <p:cNvSpPr>
              <a:spLocks noChangeArrowheads="1"/>
            </p:cNvSpPr>
            <p:nvPr/>
          </p:nvSpPr>
          <p:spPr bwMode="auto">
            <a:xfrm>
              <a:off x="1680" y="2808"/>
              <a:ext cx="540" cy="360"/>
            </a:xfrm>
            <a:prstGeom prst="ellipse">
              <a:avLst/>
            </a:prstGeom>
            <a:solidFill>
              <a:schemeClr val="hlink"/>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9" name="Oval 23">
              <a:extLst>
                <a:ext uri="{FF2B5EF4-FFF2-40B4-BE49-F238E27FC236}">
                  <a16:creationId xmlns:a16="http://schemas.microsoft.com/office/drawing/2014/main" id="{ED5C7CF6-B998-4D1C-6519-AE92C730517D}"/>
                </a:ext>
              </a:extLst>
            </p:cNvPr>
            <p:cNvSpPr>
              <a:spLocks noChangeArrowheads="1"/>
            </p:cNvSpPr>
            <p:nvPr/>
          </p:nvSpPr>
          <p:spPr bwMode="auto">
            <a:xfrm>
              <a:off x="1092" y="2664"/>
              <a:ext cx="540" cy="36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0" name="Oval 24">
              <a:extLst>
                <a:ext uri="{FF2B5EF4-FFF2-40B4-BE49-F238E27FC236}">
                  <a16:creationId xmlns:a16="http://schemas.microsoft.com/office/drawing/2014/main" id="{DBD043B5-29E7-B31B-C151-ECC6EA3FC44D}"/>
                </a:ext>
              </a:extLst>
            </p:cNvPr>
            <p:cNvSpPr>
              <a:spLocks noChangeArrowheads="1"/>
            </p:cNvSpPr>
            <p:nvPr/>
          </p:nvSpPr>
          <p:spPr bwMode="auto">
            <a:xfrm>
              <a:off x="564" y="2556"/>
              <a:ext cx="540" cy="36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1" name="Oval 25">
              <a:extLst>
                <a:ext uri="{FF2B5EF4-FFF2-40B4-BE49-F238E27FC236}">
                  <a16:creationId xmlns:a16="http://schemas.microsoft.com/office/drawing/2014/main" id="{61082C2E-5C67-717B-A8B9-1E31DB1F4017}"/>
                </a:ext>
              </a:extLst>
            </p:cNvPr>
            <p:cNvSpPr>
              <a:spLocks noChangeArrowheads="1"/>
            </p:cNvSpPr>
            <p:nvPr/>
          </p:nvSpPr>
          <p:spPr bwMode="auto">
            <a:xfrm>
              <a:off x="1620" y="2424"/>
              <a:ext cx="540" cy="360"/>
            </a:xfrm>
            <a:prstGeom prst="ellipse">
              <a:avLst/>
            </a:prstGeom>
            <a:solidFill>
              <a:srgbClr val="423E78"/>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2" name="Text Box 26">
              <a:extLst>
                <a:ext uri="{FF2B5EF4-FFF2-40B4-BE49-F238E27FC236}">
                  <a16:creationId xmlns:a16="http://schemas.microsoft.com/office/drawing/2014/main" id="{4BF72B29-DB54-626F-CFF7-7C9C93C746B4}"/>
                </a:ext>
              </a:extLst>
            </p:cNvPr>
            <p:cNvSpPr txBox="1">
              <a:spLocks noChangeArrowheads="1"/>
            </p:cNvSpPr>
            <p:nvPr/>
          </p:nvSpPr>
          <p:spPr bwMode="auto">
            <a:xfrm>
              <a:off x="974" y="3866"/>
              <a:ext cx="87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Raw Data</a:t>
              </a:r>
            </a:p>
          </p:txBody>
        </p:sp>
      </p:grpSp>
      <p:sp>
        <p:nvSpPr>
          <p:cNvPr id="85000" name="Line 27">
            <a:extLst>
              <a:ext uri="{FF2B5EF4-FFF2-40B4-BE49-F238E27FC236}">
                <a16:creationId xmlns:a16="http://schemas.microsoft.com/office/drawing/2014/main" id="{969EC488-2285-B5E5-4592-4B9C8AD78BFC}"/>
              </a:ext>
            </a:extLst>
          </p:cNvPr>
          <p:cNvSpPr>
            <a:spLocks noChangeShapeType="1"/>
          </p:cNvSpPr>
          <p:nvPr/>
        </p:nvSpPr>
        <p:spPr bwMode="auto">
          <a:xfrm flipV="1">
            <a:off x="5334000" y="2971800"/>
            <a:ext cx="1657350" cy="5524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5001" name="Line 28">
            <a:extLst>
              <a:ext uri="{FF2B5EF4-FFF2-40B4-BE49-F238E27FC236}">
                <a16:creationId xmlns:a16="http://schemas.microsoft.com/office/drawing/2014/main" id="{02CA3D97-0766-F23C-628F-BEC31E0692C6}"/>
              </a:ext>
            </a:extLst>
          </p:cNvPr>
          <p:cNvSpPr>
            <a:spLocks noChangeShapeType="1"/>
          </p:cNvSpPr>
          <p:nvPr/>
        </p:nvSpPr>
        <p:spPr bwMode="auto">
          <a:xfrm>
            <a:off x="5353050" y="4895850"/>
            <a:ext cx="1790700" cy="4953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9D72D62B-6E4B-B0D8-62C5-7514BFC44683}"/>
              </a:ext>
            </a:extLst>
          </p:cNvPr>
          <p:cNvSpPr>
            <a:spLocks noGrp="1" noChangeArrowheads="1"/>
          </p:cNvSpPr>
          <p:nvPr>
            <p:ph type="title"/>
          </p:nvPr>
        </p:nvSpPr>
        <p:spPr>
          <a:xfrm>
            <a:off x="838200" y="660689"/>
            <a:ext cx="10515600" cy="960150"/>
          </a:xfrm>
        </p:spPr>
        <p:txBody>
          <a:bodyPr/>
          <a:lstStyle/>
          <a:p>
            <a:pPr eaLnBrk="1" hangingPunct="1"/>
            <a:r>
              <a:rPr lang="en-US" altLang="en-US" b="1" dirty="0"/>
              <a:t>Sampling</a:t>
            </a:r>
          </a:p>
        </p:txBody>
      </p:sp>
      <p:grpSp>
        <p:nvGrpSpPr>
          <p:cNvPr id="87043" name="Group 3">
            <a:extLst>
              <a:ext uri="{FF2B5EF4-FFF2-40B4-BE49-F238E27FC236}">
                <a16:creationId xmlns:a16="http://schemas.microsoft.com/office/drawing/2014/main" id="{EDE45A8E-554A-2D54-C497-3F1C80148741}"/>
              </a:ext>
            </a:extLst>
          </p:cNvPr>
          <p:cNvGrpSpPr>
            <a:grpSpLocks/>
          </p:cNvGrpSpPr>
          <p:nvPr/>
        </p:nvGrpSpPr>
        <p:grpSpPr bwMode="auto">
          <a:xfrm>
            <a:off x="2044700" y="2001838"/>
            <a:ext cx="3746500" cy="2951162"/>
            <a:chOff x="274" y="1418"/>
            <a:chExt cx="2363" cy="2109"/>
          </a:xfrm>
        </p:grpSpPr>
        <p:sp>
          <p:nvSpPr>
            <p:cNvPr id="87065" name="Rectangle 4">
              <a:extLst>
                <a:ext uri="{FF2B5EF4-FFF2-40B4-BE49-F238E27FC236}">
                  <a16:creationId xmlns:a16="http://schemas.microsoft.com/office/drawing/2014/main" id="{917B9FD7-5C13-0D0B-0377-05E9E1AEE336}"/>
                </a:ext>
              </a:extLst>
            </p:cNvPr>
            <p:cNvSpPr>
              <a:spLocks noChangeArrowheads="1"/>
            </p:cNvSpPr>
            <p:nvPr/>
          </p:nvSpPr>
          <p:spPr bwMode="auto">
            <a:xfrm>
              <a:off x="274" y="1418"/>
              <a:ext cx="2363" cy="210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6" name="AutoShape 5">
              <a:extLst>
                <a:ext uri="{FF2B5EF4-FFF2-40B4-BE49-F238E27FC236}">
                  <a16:creationId xmlns:a16="http://schemas.microsoft.com/office/drawing/2014/main" id="{7174263B-1A6B-C51B-F410-F3CF9DAD8B78}"/>
                </a:ext>
              </a:extLst>
            </p:cNvPr>
            <p:cNvSpPr>
              <a:spLocks noChangeArrowheads="1"/>
            </p:cNvSpPr>
            <p:nvPr/>
          </p:nvSpPr>
          <p:spPr bwMode="auto">
            <a:xfrm>
              <a:off x="1609" y="1993"/>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7" name="AutoShape 6">
              <a:extLst>
                <a:ext uri="{FF2B5EF4-FFF2-40B4-BE49-F238E27FC236}">
                  <a16:creationId xmlns:a16="http://schemas.microsoft.com/office/drawing/2014/main" id="{0F9D427D-982F-B777-C289-57986F95C3AC}"/>
                </a:ext>
              </a:extLst>
            </p:cNvPr>
            <p:cNvSpPr>
              <a:spLocks noChangeArrowheads="1"/>
            </p:cNvSpPr>
            <p:nvPr/>
          </p:nvSpPr>
          <p:spPr bwMode="auto">
            <a:xfrm>
              <a:off x="1566" y="2316"/>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8" name="AutoShape 7">
              <a:extLst>
                <a:ext uri="{FF2B5EF4-FFF2-40B4-BE49-F238E27FC236}">
                  <a16:creationId xmlns:a16="http://schemas.microsoft.com/office/drawing/2014/main" id="{AAAA29B9-D10C-8E68-D663-0DC32F4029A4}"/>
                </a:ext>
              </a:extLst>
            </p:cNvPr>
            <p:cNvSpPr>
              <a:spLocks noChangeArrowheads="1"/>
            </p:cNvSpPr>
            <p:nvPr/>
          </p:nvSpPr>
          <p:spPr bwMode="auto">
            <a:xfrm>
              <a:off x="1711" y="2134"/>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9" name="AutoShape 8">
              <a:extLst>
                <a:ext uri="{FF2B5EF4-FFF2-40B4-BE49-F238E27FC236}">
                  <a16:creationId xmlns:a16="http://schemas.microsoft.com/office/drawing/2014/main" id="{159BFA8E-6110-3364-090E-C26954B0758E}"/>
                </a:ext>
              </a:extLst>
            </p:cNvPr>
            <p:cNvSpPr>
              <a:spLocks noChangeArrowheads="1"/>
            </p:cNvSpPr>
            <p:nvPr/>
          </p:nvSpPr>
          <p:spPr bwMode="auto">
            <a:xfrm>
              <a:off x="1510" y="2168"/>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0" name="AutoShape 9">
              <a:extLst>
                <a:ext uri="{FF2B5EF4-FFF2-40B4-BE49-F238E27FC236}">
                  <a16:creationId xmlns:a16="http://schemas.microsoft.com/office/drawing/2014/main" id="{899BAC17-03A9-B6EC-97E3-05C60A2E3F53}"/>
                </a:ext>
              </a:extLst>
            </p:cNvPr>
            <p:cNvSpPr>
              <a:spLocks noChangeArrowheads="1"/>
            </p:cNvSpPr>
            <p:nvPr/>
          </p:nvSpPr>
          <p:spPr bwMode="auto">
            <a:xfrm>
              <a:off x="1944" y="2195"/>
              <a:ext cx="56" cy="74"/>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1" name="AutoShape 10">
              <a:extLst>
                <a:ext uri="{FF2B5EF4-FFF2-40B4-BE49-F238E27FC236}">
                  <a16:creationId xmlns:a16="http://schemas.microsoft.com/office/drawing/2014/main" id="{ACA7F741-40AD-39FF-547E-43239436A11F}"/>
                </a:ext>
              </a:extLst>
            </p:cNvPr>
            <p:cNvSpPr>
              <a:spLocks noChangeArrowheads="1"/>
            </p:cNvSpPr>
            <p:nvPr/>
          </p:nvSpPr>
          <p:spPr bwMode="auto">
            <a:xfrm>
              <a:off x="1874" y="2354"/>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2" name="AutoShape 11">
              <a:extLst>
                <a:ext uri="{FF2B5EF4-FFF2-40B4-BE49-F238E27FC236}">
                  <a16:creationId xmlns:a16="http://schemas.microsoft.com/office/drawing/2014/main" id="{540E7A38-77B5-AB31-07E4-1DEEEF90A371}"/>
                </a:ext>
              </a:extLst>
            </p:cNvPr>
            <p:cNvSpPr>
              <a:spLocks noChangeArrowheads="1"/>
            </p:cNvSpPr>
            <p:nvPr/>
          </p:nvSpPr>
          <p:spPr bwMode="auto">
            <a:xfrm>
              <a:off x="1740" y="2393"/>
              <a:ext cx="57"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3" name="AutoShape 12">
              <a:extLst>
                <a:ext uri="{FF2B5EF4-FFF2-40B4-BE49-F238E27FC236}">
                  <a16:creationId xmlns:a16="http://schemas.microsoft.com/office/drawing/2014/main" id="{DB6A1DD1-733C-7E66-24E4-62233BE49D9C}"/>
                </a:ext>
              </a:extLst>
            </p:cNvPr>
            <p:cNvSpPr>
              <a:spLocks noChangeArrowheads="1"/>
            </p:cNvSpPr>
            <p:nvPr/>
          </p:nvSpPr>
          <p:spPr bwMode="auto">
            <a:xfrm>
              <a:off x="1433" y="1845"/>
              <a:ext cx="56" cy="74"/>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4" name="Freeform 13">
              <a:extLst>
                <a:ext uri="{FF2B5EF4-FFF2-40B4-BE49-F238E27FC236}">
                  <a16:creationId xmlns:a16="http://schemas.microsoft.com/office/drawing/2014/main" id="{C1EFD274-ED1B-0B7D-6114-53DCE1CFA669}"/>
                </a:ext>
              </a:extLst>
            </p:cNvPr>
            <p:cNvSpPr>
              <a:spLocks/>
            </p:cNvSpPr>
            <p:nvPr/>
          </p:nvSpPr>
          <p:spPr bwMode="auto">
            <a:xfrm>
              <a:off x="1376" y="1763"/>
              <a:ext cx="686" cy="877"/>
            </a:xfrm>
            <a:custGeom>
              <a:avLst/>
              <a:gdLst>
                <a:gd name="T0" fmla="*/ 649 w 1101"/>
                <a:gd name="T1" fmla="*/ 239 h 1077"/>
                <a:gd name="T2" fmla="*/ 671 w 1101"/>
                <a:gd name="T3" fmla="*/ 395 h 1077"/>
                <a:gd name="T4" fmla="*/ 631 w 1101"/>
                <a:gd name="T5" fmla="*/ 757 h 1077"/>
                <a:gd name="T6" fmla="*/ 592 w 1101"/>
                <a:gd name="T7" fmla="*/ 847 h 1077"/>
                <a:gd name="T8" fmla="*/ 530 w 1101"/>
                <a:gd name="T9" fmla="*/ 876 h 1077"/>
                <a:gd name="T10" fmla="*/ 371 w 1101"/>
                <a:gd name="T11" fmla="*/ 847 h 1077"/>
                <a:gd name="T12" fmla="*/ 303 w 1101"/>
                <a:gd name="T13" fmla="*/ 809 h 1077"/>
                <a:gd name="T14" fmla="*/ 286 w 1101"/>
                <a:gd name="T15" fmla="*/ 802 h 1077"/>
                <a:gd name="T16" fmla="*/ 201 w 1101"/>
                <a:gd name="T17" fmla="*/ 713 h 1077"/>
                <a:gd name="T18" fmla="*/ 145 w 1101"/>
                <a:gd name="T19" fmla="*/ 654 h 1077"/>
                <a:gd name="T20" fmla="*/ 65 w 1101"/>
                <a:gd name="T21" fmla="*/ 558 h 1077"/>
                <a:gd name="T22" fmla="*/ 2 w 1101"/>
                <a:gd name="T23" fmla="*/ 366 h 1077"/>
                <a:gd name="T24" fmla="*/ 8 w 1101"/>
                <a:gd name="T25" fmla="*/ 106 h 1077"/>
                <a:gd name="T26" fmla="*/ 116 w 1101"/>
                <a:gd name="T27" fmla="*/ 17 h 1077"/>
                <a:gd name="T28" fmla="*/ 138 w 1101"/>
                <a:gd name="T29" fmla="*/ 10 h 1077"/>
                <a:gd name="T30" fmla="*/ 263 w 1101"/>
                <a:gd name="T31" fmla="*/ 24 h 1077"/>
                <a:gd name="T32" fmla="*/ 360 w 1101"/>
                <a:gd name="T33" fmla="*/ 84 h 1077"/>
                <a:gd name="T34" fmla="*/ 433 w 1101"/>
                <a:gd name="T35" fmla="*/ 143 h 1077"/>
                <a:gd name="T36" fmla="*/ 479 w 1101"/>
                <a:gd name="T37" fmla="*/ 165 h 1077"/>
                <a:gd name="T38" fmla="*/ 649 w 1101"/>
                <a:gd name="T39" fmla="*/ 239 h 107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101" h="1077">
                  <a:moveTo>
                    <a:pt x="1041" y="294"/>
                  </a:moveTo>
                  <a:cubicBezTo>
                    <a:pt x="1062" y="357"/>
                    <a:pt x="1070" y="419"/>
                    <a:pt x="1077" y="485"/>
                  </a:cubicBezTo>
                  <a:cubicBezTo>
                    <a:pt x="1072" y="641"/>
                    <a:pt x="1101" y="797"/>
                    <a:pt x="1013" y="930"/>
                  </a:cubicBezTo>
                  <a:cubicBezTo>
                    <a:pt x="1001" y="966"/>
                    <a:pt x="984" y="1017"/>
                    <a:pt x="950" y="1040"/>
                  </a:cubicBezTo>
                  <a:cubicBezTo>
                    <a:pt x="920" y="1060"/>
                    <a:pt x="884" y="1065"/>
                    <a:pt x="850" y="1076"/>
                  </a:cubicBezTo>
                  <a:cubicBezTo>
                    <a:pt x="677" y="1068"/>
                    <a:pt x="701" y="1077"/>
                    <a:pt x="595" y="1040"/>
                  </a:cubicBezTo>
                  <a:cubicBezTo>
                    <a:pt x="556" y="1026"/>
                    <a:pt x="527" y="1007"/>
                    <a:pt x="486" y="994"/>
                  </a:cubicBezTo>
                  <a:cubicBezTo>
                    <a:pt x="477" y="991"/>
                    <a:pt x="459" y="985"/>
                    <a:pt x="459" y="985"/>
                  </a:cubicBezTo>
                  <a:cubicBezTo>
                    <a:pt x="417" y="943"/>
                    <a:pt x="369" y="911"/>
                    <a:pt x="322" y="876"/>
                  </a:cubicBezTo>
                  <a:cubicBezTo>
                    <a:pt x="287" y="850"/>
                    <a:pt x="271" y="816"/>
                    <a:pt x="232" y="803"/>
                  </a:cubicBezTo>
                  <a:cubicBezTo>
                    <a:pt x="196" y="768"/>
                    <a:pt x="131" y="726"/>
                    <a:pt x="104" y="685"/>
                  </a:cubicBezTo>
                  <a:cubicBezTo>
                    <a:pt x="56" y="611"/>
                    <a:pt x="21" y="536"/>
                    <a:pt x="4" y="449"/>
                  </a:cubicBezTo>
                  <a:cubicBezTo>
                    <a:pt x="7" y="343"/>
                    <a:pt x="0" y="236"/>
                    <a:pt x="13" y="130"/>
                  </a:cubicBezTo>
                  <a:cubicBezTo>
                    <a:pt x="22" y="60"/>
                    <a:pt x="139" y="33"/>
                    <a:pt x="186" y="21"/>
                  </a:cubicBezTo>
                  <a:cubicBezTo>
                    <a:pt x="198" y="18"/>
                    <a:pt x="222" y="12"/>
                    <a:pt x="222" y="12"/>
                  </a:cubicBezTo>
                  <a:cubicBezTo>
                    <a:pt x="289" y="15"/>
                    <a:pt x="362" y="0"/>
                    <a:pt x="422" y="30"/>
                  </a:cubicBezTo>
                  <a:cubicBezTo>
                    <a:pt x="473" y="56"/>
                    <a:pt x="525" y="77"/>
                    <a:pt x="577" y="103"/>
                  </a:cubicBezTo>
                  <a:cubicBezTo>
                    <a:pt x="619" y="124"/>
                    <a:pt x="655" y="153"/>
                    <a:pt x="695" y="176"/>
                  </a:cubicBezTo>
                  <a:cubicBezTo>
                    <a:pt x="718" y="189"/>
                    <a:pt x="745" y="192"/>
                    <a:pt x="768" y="203"/>
                  </a:cubicBezTo>
                  <a:cubicBezTo>
                    <a:pt x="844" y="240"/>
                    <a:pt x="955" y="294"/>
                    <a:pt x="1041" y="294"/>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7075" name="AutoShape 14">
              <a:extLst>
                <a:ext uri="{FF2B5EF4-FFF2-40B4-BE49-F238E27FC236}">
                  <a16:creationId xmlns:a16="http://schemas.microsoft.com/office/drawing/2014/main" id="{A3359CE1-9A7D-5AD7-A4CA-FDE1016F2236}"/>
                </a:ext>
              </a:extLst>
            </p:cNvPr>
            <p:cNvSpPr>
              <a:spLocks noChangeArrowheads="1"/>
            </p:cNvSpPr>
            <p:nvPr/>
          </p:nvSpPr>
          <p:spPr bwMode="auto">
            <a:xfrm>
              <a:off x="1104" y="2584"/>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6" name="AutoShape 15">
              <a:extLst>
                <a:ext uri="{FF2B5EF4-FFF2-40B4-BE49-F238E27FC236}">
                  <a16:creationId xmlns:a16="http://schemas.microsoft.com/office/drawing/2014/main" id="{6A542FB5-033B-D4F6-6163-77F8F717B2B0}"/>
                </a:ext>
              </a:extLst>
            </p:cNvPr>
            <p:cNvSpPr>
              <a:spLocks noChangeArrowheads="1"/>
            </p:cNvSpPr>
            <p:nvPr/>
          </p:nvSpPr>
          <p:spPr bwMode="auto">
            <a:xfrm>
              <a:off x="1391" y="2647"/>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7" name="AutoShape 16">
              <a:extLst>
                <a:ext uri="{FF2B5EF4-FFF2-40B4-BE49-F238E27FC236}">
                  <a16:creationId xmlns:a16="http://schemas.microsoft.com/office/drawing/2014/main" id="{5D1E8588-7F3B-7A96-4026-A8A5310C29A7}"/>
                </a:ext>
              </a:extLst>
            </p:cNvPr>
            <p:cNvSpPr>
              <a:spLocks noChangeArrowheads="1"/>
            </p:cNvSpPr>
            <p:nvPr/>
          </p:nvSpPr>
          <p:spPr bwMode="auto">
            <a:xfrm>
              <a:off x="1286" y="2903"/>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8" name="AutoShape 17">
              <a:extLst>
                <a:ext uri="{FF2B5EF4-FFF2-40B4-BE49-F238E27FC236}">
                  <a16:creationId xmlns:a16="http://schemas.microsoft.com/office/drawing/2014/main" id="{7F640143-7480-A64E-5117-A0B0740EAAFB}"/>
                </a:ext>
              </a:extLst>
            </p:cNvPr>
            <p:cNvSpPr>
              <a:spLocks noChangeArrowheads="1"/>
            </p:cNvSpPr>
            <p:nvPr/>
          </p:nvSpPr>
          <p:spPr bwMode="auto">
            <a:xfrm>
              <a:off x="1345" y="2795"/>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9" name="AutoShape 18">
              <a:extLst>
                <a:ext uri="{FF2B5EF4-FFF2-40B4-BE49-F238E27FC236}">
                  <a16:creationId xmlns:a16="http://schemas.microsoft.com/office/drawing/2014/main" id="{EB8E635A-4BC3-F743-3A6D-2F22CD717F07}"/>
                </a:ext>
              </a:extLst>
            </p:cNvPr>
            <p:cNvSpPr>
              <a:spLocks noChangeArrowheads="1"/>
            </p:cNvSpPr>
            <p:nvPr/>
          </p:nvSpPr>
          <p:spPr bwMode="auto">
            <a:xfrm>
              <a:off x="1171" y="2752"/>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0" name="AutoShape 19">
              <a:extLst>
                <a:ext uri="{FF2B5EF4-FFF2-40B4-BE49-F238E27FC236}">
                  <a16:creationId xmlns:a16="http://schemas.microsoft.com/office/drawing/2014/main" id="{8558DDCF-6058-8076-1AB7-73C737C82983}"/>
                </a:ext>
              </a:extLst>
            </p:cNvPr>
            <p:cNvSpPr>
              <a:spLocks noChangeArrowheads="1"/>
            </p:cNvSpPr>
            <p:nvPr/>
          </p:nvSpPr>
          <p:spPr bwMode="auto">
            <a:xfrm>
              <a:off x="1168" y="2875"/>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1" name="AutoShape 20">
              <a:extLst>
                <a:ext uri="{FF2B5EF4-FFF2-40B4-BE49-F238E27FC236}">
                  <a16:creationId xmlns:a16="http://schemas.microsoft.com/office/drawing/2014/main" id="{47C8F150-12BE-732D-594D-C8DE490519ED}"/>
                </a:ext>
              </a:extLst>
            </p:cNvPr>
            <p:cNvSpPr>
              <a:spLocks noChangeArrowheads="1"/>
            </p:cNvSpPr>
            <p:nvPr/>
          </p:nvSpPr>
          <p:spPr bwMode="auto">
            <a:xfrm>
              <a:off x="1224" y="2504"/>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2" name="AutoShape 21">
              <a:extLst>
                <a:ext uri="{FF2B5EF4-FFF2-40B4-BE49-F238E27FC236}">
                  <a16:creationId xmlns:a16="http://schemas.microsoft.com/office/drawing/2014/main" id="{97899E42-6AD3-7DB7-5820-E3E9B3585AA4}"/>
                </a:ext>
              </a:extLst>
            </p:cNvPr>
            <p:cNvSpPr>
              <a:spLocks noChangeArrowheads="1"/>
            </p:cNvSpPr>
            <p:nvPr/>
          </p:nvSpPr>
          <p:spPr bwMode="auto">
            <a:xfrm>
              <a:off x="1289" y="2628"/>
              <a:ext cx="56" cy="74"/>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3" name="AutoShape 22">
              <a:extLst>
                <a:ext uri="{FF2B5EF4-FFF2-40B4-BE49-F238E27FC236}">
                  <a16:creationId xmlns:a16="http://schemas.microsoft.com/office/drawing/2014/main" id="{65843A4E-37B5-2E4E-4A5F-D8D5ECC0937B}"/>
                </a:ext>
              </a:extLst>
            </p:cNvPr>
            <p:cNvSpPr>
              <a:spLocks noChangeArrowheads="1"/>
            </p:cNvSpPr>
            <p:nvPr/>
          </p:nvSpPr>
          <p:spPr bwMode="auto">
            <a:xfrm>
              <a:off x="1429" y="2882"/>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4" name="Freeform 23">
              <a:extLst>
                <a:ext uri="{FF2B5EF4-FFF2-40B4-BE49-F238E27FC236}">
                  <a16:creationId xmlns:a16="http://schemas.microsoft.com/office/drawing/2014/main" id="{BCF9E296-5005-E5B5-AF22-999BFD015AE1}"/>
                </a:ext>
              </a:extLst>
            </p:cNvPr>
            <p:cNvSpPr>
              <a:spLocks/>
            </p:cNvSpPr>
            <p:nvPr/>
          </p:nvSpPr>
          <p:spPr bwMode="auto">
            <a:xfrm>
              <a:off x="1061" y="2373"/>
              <a:ext cx="573" cy="785"/>
            </a:xfrm>
            <a:custGeom>
              <a:avLst/>
              <a:gdLst>
                <a:gd name="T0" fmla="*/ 142 w 918"/>
                <a:gd name="T1" fmla="*/ 665 h 965"/>
                <a:gd name="T2" fmla="*/ 119 w 918"/>
                <a:gd name="T3" fmla="*/ 636 h 965"/>
                <a:gd name="T4" fmla="*/ 74 w 918"/>
                <a:gd name="T5" fmla="*/ 600 h 965"/>
                <a:gd name="T6" fmla="*/ 51 w 918"/>
                <a:gd name="T7" fmla="*/ 569 h 965"/>
                <a:gd name="T8" fmla="*/ 28 w 918"/>
                <a:gd name="T9" fmla="*/ 526 h 965"/>
                <a:gd name="T10" fmla="*/ 0 w 918"/>
                <a:gd name="T11" fmla="*/ 377 h 965"/>
                <a:gd name="T12" fmla="*/ 6 w 918"/>
                <a:gd name="T13" fmla="*/ 163 h 965"/>
                <a:gd name="T14" fmla="*/ 51 w 918"/>
                <a:gd name="T15" fmla="*/ 111 h 965"/>
                <a:gd name="T16" fmla="*/ 182 w 918"/>
                <a:gd name="T17" fmla="*/ 0 h 965"/>
                <a:gd name="T18" fmla="*/ 244 w 918"/>
                <a:gd name="T19" fmla="*/ 15 h 965"/>
                <a:gd name="T20" fmla="*/ 306 w 918"/>
                <a:gd name="T21" fmla="*/ 45 h 965"/>
                <a:gd name="T22" fmla="*/ 431 w 918"/>
                <a:gd name="T23" fmla="*/ 133 h 965"/>
                <a:gd name="T24" fmla="*/ 448 w 918"/>
                <a:gd name="T25" fmla="*/ 177 h 965"/>
                <a:gd name="T26" fmla="*/ 465 w 918"/>
                <a:gd name="T27" fmla="*/ 200 h 965"/>
                <a:gd name="T28" fmla="*/ 505 w 918"/>
                <a:gd name="T29" fmla="*/ 281 h 965"/>
                <a:gd name="T30" fmla="*/ 527 w 918"/>
                <a:gd name="T31" fmla="*/ 347 h 965"/>
                <a:gd name="T32" fmla="*/ 539 w 918"/>
                <a:gd name="T33" fmla="*/ 421 h 965"/>
                <a:gd name="T34" fmla="*/ 556 w 918"/>
                <a:gd name="T35" fmla="*/ 495 h 965"/>
                <a:gd name="T36" fmla="*/ 573 w 918"/>
                <a:gd name="T37" fmla="*/ 629 h 965"/>
                <a:gd name="T38" fmla="*/ 516 w 918"/>
                <a:gd name="T39" fmla="*/ 754 h 965"/>
                <a:gd name="T40" fmla="*/ 471 w 918"/>
                <a:gd name="T41" fmla="*/ 770 h 965"/>
                <a:gd name="T42" fmla="*/ 448 w 918"/>
                <a:gd name="T43" fmla="*/ 777 h 965"/>
                <a:gd name="T44" fmla="*/ 221 w 918"/>
                <a:gd name="T45" fmla="*/ 762 h 965"/>
                <a:gd name="T46" fmla="*/ 153 w 918"/>
                <a:gd name="T47" fmla="*/ 703 h 965"/>
                <a:gd name="T48" fmla="*/ 142 w 918"/>
                <a:gd name="T49" fmla="*/ 665 h 96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18" h="965">
                  <a:moveTo>
                    <a:pt x="227" y="818"/>
                  </a:moveTo>
                  <a:cubicBezTo>
                    <a:pt x="178" y="802"/>
                    <a:pt x="216" y="822"/>
                    <a:pt x="191" y="782"/>
                  </a:cubicBezTo>
                  <a:cubicBezTo>
                    <a:pt x="176" y="757"/>
                    <a:pt x="144" y="746"/>
                    <a:pt x="118" y="737"/>
                  </a:cubicBezTo>
                  <a:cubicBezTo>
                    <a:pt x="106" y="724"/>
                    <a:pt x="92" y="714"/>
                    <a:pt x="81" y="700"/>
                  </a:cubicBezTo>
                  <a:cubicBezTo>
                    <a:pt x="68" y="683"/>
                    <a:pt x="45" y="646"/>
                    <a:pt x="45" y="646"/>
                  </a:cubicBezTo>
                  <a:cubicBezTo>
                    <a:pt x="30" y="585"/>
                    <a:pt x="10" y="526"/>
                    <a:pt x="0" y="464"/>
                  </a:cubicBezTo>
                  <a:cubicBezTo>
                    <a:pt x="3" y="376"/>
                    <a:pt x="1" y="288"/>
                    <a:pt x="9" y="200"/>
                  </a:cubicBezTo>
                  <a:cubicBezTo>
                    <a:pt x="11" y="175"/>
                    <a:pt x="74" y="139"/>
                    <a:pt x="81" y="136"/>
                  </a:cubicBezTo>
                  <a:cubicBezTo>
                    <a:pt x="153" y="101"/>
                    <a:pt x="222" y="22"/>
                    <a:pt x="291" y="0"/>
                  </a:cubicBezTo>
                  <a:cubicBezTo>
                    <a:pt x="314" y="3"/>
                    <a:pt x="364" y="5"/>
                    <a:pt x="391" y="18"/>
                  </a:cubicBezTo>
                  <a:cubicBezTo>
                    <a:pt x="430" y="37"/>
                    <a:pt x="446" y="46"/>
                    <a:pt x="491" y="55"/>
                  </a:cubicBezTo>
                  <a:cubicBezTo>
                    <a:pt x="555" y="98"/>
                    <a:pt x="638" y="100"/>
                    <a:pt x="691" y="164"/>
                  </a:cubicBezTo>
                  <a:cubicBezTo>
                    <a:pt x="760" y="248"/>
                    <a:pt x="665" y="138"/>
                    <a:pt x="718" y="218"/>
                  </a:cubicBezTo>
                  <a:cubicBezTo>
                    <a:pt x="725" y="229"/>
                    <a:pt x="737" y="236"/>
                    <a:pt x="745" y="246"/>
                  </a:cubicBezTo>
                  <a:cubicBezTo>
                    <a:pt x="770" y="278"/>
                    <a:pt x="782" y="319"/>
                    <a:pt x="809" y="346"/>
                  </a:cubicBezTo>
                  <a:cubicBezTo>
                    <a:pt x="830" y="410"/>
                    <a:pt x="816" y="384"/>
                    <a:pt x="845" y="427"/>
                  </a:cubicBezTo>
                  <a:cubicBezTo>
                    <a:pt x="851" y="457"/>
                    <a:pt x="856" y="488"/>
                    <a:pt x="863" y="518"/>
                  </a:cubicBezTo>
                  <a:cubicBezTo>
                    <a:pt x="871" y="549"/>
                    <a:pt x="884" y="578"/>
                    <a:pt x="890" y="609"/>
                  </a:cubicBezTo>
                  <a:cubicBezTo>
                    <a:pt x="902" y="666"/>
                    <a:pt x="900" y="718"/>
                    <a:pt x="918" y="773"/>
                  </a:cubicBezTo>
                  <a:cubicBezTo>
                    <a:pt x="910" y="845"/>
                    <a:pt x="904" y="901"/>
                    <a:pt x="827" y="927"/>
                  </a:cubicBezTo>
                  <a:cubicBezTo>
                    <a:pt x="803" y="935"/>
                    <a:pt x="778" y="940"/>
                    <a:pt x="754" y="946"/>
                  </a:cubicBezTo>
                  <a:cubicBezTo>
                    <a:pt x="742" y="949"/>
                    <a:pt x="718" y="955"/>
                    <a:pt x="718" y="955"/>
                  </a:cubicBezTo>
                  <a:cubicBezTo>
                    <a:pt x="668" y="954"/>
                    <a:pt x="462" y="965"/>
                    <a:pt x="354" y="937"/>
                  </a:cubicBezTo>
                  <a:cubicBezTo>
                    <a:pt x="316" y="927"/>
                    <a:pt x="272" y="891"/>
                    <a:pt x="245" y="864"/>
                  </a:cubicBezTo>
                  <a:cubicBezTo>
                    <a:pt x="231" y="850"/>
                    <a:pt x="192" y="818"/>
                    <a:pt x="227" y="818"/>
                  </a:cubicBezTo>
                  <a:close/>
                </a:path>
              </a:pathLst>
            </a:custGeom>
            <a:noFill/>
            <a:ln w="9525">
              <a:solidFill>
                <a:schemeClr val="tx1"/>
              </a:solidFill>
              <a:round/>
              <a:headEnd/>
              <a:tailEnd/>
            </a:ln>
            <a:effectLst/>
            <a:extLst>
              <a:ext uri="{909E8E84-426E-40DD-AFC4-6F175D3DCCD1}">
                <a14:hiddenFill xmlns:a14="http://schemas.microsoft.com/office/drawing/2010/main">
                  <a:solidFill>
                    <a:srgbClr val="CCFF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87085" name="Group 24">
              <a:extLst>
                <a:ext uri="{FF2B5EF4-FFF2-40B4-BE49-F238E27FC236}">
                  <a16:creationId xmlns:a16="http://schemas.microsoft.com/office/drawing/2014/main" id="{803A1C8E-FFA0-7563-143A-BE6AE26C7B84}"/>
                </a:ext>
              </a:extLst>
            </p:cNvPr>
            <p:cNvGrpSpPr>
              <a:grpSpLocks/>
            </p:cNvGrpSpPr>
            <p:nvPr/>
          </p:nvGrpSpPr>
          <p:grpSpPr bwMode="auto">
            <a:xfrm>
              <a:off x="551" y="1796"/>
              <a:ext cx="542" cy="954"/>
              <a:chOff x="551" y="1796"/>
              <a:chExt cx="542" cy="954"/>
            </a:xfrm>
          </p:grpSpPr>
          <p:sp>
            <p:nvSpPr>
              <p:cNvPr id="87086" name="AutoShape 25">
                <a:extLst>
                  <a:ext uri="{FF2B5EF4-FFF2-40B4-BE49-F238E27FC236}">
                    <a16:creationId xmlns:a16="http://schemas.microsoft.com/office/drawing/2014/main" id="{6670A725-700F-60A6-D376-74DC11DE4C37}"/>
                  </a:ext>
                </a:extLst>
              </p:cNvPr>
              <p:cNvSpPr>
                <a:spLocks noChangeArrowheads="1"/>
              </p:cNvSpPr>
              <p:nvPr/>
            </p:nvSpPr>
            <p:spPr bwMode="auto">
              <a:xfrm>
                <a:off x="727" y="2492"/>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7" name="AutoShape 26">
                <a:extLst>
                  <a:ext uri="{FF2B5EF4-FFF2-40B4-BE49-F238E27FC236}">
                    <a16:creationId xmlns:a16="http://schemas.microsoft.com/office/drawing/2014/main" id="{939E1FA5-E847-469A-F3B7-6E01C107D528}"/>
                  </a:ext>
                </a:extLst>
              </p:cNvPr>
              <p:cNvSpPr>
                <a:spLocks noChangeArrowheads="1"/>
              </p:cNvSpPr>
              <p:nvPr/>
            </p:nvSpPr>
            <p:spPr bwMode="auto">
              <a:xfrm>
                <a:off x="651" y="2392"/>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8" name="AutoShape 27">
                <a:extLst>
                  <a:ext uri="{FF2B5EF4-FFF2-40B4-BE49-F238E27FC236}">
                    <a16:creationId xmlns:a16="http://schemas.microsoft.com/office/drawing/2014/main" id="{F69DB7F1-32D6-09E4-7F02-1DBF34A1B0D0}"/>
                  </a:ext>
                </a:extLst>
              </p:cNvPr>
              <p:cNvSpPr>
                <a:spLocks noChangeArrowheads="1"/>
              </p:cNvSpPr>
              <p:nvPr/>
            </p:nvSpPr>
            <p:spPr bwMode="auto">
              <a:xfrm>
                <a:off x="848" y="2405"/>
                <a:ext cx="56" cy="74"/>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9" name="AutoShape 28">
                <a:extLst>
                  <a:ext uri="{FF2B5EF4-FFF2-40B4-BE49-F238E27FC236}">
                    <a16:creationId xmlns:a16="http://schemas.microsoft.com/office/drawing/2014/main" id="{DDD88BEF-0228-DAAB-AFB0-5CF088A68B12}"/>
                  </a:ext>
                </a:extLst>
              </p:cNvPr>
              <p:cNvSpPr>
                <a:spLocks noChangeArrowheads="1"/>
              </p:cNvSpPr>
              <p:nvPr/>
            </p:nvSpPr>
            <p:spPr bwMode="auto">
              <a:xfrm>
                <a:off x="753" y="2230"/>
                <a:ext cx="57"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0" name="AutoShape 29">
                <a:extLst>
                  <a:ext uri="{FF2B5EF4-FFF2-40B4-BE49-F238E27FC236}">
                    <a16:creationId xmlns:a16="http://schemas.microsoft.com/office/drawing/2014/main" id="{4DFB684E-1431-C2C6-7DAC-9F0D59E0310A}"/>
                  </a:ext>
                </a:extLst>
              </p:cNvPr>
              <p:cNvSpPr>
                <a:spLocks noChangeArrowheads="1"/>
              </p:cNvSpPr>
              <p:nvPr/>
            </p:nvSpPr>
            <p:spPr bwMode="auto">
              <a:xfrm>
                <a:off x="615" y="2508"/>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1" name="AutoShape 30">
                <a:extLst>
                  <a:ext uri="{FF2B5EF4-FFF2-40B4-BE49-F238E27FC236}">
                    <a16:creationId xmlns:a16="http://schemas.microsoft.com/office/drawing/2014/main" id="{8077D558-B846-F701-CF7D-1E708F106661}"/>
                  </a:ext>
                </a:extLst>
              </p:cNvPr>
              <p:cNvSpPr>
                <a:spLocks noChangeArrowheads="1"/>
              </p:cNvSpPr>
              <p:nvPr/>
            </p:nvSpPr>
            <p:spPr bwMode="auto">
              <a:xfrm>
                <a:off x="669" y="2268"/>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2" name="AutoShape 31">
                <a:extLst>
                  <a:ext uri="{FF2B5EF4-FFF2-40B4-BE49-F238E27FC236}">
                    <a16:creationId xmlns:a16="http://schemas.microsoft.com/office/drawing/2014/main" id="{24C86C27-3545-1F64-0B62-13B5C2C5F612}"/>
                  </a:ext>
                </a:extLst>
              </p:cNvPr>
              <p:cNvSpPr>
                <a:spLocks noChangeArrowheads="1"/>
              </p:cNvSpPr>
              <p:nvPr/>
            </p:nvSpPr>
            <p:spPr bwMode="auto">
              <a:xfrm>
                <a:off x="857" y="2566"/>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3" name="AutoShape 32">
                <a:extLst>
                  <a:ext uri="{FF2B5EF4-FFF2-40B4-BE49-F238E27FC236}">
                    <a16:creationId xmlns:a16="http://schemas.microsoft.com/office/drawing/2014/main" id="{DB9D26EA-D792-799F-8DC8-2AFA1DE166E7}"/>
                  </a:ext>
                </a:extLst>
              </p:cNvPr>
              <p:cNvSpPr>
                <a:spLocks noChangeArrowheads="1"/>
              </p:cNvSpPr>
              <p:nvPr/>
            </p:nvSpPr>
            <p:spPr bwMode="auto">
              <a:xfrm>
                <a:off x="924" y="2260"/>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4" name="AutoShape 33">
                <a:extLst>
                  <a:ext uri="{FF2B5EF4-FFF2-40B4-BE49-F238E27FC236}">
                    <a16:creationId xmlns:a16="http://schemas.microsoft.com/office/drawing/2014/main" id="{643B3B40-DD4E-7DC9-B8F0-E0B32EC011E9}"/>
                  </a:ext>
                </a:extLst>
              </p:cNvPr>
              <p:cNvSpPr>
                <a:spLocks noChangeArrowheads="1"/>
              </p:cNvSpPr>
              <p:nvPr/>
            </p:nvSpPr>
            <p:spPr bwMode="auto">
              <a:xfrm>
                <a:off x="931" y="2092"/>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5" name="AutoShape 34">
                <a:extLst>
                  <a:ext uri="{FF2B5EF4-FFF2-40B4-BE49-F238E27FC236}">
                    <a16:creationId xmlns:a16="http://schemas.microsoft.com/office/drawing/2014/main" id="{121CDC66-88F8-C8F8-AFD8-E4DBD1FB5EE7}"/>
                  </a:ext>
                </a:extLst>
              </p:cNvPr>
              <p:cNvSpPr>
                <a:spLocks noChangeArrowheads="1"/>
              </p:cNvSpPr>
              <p:nvPr/>
            </p:nvSpPr>
            <p:spPr bwMode="auto">
              <a:xfrm>
                <a:off x="881" y="1945"/>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6" name="Freeform 35">
                <a:extLst>
                  <a:ext uri="{FF2B5EF4-FFF2-40B4-BE49-F238E27FC236}">
                    <a16:creationId xmlns:a16="http://schemas.microsoft.com/office/drawing/2014/main" id="{D699130F-3BF6-65D9-747B-BC1537ADB3B4}"/>
                  </a:ext>
                </a:extLst>
              </p:cNvPr>
              <p:cNvSpPr>
                <a:spLocks/>
              </p:cNvSpPr>
              <p:nvPr/>
            </p:nvSpPr>
            <p:spPr bwMode="auto">
              <a:xfrm>
                <a:off x="551" y="1796"/>
                <a:ext cx="542" cy="954"/>
              </a:xfrm>
              <a:custGeom>
                <a:avLst/>
                <a:gdLst>
                  <a:gd name="T0" fmla="*/ 470 w 869"/>
                  <a:gd name="T1" fmla="*/ 643 h 1173"/>
                  <a:gd name="T2" fmla="*/ 436 w 869"/>
                  <a:gd name="T3" fmla="*/ 769 h 1173"/>
                  <a:gd name="T4" fmla="*/ 408 w 869"/>
                  <a:gd name="T5" fmla="*/ 880 h 1173"/>
                  <a:gd name="T6" fmla="*/ 397 w 869"/>
                  <a:gd name="T7" fmla="*/ 924 h 1173"/>
                  <a:gd name="T8" fmla="*/ 385 w 869"/>
                  <a:gd name="T9" fmla="*/ 939 h 1173"/>
                  <a:gd name="T10" fmla="*/ 351 w 869"/>
                  <a:gd name="T11" fmla="*/ 954 h 1173"/>
                  <a:gd name="T12" fmla="*/ 181 w 869"/>
                  <a:gd name="T13" fmla="*/ 931 h 1173"/>
                  <a:gd name="T14" fmla="*/ 79 w 869"/>
                  <a:gd name="T15" fmla="*/ 873 h 1173"/>
                  <a:gd name="T16" fmla="*/ 22 w 869"/>
                  <a:gd name="T17" fmla="*/ 821 h 1173"/>
                  <a:gd name="T18" fmla="*/ 0 w 869"/>
                  <a:gd name="T19" fmla="*/ 777 h 1173"/>
                  <a:gd name="T20" fmla="*/ 51 w 869"/>
                  <a:gd name="T21" fmla="*/ 407 h 1173"/>
                  <a:gd name="T22" fmla="*/ 68 w 869"/>
                  <a:gd name="T23" fmla="*/ 192 h 1173"/>
                  <a:gd name="T24" fmla="*/ 96 w 869"/>
                  <a:gd name="T25" fmla="*/ 133 h 1173"/>
                  <a:gd name="T26" fmla="*/ 125 w 869"/>
                  <a:gd name="T27" fmla="*/ 111 h 1173"/>
                  <a:gd name="T28" fmla="*/ 193 w 869"/>
                  <a:gd name="T29" fmla="*/ 59 h 1173"/>
                  <a:gd name="T30" fmla="*/ 221 w 869"/>
                  <a:gd name="T31" fmla="*/ 37 h 1173"/>
                  <a:gd name="T32" fmla="*/ 266 w 869"/>
                  <a:gd name="T33" fmla="*/ 0 h 1173"/>
                  <a:gd name="T34" fmla="*/ 442 w 869"/>
                  <a:gd name="T35" fmla="*/ 67 h 1173"/>
                  <a:gd name="T36" fmla="*/ 505 w 869"/>
                  <a:gd name="T37" fmla="*/ 163 h 1173"/>
                  <a:gd name="T38" fmla="*/ 527 w 869"/>
                  <a:gd name="T39" fmla="*/ 207 h 1173"/>
                  <a:gd name="T40" fmla="*/ 538 w 869"/>
                  <a:gd name="T41" fmla="*/ 251 h 1173"/>
                  <a:gd name="T42" fmla="*/ 493 w 869"/>
                  <a:gd name="T43" fmla="*/ 577 h 1173"/>
                  <a:gd name="T44" fmla="*/ 470 w 869"/>
                  <a:gd name="T45" fmla="*/ 643 h 117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69" h="1173">
                    <a:moveTo>
                      <a:pt x="754" y="791"/>
                    </a:moveTo>
                    <a:cubicBezTo>
                      <a:pt x="743" y="846"/>
                      <a:pt x="731" y="899"/>
                      <a:pt x="699" y="945"/>
                    </a:cubicBezTo>
                    <a:cubicBezTo>
                      <a:pt x="684" y="991"/>
                      <a:pt x="669" y="1036"/>
                      <a:pt x="654" y="1082"/>
                    </a:cubicBezTo>
                    <a:cubicBezTo>
                      <a:pt x="648" y="1100"/>
                      <a:pt x="649" y="1122"/>
                      <a:pt x="636" y="1136"/>
                    </a:cubicBezTo>
                    <a:cubicBezTo>
                      <a:pt x="630" y="1142"/>
                      <a:pt x="626" y="1151"/>
                      <a:pt x="618" y="1155"/>
                    </a:cubicBezTo>
                    <a:cubicBezTo>
                      <a:pt x="601" y="1164"/>
                      <a:pt x="563" y="1173"/>
                      <a:pt x="563" y="1173"/>
                    </a:cubicBezTo>
                    <a:cubicBezTo>
                      <a:pt x="471" y="1168"/>
                      <a:pt x="379" y="1170"/>
                      <a:pt x="290" y="1145"/>
                    </a:cubicBezTo>
                    <a:cubicBezTo>
                      <a:pt x="231" y="1129"/>
                      <a:pt x="182" y="1097"/>
                      <a:pt x="127" y="1073"/>
                    </a:cubicBezTo>
                    <a:cubicBezTo>
                      <a:pt x="93" y="1058"/>
                      <a:pt x="60" y="1039"/>
                      <a:pt x="36" y="1009"/>
                    </a:cubicBezTo>
                    <a:cubicBezTo>
                      <a:pt x="23" y="992"/>
                      <a:pt x="0" y="955"/>
                      <a:pt x="0" y="955"/>
                    </a:cubicBezTo>
                    <a:cubicBezTo>
                      <a:pt x="11" y="805"/>
                      <a:pt x="33" y="644"/>
                      <a:pt x="81" y="500"/>
                    </a:cubicBezTo>
                    <a:cubicBezTo>
                      <a:pt x="92" y="412"/>
                      <a:pt x="99" y="324"/>
                      <a:pt x="109" y="236"/>
                    </a:cubicBezTo>
                    <a:cubicBezTo>
                      <a:pt x="113" y="197"/>
                      <a:pt x="118" y="176"/>
                      <a:pt x="154" y="164"/>
                    </a:cubicBezTo>
                    <a:cubicBezTo>
                      <a:pt x="193" y="123"/>
                      <a:pt x="147" y="165"/>
                      <a:pt x="200" y="136"/>
                    </a:cubicBezTo>
                    <a:cubicBezTo>
                      <a:pt x="241" y="114"/>
                      <a:pt x="266" y="87"/>
                      <a:pt x="309" y="73"/>
                    </a:cubicBezTo>
                    <a:cubicBezTo>
                      <a:pt x="343" y="37"/>
                      <a:pt x="308" y="68"/>
                      <a:pt x="354" y="45"/>
                    </a:cubicBezTo>
                    <a:cubicBezTo>
                      <a:pt x="383" y="30"/>
                      <a:pt x="395" y="11"/>
                      <a:pt x="427" y="0"/>
                    </a:cubicBezTo>
                    <a:cubicBezTo>
                      <a:pt x="520" y="23"/>
                      <a:pt x="626" y="29"/>
                      <a:pt x="709" y="82"/>
                    </a:cubicBezTo>
                    <a:cubicBezTo>
                      <a:pt x="738" y="125"/>
                      <a:pt x="765" y="172"/>
                      <a:pt x="809" y="200"/>
                    </a:cubicBezTo>
                    <a:cubicBezTo>
                      <a:pt x="821" y="218"/>
                      <a:pt x="838" y="234"/>
                      <a:pt x="845" y="255"/>
                    </a:cubicBezTo>
                    <a:cubicBezTo>
                      <a:pt x="851" y="273"/>
                      <a:pt x="863" y="309"/>
                      <a:pt x="863" y="309"/>
                    </a:cubicBezTo>
                    <a:cubicBezTo>
                      <a:pt x="858" y="436"/>
                      <a:pt x="869" y="596"/>
                      <a:pt x="790" y="709"/>
                    </a:cubicBezTo>
                    <a:cubicBezTo>
                      <a:pt x="787" y="717"/>
                      <a:pt x="776" y="791"/>
                      <a:pt x="754" y="791"/>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87044" name="Rectangle 36">
            <a:extLst>
              <a:ext uri="{FF2B5EF4-FFF2-40B4-BE49-F238E27FC236}">
                <a16:creationId xmlns:a16="http://schemas.microsoft.com/office/drawing/2014/main" id="{9BCB4A5D-0FDC-1A55-BF85-54B1A69F589B}"/>
              </a:ext>
            </a:extLst>
          </p:cNvPr>
          <p:cNvSpPr>
            <a:spLocks noChangeArrowheads="1"/>
          </p:cNvSpPr>
          <p:nvPr/>
        </p:nvSpPr>
        <p:spPr bwMode="auto">
          <a:xfrm>
            <a:off x="6326188" y="1981200"/>
            <a:ext cx="3656012" cy="2971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grpSp>
        <p:nvGrpSpPr>
          <p:cNvPr id="87045" name="Group 37">
            <a:extLst>
              <a:ext uri="{FF2B5EF4-FFF2-40B4-BE49-F238E27FC236}">
                <a16:creationId xmlns:a16="http://schemas.microsoft.com/office/drawing/2014/main" id="{2176DBD7-E0FA-2E14-EAAC-138F92D78299}"/>
              </a:ext>
            </a:extLst>
          </p:cNvPr>
          <p:cNvGrpSpPr>
            <a:grpSpLocks/>
          </p:cNvGrpSpPr>
          <p:nvPr/>
        </p:nvGrpSpPr>
        <p:grpSpPr bwMode="auto">
          <a:xfrm>
            <a:off x="6765926" y="2528888"/>
            <a:ext cx="2398713" cy="2214562"/>
            <a:chOff x="3302" y="2032"/>
            <a:chExt cx="1511" cy="1395"/>
          </a:xfrm>
        </p:grpSpPr>
        <p:sp>
          <p:nvSpPr>
            <p:cNvPr id="87049" name="AutoShape 38">
              <a:extLst>
                <a:ext uri="{FF2B5EF4-FFF2-40B4-BE49-F238E27FC236}">
                  <a16:creationId xmlns:a16="http://schemas.microsoft.com/office/drawing/2014/main" id="{56F698FD-805F-4B9C-ADE2-609F5E06995F}"/>
                </a:ext>
              </a:extLst>
            </p:cNvPr>
            <p:cNvSpPr>
              <a:spLocks noChangeArrowheads="1"/>
            </p:cNvSpPr>
            <p:nvPr/>
          </p:nvSpPr>
          <p:spPr bwMode="auto">
            <a:xfrm>
              <a:off x="3366" y="2777"/>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0" name="AutoShape 39">
              <a:extLst>
                <a:ext uri="{FF2B5EF4-FFF2-40B4-BE49-F238E27FC236}">
                  <a16:creationId xmlns:a16="http://schemas.microsoft.com/office/drawing/2014/main" id="{C42973E3-6365-9414-8387-599DB094EBAF}"/>
                </a:ext>
              </a:extLst>
            </p:cNvPr>
            <p:cNvSpPr>
              <a:spLocks noChangeArrowheads="1"/>
            </p:cNvSpPr>
            <p:nvPr/>
          </p:nvSpPr>
          <p:spPr bwMode="auto">
            <a:xfrm>
              <a:off x="3420" y="2537"/>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1" name="AutoShape 40">
              <a:extLst>
                <a:ext uri="{FF2B5EF4-FFF2-40B4-BE49-F238E27FC236}">
                  <a16:creationId xmlns:a16="http://schemas.microsoft.com/office/drawing/2014/main" id="{A24A8194-5BFB-BD97-B176-6A0D6FB36956}"/>
                </a:ext>
              </a:extLst>
            </p:cNvPr>
            <p:cNvSpPr>
              <a:spLocks noChangeArrowheads="1"/>
            </p:cNvSpPr>
            <p:nvPr/>
          </p:nvSpPr>
          <p:spPr bwMode="auto">
            <a:xfrm>
              <a:off x="4360" y="2262"/>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2" name="AutoShape 41">
              <a:extLst>
                <a:ext uri="{FF2B5EF4-FFF2-40B4-BE49-F238E27FC236}">
                  <a16:creationId xmlns:a16="http://schemas.microsoft.com/office/drawing/2014/main" id="{EA739DCC-8227-F99C-695D-E5E032AF5A94}"/>
                </a:ext>
              </a:extLst>
            </p:cNvPr>
            <p:cNvSpPr>
              <a:spLocks noChangeArrowheads="1"/>
            </p:cNvSpPr>
            <p:nvPr/>
          </p:nvSpPr>
          <p:spPr bwMode="auto">
            <a:xfrm>
              <a:off x="4317" y="2585"/>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3" name="AutoShape 42">
              <a:extLst>
                <a:ext uri="{FF2B5EF4-FFF2-40B4-BE49-F238E27FC236}">
                  <a16:creationId xmlns:a16="http://schemas.microsoft.com/office/drawing/2014/main" id="{2AE28690-8A14-02F0-842F-573D8086355F}"/>
                </a:ext>
              </a:extLst>
            </p:cNvPr>
            <p:cNvSpPr>
              <a:spLocks noChangeArrowheads="1"/>
            </p:cNvSpPr>
            <p:nvPr/>
          </p:nvSpPr>
          <p:spPr bwMode="auto">
            <a:xfrm>
              <a:off x="4695" y="2464"/>
              <a:ext cx="56" cy="74"/>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4" name="AutoShape 43">
              <a:extLst>
                <a:ext uri="{FF2B5EF4-FFF2-40B4-BE49-F238E27FC236}">
                  <a16:creationId xmlns:a16="http://schemas.microsoft.com/office/drawing/2014/main" id="{35F7A4EF-F17A-232B-2776-8F99C1BAF922}"/>
                </a:ext>
              </a:extLst>
            </p:cNvPr>
            <p:cNvSpPr>
              <a:spLocks noChangeArrowheads="1"/>
            </p:cNvSpPr>
            <p:nvPr/>
          </p:nvSpPr>
          <p:spPr bwMode="auto">
            <a:xfrm>
              <a:off x="3608" y="2835"/>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5" name="AutoShape 44">
              <a:extLst>
                <a:ext uri="{FF2B5EF4-FFF2-40B4-BE49-F238E27FC236}">
                  <a16:creationId xmlns:a16="http://schemas.microsoft.com/office/drawing/2014/main" id="{DA4F7CD7-D532-1AFE-85FB-F8B434F6642B}"/>
                </a:ext>
              </a:extLst>
            </p:cNvPr>
            <p:cNvSpPr>
              <a:spLocks noChangeArrowheads="1"/>
            </p:cNvSpPr>
            <p:nvPr/>
          </p:nvSpPr>
          <p:spPr bwMode="auto">
            <a:xfrm>
              <a:off x="4037" y="3172"/>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6" name="AutoShape 45">
              <a:extLst>
                <a:ext uri="{FF2B5EF4-FFF2-40B4-BE49-F238E27FC236}">
                  <a16:creationId xmlns:a16="http://schemas.microsoft.com/office/drawing/2014/main" id="{FECF38AC-1B13-0C3F-9AB3-06F54EACAE47}"/>
                </a:ext>
              </a:extLst>
            </p:cNvPr>
            <p:cNvSpPr>
              <a:spLocks noChangeArrowheads="1"/>
            </p:cNvSpPr>
            <p:nvPr/>
          </p:nvSpPr>
          <p:spPr bwMode="auto">
            <a:xfrm>
              <a:off x="4096" y="3064"/>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7" name="AutoShape 46">
              <a:extLst>
                <a:ext uri="{FF2B5EF4-FFF2-40B4-BE49-F238E27FC236}">
                  <a16:creationId xmlns:a16="http://schemas.microsoft.com/office/drawing/2014/main" id="{41C2A13B-29AD-F5ED-F73F-DC16BB60265F}"/>
                </a:ext>
              </a:extLst>
            </p:cNvPr>
            <p:cNvSpPr>
              <a:spLocks noChangeArrowheads="1"/>
            </p:cNvSpPr>
            <p:nvPr/>
          </p:nvSpPr>
          <p:spPr bwMode="auto">
            <a:xfrm>
              <a:off x="3675" y="2529"/>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8" name="AutoShape 47">
              <a:extLst>
                <a:ext uri="{FF2B5EF4-FFF2-40B4-BE49-F238E27FC236}">
                  <a16:creationId xmlns:a16="http://schemas.microsoft.com/office/drawing/2014/main" id="{9C2FF763-675C-A47C-0F7E-EF886D362BAA}"/>
                </a:ext>
              </a:extLst>
            </p:cNvPr>
            <p:cNvSpPr>
              <a:spLocks noChangeArrowheads="1"/>
            </p:cNvSpPr>
            <p:nvPr/>
          </p:nvSpPr>
          <p:spPr bwMode="auto">
            <a:xfrm>
              <a:off x="3922" y="3021"/>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9" name="AutoShape 48">
              <a:extLst>
                <a:ext uri="{FF2B5EF4-FFF2-40B4-BE49-F238E27FC236}">
                  <a16:creationId xmlns:a16="http://schemas.microsoft.com/office/drawing/2014/main" id="{91A131C5-6570-0960-70B8-F1DE55C1ADFB}"/>
                </a:ext>
              </a:extLst>
            </p:cNvPr>
            <p:cNvSpPr>
              <a:spLocks noChangeArrowheads="1"/>
            </p:cNvSpPr>
            <p:nvPr/>
          </p:nvSpPr>
          <p:spPr bwMode="auto">
            <a:xfrm>
              <a:off x="3682" y="2361"/>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0" name="AutoShape 49">
              <a:extLst>
                <a:ext uri="{FF2B5EF4-FFF2-40B4-BE49-F238E27FC236}">
                  <a16:creationId xmlns:a16="http://schemas.microsoft.com/office/drawing/2014/main" id="{D2D8E3E7-B7C1-64B3-8577-2D2377B34836}"/>
                </a:ext>
              </a:extLst>
            </p:cNvPr>
            <p:cNvSpPr>
              <a:spLocks noChangeArrowheads="1"/>
            </p:cNvSpPr>
            <p:nvPr/>
          </p:nvSpPr>
          <p:spPr bwMode="auto">
            <a:xfrm>
              <a:off x="4184" y="2114"/>
              <a:ext cx="56" cy="74"/>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1" name="AutoShape 50">
              <a:extLst>
                <a:ext uri="{FF2B5EF4-FFF2-40B4-BE49-F238E27FC236}">
                  <a16:creationId xmlns:a16="http://schemas.microsoft.com/office/drawing/2014/main" id="{E0C41408-9E00-4782-C873-D32F9BF515CD}"/>
                </a:ext>
              </a:extLst>
            </p:cNvPr>
            <p:cNvSpPr>
              <a:spLocks noChangeArrowheads="1"/>
            </p:cNvSpPr>
            <p:nvPr/>
          </p:nvSpPr>
          <p:spPr bwMode="auto">
            <a:xfrm>
              <a:off x="3975" y="2773"/>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2" name="Freeform 51">
              <a:extLst>
                <a:ext uri="{FF2B5EF4-FFF2-40B4-BE49-F238E27FC236}">
                  <a16:creationId xmlns:a16="http://schemas.microsoft.com/office/drawing/2014/main" id="{91538F49-F6A6-AA82-F193-0B45871C48B0}"/>
                </a:ext>
              </a:extLst>
            </p:cNvPr>
            <p:cNvSpPr>
              <a:spLocks/>
            </p:cNvSpPr>
            <p:nvPr/>
          </p:nvSpPr>
          <p:spPr bwMode="auto">
            <a:xfrm>
              <a:off x="4127" y="2032"/>
              <a:ext cx="686" cy="877"/>
            </a:xfrm>
            <a:custGeom>
              <a:avLst/>
              <a:gdLst>
                <a:gd name="T0" fmla="*/ 649 w 1101"/>
                <a:gd name="T1" fmla="*/ 239 h 1077"/>
                <a:gd name="T2" fmla="*/ 671 w 1101"/>
                <a:gd name="T3" fmla="*/ 395 h 1077"/>
                <a:gd name="T4" fmla="*/ 631 w 1101"/>
                <a:gd name="T5" fmla="*/ 757 h 1077"/>
                <a:gd name="T6" fmla="*/ 592 w 1101"/>
                <a:gd name="T7" fmla="*/ 847 h 1077"/>
                <a:gd name="T8" fmla="*/ 530 w 1101"/>
                <a:gd name="T9" fmla="*/ 876 h 1077"/>
                <a:gd name="T10" fmla="*/ 371 w 1101"/>
                <a:gd name="T11" fmla="*/ 847 h 1077"/>
                <a:gd name="T12" fmla="*/ 303 w 1101"/>
                <a:gd name="T13" fmla="*/ 809 h 1077"/>
                <a:gd name="T14" fmla="*/ 286 w 1101"/>
                <a:gd name="T15" fmla="*/ 802 h 1077"/>
                <a:gd name="T16" fmla="*/ 201 w 1101"/>
                <a:gd name="T17" fmla="*/ 713 h 1077"/>
                <a:gd name="T18" fmla="*/ 145 w 1101"/>
                <a:gd name="T19" fmla="*/ 654 h 1077"/>
                <a:gd name="T20" fmla="*/ 65 w 1101"/>
                <a:gd name="T21" fmla="*/ 558 h 1077"/>
                <a:gd name="T22" fmla="*/ 2 w 1101"/>
                <a:gd name="T23" fmla="*/ 366 h 1077"/>
                <a:gd name="T24" fmla="*/ 8 w 1101"/>
                <a:gd name="T25" fmla="*/ 106 h 1077"/>
                <a:gd name="T26" fmla="*/ 116 w 1101"/>
                <a:gd name="T27" fmla="*/ 17 h 1077"/>
                <a:gd name="T28" fmla="*/ 138 w 1101"/>
                <a:gd name="T29" fmla="*/ 10 h 1077"/>
                <a:gd name="T30" fmla="*/ 263 w 1101"/>
                <a:gd name="T31" fmla="*/ 24 h 1077"/>
                <a:gd name="T32" fmla="*/ 360 w 1101"/>
                <a:gd name="T33" fmla="*/ 84 h 1077"/>
                <a:gd name="T34" fmla="*/ 433 w 1101"/>
                <a:gd name="T35" fmla="*/ 143 h 1077"/>
                <a:gd name="T36" fmla="*/ 479 w 1101"/>
                <a:gd name="T37" fmla="*/ 165 h 1077"/>
                <a:gd name="T38" fmla="*/ 649 w 1101"/>
                <a:gd name="T39" fmla="*/ 239 h 107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101" h="1077">
                  <a:moveTo>
                    <a:pt x="1041" y="294"/>
                  </a:moveTo>
                  <a:cubicBezTo>
                    <a:pt x="1062" y="357"/>
                    <a:pt x="1070" y="419"/>
                    <a:pt x="1077" y="485"/>
                  </a:cubicBezTo>
                  <a:cubicBezTo>
                    <a:pt x="1072" y="641"/>
                    <a:pt x="1101" y="797"/>
                    <a:pt x="1013" y="930"/>
                  </a:cubicBezTo>
                  <a:cubicBezTo>
                    <a:pt x="1001" y="966"/>
                    <a:pt x="984" y="1017"/>
                    <a:pt x="950" y="1040"/>
                  </a:cubicBezTo>
                  <a:cubicBezTo>
                    <a:pt x="920" y="1060"/>
                    <a:pt x="884" y="1065"/>
                    <a:pt x="850" y="1076"/>
                  </a:cubicBezTo>
                  <a:cubicBezTo>
                    <a:pt x="677" y="1068"/>
                    <a:pt x="701" y="1077"/>
                    <a:pt x="595" y="1040"/>
                  </a:cubicBezTo>
                  <a:cubicBezTo>
                    <a:pt x="556" y="1026"/>
                    <a:pt x="527" y="1007"/>
                    <a:pt x="486" y="994"/>
                  </a:cubicBezTo>
                  <a:cubicBezTo>
                    <a:pt x="477" y="991"/>
                    <a:pt x="459" y="985"/>
                    <a:pt x="459" y="985"/>
                  </a:cubicBezTo>
                  <a:cubicBezTo>
                    <a:pt x="417" y="943"/>
                    <a:pt x="369" y="911"/>
                    <a:pt x="322" y="876"/>
                  </a:cubicBezTo>
                  <a:cubicBezTo>
                    <a:pt x="287" y="850"/>
                    <a:pt x="271" y="816"/>
                    <a:pt x="232" y="803"/>
                  </a:cubicBezTo>
                  <a:cubicBezTo>
                    <a:pt x="196" y="768"/>
                    <a:pt x="131" y="726"/>
                    <a:pt x="104" y="685"/>
                  </a:cubicBezTo>
                  <a:cubicBezTo>
                    <a:pt x="56" y="611"/>
                    <a:pt x="21" y="536"/>
                    <a:pt x="4" y="449"/>
                  </a:cubicBezTo>
                  <a:cubicBezTo>
                    <a:pt x="7" y="343"/>
                    <a:pt x="0" y="236"/>
                    <a:pt x="13" y="130"/>
                  </a:cubicBezTo>
                  <a:cubicBezTo>
                    <a:pt x="22" y="60"/>
                    <a:pt x="139" y="33"/>
                    <a:pt x="186" y="21"/>
                  </a:cubicBezTo>
                  <a:cubicBezTo>
                    <a:pt x="198" y="18"/>
                    <a:pt x="222" y="12"/>
                    <a:pt x="222" y="12"/>
                  </a:cubicBezTo>
                  <a:cubicBezTo>
                    <a:pt x="289" y="15"/>
                    <a:pt x="362" y="0"/>
                    <a:pt x="422" y="30"/>
                  </a:cubicBezTo>
                  <a:cubicBezTo>
                    <a:pt x="473" y="56"/>
                    <a:pt x="525" y="77"/>
                    <a:pt x="577" y="103"/>
                  </a:cubicBezTo>
                  <a:cubicBezTo>
                    <a:pt x="619" y="124"/>
                    <a:pt x="655" y="153"/>
                    <a:pt x="695" y="176"/>
                  </a:cubicBezTo>
                  <a:cubicBezTo>
                    <a:pt x="718" y="189"/>
                    <a:pt x="745" y="192"/>
                    <a:pt x="768" y="203"/>
                  </a:cubicBezTo>
                  <a:cubicBezTo>
                    <a:pt x="844" y="240"/>
                    <a:pt x="955" y="294"/>
                    <a:pt x="1041" y="294"/>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7063" name="Freeform 52">
              <a:extLst>
                <a:ext uri="{FF2B5EF4-FFF2-40B4-BE49-F238E27FC236}">
                  <a16:creationId xmlns:a16="http://schemas.microsoft.com/office/drawing/2014/main" id="{FE8F3BD5-78A7-E4BE-10B8-962DF6510E06}"/>
                </a:ext>
              </a:extLst>
            </p:cNvPr>
            <p:cNvSpPr>
              <a:spLocks/>
            </p:cNvSpPr>
            <p:nvPr/>
          </p:nvSpPr>
          <p:spPr bwMode="auto">
            <a:xfrm>
              <a:off x="3812" y="2642"/>
              <a:ext cx="573" cy="785"/>
            </a:xfrm>
            <a:custGeom>
              <a:avLst/>
              <a:gdLst>
                <a:gd name="T0" fmla="*/ 142 w 918"/>
                <a:gd name="T1" fmla="*/ 665 h 965"/>
                <a:gd name="T2" fmla="*/ 119 w 918"/>
                <a:gd name="T3" fmla="*/ 636 h 965"/>
                <a:gd name="T4" fmla="*/ 74 w 918"/>
                <a:gd name="T5" fmla="*/ 600 h 965"/>
                <a:gd name="T6" fmla="*/ 51 w 918"/>
                <a:gd name="T7" fmla="*/ 569 h 965"/>
                <a:gd name="T8" fmla="*/ 28 w 918"/>
                <a:gd name="T9" fmla="*/ 526 h 965"/>
                <a:gd name="T10" fmla="*/ 0 w 918"/>
                <a:gd name="T11" fmla="*/ 377 h 965"/>
                <a:gd name="T12" fmla="*/ 6 w 918"/>
                <a:gd name="T13" fmla="*/ 163 h 965"/>
                <a:gd name="T14" fmla="*/ 51 w 918"/>
                <a:gd name="T15" fmla="*/ 111 h 965"/>
                <a:gd name="T16" fmla="*/ 182 w 918"/>
                <a:gd name="T17" fmla="*/ 0 h 965"/>
                <a:gd name="T18" fmla="*/ 244 w 918"/>
                <a:gd name="T19" fmla="*/ 15 h 965"/>
                <a:gd name="T20" fmla="*/ 306 w 918"/>
                <a:gd name="T21" fmla="*/ 45 h 965"/>
                <a:gd name="T22" fmla="*/ 431 w 918"/>
                <a:gd name="T23" fmla="*/ 133 h 965"/>
                <a:gd name="T24" fmla="*/ 448 w 918"/>
                <a:gd name="T25" fmla="*/ 177 h 965"/>
                <a:gd name="T26" fmla="*/ 465 w 918"/>
                <a:gd name="T27" fmla="*/ 200 h 965"/>
                <a:gd name="T28" fmla="*/ 505 w 918"/>
                <a:gd name="T29" fmla="*/ 281 h 965"/>
                <a:gd name="T30" fmla="*/ 527 w 918"/>
                <a:gd name="T31" fmla="*/ 347 h 965"/>
                <a:gd name="T32" fmla="*/ 539 w 918"/>
                <a:gd name="T33" fmla="*/ 421 h 965"/>
                <a:gd name="T34" fmla="*/ 556 w 918"/>
                <a:gd name="T35" fmla="*/ 495 h 965"/>
                <a:gd name="T36" fmla="*/ 573 w 918"/>
                <a:gd name="T37" fmla="*/ 629 h 965"/>
                <a:gd name="T38" fmla="*/ 516 w 918"/>
                <a:gd name="T39" fmla="*/ 754 h 965"/>
                <a:gd name="T40" fmla="*/ 471 w 918"/>
                <a:gd name="T41" fmla="*/ 770 h 965"/>
                <a:gd name="T42" fmla="*/ 448 w 918"/>
                <a:gd name="T43" fmla="*/ 777 h 965"/>
                <a:gd name="T44" fmla="*/ 221 w 918"/>
                <a:gd name="T45" fmla="*/ 762 h 965"/>
                <a:gd name="T46" fmla="*/ 153 w 918"/>
                <a:gd name="T47" fmla="*/ 703 h 965"/>
                <a:gd name="T48" fmla="*/ 142 w 918"/>
                <a:gd name="T49" fmla="*/ 665 h 96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18" h="965">
                  <a:moveTo>
                    <a:pt x="227" y="818"/>
                  </a:moveTo>
                  <a:cubicBezTo>
                    <a:pt x="178" y="802"/>
                    <a:pt x="216" y="822"/>
                    <a:pt x="191" y="782"/>
                  </a:cubicBezTo>
                  <a:cubicBezTo>
                    <a:pt x="176" y="757"/>
                    <a:pt x="144" y="746"/>
                    <a:pt x="118" y="737"/>
                  </a:cubicBezTo>
                  <a:cubicBezTo>
                    <a:pt x="106" y="724"/>
                    <a:pt x="92" y="714"/>
                    <a:pt x="81" y="700"/>
                  </a:cubicBezTo>
                  <a:cubicBezTo>
                    <a:pt x="68" y="683"/>
                    <a:pt x="45" y="646"/>
                    <a:pt x="45" y="646"/>
                  </a:cubicBezTo>
                  <a:cubicBezTo>
                    <a:pt x="30" y="585"/>
                    <a:pt x="10" y="526"/>
                    <a:pt x="0" y="464"/>
                  </a:cubicBezTo>
                  <a:cubicBezTo>
                    <a:pt x="3" y="376"/>
                    <a:pt x="1" y="288"/>
                    <a:pt x="9" y="200"/>
                  </a:cubicBezTo>
                  <a:cubicBezTo>
                    <a:pt x="11" y="175"/>
                    <a:pt x="74" y="139"/>
                    <a:pt x="81" y="136"/>
                  </a:cubicBezTo>
                  <a:cubicBezTo>
                    <a:pt x="153" y="101"/>
                    <a:pt x="222" y="22"/>
                    <a:pt x="291" y="0"/>
                  </a:cubicBezTo>
                  <a:cubicBezTo>
                    <a:pt x="314" y="3"/>
                    <a:pt x="364" y="5"/>
                    <a:pt x="391" y="18"/>
                  </a:cubicBezTo>
                  <a:cubicBezTo>
                    <a:pt x="430" y="37"/>
                    <a:pt x="446" y="46"/>
                    <a:pt x="491" y="55"/>
                  </a:cubicBezTo>
                  <a:cubicBezTo>
                    <a:pt x="555" y="98"/>
                    <a:pt x="638" y="100"/>
                    <a:pt x="691" y="164"/>
                  </a:cubicBezTo>
                  <a:cubicBezTo>
                    <a:pt x="760" y="248"/>
                    <a:pt x="665" y="138"/>
                    <a:pt x="718" y="218"/>
                  </a:cubicBezTo>
                  <a:cubicBezTo>
                    <a:pt x="725" y="229"/>
                    <a:pt x="737" y="236"/>
                    <a:pt x="745" y="246"/>
                  </a:cubicBezTo>
                  <a:cubicBezTo>
                    <a:pt x="770" y="278"/>
                    <a:pt x="782" y="319"/>
                    <a:pt x="809" y="346"/>
                  </a:cubicBezTo>
                  <a:cubicBezTo>
                    <a:pt x="830" y="410"/>
                    <a:pt x="816" y="384"/>
                    <a:pt x="845" y="427"/>
                  </a:cubicBezTo>
                  <a:cubicBezTo>
                    <a:pt x="851" y="457"/>
                    <a:pt x="856" y="488"/>
                    <a:pt x="863" y="518"/>
                  </a:cubicBezTo>
                  <a:cubicBezTo>
                    <a:pt x="871" y="549"/>
                    <a:pt x="884" y="578"/>
                    <a:pt x="890" y="609"/>
                  </a:cubicBezTo>
                  <a:cubicBezTo>
                    <a:pt x="902" y="666"/>
                    <a:pt x="900" y="718"/>
                    <a:pt x="918" y="773"/>
                  </a:cubicBezTo>
                  <a:cubicBezTo>
                    <a:pt x="910" y="845"/>
                    <a:pt x="904" y="901"/>
                    <a:pt x="827" y="927"/>
                  </a:cubicBezTo>
                  <a:cubicBezTo>
                    <a:pt x="803" y="935"/>
                    <a:pt x="778" y="940"/>
                    <a:pt x="754" y="946"/>
                  </a:cubicBezTo>
                  <a:cubicBezTo>
                    <a:pt x="742" y="949"/>
                    <a:pt x="718" y="955"/>
                    <a:pt x="718" y="955"/>
                  </a:cubicBezTo>
                  <a:cubicBezTo>
                    <a:pt x="668" y="954"/>
                    <a:pt x="462" y="965"/>
                    <a:pt x="354" y="937"/>
                  </a:cubicBezTo>
                  <a:cubicBezTo>
                    <a:pt x="316" y="927"/>
                    <a:pt x="272" y="891"/>
                    <a:pt x="245" y="864"/>
                  </a:cubicBezTo>
                  <a:cubicBezTo>
                    <a:pt x="231" y="850"/>
                    <a:pt x="192" y="818"/>
                    <a:pt x="227" y="818"/>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7064" name="Freeform 53">
              <a:extLst>
                <a:ext uri="{FF2B5EF4-FFF2-40B4-BE49-F238E27FC236}">
                  <a16:creationId xmlns:a16="http://schemas.microsoft.com/office/drawing/2014/main" id="{824CA55D-2F44-1369-E13E-C1E842EAE328}"/>
                </a:ext>
              </a:extLst>
            </p:cNvPr>
            <p:cNvSpPr>
              <a:spLocks/>
            </p:cNvSpPr>
            <p:nvPr/>
          </p:nvSpPr>
          <p:spPr bwMode="auto">
            <a:xfrm>
              <a:off x="3302" y="2065"/>
              <a:ext cx="542" cy="954"/>
            </a:xfrm>
            <a:custGeom>
              <a:avLst/>
              <a:gdLst>
                <a:gd name="T0" fmla="*/ 470 w 869"/>
                <a:gd name="T1" fmla="*/ 643 h 1173"/>
                <a:gd name="T2" fmla="*/ 436 w 869"/>
                <a:gd name="T3" fmla="*/ 769 h 1173"/>
                <a:gd name="T4" fmla="*/ 408 w 869"/>
                <a:gd name="T5" fmla="*/ 880 h 1173"/>
                <a:gd name="T6" fmla="*/ 397 w 869"/>
                <a:gd name="T7" fmla="*/ 924 h 1173"/>
                <a:gd name="T8" fmla="*/ 385 w 869"/>
                <a:gd name="T9" fmla="*/ 939 h 1173"/>
                <a:gd name="T10" fmla="*/ 351 w 869"/>
                <a:gd name="T11" fmla="*/ 954 h 1173"/>
                <a:gd name="T12" fmla="*/ 181 w 869"/>
                <a:gd name="T13" fmla="*/ 931 h 1173"/>
                <a:gd name="T14" fmla="*/ 79 w 869"/>
                <a:gd name="T15" fmla="*/ 873 h 1173"/>
                <a:gd name="T16" fmla="*/ 22 w 869"/>
                <a:gd name="T17" fmla="*/ 821 h 1173"/>
                <a:gd name="T18" fmla="*/ 0 w 869"/>
                <a:gd name="T19" fmla="*/ 777 h 1173"/>
                <a:gd name="T20" fmla="*/ 51 w 869"/>
                <a:gd name="T21" fmla="*/ 407 h 1173"/>
                <a:gd name="T22" fmla="*/ 68 w 869"/>
                <a:gd name="T23" fmla="*/ 192 h 1173"/>
                <a:gd name="T24" fmla="*/ 96 w 869"/>
                <a:gd name="T25" fmla="*/ 133 h 1173"/>
                <a:gd name="T26" fmla="*/ 125 w 869"/>
                <a:gd name="T27" fmla="*/ 111 h 1173"/>
                <a:gd name="T28" fmla="*/ 193 w 869"/>
                <a:gd name="T29" fmla="*/ 59 h 1173"/>
                <a:gd name="T30" fmla="*/ 221 w 869"/>
                <a:gd name="T31" fmla="*/ 37 h 1173"/>
                <a:gd name="T32" fmla="*/ 266 w 869"/>
                <a:gd name="T33" fmla="*/ 0 h 1173"/>
                <a:gd name="T34" fmla="*/ 442 w 869"/>
                <a:gd name="T35" fmla="*/ 67 h 1173"/>
                <a:gd name="T36" fmla="*/ 505 w 869"/>
                <a:gd name="T37" fmla="*/ 163 h 1173"/>
                <a:gd name="T38" fmla="*/ 527 w 869"/>
                <a:gd name="T39" fmla="*/ 207 h 1173"/>
                <a:gd name="T40" fmla="*/ 538 w 869"/>
                <a:gd name="T41" fmla="*/ 251 h 1173"/>
                <a:gd name="T42" fmla="*/ 493 w 869"/>
                <a:gd name="T43" fmla="*/ 577 h 1173"/>
                <a:gd name="T44" fmla="*/ 470 w 869"/>
                <a:gd name="T45" fmla="*/ 643 h 117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69" h="1173">
                  <a:moveTo>
                    <a:pt x="754" y="791"/>
                  </a:moveTo>
                  <a:cubicBezTo>
                    <a:pt x="743" y="846"/>
                    <a:pt x="731" y="899"/>
                    <a:pt x="699" y="945"/>
                  </a:cubicBezTo>
                  <a:cubicBezTo>
                    <a:pt x="684" y="991"/>
                    <a:pt x="669" y="1036"/>
                    <a:pt x="654" y="1082"/>
                  </a:cubicBezTo>
                  <a:cubicBezTo>
                    <a:pt x="648" y="1100"/>
                    <a:pt x="649" y="1122"/>
                    <a:pt x="636" y="1136"/>
                  </a:cubicBezTo>
                  <a:cubicBezTo>
                    <a:pt x="630" y="1142"/>
                    <a:pt x="626" y="1151"/>
                    <a:pt x="618" y="1155"/>
                  </a:cubicBezTo>
                  <a:cubicBezTo>
                    <a:pt x="601" y="1164"/>
                    <a:pt x="563" y="1173"/>
                    <a:pt x="563" y="1173"/>
                  </a:cubicBezTo>
                  <a:cubicBezTo>
                    <a:pt x="471" y="1168"/>
                    <a:pt x="379" y="1170"/>
                    <a:pt x="290" y="1145"/>
                  </a:cubicBezTo>
                  <a:cubicBezTo>
                    <a:pt x="231" y="1129"/>
                    <a:pt x="182" y="1097"/>
                    <a:pt x="127" y="1073"/>
                  </a:cubicBezTo>
                  <a:cubicBezTo>
                    <a:pt x="93" y="1058"/>
                    <a:pt x="60" y="1039"/>
                    <a:pt x="36" y="1009"/>
                  </a:cubicBezTo>
                  <a:cubicBezTo>
                    <a:pt x="23" y="992"/>
                    <a:pt x="0" y="955"/>
                    <a:pt x="0" y="955"/>
                  </a:cubicBezTo>
                  <a:cubicBezTo>
                    <a:pt x="11" y="805"/>
                    <a:pt x="33" y="644"/>
                    <a:pt x="81" y="500"/>
                  </a:cubicBezTo>
                  <a:cubicBezTo>
                    <a:pt x="92" y="412"/>
                    <a:pt x="99" y="324"/>
                    <a:pt x="109" y="236"/>
                  </a:cubicBezTo>
                  <a:cubicBezTo>
                    <a:pt x="113" y="197"/>
                    <a:pt x="118" y="176"/>
                    <a:pt x="154" y="164"/>
                  </a:cubicBezTo>
                  <a:cubicBezTo>
                    <a:pt x="193" y="123"/>
                    <a:pt x="147" y="165"/>
                    <a:pt x="200" y="136"/>
                  </a:cubicBezTo>
                  <a:cubicBezTo>
                    <a:pt x="241" y="114"/>
                    <a:pt x="266" y="87"/>
                    <a:pt x="309" y="73"/>
                  </a:cubicBezTo>
                  <a:cubicBezTo>
                    <a:pt x="343" y="37"/>
                    <a:pt x="308" y="68"/>
                    <a:pt x="354" y="45"/>
                  </a:cubicBezTo>
                  <a:cubicBezTo>
                    <a:pt x="383" y="30"/>
                    <a:pt x="395" y="11"/>
                    <a:pt x="427" y="0"/>
                  </a:cubicBezTo>
                  <a:cubicBezTo>
                    <a:pt x="520" y="23"/>
                    <a:pt x="626" y="29"/>
                    <a:pt x="709" y="82"/>
                  </a:cubicBezTo>
                  <a:cubicBezTo>
                    <a:pt x="738" y="125"/>
                    <a:pt x="765" y="172"/>
                    <a:pt x="809" y="200"/>
                  </a:cubicBezTo>
                  <a:cubicBezTo>
                    <a:pt x="821" y="218"/>
                    <a:pt x="838" y="234"/>
                    <a:pt x="845" y="255"/>
                  </a:cubicBezTo>
                  <a:cubicBezTo>
                    <a:pt x="851" y="273"/>
                    <a:pt x="863" y="309"/>
                    <a:pt x="863" y="309"/>
                  </a:cubicBezTo>
                  <a:cubicBezTo>
                    <a:pt x="858" y="436"/>
                    <a:pt x="869" y="596"/>
                    <a:pt x="790" y="709"/>
                  </a:cubicBezTo>
                  <a:cubicBezTo>
                    <a:pt x="787" y="717"/>
                    <a:pt x="776" y="791"/>
                    <a:pt x="754" y="791"/>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87046" name="Text Box 54">
            <a:extLst>
              <a:ext uri="{FF2B5EF4-FFF2-40B4-BE49-F238E27FC236}">
                <a16:creationId xmlns:a16="http://schemas.microsoft.com/office/drawing/2014/main" id="{8F3A3D3E-9002-F5CB-0A86-4AE4861CC12C}"/>
              </a:ext>
            </a:extLst>
          </p:cNvPr>
          <p:cNvSpPr txBox="1">
            <a:spLocks noChangeArrowheads="1"/>
          </p:cNvSpPr>
          <p:nvPr/>
        </p:nvSpPr>
        <p:spPr bwMode="auto">
          <a:xfrm>
            <a:off x="3124201" y="1524000"/>
            <a:ext cx="1470025"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Raw Data </a:t>
            </a:r>
          </a:p>
        </p:txBody>
      </p:sp>
      <p:sp>
        <p:nvSpPr>
          <p:cNvPr id="87047" name="Text Box 55">
            <a:extLst>
              <a:ext uri="{FF2B5EF4-FFF2-40B4-BE49-F238E27FC236}">
                <a16:creationId xmlns:a16="http://schemas.microsoft.com/office/drawing/2014/main" id="{25CEB62E-E192-1B6C-693F-FA04E845BEDE}"/>
              </a:ext>
            </a:extLst>
          </p:cNvPr>
          <p:cNvSpPr txBox="1">
            <a:spLocks noChangeArrowheads="1"/>
          </p:cNvSpPr>
          <p:nvPr/>
        </p:nvSpPr>
        <p:spPr bwMode="auto">
          <a:xfrm>
            <a:off x="6567488" y="1524000"/>
            <a:ext cx="3268662"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Cluster/Stratified Sample</a:t>
            </a:r>
          </a:p>
        </p:txBody>
      </p:sp>
      <p:sp>
        <p:nvSpPr>
          <p:cNvPr id="87048" name="Text Box 56">
            <a:extLst>
              <a:ext uri="{FF2B5EF4-FFF2-40B4-BE49-F238E27FC236}">
                <a16:creationId xmlns:a16="http://schemas.microsoft.com/office/drawing/2014/main" id="{AFB02131-0B8F-144D-94A8-DBD29CDE8813}"/>
              </a:ext>
            </a:extLst>
          </p:cNvPr>
          <p:cNvSpPr txBox="1">
            <a:spLocks noChangeArrowheads="1"/>
          </p:cNvSpPr>
          <p:nvPr/>
        </p:nvSpPr>
        <p:spPr bwMode="auto">
          <a:xfrm>
            <a:off x="475281" y="4953001"/>
            <a:ext cx="11535905" cy="1385637"/>
          </a:xfrm>
          <a:prstGeom prst="rect">
            <a:avLst/>
          </a:prstGeom>
          <a:noFill/>
          <a:ln>
            <a:noFill/>
          </a:ln>
          <a:effectLst/>
          <a:extLst>
            <a:ext uri="{909E8E84-426E-40DD-AFC4-6F175D3DCCD1}">
              <a14:hiddenFill xmlns:a14="http://schemas.microsoft.com/office/drawing/2010/main">
                <a:solidFill>
                  <a:srgbClr val="FF99CC"/>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marL="342900" indent="-342900">
              <a:spcBef>
                <a:spcPct val="50000"/>
              </a:spcBef>
              <a:buFont typeface="Arial" panose="020B0604020202020204" pitchFamily="34" charset="0"/>
              <a:buChar char="•"/>
            </a:pPr>
            <a:r>
              <a:rPr lang="en-US" altLang="en-US" dirty="0">
                <a:latin typeface="Verdana" panose="020B0604030504040204" pitchFamily="34" charset="0"/>
                <a:cs typeface="Arial" panose="020B0604020202020204" pitchFamily="34" charset="0"/>
              </a:rPr>
              <a:t>The number of samples drawn from each cluster/stratum is analogous to its size</a:t>
            </a:r>
          </a:p>
          <a:p>
            <a:pPr marL="342900" indent="-342900">
              <a:spcBef>
                <a:spcPct val="50000"/>
              </a:spcBef>
              <a:buFont typeface="Arial" panose="020B0604020202020204" pitchFamily="34" charset="0"/>
              <a:buChar char="•"/>
            </a:pPr>
            <a:r>
              <a:rPr lang="en-US" altLang="en-US" dirty="0">
                <a:latin typeface="Verdana" panose="020B0604030504040204" pitchFamily="34" charset="0"/>
                <a:cs typeface="Arial" panose="020B0604020202020204" pitchFamily="34" charset="0"/>
              </a:rPr>
              <a:t>Thus, the samples represent better the data and outliers are avoided</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3">
            <a:extLst>
              <a:ext uri="{FF2B5EF4-FFF2-40B4-BE49-F238E27FC236}">
                <a16:creationId xmlns:a16="http://schemas.microsoft.com/office/drawing/2014/main" id="{C3A146F8-3F2E-5C2F-96DF-A3881BEE9C8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r>
              <a:rPr lang="en-US" altLang="en-US" sz="900"/>
              <a:t>7-</a:t>
            </a:r>
            <a:fld id="{CAAA99E9-DFFD-4F5C-9C78-1943BA31E4D4}" type="slidenum">
              <a:rPr lang="en-US" altLang="en-US" sz="900"/>
              <a:pPr/>
              <a:t>41</a:t>
            </a:fld>
            <a:endParaRPr lang="en-US" altLang="en-US" sz="900"/>
          </a:p>
        </p:txBody>
      </p:sp>
      <p:sp>
        <p:nvSpPr>
          <p:cNvPr id="5125" name="Rectangle 3">
            <a:extLst>
              <a:ext uri="{FF2B5EF4-FFF2-40B4-BE49-F238E27FC236}">
                <a16:creationId xmlns:a16="http://schemas.microsoft.com/office/drawing/2014/main" id="{EC49E7A7-8F85-9E99-91AA-403EA07C5EF0}"/>
              </a:ext>
            </a:extLst>
          </p:cNvPr>
          <p:cNvSpPr>
            <a:spLocks noGrp="1" noChangeArrowheads="1"/>
          </p:cNvSpPr>
          <p:nvPr>
            <p:ph type="body" idx="1"/>
          </p:nvPr>
        </p:nvSpPr>
        <p:spPr>
          <a:xfrm>
            <a:off x="838200" y="733586"/>
            <a:ext cx="10515600" cy="5383079"/>
          </a:xfrm>
        </p:spPr>
        <p:txBody>
          <a:bodyPr>
            <a:normAutofit/>
          </a:bodyPr>
          <a:lstStyle/>
          <a:p>
            <a:pPr marL="0" indent="0" eaLnBrk="1" hangingPunct="1">
              <a:lnSpc>
                <a:spcPct val="125000"/>
              </a:lnSpc>
              <a:spcBef>
                <a:spcPts val="600"/>
              </a:spcBef>
              <a:spcAft>
                <a:spcPts val="600"/>
              </a:spcAft>
              <a:buNone/>
            </a:pPr>
            <a:r>
              <a:rPr lang="en-US" altLang="en-US" sz="5400" b="1" dirty="0">
                <a:solidFill>
                  <a:srgbClr val="C00000"/>
                </a:solidFill>
                <a:effectLst>
                  <a:outerShdw blurRad="38100" dist="38100" dir="2700000" algn="tl">
                    <a:srgbClr val="000000">
                      <a:alpha val="43137"/>
                    </a:srgbClr>
                  </a:outerShdw>
                </a:effectLst>
              </a:rPr>
              <a:t>Review Questions:</a:t>
            </a:r>
          </a:p>
          <a:p>
            <a:pPr marL="914400" indent="-914400" eaLnBrk="1" hangingPunct="1">
              <a:lnSpc>
                <a:spcPct val="125000"/>
              </a:lnSpc>
              <a:spcBef>
                <a:spcPts val="600"/>
              </a:spcBef>
              <a:spcAft>
                <a:spcPts val="600"/>
              </a:spcAft>
              <a:buFont typeface="+mj-lt"/>
              <a:buAutoNum type="arabicPeriod"/>
            </a:pPr>
            <a:r>
              <a:rPr lang="en-US" altLang="en-US" dirty="0"/>
              <a:t>Explain the role of Association Rule Mining in marketing and sales promotion.</a:t>
            </a:r>
          </a:p>
          <a:p>
            <a:pPr marL="914400" indent="-914400" eaLnBrk="1" hangingPunct="1">
              <a:lnSpc>
                <a:spcPct val="125000"/>
              </a:lnSpc>
              <a:spcBef>
                <a:spcPts val="600"/>
              </a:spcBef>
              <a:spcAft>
                <a:spcPts val="600"/>
              </a:spcAft>
              <a:buFont typeface="+mj-lt"/>
              <a:buAutoNum type="arabicPeriod"/>
            </a:pPr>
            <a:r>
              <a:rPr lang="en-US" altLang="en-US" dirty="0"/>
              <a:t>Describe the benefits and limitations of using clustering in market segmentation.</a:t>
            </a:r>
          </a:p>
          <a:p>
            <a:pPr marL="914400" indent="-914400" eaLnBrk="1" hangingPunct="1">
              <a:lnSpc>
                <a:spcPct val="125000"/>
              </a:lnSpc>
              <a:spcBef>
                <a:spcPts val="600"/>
              </a:spcBef>
              <a:spcAft>
                <a:spcPts val="600"/>
              </a:spcAft>
              <a:buFont typeface="+mj-lt"/>
              <a:buAutoNum type="arabicPeriod"/>
            </a:pPr>
            <a:r>
              <a:rPr lang="en-US" altLang="en-US" dirty="0"/>
              <a:t>How does data preprocessing improve the quality of data mining results? Provide examples of data preprocessing tasks</a:t>
            </a:r>
            <a:endParaRPr lang="en-US" altLang="en-US" sz="1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F9FB675-18F1-4BD2-8068-5AA9F9DE5F32}"/>
</file>

<file path=customXml/itemProps2.xml><?xml version="1.0" encoding="utf-8"?>
<ds:datastoreItem xmlns:ds="http://schemas.openxmlformats.org/officeDocument/2006/customXml" ds:itemID="{0FE16EFE-42AB-45CC-9627-E696FC384F5E}"/>
</file>

<file path=customXml/itemProps3.xml><?xml version="1.0" encoding="utf-8"?>
<ds:datastoreItem xmlns:ds="http://schemas.openxmlformats.org/officeDocument/2006/customXml" ds:itemID="{3870E6F2-8AAC-46C9-8875-E4B2EECF4E3A}"/>
</file>

<file path=docProps/app.xml><?xml version="1.0" encoding="utf-8"?>
<Properties xmlns="http://schemas.openxmlformats.org/officeDocument/2006/extended-properties" xmlns:vt="http://schemas.openxmlformats.org/officeDocument/2006/docPropsVTypes">
  <TotalTime>9171</TotalTime>
  <Words>2150</Words>
  <Application>Microsoft Office PowerPoint</Application>
  <PresentationFormat>Widescreen</PresentationFormat>
  <Paragraphs>335</Paragraphs>
  <Slides>42</Slides>
  <Notes>41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42</vt:i4>
      </vt:variant>
    </vt:vector>
  </HeadingPairs>
  <TitlesOfParts>
    <vt:vector size="53" baseType="lpstr">
      <vt:lpstr>Arial</vt:lpstr>
      <vt:lpstr>Calibri</vt:lpstr>
      <vt:lpstr>Calibri Light</vt:lpstr>
      <vt:lpstr>Comic Sans MS</vt:lpstr>
      <vt:lpstr>Monotype Sorts</vt:lpstr>
      <vt:lpstr>Symbol</vt:lpstr>
      <vt:lpstr>Times New Roman</vt:lpstr>
      <vt:lpstr>Verdana</vt:lpstr>
      <vt:lpstr>Wingdings</vt:lpstr>
      <vt:lpstr>Office Theme</vt:lpstr>
      <vt:lpstr>Document</vt:lpstr>
      <vt:lpstr>PowerPoint Presentation</vt:lpstr>
      <vt:lpstr>PowerPoint Presentation</vt:lpstr>
      <vt:lpstr>PowerPoint Presentation</vt:lpstr>
      <vt:lpstr>PowerPoint Presentation</vt:lpstr>
      <vt:lpstr>PowerPoint Presentation</vt:lpstr>
      <vt:lpstr>Data Mining Overview</vt:lpstr>
      <vt:lpstr>What is Data Mining?</vt:lpstr>
      <vt:lpstr>Overview of terms</vt:lpstr>
      <vt:lpstr>Overview of terms</vt:lpstr>
      <vt:lpstr> Knowledge Discovery</vt:lpstr>
      <vt:lpstr>Examples of  Large Datasets</vt:lpstr>
      <vt:lpstr>Examples of Data mining Applications</vt:lpstr>
      <vt:lpstr>How Data Mining is used</vt:lpstr>
      <vt:lpstr>The Data Mining Process</vt:lpstr>
      <vt:lpstr>Origins of Data Mining</vt:lpstr>
      <vt:lpstr>Data Mining Tasks</vt:lpstr>
      <vt:lpstr>Data Mining Tasks</vt:lpstr>
      <vt:lpstr>Data Mining Methods</vt:lpstr>
      <vt:lpstr>Why Data Preprocessing?</vt:lpstr>
      <vt:lpstr>Why can Data be Incomplete?</vt:lpstr>
      <vt:lpstr>Data Cleaning</vt:lpstr>
      <vt:lpstr>Classification: Definition</vt:lpstr>
      <vt:lpstr>Classification Example</vt:lpstr>
      <vt:lpstr>Example of a Decision Tree</vt:lpstr>
      <vt:lpstr>Another Example of Decision Tree</vt:lpstr>
      <vt:lpstr>Classification: Application 1</vt:lpstr>
      <vt:lpstr>Classification: Application 2</vt:lpstr>
      <vt:lpstr>Clustering Definition</vt:lpstr>
      <vt:lpstr>Illustrating Clustering</vt:lpstr>
      <vt:lpstr>Clustering: Application 1</vt:lpstr>
      <vt:lpstr>Clustering: Application 2</vt:lpstr>
      <vt:lpstr>Illustrating Document Clustering</vt:lpstr>
      <vt:lpstr>Association Rule Discovery: Definition</vt:lpstr>
      <vt:lpstr>Association Rule Discovery: Application 1</vt:lpstr>
      <vt:lpstr>Data Compression</vt:lpstr>
      <vt:lpstr>Numerosity Reduction: Reduce the volume of data</vt:lpstr>
      <vt:lpstr>Clustering</vt:lpstr>
      <vt:lpstr>Sampling</vt:lpstr>
      <vt:lpstr>PowerPoint Presentation</vt:lpstr>
      <vt:lpstr>Sampling</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Abdalla (DBN)</cp:lastModifiedBy>
  <cp:revision>64</cp:revision>
  <dcterms:created xsi:type="dcterms:W3CDTF">2023-04-29T09:08:00Z</dcterms:created>
  <dcterms:modified xsi:type="dcterms:W3CDTF">2026-01-24T10:16:26Z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