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518"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3" r:id="rId39"/>
    <p:sldId id="514" r:id="rId40"/>
    <p:sldId id="515" r:id="rId41"/>
    <p:sldId id="516"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740"/>
    <p:restoredTop sz="94403"/>
  </p:normalViewPr>
  <p:slideViewPr>
    <p:cSldViewPr snapToGrid="0">
      <p:cViewPr varScale="1">
        <p:scale>
          <a:sx n="127" d="100"/>
          <a:sy n="127" d="100"/>
        </p:scale>
        <p:origin x="216"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848600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830521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047831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700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5894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34823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14718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41881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876887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2688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387126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928389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0426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87136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457570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625912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60565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65133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16736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798776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89208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213821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1388024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912985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65786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972322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6823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6370068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0033909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579034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231942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666784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414884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4937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0287583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17070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324933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845645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3590648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103662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82482" y="269653"/>
            <a:ext cx="6289970" cy="65883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66034" y="596164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2D3956"/>
                </a:solidFill>
                <a:latin typeface="Tajawal Medium" panose="00000600000000000000" pitchFamily="2" charset="-78"/>
                <a:cs typeface="Tajawal Medium" panose="00000600000000000000" pitchFamily="2" charset="-78"/>
              </a:rPr>
              <a:t>Lecture 1</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4" name="Oval 13"/>
          <p:cNvSpPr/>
          <p:nvPr/>
        </p:nvSpPr>
        <p:spPr>
          <a:xfrm>
            <a:off x="6200343" y="516193"/>
            <a:ext cx="5672109" cy="609108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97589"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329269" y="3687686"/>
            <a:ext cx="4847010"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a16="http://schemas.microsoft.com/office/drawing/2014/main" id="{16E4CC76-2D0D-6204-3FBC-B0856D8E8836}"/>
              </a:ext>
            </a:extLst>
          </p:cNvPr>
          <p:cNvSpPr txBox="1"/>
          <p:nvPr/>
        </p:nvSpPr>
        <p:spPr>
          <a:xfrm>
            <a:off x="319548" y="2361405"/>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id="{FA59789B-D841-DB76-25B9-1348B202C2B5}"/>
              </a:ext>
            </a:extLst>
          </p:cNvPr>
          <p:cNvSpPr txBox="1"/>
          <p:nvPr/>
        </p:nvSpPr>
        <p:spPr>
          <a:xfrm>
            <a:off x="1064767" y="4639999"/>
            <a:ext cx="2987477"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3257" cy="461665"/>
          </a:xfrm>
          <a:prstGeom prst="rect">
            <a:avLst/>
          </a:prstGeom>
          <a:noFill/>
        </p:spPr>
        <p:txBody>
          <a:bodyPr wrap="square" rtlCol="0">
            <a:spAutoFit/>
          </a:bodyPr>
          <a:lstStyle/>
          <a:p>
            <a:pPr algn="ctr"/>
            <a:r>
              <a:rPr lang="en-US" sz="2400" b="1"/>
              <a:t>Introduction: Entrepreneurship- thriving in chaos</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3029435"/>
            <a:ext cx="8212381" cy="2646878"/>
          </a:xfrm>
          <a:prstGeom prst="rect">
            <a:avLst/>
          </a:prstGeom>
          <a:noFill/>
        </p:spPr>
        <p:txBody>
          <a:bodyPr wrap="square" rtlCol="0">
            <a:spAutoFit/>
          </a:bodyPr>
          <a:lstStyle/>
          <a:p>
            <a:pPr>
              <a:spcBef>
                <a:spcPct val="0"/>
              </a:spcBef>
              <a:tabLst>
                <a:tab pos="435610" algn="l"/>
                <a:tab pos="4808855" algn="r"/>
              </a:tabLst>
            </a:pPr>
            <a:r>
              <a:rPr lang="en-US" sz="2000" b="1" dirty="0"/>
              <a:t>LEARNING  OUTCOMES</a:t>
            </a:r>
            <a:r>
              <a:rPr lang="en-US" sz="2000" b="1"/>
              <a:t> </a:t>
            </a:r>
          </a:p>
          <a:p>
            <a:pPr>
              <a:spcBef>
                <a:spcPct val="0"/>
              </a:spcBef>
              <a:tabLst>
                <a:tab pos="435610" algn="l"/>
                <a:tab pos="4808855" algn="r"/>
              </a:tabLst>
            </a:pPr>
            <a:endParaRPr lang="en-US" sz="2000" b="1" dirty="0"/>
          </a:p>
          <a:p>
            <a:pPr marL="742950" lvl="1" indent="-285750">
              <a:buClr>
                <a:srgbClr val="2B2F36"/>
              </a:buClr>
              <a:buSzPts val="1050"/>
            </a:pPr>
            <a:r>
              <a:rPr lang="en-US" dirty="0"/>
              <a:t>Critically analyze the impact of the rapidly changing environment and global connectivity on larger companies;</a:t>
            </a:r>
          </a:p>
          <a:p>
            <a:pPr marL="742950" lvl="1" indent="-285750">
              <a:buClr>
                <a:srgbClr val="2B2F36"/>
              </a:buClr>
              <a:buSzPts val="1050"/>
            </a:pPr>
            <a:r>
              <a:rPr lang="en-US" dirty="0"/>
              <a:t>Explain the role and importance of entrepreneurship in modern society and, in particular, its link with innovation; Critically analyze the problems Large firms hove in coping with this and the advantages enjoyed by small, more entrepreneurial firms.</a:t>
            </a:r>
          </a:p>
          <a:p>
            <a:pPr marL="742950" lvl="1" indent="-285750">
              <a:buClr>
                <a:srgbClr val="2B2F36"/>
              </a:buClr>
              <a:buSzPts val="1050"/>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9377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93257" cy="461665"/>
          </a:xfrm>
          <a:prstGeom prst="rect">
            <a:avLst/>
          </a:prstGeom>
          <a:noFill/>
        </p:spPr>
        <p:txBody>
          <a:bodyPr wrap="square" rtlCol="0">
            <a:spAutoFit/>
          </a:bodyPr>
          <a:lstStyle/>
          <a:p>
            <a:pPr algn="ctr"/>
            <a:r>
              <a:rPr lang="en-US" sz="2400" b="1"/>
              <a:t>Introduction: Entrepreneurship- thriving in chaos</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253"/>
            <a:ext cx="8417320" cy="2903359"/>
          </a:xfrm>
          <a:prstGeom prst="rect">
            <a:avLst/>
          </a:prstGeom>
          <a:noFill/>
        </p:spPr>
        <p:txBody>
          <a:bodyPr wrap="square" rtlCol="0">
            <a:spAutoFit/>
          </a:bodyPr>
          <a:lstStyle/>
          <a:p>
            <a:pPr marL="742950" lvl="1" indent="-285750">
              <a:buClr>
                <a:srgbClr val="2B2F36"/>
              </a:buClr>
              <a:buSzPts val="1050"/>
            </a:pPr>
            <a:endParaRPr lang="en-US" dirty="0"/>
          </a:p>
          <a:p>
            <a:pPr>
              <a:spcBef>
                <a:spcPct val="0"/>
              </a:spcBef>
              <a:tabLst>
                <a:tab pos="435610" algn="l"/>
                <a:tab pos="4808855" algn="r"/>
              </a:tabLst>
            </a:pPr>
            <a:r>
              <a:rPr lang="en-US" sz="2000" b="1" dirty="0"/>
              <a:t>CONTENTS</a:t>
            </a:r>
          </a:p>
          <a:p>
            <a:pPr>
              <a:spcBef>
                <a:spcPct val="0"/>
              </a:spcBef>
              <a:tabLst>
                <a:tab pos="435610" algn="l"/>
                <a:tab pos="4808855" algn="r"/>
              </a:tabLst>
            </a:pPr>
            <a:endParaRPr lang="en-US" sz="2000" b="1" dirty="0"/>
          </a:p>
          <a:p>
            <a:pPr marL="742950" lvl="1" indent="-285750">
              <a:buClr>
                <a:srgbClr val="2B2F36"/>
              </a:buClr>
              <a:buSzPts val="1050"/>
              <a:buFont typeface="Arial" panose="020B0604020202020204" pitchFamily="34" charset="0"/>
              <a:buChar char="•"/>
              <a:tabLst>
                <a:tab pos="245745" algn="l"/>
              </a:tabLst>
            </a:pPr>
            <a:r>
              <a:rPr lang="en-US" dirty="0"/>
              <a:t>The new age of change and uncertainty</a:t>
            </a:r>
          </a:p>
          <a:p>
            <a:pPr marL="742950" lvl="1" indent="-285750">
              <a:spcBef>
                <a:spcPts val="385"/>
              </a:spcBef>
              <a:buClr>
                <a:srgbClr val="2B2F36"/>
              </a:buClr>
              <a:buSzPts val="1050"/>
              <a:buFont typeface="Arial" panose="020B0604020202020204" pitchFamily="34" charset="0"/>
              <a:buChar char="•"/>
              <a:tabLst>
                <a:tab pos="245745" algn="l"/>
              </a:tabLst>
            </a:pPr>
            <a:r>
              <a:rPr lang="en-US" dirty="0"/>
              <a:t>The challenge of entrepreneurship</a:t>
            </a:r>
          </a:p>
          <a:p>
            <a:pPr marL="742950" lvl="1" indent="-285750">
              <a:spcBef>
                <a:spcPts val="385"/>
              </a:spcBef>
              <a:buClr>
                <a:srgbClr val="2B2F36"/>
              </a:buClr>
              <a:buSzPts val="1050"/>
              <a:buFont typeface="Arial" panose="020B0604020202020204" pitchFamily="34" charset="0"/>
              <a:buChar char="•"/>
              <a:tabLst>
                <a:tab pos="252095" algn="l"/>
              </a:tabLst>
            </a:pPr>
            <a:r>
              <a:rPr lang="en-US" dirty="0"/>
              <a:t>Can big companies survive</a:t>
            </a:r>
          </a:p>
          <a:p>
            <a:pPr marL="742950" lvl="1" indent="-285750">
              <a:spcBef>
                <a:spcPts val="385"/>
              </a:spcBef>
              <a:buClr>
                <a:srgbClr val="2B2F36"/>
              </a:buClr>
              <a:buSzPts val="1050"/>
              <a:buFont typeface="Arial" panose="020B0604020202020204" pitchFamily="34" charset="0"/>
              <a:buChar char="•"/>
              <a:tabLst>
                <a:tab pos="258445" algn="l"/>
              </a:tabLst>
            </a:pPr>
            <a:r>
              <a:rPr lang="en-US" dirty="0"/>
              <a:t>Implications for big companies</a:t>
            </a:r>
          </a:p>
          <a:p>
            <a:pPr marL="742950" lvl="1" indent="-285750">
              <a:spcBef>
                <a:spcPts val="385"/>
              </a:spcBef>
              <a:buClr>
                <a:srgbClr val="2B2F36"/>
              </a:buClr>
              <a:buSzPts val="1050"/>
              <a:buFont typeface="Arial" panose="020B0604020202020204" pitchFamily="34" charset="0"/>
              <a:buChar char="•"/>
              <a:tabLst>
                <a:tab pos="245745" algn="l"/>
              </a:tabLst>
            </a:pPr>
            <a:r>
              <a:rPr lang="en-US" dirty="0"/>
              <a:t>The  entrepreneurial  mindset</a:t>
            </a:r>
          </a:p>
          <a:p>
            <a:pPr marL="742950" lvl="1" indent="-285750">
              <a:spcBef>
                <a:spcPts val="385"/>
              </a:spcBef>
              <a:buClr>
                <a:srgbClr val="2B2F36"/>
              </a:buClr>
              <a:buSzPts val="1050"/>
              <a:buFont typeface="Arial" panose="020B0604020202020204" pitchFamily="34" charset="0"/>
              <a:buChar char="•"/>
              <a:tabLst>
                <a:tab pos="252095" algn="l"/>
              </a:tabLst>
            </a:pPr>
            <a:r>
              <a:rPr lang="en-US" dirty="0"/>
              <a:t>Complexity theory and managing in chaos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6083F8E2-699C-9C01-0329-7C9299434C08}"/>
              </a:ext>
            </a:extLst>
          </p:cNvPr>
          <p:cNvSpPr txBox="1"/>
          <p:nvPr/>
        </p:nvSpPr>
        <p:spPr>
          <a:xfrm>
            <a:off x="3385474" y="2786744"/>
            <a:ext cx="8417320" cy="3416320"/>
          </a:xfrm>
          <a:prstGeom prst="rect">
            <a:avLst/>
          </a:prstGeom>
          <a:noFill/>
        </p:spPr>
        <p:txBody>
          <a:bodyPr wrap="square" rtlCol="0">
            <a:spAutoFit/>
          </a:bodyPr>
          <a:lstStyle/>
          <a:p>
            <a:pPr marL="285750" indent="-285750" algn="just">
              <a:buFont typeface="Arial" panose="020B0604020202020204" pitchFamily="34" charset="0"/>
              <a:buChar char="•"/>
            </a:pPr>
            <a:r>
              <a:rPr lang="en-US" dirty="0"/>
              <a:t>The pace of change has accelerated, making it increasingly difficult to predict and manage.</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The idea that change has become endemic, continuous, and, above all, unpredictable, sometimes resulting in discontinuous or revolt­ shifts that can create chaos, has powerful implications for us all, but it is nothing new. Change -continuous and unpredictable, often turbulent and disruptive.</a:t>
            </a:r>
          </a:p>
          <a:p>
            <a:pPr algn="just"/>
            <a:endParaRPr lang="en-US" dirty="0"/>
          </a:p>
          <a:p>
            <a:pPr marL="285750" indent="-285750" algn="just">
              <a:buFont typeface="Arial" panose="020B0604020202020204" pitchFamily="34" charset="0"/>
              <a:buChar char="•"/>
            </a:pPr>
            <a:r>
              <a:rPr lang="en-US" dirty="0"/>
              <a:t>Alongside this, we have seen unprecedented volatility in just about every market, from commodities to exchange rates, from stock markets to bond markets.</a:t>
            </a:r>
          </a:p>
          <a:p>
            <a:pPr marL="285750" indent="-285750">
              <a:buFont typeface="Arial" panose="020B0604020202020204" pitchFamily="34" charset="0"/>
              <a:buChar char="•"/>
            </a:pPr>
            <a:endParaRPr lang="en-US" dirty="0"/>
          </a:p>
          <a:p>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860606" y="1505087"/>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467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85474" y="2808630"/>
            <a:ext cx="8417320" cy="372409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Corporate scandals have dominated the headlines. </a:t>
            </a:r>
            <a:r>
              <a:rPr lang="en-US" dirty="0"/>
              <a:t>Many internet giants stand accused of avoiding or at least evading tax and using tax havens to hoard cash. Companies like Alphabet (owners of Google and YouTube), Apple, Facebook and Amazon have been accused of stifling competition and wielding excessive monopoly power because they are able to dominate markets.</a:t>
            </a:r>
          </a:p>
          <a:p>
            <a:pPr marL="342900" indent="-342900" algn="just">
              <a:buFont typeface="Arial" panose="020B0604020202020204" pitchFamily="34" charset="0"/>
              <a:buChar char="•"/>
            </a:pPr>
            <a:endParaRPr lang="en-US" dirty="0"/>
          </a:p>
          <a:p>
            <a:pPr marL="342900" indent="-34290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The European Commission fined Google €2.4 billion in 2017 for abusing its market dominance as a search engine by giving illegal advantage to its own comparison shopping service, Google Shopping, whilst demoting the results of rival sites.</a:t>
            </a:r>
            <a:endParaRPr lang="ar-JO" dirty="0"/>
          </a:p>
          <a:p>
            <a:pPr algn="just"/>
            <a:endParaRPr lang="en-US" dirty="0"/>
          </a:p>
          <a:p>
            <a:pPr marL="285750" indent="-285750" algn="just">
              <a:buFont typeface="Arial" panose="020B0604020202020204" pitchFamily="34" charset="0"/>
              <a:buChar char="•"/>
            </a:pPr>
            <a:endParaRPr lang="en-US" dirty="0"/>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4795812" y="1638061"/>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1680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15844" y="2760288"/>
            <a:ext cx="8514729" cy="3754874"/>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Underpinning this volatility is the development of globalization and global connectivity ­ an increasingly complex world full of interconnections formed by a truly global marketplace linked by new technologies that allow instant communication with almost anywhere. </a:t>
            </a:r>
          </a:p>
          <a:p>
            <a:pPr algn="just"/>
            <a:endParaRPr lang="en-US" sz="2000" dirty="0"/>
          </a:p>
          <a:p>
            <a:pPr algn="just"/>
            <a:r>
              <a:rPr lang="en-US" sz="2000" b="1" dirty="0"/>
              <a:t>The Role of new social media </a:t>
            </a:r>
          </a:p>
          <a:p>
            <a:pPr marL="342900" indent="-342900" algn="just">
              <a:buFont typeface="Arial" panose="020B0604020202020204" pitchFamily="34" charset="0"/>
              <a:buChar char="•"/>
            </a:pPr>
            <a:r>
              <a:rPr lang="en-US" sz="2000" dirty="0"/>
              <a:t>We all know what others are doing - instantly. </a:t>
            </a:r>
            <a:r>
              <a:rPr lang="en-US" sz="2000" dirty="0">
                <a:solidFill>
                  <a:srgbClr val="FF0000"/>
                </a:solidFill>
              </a:rPr>
              <a:t>Social media is replacing mass media as the most effective means of communicate.</a:t>
            </a:r>
          </a:p>
          <a:p>
            <a:pPr marL="342900" indent="-342900" algn="just">
              <a:buFont typeface="Arial" panose="020B0604020202020204" pitchFamily="34" charset="0"/>
              <a:buChar char="•"/>
            </a:pPr>
            <a:r>
              <a:rPr lang="en-US" sz="2000" dirty="0">
                <a:solidFill>
                  <a:srgbClr val="FF0000"/>
                </a:solidFill>
              </a:rPr>
              <a:t>This new globalization has meant that no business is safe from the chill winds of com­petition, a wind that is unforgiving of frailty and no respecter of past reputations.</a:t>
            </a:r>
          </a:p>
          <a:p>
            <a:pPr algn="just"/>
            <a:endParaRPr lang="en-US" dirty="0">
              <a:solidFill>
                <a:srgbClr val="FF0000"/>
              </a:solidFill>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4711284" y="1572893"/>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4123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150823" y="2645364"/>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Commercial opportunities remain, but </a:t>
            </a:r>
            <a:r>
              <a:rPr lang="en-US" sz="2000" dirty="0">
                <a:solidFill>
                  <a:srgbClr val="FF0000"/>
                </a:solidFill>
              </a:rPr>
              <a:t>competition is now as much about survival as growth</a:t>
            </a:r>
            <a:r>
              <a:rPr lang="en-US" sz="2000" dirty="0"/>
              <a:t>. There may be ample opportunities but they only go to those who can spot them first, are swift to adapt and are open and willing to change. Sometimes these opportunities break down established industry barriers and create new and unexpected sources of com­ petition.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internet has caused disruption, generating as many threats as opportunities. </a:t>
            </a:r>
            <a:r>
              <a:rPr lang="en-US" sz="2000" dirty="0"/>
              <a:t>It has led to an enormous growth in home shopping and deliveries and caused many high street retailers to radically reappraise their customer of tearing's. reputations. It will probably lead to high streets looking very different in the future</a:t>
            </a:r>
          </a:p>
          <a:p>
            <a:pPr marL="342900" indent="-342900" algn="just">
              <a:buFont typeface="Arial" panose="020B0604020202020204" pitchFamily="34" charset="0"/>
              <a:buChar char="•"/>
            </a:pPr>
            <a:endParaRPr lang="en-US" sz="2000" dirty="0"/>
          </a:p>
        </p:txBody>
      </p:sp>
      <p:sp>
        <p:nvSpPr>
          <p:cNvPr id="11" name="TextBox 10">
            <a:extLst>
              <a:ext uri="{FF2B5EF4-FFF2-40B4-BE49-F238E27FC236}">
                <a16:creationId xmlns:a16="http://schemas.microsoft.com/office/drawing/2014/main" id="{F9A80F9F-74DB-1D57-04E8-E20E92A09B0A}"/>
              </a:ext>
            </a:extLst>
          </p:cNvPr>
          <p:cNvSpPr txBox="1"/>
          <p:nvPr/>
        </p:nvSpPr>
        <p:spPr>
          <a:xfrm>
            <a:off x="4899221" y="1457969"/>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15302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2993563" y="2744802"/>
            <a:ext cx="897628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To be the only really sustainable source of competitive advantage. At the same time as seeking new sources of competitive advantage, compa­nies must continue to manage existing businesses. They must find ways of managing to achieve cost efficiencies whilst at the same time differentiating themselves from the competition. They must find ways to innovate at the same time as managing products at the mature stage of their life -cycle.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b="1" dirty="0">
                <a:solidFill>
                  <a:srgbClr val="FF0000"/>
                </a:solidFill>
              </a:rPr>
              <a:t>Multinationals must find ways of understanding and reconciling customer needs in different countries</a:t>
            </a:r>
            <a:r>
              <a:rPr lang="en-US" sz="2000" dirty="0"/>
              <a:t>, of reconciling global integration with local differentiation.  And, despite their size, they must respond to changes in these needs quickly, just as they must react quickly to the actions of competitors.</a:t>
            </a:r>
          </a:p>
          <a:p>
            <a:pPr algn="just"/>
            <a:endParaRPr lang="en-US" sz="2000" dirty="0"/>
          </a:p>
        </p:txBody>
      </p:sp>
      <p:sp>
        <p:nvSpPr>
          <p:cNvPr id="11" name="TextBox 10">
            <a:extLst>
              <a:ext uri="{FF2B5EF4-FFF2-40B4-BE49-F238E27FC236}">
                <a16:creationId xmlns:a16="http://schemas.microsoft.com/office/drawing/2014/main" id="{F9A80F9F-74DB-1D57-04E8-E20E92A09B0A}"/>
              </a:ext>
            </a:extLst>
          </p:cNvPr>
          <p:cNvSpPr txBox="1"/>
          <p:nvPr/>
        </p:nvSpPr>
        <p:spPr>
          <a:xfrm>
            <a:off x="4899221" y="1471834"/>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23353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85474" y="2602976"/>
            <a:ext cx="8457481" cy="3477875"/>
          </a:xfrm>
          <a:prstGeom prst="rect">
            <a:avLst/>
          </a:prstGeom>
          <a:noFill/>
        </p:spPr>
        <p:txBody>
          <a:bodyPr wrap="square" rtlCol="0">
            <a:spAutoFit/>
          </a:bodyPr>
          <a:lstStyle/>
          <a:p>
            <a:pPr algn="just"/>
            <a:r>
              <a:rPr lang="en-US" sz="2000" dirty="0">
                <a:solidFill>
                  <a:srgbClr val="FF0000"/>
                </a:solidFill>
              </a:rPr>
              <a:t>Where is all this leading? </a:t>
            </a:r>
          </a:p>
          <a:p>
            <a:pPr algn="just"/>
            <a:r>
              <a:rPr lang="en-US" sz="2000" dirty="0"/>
              <a:t>The advances in artificial intelligence and the trend towards more and more automation could lead to mass unemployment and wage stagnation. </a:t>
            </a:r>
          </a:p>
          <a:p>
            <a:pPr algn="just"/>
            <a:endParaRPr lang="en-US" sz="2000" dirty="0"/>
          </a:p>
          <a:p>
            <a:pPr algn="just"/>
            <a:r>
              <a:rPr lang="en-US" sz="2000" dirty="0">
                <a:solidFill>
                  <a:srgbClr val="FF0000"/>
                </a:solidFill>
              </a:rPr>
              <a:t>How will established, larger businesses respond? </a:t>
            </a:r>
          </a:p>
          <a:p>
            <a:pPr algn="just"/>
            <a:r>
              <a:rPr lang="en-US" sz="2000" dirty="0"/>
              <a:t>In the early part of the twentieth century they brought about wealth and prosperity for all, pioneering mass production and mass markets but have they lost their way in the twenty-first century?</a:t>
            </a:r>
          </a:p>
          <a:p>
            <a:pPr algn="just"/>
            <a:r>
              <a:rPr lang="en-US" sz="2000" dirty="0"/>
              <a:t> They seem not to be responding well to the needs of either the market or society, catering instead to the idea of ever-increas­ing shareholder value - and many question whether they are doing this effectively</a:t>
            </a:r>
            <a:endParaRPr lang="ar-JO" sz="2000" dirty="0"/>
          </a:p>
        </p:txBody>
      </p:sp>
      <p:sp>
        <p:nvSpPr>
          <p:cNvPr id="11" name="TextBox 10">
            <a:extLst>
              <a:ext uri="{FF2B5EF4-FFF2-40B4-BE49-F238E27FC236}">
                <a16:creationId xmlns:a16="http://schemas.microsoft.com/office/drawing/2014/main" id="{F9A80F9F-74DB-1D57-04E8-E20E92A09B0A}"/>
              </a:ext>
            </a:extLst>
          </p:cNvPr>
          <p:cNvSpPr txBox="1"/>
          <p:nvPr/>
        </p:nvSpPr>
        <p:spPr>
          <a:xfrm>
            <a:off x="4899221" y="1486906"/>
            <a:ext cx="718891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a:t>
            </a:r>
            <a:r>
              <a:rPr lang="en-US" sz="2800" b="1" spc="19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new</a:t>
            </a:r>
            <a:r>
              <a:rPr lang="en-US" sz="2800" b="1" spc="10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age</a:t>
            </a:r>
            <a:r>
              <a:rPr lang="en-US" sz="2800" b="1" spc="145"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of</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change</a:t>
            </a:r>
            <a:r>
              <a:rPr lang="en-US" sz="2800" b="1" spc="13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and</a:t>
            </a:r>
            <a:r>
              <a:rPr lang="en-US" sz="2800" b="1" spc="100" dirty="0">
                <a:latin typeface="Arial" panose="020B0604020202020204" pitchFamily="34" charset="0"/>
                <a:ea typeface="Arial" panose="020B0604020202020204" pitchFamily="34" charset="0"/>
                <a:cs typeface="Times New Roman" panose="02020603050405020304" pitchFamily="18" charset="0"/>
              </a:rPr>
              <a:t> </a:t>
            </a:r>
            <a:r>
              <a:rPr lang="en-US" sz="2800" b="1" dirty="0">
                <a:latin typeface="Arial" panose="020B0604020202020204" pitchFamily="34" charset="0"/>
                <a:ea typeface="Arial" panose="020B0604020202020204" pitchFamily="34" charset="0"/>
                <a:cs typeface="Times New Roman" panose="02020603050405020304" pitchFamily="18" charset="0"/>
              </a:rPr>
              <a:t>unc</a:t>
            </a:r>
            <a:r>
              <a:rPr lang="en-US" sz="2800" b="1" spc="15" dirty="0">
                <a:latin typeface="Arial" panose="020B0604020202020204" pitchFamily="34" charset="0"/>
                <a:ea typeface="Arial" panose="020B0604020202020204" pitchFamily="34" charset="0"/>
                <a:cs typeface="Times New Roman" panose="02020603050405020304" pitchFamily="18" charset="0"/>
              </a:rPr>
              <a:t>e</a:t>
            </a:r>
            <a:r>
              <a:rPr lang="en-US" sz="2800" b="1" dirty="0">
                <a:latin typeface="Arial" panose="020B0604020202020204" pitchFamily="34" charset="0"/>
                <a:ea typeface="Arial" panose="020B0604020202020204" pitchFamily="34" charset="0"/>
                <a:cs typeface="Times New Roman" panose="02020603050405020304" pitchFamily="18" charset="0"/>
              </a:rPr>
              <a:t>r</a:t>
            </a:r>
            <a:r>
              <a:rPr lang="en-US" sz="2800" b="1" spc="-65" dirty="0">
                <a:latin typeface="Arial" panose="020B0604020202020204" pitchFamily="34" charset="0"/>
                <a:ea typeface="Arial" panose="020B0604020202020204" pitchFamily="34" charset="0"/>
                <a:cs typeface="Times New Roman" panose="02020603050405020304" pitchFamily="18" charset="0"/>
              </a:rPr>
              <a:t>t</a:t>
            </a:r>
            <a:r>
              <a:rPr lang="en-US" sz="2800" b="1" dirty="0">
                <a:latin typeface="Arial" panose="020B0604020202020204" pitchFamily="34" charset="0"/>
                <a:ea typeface="Arial" panose="020B0604020202020204" pitchFamily="34" charset="0"/>
                <a:cs typeface="Times New Roman" panose="02020603050405020304" pitchFamily="18" charset="0"/>
              </a:rPr>
              <a:t>ainty</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33315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85474" y="2857652"/>
            <a:ext cx="8575468" cy="3170099"/>
          </a:xfrm>
          <a:prstGeom prst="rect">
            <a:avLst/>
          </a:prstGeom>
          <a:noFill/>
        </p:spPr>
        <p:txBody>
          <a:bodyPr wrap="square" rtlCol="0">
            <a:spAutoFit/>
          </a:bodyPr>
          <a:lstStyle/>
          <a:p>
            <a:pPr marL="424815" marR="75565" indent="-342900" algn="just">
              <a:buFont typeface="Arial" panose="020B0604020202020204" pitchFamily="34" charset="0"/>
              <a:buChar char="•"/>
            </a:pPr>
            <a:r>
              <a:rPr lang="en-US" sz="2000" dirty="0"/>
              <a:t>One response to these winds of change is a realization that security of employment is a thing of the past. Increasing numbers of people see self-employment as one way of regain­ing control of their lives - and there is no shortage of entrepreneurial role models.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the chances of success on a global basis have probably never been higher and the costs of start-up low, most start-ups struggle to provide even a living wage for the founder. Many of the mushrooming number of 'gig workers; legally defined (in most countries) as self-employed, are tied to one larger firm.</a:t>
            </a:r>
            <a:endParaRPr lang="ar-JO" sz="2000" dirty="0"/>
          </a:p>
        </p:txBody>
      </p:sp>
      <p:sp>
        <p:nvSpPr>
          <p:cNvPr id="11" name="TextBox 10">
            <a:extLst>
              <a:ext uri="{FF2B5EF4-FFF2-40B4-BE49-F238E27FC236}">
                <a16:creationId xmlns:a16="http://schemas.microsoft.com/office/drawing/2014/main" id="{F9A80F9F-74DB-1D57-04E8-E20E92A09B0A}"/>
              </a:ext>
            </a:extLst>
          </p:cNvPr>
          <p:cNvSpPr txBox="1"/>
          <p:nvPr/>
        </p:nvSpPr>
        <p:spPr>
          <a:xfrm>
            <a:off x="4848923" y="1537693"/>
            <a:ext cx="6300858"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Tree>
    <p:extLst>
      <p:ext uri="{BB962C8B-B14F-4D97-AF65-F5344CB8AC3E}">
        <p14:creationId xmlns:p14="http://schemas.microsoft.com/office/powerpoint/2010/main" val="1587150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280096" y="3075524"/>
            <a:ext cx="8773300" cy="2763834"/>
          </a:xfrm>
          <a:prstGeom prst="rect">
            <a:avLst/>
          </a:prstGeom>
          <a:noFill/>
        </p:spPr>
        <p:txBody>
          <a:bodyPr wrap="square" rtlCol="0">
            <a:spAutoFit/>
          </a:bodyPr>
          <a:lstStyle/>
          <a:p>
            <a:pPr marL="81915" marR="75565" algn="just">
              <a:lnSpc>
                <a:spcPct val="140000"/>
              </a:lnSpc>
            </a:pPr>
            <a:r>
              <a:rPr lang="en-US" sz="2000" dirty="0"/>
              <a:t>They are employed in low-earning jobs, some­ times earning below the statutory minimum wage and usually without any form of employ­ment rights or protection. Based more on hope than realistic expectation, the reality is that </a:t>
            </a:r>
            <a:r>
              <a:rPr lang="en-US" sz="2000" dirty="0">
                <a:solidFill>
                  <a:srgbClr val="FF0000"/>
                </a:solidFill>
              </a:rPr>
              <a:t>most start-ups are born to stagnate and die, rather than to become the large corpora­tions of the future</a:t>
            </a:r>
            <a:r>
              <a:rPr lang="en-US" sz="24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a:t>
            </a:r>
            <a:endParaRPr lang="en-US" sz="2000" dirty="0">
              <a:solidFill>
                <a:srgbClr val="FF0000"/>
              </a:solidFill>
              <a:latin typeface="Google Sans"/>
            </a:endParaRPr>
          </a:p>
          <a:p>
            <a:pPr marL="81915" marR="75565">
              <a:lnSpc>
                <a:spcPct val="140000"/>
              </a:lnSpc>
            </a:pPr>
            <a:endParaRPr lang="ar-JO" sz="2000" dirty="0">
              <a:solidFill>
                <a:srgbClr val="040C28"/>
              </a:solidFill>
              <a:latin typeface="Google Sans"/>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4994736" y="1494687"/>
            <a:ext cx="6302529"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Tree>
    <p:extLst>
      <p:ext uri="{BB962C8B-B14F-4D97-AF65-F5344CB8AC3E}">
        <p14:creationId xmlns:p14="http://schemas.microsoft.com/office/powerpoint/2010/main" val="1903551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6266446" y="5330737"/>
            <a:ext cx="2184157" cy="402546"/>
          </a:xfrm>
          <a:prstGeom prst="rect">
            <a:avLst/>
          </a:prstGeom>
          <a:noFill/>
        </p:spPr>
        <p:txBody>
          <a:bodyPr wrap="square" rtlCol="0">
            <a:spAutoFit/>
          </a:bodyPr>
          <a:lstStyle/>
          <a:p>
            <a:pPr marL="81915" marR="75565" algn="ctr">
              <a:lnSpc>
                <a:spcPct val="112000"/>
              </a:lnSpc>
            </a:pPr>
            <a:r>
              <a:rPr lang="ar-JO" b="1" dirty="0"/>
              <a:t> كريم </a:t>
            </a:r>
            <a:r>
              <a:rPr lang="en-US" b="1" dirty="0"/>
              <a:t>Kareem</a:t>
            </a:r>
          </a:p>
        </p:txBody>
      </p:sp>
      <p:sp>
        <p:nvSpPr>
          <p:cNvPr id="11" name="TextBox 10">
            <a:extLst>
              <a:ext uri="{FF2B5EF4-FFF2-40B4-BE49-F238E27FC236}">
                <a16:creationId xmlns:a16="http://schemas.microsoft.com/office/drawing/2014/main" id="{F9A80F9F-74DB-1D57-04E8-E20E92A09B0A}"/>
              </a:ext>
            </a:extLst>
          </p:cNvPr>
          <p:cNvSpPr txBox="1"/>
          <p:nvPr/>
        </p:nvSpPr>
        <p:spPr>
          <a:xfrm>
            <a:off x="4769137" y="1650648"/>
            <a:ext cx="6741563"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49247" y="3547178"/>
            <a:ext cx="1770719" cy="1362396"/>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43477" y="3547178"/>
            <a:ext cx="2207126" cy="1391792"/>
          </a:xfrm>
          <a:prstGeom prst="rect">
            <a:avLst/>
          </a:prstGeom>
        </p:spPr>
      </p:pic>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97919" y="3575227"/>
            <a:ext cx="1402888" cy="1363744"/>
          </a:xfrm>
          <a:prstGeom prst="rect">
            <a:avLst/>
          </a:prstGeom>
        </p:spPr>
      </p:pic>
      <p:sp>
        <p:nvSpPr>
          <p:cNvPr id="15" name="TextBox 14">
            <a:extLst>
              <a:ext uri="{FF2B5EF4-FFF2-40B4-BE49-F238E27FC236}">
                <a16:creationId xmlns:a16="http://schemas.microsoft.com/office/drawing/2014/main" id="{6083F8E2-699C-9C01-0329-7C9299434C08}"/>
              </a:ext>
            </a:extLst>
          </p:cNvPr>
          <p:cNvSpPr txBox="1"/>
          <p:nvPr/>
        </p:nvSpPr>
        <p:spPr>
          <a:xfrm>
            <a:off x="3897919" y="2574780"/>
            <a:ext cx="7372031" cy="418576"/>
          </a:xfrm>
          <a:prstGeom prst="rect">
            <a:avLst/>
          </a:prstGeom>
          <a:noFill/>
        </p:spPr>
        <p:txBody>
          <a:bodyPr wrap="square" rtlCol="0">
            <a:spAutoFit/>
          </a:bodyPr>
          <a:lstStyle/>
          <a:p>
            <a:pPr marL="81915" marR="75565" algn="ctr">
              <a:lnSpc>
                <a:spcPct val="112000"/>
              </a:lnSpc>
            </a:pPr>
            <a:r>
              <a:rPr lang="en-US" sz="2000" b="1" dirty="0"/>
              <a:t>Jack Ma and Alibaba</a:t>
            </a:r>
          </a:p>
        </p:txBody>
      </p:sp>
      <p:sp>
        <p:nvSpPr>
          <p:cNvPr id="16" name="TextBox 15">
            <a:extLst>
              <a:ext uri="{FF2B5EF4-FFF2-40B4-BE49-F238E27FC236}">
                <a16:creationId xmlns:a16="http://schemas.microsoft.com/office/drawing/2014/main" id="{6083F8E2-699C-9C01-0329-7C9299434C08}"/>
              </a:ext>
            </a:extLst>
          </p:cNvPr>
          <p:cNvSpPr txBox="1"/>
          <p:nvPr/>
        </p:nvSpPr>
        <p:spPr>
          <a:xfrm>
            <a:off x="8588004" y="5319220"/>
            <a:ext cx="2493204" cy="402546"/>
          </a:xfrm>
          <a:prstGeom prst="rect">
            <a:avLst/>
          </a:prstGeom>
          <a:noFill/>
        </p:spPr>
        <p:txBody>
          <a:bodyPr wrap="square" rtlCol="0">
            <a:spAutoFit/>
          </a:bodyPr>
          <a:lstStyle/>
          <a:p>
            <a:pPr marL="81915" marR="75565" algn="ctr">
              <a:lnSpc>
                <a:spcPct val="112000"/>
              </a:lnSpc>
            </a:pPr>
            <a:r>
              <a:rPr lang="ar-JO" b="1" dirty="0"/>
              <a:t> شبكة يوتيرن</a:t>
            </a:r>
            <a:r>
              <a:rPr lang="en-US" b="1" dirty="0"/>
              <a:t>     </a:t>
            </a:r>
          </a:p>
        </p:txBody>
      </p:sp>
      <p:sp>
        <p:nvSpPr>
          <p:cNvPr id="17" name="TextBox 16">
            <a:extLst>
              <a:ext uri="{FF2B5EF4-FFF2-40B4-BE49-F238E27FC236}">
                <a16:creationId xmlns:a16="http://schemas.microsoft.com/office/drawing/2014/main" id="{6083F8E2-699C-9C01-0329-7C9299434C08}"/>
              </a:ext>
            </a:extLst>
          </p:cNvPr>
          <p:cNvSpPr txBox="1"/>
          <p:nvPr/>
        </p:nvSpPr>
        <p:spPr>
          <a:xfrm>
            <a:off x="3528710" y="5319220"/>
            <a:ext cx="2283769" cy="712759"/>
          </a:xfrm>
          <a:prstGeom prst="rect">
            <a:avLst/>
          </a:prstGeom>
          <a:noFill/>
        </p:spPr>
        <p:txBody>
          <a:bodyPr wrap="square" rtlCol="0">
            <a:spAutoFit/>
          </a:bodyPr>
          <a:lstStyle/>
          <a:p>
            <a:pPr marL="81915" marR="75565" algn="ctr">
              <a:lnSpc>
                <a:spcPct val="112000"/>
              </a:lnSpc>
            </a:pPr>
            <a:r>
              <a:rPr lang="ar-JO" b="1" dirty="0"/>
              <a:t> شركة </a:t>
            </a:r>
            <a:r>
              <a:rPr lang="en-US" b="1" dirty="0"/>
              <a:t>The Luxury Closet </a:t>
            </a:r>
          </a:p>
        </p:txBody>
      </p:sp>
    </p:spTree>
    <p:extLst>
      <p:ext uri="{BB962C8B-B14F-4D97-AF65-F5344CB8AC3E}">
        <p14:creationId xmlns:p14="http://schemas.microsoft.com/office/powerpoint/2010/main" val="455784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664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Entrepreneurs have finally been recognized as a vital part of economic wealth genera­tion. They have become the heroes of the business world, embodying ephemeral qualities that are envied by many people - freedom of spirit, creativity, vision and zeal. They have the courage, self-belief and commitment to turn dreams into realities. </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They are seen as catalysts for economic, and sometimes social, change. They disrupt industries through increased competition and change the way we are through innovation. Start-ups and entre­preneurial innovation also remain fundamental to the economic well-being of existing businesses</a:t>
            </a:r>
          </a:p>
        </p:txBody>
      </p:sp>
      <p:sp>
        <p:nvSpPr>
          <p:cNvPr id="11" name="TextBox 10">
            <a:extLst>
              <a:ext uri="{FF2B5EF4-FFF2-40B4-BE49-F238E27FC236}">
                <a16:creationId xmlns:a16="http://schemas.microsoft.com/office/drawing/2014/main" id="{F9A80F9F-74DB-1D57-04E8-E20E92A09B0A}"/>
              </a:ext>
            </a:extLst>
          </p:cNvPr>
          <p:cNvSpPr txBox="1"/>
          <p:nvPr/>
        </p:nvSpPr>
        <p:spPr>
          <a:xfrm>
            <a:off x="4930586" y="1558011"/>
            <a:ext cx="6617401" cy="523220"/>
          </a:xfrm>
          <a:prstGeom prst="rect">
            <a:avLst/>
          </a:prstGeom>
          <a:noFill/>
        </p:spPr>
        <p:txBody>
          <a:bodyPr wrap="square" rtlCol="0">
            <a:spAutoFit/>
          </a:bodyPr>
          <a:lstStyle/>
          <a:p>
            <a:r>
              <a:rPr lang="en-US" sz="2800" b="1" dirty="0">
                <a:latin typeface="Arial" panose="020B0604020202020204" pitchFamily="34" charset="0"/>
                <a:ea typeface="Arial" panose="020B0604020202020204" pitchFamily="34" charset="0"/>
                <a:cs typeface="Times New Roman" panose="02020603050405020304" pitchFamily="18" charset="0"/>
              </a:rPr>
              <a:t>The Challenge Of Entrepreneurship</a:t>
            </a:r>
          </a:p>
        </p:txBody>
      </p:sp>
    </p:spTree>
    <p:extLst>
      <p:ext uri="{BB962C8B-B14F-4D97-AF65-F5344CB8AC3E}">
        <p14:creationId xmlns:p14="http://schemas.microsoft.com/office/powerpoint/2010/main" val="1022692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551300"/>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Big companies increasingly find it difficult to deal with this new age of uncertainty and super-competition</a:t>
            </a:r>
            <a:r>
              <a:rPr lang="en-US" sz="2000" dirty="0"/>
              <a: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Start-ups and smaller ventures seem to find opportunities in the changes that these larger, more established firms find threatening. They react by innovating to better meet customer needs.</a:t>
            </a:r>
          </a:p>
          <a:p>
            <a:pPr algn="just"/>
            <a:endParaRPr lang="en-US" sz="2000" dirty="0"/>
          </a:p>
          <a:p>
            <a:pPr marL="342900" indent="-342900" algn="just">
              <a:buFont typeface="Arial" panose="020B0604020202020204" pitchFamily="34" charset="0"/>
              <a:buChar char="•"/>
            </a:pPr>
            <a:r>
              <a:rPr lang="en-US" sz="2000" dirty="0">
                <a:solidFill>
                  <a:srgbClr val="FF0000"/>
                </a:solidFill>
              </a:rPr>
              <a:t>The success of large companies forces them to focus on the parts of the business that generate the biggest profit, </a:t>
            </a:r>
            <a:r>
              <a:rPr lang="en-US" sz="2000" dirty="0"/>
              <a:t>emphasizing efficiency, and neglecting the newer parts and potential innovations. The companies become more bureau­cratic, dominated by notions of economies of scale: 'It is no accident that when you become a massive company your R&amp;D [research and development] is a tiny part of the enterprise.</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315969" y="1521114"/>
            <a:ext cx="6025542" cy="523220"/>
          </a:xfrm>
          <a:prstGeom prst="rect">
            <a:avLst/>
          </a:prstGeom>
          <a:noFill/>
        </p:spPr>
        <p:txBody>
          <a:bodyPr wrap="square" rtlCol="0">
            <a:spAutoFit/>
          </a:bodyPr>
          <a:lstStyle/>
          <a:p>
            <a:r>
              <a:rPr lang="en-US" sz="2800" b="1" dirty="0"/>
              <a:t>CAN BIG COMPANIES SURVIVE?</a:t>
            </a:r>
            <a:endParaRPr lang="en-US" sz="2800" dirty="0"/>
          </a:p>
        </p:txBody>
      </p:sp>
    </p:spTree>
    <p:extLst>
      <p:ext uri="{BB962C8B-B14F-4D97-AF65-F5344CB8AC3E}">
        <p14:creationId xmlns:p14="http://schemas.microsoft.com/office/powerpoint/2010/main" val="2022967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534474"/>
            <a:ext cx="8773300"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Greiner {1972) popularized the idea with his model of growth stages. In the model, each phase of growth is followed by a crisis that necessitates a change in the way the founder manages the business. If the crisis cannot be overcome, then the business risks failure. The length of time it takes to go through each phase depends on the industry in which the company operates.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fast-growing industries, the growth periods are rela­tively short; in slower-growth industries, they tend to be longer. Each evolutionary phase requires a particular management style or emphasis to achieve growth. Greiner's model predicts four crises: leadership, autonomy, control, and finally bureaucracy.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045491" y="1537246"/>
            <a:ext cx="5868315" cy="523220"/>
          </a:xfrm>
          <a:prstGeom prst="rect">
            <a:avLst/>
          </a:prstGeom>
          <a:noFill/>
        </p:spPr>
        <p:txBody>
          <a:bodyPr wrap="square" rtlCol="0">
            <a:spAutoFit/>
          </a:bodyPr>
          <a:lstStyle/>
          <a:p>
            <a:r>
              <a:rPr lang="en-US" sz="2800" b="1" dirty="0"/>
              <a:t>CAN BIG COMPANIES SURVIVE?</a:t>
            </a:r>
            <a:endParaRPr lang="en-US" sz="2800" dirty="0"/>
          </a:p>
        </p:txBody>
      </p:sp>
    </p:spTree>
    <p:extLst>
      <p:ext uri="{BB962C8B-B14F-4D97-AF65-F5344CB8AC3E}">
        <p14:creationId xmlns:p14="http://schemas.microsoft.com/office/powerpoint/2010/main" val="15837136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634815"/>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Firstly, the same degree of bureaucracy {or lack of it) may not be appropriate for all firms - indeed, even for the divisions and departments within them. At the same time not all firms {or the divisions and departments within them) may require or be able to innovate to the same extent. The issue is how to organize and manage to achieve the differences.</a:t>
            </a:r>
          </a:p>
          <a:p>
            <a:pPr algn="just"/>
            <a:endParaRPr lang="en-US" sz="2000" dirty="0"/>
          </a:p>
          <a:p>
            <a:pPr algn="just"/>
            <a:endParaRPr lang="en-US" sz="2000" dirty="0"/>
          </a:p>
          <a:p>
            <a:pPr marL="342900" indent="-342900" algn="just">
              <a:buFont typeface="Arial" panose="020B0604020202020204" pitchFamily="34" charset="0"/>
              <a:buChar char="•"/>
            </a:pPr>
            <a:r>
              <a:rPr lang="en-US" sz="2000" dirty="0"/>
              <a:t>Secondly, whilst accepting that companies, might have a natural life span, they may also,  have spawned new offspring during that time - new ventures that have spun out of the old, all part of the never-ending cycle of birth and death. This is also an important issue that we shall return to later.</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045492" y="1499019"/>
            <a:ext cx="6060044" cy="523220"/>
          </a:xfrm>
          <a:prstGeom prst="rect">
            <a:avLst/>
          </a:prstGeom>
          <a:noFill/>
        </p:spPr>
        <p:txBody>
          <a:bodyPr wrap="square" rtlCol="0">
            <a:spAutoFit/>
          </a:bodyPr>
          <a:lstStyle/>
          <a:p>
            <a:pPr algn="ctr"/>
            <a:r>
              <a:rPr lang="en-US" sz="2800" b="1" dirty="0"/>
              <a:t>CAN BIG COMPANIES SURVIVE?</a:t>
            </a:r>
            <a:endParaRPr lang="en-US" sz="2800" dirty="0"/>
          </a:p>
        </p:txBody>
      </p:sp>
    </p:spTree>
    <p:extLst>
      <p:ext uri="{BB962C8B-B14F-4D97-AF65-F5344CB8AC3E}">
        <p14:creationId xmlns:p14="http://schemas.microsoft.com/office/powerpoint/2010/main" val="1370941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37433" y="2716391"/>
            <a:ext cx="8773300"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a:t> the notion that firms become less entrepreneurial and more bureaucratic as they grow is far from new.</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Whilst few experts would dispute the need to avoid too much bureaucracy and the importance of continuous innovation.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So, to answer the question that was asked earlier, big companies can certainly extend their lives - </a:t>
            </a:r>
            <a:r>
              <a:rPr lang="en-US" sz="2000" dirty="0">
                <a:solidFill>
                  <a:srgbClr val="FF0000"/>
                </a:solidFill>
              </a:rPr>
              <a:t>but only by innovation</a:t>
            </a:r>
            <a:r>
              <a:rPr lang="en-US" sz="2000" dirty="0"/>
              <a:t>. And whilst many will die - going into administration or, more likely, being taken over by another big company - the most successful will probably </a:t>
            </a:r>
            <a:r>
              <a:rPr lang="en-US" sz="2000" dirty="0">
                <a:solidFill>
                  <a:srgbClr val="FF0000"/>
                </a:solidFill>
              </a:rPr>
              <a:t>morph into some other form</a:t>
            </a:r>
            <a:r>
              <a:rPr lang="en-US" sz="2000" dirty="0"/>
              <a:t>.</a:t>
            </a:r>
          </a:p>
        </p:txBody>
      </p:sp>
      <p:sp>
        <p:nvSpPr>
          <p:cNvPr id="11" name="TextBox 10">
            <a:extLst>
              <a:ext uri="{FF2B5EF4-FFF2-40B4-BE49-F238E27FC236}">
                <a16:creationId xmlns:a16="http://schemas.microsoft.com/office/drawing/2014/main" id="{F9A80F9F-74DB-1D57-04E8-E20E92A09B0A}"/>
              </a:ext>
            </a:extLst>
          </p:cNvPr>
          <p:cNvSpPr txBox="1"/>
          <p:nvPr/>
        </p:nvSpPr>
        <p:spPr>
          <a:xfrm>
            <a:off x="4991884" y="1567690"/>
            <a:ext cx="6084156" cy="523220"/>
          </a:xfrm>
          <a:prstGeom prst="rect">
            <a:avLst/>
          </a:prstGeom>
          <a:noFill/>
        </p:spPr>
        <p:txBody>
          <a:bodyPr wrap="square" rtlCol="0">
            <a:spAutoFit/>
          </a:bodyPr>
          <a:lstStyle/>
          <a:p>
            <a:pPr algn="ctr"/>
            <a:r>
              <a:rPr lang="en-US" sz="2800" b="1" dirty="0"/>
              <a:t>CAN BIG COMPANIES SURVIVE?</a:t>
            </a:r>
            <a:endParaRPr lang="en-US" sz="2800" dirty="0"/>
          </a:p>
        </p:txBody>
      </p:sp>
    </p:spTree>
    <p:extLst>
      <p:ext uri="{BB962C8B-B14F-4D97-AF65-F5344CB8AC3E}">
        <p14:creationId xmlns:p14="http://schemas.microsoft.com/office/powerpoint/2010/main" val="1987860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828836"/>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 winds of change have caused a reappraisal of how shareholder value is maximized. The ability to innovate is highly valued and the speed of response to changing market needs is seen as essential.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Alongside this realization, the focus has shifted from existing and past value to future value.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Existing market share is valuable, but future market share, particularly of a new or emergent market, can be of more value -just look at the valuations put on some of the IPOs {initial public offerings) of internet businesses with little or no current revenue.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4930586" y="1498209"/>
            <a:ext cx="6366679" cy="523220"/>
          </a:xfrm>
          <a:prstGeom prst="rect">
            <a:avLst/>
          </a:prstGeom>
          <a:noFill/>
        </p:spPr>
        <p:txBody>
          <a:bodyPr wrap="square" rtlCol="0">
            <a:spAutoFit/>
          </a:bodyPr>
          <a:lstStyle/>
          <a:p>
            <a:pPr algn="ctr"/>
            <a:r>
              <a:rPr lang="en-US" sz="2800" b="1" dirty="0"/>
              <a:t>Implications  For Big Companies</a:t>
            </a:r>
            <a:endParaRPr lang="en-US" sz="2800" dirty="0"/>
          </a:p>
        </p:txBody>
      </p:sp>
    </p:spTree>
    <p:extLst>
      <p:ext uri="{BB962C8B-B14F-4D97-AF65-F5344CB8AC3E}">
        <p14:creationId xmlns:p14="http://schemas.microsoft.com/office/powerpoint/2010/main" val="34936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37433" y="2850100"/>
            <a:ext cx="8588272" cy="3170099"/>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FF0000"/>
                </a:solidFill>
              </a:rPr>
              <a:t>We have moved from an industrial economy to a knowledge economy, driven by new digital technologie</a:t>
            </a:r>
            <a:r>
              <a:rPr lang="en-US" sz="2000" dirty="0"/>
              <a:t>s. There has been an accompanying shift in sources of shareholder value - from being vested in physical assets that can be purchased and restrict flexibility, to virtual assets that can be built up and can increase flexibility.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solidFill>
                  <a:srgbClr val="FF0000"/>
                </a:solidFill>
              </a:rPr>
              <a:t>Data and information on customers have become as valuable as the customers themselves </a:t>
            </a:r>
            <a:r>
              <a:rPr lang="en-US" sz="2000" dirty="0"/>
              <a:t>- something that can not only be sold but also used to create a competitive advantage.</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220494" y="1522589"/>
            <a:ext cx="5480743"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24707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18700" y="2551300"/>
            <a:ext cx="8773300" cy="3477875"/>
          </a:xfrm>
          <a:prstGeom prst="rect">
            <a:avLst/>
          </a:prstGeom>
          <a:noFill/>
        </p:spPr>
        <p:txBody>
          <a:bodyPr wrap="square" rtlCol="0">
            <a:spAutoFit/>
          </a:bodyPr>
          <a:lstStyle/>
          <a:p>
            <a:pPr marL="342900" indent="-342900">
              <a:buFont typeface="Arial" panose="020B0604020202020204" pitchFamily="34" charset="0"/>
              <a:buChar char="•"/>
            </a:pPr>
            <a:r>
              <a:rPr lang="en-US" sz="2000" dirty="0"/>
              <a:t>There is an increased focus on risk minimization and a realization that companies need to maximize their flexibility if they are to survive in this new, unpredictable age.</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u="sng" dirty="0">
                <a:solidFill>
                  <a:srgbClr val="FF0000"/>
                </a:solidFill>
              </a:rPr>
              <a:t> Flexibility increases shareholder value</a:t>
            </a:r>
            <a:r>
              <a:rPr lang="en-US" sz="2000" dirty="0"/>
              <a:t>.</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 Strategic options are valuable when you face either an unex­pected downturn or upturn, even at the expense of short-term profits.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high liquidity and good cash flow are needed to make the most of these options.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848425" y="1453933"/>
            <a:ext cx="5239140"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1907510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280096" y="2468722"/>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These issues all have implications, not only for how strategy is developed but also for deciding which sectors are attractive. They underline the need to continually question the basis for a firm's sustainable competitive advantage. As we have seen, in the modern economy, data can be more </a:t>
            </a:r>
            <a:r>
              <a:rPr lang="en-US" sz="2000" dirty="0" err="1"/>
              <a:t>valu</a:t>
            </a:r>
            <a:r>
              <a:rPr lang="en-US" sz="2000" dirty="0"/>
              <a:t>­ able than sales.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a super-competitive, global market economies of scope (when less of a resource is used because it is spread over multiple activities) can be more valuable than the economics of scale, particularly when linked to a well-known brand, such as Apple or Virgin, that can be extended over a range of products or services.</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709821" y="1371355"/>
            <a:ext cx="5011538"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854869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478530"/>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Finally, issues of </a:t>
            </a:r>
            <a:r>
              <a:rPr lang="en-US" sz="2000" dirty="0">
                <a:solidFill>
                  <a:srgbClr val="FF0000"/>
                </a:solidFill>
              </a:rPr>
              <a:t>corporate social responsibility (CSR) </a:t>
            </a:r>
            <a:r>
              <a:rPr lang="en-US" sz="2000" dirty="0"/>
              <a:t>and environmental sustainability have also increasingly come to influence shareholder value - for both ethical and commer­cial reasons. Just as they have become increasingly the focus for governments, they have also moved into the mainstream of strategy development for companies.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CSR stock market indices have been developed and there is increasing pressure from customers, shareholders, and governments for business leaders to develop and implement CSR and environmental policies. Brands can be damaged by unethical actions or a lack of social responsibility.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744565" y="1381163"/>
            <a:ext cx="5239140"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8863024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85474" y="266858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JO" sz="2000" dirty="0"/>
              <a:t>The growing importance of CSR is also reflected in the development of sustainability and CSR-related stock market indices, which allow investors to identify and evaluate companies according to their environmental, social, and governance practices. At the same time, customers, shareholders, employees, regulators, and other stakeholders are placing greater pressure on businesses to adopt transparent and responsible policies. Effective CSR and environmental strategies can strengthen corporate reputation, build customer trust, reduce operational and regulatory risks, and support long-term shareholder value. </a:t>
            </a:r>
            <a:r>
              <a:rPr lang="en-JO" sz="2000"/>
              <a:t>In contrast, unethical business practices, environmental damage, or a failure to meet social responsibilities can negatively affect a company's reputation, customer loyalty, investor confidence, and overall financial performance.</a:t>
            </a:r>
            <a:endParaRPr lang="en-US" sz="2000" dirty="0"/>
          </a:p>
        </p:txBody>
      </p:sp>
      <p:sp>
        <p:nvSpPr>
          <p:cNvPr id="11" name="TextBox 10">
            <a:extLst>
              <a:ext uri="{FF2B5EF4-FFF2-40B4-BE49-F238E27FC236}">
                <a16:creationId xmlns:a16="http://schemas.microsoft.com/office/drawing/2014/main" id="{F9A80F9F-74DB-1D57-04E8-E20E92A09B0A}"/>
              </a:ext>
            </a:extLst>
          </p:cNvPr>
          <p:cNvSpPr txBox="1"/>
          <p:nvPr/>
        </p:nvSpPr>
        <p:spPr>
          <a:xfrm>
            <a:off x="5815199" y="1571214"/>
            <a:ext cx="5239140"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17783940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85474" y="2935835"/>
            <a:ext cx="8486978"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This new age of uncertainty has powerful implications for all organizations and their managers and leaders. Planning for super-competition becomes problematic if you cannot predict the future and strategic management faces completely new challenges as the linear planning models used for decades, based on knowledge and information of the past, seem increasingly unrealistic</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050016" y="1381163"/>
            <a:ext cx="5362346"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1302122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280096" y="2910059"/>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Centralized control seems unable to cope with the scale and pace of change and the uncer­tainty, complexity, and ambiguity associated with it - despite technology's improvements in communication. What is needed is a new approach that can handle complexity and uncer­tainty, one that 'learns by doing; combining the speed of reaction with knowledge gathering and rapid learning from mistakes.</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633601" y="1526710"/>
            <a:ext cx="5162920"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18145423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37432" y="2788541"/>
            <a:ext cx="8615963"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Traditional views of leadership as a command and control function seem increasingly to be obsolete as people show they also have power. Despite cultural diversity, these days 'nudge and influence' seems to be a far more effective form of leadership, at least in the West. In an increasingly affluent society, people are no longer motivated just by money.</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They are also more willing to question why they are undertaking certain tasks. Indeed, this is no bad thing in a commercial environment where creativity and innovation are such valuable resources. The questioning just needs to be channeled in the right direction.</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633601" y="1405192"/>
            <a:ext cx="5162920" cy="523220"/>
          </a:xfrm>
          <a:prstGeom prst="rect">
            <a:avLst/>
          </a:prstGeom>
          <a:noFill/>
        </p:spPr>
        <p:txBody>
          <a:bodyPr wrap="square" rtlCol="0">
            <a:spAutoFit/>
          </a:bodyPr>
          <a:lstStyle/>
          <a:p>
            <a:r>
              <a:rPr lang="en-US" sz="2800" b="1" dirty="0"/>
              <a:t>Implications  For Big Companies</a:t>
            </a:r>
            <a:endParaRPr lang="en-US" sz="2800" dirty="0"/>
          </a:p>
        </p:txBody>
      </p:sp>
    </p:spTree>
    <p:extLst>
      <p:ext uri="{BB962C8B-B14F-4D97-AF65-F5344CB8AC3E}">
        <p14:creationId xmlns:p14="http://schemas.microsoft.com/office/powerpoint/2010/main" val="5378113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314840" y="2481780"/>
            <a:ext cx="8773300" cy="3785652"/>
          </a:xfrm>
          <a:prstGeom prst="rect">
            <a:avLst/>
          </a:prstGeom>
          <a:noFill/>
        </p:spPr>
        <p:txBody>
          <a:bodyPr wrap="square" rtlCol="0">
            <a:spAutoFit/>
          </a:bodyPr>
          <a:lstStyle/>
          <a:p>
            <a:pPr algn="just"/>
            <a:r>
              <a:rPr lang="en-US" sz="2000" b="1" u="sng" dirty="0"/>
              <a:t>Entrepreneurial character traits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It is this entrepreneurial view of change that managers in large companies need to embrace and in doing so there are some lessons to be learned from entrepreneurs and how they approach the task of management. Underpinning how entrepreneurs approach a business is their mindset- their character traits and their approach to making decisions in a risky, uncer­tain environment.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Entrepreneurs may be born with some of these traits, but they are also formed through their life experiences </a:t>
            </a:r>
            <a:r>
              <a:rPr lang="en-US" sz="2000" dirty="0"/>
              <a:t>- family background, education, job experi­ence, culture, etc. This is important, as it shows that these traits can be influenced by the work environment.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744565" y="1574973"/>
            <a:ext cx="4926478" cy="523220"/>
          </a:xfrm>
          <a:prstGeom prst="rect">
            <a:avLst/>
          </a:prstGeom>
          <a:noFill/>
        </p:spPr>
        <p:txBody>
          <a:bodyPr wrap="square" rtlCol="0">
            <a:spAutoFit/>
          </a:bodyPr>
          <a:lstStyle/>
          <a:p>
            <a:r>
              <a:rPr lang="en-US" sz="2800" b="1" dirty="0"/>
              <a:t>The Entrepreneurial  Mindset</a:t>
            </a:r>
            <a:endParaRPr lang="en-US" sz="2800" dirty="0"/>
          </a:p>
        </p:txBody>
      </p:sp>
    </p:spTree>
    <p:extLst>
      <p:ext uri="{BB962C8B-B14F-4D97-AF65-F5344CB8AC3E}">
        <p14:creationId xmlns:p14="http://schemas.microsoft.com/office/powerpoint/2010/main" val="948625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37434" y="2511265"/>
            <a:ext cx="8405522" cy="3785652"/>
          </a:xfrm>
          <a:prstGeom prst="rect">
            <a:avLst/>
          </a:prstGeom>
          <a:noFill/>
        </p:spPr>
        <p:txBody>
          <a:bodyPr wrap="square" rtlCol="0">
            <a:spAutoFit/>
          </a:bodyPr>
          <a:lstStyle/>
          <a:p>
            <a:r>
              <a:rPr lang="en-US" sz="2000" b="1" u="sng" dirty="0"/>
              <a:t>Need for autonomy and independence</a:t>
            </a:r>
          </a:p>
          <a:p>
            <a:endParaRPr lang="en-US" sz="2000" dirty="0"/>
          </a:p>
          <a:p>
            <a:pPr marL="342900" indent="-342900" algn="just">
              <a:buFont typeface="Arial" panose="020B0604020202020204" pitchFamily="34" charset="0"/>
              <a:buChar char="•"/>
            </a:pPr>
            <a:r>
              <a:rPr lang="en-US" sz="2000" dirty="0">
                <a:solidFill>
                  <a:srgbClr val="FF0000"/>
                </a:solidFill>
              </a:rPr>
              <a:t>Entrepreneurs have a high need for autonomy and independence </a:t>
            </a:r>
            <a:r>
              <a:rPr lang="en-US" sz="2000" dirty="0"/>
              <a:t>- a characteristic you may initially think is incompatible with a manager in a large firm. But you would be wrong. Independence means different things to different people: doing things differently, being in a situation where you can fulfill your potential or control your own destiny.</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And, whilst this may not seem to be a character trait that is easily transitioned into an organizational characteristic, the autonomy of action can be a strong motivator when combined with other management tools</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457945" y="1460470"/>
            <a:ext cx="4820152" cy="523220"/>
          </a:xfrm>
          <a:prstGeom prst="rect">
            <a:avLst/>
          </a:prstGeom>
          <a:noFill/>
        </p:spPr>
        <p:txBody>
          <a:bodyPr wrap="square" rtlCol="0">
            <a:spAutoFit/>
          </a:bodyPr>
          <a:lstStyle/>
          <a:p>
            <a:r>
              <a:rPr lang="en-US" sz="2800" b="1" dirty="0"/>
              <a:t>The Entrepreneurial  Mindset</a:t>
            </a:r>
            <a:endParaRPr lang="en-US" sz="2800" dirty="0"/>
          </a:p>
        </p:txBody>
      </p:sp>
    </p:spTree>
    <p:extLst>
      <p:ext uri="{BB962C8B-B14F-4D97-AF65-F5344CB8AC3E}">
        <p14:creationId xmlns:p14="http://schemas.microsoft.com/office/powerpoint/2010/main" val="7423535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6083F8E2-699C-9C01-0329-7C9299434C08}"/>
              </a:ext>
            </a:extLst>
          </p:cNvPr>
          <p:cNvSpPr txBox="1"/>
          <p:nvPr/>
        </p:nvSpPr>
        <p:spPr>
          <a:xfrm>
            <a:off x="3404195" y="2672749"/>
            <a:ext cx="8339494" cy="2246769"/>
          </a:xfrm>
          <a:prstGeom prst="rect">
            <a:avLst/>
          </a:prstGeom>
          <a:noFill/>
        </p:spPr>
        <p:txBody>
          <a:bodyPr wrap="square" rtlCol="0">
            <a:spAutoFit/>
          </a:bodyPr>
          <a:lstStyle/>
          <a:p>
            <a:pPr algn="just"/>
            <a:r>
              <a:rPr lang="en-US" sz="2000" b="1" u="sng" dirty="0"/>
              <a:t>Internal locus of control</a:t>
            </a:r>
          </a:p>
          <a:p>
            <a:pPr algn="just"/>
            <a:r>
              <a:rPr lang="en-US" sz="2000" dirty="0"/>
              <a:t> </a:t>
            </a:r>
          </a:p>
          <a:p>
            <a:pPr algn="just"/>
            <a:r>
              <a:rPr lang="en-US" sz="2000" dirty="0"/>
              <a:t>Entrepreneurs have a high internal locus of control - a belief that they control their own destiny. They may believe in luck, but not fate. They believe that they can create their own destiny. This is underpinned by a high level of 'self-efficacy' - self-confidence (possibly unfounded) in their ability to complete a task successfully - which can lead to over-opti­mism in decision-making.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5938921" y="1486725"/>
            <a:ext cx="4516509" cy="523220"/>
          </a:xfrm>
          <a:prstGeom prst="rect">
            <a:avLst/>
          </a:prstGeom>
          <a:noFill/>
        </p:spPr>
        <p:txBody>
          <a:bodyPr wrap="square" rtlCol="0">
            <a:spAutoFit/>
          </a:bodyPr>
          <a:lstStyle/>
          <a:p>
            <a:r>
              <a:rPr lang="en-US" sz="2800" b="1" dirty="0"/>
              <a:t>The Entrepreneurial  Mindset</a:t>
            </a:r>
            <a:endParaRPr lang="en-US" sz="2800" dirty="0"/>
          </a:p>
        </p:txBody>
      </p:sp>
    </p:spTree>
    <p:extLst>
      <p:ext uri="{BB962C8B-B14F-4D97-AF65-F5344CB8AC3E}">
        <p14:creationId xmlns:p14="http://schemas.microsoft.com/office/powerpoint/2010/main" val="10898641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5009264" y="1498209"/>
            <a:ext cx="5314965" cy="523220"/>
          </a:xfrm>
          <a:prstGeom prst="rect">
            <a:avLst/>
          </a:prstGeom>
          <a:noFill/>
        </p:spPr>
        <p:txBody>
          <a:bodyPr wrap="square" rtlCol="0">
            <a:spAutoFit/>
          </a:bodyPr>
          <a:lstStyle/>
          <a:p>
            <a:r>
              <a:rPr lang="en-US" sz="2800" b="1" dirty="0"/>
              <a:t>The Entrepreneurial  Mindset</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437433" y="2663023"/>
            <a:ext cx="8508761" cy="2554545"/>
          </a:xfrm>
          <a:prstGeom prst="rect">
            <a:avLst/>
          </a:prstGeom>
          <a:noFill/>
        </p:spPr>
        <p:txBody>
          <a:bodyPr wrap="square" rtlCol="0">
            <a:spAutoFit/>
          </a:bodyPr>
          <a:lstStyle/>
          <a:p>
            <a:r>
              <a:rPr lang="en-US" sz="2000" b="1" u="sng" dirty="0"/>
              <a:t>Drive and determination</a:t>
            </a:r>
          </a:p>
          <a:p>
            <a:pPr algn="just"/>
            <a:endParaRPr lang="en-US" sz="2000" dirty="0"/>
          </a:p>
          <a:p>
            <a:pPr algn="just"/>
            <a:r>
              <a:rPr lang="en-US" sz="2000" dirty="0">
                <a:solidFill>
                  <a:srgbClr val="FF0000"/>
                </a:solidFill>
              </a:rPr>
              <a:t>Entrepreneurs have enormous drive and determination, motivated by their need for achievement and underpinned by an internal locus of control</a:t>
            </a:r>
            <a:r>
              <a:rPr lang="en-US" sz="2000" dirty="0"/>
              <a:t>, which gives them self-confi­dence in their ability to complete the task successfully. These three personality dimensions appear prominently in the academic literature. Because of </a:t>
            </a:r>
            <a:r>
              <a:rPr lang="en-US" sz="2000" b="1" u="sng" dirty="0">
                <a:solidFill>
                  <a:srgbClr val="FF0000"/>
                </a:solidFill>
              </a:rPr>
              <a:t>their drive, entrepreneurs are proactive rather than reactive and appear more decisive</a:t>
            </a:r>
            <a:r>
              <a:rPr lang="en-US" sz="2000" dirty="0"/>
              <a:t>. They act quickly</a:t>
            </a:r>
            <a:r>
              <a:rPr lang="en-US" sz="2000" b="1" u="sng" dirty="0"/>
              <a:t>.</a:t>
            </a:r>
            <a:endParaRPr lang="en-US" sz="2000" dirty="0"/>
          </a:p>
        </p:txBody>
      </p:sp>
    </p:spTree>
    <p:extLst>
      <p:ext uri="{BB962C8B-B14F-4D97-AF65-F5344CB8AC3E}">
        <p14:creationId xmlns:p14="http://schemas.microsoft.com/office/powerpoint/2010/main" val="921914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5091290" y="1537693"/>
            <a:ext cx="5314965" cy="523220"/>
          </a:xfrm>
          <a:prstGeom prst="rect">
            <a:avLst/>
          </a:prstGeom>
          <a:noFill/>
        </p:spPr>
        <p:txBody>
          <a:bodyPr wrap="square" rtlCol="0">
            <a:spAutoFit/>
          </a:bodyPr>
          <a:lstStyle/>
          <a:p>
            <a:r>
              <a:rPr lang="en-US" sz="2800" b="1" dirty="0"/>
              <a:t>The Entrepreneurial  Mindset</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437433" y="2804950"/>
            <a:ext cx="8523509" cy="3477875"/>
          </a:xfrm>
          <a:prstGeom prst="rect">
            <a:avLst/>
          </a:prstGeom>
          <a:noFill/>
        </p:spPr>
        <p:txBody>
          <a:bodyPr wrap="square" rtlCol="0">
            <a:spAutoFit/>
          </a:bodyPr>
          <a:lstStyle/>
          <a:p>
            <a:pPr algn="just"/>
            <a:r>
              <a:rPr lang="en-US" sz="2000" b="1" u="sng" dirty="0"/>
              <a:t>Creativity, innovation, and opportunism</a:t>
            </a:r>
          </a:p>
          <a:p>
            <a:pPr algn="just"/>
            <a:endParaRPr lang="en-US" sz="2000" dirty="0"/>
          </a:p>
          <a:p>
            <a:pPr algn="just"/>
            <a:r>
              <a:rPr lang="en-US" sz="2000" dirty="0"/>
              <a:t>The ability to be creative and innovative is an important attribute of entrepreneurs, par­ticularly in growth businesses. But creativity can mean different things in different con­ texts. For entrepreneurs, creativity is focused on commercial opportunities. </a:t>
            </a:r>
          </a:p>
          <a:p>
            <a:pPr algn="just"/>
            <a:endParaRPr lang="en-US" sz="2000" dirty="0"/>
          </a:p>
          <a:p>
            <a:pPr algn="just"/>
            <a:r>
              <a:rPr lang="en-US" sz="2000" dirty="0"/>
              <a:t>They spot an opportunity and then use creativity and innovation to exploit it. They tend to do things differently. It is this trait - a willingness to search out or create new economic opportunities - that distinguishes innovative entrepreneurs from the larger population of self-employed </a:t>
            </a:r>
          </a:p>
        </p:txBody>
      </p:sp>
    </p:spTree>
    <p:extLst>
      <p:ext uri="{BB962C8B-B14F-4D97-AF65-F5344CB8AC3E}">
        <p14:creationId xmlns:p14="http://schemas.microsoft.com/office/powerpoint/2010/main" val="11686530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4762180" y="1537693"/>
            <a:ext cx="5399459" cy="523220"/>
          </a:xfrm>
          <a:prstGeom prst="rect">
            <a:avLst/>
          </a:prstGeom>
          <a:noFill/>
        </p:spPr>
        <p:txBody>
          <a:bodyPr wrap="square" rtlCol="0">
            <a:spAutoFit/>
          </a:bodyPr>
          <a:lstStyle/>
          <a:p>
            <a:pPr algn="ctr"/>
            <a:r>
              <a:rPr lang="en-US" sz="2800" b="1" dirty="0"/>
              <a:t>The Entrepreneurial  Mindset</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310183" y="2488287"/>
            <a:ext cx="8650759" cy="3785652"/>
          </a:xfrm>
          <a:prstGeom prst="rect">
            <a:avLst/>
          </a:prstGeom>
          <a:noFill/>
        </p:spPr>
        <p:txBody>
          <a:bodyPr wrap="square" rtlCol="0">
            <a:spAutoFit/>
          </a:bodyPr>
          <a:lstStyle/>
          <a:p>
            <a:pPr algn="just"/>
            <a:r>
              <a:rPr lang="en-US" sz="2000" b="1" u="sng" dirty="0"/>
              <a:t>Acceptance of risk and uncertainty</a:t>
            </a:r>
          </a:p>
          <a:p>
            <a:pPr algn="just"/>
            <a:endParaRPr lang="en-US" sz="2000" dirty="0"/>
          </a:p>
          <a:p>
            <a:pPr marL="342900" indent="-342900" algn="just">
              <a:buFont typeface="Arial" panose="020B0604020202020204" pitchFamily="34" charset="0"/>
              <a:buChar char="•"/>
            </a:pPr>
            <a:r>
              <a:rPr lang="en-US" sz="2000" dirty="0"/>
              <a:t>Entrepreneurs are willing to take risks and live with uncertainty - things that can be very stressful for most people. However, this does not mean entrepreneurs are gamblers.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They do not like risk and they will try to avoid or mitigate the risks they face and insure against them using distinctive approaches that we shall outline in the next section. Most impor­tantly, they are willing to make decisions based upon incomplete information - a charac­teristic based upon their faith that they can influence the outcome (real or otherwise) because of their high self-efficacy and internal locus of control.</a:t>
            </a:r>
          </a:p>
        </p:txBody>
      </p:sp>
    </p:spTree>
    <p:extLst>
      <p:ext uri="{BB962C8B-B14F-4D97-AF65-F5344CB8AC3E}">
        <p14:creationId xmlns:p14="http://schemas.microsoft.com/office/powerpoint/2010/main" val="21052943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4762180" y="1457969"/>
            <a:ext cx="7031724" cy="523220"/>
          </a:xfrm>
          <a:prstGeom prst="rect">
            <a:avLst/>
          </a:prstGeom>
          <a:noFill/>
        </p:spPr>
        <p:txBody>
          <a:bodyPr wrap="square" rtlCol="0">
            <a:spAutoFit/>
          </a:bodyPr>
          <a:lstStyle/>
          <a:p>
            <a:r>
              <a:rPr lang="en-US" sz="2800" b="1" dirty="0"/>
              <a:t>Entrepreneurial management and leadership</a:t>
            </a:r>
          </a:p>
        </p:txBody>
      </p:sp>
      <p:sp>
        <p:nvSpPr>
          <p:cNvPr id="11" name="TextBox 10">
            <a:extLst>
              <a:ext uri="{FF2B5EF4-FFF2-40B4-BE49-F238E27FC236}">
                <a16:creationId xmlns:a16="http://schemas.microsoft.com/office/drawing/2014/main" id="{6083F8E2-699C-9C01-0329-7C9299434C08}"/>
              </a:ext>
            </a:extLst>
          </p:cNvPr>
          <p:cNvSpPr txBox="1"/>
          <p:nvPr/>
        </p:nvSpPr>
        <p:spPr>
          <a:xfrm>
            <a:off x="3385474" y="2725226"/>
            <a:ext cx="8545971"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is strong empirical support for the view that strong competitive advantage and above-average financial performance stem from high levels of entrepreneurship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So what can we learn from how entre­preneurs manage their businesses, in particular how they manage risk and develop strat­egy? Entrepreneurs are often seen as being intuitive, almost whimsical, in their decision-making.</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A result is a different approach to managing, developing strategy and making decisions that is just as logical but little understood.</a:t>
            </a:r>
          </a:p>
        </p:txBody>
      </p:sp>
    </p:spTree>
    <p:extLst>
      <p:ext uri="{BB962C8B-B14F-4D97-AF65-F5344CB8AC3E}">
        <p14:creationId xmlns:p14="http://schemas.microsoft.com/office/powerpoint/2010/main" val="18663918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4697185" y="1467422"/>
            <a:ext cx="6717729" cy="523220"/>
          </a:xfrm>
          <a:prstGeom prst="rect">
            <a:avLst/>
          </a:prstGeom>
          <a:noFill/>
        </p:spPr>
        <p:txBody>
          <a:bodyPr wrap="square" rtlCol="0">
            <a:spAutoFit/>
          </a:bodyPr>
          <a:lstStyle/>
          <a:p>
            <a:r>
              <a:rPr lang="en-US" sz="2800" b="1" dirty="0"/>
              <a:t>Complexity Theory And Managing In Chaos</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333679" y="3058266"/>
            <a:ext cx="8465032"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is this capacity to self-organize, to create new structures and systems, and to make appro­priate independent decisions rapidly that can give direction to the changes and create com­ competitive advantages. The question, therefore, is how to create an environment that encourages </a:t>
            </a:r>
          </a:p>
        </p:txBody>
      </p:sp>
    </p:spTree>
    <p:extLst>
      <p:ext uri="{BB962C8B-B14F-4D97-AF65-F5344CB8AC3E}">
        <p14:creationId xmlns:p14="http://schemas.microsoft.com/office/powerpoint/2010/main" val="16370910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4711284" y="1506441"/>
            <a:ext cx="6742217" cy="523220"/>
          </a:xfrm>
          <a:prstGeom prst="rect">
            <a:avLst/>
          </a:prstGeom>
          <a:noFill/>
        </p:spPr>
        <p:txBody>
          <a:bodyPr wrap="square" rtlCol="0">
            <a:spAutoFit/>
          </a:bodyPr>
          <a:lstStyle/>
          <a:p>
            <a:r>
              <a:rPr lang="en-US" sz="2800" b="1" dirty="0"/>
              <a:t>Complexity Theory And Managing In Chaos</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385474" y="2719579"/>
            <a:ext cx="8457481"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Complexity theory also gives us an intellectual basis for the apparent dilemma of whether to encourage incremental or radical change within an entrepreneurial organization.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The theory tells us that the two are not mutually exclusive and shows that systems most likely to thrive in a turbulent environment are those that have the capability of making both small-scale adaptations as well as large-scale revolutions. These systems exist at the 'edge of chaos: adapting all the time but able to make the occasional radical leap.</a:t>
            </a:r>
          </a:p>
        </p:txBody>
      </p:sp>
    </p:spTree>
    <p:extLst>
      <p:ext uri="{BB962C8B-B14F-4D97-AF65-F5344CB8AC3E}">
        <p14:creationId xmlns:p14="http://schemas.microsoft.com/office/powerpoint/2010/main" val="1750372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4711284" y="1498209"/>
            <a:ext cx="6630196" cy="523220"/>
          </a:xfrm>
          <a:prstGeom prst="rect">
            <a:avLst/>
          </a:prstGeom>
          <a:noFill/>
        </p:spPr>
        <p:txBody>
          <a:bodyPr wrap="square" rtlCol="0">
            <a:spAutoFit/>
          </a:bodyPr>
          <a:lstStyle/>
          <a:p>
            <a:r>
              <a:rPr lang="en-US" sz="2800" b="1" dirty="0"/>
              <a:t>Complexity Theory And Managing In Chaos</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385475" y="2448530"/>
            <a:ext cx="8516474" cy="4093428"/>
          </a:xfrm>
          <a:prstGeom prst="rect">
            <a:avLst/>
          </a:prstGeom>
          <a:noFill/>
        </p:spPr>
        <p:txBody>
          <a:bodyPr wrap="square" rtlCol="0">
            <a:spAutoFit/>
          </a:bodyPr>
          <a:lstStyle/>
          <a:p>
            <a:pPr algn="just"/>
            <a:r>
              <a:rPr lang="en-US" sz="2000" dirty="0"/>
              <a:t>self-organization, with systems, structures and leadership that facilitate it. Complexity theory shows that there are three requirements to create effective self-organization: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A common identity and purpose: </a:t>
            </a:r>
            <a:r>
              <a:rPr lang="en-US" sz="2000" dirty="0"/>
              <a:t>There must be a clear understanding of and belief in the 'common good' (head and heart) that permits a common sense-making process within the organization;</a:t>
            </a:r>
          </a:p>
          <a:p>
            <a:pPr marL="342900" indent="-342900" algn="just">
              <a:buFont typeface="Arial" panose="020B0604020202020204" pitchFamily="34" charset="0"/>
              <a:buChar char="•"/>
            </a:pPr>
            <a:r>
              <a:rPr lang="en-US" sz="2000" dirty="0">
                <a:solidFill>
                  <a:srgbClr val="FF0000"/>
                </a:solidFill>
              </a:rPr>
              <a:t>A free flow of knowledge and information</a:t>
            </a:r>
            <a:r>
              <a:rPr lang="en-US" sz="2000" dirty="0"/>
              <a:t>: The organization as a whole must work on the same information in order to provide the possibility of synchronized behavior;</a:t>
            </a:r>
          </a:p>
          <a:p>
            <a:pPr marL="342900" indent="-342900" algn="just">
              <a:buFont typeface="Arial" panose="020B0604020202020204" pitchFamily="34" charset="0"/>
              <a:buChar char="•"/>
            </a:pPr>
            <a:r>
              <a:rPr lang="en-US" sz="2000" dirty="0">
                <a:solidFill>
                  <a:srgbClr val="FF0000"/>
                </a:solidFill>
              </a:rPr>
              <a:t>Strong personal relationships: </a:t>
            </a:r>
            <a:r>
              <a:rPr lang="en-US" sz="2000" dirty="0"/>
              <a:t>These relationships are the pathways through which information is transmitted and then transformed into an intelligent, coordinated action</a:t>
            </a:r>
          </a:p>
        </p:txBody>
      </p:sp>
    </p:spTree>
    <p:extLst>
      <p:ext uri="{BB962C8B-B14F-4D97-AF65-F5344CB8AC3E}">
        <p14:creationId xmlns:p14="http://schemas.microsoft.com/office/powerpoint/2010/main" val="20050898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4762180" y="1498209"/>
            <a:ext cx="3948282" cy="523220"/>
          </a:xfrm>
          <a:prstGeom prst="rect">
            <a:avLst/>
          </a:prstGeom>
          <a:noFill/>
        </p:spPr>
        <p:txBody>
          <a:bodyPr wrap="square" rtlCol="0">
            <a:spAutoFit/>
          </a:bodyPr>
          <a:lstStyle/>
          <a:p>
            <a:pPr algn="ctr"/>
            <a:r>
              <a:rPr lang="en-US" sz="2800" b="1" dirty="0"/>
              <a:t>SUMMARY </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385474" y="2523727"/>
            <a:ext cx="8177261"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We are living in an age of </a:t>
            </a:r>
            <a:r>
              <a:rPr lang="en-US" sz="2000" dirty="0">
                <a:solidFill>
                  <a:srgbClr val="FF0000"/>
                </a:solidFill>
              </a:rPr>
              <a:t>uncertainty characterized </a:t>
            </a:r>
            <a:r>
              <a:rPr lang="en-US" sz="2000" dirty="0"/>
              <a:t>by continuing, unpredictable and rapid change ­ that is both incremental, radical, and discontinuous. It is an increasingly complex world full of interconnections formed by a global marketplace linked by technology allowing instant communication and amplifying much of the volatility in it. And commercial power is shifting from West to East.</a:t>
            </a:r>
          </a:p>
        </p:txBody>
      </p:sp>
    </p:spTree>
    <p:extLst>
      <p:ext uri="{BB962C8B-B14F-4D97-AF65-F5344CB8AC3E}">
        <p14:creationId xmlns:p14="http://schemas.microsoft.com/office/powerpoint/2010/main" val="19264767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TextBox 9">
            <a:extLst>
              <a:ext uri="{FF2B5EF4-FFF2-40B4-BE49-F238E27FC236}">
                <a16:creationId xmlns:a16="http://schemas.microsoft.com/office/drawing/2014/main" id="{F9A80F9F-74DB-1D57-04E8-E20E92A09B0A}"/>
              </a:ext>
            </a:extLst>
          </p:cNvPr>
          <p:cNvSpPr txBox="1"/>
          <p:nvPr/>
        </p:nvSpPr>
        <p:spPr>
          <a:xfrm>
            <a:off x="5174681" y="1498209"/>
            <a:ext cx="2964134" cy="523220"/>
          </a:xfrm>
          <a:prstGeom prst="rect">
            <a:avLst/>
          </a:prstGeom>
          <a:noFill/>
        </p:spPr>
        <p:txBody>
          <a:bodyPr wrap="square" rtlCol="0">
            <a:spAutoFit/>
          </a:bodyPr>
          <a:lstStyle/>
          <a:p>
            <a:pPr algn="ctr"/>
            <a:r>
              <a:rPr lang="en-US" sz="2800" b="1" dirty="0"/>
              <a:t>SUMMARY </a:t>
            </a:r>
            <a:endParaRPr lang="en-US" sz="2800" dirty="0"/>
          </a:p>
        </p:txBody>
      </p:sp>
      <p:sp>
        <p:nvSpPr>
          <p:cNvPr id="11" name="TextBox 10">
            <a:extLst>
              <a:ext uri="{FF2B5EF4-FFF2-40B4-BE49-F238E27FC236}">
                <a16:creationId xmlns:a16="http://schemas.microsoft.com/office/drawing/2014/main" id="{6083F8E2-699C-9C01-0329-7C9299434C08}"/>
              </a:ext>
            </a:extLst>
          </p:cNvPr>
          <p:cNvSpPr txBox="1"/>
          <p:nvPr/>
        </p:nvSpPr>
        <p:spPr>
          <a:xfrm>
            <a:off x="3385475" y="2637856"/>
            <a:ext cx="8354242"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Many larger firms are unable to cope with this </a:t>
            </a:r>
            <a:r>
              <a:rPr lang="en-US" sz="2000" dirty="0">
                <a:solidFill>
                  <a:srgbClr val="FF0000"/>
                </a:solidFill>
              </a:rPr>
              <a:t>volatility and increased competition</a:t>
            </a:r>
            <a:r>
              <a:rPr lang="en-US" sz="2000" dirty="0"/>
              <a:t>. At the same time, those that arc have been accused of exploiting their dominant market position to stifle competition; some have been accused of avoiding tax; others of using customer data unscrupulously. Many are accused of  not doing enough to ensure environmental sustainability. These are issues that raise questions about their commitment  to CSR</a:t>
            </a:r>
          </a:p>
        </p:txBody>
      </p:sp>
      <p:sp>
        <p:nvSpPr>
          <p:cNvPr id="12" name="TextBox 11">
            <a:extLst>
              <a:ext uri="{FF2B5EF4-FFF2-40B4-BE49-F238E27FC236}">
                <a16:creationId xmlns:a16="http://schemas.microsoft.com/office/drawing/2014/main" id="{6083F8E2-699C-9C01-0329-7C9299434C08}"/>
              </a:ext>
            </a:extLst>
          </p:cNvPr>
          <p:cNvSpPr txBox="1"/>
          <p:nvPr/>
        </p:nvSpPr>
        <p:spPr>
          <a:xfrm>
            <a:off x="3430632" y="4915045"/>
            <a:ext cx="8472229" cy="1631216"/>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entrepreneurial character has six traits: a high need for autonomy and independence; a high need for achievement; a high internal locus of control; a high level of drive and determination; high creativity and innovation; and a willingness to work in uncertain environments and take measured risks</a:t>
            </a:r>
          </a:p>
        </p:txBody>
      </p:sp>
    </p:spTree>
    <p:extLst>
      <p:ext uri="{BB962C8B-B14F-4D97-AF65-F5344CB8AC3E}">
        <p14:creationId xmlns:p14="http://schemas.microsoft.com/office/powerpoint/2010/main" val="3067364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9938" y="3399730"/>
            <a:ext cx="417396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4814905" y="1537693"/>
            <a:ext cx="5258243" cy="523220"/>
          </a:xfrm>
          <a:prstGeom prst="rect">
            <a:avLst/>
          </a:prstGeom>
          <a:noFill/>
        </p:spPr>
        <p:txBody>
          <a:bodyPr wrap="square" rtlCol="0">
            <a:spAutoFit/>
          </a:bodyPr>
          <a:lstStyle/>
          <a:p>
            <a:pPr algn="ctr"/>
            <a:r>
              <a:rPr lang="en-US" sz="2800" b="1" dirty="0"/>
              <a:t>SUMMARY </a:t>
            </a:r>
            <a:endParaRPr lang="en-US" sz="2800" dirty="0"/>
          </a:p>
        </p:txBody>
      </p:sp>
      <p:sp>
        <p:nvSpPr>
          <p:cNvPr id="12" name="TextBox 11">
            <a:extLst>
              <a:ext uri="{FF2B5EF4-FFF2-40B4-BE49-F238E27FC236}">
                <a16:creationId xmlns:a16="http://schemas.microsoft.com/office/drawing/2014/main" id="{6083F8E2-699C-9C01-0329-7C9299434C08}"/>
              </a:ext>
            </a:extLst>
          </p:cNvPr>
          <p:cNvSpPr txBox="1"/>
          <p:nvPr/>
        </p:nvSpPr>
        <p:spPr>
          <a:xfrm>
            <a:off x="3437433" y="2659376"/>
            <a:ext cx="8302283" cy="1631216"/>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Entrepreneurial management is characterized as being a social activity that has a different approach to dealing with risk and uncertainty. Successful entrepreneurs generate strong relationships with all their stakeholders. They create a strong group identity and sense of purpose. They exert 'soft' influence with loose control structures</a:t>
            </a:r>
          </a:p>
        </p:txBody>
      </p:sp>
      <p:sp>
        <p:nvSpPr>
          <p:cNvPr id="13" name="TextBox 12">
            <a:extLst>
              <a:ext uri="{FF2B5EF4-FFF2-40B4-BE49-F238E27FC236}">
                <a16:creationId xmlns:a16="http://schemas.microsoft.com/office/drawing/2014/main" id="{6083F8E2-699C-9C01-0329-7C9299434C08}"/>
              </a:ext>
            </a:extLst>
          </p:cNvPr>
          <p:cNvSpPr txBox="1"/>
          <p:nvPr/>
        </p:nvSpPr>
        <p:spPr>
          <a:xfrm>
            <a:off x="3571581" y="4651610"/>
            <a:ext cx="8168136" cy="132343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As firms grow, they become more complex to manage and more bureaucratic. They tend to become more risk-averse and less innovative, defending their major income streams rather than trying to find new ones ­ a characteristic that can lead to their decline and closure</a:t>
            </a:r>
          </a:p>
        </p:txBody>
      </p:sp>
    </p:spTree>
    <p:extLst>
      <p:ext uri="{BB962C8B-B14F-4D97-AF65-F5344CB8AC3E}">
        <p14:creationId xmlns:p14="http://schemas.microsoft.com/office/powerpoint/2010/main" val="15721867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853142" y="294373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019A6C5-84C7-4A67-B4C7-55A3348E8F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TotalTime>
  <Words>3875</Words>
  <Application>Microsoft Macintosh PowerPoint</Application>
  <PresentationFormat>Widescreen</PresentationFormat>
  <Paragraphs>305</Paragraphs>
  <Slides>40</Slides>
  <Notes>39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Google Sans</vt:lpstr>
      <vt:lpstr>Roboto Light</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15</cp:revision>
  <dcterms:created xsi:type="dcterms:W3CDTF">2023-04-29T09:08:00Z</dcterms:created>
  <dcterms:modified xsi:type="dcterms:W3CDTF">2026-09-27T21:06:59Z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