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6" r:id="rId6"/>
    <p:sldId id="307" r:id="rId7"/>
    <p:sldId id="304" r:id="rId8"/>
    <p:sldId id="329" r:id="rId9"/>
    <p:sldId id="325" r:id="rId10"/>
    <p:sldId id="328" r:id="rId11"/>
    <p:sldId id="332" r:id="rId12"/>
    <p:sldId id="330" r:id="rId13"/>
    <p:sldId id="341" r:id="rId14"/>
    <p:sldId id="271" r:id="rId15"/>
    <p:sldId id="311" r:id="rId16"/>
    <p:sldId id="313" r:id="rId17"/>
    <p:sldId id="261" r:id="rId18"/>
    <p:sldId id="314" r:id="rId19"/>
    <p:sldId id="316" r:id="rId20"/>
    <p:sldId id="315" r:id="rId21"/>
    <p:sldId id="309" r:id="rId22"/>
    <p:sldId id="326" r:id="rId23"/>
    <p:sldId id="327" r:id="rId24"/>
    <p:sldId id="317" r:id="rId25"/>
    <p:sldId id="318" r:id="rId26"/>
    <p:sldId id="319" r:id="rId27"/>
    <p:sldId id="320" r:id="rId28"/>
    <p:sldId id="321" r:id="rId29"/>
    <p:sldId id="322" r:id="rId30"/>
    <p:sldId id="323" r:id="rId31"/>
    <p:sldId id="324" r:id="rId32"/>
    <p:sldId id="333" r:id="rId33"/>
    <p:sldId id="334" r:id="rId34"/>
    <p:sldId id="335" r:id="rId35"/>
    <p:sldId id="346" r:id="rId36"/>
    <p:sldId id="348" r:id="rId37"/>
    <p:sldId id="302" r:id="rId38"/>
    <p:sldId id="342" r:id="rId39"/>
    <p:sldId id="344" r:id="rId40"/>
    <p:sldId id="34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98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5.png"/><Relationship Id="rId3" Type="http://schemas.openxmlformats.org/officeDocument/2006/relationships/image" Target="../media/image7.emf"/><Relationship Id="rId12" Type="http://schemas.openxmlformats.org/officeDocument/2006/relationships/image" Target="../media/image5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3.png"/><Relationship Id="rId5" Type="http://schemas.openxmlformats.org/officeDocument/2006/relationships/image" Target="../media/image9.emf"/><Relationship Id="rId15" Type="http://schemas.openxmlformats.org/officeDocument/2006/relationships/image" Target="../media/image57.png"/><Relationship Id="rId10" Type="http://schemas.openxmlformats.org/officeDocument/2006/relationships/image" Target="../media/image52.png"/><Relationship Id="rId4" Type="http://schemas.openxmlformats.org/officeDocument/2006/relationships/image" Target="../media/image8.emf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image" Target="../media/image7.emf"/><Relationship Id="rId12" Type="http://schemas.openxmlformats.org/officeDocument/2006/relationships/image" Target="../media/image6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62.png"/><Relationship Id="rId5" Type="http://schemas.openxmlformats.org/officeDocument/2006/relationships/image" Target="../media/image9.emf"/><Relationship Id="rId10" Type="http://schemas.openxmlformats.org/officeDocument/2006/relationships/image" Target="../media/image61.png"/><Relationship Id="rId4" Type="http://schemas.openxmlformats.org/officeDocument/2006/relationships/image" Target="../media/image8.emf"/><Relationship Id="rId9" Type="http://schemas.openxmlformats.org/officeDocument/2006/relationships/image" Target="../media/image51.png"/><Relationship Id="rId14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6" y="3212384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8632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90414" y="3259727"/>
            <a:ext cx="680712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Series: Convergence Tests </a:t>
            </a:r>
            <a:r>
              <a:rPr lang="en-US" sz="2800">
                <a:solidFill>
                  <a:schemeClr val="bg1"/>
                </a:solidFill>
                <a:cs typeface="Tajawal Medium" panose="00000600000000000000" pitchFamily="2" charset="-78"/>
              </a:rPr>
              <a:t>and Taylor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Series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62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8209" y="1434400"/>
            <a:ext cx="806334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The first aim is to know well what we mean by infinite series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Secondly, The definition of convergent and divergent 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It is important to know some notes when solving limits 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Know the different Convergent tests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Taylor series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039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4165" y="1647146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Infinite Series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Convergent and Divergent Definition </a:t>
            </a:r>
          </a:p>
          <a:p>
            <a:pPr>
              <a:lnSpc>
                <a:spcPct val="150000"/>
              </a:lnSpc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Convergent tests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Taylor series 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8175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6320" y="573128"/>
            <a:ext cx="2760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Infinite Series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9">
                <a:extLst>
                  <a:ext uri="{FF2B5EF4-FFF2-40B4-BE49-F238E27FC236}">
                    <a16:creationId xmlns:a16="http://schemas.microsoft.com/office/drawing/2014/main" id="{23C1C176-2909-876F-3BB0-32BADA2F610C}"/>
                  </a:ext>
                </a:extLst>
              </p:cNvPr>
              <p:cNvSpPr txBox="1">
                <a:spLocks noChangeArrowheads="1"/>
              </p:cNvSpPr>
              <p:nvPr/>
            </p:nvSpPr>
            <p:spPr>
              <a:xfrm>
                <a:off x="2183363" y="1582082"/>
                <a:ext cx="8976049" cy="4572000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IN" dirty="0"/>
                  <a:t>An infinite series is the sum of an infinite sequence of numbers: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IN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IN" dirty="0"/>
                  <a:t> + </a:t>
                </a:r>
                <a:r>
                  <a:rPr lang="en-IN" i="1" dirty="0"/>
                  <a:t>….</a:t>
                </a:r>
                <a:r>
                  <a:rPr lang="en-IN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IN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IN" i="1" dirty="0"/>
                  <a:t> </a:t>
                </a:r>
                <a:r>
                  <a:rPr lang="en-IN" dirty="0"/>
                  <a:t>+ </a:t>
                </a:r>
                <a:r>
                  <a:rPr lang="en-IN" i="1" dirty="0"/>
                  <a:t>….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IN" sz="1800" i="1" dirty="0"/>
              </a:p>
              <a:p>
                <a:pPr marL="0" indent="0" algn="just">
                  <a:buFont typeface="Arial" panose="020B0604020202020204" pitchFamily="34" charset="0"/>
                  <a:buNone/>
                </a:pPr>
                <a:r>
                  <a:rPr lang="en-IN" dirty="0"/>
                  <a:t>How can we find this sum of infinite numbers in a finite life time? For his, we look at the sequence of sums of finite number of terms, called the sequence of partial sums:</a:t>
                </a:r>
              </a:p>
              <a:p>
                <a:pPr marL="0" indent="0" algn="just">
                  <a:buFont typeface="Arial" panose="020B0604020202020204" pitchFamily="34" charset="0"/>
                  <a:buNone/>
                </a:pPr>
                <a:endParaRPr lang="en-IN" dirty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IN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IN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>
                            <m:sSubPr>
                              <m:ctrlPr>
                                <a:rPr lang="en-IN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9">
                <a:extLst>
                  <a:ext uri="{FF2B5EF4-FFF2-40B4-BE49-F238E27FC236}">
                    <a16:creationId xmlns:a16="http://schemas.microsoft.com/office/drawing/2014/main" id="{23C1C176-2909-876F-3BB0-32BADA2F61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3363" y="1582082"/>
                <a:ext cx="8976049" cy="4572000"/>
              </a:xfrm>
              <a:prstGeom prst="rect">
                <a:avLst/>
              </a:prstGeom>
              <a:blipFill>
                <a:blip r:embed="rId8"/>
                <a:stretch>
                  <a:fillRect l="-1358" t="-2267" r="-13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6320" y="573128"/>
            <a:ext cx="368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illustrative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/>
              <p:nvPr/>
            </p:nvSpPr>
            <p:spPr>
              <a:xfrm>
                <a:off x="1727862" y="1573254"/>
                <a:ext cx="9263599" cy="41100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=1+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2+3+…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two items is 3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three items is 6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100 items is 5050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dirty="0"/>
                  <a:t>The Sum for the first 1000 items is 500500</a:t>
                </a:r>
              </a:p>
              <a:p>
                <a:endParaRPr lang="en-US" dirty="0"/>
              </a:p>
              <a:p>
                <a:r>
                  <a:rPr lang="en-US" dirty="0"/>
                  <a:t>It is clear that by increasing the number of items, the sum will tend to infinity </a:t>
                </a:r>
              </a:p>
              <a:p>
                <a:endParaRPr lang="en-US" dirty="0"/>
              </a:p>
              <a:p>
                <a:r>
                  <a:rPr lang="en-US" sz="3200" b="1" dirty="0">
                    <a:solidFill>
                      <a:srgbClr val="FF0000"/>
                    </a:solidFill>
                  </a:rPr>
                  <a:t>So, this series is divergent.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573254"/>
                <a:ext cx="9263599" cy="4110036"/>
              </a:xfrm>
              <a:prstGeom prst="rect">
                <a:avLst/>
              </a:prstGeom>
              <a:blipFill>
                <a:blip r:embed="rId8"/>
                <a:stretch>
                  <a:fillRect l="-1645" b="-40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72452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6320" y="573128"/>
            <a:ext cx="36808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illustrative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/>
              <p:nvPr/>
            </p:nvSpPr>
            <p:spPr>
              <a:xfrm>
                <a:off x="1727862" y="1884784"/>
                <a:ext cx="9263599" cy="57720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p>
                            <m:sSup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=1+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+…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The Sum for thee first two items is 1.5</a:t>
                </a:r>
              </a:p>
              <a:p>
                <a:r>
                  <a:rPr lang="en-US" dirty="0"/>
                  <a:t>The Sum for thee first three items is 1.75</a:t>
                </a:r>
              </a:p>
              <a:p>
                <a:r>
                  <a:rPr lang="en-US" dirty="0"/>
                  <a:t>The Sum for thee first 10 items is 1.99805</a:t>
                </a:r>
              </a:p>
              <a:p>
                <a:r>
                  <a:rPr lang="en-US" dirty="0"/>
                  <a:t>The Sum for thee first 30 items is 1.9999</a:t>
                </a:r>
              </a:p>
              <a:p>
                <a:endParaRPr lang="en-US" dirty="0"/>
              </a:p>
              <a:p>
                <a:r>
                  <a:rPr lang="en-US" dirty="0"/>
                  <a:t>It is clear that by increasing the number of items, the sum will not be greater than 2 </a:t>
                </a:r>
              </a:p>
              <a:p>
                <a:endParaRPr lang="en-US" dirty="0"/>
              </a:p>
              <a:p>
                <a:r>
                  <a:rPr lang="en-US" sz="3200" b="1" dirty="0">
                    <a:solidFill>
                      <a:srgbClr val="FF0000"/>
                    </a:solidFill>
                  </a:rPr>
                  <a:t>So, this series is Convergent at 2.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884784"/>
                <a:ext cx="9263599" cy="5772029"/>
              </a:xfrm>
              <a:prstGeom prst="rect">
                <a:avLst/>
              </a:prstGeom>
              <a:blipFill>
                <a:blip r:embed="rId8"/>
                <a:stretch>
                  <a:fillRect l="-16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1725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224" y="652098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32962" cy="561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 for Testing Series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672D4F-404A-3A09-48C9-4324D4C97839}"/>
              </a:ext>
            </a:extLst>
          </p:cNvPr>
          <p:cNvSpPr txBox="1"/>
          <p:nvPr/>
        </p:nvSpPr>
        <p:spPr>
          <a:xfrm>
            <a:off x="2007159" y="1617249"/>
            <a:ext cx="9533101" cy="5747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1- </a:t>
            </a:r>
            <a:r>
              <a:rPr lang="en-US" altLang="en-US" sz="2000" dirty="0"/>
              <a:t>nth Term Test</a:t>
            </a:r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2- Direct Comparison Test</a:t>
            </a:r>
          </a:p>
          <a:p>
            <a:endParaRPr lang="en-US" sz="2000" dirty="0"/>
          </a:p>
          <a:p>
            <a:r>
              <a:rPr lang="en-US" sz="2000" dirty="0"/>
              <a:t>3- Limit Comparison Test</a:t>
            </a:r>
          </a:p>
          <a:p>
            <a:endParaRPr lang="en-US" sz="2000" dirty="0"/>
          </a:p>
          <a:p>
            <a:endParaRPr lang="en-US" dirty="0"/>
          </a:p>
          <a:p>
            <a:pPr marL="0" lvl="2" indent="55563"/>
            <a:r>
              <a:rPr lang="en-US" dirty="0"/>
              <a:t>4- Cauchy Test </a:t>
            </a:r>
          </a:p>
          <a:p>
            <a:pPr lvl="2"/>
            <a:endParaRPr lang="en-US" dirty="0"/>
          </a:p>
          <a:p>
            <a:pPr marL="0" lvl="2"/>
            <a:r>
              <a:rPr lang="en-US" sz="2000" dirty="0"/>
              <a:t> 5- Integral Test</a:t>
            </a:r>
          </a:p>
          <a:p>
            <a:pPr lvl="2"/>
            <a:endParaRPr lang="en-US" sz="2000" dirty="0"/>
          </a:p>
          <a:p>
            <a:pPr marL="112713" lvl="2"/>
            <a:r>
              <a:rPr lang="en-US" sz="2000" dirty="0"/>
              <a:t>6- Ratio Test</a:t>
            </a:r>
          </a:p>
          <a:p>
            <a:pPr marL="112713" lvl="2"/>
            <a:endParaRPr lang="en-US" sz="2000" dirty="0"/>
          </a:p>
          <a:p>
            <a:pPr marL="112713" lvl="1"/>
            <a:r>
              <a:rPr lang="en-US" sz="2000" dirty="0"/>
              <a:t>7- Root Test</a:t>
            </a:r>
          </a:p>
          <a:p>
            <a:pPr marL="112713" lvl="1"/>
            <a:endParaRPr lang="en-US" sz="2000" dirty="0"/>
          </a:p>
          <a:p>
            <a:pPr marL="112713" lvl="1"/>
            <a:r>
              <a:rPr lang="en-US" sz="2000" dirty="0"/>
              <a:t>8- Alternating Series Test</a:t>
            </a:r>
          </a:p>
          <a:p>
            <a:pPr marL="112713" lvl="1"/>
            <a:endParaRPr lang="en-US" sz="2000" dirty="0"/>
          </a:p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endParaRPr lang="en-US" sz="24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CE0D626-D7A7-0255-3337-8FCC763B0272}"/>
              </a:ext>
            </a:extLst>
          </p:cNvPr>
          <p:cNvSpPr/>
          <p:nvPr/>
        </p:nvSpPr>
        <p:spPr>
          <a:xfrm>
            <a:off x="2042274" y="1612386"/>
            <a:ext cx="2052735" cy="553304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36C02D3-1A98-9AB6-229E-6CDEC8D275A5}"/>
              </a:ext>
            </a:extLst>
          </p:cNvPr>
          <p:cNvSpPr/>
          <p:nvPr/>
        </p:nvSpPr>
        <p:spPr>
          <a:xfrm>
            <a:off x="2042274" y="2851389"/>
            <a:ext cx="3217984" cy="462082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E82573D-8045-ED33-5B94-46EBF26E7B3F}"/>
              </a:ext>
            </a:extLst>
          </p:cNvPr>
          <p:cNvSpPr/>
          <p:nvPr/>
        </p:nvSpPr>
        <p:spPr>
          <a:xfrm>
            <a:off x="2027526" y="3662549"/>
            <a:ext cx="3217984" cy="462082"/>
          </a:xfrm>
          <a:prstGeom prst="rect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738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32962" cy="561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 for Testing Series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672D4F-404A-3A09-48C9-4324D4C97839}"/>
              </a:ext>
            </a:extLst>
          </p:cNvPr>
          <p:cNvSpPr txBox="1"/>
          <p:nvPr/>
        </p:nvSpPr>
        <p:spPr>
          <a:xfrm>
            <a:off x="1132322" y="1771267"/>
            <a:ext cx="9533101" cy="1087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learn about:</a:t>
            </a:r>
          </a:p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r>
              <a:rPr lang="en-US" altLang="en-US" sz="2400" dirty="0">
                <a:solidFill>
                  <a:srgbClr val="800000"/>
                </a:solidFill>
              </a:rPr>
              <a:t>The ways of testing a series for convergence or divergence.</a:t>
            </a:r>
            <a:endParaRPr lang="en-US" sz="24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1178434" y="359928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/>
              <a:t>Nth term Test </a:t>
            </a:r>
            <a:endParaRPr lang="en-US" sz="28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69F2F-736F-5B3E-1768-73C57C0E1D53}"/>
              </a:ext>
            </a:extLst>
          </p:cNvPr>
          <p:cNvSpPr/>
          <p:nvPr/>
        </p:nvSpPr>
        <p:spPr>
          <a:xfrm>
            <a:off x="4245429" y="3599286"/>
            <a:ext cx="3114035" cy="7995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Limit Comparison Test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1515ABD-EF6B-9451-52FF-7FF9AD12501F}"/>
              </a:ext>
            </a:extLst>
          </p:cNvPr>
          <p:cNvSpPr/>
          <p:nvPr/>
        </p:nvSpPr>
        <p:spPr>
          <a:xfrm>
            <a:off x="8026804" y="3599286"/>
            <a:ext cx="2283523" cy="7995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Cauchy Test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43068A-C024-CCF2-D22C-F794BB2F510B}"/>
              </a:ext>
            </a:extLst>
          </p:cNvPr>
          <p:cNvSpPr txBox="1"/>
          <p:nvPr/>
        </p:nvSpPr>
        <p:spPr>
          <a:xfrm>
            <a:off x="1874165" y="4914356"/>
            <a:ext cx="8286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We will need some important notes for limits </a:t>
            </a:r>
          </a:p>
        </p:txBody>
      </p:sp>
    </p:spTree>
    <p:extLst>
      <p:ext uri="{BB962C8B-B14F-4D97-AF65-F5344CB8AC3E}">
        <p14:creationId xmlns:p14="http://schemas.microsoft.com/office/powerpoint/2010/main" val="1155182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204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Important Note for Limits: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/>
              <p:nvPr/>
            </p:nvSpPr>
            <p:spPr>
              <a:xfrm>
                <a:off x="1902425" y="1898456"/>
                <a:ext cx="2876161" cy="3153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 smtClean="0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 i="0" smtClean="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1+</m:t>
                            </m:r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sup>
                        </m:sSup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e>
                    </m:func>
                  </m:oMath>
                </a14:m>
                <a:endParaRPr lang="en-US" sz="3200" b="0" dirty="0">
                  <a:ea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dirty="0"/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 i="1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7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+8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8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+13</m:t>
                            </m:r>
                          </m:den>
                        </m:f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 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7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8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 i="1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−4</m:t>
                            </m:r>
                          </m:den>
                        </m:f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 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2425" y="1898456"/>
                <a:ext cx="2876161" cy="3153107"/>
              </a:xfrm>
              <a:prstGeom prst="rect">
                <a:avLst/>
              </a:prstGeom>
              <a:blipFill>
                <a:blip r:embed="rId8"/>
                <a:stretch>
                  <a:fillRect l="-4873" r="-283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5466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577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****Important Notes for Limits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/>
              <p:nvPr/>
            </p:nvSpPr>
            <p:spPr>
              <a:xfrm>
                <a:off x="1902425" y="1898456"/>
                <a:ext cx="2876161" cy="344158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rad>
                          </m:den>
                        </m:f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rad>
                          </m:den>
                        </m:f>
                      </m:e>
                    </m:func>
                  </m:oMath>
                </a14:m>
                <a:endParaRPr lang="en-US" sz="3200" b="0" dirty="0">
                  <a:ea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dirty="0"/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den>
                            </m:f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3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US" sz="320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i="1" dirty="0"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200" i="1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200">
                                <a:latin typeface="Cambria Math" panose="020405030504060302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5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7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den>
                            </m:f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f>
                              <m:f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32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3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25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343</m:t>
                            </m:r>
                          </m:den>
                        </m:f>
                      </m:e>
                    </m:func>
                  </m:oMath>
                </a14:m>
                <a:endParaRPr lang="en-US" sz="3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E1E395-F181-D76A-C4A9-A6A23DA4D6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2425" y="1898456"/>
                <a:ext cx="2876161" cy="3441583"/>
              </a:xfrm>
              <a:prstGeom prst="rect">
                <a:avLst/>
              </a:prstGeom>
              <a:blipFill>
                <a:blip r:embed="rId8"/>
                <a:stretch>
                  <a:fillRect l="-4873" r="-862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1568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****Note for some series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2973" y="1470379"/>
            <a:ext cx="54102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5207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77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****Example A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798158" y="2551894"/>
                <a:ext cx="851900" cy="8476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8158" y="2551894"/>
                <a:ext cx="851900" cy="84760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242038" y="1960034"/>
                <a:ext cx="7719212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 P series 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Answer: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p </a:t>
                </a: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, So it is  converges  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2038" y="1960034"/>
                <a:ext cx="7719212" cy="2800767"/>
              </a:xfrm>
              <a:prstGeom prst="rect">
                <a:avLst/>
              </a:prstGeom>
              <a:blipFill>
                <a:blip r:embed="rId9"/>
                <a:stretch>
                  <a:fillRect l="-2054" t="-1525" b="-6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2010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770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****Example B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085021" y="2053654"/>
                <a:ext cx="7719212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 P series 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Answer:    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p </a:t>
                </a:r>
                <a14:m>
                  <m:oMath xmlns:m="http://schemas.openxmlformats.org/officeDocument/2006/math">
                    <m:r>
                      <a:rPr lang="en-US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, So it is  diverges  </a:t>
                </a: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5021" y="2053654"/>
                <a:ext cx="7719212" cy="2800767"/>
              </a:xfrm>
              <a:prstGeom prst="rect">
                <a:avLst/>
              </a:prstGeom>
              <a:blipFill>
                <a:blip r:embed="rId8"/>
                <a:stretch>
                  <a:fillRect l="-1975" t="-1525" b="-61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138925" y="2693512"/>
                <a:ext cx="1057671" cy="847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8925" y="2693512"/>
                <a:ext cx="1057671" cy="84760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93493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8" y="-36947"/>
            <a:ext cx="10203383" cy="1838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1056" y="631875"/>
            <a:ext cx="90616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 </a:t>
            </a:r>
            <a:r>
              <a:rPr lang="en-US" sz="4000" b="1" dirty="0">
                <a:solidFill>
                  <a:schemeClr val="bg1"/>
                </a:solidFill>
              </a:rPr>
              <a:t>1-</a:t>
            </a:r>
            <a:r>
              <a:rPr lang="en-US" sz="3200" dirty="0"/>
              <a:t> </a:t>
            </a:r>
            <a:r>
              <a:rPr lang="en-US" altLang="en-US" sz="4000" b="1" dirty="0">
                <a:solidFill>
                  <a:schemeClr val="bg1"/>
                </a:solidFill>
              </a:rPr>
              <a:t>nth Term Test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6039C1-D0AE-14C8-F702-1DF4551F18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2662" y="1462969"/>
            <a:ext cx="744855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065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24609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**Example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nth term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</m:num>
                            <m:den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+11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58552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1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37553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+3</m:t>
                            </m:r>
                          </m:num>
                          <m:den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3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+11</m:t>
                            </m:r>
                          </m:den>
                        </m:f>
                      </m:e>
                    </m:nary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16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21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26</m:t>
                        </m:r>
                      </m:den>
                    </m:f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+…</m:t>
                    </m:r>
                  </m:oMath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 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3200" b="1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                So, it is </a:t>
                </a:r>
                <a:r>
                  <a:rPr lang="en-US" altLang="en-US" sz="3200" b="1" dirty="0">
                    <a:solidFill>
                      <a:srgbClr val="FF0000"/>
                    </a:solidFill>
                  </a:rPr>
                  <a:t>Divergence</a:t>
                </a:r>
                <a:endParaRPr lang="en-US" sz="3200" b="1" dirty="0">
                  <a:solidFill>
                    <a:srgbClr val="FF0000"/>
                  </a:solidFill>
                  <a:ea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375532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12517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56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2- Limit Comparison Test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42DEE69-EFDD-C582-C9C6-24ABB0BDAA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0731" y="2022782"/>
            <a:ext cx="94107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 Limit Comparison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1299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57075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45121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</m:e>
                      </m:nary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                 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𝐶𝑜𝑚𝑝𝑎𝑟𝑖𝑠𝑜𝑛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  <m:f>
                        <m:fPr>
                          <m:ctrlPr>
                            <a:rPr lang="en-US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4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4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comparison test with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451219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Arrow 9"/>
          <p:cNvSpPr/>
          <p:nvPr/>
        </p:nvSpPr>
        <p:spPr>
          <a:xfrm>
            <a:off x="4359285" y="2453520"/>
            <a:ext cx="1339272" cy="6691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7813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1429331" y="1884784"/>
                <a:ext cx="9780814" cy="45261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limit is not equal to zero and positive </a:t>
                </a: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−4</m:t>
                              </m:r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𝑎𝑛𝑑</m:t>
                      </m:r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𝑏𝑜𝑡h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𝑐𝑜𝑛𝑣𝑒𝑟𝑔𝑒𝑛𝑡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𝑑𝑖𝑣𝑒𝑟𝑔𝑒𝑛𝑡</m:t>
                      </m:r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𝑖𝑛𝑐𝑒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 </m:t>
                    </m:r>
                    <m:nary>
                      <m:naryPr>
                        <m:chr m:val="∑"/>
                        <m:ctrlPr>
                          <a:rPr lang="en-US" sz="3200" b="1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b="1" i="0">
                            <a:latin typeface="Cambria Math" panose="02040503050406030204" pitchFamily="18" charset="0"/>
                          </a:rPr>
                          <m:t>𝐧</m:t>
                        </m:r>
                        <m:r>
                          <a:rPr lang="en-US" sz="3200" b="1" i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b="1" i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  <m:sup>
                        <m:r>
                          <a:rPr lang="en-US" sz="3200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b="1" i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𝐧</m:t>
                                </m:r>
                              </m:e>
                              <m:sup>
                                <m:r>
                                  <a:rPr lang="en-US" sz="32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e>
                    </m:nary>
                    <m:r>
                      <a:rPr lang="en-US" sz="32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US" sz="32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𝐢𝐬</m:t>
                    </m:r>
                    <m:r>
                      <a:rPr lang="en-US" sz="32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1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𝐜𝐨𝐧𝐯𝐞𝐫𝐠𝐞𝐧𝐭</m:t>
                    </m:r>
                  </m:oMath>
                </a14:m>
                <a:r>
                  <a:rPr lang="en-US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 </a:t>
                </a:r>
                <a:r>
                  <a:rPr lang="en-US" dirty="0"/>
                  <a:t>see Example  A </a:t>
                </a:r>
                <a:r>
                  <a:rPr lang="en-US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 </a:t>
                </a: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Then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+1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−4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convergent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1" y="1884784"/>
                <a:ext cx="9780814" cy="4526175"/>
              </a:xfrm>
              <a:prstGeom prst="rect">
                <a:avLst/>
              </a:prstGeom>
              <a:blipFill>
                <a:blip r:embed="rId8"/>
                <a:stretch>
                  <a:fillRect l="-1558" t="-18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86837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46320" y="573128"/>
            <a:ext cx="25540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Cauchy Test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/>
              <p:nvPr/>
            </p:nvSpPr>
            <p:spPr>
              <a:xfrm>
                <a:off x="1727862" y="1884784"/>
                <a:ext cx="9263599" cy="46079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</m:func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&lt;1 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𝑤𝑖𝑙𝑙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𝑐𝑜𝑛𝑣𝑒𝑟𝑔𝑒𝑛𝑡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i="1" dirty="0">
                  <a:latin typeface="Cambria Math" panose="02040503050406030204" pitchFamily="18" charset="0"/>
                </a:endParaRPr>
              </a:p>
              <a:p>
                <a:r>
                  <a:rPr lang="en-US" i="1" dirty="0">
                    <a:latin typeface="Cambria Math" panose="020405030504060302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&gt;1 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𝑤𝑖𝑙𝑙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𝑑𝑖𝑣𝑒𝑟𝑔𝑒𝑛𝑡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    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  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𝑇𝑒𝑠𝑡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𝑓𝑎𝑖𝑙𝑒𝑑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7E255B-F97A-AB9C-FD37-6574413B4D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884784"/>
                <a:ext cx="9263599" cy="46079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117437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2332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3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Cauchy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den>
                              </m:f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</m:sup>
                          </m:sSup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500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3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51392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den>
                              </m:f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</m:sup>
                          </m:sSup>
                        </m:e>
                      </m:nary>
                    </m:oMath>
                  </m:oMathPara>
                </a14:m>
                <a:endParaRPr lang="en-US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Cauchy test</a:t>
                </a:r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4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func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&lt;1    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                                                   Then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den>
                            </m:f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</m:sup>
                        </m:sSup>
                      </m:e>
                    </m:nary>
                  </m:oMath>
                </a14:m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is convergent </a:t>
                </a: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513929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7850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9568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Extra Practice -- Example 4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 Limit Comparison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+1)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9920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4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57075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45024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+3)</m:t>
                              </m:r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                              </m:t>
                      </m:r>
                      <m:r>
                        <a:rPr lang="en-US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𝐶𝑜𝑚𝑝𝑎𝑟𝑖𝑠𝑜𝑛</m:t>
                      </m:r>
                      <m:r>
                        <a:rPr lang="en-US" sz="32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 </m:t>
                      </m:r>
                      <m:f>
                        <m:fPr>
                          <m:ctrlPr>
                            <a:rPr lang="en-US" sz="4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4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en-US" sz="4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4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en-US" sz="4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</a:t>
                </a:r>
              </a:p>
              <a:p>
                <a:r>
                  <a:rPr lang="en-US" sz="320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</a:t>
                </a:r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By using comparison test with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nary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+3)</m:t>
                              </m:r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450245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Arrow 9"/>
          <p:cNvSpPr/>
          <p:nvPr/>
        </p:nvSpPr>
        <p:spPr>
          <a:xfrm>
            <a:off x="3445164" y="2512519"/>
            <a:ext cx="1450109" cy="7758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888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4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1429331" y="1884784"/>
                <a:ext cx="9780814" cy="45817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limit is not equal to zero and positive </a:t>
                </a: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+3)</m:t>
                              </m:r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𝑎𝑛𝑑</m:t>
                      </m:r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𝑏𝑜𝑡h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𝑐𝑜𝑛𝑣𝑒𝑟𝑔𝑒𝑛𝑡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𝑑𝑖𝑣𝑒𝑟𝑔𝑒𝑛𝑡</m:t>
                      </m:r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𝑖𝑛𝑐𝑒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 </m:t>
                    </m:r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nary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𝑐𝑜𝑛𝑣𝑒𝑟𝑔𝑒𝑛𝑡</m:t>
                    </m:r>
                  </m:oMath>
                </a14:m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 see Example </a:t>
                </a:r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A </a:t>
                </a:r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) </a:t>
                </a: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Then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+3)</m:t>
                            </m:r>
                          </m:den>
                        </m:f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convergent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1" y="1884784"/>
                <a:ext cx="9780814" cy="4581767"/>
              </a:xfrm>
              <a:prstGeom prst="rect">
                <a:avLst/>
              </a:prstGeom>
              <a:blipFill>
                <a:blip r:embed="rId8"/>
                <a:stretch>
                  <a:fillRect l="-1558" t="-18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27391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758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Practice -- Example 5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 Limit Comparison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32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7800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5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46923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                                  </m:t>
                          </m:r>
                        </m:e>
                      </m:nary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𝐶𝑜𝑚𝑝𝑎𝑟𝑖𝑠𝑜𝑛</m:t>
                      </m:r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en-US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comparison test with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32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den>
                        </m:f>
                      </m:e>
                    </m:nary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unc>
                            <m:func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limLow>
                                <m:limLow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limLow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>
                                      <a:latin typeface="Cambria Math" panose="02040503050406030204" pitchFamily="18" charset="0"/>
                                    </a:rPr>
                                    <m:t>lim</m:t>
                                  </m:r>
                                </m:e>
                                <m:lim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→∞</m:t>
                                  </m:r>
                                </m:lim>
                              </m:limLow>
                            </m:fName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ad>
                                    <m:radPr>
                                      <m:deg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</m:rad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3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𝑛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−1</m:t>
                                      </m:r>
                                    </m:e>
                                  </m:rad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US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rad>
                                </m:den>
                              </m:f>
                            </m:e>
                          </m:func>
                        </m:e>
                      </m:func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46923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ight Arrow 12"/>
          <p:cNvSpPr/>
          <p:nvPr/>
        </p:nvSpPr>
        <p:spPr>
          <a:xfrm>
            <a:off x="3943927" y="2654927"/>
            <a:ext cx="1782618" cy="5962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850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5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1429331" y="1884784"/>
                <a:ext cx="9780814" cy="46304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32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limit is not equal to zero and positive  </a:t>
                </a: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rad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𝑎𝑛𝑑</m:t>
                      </m:r>
                      <m:nary>
                        <m:naryPr>
                          <m:chr m:val="∑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ad>
                                <m:radPr>
                                  <m:degHide m:val="on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rad>
                            </m:den>
                          </m:f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𝑎𝑟𝑒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𝑏𝑜𝑡h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𝑐𝑜𝑛𝑣𝑒𝑟𝑔𝑒𝑛𝑡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𝑑𝑖𝑣𝑒𝑟𝑔𝑒𝑛𝑡</m:t>
                      </m:r>
                    </m:oMath>
                  </m:oMathPara>
                </a14:m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𝑖𝑛𝑐𝑒</m:t>
                    </m:r>
                    <m:nary>
                      <m:naryPr>
                        <m:chr m:val="∑"/>
                        <m:ctrlPr>
                          <a:rPr lang="en-US" sz="3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32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rad>
                          </m:den>
                        </m:f>
                      </m:e>
                    </m:nary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𝑖𝑠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𝑑𝑖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𝑣𝑒𝑟𝑔𝑒𝑛𝑡</m:t>
                    </m:r>
                  </m:oMath>
                </a14:m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 </a:t>
                </a:r>
                <a:r>
                  <a:rPr lang="en-US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see Example  B </a:t>
                </a:r>
                <a:r>
                  <a:rPr lang="en-US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) </a:t>
                </a:r>
              </a:p>
              <a:p>
                <a:endParaRPr lang="en-US" dirty="0">
                  <a:ea typeface="Cambria Math" panose="020405030504060302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Then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2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28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−1</m:t>
                                </m:r>
                              </m:e>
                            </m:rad>
                          </m:den>
                        </m:f>
                      </m:e>
                    </m:nary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divergent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1" y="1884784"/>
                <a:ext cx="9780814" cy="4630498"/>
              </a:xfrm>
              <a:prstGeom prst="rect">
                <a:avLst/>
              </a:prstGeom>
              <a:blipFill>
                <a:blip r:embed="rId8"/>
                <a:stretch>
                  <a:fillRect l="-1558" t="-18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577383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758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Practice -- Example 6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i="1" dirty="0">
                    <a:latin typeface="Cambria Math" panose="02040503050406030204" pitchFamily="18" charset="0"/>
                  </a:rPr>
                  <a:t>                           </a:t>
                </a:r>
                <a:r>
                  <a:rPr lang="en-US" b="1" i="1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Test  Convergent and Divergent of the below series using Cauchy test</a:t>
                </a:r>
              </a:p>
              <a:p>
                <a:endParaRPr lang="en-US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32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32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sSup>
                                <m:sSupPr>
                                  <m:ctrlP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32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p>
                          </m:sSup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2" y="2350459"/>
                <a:ext cx="9780814" cy="2266070"/>
              </a:xfrm>
              <a:prstGeom prst="rect">
                <a:avLst/>
              </a:prstGeom>
              <a:blipFill>
                <a:blip r:embed="rId8"/>
                <a:stretch>
                  <a:fillRect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91983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581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6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/>
              <p:nvPr/>
            </p:nvSpPr>
            <p:spPr>
              <a:xfrm>
                <a:off x="300868" y="2033218"/>
                <a:ext cx="9780814" cy="49362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m:rPr>
                              <m:brk m:alnAt="23"/>
                            </m:rP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p>
                          </m:sSup>
                        </m:e>
                      </m:nary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num>
                        <m:den>
                          <m:r>
                            <a:rPr lang="en-US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en-US" sz="24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US" sz="32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3200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            By using Cauchy test</a:t>
                </a:r>
                <a:endParaRPr lang="en-US" dirty="0"/>
              </a:p>
              <a:p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den>
                              </m:f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</m:func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&gt;1    </m:t>
                      </m:r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                                                   Then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18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m:rPr>
                            <m:brk m:alnAt="23"/>
                          </m:rPr>
                          <a:rPr lang="en-US" sz="18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sz="1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1+</m:t>
                            </m:r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den>
                            </m:f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sup>
                        </m:sSup>
                      </m:e>
                    </m:nary>
                  </m:oMath>
                </a14:m>
                <a:r>
                  <a:rPr lang="en-US" sz="180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is divergent </a:t>
                </a:r>
              </a:p>
              <a:p>
                <a:endParaRPr lang="en-US" b="0" dirty="0">
                  <a:ea typeface="Cambria Math" panose="02040503050406030204" pitchFamily="18" charset="0"/>
                </a:endParaRPr>
              </a:p>
              <a:p>
                <a:r>
                  <a:rPr lang="en-US" dirty="0">
                    <a:ea typeface="Cambria Math" panose="02040503050406030204" pitchFamily="18" charset="0"/>
                  </a:rPr>
                  <a:t> </a:t>
                </a:r>
              </a:p>
              <a:p>
                <a:r>
                  <a:rPr lang="en-US" b="0" dirty="0">
                    <a:ea typeface="Cambria Math" panose="02040503050406030204" pitchFamily="18" charset="0"/>
                  </a:rPr>
                  <a:t>                           </a:t>
                </a:r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4682660-A61F-4E17-FC8C-CC15926F74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868" y="2033218"/>
                <a:ext cx="9780814" cy="493622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05159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Taylor Series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1100" y="2028825"/>
            <a:ext cx="982980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3675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1- Taylor Series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08572" y="2637307"/>
                <a:ext cx="9740300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Let f(x)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/>
                  <a:t>                                        C= 1</a:t>
                </a:r>
              </a:p>
              <a:p>
                <a:endParaRPr lang="en-US" sz="2800" dirty="0"/>
              </a:p>
              <a:p>
                <a:r>
                  <a:rPr lang="en-US" sz="2800" dirty="0"/>
                  <a:t>Find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𝑎𝑠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=2 </m:t>
                    </m:r>
                  </m:oMath>
                </a14:m>
                <a:endParaRPr lang="en-US" sz="2800" b="0" dirty="0"/>
              </a:p>
              <a:p>
                <a:endParaRPr lang="en-US" sz="2800" b="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572" y="2637307"/>
                <a:ext cx="9740300" cy="1815882"/>
              </a:xfrm>
              <a:prstGeom prst="rect">
                <a:avLst/>
              </a:prstGeom>
              <a:blipFill>
                <a:blip r:embed="rId8"/>
                <a:stretch>
                  <a:fillRect l="-1252" t="-33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62071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8" y="56105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1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3528019" y="121020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169" y="2103772"/>
            <a:ext cx="6134100" cy="8191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𝒂𝒔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𝒂𝒏𝒅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𝑪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93308148"/>
                  </p:ext>
                </p:extLst>
              </p:nvPr>
            </p:nvGraphicFramePr>
            <p:xfrm>
              <a:off x="7619999" y="3217312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F(x)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  F(c)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dirty="0"/>
                            <a:t>=1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sSup>
                                      <m:sSupPr>
                                        <m:ctrlPr>
                                          <a:rPr lang="en-US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p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d>
                                      <m:dPr>
                                        <m:ctrlP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</m:d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=3</m:t>
                                    </m:r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sSup>
                                      <m:sSupPr>
                                        <m:ctrlPr>
                                          <a:rPr lang="en-US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</m:e>
                                      <m:sup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d>
                                      <m:dPr>
                                        <m:ctrlP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800" b="0" i="1" smtClean="0"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</m:e>
                                    </m:d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=3(1)</m:t>
                                    </m:r>
                                  </m:e>
                                  <m:sup>
                                    <m:r>
                                      <a:rPr lang="en-US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sz="1800" b="0" i="1" smtClean="0">
                                    <a:latin typeface="Cambria Math" panose="02040503050406030204" pitchFamily="18" charset="0"/>
                                  </a:rPr>
                                  <m:t>=3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6x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6(1)</a:t>
                          </a:r>
                          <a:r>
                            <a:rPr lang="en-US" baseline="0" dirty="0"/>
                            <a:t> = 6 </a:t>
                          </a:r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93308148"/>
                  </p:ext>
                </p:extLst>
              </p:nvPr>
            </p:nvGraphicFramePr>
            <p:xfrm>
              <a:off x="7619999" y="3217312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5376" r="-204641" b="-2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5376" r="-832" b="-2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104255" r="-204641" b="-1010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104255" r="-832" b="-1010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206452" r="-204641" b="-21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206452" r="-832" b="-215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2!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154540" y="3703657"/>
                <a:ext cx="4450531" cy="610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0" y="3703657"/>
                <a:ext cx="4450531" cy="61093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−3+3(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  <a:blipFill>
                <a:blip r:embed="rId1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212016" y="4991106"/>
                <a:ext cx="408981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=1+3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−3+3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+3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2016" y="4991106"/>
                <a:ext cx="4089818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309000" y="5614559"/>
                <a:ext cx="6259694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d>
                        <m:d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en-US" sz="32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2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9000" y="5614559"/>
                <a:ext cx="6259694" cy="59593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99809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2- Taylor Series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08572" y="2637307"/>
                <a:ext cx="9740300" cy="1852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Let f(x)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/>
                  <a:t>                                        C= 1</a:t>
                </a:r>
              </a:p>
              <a:p>
                <a:endParaRPr lang="en-US" sz="2800" dirty="0"/>
              </a:p>
              <a:p>
                <a:r>
                  <a:rPr lang="en-US" sz="2800" dirty="0"/>
                  <a:t>Find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𝑎𝑠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=2 </m:t>
                    </m:r>
                  </m:oMath>
                </a14:m>
                <a:endParaRPr lang="en-US" sz="2800" b="0" dirty="0"/>
              </a:p>
              <a:p>
                <a:endParaRPr lang="en-US" sz="2800" b="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8572" y="2637307"/>
                <a:ext cx="9740300" cy="1852751"/>
              </a:xfrm>
              <a:prstGeom prst="rect">
                <a:avLst/>
              </a:prstGeom>
              <a:blipFill>
                <a:blip r:embed="rId8"/>
                <a:stretch>
                  <a:fillRect l="-1252" t="-32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432780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8" y="56105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2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3516725" y="1210582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4169" y="2103772"/>
            <a:ext cx="6134100" cy="8191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𝒂𝒔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𝒂𝒏𝒅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𝑪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8694" y="2091151"/>
                <a:ext cx="4032181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/>
            </p:nvGraphicFramePr>
            <p:xfrm>
              <a:off x="6654473" y="3217313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F(x) =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 smtClean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/>
                            <a:t>  F(c) =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1" i="1" smtClean="0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∗1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dirty="0"/>
                            <a:t>=2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4x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4*1=4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′′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dirty="0"/>
                            <a:t>4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3383201"/>
                  </p:ext>
                </p:extLst>
              </p:nvPr>
            </p:nvGraphicFramePr>
            <p:xfrm>
              <a:off x="6654473" y="3217313"/>
              <a:ext cx="4368800" cy="16970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40264">
                      <a:extLst>
                        <a:ext uri="{9D8B030D-6E8A-4147-A177-3AD203B41FA5}">
                          <a16:colId xmlns:a16="http://schemas.microsoft.com/office/drawing/2014/main" val="4011420952"/>
                        </a:ext>
                      </a:extLst>
                    </a:gridCol>
                    <a:gridCol w="2928536">
                      <a:extLst>
                        <a:ext uri="{9D8B030D-6E8A-4147-A177-3AD203B41FA5}">
                          <a16:colId xmlns:a16="http://schemas.microsoft.com/office/drawing/2014/main" val="2596581748"/>
                        </a:ext>
                      </a:extLst>
                    </a:gridCol>
                  </a:tblGrid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5376" r="-204641" b="-2032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5376" r="-832" b="-2032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86784669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104255" r="-204641" b="-1010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104255" r="-832" b="-10106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3304310"/>
                      </a:ext>
                    </a:extLst>
                  </a:tr>
                  <a:tr h="5656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22" t="-206452" r="-204641" b="-21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0"/>
                          <a:stretch>
                            <a:fillRect l="-49480" t="-206452" r="-832" b="-215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8057120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=2+4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2!</m:t>
                          </m:r>
                        </m:den>
                      </m:f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−1)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1" y="3038764"/>
                <a:ext cx="3934851" cy="61093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154540" y="3703657"/>
                <a:ext cx="4450531" cy="6099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=2+4 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540" y="3703657"/>
                <a:ext cx="4450531" cy="60991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=2+4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−4+2(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+1)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365" y="4496962"/>
                <a:ext cx="4449106" cy="369332"/>
              </a:xfrm>
              <a:prstGeom prst="rect">
                <a:avLst/>
              </a:prstGeom>
              <a:blipFill>
                <a:blip r:embed="rId1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-298127" y="5278874"/>
                <a:ext cx="6259694" cy="595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d>
                        <m:d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</m:d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sSup>
                        <m:sSupPr>
                          <m:ctrlP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98127" y="5278874"/>
                <a:ext cx="6259694" cy="5959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247180" y="4909542"/>
                <a:ext cx="378969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+4 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−4+2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+2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7180" y="4909542"/>
                <a:ext cx="3789692" cy="369332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74454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98254" y="2101598"/>
            <a:ext cx="8128000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Infinite Series</a:t>
            </a:r>
          </a:p>
          <a:p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Convergent and Divergent Definition 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1462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73745" y="1775035"/>
            <a:ext cx="6096000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Convergent tests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56099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Nth term Test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4085203" y="3125020"/>
            <a:ext cx="3887797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Limit Comparison Test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386705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Cauchy Test </a:t>
            </a:r>
          </a:p>
        </p:txBody>
      </p:sp>
    </p:spTree>
    <p:extLst>
      <p:ext uri="{BB962C8B-B14F-4D97-AF65-F5344CB8AC3E}">
        <p14:creationId xmlns:p14="http://schemas.microsoft.com/office/powerpoint/2010/main" val="25026681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73745" y="1775035"/>
            <a:ext cx="6096000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Different Convergent tests</a:t>
            </a: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56099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Nth term Test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4085203" y="3125020"/>
            <a:ext cx="3887797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Limit Comparison Test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908DA4-20AD-AEA6-EAD4-E93B311930FE}"/>
              </a:ext>
            </a:extLst>
          </p:cNvPr>
          <p:cNvSpPr/>
          <p:nvPr/>
        </p:nvSpPr>
        <p:spPr>
          <a:xfrm>
            <a:off x="8386705" y="3160816"/>
            <a:ext cx="2503619" cy="730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Cauchy Test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73745" y="4862648"/>
            <a:ext cx="6693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Taylor series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90943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84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7178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8206" y="633405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IMPORTANT ANNOUNCEMENT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7E255B-F97A-AB9C-FD37-6574413B4D8E}"/>
              </a:ext>
            </a:extLst>
          </p:cNvPr>
          <p:cNvSpPr txBox="1"/>
          <p:nvPr/>
        </p:nvSpPr>
        <p:spPr>
          <a:xfrm>
            <a:off x="1727862" y="1884784"/>
            <a:ext cx="92635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032000" y="2438400"/>
            <a:ext cx="8793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Differential Revision is essential  </a:t>
            </a:r>
          </a:p>
        </p:txBody>
      </p:sp>
    </p:spTree>
    <p:extLst>
      <p:ext uri="{BB962C8B-B14F-4D97-AF65-F5344CB8AC3E}">
        <p14:creationId xmlns:p14="http://schemas.microsoft.com/office/powerpoint/2010/main" val="1009146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2153</TotalTime>
  <Words>1172</Words>
  <Application>Microsoft Office PowerPoint</Application>
  <PresentationFormat>Widescreen</PresentationFormat>
  <Paragraphs>497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147</cp:revision>
  <dcterms:created xsi:type="dcterms:W3CDTF">2021-08-03T13:03:26Z</dcterms:created>
  <dcterms:modified xsi:type="dcterms:W3CDTF">2025-03-26T07:43:17Z</dcterms:modified>
</cp:coreProperties>
</file>