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3"/>
  </p:notesMasterIdLst>
  <p:sldIdLst>
    <p:sldId id="480" r:id="rId2"/>
    <p:sldId id="530" r:id="rId3"/>
    <p:sldId id="313" r:id="rId4"/>
    <p:sldId id="482" r:id="rId5"/>
    <p:sldId id="483" r:id="rId6"/>
    <p:sldId id="481" r:id="rId7"/>
    <p:sldId id="256" r:id="rId8"/>
    <p:sldId id="484" r:id="rId9"/>
    <p:sldId id="485" r:id="rId10"/>
    <p:sldId id="486" r:id="rId11"/>
    <p:sldId id="487" r:id="rId12"/>
    <p:sldId id="488" r:id="rId13"/>
    <p:sldId id="489" r:id="rId14"/>
    <p:sldId id="490" r:id="rId15"/>
    <p:sldId id="491" r:id="rId16"/>
    <p:sldId id="257" r:id="rId17"/>
    <p:sldId id="262" r:id="rId18"/>
    <p:sldId id="258" r:id="rId19"/>
    <p:sldId id="261" r:id="rId20"/>
    <p:sldId id="263" r:id="rId21"/>
    <p:sldId id="259" r:id="rId22"/>
    <p:sldId id="532" r:id="rId23"/>
    <p:sldId id="260" r:id="rId24"/>
    <p:sldId id="264" r:id="rId25"/>
    <p:sldId id="265" r:id="rId26"/>
    <p:sldId id="533" r:id="rId27"/>
    <p:sldId id="497" r:id="rId28"/>
    <p:sldId id="266" r:id="rId29"/>
    <p:sldId id="267" r:id="rId30"/>
    <p:sldId id="268" r:id="rId31"/>
    <p:sldId id="276" r:id="rId32"/>
    <p:sldId id="498" r:id="rId33"/>
    <p:sldId id="269" r:id="rId34"/>
    <p:sldId id="270" r:id="rId35"/>
    <p:sldId id="271" r:id="rId36"/>
    <p:sldId id="272" r:id="rId37"/>
    <p:sldId id="273" r:id="rId38"/>
    <p:sldId id="526" r:id="rId39"/>
    <p:sldId id="274" r:id="rId40"/>
    <p:sldId id="500" r:id="rId41"/>
    <p:sldId id="275" r:id="rId42"/>
    <p:sldId id="501" r:id="rId43"/>
    <p:sldId id="502" r:id="rId44"/>
    <p:sldId id="496" r:id="rId45"/>
    <p:sldId id="503" r:id="rId46"/>
    <p:sldId id="512" r:id="rId47"/>
    <p:sldId id="504" r:id="rId48"/>
    <p:sldId id="505" r:id="rId49"/>
    <p:sldId id="510" r:id="rId50"/>
    <p:sldId id="506" r:id="rId51"/>
    <p:sldId id="511" r:id="rId52"/>
    <p:sldId id="509" r:id="rId53"/>
    <p:sldId id="507" r:id="rId54"/>
    <p:sldId id="508" r:id="rId55"/>
    <p:sldId id="513" r:id="rId56"/>
    <p:sldId id="514" r:id="rId57"/>
    <p:sldId id="515" r:id="rId58"/>
    <p:sldId id="494" r:id="rId59"/>
    <p:sldId id="516" r:id="rId60"/>
    <p:sldId id="517" r:id="rId61"/>
    <p:sldId id="493" r:id="rId62"/>
    <p:sldId id="518" r:id="rId63"/>
    <p:sldId id="519" r:id="rId64"/>
    <p:sldId id="521" r:id="rId65"/>
    <p:sldId id="522" r:id="rId66"/>
    <p:sldId id="523" r:id="rId67"/>
    <p:sldId id="524" r:id="rId68"/>
    <p:sldId id="525" r:id="rId69"/>
    <p:sldId id="534" r:id="rId70"/>
    <p:sldId id="306"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0"/>
            <p14:sldId id="313"/>
            <p14:sldId id="482"/>
            <p14:sldId id="483"/>
            <p14:sldId id="481"/>
            <p14:sldId id="256"/>
            <p14:sldId id="484"/>
            <p14:sldId id="485"/>
            <p14:sldId id="486"/>
            <p14:sldId id="487"/>
            <p14:sldId id="488"/>
            <p14:sldId id="489"/>
            <p14:sldId id="490"/>
            <p14:sldId id="491"/>
            <p14:sldId id="257"/>
            <p14:sldId id="262"/>
            <p14:sldId id="258"/>
            <p14:sldId id="261"/>
            <p14:sldId id="263"/>
            <p14:sldId id="259"/>
            <p14:sldId id="532"/>
            <p14:sldId id="260"/>
            <p14:sldId id="264"/>
            <p14:sldId id="265"/>
            <p14:sldId id="533"/>
            <p14:sldId id="497"/>
            <p14:sldId id="266"/>
            <p14:sldId id="267"/>
            <p14:sldId id="268"/>
            <p14:sldId id="276"/>
            <p14:sldId id="498"/>
            <p14:sldId id="269"/>
            <p14:sldId id="270"/>
            <p14:sldId id="271"/>
            <p14:sldId id="272"/>
            <p14:sldId id="273"/>
            <p14:sldId id="526"/>
            <p14:sldId id="274"/>
            <p14:sldId id="500"/>
            <p14:sldId id="275"/>
            <p14:sldId id="501"/>
            <p14:sldId id="502"/>
            <p14:sldId id="496"/>
            <p14:sldId id="503"/>
            <p14:sldId id="512"/>
            <p14:sldId id="504"/>
            <p14:sldId id="505"/>
            <p14:sldId id="510"/>
            <p14:sldId id="506"/>
            <p14:sldId id="511"/>
            <p14:sldId id="509"/>
            <p14:sldId id="507"/>
            <p14:sldId id="508"/>
            <p14:sldId id="513"/>
            <p14:sldId id="514"/>
            <p14:sldId id="515"/>
            <p14:sldId id="494"/>
            <p14:sldId id="516"/>
            <p14:sldId id="517"/>
            <p14:sldId id="493"/>
            <p14:sldId id="518"/>
            <p14:sldId id="519"/>
            <p14:sldId id="521"/>
            <p14:sldId id="522"/>
            <p14:sldId id="523"/>
            <p14:sldId id="524"/>
            <p14:sldId id="525"/>
            <p14:sldId id="534"/>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8" d="100"/>
          <a:sy n="68" d="100"/>
        </p:scale>
        <p:origin x="79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77821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33662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99901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851806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729305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123357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4793386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8912309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3215419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3743877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4565319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566066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074939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5726880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3356440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33890343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2605682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7185314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37949735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6.png"/><Relationship Id="rId4" Type="http://schemas.openxmlformats.org/officeDocument/2006/relationships/image" Target="../media/image45.png"/></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 Id="rId4" Type="http://schemas.openxmlformats.org/officeDocument/2006/relationships/image" Target="../media/image49.png"/></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 Id="rId4" Type="http://schemas.openxmlformats.org/officeDocument/2006/relationships/image" Target="../media/image50.png"/></Relationships>
</file>

<file path=ppt/slides/_rels/slide71.xml.rels><?xml version="1.0" encoding="UTF-8" standalone="yes"?>
<Relationships xmlns="http://schemas.openxmlformats.org/package/2006/relationships"><Relationship Id="rId8" Type="http://schemas.openxmlformats.org/officeDocument/2006/relationships/image" Target="../media/image53.jpg"/><Relationship Id="rId3" Type="http://schemas.openxmlformats.org/officeDocument/2006/relationships/image" Target="../media/image51.png"/><Relationship Id="rId7"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555036" y="-149914"/>
            <a:ext cx="6085488" cy="626339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92210" y="4011206"/>
            <a:ext cx="5766576"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Mona </a:t>
            </a:r>
            <a:r>
              <a:rPr lang="en-US" sz="2400" dirty="0" err="1">
                <a:solidFill>
                  <a:schemeClr val="bg1"/>
                </a:solidFill>
                <a:latin typeface="Times New Roman" panose="02020603050405020304" pitchFamily="18" charset="0"/>
                <a:cs typeface="Times New Roman" panose="02020603050405020304" pitchFamily="18" charset="0"/>
              </a:rPr>
              <a:t>Moustafa</a:t>
            </a:r>
            <a:r>
              <a:rPr lang="en-US" sz="2400" dirty="0">
                <a:solidFill>
                  <a:schemeClr val="bg1"/>
                </a:solidFill>
                <a:latin typeface="Times New Roman" panose="02020603050405020304" pitchFamily="18" charset="0"/>
                <a:cs typeface="Times New Roman" panose="02020603050405020304" pitchFamily="18" charset="0"/>
              </a:rPr>
              <a:t> Elashry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7150" y="2531819"/>
            <a:ext cx="873259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Scientific Research Workshops</a:t>
            </a:r>
          </a:p>
          <a:p>
            <a:r>
              <a:rPr lang="en-US" sz="3600" b="1" dirty="0">
                <a:solidFill>
                  <a:srgbClr val="00B0F0"/>
                </a:solidFill>
                <a:latin typeface="Times New Roman" panose="02020603050405020304" pitchFamily="18" charset="0"/>
                <a:cs typeface="Times New Roman" panose="02020603050405020304" pitchFamily="18" charset="0"/>
              </a:rPr>
              <a:t>- A Practical Perspective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917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Session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874993" y="-44450"/>
            <a:ext cx="5746953" cy="6122719"/>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23360" y="4047622"/>
            <a:ext cx="7711605" cy="1569660"/>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"Empowering Research: Practical Approaches to Selecting the Perfect Research Title"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Mona </a:t>
            </a:r>
            <a:r>
              <a:rPr lang="en-US" sz="2800" b="1" dirty="0" err="1">
                <a:solidFill>
                  <a:srgbClr val="00B0F0"/>
                </a:solidFill>
                <a:latin typeface="Times New Roman" panose="02020603050405020304" pitchFamily="18" charset="0"/>
                <a:cs typeface="Times New Roman" panose="02020603050405020304" pitchFamily="18" charset="0"/>
              </a:rPr>
              <a:t>Moustafa</a:t>
            </a:r>
            <a:r>
              <a:rPr lang="en-US" sz="2800" b="1" dirty="0">
                <a:solidFill>
                  <a:srgbClr val="00B0F0"/>
                </a:solidFill>
                <a:latin typeface="Times New Roman" panose="02020603050405020304" pitchFamily="18" charset="0"/>
                <a:cs typeface="Times New Roman" panose="02020603050405020304" pitchFamily="18" charset="0"/>
              </a:rPr>
              <a:t> Elashry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5" name="TextBox 14">
            <a:extLst>
              <a:ext uri="{FF2B5EF4-FFF2-40B4-BE49-F238E27FC236}">
                <a16:creationId xmlns:a16="http://schemas.microsoft.com/office/drawing/2014/main" id="{D6D44D99-9A40-482F-BC44-96F3BF70C801}"/>
              </a:ext>
            </a:extLst>
          </p:cNvPr>
          <p:cNvSpPr txBox="1"/>
          <p:nvPr/>
        </p:nvSpPr>
        <p:spPr>
          <a:xfrm>
            <a:off x="-163970" y="5299076"/>
            <a:ext cx="9090374"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"Empowering Research: Practical Approaches to Selecting the Perfect Research Title")</a:t>
            </a:r>
          </a:p>
        </p:txBody>
      </p:sp>
    </p:spTree>
    <p:extLst>
      <p:ext uri="{BB962C8B-B14F-4D97-AF65-F5344CB8AC3E}">
        <p14:creationId xmlns:p14="http://schemas.microsoft.com/office/powerpoint/2010/main" val="3463086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Introduction to Research Methodology</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Have a finger print in your thesis</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Research variables</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Select a research title</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Exercises</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Group Workshop</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386491"/>
            <a:ext cx="8417320" cy="3539430"/>
          </a:xfrm>
          <a:prstGeom prst="rect">
            <a:avLst/>
          </a:prstGeom>
          <a:noFill/>
        </p:spPr>
        <p:txBody>
          <a:bodyPr wrap="square" rtlCol="0">
            <a:spAutoFit/>
          </a:bodyPr>
          <a:lstStyle/>
          <a:p>
            <a:pPr marL="514350" indent="-514350" algn="just">
              <a:buFont typeface="+mj-lt"/>
              <a:buAutoNum type="arabicPeriod"/>
            </a:pPr>
            <a:r>
              <a:rPr lang="en-US" sz="2800" dirty="0">
                <a:solidFill>
                  <a:schemeClr val="bg1"/>
                </a:solidFill>
                <a:latin typeface="Times New Roman" panose="02020603050405020304" pitchFamily="18" charset="0"/>
                <a:cs typeface="Times New Roman" panose="02020603050405020304" pitchFamily="18" charset="0"/>
              </a:rPr>
              <a:t>Understand the fundamental concepts and principles of research methodology.</a:t>
            </a:r>
          </a:p>
          <a:p>
            <a:pPr marL="514350" indent="-514350" algn="just">
              <a:buFont typeface="+mj-lt"/>
              <a:buAutoNum type="arabicPeriod"/>
            </a:pPr>
            <a:r>
              <a:rPr lang="en-US" sz="2800" dirty="0">
                <a:solidFill>
                  <a:schemeClr val="bg1"/>
                </a:solidFill>
                <a:latin typeface="Times New Roman" panose="02020603050405020304" pitchFamily="18" charset="0"/>
                <a:cs typeface="Times New Roman" panose="02020603050405020304" pitchFamily="18" charset="0"/>
              </a:rPr>
              <a:t>Incorporate personal interests and insights into research to create a unique perspective.</a:t>
            </a:r>
          </a:p>
          <a:p>
            <a:pPr marL="514350" indent="-514350" algn="just">
              <a:buFont typeface="+mj-lt"/>
              <a:buAutoNum type="arabicPeriod"/>
            </a:pPr>
            <a:r>
              <a:rPr lang="en-US" sz="2800" dirty="0">
                <a:solidFill>
                  <a:schemeClr val="bg1"/>
                </a:solidFill>
                <a:latin typeface="Times New Roman" panose="02020603050405020304" pitchFamily="18" charset="0"/>
                <a:cs typeface="Times New Roman" panose="02020603050405020304" pitchFamily="18" charset="0"/>
              </a:rPr>
              <a:t>Identify and define research variables accurately.</a:t>
            </a:r>
          </a:p>
          <a:p>
            <a:pPr marL="514350" indent="-514350" algn="just">
              <a:buFont typeface="+mj-lt"/>
              <a:buAutoNum type="arabicPeriod"/>
            </a:pPr>
            <a:r>
              <a:rPr lang="en-US" sz="2800" dirty="0">
                <a:solidFill>
                  <a:schemeClr val="bg1"/>
                </a:solidFill>
                <a:latin typeface="Times New Roman" panose="02020603050405020304" pitchFamily="18" charset="0"/>
                <a:cs typeface="Times New Roman" panose="02020603050405020304" pitchFamily="18" charset="0"/>
              </a:rPr>
              <a:t>Select an appropriate research title that reflects the study's scope and purpose</a:t>
            </a:r>
          </a:p>
          <a:p>
            <a:pPr algn="just"/>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42449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91321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Introduction to Research Methodology</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مقدمة في منهجية البحث</a:t>
            </a:r>
            <a:endParaRPr lang="en-US" sz="2800" dirty="0">
              <a:solidFill>
                <a:srgbClr val="000000"/>
              </a:solidFill>
              <a:latin typeface="Times New Roman" panose="02020603050405020304" pitchFamily="18" charset="0"/>
              <a:cs typeface="Times New Roman" panose="02020603050405020304" pitchFamily="18" charset="0"/>
            </a:endParaRPr>
          </a:p>
          <a:p>
            <a:pPr algn="ct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9629292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FF0000"/>
                </a:solidFill>
              </a:rPr>
              <a:t>ما هو الفرق بين البحث ومنهجية البحث؟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is the difference between Research and Research Methodology?</a:t>
            </a:r>
          </a:p>
        </p:txBody>
      </p:sp>
    </p:spTree>
    <p:extLst>
      <p:ext uri="{BB962C8B-B14F-4D97-AF65-F5344CB8AC3E}">
        <p14:creationId xmlns:p14="http://schemas.microsoft.com/office/powerpoint/2010/main" val="16480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rtl="1"/>
            <a:r>
              <a:rPr lang="ar-EG" sz="2400" dirty="0">
                <a:solidFill>
                  <a:schemeClr val="tx1"/>
                </a:solidFill>
              </a:rPr>
              <a:t>يشير البحث إلى التحقيق المنهجي في موضوع أو قضية معينة لاكتساب معرفة أو رؤى أو فهم جديد. يتضمن جمع البيانات وتحليلها وتفسيرها للإجابة على أسئلة البحث أو اختبار الفرضيات. يمكن إجراء الأبحاث في مجالات مختلفة، بما في ذلك التعليم والعلوم والعلوم الاجتماعية وغيرها.</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cs typeface="Times New Roman" panose="02020603050405020304" pitchFamily="18" charset="0"/>
              </a:rPr>
              <a:t>Research refers to the systematic investigation of a particular topic or issue to gain new knowledge, insights, or understanding. It involves the collection, analysis, and interpretation of data to answer research questions or test hypotheses. Research can be conducted in various fields, including education, science, social sciences, and more.</a:t>
            </a:r>
          </a:p>
          <a:p>
            <a:pPr algn="just"/>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1997342"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a:t>
            </a:r>
            <a:endParaRPr lang="en-US" sz="3200" b="1" dirty="0">
              <a:solidFill>
                <a:srgbClr val="FFFFFF"/>
              </a:solidFill>
            </a:endParaRPr>
          </a:p>
        </p:txBody>
      </p:sp>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rtl="1"/>
            <a:r>
              <a:rPr lang="ar-EG" sz="2400" dirty="0">
                <a:solidFill>
                  <a:schemeClr val="tx1"/>
                </a:solidFill>
              </a:rPr>
              <a:t>تشير منهجية البحث إلى النهج العام أو الإستراتيجية المستخدمة لإجراء البحث. ويشمل التقنيات والإجراءات والأدوات المستخدمة لجمع البيانات وتحليلها. تتضمن منهجية البحث اختيار تصميم البحث، وطرق جمع البيانات، وتقنيات أخذ العينات، وإجراءات تحليل البيانات، وتفسير النتائج.</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cs typeface="Times New Roman" panose="02020603050405020304" pitchFamily="18" charset="0"/>
              </a:rPr>
              <a:t>Research methodology refers to the overall approach or strategy used to conduct research. It encompasses the techniques, procedures, and tools employed to gather and analyze data. Research methodology includes the selection of research design, data collection methods, sampling techniques, data analysis procedures, and interpretation of findings.</a:t>
            </a:r>
          </a:p>
          <a:p>
            <a:pPr algn="just"/>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 methodology </a:t>
            </a:r>
            <a:endParaRPr lang="en-US" sz="3200" b="1" dirty="0">
              <a:solidFill>
                <a:srgbClr val="FFFFFF"/>
              </a:solidFill>
            </a:endParaRPr>
          </a:p>
        </p:txBody>
      </p:sp>
    </p:spTree>
    <p:extLst>
      <p:ext uri="{BB962C8B-B14F-4D97-AF65-F5344CB8AC3E}">
        <p14:creationId xmlns:p14="http://schemas.microsoft.com/office/powerpoint/2010/main" val="425748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FF0000"/>
                </a:solidFill>
              </a:rPr>
              <a:t>ما هي أهمية منهجية البحث؟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is the Importance of Research Methodology?</a:t>
            </a:r>
          </a:p>
        </p:txBody>
      </p:sp>
    </p:spTree>
    <p:extLst>
      <p:ext uri="{BB962C8B-B14F-4D97-AF65-F5344CB8AC3E}">
        <p14:creationId xmlns:p14="http://schemas.microsoft.com/office/powerpoint/2010/main" val="3052912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tx1"/>
                </a:solidFill>
              </a:rPr>
              <a:t>Firstly, it helps researchers define the scope and objectives of their studies. By clearly stating research questions and objectives, researchers can focus their efforts and avoid unnecessary diversions.</a:t>
            </a:r>
          </a:p>
          <a:p>
            <a:pPr algn="ctr"/>
            <a:endParaRPr lang="en-US" dirty="0">
              <a:solidFill>
                <a:schemeClr val="tx1"/>
              </a:solidFill>
            </a:endParaRPr>
          </a:p>
          <a:p>
            <a:pPr algn="just" rtl="1"/>
            <a:r>
              <a:rPr lang="ar-EG" sz="2400" dirty="0">
                <a:solidFill>
                  <a:schemeClr val="tx1"/>
                </a:solidFill>
              </a:rPr>
              <a:t>أولاً، يساعد الباحثين على تحديد نطاق وأهداف دراساتهم. من خلال تحديد أسئلة البحث وأهدافه بوضوح، يمكن للباحثين تركيز جهودهم وتجنب الانحرافات غير الضرورية.</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06210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Research methodology plays a vital role in academia for several reasons. </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تلعب منهجية البحث دورًا حيويًا في الأوساط الأكاديمية لعدة أسباب.</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 methodology </a:t>
            </a:r>
            <a:endParaRPr lang="en-US" sz="3200" b="1" dirty="0">
              <a:solidFill>
                <a:srgbClr val="FFFFFF"/>
              </a:solidFill>
            </a:endParaRPr>
          </a:p>
        </p:txBody>
      </p:sp>
    </p:spTree>
    <p:extLst>
      <p:ext uri="{BB962C8B-B14F-4D97-AF65-F5344CB8AC3E}">
        <p14:creationId xmlns:p14="http://schemas.microsoft.com/office/powerpoint/2010/main" val="10771245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tx1"/>
                </a:solidFill>
              </a:rPr>
              <a:t>Secondly, research methodology ensures the validity and reliability of research findings. By following systematic procedures, researchers can minimize bias and errors, making their results more trustworthy and accurate.</a:t>
            </a:r>
          </a:p>
          <a:p>
            <a:pPr algn="ctr"/>
            <a:endParaRPr lang="en-US" dirty="0">
              <a:solidFill>
                <a:schemeClr val="tx1"/>
              </a:solidFill>
            </a:endParaRPr>
          </a:p>
          <a:p>
            <a:pPr algn="just" rtl="1"/>
            <a:r>
              <a:rPr lang="ar-EG" sz="2400" dirty="0">
                <a:solidFill>
                  <a:schemeClr val="tx1"/>
                </a:solidFill>
              </a:rPr>
              <a:t>ثانياً، تضمن منهجية البحث صحة وموثوقية نتائج البحث. ومن خلال اتباع إجراءات منهجية، يمكن للباحثين تقليل التحيز والأخطاء، مما يجعل نتائجهم أكثر موثوقية ودقة.</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06210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Research methodology plays a vital role in academia for several reasons. </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تلعب منهجية البحث دورًا حيويًا في الأوساط الأكاديمية لعدة أسباب.</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 methodology </a:t>
            </a:r>
            <a:endParaRPr lang="en-US" sz="3200" b="1" dirty="0">
              <a:solidFill>
                <a:srgbClr val="FFFFFF"/>
              </a:solidFill>
            </a:endParaRPr>
          </a:p>
        </p:txBody>
      </p:sp>
    </p:spTree>
    <p:extLst>
      <p:ext uri="{BB962C8B-B14F-4D97-AF65-F5344CB8AC3E}">
        <p14:creationId xmlns:p14="http://schemas.microsoft.com/office/powerpoint/2010/main" val="12201083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tx1"/>
                </a:solidFill>
              </a:rPr>
              <a:t>Thirdly, research methodology allows for replication and verification of findings. By providing detailed documentation of the research process, other researchers can replicate the study and validate the results. This promotes the growth of knowledge and contributes to the advancement of the field.</a:t>
            </a:r>
          </a:p>
          <a:p>
            <a:pPr algn="ctr"/>
            <a:endParaRPr lang="en-US" dirty="0">
              <a:solidFill>
                <a:schemeClr val="tx1"/>
              </a:solidFill>
            </a:endParaRPr>
          </a:p>
          <a:p>
            <a:pPr algn="just" rtl="1"/>
            <a:r>
              <a:rPr lang="ar-EG" sz="2400" dirty="0">
                <a:solidFill>
                  <a:schemeClr val="tx1"/>
                </a:solidFill>
              </a:rPr>
              <a:t>ثالثا، تسمح منهجية البحث بتكرار النتائج والتحقق منها. ومن خلال توفير توثيق تفصيلي لعملية البحث، يمكن للباحثين الآخرين تكرار الدراسة والتحقق من صحة النتائج. وهذا يعزز نمو المعرفة ويساهم في تقدم هذا المجال.</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06210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Research methodology plays a vital role in academia for several reasons. </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تلعب منهجية البحث دورًا حيويًا في الأوساط الأكاديمية لعدة أسباب.</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 methodology </a:t>
            </a:r>
            <a:endParaRPr lang="en-US" sz="3200" b="1" dirty="0">
              <a:solidFill>
                <a:srgbClr val="FFFFFF"/>
              </a:solidFill>
            </a:endParaRPr>
          </a:p>
        </p:txBody>
      </p:sp>
    </p:spTree>
    <p:extLst>
      <p:ext uri="{BB962C8B-B14F-4D97-AF65-F5344CB8AC3E}">
        <p14:creationId xmlns:p14="http://schemas.microsoft.com/office/powerpoint/2010/main" val="6550218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ما هي المكونات الرئيسية لمنهجية البحث؟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are The Key Components of Research Methodology</a:t>
            </a:r>
          </a:p>
        </p:txBody>
      </p:sp>
    </p:spTree>
    <p:extLst>
      <p:ext uri="{BB962C8B-B14F-4D97-AF65-F5344CB8AC3E}">
        <p14:creationId xmlns:p14="http://schemas.microsoft.com/office/powerpoint/2010/main" val="3253918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04D4CF2-90A2-4A76-9741-3203FCD29759}"/>
              </a:ext>
            </a:extLst>
          </p:cNvPr>
          <p:cNvPicPr>
            <a:picLocks noChangeAspect="1"/>
          </p:cNvPicPr>
          <p:nvPr/>
        </p:nvPicPr>
        <p:blipFill>
          <a:blip r:embed="rId2"/>
          <a:stretch>
            <a:fillRect/>
          </a:stretch>
        </p:blipFill>
        <p:spPr>
          <a:xfrm>
            <a:off x="70338" y="133643"/>
            <a:ext cx="12051323" cy="6590714"/>
          </a:xfrm>
          <a:prstGeom prst="rect">
            <a:avLst/>
          </a:prstGeom>
        </p:spPr>
      </p:pic>
    </p:spTree>
    <p:extLst>
      <p:ext uri="{BB962C8B-B14F-4D97-AF65-F5344CB8AC3E}">
        <p14:creationId xmlns:p14="http://schemas.microsoft.com/office/powerpoint/2010/main" val="2192439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813573"/>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How do you have a finger print in your thesis?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كيف تكون لك بصمة في رسالتك؟</a:t>
            </a:r>
            <a:endParaRPr lang="en-US"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a:extLst>
              <a:ext uri="{FF2B5EF4-FFF2-40B4-BE49-F238E27FC236}">
                <a16:creationId xmlns:a16="http://schemas.microsoft.com/office/drawing/2014/main" id="{7602E38C-8E37-4CE6-BE2C-5495372C95A4}"/>
              </a:ext>
            </a:extLst>
          </p:cNvPr>
          <p:cNvPicPr>
            <a:picLocks noChangeAspect="1"/>
          </p:cNvPicPr>
          <p:nvPr/>
        </p:nvPicPr>
        <p:blipFill>
          <a:blip r:embed="rId4"/>
          <a:stretch>
            <a:fillRect/>
          </a:stretch>
        </p:blipFill>
        <p:spPr>
          <a:xfrm>
            <a:off x="7315410" y="3999250"/>
            <a:ext cx="1774090" cy="2572735"/>
          </a:xfrm>
          <a:prstGeom prst="rect">
            <a:avLst/>
          </a:prstGeom>
        </p:spPr>
      </p:pic>
    </p:spTree>
    <p:extLst>
      <p:ext uri="{BB962C8B-B14F-4D97-AF65-F5344CB8AC3E}">
        <p14:creationId xmlns:p14="http://schemas.microsoft.com/office/powerpoint/2010/main" val="54513912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185D91-0379-61FF-B205-AC1F588D7560}"/>
              </a:ext>
            </a:extLst>
          </p:cNvPr>
          <p:cNvPicPr>
            <a:picLocks noChangeAspect="1"/>
          </p:cNvPicPr>
          <p:nvPr/>
        </p:nvPicPr>
        <p:blipFill>
          <a:blip r:embed="rId2"/>
          <a:stretch>
            <a:fillRect/>
          </a:stretch>
        </p:blipFill>
        <p:spPr>
          <a:xfrm>
            <a:off x="2067340" y="967409"/>
            <a:ext cx="7354956" cy="4731026"/>
          </a:xfrm>
          <a:prstGeom prst="rect">
            <a:avLst/>
          </a:prstGeom>
        </p:spPr>
      </p:pic>
      <p:sp>
        <p:nvSpPr>
          <p:cNvPr id="6" name="Rectangle 5">
            <a:extLst>
              <a:ext uri="{FF2B5EF4-FFF2-40B4-BE49-F238E27FC236}">
                <a16:creationId xmlns:a16="http://schemas.microsoft.com/office/drawing/2014/main" id="{A0440EB3-282D-45D0-8D8E-FB2E4BD90FD1}"/>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A48B8D8-6C2B-4B89-9BF2-75F0C2B7DE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4B9F39B4-D22A-4574-A186-EBEC1531AB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545807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C1755-63C8-17D9-6CFA-45D9331C54B3}"/>
              </a:ext>
            </a:extLst>
          </p:cNvPr>
          <p:cNvSpPr>
            <a:spLocks noGrp="1"/>
          </p:cNvSpPr>
          <p:nvPr>
            <p:ph type="title"/>
          </p:nvPr>
        </p:nvSpPr>
        <p:spPr>
          <a:xfrm>
            <a:off x="838200" y="1544568"/>
            <a:ext cx="10515600" cy="1325563"/>
          </a:xfrm>
        </p:spPr>
        <p:txBody>
          <a:bodyPr>
            <a:normAutofit/>
          </a:bodyPr>
          <a:lstStyle/>
          <a:p>
            <a:pPr algn="ctr"/>
            <a:r>
              <a:rPr lang="en-US" sz="8800" b="1" dirty="0">
                <a:solidFill>
                  <a:srgbClr val="FF0000"/>
                </a:solidFill>
              </a:rPr>
              <a:t>Tools </a:t>
            </a:r>
            <a:r>
              <a:rPr lang="ar-EG" sz="8800" b="1" dirty="0">
                <a:solidFill>
                  <a:srgbClr val="FF0000"/>
                </a:solidFill>
              </a:rPr>
              <a:t>الأدوات</a:t>
            </a:r>
            <a:endParaRPr lang="en-US" sz="8800" b="1" dirty="0">
              <a:solidFill>
                <a:srgbClr val="FF0000"/>
              </a:solidFill>
            </a:endParaRPr>
          </a:p>
        </p:txBody>
      </p:sp>
      <p:pic>
        <p:nvPicPr>
          <p:cNvPr id="3" name="Picture 2">
            <a:extLst>
              <a:ext uri="{FF2B5EF4-FFF2-40B4-BE49-F238E27FC236}">
                <a16:creationId xmlns:a16="http://schemas.microsoft.com/office/drawing/2014/main" id="{C8909DD8-F471-B345-3106-D050BDFCBB85}"/>
              </a:ext>
            </a:extLst>
          </p:cNvPr>
          <p:cNvPicPr>
            <a:picLocks noChangeAspect="1"/>
          </p:cNvPicPr>
          <p:nvPr/>
        </p:nvPicPr>
        <p:blipFill>
          <a:blip r:embed="rId2"/>
          <a:stretch>
            <a:fillRect/>
          </a:stretch>
        </p:blipFill>
        <p:spPr>
          <a:xfrm>
            <a:off x="4075975" y="3006793"/>
            <a:ext cx="4040049" cy="2757903"/>
          </a:xfrm>
          <a:prstGeom prst="rect">
            <a:avLst/>
          </a:prstGeom>
        </p:spPr>
      </p:pic>
      <p:sp>
        <p:nvSpPr>
          <p:cNvPr id="4" name="Rectangle 3">
            <a:extLst>
              <a:ext uri="{FF2B5EF4-FFF2-40B4-BE49-F238E27FC236}">
                <a16:creationId xmlns:a16="http://schemas.microsoft.com/office/drawing/2014/main" id="{CD20D44B-4EB6-4742-8B69-177F641E500F}"/>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6E88BED-E9A6-4FB2-8B55-2BD227A5F9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6CDE08D-F0DF-418F-A9F6-78E0372758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261580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754A60B-91AA-8A12-366D-9AF2D32D884D}"/>
              </a:ext>
            </a:extLst>
          </p:cNvPr>
          <p:cNvPicPr>
            <a:picLocks noChangeAspect="1"/>
          </p:cNvPicPr>
          <p:nvPr/>
        </p:nvPicPr>
        <p:blipFill rotWithShape="1">
          <a:blip r:embed="rId2"/>
          <a:srcRect b="8591"/>
          <a:stretch/>
        </p:blipFill>
        <p:spPr>
          <a:xfrm>
            <a:off x="2120348" y="993913"/>
            <a:ext cx="7726019" cy="4306956"/>
          </a:xfrm>
          <a:prstGeom prst="rect">
            <a:avLst/>
          </a:prstGeom>
        </p:spPr>
      </p:pic>
      <p:sp>
        <p:nvSpPr>
          <p:cNvPr id="3" name="Rectangle 2">
            <a:extLst>
              <a:ext uri="{FF2B5EF4-FFF2-40B4-BE49-F238E27FC236}">
                <a16:creationId xmlns:a16="http://schemas.microsoft.com/office/drawing/2014/main" id="{16321D22-F417-404D-92AF-B2156E60D598}"/>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CFF2DB6-63CB-48B3-9638-9AE2E128EE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TextBox 4">
            <a:extLst>
              <a:ext uri="{FF2B5EF4-FFF2-40B4-BE49-F238E27FC236}">
                <a16:creationId xmlns:a16="http://schemas.microsoft.com/office/drawing/2014/main" id="{63AB8D2A-9B57-4BD1-9860-F4B324531E7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024992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AEF4FBC-A49B-9513-B5B5-89549C756A97}"/>
              </a:ext>
            </a:extLst>
          </p:cNvPr>
          <p:cNvPicPr>
            <a:picLocks noChangeAspect="1"/>
          </p:cNvPicPr>
          <p:nvPr/>
        </p:nvPicPr>
        <p:blipFill>
          <a:blip r:embed="rId2"/>
          <a:stretch>
            <a:fillRect/>
          </a:stretch>
        </p:blipFill>
        <p:spPr>
          <a:xfrm>
            <a:off x="3367803" y="1453725"/>
            <a:ext cx="5456393" cy="3950550"/>
          </a:xfrm>
          <a:prstGeom prst="rect">
            <a:avLst/>
          </a:prstGeom>
        </p:spPr>
      </p:pic>
      <p:sp>
        <p:nvSpPr>
          <p:cNvPr id="3" name="Rectangle 2">
            <a:extLst>
              <a:ext uri="{FF2B5EF4-FFF2-40B4-BE49-F238E27FC236}">
                <a16:creationId xmlns:a16="http://schemas.microsoft.com/office/drawing/2014/main" id="{8144E94E-3DB7-4982-8AD3-FDE5FE747844}"/>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0C784BF-DE66-43C9-BDAC-CC045F21A5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TextBox 4">
            <a:extLst>
              <a:ext uri="{FF2B5EF4-FFF2-40B4-BE49-F238E27FC236}">
                <a16:creationId xmlns:a16="http://schemas.microsoft.com/office/drawing/2014/main" id="{83C4ECD0-0E3C-4E67-A3A5-77DFB1392E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698617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3169A4-0FB8-C40B-8DDC-CD7DBE366134}"/>
              </a:ext>
            </a:extLst>
          </p:cNvPr>
          <p:cNvPicPr>
            <a:picLocks noChangeAspect="1"/>
          </p:cNvPicPr>
          <p:nvPr/>
        </p:nvPicPr>
        <p:blipFill>
          <a:blip r:embed="rId2"/>
          <a:stretch>
            <a:fillRect/>
          </a:stretch>
        </p:blipFill>
        <p:spPr>
          <a:xfrm>
            <a:off x="2875722" y="755374"/>
            <a:ext cx="5923721" cy="4532243"/>
          </a:xfrm>
          <a:prstGeom prst="rect">
            <a:avLst/>
          </a:prstGeom>
        </p:spPr>
      </p:pic>
      <p:sp>
        <p:nvSpPr>
          <p:cNvPr id="3" name="Rectangle 2">
            <a:extLst>
              <a:ext uri="{FF2B5EF4-FFF2-40B4-BE49-F238E27FC236}">
                <a16:creationId xmlns:a16="http://schemas.microsoft.com/office/drawing/2014/main" id="{A4C074A7-C18E-4D06-8322-FEC8A246232B}"/>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190CF57-C255-469C-9370-7238DF96B5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TextBox 4">
            <a:extLst>
              <a:ext uri="{FF2B5EF4-FFF2-40B4-BE49-F238E27FC236}">
                <a16:creationId xmlns:a16="http://schemas.microsoft.com/office/drawing/2014/main" id="{D4CCD0AE-4190-4162-A00B-401B840AE77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869616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0EDF522-F4A7-26B6-2FC6-8757FB202BDC}"/>
              </a:ext>
            </a:extLst>
          </p:cNvPr>
          <p:cNvPicPr>
            <a:picLocks noChangeAspect="1"/>
          </p:cNvPicPr>
          <p:nvPr/>
        </p:nvPicPr>
        <p:blipFill rotWithShape="1">
          <a:blip r:embed="rId2"/>
          <a:srcRect b="7770"/>
          <a:stretch/>
        </p:blipFill>
        <p:spPr>
          <a:xfrm>
            <a:off x="2597426" y="781878"/>
            <a:ext cx="6997148" cy="4585252"/>
          </a:xfrm>
          <a:prstGeom prst="rect">
            <a:avLst/>
          </a:prstGeom>
        </p:spPr>
      </p:pic>
      <p:sp>
        <p:nvSpPr>
          <p:cNvPr id="3" name="Rectangle 2">
            <a:extLst>
              <a:ext uri="{FF2B5EF4-FFF2-40B4-BE49-F238E27FC236}">
                <a16:creationId xmlns:a16="http://schemas.microsoft.com/office/drawing/2014/main" id="{4C51DE27-DD04-46BD-9E51-D70B0227AB11}"/>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741D0FF-53AB-4283-AFDB-508BD37382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TextBox 4">
            <a:extLst>
              <a:ext uri="{FF2B5EF4-FFF2-40B4-BE49-F238E27FC236}">
                <a16:creationId xmlns:a16="http://schemas.microsoft.com/office/drawing/2014/main" id="{C6827F41-E8DC-4E8D-992C-39A2984521C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120335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C51DE27-DD04-46BD-9E51-D70B0227AB11}"/>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741D0FF-53AB-4283-AFDB-508BD373824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TextBox 4">
            <a:extLst>
              <a:ext uri="{FF2B5EF4-FFF2-40B4-BE49-F238E27FC236}">
                <a16:creationId xmlns:a16="http://schemas.microsoft.com/office/drawing/2014/main" id="{C6827F41-E8DC-4E8D-992C-39A2984521C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31EE9BA1-7623-4D29-AB9D-5FE4001158F7}"/>
              </a:ext>
            </a:extLst>
          </p:cNvPr>
          <p:cNvPicPr>
            <a:picLocks noChangeAspect="1"/>
          </p:cNvPicPr>
          <p:nvPr/>
        </p:nvPicPr>
        <p:blipFill>
          <a:blip r:embed="rId3"/>
          <a:stretch>
            <a:fillRect/>
          </a:stretch>
        </p:blipFill>
        <p:spPr>
          <a:xfrm>
            <a:off x="761393" y="1212844"/>
            <a:ext cx="4775929" cy="3647048"/>
          </a:xfrm>
          <a:prstGeom prst="rect">
            <a:avLst/>
          </a:prstGeom>
        </p:spPr>
      </p:pic>
      <p:pic>
        <p:nvPicPr>
          <p:cNvPr id="7" name="Picture 6">
            <a:extLst>
              <a:ext uri="{FF2B5EF4-FFF2-40B4-BE49-F238E27FC236}">
                <a16:creationId xmlns:a16="http://schemas.microsoft.com/office/drawing/2014/main" id="{970D74AB-F32B-4297-B07C-F7715AC9BE63}"/>
              </a:ext>
            </a:extLst>
          </p:cNvPr>
          <p:cNvPicPr>
            <a:picLocks noChangeAspect="1"/>
          </p:cNvPicPr>
          <p:nvPr/>
        </p:nvPicPr>
        <p:blipFill>
          <a:blip r:embed="rId4"/>
          <a:stretch>
            <a:fillRect/>
          </a:stretch>
        </p:blipFill>
        <p:spPr>
          <a:xfrm>
            <a:off x="6897528" y="2483959"/>
            <a:ext cx="4720920" cy="3601329"/>
          </a:xfrm>
          <a:prstGeom prst="rect">
            <a:avLst/>
          </a:prstGeom>
        </p:spPr>
      </p:pic>
    </p:spTree>
    <p:extLst>
      <p:ext uri="{BB962C8B-B14F-4D97-AF65-F5344CB8AC3E}">
        <p14:creationId xmlns:p14="http://schemas.microsoft.com/office/powerpoint/2010/main" val="21949585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EE0528-829F-40B2-AF22-A22E2D69078F}"/>
              </a:ext>
            </a:extLst>
          </p:cNvPr>
          <p:cNvPicPr>
            <a:picLocks noChangeAspect="1"/>
          </p:cNvPicPr>
          <p:nvPr/>
        </p:nvPicPr>
        <p:blipFill>
          <a:blip r:embed="rId2"/>
          <a:stretch>
            <a:fillRect/>
          </a:stretch>
        </p:blipFill>
        <p:spPr>
          <a:xfrm>
            <a:off x="3544592" y="1962914"/>
            <a:ext cx="5102815" cy="3511646"/>
          </a:xfrm>
          <a:prstGeom prst="rect">
            <a:avLst/>
          </a:prstGeom>
        </p:spPr>
      </p:pic>
      <p:sp>
        <p:nvSpPr>
          <p:cNvPr id="4" name="TextBox 3">
            <a:extLst>
              <a:ext uri="{FF2B5EF4-FFF2-40B4-BE49-F238E27FC236}">
                <a16:creationId xmlns:a16="http://schemas.microsoft.com/office/drawing/2014/main" id="{DCB12E83-366E-F89A-23C7-B33EE15402D7}"/>
              </a:ext>
            </a:extLst>
          </p:cNvPr>
          <p:cNvSpPr txBox="1"/>
          <p:nvPr/>
        </p:nvSpPr>
        <p:spPr>
          <a:xfrm>
            <a:off x="2887226" y="556144"/>
            <a:ext cx="6096000" cy="1107996"/>
          </a:xfrm>
          <a:prstGeom prst="rect">
            <a:avLst/>
          </a:prstGeom>
          <a:noFill/>
        </p:spPr>
        <p:txBody>
          <a:bodyPr wrap="square">
            <a:spAutoFit/>
          </a:bodyPr>
          <a:lstStyle/>
          <a:p>
            <a:pPr algn="ctr"/>
            <a:r>
              <a:rPr kumimoji="0" lang="en-US" sz="6600" b="1" i="0" u="none" strike="noStrike" kern="1200" cap="none" spc="0" normalizeH="0" baseline="0" noProof="0" dirty="0">
                <a:ln>
                  <a:noFill/>
                </a:ln>
                <a:solidFill>
                  <a:schemeClr val="bg1"/>
                </a:solidFill>
                <a:effectLst/>
                <a:uLnTx/>
                <a:uFillTx/>
                <a:latin typeface="Calibri Light" panose="020F0302020204030204"/>
                <a:ea typeface="+mj-ea"/>
                <a:cs typeface="Times New Roman" panose="02020603050405020304" pitchFamily="18" charset="0"/>
              </a:rPr>
              <a:t>Vision </a:t>
            </a:r>
            <a:r>
              <a:rPr kumimoji="0" lang="ar-EG" sz="6600" b="1" i="0" u="none" strike="noStrike" kern="1200" cap="none" spc="0" normalizeH="0" baseline="0" noProof="0" dirty="0">
                <a:ln>
                  <a:noFill/>
                </a:ln>
                <a:solidFill>
                  <a:schemeClr val="bg1"/>
                </a:solidFill>
                <a:effectLst/>
                <a:uLnTx/>
                <a:uFillTx/>
                <a:latin typeface="Calibri Light" panose="020F0302020204030204"/>
                <a:ea typeface="+mj-ea"/>
                <a:cs typeface="Times New Roman" panose="02020603050405020304" pitchFamily="18" charset="0"/>
              </a:rPr>
              <a:t>رؤية</a:t>
            </a:r>
            <a:endParaRPr lang="en-US" sz="2000" b="1" dirty="0">
              <a:solidFill>
                <a:schemeClr val="bg1"/>
              </a:solidFill>
            </a:endParaRPr>
          </a:p>
        </p:txBody>
      </p:sp>
      <p:sp>
        <p:nvSpPr>
          <p:cNvPr id="5" name="Rectangle 4">
            <a:extLst>
              <a:ext uri="{FF2B5EF4-FFF2-40B4-BE49-F238E27FC236}">
                <a16:creationId xmlns:a16="http://schemas.microsoft.com/office/drawing/2014/main" id="{DCF4FE62-10C1-4E08-A9FE-28B05821D773}"/>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95E172C-BBD5-4CA4-9558-09EACE02819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DF036DE6-E86B-40BB-8C13-9150924A943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121101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88F6695-61AD-BA16-1BB7-744F48CB1AED}"/>
              </a:ext>
            </a:extLst>
          </p:cNvPr>
          <p:cNvPicPr>
            <a:picLocks noChangeAspect="1"/>
          </p:cNvPicPr>
          <p:nvPr/>
        </p:nvPicPr>
        <p:blipFill>
          <a:blip r:embed="rId2"/>
          <a:stretch>
            <a:fillRect/>
          </a:stretch>
        </p:blipFill>
        <p:spPr>
          <a:xfrm>
            <a:off x="1669774" y="596348"/>
            <a:ext cx="8852452" cy="5724939"/>
          </a:xfrm>
          <a:prstGeom prst="rect">
            <a:avLst/>
          </a:prstGeom>
        </p:spPr>
      </p:pic>
      <p:sp>
        <p:nvSpPr>
          <p:cNvPr id="3" name="Rectangle 2">
            <a:extLst>
              <a:ext uri="{FF2B5EF4-FFF2-40B4-BE49-F238E27FC236}">
                <a16:creationId xmlns:a16="http://schemas.microsoft.com/office/drawing/2014/main" id="{9821D90E-0644-4B77-92EE-A7811031B541}"/>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364879B-C109-4349-B4CE-42916D2030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TextBox 4">
            <a:extLst>
              <a:ext uri="{FF2B5EF4-FFF2-40B4-BE49-F238E27FC236}">
                <a16:creationId xmlns:a16="http://schemas.microsoft.com/office/drawing/2014/main" id="{A36C34B0-52C6-4E18-8EA0-D55FD5EB54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446348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E446B9E-EDE1-9565-B677-82B0E31F62DA}"/>
              </a:ext>
            </a:extLst>
          </p:cNvPr>
          <p:cNvPicPr>
            <a:picLocks noChangeAspect="1"/>
          </p:cNvPicPr>
          <p:nvPr/>
        </p:nvPicPr>
        <p:blipFill>
          <a:blip r:embed="rId2"/>
          <a:stretch>
            <a:fillRect/>
          </a:stretch>
        </p:blipFill>
        <p:spPr>
          <a:xfrm>
            <a:off x="-132520" y="192156"/>
            <a:ext cx="11924098" cy="2383743"/>
          </a:xfrm>
          <a:prstGeom prst="rect">
            <a:avLst/>
          </a:prstGeom>
        </p:spPr>
      </p:pic>
      <p:pic>
        <p:nvPicPr>
          <p:cNvPr id="3" name="Picture 2">
            <a:extLst>
              <a:ext uri="{FF2B5EF4-FFF2-40B4-BE49-F238E27FC236}">
                <a16:creationId xmlns:a16="http://schemas.microsoft.com/office/drawing/2014/main" id="{3F85D9E8-AB86-CEB5-C4F4-B5CB817A0AA7}"/>
              </a:ext>
            </a:extLst>
          </p:cNvPr>
          <p:cNvPicPr>
            <a:picLocks noChangeAspect="1"/>
          </p:cNvPicPr>
          <p:nvPr/>
        </p:nvPicPr>
        <p:blipFill rotWithShape="1">
          <a:blip r:embed="rId3"/>
          <a:srcRect b="8649"/>
          <a:stretch/>
        </p:blipFill>
        <p:spPr>
          <a:xfrm>
            <a:off x="2551042" y="2239618"/>
            <a:ext cx="7089914" cy="4426226"/>
          </a:xfrm>
          <a:prstGeom prst="rect">
            <a:avLst/>
          </a:prstGeom>
        </p:spPr>
      </p:pic>
      <p:sp>
        <p:nvSpPr>
          <p:cNvPr id="4" name="Rectangle 3">
            <a:extLst>
              <a:ext uri="{FF2B5EF4-FFF2-40B4-BE49-F238E27FC236}">
                <a16:creationId xmlns:a16="http://schemas.microsoft.com/office/drawing/2014/main" id="{88489B92-9B5A-4060-8B27-EBBDB857B59F}"/>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AF80413-CA3E-4257-B3F1-9CB0E7AD807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FB89476-39F6-43AC-A549-4040E7A3F2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574651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489B92-9B5A-4060-8B27-EBBDB857B59F}"/>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AF80413-CA3E-4257-B3F1-9CB0E7AD80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FB89476-39F6-43AC-A549-4040E7A3F2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4420E661-4426-445E-96AB-CB031EA08ABF}"/>
              </a:ext>
            </a:extLst>
          </p:cNvPr>
          <p:cNvPicPr>
            <a:picLocks noChangeAspect="1"/>
          </p:cNvPicPr>
          <p:nvPr/>
        </p:nvPicPr>
        <p:blipFill>
          <a:blip r:embed="rId3"/>
          <a:stretch>
            <a:fillRect/>
          </a:stretch>
        </p:blipFill>
        <p:spPr>
          <a:xfrm>
            <a:off x="6414867" y="1212844"/>
            <a:ext cx="3286565" cy="4894124"/>
          </a:xfrm>
          <a:prstGeom prst="rect">
            <a:avLst/>
          </a:prstGeom>
        </p:spPr>
      </p:pic>
      <p:pic>
        <p:nvPicPr>
          <p:cNvPr id="8" name="Picture 7">
            <a:extLst>
              <a:ext uri="{FF2B5EF4-FFF2-40B4-BE49-F238E27FC236}">
                <a16:creationId xmlns:a16="http://schemas.microsoft.com/office/drawing/2014/main" id="{B180DF51-28A9-4C09-919C-11206B52D3BD}"/>
              </a:ext>
            </a:extLst>
          </p:cNvPr>
          <p:cNvPicPr>
            <a:picLocks noChangeAspect="1"/>
          </p:cNvPicPr>
          <p:nvPr/>
        </p:nvPicPr>
        <p:blipFill>
          <a:blip r:embed="rId4"/>
          <a:stretch>
            <a:fillRect/>
          </a:stretch>
        </p:blipFill>
        <p:spPr>
          <a:xfrm>
            <a:off x="1059658" y="1253404"/>
            <a:ext cx="3728242" cy="4716407"/>
          </a:xfrm>
          <a:prstGeom prst="rect">
            <a:avLst/>
          </a:prstGeom>
        </p:spPr>
      </p:pic>
    </p:spTree>
    <p:extLst>
      <p:ext uri="{BB962C8B-B14F-4D97-AF65-F5344CB8AC3E}">
        <p14:creationId xmlns:p14="http://schemas.microsoft.com/office/powerpoint/2010/main" val="26907338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EE0528-829F-40B2-AF22-A22E2D69078F}"/>
              </a:ext>
            </a:extLst>
          </p:cNvPr>
          <p:cNvPicPr>
            <a:picLocks noChangeAspect="1"/>
          </p:cNvPicPr>
          <p:nvPr/>
        </p:nvPicPr>
        <p:blipFill>
          <a:blip r:embed="rId2"/>
          <a:stretch>
            <a:fillRect/>
          </a:stretch>
        </p:blipFill>
        <p:spPr>
          <a:xfrm>
            <a:off x="3544592" y="1962914"/>
            <a:ext cx="5102815" cy="3511646"/>
          </a:xfrm>
          <a:prstGeom prst="rect">
            <a:avLst/>
          </a:prstGeom>
        </p:spPr>
      </p:pic>
      <p:sp>
        <p:nvSpPr>
          <p:cNvPr id="4" name="TextBox 3">
            <a:extLst>
              <a:ext uri="{FF2B5EF4-FFF2-40B4-BE49-F238E27FC236}">
                <a16:creationId xmlns:a16="http://schemas.microsoft.com/office/drawing/2014/main" id="{DCB12E83-366E-F89A-23C7-B33EE15402D7}"/>
              </a:ext>
            </a:extLst>
          </p:cNvPr>
          <p:cNvSpPr txBox="1"/>
          <p:nvPr/>
        </p:nvSpPr>
        <p:spPr>
          <a:xfrm>
            <a:off x="2887226" y="556144"/>
            <a:ext cx="6096000" cy="1107996"/>
          </a:xfrm>
          <a:prstGeom prst="rect">
            <a:avLst/>
          </a:prstGeom>
          <a:noFill/>
        </p:spPr>
        <p:txBody>
          <a:bodyPr wrap="square">
            <a:spAutoFit/>
          </a:bodyPr>
          <a:lstStyle/>
          <a:p>
            <a:pPr algn="ctr"/>
            <a:r>
              <a:rPr kumimoji="0" lang="en-US" sz="6600" b="1" i="0" u="none" strike="noStrike" kern="1200" cap="none" spc="0" normalizeH="0" baseline="0" noProof="0" dirty="0">
                <a:ln>
                  <a:noFill/>
                </a:ln>
                <a:solidFill>
                  <a:schemeClr val="bg1"/>
                </a:solidFill>
                <a:effectLst/>
                <a:uLnTx/>
                <a:uFillTx/>
                <a:latin typeface="Calibri Light" panose="020F0302020204030204"/>
                <a:ea typeface="+mj-ea"/>
                <a:cs typeface="Times New Roman" panose="02020603050405020304" pitchFamily="18" charset="0"/>
              </a:rPr>
              <a:t>Vision </a:t>
            </a:r>
            <a:r>
              <a:rPr kumimoji="0" lang="ar-EG" sz="6600" b="1" i="0" u="none" strike="noStrike" kern="1200" cap="none" spc="0" normalizeH="0" baseline="0" noProof="0" dirty="0">
                <a:ln>
                  <a:noFill/>
                </a:ln>
                <a:solidFill>
                  <a:schemeClr val="bg1"/>
                </a:solidFill>
                <a:effectLst/>
                <a:uLnTx/>
                <a:uFillTx/>
                <a:latin typeface="Calibri Light" panose="020F0302020204030204"/>
                <a:ea typeface="+mj-ea"/>
                <a:cs typeface="Times New Roman" panose="02020603050405020304" pitchFamily="18" charset="0"/>
              </a:rPr>
              <a:t>رؤية</a:t>
            </a:r>
            <a:endParaRPr lang="en-US" sz="2000" b="1" dirty="0">
              <a:solidFill>
                <a:schemeClr val="bg1"/>
              </a:solidFill>
            </a:endParaRPr>
          </a:p>
        </p:txBody>
      </p:sp>
      <p:sp>
        <p:nvSpPr>
          <p:cNvPr id="5" name="Rectangle 4">
            <a:extLst>
              <a:ext uri="{FF2B5EF4-FFF2-40B4-BE49-F238E27FC236}">
                <a16:creationId xmlns:a16="http://schemas.microsoft.com/office/drawing/2014/main" id="{DCF4FE62-10C1-4E08-A9FE-28B05821D773}"/>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95E172C-BBD5-4CA4-9558-09EACE02819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DF036DE6-E86B-40BB-8C13-9150924A943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688430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E429907-0B08-E367-8915-D2ADC0D5AD39}"/>
              </a:ext>
            </a:extLst>
          </p:cNvPr>
          <p:cNvPicPr>
            <a:picLocks noChangeAspect="1"/>
          </p:cNvPicPr>
          <p:nvPr/>
        </p:nvPicPr>
        <p:blipFill rotWithShape="1">
          <a:blip r:embed="rId2"/>
          <a:srcRect b="8534"/>
          <a:stretch/>
        </p:blipFill>
        <p:spPr>
          <a:xfrm>
            <a:off x="5473147" y="4564753"/>
            <a:ext cx="4016237" cy="1995074"/>
          </a:xfrm>
          <a:prstGeom prst="rect">
            <a:avLst/>
          </a:prstGeom>
        </p:spPr>
      </p:pic>
      <p:pic>
        <p:nvPicPr>
          <p:cNvPr id="3" name="Picture 2">
            <a:extLst>
              <a:ext uri="{FF2B5EF4-FFF2-40B4-BE49-F238E27FC236}">
                <a16:creationId xmlns:a16="http://schemas.microsoft.com/office/drawing/2014/main" id="{91E43DAE-A211-DEEE-BD25-6C5D537F8061}"/>
              </a:ext>
            </a:extLst>
          </p:cNvPr>
          <p:cNvPicPr>
            <a:picLocks noChangeAspect="1"/>
          </p:cNvPicPr>
          <p:nvPr/>
        </p:nvPicPr>
        <p:blipFill rotWithShape="1">
          <a:blip r:embed="rId3"/>
          <a:srcRect b="7638"/>
          <a:stretch/>
        </p:blipFill>
        <p:spPr>
          <a:xfrm>
            <a:off x="6586330" y="641282"/>
            <a:ext cx="4373218" cy="3692180"/>
          </a:xfrm>
          <a:prstGeom prst="rect">
            <a:avLst/>
          </a:prstGeom>
        </p:spPr>
      </p:pic>
      <p:pic>
        <p:nvPicPr>
          <p:cNvPr id="4" name="Picture 3">
            <a:extLst>
              <a:ext uri="{FF2B5EF4-FFF2-40B4-BE49-F238E27FC236}">
                <a16:creationId xmlns:a16="http://schemas.microsoft.com/office/drawing/2014/main" id="{0CF72119-43BC-484F-6F35-828033978BFC}"/>
              </a:ext>
            </a:extLst>
          </p:cNvPr>
          <p:cNvPicPr>
            <a:picLocks noChangeAspect="1"/>
          </p:cNvPicPr>
          <p:nvPr/>
        </p:nvPicPr>
        <p:blipFill>
          <a:blip r:embed="rId4"/>
          <a:stretch>
            <a:fillRect/>
          </a:stretch>
        </p:blipFill>
        <p:spPr>
          <a:xfrm>
            <a:off x="1330601" y="430283"/>
            <a:ext cx="3585956" cy="5374170"/>
          </a:xfrm>
          <a:prstGeom prst="rect">
            <a:avLst/>
          </a:prstGeom>
        </p:spPr>
      </p:pic>
      <p:sp>
        <p:nvSpPr>
          <p:cNvPr id="5" name="Rectangle 4">
            <a:extLst>
              <a:ext uri="{FF2B5EF4-FFF2-40B4-BE49-F238E27FC236}">
                <a16:creationId xmlns:a16="http://schemas.microsoft.com/office/drawing/2014/main" id="{5C29875E-B41C-418B-99FB-AA95ADF926C2}"/>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71D44298-0638-4D20-B11B-77622A36DD3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620997" y="-132279"/>
            <a:ext cx="2383737" cy="1125123"/>
          </a:xfrm>
          <a:prstGeom prst="rect">
            <a:avLst/>
          </a:prstGeom>
        </p:spPr>
      </p:pic>
      <p:sp>
        <p:nvSpPr>
          <p:cNvPr id="7" name="TextBox 6">
            <a:extLst>
              <a:ext uri="{FF2B5EF4-FFF2-40B4-BE49-F238E27FC236}">
                <a16:creationId xmlns:a16="http://schemas.microsoft.com/office/drawing/2014/main" id="{72C564DE-E130-41EB-8BD4-70C1A562CF2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628382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638FA23-4DBE-FCF8-3E26-777342B8505D}"/>
              </a:ext>
            </a:extLst>
          </p:cNvPr>
          <p:cNvPicPr>
            <a:picLocks noChangeAspect="1"/>
          </p:cNvPicPr>
          <p:nvPr/>
        </p:nvPicPr>
        <p:blipFill>
          <a:blip r:embed="rId2"/>
          <a:stretch>
            <a:fillRect/>
          </a:stretch>
        </p:blipFill>
        <p:spPr>
          <a:xfrm>
            <a:off x="267190" y="395076"/>
            <a:ext cx="11924810" cy="2383743"/>
          </a:xfrm>
          <a:prstGeom prst="rect">
            <a:avLst/>
          </a:prstGeom>
        </p:spPr>
      </p:pic>
      <p:pic>
        <p:nvPicPr>
          <p:cNvPr id="3" name="Picture 2">
            <a:extLst>
              <a:ext uri="{FF2B5EF4-FFF2-40B4-BE49-F238E27FC236}">
                <a16:creationId xmlns:a16="http://schemas.microsoft.com/office/drawing/2014/main" id="{BD01A071-8CC1-754F-B863-FB8C7CFE2977}"/>
              </a:ext>
            </a:extLst>
          </p:cNvPr>
          <p:cNvPicPr>
            <a:picLocks noChangeAspect="1"/>
          </p:cNvPicPr>
          <p:nvPr/>
        </p:nvPicPr>
        <p:blipFill>
          <a:blip r:embed="rId3"/>
          <a:stretch>
            <a:fillRect/>
          </a:stretch>
        </p:blipFill>
        <p:spPr>
          <a:xfrm>
            <a:off x="3928751" y="2502380"/>
            <a:ext cx="4334497" cy="3153603"/>
          </a:xfrm>
          <a:prstGeom prst="rect">
            <a:avLst/>
          </a:prstGeom>
        </p:spPr>
      </p:pic>
      <p:sp>
        <p:nvSpPr>
          <p:cNvPr id="4" name="Rectangle 3">
            <a:extLst>
              <a:ext uri="{FF2B5EF4-FFF2-40B4-BE49-F238E27FC236}">
                <a16:creationId xmlns:a16="http://schemas.microsoft.com/office/drawing/2014/main" id="{F533C654-377D-4AA4-8423-A3CD13808672}"/>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1C42E87-AC42-4D3C-A521-D8CF0FC17F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B3A6F061-B630-4292-BA6D-2EA8DAD291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332819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004BEA-416B-46AB-73F4-A14A35F5B2A3}"/>
              </a:ext>
            </a:extLst>
          </p:cNvPr>
          <p:cNvPicPr>
            <a:picLocks noChangeAspect="1"/>
          </p:cNvPicPr>
          <p:nvPr/>
        </p:nvPicPr>
        <p:blipFill>
          <a:blip r:embed="rId2"/>
          <a:stretch>
            <a:fillRect/>
          </a:stretch>
        </p:blipFill>
        <p:spPr>
          <a:xfrm>
            <a:off x="6708395" y="1241978"/>
            <a:ext cx="5215766" cy="3674580"/>
          </a:xfrm>
          <a:prstGeom prst="rect">
            <a:avLst/>
          </a:prstGeom>
        </p:spPr>
      </p:pic>
      <p:pic>
        <p:nvPicPr>
          <p:cNvPr id="4" name="Picture 3">
            <a:extLst>
              <a:ext uri="{FF2B5EF4-FFF2-40B4-BE49-F238E27FC236}">
                <a16:creationId xmlns:a16="http://schemas.microsoft.com/office/drawing/2014/main" id="{8683FCD2-CB4B-0525-D596-EF6C9856A5C8}"/>
              </a:ext>
            </a:extLst>
          </p:cNvPr>
          <p:cNvPicPr>
            <a:picLocks noChangeAspect="1"/>
          </p:cNvPicPr>
          <p:nvPr/>
        </p:nvPicPr>
        <p:blipFill rotWithShape="1">
          <a:blip r:embed="rId3"/>
          <a:srcRect b="11613"/>
          <a:stretch/>
        </p:blipFill>
        <p:spPr>
          <a:xfrm>
            <a:off x="569844" y="1404005"/>
            <a:ext cx="5833027" cy="4049989"/>
          </a:xfrm>
          <a:prstGeom prst="rect">
            <a:avLst/>
          </a:prstGeom>
        </p:spPr>
      </p:pic>
      <p:sp>
        <p:nvSpPr>
          <p:cNvPr id="5" name="Rectangle 4">
            <a:extLst>
              <a:ext uri="{FF2B5EF4-FFF2-40B4-BE49-F238E27FC236}">
                <a16:creationId xmlns:a16="http://schemas.microsoft.com/office/drawing/2014/main" id="{73F411A8-AB76-4FF1-8FFB-DB83C07428E6}"/>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3880914-C250-46CD-A9E1-794EBBACCFF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E7697EE1-BE06-432B-8692-98857B48416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072963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B8C3E4B-AFFE-3A18-1F7B-31B2E325542D}"/>
              </a:ext>
            </a:extLst>
          </p:cNvPr>
          <p:cNvPicPr>
            <a:picLocks noChangeAspect="1"/>
          </p:cNvPicPr>
          <p:nvPr/>
        </p:nvPicPr>
        <p:blipFill>
          <a:blip r:embed="rId2"/>
          <a:stretch>
            <a:fillRect/>
          </a:stretch>
        </p:blipFill>
        <p:spPr>
          <a:xfrm>
            <a:off x="3233530" y="1378226"/>
            <a:ext cx="5923721" cy="3962400"/>
          </a:xfrm>
          <a:prstGeom prst="rect">
            <a:avLst/>
          </a:prstGeom>
        </p:spPr>
      </p:pic>
      <p:sp>
        <p:nvSpPr>
          <p:cNvPr id="3" name="Rectangle 2">
            <a:extLst>
              <a:ext uri="{FF2B5EF4-FFF2-40B4-BE49-F238E27FC236}">
                <a16:creationId xmlns:a16="http://schemas.microsoft.com/office/drawing/2014/main" id="{EDF10B22-E729-4FBD-B511-B3B844014EA7}"/>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5875458-DEDA-45A3-8C44-190CDFAEB3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TextBox 4">
            <a:extLst>
              <a:ext uri="{FF2B5EF4-FFF2-40B4-BE49-F238E27FC236}">
                <a16:creationId xmlns:a16="http://schemas.microsoft.com/office/drawing/2014/main" id="{A9744F56-100F-4B1A-A685-2415D74CF90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841429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3F411A8-AB76-4FF1-8FFB-DB83C07428E6}"/>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3880914-C250-46CD-A9E1-794EBBACCF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E7697EE1-BE06-432B-8692-98857B48416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7866AC96-C444-40AC-8B7B-B281DBE8DAF6}"/>
              </a:ext>
            </a:extLst>
          </p:cNvPr>
          <p:cNvPicPr>
            <a:picLocks noChangeAspect="1"/>
          </p:cNvPicPr>
          <p:nvPr/>
        </p:nvPicPr>
        <p:blipFill rotWithShape="1">
          <a:blip r:embed="rId3"/>
          <a:srcRect t="12659"/>
          <a:stretch/>
        </p:blipFill>
        <p:spPr>
          <a:xfrm>
            <a:off x="949134" y="556144"/>
            <a:ext cx="8774422" cy="5989781"/>
          </a:xfrm>
          <a:prstGeom prst="rect">
            <a:avLst/>
          </a:prstGeom>
        </p:spPr>
      </p:pic>
    </p:spTree>
    <p:extLst>
      <p:ext uri="{BB962C8B-B14F-4D97-AF65-F5344CB8AC3E}">
        <p14:creationId xmlns:p14="http://schemas.microsoft.com/office/powerpoint/2010/main" val="37413815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F574A25-7BA7-8A68-E855-A155FBB4C1D0}"/>
              </a:ext>
            </a:extLst>
          </p:cNvPr>
          <p:cNvSpPr txBox="1">
            <a:spLocks/>
          </p:cNvSpPr>
          <p:nvPr/>
        </p:nvSpPr>
        <p:spPr>
          <a:xfrm>
            <a:off x="780078" y="1679078"/>
            <a:ext cx="9742148" cy="27450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419100" algn="l" rtl="0">
              <a:lnSpc>
                <a:spcPct val="100000"/>
              </a:lnSpc>
              <a:spcBef>
                <a:spcPts val="600"/>
              </a:spcBef>
              <a:spcAft>
                <a:spcPts val="0"/>
              </a:spcAft>
              <a:buClr>
                <a:srgbClr val="FFFFFF"/>
              </a:buClr>
              <a:buSzPts val="3000"/>
              <a:buFont typeface="Roboto Condensed Light"/>
              <a:buChar char="▰"/>
              <a:defRPr sz="3000" b="0" i="1" u="none" strike="noStrike" cap="none">
                <a:solidFill>
                  <a:srgbClr val="FFFFFF"/>
                </a:solidFill>
                <a:latin typeface="Roboto Condensed Light"/>
                <a:ea typeface="Roboto Condensed Light"/>
                <a:cs typeface="Roboto Condensed Light"/>
                <a:sym typeface="Roboto Condensed Light"/>
              </a:defRPr>
            </a:lvl1pPr>
            <a:lvl2pPr marL="914400" marR="0" lvl="1" indent="-419100" algn="l" rtl="0">
              <a:lnSpc>
                <a:spcPct val="100000"/>
              </a:lnSpc>
              <a:spcBef>
                <a:spcPts val="480"/>
              </a:spcBef>
              <a:spcAft>
                <a:spcPts val="0"/>
              </a:spcAft>
              <a:buClr>
                <a:srgbClr val="FFFFFF"/>
              </a:buClr>
              <a:buSzPts val="3000"/>
              <a:buFont typeface="Roboto Condensed Light"/>
              <a:buChar char="▻"/>
              <a:defRPr sz="3000" b="0" i="1" u="none" strike="noStrike" cap="none">
                <a:solidFill>
                  <a:srgbClr val="FFFFFF"/>
                </a:solidFill>
                <a:latin typeface="Roboto Condensed Light"/>
                <a:ea typeface="Roboto Condensed Light"/>
                <a:cs typeface="Roboto Condensed Light"/>
                <a:sym typeface="Roboto Condensed Light"/>
              </a:defRPr>
            </a:lvl2pPr>
            <a:lvl3pPr marL="1371600" marR="0" lvl="2" indent="-419100" algn="l" rtl="0">
              <a:lnSpc>
                <a:spcPct val="100000"/>
              </a:lnSpc>
              <a:spcBef>
                <a:spcPts val="480"/>
              </a:spcBef>
              <a:spcAft>
                <a:spcPts val="0"/>
              </a:spcAft>
              <a:buClr>
                <a:srgbClr val="FFFFFF"/>
              </a:buClr>
              <a:buSzPts val="3000"/>
              <a:buFont typeface="Roboto Condensed Light"/>
              <a:buChar char="▻"/>
              <a:defRPr sz="3000" b="0" i="1" u="none" strike="noStrike" cap="none">
                <a:solidFill>
                  <a:srgbClr val="FFFFFF"/>
                </a:solidFill>
                <a:latin typeface="Roboto Condensed Light"/>
                <a:ea typeface="Roboto Condensed Light"/>
                <a:cs typeface="Roboto Condensed Light"/>
                <a:sym typeface="Roboto Condensed Light"/>
              </a:defRPr>
            </a:lvl3pPr>
            <a:lvl4pPr marL="1828800" marR="0" lvl="3" indent="-419100" algn="l" rtl="0">
              <a:lnSpc>
                <a:spcPct val="100000"/>
              </a:lnSpc>
              <a:spcBef>
                <a:spcPts val="360"/>
              </a:spcBef>
              <a:spcAft>
                <a:spcPts val="0"/>
              </a:spcAft>
              <a:buClr>
                <a:srgbClr val="FFFFFF"/>
              </a:buClr>
              <a:buSzPts val="3000"/>
              <a:buFont typeface="Roboto Condensed Light"/>
              <a:buChar char="▻"/>
              <a:defRPr sz="3000" b="0" i="1" u="none" strike="noStrike" cap="none">
                <a:solidFill>
                  <a:srgbClr val="FFFFFF"/>
                </a:solidFill>
                <a:latin typeface="Roboto Condensed Light"/>
                <a:ea typeface="Roboto Condensed Light"/>
                <a:cs typeface="Roboto Condensed Light"/>
                <a:sym typeface="Roboto Condensed Light"/>
              </a:defRPr>
            </a:lvl4pPr>
            <a:lvl5pPr marL="2286000" marR="0" lvl="4" indent="-419100" algn="l" rtl="0">
              <a:lnSpc>
                <a:spcPct val="100000"/>
              </a:lnSpc>
              <a:spcBef>
                <a:spcPts val="360"/>
              </a:spcBef>
              <a:spcAft>
                <a:spcPts val="0"/>
              </a:spcAft>
              <a:buClr>
                <a:srgbClr val="FFFFFF"/>
              </a:buClr>
              <a:buSzPts val="3000"/>
              <a:buFont typeface="Roboto Condensed Light"/>
              <a:buChar char="▻"/>
              <a:defRPr sz="3000" b="0" i="1" u="none" strike="noStrike" cap="none">
                <a:solidFill>
                  <a:srgbClr val="FFFFFF"/>
                </a:solidFill>
                <a:latin typeface="Roboto Condensed Light"/>
                <a:ea typeface="Roboto Condensed Light"/>
                <a:cs typeface="Roboto Condensed Light"/>
                <a:sym typeface="Roboto Condensed Light"/>
              </a:defRPr>
            </a:lvl5pPr>
            <a:lvl6pPr marL="2743200" marR="0" lvl="5" indent="-419100" algn="l" rtl="0">
              <a:lnSpc>
                <a:spcPct val="100000"/>
              </a:lnSpc>
              <a:spcBef>
                <a:spcPts val="360"/>
              </a:spcBef>
              <a:spcAft>
                <a:spcPts val="0"/>
              </a:spcAft>
              <a:buClr>
                <a:srgbClr val="FFFFFF"/>
              </a:buClr>
              <a:buSzPts val="3000"/>
              <a:buFont typeface="Roboto Condensed Light"/>
              <a:buChar char="▻"/>
              <a:defRPr sz="3000" b="0" i="1" u="none" strike="noStrike" cap="none">
                <a:solidFill>
                  <a:srgbClr val="FFFFFF"/>
                </a:solidFill>
                <a:latin typeface="Roboto Condensed Light"/>
                <a:ea typeface="Roboto Condensed Light"/>
                <a:cs typeface="Roboto Condensed Light"/>
                <a:sym typeface="Roboto Condensed Light"/>
              </a:defRPr>
            </a:lvl6pPr>
            <a:lvl7pPr marL="3200400" marR="0" lvl="6" indent="-419100" algn="l" rtl="0">
              <a:lnSpc>
                <a:spcPct val="100000"/>
              </a:lnSpc>
              <a:spcBef>
                <a:spcPts val="360"/>
              </a:spcBef>
              <a:spcAft>
                <a:spcPts val="0"/>
              </a:spcAft>
              <a:buClr>
                <a:srgbClr val="FFFFFF"/>
              </a:buClr>
              <a:buSzPts val="3000"/>
              <a:buFont typeface="Roboto Condensed Light"/>
              <a:buChar char="▻"/>
              <a:defRPr sz="3000" b="0" i="1" u="none" strike="noStrike" cap="none">
                <a:solidFill>
                  <a:srgbClr val="FFFFFF"/>
                </a:solidFill>
                <a:latin typeface="Roboto Condensed Light"/>
                <a:ea typeface="Roboto Condensed Light"/>
                <a:cs typeface="Roboto Condensed Light"/>
                <a:sym typeface="Roboto Condensed Light"/>
              </a:defRPr>
            </a:lvl7pPr>
            <a:lvl8pPr marL="3657600" marR="0" lvl="7" indent="-419100" algn="l" rtl="0">
              <a:lnSpc>
                <a:spcPct val="100000"/>
              </a:lnSpc>
              <a:spcBef>
                <a:spcPts val="360"/>
              </a:spcBef>
              <a:spcAft>
                <a:spcPts val="0"/>
              </a:spcAft>
              <a:buClr>
                <a:srgbClr val="FFFFFF"/>
              </a:buClr>
              <a:buSzPts val="3000"/>
              <a:buFont typeface="Roboto Condensed Light"/>
              <a:buChar char="▻"/>
              <a:defRPr sz="3000" b="0" i="1" u="none" strike="noStrike" cap="none">
                <a:solidFill>
                  <a:srgbClr val="FFFFFF"/>
                </a:solidFill>
                <a:latin typeface="Roboto Condensed Light"/>
                <a:ea typeface="Roboto Condensed Light"/>
                <a:cs typeface="Roboto Condensed Light"/>
                <a:sym typeface="Roboto Condensed Light"/>
              </a:defRPr>
            </a:lvl8pPr>
            <a:lvl9pPr marL="4114800" marR="0" lvl="8" indent="-419100" algn="l" rtl="0">
              <a:lnSpc>
                <a:spcPct val="100000"/>
              </a:lnSpc>
              <a:spcBef>
                <a:spcPts val="360"/>
              </a:spcBef>
              <a:spcAft>
                <a:spcPts val="0"/>
              </a:spcAft>
              <a:buClr>
                <a:srgbClr val="FFFFFF"/>
              </a:buClr>
              <a:buSzPts val="3000"/>
              <a:buFont typeface="Roboto Condensed Light"/>
              <a:buChar char="▻"/>
              <a:defRPr sz="3000" b="0" i="1" u="none" strike="noStrike" cap="none">
                <a:solidFill>
                  <a:srgbClr val="FFFFFF"/>
                </a:solidFill>
                <a:latin typeface="Roboto Condensed Light"/>
                <a:ea typeface="Roboto Condensed Light"/>
                <a:cs typeface="Roboto Condensed Light"/>
                <a:sym typeface="Roboto Condensed Light"/>
              </a:defRPr>
            </a:lvl9pPr>
          </a:lstStyle>
          <a:p>
            <a:pPr marL="76200" marR="0" lvl="0" indent="0" algn="ctr" defTabSz="914400" rtl="0" eaLnBrk="1" fontAlgn="auto" latinLnBrk="0" hangingPunct="1">
              <a:lnSpc>
                <a:spcPct val="100000"/>
              </a:lnSpc>
              <a:spcBef>
                <a:spcPts val="600"/>
              </a:spcBef>
              <a:spcAft>
                <a:spcPts val="0"/>
              </a:spcAft>
              <a:buClr>
                <a:srgbClr val="C7D3E6"/>
              </a:buClr>
              <a:buSzPts val="2400"/>
              <a:buFont typeface="Roboto Condensed Light"/>
              <a:buNone/>
              <a:tabLst/>
              <a:defRPr/>
            </a:pPr>
            <a:r>
              <a:rPr kumimoji="0" lang="en-US" sz="7200" b="1" i="0" u="none" strike="noStrike" kern="0" cap="none" spc="0" normalizeH="0" baseline="0" noProof="0" dirty="0">
                <a:ln>
                  <a:noFill/>
                </a:ln>
                <a:solidFill>
                  <a:schemeClr val="bg1"/>
                </a:solidFill>
                <a:effectLst/>
                <a:uLnTx/>
                <a:uFillTx/>
                <a:latin typeface="Roboto Condensed Light"/>
                <a:ea typeface="Roboto Condensed Light"/>
                <a:sym typeface="Roboto Condensed Light"/>
              </a:rPr>
              <a:t>R A C N W Strategy</a:t>
            </a:r>
          </a:p>
          <a:p>
            <a:pPr marL="76200" marR="0" lvl="0" indent="0" algn="ctr" defTabSz="914400" rtl="0" eaLnBrk="1" fontAlgn="auto" latinLnBrk="0" hangingPunct="1">
              <a:lnSpc>
                <a:spcPct val="100000"/>
              </a:lnSpc>
              <a:spcBef>
                <a:spcPts val="600"/>
              </a:spcBef>
              <a:spcAft>
                <a:spcPts val="0"/>
              </a:spcAft>
              <a:buClr>
                <a:srgbClr val="C7D3E6"/>
              </a:buClr>
              <a:buSzPts val="2400"/>
              <a:buFont typeface="Roboto Condensed Light"/>
              <a:buNone/>
              <a:tabLst/>
              <a:defRPr/>
            </a:pPr>
            <a:r>
              <a:rPr kumimoji="0" lang="en-US" sz="7200" b="1" i="0" u="none" strike="noStrike" kern="0" cap="none" spc="0" normalizeH="0" baseline="0" noProof="0" dirty="0">
                <a:ln>
                  <a:noFill/>
                </a:ln>
                <a:solidFill>
                  <a:schemeClr val="bg1"/>
                </a:solidFill>
                <a:effectLst/>
                <a:uLnTx/>
                <a:uFillTx/>
                <a:latin typeface="Roboto Condensed Light"/>
                <a:ea typeface="Roboto Condensed Light"/>
                <a:sym typeface="Roboto Condensed Light"/>
              </a:rPr>
              <a:t>(</a:t>
            </a:r>
            <a:r>
              <a:rPr kumimoji="0" lang="en-US" sz="7200" b="1" i="0" u="none" strike="noStrike" kern="0" cap="none" spc="0" normalizeH="0" baseline="0" noProof="0" dirty="0" err="1">
                <a:ln>
                  <a:noFill/>
                </a:ln>
                <a:solidFill>
                  <a:schemeClr val="bg1"/>
                </a:solidFill>
                <a:effectLst/>
                <a:uLnTx/>
                <a:uFillTx/>
                <a:latin typeface="Roboto Condensed Light"/>
                <a:ea typeface="Roboto Condensed Light"/>
                <a:sym typeface="Roboto Condensed Light"/>
              </a:rPr>
              <a:t>Elashry</a:t>
            </a:r>
            <a:r>
              <a:rPr kumimoji="0" lang="en-US" sz="7200" b="1" i="0" u="none" strike="noStrike" kern="0" cap="none" spc="0" normalizeH="0" baseline="0" noProof="0" dirty="0">
                <a:ln>
                  <a:noFill/>
                </a:ln>
                <a:solidFill>
                  <a:schemeClr val="bg1"/>
                </a:solidFill>
                <a:effectLst/>
                <a:uLnTx/>
                <a:uFillTx/>
                <a:latin typeface="Roboto Condensed Light"/>
                <a:ea typeface="Roboto Condensed Light"/>
                <a:sym typeface="Roboto Condensed Light"/>
              </a:rPr>
              <a:t>, 2020)</a:t>
            </a:r>
          </a:p>
          <a:p>
            <a:pPr marL="457200" marR="0" lvl="0" indent="-419100" algn="l" defTabSz="914400" rtl="0" eaLnBrk="1" fontAlgn="auto" latinLnBrk="0" hangingPunct="1">
              <a:lnSpc>
                <a:spcPct val="100000"/>
              </a:lnSpc>
              <a:spcBef>
                <a:spcPts val="600"/>
              </a:spcBef>
              <a:spcAft>
                <a:spcPts val="0"/>
              </a:spcAft>
              <a:buClr>
                <a:srgbClr val="FFFFFF"/>
              </a:buClr>
              <a:buSzPts val="3000"/>
              <a:buFont typeface="Roboto Condensed Light"/>
              <a:buChar char="▰"/>
              <a:tabLst/>
              <a:defRPr/>
            </a:pPr>
            <a:endParaRPr kumimoji="0" lang="en-US" sz="3600" b="0" i="1" u="none" strike="noStrike" kern="0" cap="none" spc="0" normalizeH="0" baseline="0" noProof="0" dirty="0">
              <a:ln>
                <a:noFill/>
              </a:ln>
              <a:solidFill>
                <a:schemeClr val="bg1"/>
              </a:solidFill>
              <a:effectLst/>
              <a:uLnTx/>
              <a:uFillTx/>
              <a:latin typeface="Roboto Condensed Light"/>
              <a:ea typeface="Roboto Condensed Light"/>
              <a:sym typeface="Roboto Condensed Light"/>
            </a:endParaRPr>
          </a:p>
        </p:txBody>
      </p:sp>
      <p:sp>
        <p:nvSpPr>
          <p:cNvPr id="3" name="Rectangle 2">
            <a:extLst>
              <a:ext uri="{FF2B5EF4-FFF2-40B4-BE49-F238E27FC236}">
                <a16:creationId xmlns:a16="http://schemas.microsoft.com/office/drawing/2014/main" id="{97109C73-34DF-4224-9BC5-B07672712F91}"/>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F0809C6-A653-4EA9-981F-7533F5C52BA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TextBox 4">
            <a:extLst>
              <a:ext uri="{FF2B5EF4-FFF2-40B4-BE49-F238E27FC236}">
                <a16:creationId xmlns:a16="http://schemas.microsoft.com/office/drawing/2014/main" id="{87C277D8-1922-4623-BB1B-644C1CEC469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092724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C17D925-9B45-3AF3-2F4F-75326706B45C}"/>
              </a:ext>
            </a:extLst>
          </p:cNvPr>
          <p:cNvSpPr txBox="1"/>
          <p:nvPr/>
        </p:nvSpPr>
        <p:spPr>
          <a:xfrm>
            <a:off x="1113182" y="1359910"/>
            <a:ext cx="8383905" cy="3170099"/>
          </a:xfrm>
          <a:prstGeom prst="rect">
            <a:avLst/>
          </a:prstGeom>
          <a:noFill/>
        </p:spPr>
        <p:txBody>
          <a:bodyPr wrap="square">
            <a:spAutoFit/>
          </a:bodyPr>
          <a:lstStyle/>
          <a:p>
            <a:pPr marL="457200" marR="0" lvl="0" indent="-381000" algn="l" defTabSz="914400" rtl="0" eaLnBrk="1" fontAlgn="auto" latinLnBrk="0" hangingPunct="1">
              <a:lnSpc>
                <a:spcPct val="100000"/>
              </a:lnSpc>
              <a:spcBef>
                <a:spcPts val="600"/>
              </a:spcBef>
              <a:spcAft>
                <a:spcPts val="0"/>
              </a:spcAft>
              <a:buClr>
                <a:srgbClr val="C7D3E6"/>
              </a:buClr>
              <a:buSzPts val="2400"/>
              <a:buFont typeface="Roboto Condensed Light"/>
              <a:buChar char="▰"/>
              <a:tabLst/>
              <a:defRPr/>
            </a:pPr>
            <a:r>
              <a:rPr kumimoji="0" lang="en-US" sz="3600" b="1" i="0" u="none" strike="noStrike" kern="0" cap="none" spc="0" normalizeH="0" baseline="0" noProof="0" dirty="0">
                <a:ln>
                  <a:noFill/>
                </a:ln>
                <a:solidFill>
                  <a:schemeClr val="bg1"/>
                </a:solidFill>
                <a:effectLst/>
                <a:uLnTx/>
                <a:uFillTx/>
                <a:latin typeface="Roboto Condensed Light"/>
                <a:ea typeface="Roboto Condensed Light"/>
                <a:sym typeface="Roboto Condensed Light"/>
              </a:rPr>
              <a:t>Read, Read, Read, Read</a:t>
            </a:r>
          </a:p>
          <a:p>
            <a:pPr marL="457200" marR="0" lvl="0" indent="-381000" algn="l" defTabSz="914400" rtl="0" eaLnBrk="1" fontAlgn="auto" latinLnBrk="0" hangingPunct="1">
              <a:lnSpc>
                <a:spcPct val="100000"/>
              </a:lnSpc>
              <a:spcBef>
                <a:spcPts val="600"/>
              </a:spcBef>
              <a:spcAft>
                <a:spcPts val="0"/>
              </a:spcAft>
              <a:buClr>
                <a:srgbClr val="C7D3E6"/>
              </a:buClr>
              <a:buSzPts val="2400"/>
              <a:buFont typeface="Roboto Condensed Light"/>
              <a:buChar char="▰"/>
              <a:tabLst/>
              <a:defRPr/>
            </a:pPr>
            <a:r>
              <a:rPr kumimoji="0" lang="en-US" sz="3600" b="1" i="0" u="none" strike="noStrike" kern="0" cap="none" spc="0" normalizeH="0" baseline="0" noProof="0" dirty="0">
                <a:ln>
                  <a:noFill/>
                </a:ln>
                <a:solidFill>
                  <a:schemeClr val="bg1"/>
                </a:solidFill>
                <a:effectLst/>
                <a:uLnTx/>
                <a:uFillTx/>
                <a:latin typeface="Roboto Condensed Light"/>
                <a:ea typeface="Roboto Condensed Light"/>
                <a:sym typeface="Roboto Condensed Light"/>
              </a:rPr>
              <a:t>Analyze</a:t>
            </a:r>
          </a:p>
          <a:p>
            <a:pPr marL="457200" marR="0" lvl="0" indent="-381000" algn="l" defTabSz="914400" rtl="0" eaLnBrk="1" fontAlgn="auto" latinLnBrk="0" hangingPunct="1">
              <a:lnSpc>
                <a:spcPct val="100000"/>
              </a:lnSpc>
              <a:spcBef>
                <a:spcPts val="600"/>
              </a:spcBef>
              <a:spcAft>
                <a:spcPts val="0"/>
              </a:spcAft>
              <a:buClr>
                <a:srgbClr val="C7D3E6"/>
              </a:buClr>
              <a:buSzPts val="2400"/>
              <a:buFont typeface="Roboto Condensed Light"/>
              <a:buChar char="▰"/>
              <a:tabLst/>
              <a:defRPr/>
            </a:pPr>
            <a:r>
              <a:rPr kumimoji="0" lang="en-US" sz="3600" b="1" i="0" u="none" strike="noStrike" kern="0" cap="none" spc="0" normalizeH="0" baseline="0" noProof="0" dirty="0">
                <a:ln>
                  <a:noFill/>
                </a:ln>
                <a:solidFill>
                  <a:schemeClr val="bg1"/>
                </a:solidFill>
                <a:effectLst/>
                <a:uLnTx/>
                <a:uFillTx/>
                <a:latin typeface="Roboto Condensed Light"/>
                <a:ea typeface="Roboto Condensed Light"/>
                <a:sym typeface="Roboto Condensed Light"/>
              </a:rPr>
              <a:t>Connect the themes</a:t>
            </a:r>
          </a:p>
          <a:p>
            <a:pPr marL="457200" marR="0" lvl="0" indent="-381000" algn="l" defTabSz="914400" rtl="0" eaLnBrk="1" fontAlgn="auto" latinLnBrk="0" hangingPunct="1">
              <a:lnSpc>
                <a:spcPct val="100000"/>
              </a:lnSpc>
              <a:spcBef>
                <a:spcPts val="600"/>
              </a:spcBef>
              <a:spcAft>
                <a:spcPts val="0"/>
              </a:spcAft>
              <a:buClr>
                <a:srgbClr val="C7D3E6"/>
              </a:buClr>
              <a:buSzPts val="2400"/>
              <a:buFont typeface="Roboto Condensed Light"/>
              <a:buChar char="▰"/>
              <a:tabLst/>
              <a:defRPr/>
            </a:pPr>
            <a:r>
              <a:rPr kumimoji="0" lang="en-US" sz="3600" b="1" i="0" u="none" strike="noStrike" kern="0" cap="none" spc="0" normalizeH="0" baseline="0" noProof="0" dirty="0">
                <a:ln>
                  <a:noFill/>
                </a:ln>
                <a:solidFill>
                  <a:schemeClr val="bg1"/>
                </a:solidFill>
                <a:effectLst/>
                <a:uLnTx/>
                <a:uFillTx/>
                <a:latin typeface="Roboto Condensed Light"/>
                <a:ea typeface="Roboto Condensed Light"/>
                <a:sym typeface="Roboto Condensed Light"/>
              </a:rPr>
              <a:t>Generate New idea (GAPs)</a:t>
            </a:r>
          </a:p>
          <a:p>
            <a:pPr marL="457200" marR="0" lvl="0" indent="-381000" algn="l" defTabSz="914400" rtl="0" eaLnBrk="1" fontAlgn="auto" latinLnBrk="0" hangingPunct="1">
              <a:lnSpc>
                <a:spcPct val="100000"/>
              </a:lnSpc>
              <a:spcBef>
                <a:spcPts val="600"/>
              </a:spcBef>
              <a:spcAft>
                <a:spcPts val="0"/>
              </a:spcAft>
              <a:buClr>
                <a:srgbClr val="C7D3E6"/>
              </a:buClr>
              <a:buSzPts val="2400"/>
              <a:buFont typeface="Roboto Condensed Light"/>
              <a:buChar char="▰"/>
              <a:tabLst/>
              <a:defRPr/>
            </a:pPr>
            <a:r>
              <a:rPr kumimoji="0" lang="en-US" sz="3600" b="1" i="0" u="none" strike="noStrike" kern="0" cap="none" spc="0" normalizeH="0" baseline="0" noProof="0" dirty="0">
                <a:ln>
                  <a:noFill/>
                </a:ln>
                <a:solidFill>
                  <a:schemeClr val="bg1"/>
                </a:solidFill>
                <a:effectLst/>
                <a:uLnTx/>
                <a:uFillTx/>
                <a:latin typeface="Roboto Condensed Light"/>
                <a:ea typeface="Roboto Condensed Light"/>
                <a:sym typeface="Roboto Condensed Light"/>
              </a:rPr>
              <a:t>Write your paper</a:t>
            </a:r>
            <a:endParaRPr kumimoji="0" lang="en-US" sz="4800" b="1" i="0" u="none" strike="noStrike" kern="0" cap="none" spc="0" normalizeH="0" baseline="0" noProof="0" dirty="0">
              <a:ln>
                <a:noFill/>
              </a:ln>
              <a:solidFill>
                <a:schemeClr val="bg1"/>
              </a:solidFill>
              <a:effectLst/>
              <a:uLnTx/>
              <a:uFillTx/>
              <a:latin typeface="Roboto Condensed Light"/>
              <a:ea typeface="Roboto Condensed Light"/>
              <a:sym typeface="Roboto Condensed Light"/>
            </a:endParaRPr>
          </a:p>
        </p:txBody>
      </p:sp>
      <p:sp>
        <p:nvSpPr>
          <p:cNvPr id="4" name="Rectangle 3">
            <a:extLst>
              <a:ext uri="{FF2B5EF4-FFF2-40B4-BE49-F238E27FC236}">
                <a16:creationId xmlns:a16="http://schemas.microsoft.com/office/drawing/2014/main" id="{8CF5CDFF-E742-43EF-B0DA-BDE882B42AC0}"/>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1D85CBB-490A-4681-B48E-767748148F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2A4F616-C900-47E6-91C4-BBA50E8B6D6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399616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240082C-C64A-8C09-D2C7-A9ACE7FA4FD8}"/>
              </a:ext>
            </a:extLst>
          </p:cNvPr>
          <p:cNvPicPr>
            <a:picLocks noChangeAspect="1"/>
          </p:cNvPicPr>
          <p:nvPr/>
        </p:nvPicPr>
        <p:blipFill>
          <a:blip r:embed="rId2"/>
          <a:stretch>
            <a:fillRect/>
          </a:stretch>
        </p:blipFill>
        <p:spPr>
          <a:xfrm>
            <a:off x="7068710" y="1990148"/>
            <a:ext cx="4400135" cy="3234773"/>
          </a:xfrm>
          <a:prstGeom prst="rect">
            <a:avLst/>
          </a:prstGeom>
        </p:spPr>
      </p:pic>
      <p:sp>
        <p:nvSpPr>
          <p:cNvPr id="4" name="TextBox 3">
            <a:extLst>
              <a:ext uri="{FF2B5EF4-FFF2-40B4-BE49-F238E27FC236}">
                <a16:creationId xmlns:a16="http://schemas.microsoft.com/office/drawing/2014/main" id="{3BEC8716-3240-7FCE-50FF-15B162EF0DF7}"/>
              </a:ext>
            </a:extLst>
          </p:cNvPr>
          <p:cNvSpPr txBox="1"/>
          <p:nvPr/>
        </p:nvSpPr>
        <p:spPr>
          <a:xfrm>
            <a:off x="928467" y="946711"/>
            <a:ext cx="8736649" cy="830997"/>
          </a:xfrm>
          <a:prstGeom prst="rect">
            <a:avLst/>
          </a:prstGeom>
          <a:noFill/>
        </p:spPr>
        <p:txBody>
          <a:bodyPr wrap="square">
            <a:spAutoFit/>
          </a:bodyPr>
          <a:lstStyle/>
          <a:p>
            <a:pPr marL="457200" marR="0" lvl="0" indent="-381000" algn="l" defTabSz="914400" rtl="0" eaLnBrk="1" fontAlgn="auto" latinLnBrk="0" hangingPunct="1">
              <a:lnSpc>
                <a:spcPct val="100000"/>
              </a:lnSpc>
              <a:spcBef>
                <a:spcPts val="600"/>
              </a:spcBef>
              <a:spcAft>
                <a:spcPts val="0"/>
              </a:spcAft>
              <a:buClr>
                <a:srgbClr val="C7D3E6"/>
              </a:buClr>
              <a:buSzPts val="2400"/>
              <a:buFont typeface="Roboto Condensed Light"/>
              <a:buChar char="▰"/>
              <a:tabLst/>
              <a:defRPr/>
            </a:pPr>
            <a:r>
              <a:rPr kumimoji="0" lang="en-US" sz="4800" b="1" i="0" u="none" strike="noStrike" kern="0" cap="none" spc="0" normalizeH="0" baseline="0" noProof="0" dirty="0">
                <a:ln>
                  <a:noFill/>
                </a:ln>
                <a:solidFill>
                  <a:schemeClr val="bg1"/>
                </a:solidFill>
                <a:effectLst/>
                <a:uLnTx/>
                <a:uFillTx/>
                <a:latin typeface="Roboto Condensed Light"/>
                <a:ea typeface="Roboto Condensed Light"/>
                <a:cs typeface="+mn-cs"/>
                <a:sym typeface="Roboto Condensed Light"/>
              </a:rPr>
              <a:t>Read, Read, Read, Read</a:t>
            </a:r>
          </a:p>
        </p:txBody>
      </p:sp>
      <p:sp>
        <p:nvSpPr>
          <p:cNvPr id="5" name="Rectangle 4">
            <a:extLst>
              <a:ext uri="{FF2B5EF4-FFF2-40B4-BE49-F238E27FC236}">
                <a16:creationId xmlns:a16="http://schemas.microsoft.com/office/drawing/2014/main" id="{1DD9ACEF-7D7D-42A2-A8BE-871E2FCB76F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395EC4B-1586-478C-84D5-4D27797ED95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6201AA90-83D4-4983-80AC-851E1273D9F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916989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F23F3A-8E6F-3F7A-603D-172C073687C1}"/>
              </a:ext>
            </a:extLst>
          </p:cNvPr>
          <p:cNvSpPr txBox="1"/>
          <p:nvPr/>
        </p:nvSpPr>
        <p:spPr>
          <a:xfrm>
            <a:off x="2822713" y="818529"/>
            <a:ext cx="6096000" cy="830997"/>
          </a:xfrm>
          <a:prstGeom prst="rect">
            <a:avLst/>
          </a:prstGeom>
          <a:noFill/>
        </p:spPr>
        <p:txBody>
          <a:bodyPr wrap="square">
            <a:spAutoFit/>
          </a:bodyPr>
          <a:lstStyle/>
          <a:p>
            <a:pPr marL="457200" marR="0" lvl="0" indent="-381000" algn="ctr" defTabSz="914400" rtl="0" eaLnBrk="1" fontAlgn="auto" latinLnBrk="0" hangingPunct="1">
              <a:lnSpc>
                <a:spcPct val="100000"/>
              </a:lnSpc>
              <a:spcBef>
                <a:spcPts val="600"/>
              </a:spcBef>
              <a:spcAft>
                <a:spcPts val="0"/>
              </a:spcAft>
              <a:buClr>
                <a:srgbClr val="C7D3E6"/>
              </a:buClr>
              <a:buSzPts val="2400"/>
              <a:buFont typeface="Roboto Condensed Light"/>
              <a:buChar char="▰"/>
              <a:tabLst/>
              <a:defRPr/>
            </a:pPr>
            <a:r>
              <a:rPr kumimoji="0" lang="en-US" sz="4800" b="1" i="0" u="none" strike="noStrike" kern="0" cap="none" spc="0" normalizeH="0" baseline="0" noProof="0" dirty="0">
                <a:ln>
                  <a:noFill/>
                </a:ln>
                <a:solidFill>
                  <a:schemeClr val="bg1"/>
                </a:solidFill>
                <a:effectLst/>
                <a:uLnTx/>
                <a:uFillTx/>
                <a:latin typeface="Roboto Condensed Light"/>
                <a:ea typeface="Roboto Condensed Light"/>
                <a:cs typeface="+mn-cs"/>
                <a:sym typeface="Roboto Condensed Light"/>
              </a:rPr>
              <a:t>Analyze</a:t>
            </a:r>
          </a:p>
        </p:txBody>
      </p:sp>
      <p:pic>
        <p:nvPicPr>
          <p:cNvPr id="4" name="Picture 3">
            <a:extLst>
              <a:ext uri="{FF2B5EF4-FFF2-40B4-BE49-F238E27FC236}">
                <a16:creationId xmlns:a16="http://schemas.microsoft.com/office/drawing/2014/main" id="{04E7C820-D203-0230-DD7E-F82BC6D8ADE7}"/>
              </a:ext>
            </a:extLst>
          </p:cNvPr>
          <p:cNvPicPr>
            <a:picLocks noChangeAspect="1"/>
          </p:cNvPicPr>
          <p:nvPr/>
        </p:nvPicPr>
        <p:blipFill>
          <a:blip r:embed="rId2"/>
          <a:stretch>
            <a:fillRect/>
          </a:stretch>
        </p:blipFill>
        <p:spPr>
          <a:xfrm>
            <a:off x="3179298" y="2066978"/>
            <a:ext cx="5468948" cy="3286125"/>
          </a:xfrm>
          <a:prstGeom prst="rect">
            <a:avLst/>
          </a:prstGeom>
        </p:spPr>
      </p:pic>
      <p:sp>
        <p:nvSpPr>
          <p:cNvPr id="5" name="Rectangle 4">
            <a:extLst>
              <a:ext uri="{FF2B5EF4-FFF2-40B4-BE49-F238E27FC236}">
                <a16:creationId xmlns:a16="http://schemas.microsoft.com/office/drawing/2014/main" id="{BE7FA715-2B92-4436-B5F0-E856D7F67D87}"/>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C3AD6AF-45BC-43DC-99E5-F549A14F41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2ACCBCA8-FA4A-452F-AD96-64C642D5F8C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552526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62054E5-6E4C-03C4-DFE4-7F92A50FDA7D}"/>
              </a:ext>
            </a:extLst>
          </p:cNvPr>
          <p:cNvPicPr>
            <a:picLocks noChangeAspect="1"/>
          </p:cNvPicPr>
          <p:nvPr/>
        </p:nvPicPr>
        <p:blipFill>
          <a:blip r:embed="rId2"/>
          <a:stretch>
            <a:fillRect/>
          </a:stretch>
        </p:blipFill>
        <p:spPr>
          <a:xfrm>
            <a:off x="3129583" y="2252871"/>
            <a:ext cx="5932833" cy="3458816"/>
          </a:xfrm>
          <a:prstGeom prst="rect">
            <a:avLst/>
          </a:prstGeom>
        </p:spPr>
      </p:pic>
      <p:sp>
        <p:nvSpPr>
          <p:cNvPr id="4" name="TextBox 3">
            <a:extLst>
              <a:ext uri="{FF2B5EF4-FFF2-40B4-BE49-F238E27FC236}">
                <a16:creationId xmlns:a16="http://schemas.microsoft.com/office/drawing/2014/main" id="{EA4DA7BA-15FA-29A4-1585-E1609E4DD4EE}"/>
              </a:ext>
            </a:extLst>
          </p:cNvPr>
          <p:cNvSpPr txBox="1"/>
          <p:nvPr/>
        </p:nvSpPr>
        <p:spPr>
          <a:xfrm>
            <a:off x="130334" y="875443"/>
            <a:ext cx="8272823" cy="830997"/>
          </a:xfrm>
          <a:prstGeom prst="rect">
            <a:avLst/>
          </a:prstGeom>
          <a:noFill/>
        </p:spPr>
        <p:txBody>
          <a:bodyPr wrap="square">
            <a:spAutoFit/>
          </a:bodyPr>
          <a:lstStyle/>
          <a:p>
            <a:pPr marL="457200" marR="0" lvl="0" indent="-381000" algn="ctr" defTabSz="914400" rtl="0" eaLnBrk="1" fontAlgn="auto" latinLnBrk="0" hangingPunct="1">
              <a:lnSpc>
                <a:spcPct val="100000"/>
              </a:lnSpc>
              <a:spcBef>
                <a:spcPts val="600"/>
              </a:spcBef>
              <a:spcAft>
                <a:spcPts val="0"/>
              </a:spcAft>
              <a:buClr>
                <a:srgbClr val="C7D3E6"/>
              </a:buClr>
              <a:buSzPts val="2400"/>
              <a:buFont typeface="Roboto Condensed Light"/>
              <a:buChar char="▰"/>
              <a:tabLst/>
              <a:defRPr/>
            </a:pPr>
            <a:r>
              <a:rPr kumimoji="0" lang="en-US" sz="4800" b="1" i="0" u="none" strike="noStrike" kern="0" cap="none" spc="0" normalizeH="0" baseline="0" noProof="0" dirty="0">
                <a:ln>
                  <a:noFill/>
                </a:ln>
                <a:solidFill>
                  <a:schemeClr val="bg1"/>
                </a:solidFill>
                <a:effectLst/>
                <a:uLnTx/>
                <a:uFillTx/>
                <a:latin typeface="Roboto Condensed Light"/>
                <a:ea typeface="Roboto Condensed Light"/>
                <a:cs typeface="+mn-cs"/>
                <a:sym typeface="Roboto Condensed Light"/>
              </a:rPr>
              <a:t>Connect the themes</a:t>
            </a:r>
          </a:p>
        </p:txBody>
      </p:sp>
      <p:sp>
        <p:nvSpPr>
          <p:cNvPr id="5" name="Rectangle 4">
            <a:extLst>
              <a:ext uri="{FF2B5EF4-FFF2-40B4-BE49-F238E27FC236}">
                <a16:creationId xmlns:a16="http://schemas.microsoft.com/office/drawing/2014/main" id="{04A8D64B-8DB0-4581-8B38-AC4A6215C79E}"/>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353C09A-F4D9-4817-897C-F750E2E28E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524D66EB-C6B9-441E-A164-4DFAA2CDD3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488828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A4DA7BA-15FA-29A4-1585-E1609E4DD4EE}"/>
              </a:ext>
            </a:extLst>
          </p:cNvPr>
          <p:cNvSpPr txBox="1"/>
          <p:nvPr/>
        </p:nvSpPr>
        <p:spPr>
          <a:xfrm>
            <a:off x="870270" y="661836"/>
            <a:ext cx="8272823" cy="830997"/>
          </a:xfrm>
          <a:prstGeom prst="rect">
            <a:avLst/>
          </a:prstGeom>
          <a:noFill/>
        </p:spPr>
        <p:txBody>
          <a:bodyPr wrap="square">
            <a:spAutoFit/>
          </a:bodyPr>
          <a:lstStyle/>
          <a:p>
            <a:pPr marL="457200" marR="0" lvl="0" indent="-381000" algn="ctr" defTabSz="914400" rtl="1" eaLnBrk="1" fontAlgn="auto" latinLnBrk="0" hangingPunct="1">
              <a:lnSpc>
                <a:spcPct val="100000"/>
              </a:lnSpc>
              <a:spcBef>
                <a:spcPts val="600"/>
              </a:spcBef>
              <a:spcAft>
                <a:spcPts val="0"/>
              </a:spcAft>
              <a:buClr>
                <a:srgbClr val="C7D3E6"/>
              </a:buClr>
              <a:buSzPts val="2400"/>
              <a:buFont typeface="Roboto Condensed Light"/>
              <a:buChar char="▰"/>
              <a:tabLst/>
              <a:defRPr/>
            </a:pPr>
            <a:r>
              <a:rPr lang="ar-EG" sz="4800" b="1" kern="0" dirty="0">
                <a:solidFill>
                  <a:schemeClr val="bg1"/>
                </a:solidFill>
                <a:latin typeface="Roboto Condensed Light"/>
                <a:ea typeface="Roboto Condensed Light"/>
                <a:sym typeface="Roboto Condensed Light"/>
              </a:rPr>
              <a:t>جدول الدراسات السابقة</a:t>
            </a:r>
            <a:endParaRPr kumimoji="0" lang="en-US" sz="4800" b="1" i="0" u="none" strike="noStrike" kern="0" cap="none" spc="0" normalizeH="0" baseline="0" noProof="0" dirty="0">
              <a:ln>
                <a:noFill/>
              </a:ln>
              <a:solidFill>
                <a:schemeClr val="bg1"/>
              </a:solidFill>
              <a:effectLst/>
              <a:uLnTx/>
              <a:uFillTx/>
              <a:latin typeface="Roboto Condensed Light"/>
              <a:ea typeface="Roboto Condensed Light"/>
              <a:cs typeface="+mn-cs"/>
              <a:sym typeface="Roboto Condensed Light"/>
            </a:endParaRPr>
          </a:p>
        </p:txBody>
      </p:sp>
      <p:sp>
        <p:nvSpPr>
          <p:cNvPr id="5" name="Rectangle 4">
            <a:extLst>
              <a:ext uri="{FF2B5EF4-FFF2-40B4-BE49-F238E27FC236}">
                <a16:creationId xmlns:a16="http://schemas.microsoft.com/office/drawing/2014/main" id="{04A8D64B-8DB0-4581-8B38-AC4A6215C79E}"/>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353C09A-F4D9-4817-897C-F750E2E28E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524D66EB-C6B9-441E-A164-4DFAA2CDD3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8" name="Table 7">
            <a:extLst>
              <a:ext uri="{FF2B5EF4-FFF2-40B4-BE49-F238E27FC236}">
                <a16:creationId xmlns:a16="http://schemas.microsoft.com/office/drawing/2014/main" id="{6C02D482-EBD4-4AC3-9B77-6FE63B870673}"/>
              </a:ext>
            </a:extLst>
          </p:cNvPr>
          <p:cNvGraphicFramePr>
            <a:graphicFrameLocks noGrp="1"/>
          </p:cNvGraphicFramePr>
          <p:nvPr>
            <p:extLst>
              <p:ext uri="{D42A27DB-BD31-4B8C-83A1-F6EECF244321}">
                <p14:modId xmlns:p14="http://schemas.microsoft.com/office/powerpoint/2010/main" val="3277129441"/>
              </p:ext>
            </p:extLst>
          </p:nvPr>
        </p:nvGraphicFramePr>
        <p:xfrm>
          <a:off x="182880" y="1552806"/>
          <a:ext cx="12009120" cy="4847959"/>
        </p:xfrm>
        <a:graphic>
          <a:graphicData uri="http://schemas.openxmlformats.org/drawingml/2006/table">
            <a:tbl>
              <a:tblPr firstRow="1" firstCol="1" bandRow="1">
                <a:tableStyleId>{3C2FFA5D-87B4-456A-9821-1D502468CF0F}</a:tableStyleId>
              </a:tblPr>
              <a:tblGrid>
                <a:gridCol w="1792406">
                  <a:extLst>
                    <a:ext uri="{9D8B030D-6E8A-4147-A177-3AD203B41FA5}">
                      <a16:colId xmlns:a16="http://schemas.microsoft.com/office/drawing/2014/main" val="2715206902"/>
                    </a:ext>
                  </a:extLst>
                </a:gridCol>
                <a:gridCol w="1015697">
                  <a:extLst>
                    <a:ext uri="{9D8B030D-6E8A-4147-A177-3AD203B41FA5}">
                      <a16:colId xmlns:a16="http://schemas.microsoft.com/office/drawing/2014/main" val="3147756420"/>
                    </a:ext>
                  </a:extLst>
                </a:gridCol>
                <a:gridCol w="1015697">
                  <a:extLst>
                    <a:ext uri="{9D8B030D-6E8A-4147-A177-3AD203B41FA5}">
                      <a16:colId xmlns:a16="http://schemas.microsoft.com/office/drawing/2014/main" val="3042925257"/>
                    </a:ext>
                  </a:extLst>
                </a:gridCol>
                <a:gridCol w="1433925">
                  <a:extLst>
                    <a:ext uri="{9D8B030D-6E8A-4147-A177-3AD203B41FA5}">
                      <a16:colId xmlns:a16="http://schemas.microsoft.com/office/drawing/2014/main" val="2748886237"/>
                    </a:ext>
                  </a:extLst>
                </a:gridCol>
                <a:gridCol w="1433925">
                  <a:extLst>
                    <a:ext uri="{9D8B030D-6E8A-4147-A177-3AD203B41FA5}">
                      <a16:colId xmlns:a16="http://schemas.microsoft.com/office/drawing/2014/main" val="37051357"/>
                    </a:ext>
                  </a:extLst>
                </a:gridCol>
                <a:gridCol w="1015697">
                  <a:extLst>
                    <a:ext uri="{9D8B030D-6E8A-4147-A177-3AD203B41FA5}">
                      <a16:colId xmlns:a16="http://schemas.microsoft.com/office/drawing/2014/main" val="1328555122"/>
                    </a:ext>
                  </a:extLst>
                </a:gridCol>
                <a:gridCol w="537722">
                  <a:extLst>
                    <a:ext uri="{9D8B030D-6E8A-4147-A177-3AD203B41FA5}">
                      <a16:colId xmlns:a16="http://schemas.microsoft.com/office/drawing/2014/main" val="492765277"/>
                    </a:ext>
                  </a:extLst>
                </a:gridCol>
                <a:gridCol w="537722">
                  <a:extLst>
                    <a:ext uri="{9D8B030D-6E8A-4147-A177-3AD203B41FA5}">
                      <a16:colId xmlns:a16="http://schemas.microsoft.com/office/drawing/2014/main" val="1807897752"/>
                    </a:ext>
                  </a:extLst>
                </a:gridCol>
                <a:gridCol w="358481">
                  <a:extLst>
                    <a:ext uri="{9D8B030D-6E8A-4147-A177-3AD203B41FA5}">
                      <a16:colId xmlns:a16="http://schemas.microsoft.com/office/drawing/2014/main" val="1023282028"/>
                    </a:ext>
                  </a:extLst>
                </a:gridCol>
                <a:gridCol w="358481">
                  <a:extLst>
                    <a:ext uri="{9D8B030D-6E8A-4147-A177-3AD203B41FA5}">
                      <a16:colId xmlns:a16="http://schemas.microsoft.com/office/drawing/2014/main" val="987128498"/>
                    </a:ext>
                  </a:extLst>
                </a:gridCol>
                <a:gridCol w="2509367">
                  <a:extLst>
                    <a:ext uri="{9D8B030D-6E8A-4147-A177-3AD203B41FA5}">
                      <a16:colId xmlns:a16="http://schemas.microsoft.com/office/drawing/2014/main" val="2864180001"/>
                    </a:ext>
                  </a:extLst>
                </a:gridCol>
              </a:tblGrid>
              <a:tr h="1011696">
                <a:tc rowSpan="2">
                  <a:txBody>
                    <a:bodyPr/>
                    <a:lstStyle/>
                    <a:p>
                      <a:pPr marL="0" marR="0" algn="ctr">
                        <a:lnSpc>
                          <a:spcPct val="107000"/>
                        </a:lnSpc>
                        <a:spcBef>
                          <a:spcPts val="0"/>
                        </a:spcBef>
                        <a:spcAft>
                          <a:spcPts val="0"/>
                        </a:spcAft>
                        <a:tabLst>
                          <a:tab pos="1758315" algn="l"/>
                        </a:tabLst>
                      </a:pPr>
                      <a:endParaRPr lang="ar-EG" sz="2000" b="1" dirty="0">
                        <a:effectLst/>
                      </a:endParaRPr>
                    </a:p>
                    <a:p>
                      <a:pPr marL="0" marR="0" algn="ctr">
                        <a:lnSpc>
                          <a:spcPct val="107000"/>
                        </a:lnSpc>
                        <a:spcBef>
                          <a:spcPts val="0"/>
                        </a:spcBef>
                        <a:spcAft>
                          <a:spcPts val="0"/>
                        </a:spcAft>
                        <a:tabLst>
                          <a:tab pos="1758315" algn="l"/>
                        </a:tabLst>
                      </a:pPr>
                      <a:r>
                        <a:rPr lang="en-US" sz="2000" b="1" dirty="0">
                          <a:effectLst/>
                        </a:rPr>
                        <a:t>Title</a:t>
                      </a:r>
                      <a:r>
                        <a:rPr lang="ar-EG" sz="2000" b="1" dirty="0">
                          <a:effectLst/>
                        </a:rPr>
                        <a:t> / </a:t>
                      </a:r>
                      <a:r>
                        <a:rPr lang="en-US" sz="2000" b="1" dirty="0">
                          <a:effectLst/>
                        </a:rPr>
                        <a:t>Theory</a:t>
                      </a:r>
                      <a:endParaRPr lang="en-US"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rowSpan="2">
                  <a:txBody>
                    <a:bodyPr/>
                    <a:lstStyle/>
                    <a:p>
                      <a:pPr marL="0" marR="0" algn="ctr">
                        <a:lnSpc>
                          <a:spcPct val="107000"/>
                        </a:lnSpc>
                        <a:spcBef>
                          <a:spcPts val="0"/>
                        </a:spcBef>
                        <a:spcAft>
                          <a:spcPts val="0"/>
                        </a:spcAft>
                      </a:pPr>
                      <a:endParaRPr lang="ar-EG" sz="2000" b="1" dirty="0">
                        <a:effectLst/>
                      </a:endParaRPr>
                    </a:p>
                    <a:p>
                      <a:pPr marL="0" marR="0" algn="ctr">
                        <a:lnSpc>
                          <a:spcPct val="107000"/>
                        </a:lnSpc>
                        <a:spcBef>
                          <a:spcPts val="0"/>
                        </a:spcBef>
                        <a:spcAft>
                          <a:spcPts val="0"/>
                        </a:spcAft>
                      </a:pPr>
                      <a:r>
                        <a:rPr lang="en-US" sz="2000" b="1" dirty="0">
                          <a:effectLst/>
                        </a:rPr>
                        <a:t>Author/s </a:t>
                      </a:r>
                      <a:endParaRPr lang="en-US"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ctr">
                        <a:lnSpc>
                          <a:spcPct val="107000"/>
                        </a:lnSpc>
                        <a:spcBef>
                          <a:spcPts val="0"/>
                        </a:spcBef>
                        <a:spcAft>
                          <a:spcPts val="0"/>
                        </a:spcAft>
                      </a:pPr>
                      <a:r>
                        <a:rPr lang="en-US" sz="2000" b="1" dirty="0">
                          <a:effectLst/>
                        </a:rPr>
                        <a:t> </a:t>
                      </a:r>
                      <a:endParaRPr lang="en-US"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gridSpan="4">
                  <a:txBody>
                    <a:bodyPr/>
                    <a:lstStyle/>
                    <a:p>
                      <a:pPr marL="0" marR="0" algn="ctr">
                        <a:lnSpc>
                          <a:spcPct val="107000"/>
                        </a:lnSpc>
                        <a:spcBef>
                          <a:spcPts val="0"/>
                        </a:spcBef>
                        <a:spcAft>
                          <a:spcPts val="0"/>
                        </a:spcAft>
                      </a:pPr>
                      <a:endParaRPr lang="ar-EG" sz="2000" b="1" dirty="0">
                        <a:effectLst/>
                      </a:endParaRPr>
                    </a:p>
                    <a:p>
                      <a:pPr marL="0" marR="0" algn="ctr">
                        <a:lnSpc>
                          <a:spcPct val="107000"/>
                        </a:lnSpc>
                        <a:spcBef>
                          <a:spcPts val="0"/>
                        </a:spcBef>
                        <a:spcAft>
                          <a:spcPts val="0"/>
                        </a:spcAft>
                      </a:pPr>
                      <a:r>
                        <a:rPr lang="en-US" sz="2000" b="1" dirty="0">
                          <a:effectLst/>
                        </a:rPr>
                        <a:t>Methodology </a:t>
                      </a:r>
                      <a:endParaRPr lang="en-US"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marL="0" marR="0" algn="ctr">
                        <a:lnSpc>
                          <a:spcPct val="107000"/>
                        </a:lnSpc>
                        <a:spcBef>
                          <a:spcPts val="0"/>
                        </a:spcBef>
                        <a:spcAft>
                          <a:spcPts val="0"/>
                        </a:spcAft>
                      </a:pPr>
                      <a:r>
                        <a:rPr lang="en-US" sz="2000" b="1">
                          <a:effectLst/>
                        </a:rPr>
                        <a:t>Linkages b/w variables</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marL="0" marR="0" algn="ctr">
                        <a:lnSpc>
                          <a:spcPct val="107000"/>
                        </a:lnSpc>
                        <a:spcBef>
                          <a:spcPts val="0"/>
                        </a:spcBef>
                        <a:spcAft>
                          <a:spcPts val="0"/>
                        </a:spcAft>
                      </a:pPr>
                      <a:r>
                        <a:rPr lang="en-US" sz="2000" b="1">
                          <a:effectLst/>
                        </a:rPr>
                        <a:t>Main findings</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extLst>
                  <a:ext uri="{0D108BD9-81ED-4DB2-BD59-A6C34878D82A}">
                    <a16:rowId xmlns:a16="http://schemas.microsoft.com/office/drawing/2014/main" val="3560315401"/>
                  </a:ext>
                </a:extLst>
              </a:tr>
              <a:tr h="1070318">
                <a:tc vMerge="1">
                  <a:txBody>
                    <a:bodyPr/>
                    <a:lstStyle/>
                    <a:p>
                      <a:endParaRPr lang="en-US"/>
                    </a:p>
                  </a:txBody>
                  <a:tcPr/>
                </a:tc>
                <a:tc vMerge="1">
                  <a:txBody>
                    <a:bodyPr/>
                    <a:lstStyle/>
                    <a:p>
                      <a:pPr marL="0" marR="0" algn="ctr">
                        <a:lnSpc>
                          <a:spcPct val="107000"/>
                        </a:lnSpc>
                        <a:spcBef>
                          <a:spcPts val="0"/>
                        </a:spcBef>
                        <a:spcAft>
                          <a:spcPts val="0"/>
                        </a:spcAft>
                      </a:pPr>
                      <a:endParaRPr lang="en-US"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Data collection method/s</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Data collection technique/s</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Sample</a:t>
                      </a:r>
                      <a:endParaRPr lang="en-US" sz="1800" b="1">
                        <a:effectLst/>
                      </a:endParaRPr>
                    </a:p>
                    <a:p>
                      <a:pPr marL="0" marR="0" algn="ctr">
                        <a:lnSpc>
                          <a:spcPct val="107000"/>
                        </a:lnSpc>
                        <a:spcBef>
                          <a:spcPts val="0"/>
                        </a:spcBef>
                        <a:spcAft>
                          <a:spcPts val="0"/>
                        </a:spcAft>
                      </a:pPr>
                      <a:r>
                        <a:rPr lang="en-US" sz="1400" b="1">
                          <a:effectLst/>
                        </a:rPr>
                        <a:t> </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dirty="0">
                          <a:effectLst/>
                        </a:rPr>
                        <a:t>Region/ Industry</a:t>
                      </a:r>
                      <a:endParaRPr lang="en-US"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 </a:t>
                      </a:r>
                      <a:endParaRPr lang="en-US" sz="1800" b="1">
                        <a:effectLst/>
                      </a:endParaRPr>
                    </a:p>
                    <a:p>
                      <a:pPr marL="0" marR="0" algn="ctr">
                        <a:lnSpc>
                          <a:spcPct val="107000"/>
                        </a:lnSpc>
                        <a:spcBef>
                          <a:spcPts val="0"/>
                        </a:spcBef>
                        <a:spcAft>
                          <a:spcPts val="0"/>
                        </a:spcAft>
                      </a:pPr>
                      <a:r>
                        <a:rPr lang="en-US" sz="1400" b="1">
                          <a:effectLst/>
                        </a:rPr>
                        <a:t> </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 </a:t>
                      </a:r>
                      <a:endParaRPr lang="en-US" sz="1800" b="1">
                        <a:effectLst/>
                      </a:endParaRPr>
                    </a:p>
                    <a:p>
                      <a:pPr marL="0" marR="0" algn="ctr">
                        <a:lnSpc>
                          <a:spcPct val="107000"/>
                        </a:lnSpc>
                        <a:spcBef>
                          <a:spcPts val="0"/>
                        </a:spcBef>
                        <a:spcAft>
                          <a:spcPts val="0"/>
                        </a:spcAft>
                      </a:pPr>
                      <a:r>
                        <a:rPr lang="en-US" sz="1400" b="1">
                          <a:effectLst/>
                        </a:rPr>
                        <a:t> </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 </a:t>
                      </a:r>
                      <a:endParaRPr lang="en-US" sz="1800" b="1">
                        <a:effectLst/>
                      </a:endParaRPr>
                    </a:p>
                    <a:p>
                      <a:pPr marL="0" marR="0" algn="ctr">
                        <a:lnSpc>
                          <a:spcPct val="107000"/>
                        </a:lnSpc>
                        <a:spcBef>
                          <a:spcPts val="0"/>
                        </a:spcBef>
                        <a:spcAft>
                          <a:spcPts val="0"/>
                        </a:spcAft>
                      </a:pPr>
                      <a:r>
                        <a:rPr lang="en-US" sz="1400" b="1">
                          <a:effectLst/>
                        </a:rPr>
                        <a:t> </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dirty="0">
                          <a:effectLst/>
                        </a:rPr>
                        <a:t> </a:t>
                      </a:r>
                      <a:endParaRPr lang="en-US" sz="1800" b="1" dirty="0">
                        <a:effectLst/>
                      </a:endParaRPr>
                    </a:p>
                    <a:p>
                      <a:pPr marL="0" marR="0" algn="ctr">
                        <a:lnSpc>
                          <a:spcPct val="107000"/>
                        </a:lnSpc>
                        <a:spcBef>
                          <a:spcPts val="0"/>
                        </a:spcBef>
                        <a:spcAft>
                          <a:spcPts val="0"/>
                        </a:spcAft>
                      </a:pPr>
                      <a:r>
                        <a:rPr lang="en-US" sz="1400" b="1" dirty="0">
                          <a:effectLst/>
                        </a:rPr>
                        <a:t> </a:t>
                      </a:r>
                      <a:endParaRPr lang="en-US"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vMerge="1">
                  <a:txBody>
                    <a:bodyPr/>
                    <a:lstStyle/>
                    <a:p>
                      <a:endParaRPr lang="en-US"/>
                    </a:p>
                  </a:txBody>
                  <a:tcPr/>
                </a:tc>
                <a:extLst>
                  <a:ext uri="{0D108BD9-81ED-4DB2-BD59-A6C34878D82A}">
                    <a16:rowId xmlns:a16="http://schemas.microsoft.com/office/drawing/2014/main" val="760793213"/>
                  </a:ext>
                </a:extLst>
              </a:tr>
              <a:tr h="2518763">
                <a:tc>
                  <a:txBody>
                    <a:bodyPr/>
                    <a:lstStyle/>
                    <a:p>
                      <a:pPr marL="0" marR="0" algn="just">
                        <a:lnSpc>
                          <a:spcPct val="107000"/>
                        </a:lnSpc>
                        <a:spcBef>
                          <a:spcPts val="0"/>
                        </a:spcBef>
                        <a:spcAft>
                          <a:spcPts val="0"/>
                        </a:spcAft>
                      </a:pPr>
                      <a:r>
                        <a:rPr lang="en-US" sz="1400" b="1" dirty="0">
                          <a:effectLst/>
                        </a:rPr>
                        <a:t> </a:t>
                      </a:r>
                      <a:endParaRPr lang="en-US"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 </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 </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 </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algn="just">
                        <a:spcAft>
                          <a:spcPts val="0"/>
                        </a:spcAft>
                      </a:pPr>
                      <a:r>
                        <a:rPr lang="en-US" sz="1400" b="1">
                          <a:effectLst/>
                        </a:rPr>
                        <a:t> </a:t>
                      </a:r>
                      <a:endParaRPr lang="en-US" sz="1800" b="1">
                        <a:solidFill>
                          <a:schemeClr val="bg1"/>
                        </a:solidFill>
                        <a:effectLst/>
                        <a:latin typeface="Calibri" panose="020F0502020204030204" pitchFamily="34" charset="0"/>
                        <a:cs typeface="Arial" panose="020B0604020202020204" pitchFamily="34" charset="0"/>
                      </a:endParaRPr>
                    </a:p>
                  </a:txBody>
                  <a:tcPr marL="68209" marR="68209" marT="0" marB="0"/>
                </a:tc>
                <a:tc>
                  <a:txBody>
                    <a:bodyPr/>
                    <a:lstStyle/>
                    <a:p>
                      <a:pPr marL="0" marR="0" algn="just">
                        <a:lnSpc>
                          <a:spcPct val="107000"/>
                        </a:lnSpc>
                        <a:spcBef>
                          <a:spcPts val="0"/>
                        </a:spcBef>
                        <a:spcAft>
                          <a:spcPts val="0"/>
                        </a:spcAft>
                      </a:pPr>
                      <a:r>
                        <a:rPr lang="en-US" sz="1400" b="1">
                          <a:effectLst/>
                        </a:rPr>
                        <a:t> </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 </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 </a:t>
                      </a:r>
                      <a:endParaRPr lang="en-US" sz="1800" b="1">
                        <a:effectLst/>
                      </a:endParaRPr>
                    </a:p>
                    <a:p>
                      <a:pPr marL="0" marR="0">
                        <a:lnSpc>
                          <a:spcPct val="107000"/>
                        </a:lnSpc>
                        <a:spcBef>
                          <a:spcPts val="0"/>
                        </a:spcBef>
                        <a:spcAft>
                          <a:spcPts val="0"/>
                        </a:spcAft>
                      </a:pPr>
                      <a:r>
                        <a:rPr lang="en-US" sz="1400" b="1">
                          <a:effectLst/>
                        </a:rPr>
                        <a:t> </a:t>
                      </a:r>
                      <a:endParaRPr lang="en-US" sz="1800" b="1">
                        <a:effectLst/>
                      </a:endParaRPr>
                    </a:p>
                    <a:p>
                      <a:pPr marL="0" marR="0">
                        <a:lnSpc>
                          <a:spcPct val="107000"/>
                        </a:lnSpc>
                        <a:spcBef>
                          <a:spcPts val="0"/>
                        </a:spcBef>
                        <a:spcAft>
                          <a:spcPts val="0"/>
                        </a:spcAft>
                      </a:pPr>
                      <a:r>
                        <a:rPr lang="en-US" sz="1400" b="1">
                          <a:effectLst/>
                        </a:rPr>
                        <a:t> </a:t>
                      </a:r>
                      <a:endParaRPr lang="en-US" sz="1800" b="1">
                        <a:effectLst/>
                      </a:endParaRPr>
                    </a:p>
                    <a:p>
                      <a:pPr marL="0" marR="0">
                        <a:lnSpc>
                          <a:spcPct val="107000"/>
                        </a:lnSpc>
                        <a:spcBef>
                          <a:spcPts val="0"/>
                        </a:spcBef>
                        <a:spcAft>
                          <a:spcPts val="0"/>
                        </a:spcAft>
                      </a:pPr>
                      <a:r>
                        <a:rPr lang="en-US" sz="1400" b="1">
                          <a:effectLst/>
                        </a:rPr>
                        <a:t> </a:t>
                      </a:r>
                      <a:endParaRPr lang="en-US" sz="1800" b="1">
                        <a:effectLst/>
                      </a:endParaRPr>
                    </a:p>
                    <a:p>
                      <a:pPr marL="0" marR="0">
                        <a:lnSpc>
                          <a:spcPct val="107000"/>
                        </a:lnSpc>
                        <a:spcBef>
                          <a:spcPts val="0"/>
                        </a:spcBef>
                        <a:spcAft>
                          <a:spcPts val="0"/>
                        </a:spcAft>
                      </a:pPr>
                      <a:r>
                        <a:rPr lang="en-US" sz="1400" b="1">
                          <a:effectLst/>
                        </a:rPr>
                        <a:t> </a:t>
                      </a:r>
                      <a:endParaRPr lang="en-US" sz="1800" b="1">
                        <a:effectLst/>
                      </a:endParaRPr>
                    </a:p>
                    <a:p>
                      <a:pPr marL="0" marR="0">
                        <a:lnSpc>
                          <a:spcPct val="107000"/>
                        </a:lnSpc>
                        <a:spcBef>
                          <a:spcPts val="0"/>
                        </a:spcBef>
                        <a:spcAft>
                          <a:spcPts val="0"/>
                        </a:spcAft>
                      </a:pPr>
                      <a:r>
                        <a:rPr lang="en-US" sz="1400" b="1">
                          <a:effectLst/>
                        </a:rPr>
                        <a:t> </a:t>
                      </a:r>
                      <a:endParaRPr lang="en-US" sz="1800" b="1">
                        <a:effectLst/>
                      </a:endParaRPr>
                    </a:p>
                    <a:p>
                      <a:pPr marL="0" marR="0" algn="ctr">
                        <a:lnSpc>
                          <a:spcPct val="107000"/>
                        </a:lnSpc>
                        <a:spcBef>
                          <a:spcPts val="0"/>
                        </a:spcBef>
                        <a:spcAft>
                          <a:spcPts val="0"/>
                        </a:spcAft>
                      </a:pPr>
                      <a:r>
                        <a:rPr lang="en-US" sz="1400" b="1">
                          <a:effectLst/>
                        </a:rPr>
                        <a:t> </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 </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400" b="1">
                          <a:effectLst/>
                        </a:rPr>
                        <a:t> </a:t>
                      </a:r>
                      <a:endParaRPr lang="en-US" sz="1800" b="1">
                        <a:effectLst/>
                      </a:endParaRPr>
                    </a:p>
                    <a:p>
                      <a:pPr marL="0" marR="0" algn="ctr">
                        <a:lnSpc>
                          <a:spcPct val="107000"/>
                        </a:lnSpc>
                        <a:spcBef>
                          <a:spcPts val="0"/>
                        </a:spcBef>
                        <a:spcAft>
                          <a:spcPts val="0"/>
                        </a:spcAft>
                      </a:pPr>
                      <a:r>
                        <a:rPr lang="en-US" sz="1400" b="1">
                          <a:effectLst/>
                        </a:rPr>
                        <a:t> </a:t>
                      </a:r>
                      <a:endParaRPr lang="en-US" sz="1800" b="1">
                        <a:effectLst/>
                      </a:endParaRPr>
                    </a:p>
                    <a:p>
                      <a:pPr marL="0" marR="0" algn="ctr">
                        <a:lnSpc>
                          <a:spcPct val="107000"/>
                        </a:lnSpc>
                        <a:spcBef>
                          <a:spcPts val="0"/>
                        </a:spcBef>
                        <a:spcAft>
                          <a:spcPts val="0"/>
                        </a:spcAft>
                      </a:pPr>
                      <a:r>
                        <a:rPr lang="en-US" sz="1400" b="1">
                          <a:effectLst/>
                        </a:rPr>
                        <a:t> </a:t>
                      </a:r>
                      <a:endParaRPr lang="en-US" sz="1800" b="1">
                        <a:effectLst/>
                      </a:endParaRPr>
                    </a:p>
                    <a:p>
                      <a:pPr marL="0" marR="0" algn="ctr">
                        <a:lnSpc>
                          <a:spcPct val="107000"/>
                        </a:lnSpc>
                        <a:spcBef>
                          <a:spcPts val="0"/>
                        </a:spcBef>
                        <a:spcAft>
                          <a:spcPts val="0"/>
                        </a:spcAft>
                      </a:pPr>
                      <a:r>
                        <a:rPr lang="en-US" sz="1400" b="1">
                          <a:effectLst/>
                        </a:rPr>
                        <a:t> </a:t>
                      </a:r>
                      <a:endParaRPr lang="en-US" sz="1800" b="1">
                        <a:effectLst/>
                      </a:endParaRPr>
                    </a:p>
                    <a:p>
                      <a:pPr marL="0" marR="0" algn="ctr">
                        <a:lnSpc>
                          <a:spcPct val="107000"/>
                        </a:lnSpc>
                        <a:spcBef>
                          <a:spcPts val="0"/>
                        </a:spcBef>
                        <a:spcAft>
                          <a:spcPts val="0"/>
                        </a:spcAft>
                      </a:pPr>
                      <a:r>
                        <a:rPr lang="en-US" sz="1400" b="1">
                          <a:effectLst/>
                        </a:rPr>
                        <a:t> </a:t>
                      </a:r>
                      <a:endParaRPr lang="en-US" sz="1800" b="1">
                        <a:effectLst/>
                      </a:endParaRPr>
                    </a:p>
                    <a:p>
                      <a:pPr marL="0" marR="0" algn="ctr">
                        <a:lnSpc>
                          <a:spcPct val="107000"/>
                        </a:lnSpc>
                        <a:spcBef>
                          <a:spcPts val="0"/>
                        </a:spcBef>
                        <a:spcAft>
                          <a:spcPts val="0"/>
                        </a:spcAft>
                      </a:pPr>
                      <a:r>
                        <a:rPr lang="en-US" sz="1400" b="1">
                          <a:effectLst/>
                        </a:rPr>
                        <a:t> </a:t>
                      </a:r>
                      <a:endParaRPr lang="en-US" sz="1800" b="1">
                        <a:effectLst/>
                      </a:endParaRPr>
                    </a:p>
                    <a:p>
                      <a:pPr marL="0" marR="0" algn="ctr">
                        <a:lnSpc>
                          <a:spcPct val="107000"/>
                        </a:lnSpc>
                        <a:spcBef>
                          <a:spcPts val="0"/>
                        </a:spcBef>
                        <a:spcAft>
                          <a:spcPts val="0"/>
                        </a:spcAft>
                      </a:pPr>
                      <a:r>
                        <a:rPr lang="en-US" sz="1400" b="1">
                          <a:effectLst/>
                        </a:rPr>
                        <a:t> </a:t>
                      </a:r>
                      <a:endParaRPr lang="en-US" sz="18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algn="just">
                        <a:spcAft>
                          <a:spcPts val="0"/>
                        </a:spcAft>
                      </a:pPr>
                      <a:r>
                        <a:rPr lang="en-US" sz="1400" b="1" dirty="0">
                          <a:effectLst/>
                        </a:rPr>
                        <a:t> </a:t>
                      </a:r>
                      <a:endParaRPr lang="en-US" sz="1800" b="1" dirty="0">
                        <a:solidFill>
                          <a:schemeClr val="bg1"/>
                        </a:solidFill>
                        <a:effectLst/>
                        <a:latin typeface="Calibri" panose="020F0502020204030204" pitchFamily="34" charset="0"/>
                        <a:cs typeface="Arial" panose="020B0604020202020204" pitchFamily="34" charset="0"/>
                      </a:endParaRPr>
                    </a:p>
                  </a:txBody>
                  <a:tcPr marL="68209" marR="68209" marT="0" marB="0"/>
                </a:tc>
                <a:extLst>
                  <a:ext uri="{0D108BD9-81ED-4DB2-BD59-A6C34878D82A}">
                    <a16:rowId xmlns:a16="http://schemas.microsoft.com/office/drawing/2014/main" val="104628420"/>
                  </a:ext>
                </a:extLst>
              </a:tr>
              <a:tr h="247182">
                <a:tc>
                  <a:txBody>
                    <a:bodyPr/>
                    <a:lstStyle/>
                    <a:p>
                      <a:pPr marL="0" marR="0" algn="just">
                        <a:lnSpc>
                          <a:spcPct val="107000"/>
                        </a:lnSpc>
                        <a:spcBef>
                          <a:spcPts val="0"/>
                        </a:spcBef>
                        <a:spcAft>
                          <a:spcPts val="0"/>
                        </a:spcAft>
                      </a:pPr>
                      <a:r>
                        <a:rPr lang="en-US" sz="1000" b="1">
                          <a:effectLst/>
                        </a:rPr>
                        <a:t> </a:t>
                      </a:r>
                      <a:endParaRPr lang="en-US" sz="11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000" b="1">
                          <a:effectLst/>
                        </a:rPr>
                        <a:t> </a:t>
                      </a:r>
                      <a:endParaRPr lang="en-US" sz="11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000" b="1" dirty="0">
                          <a:effectLst/>
                        </a:rPr>
                        <a:t> </a:t>
                      </a:r>
                      <a:endParaRPr lang="en-US" sz="11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000" b="1">
                          <a:effectLst/>
                        </a:rPr>
                        <a:t> </a:t>
                      </a:r>
                      <a:endParaRPr lang="en-US" sz="11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algn="just">
                        <a:spcAft>
                          <a:spcPts val="0"/>
                        </a:spcAft>
                      </a:pPr>
                      <a:r>
                        <a:rPr lang="en-US" sz="1000" b="1">
                          <a:effectLst/>
                        </a:rPr>
                        <a:t> </a:t>
                      </a:r>
                      <a:endParaRPr lang="en-US" sz="1100" b="1">
                        <a:solidFill>
                          <a:schemeClr val="bg1"/>
                        </a:solidFill>
                        <a:effectLst/>
                        <a:latin typeface="Calibri" panose="020F0502020204030204" pitchFamily="34" charset="0"/>
                        <a:cs typeface="Arial" panose="020B0604020202020204" pitchFamily="34" charset="0"/>
                      </a:endParaRPr>
                    </a:p>
                  </a:txBody>
                  <a:tcPr marL="68209" marR="68209" marT="0" marB="0"/>
                </a:tc>
                <a:tc>
                  <a:txBody>
                    <a:bodyPr/>
                    <a:lstStyle/>
                    <a:p>
                      <a:pPr marL="0" marR="0" algn="just">
                        <a:lnSpc>
                          <a:spcPct val="107000"/>
                        </a:lnSpc>
                        <a:spcBef>
                          <a:spcPts val="0"/>
                        </a:spcBef>
                        <a:spcAft>
                          <a:spcPts val="0"/>
                        </a:spcAft>
                      </a:pPr>
                      <a:r>
                        <a:rPr lang="en-US" sz="1000" b="1">
                          <a:effectLst/>
                        </a:rPr>
                        <a:t> </a:t>
                      </a:r>
                      <a:endParaRPr lang="en-US" sz="11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000" b="1">
                          <a:effectLst/>
                        </a:rPr>
                        <a:t> </a:t>
                      </a:r>
                      <a:endParaRPr lang="en-US" sz="11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000" b="1">
                          <a:effectLst/>
                        </a:rPr>
                        <a:t> </a:t>
                      </a:r>
                      <a:endParaRPr lang="en-US" sz="11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000" b="1">
                          <a:effectLst/>
                        </a:rPr>
                        <a:t> </a:t>
                      </a:r>
                      <a:endParaRPr lang="en-US" sz="11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0" marR="0" algn="ctr">
                        <a:lnSpc>
                          <a:spcPct val="107000"/>
                        </a:lnSpc>
                        <a:spcBef>
                          <a:spcPts val="0"/>
                        </a:spcBef>
                        <a:spcAft>
                          <a:spcPts val="0"/>
                        </a:spcAft>
                      </a:pPr>
                      <a:r>
                        <a:rPr lang="en-US" sz="1000" b="1">
                          <a:effectLst/>
                        </a:rPr>
                        <a:t> </a:t>
                      </a:r>
                      <a:endParaRPr lang="en-US" sz="1100" b="1">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209" marR="68209" marT="0" marB="0"/>
                </a:tc>
                <a:tc>
                  <a:txBody>
                    <a:bodyPr/>
                    <a:lstStyle/>
                    <a:p>
                      <a:pPr marL="342900" marR="0" lvl="0" indent="-342900" algn="just" rtl="0">
                        <a:spcBef>
                          <a:spcPts val="0"/>
                        </a:spcBef>
                        <a:spcAft>
                          <a:spcPts val="0"/>
                        </a:spcAft>
                        <a:buFont typeface="Symbol" panose="05050102010706020507" pitchFamily="18" charset="2"/>
                        <a:buChar char=""/>
                      </a:pPr>
                      <a:r>
                        <a:rPr lang="en-US" sz="1000" b="1" dirty="0">
                          <a:effectLst/>
                        </a:rPr>
                        <a:t> </a:t>
                      </a:r>
                      <a:endParaRPr lang="en-US" sz="1100" b="1" dirty="0">
                        <a:solidFill>
                          <a:schemeClr val="bg1"/>
                        </a:solidFill>
                        <a:effectLst/>
                        <a:latin typeface="Calibri" panose="020F0502020204030204" pitchFamily="34" charset="0"/>
                        <a:cs typeface="Arial" panose="020B0604020202020204" pitchFamily="34" charset="0"/>
                      </a:endParaRPr>
                    </a:p>
                  </a:txBody>
                  <a:tcPr marL="68209" marR="68209" marT="0" marB="0"/>
                </a:tc>
                <a:extLst>
                  <a:ext uri="{0D108BD9-81ED-4DB2-BD59-A6C34878D82A}">
                    <a16:rowId xmlns:a16="http://schemas.microsoft.com/office/drawing/2014/main" val="2022520491"/>
                  </a:ext>
                </a:extLst>
              </a:tr>
            </a:tbl>
          </a:graphicData>
        </a:graphic>
      </p:graphicFrame>
    </p:spTree>
    <p:extLst>
      <p:ext uri="{BB962C8B-B14F-4D97-AF65-F5344CB8AC3E}">
        <p14:creationId xmlns:p14="http://schemas.microsoft.com/office/powerpoint/2010/main" val="7984206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25A7020-FE85-9252-4A94-F9075B90494E}"/>
              </a:ext>
            </a:extLst>
          </p:cNvPr>
          <p:cNvPicPr>
            <a:picLocks noChangeAspect="1"/>
          </p:cNvPicPr>
          <p:nvPr/>
        </p:nvPicPr>
        <p:blipFill rotWithShape="1">
          <a:blip r:embed="rId2"/>
          <a:srcRect l="37352"/>
          <a:stretch/>
        </p:blipFill>
        <p:spPr>
          <a:xfrm>
            <a:off x="6944138" y="1979543"/>
            <a:ext cx="4200939" cy="3361083"/>
          </a:xfrm>
          <a:prstGeom prst="rect">
            <a:avLst/>
          </a:prstGeom>
        </p:spPr>
      </p:pic>
      <p:sp>
        <p:nvSpPr>
          <p:cNvPr id="4" name="TextBox 3">
            <a:extLst>
              <a:ext uri="{FF2B5EF4-FFF2-40B4-BE49-F238E27FC236}">
                <a16:creationId xmlns:a16="http://schemas.microsoft.com/office/drawing/2014/main" id="{19F13576-FACA-5E60-7316-3A69F5A0CEF4}"/>
              </a:ext>
            </a:extLst>
          </p:cNvPr>
          <p:cNvSpPr txBox="1"/>
          <p:nvPr/>
        </p:nvSpPr>
        <p:spPr>
          <a:xfrm>
            <a:off x="730297" y="813386"/>
            <a:ext cx="8412796" cy="830997"/>
          </a:xfrm>
          <a:prstGeom prst="rect">
            <a:avLst/>
          </a:prstGeom>
          <a:noFill/>
        </p:spPr>
        <p:txBody>
          <a:bodyPr wrap="square">
            <a:spAutoFit/>
          </a:bodyPr>
          <a:lstStyle/>
          <a:p>
            <a:pPr marL="457200" marR="0" lvl="0" indent="-381000" algn="ctr" defTabSz="914400" rtl="0" eaLnBrk="1" fontAlgn="auto" latinLnBrk="0" hangingPunct="1">
              <a:lnSpc>
                <a:spcPct val="100000"/>
              </a:lnSpc>
              <a:spcBef>
                <a:spcPts val="600"/>
              </a:spcBef>
              <a:spcAft>
                <a:spcPts val="0"/>
              </a:spcAft>
              <a:buClr>
                <a:srgbClr val="C7D3E6"/>
              </a:buClr>
              <a:buSzPts val="2400"/>
              <a:buFont typeface="Roboto Condensed Light"/>
              <a:buChar char="▰"/>
              <a:tabLst/>
              <a:defRPr/>
            </a:pPr>
            <a:r>
              <a:rPr kumimoji="0" lang="en-US" sz="4800" b="1" i="0" u="none" strike="noStrike" kern="0" cap="none" spc="0" normalizeH="0" baseline="0" noProof="0" dirty="0">
                <a:ln>
                  <a:noFill/>
                </a:ln>
                <a:solidFill>
                  <a:schemeClr val="bg1"/>
                </a:solidFill>
                <a:effectLst/>
                <a:uLnTx/>
                <a:uFillTx/>
                <a:latin typeface="Roboto Condensed Light"/>
                <a:ea typeface="Roboto Condensed Light"/>
                <a:cs typeface="+mn-cs"/>
                <a:sym typeface="Roboto Condensed Light"/>
              </a:rPr>
              <a:t>Generate New idea (GAPs)</a:t>
            </a:r>
          </a:p>
        </p:txBody>
      </p:sp>
      <p:pic>
        <p:nvPicPr>
          <p:cNvPr id="5" name="Picture 4">
            <a:extLst>
              <a:ext uri="{FF2B5EF4-FFF2-40B4-BE49-F238E27FC236}">
                <a16:creationId xmlns:a16="http://schemas.microsoft.com/office/drawing/2014/main" id="{6856AAB4-9EFA-09C7-9F2A-4CB15C10DDDF}"/>
              </a:ext>
            </a:extLst>
          </p:cNvPr>
          <p:cNvPicPr>
            <a:picLocks noChangeAspect="1"/>
          </p:cNvPicPr>
          <p:nvPr/>
        </p:nvPicPr>
        <p:blipFill>
          <a:blip r:embed="rId3"/>
          <a:stretch>
            <a:fillRect/>
          </a:stretch>
        </p:blipFill>
        <p:spPr>
          <a:xfrm>
            <a:off x="1417983" y="2452687"/>
            <a:ext cx="3829880" cy="2781922"/>
          </a:xfrm>
          <a:prstGeom prst="rect">
            <a:avLst/>
          </a:prstGeom>
        </p:spPr>
      </p:pic>
      <p:sp>
        <p:nvSpPr>
          <p:cNvPr id="6" name="Rectangle 5">
            <a:extLst>
              <a:ext uri="{FF2B5EF4-FFF2-40B4-BE49-F238E27FC236}">
                <a16:creationId xmlns:a16="http://schemas.microsoft.com/office/drawing/2014/main" id="{1BCF5730-11D9-4D52-BD87-828BD9680807}"/>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738C5A9-0879-4A9D-A700-C485A1DC952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B38A00B-51B2-47BD-9A86-3CEBA4C3B01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966348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9F13576-FACA-5E60-7316-3A69F5A0CEF4}"/>
              </a:ext>
            </a:extLst>
          </p:cNvPr>
          <p:cNvSpPr txBox="1"/>
          <p:nvPr/>
        </p:nvSpPr>
        <p:spPr>
          <a:xfrm>
            <a:off x="730297" y="813386"/>
            <a:ext cx="8412796" cy="830997"/>
          </a:xfrm>
          <a:prstGeom prst="rect">
            <a:avLst/>
          </a:prstGeom>
          <a:noFill/>
        </p:spPr>
        <p:txBody>
          <a:bodyPr wrap="square">
            <a:spAutoFit/>
          </a:bodyPr>
          <a:lstStyle/>
          <a:p>
            <a:pPr marL="457200" marR="0" lvl="0" indent="-381000" algn="ctr" defTabSz="914400" rtl="0" eaLnBrk="1" fontAlgn="auto" latinLnBrk="0" hangingPunct="1">
              <a:lnSpc>
                <a:spcPct val="100000"/>
              </a:lnSpc>
              <a:spcBef>
                <a:spcPts val="600"/>
              </a:spcBef>
              <a:spcAft>
                <a:spcPts val="0"/>
              </a:spcAft>
              <a:buClr>
                <a:srgbClr val="C7D3E6"/>
              </a:buClr>
              <a:buSzPts val="2400"/>
              <a:buFont typeface="Roboto Condensed Light"/>
              <a:buChar char="▰"/>
              <a:tabLst/>
              <a:defRPr/>
            </a:pPr>
            <a:r>
              <a:rPr kumimoji="0" lang="en-US" sz="4800" b="1" i="0" u="none" strike="noStrike" kern="0" cap="none" spc="0" normalizeH="0" baseline="0" noProof="0" dirty="0">
                <a:ln>
                  <a:noFill/>
                </a:ln>
                <a:solidFill>
                  <a:schemeClr val="bg1"/>
                </a:solidFill>
                <a:effectLst/>
                <a:uLnTx/>
                <a:uFillTx/>
                <a:latin typeface="Roboto Condensed Light"/>
                <a:ea typeface="Roboto Condensed Light"/>
                <a:cs typeface="+mn-cs"/>
                <a:sym typeface="Roboto Condensed Light"/>
              </a:rPr>
              <a:t>Generate New idea (GAPs)</a:t>
            </a:r>
          </a:p>
        </p:txBody>
      </p:sp>
      <p:sp>
        <p:nvSpPr>
          <p:cNvPr id="6" name="Rectangle 5">
            <a:extLst>
              <a:ext uri="{FF2B5EF4-FFF2-40B4-BE49-F238E27FC236}">
                <a16:creationId xmlns:a16="http://schemas.microsoft.com/office/drawing/2014/main" id="{1BCF5730-11D9-4D52-BD87-828BD9680807}"/>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738C5A9-0879-4A9D-A700-C485A1DC95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B38A00B-51B2-47BD-9A86-3CEBA4C3B01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3E5E0E33-BB33-43DC-A026-4AEB487147BF}"/>
              </a:ext>
            </a:extLst>
          </p:cNvPr>
          <p:cNvSpPr/>
          <p:nvPr/>
        </p:nvSpPr>
        <p:spPr>
          <a:xfrm>
            <a:off x="139770" y="1855906"/>
            <a:ext cx="9003323" cy="2677656"/>
          </a:xfrm>
          <a:prstGeom prst="rect">
            <a:avLst/>
          </a:prstGeom>
        </p:spPr>
        <p:txBody>
          <a:bodyPr wrap="square">
            <a:spAutoFit/>
          </a:bodyPr>
          <a:lstStyle/>
          <a:p>
            <a:pPr algn="just"/>
            <a:r>
              <a:rPr lang="en-US" sz="2800" b="1" dirty="0">
                <a:solidFill>
                  <a:schemeClr val="bg1"/>
                </a:solidFill>
              </a:rPr>
              <a:t>Identifying Research Gaps:</a:t>
            </a:r>
          </a:p>
          <a:p>
            <a:pPr algn="just"/>
            <a:r>
              <a:rPr lang="en-US" sz="2800" dirty="0">
                <a:solidFill>
                  <a:schemeClr val="bg1"/>
                </a:solidFill>
              </a:rPr>
              <a:t>Research gaps are areas within a field of study that lack sufficient attention or investigation. Identifying these gaps is crucial as it provides students with an opportunity to contribute new knowledge.</a:t>
            </a:r>
          </a:p>
          <a:p>
            <a:pPr algn="just"/>
            <a:endParaRPr lang="en-US" sz="2800" dirty="0">
              <a:solidFill>
                <a:schemeClr val="bg1"/>
              </a:solidFill>
            </a:endParaRPr>
          </a:p>
        </p:txBody>
      </p:sp>
      <p:sp>
        <p:nvSpPr>
          <p:cNvPr id="9" name="Rectangle 8">
            <a:extLst>
              <a:ext uri="{FF2B5EF4-FFF2-40B4-BE49-F238E27FC236}">
                <a16:creationId xmlns:a16="http://schemas.microsoft.com/office/drawing/2014/main" id="{938A3B28-9EE8-434D-ABE5-3CC2CF96006A}"/>
              </a:ext>
            </a:extLst>
          </p:cNvPr>
          <p:cNvSpPr/>
          <p:nvPr/>
        </p:nvSpPr>
        <p:spPr>
          <a:xfrm>
            <a:off x="2525809" y="4239753"/>
            <a:ext cx="9355016" cy="2062103"/>
          </a:xfrm>
          <a:prstGeom prst="rect">
            <a:avLst/>
          </a:prstGeom>
        </p:spPr>
        <p:txBody>
          <a:bodyPr wrap="square">
            <a:spAutoFit/>
          </a:bodyPr>
          <a:lstStyle/>
          <a:p>
            <a:pPr algn="just" rtl="1"/>
            <a:r>
              <a:rPr lang="ar-EG" sz="3200" b="1" dirty="0">
                <a:solidFill>
                  <a:schemeClr val="bg1"/>
                </a:solidFill>
              </a:rPr>
              <a:t>تحديد الفجوات البحثية:</a:t>
            </a:r>
          </a:p>
          <a:p>
            <a:pPr algn="just" rtl="1"/>
            <a:r>
              <a:rPr lang="ar-EG" sz="3200" dirty="0">
                <a:solidFill>
                  <a:schemeClr val="bg1"/>
                </a:solidFill>
              </a:rPr>
              <a:t>الفجوات البحثية هي مجالات داخل مجال الدراسة التي تفتقر إلى الاهتمام أو التحقيق الكافي. يعد تحديد هذه الفجوات أمرًا بالغ الأهمية لأنه يوفر للطلاب فرصة للمساهمة بمعارف جديدة.</a:t>
            </a:r>
            <a:endParaRPr lang="en-US" sz="3200" dirty="0">
              <a:solidFill>
                <a:schemeClr val="bg1"/>
              </a:solidFill>
            </a:endParaRPr>
          </a:p>
        </p:txBody>
      </p:sp>
      <p:pic>
        <p:nvPicPr>
          <p:cNvPr id="10" name="Picture 9">
            <a:extLst>
              <a:ext uri="{FF2B5EF4-FFF2-40B4-BE49-F238E27FC236}">
                <a16:creationId xmlns:a16="http://schemas.microsoft.com/office/drawing/2014/main" id="{0586F883-1BCD-41C5-9541-E97E5BF62C47}"/>
              </a:ext>
            </a:extLst>
          </p:cNvPr>
          <p:cNvPicPr>
            <a:picLocks noChangeAspect="1"/>
          </p:cNvPicPr>
          <p:nvPr/>
        </p:nvPicPr>
        <p:blipFill rotWithShape="1">
          <a:blip r:embed="rId3"/>
          <a:srcRect b="11224"/>
          <a:stretch/>
        </p:blipFill>
        <p:spPr>
          <a:xfrm>
            <a:off x="9394755" y="1685370"/>
            <a:ext cx="2657475" cy="1522064"/>
          </a:xfrm>
          <a:prstGeom prst="rect">
            <a:avLst/>
          </a:prstGeom>
        </p:spPr>
      </p:pic>
      <p:pic>
        <p:nvPicPr>
          <p:cNvPr id="11" name="Picture 10">
            <a:extLst>
              <a:ext uri="{FF2B5EF4-FFF2-40B4-BE49-F238E27FC236}">
                <a16:creationId xmlns:a16="http://schemas.microsoft.com/office/drawing/2014/main" id="{B73F6BBB-DA17-4373-AE24-BCE1F485B047}"/>
              </a:ext>
            </a:extLst>
          </p:cNvPr>
          <p:cNvPicPr>
            <a:picLocks noChangeAspect="1"/>
          </p:cNvPicPr>
          <p:nvPr/>
        </p:nvPicPr>
        <p:blipFill>
          <a:blip r:embed="rId4"/>
          <a:stretch>
            <a:fillRect/>
          </a:stretch>
        </p:blipFill>
        <p:spPr>
          <a:xfrm>
            <a:off x="0" y="5522374"/>
            <a:ext cx="2525809" cy="1262905"/>
          </a:xfrm>
          <a:prstGeom prst="rect">
            <a:avLst/>
          </a:prstGeom>
        </p:spPr>
      </p:pic>
    </p:spTree>
    <p:extLst>
      <p:ext uri="{BB962C8B-B14F-4D97-AF65-F5344CB8AC3E}">
        <p14:creationId xmlns:p14="http://schemas.microsoft.com/office/powerpoint/2010/main" val="25229238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694B9F0-62C5-5C63-E2B9-473856A1E8C7}"/>
              </a:ext>
            </a:extLst>
          </p:cNvPr>
          <p:cNvPicPr>
            <a:picLocks noChangeAspect="1"/>
          </p:cNvPicPr>
          <p:nvPr/>
        </p:nvPicPr>
        <p:blipFill rotWithShape="1">
          <a:blip r:embed="rId2"/>
          <a:srcRect b="7871"/>
          <a:stretch/>
        </p:blipFill>
        <p:spPr>
          <a:xfrm>
            <a:off x="3790122" y="2179154"/>
            <a:ext cx="5208105" cy="3479524"/>
          </a:xfrm>
          <a:prstGeom prst="rect">
            <a:avLst/>
          </a:prstGeom>
        </p:spPr>
      </p:pic>
      <p:sp>
        <p:nvSpPr>
          <p:cNvPr id="4" name="TextBox 3">
            <a:extLst>
              <a:ext uri="{FF2B5EF4-FFF2-40B4-BE49-F238E27FC236}">
                <a16:creationId xmlns:a16="http://schemas.microsoft.com/office/drawing/2014/main" id="{58CFF269-96B1-D9F9-E538-9E7F72E04168}"/>
              </a:ext>
            </a:extLst>
          </p:cNvPr>
          <p:cNvSpPr txBox="1"/>
          <p:nvPr/>
        </p:nvSpPr>
        <p:spPr>
          <a:xfrm>
            <a:off x="903187" y="928452"/>
            <a:ext cx="6096000" cy="830997"/>
          </a:xfrm>
          <a:prstGeom prst="rect">
            <a:avLst/>
          </a:prstGeom>
          <a:noFill/>
        </p:spPr>
        <p:txBody>
          <a:bodyPr wrap="square">
            <a:spAutoFit/>
          </a:bodyPr>
          <a:lstStyle/>
          <a:p>
            <a:pPr marL="457200" marR="0" lvl="0" indent="-381000" algn="ctr" defTabSz="914400" rtl="0" eaLnBrk="1" fontAlgn="auto" latinLnBrk="0" hangingPunct="1">
              <a:lnSpc>
                <a:spcPct val="100000"/>
              </a:lnSpc>
              <a:spcBef>
                <a:spcPts val="600"/>
              </a:spcBef>
              <a:spcAft>
                <a:spcPts val="0"/>
              </a:spcAft>
              <a:buClr>
                <a:srgbClr val="C7D3E6"/>
              </a:buClr>
              <a:buSzPts val="2400"/>
              <a:buFont typeface="Roboto Condensed Light"/>
              <a:buChar char="▰"/>
              <a:tabLst/>
              <a:defRPr/>
            </a:pPr>
            <a:r>
              <a:rPr kumimoji="0" lang="en-US" sz="4800" b="1" i="0" u="none" strike="noStrike" kern="0" cap="none" spc="0" normalizeH="0" baseline="0" noProof="0" dirty="0">
                <a:ln>
                  <a:noFill/>
                </a:ln>
                <a:solidFill>
                  <a:schemeClr val="bg1"/>
                </a:solidFill>
                <a:effectLst/>
                <a:uLnTx/>
                <a:uFillTx/>
                <a:latin typeface="Roboto Condensed Light"/>
                <a:ea typeface="Roboto Condensed Light"/>
                <a:cs typeface="+mn-cs"/>
                <a:sym typeface="Roboto Condensed Light"/>
              </a:rPr>
              <a:t>Write your paper</a:t>
            </a:r>
          </a:p>
        </p:txBody>
      </p:sp>
      <p:sp>
        <p:nvSpPr>
          <p:cNvPr id="5" name="Rectangle 4">
            <a:extLst>
              <a:ext uri="{FF2B5EF4-FFF2-40B4-BE49-F238E27FC236}">
                <a16:creationId xmlns:a16="http://schemas.microsoft.com/office/drawing/2014/main" id="{119B3688-B4CA-4B5C-AB80-5B8BE2A5173A}"/>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5C1B007-6A25-482C-B3A7-CFFAF8A85B9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2CC12FDF-EE57-4D16-87DD-0844225C2B2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623135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222642"/>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variables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متغيرات البحث</a:t>
            </a:r>
            <a:endParaRPr lang="en-US"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85022640"/>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ما معنى متغيرات البحث؟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the Meaning of Research variables?</a:t>
            </a:r>
          </a:p>
        </p:txBody>
      </p:sp>
    </p:spTree>
    <p:extLst>
      <p:ext uri="{BB962C8B-B14F-4D97-AF65-F5344CB8AC3E}">
        <p14:creationId xmlns:p14="http://schemas.microsoft.com/office/powerpoint/2010/main" val="39242470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A39FD22-27BE-4F6E-B473-61558989C73D}"/>
              </a:ext>
            </a:extLst>
          </p:cNvPr>
          <p:cNvSpPr/>
          <p:nvPr/>
        </p:nvSpPr>
        <p:spPr>
          <a:xfrm flipV="1">
            <a:off x="-255605" y="834830"/>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ED37ECB-8B8A-4F40-8872-7BD527E792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2532EE0E-1A18-4907-89C9-C6450A1E802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7EFC45FF-997E-4EBC-9501-8ADE2C6EF731}"/>
              </a:ext>
            </a:extLst>
          </p:cNvPr>
          <p:cNvSpPr/>
          <p:nvPr/>
        </p:nvSpPr>
        <p:spPr>
          <a:xfrm>
            <a:off x="127307" y="1135524"/>
            <a:ext cx="11937386" cy="532453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chemeClr val="bg1"/>
                </a:solidFill>
              </a:rPr>
              <a:t>Research variables are characteristics or attributes that can be measured and analyzed in a research study. </a:t>
            </a:r>
          </a:p>
          <a:p>
            <a:pPr marL="457200" indent="-457200" algn="just" rtl="1">
              <a:buFont typeface="Arial" panose="020B0604020202020204" pitchFamily="34" charset="0"/>
              <a:buChar char="•"/>
            </a:pPr>
            <a:r>
              <a:rPr lang="ar-EG" sz="2400" dirty="0">
                <a:solidFill>
                  <a:schemeClr val="bg1"/>
                </a:solidFill>
              </a:rPr>
              <a:t>متغيرات البحث هي خصائص أو سمات يمكن قياسها وتحليلها في دراسة بحثية.</a:t>
            </a:r>
            <a:endParaRPr lang="en-US" sz="2400" dirty="0">
              <a:solidFill>
                <a:schemeClr val="bg1"/>
              </a:solidFill>
            </a:endParaRPr>
          </a:p>
          <a:p>
            <a:pPr marL="457200" indent="-457200" algn="just" rtl="1">
              <a:buFont typeface="Arial" panose="020B0604020202020204" pitchFamily="34" charset="0"/>
              <a:buChar char="•"/>
            </a:pPr>
            <a:endParaRPr lang="en-US" sz="2400" dirty="0">
              <a:solidFill>
                <a:schemeClr val="bg1"/>
              </a:solidFill>
            </a:endParaRPr>
          </a:p>
          <a:p>
            <a:pPr marL="457200" indent="-457200" algn="just">
              <a:buFont typeface="Arial" panose="020B0604020202020204" pitchFamily="34" charset="0"/>
              <a:buChar char="•"/>
            </a:pPr>
            <a:r>
              <a:rPr lang="en-US" sz="2800" dirty="0">
                <a:solidFill>
                  <a:schemeClr val="bg1"/>
                </a:solidFill>
              </a:rPr>
              <a:t>They are the key elements that researchers manipulate, measure, or observe to understand their relationship with other variables. </a:t>
            </a:r>
          </a:p>
          <a:p>
            <a:pPr marL="457200" indent="-457200" algn="just" rtl="1">
              <a:buFont typeface="Arial" panose="020B0604020202020204" pitchFamily="34" charset="0"/>
              <a:buChar char="•"/>
            </a:pPr>
            <a:r>
              <a:rPr lang="ar-EG" sz="2400" dirty="0">
                <a:solidFill>
                  <a:schemeClr val="bg1"/>
                </a:solidFill>
              </a:rPr>
              <a:t>وهي العناصر الأساسية التي يتلاعب بها الباحثون أو يقيسونها أو يلاحظونها لفهم علاقتها بالمتغيرات الأخرى.</a:t>
            </a:r>
            <a:endParaRPr lang="en-US" sz="2400" dirty="0">
              <a:solidFill>
                <a:schemeClr val="bg1"/>
              </a:solidFill>
            </a:endParaRPr>
          </a:p>
          <a:p>
            <a:pPr marL="457200" indent="-457200" algn="just" rtl="1">
              <a:buFont typeface="Arial" panose="020B0604020202020204" pitchFamily="34" charset="0"/>
              <a:buChar char="•"/>
            </a:pPr>
            <a:endParaRPr lang="en-US" sz="2400" dirty="0">
              <a:solidFill>
                <a:schemeClr val="bg1"/>
              </a:solidFill>
            </a:endParaRPr>
          </a:p>
          <a:p>
            <a:pPr marL="457200" indent="-457200" algn="just">
              <a:buFont typeface="Arial" panose="020B0604020202020204" pitchFamily="34" charset="0"/>
              <a:buChar char="•"/>
            </a:pPr>
            <a:r>
              <a:rPr lang="en-US" sz="2800" dirty="0">
                <a:solidFill>
                  <a:schemeClr val="bg1"/>
                </a:solidFill>
              </a:rPr>
              <a:t>In management research, variables can be classified into four main types: independent variables, dependent variables, mediating variables and moderating variables.</a:t>
            </a:r>
          </a:p>
          <a:p>
            <a:pPr marL="457200" indent="-457200" algn="just" rtl="1">
              <a:buFont typeface="Arial" panose="020B0604020202020204" pitchFamily="34" charset="0"/>
              <a:buChar char="•"/>
            </a:pPr>
            <a:r>
              <a:rPr lang="ar-EG" sz="2400" dirty="0">
                <a:solidFill>
                  <a:schemeClr val="bg1"/>
                </a:solidFill>
              </a:rPr>
              <a:t>في البحوث الإدارية، يمكن تصنيف المتغيرات إلى أربعة أنواع رئيسية: المتغيرات المستقلة، والمتغيرات التابعة، والمتغيرات الوسيطة، والمتغيرات المعتدلة.</a:t>
            </a:r>
            <a:endParaRPr lang="en-US" sz="2400" dirty="0">
              <a:solidFill>
                <a:schemeClr val="bg1"/>
              </a:solidFill>
            </a:endParaRPr>
          </a:p>
        </p:txBody>
      </p:sp>
      <p:sp>
        <p:nvSpPr>
          <p:cNvPr id="6" name="Rectangle 5">
            <a:extLst>
              <a:ext uri="{FF2B5EF4-FFF2-40B4-BE49-F238E27FC236}">
                <a16:creationId xmlns:a16="http://schemas.microsoft.com/office/drawing/2014/main" id="{4F2D9B8F-8292-452A-B010-CFA5B8E29A17}"/>
              </a:ext>
            </a:extLst>
          </p:cNvPr>
          <p:cNvSpPr/>
          <p:nvPr/>
        </p:nvSpPr>
        <p:spPr>
          <a:xfrm>
            <a:off x="3056925" y="211358"/>
            <a:ext cx="3755387" cy="646331"/>
          </a:xfrm>
          <a:prstGeom prst="rect">
            <a:avLst/>
          </a:prstGeom>
        </p:spPr>
        <p:txBody>
          <a:bodyPr wrap="none">
            <a:spAutoFit/>
          </a:bodyPr>
          <a:lstStyle/>
          <a:p>
            <a:r>
              <a:rPr lang="en-US" sz="3600" dirty="0">
                <a:solidFill>
                  <a:prstClr val="white"/>
                </a:solidFill>
              </a:rPr>
              <a:t>Research variables </a:t>
            </a:r>
            <a:endParaRPr lang="en-US" sz="2400" dirty="0"/>
          </a:p>
        </p:txBody>
      </p:sp>
    </p:spTree>
    <p:extLst>
      <p:ext uri="{BB962C8B-B14F-4D97-AF65-F5344CB8AC3E}">
        <p14:creationId xmlns:p14="http://schemas.microsoft.com/office/powerpoint/2010/main" val="34367655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a:t>
            </a:r>
            <a:r>
              <a:rPr lang="en-US" sz="2400" dirty="0">
                <a:solidFill>
                  <a:schemeClr val="tx1"/>
                </a:solidFill>
              </a:rPr>
              <a:t>the independent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12365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Independent variables are the factors that researchers manipulate or control in a study. They are the causes or predictors of the outcome or dependent variable.</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المتغيرات المستقلة هي العوامل التي يتلاعب بها الباحثون أو يتحكمون فيها في الدراسة. إنها الأسباب أو المتنبئين بالنتيجة أو المتغير التابع.</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Independent Variables:</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5312809"/>
            <a:ext cx="2873800" cy="461665"/>
          </a:xfrm>
          <a:prstGeom prst="rect">
            <a:avLst/>
          </a:prstGeom>
        </p:spPr>
        <p:txBody>
          <a:bodyPr wrap="none">
            <a:spAutoFit/>
          </a:bodyPr>
          <a:lstStyle/>
          <a:p>
            <a:r>
              <a:rPr lang="en-US" sz="2400" dirty="0">
                <a:solidFill>
                  <a:prstClr val="black"/>
                </a:solidFill>
                <a:highlight>
                  <a:srgbClr val="00FF00"/>
                </a:highlight>
              </a:rPr>
              <a:t>The leadership styles.</a:t>
            </a:r>
            <a:endParaRPr lang="en-US" dirty="0">
              <a:highlight>
                <a:srgbClr val="00FF00"/>
              </a:highlight>
            </a:endParaRPr>
          </a:p>
        </p:txBody>
      </p:sp>
    </p:spTree>
    <p:extLst>
      <p:ext uri="{BB962C8B-B14F-4D97-AF65-F5344CB8AC3E}">
        <p14:creationId xmlns:p14="http://schemas.microsoft.com/office/powerpoint/2010/main" val="190402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Independent Variables:</a:t>
            </a:r>
          </a:p>
        </p:txBody>
      </p:sp>
      <p:pic>
        <p:nvPicPr>
          <p:cNvPr id="7" name="Picture 6">
            <a:extLst>
              <a:ext uri="{FF2B5EF4-FFF2-40B4-BE49-F238E27FC236}">
                <a16:creationId xmlns:a16="http://schemas.microsoft.com/office/drawing/2014/main" id="{6CACBE87-BA50-4F2E-BF75-C40056826EFB}"/>
              </a:ext>
            </a:extLst>
          </p:cNvPr>
          <p:cNvPicPr>
            <a:picLocks noChangeAspect="1"/>
          </p:cNvPicPr>
          <p:nvPr/>
        </p:nvPicPr>
        <p:blipFill>
          <a:blip r:embed="rId4"/>
          <a:stretch>
            <a:fillRect/>
          </a:stretch>
        </p:blipFill>
        <p:spPr>
          <a:xfrm>
            <a:off x="1434905" y="2750798"/>
            <a:ext cx="9859312" cy="1898576"/>
          </a:xfrm>
          <a:prstGeom prst="rect">
            <a:avLst/>
          </a:prstGeom>
        </p:spPr>
      </p:pic>
    </p:spTree>
    <p:extLst>
      <p:ext uri="{BB962C8B-B14F-4D97-AF65-F5344CB8AC3E}">
        <p14:creationId xmlns:p14="http://schemas.microsoft.com/office/powerpoint/2010/main" val="28240508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a:t>
            </a:r>
            <a:r>
              <a:rPr lang="en-US" sz="2400" dirty="0">
                <a:solidFill>
                  <a:schemeClr val="tx1"/>
                </a:solidFill>
              </a:rPr>
              <a:t>the dependent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246769"/>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Dependent variables are the outcomes or results that researchers measure or observe. They are influenced by the independent variables</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المتغيرات التابعة هي النتائج التي يقيسها الباحثون أو يلاحظونها. أنها تتأثر بالمتغيرات المستقلة</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429995"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Dependent Variables:</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5312809"/>
            <a:ext cx="2903744" cy="461665"/>
          </a:xfrm>
          <a:prstGeom prst="rect">
            <a:avLst/>
          </a:prstGeom>
        </p:spPr>
        <p:txBody>
          <a:bodyPr wrap="none">
            <a:spAutoFit/>
          </a:bodyPr>
          <a:lstStyle/>
          <a:p>
            <a:r>
              <a:rPr lang="en-US" sz="2400" dirty="0">
                <a:solidFill>
                  <a:prstClr val="black"/>
                </a:solidFill>
                <a:highlight>
                  <a:srgbClr val="00FF00"/>
                </a:highlight>
              </a:rPr>
              <a:t>Employee satisfaction</a:t>
            </a:r>
            <a:endParaRPr lang="en-US" dirty="0">
              <a:highlight>
                <a:srgbClr val="00FF00"/>
              </a:highlight>
            </a:endParaRPr>
          </a:p>
        </p:txBody>
      </p:sp>
    </p:spTree>
    <p:extLst>
      <p:ext uri="{BB962C8B-B14F-4D97-AF65-F5344CB8AC3E}">
        <p14:creationId xmlns:p14="http://schemas.microsoft.com/office/powerpoint/2010/main" val="3007389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via Leader`s interpersonal skills, </a:t>
            </a:r>
            <a:r>
              <a:rPr lang="en-US" sz="2400" dirty="0">
                <a:solidFill>
                  <a:schemeClr val="tx1"/>
                </a:solidFill>
              </a:rPr>
              <a:t>the mediating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Mediating variables are variables that help explain the relationship between the independent and dependent variables. They act as intermediate factors that transmit the effect of the independent variable to the dependent variable</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المتغيرات الوسيطة هي متغيرات تساعد في تفسير العلاقة بين المتغيرات المستقلة والتابعة. وهي تعمل كعوامل وسيطة تنقل تأثير المتغير المستقل إلى المتغير التابع</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Mediating variables </a:t>
            </a:r>
          </a:p>
        </p:txBody>
      </p:sp>
      <p:sp>
        <p:nvSpPr>
          <p:cNvPr id="6" name="Rectangle 5">
            <a:extLst>
              <a:ext uri="{FF2B5EF4-FFF2-40B4-BE49-F238E27FC236}">
                <a16:creationId xmlns:a16="http://schemas.microsoft.com/office/drawing/2014/main" id="{0E51B80F-7846-4B7A-AC80-A71D26FD724F}"/>
              </a:ext>
            </a:extLst>
          </p:cNvPr>
          <p:cNvSpPr/>
          <p:nvPr/>
        </p:nvSpPr>
        <p:spPr>
          <a:xfrm>
            <a:off x="1882969" y="5974261"/>
            <a:ext cx="3648499" cy="461665"/>
          </a:xfrm>
          <a:prstGeom prst="rect">
            <a:avLst/>
          </a:prstGeom>
        </p:spPr>
        <p:txBody>
          <a:bodyPr wrap="none">
            <a:spAutoFit/>
          </a:bodyPr>
          <a:lstStyle/>
          <a:p>
            <a:r>
              <a:rPr lang="en-US" sz="2400" dirty="0">
                <a:solidFill>
                  <a:prstClr val="black"/>
                </a:solidFill>
                <a:highlight>
                  <a:srgbClr val="00FF00"/>
                </a:highlight>
              </a:rPr>
              <a:t>Leader`s interpersonal skills</a:t>
            </a:r>
            <a:endParaRPr lang="en-US" dirty="0">
              <a:highlight>
                <a:srgbClr val="00FF00"/>
              </a:highlight>
            </a:endParaRPr>
          </a:p>
        </p:txBody>
      </p:sp>
    </p:spTree>
    <p:extLst>
      <p:ext uri="{BB962C8B-B14F-4D97-AF65-F5344CB8AC3E}">
        <p14:creationId xmlns:p14="http://schemas.microsoft.com/office/powerpoint/2010/main" val="44577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Mediating variables </a:t>
            </a:r>
          </a:p>
        </p:txBody>
      </p:sp>
      <p:pic>
        <p:nvPicPr>
          <p:cNvPr id="7" name="Picture 6">
            <a:extLst>
              <a:ext uri="{FF2B5EF4-FFF2-40B4-BE49-F238E27FC236}">
                <a16:creationId xmlns:a16="http://schemas.microsoft.com/office/drawing/2014/main" id="{3A7DBAA7-8174-42CD-91D0-523CEC521D84}"/>
              </a:ext>
            </a:extLst>
          </p:cNvPr>
          <p:cNvPicPr>
            <a:picLocks noChangeAspect="1"/>
          </p:cNvPicPr>
          <p:nvPr/>
        </p:nvPicPr>
        <p:blipFill>
          <a:blip r:embed="rId4"/>
          <a:stretch>
            <a:fillRect/>
          </a:stretch>
        </p:blipFill>
        <p:spPr>
          <a:xfrm>
            <a:off x="2489982" y="1965944"/>
            <a:ext cx="8013894" cy="3548622"/>
          </a:xfrm>
          <a:prstGeom prst="rect">
            <a:avLst/>
          </a:prstGeom>
        </p:spPr>
      </p:pic>
    </p:spTree>
    <p:extLst>
      <p:ext uri="{BB962C8B-B14F-4D97-AF65-F5344CB8AC3E}">
        <p14:creationId xmlns:p14="http://schemas.microsoft.com/office/powerpoint/2010/main" val="7291180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demographic variables on the relationship between leadership style and employee satisfaction, </a:t>
            </a:r>
            <a:r>
              <a:rPr lang="en-US" sz="2400" dirty="0">
                <a:solidFill>
                  <a:schemeClr val="tx1"/>
                </a:solidFill>
              </a:rPr>
              <a:t>the moderating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Moderating variables influence the strength or direction of the relationship between the independent and dependent variables. They interact with the independent variable to determine the outcome on the dependent variable</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تؤثر المتغيرات المعدلة على قوة أو اتجاه العلاقة بين المتغيرات المستقلة والتابعة. يتفاعلون مع المتغير المستقل لتحديد النتيجة على المتغير التابع</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Moderating variables </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6066387"/>
            <a:ext cx="3057888" cy="461665"/>
          </a:xfrm>
          <a:prstGeom prst="rect">
            <a:avLst/>
          </a:prstGeom>
        </p:spPr>
        <p:txBody>
          <a:bodyPr wrap="none">
            <a:spAutoFit/>
          </a:bodyPr>
          <a:lstStyle/>
          <a:p>
            <a:r>
              <a:rPr lang="en-US" sz="2400" dirty="0">
                <a:solidFill>
                  <a:prstClr val="black"/>
                </a:solidFill>
                <a:highlight>
                  <a:srgbClr val="00FF00"/>
                </a:highlight>
              </a:rPr>
              <a:t>Demographic Variables</a:t>
            </a:r>
            <a:endParaRPr lang="en-US" dirty="0">
              <a:highlight>
                <a:srgbClr val="00FF00"/>
              </a:highlight>
            </a:endParaRPr>
          </a:p>
        </p:txBody>
      </p:sp>
    </p:spTree>
    <p:extLst>
      <p:ext uri="{BB962C8B-B14F-4D97-AF65-F5344CB8AC3E}">
        <p14:creationId xmlns:p14="http://schemas.microsoft.com/office/powerpoint/2010/main" val="22084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Moderating variables </a:t>
            </a:r>
          </a:p>
        </p:txBody>
      </p:sp>
      <p:pic>
        <p:nvPicPr>
          <p:cNvPr id="7" name="Picture 6">
            <a:extLst>
              <a:ext uri="{FF2B5EF4-FFF2-40B4-BE49-F238E27FC236}">
                <a16:creationId xmlns:a16="http://schemas.microsoft.com/office/drawing/2014/main" id="{198E097B-5BCF-45C5-9C10-142E0B1D5955}"/>
              </a:ext>
            </a:extLst>
          </p:cNvPr>
          <p:cNvPicPr>
            <a:picLocks noChangeAspect="1"/>
          </p:cNvPicPr>
          <p:nvPr/>
        </p:nvPicPr>
        <p:blipFill>
          <a:blip r:embed="rId4"/>
          <a:stretch>
            <a:fillRect/>
          </a:stretch>
        </p:blipFill>
        <p:spPr>
          <a:xfrm>
            <a:off x="0" y="1730011"/>
            <a:ext cx="6046618" cy="3349615"/>
          </a:xfrm>
          <a:prstGeom prst="rect">
            <a:avLst/>
          </a:prstGeom>
        </p:spPr>
      </p:pic>
      <p:pic>
        <p:nvPicPr>
          <p:cNvPr id="8" name="Picture 7">
            <a:extLst>
              <a:ext uri="{FF2B5EF4-FFF2-40B4-BE49-F238E27FC236}">
                <a16:creationId xmlns:a16="http://schemas.microsoft.com/office/drawing/2014/main" id="{863CF565-E193-441A-A934-77E7D71EF1BA}"/>
              </a:ext>
            </a:extLst>
          </p:cNvPr>
          <p:cNvPicPr>
            <a:picLocks noChangeAspect="1"/>
          </p:cNvPicPr>
          <p:nvPr/>
        </p:nvPicPr>
        <p:blipFill>
          <a:blip r:embed="rId5"/>
          <a:stretch>
            <a:fillRect/>
          </a:stretch>
        </p:blipFill>
        <p:spPr>
          <a:xfrm>
            <a:off x="6096000" y="1730012"/>
            <a:ext cx="6046617" cy="3349614"/>
          </a:xfrm>
          <a:prstGeom prst="rect">
            <a:avLst/>
          </a:prstGeom>
        </p:spPr>
      </p:pic>
    </p:spTree>
    <p:extLst>
      <p:ext uri="{BB962C8B-B14F-4D97-AF65-F5344CB8AC3E}">
        <p14:creationId xmlns:p14="http://schemas.microsoft.com/office/powerpoint/2010/main" val="8151098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8F8D080-EC47-4C77-A7DB-A1F09A915191}"/>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8BCD46D-9723-4FAC-9EFF-B22080ABFE4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30FA88F-F45D-40DF-89AD-BB72E40BDA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6FBE29D9-A70D-43B9-8C1F-FAF4C5BC66F2}"/>
              </a:ext>
            </a:extLst>
          </p:cNvPr>
          <p:cNvSpPr/>
          <p:nvPr/>
        </p:nvSpPr>
        <p:spPr>
          <a:xfrm>
            <a:off x="440983" y="1319239"/>
            <a:ext cx="10672494" cy="1200329"/>
          </a:xfrm>
          <a:prstGeom prst="rect">
            <a:avLst/>
          </a:prstGeom>
        </p:spPr>
        <p:txBody>
          <a:bodyPr wrap="square">
            <a:spAutoFit/>
          </a:bodyPr>
          <a:lstStyle/>
          <a:p>
            <a:pPr algn="just"/>
            <a:r>
              <a:rPr lang="en-US" sz="3600" dirty="0">
                <a:solidFill>
                  <a:schemeClr val="bg1"/>
                </a:solidFill>
              </a:rPr>
              <a:t>The impact of risk mitigation strategies on financial losses</a:t>
            </a:r>
          </a:p>
        </p:txBody>
      </p:sp>
      <p:sp>
        <p:nvSpPr>
          <p:cNvPr id="7" name="Rectangle 6">
            <a:extLst>
              <a:ext uri="{FF2B5EF4-FFF2-40B4-BE49-F238E27FC236}">
                <a16:creationId xmlns:a16="http://schemas.microsoft.com/office/drawing/2014/main" id="{C110F391-93ED-49BA-A014-1E98AF772208}"/>
              </a:ext>
            </a:extLst>
          </p:cNvPr>
          <p:cNvSpPr/>
          <p:nvPr/>
        </p:nvSpPr>
        <p:spPr>
          <a:xfrm>
            <a:off x="440983" y="4159895"/>
            <a:ext cx="3385429" cy="646331"/>
          </a:xfrm>
          <a:prstGeom prst="rect">
            <a:avLst/>
          </a:prstGeom>
        </p:spPr>
        <p:txBody>
          <a:bodyPr wrap="square">
            <a:spAutoFit/>
          </a:bodyPr>
          <a:lstStyle/>
          <a:p>
            <a:pPr lvl="0" algn="just"/>
            <a:r>
              <a:rPr lang="en-US" sz="3600" dirty="0">
                <a:solidFill>
                  <a:prstClr val="white"/>
                </a:solidFill>
              </a:rPr>
              <a:t>The dependent:</a:t>
            </a:r>
          </a:p>
        </p:txBody>
      </p:sp>
      <p:sp>
        <p:nvSpPr>
          <p:cNvPr id="8" name="Rectangle 7">
            <a:extLst>
              <a:ext uri="{FF2B5EF4-FFF2-40B4-BE49-F238E27FC236}">
                <a16:creationId xmlns:a16="http://schemas.microsoft.com/office/drawing/2014/main" id="{28EFB9B5-36BD-41B0-89A9-536707D510CF}"/>
              </a:ext>
            </a:extLst>
          </p:cNvPr>
          <p:cNvSpPr/>
          <p:nvPr/>
        </p:nvSpPr>
        <p:spPr>
          <a:xfrm>
            <a:off x="328442" y="3105834"/>
            <a:ext cx="3497970" cy="646331"/>
          </a:xfrm>
          <a:prstGeom prst="rect">
            <a:avLst/>
          </a:prstGeom>
        </p:spPr>
        <p:txBody>
          <a:bodyPr wrap="square">
            <a:spAutoFit/>
          </a:bodyPr>
          <a:lstStyle/>
          <a:p>
            <a:pPr lvl="0" algn="just"/>
            <a:r>
              <a:rPr lang="en-US" sz="3600" dirty="0">
                <a:solidFill>
                  <a:prstClr val="white"/>
                </a:solidFill>
              </a:rPr>
              <a:t>The independent:</a:t>
            </a:r>
          </a:p>
        </p:txBody>
      </p:sp>
      <p:sp>
        <p:nvSpPr>
          <p:cNvPr id="9" name="Rectangle 8">
            <a:extLst>
              <a:ext uri="{FF2B5EF4-FFF2-40B4-BE49-F238E27FC236}">
                <a16:creationId xmlns:a16="http://schemas.microsoft.com/office/drawing/2014/main" id="{DFA2CCCC-F780-4B1A-896F-4E7867A5176E}"/>
              </a:ext>
            </a:extLst>
          </p:cNvPr>
          <p:cNvSpPr/>
          <p:nvPr/>
        </p:nvSpPr>
        <p:spPr>
          <a:xfrm>
            <a:off x="4266746" y="3144128"/>
            <a:ext cx="4870308" cy="646331"/>
          </a:xfrm>
          <a:prstGeom prst="rect">
            <a:avLst/>
          </a:prstGeom>
        </p:spPr>
        <p:txBody>
          <a:bodyPr wrap="none">
            <a:spAutoFit/>
          </a:bodyPr>
          <a:lstStyle/>
          <a:p>
            <a:r>
              <a:rPr lang="en-US" sz="3600" dirty="0">
                <a:solidFill>
                  <a:prstClr val="white"/>
                </a:solidFill>
                <a:highlight>
                  <a:srgbClr val="00FF00"/>
                </a:highlight>
              </a:rPr>
              <a:t>risk mitigation strategies </a:t>
            </a:r>
            <a:endParaRPr lang="en-US" dirty="0">
              <a:highlight>
                <a:srgbClr val="00FF00"/>
              </a:highlight>
            </a:endParaRPr>
          </a:p>
        </p:txBody>
      </p:sp>
      <p:sp>
        <p:nvSpPr>
          <p:cNvPr id="10" name="Rectangle 9">
            <a:extLst>
              <a:ext uri="{FF2B5EF4-FFF2-40B4-BE49-F238E27FC236}">
                <a16:creationId xmlns:a16="http://schemas.microsoft.com/office/drawing/2014/main" id="{466655C3-DD4D-40AF-948D-08412226C162}"/>
              </a:ext>
            </a:extLst>
          </p:cNvPr>
          <p:cNvSpPr/>
          <p:nvPr/>
        </p:nvSpPr>
        <p:spPr>
          <a:xfrm>
            <a:off x="4266746" y="4091853"/>
            <a:ext cx="2991525" cy="646331"/>
          </a:xfrm>
          <a:prstGeom prst="rect">
            <a:avLst/>
          </a:prstGeom>
        </p:spPr>
        <p:txBody>
          <a:bodyPr wrap="none">
            <a:spAutoFit/>
          </a:bodyPr>
          <a:lstStyle/>
          <a:p>
            <a:pPr lvl="0"/>
            <a:r>
              <a:rPr lang="en-US" sz="3600" dirty="0">
                <a:solidFill>
                  <a:prstClr val="white"/>
                </a:solidFill>
                <a:highlight>
                  <a:srgbClr val="00FF00"/>
                </a:highlight>
              </a:rPr>
              <a:t>financial losses</a:t>
            </a:r>
            <a:endParaRPr lang="en-US" dirty="0">
              <a:solidFill>
                <a:prstClr val="black"/>
              </a:solidFill>
              <a:highlight>
                <a:srgbClr val="00FF00"/>
              </a:highlight>
            </a:endParaRPr>
          </a:p>
        </p:txBody>
      </p:sp>
    </p:spTree>
    <p:extLst>
      <p:ext uri="{BB962C8B-B14F-4D97-AF65-F5344CB8AC3E}">
        <p14:creationId xmlns:p14="http://schemas.microsoft.com/office/powerpoint/2010/main" val="649292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8F8D080-EC47-4C77-A7DB-A1F09A915191}"/>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8BCD46D-9723-4FAC-9EFF-B22080ABFE4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30FA88F-F45D-40DF-89AD-BB72E40BDA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6FBE29D9-A70D-43B9-8C1F-FAF4C5BC66F2}"/>
              </a:ext>
            </a:extLst>
          </p:cNvPr>
          <p:cNvSpPr/>
          <p:nvPr/>
        </p:nvSpPr>
        <p:spPr>
          <a:xfrm>
            <a:off x="440983" y="1319239"/>
            <a:ext cx="10672494" cy="1200329"/>
          </a:xfrm>
          <a:prstGeom prst="rect">
            <a:avLst/>
          </a:prstGeom>
        </p:spPr>
        <p:txBody>
          <a:bodyPr wrap="square">
            <a:spAutoFit/>
          </a:bodyPr>
          <a:lstStyle/>
          <a:p>
            <a:pPr algn="just"/>
            <a:r>
              <a:rPr lang="en-US" sz="3600" dirty="0">
                <a:solidFill>
                  <a:schemeClr val="bg1"/>
                </a:solidFill>
              </a:rPr>
              <a:t>The relationships between project scope and project completion time</a:t>
            </a:r>
          </a:p>
        </p:txBody>
      </p:sp>
      <p:sp>
        <p:nvSpPr>
          <p:cNvPr id="7" name="Rectangle 6">
            <a:extLst>
              <a:ext uri="{FF2B5EF4-FFF2-40B4-BE49-F238E27FC236}">
                <a16:creationId xmlns:a16="http://schemas.microsoft.com/office/drawing/2014/main" id="{C110F391-93ED-49BA-A014-1E98AF772208}"/>
              </a:ext>
            </a:extLst>
          </p:cNvPr>
          <p:cNvSpPr/>
          <p:nvPr/>
        </p:nvSpPr>
        <p:spPr>
          <a:xfrm>
            <a:off x="440983" y="4159895"/>
            <a:ext cx="3385429" cy="646331"/>
          </a:xfrm>
          <a:prstGeom prst="rect">
            <a:avLst/>
          </a:prstGeom>
        </p:spPr>
        <p:txBody>
          <a:bodyPr wrap="square">
            <a:spAutoFit/>
          </a:bodyPr>
          <a:lstStyle/>
          <a:p>
            <a:pPr lvl="0" algn="just"/>
            <a:r>
              <a:rPr lang="en-US" sz="3600" dirty="0">
                <a:solidFill>
                  <a:prstClr val="white"/>
                </a:solidFill>
              </a:rPr>
              <a:t>The dependent:</a:t>
            </a:r>
          </a:p>
        </p:txBody>
      </p:sp>
      <p:sp>
        <p:nvSpPr>
          <p:cNvPr id="8" name="Rectangle 7">
            <a:extLst>
              <a:ext uri="{FF2B5EF4-FFF2-40B4-BE49-F238E27FC236}">
                <a16:creationId xmlns:a16="http://schemas.microsoft.com/office/drawing/2014/main" id="{28EFB9B5-36BD-41B0-89A9-536707D510CF}"/>
              </a:ext>
            </a:extLst>
          </p:cNvPr>
          <p:cNvSpPr/>
          <p:nvPr/>
        </p:nvSpPr>
        <p:spPr>
          <a:xfrm>
            <a:off x="328442" y="3105834"/>
            <a:ext cx="3497970" cy="646331"/>
          </a:xfrm>
          <a:prstGeom prst="rect">
            <a:avLst/>
          </a:prstGeom>
        </p:spPr>
        <p:txBody>
          <a:bodyPr wrap="square">
            <a:spAutoFit/>
          </a:bodyPr>
          <a:lstStyle/>
          <a:p>
            <a:pPr lvl="0" algn="just"/>
            <a:r>
              <a:rPr lang="en-US" sz="3600" dirty="0">
                <a:solidFill>
                  <a:prstClr val="white"/>
                </a:solidFill>
              </a:rPr>
              <a:t>The independent:</a:t>
            </a:r>
          </a:p>
        </p:txBody>
      </p:sp>
      <p:sp>
        <p:nvSpPr>
          <p:cNvPr id="9" name="Rectangle 8">
            <a:extLst>
              <a:ext uri="{FF2B5EF4-FFF2-40B4-BE49-F238E27FC236}">
                <a16:creationId xmlns:a16="http://schemas.microsoft.com/office/drawing/2014/main" id="{DFA2CCCC-F780-4B1A-896F-4E7867A5176E}"/>
              </a:ext>
            </a:extLst>
          </p:cNvPr>
          <p:cNvSpPr/>
          <p:nvPr/>
        </p:nvSpPr>
        <p:spPr>
          <a:xfrm>
            <a:off x="4266746" y="3144128"/>
            <a:ext cx="2808718" cy="646331"/>
          </a:xfrm>
          <a:prstGeom prst="rect">
            <a:avLst/>
          </a:prstGeom>
        </p:spPr>
        <p:txBody>
          <a:bodyPr wrap="none">
            <a:spAutoFit/>
          </a:bodyPr>
          <a:lstStyle/>
          <a:p>
            <a:r>
              <a:rPr lang="en-US" sz="3600" dirty="0">
                <a:solidFill>
                  <a:prstClr val="white"/>
                </a:solidFill>
                <a:highlight>
                  <a:srgbClr val="00FF00"/>
                </a:highlight>
              </a:rPr>
              <a:t>project scope </a:t>
            </a:r>
            <a:endParaRPr lang="en-US" dirty="0">
              <a:highlight>
                <a:srgbClr val="00FF00"/>
              </a:highlight>
            </a:endParaRPr>
          </a:p>
        </p:txBody>
      </p:sp>
      <p:sp>
        <p:nvSpPr>
          <p:cNvPr id="10" name="Rectangle 9">
            <a:extLst>
              <a:ext uri="{FF2B5EF4-FFF2-40B4-BE49-F238E27FC236}">
                <a16:creationId xmlns:a16="http://schemas.microsoft.com/office/drawing/2014/main" id="{466655C3-DD4D-40AF-948D-08412226C162}"/>
              </a:ext>
            </a:extLst>
          </p:cNvPr>
          <p:cNvSpPr/>
          <p:nvPr/>
        </p:nvSpPr>
        <p:spPr>
          <a:xfrm>
            <a:off x="4266746" y="4091853"/>
            <a:ext cx="4702569" cy="646331"/>
          </a:xfrm>
          <a:prstGeom prst="rect">
            <a:avLst/>
          </a:prstGeom>
        </p:spPr>
        <p:txBody>
          <a:bodyPr wrap="none">
            <a:spAutoFit/>
          </a:bodyPr>
          <a:lstStyle/>
          <a:p>
            <a:pPr lvl="0"/>
            <a:r>
              <a:rPr lang="en-US" sz="3600" dirty="0">
                <a:solidFill>
                  <a:prstClr val="white"/>
                </a:solidFill>
                <a:highlight>
                  <a:srgbClr val="00FF00"/>
                </a:highlight>
              </a:rPr>
              <a:t>project completion time</a:t>
            </a:r>
            <a:endParaRPr lang="en-US" dirty="0">
              <a:solidFill>
                <a:prstClr val="black"/>
              </a:solidFill>
              <a:highlight>
                <a:srgbClr val="00FF00"/>
              </a:highlight>
            </a:endParaRPr>
          </a:p>
        </p:txBody>
      </p:sp>
    </p:spTree>
    <p:extLst>
      <p:ext uri="{BB962C8B-B14F-4D97-AF65-F5344CB8AC3E}">
        <p14:creationId xmlns:p14="http://schemas.microsoft.com/office/powerpoint/2010/main" val="28597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813573"/>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Select a Research Title</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اختر عنوان البحث</a:t>
            </a:r>
            <a:endParaRPr lang="en-US" sz="3200" b="1" dirty="0">
              <a:solidFill>
                <a:srgbClr val="000000"/>
              </a:solidFill>
              <a:latin typeface="Times New Roman" panose="02020603050405020304" pitchFamily="18" charset="0"/>
              <a:cs typeface="Times New Roman" panose="02020603050405020304" pitchFamily="18" charset="0"/>
            </a:endParaRPr>
          </a:p>
          <a:p>
            <a:pPr algn="ctr">
              <a:lnSpc>
                <a:spcPct val="120000"/>
              </a:lnSpc>
            </a:pPr>
            <a:endParaRPr lang="en-US" sz="32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86189515"/>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ما أهمية اختيار عنوان البحث؟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is the Importance of Selecting a Research Title?</a:t>
            </a:r>
          </a:p>
        </p:txBody>
      </p:sp>
    </p:spTree>
    <p:extLst>
      <p:ext uri="{BB962C8B-B14F-4D97-AF65-F5344CB8AC3E}">
        <p14:creationId xmlns:p14="http://schemas.microsoft.com/office/powerpoint/2010/main" val="1820465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The research title serves as a concise representation of the study's focus and objectives. It should be clear, concise, and reflective of the research problem or question. A well-chosen research title not only captures the attention of readers but also provides a framework for the entire research process.</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عنوان البحث بمثابة تمثيل موجز لتركيز الدراسة وأهدافها. ويجب أن تكون واضحة وموجزة وتعكس مشكلة البحث أو سؤاله. إن عنوان البحث المختار جيدًا لا يجذب انتباه القراء فحسب، بل يوفر أيضًا إطارًا لعملية البحث بأكملها.</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984622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ما هي معايير العناوين البحثية الجيدة؟</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1323439"/>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are Criteria for Good Research Titles?</a:t>
            </a:r>
          </a:p>
        </p:txBody>
      </p:sp>
    </p:spTree>
    <p:extLst>
      <p:ext uri="{BB962C8B-B14F-4D97-AF65-F5344CB8AC3E}">
        <p14:creationId xmlns:p14="http://schemas.microsoft.com/office/powerpoint/2010/main" val="109833592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659EB0C-2D4A-4D83-B19E-C964B0B0DB39}"/>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107D8A2-CB38-4063-8724-9ADF182D07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638C84D2-4768-4270-8547-EC4417A4834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5016758"/>
          </a:xfrm>
          <a:prstGeom prst="rect">
            <a:avLst/>
          </a:prstGeom>
        </p:spPr>
        <p:txBody>
          <a:bodyPr wrap="square">
            <a:spAutoFit/>
          </a:bodyPr>
          <a:lstStyle/>
          <a:p>
            <a:pPr marL="457200" indent="-457200">
              <a:buFont typeface="Arial" panose="020B0604020202020204" pitchFamily="34" charset="0"/>
              <a:buChar char="•"/>
            </a:pPr>
            <a:r>
              <a:rPr lang="en-US" sz="3200" dirty="0">
                <a:solidFill>
                  <a:schemeClr val="bg1"/>
                </a:solidFill>
              </a:rPr>
              <a:t>Clarity and Conciseness</a:t>
            </a:r>
            <a:r>
              <a:rPr lang="ar-EG" sz="3200" dirty="0">
                <a:solidFill>
                  <a:schemeClr val="bg1"/>
                </a:solidFill>
              </a:rPr>
              <a:t>الوضوح والإيجاز</a:t>
            </a:r>
            <a:r>
              <a:rPr lang="en-US" sz="3200" dirty="0">
                <a:solidFill>
                  <a:schemeClr val="bg1"/>
                </a:solidFill>
              </a:rPr>
              <a:t> </a:t>
            </a:r>
            <a:endParaRPr lang="ar-EG" sz="3200" dirty="0">
              <a:solidFill>
                <a:schemeClr val="bg1"/>
              </a:solidFill>
            </a:endParaRPr>
          </a:p>
          <a:p>
            <a:pPr marL="342900" indent="-342900">
              <a:buFont typeface="+mj-lt"/>
              <a:buAutoNum type="arabicPeriod"/>
            </a:pPr>
            <a:endParaRPr lang="en-US" sz="3200" dirty="0">
              <a:solidFill>
                <a:schemeClr val="bg1"/>
              </a:solidFill>
            </a:endParaRPr>
          </a:p>
          <a:p>
            <a:pPr marL="457200" indent="-457200">
              <a:buFont typeface="Arial" panose="020B0604020202020204" pitchFamily="34" charset="0"/>
              <a:buChar char="•"/>
            </a:pPr>
            <a:r>
              <a:rPr lang="en-US" sz="3200" dirty="0">
                <a:solidFill>
                  <a:schemeClr val="bg1"/>
                </a:solidFill>
              </a:rPr>
              <a:t>Relevance and Significance </a:t>
            </a:r>
            <a:r>
              <a:rPr lang="ar-EG" sz="3200" dirty="0">
                <a:solidFill>
                  <a:schemeClr val="bg1"/>
                </a:solidFill>
              </a:rPr>
              <a:t>الصلة والأهمية</a:t>
            </a:r>
          </a:p>
          <a:p>
            <a:pPr marL="342900" indent="-342900">
              <a:buFont typeface="+mj-lt"/>
              <a:buAutoNum type="arabicPeriod"/>
            </a:pPr>
            <a:endParaRPr lang="en-US" sz="3200" dirty="0">
              <a:solidFill>
                <a:schemeClr val="bg1"/>
              </a:solidFill>
            </a:endParaRPr>
          </a:p>
          <a:p>
            <a:pPr marL="457200" indent="-457200">
              <a:buFont typeface="Arial" panose="020B0604020202020204" pitchFamily="34" charset="0"/>
              <a:buChar char="•"/>
            </a:pPr>
            <a:r>
              <a:rPr lang="en-US" sz="3200" dirty="0">
                <a:solidFill>
                  <a:schemeClr val="bg1"/>
                </a:solidFill>
              </a:rPr>
              <a:t>Specific </a:t>
            </a:r>
            <a:r>
              <a:rPr lang="ar-EG" sz="3200" dirty="0">
                <a:solidFill>
                  <a:schemeClr val="bg1"/>
                </a:solidFill>
              </a:rPr>
              <a:t>محدد</a:t>
            </a:r>
          </a:p>
          <a:p>
            <a:pPr marL="342900" indent="-342900">
              <a:buFont typeface="+mj-lt"/>
              <a:buAutoNum type="arabicPeriod"/>
            </a:pPr>
            <a:endParaRPr lang="en-US" sz="3200" dirty="0">
              <a:solidFill>
                <a:schemeClr val="bg1"/>
              </a:solidFill>
            </a:endParaRPr>
          </a:p>
          <a:p>
            <a:pPr marL="457200" indent="-457200">
              <a:buFont typeface="Arial" panose="020B0604020202020204" pitchFamily="34" charset="0"/>
              <a:buChar char="•"/>
            </a:pPr>
            <a:r>
              <a:rPr lang="en-US" sz="3200" dirty="0">
                <a:solidFill>
                  <a:schemeClr val="bg1"/>
                </a:solidFill>
              </a:rPr>
              <a:t>Originality and Uniqueness</a:t>
            </a:r>
            <a:r>
              <a:rPr lang="ar-EG" sz="3200" dirty="0">
                <a:solidFill>
                  <a:schemeClr val="bg1"/>
                </a:solidFill>
              </a:rPr>
              <a:t> الأصالة والتفرد </a:t>
            </a:r>
          </a:p>
          <a:p>
            <a:pPr marL="342900" indent="-342900">
              <a:buFont typeface="+mj-lt"/>
              <a:buAutoNum type="arabicPeriod"/>
            </a:pPr>
            <a:endParaRPr lang="en-US" sz="3200" dirty="0">
              <a:solidFill>
                <a:schemeClr val="bg1"/>
              </a:solidFill>
            </a:endParaRPr>
          </a:p>
          <a:p>
            <a:pPr marL="342900" indent="-342900">
              <a:buFont typeface="+mj-lt"/>
              <a:buAutoNum type="arabicPeriod"/>
            </a:pPr>
            <a:endParaRPr lang="en-US" sz="3200" dirty="0">
              <a:solidFill>
                <a:schemeClr val="bg1"/>
              </a:solidFill>
            </a:endParaRPr>
          </a:p>
          <a:p>
            <a:endParaRPr lang="en-US" sz="3200" dirty="0">
              <a:solidFill>
                <a:schemeClr val="bg1"/>
              </a:solidFill>
              <a:highlight>
                <a:srgbClr val="00FF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spTree>
    <p:extLst>
      <p:ext uri="{BB962C8B-B14F-4D97-AF65-F5344CB8AC3E}">
        <p14:creationId xmlns:p14="http://schemas.microsoft.com/office/powerpoint/2010/main" val="372804998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659EB0C-2D4A-4D83-B19E-C964B0B0DB39}"/>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107D8A2-CB38-4063-8724-9ADF182D07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638C84D2-4768-4270-8547-EC4417A4834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6E0F2F3-296C-49F2-A3B3-DA81E1D465F8}"/>
              </a:ext>
            </a:extLst>
          </p:cNvPr>
          <p:cNvSpPr/>
          <p:nvPr/>
        </p:nvSpPr>
        <p:spPr>
          <a:xfrm>
            <a:off x="0" y="1946047"/>
            <a:ext cx="11690252" cy="4031873"/>
          </a:xfrm>
          <a:prstGeom prst="rect">
            <a:avLst/>
          </a:prstGeom>
        </p:spPr>
        <p:txBody>
          <a:bodyPr wrap="square">
            <a:spAutoFit/>
          </a:bodyPr>
          <a:lstStyle/>
          <a:p>
            <a:pPr marL="342900" indent="-342900">
              <a:buFont typeface="+mj-lt"/>
              <a:buAutoNum type="arabicPeriod"/>
            </a:pPr>
            <a:endParaRPr lang="en-US" sz="3200" dirty="0">
              <a:solidFill>
                <a:schemeClr val="bg1"/>
              </a:solidFill>
            </a:endParaRPr>
          </a:p>
          <a:p>
            <a:pPr marL="457200" indent="-457200">
              <a:buFont typeface="Arial" panose="020B0604020202020204" pitchFamily="34" charset="0"/>
              <a:buChar char="•"/>
            </a:pPr>
            <a:r>
              <a:rPr lang="en-US" sz="3200" dirty="0">
                <a:solidFill>
                  <a:schemeClr val="bg1"/>
                </a:solidFill>
                <a:highlight>
                  <a:srgbClr val="FF0000"/>
                </a:highlight>
              </a:rPr>
              <a:t>Availability of previous studies</a:t>
            </a:r>
            <a:r>
              <a:rPr lang="ar-EG" sz="3200" dirty="0">
                <a:solidFill>
                  <a:schemeClr val="bg1"/>
                </a:solidFill>
                <a:highlight>
                  <a:srgbClr val="FF0000"/>
                </a:highlight>
              </a:rPr>
              <a:t>توفر الدراسات السابقة </a:t>
            </a:r>
            <a:endParaRPr lang="en-US" sz="3200" dirty="0">
              <a:solidFill>
                <a:schemeClr val="bg1"/>
              </a:solidFill>
              <a:highlight>
                <a:srgbClr val="FF0000"/>
              </a:highlight>
            </a:endParaRPr>
          </a:p>
          <a:p>
            <a:endParaRPr lang="ar-EG" sz="3200" dirty="0">
              <a:solidFill>
                <a:schemeClr val="bg1"/>
              </a:solidFill>
              <a:highlight>
                <a:srgbClr val="00FF00"/>
              </a:highlight>
            </a:endParaRPr>
          </a:p>
          <a:p>
            <a:pPr marL="457200" indent="-457200">
              <a:buFont typeface="Arial" panose="020B0604020202020204" pitchFamily="34" charset="0"/>
              <a:buChar char="•"/>
            </a:pPr>
            <a:endParaRPr lang="en-US" sz="3200" dirty="0">
              <a:solidFill>
                <a:schemeClr val="bg1"/>
              </a:solidFill>
              <a:highlight>
                <a:srgbClr val="FF0000"/>
              </a:highlight>
            </a:endParaRPr>
          </a:p>
          <a:p>
            <a:pPr marL="457200" indent="-457200">
              <a:buFont typeface="Arial" panose="020B0604020202020204" pitchFamily="34" charset="0"/>
              <a:buChar char="•"/>
            </a:pPr>
            <a:endParaRPr lang="en-US" sz="3200" dirty="0">
              <a:solidFill>
                <a:schemeClr val="bg1"/>
              </a:solidFill>
              <a:highlight>
                <a:srgbClr val="FF0000"/>
              </a:highlight>
            </a:endParaRPr>
          </a:p>
          <a:p>
            <a:pPr marL="457200" indent="-457200">
              <a:buFont typeface="Arial" panose="020B0604020202020204" pitchFamily="34" charset="0"/>
              <a:buChar char="•"/>
            </a:pPr>
            <a:endParaRPr lang="ar-EG" sz="3200" dirty="0">
              <a:solidFill>
                <a:schemeClr val="bg1"/>
              </a:solidFill>
              <a:highlight>
                <a:srgbClr val="FF0000"/>
              </a:highlight>
            </a:endParaRPr>
          </a:p>
          <a:p>
            <a:pPr marL="457200" indent="-457200">
              <a:buFont typeface="Arial" panose="020B0604020202020204" pitchFamily="34" charset="0"/>
              <a:buChar char="•"/>
            </a:pPr>
            <a:endParaRPr lang="ar-EG" sz="3200" dirty="0">
              <a:solidFill>
                <a:schemeClr val="bg1"/>
              </a:solidFill>
              <a:highlight>
                <a:srgbClr val="FF0000"/>
              </a:highlight>
            </a:endParaRPr>
          </a:p>
          <a:p>
            <a:pPr marL="457200" indent="-457200">
              <a:buFont typeface="Arial" panose="020B0604020202020204" pitchFamily="34" charset="0"/>
              <a:buChar char="•"/>
            </a:pPr>
            <a:r>
              <a:rPr lang="en-US" sz="3200" dirty="0">
                <a:solidFill>
                  <a:schemeClr val="bg1"/>
                </a:solidFill>
                <a:highlight>
                  <a:srgbClr val="FF0000"/>
                </a:highlight>
              </a:rPr>
              <a:t>Measurable </a:t>
            </a:r>
            <a:r>
              <a:rPr lang="ar-EG" sz="3200" dirty="0">
                <a:solidFill>
                  <a:schemeClr val="bg1"/>
                </a:solidFill>
                <a:highlight>
                  <a:srgbClr val="FF0000"/>
                </a:highlight>
              </a:rPr>
              <a:t>القابلية للقياس</a:t>
            </a:r>
            <a:endParaRPr lang="en-US" sz="3200" dirty="0">
              <a:solidFill>
                <a:schemeClr val="bg1"/>
              </a:solidFill>
              <a:highlight>
                <a:srgbClr val="FF00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6" name="Picture 5">
            <a:extLst>
              <a:ext uri="{FF2B5EF4-FFF2-40B4-BE49-F238E27FC236}">
                <a16:creationId xmlns:a16="http://schemas.microsoft.com/office/drawing/2014/main" id="{7323B43D-C105-4F65-95FF-FCBFB7A6DC1C}"/>
              </a:ext>
            </a:extLst>
          </p:cNvPr>
          <p:cNvPicPr>
            <a:picLocks noChangeAspect="1"/>
          </p:cNvPicPr>
          <p:nvPr/>
        </p:nvPicPr>
        <p:blipFill>
          <a:blip r:embed="rId3"/>
          <a:stretch>
            <a:fillRect/>
          </a:stretch>
        </p:blipFill>
        <p:spPr>
          <a:xfrm>
            <a:off x="8947125" y="2647950"/>
            <a:ext cx="2933700" cy="1562100"/>
          </a:xfrm>
          <a:prstGeom prst="rect">
            <a:avLst/>
          </a:prstGeom>
        </p:spPr>
      </p:pic>
      <p:pic>
        <p:nvPicPr>
          <p:cNvPr id="8" name="Picture 7">
            <a:extLst>
              <a:ext uri="{FF2B5EF4-FFF2-40B4-BE49-F238E27FC236}">
                <a16:creationId xmlns:a16="http://schemas.microsoft.com/office/drawing/2014/main" id="{1074AF04-B581-4E32-A725-B2A62E58A6C5}"/>
              </a:ext>
            </a:extLst>
          </p:cNvPr>
          <p:cNvPicPr>
            <a:picLocks noChangeAspect="1"/>
          </p:cNvPicPr>
          <p:nvPr/>
        </p:nvPicPr>
        <p:blipFill>
          <a:blip r:embed="rId4"/>
          <a:stretch>
            <a:fillRect/>
          </a:stretch>
        </p:blipFill>
        <p:spPr>
          <a:xfrm>
            <a:off x="7404100" y="4438551"/>
            <a:ext cx="4022453" cy="1898668"/>
          </a:xfrm>
          <a:prstGeom prst="rect">
            <a:avLst/>
          </a:prstGeom>
        </p:spPr>
      </p:pic>
    </p:spTree>
    <p:extLst>
      <p:ext uri="{BB962C8B-B14F-4D97-AF65-F5344CB8AC3E}">
        <p14:creationId xmlns:p14="http://schemas.microsoft.com/office/powerpoint/2010/main" val="37929378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أمثلة على عناوين البحوث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Examples of Research Titles</a:t>
            </a:r>
          </a:p>
        </p:txBody>
      </p:sp>
    </p:spTree>
    <p:extLst>
      <p:ext uri="{BB962C8B-B14F-4D97-AF65-F5344CB8AC3E}">
        <p14:creationId xmlns:p14="http://schemas.microsoft.com/office/powerpoint/2010/main" val="173811246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88E0E9-817D-4DEE-BE2E-5D18FD9F8E28}"/>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FECC5B8-579E-4A5A-A594-4CF4A37824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59F70CE6-DA68-4AAC-BCB5-B8E693A0810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chemeClr val="bg1"/>
                </a:solidFill>
              </a:rPr>
              <a:t>"The Impact of Leadership Styles on Employee Motivation in the Retail Industry“</a:t>
            </a:r>
          </a:p>
          <a:p>
            <a:pPr algn="just"/>
            <a:endParaRPr lang="en-US" sz="3200" dirty="0">
              <a:solidFill>
                <a:schemeClr val="bg1"/>
              </a:solidFill>
            </a:endParaRPr>
          </a:p>
          <a:p>
            <a:pPr algn="just" rtl="1"/>
            <a:r>
              <a:rPr lang="ar-EG" sz="3200" dirty="0">
                <a:solidFill>
                  <a:schemeClr val="bg1"/>
                </a:solidFill>
              </a:rPr>
              <a:t>"أثر أنماط القيادة على تحفيز الموظفين في صناعة البيع بالتجزئة"</a:t>
            </a:r>
            <a:endParaRPr lang="en-US" sz="3200" dirty="0">
              <a:solidFill>
                <a:schemeClr val="bg1"/>
              </a:solidFill>
            </a:endParaRP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554545"/>
          </a:xfrm>
          <a:prstGeom prst="rect">
            <a:avLst/>
          </a:prstGeom>
        </p:spPr>
        <p:txBody>
          <a:bodyPr wrap="square">
            <a:spAutoFit/>
          </a:bodyPr>
          <a:lstStyle/>
          <a:p>
            <a:pPr algn="just"/>
            <a:r>
              <a:rPr lang="en-US" sz="3200" dirty="0">
                <a:solidFill>
                  <a:schemeClr val="bg1"/>
                </a:solidFill>
              </a:rPr>
              <a:t>"Exploring the Relationship between Organizational Culture and Employee Job Satisfaction in Multinational Corporations“</a:t>
            </a:r>
          </a:p>
          <a:p>
            <a:pPr algn="just"/>
            <a:endParaRPr lang="en-US" sz="3200" dirty="0">
              <a:solidFill>
                <a:schemeClr val="bg1"/>
              </a:solidFill>
            </a:endParaRPr>
          </a:p>
          <a:p>
            <a:pPr algn="just" rtl="1"/>
            <a:r>
              <a:rPr lang="ar-EG" sz="3200" dirty="0">
                <a:solidFill>
                  <a:schemeClr val="bg1"/>
                </a:solidFill>
              </a:rPr>
              <a:t>"استكشاف العلاقة بين الثقافة التنظيمية والرضا الوظيفي للموظفين في الشركات المتعددة الجنسيات"</a:t>
            </a:r>
            <a:endParaRPr lang="en-US" sz="3200" dirty="0">
              <a:solidFill>
                <a:schemeClr val="bg1"/>
              </a:solidFill>
            </a:endParaRPr>
          </a:p>
        </p:txBody>
      </p:sp>
    </p:spTree>
    <p:extLst>
      <p:ext uri="{BB962C8B-B14F-4D97-AF65-F5344CB8AC3E}">
        <p14:creationId xmlns:p14="http://schemas.microsoft.com/office/powerpoint/2010/main" val="383648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88E0E9-817D-4DEE-BE2E-5D18FD9F8E28}"/>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FECC5B8-579E-4A5A-A594-4CF4A37824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59F70CE6-DA68-4AAC-BCB5-B8E693A0810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chemeClr val="bg1"/>
                </a:solidFill>
              </a:rPr>
              <a:t>"An Analysis of Cybersecurity Risks in Financial Institutions: A Case Study of XYZ Bank"</a:t>
            </a:r>
          </a:p>
          <a:p>
            <a:pPr algn="just"/>
            <a:endParaRPr lang="en-US" sz="3200" dirty="0">
              <a:solidFill>
                <a:schemeClr val="bg1"/>
              </a:solidFill>
            </a:endParaRPr>
          </a:p>
          <a:p>
            <a:pPr algn="just" rtl="1"/>
            <a:r>
              <a:rPr lang="ar-EG" sz="3200" dirty="0">
                <a:solidFill>
                  <a:schemeClr val="bg1"/>
                </a:solidFill>
              </a:rPr>
              <a:t>"تحليل مخاطر الأمن السيبراني في المؤسسات المالية: دراسة حالة بنك </a:t>
            </a:r>
            <a:r>
              <a:rPr lang="en-US" sz="3200" dirty="0">
                <a:solidFill>
                  <a:schemeClr val="bg1"/>
                </a:solidFill>
              </a:rPr>
              <a:t>XYZ"</a:t>
            </a: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062103"/>
          </a:xfrm>
          <a:prstGeom prst="rect">
            <a:avLst/>
          </a:prstGeom>
        </p:spPr>
        <p:txBody>
          <a:bodyPr wrap="square">
            <a:spAutoFit/>
          </a:bodyPr>
          <a:lstStyle/>
          <a:p>
            <a:pPr algn="just"/>
            <a:r>
              <a:rPr lang="en-US" sz="3200" dirty="0">
                <a:solidFill>
                  <a:schemeClr val="bg1"/>
                </a:solidFill>
              </a:rPr>
              <a:t>"Examining the Effectiveness of Risk Assessment Models in the Oil and Gas Industry"</a:t>
            </a:r>
          </a:p>
          <a:p>
            <a:pPr algn="just"/>
            <a:endParaRPr lang="en-US" sz="3200" dirty="0">
              <a:solidFill>
                <a:schemeClr val="bg1"/>
              </a:solidFill>
            </a:endParaRPr>
          </a:p>
          <a:p>
            <a:pPr algn="just" rtl="1"/>
            <a:r>
              <a:rPr lang="ar-EG" sz="3200" dirty="0">
                <a:solidFill>
                  <a:schemeClr val="bg1"/>
                </a:solidFill>
              </a:rPr>
              <a:t>"دراسة فعالية نماذج تقييم المخاطر في صناعة النفط والغاز"</a:t>
            </a:r>
            <a:endParaRPr lang="en-US" sz="3200" dirty="0">
              <a:solidFill>
                <a:schemeClr val="bg1"/>
              </a:solidFill>
            </a:endParaRPr>
          </a:p>
        </p:txBody>
      </p:sp>
    </p:spTree>
    <p:extLst>
      <p:ext uri="{BB962C8B-B14F-4D97-AF65-F5344CB8AC3E}">
        <p14:creationId xmlns:p14="http://schemas.microsoft.com/office/powerpoint/2010/main" val="3320996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88E0E9-817D-4DEE-BE2E-5D18FD9F8E28}"/>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FECC5B8-579E-4A5A-A594-4CF4A37824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59F70CE6-DA68-4AAC-BCB5-B8E693A0810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chemeClr val="bg1"/>
                </a:solidFill>
              </a:rPr>
              <a:t>"Investigating the Factors Influencing Project Success in Construction Industry Projects"</a:t>
            </a:r>
          </a:p>
          <a:p>
            <a:pPr algn="just"/>
            <a:endParaRPr lang="en-US" sz="3200" dirty="0">
              <a:solidFill>
                <a:schemeClr val="bg1"/>
              </a:solidFill>
            </a:endParaRPr>
          </a:p>
          <a:p>
            <a:pPr algn="just" rtl="1"/>
            <a:r>
              <a:rPr lang="ar-EG" sz="3200" dirty="0">
                <a:solidFill>
                  <a:schemeClr val="bg1"/>
                </a:solidFill>
              </a:rPr>
              <a:t>"دراسة العوامل المؤثرة على نجاح المشاريع في مشاريع صناعة البناء"</a:t>
            </a:r>
            <a:endParaRPr lang="en-US" sz="3200" dirty="0">
              <a:solidFill>
                <a:schemeClr val="bg1"/>
              </a:solidFill>
            </a:endParaRP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062103"/>
          </a:xfrm>
          <a:prstGeom prst="rect">
            <a:avLst/>
          </a:prstGeom>
        </p:spPr>
        <p:txBody>
          <a:bodyPr wrap="square">
            <a:spAutoFit/>
          </a:bodyPr>
          <a:lstStyle/>
          <a:p>
            <a:pPr algn="just"/>
            <a:r>
              <a:rPr lang="en-US" sz="3200" dirty="0">
                <a:solidFill>
                  <a:schemeClr val="bg1"/>
                </a:solidFill>
              </a:rPr>
              <a:t>"The Role of Agile Methodologies in Managing Software Development Projects: A Comparative Study"</a:t>
            </a:r>
          </a:p>
          <a:p>
            <a:pPr algn="just"/>
            <a:endParaRPr lang="en-US" sz="3200" dirty="0">
              <a:solidFill>
                <a:schemeClr val="bg1"/>
              </a:solidFill>
            </a:endParaRPr>
          </a:p>
          <a:p>
            <a:pPr algn="just" rtl="1"/>
            <a:r>
              <a:rPr lang="ar-EG" sz="3200" dirty="0">
                <a:solidFill>
                  <a:schemeClr val="bg1"/>
                </a:solidFill>
              </a:rPr>
              <a:t>"دور المنهجيات الرشيقة في إدارة مشاريع تطوير البرمجيات: دراسة مقارنة"</a:t>
            </a:r>
            <a:endParaRPr lang="en-US" sz="3200" dirty="0">
              <a:solidFill>
                <a:schemeClr val="bg1"/>
              </a:solidFill>
            </a:endParaRPr>
          </a:p>
        </p:txBody>
      </p:sp>
    </p:spTree>
    <p:extLst>
      <p:ext uri="{BB962C8B-B14F-4D97-AF65-F5344CB8AC3E}">
        <p14:creationId xmlns:p14="http://schemas.microsoft.com/office/powerpoint/2010/main" val="357714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301767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Exercises</a:t>
            </a:r>
            <a:r>
              <a:rPr lang="ar-EG" sz="3600" b="1" dirty="0">
                <a:solidFill>
                  <a:srgbClr val="000000"/>
                </a:solidFill>
                <a:latin typeface="Times New Roman" panose="02020603050405020304" pitchFamily="18" charset="0"/>
                <a:cs typeface="Times New Roman" panose="02020603050405020304" pitchFamily="18" charset="0"/>
              </a:rPr>
              <a:t> 1</a:t>
            </a:r>
            <a:r>
              <a:rPr lang="en-US" sz="3600" b="1" dirty="0">
                <a:solidFill>
                  <a:srgbClr val="000000"/>
                </a:solidFill>
                <a:latin typeface="Times New Roman" panose="02020603050405020304" pitchFamily="18" charset="0"/>
                <a:cs typeface="Times New Roman" panose="02020603050405020304" pitchFamily="18" charset="0"/>
              </a:rPr>
              <a:t> </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584775"/>
          </a:xfrm>
          <a:prstGeom prst="rect">
            <a:avLst/>
          </a:prstGeom>
        </p:spPr>
        <p:txBody>
          <a:bodyPr>
            <a:spAutoFit/>
          </a:bodyPr>
          <a:lstStyle/>
          <a:p>
            <a:pPr algn="ctr"/>
            <a:r>
              <a:rPr lang="en-US" sz="3200" b="1" dirty="0">
                <a:solidFill>
                  <a:schemeClr val="bg1"/>
                </a:solidFill>
              </a:rPr>
              <a:t>Good and Bad Research Titles</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640399"/>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good research title?</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a) "The Effects of Exercise on Physical Fitness"</a:t>
            </a:r>
          </a:p>
          <a:p>
            <a:pPr algn="just"/>
            <a:r>
              <a:rPr lang="en-US" sz="2800" dirty="0">
                <a:solidFill>
                  <a:srgbClr val="2D3956"/>
                </a:solidFill>
                <a:latin typeface="Times New Roman" panose="02020603050405020304" pitchFamily="18" charset="0"/>
                <a:cs typeface="Times New Roman" panose="02020603050405020304" pitchFamily="18" charset="0"/>
              </a:rPr>
              <a:t>b) "My Thoughts on Physical Fitness"</a:t>
            </a:r>
          </a:p>
          <a:p>
            <a:pPr algn="just"/>
            <a:r>
              <a:rPr lang="en-US" sz="2800" dirty="0">
                <a:solidFill>
                  <a:srgbClr val="2D3956"/>
                </a:solidFill>
                <a:latin typeface="Times New Roman" panose="02020603050405020304" pitchFamily="18" charset="0"/>
                <a:cs typeface="Times New Roman" panose="02020603050405020304" pitchFamily="18" charset="0"/>
              </a:rPr>
              <a:t>c) "Physical Fitness: A Study"</a:t>
            </a:r>
          </a:p>
          <a:p>
            <a:pPr algn="just"/>
            <a:r>
              <a:rPr lang="en-US" sz="2800" dirty="0">
                <a:solidFill>
                  <a:srgbClr val="2D3956"/>
                </a:solidFill>
                <a:latin typeface="Times New Roman" panose="02020603050405020304" pitchFamily="18" charset="0"/>
                <a:cs typeface="Times New Roman" panose="02020603050405020304" pitchFamily="18" charset="0"/>
              </a:rPr>
              <a:t>d) "Physical Fitness and Stuff"</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42FEE689-D144-4C9A-914F-EC48DA9FEAD7}"/>
              </a:ext>
            </a:extLst>
          </p:cNvPr>
          <p:cNvSpPr/>
          <p:nvPr/>
        </p:nvSpPr>
        <p:spPr>
          <a:xfrm>
            <a:off x="1870092" y="4943477"/>
            <a:ext cx="6845079" cy="523220"/>
          </a:xfrm>
          <a:prstGeom prst="rect">
            <a:avLst/>
          </a:prstGeom>
        </p:spPr>
        <p:txBody>
          <a:bodyPr wrap="none">
            <a:spAutoFit/>
          </a:bodyPr>
          <a:lstStyle/>
          <a:p>
            <a:r>
              <a:rPr lang="en-US" sz="2800" dirty="0">
                <a:highlight>
                  <a:srgbClr val="00FF00"/>
                </a:highlight>
              </a:rPr>
              <a:t>a) "The Effects of Exercise on Physical Fitness"</a:t>
            </a:r>
          </a:p>
        </p:txBody>
      </p:sp>
    </p:spTree>
    <p:extLst>
      <p:ext uri="{BB962C8B-B14F-4D97-AF65-F5344CB8AC3E}">
        <p14:creationId xmlns:p14="http://schemas.microsoft.com/office/powerpoint/2010/main" val="2800795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bad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 "The Impact of Climate Change on Global Agriculture"</a:t>
            </a:r>
          </a:p>
          <a:p>
            <a:pPr algn="just"/>
            <a:r>
              <a:rPr lang="en-US" sz="2800" dirty="0">
                <a:solidFill>
                  <a:srgbClr val="2D3956"/>
                </a:solidFill>
                <a:latin typeface="Times New Roman" panose="02020603050405020304" pitchFamily="18" charset="0"/>
                <a:cs typeface="Times New Roman" panose="02020603050405020304" pitchFamily="18" charset="0"/>
              </a:rPr>
              <a:t>b) "A Comprehensive Analysis of Climate Change and Its Effects on Agriculture"</a:t>
            </a:r>
          </a:p>
          <a:p>
            <a:pPr algn="just"/>
            <a:r>
              <a:rPr lang="en-US" sz="2800" dirty="0">
                <a:solidFill>
                  <a:srgbClr val="2D3956"/>
                </a:solidFill>
                <a:latin typeface="Times New Roman" panose="02020603050405020304" pitchFamily="18" charset="0"/>
                <a:cs typeface="Times New Roman" panose="02020603050405020304" pitchFamily="18" charset="0"/>
              </a:rPr>
              <a:t>c) "Climate Change and Agriculture"</a:t>
            </a:r>
          </a:p>
          <a:p>
            <a:pPr algn="just"/>
            <a:r>
              <a:rPr lang="en-US" sz="2800" dirty="0">
                <a:solidFill>
                  <a:srgbClr val="2D3956"/>
                </a:solidFill>
                <a:latin typeface="Times New Roman" panose="02020603050405020304" pitchFamily="18" charset="0"/>
                <a:cs typeface="Times New Roman" panose="02020603050405020304" pitchFamily="18" charset="0"/>
              </a:rPr>
              <a:t>d) "Climate Change: A Research Paper"</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42FEE689-D144-4C9A-914F-EC48DA9FEAD7}"/>
              </a:ext>
            </a:extLst>
          </p:cNvPr>
          <p:cNvSpPr/>
          <p:nvPr/>
        </p:nvSpPr>
        <p:spPr>
          <a:xfrm>
            <a:off x="1870092" y="4943477"/>
            <a:ext cx="5914889" cy="1138773"/>
          </a:xfrm>
          <a:prstGeom prst="rect">
            <a:avLst/>
          </a:prstGeom>
        </p:spPr>
        <p:txBody>
          <a:bodyPr wrap="none">
            <a:spAutoFit/>
          </a:bodyPr>
          <a:lstStyle/>
          <a:p>
            <a:r>
              <a:rPr lang="en-US" sz="2800" dirty="0">
                <a:highlight>
                  <a:srgbClr val="00FF00"/>
                </a:highlight>
              </a:rPr>
              <a:t> d) "Climate Change: A Research Paper"</a:t>
            </a:r>
            <a:br>
              <a:rPr lang="en-US" sz="4000" dirty="0">
                <a:highlight>
                  <a:srgbClr val="00FF00"/>
                </a:highlight>
              </a:rPr>
            </a:br>
            <a:endParaRPr lang="en-US" sz="4000" dirty="0">
              <a:highlight>
                <a:srgbClr val="00FF00"/>
              </a:highlight>
            </a:endParaRPr>
          </a:p>
        </p:txBody>
      </p:sp>
    </p:spTree>
    <p:extLst>
      <p:ext uri="{BB962C8B-B14F-4D97-AF65-F5344CB8AC3E}">
        <p14:creationId xmlns:p14="http://schemas.microsoft.com/office/powerpoint/2010/main" val="3893680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good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 "The Benefits of Technology in the Classroom"</a:t>
            </a:r>
          </a:p>
          <a:p>
            <a:pPr algn="just"/>
            <a:r>
              <a:rPr lang="en-US" sz="2800" dirty="0">
                <a:solidFill>
                  <a:srgbClr val="2D3956"/>
                </a:solidFill>
                <a:latin typeface="Times New Roman" panose="02020603050405020304" pitchFamily="18" charset="0"/>
                <a:cs typeface="Times New Roman" panose="02020603050405020304" pitchFamily="18" charset="0"/>
              </a:rPr>
              <a:t>b) "Technology in Education"</a:t>
            </a:r>
          </a:p>
          <a:p>
            <a:pPr algn="just"/>
            <a:r>
              <a:rPr lang="en-US" sz="2800" dirty="0">
                <a:solidFill>
                  <a:srgbClr val="2D3956"/>
                </a:solidFill>
                <a:latin typeface="Times New Roman" panose="02020603050405020304" pitchFamily="18" charset="0"/>
                <a:cs typeface="Times New Roman" panose="02020603050405020304" pitchFamily="18" charset="0"/>
              </a:rPr>
              <a:t>c) "Using Technology to Enhance Learning"</a:t>
            </a:r>
          </a:p>
          <a:p>
            <a:pPr algn="just"/>
            <a:r>
              <a:rPr lang="en-US" sz="2800" dirty="0">
                <a:solidFill>
                  <a:srgbClr val="2D3956"/>
                </a:solidFill>
                <a:latin typeface="Times New Roman" panose="02020603050405020304" pitchFamily="18" charset="0"/>
                <a:cs typeface="Times New Roman" panose="02020603050405020304" pitchFamily="18" charset="0"/>
              </a:rPr>
              <a:t>d) "Technology: A Study"</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42FEE689-D144-4C9A-914F-EC48DA9FEAD7}"/>
              </a:ext>
            </a:extLst>
          </p:cNvPr>
          <p:cNvSpPr/>
          <p:nvPr/>
        </p:nvSpPr>
        <p:spPr>
          <a:xfrm>
            <a:off x="1551383" y="4943477"/>
            <a:ext cx="6552307" cy="523220"/>
          </a:xfrm>
          <a:prstGeom prst="rect">
            <a:avLst/>
          </a:prstGeom>
        </p:spPr>
        <p:txBody>
          <a:bodyPr wrap="none">
            <a:spAutoFit/>
          </a:bodyPr>
          <a:lstStyle/>
          <a:p>
            <a:pPr algn="just"/>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c) "Using Technology to Enhance Learning"</a:t>
            </a:r>
          </a:p>
        </p:txBody>
      </p:sp>
    </p:spTree>
    <p:extLst>
      <p:ext uri="{BB962C8B-B14F-4D97-AF65-F5344CB8AC3E}">
        <p14:creationId xmlns:p14="http://schemas.microsoft.com/office/powerpoint/2010/main" val="247168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16695"/>
            <a:ext cx="9345750" cy="4583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bad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a)"The Relationship Between Parent Involvement and Student Achievement"</a:t>
            </a:r>
          </a:p>
          <a:p>
            <a:pPr algn="just"/>
            <a:r>
              <a:rPr lang="en-US" sz="2800" dirty="0">
                <a:solidFill>
                  <a:srgbClr val="2D3956"/>
                </a:solidFill>
                <a:latin typeface="Times New Roman" panose="02020603050405020304" pitchFamily="18" charset="0"/>
                <a:cs typeface="Times New Roman" panose="02020603050405020304" pitchFamily="18" charset="0"/>
              </a:rPr>
              <a:t>b)"Parent Involvement and Student Achievement: A Quantitative Study"</a:t>
            </a:r>
          </a:p>
          <a:p>
            <a:pPr algn="just"/>
            <a:r>
              <a:rPr lang="en-US" sz="2800" dirty="0">
                <a:solidFill>
                  <a:srgbClr val="2D3956"/>
                </a:solidFill>
                <a:latin typeface="Times New Roman" panose="02020603050405020304" pitchFamily="18" charset="0"/>
                <a:cs typeface="Times New Roman" panose="02020603050405020304" pitchFamily="18" charset="0"/>
              </a:rPr>
              <a:t>c)"The Impact of Parent Involvement on Student Achievement"</a:t>
            </a:r>
            <a:endParaRPr lang="ar-EG"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d) "Parent Involvement: A Research Paper"</a:t>
            </a: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42FEE689-D144-4C9A-914F-EC48DA9FEAD7}"/>
              </a:ext>
            </a:extLst>
          </p:cNvPr>
          <p:cNvSpPr/>
          <p:nvPr/>
        </p:nvSpPr>
        <p:spPr>
          <a:xfrm>
            <a:off x="1731435" y="5679695"/>
            <a:ext cx="6404767" cy="523220"/>
          </a:xfrm>
          <a:prstGeom prst="rect">
            <a:avLst/>
          </a:prstGeom>
        </p:spPr>
        <p:txBody>
          <a:bodyPr wrap="none">
            <a:spAutoFit/>
          </a:bodyPr>
          <a:lstStyle/>
          <a:p>
            <a:pPr algn="just"/>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d) "Parent Involvement: A Research Paper"</a:t>
            </a:r>
          </a:p>
        </p:txBody>
      </p:sp>
    </p:spTree>
    <p:extLst>
      <p:ext uri="{BB962C8B-B14F-4D97-AF65-F5344CB8AC3E}">
        <p14:creationId xmlns:p14="http://schemas.microsoft.com/office/powerpoint/2010/main" val="157547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81354" y="253302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Exercises</a:t>
            </a:r>
            <a:r>
              <a:rPr lang="ar-EG" sz="3600" b="1" dirty="0">
                <a:solidFill>
                  <a:srgbClr val="000000"/>
                </a:solidFill>
                <a:latin typeface="Times New Roman" panose="02020603050405020304" pitchFamily="18" charset="0"/>
                <a:cs typeface="Times New Roman" panose="02020603050405020304" pitchFamily="18" charset="0"/>
              </a:rPr>
              <a:t> 2</a:t>
            </a:r>
            <a:r>
              <a:rPr lang="en-US" sz="3600" b="1" dirty="0">
                <a:solidFill>
                  <a:srgbClr val="000000"/>
                </a:solidFill>
                <a:latin typeface="Times New Roman" panose="02020603050405020304" pitchFamily="18" charset="0"/>
                <a:cs typeface="Times New Roman" panose="02020603050405020304" pitchFamily="18" charset="0"/>
              </a:rPr>
              <a:t> </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584775"/>
          </a:xfrm>
          <a:prstGeom prst="rect">
            <a:avLst/>
          </a:prstGeom>
        </p:spPr>
        <p:txBody>
          <a:bodyPr>
            <a:spAutoFit/>
          </a:bodyPr>
          <a:lstStyle/>
          <a:p>
            <a:pPr algn="ctr"/>
            <a:r>
              <a:rPr lang="en-US" sz="3200" b="1" dirty="0">
                <a:solidFill>
                  <a:schemeClr val="bg1"/>
                </a:solidFill>
              </a:rPr>
              <a:t>Evaluate Research Titles</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EG"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A87D2AE6-0F49-4EE7-B6ED-BB3D0DB35A6C}"/>
              </a:ext>
            </a:extLst>
          </p:cNvPr>
          <p:cNvPicPr>
            <a:picLocks noChangeAspect="1"/>
          </p:cNvPicPr>
          <p:nvPr/>
        </p:nvPicPr>
        <p:blipFill>
          <a:blip r:embed="rId4"/>
          <a:stretch>
            <a:fillRect/>
          </a:stretch>
        </p:blipFill>
        <p:spPr>
          <a:xfrm>
            <a:off x="2239512" y="3660210"/>
            <a:ext cx="2143125" cy="2143125"/>
          </a:xfrm>
          <a:prstGeom prst="rect">
            <a:avLst/>
          </a:prstGeom>
        </p:spPr>
      </p:pic>
    </p:spTree>
    <p:extLst>
      <p:ext uri="{BB962C8B-B14F-4D97-AF65-F5344CB8AC3E}">
        <p14:creationId xmlns:p14="http://schemas.microsoft.com/office/powerpoint/2010/main" val="4147182553"/>
      </p:ext>
    </p:extLst>
  </p:cSld>
  <p:clrMapOvr>
    <a:masterClrMapping/>
  </p:clrMapOvr>
  <p:transition spd="slow">
    <p:comb/>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301767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Group Workshop</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1077218"/>
          </a:xfrm>
          <a:prstGeom prst="rect">
            <a:avLst/>
          </a:prstGeom>
        </p:spPr>
        <p:txBody>
          <a:bodyPr>
            <a:spAutoFit/>
          </a:bodyPr>
          <a:lstStyle/>
          <a:p>
            <a:pPr algn="ctr"/>
            <a:r>
              <a:rPr lang="en-US" sz="3200" b="1" dirty="0">
                <a:solidFill>
                  <a:schemeClr val="bg1"/>
                </a:solidFill>
              </a:rPr>
              <a:t>Brainstorming Activity to generate potential research titles</a:t>
            </a:r>
          </a:p>
        </p:txBody>
      </p:sp>
      <p:sp>
        <p:nvSpPr>
          <p:cNvPr id="14" name="Rectangle 13">
            <a:extLst>
              <a:ext uri="{FF2B5EF4-FFF2-40B4-BE49-F238E27FC236}">
                <a16:creationId xmlns:a16="http://schemas.microsoft.com/office/drawing/2014/main" id="{01B2C490-1260-405E-9B28-12D621775B0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5" name="TextBox 14">
            <a:extLst>
              <a:ext uri="{FF2B5EF4-FFF2-40B4-BE49-F238E27FC236}">
                <a16:creationId xmlns:a16="http://schemas.microsoft.com/office/drawing/2014/main" id="{60AFF675-C346-473F-8978-9580E7F3C95F}"/>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EG"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0971CE4-8AB9-405B-B962-6164981D6061}"/>
              </a:ext>
            </a:extLst>
          </p:cNvPr>
          <p:cNvPicPr>
            <a:picLocks noChangeAspect="1"/>
          </p:cNvPicPr>
          <p:nvPr/>
        </p:nvPicPr>
        <p:blipFill>
          <a:blip r:embed="rId4"/>
          <a:stretch>
            <a:fillRect/>
          </a:stretch>
        </p:blipFill>
        <p:spPr>
          <a:xfrm>
            <a:off x="2675597" y="4056774"/>
            <a:ext cx="1804572" cy="1237595"/>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1036</TotalTime>
  <Words>2354</Words>
  <Application>Microsoft Office PowerPoint</Application>
  <PresentationFormat>Widescreen</PresentationFormat>
  <Paragraphs>453</Paragraphs>
  <Slides>71</Slides>
  <Notes>22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71</vt:i4>
      </vt:variant>
    </vt:vector>
  </HeadingPairs>
  <TitlesOfParts>
    <vt:vector size="80" baseType="lpstr">
      <vt:lpstr>Arial</vt:lpstr>
      <vt:lpstr>Calibri</vt:lpstr>
      <vt:lpstr>Calibri Light</vt:lpstr>
      <vt:lpstr>Roboto Condensed Light</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Tools الأدوات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115</cp:revision>
  <dcterms:created xsi:type="dcterms:W3CDTF">2023-04-29T09:08:23Z</dcterms:created>
  <dcterms:modified xsi:type="dcterms:W3CDTF">2023-10-05T19:03:48Z</dcterms:modified>
</cp:coreProperties>
</file>