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303" r:id="rId5"/>
    <p:sldId id="511" r:id="rId6"/>
    <p:sldId id="512" r:id="rId7"/>
    <p:sldId id="534" r:id="rId8"/>
    <p:sldId id="536" r:id="rId9"/>
    <p:sldId id="535" r:id="rId10"/>
    <p:sldId id="537" r:id="rId11"/>
    <p:sldId id="538" r:id="rId12"/>
    <p:sldId id="539" r:id="rId13"/>
    <p:sldId id="540" r:id="rId14"/>
    <p:sldId id="541" r:id="rId15"/>
    <p:sldId id="550" r:id="rId16"/>
    <p:sldId id="544" r:id="rId17"/>
    <p:sldId id="543" r:id="rId18"/>
    <p:sldId id="546"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36"/>
            <p14:sldId id="535"/>
            <p14:sldId id="537"/>
            <p14:sldId id="538"/>
            <p14:sldId id="539"/>
            <p14:sldId id="540"/>
            <p14:sldId id="541"/>
            <p14:sldId id="550"/>
            <p14:sldId id="544"/>
            <p14:sldId id="543"/>
            <p14:sldId id="5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55306" y="3149523"/>
            <a:ext cx="5260158" cy="1077218"/>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Public Key Infrastructure (PKI)</a:t>
            </a:r>
          </a:p>
          <a:p>
            <a:pPr algn="ctr"/>
            <a:r>
              <a:rPr lang="en-US" sz="3200" b="1" dirty="0">
                <a:solidFill>
                  <a:srgbClr val="00B0F0"/>
                </a:solidFill>
                <a:latin typeface="Alexandria" charset="0"/>
                <a:cs typeface="Alexandria" charset="0"/>
              </a:rPr>
              <a:t>Certificate System</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8</a:t>
            </a:r>
            <a:endParaRPr lang="en-US" sz="2800" b="1" dirty="0">
              <a:solidFill>
                <a:schemeClr val="tx1"/>
              </a:solidFill>
              <a:latin typeface="Alexandria" charset="0"/>
              <a:cs typeface="Alexandria" charset="0"/>
            </a:endParaRP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68067" y="2728038"/>
            <a:ext cx="10745603" cy="3046988"/>
          </a:xfrm>
          <a:prstGeom prst="rect">
            <a:avLst/>
          </a:prstGeom>
          <a:noFill/>
        </p:spPr>
        <p:txBody>
          <a:bodyPr wrap="square" rtlCol="0">
            <a:spAutoFit/>
          </a:bodyPr>
          <a:lstStyle/>
          <a:p>
            <a:r>
              <a:rPr lang="en-US" sz="2400" b="1" dirty="0"/>
              <a:t>• Digital signature is a process that guarantees the contents of a message have not been altered in transit and gives a recipient reason to believe that the message was created by a known sender. However, a digital signature faces security threats. If the public key of the receiver is forged, the information sent is decrypted using the private key. The authenticity of a public key used by the receiver determines data confidentiality.</a:t>
            </a:r>
          </a:p>
          <a:p>
            <a:endParaRPr lang="en-US" sz="2400" b="1" dirty="0"/>
          </a:p>
          <a:p>
            <a:r>
              <a:rPr lang="en-US" sz="2400" b="1" dirty="0"/>
              <a:t>•  One public key must be possessed by only one owner.</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681717" y="3228029"/>
            <a:ext cx="11189154" cy="1569660"/>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Describe the PKI certificate system architecture.</a:t>
            </a:r>
          </a:p>
          <a:p>
            <a:r>
              <a:rPr lang="en-US" sz="2400" b="1" dirty="0"/>
              <a:t>□ Master the implementation of the PKI certificate system.</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Digital Certificate</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3DA3420A-9652-07DE-1403-05B5FC29C0C2}"/>
              </a:ext>
            </a:extLst>
          </p:cNvPr>
          <p:cNvSpPr txBox="1"/>
          <p:nvPr/>
        </p:nvSpPr>
        <p:spPr>
          <a:xfrm>
            <a:off x="273503" y="2153254"/>
            <a:ext cx="11711667" cy="3970318"/>
          </a:xfrm>
          <a:prstGeom prst="rect">
            <a:avLst/>
          </a:prstGeom>
          <a:noFill/>
        </p:spPr>
        <p:txBody>
          <a:bodyPr wrap="square">
            <a:spAutoFit/>
          </a:bodyPr>
          <a:lstStyle/>
          <a:p>
            <a:r>
              <a:rPr lang="en-US" sz="2800" b="1" dirty="0"/>
              <a:t>• A digital certificate (referred to as certificate), which is signed by the trusted certificate authority (CA) using digital signature, includes the certificate owner's public key and identity information.</a:t>
            </a:r>
          </a:p>
          <a:p>
            <a:endParaRPr lang="en-US" sz="2800" b="1" dirty="0"/>
          </a:p>
          <a:p>
            <a:r>
              <a:rPr lang="en-US" sz="2800" b="1" dirty="0"/>
              <a:t>•  Certificate types:</a:t>
            </a:r>
          </a:p>
          <a:p>
            <a:r>
              <a:rPr lang="en-US" sz="2800" b="1" dirty="0"/>
              <a:t>□ Self-signed certificate </a:t>
            </a:r>
          </a:p>
          <a:p>
            <a:r>
              <a:rPr lang="en-US" sz="2800" b="1" dirty="0"/>
              <a:t>□ CA certificate</a:t>
            </a:r>
          </a:p>
          <a:p>
            <a:r>
              <a:rPr lang="en-US" sz="2800" b="1" dirty="0"/>
              <a:t>□ Local certificate</a:t>
            </a:r>
          </a:p>
          <a:p>
            <a:r>
              <a:rPr lang="en-US" sz="2800" b="1" dirty="0"/>
              <a:t>□ Local device certificate</a:t>
            </a:r>
          </a:p>
        </p:txBody>
      </p:sp>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Digital Certificate Structure</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E892F43-F825-B303-738B-90CB17C282D2}"/>
              </a:ext>
            </a:extLst>
          </p:cNvPr>
          <p:cNvSpPr txBox="1"/>
          <p:nvPr/>
        </p:nvSpPr>
        <p:spPr>
          <a:xfrm>
            <a:off x="195944" y="1503275"/>
            <a:ext cx="8131627" cy="5016758"/>
          </a:xfrm>
          <a:prstGeom prst="rect">
            <a:avLst/>
          </a:prstGeom>
          <a:noFill/>
        </p:spPr>
        <p:txBody>
          <a:bodyPr wrap="square">
            <a:spAutoFit/>
          </a:bodyPr>
          <a:lstStyle/>
          <a:p>
            <a:r>
              <a:rPr lang="en-US" sz="1600" b="1" dirty="0"/>
              <a:t>• A simple digital certificate includes a public key, name, and digital signature of the CA.</a:t>
            </a:r>
          </a:p>
          <a:p>
            <a:r>
              <a:rPr lang="en-US" sz="1600" b="1" dirty="0"/>
              <a:t>• An X.509 v3 digital certificate contains mandatory information such as public key, name, and digital signature of the CA, and optional information such as validity period of the key, issuer (CA) name, and serial number.</a:t>
            </a:r>
          </a:p>
          <a:p>
            <a:r>
              <a:rPr lang="en-US" sz="1600" b="1" dirty="0"/>
              <a:t>•   Meaning of each field in the digital certificate:</a:t>
            </a:r>
          </a:p>
          <a:p>
            <a:r>
              <a:rPr lang="en-US" sz="1600" b="1" dirty="0"/>
              <a:t>□  Version: version of X.509. Generally, the v3 (0x2) is used.</a:t>
            </a:r>
          </a:p>
          <a:p>
            <a:r>
              <a:rPr lang="en-US" sz="1600" b="1" dirty="0"/>
              <a:t>□ Serial Number: a positive and unique integer assigned by the issuer to the certificate. Each certificate is uniquely identified by the issuer name and the serial number.</a:t>
            </a:r>
          </a:p>
          <a:p>
            <a:r>
              <a:rPr lang="en-US" sz="1600" b="1" dirty="0"/>
              <a:t>□  Signature Algorithm: signature algorithm used by the issuer to sign the certificate.</a:t>
            </a:r>
          </a:p>
          <a:p>
            <a:r>
              <a:rPr lang="en-US" sz="1600" b="1" dirty="0"/>
              <a:t>□ Issuer: name of the device that has issued a certificate. It must be the same as the subject name in the digital certificate. Generally, the issuer name is the CA server's name.</a:t>
            </a:r>
          </a:p>
          <a:p>
            <a:r>
              <a:rPr lang="en-US" sz="1600" b="1" dirty="0"/>
              <a:t>□    Validity:  time  period  during  which  a  digital  certificate  is  valid,  including  the  start and end dates. Expired certificates are invalid.</a:t>
            </a:r>
          </a:p>
          <a:p>
            <a:r>
              <a:rPr lang="en-US" sz="1600" b="1" dirty="0"/>
              <a:t>□    Subject:  name  of  the  entity  that  possesses  a  digital  certificate.  In  a  self-signed certificate, the issuer name is the same as the subject name.</a:t>
            </a:r>
          </a:p>
          <a:p>
            <a:r>
              <a:rPr lang="en-US" sz="1600" b="1" dirty="0"/>
              <a:t>□    Subject  Public  Key  Info:  public  key  and  the  algorithm  with  which  the  key  is generated.</a:t>
            </a:r>
          </a:p>
          <a:p>
            <a:r>
              <a:rPr lang="en-US" sz="1600" b="1" dirty="0"/>
              <a:t>□   Extensions:  a  sequence  of  optional  fields  such  as  key  usage  and  CRL  distributing address.</a:t>
            </a:r>
          </a:p>
          <a:p>
            <a:r>
              <a:rPr lang="en-US" sz="1600" b="1" dirty="0"/>
              <a:t>□   Signature:  signature  signed  on  a  digital  certificate  by  the  issuer  using  the  private key.</a:t>
            </a:r>
          </a:p>
        </p:txBody>
      </p:sp>
      <p:pic>
        <p:nvPicPr>
          <p:cNvPr id="12" name="Picture 11">
            <a:extLst>
              <a:ext uri="{FF2B5EF4-FFF2-40B4-BE49-F238E27FC236}">
                <a16:creationId xmlns:a16="http://schemas.microsoft.com/office/drawing/2014/main" id="{AB71CD77-453B-9B88-BC70-D3D7EEE5A3E3}"/>
              </a:ext>
            </a:extLst>
          </p:cNvPr>
          <p:cNvPicPr>
            <a:picLocks noChangeAspect="1"/>
          </p:cNvPicPr>
          <p:nvPr/>
        </p:nvPicPr>
        <p:blipFill>
          <a:blip r:embed="rId3"/>
          <a:stretch>
            <a:fillRect/>
          </a:stretch>
        </p:blipFill>
        <p:spPr>
          <a:xfrm>
            <a:off x="8383210" y="1861457"/>
            <a:ext cx="3440280" cy="4098472"/>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261257" y="1685494"/>
            <a:ext cx="117075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Certificate Format</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220CC602-D2C2-9A03-CC5E-170694F2BFCE}"/>
              </a:ext>
            </a:extLst>
          </p:cNvPr>
          <p:cNvSpPr txBox="1"/>
          <p:nvPr/>
        </p:nvSpPr>
        <p:spPr>
          <a:xfrm>
            <a:off x="306160" y="2118006"/>
            <a:ext cx="9458325" cy="461665"/>
          </a:xfrm>
          <a:prstGeom prst="rect">
            <a:avLst/>
          </a:prstGeom>
          <a:noFill/>
        </p:spPr>
        <p:txBody>
          <a:bodyPr wrap="square">
            <a:spAutoFit/>
          </a:bodyPr>
          <a:lstStyle/>
          <a:p>
            <a:r>
              <a:rPr lang="en-US" sz="2400" b="1" dirty="0"/>
              <a:t>• Three certificate formats are supported.</a:t>
            </a:r>
          </a:p>
        </p:txBody>
      </p:sp>
      <p:pic>
        <p:nvPicPr>
          <p:cNvPr id="17" name="Picture 16">
            <a:extLst>
              <a:ext uri="{FF2B5EF4-FFF2-40B4-BE49-F238E27FC236}">
                <a16:creationId xmlns:a16="http://schemas.microsoft.com/office/drawing/2014/main" id="{BE00B908-75D8-ECE5-4D99-6A29E6F2CB20}"/>
              </a:ext>
            </a:extLst>
          </p:cNvPr>
          <p:cNvPicPr>
            <a:picLocks noChangeAspect="1"/>
          </p:cNvPicPr>
          <p:nvPr/>
        </p:nvPicPr>
        <p:blipFill>
          <a:blip r:embed="rId3"/>
          <a:stretch>
            <a:fillRect/>
          </a:stretch>
        </p:blipFill>
        <p:spPr>
          <a:xfrm>
            <a:off x="1520111" y="2691967"/>
            <a:ext cx="9082998" cy="3839462"/>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Necessity of PKI</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4298BFE-47FF-1E5A-FA2D-461897C8A97B}"/>
              </a:ext>
            </a:extLst>
          </p:cNvPr>
          <p:cNvPicPr>
            <a:picLocks noChangeAspect="1"/>
          </p:cNvPicPr>
          <p:nvPr/>
        </p:nvPicPr>
        <p:blipFill>
          <a:blip r:embed="rId3"/>
          <a:stretch>
            <a:fillRect/>
          </a:stretch>
        </p:blipFill>
        <p:spPr>
          <a:xfrm>
            <a:off x="2457037" y="1876160"/>
            <a:ext cx="7328235" cy="4704254"/>
          </a:xfrm>
          <a:prstGeom prst="rect">
            <a:avLst/>
          </a:prstGeom>
        </p:spPr>
      </p:pic>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Basic PKI Concepts</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95944" y="1535931"/>
            <a:ext cx="11756570" cy="5078313"/>
          </a:xfrm>
          <a:prstGeom prst="rect">
            <a:avLst/>
          </a:prstGeom>
          <a:noFill/>
        </p:spPr>
        <p:txBody>
          <a:bodyPr wrap="square">
            <a:spAutoFit/>
          </a:bodyPr>
          <a:lstStyle/>
          <a:p>
            <a:r>
              <a:rPr lang="en-US" b="1" dirty="0"/>
              <a:t>•   PKI provides certificate management in compliance with certain standards. It uses public keys to provide security service for all network applications.</a:t>
            </a:r>
          </a:p>
          <a:p>
            <a:endParaRPr lang="en-US" b="1" dirty="0"/>
          </a:p>
          <a:p>
            <a:r>
              <a:rPr lang="en-US" b="1" dirty="0"/>
              <a:t>•   PKI is the basis of e-commerce and the core of information security.</a:t>
            </a:r>
          </a:p>
          <a:p>
            <a:r>
              <a:rPr lang="en-US" b="1" dirty="0"/>
              <a:t>•   As  network  and  information  technology  develops,  e-commerce  is  increasingly  used  and accepted. However, e-commerce has the following problems:</a:t>
            </a:r>
          </a:p>
          <a:p>
            <a:endParaRPr lang="en-US" b="1" dirty="0"/>
          </a:p>
          <a:p>
            <a:r>
              <a:rPr lang="en-US" b="1" dirty="0"/>
              <a:t>□  The transaction parties cannot verify the identities of each other.</a:t>
            </a:r>
          </a:p>
          <a:p>
            <a:r>
              <a:rPr lang="en-US" b="1" dirty="0"/>
              <a:t>□  Data may be eavesdropped and altered during transmission. Information is not secure.</a:t>
            </a:r>
          </a:p>
          <a:p>
            <a:r>
              <a:rPr lang="en-US" b="1" dirty="0"/>
              <a:t>□  No paper receipt is used in transaction, making arbitration difficult.</a:t>
            </a:r>
          </a:p>
          <a:p>
            <a:endParaRPr lang="en-US" b="1" dirty="0"/>
          </a:p>
          <a:p>
            <a:r>
              <a:rPr lang="en-US" b="1" dirty="0"/>
              <a:t>• To address these problems, PKI uses public keys to implement identity verification, confidentiality, data integrity, and non-repudiation of transactions. Therefore, PKI is widely used in network communication and transactions, especially by e-government and e-commerce.</a:t>
            </a:r>
          </a:p>
          <a:p>
            <a:endParaRPr lang="en-US" b="1" dirty="0"/>
          </a:p>
          <a:p>
            <a:r>
              <a:rPr lang="en-US" b="1" dirty="0"/>
              <a:t>• The core of PKI is digital certificate lifecycle management, including applying for, issuing, and using the digital certificates. During the lifecycle, PKI uses the symmetric key cryptographic, public key cryptographic, digital envelope, and digital signature.</a:t>
            </a:r>
          </a:p>
        </p:txBody>
      </p:sp>
      <p:sp>
        <p:nvSpPr>
          <p:cNvPr id="9" name="Rectangle 8">
            <a:extLst>
              <a:ext uri="{FF2B5EF4-FFF2-40B4-BE49-F238E27FC236}">
                <a16:creationId xmlns:a16="http://schemas.microsoft.com/office/drawing/2014/main" id="{8945840D-22E9-B374-36A1-2BF1811A89C8}"/>
              </a:ext>
            </a:extLst>
          </p:cNvPr>
          <p:cNvSpPr/>
          <p:nvPr/>
        </p:nvSpPr>
        <p:spPr>
          <a:xfrm>
            <a:off x="9339943" y="3118757"/>
            <a:ext cx="277586" cy="2122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195943" y="1685494"/>
            <a:ext cx="11838214"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PKI System Structure</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29E618AB-58A3-92C5-0F9C-A169D31C0A60}"/>
              </a:ext>
            </a:extLst>
          </p:cNvPr>
          <p:cNvSpPr txBox="1"/>
          <p:nvPr/>
        </p:nvSpPr>
        <p:spPr>
          <a:xfrm>
            <a:off x="257172" y="2219157"/>
            <a:ext cx="11744327" cy="4278094"/>
          </a:xfrm>
          <a:prstGeom prst="rect">
            <a:avLst/>
          </a:prstGeom>
          <a:noFill/>
        </p:spPr>
        <p:txBody>
          <a:bodyPr wrap="square">
            <a:spAutoFit/>
          </a:bodyPr>
          <a:lstStyle/>
          <a:p>
            <a:r>
              <a:rPr lang="en-US" sz="1600" b="1" dirty="0"/>
              <a:t>• A PKI system consists of an end entity, CA, Registration Authority (RA), and certificate/Certificate Revocation List (CRL) database.</a:t>
            </a:r>
          </a:p>
          <a:p>
            <a:endParaRPr lang="en-US" sz="1600" b="1" dirty="0"/>
          </a:p>
          <a:p>
            <a:r>
              <a:rPr lang="en-US" sz="1600" b="1" dirty="0"/>
              <a:t>• End entity: An end entity, or PKI entity, is the end user of PKI products or services. It can be an individual, an organization, a device (for example, a router or firewall), or process running on a computer.</a:t>
            </a:r>
          </a:p>
          <a:p>
            <a:endParaRPr lang="en-US" sz="1600" b="1" dirty="0"/>
          </a:p>
          <a:p>
            <a:r>
              <a:rPr lang="en-US" sz="1600" b="1" dirty="0"/>
              <a:t>• Certificate Authority (CA): The CA is the trusted entity that issues and manages digital certificates. The CA is an authoritative, trustworthy, and fair third-party organization. Generally, a CA is a server, for example, a server running Windows Server 2008.</a:t>
            </a:r>
          </a:p>
          <a:p>
            <a:endParaRPr lang="en-US" sz="1600" b="1" dirty="0"/>
          </a:p>
          <a:p>
            <a:r>
              <a:rPr lang="en-US" sz="1600" b="1" dirty="0"/>
              <a:t>■ The CA on the top of the hierarchy is the root CA and the others are subordinate CAs.</a:t>
            </a:r>
          </a:p>
          <a:p>
            <a:endParaRPr lang="en-US" sz="1600" b="1" dirty="0"/>
          </a:p>
          <a:p>
            <a:r>
              <a:rPr lang="en-US" sz="1600" b="1" dirty="0"/>
              <a:t>■ The root CA is the first CA (trust point) in the PKI system. It issues certificates to subordinate CAs, computers, users, and services. In most certificate-based applications, the root CA can be traced through the certificate chain. The root CA holds a self-signed certificate.</a:t>
            </a:r>
          </a:p>
          <a:p>
            <a:endParaRPr lang="en-US" sz="1600" b="1" dirty="0"/>
          </a:p>
          <a:p>
            <a:r>
              <a:rPr lang="en-US" sz="1600" b="1" dirty="0"/>
              <a:t>■ A subordinate CA can only obtain a certificate from its upper-level CA. The upper-level CA can be the root CA or another subordinate CA authorized by the root CA to issue certificates. The upper-level CA is responsible for issuing and managing certificates of lower-level CAs, and the CAs at the bottom issue certificates to end entities. For example, CA 2 and CA 3 are subordinate CAs, holding the certificates issued by CA 1. CA 4, CA 5 and CA 6 are also subordinate CAs, holding the certificates issued by CA 2.</a:t>
            </a:r>
          </a:p>
        </p:txBody>
      </p:sp>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PKI System Structure</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8C660319-7CAC-919A-3688-E9C73C67F704}"/>
              </a:ext>
            </a:extLst>
          </p:cNvPr>
          <p:cNvPicPr>
            <a:picLocks noChangeAspect="1"/>
          </p:cNvPicPr>
          <p:nvPr/>
        </p:nvPicPr>
        <p:blipFill>
          <a:blip r:embed="rId3"/>
          <a:stretch>
            <a:fillRect/>
          </a:stretch>
        </p:blipFill>
        <p:spPr>
          <a:xfrm>
            <a:off x="3036838" y="1902749"/>
            <a:ext cx="6009946" cy="4579694"/>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228599" y="1685494"/>
            <a:ext cx="1178922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49" y="1133369"/>
            <a:ext cx="7626893" cy="523220"/>
          </a:xfrm>
          <a:prstGeom prst="rect">
            <a:avLst/>
          </a:prstGeom>
          <a:noFill/>
        </p:spPr>
        <p:txBody>
          <a:bodyPr wrap="square" rtlCol="0">
            <a:spAutoFit/>
          </a:bodyPr>
          <a:lstStyle/>
          <a:p>
            <a:r>
              <a:rPr lang="en-US" sz="2800" b="1" dirty="0">
                <a:latin typeface="Alexandria" charset="0"/>
                <a:cs typeface="Alexandria" charset="0"/>
              </a:rPr>
              <a:t>PKI Lifecycle</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7836423-B464-E29F-1287-9BA80E080B1D}"/>
              </a:ext>
            </a:extLst>
          </p:cNvPr>
          <p:cNvSpPr txBox="1"/>
          <p:nvPr/>
        </p:nvSpPr>
        <p:spPr>
          <a:xfrm>
            <a:off x="306162" y="2218092"/>
            <a:ext cx="9099095" cy="4278094"/>
          </a:xfrm>
          <a:prstGeom prst="rect">
            <a:avLst/>
          </a:prstGeom>
          <a:noFill/>
        </p:spPr>
        <p:txBody>
          <a:bodyPr wrap="square">
            <a:spAutoFit/>
          </a:bodyPr>
          <a:lstStyle/>
          <a:p>
            <a:r>
              <a:rPr lang="en-US" sz="1600" b="1" dirty="0"/>
              <a:t>• PKI manages the entire lifecycle of local certificates, including application, issue, storage, download, installation, authentication, renewal, and revocation.</a:t>
            </a:r>
          </a:p>
          <a:p>
            <a:r>
              <a:rPr lang="en-US" sz="1600" b="1" u="sng" dirty="0"/>
              <a:t>•    Certificate  application:  </a:t>
            </a:r>
            <a:r>
              <a:rPr lang="en-US" sz="1600" b="1" dirty="0"/>
              <a:t>Certificate  application  is  certificate  enrollment  It  is  a  process  in which an entity registers with a CA and obtains a certificate from the CA.</a:t>
            </a:r>
          </a:p>
          <a:p>
            <a:r>
              <a:rPr lang="en-US" sz="1600" b="1" u="sng" dirty="0"/>
              <a:t>• Certificate issue: </a:t>
            </a:r>
            <a:r>
              <a:rPr lang="en-US" sz="1600" b="1" dirty="0"/>
              <a:t>If an RA is available, the RA verifies the PKI entity's identity information when the PKI entity applies for a local certificate from CA. After the PKI entity passes verification, the RA sends the request to the CA. The CA generates a local certificate based on the public key and identity information of the PKI entity, and then returns the local certificate information to the RA. If no RA is available, the CA verifies the PKI entity.</a:t>
            </a:r>
          </a:p>
          <a:p>
            <a:r>
              <a:rPr lang="en-US" sz="1600" b="1" u="sng" dirty="0"/>
              <a:t>• Certificate storage: </a:t>
            </a:r>
            <a:r>
              <a:rPr lang="en-US" sz="1600" b="1" dirty="0"/>
              <a:t>After the CA generates a local certificate, the CA/RA distributes the certificate to the certificate/CRL database. Users can download or browse a directory of the certificates in the database.</a:t>
            </a:r>
          </a:p>
          <a:p>
            <a:r>
              <a:rPr lang="en-US" sz="1600" b="1" u="sng" dirty="0"/>
              <a:t>• Certificate download: </a:t>
            </a:r>
            <a:r>
              <a:rPr lang="en-US" sz="1600" b="1" dirty="0"/>
              <a:t>A PKI entity can download a local certificate, a CA/RA certificate, or a local certificate of another PKI entity from the CA server using SCEP, CMPv2, LDAP, HTTP, or out-of-band mode.</a:t>
            </a:r>
          </a:p>
          <a:p>
            <a:r>
              <a:rPr lang="en-US" sz="1600" b="1" u="sng" dirty="0"/>
              <a:t>• Certificate installation: </a:t>
            </a:r>
            <a:r>
              <a:rPr lang="en-US" sz="1600" b="1" dirty="0"/>
              <a:t>A downloaded certificate (a local certificate, CA/RA certificate, or certificate of another PKI entity) must be installed on the device (imported to the device memory); otherwise, the certificate does not take effect. A PKI entity obtains a CA certificate using SCEP and imports it to the device memory and then obtains a local certificate and imports it to the device memory.</a:t>
            </a:r>
          </a:p>
        </p:txBody>
      </p:sp>
      <p:pic>
        <p:nvPicPr>
          <p:cNvPr id="16" name="Picture 15">
            <a:extLst>
              <a:ext uri="{FF2B5EF4-FFF2-40B4-BE49-F238E27FC236}">
                <a16:creationId xmlns:a16="http://schemas.microsoft.com/office/drawing/2014/main" id="{D4CBFA97-FEA4-B990-06A3-4A6FAD44D50A}"/>
              </a:ext>
            </a:extLst>
          </p:cNvPr>
          <p:cNvPicPr>
            <a:picLocks noChangeAspect="1"/>
          </p:cNvPicPr>
          <p:nvPr/>
        </p:nvPicPr>
        <p:blipFill>
          <a:blip r:embed="rId3"/>
          <a:stretch>
            <a:fillRect/>
          </a:stretch>
        </p:blipFill>
        <p:spPr>
          <a:xfrm>
            <a:off x="9659596" y="1791794"/>
            <a:ext cx="2064319" cy="4769289"/>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PKI Working Process</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2332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1013612" y="38814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56231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4E15C45-EC4A-D4B6-F333-1D3565EAC416}"/>
              </a:ext>
            </a:extLst>
          </p:cNvPr>
          <p:cNvSpPr txBox="1"/>
          <p:nvPr/>
        </p:nvSpPr>
        <p:spPr>
          <a:xfrm>
            <a:off x="408215" y="2515646"/>
            <a:ext cx="4457700" cy="3046988"/>
          </a:xfrm>
          <a:prstGeom prst="rect">
            <a:avLst/>
          </a:prstGeom>
          <a:noFill/>
        </p:spPr>
        <p:txBody>
          <a:bodyPr wrap="square">
            <a:spAutoFit/>
          </a:bodyPr>
          <a:lstStyle/>
          <a:p>
            <a:r>
              <a:rPr lang="en-US" sz="3200" b="1" dirty="0"/>
              <a:t>• On a PKI network, a PKI entity applies for a local certificate from the CA and the applicant device authenticates the certificate.</a:t>
            </a:r>
          </a:p>
        </p:txBody>
      </p:sp>
      <p:pic>
        <p:nvPicPr>
          <p:cNvPr id="12" name="Picture 11">
            <a:extLst>
              <a:ext uri="{FF2B5EF4-FFF2-40B4-BE49-F238E27FC236}">
                <a16:creationId xmlns:a16="http://schemas.microsoft.com/office/drawing/2014/main" id="{26408B7E-7653-4DE1-BC8C-5D34E42149FD}"/>
              </a:ext>
            </a:extLst>
          </p:cNvPr>
          <p:cNvPicPr>
            <a:picLocks noChangeAspect="1"/>
          </p:cNvPicPr>
          <p:nvPr/>
        </p:nvPicPr>
        <p:blipFill>
          <a:blip r:embed="rId3"/>
          <a:stretch>
            <a:fillRect/>
          </a:stretch>
        </p:blipFill>
        <p:spPr>
          <a:xfrm>
            <a:off x="5170463" y="1283568"/>
            <a:ext cx="4969579" cy="5273568"/>
          </a:xfrm>
          <a:prstGeom prst="rect">
            <a:avLst/>
          </a:prstGeom>
        </p:spPr>
      </p:pic>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212271"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Logging In to Web Pages Using HTTPS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837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046270" y="9433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148865" y="11664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240845" y="2268957"/>
            <a:ext cx="5572125" cy="3785652"/>
          </a:xfrm>
          <a:prstGeom prst="rect">
            <a:avLst/>
          </a:prstGeom>
          <a:noFill/>
        </p:spPr>
        <p:txBody>
          <a:bodyPr wrap="square">
            <a:spAutoFit/>
          </a:bodyPr>
          <a:lstStyle/>
          <a:p>
            <a:r>
              <a:rPr lang="en-US" sz="2400" b="1" dirty="0"/>
              <a:t>•    Administrators can use HTTPS to securely log in to the </a:t>
            </a:r>
            <a:r>
              <a:rPr lang="en-US" sz="2400" b="1" dirty="0" err="1"/>
              <a:t>WebUI</a:t>
            </a:r>
            <a:r>
              <a:rPr lang="en-US" sz="2400" b="1" dirty="0"/>
              <a:t> of the HTTPS server for device management.</a:t>
            </a:r>
          </a:p>
          <a:p>
            <a:endParaRPr lang="en-US" sz="2400" b="1" dirty="0"/>
          </a:p>
          <a:p>
            <a:r>
              <a:rPr lang="en-US" sz="2400" b="1" dirty="0"/>
              <a:t>• To improve security of SSL connections, specify local certificates issued by the web browser-trusted CA for HTTPS clients on the devices. Then the web browser can verify local certificates, avoiding malicious attacks and ensuring secure login.</a:t>
            </a:r>
          </a:p>
        </p:txBody>
      </p:sp>
      <p:pic>
        <p:nvPicPr>
          <p:cNvPr id="9" name="Picture 8">
            <a:extLst>
              <a:ext uri="{FF2B5EF4-FFF2-40B4-BE49-F238E27FC236}">
                <a16:creationId xmlns:a16="http://schemas.microsoft.com/office/drawing/2014/main" id="{4E2E484A-67E3-A392-6207-573F7B5C36AF}"/>
              </a:ext>
            </a:extLst>
          </p:cNvPr>
          <p:cNvPicPr>
            <a:picLocks noChangeAspect="1"/>
          </p:cNvPicPr>
          <p:nvPr/>
        </p:nvPicPr>
        <p:blipFill>
          <a:blip r:embed="rId3"/>
          <a:stretch>
            <a:fillRect/>
          </a:stretch>
        </p:blipFill>
        <p:spPr>
          <a:xfrm>
            <a:off x="6249456" y="1903368"/>
            <a:ext cx="5147137" cy="4562746"/>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IPSec VPN</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BBB936EB-3956-6C4F-1965-FFB635D8DBC4}"/>
              </a:ext>
            </a:extLst>
          </p:cNvPr>
          <p:cNvSpPr txBox="1"/>
          <p:nvPr/>
        </p:nvSpPr>
        <p:spPr>
          <a:xfrm>
            <a:off x="698047" y="2194367"/>
            <a:ext cx="3971924" cy="4801314"/>
          </a:xfrm>
          <a:prstGeom prst="rect">
            <a:avLst/>
          </a:prstGeom>
          <a:noFill/>
        </p:spPr>
        <p:txBody>
          <a:bodyPr wrap="square">
            <a:spAutoFit/>
          </a:bodyPr>
          <a:lstStyle/>
          <a:p>
            <a:r>
              <a:rPr lang="en-US" sz="1800" b="1" dirty="0"/>
              <a:t>•    The devices function  as egress gateways of network A and network B. Intranet users of the two networks communicate through the Internet.</a:t>
            </a:r>
          </a:p>
          <a:p>
            <a:endParaRPr lang="en-US" sz="1800" b="1" dirty="0"/>
          </a:p>
          <a:p>
            <a:r>
              <a:rPr lang="en-US" sz="1800" b="1" dirty="0"/>
              <a:t>• To ensure data security over the Internet, the devices set up IPsec tunnels with the peer ends. Generally, IPsec uses the pre-shared key (PSK) to negotiate IPsec tunnels. However, using a PSK on a large network is not secure in PSK exchange and causes heavy configuration workloads. To address this problem, the devices can use PKI certificates to authenticate each other in IPsec tunnel setup. </a:t>
            </a:r>
          </a:p>
          <a:p>
            <a:endParaRPr lang="en-US" sz="1800" b="1" dirty="0"/>
          </a:p>
        </p:txBody>
      </p:sp>
      <p:pic>
        <p:nvPicPr>
          <p:cNvPr id="14" name="Picture 13">
            <a:extLst>
              <a:ext uri="{FF2B5EF4-FFF2-40B4-BE49-F238E27FC236}">
                <a16:creationId xmlns:a16="http://schemas.microsoft.com/office/drawing/2014/main" id="{6A5B482E-E1B4-705C-951A-59163CED4499}"/>
              </a:ext>
            </a:extLst>
          </p:cNvPr>
          <p:cNvPicPr>
            <a:picLocks noChangeAspect="1"/>
          </p:cNvPicPr>
          <p:nvPr/>
        </p:nvPicPr>
        <p:blipFill>
          <a:blip r:embed="rId3"/>
          <a:stretch>
            <a:fillRect/>
          </a:stretch>
        </p:blipFill>
        <p:spPr>
          <a:xfrm>
            <a:off x="4756021" y="1959859"/>
            <a:ext cx="6461708" cy="4553390"/>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179613" y="1685494"/>
            <a:ext cx="1183821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49" y="1133369"/>
            <a:ext cx="6941093" cy="523220"/>
          </a:xfrm>
          <a:prstGeom prst="rect">
            <a:avLst/>
          </a:prstGeom>
          <a:noFill/>
        </p:spPr>
        <p:txBody>
          <a:bodyPr wrap="square" rtlCol="0">
            <a:spAutoFit/>
          </a:bodyPr>
          <a:lstStyle/>
          <a:p>
            <a:r>
              <a:rPr lang="en-US" sz="2800" b="1" dirty="0">
                <a:latin typeface="Alexandria" charset="0"/>
                <a:cs typeface="Alexandria" charset="0"/>
              </a:rPr>
              <a:t>SSL VPN</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8537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029941" y="926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132536" y="115014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420460" y="2494391"/>
            <a:ext cx="4690382" cy="3477875"/>
          </a:xfrm>
          <a:prstGeom prst="rect">
            <a:avLst/>
          </a:prstGeom>
          <a:noFill/>
        </p:spPr>
        <p:txBody>
          <a:bodyPr wrap="square">
            <a:spAutoFit/>
          </a:bodyPr>
          <a:lstStyle/>
          <a:p>
            <a:r>
              <a:rPr lang="en-US" sz="2000" b="1" dirty="0"/>
              <a:t>•   SSL VPN enables travelling employees to access intranets.</a:t>
            </a:r>
          </a:p>
          <a:p>
            <a:endParaRPr lang="en-US" sz="2000" b="1" dirty="0"/>
          </a:p>
          <a:p>
            <a:r>
              <a:rPr lang="en-US" sz="2000" b="1" dirty="0"/>
              <a:t>• They can enter usernames and passwords to access the intranets, but this method has low security. If the username and password of an employee are leaked, attackers may access the intranets, causing information leakage. To improve network access security, devices can authenticate users using PKI certificates.</a:t>
            </a:r>
          </a:p>
        </p:txBody>
      </p:sp>
      <p:pic>
        <p:nvPicPr>
          <p:cNvPr id="9" name="Picture 8">
            <a:extLst>
              <a:ext uri="{FF2B5EF4-FFF2-40B4-BE49-F238E27FC236}">
                <a16:creationId xmlns:a16="http://schemas.microsoft.com/office/drawing/2014/main" id="{A51A07D9-2DDA-2A93-1E2C-20C91CBD6C63}"/>
              </a:ext>
            </a:extLst>
          </p:cNvPr>
          <p:cNvPicPr>
            <a:picLocks noChangeAspect="1"/>
          </p:cNvPicPr>
          <p:nvPr/>
        </p:nvPicPr>
        <p:blipFill>
          <a:blip r:embed="rId3"/>
          <a:stretch>
            <a:fillRect/>
          </a:stretch>
        </p:blipFill>
        <p:spPr>
          <a:xfrm>
            <a:off x="5504426" y="1862555"/>
            <a:ext cx="6060027" cy="4636215"/>
          </a:xfrm>
          <a:prstGeom prst="rect">
            <a:avLst/>
          </a:prstGeom>
        </p:spPr>
      </p:pic>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CBC5C73-C021-4DCC-AD36-4EC33C73C4E4}"/>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1464</TotalTime>
  <Words>1600</Words>
  <Application>Microsoft Office PowerPoint</Application>
  <PresentationFormat>Widescreen</PresentationFormat>
  <Paragraphs>116</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25</cp:revision>
  <dcterms:created xsi:type="dcterms:W3CDTF">2023-04-29T09:08:00Z</dcterms:created>
  <dcterms:modified xsi:type="dcterms:W3CDTF">2025-11-23T21:22:14Z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