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487" r:id="rId8"/>
    <p:sldId id="601" r:id="rId9"/>
    <p:sldId id="599" r:id="rId10"/>
    <p:sldId id="630" r:id="rId11"/>
    <p:sldId id="631" r:id="rId12"/>
    <p:sldId id="306" r:id="rId13"/>
    <p:sldId id="491" r:id="rId14"/>
    <p:sldId id="632" r:id="rId15"/>
    <p:sldId id="633" r:id="rId16"/>
    <p:sldId id="606" r:id="rId17"/>
    <p:sldId id="575" r:id="rId18"/>
    <p:sldId id="605" r:id="rId19"/>
    <p:sldId id="497" r:id="rId20"/>
    <p:sldId id="539" r:id="rId21"/>
    <p:sldId id="541" r:id="rId22"/>
    <p:sldId id="603" r:id="rId23"/>
    <p:sldId id="494" r:id="rId24"/>
    <p:sldId id="546" r:id="rId25"/>
    <p:sldId id="545" r:id="rId26"/>
    <p:sldId id="635" r:id="rId27"/>
    <p:sldId id="634" r:id="rId28"/>
    <p:sldId id="610" r:id="rId29"/>
    <p:sldId id="653" r:id="rId30"/>
    <p:sldId id="654" r:id="rId31"/>
    <p:sldId id="655" r:id="rId32"/>
    <p:sldId id="652" r:id="rId33"/>
    <p:sldId id="656" r:id="rId34"/>
    <p:sldId id="657" r:id="rId35"/>
    <p:sldId id="658" r:id="rId36"/>
    <p:sldId id="659" r:id="rId37"/>
    <p:sldId id="660" r:id="rId38"/>
    <p:sldId id="661" r:id="rId39"/>
    <p:sldId id="662" r:id="rId40"/>
    <p:sldId id="663" r:id="rId41"/>
    <p:sldId id="664" r:id="rId42"/>
    <p:sldId id="665" r:id="rId43"/>
    <p:sldId id="666" r:id="rId44"/>
    <p:sldId id="2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601"/>
            <p14:sldId id="599"/>
            <p14:sldId id="630"/>
            <p14:sldId id="631"/>
            <p14:sldId id="306"/>
            <p14:sldId id="491"/>
            <p14:sldId id="632"/>
            <p14:sldId id="633"/>
            <p14:sldId id="606"/>
            <p14:sldId id="575"/>
            <p14:sldId id="605"/>
            <p14:sldId id="497"/>
            <p14:sldId id="539"/>
            <p14:sldId id="541"/>
            <p14:sldId id="603"/>
            <p14:sldId id="494"/>
            <p14:sldId id="546"/>
            <p14:sldId id="545"/>
            <p14:sldId id="635"/>
            <p14:sldId id="634"/>
            <p14:sldId id="610"/>
            <p14:sldId id="653"/>
            <p14:sldId id="654"/>
            <p14:sldId id="655"/>
            <p14:sldId id="652"/>
            <p14:sldId id="656"/>
            <p14:sldId id="657"/>
            <p14:sldId id="658"/>
            <p14:sldId id="659"/>
            <p14:sldId id="660"/>
            <p14:sldId id="661"/>
            <p14:sldId id="662"/>
            <p14:sldId id="663"/>
            <p14:sldId id="664"/>
            <p14:sldId id="665"/>
            <p14:sldId id="666"/>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852F4A"/>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96" autoAdjust="0"/>
    <p:restoredTop sz="94660"/>
  </p:normalViewPr>
  <p:slideViewPr>
    <p:cSldViewPr snapToGrid="0">
      <p:cViewPr varScale="1">
        <p:scale>
          <a:sx n="79" d="100"/>
          <a:sy n="79" d="100"/>
        </p:scale>
        <p:origin x="73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4AA1EF-A17B-4339-BABB-DCD9B40867BF}"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00C6E6D-C9E6-48A0-B685-D9CFB2500C8C}">
      <dgm:prSet phldrT="[Tex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القراءة والاستزاده من المراجع القانونية </a:t>
          </a:r>
          <a:endParaRPr lang="en-US" sz="1400" dirty="0">
            <a:latin typeface="Alexandria" pitchFamily="2" charset="-78"/>
            <a:cs typeface="Alexandria" pitchFamily="2" charset="-78"/>
          </a:endParaRPr>
        </a:p>
      </dgm:t>
    </dgm:pt>
    <dgm:pt modelId="{49825A87-A880-42B8-BA69-7557AC626117}" type="parTrans" cxnId="{E8B06BFA-1EA1-4E38-A748-4BBB245DB819}">
      <dgm:prSet/>
      <dgm:spPr/>
      <dgm:t>
        <a:bodyPr/>
        <a:lstStyle/>
        <a:p>
          <a:endParaRPr lang="en-US"/>
        </a:p>
      </dgm:t>
    </dgm:pt>
    <dgm:pt modelId="{BF81C856-F4FF-4814-B569-4839B978B62B}" type="sibTrans" cxnId="{E8B06BFA-1EA1-4E38-A748-4BBB245DB819}">
      <dgm:prSet/>
      <dgm:spPr/>
      <dgm:t>
        <a:bodyPr/>
        <a:lstStyle/>
        <a:p>
          <a:endParaRPr lang="en-US"/>
        </a:p>
      </dgm:t>
    </dgm:pt>
    <dgm:pt modelId="{07CC635C-7AD3-4940-A33F-1E0C9635C8E7}">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اختيار الموضوع </a:t>
          </a:r>
          <a:endParaRPr lang="en-US" sz="1400" dirty="0">
            <a:latin typeface="Alexandria" pitchFamily="2" charset="-78"/>
            <a:cs typeface="Alexandria" pitchFamily="2" charset="-78"/>
          </a:endParaRPr>
        </a:p>
      </dgm:t>
    </dgm:pt>
    <dgm:pt modelId="{4F53933D-4A90-452E-8777-9346A5809BA0}" type="parTrans" cxnId="{C2C05C23-4EAE-475F-A51A-860425E829AB}">
      <dgm:prSet/>
      <dgm:spPr/>
      <dgm:t>
        <a:bodyPr/>
        <a:lstStyle/>
        <a:p>
          <a:endParaRPr lang="en-US"/>
        </a:p>
      </dgm:t>
    </dgm:pt>
    <dgm:pt modelId="{54952E0D-D437-4734-8DB4-76DECD13C0BF}" type="sibTrans" cxnId="{C2C05C23-4EAE-475F-A51A-860425E829AB}">
      <dgm:prSet/>
      <dgm:spPr/>
      <dgm:t>
        <a:bodyPr/>
        <a:lstStyle/>
        <a:p>
          <a:endParaRPr lang="en-US"/>
        </a:p>
      </dgm:t>
    </dgm:pt>
    <dgm:pt modelId="{AC9B0BE8-9FE6-436F-A3E5-B1FE71E3E625}">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وضع خطة البحث </a:t>
          </a:r>
          <a:endParaRPr lang="en-US" sz="1400" dirty="0">
            <a:latin typeface="Alexandria" pitchFamily="2" charset="-78"/>
            <a:cs typeface="Alexandria" pitchFamily="2" charset="-78"/>
          </a:endParaRPr>
        </a:p>
      </dgm:t>
    </dgm:pt>
    <dgm:pt modelId="{5A59ADAE-297F-40C9-9021-00033CAE3990}" type="parTrans" cxnId="{175873DB-7F86-48E7-A04B-B38A53B2C786}">
      <dgm:prSet/>
      <dgm:spPr/>
      <dgm:t>
        <a:bodyPr/>
        <a:lstStyle/>
        <a:p>
          <a:endParaRPr lang="en-US"/>
        </a:p>
      </dgm:t>
    </dgm:pt>
    <dgm:pt modelId="{BCA677C3-E210-41CD-AB42-995B22CDEBE2}" type="sibTrans" cxnId="{175873DB-7F86-48E7-A04B-B38A53B2C786}">
      <dgm:prSet/>
      <dgm:spPr/>
      <dgm:t>
        <a:bodyPr/>
        <a:lstStyle/>
        <a:p>
          <a:endParaRPr lang="en-US"/>
        </a:p>
      </dgm:t>
    </dgm:pt>
    <dgm:pt modelId="{F2F8C2FE-4368-4D45-B1E7-087F6274C2C1}">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جمع وتدوين المادة العلمية </a:t>
          </a:r>
          <a:endParaRPr lang="en-US" sz="1400" dirty="0">
            <a:latin typeface="Alexandria" pitchFamily="2" charset="-78"/>
            <a:cs typeface="Alexandria" pitchFamily="2" charset="-78"/>
          </a:endParaRPr>
        </a:p>
      </dgm:t>
    </dgm:pt>
    <dgm:pt modelId="{ECE9E83C-520D-4B7B-9893-2F357FAAD7EB}" type="parTrans" cxnId="{BC8B35DB-944B-47DE-A87D-F8EC4FE200DD}">
      <dgm:prSet/>
      <dgm:spPr/>
      <dgm:t>
        <a:bodyPr/>
        <a:lstStyle/>
        <a:p>
          <a:endParaRPr lang="en-US"/>
        </a:p>
      </dgm:t>
    </dgm:pt>
    <dgm:pt modelId="{D2378F89-1857-434E-BB3B-9AF5A6EED0A5}" type="sibTrans" cxnId="{BC8B35DB-944B-47DE-A87D-F8EC4FE200DD}">
      <dgm:prSet/>
      <dgm:spPr/>
      <dgm:t>
        <a:bodyPr/>
        <a:lstStyle/>
        <a:p>
          <a:endParaRPr lang="en-US"/>
        </a:p>
      </dgm:t>
    </dgm:pt>
    <dgm:pt modelId="{EC593DE2-6F20-4595-BF35-B7C502E95542}">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كتابة صلب البحث </a:t>
          </a:r>
          <a:endParaRPr lang="en-US" sz="1400" dirty="0">
            <a:latin typeface="Alexandria" pitchFamily="2" charset="-78"/>
            <a:cs typeface="Alexandria" pitchFamily="2" charset="-78"/>
          </a:endParaRPr>
        </a:p>
      </dgm:t>
    </dgm:pt>
    <dgm:pt modelId="{88A48822-7572-4752-869B-DBE2184D350E}" type="parTrans" cxnId="{B4707D27-139D-4CEC-900B-7AE97BD0C8EA}">
      <dgm:prSet/>
      <dgm:spPr/>
      <dgm:t>
        <a:bodyPr/>
        <a:lstStyle/>
        <a:p>
          <a:endParaRPr lang="en-US"/>
        </a:p>
      </dgm:t>
    </dgm:pt>
    <dgm:pt modelId="{1F05F792-A2EC-424C-84D2-AA3C7516E365}" type="sibTrans" cxnId="{B4707D27-139D-4CEC-900B-7AE97BD0C8EA}">
      <dgm:prSet/>
      <dgm:spPr/>
      <dgm:t>
        <a:bodyPr/>
        <a:lstStyle/>
        <a:p>
          <a:endParaRPr lang="en-US"/>
        </a:p>
      </dgm:t>
    </dgm:pt>
    <dgm:pt modelId="{ACADFD13-62B1-4CBC-AD8C-B5AD68B751BE}">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كتابة المراجع </a:t>
          </a:r>
          <a:endParaRPr lang="en-US" sz="1400" dirty="0">
            <a:latin typeface="Alexandria" pitchFamily="2" charset="-78"/>
            <a:cs typeface="Alexandria" pitchFamily="2" charset="-78"/>
          </a:endParaRPr>
        </a:p>
      </dgm:t>
    </dgm:pt>
    <dgm:pt modelId="{EDDCD562-1EE1-4A42-BE18-CADE378A5DBC}" type="parTrans" cxnId="{5B8DB174-B408-4A4C-BA24-BEB0F68A1619}">
      <dgm:prSet/>
      <dgm:spPr/>
      <dgm:t>
        <a:bodyPr/>
        <a:lstStyle/>
        <a:p>
          <a:endParaRPr lang="en-US"/>
        </a:p>
      </dgm:t>
    </dgm:pt>
    <dgm:pt modelId="{96C72EB9-5489-4E2B-AE8F-1E1BEED87B66}" type="sibTrans" cxnId="{5B8DB174-B408-4A4C-BA24-BEB0F68A1619}">
      <dgm:prSet/>
      <dgm:spPr/>
      <dgm:t>
        <a:bodyPr/>
        <a:lstStyle/>
        <a:p>
          <a:endParaRPr lang="en-US"/>
        </a:p>
      </dgm:t>
    </dgm:pt>
    <dgm:pt modelId="{D855D008-E20F-46B5-A4F2-3A30F8D4C819}">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القراءة الكاملة للبحث</a:t>
          </a:r>
          <a:endParaRPr lang="en-US" sz="1400" dirty="0">
            <a:latin typeface="Alexandria" pitchFamily="2" charset="-78"/>
            <a:cs typeface="Alexandria" pitchFamily="2" charset="-78"/>
          </a:endParaRPr>
        </a:p>
      </dgm:t>
    </dgm:pt>
    <dgm:pt modelId="{6A7E7C8C-7387-4DFB-B00C-DCA43E3E22E5}" type="parTrans" cxnId="{B78CA2DB-205A-4CC1-8F9E-ED6BCF57BD67}">
      <dgm:prSet/>
      <dgm:spPr/>
      <dgm:t>
        <a:bodyPr/>
        <a:lstStyle/>
        <a:p>
          <a:endParaRPr lang="en-US"/>
        </a:p>
      </dgm:t>
    </dgm:pt>
    <dgm:pt modelId="{B75FF0EE-C4CC-430A-986D-709EBFDC12BE}" type="sibTrans" cxnId="{B78CA2DB-205A-4CC1-8F9E-ED6BCF57BD67}">
      <dgm:prSet/>
      <dgm:spPr/>
      <dgm:t>
        <a:bodyPr/>
        <a:lstStyle/>
        <a:p>
          <a:endParaRPr lang="en-US"/>
        </a:p>
      </dgm:t>
    </dgm:pt>
    <dgm:pt modelId="{046018D8-3D29-4336-946C-715737B8174D}">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كتابة مقدمة البحث وخاتمته</a:t>
          </a:r>
          <a:endParaRPr lang="en-US" sz="1400" dirty="0">
            <a:latin typeface="Alexandria" pitchFamily="2" charset="-78"/>
            <a:cs typeface="Alexandria" pitchFamily="2" charset="-78"/>
          </a:endParaRPr>
        </a:p>
      </dgm:t>
    </dgm:pt>
    <dgm:pt modelId="{1DAD3F2B-D9A9-426E-8FE4-B354C8153B24}" type="parTrans" cxnId="{C642FAB9-60CB-4D2D-BC3A-39E4507F3F80}">
      <dgm:prSet/>
      <dgm:spPr/>
      <dgm:t>
        <a:bodyPr/>
        <a:lstStyle/>
        <a:p>
          <a:endParaRPr lang="en-US"/>
        </a:p>
      </dgm:t>
    </dgm:pt>
    <dgm:pt modelId="{8596B248-6224-426E-A685-2E871DBF2F4D}" type="sibTrans" cxnId="{C642FAB9-60CB-4D2D-BC3A-39E4507F3F80}">
      <dgm:prSet/>
      <dgm:spPr/>
      <dgm:t>
        <a:bodyPr/>
        <a:lstStyle/>
        <a:p>
          <a:endParaRPr lang="en-US"/>
        </a:p>
      </dgm:t>
    </dgm:pt>
    <dgm:pt modelId="{9FA351F2-F55F-4062-AF6D-B8CB7DD3544D}">
      <dgm:prSet custT="1"/>
      <dgm:spPr/>
      <dgm:t>
        <a:bodyPr/>
        <a:lstStyle/>
        <a:p>
          <a:pPr>
            <a:lnSpc>
              <a:spcPct val="200000"/>
            </a:lnSpc>
            <a:buFont typeface="Symbol" panose="05050102010706020507" pitchFamily="18" charset="2"/>
            <a:buChar char=""/>
          </a:pPr>
          <a:r>
            <a:rPr lang="ar-EG" sz="1400" dirty="0">
              <a:latin typeface="Alexandria" pitchFamily="2" charset="-78"/>
              <a:cs typeface="Alexandria" pitchFamily="2" charset="-78"/>
            </a:rPr>
            <a:t>البحث في صورته النهائية تمهيداً للنشر أو المناقشة</a:t>
          </a:r>
          <a:endParaRPr lang="en-US" sz="1400" dirty="0">
            <a:latin typeface="Alexandria" pitchFamily="2" charset="-78"/>
            <a:cs typeface="Alexandria" pitchFamily="2" charset="-78"/>
          </a:endParaRPr>
        </a:p>
      </dgm:t>
    </dgm:pt>
    <dgm:pt modelId="{44449193-E8F7-43A7-B813-7C932C2B4DB5}" type="parTrans" cxnId="{2284FF60-11DB-4FD9-A9F1-300F9E742662}">
      <dgm:prSet/>
      <dgm:spPr/>
      <dgm:t>
        <a:bodyPr/>
        <a:lstStyle/>
        <a:p>
          <a:endParaRPr lang="en-US"/>
        </a:p>
      </dgm:t>
    </dgm:pt>
    <dgm:pt modelId="{6A76F6E5-3A6F-45C9-B7B1-3242D51D19DE}" type="sibTrans" cxnId="{2284FF60-11DB-4FD9-A9F1-300F9E742662}">
      <dgm:prSet/>
      <dgm:spPr/>
      <dgm:t>
        <a:bodyPr/>
        <a:lstStyle/>
        <a:p>
          <a:endParaRPr lang="en-US"/>
        </a:p>
      </dgm:t>
    </dgm:pt>
    <dgm:pt modelId="{C1A40683-95F6-4C97-A63F-936C24BEB940}" type="pres">
      <dgm:prSet presAssocID="{454AA1EF-A17B-4339-BABB-DCD9B40867BF}" presName="cycle" presStyleCnt="0">
        <dgm:presLayoutVars>
          <dgm:dir/>
          <dgm:resizeHandles val="exact"/>
        </dgm:presLayoutVars>
      </dgm:prSet>
      <dgm:spPr/>
    </dgm:pt>
    <dgm:pt modelId="{8DDA59D1-2BB4-483D-AABB-B9C171DAAC93}" type="pres">
      <dgm:prSet presAssocID="{200C6E6D-C9E6-48A0-B685-D9CFB2500C8C}" presName="node" presStyleLbl="node1" presStyleIdx="0" presStyleCnt="9" custScaleX="234889" custScaleY="157810" custRadScaleRad="113055" custRadScaleInc="3007">
        <dgm:presLayoutVars>
          <dgm:bulletEnabled val="1"/>
        </dgm:presLayoutVars>
      </dgm:prSet>
      <dgm:spPr/>
    </dgm:pt>
    <dgm:pt modelId="{39F68321-1A00-4893-BE57-79E79F4FF834}" type="pres">
      <dgm:prSet presAssocID="{200C6E6D-C9E6-48A0-B685-D9CFB2500C8C}" presName="spNode" presStyleCnt="0"/>
      <dgm:spPr/>
    </dgm:pt>
    <dgm:pt modelId="{0C5A2714-179A-4428-96AD-FAA0191BC299}" type="pres">
      <dgm:prSet presAssocID="{BF81C856-F4FF-4814-B569-4839B978B62B}" presName="sibTrans" presStyleLbl="sibTrans1D1" presStyleIdx="0" presStyleCnt="9"/>
      <dgm:spPr/>
    </dgm:pt>
    <dgm:pt modelId="{3A4A00D8-45E4-42DE-86F9-5D1C948CDAF7}" type="pres">
      <dgm:prSet presAssocID="{07CC635C-7AD3-4940-A33F-1E0C9635C8E7}" presName="node" presStyleLbl="node1" presStyleIdx="1" presStyleCnt="9" custScaleX="168024" custScaleY="86879" custRadScaleRad="139504" custRadScaleInc="145318">
        <dgm:presLayoutVars>
          <dgm:bulletEnabled val="1"/>
        </dgm:presLayoutVars>
      </dgm:prSet>
      <dgm:spPr/>
    </dgm:pt>
    <dgm:pt modelId="{1DBAFB69-D718-49F2-9360-C457027114F0}" type="pres">
      <dgm:prSet presAssocID="{07CC635C-7AD3-4940-A33F-1E0C9635C8E7}" presName="spNode" presStyleCnt="0"/>
      <dgm:spPr/>
    </dgm:pt>
    <dgm:pt modelId="{2469C07B-15D6-42E4-BD73-7A52EC6A8A8A}" type="pres">
      <dgm:prSet presAssocID="{54952E0D-D437-4734-8DB4-76DECD13C0BF}" presName="sibTrans" presStyleLbl="sibTrans1D1" presStyleIdx="1" presStyleCnt="9"/>
      <dgm:spPr/>
    </dgm:pt>
    <dgm:pt modelId="{245CADDD-1A90-4701-A895-01023D453675}" type="pres">
      <dgm:prSet presAssocID="{AC9B0BE8-9FE6-436F-A3E5-B1FE71E3E625}" presName="node" presStyleLbl="node1" presStyleIdx="2" presStyleCnt="9" custScaleX="147265" custScaleY="142872" custRadScaleRad="154307" custRadScaleInc="42030">
        <dgm:presLayoutVars>
          <dgm:bulletEnabled val="1"/>
        </dgm:presLayoutVars>
      </dgm:prSet>
      <dgm:spPr/>
    </dgm:pt>
    <dgm:pt modelId="{7E8135F5-A4A7-403C-B3C5-5D401A31F80F}" type="pres">
      <dgm:prSet presAssocID="{AC9B0BE8-9FE6-436F-A3E5-B1FE71E3E625}" presName="spNode" presStyleCnt="0"/>
      <dgm:spPr/>
    </dgm:pt>
    <dgm:pt modelId="{48E77C91-55AC-4513-BA09-36D1E5C2BEEE}" type="pres">
      <dgm:prSet presAssocID="{BCA677C3-E210-41CD-AB42-995B22CDEBE2}" presName="sibTrans" presStyleLbl="sibTrans1D1" presStyleIdx="2" presStyleCnt="9"/>
      <dgm:spPr/>
    </dgm:pt>
    <dgm:pt modelId="{72223E60-8E35-4E04-B44D-59611C0B83F3}" type="pres">
      <dgm:prSet presAssocID="{F2F8C2FE-4368-4D45-B1E7-087F6274C2C1}" presName="node" presStyleLbl="node1" presStyleIdx="3" presStyleCnt="9" custScaleX="203460" custScaleY="147992" custRadScaleRad="165938" custRadScaleInc="-55292">
        <dgm:presLayoutVars>
          <dgm:bulletEnabled val="1"/>
        </dgm:presLayoutVars>
      </dgm:prSet>
      <dgm:spPr/>
    </dgm:pt>
    <dgm:pt modelId="{8D294793-BC91-4EB6-8C64-20652C541C7D}" type="pres">
      <dgm:prSet presAssocID="{F2F8C2FE-4368-4D45-B1E7-087F6274C2C1}" presName="spNode" presStyleCnt="0"/>
      <dgm:spPr/>
    </dgm:pt>
    <dgm:pt modelId="{9A939A4C-9625-41EB-B15E-A86E39136B60}" type="pres">
      <dgm:prSet presAssocID="{D2378F89-1857-434E-BB3B-9AF5A6EED0A5}" presName="sibTrans" presStyleLbl="sibTrans1D1" presStyleIdx="3" presStyleCnt="9"/>
      <dgm:spPr/>
    </dgm:pt>
    <dgm:pt modelId="{61870B4E-3803-4226-98EE-E25DA3C0BEDB}" type="pres">
      <dgm:prSet presAssocID="{EC593DE2-6F20-4595-BF35-B7C502E95542}" presName="node" presStyleLbl="node1" presStyleIdx="4" presStyleCnt="9" custScaleX="130010" custScaleY="153717" custRadScaleRad="146149" custRadScaleInc="-15064">
        <dgm:presLayoutVars>
          <dgm:bulletEnabled val="1"/>
        </dgm:presLayoutVars>
      </dgm:prSet>
      <dgm:spPr/>
    </dgm:pt>
    <dgm:pt modelId="{56CD45B8-3B2A-42DD-A156-F3B052004E57}" type="pres">
      <dgm:prSet presAssocID="{EC593DE2-6F20-4595-BF35-B7C502E95542}" presName="spNode" presStyleCnt="0"/>
      <dgm:spPr/>
    </dgm:pt>
    <dgm:pt modelId="{C3D1E880-B45F-4531-82AA-8A0E6C79ECF0}" type="pres">
      <dgm:prSet presAssocID="{1F05F792-A2EC-424C-84D2-AA3C7516E365}" presName="sibTrans" presStyleLbl="sibTrans1D1" presStyleIdx="4" presStyleCnt="9"/>
      <dgm:spPr/>
    </dgm:pt>
    <dgm:pt modelId="{ABA903CC-5AE9-4274-B00A-473D5E07CFC6}" type="pres">
      <dgm:prSet presAssocID="{ACADFD13-62B1-4CBC-AD8C-B5AD68B751BE}" presName="node" presStyleLbl="node1" presStyleIdx="5" presStyleCnt="9" custScaleX="135503" custScaleY="109665" custRadScaleRad="99988" custRadScaleInc="-21502">
        <dgm:presLayoutVars>
          <dgm:bulletEnabled val="1"/>
        </dgm:presLayoutVars>
      </dgm:prSet>
      <dgm:spPr/>
    </dgm:pt>
    <dgm:pt modelId="{F0428D25-E633-40BD-91F0-9ACC8CDE35B8}" type="pres">
      <dgm:prSet presAssocID="{ACADFD13-62B1-4CBC-AD8C-B5AD68B751BE}" presName="spNode" presStyleCnt="0"/>
      <dgm:spPr/>
    </dgm:pt>
    <dgm:pt modelId="{19950CA1-11B0-4F6E-8457-1E4F1BC6EA15}" type="pres">
      <dgm:prSet presAssocID="{96C72EB9-5489-4E2B-AE8F-1E1BEED87B66}" presName="sibTrans" presStyleLbl="sibTrans1D1" presStyleIdx="5" presStyleCnt="9"/>
      <dgm:spPr/>
    </dgm:pt>
    <dgm:pt modelId="{D38FB35A-8A9F-4060-983F-A02587209150}" type="pres">
      <dgm:prSet presAssocID="{D855D008-E20F-46B5-A4F2-3A30F8D4C819}" presName="node" presStyleLbl="node1" presStyleIdx="6" presStyleCnt="9" custScaleX="218672" custScaleY="114724" custRadScaleRad="155635" custRadScaleInc="40967">
        <dgm:presLayoutVars>
          <dgm:bulletEnabled val="1"/>
        </dgm:presLayoutVars>
      </dgm:prSet>
      <dgm:spPr/>
    </dgm:pt>
    <dgm:pt modelId="{B975A6AE-68FD-4F62-B4EC-A7303D5E1970}" type="pres">
      <dgm:prSet presAssocID="{D855D008-E20F-46B5-A4F2-3A30F8D4C819}" presName="spNode" presStyleCnt="0"/>
      <dgm:spPr/>
    </dgm:pt>
    <dgm:pt modelId="{C25FF7DC-BEB5-4A69-A31D-6D9E917B6E16}" type="pres">
      <dgm:prSet presAssocID="{B75FF0EE-C4CC-430A-986D-709EBFDC12BE}" presName="sibTrans" presStyleLbl="sibTrans1D1" presStyleIdx="6" presStyleCnt="9"/>
      <dgm:spPr/>
    </dgm:pt>
    <dgm:pt modelId="{4B7E1111-8726-4243-BF91-D886550FEA29}" type="pres">
      <dgm:prSet presAssocID="{046018D8-3D29-4336-946C-715737B8174D}" presName="node" presStyleLbl="node1" presStyleIdx="7" presStyleCnt="9" custScaleX="203280" custScaleY="149071" custRadScaleRad="175534" custRadScaleInc="-26578">
        <dgm:presLayoutVars>
          <dgm:bulletEnabled val="1"/>
        </dgm:presLayoutVars>
      </dgm:prSet>
      <dgm:spPr/>
    </dgm:pt>
    <dgm:pt modelId="{5EFA38A5-8C6C-41B4-9B83-91CA6841D755}" type="pres">
      <dgm:prSet presAssocID="{046018D8-3D29-4336-946C-715737B8174D}" presName="spNode" presStyleCnt="0"/>
      <dgm:spPr/>
    </dgm:pt>
    <dgm:pt modelId="{925558EB-1F7C-494B-9499-EA15A7FB5BBD}" type="pres">
      <dgm:prSet presAssocID="{8596B248-6224-426E-A685-2E871DBF2F4D}" presName="sibTrans" presStyleLbl="sibTrans1D1" presStyleIdx="7" presStyleCnt="9"/>
      <dgm:spPr/>
    </dgm:pt>
    <dgm:pt modelId="{1F12A8F3-C368-4137-A04B-B01409587242}" type="pres">
      <dgm:prSet presAssocID="{9FA351F2-F55F-4062-AF6D-B8CB7DD3544D}" presName="node" presStyleLbl="node1" presStyleIdx="8" presStyleCnt="9" custScaleX="295736" custScaleY="142322" custRadScaleRad="164146" custRadScaleInc="-165182">
        <dgm:presLayoutVars>
          <dgm:bulletEnabled val="1"/>
        </dgm:presLayoutVars>
      </dgm:prSet>
      <dgm:spPr/>
    </dgm:pt>
    <dgm:pt modelId="{AB77EC5F-B7A1-4E28-9E8D-F8BF11B3718C}" type="pres">
      <dgm:prSet presAssocID="{9FA351F2-F55F-4062-AF6D-B8CB7DD3544D}" presName="spNode" presStyleCnt="0"/>
      <dgm:spPr/>
    </dgm:pt>
    <dgm:pt modelId="{443BF942-019D-49A6-9B65-DAF5BFC4A2FD}" type="pres">
      <dgm:prSet presAssocID="{6A76F6E5-3A6F-45C9-B7B1-3242D51D19DE}" presName="sibTrans" presStyleLbl="sibTrans1D1" presStyleIdx="8" presStyleCnt="9"/>
      <dgm:spPr/>
    </dgm:pt>
  </dgm:ptLst>
  <dgm:cxnLst>
    <dgm:cxn modelId="{CB317B04-FCDA-40F1-892B-AF888E0E39A9}" type="presOf" srcId="{EC593DE2-6F20-4595-BF35-B7C502E95542}" destId="{61870B4E-3803-4226-98EE-E25DA3C0BEDB}" srcOrd="0" destOrd="0" presId="urn:microsoft.com/office/officeart/2005/8/layout/cycle5"/>
    <dgm:cxn modelId="{E509000B-C28C-4CC7-B48B-ACB9B656A393}" type="presOf" srcId="{200C6E6D-C9E6-48A0-B685-D9CFB2500C8C}" destId="{8DDA59D1-2BB4-483D-AABB-B9C171DAAC93}" srcOrd="0" destOrd="0" presId="urn:microsoft.com/office/officeart/2005/8/layout/cycle5"/>
    <dgm:cxn modelId="{EB7F0022-4521-4F14-889E-B29ED6196C7F}" type="presOf" srcId="{1F05F792-A2EC-424C-84D2-AA3C7516E365}" destId="{C3D1E880-B45F-4531-82AA-8A0E6C79ECF0}" srcOrd="0" destOrd="0" presId="urn:microsoft.com/office/officeart/2005/8/layout/cycle5"/>
    <dgm:cxn modelId="{C2C05C23-4EAE-475F-A51A-860425E829AB}" srcId="{454AA1EF-A17B-4339-BABB-DCD9B40867BF}" destId="{07CC635C-7AD3-4940-A33F-1E0C9635C8E7}" srcOrd="1" destOrd="0" parTransId="{4F53933D-4A90-452E-8777-9346A5809BA0}" sibTransId="{54952E0D-D437-4734-8DB4-76DECD13C0BF}"/>
    <dgm:cxn modelId="{B4707D27-139D-4CEC-900B-7AE97BD0C8EA}" srcId="{454AA1EF-A17B-4339-BABB-DCD9B40867BF}" destId="{EC593DE2-6F20-4595-BF35-B7C502E95542}" srcOrd="4" destOrd="0" parTransId="{88A48822-7572-4752-869B-DBE2184D350E}" sibTransId="{1F05F792-A2EC-424C-84D2-AA3C7516E365}"/>
    <dgm:cxn modelId="{9158C240-B42E-4C28-8FF4-A1B77FF5A5D9}" type="presOf" srcId="{96C72EB9-5489-4E2B-AE8F-1E1BEED87B66}" destId="{19950CA1-11B0-4F6E-8457-1E4F1BC6EA15}" srcOrd="0" destOrd="0" presId="urn:microsoft.com/office/officeart/2005/8/layout/cycle5"/>
    <dgm:cxn modelId="{2284FF60-11DB-4FD9-A9F1-300F9E742662}" srcId="{454AA1EF-A17B-4339-BABB-DCD9B40867BF}" destId="{9FA351F2-F55F-4062-AF6D-B8CB7DD3544D}" srcOrd="8" destOrd="0" parTransId="{44449193-E8F7-43A7-B813-7C932C2B4DB5}" sibTransId="{6A76F6E5-3A6F-45C9-B7B1-3242D51D19DE}"/>
    <dgm:cxn modelId="{B7DC1E44-006E-428F-B3BD-679BCD29F9D6}" type="presOf" srcId="{454AA1EF-A17B-4339-BABB-DCD9B40867BF}" destId="{C1A40683-95F6-4C97-A63F-936C24BEB940}" srcOrd="0" destOrd="0" presId="urn:microsoft.com/office/officeart/2005/8/layout/cycle5"/>
    <dgm:cxn modelId="{59220446-BEE5-4AEA-A636-4A9F4995FE45}" type="presOf" srcId="{8596B248-6224-426E-A685-2E871DBF2F4D}" destId="{925558EB-1F7C-494B-9499-EA15A7FB5BBD}" srcOrd="0" destOrd="0" presId="urn:microsoft.com/office/officeart/2005/8/layout/cycle5"/>
    <dgm:cxn modelId="{E2BE556F-325A-4B1F-87B3-13B4D014321D}" type="presOf" srcId="{BF81C856-F4FF-4814-B569-4839B978B62B}" destId="{0C5A2714-179A-4428-96AD-FAA0191BC299}" srcOrd="0" destOrd="0" presId="urn:microsoft.com/office/officeart/2005/8/layout/cycle5"/>
    <dgm:cxn modelId="{00B2E351-A4A4-4E09-85C0-C8CBC1EAD72C}" type="presOf" srcId="{BCA677C3-E210-41CD-AB42-995B22CDEBE2}" destId="{48E77C91-55AC-4513-BA09-36D1E5C2BEEE}" srcOrd="0" destOrd="0" presId="urn:microsoft.com/office/officeart/2005/8/layout/cycle5"/>
    <dgm:cxn modelId="{5B8DB174-B408-4A4C-BA24-BEB0F68A1619}" srcId="{454AA1EF-A17B-4339-BABB-DCD9B40867BF}" destId="{ACADFD13-62B1-4CBC-AD8C-B5AD68B751BE}" srcOrd="5" destOrd="0" parTransId="{EDDCD562-1EE1-4A42-BE18-CADE378A5DBC}" sibTransId="{96C72EB9-5489-4E2B-AE8F-1E1BEED87B66}"/>
    <dgm:cxn modelId="{F9D86055-EBCC-4748-AD87-1F7865153F89}" type="presOf" srcId="{ACADFD13-62B1-4CBC-AD8C-B5AD68B751BE}" destId="{ABA903CC-5AE9-4274-B00A-473D5E07CFC6}" srcOrd="0" destOrd="0" presId="urn:microsoft.com/office/officeart/2005/8/layout/cycle5"/>
    <dgm:cxn modelId="{EFC34B58-E23F-4B1A-B4AD-5B7ED05140AB}" type="presOf" srcId="{07CC635C-7AD3-4940-A33F-1E0C9635C8E7}" destId="{3A4A00D8-45E4-42DE-86F9-5D1C948CDAF7}" srcOrd="0" destOrd="0" presId="urn:microsoft.com/office/officeart/2005/8/layout/cycle5"/>
    <dgm:cxn modelId="{9E478D98-98EF-47B5-9B48-76687DB6CF9B}" type="presOf" srcId="{D2378F89-1857-434E-BB3B-9AF5A6EED0A5}" destId="{9A939A4C-9625-41EB-B15E-A86E39136B60}" srcOrd="0" destOrd="0" presId="urn:microsoft.com/office/officeart/2005/8/layout/cycle5"/>
    <dgm:cxn modelId="{C642FAB9-60CB-4D2D-BC3A-39E4507F3F80}" srcId="{454AA1EF-A17B-4339-BABB-DCD9B40867BF}" destId="{046018D8-3D29-4336-946C-715737B8174D}" srcOrd="7" destOrd="0" parTransId="{1DAD3F2B-D9A9-426E-8FE4-B354C8153B24}" sibTransId="{8596B248-6224-426E-A685-2E871DBF2F4D}"/>
    <dgm:cxn modelId="{AF54B6BA-0CB5-4450-8CB7-5FFDBA09B5E7}" type="presOf" srcId="{AC9B0BE8-9FE6-436F-A3E5-B1FE71E3E625}" destId="{245CADDD-1A90-4701-A895-01023D453675}" srcOrd="0" destOrd="0" presId="urn:microsoft.com/office/officeart/2005/8/layout/cycle5"/>
    <dgm:cxn modelId="{9BE78FBC-A952-457B-B580-121CA29EFDEC}" type="presOf" srcId="{046018D8-3D29-4336-946C-715737B8174D}" destId="{4B7E1111-8726-4243-BF91-D886550FEA29}" srcOrd="0" destOrd="0" presId="urn:microsoft.com/office/officeart/2005/8/layout/cycle5"/>
    <dgm:cxn modelId="{12FE20C6-CC9F-4E07-A49B-7262AB1B5E69}" type="presOf" srcId="{6A76F6E5-3A6F-45C9-B7B1-3242D51D19DE}" destId="{443BF942-019D-49A6-9B65-DAF5BFC4A2FD}" srcOrd="0" destOrd="0" presId="urn:microsoft.com/office/officeart/2005/8/layout/cycle5"/>
    <dgm:cxn modelId="{7BD790D0-21F4-4170-9E21-46546132E159}" type="presOf" srcId="{F2F8C2FE-4368-4D45-B1E7-087F6274C2C1}" destId="{72223E60-8E35-4E04-B44D-59611C0B83F3}" srcOrd="0" destOrd="0" presId="urn:microsoft.com/office/officeart/2005/8/layout/cycle5"/>
    <dgm:cxn modelId="{C2E3E2D3-E314-45A8-A6E1-7B43070727AC}" type="presOf" srcId="{B75FF0EE-C4CC-430A-986D-709EBFDC12BE}" destId="{C25FF7DC-BEB5-4A69-A31D-6D9E917B6E16}" srcOrd="0" destOrd="0" presId="urn:microsoft.com/office/officeart/2005/8/layout/cycle5"/>
    <dgm:cxn modelId="{BC8B35DB-944B-47DE-A87D-F8EC4FE200DD}" srcId="{454AA1EF-A17B-4339-BABB-DCD9B40867BF}" destId="{F2F8C2FE-4368-4D45-B1E7-087F6274C2C1}" srcOrd="3" destOrd="0" parTransId="{ECE9E83C-520D-4B7B-9893-2F357FAAD7EB}" sibTransId="{D2378F89-1857-434E-BB3B-9AF5A6EED0A5}"/>
    <dgm:cxn modelId="{CE4B68DB-0B47-485C-9452-C01A8B87E6E4}" type="presOf" srcId="{9FA351F2-F55F-4062-AF6D-B8CB7DD3544D}" destId="{1F12A8F3-C368-4137-A04B-B01409587242}" srcOrd="0" destOrd="0" presId="urn:microsoft.com/office/officeart/2005/8/layout/cycle5"/>
    <dgm:cxn modelId="{175873DB-7F86-48E7-A04B-B38A53B2C786}" srcId="{454AA1EF-A17B-4339-BABB-DCD9B40867BF}" destId="{AC9B0BE8-9FE6-436F-A3E5-B1FE71E3E625}" srcOrd="2" destOrd="0" parTransId="{5A59ADAE-297F-40C9-9021-00033CAE3990}" sibTransId="{BCA677C3-E210-41CD-AB42-995B22CDEBE2}"/>
    <dgm:cxn modelId="{B78CA2DB-205A-4CC1-8F9E-ED6BCF57BD67}" srcId="{454AA1EF-A17B-4339-BABB-DCD9B40867BF}" destId="{D855D008-E20F-46B5-A4F2-3A30F8D4C819}" srcOrd="6" destOrd="0" parTransId="{6A7E7C8C-7387-4DFB-B00C-DCA43E3E22E5}" sibTransId="{B75FF0EE-C4CC-430A-986D-709EBFDC12BE}"/>
    <dgm:cxn modelId="{2B0FF3DC-7DAF-4BAF-8D65-44AB2E1FD53E}" type="presOf" srcId="{D855D008-E20F-46B5-A4F2-3A30F8D4C819}" destId="{D38FB35A-8A9F-4060-983F-A02587209150}" srcOrd="0" destOrd="0" presId="urn:microsoft.com/office/officeart/2005/8/layout/cycle5"/>
    <dgm:cxn modelId="{8E90E6EA-4F5A-436B-8D3C-D73FE3FBC09C}" type="presOf" srcId="{54952E0D-D437-4734-8DB4-76DECD13C0BF}" destId="{2469C07B-15D6-42E4-BD73-7A52EC6A8A8A}" srcOrd="0" destOrd="0" presId="urn:microsoft.com/office/officeart/2005/8/layout/cycle5"/>
    <dgm:cxn modelId="{E8B06BFA-1EA1-4E38-A748-4BBB245DB819}" srcId="{454AA1EF-A17B-4339-BABB-DCD9B40867BF}" destId="{200C6E6D-C9E6-48A0-B685-D9CFB2500C8C}" srcOrd="0" destOrd="0" parTransId="{49825A87-A880-42B8-BA69-7557AC626117}" sibTransId="{BF81C856-F4FF-4814-B569-4839B978B62B}"/>
    <dgm:cxn modelId="{3CBBE1CB-A619-4086-A58C-A04E87E8B128}" type="presParOf" srcId="{C1A40683-95F6-4C97-A63F-936C24BEB940}" destId="{8DDA59D1-2BB4-483D-AABB-B9C171DAAC93}" srcOrd="0" destOrd="0" presId="urn:microsoft.com/office/officeart/2005/8/layout/cycle5"/>
    <dgm:cxn modelId="{D79D4E6D-36DD-487B-8B6A-7BAE43599936}" type="presParOf" srcId="{C1A40683-95F6-4C97-A63F-936C24BEB940}" destId="{39F68321-1A00-4893-BE57-79E79F4FF834}" srcOrd="1" destOrd="0" presId="urn:microsoft.com/office/officeart/2005/8/layout/cycle5"/>
    <dgm:cxn modelId="{202AF831-DCA4-496C-8934-D5C6D8FE9A9B}" type="presParOf" srcId="{C1A40683-95F6-4C97-A63F-936C24BEB940}" destId="{0C5A2714-179A-4428-96AD-FAA0191BC299}" srcOrd="2" destOrd="0" presId="urn:microsoft.com/office/officeart/2005/8/layout/cycle5"/>
    <dgm:cxn modelId="{EB36D799-8D11-4783-AFE1-C42E860DC827}" type="presParOf" srcId="{C1A40683-95F6-4C97-A63F-936C24BEB940}" destId="{3A4A00D8-45E4-42DE-86F9-5D1C948CDAF7}" srcOrd="3" destOrd="0" presId="urn:microsoft.com/office/officeart/2005/8/layout/cycle5"/>
    <dgm:cxn modelId="{BBA6E2E7-C270-48B0-8599-4D314A227638}" type="presParOf" srcId="{C1A40683-95F6-4C97-A63F-936C24BEB940}" destId="{1DBAFB69-D718-49F2-9360-C457027114F0}" srcOrd="4" destOrd="0" presId="urn:microsoft.com/office/officeart/2005/8/layout/cycle5"/>
    <dgm:cxn modelId="{827B3BAD-C822-4B4A-9226-1AE702EB9DCA}" type="presParOf" srcId="{C1A40683-95F6-4C97-A63F-936C24BEB940}" destId="{2469C07B-15D6-42E4-BD73-7A52EC6A8A8A}" srcOrd="5" destOrd="0" presId="urn:microsoft.com/office/officeart/2005/8/layout/cycle5"/>
    <dgm:cxn modelId="{13A243E3-6CD9-47F6-8789-9B9D3A26CF8E}" type="presParOf" srcId="{C1A40683-95F6-4C97-A63F-936C24BEB940}" destId="{245CADDD-1A90-4701-A895-01023D453675}" srcOrd="6" destOrd="0" presId="urn:microsoft.com/office/officeart/2005/8/layout/cycle5"/>
    <dgm:cxn modelId="{1610F147-8F26-4B71-BD92-B79695C43557}" type="presParOf" srcId="{C1A40683-95F6-4C97-A63F-936C24BEB940}" destId="{7E8135F5-A4A7-403C-B3C5-5D401A31F80F}" srcOrd="7" destOrd="0" presId="urn:microsoft.com/office/officeart/2005/8/layout/cycle5"/>
    <dgm:cxn modelId="{8159191D-089D-402A-8E6B-FAF57F090380}" type="presParOf" srcId="{C1A40683-95F6-4C97-A63F-936C24BEB940}" destId="{48E77C91-55AC-4513-BA09-36D1E5C2BEEE}" srcOrd="8" destOrd="0" presId="urn:microsoft.com/office/officeart/2005/8/layout/cycle5"/>
    <dgm:cxn modelId="{E29FD575-E7F1-4960-A581-54681C31EA6F}" type="presParOf" srcId="{C1A40683-95F6-4C97-A63F-936C24BEB940}" destId="{72223E60-8E35-4E04-B44D-59611C0B83F3}" srcOrd="9" destOrd="0" presId="urn:microsoft.com/office/officeart/2005/8/layout/cycle5"/>
    <dgm:cxn modelId="{2F572B4C-FA5F-480E-B19C-5AFF414D12ED}" type="presParOf" srcId="{C1A40683-95F6-4C97-A63F-936C24BEB940}" destId="{8D294793-BC91-4EB6-8C64-20652C541C7D}" srcOrd="10" destOrd="0" presId="urn:microsoft.com/office/officeart/2005/8/layout/cycle5"/>
    <dgm:cxn modelId="{06B2B9DD-2564-4ABE-B395-C1831015FF4E}" type="presParOf" srcId="{C1A40683-95F6-4C97-A63F-936C24BEB940}" destId="{9A939A4C-9625-41EB-B15E-A86E39136B60}" srcOrd="11" destOrd="0" presId="urn:microsoft.com/office/officeart/2005/8/layout/cycle5"/>
    <dgm:cxn modelId="{DF71E96C-569F-4E0C-AC35-5926CC5FC776}" type="presParOf" srcId="{C1A40683-95F6-4C97-A63F-936C24BEB940}" destId="{61870B4E-3803-4226-98EE-E25DA3C0BEDB}" srcOrd="12" destOrd="0" presId="urn:microsoft.com/office/officeart/2005/8/layout/cycle5"/>
    <dgm:cxn modelId="{C3235940-473F-4921-8D23-C71EFBC9C4CB}" type="presParOf" srcId="{C1A40683-95F6-4C97-A63F-936C24BEB940}" destId="{56CD45B8-3B2A-42DD-A156-F3B052004E57}" srcOrd="13" destOrd="0" presId="urn:microsoft.com/office/officeart/2005/8/layout/cycle5"/>
    <dgm:cxn modelId="{FFDBD108-BAF0-4619-AC39-080B9BAD4459}" type="presParOf" srcId="{C1A40683-95F6-4C97-A63F-936C24BEB940}" destId="{C3D1E880-B45F-4531-82AA-8A0E6C79ECF0}" srcOrd="14" destOrd="0" presId="urn:microsoft.com/office/officeart/2005/8/layout/cycle5"/>
    <dgm:cxn modelId="{7F180EEA-CA01-4AD9-B151-9EACD866AFDC}" type="presParOf" srcId="{C1A40683-95F6-4C97-A63F-936C24BEB940}" destId="{ABA903CC-5AE9-4274-B00A-473D5E07CFC6}" srcOrd="15" destOrd="0" presId="urn:microsoft.com/office/officeart/2005/8/layout/cycle5"/>
    <dgm:cxn modelId="{997ADAF3-4BB1-4340-924C-748B282BAC28}" type="presParOf" srcId="{C1A40683-95F6-4C97-A63F-936C24BEB940}" destId="{F0428D25-E633-40BD-91F0-9ACC8CDE35B8}" srcOrd="16" destOrd="0" presId="urn:microsoft.com/office/officeart/2005/8/layout/cycle5"/>
    <dgm:cxn modelId="{FE35F2A4-4247-463F-B600-83ECFC0585D1}" type="presParOf" srcId="{C1A40683-95F6-4C97-A63F-936C24BEB940}" destId="{19950CA1-11B0-4F6E-8457-1E4F1BC6EA15}" srcOrd="17" destOrd="0" presId="urn:microsoft.com/office/officeart/2005/8/layout/cycle5"/>
    <dgm:cxn modelId="{CCF34EAF-CC07-4E94-972F-8855BE8352D6}" type="presParOf" srcId="{C1A40683-95F6-4C97-A63F-936C24BEB940}" destId="{D38FB35A-8A9F-4060-983F-A02587209150}" srcOrd="18" destOrd="0" presId="urn:microsoft.com/office/officeart/2005/8/layout/cycle5"/>
    <dgm:cxn modelId="{A4D4B0AD-CECE-442E-BA17-C1228E9CF035}" type="presParOf" srcId="{C1A40683-95F6-4C97-A63F-936C24BEB940}" destId="{B975A6AE-68FD-4F62-B4EC-A7303D5E1970}" srcOrd="19" destOrd="0" presId="urn:microsoft.com/office/officeart/2005/8/layout/cycle5"/>
    <dgm:cxn modelId="{C0660A1F-7B08-447B-8917-47B908B3A2EE}" type="presParOf" srcId="{C1A40683-95F6-4C97-A63F-936C24BEB940}" destId="{C25FF7DC-BEB5-4A69-A31D-6D9E917B6E16}" srcOrd="20" destOrd="0" presId="urn:microsoft.com/office/officeart/2005/8/layout/cycle5"/>
    <dgm:cxn modelId="{24EEE404-0F69-4091-9F57-7E825C2E0E97}" type="presParOf" srcId="{C1A40683-95F6-4C97-A63F-936C24BEB940}" destId="{4B7E1111-8726-4243-BF91-D886550FEA29}" srcOrd="21" destOrd="0" presId="urn:microsoft.com/office/officeart/2005/8/layout/cycle5"/>
    <dgm:cxn modelId="{27888FCE-1AED-43B4-91C2-0AED59FBF50F}" type="presParOf" srcId="{C1A40683-95F6-4C97-A63F-936C24BEB940}" destId="{5EFA38A5-8C6C-41B4-9B83-91CA6841D755}" srcOrd="22" destOrd="0" presId="urn:microsoft.com/office/officeart/2005/8/layout/cycle5"/>
    <dgm:cxn modelId="{908C8FBE-73E9-46EA-8C4D-FD71D0B9E7AC}" type="presParOf" srcId="{C1A40683-95F6-4C97-A63F-936C24BEB940}" destId="{925558EB-1F7C-494B-9499-EA15A7FB5BBD}" srcOrd="23" destOrd="0" presId="urn:microsoft.com/office/officeart/2005/8/layout/cycle5"/>
    <dgm:cxn modelId="{D504E166-828D-4EDD-93F2-FDFDDD0C3737}" type="presParOf" srcId="{C1A40683-95F6-4C97-A63F-936C24BEB940}" destId="{1F12A8F3-C368-4137-A04B-B01409587242}" srcOrd="24" destOrd="0" presId="urn:microsoft.com/office/officeart/2005/8/layout/cycle5"/>
    <dgm:cxn modelId="{6D5E71B0-11CD-4D3E-932F-F7831E60B89D}" type="presParOf" srcId="{C1A40683-95F6-4C97-A63F-936C24BEB940}" destId="{AB77EC5F-B7A1-4E28-9E8D-F8BF11B3718C}" srcOrd="25" destOrd="0" presId="urn:microsoft.com/office/officeart/2005/8/layout/cycle5"/>
    <dgm:cxn modelId="{81259E51-1FBC-43FE-8328-E5672A648D87}" type="presParOf" srcId="{C1A40683-95F6-4C97-A63F-936C24BEB940}" destId="{443BF942-019D-49A6-9B65-DAF5BFC4A2FD}" srcOrd="26"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F18C10-4A8C-45E3-8372-EE9E1C12530B}" type="doc">
      <dgm:prSet loTypeId="urn:diagrams.loki3.com/VaryingWidthList" loCatId="list" qsTypeId="urn:microsoft.com/office/officeart/2009/2/quickstyle/3d8" qsCatId="3D" csTypeId="urn:microsoft.com/office/officeart/2005/8/colors/accent1_2" csCatId="accent1" phldr="1"/>
      <dgm:spPr/>
    </dgm:pt>
    <dgm:pt modelId="{28D89A9C-5620-448A-9214-72F2D09959C8}">
      <dgm:prSet phldrT="[Text]"/>
      <dgm:spPr/>
      <dgm:t>
        <a:bodyPr/>
        <a:lstStyle/>
        <a:p>
          <a:r>
            <a:rPr lang="ar-EG" dirty="0">
              <a:latin typeface="Alexandria" pitchFamily="2" charset="-78"/>
              <a:cs typeface="Alexandria" pitchFamily="2" charset="-78"/>
            </a:rPr>
            <a:t>جدة الموضوع </a:t>
          </a:r>
          <a:endParaRPr lang="en-US" dirty="0">
            <a:latin typeface="Alexandria" pitchFamily="2" charset="-78"/>
            <a:cs typeface="Alexandria" pitchFamily="2" charset="-78"/>
          </a:endParaRPr>
        </a:p>
      </dgm:t>
    </dgm:pt>
    <dgm:pt modelId="{FB761EBC-9F7F-4146-855D-76C1F4A9EBFB}" type="parTrans" cxnId="{5B46092E-2F3F-4A21-8534-33F6E144263D}">
      <dgm:prSet/>
      <dgm:spPr/>
      <dgm:t>
        <a:bodyPr/>
        <a:lstStyle/>
        <a:p>
          <a:endParaRPr lang="en-US"/>
        </a:p>
      </dgm:t>
    </dgm:pt>
    <dgm:pt modelId="{65A655B4-5731-4010-A86F-D3251D2E15A0}" type="sibTrans" cxnId="{5B46092E-2F3F-4A21-8534-33F6E144263D}">
      <dgm:prSet/>
      <dgm:spPr/>
      <dgm:t>
        <a:bodyPr/>
        <a:lstStyle/>
        <a:p>
          <a:endParaRPr lang="en-US"/>
        </a:p>
      </dgm:t>
    </dgm:pt>
    <dgm:pt modelId="{54C456F5-0EBF-4D7C-8C3B-58A8AD002E66}">
      <dgm:prSet phldrT="[Text]"/>
      <dgm:spPr/>
      <dgm:t>
        <a:bodyPr/>
        <a:lstStyle/>
        <a:p>
          <a:r>
            <a:rPr lang="ar-EG" dirty="0">
              <a:latin typeface="Alexandria" pitchFamily="2" charset="-78"/>
              <a:cs typeface="Alexandria" pitchFamily="2" charset="-78"/>
            </a:rPr>
            <a:t>توفر المادة العلمية </a:t>
          </a:r>
          <a:endParaRPr lang="en-US" dirty="0">
            <a:latin typeface="Alexandria" pitchFamily="2" charset="-78"/>
            <a:cs typeface="Alexandria" pitchFamily="2" charset="-78"/>
          </a:endParaRPr>
        </a:p>
      </dgm:t>
    </dgm:pt>
    <dgm:pt modelId="{BFE57B58-C67F-461C-B75F-404099C19812}" type="parTrans" cxnId="{8CFBF1ED-6FC4-4BC3-9ADA-45777083608C}">
      <dgm:prSet/>
      <dgm:spPr/>
      <dgm:t>
        <a:bodyPr/>
        <a:lstStyle/>
        <a:p>
          <a:endParaRPr lang="en-US"/>
        </a:p>
      </dgm:t>
    </dgm:pt>
    <dgm:pt modelId="{291395CC-F7F1-43D1-9CA6-9FB79F9091AC}" type="sibTrans" cxnId="{8CFBF1ED-6FC4-4BC3-9ADA-45777083608C}">
      <dgm:prSet/>
      <dgm:spPr/>
      <dgm:t>
        <a:bodyPr/>
        <a:lstStyle/>
        <a:p>
          <a:endParaRPr lang="en-US"/>
        </a:p>
      </dgm:t>
    </dgm:pt>
    <dgm:pt modelId="{62EB7012-BC43-4375-80B7-9FDC3EE39350}">
      <dgm:prSet phldrT="[Text]"/>
      <dgm:spPr/>
      <dgm:t>
        <a:bodyPr/>
        <a:lstStyle/>
        <a:p>
          <a:r>
            <a:rPr lang="ar-EG" dirty="0">
              <a:latin typeface="Alexandria" pitchFamily="2" charset="-78"/>
              <a:cs typeface="Alexandria" pitchFamily="2" charset="-78"/>
            </a:rPr>
            <a:t>تحديد الموضوع</a:t>
          </a:r>
          <a:endParaRPr lang="en-US" dirty="0">
            <a:latin typeface="Alexandria" pitchFamily="2" charset="-78"/>
            <a:cs typeface="Alexandria" pitchFamily="2" charset="-78"/>
          </a:endParaRPr>
        </a:p>
      </dgm:t>
    </dgm:pt>
    <dgm:pt modelId="{978534E0-C387-4440-AB31-373A3A6C1812}" type="parTrans" cxnId="{8408AE0E-BF03-472F-A981-EEAEFDDAD2BB}">
      <dgm:prSet/>
      <dgm:spPr/>
      <dgm:t>
        <a:bodyPr/>
        <a:lstStyle/>
        <a:p>
          <a:endParaRPr lang="en-US"/>
        </a:p>
      </dgm:t>
    </dgm:pt>
    <dgm:pt modelId="{42B9E527-DA94-4D14-86E3-E154B6BDE72A}" type="sibTrans" cxnId="{8408AE0E-BF03-472F-A981-EEAEFDDAD2BB}">
      <dgm:prSet/>
      <dgm:spPr/>
      <dgm:t>
        <a:bodyPr/>
        <a:lstStyle/>
        <a:p>
          <a:endParaRPr lang="en-US"/>
        </a:p>
      </dgm:t>
    </dgm:pt>
    <dgm:pt modelId="{3C36AC5B-DA74-4287-B9AB-1495B48CAD2F}" type="pres">
      <dgm:prSet presAssocID="{D1F18C10-4A8C-45E3-8372-EE9E1C12530B}" presName="Name0" presStyleCnt="0">
        <dgm:presLayoutVars>
          <dgm:resizeHandles/>
        </dgm:presLayoutVars>
      </dgm:prSet>
      <dgm:spPr/>
    </dgm:pt>
    <dgm:pt modelId="{CF535DF4-F833-414B-8F08-C4D15CC0CCFD}" type="pres">
      <dgm:prSet presAssocID="{28D89A9C-5620-448A-9214-72F2D09959C8}" presName="text" presStyleLbl="node1" presStyleIdx="0" presStyleCnt="3">
        <dgm:presLayoutVars>
          <dgm:bulletEnabled val="1"/>
        </dgm:presLayoutVars>
      </dgm:prSet>
      <dgm:spPr/>
    </dgm:pt>
    <dgm:pt modelId="{DF90F917-BAFC-4259-B49F-B274DB921F6E}" type="pres">
      <dgm:prSet presAssocID="{65A655B4-5731-4010-A86F-D3251D2E15A0}" presName="space" presStyleCnt="0"/>
      <dgm:spPr/>
    </dgm:pt>
    <dgm:pt modelId="{BD3BAB93-709D-4D27-8726-71ED18AD8246}" type="pres">
      <dgm:prSet presAssocID="{54C456F5-0EBF-4D7C-8C3B-58A8AD002E66}" presName="text" presStyleLbl="node1" presStyleIdx="1" presStyleCnt="3">
        <dgm:presLayoutVars>
          <dgm:bulletEnabled val="1"/>
        </dgm:presLayoutVars>
      </dgm:prSet>
      <dgm:spPr/>
    </dgm:pt>
    <dgm:pt modelId="{F6911FA9-F52B-4BDB-8AF0-F99DAB365D13}" type="pres">
      <dgm:prSet presAssocID="{291395CC-F7F1-43D1-9CA6-9FB79F9091AC}" presName="space" presStyleCnt="0"/>
      <dgm:spPr/>
    </dgm:pt>
    <dgm:pt modelId="{E4D9CC34-5822-47C5-AD72-6628C8558F83}" type="pres">
      <dgm:prSet presAssocID="{62EB7012-BC43-4375-80B7-9FDC3EE39350}" presName="text" presStyleLbl="node1" presStyleIdx="2" presStyleCnt="3">
        <dgm:presLayoutVars>
          <dgm:bulletEnabled val="1"/>
        </dgm:presLayoutVars>
      </dgm:prSet>
      <dgm:spPr/>
    </dgm:pt>
  </dgm:ptLst>
  <dgm:cxnLst>
    <dgm:cxn modelId="{8408AE0E-BF03-472F-A981-EEAEFDDAD2BB}" srcId="{D1F18C10-4A8C-45E3-8372-EE9E1C12530B}" destId="{62EB7012-BC43-4375-80B7-9FDC3EE39350}" srcOrd="2" destOrd="0" parTransId="{978534E0-C387-4440-AB31-373A3A6C1812}" sibTransId="{42B9E527-DA94-4D14-86E3-E154B6BDE72A}"/>
    <dgm:cxn modelId="{5B46092E-2F3F-4A21-8534-33F6E144263D}" srcId="{D1F18C10-4A8C-45E3-8372-EE9E1C12530B}" destId="{28D89A9C-5620-448A-9214-72F2D09959C8}" srcOrd="0" destOrd="0" parTransId="{FB761EBC-9F7F-4146-855D-76C1F4A9EBFB}" sibTransId="{65A655B4-5731-4010-A86F-D3251D2E15A0}"/>
    <dgm:cxn modelId="{1CD96267-63E8-4AC3-95F2-D4AF52887011}" type="presOf" srcId="{62EB7012-BC43-4375-80B7-9FDC3EE39350}" destId="{E4D9CC34-5822-47C5-AD72-6628C8558F83}" srcOrd="0" destOrd="0" presId="urn:diagrams.loki3.com/VaryingWidthList"/>
    <dgm:cxn modelId="{89D39E80-112A-4289-B237-7148486B2D56}" type="presOf" srcId="{28D89A9C-5620-448A-9214-72F2D09959C8}" destId="{CF535DF4-F833-414B-8F08-C4D15CC0CCFD}" srcOrd="0" destOrd="0" presId="urn:diagrams.loki3.com/VaryingWidthList"/>
    <dgm:cxn modelId="{C2704187-6ACE-42F9-A7D0-50A87BD7FAFC}" type="presOf" srcId="{54C456F5-0EBF-4D7C-8C3B-58A8AD002E66}" destId="{BD3BAB93-709D-4D27-8726-71ED18AD8246}" srcOrd="0" destOrd="0" presId="urn:diagrams.loki3.com/VaryingWidthList"/>
    <dgm:cxn modelId="{CD67E4E2-48F5-4452-A3D9-9173048B8C48}" type="presOf" srcId="{D1F18C10-4A8C-45E3-8372-EE9E1C12530B}" destId="{3C36AC5B-DA74-4287-B9AB-1495B48CAD2F}" srcOrd="0" destOrd="0" presId="urn:diagrams.loki3.com/VaryingWidthList"/>
    <dgm:cxn modelId="{8CFBF1ED-6FC4-4BC3-9ADA-45777083608C}" srcId="{D1F18C10-4A8C-45E3-8372-EE9E1C12530B}" destId="{54C456F5-0EBF-4D7C-8C3B-58A8AD002E66}" srcOrd="1" destOrd="0" parTransId="{BFE57B58-C67F-461C-B75F-404099C19812}" sibTransId="{291395CC-F7F1-43D1-9CA6-9FB79F9091AC}"/>
    <dgm:cxn modelId="{C03C1186-A2E9-4231-ABF8-5252B0B2E817}" type="presParOf" srcId="{3C36AC5B-DA74-4287-B9AB-1495B48CAD2F}" destId="{CF535DF4-F833-414B-8F08-C4D15CC0CCFD}" srcOrd="0" destOrd="0" presId="urn:diagrams.loki3.com/VaryingWidthList"/>
    <dgm:cxn modelId="{652CDF44-B273-4D50-8FF2-E1A43390B782}" type="presParOf" srcId="{3C36AC5B-DA74-4287-B9AB-1495B48CAD2F}" destId="{DF90F917-BAFC-4259-B49F-B274DB921F6E}" srcOrd="1" destOrd="0" presId="urn:diagrams.loki3.com/VaryingWidthList"/>
    <dgm:cxn modelId="{E9B0B586-2E82-4D79-A4CA-340CF2A638F7}" type="presParOf" srcId="{3C36AC5B-DA74-4287-B9AB-1495B48CAD2F}" destId="{BD3BAB93-709D-4D27-8726-71ED18AD8246}" srcOrd="2" destOrd="0" presId="urn:diagrams.loki3.com/VaryingWidthList"/>
    <dgm:cxn modelId="{181A1227-8B23-421F-9FE2-B47B762FA92F}" type="presParOf" srcId="{3C36AC5B-DA74-4287-B9AB-1495B48CAD2F}" destId="{F6911FA9-F52B-4BDB-8AF0-F99DAB365D13}" srcOrd="3" destOrd="0" presId="urn:diagrams.loki3.com/VaryingWidthList"/>
    <dgm:cxn modelId="{D8F24829-E57D-495A-A531-522819592F3B}" type="presParOf" srcId="{3C36AC5B-DA74-4287-B9AB-1495B48CAD2F}" destId="{E4D9CC34-5822-47C5-AD72-6628C8558F83}"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33A0EF-F9B9-485C-AC6B-06765DEBA42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n-US"/>
        </a:p>
      </dgm:t>
    </dgm:pt>
    <dgm:pt modelId="{FDC7BC1D-C3CD-497C-9842-0A1539F773F5}">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الاطلاع والقراءة المستمرة</a:t>
          </a:r>
          <a:endParaRPr lang="en-US" sz="1400" b="1" dirty="0">
            <a:solidFill>
              <a:schemeClr val="tx1"/>
            </a:solidFill>
            <a:latin typeface="Alexandria" pitchFamily="2" charset="-78"/>
            <a:cs typeface="Alexandria" pitchFamily="2" charset="-78"/>
          </a:endParaRPr>
        </a:p>
      </dgm:t>
    </dgm:pt>
    <dgm:pt modelId="{FE0B1313-2091-4CF5-B093-ACAA71F35DDC}" type="parTrans" cxnId="{025B86FB-7D89-4C22-BAA8-7442AE89A6B1}">
      <dgm:prSet/>
      <dgm:spPr/>
      <dgm:t>
        <a:bodyPr/>
        <a:lstStyle/>
        <a:p>
          <a:endParaRPr lang="en-US"/>
        </a:p>
      </dgm:t>
    </dgm:pt>
    <dgm:pt modelId="{8B02C9CF-69F2-4C81-B8AE-E773E7986C9D}" type="sibTrans" cxnId="{025B86FB-7D89-4C22-BAA8-7442AE89A6B1}">
      <dgm:prSet/>
      <dgm:spPr/>
      <dgm:t>
        <a:bodyPr/>
        <a:lstStyle/>
        <a:p>
          <a:endParaRPr lang="en-US"/>
        </a:p>
      </dgm:t>
    </dgm:pt>
    <dgm:pt modelId="{DA39D8C5-7129-43F7-8B55-1D771E5CC9AB}">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حضور المناقشات العلمية </a:t>
          </a:r>
          <a:endParaRPr lang="en-US" sz="1400" b="1" dirty="0">
            <a:solidFill>
              <a:schemeClr val="tx1"/>
            </a:solidFill>
            <a:latin typeface="Alexandria" pitchFamily="2" charset="-78"/>
            <a:cs typeface="Alexandria" pitchFamily="2" charset="-78"/>
          </a:endParaRPr>
        </a:p>
      </dgm:t>
    </dgm:pt>
    <dgm:pt modelId="{06E21381-F8A8-4FC6-8BDC-36923C8E89A2}" type="parTrans" cxnId="{2B1A3F01-976C-4179-A9E4-78251B216888}">
      <dgm:prSet/>
      <dgm:spPr/>
      <dgm:t>
        <a:bodyPr/>
        <a:lstStyle/>
        <a:p>
          <a:endParaRPr lang="en-US"/>
        </a:p>
      </dgm:t>
    </dgm:pt>
    <dgm:pt modelId="{9BEED443-C052-4F2B-AE4D-4EBC1908CD72}" type="sibTrans" cxnId="{2B1A3F01-976C-4179-A9E4-78251B216888}">
      <dgm:prSet/>
      <dgm:spPr/>
      <dgm:t>
        <a:bodyPr/>
        <a:lstStyle/>
        <a:p>
          <a:endParaRPr lang="en-US"/>
        </a:p>
      </dgm:t>
    </dgm:pt>
    <dgm:pt modelId="{6188A3EE-4D83-42AD-B03D-401896BF4A23}">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الخبرة العملية</a:t>
          </a:r>
          <a:endParaRPr lang="en-US" sz="1400" b="1" dirty="0">
            <a:solidFill>
              <a:schemeClr val="tx1"/>
            </a:solidFill>
            <a:latin typeface="Alexandria" pitchFamily="2" charset="-78"/>
            <a:cs typeface="Alexandria" pitchFamily="2" charset="-78"/>
          </a:endParaRPr>
        </a:p>
      </dgm:t>
    </dgm:pt>
    <dgm:pt modelId="{8EACD9EC-E315-44ED-831F-DF5F287D3912}" type="parTrans" cxnId="{2A181068-6435-45CF-9D4A-D888DFD1AC5C}">
      <dgm:prSet/>
      <dgm:spPr/>
      <dgm:t>
        <a:bodyPr/>
        <a:lstStyle/>
        <a:p>
          <a:endParaRPr lang="en-US"/>
        </a:p>
      </dgm:t>
    </dgm:pt>
    <dgm:pt modelId="{27C5BA68-5F68-4366-B20C-E508EE7EF0E7}" type="sibTrans" cxnId="{2A181068-6435-45CF-9D4A-D888DFD1AC5C}">
      <dgm:prSet/>
      <dgm:spPr/>
      <dgm:t>
        <a:bodyPr/>
        <a:lstStyle/>
        <a:p>
          <a:endParaRPr lang="en-US"/>
        </a:p>
      </dgm:t>
    </dgm:pt>
    <dgm:pt modelId="{146C6F4F-6933-4B34-9300-5B7D38B7212E}">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التحديات العلمية</a:t>
          </a:r>
          <a:endParaRPr lang="en-US" sz="1400" b="1" dirty="0">
            <a:solidFill>
              <a:schemeClr val="tx1"/>
            </a:solidFill>
            <a:latin typeface="Alexandria" pitchFamily="2" charset="-78"/>
            <a:cs typeface="Alexandria" pitchFamily="2" charset="-78"/>
          </a:endParaRPr>
        </a:p>
      </dgm:t>
    </dgm:pt>
    <dgm:pt modelId="{8F7A452C-4CBC-4DAE-AFA8-55C17F69B0FF}" type="parTrans" cxnId="{81BA8FE4-BFA2-407F-B523-0550922E82A0}">
      <dgm:prSet/>
      <dgm:spPr/>
      <dgm:t>
        <a:bodyPr/>
        <a:lstStyle/>
        <a:p>
          <a:endParaRPr lang="en-US"/>
        </a:p>
      </dgm:t>
    </dgm:pt>
    <dgm:pt modelId="{A4182970-215A-4B34-A049-BFC6C67DE876}" type="sibTrans" cxnId="{81BA8FE4-BFA2-407F-B523-0550922E82A0}">
      <dgm:prSet/>
      <dgm:spPr/>
      <dgm:t>
        <a:bodyPr/>
        <a:lstStyle/>
        <a:p>
          <a:endParaRPr lang="en-US"/>
        </a:p>
      </dgm:t>
    </dgm:pt>
    <dgm:pt modelId="{56802036-32AE-4126-B7A1-DCF9DB818310}">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المتغيرات السياسية والاقتصادية</a:t>
          </a:r>
          <a:endParaRPr lang="en-US" sz="1400" b="1" dirty="0">
            <a:solidFill>
              <a:schemeClr val="tx1"/>
            </a:solidFill>
            <a:latin typeface="Alexandria" pitchFamily="2" charset="-78"/>
            <a:cs typeface="Alexandria" pitchFamily="2" charset="-78"/>
          </a:endParaRPr>
        </a:p>
      </dgm:t>
    </dgm:pt>
    <dgm:pt modelId="{9BAFA7D0-1666-46C1-B07D-4FC487E95C88}" type="parTrans" cxnId="{3C7D6EC7-513D-4805-A826-FE26C9B7E879}">
      <dgm:prSet/>
      <dgm:spPr/>
      <dgm:t>
        <a:bodyPr/>
        <a:lstStyle/>
        <a:p>
          <a:endParaRPr lang="en-US"/>
        </a:p>
      </dgm:t>
    </dgm:pt>
    <dgm:pt modelId="{DC20B51F-9BBD-4818-AB6A-BA436CAC081E}" type="sibTrans" cxnId="{3C7D6EC7-513D-4805-A826-FE26C9B7E879}">
      <dgm:prSet/>
      <dgm:spPr/>
      <dgm:t>
        <a:bodyPr/>
        <a:lstStyle/>
        <a:p>
          <a:endParaRPr lang="en-US"/>
        </a:p>
      </dgm:t>
    </dgm:pt>
    <dgm:pt modelId="{88F7E16E-FE9F-4EF5-A7BF-9622A171A74C}">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مشكلات المجتمع</a:t>
          </a:r>
          <a:endParaRPr lang="en-US" sz="1400" b="1" dirty="0">
            <a:solidFill>
              <a:schemeClr val="tx1"/>
            </a:solidFill>
            <a:latin typeface="Alexandria" pitchFamily="2" charset="-78"/>
            <a:cs typeface="Alexandria" pitchFamily="2" charset="-78"/>
          </a:endParaRPr>
        </a:p>
      </dgm:t>
    </dgm:pt>
    <dgm:pt modelId="{64156B7A-97AC-463C-AA8B-00A5F77EA6D1}" type="parTrans" cxnId="{43488AC6-5BA5-445A-A238-8B7D7DF3C14B}">
      <dgm:prSet/>
      <dgm:spPr/>
      <dgm:t>
        <a:bodyPr/>
        <a:lstStyle/>
        <a:p>
          <a:endParaRPr lang="en-US"/>
        </a:p>
      </dgm:t>
    </dgm:pt>
    <dgm:pt modelId="{CEDDF845-908A-4319-9F77-48236E66B6F5}" type="sibTrans" cxnId="{43488AC6-5BA5-445A-A238-8B7D7DF3C14B}">
      <dgm:prSet/>
      <dgm:spPr/>
      <dgm:t>
        <a:bodyPr/>
        <a:lstStyle/>
        <a:p>
          <a:endParaRPr lang="en-US"/>
        </a:p>
      </dgm:t>
    </dgm:pt>
    <dgm:pt modelId="{0C4DFBFA-30BE-45FD-82E2-0AF609F5F6E1}">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المستجدات التشريعية والقضائية </a:t>
          </a:r>
          <a:endParaRPr lang="en-US" sz="1400" b="1" dirty="0">
            <a:solidFill>
              <a:schemeClr val="tx1"/>
            </a:solidFill>
            <a:latin typeface="Alexandria" pitchFamily="2" charset="-78"/>
            <a:cs typeface="Alexandria" pitchFamily="2" charset="-78"/>
          </a:endParaRPr>
        </a:p>
      </dgm:t>
    </dgm:pt>
    <dgm:pt modelId="{CD0D9230-5825-4CC6-9EB0-2D8C4CD20C47}" type="parTrans" cxnId="{C4DF00C0-F6CC-44B6-A3A1-3DB7B8AB42F1}">
      <dgm:prSet/>
      <dgm:spPr/>
      <dgm:t>
        <a:bodyPr/>
        <a:lstStyle/>
        <a:p>
          <a:endParaRPr lang="en-US"/>
        </a:p>
      </dgm:t>
    </dgm:pt>
    <dgm:pt modelId="{3AB1141C-EE20-4DFE-9C1E-8E23ACCD2BE1}" type="sibTrans" cxnId="{C4DF00C0-F6CC-44B6-A3A1-3DB7B8AB42F1}">
      <dgm:prSet/>
      <dgm:spPr/>
      <dgm:t>
        <a:bodyPr/>
        <a:lstStyle/>
        <a:p>
          <a:endParaRPr lang="en-US"/>
        </a:p>
      </dgm:t>
    </dgm:pt>
    <dgm:pt modelId="{A74F257B-9D3C-44E5-9B4C-8E75AA5ADDC3}">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التطورات التكنولوجية والرقمية</a:t>
          </a:r>
          <a:endParaRPr lang="en-US" sz="1400" b="1" dirty="0">
            <a:solidFill>
              <a:schemeClr val="tx1"/>
            </a:solidFill>
            <a:latin typeface="Alexandria" pitchFamily="2" charset="-78"/>
            <a:cs typeface="Alexandria" pitchFamily="2" charset="-78"/>
          </a:endParaRPr>
        </a:p>
      </dgm:t>
    </dgm:pt>
    <dgm:pt modelId="{C1406975-E5B4-4713-B072-382BF71C648F}" type="parTrans" cxnId="{4C4CD084-6D95-4145-926E-65BFE615AA15}">
      <dgm:prSet/>
      <dgm:spPr/>
      <dgm:t>
        <a:bodyPr/>
        <a:lstStyle/>
        <a:p>
          <a:endParaRPr lang="en-US"/>
        </a:p>
      </dgm:t>
    </dgm:pt>
    <dgm:pt modelId="{07463DCC-A894-4355-865B-A411E19675EC}" type="sibTrans" cxnId="{4C4CD084-6D95-4145-926E-65BFE615AA15}">
      <dgm:prSet/>
      <dgm:spPr/>
      <dgm:t>
        <a:bodyPr/>
        <a:lstStyle/>
        <a:p>
          <a:endParaRPr lang="en-US"/>
        </a:p>
      </dgm:t>
    </dgm:pt>
    <dgm:pt modelId="{89D116E6-0F35-460B-B28F-4A65133D6436}" type="pres">
      <dgm:prSet presAssocID="{A733A0EF-F9B9-485C-AC6B-06765DEBA422}" presName="Name0" presStyleCnt="0">
        <dgm:presLayoutVars>
          <dgm:dir/>
          <dgm:resizeHandles val="exact"/>
        </dgm:presLayoutVars>
      </dgm:prSet>
      <dgm:spPr/>
    </dgm:pt>
    <dgm:pt modelId="{C3D809EC-9C2C-46C1-BCE1-E8A82329F758}" type="pres">
      <dgm:prSet presAssocID="{FDC7BC1D-C3CD-497C-9842-0A1539F773F5}" presName="node" presStyleLbl="node1" presStyleIdx="0" presStyleCnt="8">
        <dgm:presLayoutVars>
          <dgm:bulletEnabled val="1"/>
        </dgm:presLayoutVars>
      </dgm:prSet>
      <dgm:spPr/>
    </dgm:pt>
    <dgm:pt modelId="{0058DEDA-DF96-4AE4-86F5-13EFAF263E4F}" type="pres">
      <dgm:prSet presAssocID="{8B02C9CF-69F2-4C81-B8AE-E773E7986C9D}" presName="sibTrans" presStyleCnt="0"/>
      <dgm:spPr/>
    </dgm:pt>
    <dgm:pt modelId="{7C56F214-B9F8-4465-B8AE-D758B479A475}" type="pres">
      <dgm:prSet presAssocID="{DA39D8C5-7129-43F7-8B55-1D771E5CC9AB}" presName="node" presStyleLbl="node1" presStyleIdx="1" presStyleCnt="8">
        <dgm:presLayoutVars>
          <dgm:bulletEnabled val="1"/>
        </dgm:presLayoutVars>
      </dgm:prSet>
      <dgm:spPr/>
    </dgm:pt>
    <dgm:pt modelId="{3544874F-9390-4F12-A886-2BD421B755B8}" type="pres">
      <dgm:prSet presAssocID="{9BEED443-C052-4F2B-AE4D-4EBC1908CD72}" presName="sibTrans" presStyleCnt="0"/>
      <dgm:spPr/>
    </dgm:pt>
    <dgm:pt modelId="{0D861DAD-1783-4562-BE02-BE32B4FDF518}" type="pres">
      <dgm:prSet presAssocID="{6188A3EE-4D83-42AD-B03D-401896BF4A23}" presName="node" presStyleLbl="node1" presStyleIdx="2" presStyleCnt="8">
        <dgm:presLayoutVars>
          <dgm:bulletEnabled val="1"/>
        </dgm:presLayoutVars>
      </dgm:prSet>
      <dgm:spPr/>
    </dgm:pt>
    <dgm:pt modelId="{6D641D0B-F0DF-43EE-AB5C-890FD488D248}" type="pres">
      <dgm:prSet presAssocID="{27C5BA68-5F68-4366-B20C-E508EE7EF0E7}" presName="sibTrans" presStyleCnt="0"/>
      <dgm:spPr/>
    </dgm:pt>
    <dgm:pt modelId="{4836205E-ED08-4C39-A3BA-87C654645826}" type="pres">
      <dgm:prSet presAssocID="{88F7E16E-FE9F-4EF5-A7BF-9622A171A74C}" presName="node" presStyleLbl="node1" presStyleIdx="3" presStyleCnt="8">
        <dgm:presLayoutVars>
          <dgm:bulletEnabled val="1"/>
        </dgm:presLayoutVars>
      </dgm:prSet>
      <dgm:spPr/>
    </dgm:pt>
    <dgm:pt modelId="{C400F900-D38E-43A7-A9A0-3E8426E8CCC5}" type="pres">
      <dgm:prSet presAssocID="{CEDDF845-908A-4319-9F77-48236E66B6F5}" presName="sibTrans" presStyleCnt="0"/>
      <dgm:spPr/>
    </dgm:pt>
    <dgm:pt modelId="{31FAC4BA-31C6-42E1-9443-E21357C4F1DF}" type="pres">
      <dgm:prSet presAssocID="{146C6F4F-6933-4B34-9300-5B7D38B7212E}" presName="node" presStyleLbl="node1" presStyleIdx="4" presStyleCnt="8">
        <dgm:presLayoutVars>
          <dgm:bulletEnabled val="1"/>
        </dgm:presLayoutVars>
      </dgm:prSet>
      <dgm:spPr/>
    </dgm:pt>
    <dgm:pt modelId="{D262ED94-429F-4275-A509-BA15D00BCF8E}" type="pres">
      <dgm:prSet presAssocID="{A4182970-215A-4B34-A049-BFC6C67DE876}" presName="sibTrans" presStyleCnt="0"/>
      <dgm:spPr/>
    </dgm:pt>
    <dgm:pt modelId="{0CE6EB44-883D-4CF0-AE3E-59C81055D5B6}" type="pres">
      <dgm:prSet presAssocID="{A74F257B-9D3C-44E5-9B4C-8E75AA5ADDC3}" presName="node" presStyleLbl="node1" presStyleIdx="5" presStyleCnt="8">
        <dgm:presLayoutVars>
          <dgm:bulletEnabled val="1"/>
        </dgm:presLayoutVars>
      </dgm:prSet>
      <dgm:spPr/>
    </dgm:pt>
    <dgm:pt modelId="{7BDEA46D-DA05-49C7-ACF1-3D3A0E40D4EE}" type="pres">
      <dgm:prSet presAssocID="{07463DCC-A894-4355-865B-A411E19675EC}" presName="sibTrans" presStyleCnt="0"/>
      <dgm:spPr/>
    </dgm:pt>
    <dgm:pt modelId="{C5691FAC-E8C8-48AA-862C-A2C713FB8D93}" type="pres">
      <dgm:prSet presAssocID="{56802036-32AE-4126-B7A1-DCF9DB818310}" presName="node" presStyleLbl="node1" presStyleIdx="6" presStyleCnt="8">
        <dgm:presLayoutVars>
          <dgm:bulletEnabled val="1"/>
        </dgm:presLayoutVars>
      </dgm:prSet>
      <dgm:spPr/>
    </dgm:pt>
    <dgm:pt modelId="{47C18BE2-9B82-4CF6-9DB0-E5095815E063}" type="pres">
      <dgm:prSet presAssocID="{DC20B51F-9BBD-4818-AB6A-BA436CAC081E}" presName="sibTrans" presStyleCnt="0"/>
      <dgm:spPr/>
    </dgm:pt>
    <dgm:pt modelId="{8A1335EF-B087-4EB5-A786-9C642EB5A0FF}" type="pres">
      <dgm:prSet presAssocID="{0C4DFBFA-30BE-45FD-82E2-0AF609F5F6E1}" presName="node" presStyleLbl="node1" presStyleIdx="7" presStyleCnt="8">
        <dgm:presLayoutVars>
          <dgm:bulletEnabled val="1"/>
        </dgm:presLayoutVars>
      </dgm:prSet>
      <dgm:spPr/>
    </dgm:pt>
  </dgm:ptLst>
  <dgm:cxnLst>
    <dgm:cxn modelId="{2B1A3F01-976C-4179-A9E4-78251B216888}" srcId="{A733A0EF-F9B9-485C-AC6B-06765DEBA422}" destId="{DA39D8C5-7129-43F7-8B55-1D771E5CC9AB}" srcOrd="1" destOrd="0" parTransId="{06E21381-F8A8-4FC6-8BDC-36923C8E89A2}" sibTransId="{9BEED443-C052-4F2B-AE4D-4EBC1908CD72}"/>
    <dgm:cxn modelId="{37AD6441-13EE-4A89-B8DF-D27FE74387D4}" type="presOf" srcId="{A74F257B-9D3C-44E5-9B4C-8E75AA5ADDC3}" destId="{0CE6EB44-883D-4CF0-AE3E-59C81055D5B6}" srcOrd="0" destOrd="0" presId="urn:microsoft.com/office/officeart/2005/8/layout/hList6"/>
    <dgm:cxn modelId="{2A181068-6435-45CF-9D4A-D888DFD1AC5C}" srcId="{A733A0EF-F9B9-485C-AC6B-06765DEBA422}" destId="{6188A3EE-4D83-42AD-B03D-401896BF4A23}" srcOrd="2" destOrd="0" parTransId="{8EACD9EC-E315-44ED-831F-DF5F287D3912}" sibTransId="{27C5BA68-5F68-4366-B20C-E508EE7EF0E7}"/>
    <dgm:cxn modelId="{0C6C3B52-A27F-4408-B0A3-5CD6788EE49E}" type="presOf" srcId="{146C6F4F-6933-4B34-9300-5B7D38B7212E}" destId="{31FAC4BA-31C6-42E1-9443-E21357C4F1DF}" srcOrd="0" destOrd="0" presId="urn:microsoft.com/office/officeart/2005/8/layout/hList6"/>
    <dgm:cxn modelId="{2A9B7A59-B8EC-429F-BC15-99F5AF6465EC}" type="presOf" srcId="{FDC7BC1D-C3CD-497C-9842-0A1539F773F5}" destId="{C3D809EC-9C2C-46C1-BCE1-E8A82329F758}" srcOrd="0" destOrd="0" presId="urn:microsoft.com/office/officeart/2005/8/layout/hList6"/>
    <dgm:cxn modelId="{CDFAB87F-BF8D-4FB4-92D0-946AE47C4213}" type="presOf" srcId="{88F7E16E-FE9F-4EF5-A7BF-9622A171A74C}" destId="{4836205E-ED08-4C39-A3BA-87C654645826}" srcOrd="0" destOrd="0" presId="urn:microsoft.com/office/officeart/2005/8/layout/hList6"/>
    <dgm:cxn modelId="{4C4CD084-6D95-4145-926E-65BFE615AA15}" srcId="{A733A0EF-F9B9-485C-AC6B-06765DEBA422}" destId="{A74F257B-9D3C-44E5-9B4C-8E75AA5ADDC3}" srcOrd="5" destOrd="0" parTransId="{C1406975-E5B4-4713-B072-382BF71C648F}" sibTransId="{07463DCC-A894-4355-865B-A411E19675EC}"/>
    <dgm:cxn modelId="{BDA4518B-297A-40BD-8705-30961B06EED5}" type="presOf" srcId="{6188A3EE-4D83-42AD-B03D-401896BF4A23}" destId="{0D861DAD-1783-4562-BE02-BE32B4FDF518}" srcOrd="0" destOrd="0" presId="urn:microsoft.com/office/officeart/2005/8/layout/hList6"/>
    <dgm:cxn modelId="{18CFB499-AF7F-4781-A1EB-03E50C201FFB}" type="presOf" srcId="{0C4DFBFA-30BE-45FD-82E2-0AF609F5F6E1}" destId="{8A1335EF-B087-4EB5-A786-9C642EB5A0FF}" srcOrd="0" destOrd="0" presId="urn:microsoft.com/office/officeart/2005/8/layout/hList6"/>
    <dgm:cxn modelId="{90D85DA7-EA44-49A0-B711-FABA552F4F52}" type="presOf" srcId="{A733A0EF-F9B9-485C-AC6B-06765DEBA422}" destId="{89D116E6-0F35-460B-B28F-4A65133D6436}" srcOrd="0" destOrd="0" presId="urn:microsoft.com/office/officeart/2005/8/layout/hList6"/>
    <dgm:cxn modelId="{C4DF00C0-F6CC-44B6-A3A1-3DB7B8AB42F1}" srcId="{A733A0EF-F9B9-485C-AC6B-06765DEBA422}" destId="{0C4DFBFA-30BE-45FD-82E2-0AF609F5F6E1}" srcOrd="7" destOrd="0" parTransId="{CD0D9230-5825-4CC6-9EB0-2D8C4CD20C47}" sibTransId="{3AB1141C-EE20-4DFE-9C1E-8E23ACCD2BE1}"/>
    <dgm:cxn modelId="{43488AC6-5BA5-445A-A238-8B7D7DF3C14B}" srcId="{A733A0EF-F9B9-485C-AC6B-06765DEBA422}" destId="{88F7E16E-FE9F-4EF5-A7BF-9622A171A74C}" srcOrd="3" destOrd="0" parTransId="{64156B7A-97AC-463C-AA8B-00A5F77EA6D1}" sibTransId="{CEDDF845-908A-4319-9F77-48236E66B6F5}"/>
    <dgm:cxn modelId="{3C7D6EC7-513D-4805-A826-FE26C9B7E879}" srcId="{A733A0EF-F9B9-485C-AC6B-06765DEBA422}" destId="{56802036-32AE-4126-B7A1-DCF9DB818310}" srcOrd="6" destOrd="0" parTransId="{9BAFA7D0-1666-46C1-B07D-4FC487E95C88}" sibTransId="{DC20B51F-9BBD-4818-AB6A-BA436CAC081E}"/>
    <dgm:cxn modelId="{81BA8FE4-BFA2-407F-B523-0550922E82A0}" srcId="{A733A0EF-F9B9-485C-AC6B-06765DEBA422}" destId="{146C6F4F-6933-4B34-9300-5B7D38B7212E}" srcOrd="4" destOrd="0" parTransId="{8F7A452C-4CBC-4DAE-AFA8-55C17F69B0FF}" sibTransId="{A4182970-215A-4B34-A049-BFC6C67DE876}"/>
    <dgm:cxn modelId="{E2F399E9-1419-453E-8919-246F6C114E55}" type="presOf" srcId="{DA39D8C5-7129-43F7-8B55-1D771E5CC9AB}" destId="{7C56F214-B9F8-4465-B8AE-D758B479A475}" srcOrd="0" destOrd="0" presId="urn:microsoft.com/office/officeart/2005/8/layout/hList6"/>
    <dgm:cxn modelId="{025B86FB-7D89-4C22-BAA8-7442AE89A6B1}" srcId="{A733A0EF-F9B9-485C-AC6B-06765DEBA422}" destId="{FDC7BC1D-C3CD-497C-9842-0A1539F773F5}" srcOrd="0" destOrd="0" parTransId="{FE0B1313-2091-4CF5-B093-ACAA71F35DDC}" sibTransId="{8B02C9CF-69F2-4C81-B8AE-E773E7986C9D}"/>
    <dgm:cxn modelId="{FB6F61FD-A745-4FD5-BB47-24928259ACCC}" type="presOf" srcId="{56802036-32AE-4126-B7A1-DCF9DB818310}" destId="{C5691FAC-E8C8-48AA-862C-A2C713FB8D93}" srcOrd="0" destOrd="0" presId="urn:microsoft.com/office/officeart/2005/8/layout/hList6"/>
    <dgm:cxn modelId="{FE2EB452-C362-45D7-B6E5-5F8A4E92658C}" type="presParOf" srcId="{89D116E6-0F35-460B-B28F-4A65133D6436}" destId="{C3D809EC-9C2C-46C1-BCE1-E8A82329F758}" srcOrd="0" destOrd="0" presId="urn:microsoft.com/office/officeart/2005/8/layout/hList6"/>
    <dgm:cxn modelId="{EB230EE6-C4A7-4ABB-BAB9-2AB27BB4E3EC}" type="presParOf" srcId="{89D116E6-0F35-460B-B28F-4A65133D6436}" destId="{0058DEDA-DF96-4AE4-86F5-13EFAF263E4F}" srcOrd="1" destOrd="0" presId="urn:microsoft.com/office/officeart/2005/8/layout/hList6"/>
    <dgm:cxn modelId="{E0B116B7-F076-46DB-99C2-FD4F671917AF}" type="presParOf" srcId="{89D116E6-0F35-460B-B28F-4A65133D6436}" destId="{7C56F214-B9F8-4465-B8AE-D758B479A475}" srcOrd="2" destOrd="0" presId="urn:microsoft.com/office/officeart/2005/8/layout/hList6"/>
    <dgm:cxn modelId="{B910DB17-3926-4E77-AFB6-9CB843F1E7B0}" type="presParOf" srcId="{89D116E6-0F35-460B-B28F-4A65133D6436}" destId="{3544874F-9390-4F12-A886-2BD421B755B8}" srcOrd="3" destOrd="0" presId="urn:microsoft.com/office/officeart/2005/8/layout/hList6"/>
    <dgm:cxn modelId="{98AA4A23-510F-49ED-8C71-99A91431FF73}" type="presParOf" srcId="{89D116E6-0F35-460B-B28F-4A65133D6436}" destId="{0D861DAD-1783-4562-BE02-BE32B4FDF518}" srcOrd="4" destOrd="0" presId="urn:microsoft.com/office/officeart/2005/8/layout/hList6"/>
    <dgm:cxn modelId="{A004E50E-9FC1-4ED1-961A-CC3F9E24A054}" type="presParOf" srcId="{89D116E6-0F35-460B-B28F-4A65133D6436}" destId="{6D641D0B-F0DF-43EE-AB5C-890FD488D248}" srcOrd="5" destOrd="0" presId="urn:microsoft.com/office/officeart/2005/8/layout/hList6"/>
    <dgm:cxn modelId="{23EF85E4-9929-4D89-8365-44E0F7C6BEAD}" type="presParOf" srcId="{89D116E6-0F35-460B-B28F-4A65133D6436}" destId="{4836205E-ED08-4C39-A3BA-87C654645826}" srcOrd="6" destOrd="0" presId="urn:microsoft.com/office/officeart/2005/8/layout/hList6"/>
    <dgm:cxn modelId="{E9156972-2810-489E-A1A3-9ACF23011DF4}" type="presParOf" srcId="{89D116E6-0F35-460B-B28F-4A65133D6436}" destId="{C400F900-D38E-43A7-A9A0-3E8426E8CCC5}" srcOrd="7" destOrd="0" presId="urn:microsoft.com/office/officeart/2005/8/layout/hList6"/>
    <dgm:cxn modelId="{883B202A-98A7-4161-8394-C1773D08082B}" type="presParOf" srcId="{89D116E6-0F35-460B-B28F-4A65133D6436}" destId="{31FAC4BA-31C6-42E1-9443-E21357C4F1DF}" srcOrd="8" destOrd="0" presId="urn:microsoft.com/office/officeart/2005/8/layout/hList6"/>
    <dgm:cxn modelId="{4A2763B1-3574-4478-95B8-F973ED1B0539}" type="presParOf" srcId="{89D116E6-0F35-460B-B28F-4A65133D6436}" destId="{D262ED94-429F-4275-A509-BA15D00BCF8E}" srcOrd="9" destOrd="0" presId="urn:microsoft.com/office/officeart/2005/8/layout/hList6"/>
    <dgm:cxn modelId="{2781CDD1-7274-4083-A58A-E9807E0355DC}" type="presParOf" srcId="{89D116E6-0F35-460B-B28F-4A65133D6436}" destId="{0CE6EB44-883D-4CF0-AE3E-59C81055D5B6}" srcOrd="10" destOrd="0" presId="urn:microsoft.com/office/officeart/2005/8/layout/hList6"/>
    <dgm:cxn modelId="{003139F6-D286-4261-9002-C592E1609610}" type="presParOf" srcId="{89D116E6-0F35-460B-B28F-4A65133D6436}" destId="{7BDEA46D-DA05-49C7-ACF1-3D3A0E40D4EE}" srcOrd="11" destOrd="0" presId="urn:microsoft.com/office/officeart/2005/8/layout/hList6"/>
    <dgm:cxn modelId="{D442FA69-5869-40BE-8D3E-B3154B7B9F4F}" type="presParOf" srcId="{89D116E6-0F35-460B-B28F-4A65133D6436}" destId="{C5691FAC-E8C8-48AA-862C-A2C713FB8D93}" srcOrd="12" destOrd="0" presId="urn:microsoft.com/office/officeart/2005/8/layout/hList6"/>
    <dgm:cxn modelId="{6606FE5E-9AE5-4B14-BC8D-F95BDE24F0BD}" type="presParOf" srcId="{89D116E6-0F35-460B-B28F-4A65133D6436}" destId="{47C18BE2-9B82-4CF6-9DB0-E5095815E063}" srcOrd="13" destOrd="0" presId="urn:microsoft.com/office/officeart/2005/8/layout/hList6"/>
    <dgm:cxn modelId="{09C83232-3FD8-4DAF-8568-B5DEFEB7E922}" type="presParOf" srcId="{89D116E6-0F35-460B-B28F-4A65133D6436}" destId="{8A1335EF-B087-4EB5-A786-9C642EB5A0FF}" srcOrd="1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DA59D1-2BB4-483D-AABB-B9C171DAAC93}">
      <dsp:nvSpPr>
        <dsp:cNvPr id="0" name=""/>
        <dsp:cNvSpPr/>
      </dsp:nvSpPr>
      <dsp:spPr>
        <a:xfrm>
          <a:off x="3985503" y="-175104"/>
          <a:ext cx="2315992" cy="10113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القراءة والاستزاده من المراجع القانونية </a:t>
          </a:r>
          <a:endParaRPr lang="en-US" sz="1400" kern="1200" dirty="0">
            <a:latin typeface="Alexandria" pitchFamily="2" charset="-78"/>
            <a:cs typeface="Alexandria" pitchFamily="2" charset="-78"/>
          </a:endParaRPr>
        </a:p>
      </dsp:txBody>
      <dsp:txXfrm>
        <a:off x="4034875" y="-125732"/>
        <a:ext cx="2217248" cy="912654"/>
      </dsp:txXfrm>
    </dsp:sp>
    <dsp:sp modelId="{0C5A2714-179A-4428-96AD-FAA0191BC299}">
      <dsp:nvSpPr>
        <dsp:cNvPr id="0" name=""/>
        <dsp:cNvSpPr/>
      </dsp:nvSpPr>
      <dsp:spPr>
        <a:xfrm>
          <a:off x="4443738" y="555935"/>
          <a:ext cx="4918917" cy="4918917"/>
        </a:xfrm>
        <a:custGeom>
          <a:avLst/>
          <a:gdLst/>
          <a:ahLst/>
          <a:cxnLst/>
          <a:rect l="0" t="0" r="0" b="0"/>
          <a:pathLst>
            <a:path>
              <a:moveTo>
                <a:pt x="2171642" y="16898"/>
              </a:moveTo>
              <a:arcTo wR="2459458" hR="2459458" stAng="15796777" swAng="1380514"/>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3A4A00D8-45E4-42DE-86F9-5D1C948CDAF7}">
      <dsp:nvSpPr>
        <dsp:cNvPr id="0" name=""/>
        <dsp:cNvSpPr/>
      </dsp:nvSpPr>
      <dsp:spPr>
        <a:xfrm>
          <a:off x="7248192" y="763857"/>
          <a:ext cx="1656707" cy="5568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اختيار الموضوع </a:t>
          </a:r>
          <a:endParaRPr lang="en-US" sz="1400" kern="1200" dirty="0">
            <a:latin typeface="Alexandria" pitchFamily="2" charset="-78"/>
            <a:cs typeface="Alexandria" pitchFamily="2" charset="-78"/>
          </a:endParaRPr>
        </a:p>
      </dsp:txBody>
      <dsp:txXfrm>
        <a:off x="7275373" y="791038"/>
        <a:ext cx="1602345" cy="502442"/>
      </dsp:txXfrm>
    </dsp:sp>
    <dsp:sp modelId="{2469C07B-15D6-42E4-BD73-7A52EC6A8A8A}">
      <dsp:nvSpPr>
        <dsp:cNvPr id="0" name=""/>
        <dsp:cNvSpPr/>
      </dsp:nvSpPr>
      <dsp:spPr>
        <a:xfrm>
          <a:off x="4245868" y="795368"/>
          <a:ext cx="4918917" cy="4918917"/>
        </a:xfrm>
        <a:custGeom>
          <a:avLst/>
          <a:gdLst/>
          <a:ahLst/>
          <a:cxnLst/>
          <a:rect l="0" t="0" r="0" b="0"/>
          <a:pathLst>
            <a:path>
              <a:moveTo>
                <a:pt x="4123492" y="648400"/>
              </a:moveTo>
              <a:arcTo wR="2459458" hR="2459458" stAng="18754642" swAng="80572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245CADDD-1A90-4701-A895-01023D453675}">
      <dsp:nvSpPr>
        <dsp:cNvPr id="0" name=""/>
        <dsp:cNvSpPr/>
      </dsp:nvSpPr>
      <dsp:spPr>
        <a:xfrm>
          <a:off x="8181982" y="2041328"/>
          <a:ext cx="1452024" cy="9156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وضع خطة البحث </a:t>
          </a:r>
          <a:endParaRPr lang="en-US" sz="1400" kern="1200" dirty="0">
            <a:latin typeface="Alexandria" pitchFamily="2" charset="-78"/>
            <a:cs typeface="Alexandria" pitchFamily="2" charset="-78"/>
          </a:endParaRPr>
        </a:p>
      </dsp:txBody>
      <dsp:txXfrm>
        <a:off x="8226681" y="2086027"/>
        <a:ext cx="1362626" cy="826263"/>
      </dsp:txXfrm>
    </dsp:sp>
    <dsp:sp modelId="{48E77C91-55AC-4513-BA09-36D1E5C2BEEE}">
      <dsp:nvSpPr>
        <dsp:cNvPr id="0" name=""/>
        <dsp:cNvSpPr/>
      </dsp:nvSpPr>
      <dsp:spPr>
        <a:xfrm>
          <a:off x="4138644" y="1321347"/>
          <a:ext cx="4918917" cy="4918917"/>
        </a:xfrm>
        <a:custGeom>
          <a:avLst/>
          <a:gdLst/>
          <a:ahLst/>
          <a:cxnLst/>
          <a:rect l="0" t="0" r="0" b="0"/>
          <a:pathLst>
            <a:path>
              <a:moveTo>
                <a:pt x="4832959" y="1814917"/>
              </a:moveTo>
              <a:arcTo wR="2459458" hR="2459458" stAng="20688437" swAng="796029"/>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2223E60-8E35-4E04-B44D-59611C0B83F3}">
      <dsp:nvSpPr>
        <dsp:cNvPr id="0" name=""/>
        <dsp:cNvSpPr/>
      </dsp:nvSpPr>
      <dsp:spPr>
        <a:xfrm>
          <a:off x="7888015" y="3886016"/>
          <a:ext cx="2006104" cy="9484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جمع وتدوين المادة العلمية </a:t>
          </a:r>
          <a:endParaRPr lang="en-US" sz="1400" kern="1200" dirty="0">
            <a:latin typeface="Alexandria" pitchFamily="2" charset="-78"/>
            <a:cs typeface="Alexandria" pitchFamily="2" charset="-78"/>
          </a:endParaRPr>
        </a:p>
      </dsp:txBody>
      <dsp:txXfrm>
        <a:off x="7934316" y="3932317"/>
        <a:ext cx="1913502" cy="855873"/>
      </dsp:txXfrm>
    </dsp:sp>
    <dsp:sp modelId="{9A939A4C-9625-41EB-B15E-A86E39136B60}">
      <dsp:nvSpPr>
        <dsp:cNvPr id="0" name=""/>
        <dsp:cNvSpPr/>
      </dsp:nvSpPr>
      <dsp:spPr>
        <a:xfrm>
          <a:off x="5743026" y="-42210"/>
          <a:ext cx="4918917" cy="4918917"/>
        </a:xfrm>
        <a:custGeom>
          <a:avLst/>
          <a:gdLst/>
          <a:ahLst/>
          <a:cxnLst/>
          <a:rect l="0" t="0" r="0" b="0"/>
          <a:pathLst>
            <a:path>
              <a:moveTo>
                <a:pt x="2598425" y="4914988"/>
              </a:moveTo>
              <a:arcTo wR="2459458" hR="2459458" stAng="5205654" swAng="137093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1870B4E-3803-4226-98EE-E25DA3C0BEDB}">
      <dsp:nvSpPr>
        <dsp:cNvPr id="0" name=""/>
        <dsp:cNvSpPr/>
      </dsp:nvSpPr>
      <dsp:spPr>
        <a:xfrm>
          <a:off x="5830107" y="4608605"/>
          <a:ext cx="1281891" cy="9851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كتابة صلب البحث </a:t>
          </a:r>
          <a:endParaRPr lang="en-US" sz="1400" kern="1200" dirty="0">
            <a:latin typeface="Alexandria" pitchFamily="2" charset="-78"/>
            <a:cs typeface="Alexandria" pitchFamily="2" charset="-78"/>
          </a:endParaRPr>
        </a:p>
      </dsp:txBody>
      <dsp:txXfrm>
        <a:off x="5878199" y="4656697"/>
        <a:ext cx="1185707" cy="888982"/>
      </dsp:txXfrm>
    </dsp:sp>
    <dsp:sp modelId="{C3D1E880-B45F-4531-82AA-8A0E6C79ECF0}">
      <dsp:nvSpPr>
        <dsp:cNvPr id="0" name=""/>
        <dsp:cNvSpPr/>
      </dsp:nvSpPr>
      <dsp:spPr>
        <a:xfrm>
          <a:off x="3484552" y="453940"/>
          <a:ext cx="4918917" cy="4918917"/>
        </a:xfrm>
        <a:custGeom>
          <a:avLst/>
          <a:gdLst/>
          <a:ahLst/>
          <a:cxnLst/>
          <a:rect l="0" t="0" r="0" b="0"/>
          <a:pathLst>
            <a:path>
              <a:moveTo>
                <a:pt x="2190284" y="4904143"/>
              </a:moveTo>
              <a:arcTo wR="2459458" hR="2459458" stAng="5776998" swAng="65779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BA903CC-5AE9-4274-B00A-473D5E07CFC6}">
      <dsp:nvSpPr>
        <dsp:cNvPr id="0" name=""/>
        <dsp:cNvSpPr/>
      </dsp:nvSpPr>
      <dsp:spPr>
        <a:xfrm>
          <a:off x="3731567" y="4749769"/>
          <a:ext cx="1336051" cy="7028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كتابة المراجع </a:t>
          </a:r>
          <a:endParaRPr lang="en-US" sz="1400" kern="1200" dirty="0">
            <a:latin typeface="Alexandria" pitchFamily="2" charset="-78"/>
            <a:cs typeface="Alexandria" pitchFamily="2" charset="-78"/>
          </a:endParaRPr>
        </a:p>
      </dsp:txBody>
      <dsp:txXfrm>
        <a:off x="3765877" y="4784079"/>
        <a:ext cx="1267431" cy="634218"/>
      </dsp:txXfrm>
    </dsp:sp>
    <dsp:sp modelId="{19950CA1-11B0-4F6E-8457-1E4F1BC6EA15}">
      <dsp:nvSpPr>
        <dsp:cNvPr id="0" name=""/>
        <dsp:cNvSpPr/>
      </dsp:nvSpPr>
      <dsp:spPr>
        <a:xfrm>
          <a:off x="352809" y="31116"/>
          <a:ext cx="4918917" cy="4918917"/>
        </a:xfrm>
        <a:custGeom>
          <a:avLst/>
          <a:gdLst/>
          <a:ahLst/>
          <a:cxnLst/>
          <a:rect l="0" t="0" r="0" b="0"/>
          <a:pathLst>
            <a:path>
              <a:moveTo>
                <a:pt x="3017295" y="4854820"/>
              </a:moveTo>
              <a:arcTo wR="2459458" hR="2459458" stAng="4613431" swAng="166169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38FB35A-8A9F-4060-983F-A02587209150}">
      <dsp:nvSpPr>
        <dsp:cNvPr id="0" name=""/>
        <dsp:cNvSpPr/>
      </dsp:nvSpPr>
      <dsp:spPr>
        <a:xfrm>
          <a:off x="563911" y="4012069"/>
          <a:ext cx="2156093" cy="7352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القراءة الكاملة للبحث</a:t>
          </a:r>
          <a:endParaRPr lang="en-US" sz="1400" kern="1200" dirty="0">
            <a:latin typeface="Alexandria" pitchFamily="2" charset="-78"/>
            <a:cs typeface="Alexandria" pitchFamily="2" charset="-78"/>
          </a:endParaRPr>
        </a:p>
      </dsp:txBody>
      <dsp:txXfrm>
        <a:off x="599803" y="4047961"/>
        <a:ext cx="2084309" cy="663477"/>
      </dsp:txXfrm>
    </dsp:sp>
    <dsp:sp modelId="{C25FF7DC-BEB5-4A69-A31D-6D9E917B6E16}">
      <dsp:nvSpPr>
        <dsp:cNvPr id="0" name=""/>
        <dsp:cNvSpPr/>
      </dsp:nvSpPr>
      <dsp:spPr>
        <a:xfrm>
          <a:off x="953905" y="11562"/>
          <a:ext cx="4918917" cy="4918917"/>
        </a:xfrm>
        <a:custGeom>
          <a:avLst/>
          <a:gdLst/>
          <a:ahLst/>
          <a:cxnLst/>
          <a:rect l="0" t="0" r="0" b="0"/>
          <a:pathLst>
            <a:path>
              <a:moveTo>
                <a:pt x="386836" y="3783534"/>
              </a:moveTo>
              <a:arcTo wR="2459458" hR="2459458" stAng="8845674" swAng="114448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B7E1111-8726-4243-BF91-D886550FEA29}">
      <dsp:nvSpPr>
        <dsp:cNvPr id="0" name=""/>
        <dsp:cNvSpPr/>
      </dsp:nvSpPr>
      <dsp:spPr>
        <a:xfrm>
          <a:off x="0" y="1826912"/>
          <a:ext cx="2004329" cy="9553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كتابة مقدمة البحث وخاتمته</a:t>
          </a:r>
          <a:endParaRPr lang="en-US" sz="1400" kern="1200" dirty="0">
            <a:latin typeface="Alexandria" pitchFamily="2" charset="-78"/>
            <a:cs typeface="Alexandria" pitchFamily="2" charset="-78"/>
          </a:endParaRPr>
        </a:p>
      </dsp:txBody>
      <dsp:txXfrm>
        <a:off x="46638" y="1873550"/>
        <a:ext cx="1911053" cy="862114"/>
      </dsp:txXfrm>
    </dsp:sp>
    <dsp:sp modelId="{925558EB-1F7C-494B-9499-EA15A7FB5BBD}">
      <dsp:nvSpPr>
        <dsp:cNvPr id="0" name=""/>
        <dsp:cNvSpPr/>
      </dsp:nvSpPr>
      <dsp:spPr>
        <a:xfrm>
          <a:off x="894749" y="320660"/>
          <a:ext cx="4918917" cy="4918917"/>
        </a:xfrm>
        <a:custGeom>
          <a:avLst/>
          <a:gdLst/>
          <a:ahLst/>
          <a:cxnLst/>
          <a:rect l="0" t="0" r="0" b="0"/>
          <a:pathLst>
            <a:path>
              <a:moveTo>
                <a:pt x="236547" y="1407031"/>
              </a:moveTo>
              <a:arcTo wR="2459458" hR="2459458" stAng="12320100" swAng="45727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F12A8F3-C368-4137-A04B-B01409587242}">
      <dsp:nvSpPr>
        <dsp:cNvPr id="0" name=""/>
        <dsp:cNvSpPr/>
      </dsp:nvSpPr>
      <dsp:spPr>
        <a:xfrm>
          <a:off x="100719" y="440189"/>
          <a:ext cx="2915940" cy="9121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Font typeface="Symbol" panose="05050102010706020507" pitchFamily="18" charset="2"/>
            <a:buNone/>
          </a:pPr>
          <a:r>
            <a:rPr lang="ar-EG" sz="1400" kern="1200" dirty="0">
              <a:latin typeface="Alexandria" pitchFamily="2" charset="-78"/>
              <a:cs typeface="Alexandria" pitchFamily="2" charset="-78"/>
            </a:rPr>
            <a:t>البحث في صورته النهائية تمهيداً للنشر أو المناقشة</a:t>
          </a:r>
          <a:endParaRPr lang="en-US" sz="1400" kern="1200" dirty="0">
            <a:latin typeface="Alexandria" pitchFamily="2" charset="-78"/>
            <a:cs typeface="Alexandria" pitchFamily="2" charset="-78"/>
          </a:endParaRPr>
        </a:p>
      </dsp:txBody>
      <dsp:txXfrm>
        <a:off x="145246" y="484716"/>
        <a:ext cx="2826886" cy="823082"/>
      </dsp:txXfrm>
    </dsp:sp>
    <dsp:sp modelId="{443BF942-019D-49A6-9B65-DAF5BFC4A2FD}">
      <dsp:nvSpPr>
        <dsp:cNvPr id="0" name=""/>
        <dsp:cNvSpPr/>
      </dsp:nvSpPr>
      <dsp:spPr>
        <a:xfrm>
          <a:off x="279421" y="270556"/>
          <a:ext cx="4918917" cy="4918917"/>
        </a:xfrm>
        <a:custGeom>
          <a:avLst/>
          <a:gdLst/>
          <a:ahLst/>
          <a:cxnLst/>
          <a:rect l="0" t="0" r="0" b="0"/>
          <a:pathLst>
            <a:path>
              <a:moveTo>
                <a:pt x="1974052" y="48376"/>
              </a:moveTo>
              <a:arcTo wR="2459458" hR="2459458" stAng="15517032" swAng="190900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35DF4-F833-414B-8F08-C4D15CC0CCFD}">
      <dsp:nvSpPr>
        <dsp:cNvPr id="0" name=""/>
        <dsp:cNvSpPr/>
      </dsp:nvSpPr>
      <dsp:spPr>
        <a:xfrm>
          <a:off x="2611370" y="1738"/>
          <a:ext cx="5310000" cy="1147146"/>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2667000">
            <a:lnSpc>
              <a:spcPct val="90000"/>
            </a:lnSpc>
            <a:spcBef>
              <a:spcPct val="0"/>
            </a:spcBef>
            <a:spcAft>
              <a:spcPct val="35000"/>
            </a:spcAft>
            <a:buNone/>
          </a:pPr>
          <a:r>
            <a:rPr lang="ar-EG" sz="6000" kern="1200" dirty="0">
              <a:latin typeface="Alexandria" pitchFamily="2" charset="-78"/>
              <a:cs typeface="Alexandria" pitchFamily="2" charset="-78"/>
            </a:rPr>
            <a:t>جدة الموضوع </a:t>
          </a:r>
          <a:endParaRPr lang="en-US" sz="6000" kern="1200" dirty="0">
            <a:latin typeface="Alexandria" pitchFamily="2" charset="-78"/>
            <a:cs typeface="Alexandria" pitchFamily="2" charset="-78"/>
          </a:endParaRPr>
        </a:p>
      </dsp:txBody>
      <dsp:txXfrm>
        <a:off x="2611370" y="1738"/>
        <a:ext cx="5310000" cy="1147146"/>
      </dsp:txXfrm>
    </dsp:sp>
    <dsp:sp modelId="{BD3BAB93-709D-4D27-8726-71ED18AD8246}">
      <dsp:nvSpPr>
        <dsp:cNvPr id="0" name=""/>
        <dsp:cNvSpPr/>
      </dsp:nvSpPr>
      <dsp:spPr>
        <a:xfrm>
          <a:off x="1667048" y="1206241"/>
          <a:ext cx="7198643" cy="1147146"/>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2667000">
            <a:lnSpc>
              <a:spcPct val="90000"/>
            </a:lnSpc>
            <a:spcBef>
              <a:spcPct val="0"/>
            </a:spcBef>
            <a:spcAft>
              <a:spcPct val="35000"/>
            </a:spcAft>
            <a:buNone/>
          </a:pPr>
          <a:r>
            <a:rPr lang="ar-EG" sz="6000" kern="1200" dirty="0">
              <a:latin typeface="Alexandria" pitchFamily="2" charset="-78"/>
              <a:cs typeface="Alexandria" pitchFamily="2" charset="-78"/>
            </a:rPr>
            <a:t>توفر المادة العلمية </a:t>
          </a:r>
          <a:endParaRPr lang="en-US" sz="6000" kern="1200" dirty="0">
            <a:latin typeface="Alexandria" pitchFamily="2" charset="-78"/>
            <a:cs typeface="Alexandria" pitchFamily="2" charset="-78"/>
          </a:endParaRPr>
        </a:p>
      </dsp:txBody>
      <dsp:txXfrm>
        <a:off x="1667048" y="1206241"/>
        <a:ext cx="7198643" cy="1147146"/>
      </dsp:txXfrm>
    </dsp:sp>
    <dsp:sp modelId="{E4D9CC34-5822-47C5-AD72-6628C8558F83}">
      <dsp:nvSpPr>
        <dsp:cNvPr id="0" name=""/>
        <dsp:cNvSpPr/>
      </dsp:nvSpPr>
      <dsp:spPr>
        <a:xfrm>
          <a:off x="2431370" y="2410744"/>
          <a:ext cx="5670000" cy="1147146"/>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2667000">
            <a:lnSpc>
              <a:spcPct val="90000"/>
            </a:lnSpc>
            <a:spcBef>
              <a:spcPct val="0"/>
            </a:spcBef>
            <a:spcAft>
              <a:spcPct val="35000"/>
            </a:spcAft>
            <a:buNone/>
          </a:pPr>
          <a:r>
            <a:rPr lang="ar-EG" sz="6000" kern="1200" dirty="0">
              <a:latin typeface="Alexandria" pitchFamily="2" charset="-78"/>
              <a:cs typeface="Alexandria" pitchFamily="2" charset="-78"/>
            </a:rPr>
            <a:t>تحديد الموضوع</a:t>
          </a:r>
          <a:endParaRPr lang="en-US" sz="6000" kern="1200" dirty="0">
            <a:latin typeface="Alexandria" pitchFamily="2" charset="-78"/>
            <a:cs typeface="Alexandria" pitchFamily="2" charset="-78"/>
          </a:endParaRPr>
        </a:p>
      </dsp:txBody>
      <dsp:txXfrm>
        <a:off x="2431370" y="2410744"/>
        <a:ext cx="5670000" cy="11471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D809EC-9C2C-46C1-BCE1-E8A82329F758}">
      <dsp:nvSpPr>
        <dsp:cNvPr id="0" name=""/>
        <dsp:cNvSpPr/>
      </dsp:nvSpPr>
      <dsp:spPr>
        <a:xfrm rot="16200000">
          <a:off x="-1275282"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الاطلاع والقراءة المستمرة</a:t>
          </a:r>
          <a:endParaRPr lang="en-US" sz="1400" b="1" kern="1200" dirty="0">
            <a:solidFill>
              <a:schemeClr val="tx1"/>
            </a:solidFill>
            <a:latin typeface="Alexandria" pitchFamily="2" charset="-78"/>
            <a:cs typeface="Alexandria" pitchFamily="2" charset="-78"/>
          </a:endParaRPr>
        </a:p>
      </dsp:txBody>
      <dsp:txXfrm rot="5400000">
        <a:off x="5183" y="760942"/>
        <a:ext cx="1243777" cy="2282824"/>
      </dsp:txXfrm>
    </dsp:sp>
    <dsp:sp modelId="{7C56F214-B9F8-4465-B8AE-D758B479A475}">
      <dsp:nvSpPr>
        <dsp:cNvPr id="0" name=""/>
        <dsp:cNvSpPr/>
      </dsp:nvSpPr>
      <dsp:spPr>
        <a:xfrm rot="16200000">
          <a:off x="61778"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حضور المناقشات العلمية </a:t>
          </a:r>
          <a:endParaRPr lang="en-US" sz="1400" b="1" kern="1200" dirty="0">
            <a:solidFill>
              <a:schemeClr val="tx1"/>
            </a:solidFill>
            <a:latin typeface="Alexandria" pitchFamily="2" charset="-78"/>
            <a:cs typeface="Alexandria" pitchFamily="2" charset="-78"/>
          </a:endParaRPr>
        </a:p>
      </dsp:txBody>
      <dsp:txXfrm rot="5400000">
        <a:off x="1342243" y="760942"/>
        <a:ext cx="1243777" cy="2282824"/>
      </dsp:txXfrm>
    </dsp:sp>
    <dsp:sp modelId="{0D861DAD-1783-4562-BE02-BE32B4FDF518}">
      <dsp:nvSpPr>
        <dsp:cNvPr id="0" name=""/>
        <dsp:cNvSpPr/>
      </dsp:nvSpPr>
      <dsp:spPr>
        <a:xfrm rot="16200000">
          <a:off x="1398839"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الخبرة العملية</a:t>
          </a:r>
          <a:endParaRPr lang="en-US" sz="1400" b="1" kern="1200" dirty="0">
            <a:solidFill>
              <a:schemeClr val="tx1"/>
            </a:solidFill>
            <a:latin typeface="Alexandria" pitchFamily="2" charset="-78"/>
            <a:cs typeface="Alexandria" pitchFamily="2" charset="-78"/>
          </a:endParaRPr>
        </a:p>
      </dsp:txBody>
      <dsp:txXfrm rot="5400000">
        <a:off x="2679304" y="760942"/>
        <a:ext cx="1243777" cy="2282824"/>
      </dsp:txXfrm>
    </dsp:sp>
    <dsp:sp modelId="{4836205E-ED08-4C39-A3BA-87C654645826}">
      <dsp:nvSpPr>
        <dsp:cNvPr id="0" name=""/>
        <dsp:cNvSpPr/>
      </dsp:nvSpPr>
      <dsp:spPr>
        <a:xfrm rot="16200000">
          <a:off x="2735900"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مشكلات المجتمع</a:t>
          </a:r>
          <a:endParaRPr lang="en-US" sz="1400" b="1" kern="1200" dirty="0">
            <a:solidFill>
              <a:schemeClr val="tx1"/>
            </a:solidFill>
            <a:latin typeface="Alexandria" pitchFamily="2" charset="-78"/>
            <a:cs typeface="Alexandria" pitchFamily="2" charset="-78"/>
          </a:endParaRPr>
        </a:p>
      </dsp:txBody>
      <dsp:txXfrm rot="5400000">
        <a:off x="4016365" y="760942"/>
        <a:ext cx="1243777" cy="2282824"/>
      </dsp:txXfrm>
    </dsp:sp>
    <dsp:sp modelId="{31FAC4BA-31C6-42E1-9443-E21357C4F1DF}">
      <dsp:nvSpPr>
        <dsp:cNvPr id="0" name=""/>
        <dsp:cNvSpPr/>
      </dsp:nvSpPr>
      <dsp:spPr>
        <a:xfrm rot="16200000">
          <a:off x="4072962"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التحديات العلمية</a:t>
          </a:r>
          <a:endParaRPr lang="en-US" sz="1400" b="1" kern="1200" dirty="0">
            <a:solidFill>
              <a:schemeClr val="tx1"/>
            </a:solidFill>
            <a:latin typeface="Alexandria" pitchFamily="2" charset="-78"/>
            <a:cs typeface="Alexandria" pitchFamily="2" charset="-78"/>
          </a:endParaRPr>
        </a:p>
      </dsp:txBody>
      <dsp:txXfrm rot="5400000">
        <a:off x="5353427" y="760942"/>
        <a:ext cx="1243777" cy="2282824"/>
      </dsp:txXfrm>
    </dsp:sp>
    <dsp:sp modelId="{0CE6EB44-883D-4CF0-AE3E-59C81055D5B6}">
      <dsp:nvSpPr>
        <dsp:cNvPr id="0" name=""/>
        <dsp:cNvSpPr/>
      </dsp:nvSpPr>
      <dsp:spPr>
        <a:xfrm rot="16200000">
          <a:off x="5410023"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التطورات التكنولوجية والرقمية</a:t>
          </a:r>
          <a:endParaRPr lang="en-US" sz="1400" b="1" kern="1200" dirty="0">
            <a:solidFill>
              <a:schemeClr val="tx1"/>
            </a:solidFill>
            <a:latin typeface="Alexandria" pitchFamily="2" charset="-78"/>
            <a:cs typeface="Alexandria" pitchFamily="2" charset="-78"/>
          </a:endParaRPr>
        </a:p>
      </dsp:txBody>
      <dsp:txXfrm rot="5400000">
        <a:off x="6690488" y="760942"/>
        <a:ext cx="1243777" cy="2282824"/>
      </dsp:txXfrm>
    </dsp:sp>
    <dsp:sp modelId="{C5691FAC-E8C8-48AA-862C-A2C713FB8D93}">
      <dsp:nvSpPr>
        <dsp:cNvPr id="0" name=""/>
        <dsp:cNvSpPr/>
      </dsp:nvSpPr>
      <dsp:spPr>
        <a:xfrm rot="16200000">
          <a:off x="6747084"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المتغيرات السياسية والاقتصادية</a:t>
          </a:r>
          <a:endParaRPr lang="en-US" sz="1400" b="1" kern="1200" dirty="0">
            <a:solidFill>
              <a:schemeClr val="tx1"/>
            </a:solidFill>
            <a:latin typeface="Alexandria" pitchFamily="2" charset="-78"/>
            <a:cs typeface="Alexandria" pitchFamily="2" charset="-78"/>
          </a:endParaRPr>
        </a:p>
      </dsp:txBody>
      <dsp:txXfrm rot="5400000">
        <a:off x="8027549" y="760942"/>
        <a:ext cx="1243777" cy="2282824"/>
      </dsp:txXfrm>
    </dsp:sp>
    <dsp:sp modelId="{8A1335EF-B087-4EB5-A786-9C642EB5A0FF}">
      <dsp:nvSpPr>
        <dsp:cNvPr id="0" name=""/>
        <dsp:cNvSpPr/>
      </dsp:nvSpPr>
      <dsp:spPr>
        <a:xfrm rot="16200000">
          <a:off x="8084145"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المستجدات التشريعية والقضائية </a:t>
          </a:r>
          <a:endParaRPr lang="en-US" sz="1400" b="1" kern="1200" dirty="0">
            <a:solidFill>
              <a:schemeClr val="tx1"/>
            </a:solidFill>
            <a:latin typeface="Alexandria" pitchFamily="2" charset="-78"/>
            <a:cs typeface="Alexandria" pitchFamily="2" charset="-78"/>
          </a:endParaRPr>
        </a:p>
      </dsp:txBody>
      <dsp:txXfrm rot="5400000">
        <a:off x="9364610" y="760942"/>
        <a:ext cx="1243777" cy="2282824"/>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4E139-4143-0FA4-50F5-A28A936182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CF7AB3-1E9A-C4F3-8F5B-8CDF6D6AD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662D27-AA86-D153-676D-767E7C7E692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454E745-ABBE-C387-360A-063D92C91D16}"/>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94901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45DBF-FE7E-0EB3-8818-50254EE3ED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82D178-7145-FB19-56F0-FF4D6F6A91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345E0A-F677-4A47-8CC7-6064D0FE1AE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4D8AD6-FE00-4E9B-94B4-6D6638DE42E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2801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5DD4E-6273-12E5-40CF-85EE620C1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3331E0-BE09-6FF4-54B3-23ACD2A94B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EE6366-FA93-1307-D8FD-069E718E09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6E5A7E4-EB87-8824-F21D-BA2E02FEB54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63703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4BAA6-C678-DBB1-EB02-73F72E1F5A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0BF07-A98C-84F9-5186-F8E81B90F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9E5215-EB5E-D219-A272-78A5954AB9A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1D8BCA4-3E8D-C25B-F5ED-06DCC0C4840B}"/>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24954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8CE8F-EE59-E195-238E-3AF6478D87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A6E95E-8BBB-CFB0-46C7-4F097D5451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28B829-DE01-ADBD-F49D-09C42FBD5E6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3A35BD8-40DE-CAF8-3196-8D29F1D6B20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72210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08234-BF3A-0061-26A2-B6C611125B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D89D00-432D-BDA4-72BC-2343D0012B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CD0317-32D5-3577-D321-FF639E608BF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ECB0428-9AAC-C328-44AA-8D02D188ED6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864590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B80E4-A386-AAE6-0FE1-414CBF419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9DECA4-3F12-C318-888D-C1CE77E63B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ABFA84-BB0E-5B1C-392C-27A608F9D0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366AE73-FF96-9CEB-C588-EC5A1E3F729E}"/>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366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FFCBC-4B41-6DD7-A61C-006FA4EB40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57306-0350-5A20-8A8A-07482E776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ECBF66-082D-2C66-9E33-CBB0CCB998A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2B160B-5193-7B3F-01C3-E466AC516ED1}"/>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53108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9BB29-D83E-A776-6E2C-C73C29C44F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58D946-3079-08CA-BE98-EBAF0B3C13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6ED5DC-5E94-39EF-C8AF-25FFFBAE652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B5BA87-F818-3164-5CB0-1BF05AFCE97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12313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3355E-12EA-4593-F4D7-0CBF2B8FA8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4FDC9A-2C30-0DC7-943C-8489AFEA2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B9D3FE-F901-9D31-FF7D-EB15EB5982A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A5DD55B-5BC5-0BC3-B785-B077426ED22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087722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89E94-F77D-FEA9-BC34-B2BF0FCEE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104297-C699-A678-BA87-00BAF3DDE5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E48C09-61C2-AC44-E1A8-C0D05BE1700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7253049-B902-B6BA-12FC-47E84C5685F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94369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068110" y="3398552"/>
            <a:ext cx="6970929"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خطوات إعداد البحث القانوني بشكل  عام</a:t>
            </a:r>
            <a:endParaRPr lang="en-US" sz="2000" b="1"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76398" y="1065584"/>
            <a:ext cx="9936480" cy="4610100"/>
          </a:xfrm>
        </p:spPr>
      </p:pic>
      <p:sp>
        <p:nvSpPr>
          <p:cNvPr id="11" name="Rectangle 10"/>
          <p:cNvSpPr/>
          <p:nvPr/>
        </p:nvSpPr>
        <p:spPr>
          <a:xfrm>
            <a:off x="4990006" y="104960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64205" y="4968516"/>
            <a:ext cx="5415362" cy="1291957"/>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في هذه المحاضرة نشير إلى خطوات إعداد البحث العلمي  القانوني بشكل عام، استعداداً لشرح كل خطوة بالتفصيل في الفصل الدراسي القادم.</a:t>
            </a: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139341" y="111987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141408" y="130555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1215957" y="2053677"/>
            <a:ext cx="10027399" cy="3744038"/>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في المحاضرة السابقة، تناولنا موضوع الأدوات الأساسية للبحث القانوني وأهمية التعرف عليها وتوظيفها بشكل فعال.</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درسنا في البداية أهمية القانون باعتباره المصدر الأساسي لأي بحث قانوني، ووضحنا كيف تُعتبر أحكام القضاء مرجعاً غنياً لتفسير النصوص وتطبيقها.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تطرقنا إلى أعمال الفقه ودورها في تحليل وتوضيح الجوانب النظرية والعملية للقانون.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وقد أوضحنا مجموعة من الضوابط التي يجب على الباحث مراعاتها عند الاعتماد على هذه الأدوات لضمان جودة البحث ومصداقيته.</a:t>
            </a:r>
          </a:p>
        </p:txBody>
      </p:sp>
      <p:sp>
        <p:nvSpPr>
          <p:cNvPr id="2" name="TextBox 1">
            <a:extLst>
              <a:ext uri="{FF2B5EF4-FFF2-40B4-BE49-F238E27FC236}">
                <a16:creationId xmlns:a16="http://schemas.microsoft.com/office/drawing/2014/main" id="{3FA4BFEB-F3D6-C5DF-4989-BC37C57BA14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621374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C7521-E1A6-76E6-66FE-4280907085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2243C8-3D38-C1A5-462E-70C4039DAAE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CC83C85-8487-2E64-EF05-416AC4EF18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666FD20-A47B-359B-B811-15AB6EF5E5EB}"/>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0B27E30-195B-3A16-D8A3-7394CD4D7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70AD97D-5A22-8076-89B2-C2A44B8A682A}"/>
              </a:ext>
            </a:extLst>
          </p:cNvPr>
          <p:cNvSpPr txBox="1"/>
          <p:nvPr/>
        </p:nvSpPr>
        <p:spPr>
          <a:xfrm>
            <a:off x="1050587" y="2287141"/>
            <a:ext cx="10251135" cy="300537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انتقلنا بعد ذلك إلى مصادر البحث القانوني، حيث استعرضنا الفرق بين المكتبة التقليدية والمكتبة الإلكترونية، مع التركيز على أهمية الاستفادة من المصادر الإلكترونية التي أصبحت جزءاً لا غنى عنه في البحث القانوني المعاصر.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تطرقنا إلى أنواع المصادر الإلكترونية، مثل قواعد البيانات القانونية والمجلات الأكاديمية المتخصصة، مع التنبيه إلى القيود والضوابط التي ينبغي الالتزام بها أثناء استخدامها.</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ختاماً، شددنا على ضرورة الجمع بين المصادر التقليدية والإلكترونية لتحقيق بحث متوازن وعميق، مع مراعاة التطورات التكنولوجية الحديثة في هذا المجال.</a:t>
            </a:r>
          </a:p>
        </p:txBody>
      </p:sp>
      <p:sp>
        <p:nvSpPr>
          <p:cNvPr id="2" name="TextBox 1">
            <a:extLst>
              <a:ext uri="{FF2B5EF4-FFF2-40B4-BE49-F238E27FC236}">
                <a16:creationId xmlns:a16="http://schemas.microsoft.com/office/drawing/2014/main" id="{BEF372C0-A0F2-9D10-5913-08FF506E861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87741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C7E3-6B1D-7410-D11E-8AB52579CC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1807F5-329B-4E99-A787-D23ECA85F81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988A323-94AE-276E-EF13-334587B5C9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C85142C-7E01-A00B-8751-4B5170D50B29}"/>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E3C01CB-E00D-E9BB-A64F-E24D9401BC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D11C2CB-E77C-715B-709F-05A981B919F2}"/>
              </a:ext>
            </a:extLst>
          </p:cNvPr>
          <p:cNvSpPr txBox="1"/>
          <p:nvPr/>
        </p:nvSpPr>
        <p:spPr>
          <a:xfrm>
            <a:off x="1478605" y="2355234"/>
            <a:ext cx="9764752"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في هذه المحاضرة، سنستعرض الخطوات الأساسية لإعداد بحث قانوني متكامل بشكل موجز، تمهيداً للتوسع في شرحها بالتفصيل في الفصل القادم.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نبدأ بأهمية القراءة المستمرة من المراجع القانونية، فهي أساس البحث العلمي وتوفر للباحث رؤية شاملة حول موضوعه وتساعده على الاطلاع على مختلف الآراء القانونية.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ثم ننتقل إلى الخطوة التالية، وهي اختيار الموضوع بعناية، حيث يحكم</a:t>
            </a:r>
            <a:r>
              <a:rPr lang="en-US" dirty="0">
                <a:latin typeface="Alexandria" charset="0"/>
                <a:cs typeface="Alexandria" charset="0"/>
              </a:rPr>
              <a:t> </a:t>
            </a:r>
            <a:r>
              <a:rPr lang="ar-EG" dirty="0">
                <a:latin typeface="Alexandria" charset="0"/>
                <a:cs typeface="Alexandria" charset="0"/>
              </a:rPr>
              <a:t>اختيار الموضوع مجموعة من المعايير.</a:t>
            </a:r>
            <a:endParaRPr lang="ar-EG" sz="20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DDD41F1-903D-7489-092F-CDF5934676B3}"/>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سنتناول في هذه المحاضرة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37126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70865-52CD-B051-5FED-7C4C661838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EA278A-751B-21CC-0585-0DD0AF81C5BC}"/>
              </a:ext>
            </a:extLst>
          </p:cNvPr>
          <p:cNvSpPr/>
          <p:nvPr/>
        </p:nvSpPr>
        <p:spPr>
          <a:xfrm>
            <a:off x="690915" y="1712829"/>
            <a:ext cx="10812720" cy="4532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8A1CA9A-BEE9-3B62-4ED2-D9C6E1954D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3DEFB11-7171-BA2E-9D9D-1FDD6CB386FE}"/>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C063D5F-98D5-CA24-B7ED-3EBE6259CD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764F887-A153-0793-AA7E-0CAAEA52D290}"/>
              </a:ext>
            </a:extLst>
          </p:cNvPr>
          <p:cNvSpPr txBox="1"/>
          <p:nvPr/>
        </p:nvSpPr>
        <p:spPr>
          <a:xfrm>
            <a:off x="1215958" y="2005039"/>
            <a:ext cx="9978761" cy="4113370"/>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بعد ذلك، نتناول وضع خطة البحث، والتي تمثل الإطار التنظيمي لخطوات البحث، وتساعد في توضيح الأهداف والمنهجية والتقسيمات الأساسية.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يأتي بعدها جمع وتدوين المادة العلمية، وهي خطوة محورية تركز على كيفية الاستفادة من مختلف المصادر وتوثيق المعلومات بطريقة منظمة تضمن سهولة الرجوع إليها.</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ننتقل بعد ذلك إلى كتابة صلب البحث، حيث يتم عرض الأفكار وتحليلها ومناقشتها بشكل منطقي ومتسلسل، مع التأكيد على الالتزام بالمنهجية العلمية.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تليها خطوة كتابة المراجع، حيث يجب الالتزام بالمعايير الأكاديمية في توثيق المصادر لضمان مصداقية البحث وسلامته.</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09061D05-13E4-2CF9-1D70-F2A0193191E6}"/>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سنتناول في هذه المحاضرة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82337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3B172-BCC5-8BE1-5129-2E19176E75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BAF9CC-C4AC-5714-5926-9484FF7A2006}"/>
              </a:ext>
            </a:extLst>
          </p:cNvPr>
          <p:cNvSpPr/>
          <p:nvPr/>
        </p:nvSpPr>
        <p:spPr>
          <a:xfrm>
            <a:off x="690915" y="1712829"/>
            <a:ext cx="10812720" cy="4532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6E79AF9-1564-410F-D355-9BB54E03C9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A51C864-C3C2-46DB-2B1C-FE54E8EDEBEC}"/>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77A97F2-3296-47A4-ACBD-BD5BD61D7E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62E66FE-4A51-B81C-369E-B53019938FF3}"/>
              </a:ext>
            </a:extLst>
          </p:cNvPr>
          <p:cNvSpPr txBox="1"/>
          <p:nvPr/>
        </p:nvSpPr>
        <p:spPr>
          <a:xfrm>
            <a:off x="1157592" y="2248231"/>
            <a:ext cx="9978761"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تتبع ذلك القراءة الكاملة للبحث، وهي خطوة ضرورية لمراجعة المحتوى بشكل شامل والتأكد من خلوه من الأخطاء ومن سلامة الأفكار وتسلسلها.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ثم ننتقل إلى كتابة مقدمة البحث وخاتمته، حيث يجب أن تقدم المقدمة أهداف البحث وأهميته، بينما تلخص الخاتمة النتائج والتوصيات بشكل دقيق.</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وأخيراً، تأتي الخطوة النهائية، وهي إعداد البحث للطباعة ومناقشته أو نشره في المجلات الأكاديمية، بما يضمن تحقيق الغاية من العمل البحثي وإتاحته للقراء.</a:t>
            </a:r>
            <a:endParaRPr lang="ar-EG" sz="20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B988339A-C308-F0B8-FBFB-A445D7FFD1C1}"/>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سنتناول في هذه المحاضرة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949713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Diagram 8">
            <a:extLst>
              <a:ext uri="{FF2B5EF4-FFF2-40B4-BE49-F238E27FC236}">
                <a16:creationId xmlns:a16="http://schemas.microsoft.com/office/drawing/2014/main" id="{E5EAB9B4-9F3F-8F9A-0CE2-C1B84F4D6C8D}"/>
              </a:ext>
            </a:extLst>
          </p:cNvPr>
          <p:cNvGraphicFramePr/>
          <p:nvPr>
            <p:extLst>
              <p:ext uri="{D42A27DB-BD31-4B8C-83A1-F6EECF244321}">
                <p14:modId xmlns:p14="http://schemas.microsoft.com/office/powerpoint/2010/main" val="2285929005"/>
              </p:ext>
            </p:extLst>
          </p:nvPr>
        </p:nvGraphicFramePr>
        <p:xfrm>
          <a:off x="1321881" y="826670"/>
          <a:ext cx="997193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54162C0C-1D73-E315-7D89-3A95CB841C2C}"/>
              </a:ext>
            </a:extLst>
          </p:cNvPr>
          <p:cNvSpPr txBox="1"/>
          <p:nvPr/>
        </p:nvSpPr>
        <p:spPr>
          <a:xfrm>
            <a:off x="4708187" y="2723745"/>
            <a:ext cx="3540868" cy="1312090"/>
          </a:xfrm>
          <a:prstGeom prst="rect">
            <a:avLst/>
          </a:prstGeom>
          <a:noFill/>
        </p:spPr>
        <p:txBody>
          <a:bodyPr wrap="square" rtlCol="0">
            <a:spAutoFit/>
          </a:bodyPr>
          <a:lstStyle/>
          <a:p>
            <a:pPr algn="ctr" rtl="1">
              <a:lnSpc>
                <a:spcPct val="150000"/>
              </a:lnSpc>
            </a:pPr>
            <a:r>
              <a:rPr lang="ar-EG" sz="2800" dirty="0">
                <a:highlight>
                  <a:srgbClr val="FAC748"/>
                </a:highlight>
                <a:latin typeface="Alexandria" pitchFamily="2" charset="-78"/>
                <a:cs typeface="Alexandria" pitchFamily="2" charset="-78"/>
              </a:rPr>
              <a:t>خطوات إعداد البحث العلمي القانوني</a:t>
            </a:r>
            <a:endParaRPr lang="en-US" sz="2800" dirty="0">
              <a:highlight>
                <a:srgbClr val="FAC748"/>
              </a:highlight>
              <a:latin typeface="Alexandria" pitchFamily="2" charset="-78"/>
              <a:cs typeface="Alexandria" pitchFamily="2" charset="-78"/>
            </a:endParaRPr>
          </a:p>
        </p:txBody>
      </p:sp>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القراءة والاستزادة من المراجع القانونية</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E776E5B-ED6F-299A-5117-36F70AE65663}"/>
              </a:ext>
            </a:extLst>
          </p:cNvPr>
          <p:cNvSpPr txBox="1"/>
          <p:nvPr/>
        </p:nvSpPr>
        <p:spPr>
          <a:xfrm>
            <a:off x="2616741" y="2978568"/>
            <a:ext cx="9419616" cy="3733586"/>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تُعد القراءة والاستزادة من المراجع القانونية خطوة سابقة على اختيار موضوع البحث، لأنها تمنح الباحث فهماً واسعاً وشاملاً.</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فقبل أن يحدد الباحث موضوعاً دقيقاً لدراسته، يحتاج إلى الإلمام بالمفاهيم القانونية العامة والجوانب المتنوعة المرتبطة بالمجال.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هذه القراءة التمهيدية تُساعده على اكتشاف القضايا المطروحة حديثاً، والجدل الدائر حولها، والإشكاليات القانونية التي لم يتم تناولها بالبحثب</a:t>
            </a:r>
            <a:r>
              <a:rPr lang="en-US" sz="2000" dirty="0">
                <a:latin typeface="Alexandria" charset="0"/>
                <a:cs typeface="Alexandria" charset="0"/>
              </a:rPr>
              <a:t> </a:t>
            </a:r>
            <a:r>
              <a:rPr lang="ar-EG" sz="2000" dirty="0">
                <a:latin typeface="Alexandria" charset="0"/>
                <a:cs typeface="Alexandria" charset="0"/>
              </a:rPr>
              <a:t>ما يكفي. </a:t>
            </a:r>
          </a:p>
        </p:txBody>
      </p:sp>
    </p:spTree>
    <p:extLst>
      <p:ext uri="{BB962C8B-B14F-4D97-AF65-F5344CB8AC3E}">
        <p14:creationId xmlns:p14="http://schemas.microsoft.com/office/powerpoint/2010/main" val="4265041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E9334-A663-840D-D4B1-8DC888523E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43E41C-084A-6E2A-8075-3B7C4C3206A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48E88D27-6BFE-DC16-4129-197C304631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0889944-560D-1253-3FBC-6764AA5DDF9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8E9376-658A-3F8A-7EF9-B260A736A1EF}"/>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القراءة والاستزادة من المراجع القانونية</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8D3F2168-8DA5-B57A-7AE5-BF34E5F9819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0475651-6A09-38FA-6AEF-5C5EC769677E}"/>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F8171C8-CC31-F533-C690-237B7425A2B0}"/>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D8CA9CE-5515-FC26-F0D9-308D980266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44F04A68-6B5E-C5C2-7476-47C2AD790539}"/>
              </a:ext>
            </a:extLst>
          </p:cNvPr>
          <p:cNvSpPr txBox="1"/>
          <p:nvPr/>
        </p:nvSpPr>
        <p:spPr>
          <a:xfrm>
            <a:off x="2373549" y="2978568"/>
            <a:ext cx="9662808" cy="3733586"/>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تكمن أهمية هذه المرحلة في توجيه الباحث نحو موضوع مُبتكر ومفيد، حيث إن الاطلاع الأولي يفتح أمامه آفاقاً أوسع للاختيار.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قد يكتشف الباحث أثناء القراءة موضوعات لم يكن على علم بها، أو يجد في دراسة أحد الجوانب القانونية ما يستدعي التوسع فيه أو تحليله من زاوية جديدة.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بذلك، تصبح القراءة أداة لاختيار الموضوع، وليست مجرد وسيلة لإثراء المعرفة بعد اختياره.</a:t>
            </a:r>
          </a:p>
        </p:txBody>
      </p:sp>
    </p:spTree>
    <p:extLst>
      <p:ext uri="{BB962C8B-B14F-4D97-AF65-F5344CB8AC3E}">
        <p14:creationId xmlns:p14="http://schemas.microsoft.com/office/powerpoint/2010/main" val="713064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99653-CE71-AE6A-70EE-6BC78E0EB9C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328739C-1E1D-E549-5515-1C527C97687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0FA5C918-693A-71DC-B7A5-D246A52656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8EEFDC2-0377-0B6B-2531-90D43D3711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D3D9FF0-B1DB-E3D2-C5B3-16877876236E}"/>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القراءة والاستزادة من المراجع القانونية</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E2CB82BA-B691-0AD2-968A-5B6D5C27243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2659D66-DA8B-A80F-A952-8C230EF6338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1E26E6AA-C66A-312A-EAD9-EBD7655DBF1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44B92BC-90C3-017E-DB17-5960E9730F2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A3B3649-43C3-CC72-DC38-EEE73F89DF2C}"/>
              </a:ext>
            </a:extLst>
          </p:cNvPr>
          <p:cNvSpPr txBox="1"/>
          <p:nvPr/>
        </p:nvSpPr>
        <p:spPr>
          <a:xfrm>
            <a:off x="2529192" y="2774288"/>
            <a:ext cx="9662808" cy="3733586"/>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علاوة على ذلك، تُجنب القراءة التمهيدية الباحث الوقوع في اختيار موضوع مُكرر أو محدود القيمة العلمية.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فالاطلاع المسبق يتيح له التمييز بين الموضوعات المطروحة بكثرة وتلك التي تستحق الدراسة.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ومن هنا، تُصبح القراءة أولى الخطوات الفعلية في مسار البحث، حيث تزود الباحث بالرؤية والأرضية التي ينطلق منها لتحديد موضوع بحثه ووضع إطار أولي لخطة البحث.</a:t>
            </a:r>
          </a:p>
        </p:txBody>
      </p:sp>
    </p:spTree>
    <p:extLst>
      <p:ext uri="{BB962C8B-B14F-4D97-AF65-F5344CB8AC3E}">
        <p14:creationId xmlns:p14="http://schemas.microsoft.com/office/powerpoint/2010/main" val="1892584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C06D8-3D1C-D2C6-0E3E-81D5A66F0CC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D96CFAB-46E4-CA7A-CF7F-1D863A69725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B243AE7A-A4A0-E9ED-ABCA-E91468B687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12F5CF4-36B4-3A54-16CB-55B0685F25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1E673BF-5C54-1C5A-460A-24F0E22AD64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C2856D-070C-1277-047E-62BCD84DF9BA}"/>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02BCF5E2-DA7B-1428-D2BC-ABE9F34571A4}"/>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24A4714-6C23-1B0E-FB63-AB7250574B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543BA47D-0369-78E0-2F1C-56DDEBC8306D}"/>
              </a:ext>
            </a:extLst>
          </p:cNvPr>
          <p:cNvSpPr txBox="1"/>
          <p:nvPr/>
        </p:nvSpPr>
        <p:spPr>
          <a:xfrm>
            <a:off x="2201691" y="3421507"/>
            <a:ext cx="9824938" cy="2953950"/>
          </a:xfrm>
          <a:prstGeom prst="rect">
            <a:avLst/>
          </a:prstGeom>
          <a:noFill/>
        </p:spPr>
        <p:txBody>
          <a:bodyPr wrap="square" rtlCol="0">
            <a:spAutoFit/>
          </a:bodyPr>
          <a:lstStyle/>
          <a:p>
            <a:pPr algn="r" rtl="1">
              <a:lnSpc>
                <a:spcPct val="150000"/>
              </a:lnSpc>
            </a:pPr>
            <a:r>
              <a:rPr lang="ar-EG" dirty="0">
                <a:latin typeface="Alexandria" charset="0"/>
                <a:cs typeface="Alexandria" charset="0"/>
              </a:rPr>
              <a:t>تُعد مرحلة اختيار موضوع البحث وتحديد إشكاليته وصياغة عنوانه من أهم المراحل في إعداد البحث العلمي القانوني، إذ تشكل الأساس الذي يبني عليه الباحث باقي خطواته، فالاختيار الدقيق للموضوع يضمن التوجه نحو قضية قانونية ذات قيمة علمية وعملية.</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بينما يُسهم تحديد الإشكالية بوضوح في رسم حدود البحث وإبراز هدفه.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أما صياغة العنوان، فهي التعبير المختصر الذي يعكس جوهر الموضوع ويجذب الانتباه إليه. </a:t>
            </a:r>
          </a:p>
        </p:txBody>
      </p:sp>
      <p:sp>
        <p:nvSpPr>
          <p:cNvPr id="9" name="TextBox 8">
            <a:extLst>
              <a:ext uri="{FF2B5EF4-FFF2-40B4-BE49-F238E27FC236}">
                <a16:creationId xmlns:a16="http://schemas.microsoft.com/office/drawing/2014/main" id="{D4F3A7E6-CBEA-9199-C0C7-69A9647B08C6}"/>
              </a:ext>
            </a:extLst>
          </p:cNvPr>
          <p:cNvSpPr txBox="1"/>
          <p:nvPr/>
        </p:nvSpPr>
        <p:spPr>
          <a:xfrm>
            <a:off x="4630366" y="1735226"/>
            <a:ext cx="7429499" cy="1137812"/>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اختيار موضوع  البحث وتحديد الإشكالية </a:t>
            </a:r>
          </a:p>
          <a:p>
            <a:pPr algn="ctr" rtl="1">
              <a:lnSpc>
                <a:spcPct val="150000"/>
              </a:lnSpc>
            </a:pPr>
            <a:r>
              <a:rPr lang="ar-EG" sz="2400" b="1" dirty="0">
                <a:solidFill>
                  <a:srgbClr val="00AEEF"/>
                </a:solidFill>
                <a:latin typeface="Alexandria" charset="0"/>
                <a:cs typeface="Alexandria" charset="0"/>
              </a:rPr>
              <a:t>وصياغة العنوان</a:t>
            </a:r>
          </a:p>
        </p:txBody>
      </p:sp>
    </p:spTree>
    <p:extLst>
      <p:ext uri="{BB962C8B-B14F-4D97-AF65-F5344CB8AC3E}">
        <p14:creationId xmlns:p14="http://schemas.microsoft.com/office/powerpoint/2010/main" val="2455404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8C66-7DB9-6130-274B-B71EDDD99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94E35-BDA2-C334-7993-2BF21F7ABD75}"/>
              </a:ext>
            </a:extLst>
          </p:cNvPr>
          <p:cNvSpPr/>
          <p:nvPr/>
        </p:nvSpPr>
        <p:spPr>
          <a:xfrm>
            <a:off x="836830" y="17809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6D1466B1-FEAC-7E9A-5DC2-12C3AC0B5A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666D6D-48F7-9F9E-B8DD-BDD05F70D68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0819B-7C74-D023-ECF6-68DB76F887E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FD2211-1D42-08B2-6B6E-09B9A2F0A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ED2FC7-C2BA-6E25-CCEF-15F532EB39EF}"/>
              </a:ext>
            </a:extLst>
          </p:cNvPr>
          <p:cNvSpPr txBox="1"/>
          <p:nvPr/>
        </p:nvSpPr>
        <p:spPr>
          <a:xfrm>
            <a:off x="2140547" y="967207"/>
            <a:ext cx="9007350" cy="584775"/>
          </a:xfrm>
          <a:prstGeom prst="rect">
            <a:avLst/>
          </a:prstGeom>
          <a:noFill/>
        </p:spPr>
        <p:txBody>
          <a:bodyPr wrap="square" rtlCol="0">
            <a:spAutoFit/>
          </a:bodyPr>
          <a:lstStyle/>
          <a:p>
            <a:pPr algn="ctr"/>
            <a:r>
              <a:rPr lang="ar-EG" sz="3200" dirty="0">
                <a:solidFill>
                  <a:srgbClr val="00AEEF"/>
                </a:solidFill>
                <a:latin typeface="Alexandria Black" pitchFamily="2" charset="-78"/>
                <a:cs typeface="Alexandria Black" pitchFamily="2" charset="-78"/>
              </a:rPr>
              <a:t>اختيار موضوع البحث </a:t>
            </a:r>
          </a:p>
        </p:txBody>
      </p:sp>
      <p:graphicFrame>
        <p:nvGraphicFramePr>
          <p:cNvPr id="8" name="Diagram 7">
            <a:extLst>
              <a:ext uri="{FF2B5EF4-FFF2-40B4-BE49-F238E27FC236}">
                <a16:creationId xmlns:a16="http://schemas.microsoft.com/office/drawing/2014/main" id="{5E54F1A5-F029-44FC-4AB9-CD6927B66F17}"/>
              </a:ext>
            </a:extLst>
          </p:cNvPr>
          <p:cNvGraphicFramePr/>
          <p:nvPr>
            <p:extLst>
              <p:ext uri="{D42A27DB-BD31-4B8C-83A1-F6EECF244321}">
                <p14:modId xmlns:p14="http://schemas.microsoft.com/office/powerpoint/2010/main" val="2201078604"/>
              </p:ext>
            </p:extLst>
          </p:nvPr>
        </p:nvGraphicFramePr>
        <p:xfrm>
          <a:off x="1860296" y="2063190"/>
          <a:ext cx="10532741" cy="355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1459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ABDB2-08EC-E214-D338-7BC99F01D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DBE5FA-D131-1FEF-60FC-54EB3F2C61C9}"/>
              </a:ext>
            </a:extLst>
          </p:cNvPr>
          <p:cNvSpPr/>
          <p:nvPr/>
        </p:nvSpPr>
        <p:spPr>
          <a:xfrm>
            <a:off x="875741" y="1800379"/>
            <a:ext cx="10812720" cy="4901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A7F9CA52-E589-9466-A144-091005617E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5DE0C9-A97B-4BC7-35C1-8D11056BFE2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986010-8AC4-C7FC-2D03-3BFB0ADD70A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4C9CCDA-2E48-0319-8E61-7F9755FD75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DB788C-FB30-97F9-25C5-4DAACF53C1D6}"/>
              </a:ext>
            </a:extLst>
          </p:cNvPr>
          <p:cNvSpPr txBox="1"/>
          <p:nvPr/>
        </p:nvSpPr>
        <p:spPr>
          <a:xfrm>
            <a:off x="2140547" y="967207"/>
            <a:ext cx="9007350" cy="584775"/>
          </a:xfrm>
          <a:prstGeom prst="rect">
            <a:avLst/>
          </a:prstGeom>
          <a:noFill/>
        </p:spPr>
        <p:txBody>
          <a:bodyPr wrap="square" rtlCol="0">
            <a:spAutoFit/>
          </a:bodyPr>
          <a:lstStyle/>
          <a:p>
            <a:pPr algn="ctr"/>
            <a:r>
              <a:rPr lang="ar-EG" sz="3200" dirty="0">
                <a:solidFill>
                  <a:srgbClr val="00AEEF"/>
                </a:solidFill>
                <a:latin typeface="Alexandria Black" pitchFamily="2" charset="-78"/>
                <a:cs typeface="Alexandria Black" pitchFamily="2" charset="-78"/>
              </a:rPr>
              <a:t>شروط اختيار موضوع البحث</a:t>
            </a:r>
          </a:p>
        </p:txBody>
      </p:sp>
      <p:sp>
        <p:nvSpPr>
          <p:cNvPr id="3" name="TextBox 2">
            <a:extLst>
              <a:ext uri="{FF2B5EF4-FFF2-40B4-BE49-F238E27FC236}">
                <a16:creationId xmlns:a16="http://schemas.microsoft.com/office/drawing/2014/main" id="{F0902316-262A-F740-1690-A159945D80DE}"/>
              </a:ext>
            </a:extLst>
          </p:cNvPr>
          <p:cNvSpPr txBox="1"/>
          <p:nvPr/>
        </p:nvSpPr>
        <p:spPr>
          <a:xfrm>
            <a:off x="1274323" y="2042878"/>
            <a:ext cx="10221924" cy="4395499"/>
          </a:xfrm>
          <a:prstGeom prst="rect">
            <a:avLst/>
          </a:prstGeom>
          <a:noFill/>
        </p:spPr>
        <p:txBody>
          <a:bodyPr wrap="square" rtlCol="0">
            <a:spAutoFit/>
          </a:bodyPr>
          <a:lstStyle/>
          <a:p>
            <a:pPr algn="just" rtl="1">
              <a:lnSpc>
                <a:spcPct val="150000"/>
              </a:lnSpc>
            </a:pPr>
            <a:r>
              <a:rPr lang="ar-EG" sz="1600" b="1" dirty="0">
                <a:solidFill>
                  <a:srgbClr val="00AEEF"/>
                </a:solidFill>
                <a:latin typeface="Alexandria" charset="0"/>
                <a:cs typeface="Alexandria" charset="0"/>
              </a:rPr>
              <a:t>جدة الموضوع</a:t>
            </a:r>
          </a:p>
          <a:p>
            <a:pPr algn="just" rtl="1">
              <a:lnSpc>
                <a:spcPct val="150000"/>
              </a:lnSpc>
            </a:pPr>
            <a:r>
              <a:rPr lang="ar-EG" sz="1400" dirty="0">
                <a:latin typeface="Alexandria" charset="0"/>
                <a:cs typeface="Alexandria" charset="0"/>
              </a:rPr>
              <a:t>يُقصد بجدة الموضوع أن يقدم البحث قيمة مضافة من خلال معالجة إشكالية عملية بأسلوب علمي مبتكر، دون اشتراط أن يكون الموضوع غير مطروق من قبل، ويمكن تحقيق ذلك بتقديم رؤية جديدة بتحليل موضوع تقليدي من زاوية مختلفة، أو تطبيق القواعد القانونية على وقائع حديثة، فالمهم أن يسهم البحث في تطوير المعرفة القانونية ويحقق فائدة ملموسة.</a:t>
            </a:r>
          </a:p>
          <a:p>
            <a:pPr algn="just" rtl="1">
              <a:lnSpc>
                <a:spcPct val="150000"/>
              </a:lnSpc>
            </a:pPr>
            <a:endParaRPr lang="ar-EG" sz="1400" dirty="0">
              <a:latin typeface="Alexandria" charset="0"/>
              <a:cs typeface="Alexandria" charset="0"/>
            </a:endParaRPr>
          </a:p>
          <a:p>
            <a:pPr algn="just" rtl="1">
              <a:lnSpc>
                <a:spcPct val="150000"/>
              </a:lnSpc>
            </a:pPr>
            <a:r>
              <a:rPr lang="ar-EG" sz="1600" b="1" dirty="0">
                <a:solidFill>
                  <a:srgbClr val="00AEEF"/>
                </a:solidFill>
                <a:latin typeface="Alexandria" charset="0"/>
                <a:cs typeface="Alexandria" charset="0"/>
              </a:rPr>
              <a:t>توفر المادة العلمية</a:t>
            </a:r>
          </a:p>
          <a:p>
            <a:pPr algn="just" rtl="1">
              <a:lnSpc>
                <a:spcPct val="150000"/>
              </a:lnSpc>
            </a:pPr>
            <a:r>
              <a:rPr lang="ar-EG" sz="1400" dirty="0">
                <a:latin typeface="Alexandria" charset="0"/>
                <a:cs typeface="Alexandria" charset="0"/>
              </a:rPr>
              <a:t>يتطلب البحث الناجح توفر مراجع كافية تغطي الجوانب الفقهية، والقضائية، والتشريعية للموضوع، وإذا لم تتوفر الأدوات والمصادر اللازمة، يكون على الباحث اختيار موضوع آخر.</a:t>
            </a:r>
          </a:p>
          <a:p>
            <a:pPr algn="just" rtl="1">
              <a:lnSpc>
                <a:spcPct val="150000"/>
              </a:lnSpc>
            </a:pPr>
            <a:endParaRPr lang="ar-EG" sz="1400" dirty="0">
              <a:latin typeface="Alexandria" charset="0"/>
              <a:cs typeface="Alexandria" charset="0"/>
            </a:endParaRPr>
          </a:p>
          <a:p>
            <a:pPr algn="just" rtl="1">
              <a:lnSpc>
                <a:spcPct val="150000"/>
              </a:lnSpc>
            </a:pPr>
            <a:r>
              <a:rPr lang="ar-EG" sz="1600" b="1" dirty="0">
                <a:solidFill>
                  <a:srgbClr val="00AEEF"/>
                </a:solidFill>
                <a:latin typeface="Alexandria" charset="0"/>
                <a:cs typeface="Alexandria" charset="0"/>
              </a:rPr>
              <a:t>تحديد الموضوع</a:t>
            </a:r>
          </a:p>
          <a:p>
            <a:pPr algn="just" rtl="1">
              <a:lnSpc>
                <a:spcPct val="150000"/>
              </a:lnSpc>
            </a:pPr>
            <a:r>
              <a:rPr lang="ar-EG" sz="1400" dirty="0">
                <a:latin typeface="Alexandria" charset="0"/>
                <a:cs typeface="Alexandria" charset="0"/>
              </a:rPr>
              <a:t>ينبغي أن يكون الموضوع معتدلاً بين العمومية والضيق الشديد، بحيث يتناول الباحث إشكالية محددة بالدراسة الشاملة؛ فاختيار موضوع متوازن يتيح معالجة معمقة ودقيقة، مع التركيز على ملء فجوة قانونية أو تقديم حلول فعالة، لذا فإن تضييق نطاق الموضوع </a:t>
            </a:r>
            <a:r>
              <a:rPr lang="en-US" sz="1400" dirty="0">
                <a:latin typeface="Alexandria" charset="0"/>
                <a:cs typeface="Alexandria" charset="0"/>
              </a:rPr>
              <a:t> </a:t>
            </a:r>
            <a:r>
              <a:rPr lang="ar-EG" sz="1400" dirty="0">
                <a:latin typeface="Alexandria" charset="0"/>
                <a:cs typeface="Alexandria" charset="0"/>
              </a:rPr>
              <a:t>بما يتناسب مع الغرض من إعداده هو خطوة أساسية لتعزيز دقة النتائج وضمان تحقيق قيمة علمية.</a:t>
            </a:r>
          </a:p>
        </p:txBody>
      </p:sp>
    </p:spTree>
    <p:extLst>
      <p:ext uri="{BB962C8B-B14F-4D97-AF65-F5344CB8AC3E}">
        <p14:creationId xmlns:p14="http://schemas.microsoft.com/office/powerpoint/2010/main" val="789863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A2784-5526-139E-FD7E-DD4766531C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04767A-BFA0-A160-1024-5C305F55795F}"/>
              </a:ext>
            </a:extLst>
          </p:cNvPr>
          <p:cNvSpPr/>
          <p:nvPr/>
        </p:nvSpPr>
        <p:spPr>
          <a:xfrm>
            <a:off x="681390" y="1798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8B5BF70-6150-7B1F-8E1B-4DB92B2891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46290E-2DF2-2D36-EB67-8D4EF15CBF8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C117F3-178F-9C60-2240-DFBAF631F5F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7271CD1-E40C-57BD-28F4-12EAD7636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4BFB93C-1D28-0F81-3346-DC689652842D}"/>
              </a:ext>
            </a:extLst>
          </p:cNvPr>
          <p:cNvSpPr txBox="1"/>
          <p:nvPr/>
        </p:nvSpPr>
        <p:spPr>
          <a:xfrm>
            <a:off x="2600324" y="971550"/>
            <a:ext cx="7153275"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بعض من مواطن اكتشاف الإشكالية</a:t>
            </a:r>
            <a:endParaRPr lang="en-US" sz="2400" dirty="0">
              <a:solidFill>
                <a:srgbClr val="00AEEF"/>
              </a:solidFill>
              <a:latin typeface="Alexandria Black" pitchFamily="2" charset="-78"/>
              <a:cs typeface="Alexandria Black" pitchFamily="2" charset="-78"/>
            </a:endParaRPr>
          </a:p>
        </p:txBody>
      </p:sp>
      <p:graphicFrame>
        <p:nvGraphicFramePr>
          <p:cNvPr id="11" name="Diagram 10">
            <a:extLst>
              <a:ext uri="{FF2B5EF4-FFF2-40B4-BE49-F238E27FC236}">
                <a16:creationId xmlns:a16="http://schemas.microsoft.com/office/drawing/2014/main" id="{AF1D174D-A73F-1E10-C061-5A054AC35E66}"/>
              </a:ext>
            </a:extLst>
          </p:cNvPr>
          <p:cNvGraphicFramePr/>
          <p:nvPr/>
        </p:nvGraphicFramePr>
        <p:xfrm>
          <a:off x="805542" y="2172909"/>
          <a:ext cx="10613571" cy="3804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5253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4B871-4FF9-A2E5-D0A6-F1E70197FF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F026D0-C824-32E7-CDCA-F73F137CD41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166CEFB-3B49-B3C1-E348-D65D5550D6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73E4CB-B962-0859-EEC0-65BD6AA353A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1CB852-4449-4E32-E0CC-CE070D02564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E230A29-0BB8-5E1B-0480-F5464FE829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168BBB6-7A9D-70E3-F880-1764DBA653B6}"/>
              </a:ext>
            </a:extLst>
          </p:cNvPr>
          <p:cNvSpPr txBox="1"/>
          <p:nvPr/>
        </p:nvSpPr>
        <p:spPr>
          <a:xfrm>
            <a:off x="174171" y="1932443"/>
            <a:ext cx="11114313" cy="4461799"/>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يجب أن يكون العنوان:</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واضحاً لا لبس فيه ولا غموض</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محدداً ومركزاً بدون تعميم أو إطالة</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مباشراً بحيث يسهل فهمه بمجرد قراءته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جذاباً متفرداً يثير الاهتمام</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مختصراً لا زيادة في عدد كلماته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تقريرياً غير استفهامي </a:t>
            </a:r>
          </a:p>
          <a:p>
            <a:pPr algn="r" rtl="1">
              <a:lnSpc>
                <a:spcPct val="150000"/>
              </a:lnSpc>
            </a:pPr>
            <a:endParaRPr lang="ar-EG" sz="2400" dirty="0">
              <a:latin typeface="Alexandria" charset="0"/>
              <a:cs typeface="Alexandria" charset="0"/>
            </a:endParaRPr>
          </a:p>
        </p:txBody>
      </p:sp>
      <p:sp>
        <p:nvSpPr>
          <p:cNvPr id="4" name="TextBox 3">
            <a:extLst>
              <a:ext uri="{FF2B5EF4-FFF2-40B4-BE49-F238E27FC236}">
                <a16:creationId xmlns:a16="http://schemas.microsoft.com/office/drawing/2014/main" id="{E3D7D41D-252B-9D6F-D2CA-624E5E33569A}"/>
              </a:ext>
            </a:extLst>
          </p:cNvPr>
          <p:cNvSpPr txBox="1"/>
          <p:nvPr/>
        </p:nvSpPr>
        <p:spPr>
          <a:xfrm>
            <a:off x="2455076" y="712291"/>
            <a:ext cx="7075714"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المعايير الشكلية لاختيار عنوان البحث </a:t>
            </a:r>
          </a:p>
        </p:txBody>
      </p:sp>
      <p:pic>
        <p:nvPicPr>
          <p:cNvPr id="12" name="Picture 11" descr="A light bulb and pen&#10;&#10;Description automatically generated">
            <a:extLst>
              <a:ext uri="{FF2B5EF4-FFF2-40B4-BE49-F238E27FC236}">
                <a16:creationId xmlns:a16="http://schemas.microsoft.com/office/drawing/2014/main" id="{AF848842-6228-987A-32FE-824A5F032CF3}"/>
              </a:ext>
            </a:extLst>
          </p:cNvPr>
          <p:cNvPicPr>
            <a:picLocks noChangeAspect="1"/>
          </p:cNvPicPr>
          <p:nvPr/>
        </p:nvPicPr>
        <p:blipFill>
          <a:blip r:embed="rId3">
            <a:extLst>
              <a:ext uri="{28A0092B-C50C-407E-A947-70E740481C1C}">
                <a14:useLocalDpi xmlns:a14="http://schemas.microsoft.com/office/drawing/2010/main" val="0"/>
              </a:ext>
            </a:extLst>
          </a:blip>
          <a:srcRect l="21631" t="12716" r="19199" b="14539"/>
          <a:stretch/>
        </p:blipFill>
        <p:spPr>
          <a:xfrm>
            <a:off x="2286000" y="2133600"/>
            <a:ext cx="3178628" cy="3907972"/>
          </a:xfrm>
          <a:prstGeom prst="rect">
            <a:avLst/>
          </a:prstGeom>
        </p:spPr>
      </p:pic>
    </p:spTree>
    <p:extLst>
      <p:ext uri="{BB962C8B-B14F-4D97-AF65-F5344CB8AC3E}">
        <p14:creationId xmlns:p14="http://schemas.microsoft.com/office/powerpoint/2010/main" val="2901273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70192-1247-998F-FC3A-518ADFA5A4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EDE349-E67C-FE34-B87E-3D212A79927C}"/>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9A9482E-137E-D80C-2E8E-5B440611B8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85F8E6-4F2E-6B0A-C7D7-7AC8EEC7414E}"/>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185DE1-6CF1-E67E-C175-88090CDE380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9A8A97A-D9CA-8C4A-0D66-421A762C9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F2B3FE-B832-8CF6-A5A7-EED96F9FB8F7}"/>
              </a:ext>
            </a:extLst>
          </p:cNvPr>
          <p:cNvSpPr txBox="1"/>
          <p:nvPr/>
        </p:nvSpPr>
        <p:spPr>
          <a:xfrm>
            <a:off x="228600" y="1860875"/>
            <a:ext cx="11114313" cy="3907801"/>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يجب أن يكون العنوان:</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دالاً على مضمون البحث ومحتواه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مشتملاً على المنهج المتبع في دراسته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محدداً لإشكالية البحث</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مبدوءاً بكلمات محورية مثل (دور.....) ، (مدى صحة .....) </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غير حكمي على مضمون البحث أو إشكاليته (لا يستبق نتائج البحث ومخرجاته)</a:t>
            </a:r>
          </a:p>
          <a:p>
            <a:pPr algn="r" rtl="1">
              <a:lnSpc>
                <a:spcPct val="150000"/>
              </a:lnSpc>
            </a:pPr>
            <a:endParaRPr lang="ar-EG" sz="2400" dirty="0">
              <a:latin typeface="Alexandria" charset="0"/>
              <a:cs typeface="Alexandria" charset="0"/>
            </a:endParaRPr>
          </a:p>
        </p:txBody>
      </p:sp>
      <p:sp>
        <p:nvSpPr>
          <p:cNvPr id="4" name="TextBox 3">
            <a:extLst>
              <a:ext uri="{FF2B5EF4-FFF2-40B4-BE49-F238E27FC236}">
                <a16:creationId xmlns:a16="http://schemas.microsoft.com/office/drawing/2014/main" id="{E51E22A2-35DC-312D-B7DF-8C1DBAB93AD5}"/>
              </a:ext>
            </a:extLst>
          </p:cNvPr>
          <p:cNvSpPr txBox="1"/>
          <p:nvPr/>
        </p:nvSpPr>
        <p:spPr>
          <a:xfrm>
            <a:off x="2542626" y="760929"/>
            <a:ext cx="7075714"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المعايير الموضوعية لاختيار عنوان البحث </a:t>
            </a:r>
          </a:p>
        </p:txBody>
      </p:sp>
    </p:spTree>
    <p:extLst>
      <p:ext uri="{BB962C8B-B14F-4D97-AF65-F5344CB8AC3E}">
        <p14:creationId xmlns:p14="http://schemas.microsoft.com/office/powerpoint/2010/main" val="1823476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B42FC-1416-1134-79F9-9197D00BAA7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6D96E91-ADFF-8375-6409-B82D2405B21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EAD56578-D417-CDC1-24C0-D2943453926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7069557-2DA2-35C6-D10B-23C8854C19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7DAB7D-A23A-5FB6-DD55-4DCFC658EE6E}"/>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وضع خطة البحث</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D6422500-EDB5-F546-AFD4-29BDB8A3054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43B5E90-C6DA-C5AB-FC26-5F0A7F54CEE5}"/>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7BA3268B-9FB2-1659-AB85-2465011280B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2D5DADB-2380-52B0-990A-0756BBD290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A1C7F50-C45D-B4C8-B4C4-D3EF6670AAB9}"/>
              </a:ext>
            </a:extLst>
          </p:cNvPr>
          <p:cNvSpPr txBox="1"/>
          <p:nvPr/>
        </p:nvSpPr>
        <p:spPr>
          <a:xfrm>
            <a:off x="3073940" y="2803470"/>
            <a:ext cx="8933234" cy="3784947"/>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تُعد خطة البحث خارطة الطريق التي تضع الأساس العلمي والمنهجي لدراسة موضوع البحث، حيث توضح الإشكاليات والمنهج المستخدم، وتحدد الخطوات والمصادر اللازمة للوصول إلى نتائج دقيقة.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تمثل الخطة الإطار الموجه الذي يمنع الباحث من الانحراف عن أهدافه، وهي البذور الأولى التي تعكس قدرة الباحث على معالجة الموضوع وجودة إنتاجه.</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تُعتبر أول وثيقة مكتوبة تُخرج المشروع البحثي إلى النور، وتعد شرطاً أساسياً لاستكمال تسجيل البحث في المؤسسات الأكاديمية.</a:t>
            </a:r>
          </a:p>
        </p:txBody>
      </p:sp>
    </p:spTree>
    <p:extLst>
      <p:ext uri="{BB962C8B-B14F-4D97-AF65-F5344CB8AC3E}">
        <p14:creationId xmlns:p14="http://schemas.microsoft.com/office/powerpoint/2010/main" val="1824332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278E3-5D90-4337-B7A0-CC7E44275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E14F39-7C47-F37B-0CB9-E3B1247FEC79}"/>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4D4983B-7747-2A26-10F6-14A74D1C83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510D95-D79D-D054-D96B-8A6EA9D2E32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FB9DF3-5496-A2D9-737D-5E57A960DAC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47A2C56-E5AF-4D2B-DAC6-99CD93C7E1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FF63870-A8C1-E6CC-654E-4DB1FE37CD70}"/>
              </a:ext>
            </a:extLst>
          </p:cNvPr>
          <p:cNvSpPr txBox="1"/>
          <p:nvPr/>
        </p:nvSpPr>
        <p:spPr>
          <a:xfrm>
            <a:off x="683079" y="2037695"/>
            <a:ext cx="10594816" cy="3836371"/>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عنوان البحث: </a:t>
            </a:r>
            <a:r>
              <a:rPr lang="ar-EG" sz="1600" dirty="0">
                <a:latin typeface="Alexandria" charset="0"/>
                <a:cs typeface="Alexandria" charset="0"/>
              </a:rPr>
              <a:t>ينبغي على الباحث صياغة عنوان الموضوع بدقة، مع ضرورة مراعاة المعايير الشكلية والموضوعية</a:t>
            </a:r>
          </a:p>
          <a:p>
            <a:pPr algn="r" rtl="1">
              <a:lnSpc>
                <a:spcPct val="150000"/>
              </a:lnSpc>
            </a:pPr>
            <a:endParaRPr lang="ar-EG" sz="2000"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المقدمة: </a:t>
            </a:r>
            <a:r>
              <a:rPr lang="ar-EG" sz="1600" dirty="0">
                <a:latin typeface="Alexandria" charset="0"/>
                <a:cs typeface="Alexandria" charset="0"/>
              </a:rPr>
              <a:t>يمهد الباحث فيها لبحثه وما سيعرضه على القارئ، وتكون شاملة، يعرض الباحث من خلالها أهم أفكاره حول البحث.</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أهمية الموضوع: </a:t>
            </a:r>
            <a:r>
              <a:rPr lang="ar-EG" sz="1600" dirty="0">
                <a:latin typeface="Alexandria" charset="0"/>
                <a:cs typeface="Alexandria" charset="0"/>
              </a:rPr>
              <a:t>يتعين على الباحث توضيح أهمية اختيار الموضوع من جوانب متعددة، بما في ذلك القيمة العملية وقابلية نتائج البحث للتطبيق، والأهمية العلمية على المستوى الأكاديمي، والاقتصادي وغيره، وأهمية البحث كذلك بالنسبة للباحثين الآخرين والمجتمع عموماً والمجتمع القانوني خصوصاً.</a:t>
            </a:r>
          </a:p>
          <a:p>
            <a:pPr algn="r" rtl="1">
              <a:lnSpc>
                <a:spcPct val="150000"/>
              </a:lnSpc>
            </a:pPr>
            <a:endParaRPr lang="ar-EG" sz="1600" dirty="0">
              <a:latin typeface="Alexandria" charset="0"/>
              <a:cs typeface="Alexandria" charset="0"/>
            </a:endParaRPr>
          </a:p>
        </p:txBody>
      </p:sp>
      <p:sp>
        <p:nvSpPr>
          <p:cNvPr id="2" name="TextBox 1">
            <a:extLst>
              <a:ext uri="{FF2B5EF4-FFF2-40B4-BE49-F238E27FC236}">
                <a16:creationId xmlns:a16="http://schemas.microsoft.com/office/drawing/2014/main" id="{C5B5D326-EE17-106C-A5F4-E1EED917DC51}"/>
              </a:ext>
            </a:extLst>
          </p:cNvPr>
          <p:cNvSpPr txBox="1"/>
          <p:nvPr/>
        </p:nvSpPr>
        <p:spPr>
          <a:xfrm>
            <a:off x="1369112" y="905192"/>
            <a:ext cx="9647927" cy="583814"/>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الأجزاء الرئيسية لخطة البحث القانوني</a:t>
            </a:r>
            <a:endParaRPr lang="ar-EG" dirty="0">
              <a:latin typeface="Alexandria" charset="0"/>
              <a:cs typeface="Alexandria" charset="0"/>
            </a:endParaRPr>
          </a:p>
        </p:txBody>
      </p:sp>
    </p:spTree>
    <p:extLst>
      <p:ext uri="{BB962C8B-B14F-4D97-AF65-F5344CB8AC3E}">
        <p14:creationId xmlns:p14="http://schemas.microsoft.com/office/powerpoint/2010/main" val="3856362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E412E-C4C3-D598-6E71-B5E22C47F1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A7899-14AD-E05C-D2E2-B5D7856DA7B1}"/>
              </a:ext>
            </a:extLst>
          </p:cNvPr>
          <p:cNvSpPr/>
          <p:nvPr/>
        </p:nvSpPr>
        <p:spPr>
          <a:xfrm>
            <a:off x="701801" y="16148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DD22D7E-37EB-AC0C-08B5-C12F712633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5CBB2-C8BD-D6E7-ADE8-EA1E9384724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EAC16E-C002-15A2-CBA6-AD23477C6A5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7B3D41C-952E-CE3B-36A9-D0FF2F2F6F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FA887C3-8E90-F8D5-CAC6-52B6E0C87083}"/>
              </a:ext>
            </a:extLst>
          </p:cNvPr>
          <p:cNvSpPr txBox="1"/>
          <p:nvPr/>
        </p:nvSpPr>
        <p:spPr>
          <a:xfrm>
            <a:off x="704850" y="1950608"/>
            <a:ext cx="10594816" cy="439036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المشكلة البحثية: </a:t>
            </a:r>
            <a:r>
              <a:rPr lang="ar-EG" sz="1600" dirty="0">
                <a:latin typeface="Alexandria" charset="0"/>
                <a:cs typeface="Alexandria" charset="0"/>
              </a:rPr>
              <a:t>تحديد المشكلة البحثية ضروري لأنها تؤثر على مراحل البحث المختلفة، فهي المفتاح لفهم الموضوع محل البحث، وهي التي تحدد اتجاه الدراسة.</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أهداف الدراسة:  </a:t>
            </a:r>
            <a:r>
              <a:rPr lang="ar-EG" sz="1600" dirty="0">
                <a:latin typeface="Alexandria" charset="0"/>
                <a:cs typeface="Alexandria" charset="0"/>
              </a:rPr>
              <a:t>تكون الأهداف مرتبطة بإشكالية البحث وتسعى لتحقيق تقدم ملموس نحو حلها أو فهمها بشكل أفضل؛ فالمطلوب من الباحث عند وضع الأهداف أن يحدد بدقة الغايات التي يسعى لتحقيقها من خلال دراسته، وأن تكون هذه الأهداف قابلة للقياس وواضحة، بحيث تسهم بشكل مباشر في معالجة الإشكالية.</a:t>
            </a:r>
          </a:p>
          <a:p>
            <a:pPr algn="r" rtl="1">
              <a:lnSpc>
                <a:spcPct val="150000"/>
              </a:lnSpc>
            </a:pPr>
            <a:endParaRPr lang="ar-EG" sz="1600"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منهج الدراسة: </a:t>
            </a:r>
            <a:r>
              <a:rPr lang="ar-EG" sz="1600" dirty="0">
                <a:latin typeface="Alexandria" charset="0"/>
                <a:cs typeface="Alexandria" charset="0"/>
              </a:rPr>
              <a:t>يحدد الباحث المنهج المستخدم في الدراسة، مثل المنهج المقارن أو التاريخي أو الاستقرائي أو الاستنباطي، مع تطبيقه على الموضوع بشكل محدد.</a:t>
            </a:r>
          </a:p>
          <a:p>
            <a:pPr algn="r" rtl="1">
              <a:lnSpc>
                <a:spcPct val="150000"/>
              </a:lnSpc>
            </a:pPr>
            <a:endParaRPr lang="ar-EG" sz="1600" dirty="0">
              <a:latin typeface="Alexandria" charset="0"/>
              <a:cs typeface="Alexandria" charset="0"/>
            </a:endParaRPr>
          </a:p>
          <a:p>
            <a:pPr algn="r" rtl="1">
              <a:lnSpc>
                <a:spcPct val="150000"/>
              </a:lnSpc>
            </a:pPr>
            <a:endParaRPr lang="ar-EG" sz="1600" dirty="0">
              <a:solidFill>
                <a:srgbClr val="00AEEF"/>
              </a:solidFill>
              <a:latin typeface="Alexandria" charset="0"/>
              <a:cs typeface="Alexandria" charset="0"/>
            </a:endParaRPr>
          </a:p>
        </p:txBody>
      </p:sp>
    </p:spTree>
    <p:extLst>
      <p:ext uri="{BB962C8B-B14F-4D97-AF65-F5344CB8AC3E}">
        <p14:creationId xmlns:p14="http://schemas.microsoft.com/office/powerpoint/2010/main" val="2678176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3D397-5A20-1253-9193-5ED6F38A7B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EA0FDC-56D4-3A2E-30B4-3FE76B29CD2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577D196-1C98-96D9-9128-F2A03F1C2E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1BC738-E5FF-29D4-DA52-46F7112CD7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5580E8-CA26-8932-AB9C-015847FD560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FF5511E-1F2B-1D48-CC31-650877AAED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2B1D67D-1DBE-EDDC-1F8C-0ABBFCA0EB77}"/>
              </a:ext>
            </a:extLst>
          </p:cNvPr>
          <p:cNvSpPr txBox="1"/>
          <p:nvPr/>
        </p:nvSpPr>
        <p:spPr>
          <a:xfrm>
            <a:off x="779894" y="1944124"/>
            <a:ext cx="10594816" cy="3559372"/>
          </a:xfrm>
          <a:prstGeom prst="rect">
            <a:avLst/>
          </a:prstGeom>
          <a:noFill/>
        </p:spPr>
        <p:txBody>
          <a:bodyPr wrap="square" rtlCol="0">
            <a:spAutoFit/>
          </a:bodyPr>
          <a:lstStyle/>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تقسيم الموضوع وتبويبه: </a:t>
            </a:r>
            <a:r>
              <a:rPr lang="ar-EG" sz="1600" dirty="0">
                <a:solidFill>
                  <a:srgbClr val="00AEEF"/>
                </a:solidFill>
                <a:latin typeface="Alexandria" charset="0"/>
                <a:cs typeface="Alexandria" charset="0"/>
              </a:rPr>
              <a:t>الجزء الأهم في خطة البحث</a:t>
            </a:r>
          </a:p>
          <a:p>
            <a:pPr algn="r" rtl="1">
              <a:lnSpc>
                <a:spcPct val="150000"/>
              </a:lnSpc>
            </a:pPr>
            <a:r>
              <a:rPr lang="ar-EG" sz="1600" dirty="0">
                <a:latin typeface="Alexandria" charset="0"/>
                <a:cs typeface="Alexandria" charset="0"/>
              </a:rPr>
              <a:t>على الباحث أن يضع الخطوط العريضه لبحثه ويقسم الإشكالية إلى أجزاء متوازنة من مباحث ومطالب وفروع، ويجب أن يتم هذا التقسيم والتبويب بالتسلسل المنطقي والشمولية والذاتية.</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قائمة المراجع المبدئية</a:t>
            </a:r>
          </a:p>
          <a:p>
            <a:pPr algn="r" rtl="1">
              <a:lnSpc>
                <a:spcPct val="150000"/>
              </a:lnSpc>
            </a:pPr>
            <a:r>
              <a:rPr lang="ar-EG" sz="1600" dirty="0">
                <a:latin typeface="Alexandria" charset="0"/>
                <a:cs typeface="Alexandria" charset="0"/>
              </a:rPr>
              <a:t>توضيح لعدد من المراجع الأساسية التي قرر الباحث أنه سيعتمد عليها بشكل مبدئي في كتابة بحثه، وهذه القائمة قابله للزيادة في البحث بصورته النهائية. </a:t>
            </a:r>
          </a:p>
          <a:p>
            <a:pPr algn="r" rtl="1">
              <a:lnSpc>
                <a:spcPct val="150000"/>
              </a:lnSpc>
            </a:pPr>
            <a:endParaRPr lang="ar-EG" sz="1600" dirty="0">
              <a:solidFill>
                <a:srgbClr val="00AEEF"/>
              </a:solidFill>
              <a:latin typeface="Alexandria" charset="0"/>
              <a:cs typeface="Alexandria" charset="0"/>
            </a:endParaRPr>
          </a:p>
        </p:txBody>
      </p:sp>
    </p:spTree>
    <p:extLst>
      <p:ext uri="{BB962C8B-B14F-4D97-AF65-F5344CB8AC3E}">
        <p14:creationId xmlns:p14="http://schemas.microsoft.com/office/powerpoint/2010/main" val="236725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69C23-286E-5302-F500-471FB49284F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DF478D4-9141-7DEA-F0E4-E1E6FDDE8A3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7EB865CF-3839-DBE6-C3B2-66FFA2D6AE6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349C2AF-F5DD-130F-C235-9E5D963E6A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6025046-68EA-EA8C-96A9-F4715A4470A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C80B61A-E120-33E9-A68A-2E6BF7C104E8}"/>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E2DA1DE-F291-B0F1-569A-884F14C7099F}"/>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508AAD4-69C1-4675-5077-A85FB2D469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4A948AA0-EBB9-A98A-C859-8B83C3ED61E9}"/>
              </a:ext>
            </a:extLst>
          </p:cNvPr>
          <p:cNvSpPr txBox="1"/>
          <p:nvPr/>
        </p:nvSpPr>
        <p:spPr>
          <a:xfrm>
            <a:off x="2211419" y="3295047"/>
            <a:ext cx="9824938" cy="2953950"/>
          </a:xfrm>
          <a:prstGeom prst="rect">
            <a:avLst/>
          </a:prstGeom>
          <a:noFill/>
        </p:spPr>
        <p:txBody>
          <a:bodyPr wrap="square" rtlCol="0">
            <a:spAutoFit/>
          </a:bodyPr>
          <a:lstStyle/>
          <a:p>
            <a:pPr algn="r" rtl="1">
              <a:lnSpc>
                <a:spcPct val="150000"/>
              </a:lnSpc>
            </a:pPr>
            <a:r>
              <a:rPr lang="ar-EG" dirty="0">
                <a:latin typeface="Alexandria" charset="0"/>
                <a:cs typeface="Alexandria" charset="0"/>
              </a:rPr>
              <a:t>جمع المادة العلمية هو الأساس الذي يقوم عليه البحث القانوني، وتتطلب الاعتماد على مصادر متعددة تشمل النصوص القانونية الوطنية والأجنبية، والأحكام القضائية التي تقدم تطبيقات عملية للنصوص، والأعمال الفقهية التي توفر رؤى تحليلية ونقدية للموضوع.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عملية التدوين هي الخطوة المكملة لجمع المادة العلمية، حيث يقوم الباحث بتسجيل كل المعلومات المستخلصة من المصادر المختلفة بشكل دقيق ومنظم. </a:t>
            </a:r>
          </a:p>
          <a:p>
            <a:pPr algn="r" rtl="1">
              <a:lnSpc>
                <a:spcPct val="150000"/>
              </a:lnSpc>
            </a:pPr>
            <a:endParaRPr lang="ar-EG" dirty="0">
              <a:latin typeface="Alexandria" charset="0"/>
              <a:cs typeface="Alexandria" charset="0"/>
            </a:endParaRPr>
          </a:p>
        </p:txBody>
      </p:sp>
      <p:sp>
        <p:nvSpPr>
          <p:cNvPr id="9" name="TextBox 8">
            <a:extLst>
              <a:ext uri="{FF2B5EF4-FFF2-40B4-BE49-F238E27FC236}">
                <a16:creationId xmlns:a16="http://schemas.microsoft.com/office/drawing/2014/main" id="{1D1DB4E8-E8ED-0144-0419-F1FFD9A187D7}"/>
              </a:ext>
            </a:extLst>
          </p:cNvPr>
          <p:cNvSpPr txBox="1"/>
          <p:nvPr/>
        </p:nvSpPr>
        <p:spPr>
          <a:xfrm>
            <a:off x="4630366" y="1735226"/>
            <a:ext cx="7429499" cy="583814"/>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جمع وتدوين المادة العلمية</a:t>
            </a:r>
          </a:p>
        </p:txBody>
      </p:sp>
    </p:spTree>
    <p:extLst>
      <p:ext uri="{BB962C8B-B14F-4D97-AF65-F5344CB8AC3E}">
        <p14:creationId xmlns:p14="http://schemas.microsoft.com/office/powerpoint/2010/main" val="28370089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82B00-AA25-B979-73AE-F0921153EC9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64B4B7B-BEE7-FB26-DD52-28DADE46F45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2F6A2C7D-6167-EB07-77DB-F663B7B57A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A04DBCB-038E-B66E-F8AB-5F14FF4046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94244C5-00CD-BB40-506B-290E5100292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918DA79-C0C3-A402-269C-561E10D3E187}"/>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4BB42358-DA13-4B19-952C-BA743E35B071}"/>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3FBCE0D-3C20-A3CC-5D05-5F09B51E7B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4C823D7B-33C7-28D8-309E-693C92E0355F}"/>
              </a:ext>
            </a:extLst>
          </p:cNvPr>
          <p:cNvSpPr txBox="1"/>
          <p:nvPr/>
        </p:nvSpPr>
        <p:spPr>
          <a:xfrm>
            <a:off x="2250329" y="2242056"/>
            <a:ext cx="9824938" cy="4615944"/>
          </a:xfrm>
          <a:prstGeom prst="rect">
            <a:avLst/>
          </a:prstGeom>
          <a:noFill/>
        </p:spPr>
        <p:txBody>
          <a:bodyPr wrap="square" rtlCol="0">
            <a:spAutoFit/>
          </a:bodyPr>
          <a:lstStyle/>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تسهم عملية تدوين المادة العلمية في تسهيل استرجاع المعلومات عند الحاجة وفي صياغة البحث وفق خطة واضحة.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يجب أن يلتزم الباحث بمعايير الأمانة العلمية أثناء التدوين، مثل توثيق المراجع بدقة والتمييز بين الاقتباسات والآراء الشخصية للباحث.</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ينبغي على الباحث حفظ المادة العلمية المدونة بشكل آمن، سواء عبر الوسائل التقليدية أو باستخدام التقنيات الحديثة، مثل برامج وتطبيقات التدوين وإدارة المراجع؛ حيث تتيح مرونة أكبر وتوفر الوقت والجهد من خلال تنظيم البيانات وحمايتها من الضياع أو التلف.</a:t>
            </a:r>
          </a:p>
          <a:p>
            <a:pPr algn="r" rtl="1">
              <a:lnSpc>
                <a:spcPct val="150000"/>
              </a:lnSpc>
            </a:pPr>
            <a:endParaRPr lang="ar-EG" dirty="0">
              <a:latin typeface="Alexandria" charset="0"/>
              <a:cs typeface="Alexandria" charset="0"/>
            </a:endParaRPr>
          </a:p>
        </p:txBody>
      </p:sp>
      <p:sp>
        <p:nvSpPr>
          <p:cNvPr id="9" name="TextBox 8">
            <a:extLst>
              <a:ext uri="{FF2B5EF4-FFF2-40B4-BE49-F238E27FC236}">
                <a16:creationId xmlns:a16="http://schemas.microsoft.com/office/drawing/2014/main" id="{34B2168B-05ED-1810-F71B-7C398900AE0E}"/>
              </a:ext>
            </a:extLst>
          </p:cNvPr>
          <p:cNvSpPr txBox="1"/>
          <p:nvPr/>
        </p:nvSpPr>
        <p:spPr>
          <a:xfrm>
            <a:off x="4630366" y="1735226"/>
            <a:ext cx="7429499" cy="583814"/>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جمع وتدوين المادة العلمية</a:t>
            </a:r>
          </a:p>
        </p:txBody>
      </p:sp>
    </p:spTree>
    <p:extLst>
      <p:ext uri="{BB962C8B-B14F-4D97-AF65-F5344CB8AC3E}">
        <p14:creationId xmlns:p14="http://schemas.microsoft.com/office/powerpoint/2010/main" val="28620968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A42EE-9BCC-C468-DA37-F6E31FBA6F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AF6B5-5FF2-CD62-DE6C-FF110EA0DF41}"/>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A6DDAC56-1923-DF20-453C-7DF0B92426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B8A460-91C9-CA90-EA39-7C27A7A1FC6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630C32-7E47-A82E-616E-B7CD5F38EC5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CDB43A-3195-0D80-5F78-C2164F499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545F89-04BA-DECD-72F4-337063ADDD58}"/>
              </a:ext>
            </a:extLst>
          </p:cNvPr>
          <p:cNvSpPr txBox="1"/>
          <p:nvPr/>
        </p:nvSpPr>
        <p:spPr>
          <a:xfrm>
            <a:off x="3861881" y="2754068"/>
            <a:ext cx="7245290" cy="2810256"/>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تتميز الكتابة القانونية عن غيرها من أنماط الكتابة مثل الأدبية أو التاريخية، حيث نهجاً دقيقاً ومنهجياً.</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 قبل الشروع في صياغة البحث القانوني، على الباحث أن يراجع المادة العلمية التي جمعها بعناية، مع الالتزام بأسس الكتابة القانونية وضوابط توثيق المصادر.</a:t>
            </a:r>
            <a:endParaRPr lang="ar-EG" sz="2400" dirty="0">
              <a:latin typeface="Alexandria" charset="0"/>
              <a:cs typeface="Alexandria" charset="0"/>
            </a:endParaRPr>
          </a:p>
        </p:txBody>
      </p:sp>
      <p:sp>
        <p:nvSpPr>
          <p:cNvPr id="2" name="TextBox 1">
            <a:extLst>
              <a:ext uri="{FF2B5EF4-FFF2-40B4-BE49-F238E27FC236}">
                <a16:creationId xmlns:a16="http://schemas.microsoft.com/office/drawing/2014/main" id="{DEDD379D-CCA0-ADB9-6530-5FEF62B1624E}"/>
              </a:ext>
            </a:extLst>
          </p:cNvPr>
          <p:cNvSpPr txBox="1"/>
          <p:nvPr/>
        </p:nvSpPr>
        <p:spPr>
          <a:xfrm>
            <a:off x="2140085" y="933855"/>
            <a:ext cx="9114817" cy="665760"/>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كتابة صلب البحث</a:t>
            </a:r>
          </a:p>
        </p:txBody>
      </p:sp>
      <p:pic>
        <p:nvPicPr>
          <p:cNvPr id="9" name="Picture 8">
            <a:extLst>
              <a:ext uri="{FF2B5EF4-FFF2-40B4-BE49-F238E27FC236}">
                <a16:creationId xmlns:a16="http://schemas.microsoft.com/office/drawing/2014/main" id="{38C391CB-071A-7236-835A-BA26C3CD17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758" y="2918297"/>
            <a:ext cx="2422188" cy="2422188"/>
          </a:xfrm>
          <a:prstGeom prst="rect">
            <a:avLst/>
          </a:prstGeom>
          <a:ln>
            <a:noFill/>
          </a:ln>
          <a:effectLst>
            <a:softEdge rad="112500"/>
          </a:effectLst>
        </p:spPr>
      </p:pic>
    </p:spTree>
    <p:extLst>
      <p:ext uri="{BB962C8B-B14F-4D97-AF65-F5344CB8AC3E}">
        <p14:creationId xmlns:p14="http://schemas.microsoft.com/office/powerpoint/2010/main" val="2552456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37A60-5F2F-9B6C-B9CA-E12BCD41BB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2314AD-AF77-FC09-9E9D-2A7B738B45DB}"/>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563BE68-70A0-57A4-6CAD-24DCB35BD7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F9CD70-75AE-8518-48C9-94C73C62B1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5A031D-CE8A-2A17-0BF4-079F47AE04A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BF51CA5-B7A2-5D0B-5F2F-B35983B89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1C216FC-3DA5-E56B-E3B0-37769E5691FA}"/>
              </a:ext>
            </a:extLst>
          </p:cNvPr>
          <p:cNvSpPr txBox="1"/>
          <p:nvPr/>
        </p:nvSpPr>
        <p:spPr>
          <a:xfrm>
            <a:off x="1439694" y="2092587"/>
            <a:ext cx="9696660" cy="3559372"/>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السلامة الشكلية</a:t>
            </a: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كتابة عناوين الأبواب والفصولبوسط الصفحة.</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كتابة العناوين الفرعية بخط واضح وبارز.</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تنظيم النص إلى فقرات متوازنة الطول بحيث تركز كل فقرة على فكرة محددة.</a:t>
            </a:r>
          </a:p>
          <a:p>
            <a:pPr marL="342900" indent="-342900" algn="r" rtl="1">
              <a:lnSpc>
                <a:spcPct val="150000"/>
              </a:lnSpc>
              <a:buFont typeface="Wingdings" panose="05000000000000000000" pitchFamily="2" charset="2"/>
              <a:buChar char="ü"/>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السلامة العلمية</a:t>
            </a: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استخدام المصطلحات القانونية.</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احترام القواعد الأصولية.</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اختيار العناوين التي تعكس مضمون البحث بدقة، وتجنب التناقض أو التعميم.</a:t>
            </a:r>
          </a:p>
        </p:txBody>
      </p:sp>
      <p:sp>
        <p:nvSpPr>
          <p:cNvPr id="2" name="TextBox 1">
            <a:extLst>
              <a:ext uri="{FF2B5EF4-FFF2-40B4-BE49-F238E27FC236}">
                <a16:creationId xmlns:a16="http://schemas.microsoft.com/office/drawing/2014/main" id="{18B8F07D-B24D-E62E-C57D-87CCAA233728}"/>
              </a:ext>
            </a:extLst>
          </p:cNvPr>
          <p:cNvSpPr txBox="1"/>
          <p:nvPr/>
        </p:nvSpPr>
        <p:spPr>
          <a:xfrm>
            <a:off x="2140085" y="933855"/>
            <a:ext cx="9114817" cy="665760"/>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مراعاة سلامة الكتابة</a:t>
            </a:r>
          </a:p>
        </p:txBody>
      </p:sp>
    </p:spTree>
    <p:extLst>
      <p:ext uri="{BB962C8B-B14F-4D97-AF65-F5344CB8AC3E}">
        <p14:creationId xmlns:p14="http://schemas.microsoft.com/office/powerpoint/2010/main" val="3440180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A3DA9-D1B0-8C1F-B714-778DA13C1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EDC54-78A0-28B0-A972-2D058CC935BF}"/>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5D908F32-600A-FB2B-3EF4-9D3A6FBDD0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A75260-1DB8-0734-5B6A-43BA7F84187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14FBDE-475D-879E-671D-4814E6DF1CC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26B5A2A-14ED-536A-147D-C45E4E4C6F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F769105-2502-9E5A-C14B-CB1ABA3648D9}"/>
              </a:ext>
            </a:extLst>
          </p:cNvPr>
          <p:cNvSpPr txBox="1"/>
          <p:nvPr/>
        </p:nvSpPr>
        <p:spPr>
          <a:xfrm>
            <a:off x="1439694" y="2092587"/>
            <a:ext cx="9696660" cy="3190040"/>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السلامة المنهجية</a:t>
            </a: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ترتيب الأبواب والفصول بشكل منطقي ومتسلسل.</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عرض القواعد قبل الاستثناءات، والشرط الشكلية قبل الموضوعية.</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السلامة اللغوية</a:t>
            </a: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الالتزام بقواعد اللغة العربية من حيث الإعراب والإملاء.</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استخدام جمل واضحة ومترابطة مع تقليل التباعد بين عناصر الجملة لضمان فهم المعنى.</a:t>
            </a:r>
          </a:p>
          <a:p>
            <a:pPr marL="342900" indent="-342900" algn="r" rtl="1">
              <a:lnSpc>
                <a:spcPct val="150000"/>
              </a:lnSpc>
              <a:buFont typeface="Wingdings" panose="05000000000000000000" pitchFamily="2" charset="2"/>
              <a:buChar char="ü"/>
            </a:pPr>
            <a:r>
              <a:rPr lang="ar-EG" sz="1600" dirty="0">
                <a:latin typeface="Alexandria" charset="0"/>
                <a:cs typeface="Alexandria" charset="0"/>
              </a:rPr>
              <a:t>الاعتماد على علامات الترقيم بدقة لتحسين القراءة وإبراز الأفكار.</a:t>
            </a:r>
          </a:p>
        </p:txBody>
      </p:sp>
      <p:sp>
        <p:nvSpPr>
          <p:cNvPr id="2" name="TextBox 1">
            <a:extLst>
              <a:ext uri="{FF2B5EF4-FFF2-40B4-BE49-F238E27FC236}">
                <a16:creationId xmlns:a16="http://schemas.microsoft.com/office/drawing/2014/main" id="{37F32F49-CE2D-AE5A-E1EE-81AFF9488EE0}"/>
              </a:ext>
            </a:extLst>
          </p:cNvPr>
          <p:cNvSpPr txBox="1"/>
          <p:nvPr/>
        </p:nvSpPr>
        <p:spPr>
          <a:xfrm>
            <a:off x="2140085" y="933855"/>
            <a:ext cx="9114817" cy="665760"/>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مراعاة سلامة الكتابة</a:t>
            </a:r>
          </a:p>
        </p:txBody>
      </p:sp>
    </p:spTree>
    <p:extLst>
      <p:ext uri="{BB962C8B-B14F-4D97-AF65-F5344CB8AC3E}">
        <p14:creationId xmlns:p14="http://schemas.microsoft.com/office/powerpoint/2010/main" val="28834312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7AA95-EE17-4367-676C-8AF8BB2986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EEB431-7220-E8F2-A33F-989B8A92376F}"/>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C92DD65-45D9-FD52-40DE-56807491D4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90F2AB-029E-2D99-69EA-B013DE8290E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B3D9AA-323D-3B6D-CBCD-73393469FA7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45AAF11-2A3D-EAFD-60F1-20FC047755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295DA5E-9553-4BD8-A3AE-03FD7C302885}"/>
              </a:ext>
            </a:extLst>
          </p:cNvPr>
          <p:cNvSpPr txBox="1"/>
          <p:nvPr/>
        </p:nvSpPr>
        <p:spPr>
          <a:xfrm>
            <a:off x="1352145" y="2754068"/>
            <a:ext cx="9755026" cy="2348592"/>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يمكن للباحث تحسين أسلوبه من خلال:</a:t>
            </a:r>
          </a:p>
          <a:p>
            <a:pPr algn="r" rtl="1">
              <a:lnSpc>
                <a:spcPct val="150000"/>
              </a:lnSpc>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ü"/>
            </a:pPr>
            <a:r>
              <a:rPr lang="ar-EG" sz="2000" dirty="0">
                <a:latin typeface="Alexandria" charset="0"/>
                <a:cs typeface="Alexandria" charset="0"/>
              </a:rPr>
              <a:t>القراءة المستمرة في الكتب والمؤلفات القانونية.</a:t>
            </a:r>
          </a:p>
          <a:p>
            <a:pPr marL="342900" indent="-342900" algn="r" rtl="1">
              <a:lnSpc>
                <a:spcPct val="150000"/>
              </a:lnSpc>
              <a:buFont typeface="Wingdings" panose="05000000000000000000" pitchFamily="2" charset="2"/>
              <a:buChar char="ü"/>
            </a:pPr>
            <a:r>
              <a:rPr lang="ar-EG" sz="2000" dirty="0">
                <a:latin typeface="Alexandria" charset="0"/>
                <a:cs typeface="Alexandria" charset="0"/>
              </a:rPr>
              <a:t>دراسة نماذج ناجحة من الأبحاث السابقة.</a:t>
            </a:r>
          </a:p>
          <a:p>
            <a:pPr marL="342900" indent="-342900" algn="r" rtl="1">
              <a:lnSpc>
                <a:spcPct val="150000"/>
              </a:lnSpc>
              <a:buFont typeface="Wingdings" panose="05000000000000000000" pitchFamily="2" charset="2"/>
              <a:buChar char="ü"/>
            </a:pPr>
            <a:r>
              <a:rPr lang="ar-EG" sz="2000" dirty="0">
                <a:latin typeface="Alexandria" charset="0"/>
                <a:cs typeface="Alexandria" charset="0"/>
              </a:rPr>
              <a:t>الالتزام بالقواعد اللغوية والأسلوبية لإنتاج نص قانوني متماسك واحترافي.</a:t>
            </a:r>
            <a:endParaRPr lang="ar-EG" sz="2400" dirty="0">
              <a:latin typeface="Alexandria" charset="0"/>
              <a:cs typeface="Alexandria" charset="0"/>
            </a:endParaRPr>
          </a:p>
        </p:txBody>
      </p:sp>
      <p:sp>
        <p:nvSpPr>
          <p:cNvPr id="2" name="TextBox 1">
            <a:extLst>
              <a:ext uri="{FF2B5EF4-FFF2-40B4-BE49-F238E27FC236}">
                <a16:creationId xmlns:a16="http://schemas.microsoft.com/office/drawing/2014/main" id="{36A22B9C-3D28-F6FD-38CC-C4E6248AAA3C}"/>
              </a:ext>
            </a:extLst>
          </p:cNvPr>
          <p:cNvSpPr txBox="1"/>
          <p:nvPr/>
        </p:nvSpPr>
        <p:spPr>
          <a:xfrm>
            <a:off x="2140085" y="933855"/>
            <a:ext cx="9114817" cy="665760"/>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اكتساب مهارات الكتابة القانونية</a:t>
            </a:r>
          </a:p>
        </p:txBody>
      </p:sp>
    </p:spTree>
    <p:extLst>
      <p:ext uri="{BB962C8B-B14F-4D97-AF65-F5344CB8AC3E}">
        <p14:creationId xmlns:p14="http://schemas.microsoft.com/office/powerpoint/2010/main" val="649854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AE7DA-D74C-9149-AAF1-D95F7C4CC8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00E84C-D3B2-84DA-3789-5039F6034ED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2A6C956-0C02-BD06-DD20-E13CBD4A8502}"/>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36180C9-55F1-3688-371A-0EAF3E178431}"/>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AB21F35-E450-D8E9-77B2-2A0CFF3616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A99BAE3-D937-0365-A2D3-53A2439C55E3}"/>
              </a:ext>
            </a:extLst>
          </p:cNvPr>
          <p:cNvSpPr txBox="1"/>
          <p:nvPr/>
        </p:nvSpPr>
        <p:spPr>
          <a:xfrm>
            <a:off x="933856" y="2131498"/>
            <a:ext cx="10367868" cy="369787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charset="0"/>
                <a:cs typeface="Alexandria" charset="0"/>
              </a:rPr>
              <a:t>التأكد من أن الخطة البحثية تتسم بالتماسك والمنطقية والتوازن.</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مراجعة عرض الآراء والنظريات للتأكد من أنه تم بموضوعية ودقة، مع الإشارة إلى أحدث المستجدات في المجال.</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التحقق من تغطية جميع الجوانب المتعلقة بموضوع البحث بصورة شاملة.</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ضمان أن الخاتمة تتفق مع المقدمة وتحقق الأهداف المحددة للبحث.</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التأكد من أن المراجع المستخدمة حديثة وكافية، مع الالتزام بتوثيقها وفقاً للمعايير العلمية المعتمدة.</a:t>
            </a:r>
          </a:p>
          <a:p>
            <a:pPr marL="285750" indent="-285750" algn="just" rtl="1">
              <a:lnSpc>
                <a:spcPct val="150000"/>
              </a:lnSpc>
              <a:buFont typeface="Wingdings" panose="05000000000000000000" pitchFamily="2" charset="2"/>
              <a:buChar char="ü"/>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v"/>
            </a:pPr>
            <a:r>
              <a:rPr lang="ar-EG" sz="1600" dirty="0">
                <a:latin typeface="Alexandria" charset="0"/>
                <a:cs typeface="Alexandria" charset="0"/>
              </a:rPr>
              <a:t>الحرص على هذه النقاط يُسهم في تقديم عمل بحثي متكامل، يعكس التزام الباحث بمعايير الجودة الأكاديمية.</a:t>
            </a:r>
            <a:endParaRPr lang="ar-EG" sz="16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22F15B90-9D81-3E64-6224-2B97042BB4AA}"/>
              </a:ext>
            </a:extLst>
          </p:cNvPr>
          <p:cNvSpPr txBox="1"/>
          <p:nvPr/>
        </p:nvSpPr>
        <p:spPr>
          <a:xfrm>
            <a:off x="2286000" y="1070042"/>
            <a:ext cx="8005864"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على الباحث في مرحلة الكتابة النهائية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12462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D9A58-5DAA-4300-3275-C63CDEF046D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F6C668A-C623-F0EC-5FF3-3061CAC6657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F17CCF0A-12B3-4041-3616-AB23938486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6EB79F2-F445-7EA4-A250-6881BE7DD4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C60CDA2-FDC2-0924-1148-5544D5D8DA0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382260-335A-C198-4B58-15717FC77312}"/>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3CD0788A-AD25-ECCB-753A-D15FC727BB6C}"/>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CDBF7E6-BA3C-552F-D238-3D27B87DB4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C57BA68-34C3-260D-DBAB-C5BF6BDE7E6D}"/>
              </a:ext>
            </a:extLst>
          </p:cNvPr>
          <p:cNvSpPr txBox="1"/>
          <p:nvPr/>
        </p:nvSpPr>
        <p:spPr>
          <a:xfrm>
            <a:off x="2250329" y="2436609"/>
            <a:ext cx="9824938" cy="4200445"/>
          </a:xfrm>
          <a:prstGeom prst="rect">
            <a:avLst/>
          </a:prstGeom>
          <a:noFill/>
        </p:spPr>
        <p:txBody>
          <a:bodyPr wrap="square" rtlCol="0">
            <a:spAutoFit/>
          </a:bodyPr>
          <a:lstStyle/>
          <a:p>
            <a:pPr algn="r" rtl="1">
              <a:lnSpc>
                <a:spcPct val="150000"/>
              </a:lnSpc>
            </a:pPr>
            <a:r>
              <a:rPr lang="ar-EG" dirty="0">
                <a:latin typeface="Alexandria" charset="0"/>
                <a:cs typeface="Alexandria" charset="0"/>
              </a:rPr>
              <a:t>تعد قائمة المراجع من العناصر الأساسية التي تعكس جدية الباحث في إعداد بحثه القانوني.</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تشمل هذه القائمة جميع المصادر التي اعتمد عليها الباحث، ويجب توثيقها بدقة لتوضيح كيفية الاستفادة منها.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توجد عدة طرق لترتيب المراجع، مثل الترتيب الهجائي الذي يعتمد على ترتيب أسماء المؤلفين أو عناوين الكتب، وهو شائع في المراجع الفقهية.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كما يمكن استخدام الترتيب النوعي، الذي يصنف المراجع حسب نوعها، مثل المراجع العامة أو الخاصة، ويشمل الكتب المتخصصة، رسائل الماجستير والدكتوراه، والمقالات القانونية.</a:t>
            </a:r>
          </a:p>
        </p:txBody>
      </p:sp>
      <p:sp>
        <p:nvSpPr>
          <p:cNvPr id="9" name="TextBox 8">
            <a:extLst>
              <a:ext uri="{FF2B5EF4-FFF2-40B4-BE49-F238E27FC236}">
                <a16:creationId xmlns:a16="http://schemas.microsoft.com/office/drawing/2014/main" id="{3F8E91A8-31B3-FE0B-C1F5-F8CD1862C8B2}"/>
              </a:ext>
            </a:extLst>
          </p:cNvPr>
          <p:cNvSpPr txBox="1"/>
          <p:nvPr/>
        </p:nvSpPr>
        <p:spPr>
          <a:xfrm>
            <a:off x="4762501" y="1180750"/>
            <a:ext cx="7429499" cy="583814"/>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كتابة قائمة المراجع</a:t>
            </a:r>
          </a:p>
        </p:txBody>
      </p:sp>
    </p:spTree>
    <p:extLst>
      <p:ext uri="{BB962C8B-B14F-4D97-AF65-F5344CB8AC3E}">
        <p14:creationId xmlns:p14="http://schemas.microsoft.com/office/powerpoint/2010/main" val="4008393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CFD4A-8740-0747-E07E-119DAC78EA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26A7D2C-A4D6-19D9-8505-D9753FBC91A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48CE8859-6AE4-351A-8522-622B131F3A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EE7BD50-E587-0F97-6BA3-EAACADFB87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698AC2C-6B0C-BD6F-C3B3-9B39F70E9AB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A851B22-892A-A3C5-E538-E71AC29D619A}"/>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E66B280-0FBE-5041-674C-5871945AAF87}"/>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980652C-705F-1C8C-81DF-48E6609416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5ED2AFED-6641-24F0-93DF-8D197F252C79}"/>
              </a:ext>
            </a:extLst>
          </p:cNvPr>
          <p:cNvSpPr txBox="1"/>
          <p:nvPr/>
        </p:nvSpPr>
        <p:spPr>
          <a:xfrm>
            <a:off x="2182236" y="3127273"/>
            <a:ext cx="9824938" cy="2810256"/>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يمكن أيضاً ترتيب المراجع حسب الزمن أو المكان، حيث يتم ترتيبها وفقاً لتواريخ نشرها أو مكان نشرها، رغم أن الترتيب الزمني نادر الاستخدام في البحث القانوني.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توثيق المراجع بشكل صحيح يعزز من مصداقية البحث ويسهم في حماية حقوق الملكية الفكرية للمؤلفين.</a:t>
            </a:r>
          </a:p>
          <a:p>
            <a:pPr algn="r" rtl="1">
              <a:lnSpc>
                <a:spcPct val="150000"/>
              </a:lnSpc>
            </a:pPr>
            <a:endParaRPr lang="ar-EG" sz="2000" dirty="0">
              <a:latin typeface="Alexandria" charset="0"/>
              <a:cs typeface="Alexandria" charset="0"/>
            </a:endParaRPr>
          </a:p>
        </p:txBody>
      </p:sp>
      <p:sp>
        <p:nvSpPr>
          <p:cNvPr id="9" name="TextBox 8">
            <a:extLst>
              <a:ext uri="{FF2B5EF4-FFF2-40B4-BE49-F238E27FC236}">
                <a16:creationId xmlns:a16="http://schemas.microsoft.com/office/drawing/2014/main" id="{195CF3CF-A354-4108-21F8-2917F9CF7EA8}"/>
              </a:ext>
            </a:extLst>
          </p:cNvPr>
          <p:cNvSpPr txBox="1"/>
          <p:nvPr/>
        </p:nvSpPr>
        <p:spPr>
          <a:xfrm>
            <a:off x="4762501" y="1180750"/>
            <a:ext cx="7429499" cy="583814"/>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كتابة قائمة المراجع</a:t>
            </a:r>
          </a:p>
        </p:txBody>
      </p:sp>
    </p:spTree>
    <p:extLst>
      <p:ext uri="{BB962C8B-B14F-4D97-AF65-F5344CB8AC3E}">
        <p14:creationId xmlns:p14="http://schemas.microsoft.com/office/powerpoint/2010/main" val="207248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ABDB2-08EC-E214-D338-7BC99F01D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DBE5FA-D131-1FEF-60FC-54EB3F2C61C9}"/>
              </a:ext>
            </a:extLst>
          </p:cNvPr>
          <p:cNvSpPr/>
          <p:nvPr/>
        </p:nvSpPr>
        <p:spPr>
          <a:xfrm>
            <a:off x="875741" y="18003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A7F9CA52-E589-9466-A144-091005617E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5DE0C9-A97B-4BC7-35C1-8D11056BFE2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986010-8AC4-C7FC-2D03-3BFB0ADD70A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4C9CCDA-2E48-0319-8E61-7F9755FD75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DB788C-FB30-97F9-25C5-4DAACF53C1D6}"/>
              </a:ext>
            </a:extLst>
          </p:cNvPr>
          <p:cNvSpPr txBox="1"/>
          <p:nvPr/>
        </p:nvSpPr>
        <p:spPr>
          <a:xfrm>
            <a:off x="2198912" y="967208"/>
            <a:ext cx="9007350" cy="738664"/>
          </a:xfrm>
          <a:prstGeom prst="rect">
            <a:avLst/>
          </a:prstGeom>
          <a:noFill/>
        </p:spPr>
        <p:txBody>
          <a:bodyPr wrap="square" rtlCol="0">
            <a:spAutoFit/>
          </a:bodyPr>
          <a:lstStyle/>
          <a:p>
            <a:pPr algn="ctr"/>
            <a:r>
              <a:rPr lang="ar-EG" sz="2800" b="1" dirty="0">
                <a:solidFill>
                  <a:srgbClr val="00AEEF"/>
                </a:solidFill>
                <a:latin typeface="Alexandria Black" pitchFamily="2" charset="-78"/>
                <a:cs typeface="Alexandria Black" pitchFamily="2" charset="-78"/>
              </a:rPr>
              <a:t>ملاحظة هامة </a:t>
            </a:r>
          </a:p>
          <a:p>
            <a:pPr algn="ctr"/>
            <a:r>
              <a:rPr lang="ar-EG" sz="1400" b="1" dirty="0">
                <a:solidFill>
                  <a:srgbClr val="00AEEF"/>
                </a:solidFill>
                <a:latin typeface="Alexandria Black" pitchFamily="2" charset="-78"/>
                <a:cs typeface="Alexandria Black" pitchFamily="2" charset="-78"/>
              </a:rPr>
              <a:t>بخصوص توثيق  المادة العلمية في البحث في الهوامش أو في المتن أو في قائمة المراجع</a:t>
            </a:r>
            <a:endParaRPr lang="ar-EG" sz="2000" b="1" dirty="0">
              <a:solidFill>
                <a:srgbClr val="00AEEF"/>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F0902316-262A-F740-1690-A159945D80DE}"/>
              </a:ext>
            </a:extLst>
          </p:cNvPr>
          <p:cNvSpPr txBox="1"/>
          <p:nvPr/>
        </p:nvSpPr>
        <p:spPr>
          <a:xfrm>
            <a:off x="3920248" y="2247158"/>
            <a:ext cx="7576000" cy="3784947"/>
          </a:xfrm>
          <a:prstGeom prst="rect">
            <a:avLst/>
          </a:prstGeom>
          <a:noFill/>
        </p:spPr>
        <p:txBody>
          <a:bodyPr wrap="square" rtlCol="0">
            <a:spAutoFit/>
          </a:bodyPr>
          <a:lstStyle/>
          <a:p>
            <a:pPr algn="just" rtl="1">
              <a:lnSpc>
                <a:spcPct val="150000"/>
              </a:lnSpc>
            </a:pPr>
            <a:r>
              <a:rPr lang="ar-EG" dirty="0">
                <a:latin typeface="Alexandria" charset="0"/>
                <a:cs typeface="Alexandria" charset="0"/>
              </a:rPr>
              <a:t>في حالة الأبحاث المعدة للنشر يجب على الباحث أن يراسل المجلة أو يزور موقعها الإلكتروني للاطلاع على نظام التوثيق المتبع فيها واتباعه بدقة في البحث المقدم.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يجب أن يكون الباحث على علم بوجود أنواع متعددة من طرق التوثيق التي تختلف من مجلة لأخرى.</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وكذلك في حالة إعداد رسائل الماجستير أو الدكتوراة على الباحث أن يلتزم بأسلوب التوثيق المعتمد والمطلوب منه.</a:t>
            </a:r>
          </a:p>
        </p:txBody>
      </p:sp>
      <p:pic>
        <p:nvPicPr>
          <p:cNvPr id="4" name="Picture 3">
            <a:extLst>
              <a:ext uri="{FF2B5EF4-FFF2-40B4-BE49-F238E27FC236}">
                <a16:creationId xmlns:a16="http://schemas.microsoft.com/office/drawing/2014/main" id="{89855485-4F07-EACE-7DD9-7535FF60DF9E}"/>
              </a:ext>
            </a:extLst>
          </p:cNvPr>
          <p:cNvPicPr>
            <a:picLocks noChangeAspect="1"/>
          </p:cNvPicPr>
          <p:nvPr/>
        </p:nvPicPr>
        <p:blipFill>
          <a:blip r:embed="rId3"/>
          <a:stretch>
            <a:fillRect/>
          </a:stretch>
        </p:blipFill>
        <p:spPr>
          <a:xfrm>
            <a:off x="1051804" y="3354523"/>
            <a:ext cx="2933296" cy="2199972"/>
          </a:xfrm>
          <a:prstGeom prst="rect">
            <a:avLst/>
          </a:prstGeom>
        </p:spPr>
      </p:pic>
    </p:spTree>
    <p:extLst>
      <p:ext uri="{BB962C8B-B14F-4D97-AF65-F5344CB8AC3E}">
        <p14:creationId xmlns:p14="http://schemas.microsoft.com/office/powerpoint/2010/main" val="3930753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BD024-220E-EE54-5932-E203C4C7549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AB7B584-3770-4CD6-AB08-92C94826618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17E2FFCE-CD91-831E-96C8-E74ED7AC8E1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7DC2D33-DCCE-311A-0975-FDAA2DD434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3A2676-1187-1230-2E9F-C1CED722794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8F87DF4-E13A-36A9-5021-79DF855365C4}"/>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5331BAAE-D190-9752-0C11-7FCE84408F04}"/>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383E66A-DAD0-D4B2-682A-DED7366C69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B2E8A576-7E6B-53E6-F2F2-ECA98BDD8E7E}"/>
              </a:ext>
            </a:extLst>
          </p:cNvPr>
          <p:cNvSpPr txBox="1"/>
          <p:nvPr/>
        </p:nvSpPr>
        <p:spPr>
          <a:xfrm>
            <a:off x="2201691" y="2514430"/>
            <a:ext cx="9824938" cy="3784947"/>
          </a:xfrm>
          <a:prstGeom prst="rect">
            <a:avLst/>
          </a:prstGeom>
          <a:noFill/>
        </p:spPr>
        <p:txBody>
          <a:bodyPr wrap="square" rtlCol="0">
            <a:spAutoFit/>
          </a:bodyPr>
          <a:lstStyle/>
          <a:p>
            <a:pPr algn="r" rtl="1">
              <a:lnSpc>
                <a:spcPct val="150000"/>
              </a:lnSpc>
            </a:pPr>
            <a:r>
              <a:rPr lang="ar-EG" dirty="0">
                <a:latin typeface="Alexandria" charset="0"/>
                <a:cs typeface="Alexandria" charset="0"/>
              </a:rPr>
              <a:t>تعد القراءة الكاملة للبحث خطوة حيوية لضمان جودته العلمية والنقدية، فمن خلالها يمكن للباحث أن يستدرك الملاحظات والأخطاء التي قد تكون قد فاتته أثناء الكتابة، كما تساهم في التأكد من صحة الصياغة اللغوية وتنظيم الأفكار بشكل مناسب.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علاوة على ذلك، تتيح للباحث وضع اللمسات الأخيرة على بحثه، مما يعزز من قوته ويجعله أكثر تناغماً.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تتضمن هذه القراءة فحص النقاط التي قد تتطلب إضافة أو تعديل أو حذف، بالإضافة إلى التأكد من تجنب أي أخطاء لغوية أو منهجية قد تظهر عند المراجعة النهائية.</a:t>
            </a:r>
          </a:p>
        </p:txBody>
      </p:sp>
      <p:sp>
        <p:nvSpPr>
          <p:cNvPr id="9" name="TextBox 8">
            <a:extLst>
              <a:ext uri="{FF2B5EF4-FFF2-40B4-BE49-F238E27FC236}">
                <a16:creationId xmlns:a16="http://schemas.microsoft.com/office/drawing/2014/main" id="{6D9014AA-3EE0-EFE9-A1E1-404D5FB0FE43}"/>
              </a:ext>
            </a:extLst>
          </p:cNvPr>
          <p:cNvSpPr txBox="1"/>
          <p:nvPr/>
        </p:nvSpPr>
        <p:spPr>
          <a:xfrm>
            <a:off x="4630366" y="1735226"/>
            <a:ext cx="7429499" cy="583814"/>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القراءة الكاملة للبحث</a:t>
            </a:r>
          </a:p>
        </p:txBody>
      </p:sp>
    </p:spTree>
    <p:extLst>
      <p:ext uri="{BB962C8B-B14F-4D97-AF65-F5344CB8AC3E}">
        <p14:creationId xmlns:p14="http://schemas.microsoft.com/office/powerpoint/2010/main" val="1701859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3582D-3A0A-2752-B844-08DE79DE48A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96D7B84-EC0D-3FE5-DB67-EC3238B952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04B9119C-AC67-A519-F742-D68141DA9C4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5EDBB8-4E0E-E1A4-D2B3-25D393DCBE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E6A40E4-CA54-841F-6DC7-E6F29D17BCC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78C5FB9-6CEB-40D8-4C31-189F161E34F9}"/>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266EF09-AB9A-2045-639D-49FF64A667B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2D60D54-7668-973D-2F42-038A064BB6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DA61421-FF71-FF81-D175-8A2B05ABB758}"/>
              </a:ext>
            </a:extLst>
          </p:cNvPr>
          <p:cNvSpPr txBox="1"/>
          <p:nvPr/>
        </p:nvSpPr>
        <p:spPr>
          <a:xfrm>
            <a:off x="2451369" y="2514430"/>
            <a:ext cx="9575259" cy="4200445"/>
          </a:xfrm>
          <a:prstGeom prst="rect">
            <a:avLst/>
          </a:prstGeom>
          <a:noFill/>
        </p:spPr>
        <p:txBody>
          <a:bodyPr wrap="square" rtlCol="0">
            <a:spAutoFit/>
          </a:bodyPr>
          <a:lstStyle/>
          <a:p>
            <a:pPr algn="r" rtl="1">
              <a:lnSpc>
                <a:spcPct val="150000"/>
              </a:lnSpc>
            </a:pPr>
            <a:r>
              <a:rPr lang="ar-EG" dirty="0">
                <a:latin typeface="Alexandria" charset="0"/>
                <a:cs typeface="Alexandria" charset="0"/>
              </a:rPr>
              <a:t>القراءة الكاملة للبحث تضمن تكامل العمل وتوافقه مع أهدافه من خلال التأكد من تسلسل الأفكار والحفاظ على المنهجية المعتمدة.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يجب على الباحث تجنب التكرار والإسهاب مع التركيز على الإيجاز دون التضحية بالدقة.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من الضروري أيضاً الحفاظ على التوازن الهيكلي بين أجزاء البحث لضمان توزيع مناسب للصفحات بما يتناسب مع المحتوى.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كما يُنصح بالقراءة بصوت مرتفع للكشف عن الأخطاء اللغوية وتحقيق تدفق منطقي للفكرة، مما يساهم في تحسين جودة البحث وتجنب الملاحظات السلبية أثناء المناقشة.</a:t>
            </a:r>
          </a:p>
        </p:txBody>
      </p:sp>
      <p:sp>
        <p:nvSpPr>
          <p:cNvPr id="9" name="TextBox 8">
            <a:extLst>
              <a:ext uri="{FF2B5EF4-FFF2-40B4-BE49-F238E27FC236}">
                <a16:creationId xmlns:a16="http://schemas.microsoft.com/office/drawing/2014/main" id="{9EF699A6-2AE3-68CC-6414-61B788849F14}"/>
              </a:ext>
            </a:extLst>
          </p:cNvPr>
          <p:cNvSpPr txBox="1"/>
          <p:nvPr/>
        </p:nvSpPr>
        <p:spPr>
          <a:xfrm>
            <a:off x="4649822" y="1628221"/>
            <a:ext cx="7429499" cy="583814"/>
          </a:xfrm>
          <a:prstGeom prst="rect">
            <a:avLst/>
          </a:prstGeom>
          <a:noFill/>
        </p:spPr>
        <p:txBody>
          <a:bodyPr wrap="square">
            <a:spAutoFit/>
          </a:bodyPr>
          <a:lstStyle/>
          <a:p>
            <a:pPr algn="ctr" rtl="1">
              <a:lnSpc>
                <a:spcPct val="150000"/>
              </a:lnSpc>
            </a:pPr>
            <a:r>
              <a:rPr lang="ar-EG" sz="2400" b="1" dirty="0">
                <a:solidFill>
                  <a:srgbClr val="00AEEF"/>
                </a:solidFill>
                <a:latin typeface="Alexandria" charset="0"/>
                <a:cs typeface="Alexandria" charset="0"/>
              </a:rPr>
              <a:t>القراءة الكاملة للبحث</a:t>
            </a:r>
          </a:p>
        </p:txBody>
      </p:sp>
    </p:spTree>
    <p:extLst>
      <p:ext uri="{BB962C8B-B14F-4D97-AF65-F5344CB8AC3E}">
        <p14:creationId xmlns:p14="http://schemas.microsoft.com/office/powerpoint/2010/main" val="28919349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41A67-B414-D725-C9FB-79EDF60780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904799-F0AB-7046-385B-B1F57EFAAC76}"/>
              </a:ext>
            </a:extLst>
          </p:cNvPr>
          <p:cNvSpPr/>
          <p:nvPr/>
        </p:nvSpPr>
        <p:spPr>
          <a:xfrm>
            <a:off x="875741" y="1800378"/>
            <a:ext cx="10812720" cy="4610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999F2E92-ED52-B371-18E2-2ECE9514FE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877783-0CE0-813A-1ED1-C790B358C6E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FDA943-0D26-441F-8357-A5E594CD0A9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9D3C06-75C0-8439-6DD9-5B37EF88C7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523F498-2EF6-B336-9F71-48D50C0E9B4D}"/>
              </a:ext>
            </a:extLst>
          </p:cNvPr>
          <p:cNvSpPr txBox="1"/>
          <p:nvPr/>
        </p:nvSpPr>
        <p:spPr>
          <a:xfrm>
            <a:off x="2198912" y="967208"/>
            <a:ext cx="9007350" cy="523220"/>
          </a:xfrm>
          <a:prstGeom prst="rect">
            <a:avLst/>
          </a:prstGeom>
          <a:noFill/>
        </p:spPr>
        <p:txBody>
          <a:bodyPr wrap="square" rtlCol="0">
            <a:spAutoFit/>
          </a:bodyPr>
          <a:lstStyle/>
          <a:p>
            <a:pPr algn="ctr"/>
            <a:r>
              <a:rPr lang="ar-EG" sz="2800" b="1" dirty="0">
                <a:solidFill>
                  <a:srgbClr val="00AEEF"/>
                </a:solidFill>
                <a:latin typeface="Alexandria Black" pitchFamily="2" charset="-78"/>
                <a:cs typeface="Alexandria Black" pitchFamily="2" charset="-78"/>
              </a:rPr>
              <a:t>كتابة مقدمة البحث</a:t>
            </a:r>
            <a:endParaRPr lang="ar-EG" sz="2000" b="1" dirty="0">
              <a:solidFill>
                <a:srgbClr val="00AEEF"/>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FAEA19B3-9CEE-B0FB-D5C1-CF43346E5EC7}"/>
              </a:ext>
            </a:extLst>
          </p:cNvPr>
          <p:cNvSpPr txBox="1"/>
          <p:nvPr/>
        </p:nvSpPr>
        <p:spPr>
          <a:xfrm>
            <a:off x="1527242" y="1809413"/>
            <a:ext cx="9930095" cy="4482702"/>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تعتبر مقدمة البحث من العناصر الأساسية التي تساهم في تحديد جودة البحث وتأثيره على القارئ.</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من خلال قراءتها، يمكن للقارئ أن يحدد مدى قدرة الباحث على تقديم الموضوع بطريقة علمية مشوقة، مما قد يدفعه للاستمرار في قراءة البحث أو التوقف عنه، لذلك، من الضروري أن تكون المقدمة متقنة وواضحة، بما يميزها عن غيرها من الأجزاء الأخرى في البحث.</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منهجياً، تُكتب المقدمة في النهاية رغم أنها توجد في بداية البحث، وتهدف إلى تقديم الموضوع بشكل يجذب القارئ، مع تهيئة ذهنه لفهم الفكرة الأساسية للبحث، مما يجعلها نافذة يطل منها على الموضوع ويشعر بالحافز لاستكمال القراءة.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يجب أن تبدأ المقدمة بالحديث عن العموميات وتنتقل تدريجياً إلى الخصوصيات، مع تحديد موقع الموضوع ضمن التخصص العام وعلاقته بالتخصص الدقيق.</a:t>
            </a:r>
          </a:p>
        </p:txBody>
      </p:sp>
    </p:spTree>
    <p:extLst>
      <p:ext uri="{BB962C8B-B14F-4D97-AF65-F5344CB8AC3E}">
        <p14:creationId xmlns:p14="http://schemas.microsoft.com/office/powerpoint/2010/main" val="20945846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0A6D8-FAC3-C1E7-5C56-EECD92D3F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01B35A-2005-526D-BD8F-577888ECEA8A}"/>
              </a:ext>
            </a:extLst>
          </p:cNvPr>
          <p:cNvSpPr/>
          <p:nvPr/>
        </p:nvSpPr>
        <p:spPr>
          <a:xfrm>
            <a:off x="875741" y="1800378"/>
            <a:ext cx="10812720" cy="4610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87E6C9DC-5DFA-C661-2496-824E9B6FD7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F016C8-B7BF-C658-4F2D-0811043217C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36C08F-931F-D131-D6C7-A42DA6423F3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EBAC6B2-E6C9-9469-E0D7-020810877B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514A35B-1D9B-6ED2-ED4C-28D1018AF409}"/>
              </a:ext>
            </a:extLst>
          </p:cNvPr>
          <p:cNvSpPr txBox="1"/>
          <p:nvPr/>
        </p:nvSpPr>
        <p:spPr>
          <a:xfrm>
            <a:off x="2198912" y="967208"/>
            <a:ext cx="9007350" cy="523220"/>
          </a:xfrm>
          <a:prstGeom prst="rect">
            <a:avLst/>
          </a:prstGeom>
          <a:noFill/>
        </p:spPr>
        <p:txBody>
          <a:bodyPr wrap="square" rtlCol="0">
            <a:spAutoFit/>
          </a:bodyPr>
          <a:lstStyle/>
          <a:p>
            <a:pPr algn="ctr"/>
            <a:r>
              <a:rPr lang="ar-EG" sz="2800" b="1" dirty="0">
                <a:solidFill>
                  <a:srgbClr val="00AEEF"/>
                </a:solidFill>
                <a:latin typeface="Alexandria Black" pitchFamily="2" charset="-78"/>
                <a:cs typeface="Alexandria Black" pitchFamily="2" charset="-78"/>
              </a:rPr>
              <a:t>كتابة مقدمة البحث</a:t>
            </a:r>
            <a:endParaRPr lang="ar-EG" sz="2000" b="1" dirty="0">
              <a:solidFill>
                <a:srgbClr val="00AEEF"/>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51DE2A10-1EFF-5914-E993-CB15EE9715E2}"/>
              </a:ext>
            </a:extLst>
          </p:cNvPr>
          <p:cNvSpPr txBox="1"/>
          <p:nvPr/>
        </p:nvSpPr>
        <p:spPr>
          <a:xfrm>
            <a:off x="1449421" y="2286068"/>
            <a:ext cx="9930095" cy="3744038"/>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يجب أن تتضمن المقدمة الإجابة عن بعض الأسئلة الأساسية التي تدورفي ذهن القارئ عن الموضوع مثل: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ما هو موضوع البحث؟ وما أهميته؟ وما مبررات اختيار الموضوع؟ </a:t>
            </a:r>
          </a:p>
          <a:p>
            <a:pPr algn="just" rtl="1">
              <a:lnSpc>
                <a:spcPct val="150000"/>
              </a:lnSpc>
            </a:pPr>
            <a:r>
              <a:rPr lang="ar-EG" sz="1600" dirty="0">
                <a:latin typeface="Alexandria" charset="0"/>
                <a:cs typeface="Alexandria" charset="0"/>
              </a:rPr>
              <a:t>ومع ذلك لا ينبغي أن تقدم المقدمة إجابات تفصيلية عن هذه التساؤلات، بل تقتصر على إبراز أهمية الموضوع في السياق القانوني والعملي.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ينبغي أن تكون المقدمة مختصرة وموجزة، دون التطرق إلى عرض آراء الفقهاء أو القضايا الجوهرية التي يجب أن تُناقش في متن البحث.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يفضل أيضاً تقسيم المقدمة إلى فقرات قصيرة لزيادة وضوح العرض.</a:t>
            </a:r>
          </a:p>
        </p:txBody>
      </p:sp>
    </p:spTree>
    <p:extLst>
      <p:ext uri="{BB962C8B-B14F-4D97-AF65-F5344CB8AC3E}">
        <p14:creationId xmlns:p14="http://schemas.microsoft.com/office/powerpoint/2010/main" val="35956123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77591-3C7D-E819-1E0B-DA65FB20B8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A6C6C4-B75B-A857-6417-B7338416F4CB}"/>
              </a:ext>
            </a:extLst>
          </p:cNvPr>
          <p:cNvSpPr/>
          <p:nvPr/>
        </p:nvSpPr>
        <p:spPr>
          <a:xfrm>
            <a:off x="904924" y="1498820"/>
            <a:ext cx="10812720" cy="4610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0D6C9201-975D-5C62-7D1F-A4C72A1601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97C1C-60D7-A7D9-9CDF-AA172E6521B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84654F-A9DE-7CFF-0E57-3AFB5C5CA15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E8317C-A28A-E700-7CFD-4DF8BEE09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0C7AA5-CBD8-D672-BC3C-333D03AC76E9}"/>
              </a:ext>
            </a:extLst>
          </p:cNvPr>
          <p:cNvSpPr txBox="1"/>
          <p:nvPr/>
        </p:nvSpPr>
        <p:spPr>
          <a:xfrm>
            <a:off x="2198912" y="967208"/>
            <a:ext cx="9007350" cy="523220"/>
          </a:xfrm>
          <a:prstGeom prst="rect">
            <a:avLst/>
          </a:prstGeom>
          <a:noFill/>
        </p:spPr>
        <p:txBody>
          <a:bodyPr wrap="square" rtlCol="0">
            <a:spAutoFit/>
          </a:bodyPr>
          <a:lstStyle/>
          <a:p>
            <a:pPr algn="ctr"/>
            <a:r>
              <a:rPr lang="ar-EG" sz="2800" b="1" dirty="0">
                <a:solidFill>
                  <a:srgbClr val="00AEEF"/>
                </a:solidFill>
                <a:latin typeface="Alexandria Black" pitchFamily="2" charset="-78"/>
                <a:cs typeface="Alexandria Black" pitchFamily="2" charset="-78"/>
              </a:rPr>
              <a:t>كتابة خاتمة البحث</a:t>
            </a:r>
            <a:endParaRPr lang="ar-EG" sz="2000" b="1" dirty="0">
              <a:solidFill>
                <a:srgbClr val="00AEEF"/>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D60937BF-489F-B85A-97FB-27BF410AB17F}"/>
              </a:ext>
            </a:extLst>
          </p:cNvPr>
          <p:cNvSpPr txBox="1"/>
          <p:nvPr/>
        </p:nvSpPr>
        <p:spPr>
          <a:xfrm>
            <a:off x="1449421" y="1712136"/>
            <a:ext cx="9930095" cy="4113370"/>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خاتمة البحث هي الجزء الأخير من العمل العلمي، حيث تتيح للباحث أن يُعرض خلاصة ما توصل إليه من نتائج بعد تناول موضوع البحث بشكل شامل.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تعد فرصة لتقييم مواقف وآراء الباحث في ضوء الأدلة التي جمعها.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في هذا الجزء، يقوم الباحث بإعادة طرح المشكلة التي بدأ بها البحث، موضحاً أهم النقاط التي تم تناولها وحلها، ويشير إلى أي تطور علمي أو أفكار جديدة يمكن أن تضيف قيمة للمجال المعني.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من الضروري أن تشمل الخاتمة توصيات الباحث بشأن كيفية تطبيق النتائج عملياً أو توجيه البحث في المستقبل.</a:t>
            </a:r>
          </a:p>
          <a:p>
            <a:pPr algn="just" rtl="1">
              <a:lnSpc>
                <a:spcPct val="150000"/>
              </a:lnSpc>
            </a:pPr>
            <a:endParaRPr lang="ar-EG" sz="1600" dirty="0">
              <a:latin typeface="Alexandria" charset="0"/>
              <a:cs typeface="Alexandria" charset="0"/>
            </a:endParaRPr>
          </a:p>
        </p:txBody>
      </p:sp>
    </p:spTree>
    <p:extLst>
      <p:ext uri="{BB962C8B-B14F-4D97-AF65-F5344CB8AC3E}">
        <p14:creationId xmlns:p14="http://schemas.microsoft.com/office/powerpoint/2010/main" val="33694191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9BF41-87E1-4ACA-0EAB-F71588B14D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FC9AD1-85B7-EB28-09A1-BF83FACB9F38}"/>
              </a:ext>
            </a:extLst>
          </p:cNvPr>
          <p:cNvSpPr/>
          <p:nvPr/>
        </p:nvSpPr>
        <p:spPr>
          <a:xfrm>
            <a:off x="904924" y="1498820"/>
            <a:ext cx="10812720" cy="4610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8135AB57-68E3-D9D6-D254-553E5E1FC4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22B0B2-DC2B-AEDF-32CB-60548F82A65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D452DE-1FCD-E2D7-EBBD-2D3304B3B33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61F7EC-F8E2-2D23-04B5-E6078B7FAD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D472FB-B26A-9C7E-4C28-7379CB3D798F}"/>
              </a:ext>
            </a:extLst>
          </p:cNvPr>
          <p:cNvSpPr txBox="1"/>
          <p:nvPr/>
        </p:nvSpPr>
        <p:spPr>
          <a:xfrm>
            <a:off x="2198912" y="967208"/>
            <a:ext cx="9007350" cy="523220"/>
          </a:xfrm>
          <a:prstGeom prst="rect">
            <a:avLst/>
          </a:prstGeom>
          <a:noFill/>
        </p:spPr>
        <p:txBody>
          <a:bodyPr wrap="square" rtlCol="0">
            <a:spAutoFit/>
          </a:bodyPr>
          <a:lstStyle/>
          <a:p>
            <a:pPr algn="ctr"/>
            <a:r>
              <a:rPr lang="ar-EG" sz="2800" b="1" dirty="0">
                <a:solidFill>
                  <a:srgbClr val="00AEEF"/>
                </a:solidFill>
                <a:latin typeface="Alexandria Black" pitchFamily="2" charset="-78"/>
                <a:cs typeface="Alexandria Black" pitchFamily="2" charset="-78"/>
              </a:rPr>
              <a:t>كتابة خاتمة البحث</a:t>
            </a:r>
            <a:endParaRPr lang="ar-EG" sz="2000" b="1" dirty="0">
              <a:solidFill>
                <a:srgbClr val="00AEEF"/>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2DC7FC68-6FF5-9F72-4D55-338D9BF6B914}"/>
              </a:ext>
            </a:extLst>
          </p:cNvPr>
          <p:cNvSpPr txBox="1"/>
          <p:nvPr/>
        </p:nvSpPr>
        <p:spPr>
          <a:xfrm>
            <a:off x="1381327" y="2305523"/>
            <a:ext cx="9930095" cy="300537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تتسم خاتمة البحث بأنها ختام منطقي للعمل العلمي القانوني، حيث تلخص الأفكار الرئيسة وتربط بين نتائج البحث والتوصيات التي يراها الباحث ضرورية.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بالإضافة إلى ذلك، يمكن للباحث أن يشير في خاتمته إلى إمكانية فتح أفق جديد للبحث المستقبلي في الموضوع أو دراسة قضايا مشابهة.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تعتبر الخاتمة بمثابة حلقة وصل بين ما تم التوصل إليه في البحث وما يمكن أن يكون محلاً للبحث المستقبلي، مما يجعلها محورية في تحديد مدى تأثير البحث على مجال الدراسة المعني.</a:t>
            </a:r>
          </a:p>
        </p:txBody>
      </p:sp>
    </p:spTree>
    <p:extLst>
      <p:ext uri="{BB962C8B-B14F-4D97-AF65-F5344CB8AC3E}">
        <p14:creationId xmlns:p14="http://schemas.microsoft.com/office/powerpoint/2010/main" val="3770292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D1154-025F-4722-1CC4-5C6E906AAA6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4C49AD0-B088-7AD9-2F55-6A64B01F83F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89A0B6FF-35B0-CDE0-F490-85551376694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BF09EC1-A2A2-3839-A7F1-FD2CE9BA7B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EB9D98B-5252-93CF-FF35-9331F8CEA090}"/>
              </a:ext>
            </a:extLst>
          </p:cNvPr>
          <p:cNvSpPr txBox="1"/>
          <p:nvPr/>
        </p:nvSpPr>
        <p:spPr>
          <a:xfrm>
            <a:off x="3470285" y="1411031"/>
            <a:ext cx="9647927"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البحث في صورته النهائية تمهيداً للنشر أو المناقشة</a:t>
            </a:r>
            <a:endParaRPr lang="ar-EG" sz="1600" dirty="0">
              <a:latin typeface="Alexandria" charset="0"/>
              <a:cs typeface="Alexandria" charset="0"/>
            </a:endParaRPr>
          </a:p>
        </p:txBody>
      </p:sp>
      <p:sp>
        <p:nvSpPr>
          <p:cNvPr id="32" name="Rectangle 31">
            <a:extLst>
              <a:ext uri="{FF2B5EF4-FFF2-40B4-BE49-F238E27FC236}">
                <a16:creationId xmlns:a16="http://schemas.microsoft.com/office/drawing/2014/main" id="{91190860-3F75-C72E-27EC-496F5227BCB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06C8CAD-A671-9556-A7C3-C5B8ED8AA66F}"/>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CA868EB8-8D43-2FDC-2BB5-285C92B1B753}"/>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1F1DD8E-B174-8831-133E-1012BF31A8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778BDB4-ACF5-A6AD-AE12-19685D0D5A38}"/>
              </a:ext>
            </a:extLst>
          </p:cNvPr>
          <p:cNvSpPr txBox="1"/>
          <p:nvPr/>
        </p:nvSpPr>
        <p:spPr>
          <a:xfrm>
            <a:off x="2723745" y="2929929"/>
            <a:ext cx="9147242"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يعتبر البحث في صورته النهائية بمثابة تجسيد حقيقي لجهد الباحث واهتمامه بالتفاصيل الدقيقة التي تشكل محتوى عمله العلمي.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قبل أن يتم نشر البحث أو مناقشته، يجب أن يكون الباحث قد مرّ بجميع مراحل العمل بدقة.</a:t>
            </a:r>
          </a:p>
          <a:p>
            <a:pPr algn="just" rtl="1">
              <a:lnSpc>
                <a:spcPct val="150000"/>
              </a:lnSpc>
            </a:pPr>
            <a:r>
              <a:rPr lang="ar-EG" sz="1600" dirty="0">
                <a:latin typeface="Alexandria" charset="0"/>
                <a:cs typeface="Alexandria" charset="0"/>
              </a:rPr>
              <a:t>في هذه المرحلة النهائية، يصبح البحث أشبه بلوحة متكاملة تتطلب تدقيقاً شاملاً لضمان صحة المعلومات، والوضوح في العرض، والقدرة على تقديم إسهام علمي جديد.</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علاوة على ذلك، يجب أن يحرص الباحث على أن يكون البحث مُعداً للنشر أو المناقشة بطريقة تتسم بالاحترافية، سواء في الشكل أو المضمون، مع التأكد من توافقه مع المعايير الأكاديمية المحددة.</a:t>
            </a:r>
          </a:p>
        </p:txBody>
      </p:sp>
    </p:spTree>
    <p:extLst>
      <p:ext uri="{BB962C8B-B14F-4D97-AF65-F5344CB8AC3E}">
        <p14:creationId xmlns:p14="http://schemas.microsoft.com/office/powerpoint/2010/main" val="11468131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DA645-2FFC-280F-C547-7DFDB6237C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5F8B0D-DDCF-157E-D68B-CA5057F9660A}"/>
              </a:ext>
            </a:extLst>
          </p:cNvPr>
          <p:cNvSpPr/>
          <p:nvPr/>
        </p:nvSpPr>
        <p:spPr>
          <a:xfrm>
            <a:off x="389106" y="826851"/>
            <a:ext cx="11653736" cy="582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0F3820AC-6FC2-3432-DB92-E0E4DC49184E}"/>
              </a:ext>
            </a:extLst>
          </p:cNvPr>
          <p:cNvSpPr/>
          <p:nvPr/>
        </p:nvSpPr>
        <p:spPr>
          <a:xfrm>
            <a:off x="981218" y="107004"/>
            <a:ext cx="1404457" cy="9630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B39B6F0-AE23-DD33-0AF5-0353843A114F}"/>
              </a:ext>
            </a:extLst>
          </p:cNvPr>
          <p:cNvSpPr txBox="1"/>
          <p:nvPr/>
        </p:nvSpPr>
        <p:spPr>
          <a:xfrm>
            <a:off x="1101856" y="11994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D28646-7C30-1B30-BBF8-8AD10C9FC358}"/>
              </a:ext>
            </a:extLst>
          </p:cNvPr>
          <p:cNvSpPr txBox="1"/>
          <p:nvPr/>
        </p:nvSpPr>
        <p:spPr>
          <a:xfrm>
            <a:off x="1282273" y="35630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E0136A9-18BE-AFA8-391D-266F774DA3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77855" y="0"/>
            <a:ext cx="1896408" cy="885493"/>
          </a:xfrm>
          <a:prstGeom prst="rect">
            <a:avLst/>
          </a:prstGeom>
        </p:spPr>
      </p:pic>
      <p:sp>
        <p:nvSpPr>
          <p:cNvPr id="3" name="TextBox 2">
            <a:extLst>
              <a:ext uri="{FF2B5EF4-FFF2-40B4-BE49-F238E27FC236}">
                <a16:creationId xmlns:a16="http://schemas.microsoft.com/office/drawing/2014/main" id="{C7282C82-44BB-7975-ADCC-E0EEC25BB4C0}"/>
              </a:ext>
            </a:extLst>
          </p:cNvPr>
          <p:cNvSpPr txBox="1"/>
          <p:nvPr/>
        </p:nvSpPr>
        <p:spPr>
          <a:xfrm>
            <a:off x="593387" y="1023791"/>
            <a:ext cx="11291967" cy="5590698"/>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في ختام السلسلة الأولى من دورة أساليب البحث العلمي القانوني، نشير إلى أنه تم تناول مجموعة من الموضوعات الأساسية التي تشكل الأسس المتينة لأي باحث قانوني.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بدايةً، تم تعريف البحث العلمي والبحث القانوني، مع توضيح خصائص كل منهما وأهمية البحث العلمي في مختلف المجالات القانونية.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ثم انتقلنا إلى مناهج البحث العلمي وتطبيقاتها في البحث القانوني، مع بيان خصوصية تطبيق هذه المناهج في البحث القانوني.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تطرقنا إلى الأدوات والمصادر الأساسية التي يعتمد عليها الباحث القانوني، سواء كانت مكتبات تقليدية أو إلكترونية، مع التأكيد على أهمية استخدام المصادر الإلكترونية وتحديد القيود اللازمة.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أخيراً، تم شرح الخطوات الأساسية لإعداد البحث القانوني بدءاً من اختيار الموضوع، مروراً بتجميع المادة العلمية، وحتى كتابة المقدمة والخاتمة، تمهيداً لمرحلة الطباعة والمناقشة أو النشر، استعداداً لدراسة كل جزء بالتفصيل في السلسلة الثانية من دورة أساليب البحث العلمي القانوني.</a:t>
            </a:r>
          </a:p>
        </p:txBody>
      </p:sp>
    </p:spTree>
    <p:extLst>
      <p:ext uri="{BB962C8B-B14F-4D97-AF65-F5344CB8AC3E}">
        <p14:creationId xmlns:p14="http://schemas.microsoft.com/office/powerpoint/2010/main" val="42561771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688354b5-287c-4cda-825e-1d7935aea40e"/>
    <ds:schemaRef ds:uri="http://schemas.microsoft.com/office/2006/metadata/properties"/>
    <ds:schemaRef ds:uri="aca13214-df29-4e3c-a050-857c0bf7bd8e"/>
    <ds:schemaRef ds:uri="http://purl.org/dc/dcmitype/"/>
    <ds:schemaRef ds:uri="http://purl.org/dc/term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8790</TotalTime>
  <Words>4202</Words>
  <Application>Microsoft Office PowerPoint</Application>
  <PresentationFormat>Widescreen</PresentationFormat>
  <Paragraphs>396</Paragraphs>
  <Slides>42</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Alexandria Black</vt:lpstr>
      <vt:lpstr>Arial</vt:lpstr>
      <vt:lpstr>Calibri</vt:lpstr>
      <vt:lpstr>Calibri Light</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162</cp:revision>
  <dcterms:created xsi:type="dcterms:W3CDTF">2023-04-29T09:08:00Z</dcterms:created>
  <dcterms:modified xsi:type="dcterms:W3CDTF">2024-11-26T09:04:51Z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