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7.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26.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Masters/slideMaster1.xml" ContentType="application/vnd.openxmlformats-officedocument.presentationml.slideMaster+xml"/>
  <Override PartName="/ppt/slideLayouts/slideLayout18.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2.xml" ContentType="application/vnd.openxmlformats-officedocument.presentationml.notesSlid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480" r:id="rId2"/>
    <p:sldId id="303" r:id="rId3"/>
    <p:sldId id="271" r:id="rId4"/>
    <p:sldId id="313" r:id="rId5"/>
    <p:sldId id="276" r:id="rId6"/>
    <p:sldId id="612" r:id="rId7"/>
    <p:sldId id="613" r:id="rId8"/>
    <p:sldId id="614" r:id="rId9"/>
    <p:sldId id="615" r:id="rId10"/>
    <p:sldId id="616" r:id="rId11"/>
    <p:sldId id="617" r:id="rId12"/>
    <p:sldId id="618" r:id="rId13"/>
    <p:sldId id="619" r:id="rId14"/>
    <p:sldId id="620" r:id="rId15"/>
    <p:sldId id="621" r:id="rId16"/>
    <p:sldId id="486" r:id="rId17"/>
    <p:sldId id="622" r:id="rId18"/>
    <p:sldId id="623" r:id="rId19"/>
    <p:sldId id="624" r:id="rId20"/>
    <p:sldId id="625" r:id="rId21"/>
    <p:sldId id="626" r:id="rId22"/>
    <p:sldId id="627" r:id="rId23"/>
    <p:sldId id="628" r:id="rId24"/>
    <p:sldId id="629" r:id="rId25"/>
    <p:sldId id="630" r:id="rId26"/>
    <p:sldId id="631" r:id="rId27"/>
    <p:sldId id="632" r:id="rId28"/>
    <p:sldId id="633" r:id="rId29"/>
    <p:sldId id="306" r:id="rId30"/>
    <p:sldId id="634" r:id="rId31"/>
    <p:sldId id="635" r:id="rId32"/>
    <p:sldId id="636" r:id="rId33"/>
    <p:sldId id="349"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612"/>
            <p14:sldId id="613"/>
            <p14:sldId id="614"/>
            <p14:sldId id="615"/>
            <p14:sldId id="616"/>
            <p14:sldId id="617"/>
            <p14:sldId id="618"/>
            <p14:sldId id="619"/>
            <p14:sldId id="620"/>
            <p14:sldId id="621"/>
            <p14:sldId id="486"/>
            <p14:sldId id="622"/>
            <p14:sldId id="623"/>
            <p14:sldId id="624"/>
            <p14:sldId id="625"/>
            <p14:sldId id="626"/>
            <p14:sldId id="627"/>
            <p14:sldId id="628"/>
            <p14:sldId id="629"/>
            <p14:sldId id="630"/>
            <p14:sldId id="631"/>
            <p14:sldId id="632"/>
            <p14:sldId id="633"/>
            <p14:sldId id="306"/>
            <p14:sldId id="634"/>
            <p14:sldId id="635"/>
            <p14:sldId id="63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2" d="100"/>
          <a:sy n="52" d="100"/>
        </p:scale>
        <p:origin x="78" y="384"/>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40"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3/4/2024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3/4/2024</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3/4/2024</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3/4/2024</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3/4/2024</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3/4/2024</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3/4/2024</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3/4/2024</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3/4/2024</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3/4/2024</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3/4/2024</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3/4/2024</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3/4/2024</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7.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Prepared by Dr. Galal Elmasry</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5196" y="2424037"/>
            <a:ext cx="4439261" cy="769441"/>
          </a:xfrm>
          <a:prstGeom prst="rect">
            <a:avLst/>
          </a:prstGeom>
          <a:noFill/>
        </p:spPr>
        <p:txBody>
          <a:bodyPr wrap="squar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Business law</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0"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6</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1058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MGM412</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849424" y="2785710"/>
            <a:ext cx="3243196" cy="769441"/>
          </a:xfrm>
          <a:prstGeom prst="rect">
            <a:avLst/>
          </a:prstGeom>
          <a:noFill/>
        </p:spPr>
        <p:txBody>
          <a:bodyPr wrap="non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Business law</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6</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252266"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MGM412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Galal Elmasry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180431" y="147601"/>
            <a:ext cx="1735495" cy="8967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1915926" y="500900"/>
            <a:ext cx="778152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2537748" y="595992"/>
            <a:ext cx="6412909" cy="584775"/>
          </a:xfrm>
          <a:prstGeom prst="rect">
            <a:avLst/>
          </a:prstGeom>
          <a:noFill/>
        </p:spPr>
        <p:txBody>
          <a:bodyPr wrap="none" rtlCol="0">
            <a:spAutoFit/>
          </a:bodyPr>
          <a:lstStyle/>
          <a:p>
            <a:pPr algn="just"/>
            <a:r>
              <a:rPr lang="en-US" sz="3200" b="1" dirty="0">
                <a:solidFill>
                  <a:srgbClr val="00B0F0"/>
                </a:solidFill>
                <a:latin typeface="Times New Roman" panose="02020603050405020304" pitchFamily="18" charset="0"/>
                <a:cs typeface="Times New Roman" panose="02020603050405020304" pitchFamily="18" charset="0"/>
              </a:rPr>
              <a:t>Chapter 6 :Business Organizations</a:t>
            </a: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97453" y="104424"/>
            <a:ext cx="2494547" cy="1076343"/>
          </a:xfrm>
          <a:prstGeom prst="rect">
            <a:avLst/>
          </a:prstGeom>
        </p:spPr>
      </p:pic>
      <p:sp>
        <p:nvSpPr>
          <p:cNvPr id="8" name="Rectangle 7"/>
          <p:cNvSpPr/>
          <p:nvPr/>
        </p:nvSpPr>
        <p:spPr>
          <a:xfrm>
            <a:off x="180431" y="1506819"/>
            <a:ext cx="11700394" cy="3477875"/>
          </a:xfrm>
          <a:prstGeom prst="rect">
            <a:avLst/>
          </a:prstGeom>
        </p:spPr>
        <p:txBody>
          <a:bodyPr wrap="square">
            <a:spAutoFit/>
          </a:bodyPr>
          <a:lstStyle/>
          <a:p>
            <a:pPr algn="just"/>
            <a:r>
              <a:rPr lang="en-US" sz="2800" b="1" u="sng" dirty="0">
                <a:latin typeface="Times New Roman" panose="02020603050405020304" pitchFamily="18" charset="0"/>
              </a:rPr>
              <a:t>The most important main themes of the lecture:</a:t>
            </a:r>
          </a:p>
          <a:p>
            <a:pPr algn="just"/>
            <a:r>
              <a:rPr lang="en-US" sz="2400" dirty="0">
                <a:latin typeface="Times New Roman" panose="02020603050405020304" pitchFamily="18" charset="0"/>
              </a:rPr>
              <a:t>1- Introduction.</a:t>
            </a:r>
          </a:p>
          <a:p>
            <a:pPr algn="just"/>
            <a:r>
              <a:rPr lang="en-US" sz="2400" dirty="0">
                <a:latin typeface="Times New Roman" panose="02020603050405020304" pitchFamily="18" charset="0"/>
              </a:rPr>
              <a:t>2- Sole Proprietorship.</a:t>
            </a:r>
          </a:p>
          <a:p>
            <a:pPr algn="just"/>
            <a:r>
              <a:rPr lang="en-US" sz="2400" dirty="0">
                <a:latin typeface="Times New Roman" panose="02020603050405020304" pitchFamily="18" charset="0"/>
              </a:rPr>
              <a:t>3- Partnerships. </a:t>
            </a:r>
          </a:p>
          <a:p>
            <a:pPr algn="just"/>
            <a:r>
              <a:rPr lang="en-US" sz="2400" dirty="0">
                <a:latin typeface="Times New Roman" panose="02020603050405020304" pitchFamily="18" charset="0"/>
              </a:rPr>
              <a:t>4- Franchises.</a:t>
            </a:r>
          </a:p>
          <a:p>
            <a:pPr algn="just"/>
            <a:r>
              <a:rPr lang="en-US" sz="2400" dirty="0">
                <a:latin typeface="Times New Roman" panose="02020603050405020304" pitchFamily="18" charset="0"/>
              </a:rPr>
              <a:t>5- Joint Venture. </a:t>
            </a:r>
          </a:p>
          <a:p>
            <a:pPr algn="just"/>
            <a:r>
              <a:rPr lang="en-US" sz="2400" dirty="0">
                <a:latin typeface="Times New Roman" panose="02020603050405020304" pitchFamily="18" charset="0"/>
              </a:rPr>
              <a:t>6-Corporations.</a:t>
            </a:r>
          </a:p>
          <a:p>
            <a:pPr algn="just"/>
            <a:r>
              <a:rPr lang="en-US" sz="2400" dirty="0">
                <a:latin typeface="Times New Roman" panose="02020603050405020304" pitchFamily="18" charset="0"/>
              </a:rPr>
              <a:t>7-Limited Liability Entities.</a:t>
            </a:r>
          </a:p>
          <a:p>
            <a:pPr algn="just"/>
            <a:r>
              <a:rPr lang="en-US" sz="2400" dirty="0">
                <a:latin typeface="Times New Roman" panose="02020603050405020304" pitchFamily="18" charset="0"/>
              </a:rPr>
              <a:t>8-Concluding Thoughts.</a:t>
            </a: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193899"/>
    </mc:Choice>
    <mc:Fallback xmlns="">
      <p:transition spd="slow" advTm="19389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3279160" y="845768"/>
            <a:ext cx="7228878"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1- Introduction: </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176430" y="2184949"/>
            <a:ext cx="12015570" cy="359925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just">
              <a:lnSpc>
                <a:spcPct val="120000"/>
              </a:lnSpc>
            </a:pPr>
            <a:r>
              <a:rPr lang="en-US" sz="2400" dirty="0">
                <a:solidFill>
                  <a:schemeClr val="tx1"/>
                </a:solidFill>
                <a:latin typeface="Times New Roman" panose="02020603050405020304" pitchFamily="18" charset="0"/>
              </a:rPr>
              <a:t>- At its most fundamental level, a business exists to make a profit for its owners. Some businesses make things in factories (manufacturers), other businesses sell things that other businesses make (retailers), and still other businesses exist to help both the makers and sellers make and sell better (business consultants). Some businesses don’t make things at all, and instead profit by selling their services or by lending money.</a:t>
            </a:r>
          </a:p>
          <a:p>
            <a:pPr algn="just">
              <a:lnSpc>
                <a:spcPct val="120000"/>
              </a:lnSpc>
            </a:pPr>
            <a:r>
              <a:rPr lang="en-US" sz="2400" dirty="0">
                <a:solidFill>
                  <a:schemeClr val="tx1"/>
                </a:solidFill>
                <a:latin typeface="Times New Roman" panose="02020603050405020304" pitchFamily="18" charset="0"/>
              </a:rPr>
              <a:t>- With this diversity, it’s not surprising that there is no “one size fits all” approach to choosing a business organization. When choosing what form of entity is best, several factors are important to consider:</a:t>
            </a: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528283" y="624911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id="{3985EAE6-BFA6-766D-A032-077E4DCB399E}"/>
              </a:ext>
            </a:extLst>
          </p:cNvPr>
          <p:cNvSpPr/>
          <p:nvPr/>
        </p:nvSpPr>
        <p:spPr>
          <a:xfrm>
            <a:off x="0" y="21410"/>
            <a:ext cx="1800341" cy="146988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06</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143918"/>
    </mc:Choice>
    <mc:Fallback xmlns="">
      <p:transition spd="slow" advTm="14391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r>
              <a:rPr lang="en-US" sz="2400" dirty="0">
                <a:solidFill>
                  <a:schemeClr val="tx1"/>
                </a:solidFill>
                <a:latin typeface="Times New Roman" panose="02020603050405020304" pitchFamily="18" charset="0"/>
              </a:rPr>
              <a:t>1. How much it costs to create the entity and how hard it is to create.</a:t>
            </a:r>
          </a:p>
          <a:p>
            <a:pPr algn="just">
              <a:lnSpc>
                <a:spcPct val="120000"/>
              </a:lnSpc>
            </a:pPr>
            <a:r>
              <a:rPr lang="en-US" sz="2400" dirty="0">
                <a:solidFill>
                  <a:schemeClr val="tx1"/>
                </a:solidFill>
                <a:latin typeface="Times New Roman" panose="02020603050405020304" pitchFamily="18" charset="0"/>
              </a:rPr>
              <a:t>2. How easy it is for the business to continue if the founder dies or retires.</a:t>
            </a:r>
          </a:p>
          <a:p>
            <a:pPr algn="just">
              <a:lnSpc>
                <a:spcPct val="120000"/>
              </a:lnSpc>
            </a:pPr>
            <a:r>
              <a:rPr lang="en-US" sz="2400" dirty="0">
                <a:solidFill>
                  <a:schemeClr val="tx1"/>
                </a:solidFill>
                <a:latin typeface="Times New Roman" panose="02020603050405020304" pitchFamily="18" charset="0"/>
              </a:rPr>
              <a:t>3. How difficult it is to raise money to grow or expand the business.</a:t>
            </a:r>
          </a:p>
          <a:p>
            <a:pPr algn="just">
              <a:lnSpc>
                <a:spcPct val="120000"/>
              </a:lnSpc>
            </a:pPr>
            <a:r>
              <a:rPr lang="en-US" sz="2400" dirty="0">
                <a:solidFill>
                  <a:schemeClr val="tx1"/>
                </a:solidFill>
                <a:latin typeface="Times New Roman" panose="02020603050405020304" pitchFamily="18" charset="0"/>
              </a:rPr>
              <a:t>4. What type of managerial control they wish to keep on the business, and whether they are willing to cede control to outsiders.</a:t>
            </a:r>
          </a:p>
          <a:p>
            <a:pPr algn="just">
              <a:lnSpc>
                <a:spcPct val="120000"/>
              </a:lnSpc>
            </a:pPr>
            <a:r>
              <a:rPr lang="en-US" sz="2400" dirty="0">
                <a:solidFill>
                  <a:schemeClr val="tx1"/>
                </a:solidFill>
                <a:latin typeface="Times New Roman" panose="02020603050405020304" pitchFamily="18" charset="0"/>
              </a:rPr>
              <a:t>5. If expanding ownership to members of the public is desired.</a:t>
            </a:r>
          </a:p>
          <a:p>
            <a:pPr algn="just">
              <a:lnSpc>
                <a:spcPct val="120000"/>
              </a:lnSpc>
            </a:pPr>
            <a:r>
              <a:rPr lang="en-US" sz="2400" dirty="0">
                <a:solidFill>
                  <a:schemeClr val="tx1"/>
                </a:solidFill>
                <a:latin typeface="Times New Roman" panose="02020603050405020304" pitchFamily="18" charset="0"/>
              </a:rPr>
              <a:t>6. How to minimize the taxes paid on earnings and income.</a:t>
            </a:r>
          </a:p>
          <a:p>
            <a:pPr algn="just">
              <a:lnSpc>
                <a:spcPct val="120000"/>
              </a:lnSpc>
            </a:pPr>
            <a:r>
              <a:rPr lang="en-US" sz="2400" dirty="0">
                <a:solidFill>
                  <a:schemeClr val="tx1"/>
                </a:solidFill>
                <a:latin typeface="Times New Roman" panose="02020603050405020304" pitchFamily="18" charset="0"/>
              </a:rPr>
              <a:t>7. How to protect personal assets from claims, a feature known as limited liability.</a:t>
            </a:r>
          </a:p>
          <a:p>
            <a:pPr algn="just">
              <a:lnSpc>
                <a:spcPct val="120000"/>
              </a:lnSpc>
            </a:pPr>
            <a:r>
              <a:rPr lang="en-US" sz="2400" dirty="0">
                <a:solidFill>
                  <a:schemeClr val="tx1"/>
                </a:solidFill>
                <a:latin typeface="Times New Roman" panose="02020603050405020304" pitchFamily="18" charset="0"/>
              </a:rPr>
              <a:t>- Depending on the type of business and its goals, different business entities may be appropriate.</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 Introduction: </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06</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dirty="0">
                <a:solidFill>
                  <a:srgbClr val="2D3956"/>
                </a:solidFill>
                <a:latin typeface="Times New Roman" panose="02020603050405020304" pitchFamily="18" charset="0"/>
              </a:rPr>
              <a:t>- </a:t>
            </a:r>
            <a:r>
              <a:rPr lang="en-US" sz="2400" b="1" u="sng" dirty="0">
                <a:solidFill>
                  <a:srgbClr val="2D3956"/>
                </a:solidFill>
                <a:latin typeface="Times New Roman" panose="02020603050405020304" pitchFamily="18" charset="0"/>
              </a:rPr>
              <a:t>A sole proprietorship is an unincorporated business </a:t>
            </a:r>
            <a:r>
              <a:rPr lang="en-US" sz="2400" dirty="0">
                <a:solidFill>
                  <a:srgbClr val="2D3956"/>
                </a:solidFill>
                <a:latin typeface="Times New Roman" panose="02020603050405020304" pitchFamily="18" charset="0"/>
              </a:rPr>
              <a:t>owned by one person or married couple. The legal name for a sole proprietorship is usually the owner’s name.</a:t>
            </a:r>
          </a:p>
          <a:p>
            <a:pPr algn="just"/>
            <a:r>
              <a:rPr lang="en-US" sz="2400" dirty="0">
                <a:solidFill>
                  <a:srgbClr val="2D3956"/>
                </a:solidFill>
                <a:latin typeface="Times New Roman" panose="02020603050405020304" pitchFamily="18" charset="0"/>
              </a:rPr>
              <a:t>- </a:t>
            </a:r>
            <a:r>
              <a:rPr lang="en-US" sz="2400" b="1" u="sng" dirty="0">
                <a:solidFill>
                  <a:srgbClr val="2D3956"/>
                </a:solidFill>
                <a:latin typeface="Times New Roman" panose="02020603050405020304" pitchFamily="18" charset="0"/>
              </a:rPr>
              <a:t>There are many advantages to doing business as a sole proprietor</a:t>
            </a:r>
            <a:r>
              <a:rPr lang="en-US" sz="2400" dirty="0">
                <a:solidFill>
                  <a:srgbClr val="2D3956"/>
                </a:solidFill>
                <a:latin typeface="Times New Roman" panose="02020603050405020304" pitchFamily="18" charset="0"/>
              </a:rPr>
              <a:t>. </a:t>
            </a:r>
            <a:r>
              <a:rPr lang="en-US" sz="2400" b="1" dirty="0">
                <a:solidFill>
                  <a:srgbClr val="2D3956"/>
                </a:solidFill>
                <a:latin typeface="Times New Roman" panose="02020603050405020304" pitchFamily="18" charset="0"/>
              </a:rPr>
              <a:t>First</a:t>
            </a:r>
            <a:r>
              <a:rPr lang="en-US" sz="2400" dirty="0">
                <a:solidFill>
                  <a:srgbClr val="2D3956"/>
                </a:solidFill>
                <a:latin typeface="Times New Roman" panose="02020603050405020304" pitchFamily="18" charset="0"/>
              </a:rPr>
              <a:t>, it’s easy to create a sole proprietorship. In effect, no creation costs or time is required because there is nothing to create. The entrepreneur in charge of the business simply starts doing business, charging money, and providing goods or services.</a:t>
            </a:r>
          </a:p>
          <a:p>
            <a:pPr algn="just"/>
            <a:r>
              <a:rPr lang="en-US" sz="2400" dirty="0">
                <a:solidFill>
                  <a:srgbClr val="2D3956"/>
                </a:solidFill>
                <a:latin typeface="Times New Roman" panose="02020603050405020304" pitchFamily="18" charset="0"/>
              </a:rPr>
              <a:t>- </a:t>
            </a:r>
            <a:r>
              <a:rPr lang="en-US" sz="2400" b="1" u="sng" dirty="0">
                <a:solidFill>
                  <a:srgbClr val="2D3956"/>
                </a:solidFill>
                <a:latin typeface="Times New Roman" panose="02020603050405020304" pitchFamily="18" charset="0"/>
              </a:rPr>
              <a:t>Another key advantage to sole proprietorship is autonomy</a:t>
            </a:r>
            <a:r>
              <a:rPr lang="en-US" sz="2400" dirty="0">
                <a:solidFill>
                  <a:srgbClr val="2D3956"/>
                </a:solidFill>
                <a:latin typeface="Times New Roman" panose="02020603050405020304" pitchFamily="18" charset="0"/>
              </a:rPr>
              <a:t>. The owner can decide how he or she wants to run the business. The owner can set her own hours, grow as quickly or slowly as she wants, and expand into new lines of businesses. That autonomy also comes with total ownership of the business’s finances. All the money that the owner takes in, even if it is in a separate bank account, belongs to her, and she can do with that money whatever she wants.</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2- Sole Proprietorship: </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06</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763083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-A sole proprietorship is a flow-through tax entity, </a:t>
            </a:r>
            <a:r>
              <a:rPr lang="en-US" sz="2400" dirty="0">
                <a:solidFill>
                  <a:srgbClr val="2D3956"/>
                </a:solidFill>
                <a:latin typeface="Times New Roman" panose="02020603050405020304" pitchFamily="18" charset="0"/>
              </a:rPr>
              <a:t>which means the business does not pay tax on its profits and does not file a separate tax return. Instead, the owner pays personal income tax on all business profits.</a:t>
            </a:r>
          </a:p>
          <a:p>
            <a:pPr algn="just"/>
            <a:r>
              <a:rPr lang="en-US" sz="2400" dirty="0">
                <a:solidFill>
                  <a:srgbClr val="2D3956"/>
                </a:solidFill>
                <a:latin typeface="Times New Roman" panose="02020603050405020304" pitchFamily="18" charset="0"/>
              </a:rPr>
              <a:t>- These advantages must be weighed against some disadvantages. First, because a sole proprietorship can have only one owner, it is impossible to bring in others to the business. In addition, the business and the owner are identical so it is impossible to pass on the business.</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2- Sole Proprietorship: </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06</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996693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-Raising working capital can be a problem for sole proprietors, </a:t>
            </a:r>
            <a:r>
              <a:rPr lang="en-US" sz="2400" dirty="0">
                <a:solidFill>
                  <a:srgbClr val="2D3956"/>
                </a:solidFill>
                <a:latin typeface="Times New Roman" panose="02020603050405020304" pitchFamily="18" charset="0"/>
              </a:rPr>
              <a:t>especially those early in their business ventures. Many entrepreneurial ventures are built on great ideas but need capital to flourish and develop. </a:t>
            </a:r>
            <a:r>
              <a:rPr lang="en-US" sz="2400" b="1" u="sng" dirty="0">
                <a:solidFill>
                  <a:srgbClr val="2D3956"/>
                </a:solidFill>
                <a:latin typeface="Times New Roman" panose="02020603050405020304" pitchFamily="18" charset="0"/>
              </a:rPr>
              <a:t>If the entrepreneur lacks individual wealth, then he or she must seek those funds from other sources. </a:t>
            </a:r>
            <a:r>
              <a:rPr lang="en-US" sz="2400" dirty="0">
                <a:solidFill>
                  <a:srgbClr val="2D3956"/>
                </a:solidFill>
                <a:latin typeface="Times New Roman" panose="02020603050405020304" pitchFamily="18" charset="0"/>
              </a:rPr>
              <a:t>Outsiders can make a loan to the owner, or enter into a profit-sharing contract with her, but there is no way for him to own any part of the owner’s business. Traditionally, most sole proprietors seek funding from banks. Banks approach these loans just like any other personal loan to an individual, such as a car loan or mortgage. Down payment requirements may be high, and typically the banks require some form of personal collateral to guarantee the loan, even though the loan is to be used to grow the business.</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2- Sole Proprietorship: </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06</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049995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-Sole proprietors are personally liable for all the business’s debts and obligations. Unlimited liability puts all the personal assets of the sole proprietor at risk. Personal homes, automobiles, bank accounts and retirement accounts—all are within reach of creditors.</a:t>
            </a:r>
          </a:p>
          <a:p>
            <a:pPr algn="just"/>
            <a:endParaRPr lang="en-US" sz="2400" b="1" u="sng" dirty="0">
              <a:solidFill>
                <a:srgbClr val="2D3956"/>
              </a:solidFill>
              <a:latin typeface="Times New Roman" panose="02020603050405020304" pitchFamily="18" charset="0"/>
            </a:endParaRPr>
          </a:p>
          <a:p>
            <a:pPr algn="just"/>
            <a:endParaRPr lang="en-US" sz="2400" b="1" u="sng" dirty="0">
              <a:solidFill>
                <a:srgbClr val="2D3956"/>
              </a:solidFill>
              <a:latin typeface="Times New Roman" panose="02020603050405020304" pitchFamily="18" charset="0"/>
            </a:endParaRPr>
          </a:p>
          <a:p>
            <a:pPr algn="just"/>
            <a:endParaRPr lang="en-US" sz="2400" b="1" u="sng" dirty="0">
              <a:solidFill>
                <a:srgbClr val="2D3956"/>
              </a:solidFill>
              <a:latin typeface="Times New Roman" panose="02020603050405020304" pitchFamily="18" charset="0"/>
            </a:endParaRPr>
          </a:p>
          <a:p>
            <a:pPr algn="just"/>
            <a:endParaRPr lang="en-US" sz="2400" b="1" u="sng" dirty="0">
              <a:solidFill>
                <a:srgbClr val="2D3956"/>
              </a:solidFill>
              <a:latin typeface="Times New Roman" panose="02020603050405020304" pitchFamily="18" charset="0"/>
            </a:endParaRPr>
          </a:p>
          <a:p>
            <a:pPr algn="just"/>
            <a:endParaRPr lang="en-US" sz="2400" b="1" u="sng" dirty="0">
              <a:solidFill>
                <a:srgbClr val="2D3956"/>
              </a:solidFill>
              <a:latin typeface="Times New Roman" panose="02020603050405020304" pitchFamily="18" charset="0"/>
            </a:endParaRPr>
          </a:p>
          <a:p>
            <a:pPr algn="just"/>
            <a:endParaRPr lang="en-US" sz="2400" b="1" u="sng" dirty="0">
              <a:solidFill>
                <a:srgbClr val="2D3956"/>
              </a:solidFill>
              <a:latin typeface="Times New Roman" panose="02020603050405020304" pitchFamily="18" charset="0"/>
            </a:endParaRPr>
          </a:p>
          <a:p>
            <a:pPr algn="just"/>
            <a:endParaRPr lang="en-US" sz="2400" b="1" u="sng" dirty="0">
              <a:solidFill>
                <a:srgbClr val="2D3956"/>
              </a:solidFill>
              <a:latin typeface="Times New Roman" panose="02020603050405020304" pitchFamily="18" charset="0"/>
            </a:endParaRPr>
          </a:p>
          <a:p>
            <a:pPr algn="just"/>
            <a:endParaRPr lang="en-US" sz="2400" b="1" u="sng" dirty="0">
              <a:solidFill>
                <a:srgbClr val="2D3956"/>
              </a:solidFill>
              <a:latin typeface="Times New Roman" panose="02020603050405020304" pitchFamily="18" charset="0"/>
            </a:endParaRPr>
          </a:p>
          <a:p>
            <a:pPr algn="just"/>
            <a:endParaRPr lang="en-US" sz="2400" b="1" u="sng" dirty="0">
              <a:solidFill>
                <a:srgbClr val="2D3956"/>
              </a:solidFill>
              <a:latin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2- Sole Proprietorship: </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06</a:t>
            </a:r>
            <a:endParaRPr lang="en-US" b="1" dirty="0">
              <a:solidFill>
                <a:schemeClr val="bg1"/>
              </a:solidFill>
              <a:latin typeface="Times New Roman" panose="02020603050405020304" pitchFamily="18" charset="0"/>
              <a:cs typeface="Times New Roman" panose="02020603050405020304" pitchFamily="18" charset="0"/>
            </a:endParaRPr>
          </a:p>
        </p:txBody>
      </p:sp>
      <p:pic>
        <p:nvPicPr>
          <p:cNvPr id="11" name="Picture 2" descr="C:\Users\oo\Downloads\Screenshot 2023-11-09 at 11-05-19 Full-232-244.pdf.png">
            <a:extLst>
              <a:ext uri="{FF2B5EF4-FFF2-40B4-BE49-F238E27FC236}">
                <a16:creationId xmlns:a16="http://schemas.microsoft.com/office/drawing/2014/main" id="{81689FAB-D9C7-423E-8D80-3B5AA821CAF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6329" y="2881611"/>
            <a:ext cx="11578106" cy="34681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4463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-A partnership is an unincorporated association of two or more co-owners who operate a business for profit. Each owner is called a general partner.</a:t>
            </a:r>
          </a:p>
          <a:p>
            <a:pPr algn="just"/>
            <a:r>
              <a:rPr lang="en-US" sz="2400" b="1" u="sng" dirty="0">
                <a:solidFill>
                  <a:srgbClr val="2D3956"/>
                </a:solidFill>
                <a:latin typeface="Times New Roman" panose="02020603050405020304" pitchFamily="18" charset="0"/>
              </a:rPr>
              <a:t>1- General Partnerships:</a:t>
            </a:r>
          </a:p>
          <a:p>
            <a:pPr algn="just"/>
            <a:r>
              <a:rPr lang="en-US" sz="2400" dirty="0">
                <a:solidFill>
                  <a:srgbClr val="2D3956"/>
                </a:solidFill>
                <a:latin typeface="Times New Roman" panose="02020603050405020304" pitchFamily="18" charset="0"/>
              </a:rPr>
              <a:t>- Ageneral partnership is when all partners participate fully in running the business and share equally in profits and losses, even if the partners’ monetary contributions vary. No legal documents are required to file with the government to form a partnership. If two or more people do business together, sharing management of the business, profits and losses, they have a partnership.</a:t>
            </a:r>
          </a:p>
          <a:p>
            <a:pPr algn="just"/>
            <a:r>
              <a:rPr lang="en-US" sz="2400" dirty="0">
                <a:solidFill>
                  <a:srgbClr val="2D3956"/>
                </a:solidFill>
                <a:latin typeface="Times New Roman" panose="02020603050405020304" pitchFamily="18" charset="0"/>
              </a:rPr>
              <a:t>- If a partnership is formed formally, then the written agreement is called the articles of partnership. The articles can set forth anything the partners wish to include about how the partnership will be run. Normally, all general partners have an equal voice in management, but as a creation of contract, the partners can modify this if they wish.</a:t>
            </a:r>
            <a:endParaRPr lang="en-US" sz="2400" b="1" u="sng" dirty="0">
              <a:solidFill>
                <a:srgbClr val="2D3956"/>
              </a:solidFill>
              <a:latin typeface="Times New Roman" panose="02020603050405020304" pitchFamily="18" charset="0"/>
            </a:endParaRPr>
          </a:p>
          <a:p>
            <a:pPr algn="just"/>
            <a:endParaRPr lang="en-US" sz="2400" b="1" u="sng" dirty="0">
              <a:solidFill>
                <a:srgbClr val="2D3956"/>
              </a:solidFill>
              <a:latin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3- Partnerships: </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06</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826385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-A general partnership is taxed just like a sole proprietorship. </a:t>
            </a:r>
            <a:r>
              <a:rPr lang="en-US" sz="2400" dirty="0">
                <a:solidFill>
                  <a:srgbClr val="2D3956"/>
                </a:solidFill>
                <a:latin typeface="Times New Roman" panose="02020603050405020304" pitchFamily="18" charset="0"/>
              </a:rPr>
              <a:t>A partnership is a flow-through tax entity, where the partnership’s income “flows through” the business to the partners, who then pay individual tax on the business income. The partnership may file an information return, reporting total income and losses for the partnership, and how those profits and losses are allocated among the general partners. However, an information return is usually not required.</a:t>
            </a:r>
          </a:p>
          <a:p>
            <a:pPr algn="just"/>
            <a:r>
              <a:rPr lang="en-US" sz="2400" b="1" u="sng" dirty="0">
                <a:solidFill>
                  <a:srgbClr val="2D3956"/>
                </a:solidFill>
                <a:latin typeface="Times New Roman" panose="02020603050405020304" pitchFamily="18" charset="0"/>
              </a:rPr>
              <a:t>-General partnerships are also similar to sole proprietorships in unlimited liability</a:t>
            </a:r>
            <a:r>
              <a:rPr lang="en-US" sz="2400" dirty="0">
                <a:solidFill>
                  <a:srgbClr val="2D3956"/>
                </a:solidFill>
                <a:latin typeface="Times New Roman" panose="02020603050405020304" pitchFamily="18" charset="0"/>
              </a:rPr>
              <a:t>. Every partner in the partnership is jointly and severally liable for the partnership’s debts and obligations. This is a very unattractive feature of general partnerships. One partner may be completely innocent of any wrongdoing and still be liable for another partner’s malpractice or bad acts.</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3- Partnerships: </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06</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779050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2-Management Duties:</a:t>
            </a:r>
          </a:p>
          <a:p>
            <a:pPr algn="just"/>
            <a:r>
              <a:rPr lang="en-US" sz="2400" b="1" u="sng" dirty="0">
                <a:solidFill>
                  <a:srgbClr val="2D3956"/>
                </a:solidFill>
                <a:latin typeface="Times New Roman" panose="02020603050405020304" pitchFamily="18" charset="0"/>
              </a:rPr>
              <a:t>-Partners have a fiduciary duty to the partnership. This means that partners have a duty to act for the benefit of the partnership. In particular:</a:t>
            </a:r>
          </a:p>
          <a:p>
            <a:pPr marL="342900" indent="-342900" algn="just">
              <a:buFont typeface="Arial" pitchFamily="34" charset="0"/>
              <a:buChar char="•"/>
            </a:pPr>
            <a:r>
              <a:rPr lang="en-US" sz="2400" dirty="0">
                <a:solidFill>
                  <a:srgbClr val="2D3956"/>
                </a:solidFill>
                <a:latin typeface="Times New Roman" panose="02020603050405020304" pitchFamily="18" charset="0"/>
              </a:rPr>
              <a:t>Partners have an obligation of good faith and fair dealing with each other and the partnership.</a:t>
            </a:r>
          </a:p>
          <a:p>
            <a:pPr marL="342900" indent="-342900" algn="just">
              <a:buFont typeface="Arial" pitchFamily="34" charset="0"/>
              <a:buChar char="•"/>
            </a:pPr>
            <a:r>
              <a:rPr lang="en-US" sz="2400" dirty="0">
                <a:solidFill>
                  <a:srgbClr val="2D3956"/>
                </a:solidFill>
                <a:latin typeface="Times New Roman" panose="02020603050405020304" pitchFamily="18" charset="0"/>
              </a:rPr>
              <a:t>Partners are liable to the partnership for gross negligence or intentional misconduct. Partners are not liable for ordinary negligence.</a:t>
            </a:r>
          </a:p>
          <a:p>
            <a:pPr marL="342900" indent="-342900" algn="just">
              <a:buFont typeface="Arial" pitchFamily="34" charset="0"/>
              <a:buChar char="•"/>
            </a:pPr>
            <a:r>
              <a:rPr lang="en-US" sz="2400" dirty="0">
                <a:solidFill>
                  <a:srgbClr val="2D3956"/>
                </a:solidFill>
                <a:latin typeface="Times New Roman" panose="02020603050405020304" pitchFamily="18" charset="0"/>
              </a:rPr>
              <a:t>Partners cannot compete with the partnership.</a:t>
            </a:r>
          </a:p>
          <a:p>
            <a:pPr marL="342900" indent="-342900" algn="just">
              <a:buFont typeface="Arial" pitchFamily="34" charset="0"/>
              <a:buChar char="•"/>
            </a:pPr>
            <a:r>
              <a:rPr lang="en-US" sz="2400" dirty="0">
                <a:solidFill>
                  <a:srgbClr val="2D3956"/>
                </a:solidFill>
                <a:latin typeface="Times New Roman" panose="02020603050405020304" pitchFamily="18" charset="0"/>
              </a:rPr>
              <a:t>Partners cannot take opportunities away from the partnership unless the other partners consent.</a:t>
            </a:r>
          </a:p>
          <a:p>
            <a:pPr marL="342900" indent="-342900" algn="just">
              <a:buFont typeface="Arial" pitchFamily="34" charset="0"/>
              <a:buChar char="•"/>
            </a:pPr>
            <a:r>
              <a:rPr lang="en-US" sz="2400" dirty="0">
                <a:solidFill>
                  <a:srgbClr val="2D3956"/>
                </a:solidFill>
                <a:latin typeface="Times New Roman" panose="02020603050405020304" pitchFamily="18" charset="0"/>
              </a:rPr>
              <a:t>Partners cannot engage in conflicts of interest.</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3- Partnerships: </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06</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44236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3-Limited Partnerships:</a:t>
            </a:r>
          </a:p>
          <a:p>
            <a:pPr algn="just"/>
            <a:r>
              <a:rPr lang="en-US" sz="2400" b="1" dirty="0">
                <a:solidFill>
                  <a:srgbClr val="2D3956"/>
                </a:solidFill>
                <a:latin typeface="Times New Roman" panose="02020603050405020304" pitchFamily="18" charset="0"/>
              </a:rPr>
              <a:t>- In most states, </a:t>
            </a:r>
            <a:r>
              <a:rPr lang="en-US" sz="2400" dirty="0">
                <a:solidFill>
                  <a:srgbClr val="2D3956"/>
                </a:solidFill>
                <a:latin typeface="Times New Roman" panose="02020603050405020304" pitchFamily="18" charset="0"/>
              </a:rPr>
              <a:t>owners can form a limited partnership. A limited partnership has both general partners and limited partners. As a limited partner, the most he or she can lose is the amount of his investment into the business, nothing more. Limited partnerships have to be formed in compliance with state law, and limited partners are generally prohibited from participating in day-to-day management of the business. This often occurs when someone invests money in the partnership but is not interested in running the business.</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3- Partnerships: </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06</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84814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400" dirty="0">
                <a:solidFill>
                  <a:srgbClr val="2D3956"/>
                </a:solidFill>
                <a:latin typeface="Times New Roman" panose="02020603050405020304" pitchFamily="18" charset="0"/>
              </a:rPr>
              <a:t>- A franchise is when a business grants to another the sole right of engaging in a certain business or in a business using a particular trademark in a certain area. Franchises are not a separate form of business organization. Rather, they are a form of contract between businesses. Most franchises involve corporations or limited liability corporations, but they may include sole proprietorships and partnerships..</a:t>
            </a:r>
          </a:p>
          <a:p>
            <a:pPr lvl="0" algn="just"/>
            <a:r>
              <a:rPr lang="en-US" sz="2400" dirty="0">
                <a:solidFill>
                  <a:srgbClr val="2D3956"/>
                </a:solidFill>
                <a:latin typeface="Times New Roman" panose="02020603050405020304" pitchFamily="18" charset="0"/>
              </a:rPr>
              <a:t>- The advantage of a franchise is that under a franchise agreement, an entrepreneur can open and run a business under a proven business model. The local owner, the franchisee, uses the franchisor’s trademark, intellectual property, and business model under a license agreement. The franchisee offers goods or services to the public and keeps any income earned. In exchange for the right to sell goods or services developed by the franchisor, the franchisee pays a fee to the franchisor.</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4- Franchises:</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06</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830501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400" dirty="0">
                <a:solidFill>
                  <a:srgbClr val="2D3956"/>
                </a:solidFill>
                <a:latin typeface="Times New Roman" panose="02020603050405020304" pitchFamily="18" charset="0"/>
              </a:rPr>
              <a:t>-Franchises are common in some industries such as fast food restaurants, hotels, and tax preparation services. Franchise agreements are very detailed and often require the franchisee to use specific vendors, ingredients, store layouts, colors, etc.</a:t>
            </a:r>
          </a:p>
          <a:p>
            <a:pPr lvl="0" algn="just"/>
            <a:r>
              <a:rPr lang="en-US" sz="2400" dirty="0">
                <a:solidFill>
                  <a:srgbClr val="2D3956"/>
                </a:solidFill>
                <a:latin typeface="Times New Roman" panose="02020603050405020304" pitchFamily="18" charset="0"/>
              </a:rPr>
              <a:t>-Franchises are also very popular with US businesses interested in conducting business abroad. US businesses collect franchise fees from owners in other nations who are responsible for running the business abroad. This allows US companies to have a presence in nations that may restrict business ownership by foreigners because the businesses themselves are owned and operated by locals.</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4- Franchises:</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06</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510101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400" dirty="0">
                <a:solidFill>
                  <a:srgbClr val="2D3956"/>
                </a:solidFill>
                <a:latin typeface="Times New Roman" panose="02020603050405020304" pitchFamily="18" charset="0"/>
              </a:rPr>
              <a:t>-A joint venture is when two or more individuals or businesses combine their efforts in a particular business enterprise and agree to share the profits and losses jointly or in proportion to their contributions. Unlike a partnership, which operates as a general business for as long as the partners desire, a joint venture is for a single transaction or a limited activity. The businesses remain separate entities and they do not share financial or confidential information unless they decide to. Joint ventures automatically terminate at the conclusion of an event or project.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5- Joint Venture:</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06</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487588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400" dirty="0">
                <a:solidFill>
                  <a:srgbClr val="2D3956"/>
                </a:solidFill>
                <a:latin typeface="Times New Roman" panose="02020603050405020304" pitchFamily="18" charset="0"/>
              </a:rPr>
              <a:t>-Joint ventures are often formed to address a common need or to reach a mutual goal. For example, Google and National Aeronautics and Space Administration (NASA) developed Google Earth as a joint venture. To do so, they shared resources and information necessary to develop Google Earth but Google did not become part of the government, nor did NASA share any confidential information or intellectual property more than necessary.</a:t>
            </a:r>
          </a:p>
          <a:p>
            <a:pPr lvl="0" algn="just"/>
            <a:r>
              <a:rPr lang="en-US" sz="2400" dirty="0">
                <a:solidFill>
                  <a:srgbClr val="2D3956"/>
                </a:solidFill>
                <a:latin typeface="Times New Roman" panose="02020603050405020304" pitchFamily="18" charset="0"/>
              </a:rPr>
              <a:t>- Joint ventures are also common to share the costs of major research or infrastructure projects within an industry. This occurs frequently when industries are impacted by advances in technology. For example, BMW and Toyota created a joint venture to research hydrogen fuel cells, electric vehicles, and ultra-lightweight materials needed in next generation vehicles. By sharing the cost of research and development, the companies are able to be on the forefront of technological advancements in their industry.</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5- Joint Venture:</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06</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459230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a:solidFill>
                  <a:srgbClr val="2D3956"/>
                </a:solidFill>
                <a:latin typeface="Times New Roman" panose="02020603050405020304" pitchFamily="18" charset="0"/>
              </a:rPr>
              <a:t>- Unlike a sole proprietorship or general partnership, a corporation is a legal entity separate and distinct from its owners. It can be created for a limited duration, or it can have a perpetual existence. Since it is a separate legal entity, a corporation has continuity regardless of its owners. Similarly, in a publicly traded company, the identity of shareholders can change, but the corporation continues its business operations without being affected.</a:t>
            </a:r>
          </a:p>
          <a:p>
            <a:pPr algn="just"/>
            <a:r>
              <a:rPr lang="en-US" sz="2400" dirty="0">
                <a:solidFill>
                  <a:srgbClr val="2D3956"/>
                </a:solidFill>
                <a:latin typeface="Times New Roman" panose="02020603050405020304" pitchFamily="18" charset="0"/>
              </a:rPr>
              <a:t>- Corporations must be formed in compliance with the law of the state law where they are incorporated. Most corporations incorporate where their principal place of business is located, but not all do. Many companies choose to incorporate in Delaware.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6-Corporations:</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06</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239940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a:solidFill>
                  <a:srgbClr val="2D3956"/>
                </a:solidFill>
                <a:latin typeface="Times New Roman" panose="02020603050405020304" pitchFamily="18" charset="0"/>
              </a:rPr>
              <a:t>- Delaware chancery courts have developed a reputation for fairly and quickly applying a very well-developed body of corporate law in Delaware. The courts also operate without a jury, meaning that disputes heard in Delaware courts are usually predictable and transparent, with well-written opinions explaining how the judges decided the cases.</a:t>
            </a:r>
          </a:p>
          <a:p>
            <a:pPr algn="just"/>
            <a:r>
              <a:rPr lang="en-US" sz="2400" b="1" u="sng" dirty="0">
                <a:solidFill>
                  <a:srgbClr val="2D3956"/>
                </a:solidFill>
                <a:latin typeface="Times New Roman" panose="02020603050405020304" pitchFamily="18" charset="0"/>
              </a:rPr>
              <a:t>- To start a corporation, the corporate founders must file articles of incorporation with the Secretary of State where they are incorporated. Articles of incorporation typically include:</a:t>
            </a:r>
          </a:p>
          <a:p>
            <a:pPr algn="just"/>
            <a:r>
              <a:rPr lang="en-US" sz="2400" dirty="0">
                <a:solidFill>
                  <a:srgbClr val="2D3956"/>
                </a:solidFill>
                <a:latin typeface="Times New Roman" panose="02020603050405020304" pitchFamily="18" charset="0"/>
              </a:rPr>
              <a:t>- The name of the company;           -Whether the company is for-profit or nonprofit;</a:t>
            </a:r>
          </a:p>
          <a:p>
            <a:pPr algn="just"/>
            <a:r>
              <a:rPr lang="en-US" sz="2400" dirty="0">
                <a:solidFill>
                  <a:srgbClr val="2D3956"/>
                </a:solidFill>
                <a:latin typeface="Times New Roman" panose="02020603050405020304" pitchFamily="18" charset="0"/>
              </a:rPr>
              <a:t>-The founders’ names;                - The company’s purpose;</a:t>
            </a:r>
          </a:p>
          <a:p>
            <a:pPr algn="just"/>
            <a:r>
              <a:rPr lang="en-US" sz="2400" dirty="0">
                <a:solidFill>
                  <a:srgbClr val="2D3956"/>
                </a:solidFill>
                <a:latin typeface="Times New Roman" panose="02020603050405020304" pitchFamily="18" charset="0"/>
              </a:rPr>
              <a:t>- How many shares the corporation will issue initially; and  - The par value of any shares issued.</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6-Corporations:</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06</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47966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a:solidFill>
                  <a:srgbClr val="2D3956"/>
                </a:solidFill>
                <a:latin typeface="Times New Roman" panose="02020603050405020304" pitchFamily="18" charset="0"/>
              </a:rPr>
              <a:t>- Unlike sole proprietorships, corporations can be quite complicated to manage and often require attorneys and accountants to maintain corporate books in good order. In addition to the foundation requirements, corporate law requires ongoing annual maintenance of corporations. In addition to filing fees due at the time of incorporation, there are typically annual license fees,  franchise fees and taxes, and fees related to maintaining minute books, corporate seals, stock certificates and registries, as well as out-of-state registration. A domestic corporation is entitled to operate in its state of incorporation but must register as a foreign corporation to do business in other states.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6-Corporations:</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06</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925686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1-Corporate Legal Structure:</a:t>
            </a:r>
          </a:p>
          <a:p>
            <a:pPr algn="just"/>
            <a:r>
              <a:rPr lang="en-US" sz="2400" dirty="0">
                <a:solidFill>
                  <a:srgbClr val="2D3956"/>
                </a:solidFill>
                <a:latin typeface="Times New Roman" panose="02020603050405020304" pitchFamily="18" charset="0"/>
              </a:rPr>
              <a:t>-Owners of corporations are called shareholders. Corporations can have as few as one shareholder or as many as millions of shareholders, and those shareholders can hold as few as one share or as many as millions of shares. In a closely held corporation,  the number of shareholders tends to be small, while in a publicly traded corporation, the body of shareholders tends to be large.</a:t>
            </a:r>
          </a:p>
          <a:p>
            <a:pPr algn="just"/>
            <a:r>
              <a:rPr lang="en-US" sz="2400" dirty="0">
                <a:solidFill>
                  <a:srgbClr val="2D3956"/>
                </a:solidFill>
                <a:latin typeface="Times New Roman" panose="02020603050405020304" pitchFamily="18" charset="0"/>
              </a:rPr>
              <a:t>-In a publicly traded corporation, the value of a share is determined by the laws of supply and demand, with various markets or exchanges providing trading space for buyers and sellers of certain shares to be traded. Shareholders own shares in the company but have no legal right to the company’s assets. As a separate legal entity, the corporation owns any property in its name.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6-Corporations:</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06</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371711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1-Corporate Legal Structure:</a:t>
            </a:r>
          </a:p>
          <a:p>
            <a:pPr algn="just"/>
            <a:r>
              <a:rPr lang="en-US" sz="2400" dirty="0">
                <a:solidFill>
                  <a:srgbClr val="2D3956"/>
                </a:solidFill>
                <a:latin typeface="Times New Roman" panose="02020603050405020304" pitchFamily="18" charset="0"/>
              </a:rPr>
              <a:t>-Shareholders of a corporation enjoy limited liability. The most they can lose is the amount of their investment. Shareholders’ personal assets are not available to the corporation’s creditors.</a:t>
            </a:r>
          </a:p>
          <a:p>
            <a:pPr algn="just"/>
            <a:r>
              <a:rPr lang="en-US" sz="2400" dirty="0">
                <a:solidFill>
                  <a:srgbClr val="2D3956"/>
                </a:solidFill>
                <a:latin typeface="Times New Roman" panose="02020603050405020304" pitchFamily="18" charset="0"/>
              </a:rPr>
              <a:t>- Shareholders can be individuals or other business entities, such as partnerships or corporations. If one corporation owns all the stock of another corporation, the owner is said to be a parent company, while the company being owned is a wholly owned subsidiary. Often large corporations form subsidiaries for specific purposes so that the parent company has limited liability or advantageous tax treatment.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6-Corporations:</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06</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389358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1-Corporate Legal Structure:</a:t>
            </a:r>
          </a:p>
          <a:p>
            <a:pPr algn="just"/>
            <a:r>
              <a:rPr lang="en-US" sz="2400" b="1" dirty="0">
                <a:solidFill>
                  <a:srgbClr val="2D3956"/>
                </a:solidFill>
                <a:latin typeface="Times New Roman" panose="02020603050405020304" pitchFamily="18" charset="0"/>
              </a:rPr>
              <a:t>-For example, </a:t>
            </a:r>
            <a:r>
              <a:rPr lang="en-US" sz="2400" dirty="0">
                <a:solidFill>
                  <a:srgbClr val="2D3956"/>
                </a:solidFill>
                <a:latin typeface="Times New Roman" panose="02020603050405020304" pitchFamily="18" charset="0"/>
              </a:rPr>
              <a:t>large companies may form subsidiaries to hold real property so that premises liability is limited to that real estate subsidiary only, shielding the parent company and its assets from lawsuits. Companies that deal in a lot of intellectual property may form subsidiaries to hold their intellectual property, which is then licensed back to the parent company so that the parent company can deduct royalty payments for those licenses from its taxes. This type of sophisticated liability and tax planning makes the corporate form very attractive for larger businesses in the United States.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6-Corporations:</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06</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53575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2-Rights of Shareholders:</a:t>
            </a:r>
          </a:p>
          <a:p>
            <a:pPr algn="just"/>
            <a:r>
              <a:rPr lang="en-US" sz="2400" b="1" dirty="0">
                <a:solidFill>
                  <a:srgbClr val="2D3956"/>
                </a:solidFill>
                <a:latin typeface="Times New Roman" panose="02020603050405020304" pitchFamily="18" charset="0"/>
              </a:rPr>
              <a:t>-Not all shareholders in a corporation are necessarily equal</a:t>
            </a:r>
            <a:r>
              <a:rPr lang="en-US" sz="2400" dirty="0">
                <a:solidFill>
                  <a:srgbClr val="2D3956"/>
                </a:solidFill>
                <a:latin typeface="Times New Roman" panose="02020603050405020304" pitchFamily="18" charset="0"/>
              </a:rPr>
              <a:t>. US corporate law allows for the creation of different types, or classes, of shareholders. Shareholders in different classes may be given preferential treatment when it comes to corporate actions such as paying dividends or voting at shareholder meetings.</a:t>
            </a:r>
          </a:p>
          <a:p>
            <a:pPr algn="just"/>
            <a:r>
              <a:rPr lang="en-US" sz="2400" b="1" dirty="0">
                <a:solidFill>
                  <a:srgbClr val="2D3956"/>
                </a:solidFill>
                <a:latin typeface="Times New Roman" panose="02020603050405020304" pitchFamily="18" charset="0"/>
              </a:rPr>
              <a:t>-Shareholder rights are generally outlined in a company’s articles of incorporation or bylaws. </a:t>
            </a:r>
            <a:r>
              <a:rPr lang="en-US" sz="2400" dirty="0">
                <a:solidFill>
                  <a:srgbClr val="2D3956"/>
                </a:solidFill>
                <a:latin typeface="Times New Roman" panose="02020603050405020304" pitchFamily="18" charset="0"/>
              </a:rPr>
              <a:t>Some of these rights may include the right to obtain a dividend, but only if the board of directors approves one. They also include the right to attend shareholder meetings, the right to examine the company’s financial records, and the right to a portion of liquidated company assets.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6-Corporations:</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06</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992245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2-Rights of Shareholders:</a:t>
            </a:r>
          </a:p>
          <a:p>
            <a:pPr algn="just"/>
            <a:r>
              <a:rPr lang="en-US" sz="2400" b="1" dirty="0">
                <a:solidFill>
                  <a:srgbClr val="2D3956"/>
                </a:solidFill>
                <a:latin typeface="Times New Roman" panose="02020603050405020304" pitchFamily="18" charset="0"/>
              </a:rPr>
              <a:t>-</a:t>
            </a:r>
            <a:r>
              <a:rPr lang="en-US" sz="2400" dirty="0">
                <a:solidFill>
                  <a:srgbClr val="2D3956"/>
                </a:solidFill>
                <a:latin typeface="Times New Roman" panose="02020603050405020304" pitchFamily="18" charset="0"/>
              </a:rPr>
              <a:t>Under most state laws, shareholders are also given a unique right to sue a third party on behalf of the corporation. This is called a shareholder derivative lawsuit. In essence, a shareholder alleges that the people who are ordinarily charged with acting in the corporation’s best interests </a:t>
            </a:r>
            <a:r>
              <a:rPr lang="en-US" sz="2400" b="1" dirty="0">
                <a:solidFill>
                  <a:srgbClr val="2D3956"/>
                </a:solidFill>
                <a:latin typeface="Times New Roman" panose="02020603050405020304" pitchFamily="18" charset="0"/>
              </a:rPr>
              <a:t>(the officers and directors) </a:t>
            </a:r>
            <a:r>
              <a:rPr lang="en-US" sz="2400" dirty="0">
                <a:solidFill>
                  <a:srgbClr val="2D3956"/>
                </a:solidFill>
                <a:latin typeface="Times New Roman" panose="02020603050405020304" pitchFamily="18" charset="0"/>
              </a:rPr>
              <a:t>are failing to do so, and therefore the shareholder must step in to protect the corporation.</a:t>
            </a:r>
          </a:p>
          <a:p>
            <a:pPr algn="just"/>
            <a:r>
              <a:rPr lang="en-US" sz="2400" dirty="0">
                <a:solidFill>
                  <a:srgbClr val="2D3956"/>
                </a:solidFill>
                <a:latin typeface="Times New Roman" panose="02020603050405020304" pitchFamily="18" charset="0"/>
              </a:rPr>
              <a:t>-One of the most important functions for shareholders is to elect the board of directors of a corporation. Only shareholders elect a director. The board is responsible for making major decisions that affect a corporation, such as declaring and paying a corporate dividend to shareholders; authorizing major decisions; appointing and removing corporate officers; determining employee compensation, especially bonus and incentive plans; and issuing new shares and corporate bonds.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6-Corporations:</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06</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740036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2-Rights of Shareholders:</a:t>
            </a:r>
          </a:p>
          <a:p>
            <a:pPr algn="just"/>
            <a:r>
              <a:rPr lang="en-US" sz="2400" b="1" dirty="0">
                <a:solidFill>
                  <a:srgbClr val="2D3956"/>
                </a:solidFill>
                <a:latin typeface="Times New Roman" panose="02020603050405020304" pitchFamily="18" charset="0"/>
              </a:rPr>
              <a:t>-</a:t>
            </a:r>
            <a:r>
              <a:rPr lang="en-US" sz="2400" dirty="0">
                <a:solidFill>
                  <a:srgbClr val="2D3956"/>
                </a:solidFill>
                <a:latin typeface="Times New Roman" panose="02020603050405020304" pitchFamily="18" charset="0"/>
              </a:rPr>
              <a:t>One critical function for boards of directors is to appoint corporate officers. These officers often hold titles such as chief executive officer, chief operating officer, chief marketing officer, and so on. Officers are involved in everyday decision making for the company and implement the board’s decisions. As officers of the company, they have legal authority to sign contracts on behalf of the corporation, binding the corporation to legal obligations. Officers are employees of the company and work full-time for the company, but can be removed by the board.</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6-Corporations:</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06</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46900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3-Corporate Taxation:</a:t>
            </a:r>
          </a:p>
          <a:p>
            <a:pPr algn="just"/>
            <a:r>
              <a:rPr lang="en-US" sz="2400" b="1" dirty="0">
                <a:solidFill>
                  <a:srgbClr val="2D3956"/>
                </a:solidFill>
                <a:latin typeface="Times New Roman" panose="02020603050405020304" pitchFamily="18" charset="0"/>
              </a:rPr>
              <a:t>-Corporations are subject to double taxation. </a:t>
            </a:r>
            <a:r>
              <a:rPr lang="en-US" sz="2400" dirty="0">
                <a:solidFill>
                  <a:srgbClr val="2D3956"/>
                </a:solidFill>
                <a:latin typeface="Times New Roman" panose="02020603050405020304" pitchFamily="18" charset="0"/>
              </a:rPr>
              <a:t>Because corporations are separate legal entities, they must pay federal, state, and local tax on net income. Then, if the board of directors declares a dividend, shareholders are taxed on the dividend that they receive in</a:t>
            </a:r>
          </a:p>
          <a:p>
            <a:pPr algn="just"/>
            <a:r>
              <a:rPr lang="en-US" sz="2400" dirty="0">
                <a:solidFill>
                  <a:srgbClr val="2D3956"/>
                </a:solidFill>
                <a:latin typeface="Times New Roman" panose="02020603050405020304" pitchFamily="18" charset="0"/>
              </a:rPr>
              <a:t>the form of a dividend tax.</a:t>
            </a:r>
          </a:p>
          <a:p>
            <a:pPr algn="just"/>
            <a:r>
              <a:rPr lang="en-US" sz="2400" b="1" u="sng" dirty="0">
                <a:solidFill>
                  <a:srgbClr val="2D3956"/>
                </a:solidFill>
                <a:latin typeface="Times New Roman" panose="02020603050405020304" pitchFamily="18" charset="0"/>
              </a:rPr>
              <a:t>-One way for closely held corporations (such as small family-run businesses) to avoid double taxation is to form an S corporation. </a:t>
            </a:r>
            <a:r>
              <a:rPr lang="en-US" sz="2400" dirty="0">
                <a:solidFill>
                  <a:srgbClr val="2D3956"/>
                </a:solidFill>
                <a:latin typeface="Times New Roman" panose="02020603050405020304" pitchFamily="18" charset="0"/>
              </a:rPr>
              <a:t>An S corporation (the name comes from the applicable subsection of the tax law) can choose to be taxed like a partnership or sole proprietorship. In other words, taxes are only collected when a dividend is declared and not on corporate net income. An S corporation is formed and treated just like any other corporation; the only difference is in tax treatment.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6-Corporations:</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06</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54767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3-Corporate Taxation:</a:t>
            </a:r>
          </a:p>
          <a:p>
            <a:pPr algn="just"/>
            <a:r>
              <a:rPr lang="en-US" sz="2400" dirty="0">
                <a:solidFill>
                  <a:srgbClr val="2D3956"/>
                </a:solidFill>
                <a:latin typeface="Times New Roman" panose="02020603050405020304" pitchFamily="18" charset="0"/>
              </a:rPr>
              <a:t>-S corporations provide the limited liability feature of corporations but the single-level taxation benefits of sole proprietorships.There are some important restrictions on S corporations, however. They cannot have more than one hundred shareholders, all of whom must be US citizens or resident aliens and cannot include partnerships and corporations. S corporations can have only one class of stock and there are restrictions on how shares may be transferred. Finally, all shareholders must agree that the company should be an S corporation. These restrictions ensure that “S” tax treatment is reserved only for small businesses.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6-Corporations:</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06</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972504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9495" y="1316134"/>
            <a:ext cx="11899900" cy="3156057"/>
          </a:xfrm>
          <a:prstGeom prst="rect">
            <a:avLst/>
          </a:prstGeom>
        </p:spPr>
        <p:txBody>
          <a:bodyPr wrap="square">
            <a:spAutoFit/>
          </a:bodyPr>
          <a:lstStyle/>
          <a:p>
            <a:pPr algn="just">
              <a:lnSpc>
                <a:spcPct val="120000"/>
              </a:lnSpc>
            </a:pPr>
            <a:r>
              <a:rPr lang="en-US" sz="2400" dirty="0">
                <a:solidFill>
                  <a:srgbClr val="000000"/>
                </a:solidFill>
                <a:latin typeface="Times New Roman" panose="02020603050405020304" pitchFamily="18" charset="0"/>
              </a:rPr>
              <a:t>-A limited liability company (LLC) is a “hybrid” form of business organization that offer the limited liability feature of corporations but the tax benefits of partnerships. Owners of LLCs are called members. Just like a sole proprietorship, it is possible to create an LLC with only one member. LLC members can be individuals or other LLCs, corporations, or partnerships. LLC members can participate in day-to-day management of the business.</a:t>
            </a:r>
          </a:p>
          <a:p>
            <a:pPr algn="just">
              <a:lnSpc>
                <a:spcPct val="120000"/>
              </a:lnSpc>
            </a:pPr>
            <a:r>
              <a:rPr lang="en-US" sz="2400" dirty="0">
                <a:solidFill>
                  <a:srgbClr val="000000"/>
                </a:solidFill>
                <a:latin typeface="Times New Roman" panose="02020603050405020304" pitchFamily="18" charset="0"/>
              </a:rPr>
              <a:t>-Members are not personally liable for the debts of the business. Like shareholders of a corporation, members of an LLC risk only their financial investment in the company.</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7-Limited Liability Entities:</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9495" y="1316134"/>
            <a:ext cx="11899900" cy="4154984"/>
          </a:xfrm>
          <a:prstGeom prst="rect">
            <a:avLst/>
          </a:prstGeom>
        </p:spPr>
        <p:txBody>
          <a:bodyPr wrap="square">
            <a:spAutoFit/>
          </a:bodyPr>
          <a:lstStyle/>
          <a:p>
            <a:pPr algn="just"/>
            <a:r>
              <a:rPr lang="en-US" sz="2400" dirty="0">
                <a:solidFill>
                  <a:srgbClr val="2D3956"/>
                </a:solidFill>
                <a:latin typeface="Times New Roman" panose="02020603050405020304" pitchFamily="18" charset="0"/>
              </a:rPr>
              <a:t>-</a:t>
            </a:r>
            <a:r>
              <a:rPr lang="en-US" sz="2400" b="1" u="sng" dirty="0">
                <a:solidFill>
                  <a:srgbClr val="2D3956"/>
                </a:solidFill>
                <a:latin typeface="Times New Roman" panose="02020603050405020304" pitchFamily="18" charset="0"/>
              </a:rPr>
              <a:t>Taxation of LLCs is very flexible. Every year the LLC can choose how it will be taxed. It may want to be taxed as a corporation,  for example, and pay corporate income tax on net income. </a:t>
            </a:r>
            <a:r>
              <a:rPr lang="en-US" sz="2400" dirty="0">
                <a:solidFill>
                  <a:srgbClr val="2D3956"/>
                </a:solidFill>
                <a:latin typeface="Times New Roman" panose="02020603050405020304" pitchFamily="18" charset="0"/>
              </a:rPr>
              <a:t>Or it may choose instead to have income “flow through” the corporate form to the member-shareholders, who then pay personal income tax just as in a partnership. Sophisticated tax planning becomes possible with LLCs because tax treatment can vary by year.</a:t>
            </a:r>
          </a:p>
          <a:p>
            <a:pPr algn="just"/>
            <a:r>
              <a:rPr lang="en-US" sz="2400" b="1" u="sng" dirty="0">
                <a:solidFill>
                  <a:srgbClr val="2D3956"/>
                </a:solidFill>
                <a:latin typeface="Times New Roman" panose="02020603050405020304" pitchFamily="18" charset="0"/>
              </a:rPr>
              <a:t>1-Limited Liability Partnerships: </a:t>
            </a:r>
          </a:p>
          <a:p>
            <a:pPr algn="just"/>
            <a:r>
              <a:rPr lang="en-US" sz="2400" dirty="0">
                <a:solidFill>
                  <a:srgbClr val="2D3956"/>
                </a:solidFill>
                <a:latin typeface="Times New Roman" panose="02020603050405020304" pitchFamily="18" charset="0"/>
              </a:rPr>
              <a:t>A related entity to the LLC is the limited liability partnership, or LLP. Be careful not to confuse limited liability partnerships with limited partnerships. LLPs are just like LLCs but are designed for professionals who do business as partners. They allow the partnership to pass through income for tax purposes, but retain limited liability for all partners. LLPs are especially popular with doctors, architects, accountants, and lawyers. </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7-Limited Liability Entities:</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4787579"/>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9495" y="1316134"/>
            <a:ext cx="11899900" cy="4524315"/>
          </a:xfrm>
          <a:prstGeom prst="rect">
            <a:avLst/>
          </a:prstGeom>
        </p:spPr>
        <p:txBody>
          <a:bodyPr wrap="square">
            <a:spAutoFit/>
          </a:bodyPr>
          <a:lstStyle/>
          <a:p>
            <a:pPr algn="just"/>
            <a:r>
              <a:rPr lang="en-US" sz="2400" dirty="0">
                <a:solidFill>
                  <a:srgbClr val="000000"/>
                </a:solidFill>
                <a:latin typeface="Times New Roman" panose="02020603050405020304" pitchFamily="18" charset="0"/>
              </a:rPr>
              <a:t>- Most of the major accounting firms have now converted their corporate forms into</a:t>
            </a:r>
          </a:p>
          <a:p>
            <a:pPr algn="just"/>
            <a:r>
              <a:rPr lang="en-US" sz="2400" dirty="0">
                <a:solidFill>
                  <a:srgbClr val="000000"/>
                </a:solidFill>
                <a:latin typeface="Times New Roman" panose="02020603050405020304" pitchFamily="18" charset="0"/>
              </a:rPr>
              <a:t>LLPs. </a:t>
            </a:r>
          </a:p>
          <a:p>
            <a:pPr algn="just"/>
            <a:r>
              <a:rPr lang="en-US" sz="2400" b="1" u="sng" dirty="0">
                <a:solidFill>
                  <a:srgbClr val="2D3956"/>
                </a:solidFill>
                <a:latin typeface="Times New Roman" panose="02020603050405020304" pitchFamily="18" charset="0"/>
              </a:rPr>
              <a:t>2-Professional Corporations:</a:t>
            </a:r>
          </a:p>
          <a:p>
            <a:pPr algn="just"/>
            <a:r>
              <a:rPr lang="en-US" sz="2400" dirty="0">
                <a:solidFill>
                  <a:srgbClr val="2D3956"/>
                </a:solidFill>
                <a:latin typeface="Times New Roman" panose="02020603050405020304" pitchFamily="18" charset="0"/>
              </a:rPr>
              <a:t>-Professional Corporations (PCs) are mostly a legacy form of organization. In other words, before LLCs and LLPs were an option,  PCs were the only option available to professionals who wanted limited liability. Some states still require doctors, lawyers, and accountants to organize as a PC. If a member of a PC commits malpractice, the PC’s assets are at risk along with the personal assets of the member who committed malpractice. However, the personal assets of the non-involved members are not at risk. PCs do not shield individuals from their own malpractice but they offer limited liability to innocent members.</a:t>
            </a:r>
          </a:p>
          <a:p>
            <a:pPr algn="just"/>
            <a:r>
              <a:rPr lang="en-US" sz="2400" dirty="0">
                <a:solidFill>
                  <a:srgbClr val="2D3956"/>
                </a:solidFill>
                <a:latin typeface="Times New Roman" panose="02020603050405020304" pitchFamily="18" charset="0"/>
              </a:rPr>
              <a:t>PCs are a separate taxable entity but they are not flow-through entities like partnerships. As a result, taxation of PCs is complicated and a major drawback of this form of business entity.</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7-Limited Liability Entities:</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13715194"/>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9495" y="1316134"/>
            <a:ext cx="11899900" cy="1938992"/>
          </a:xfrm>
          <a:prstGeom prst="rect">
            <a:avLst/>
          </a:prstGeom>
        </p:spPr>
        <p:txBody>
          <a:bodyPr wrap="square">
            <a:spAutoFit/>
          </a:bodyPr>
          <a:lstStyle/>
          <a:p>
            <a:pPr algn="just"/>
            <a:r>
              <a:rPr lang="en-US" sz="2400" dirty="0">
                <a:solidFill>
                  <a:srgbClr val="000000"/>
                </a:solidFill>
                <a:latin typeface="Times New Roman" panose="02020603050405020304" pitchFamily="18" charset="0"/>
              </a:rPr>
              <a:t>- Depending on a business’s type and goals, different business entities may fit the needs of owners better than others. It is important when starting a business to decide how to minimize tax and liability exposure and to maximize profits. Because there is no perfect  “fit” for every business need, understanding the advantages and disadvantages of the various business entities is important.</a:t>
            </a:r>
            <a:endParaRPr lang="en-US" sz="2400" dirty="0">
              <a:solidFill>
                <a:srgbClr val="2D3956"/>
              </a:solidFill>
              <a:latin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8-Concluding Thoughts:</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5800436"/>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11" name="Graphic 21">
            <a:extLst>
              <a:ext uri="{FF2B5EF4-FFF2-40B4-BE49-F238E27FC236}">
                <a16:creationId xmlns:a16="http://schemas.microsoft.com/office/drawing/2014/main" id="{E3521F2E-C42B-47AF-882E-C1CE1A4D5189}"/>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90530" y="323568"/>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90CDD12-BB06-4265-91CB-79AD1B463142}"/>
</file>

<file path=customXml/itemProps2.xml><?xml version="1.0" encoding="utf-8"?>
<ds:datastoreItem xmlns:ds="http://schemas.openxmlformats.org/officeDocument/2006/customXml" ds:itemID="{B2051A38-8C84-4960-B126-1580D0A040FB}"/>
</file>

<file path=customXml/itemProps3.xml><?xml version="1.0" encoding="utf-8"?>
<ds:datastoreItem xmlns:ds="http://schemas.openxmlformats.org/officeDocument/2006/customXml" ds:itemID="{91026193-D425-4756-9312-A8E66C27183B}"/>
</file>

<file path=docProps/app.xml><?xml version="1.0" encoding="utf-8"?>
<Properties xmlns="http://schemas.openxmlformats.org/officeDocument/2006/extended-properties" xmlns:vt="http://schemas.openxmlformats.org/officeDocument/2006/docPropsVTypes">
  <TotalTime>1563</TotalTime>
  <Words>4057</Words>
  <Application>Microsoft Office PowerPoint</Application>
  <PresentationFormat>Widescreen</PresentationFormat>
  <Paragraphs>242</Paragraphs>
  <Slides>33</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33</vt:i4>
      </vt:variant>
    </vt:vector>
  </HeadingPairs>
  <TitlesOfParts>
    <vt:vector size="38"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Data</cp:lastModifiedBy>
  <cp:revision>304</cp:revision>
  <dcterms:created xsi:type="dcterms:W3CDTF">2023-04-29T09:08:23Z</dcterms:created>
  <dcterms:modified xsi:type="dcterms:W3CDTF">2024-03-04T14:53:19Z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