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3"/>
  </p:notesMasterIdLst>
  <p:sldIdLst>
    <p:sldId id="303" r:id="rId5"/>
    <p:sldId id="511" r:id="rId6"/>
    <p:sldId id="512" r:id="rId7"/>
    <p:sldId id="534" r:id="rId8"/>
    <p:sldId id="535" r:id="rId9"/>
    <p:sldId id="536" r:id="rId10"/>
    <p:sldId id="537" r:id="rId11"/>
    <p:sldId id="538" r:id="rId12"/>
    <p:sldId id="539" r:id="rId13"/>
    <p:sldId id="540" r:id="rId14"/>
    <p:sldId id="541" r:id="rId15"/>
    <p:sldId id="550" r:id="rId16"/>
    <p:sldId id="542" r:id="rId17"/>
    <p:sldId id="543" r:id="rId18"/>
    <p:sldId id="544" r:id="rId19"/>
    <p:sldId id="545" r:id="rId20"/>
    <p:sldId id="546" r:id="rId21"/>
    <p:sldId id="547" r:id="rId22"/>
    <p:sldId id="548" r:id="rId23"/>
    <p:sldId id="549" r:id="rId24"/>
    <p:sldId id="551" r:id="rId25"/>
    <p:sldId id="552" r:id="rId26"/>
    <p:sldId id="553" r:id="rId27"/>
    <p:sldId id="554" r:id="rId28"/>
    <p:sldId id="555" r:id="rId29"/>
    <p:sldId id="556" r:id="rId30"/>
    <p:sldId id="557" r:id="rId31"/>
    <p:sldId id="34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11"/>
            <p14:sldId id="512"/>
            <p14:sldId id="534"/>
            <p14:sldId id="535"/>
            <p14:sldId id="536"/>
            <p14:sldId id="537"/>
            <p14:sldId id="538"/>
            <p14:sldId id="539"/>
            <p14:sldId id="540"/>
            <p14:sldId id="541"/>
            <p14:sldId id="550"/>
            <p14:sldId id="542"/>
            <p14:sldId id="543"/>
            <p14:sldId id="544"/>
            <p14:sldId id="545"/>
            <p14:sldId id="546"/>
            <p14:sldId id="547"/>
            <p14:sldId id="548"/>
            <p14:sldId id="549"/>
            <p14:sldId id="551"/>
            <p14:sldId id="552"/>
            <p14:sldId id="553"/>
            <p14:sldId id="554"/>
            <p14:sldId id="555"/>
            <p14:sldId id="556"/>
            <p14:sldId id="55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45" autoAdjust="0"/>
    <p:restoredTop sz="94660"/>
  </p:normalViewPr>
  <p:slideViewPr>
    <p:cSldViewPr snapToGrid="0">
      <p:cViewPr varScale="1">
        <p:scale>
          <a:sx n="84" d="100"/>
          <a:sy n="84" d="100"/>
        </p:scale>
        <p:origin x="61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8579880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96039" y="3655709"/>
            <a:ext cx="5843972" cy="584775"/>
          </a:xfrm>
          <a:prstGeom prst="rect">
            <a:avLst/>
          </a:prstGeom>
          <a:noFill/>
        </p:spPr>
        <p:txBody>
          <a:bodyPr wrap="none" rtlCol="0">
            <a:spAutoFit/>
          </a:bodyPr>
          <a:lstStyle/>
          <a:p>
            <a:pPr algn="ctr"/>
            <a:r>
              <a:rPr lang="en-US" sz="3200" b="1" dirty="0">
                <a:solidFill>
                  <a:srgbClr val="00B0F0"/>
                </a:solidFill>
                <a:latin typeface="Alexandria" charset="0"/>
                <a:cs typeface="Alexandria" charset="0"/>
              </a:rPr>
              <a:t>Overview of Intrusion Prevention</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Alexandria" charset="0"/>
                <a:cs typeface="Alexandria" charset="0"/>
              </a:rPr>
              <a:t>Lecture 8</a:t>
            </a:r>
            <a:endParaRPr lang="en-US" sz="2800" b="1" dirty="0">
              <a:solidFill>
                <a:schemeClr val="tx1"/>
              </a:solidFill>
              <a:latin typeface="Alexandria" charset="0"/>
              <a:cs typeface="Alexandria" charset="0"/>
            </a:endParaRPr>
          </a:p>
        </p:txBody>
      </p:sp>
      <p:sp>
        <p:nvSpPr>
          <p:cNvPr id="11" name="TextBox 10"/>
          <p:cNvSpPr txBox="1"/>
          <p:nvPr/>
        </p:nvSpPr>
        <p:spPr>
          <a:xfrm>
            <a:off x="7076077" y="4786509"/>
            <a:ext cx="2263866" cy="523220"/>
          </a:xfrm>
          <a:prstGeom prst="rect">
            <a:avLst/>
          </a:prstGeom>
          <a:noFill/>
        </p:spPr>
        <p:txBody>
          <a:bodyPr wrap="square" rtlCol="0">
            <a:spAutoFit/>
          </a:bodyPr>
          <a:lstStyle/>
          <a:p>
            <a:r>
              <a:rPr lang="en-US" sz="2800" dirty="0">
                <a:latin typeface="Alexandria" charset="0"/>
                <a:cs typeface="Alexandria" charset="0"/>
              </a:rPr>
              <a:t>HCIA-Security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3ACED-CD3A-D0F9-3BFF-3B436C0BE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A8EC2-85E8-93C2-877D-6FF9991E7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0A3C12-CEE0-94DB-8E43-33C933537A0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Forward</a:t>
            </a:r>
          </a:p>
        </p:txBody>
      </p:sp>
      <p:sp>
        <p:nvSpPr>
          <p:cNvPr id="5" name="Rectangle 4">
            <a:extLst>
              <a:ext uri="{FF2B5EF4-FFF2-40B4-BE49-F238E27FC236}">
                <a16:creationId xmlns:a16="http://schemas.microsoft.com/office/drawing/2014/main" id="{672934AA-7C1A-2527-F7E1-931E35FB7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B193EE-5ADE-1485-3ADF-AF7E52392F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ED2BC-A6B5-6AF5-53EC-D9EA751A82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E7DEE104-4C18-B419-0294-154327A6E0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366EB94-4400-585B-5754-042D0B4EE7C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E17A658-BC42-9BB9-32AD-20F6E44EAD1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4934BA5-AE8E-C44D-D8F8-84D73CE28F4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7012AA7C-53AB-B1A5-FF33-DBD7ADCF7697}"/>
              </a:ext>
            </a:extLst>
          </p:cNvPr>
          <p:cNvSpPr txBox="1"/>
          <p:nvPr/>
        </p:nvSpPr>
        <p:spPr>
          <a:xfrm>
            <a:off x="700725" y="2352480"/>
            <a:ext cx="10745603" cy="4154984"/>
          </a:xfrm>
          <a:prstGeom prst="rect">
            <a:avLst/>
          </a:prstGeom>
          <a:noFill/>
        </p:spPr>
        <p:txBody>
          <a:bodyPr wrap="square" rtlCol="0">
            <a:spAutoFit/>
          </a:bodyPr>
          <a:lstStyle/>
          <a:p>
            <a:r>
              <a:rPr lang="en-US" sz="2400" b="1" dirty="0"/>
              <a:t>• Currently, malware is the most common form of security threat, while the impact of greyware is increasing and security threats correlated to crimes have been critical to network security.</a:t>
            </a:r>
          </a:p>
          <a:p>
            <a:endParaRPr lang="en-US" sz="2400" b="1" dirty="0"/>
          </a:p>
          <a:p>
            <a:r>
              <a:rPr lang="en-US" sz="2400" b="1" dirty="0"/>
              <a:t>• Instead of dealing with only virus attacks, users now have to fend off combinations of network threats, including viruses, hacker intrusions, Trojan horses, botnets, and spyware. Current defense mechanisms struggle to mitigate such attacks.</a:t>
            </a:r>
          </a:p>
          <a:p>
            <a:endParaRPr lang="en-US" sz="2400" b="1" dirty="0"/>
          </a:p>
          <a:p>
            <a:r>
              <a:rPr lang="en-US" sz="2400" b="1" dirty="0"/>
              <a:t>•   This  course  explains  what  intrusion  is  and  describes  to  what  degree  Huawei USG products support intrusion prevention.</a:t>
            </a:r>
          </a:p>
        </p:txBody>
      </p:sp>
    </p:spTree>
    <p:extLst>
      <p:ext uri="{BB962C8B-B14F-4D97-AF65-F5344CB8AC3E}">
        <p14:creationId xmlns:p14="http://schemas.microsoft.com/office/powerpoint/2010/main" val="50878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350BB-9FA5-7FA1-282B-23B86793AD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3BB702-B284-5438-E85D-FACA118EA37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36801B-CB7E-3C7D-2F0A-E18E03537E7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Objectives</a:t>
            </a:r>
          </a:p>
        </p:txBody>
      </p:sp>
      <p:sp>
        <p:nvSpPr>
          <p:cNvPr id="5" name="Rectangle 4">
            <a:extLst>
              <a:ext uri="{FF2B5EF4-FFF2-40B4-BE49-F238E27FC236}">
                <a16:creationId xmlns:a16="http://schemas.microsoft.com/office/drawing/2014/main" id="{C6E1C42A-79B7-6485-F618-702C485E85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D06A93-D7A7-3617-AE2E-1CD166FB636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82AD7B-7CBF-AB9C-3AD5-B563197CD6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3F45BCE0-7671-0175-9BD3-57CE40C009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F8C41E3-A87B-D63D-0C56-94332A78640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9874528-3F31-1E50-EC3F-237E0B650BF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CA26E02-5DC2-EA50-7BD0-CECF41F2B15C}"/>
              </a:ext>
            </a:extLst>
          </p:cNvPr>
          <p:cNvSpPr txBox="1"/>
          <p:nvPr/>
        </p:nvSpPr>
        <p:spPr>
          <a:xfrm>
            <a:off x="861332" y="2901459"/>
            <a:ext cx="9703254" cy="1815882"/>
          </a:xfrm>
          <a:prstGeom prst="rect">
            <a:avLst/>
          </a:prstGeom>
          <a:noFill/>
        </p:spPr>
        <p:txBody>
          <a:bodyPr wrap="square">
            <a:spAutoFit/>
          </a:bodyPr>
          <a:lstStyle/>
          <a:p>
            <a:r>
              <a:rPr lang="en-US" sz="2800" b="1" dirty="0"/>
              <a:t>• Upon completion of this course, you will be able to:</a:t>
            </a:r>
          </a:p>
          <a:p>
            <a:r>
              <a:rPr lang="en-US" sz="2800" b="1" dirty="0"/>
              <a:t> </a:t>
            </a:r>
          </a:p>
          <a:p>
            <a:r>
              <a:rPr lang="en-US" sz="2800" b="1" dirty="0"/>
              <a:t>□ Describe the different types of intrusion prevention. </a:t>
            </a:r>
          </a:p>
          <a:p>
            <a:r>
              <a:rPr lang="en-US" sz="2800" b="1" dirty="0"/>
              <a:t>□ Deploy network antivirus policies.</a:t>
            </a:r>
          </a:p>
        </p:txBody>
      </p:sp>
    </p:spTree>
    <p:extLst>
      <p:ext uri="{BB962C8B-B14F-4D97-AF65-F5344CB8AC3E}">
        <p14:creationId xmlns:p14="http://schemas.microsoft.com/office/powerpoint/2010/main" val="1760558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27A06E-40D4-1F90-A323-148F06D5AB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387505-4075-E0E2-4C51-A820B48CD1D7}"/>
              </a:ext>
            </a:extLst>
          </p:cNvPr>
          <p:cNvSpPr/>
          <p:nvPr/>
        </p:nvSpPr>
        <p:spPr>
          <a:xfrm>
            <a:off x="212271" y="1685494"/>
            <a:ext cx="1177290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02299A-FB85-FDE8-7CA4-EB8680AEEDF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Network Threats in Today’s Networks</a:t>
            </a:r>
          </a:p>
        </p:txBody>
      </p:sp>
      <p:sp>
        <p:nvSpPr>
          <p:cNvPr id="5" name="Rectangle 4">
            <a:extLst>
              <a:ext uri="{FF2B5EF4-FFF2-40B4-BE49-F238E27FC236}">
                <a16:creationId xmlns:a16="http://schemas.microsoft.com/office/drawing/2014/main" id="{6195C4B3-5CB7-15D0-6CD7-C6E7E42A3D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B62FA2-792B-6A0B-76DA-1790592D779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96FC72-3516-5745-27B4-52DF5671C98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237B7ABD-F3BB-C7A9-52C2-55F61CC4D6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431FC5A-49F3-758D-AB65-A024B3C19C8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4ED0DA6-6512-9AF5-CC42-5E73CC2326C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DEE1DE4E-5FFB-2B6B-6580-2ABB180A8217}"/>
              </a:ext>
            </a:extLst>
          </p:cNvPr>
          <p:cNvSpPr txBox="1"/>
          <p:nvPr/>
        </p:nvSpPr>
        <p:spPr>
          <a:xfrm>
            <a:off x="208187" y="2068701"/>
            <a:ext cx="11842299" cy="2862322"/>
          </a:xfrm>
          <a:prstGeom prst="rect">
            <a:avLst/>
          </a:prstGeom>
          <a:noFill/>
        </p:spPr>
        <p:txBody>
          <a:bodyPr wrap="square">
            <a:spAutoFit/>
          </a:bodyPr>
          <a:lstStyle/>
          <a:p>
            <a:r>
              <a:rPr lang="en-US" sz="2000" b="1" dirty="0"/>
              <a:t>• Network threats, such as viruses, no longer only target computer systems. Instead, they are also used for financial gain, etc. This is causing conventional computer viruses and other network threats to evolve into interest-driven, all-round network threats.</a:t>
            </a:r>
          </a:p>
          <a:p>
            <a:r>
              <a:rPr lang="en-US" sz="2000" b="1" dirty="0"/>
              <a:t>• Malware is the most common security threat, and includes viruses, worms, botnets, rootkits, Trojans, backdoor programs, vulnerability exploit programs, and </a:t>
            </a:r>
            <a:r>
              <a:rPr lang="en-US" sz="2000" b="1" dirty="0" err="1"/>
              <a:t>wap</a:t>
            </a:r>
            <a:r>
              <a:rPr lang="en-US" sz="2000" b="1" dirty="0"/>
              <a:t> malicious programs. Besides malware, the impact of greyware is increasing and security threats correlated to crimes have been critical to network security.</a:t>
            </a:r>
          </a:p>
          <a:p>
            <a:r>
              <a:rPr lang="en-US" sz="2000" b="1" dirty="0"/>
              <a:t>• Instead of facing only virus attacks, users now have to fend off combinations of network threats, including viruses, hacker intrusions, Trojan horses, botnets, and spyware. Current defense mechanisms struggle to mitigate such attacks.</a:t>
            </a:r>
          </a:p>
        </p:txBody>
      </p:sp>
      <p:pic>
        <p:nvPicPr>
          <p:cNvPr id="11" name="Picture 10">
            <a:extLst>
              <a:ext uri="{FF2B5EF4-FFF2-40B4-BE49-F238E27FC236}">
                <a16:creationId xmlns:a16="http://schemas.microsoft.com/office/drawing/2014/main" id="{4897B5FB-DD6B-6622-B8C7-5A0262BA0947}"/>
              </a:ext>
            </a:extLst>
          </p:cNvPr>
          <p:cNvPicPr>
            <a:picLocks noChangeAspect="1"/>
          </p:cNvPicPr>
          <p:nvPr/>
        </p:nvPicPr>
        <p:blipFill>
          <a:blip r:embed="rId3"/>
          <a:stretch>
            <a:fillRect/>
          </a:stretch>
        </p:blipFill>
        <p:spPr>
          <a:xfrm>
            <a:off x="2947564" y="4624936"/>
            <a:ext cx="6131122" cy="1905749"/>
          </a:xfrm>
          <a:prstGeom prst="rect">
            <a:avLst/>
          </a:prstGeom>
        </p:spPr>
      </p:pic>
    </p:spTree>
    <p:extLst>
      <p:ext uri="{BB962C8B-B14F-4D97-AF65-F5344CB8AC3E}">
        <p14:creationId xmlns:p14="http://schemas.microsoft.com/office/powerpoint/2010/main" val="1444874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EE72B-5636-8F9A-E06E-F84049F401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264847-B5DD-F2EF-7D5E-602B9B074E9D}"/>
              </a:ext>
            </a:extLst>
          </p:cNvPr>
          <p:cNvSpPr/>
          <p:nvPr/>
        </p:nvSpPr>
        <p:spPr>
          <a:xfrm>
            <a:off x="261257" y="1685494"/>
            <a:ext cx="11707586"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1FFE764-12F5-6B6B-8808-8F949AA6548B}"/>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Intrusions by Hackers</a:t>
            </a:r>
          </a:p>
        </p:txBody>
      </p:sp>
      <p:sp>
        <p:nvSpPr>
          <p:cNvPr id="5" name="Rectangle 4">
            <a:extLst>
              <a:ext uri="{FF2B5EF4-FFF2-40B4-BE49-F238E27FC236}">
                <a16:creationId xmlns:a16="http://schemas.microsoft.com/office/drawing/2014/main" id="{CAC01F04-4677-936C-6732-4718059D27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BBD944-31C1-3275-F84E-CD7248DB713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7E44DE-F8D8-0A0C-ABF6-680FAAB8AA5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67369FFC-CE71-BA64-6D18-9595053037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791A582-2152-1B29-4791-F6D4E7E42A9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5B206B2-2CC8-F456-B4BF-30FFD6848B0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47678657-EAA3-5E72-74AC-16E462E4D6B2}"/>
              </a:ext>
            </a:extLst>
          </p:cNvPr>
          <p:cNvSpPr txBox="1"/>
          <p:nvPr/>
        </p:nvSpPr>
        <p:spPr>
          <a:xfrm>
            <a:off x="289831" y="2052373"/>
            <a:ext cx="6192612" cy="4708981"/>
          </a:xfrm>
          <a:prstGeom prst="rect">
            <a:avLst/>
          </a:prstGeom>
          <a:noFill/>
        </p:spPr>
        <p:txBody>
          <a:bodyPr wrap="square">
            <a:spAutoFit/>
          </a:bodyPr>
          <a:lstStyle/>
          <a:p>
            <a:r>
              <a:rPr lang="en-US" sz="2000" b="1" dirty="0"/>
              <a:t>Hackers and malicious employees may exploit system and software vulnerabilities to intrude into servers, putting the security of data from key services at risk.</a:t>
            </a:r>
          </a:p>
          <a:p>
            <a:endParaRPr lang="en-US" sz="2000" b="1" dirty="0"/>
          </a:p>
          <a:p>
            <a:r>
              <a:rPr lang="en-US" sz="2000" b="1" dirty="0"/>
              <a:t>• Vulnerabilities lead to severe security risks:</a:t>
            </a:r>
          </a:p>
          <a:p>
            <a:r>
              <a:rPr lang="en-US" sz="2000" b="1" dirty="0"/>
              <a:t>□  Application software running on the enterprise intranet may have vulnerabilities. </a:t>
            </a:r>
          </a:p>
          <a:p>
            <a:r>
              <a:rPr lang="en-US" sz="2000" b="1" dirty="0"/>
              <a:t>□  The Internet helps vulnerabilities in application software spread rapidly.</a:t>
            </a:r>
          </a:p>
          <a:p>
            <a:r>
              <a:rPr lang="en-US" sz="2000" b="1" dirty="0"/>
              <a:t>□  Worms spread by exploiting application software vulnerabilities, consuming network bandwidth and damaging important data.</a:t>
            </a:r>
          </a:p>
          <a:p>
            <a:r>
              <a:rPr lang="en-US" sz="2000" b="1" dirty="0"/>
              <a:t>□  Hackers and malicious employees target vulnerabilities to intrude into enterprise servers and tamper with, destroy, or steal confidential information.</a:t>
            </a:r>
          </a:p>
        </p:txBody>
      </p:sp>
      <p:pic>
        <p:nvPicPr>
          <p:cNvPr id="4" name="Picture 3">
            <a:extLst>
              <a:ext uri="{FF2B5EF4-FFF2-40B4-BE49-F238E27FC236}">
                <a16:creationId xmlns:a16="http://schemas.microsoft.com/office/drawing/2014/main" id="{3CCFECE5-7173-E68F-944B-BF2A241D8AC4}"/>
              </a:ext>
            </a:extLst>
          </p:cNvPr>
          <p:cNvPicPr>
            <a:picLocks noChangeAspect="1"/>
          </p:cNvPicPr>
          <p:nvPr/>
        </p:nvPicPr>
        <p:blipFill>
          <a:blip r:embed="rId3"/>
          <a:stretch>
            <a:fillRect/>
          </a:stretch>
        </p:blipFill>
        <p:spPr>
          <a:xfrm>
            <a:off x="5900649" y="3115173"/>
            <a:ext cx="5872021" cy="2371228"/>
          </a:xfrm>
          <a:prstGeom prst="rect">
            <a:avLst/>
          </a:prstGeom>
        </p:spPr>
      </p:pic>
    </p:spTree>
    <p:extLst>
      <p:ext uri="{BB962C8B-B14F-4D97-AF65-F5344CB8AC3E}">
        <p14:creationId xmlns:p14="http://schemas.microsoft.com/office/powerpoint/2010/main" val="3165495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6F785-D4B0-CA3A-49B2-8991EF5483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C762E8-9651-D27C-C2DB-B5F6A56B6044}"/>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7A54534-297D-2936-830F-16FE6F193B6B}"/>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DDoS Attacks</a:t>
            </a:r>
          </a:p>
        </p:txBody>
      </p:sp>
      <p:sp>
        <p:nvSpPr>
          <p:cNvPr id="5" name="Rectangle 4">
            <a:extLst>
              <a:ext uri="{FF2B5EF4-FFF2-40B4-BE49-F238E27FC236}">
                <a16:creationId xmlns:a16="http://schemas.microsoft.com/office/drawing/2014/main" id="{3AF17265-60B2-C42B-2EC1-DD63BA5DE1DE}"/>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94BCCBF-2D0C-A232-CDDE-B660DE542E32}"/>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4E802EF-F83C-8293-B25D-747F4A3840C8}"/>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67963E87-B28E-D08C-FBDB-BE292590E4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85F309D-CC28-E64E-CD7D-CCDB0C9DCA2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E892F43-F825-B303-738B-90CB17C282D2}"/>
              </a:ext>
            </a:extLst>
          </p:cNvPr>
          <p:cNvSpPr txBox="1"/>
          <p:nvPr/>
        </p:nvSpPr>
        <p:spPr>
          <a:xfrm>
            <a:off x="195944" y="1552260"/>
            <a:ext cx="11772900" cy="880369"/>
          </a:xfrm>
          <a:prstGeom prst="rect">
            <a:avLst/>
          </a:prstGeom>
          <a:noFill/>
        </p:spPr>
        <p:txBody>
          <a:bodyPr wrap="square">
            <a:spAutoFit/>
          </a:bodyPr>
          <a:lstStyle/>
          <a:p>
            <a:pPr>
              <a:lnSpc>
                <a:spcPct val="150000"/>
              </a:lnSpc>
            </a:pPr>
            <a:r>
              <a:rPr lang="en-US" b="1" dirty="0"/>
              <a:t>DDoS attacks launched for financial gain continuously disrupt the normal operation of enterprises, and these attacks are becoming increasingly harmful.</a:t>
            </a:r>
          </a:p>
        </p:txBody>
      </p:sp>
      <p:pic>
        <p:nvPicPr>
          <p:cNvPr id="4" name="Picture 3">
            <a:extLst>
              <a:ext uri="{FF2B5EF4-FFF2-40B4-BE49-F238E27FC236}">
                <a16:creationId xmlns:a16="http://schemas.microsoft.com/office/drawing/2014/main" id="{EFB147D8-479D-C39E-FD6E-498657F807C6}"/>
              </a:ext>
            </a:extLst>
          </p:cNvPr>
          <p:cNvPicPr>
            <a:picLocks noChangeAspect="1"/>
          </p:cNvPicPr>
          <p:nvPr/>
        </p:nvPicPr>
        <p:blipFill>
          <a:blip r:embed="rId3"/>
          <a:stretch>
            <a:fillRect/>
          </a:stretch>
        </p:blipFill>
        <p:spPr>
          <a:xfrm>
            <a:off x="2495844" y="2498063"/>
            <a:ext cx="7464586" cy="4008522"/>
          </a:xfrm>
          <a:prstGeom prst="rect">
            <a:avLst/>
          </a:prstGeom>
        </p:spPr>
      </p:pic>
    </p:spTree>
    <p:extLst>
      <p:ext uri="{BB962C8B-B14F-4D97-AF65-F5344CB8AC3E}">
        <p14:creationId xmlns:p14="http://schemas.microsoft.com/office/powerpoint/2010/main" val="3222515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167C0-0FBB-344C-3433-0F72D8F546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87AE4D-23E2-C431-8E5D-C7F1F0C2637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17B53EA-6537-9EEA-52C9-461676C9F130}"/>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DDoS Attacks</a:t>
            </a:r>
          </a:p>
        </p:txBody>
      </p:sp>
      <p:sp>
        <p:nvSpPr>
          <p:cNvPr id="5" name="Rectangle 4">
            <a:extLst>
              <a:ext uri="{FF2B5EF4-FFF2-40B4-BE49-F238E27FC236}">
                <a16:creationId xmlns:a16="http://schemas.microsoft.com/office/drawing/2014/main" id="{6B6BBB3A-C36F-3D61-1689-D509551477C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F88BFC-4413-B731-8D38-18C2AACFF49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E0CEF01-8A35-CA89-9329-97E73600626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B33F7EE4-C715-E79F-ACE7-ADB7AC6E57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9003968-E19F-6A75-0A4E-054D591063C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2C65A879-6036-EBE8-4393-57F92C7BC533}"/>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0B57B716-292D-7FD2-F5EB-1C971091DB7A}"/>
              </a:ext>
            </a:extLst>
          </p:cNvPr>
          <p:cNvSpPr txBox="1"/>
          <p:nvPr/>
        </p:nvSpPr>
        <p:spPr>
          <a:xfrm>
            <a:off x="681716" y="2248315"/>
            <a:ext cx="10748283" cy="4199611"/>
          </a:xfrm>
          <a:prstGeom prst="rect">
            <a:avLst/>
          </a:prstGeom>
          <a:noFill/>
        </p:spPr>
        <p:txBody>
          <a:bodyPr wrap="square">
            <a:spAutoFit/>
          </a:bodyPr>
          <a:lstStyle/>
          <a:p>
            <a:pPr>
              <a:lnSpc>
                <a:spcPct val="150000"/>
              </a:lnSpc>
            </a:pPr>
            <a:r>
              <a:rPr lang="en-US" sz="2000" b="1" dirty="0"/>
              <a:t>• DDoS attacks:</a:t>
            </a:r>
          </a:p>
          <a:p>
            <a:pPr>
              <a:lnSpc>
                <a:spcPct val="150000"/>
              </a:lnSpc>
            </a:pPr>
            <a:r>
              <a:rPr lang="en-US" sz="2000" b="1" dirty="0"/>
              <a:t>□   There is now a global black industry chain based on DDoS attacks that has the aim of financial gain. Also, there is a huge number of botnets on networks.</a:t>
            </a:r>
          </a:p>
          <a:p>
            <a:pPr>
              <a:lnSpc>
                <a:spcPct val="150000"/>
              </a:lnSpc>
            </a:pPr>
            <a:endParaRPr lang="en-US" sz="2000" b="1" dirty="0"/>
          </a:p>
          <a:p>
            <a:pPr>
              <a:lnSpc>
                <a:spcPct val="150000"/>
              </a:lnSpc>
            </a:pPr>
            <a:r>
              <a:rPr lang="en-US" sz="2000" b="1" dirty="0"/>
              <a:t>□  DDoS attacks may be launched for blackmail or disrupting competitors.</a:t>
            </a:r>
          </a:p>
          <a:p>
            <a:pPr>
              <a:lnSpc>
                <a:spcPct val="150000"/>
              </a:lnSpc>
            </a:pPr>
            <a:endParaRPr lang="en-US" sz="2000" b="1" dirty="0"/>
          </a:p>
          <a:p>
            <a:pPr>
              <a:lnSpc>
                <a:spcPct val="150000"/>
              </a:lnSpc>
            </a:pPr>
            <a:r>
              <a:rPr lang="en-US" sz="2000" b="1" dirty="0"/>
              <a:t>□ DDoS attacks will occupy bandwidth to bring the network down and exhaust server resources to prevent the server from responding to user requests or to crash the  system, ultimately causing services to fail.</a:t>
            </a:r>
          </a:p>
        </p:txBody>
      </p:sp>
    </p:spTree>
    <p:extLst>
      <p:ext uri="{BB962C8B-B14F-4D97-AF65-F5344CB8AC3E}">
        <p14:creationId xmlns:p14="http://schemas.microsoft.com/office/powerpoint/2010/main" val="1469877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946551-DE96-CA33-03AF-76F1A014FA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91F545-47B3-39F3-29A1-0A493DAF6516}"/>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9BBCF85-F49F-3A8C-3D22-474E6C546A2B}"/>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Viruses and Malware</a:t>
            </a:r>
          </a:p>
        </p:txBody>
      </p:sp>
      <p:sp>
        <p:nvSpPr>
          <p:cNvPr id="5" name="Rectangle 4">
            <a:extLst>
              <a:ext uri="{FF2B5EF4-FFF2-40B4-BE49-F238E27FC236}">
                <a16:creationId xmlns:a16="http://schemas.microsoft.com/office/drawing/2014/main" id="{65A437AB-48FD-2B91-B9AB-DEE8BD47426F}"/>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2D6890-86C0-8CB9-E45A-8B5AE9607233}"/>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379EDF-CB82-CDFE-D767-427CABB322B0}"/>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235A0B0C-03F0-859C-5DB2-F3F4F48229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CEA3042-AA53-61D5-19B0-18493C58835D}"/>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34E3EC9-E2E3-3C5C-8208-90CDE3D48C76}"/>
              </a:ext>
            </a:extLst>
          </p:cNvPr>
          <p:cNvSpPr txBox="1"/>
          <p:nvPr/>
        </p:nvSpPr>
        <p:spPr>
          <a:xfrm>
            <a:off x="195944" y="1535931"/>
            <a:ext cx="8490856" cy="5078313"/>
          </a:xfrm>
          <a:prstGeom prst="rect">
            <a:avLst/>
          </a:prstGeom>
          <a:noFill/>
        </p:spPr>
        <p:txBody>
          <a:bodyPr wrap="square">
            <a:spAutoFit/>
          </a:bodyPr>
          <a:lstStyle/>
          <a:p>
            <a:r>
              <a:rPr lang="en-US" b="1" dirty="0"/>
              <a:t>• An increasing number of enterprise service applications depend on the IT information system. The operation of services is under threat from viruses, Trojan horses, and spyware.</a:t>
            </a:r>
          </a:p>
          <a:p>
            <a:r>
              <a:rPr lang="en-US" b="1" dirty="0"/>
              <a:t>• A virus is a type of malicious code that infects or attaches to application programs or files and spreads through protocols, such as email or file sharing protocols, threatening the security of user hosts and networks.</a:t>
            </a:r>
          </a:p>
          <a:p>
            <a:r>
              <a:rPr lang="en-US" b="1" dirty="0"/>
              <a:t>• Viruses perform various types of harmful activities on infected hosts, such as exhausting host resources, occupying network bandwidth, controlling host permissions, stealing user data, and even corrupting host hardware.</a:t>
            </a:r>
          </a:p>
          <a:p>
            <a:endParaRPr lang="en-US" b="1" dirty="0"/>
          </a:p>
          <a:p>
            <a:r>
              <a:rPr lang="en-US" b="1" dirty="0"/>
              <a:t>•   Virus and malware:</a:t>
            </a:r>
          </a:p>
          <a:p>
            <a:r>
              <a:rPr lang="en-US" b="1" dirty="0"/>
              <a:t>□    Viruses,   Trojan   horses,   and   spyware   invade   an   intranet   mainly   through   web browsing and mail transmission.</a:t>
            </a:r>
          </a:p>
          <a:p>
            <a:r>
              <a:rPr lang="en-US" b="1" dirty="0"/>
              <a:t>□  Viruses can crash computer systems and tamper with or destroy service data.</a:t>
            </a:r>
          </a:p>
          <a:p>
            <a:r>
              <a:rPr lang="en-US" b="1" dirty="0"/>
              <a:t>□ Trojan horses enable hackers to steal key information on computers as well as crash them. Spyware collects, uses, and transmits sensitive information on enterprise employees, disturbing normal services.</a:t>
            </a:r>
          </a:p>
          <a:p>
            <a:r>
              <a:rPr lang="en-US" b="1" dirty="0"/>
              <a:t>□It’s difficult for desktop antivirus software to globally prevent the outbreak of viruses.</a:t>
            </a:r>
          </a:p>
        </p:txBody>
      </p:sp>
      <p:pic>
        <p:nvPicPr>
          <p:cNvPr id="4" name="Picture 3">
            <a:extLst>
              <a:ext uri="{FF2B5EF4-FFF2-40B4-BE49-F238E27FC236}">
                <a16:creationId xmlns:a16="http://schemas.microsoft.com/office/drawing/2014/main" id="{BA763FE3-2B52-BC18-38EC-41BD2FF9F749}"/>
              </a:ext>
            </a:extLst>
          </p:cNvPr>
          <p:cNvPicPr>
            <a:picLocks noChangeAspect="1"/>
          </p:cNvPicPr>
          <p:nvPr/>
        </p:nvPicPr>
        <p:blipFill>
          <a:blip r:embed="rId3"/>
          <a:stretch>
            <a:fillRect/>
          </a:stretch>
        </p:blipFill>
        <p:spPr>
          <a:xfrm>
            <a:off x="8621484" y="3233549"/>
            <a:ext cx="3259337" cy="1426595"/>
          </a:xfrm>
          <a:prstGeom prst="rect">
            <a:avLst/>
          </a:prstGeom>
        </p:spPr>
      </p:pic>
      <p:sp>
        <p:nvSpPr>
          <p:cNvPr id="9" name="Rectangle 8">
            <a:extLst>
              <a:ext uri="{FF2B5EF4-FFF2-40B4-BE49-F238E27FC236}">
                <a16:creationId xmlns:a16="http://schemas.microsoft.com/office/drawing/2014/main" id="{8945840D-22E9-B374-36A1-2BF1811A89C8}"/>
              </a:ext>
            </a:extLst>
          </p:cNvPr>
          <p:cNvSpPr/>
          <p:nvPr/>
        </p:nvSpPr>
        <p:spPr>
          <a:xfrm>
            <a:off x="9339943" y="3118757"/>
            <a:ext cx="277586" cy="21227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34391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E555E-1495-21D0-04AC-E9B0A6C0FC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C4FDEF-5CE0-1C13-176F-D4B3E69BA72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6CBCCEF-4F93-0FE5-57BB-A6AFB983B0A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What is an Intrusion?</a:t>
            </a:r>
          </a:p>
        </p:txBody>
      </p:sp>
      <p:sp>
        <p:nvSpPr>
          <p:cNvPr id="5" name="Rectangle 4">
            <a:extLst>
              <a:ext uri="{FF2B5EF4-FFF2-40B4-BE49-F238E27FC236}">
                <a16:creationId xmlns:a16="http://schemas.microsoft.com/office/drawing/2014/main" id="{597F0B09-0901-F35B-FA7E-A1D722285F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99B0F2-A64E-E498-EDDF-FF5F0D289C7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E852404-80AD-9358-CE54-FE24DC3518F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867B547D-E10F-027E-2F83-D82034A8C9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F8FC28A-17F8-4848-39F3-07DB6A5CFEB7}"/>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3041936-609A-D86C-0215-0D257D9CF535}"/>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C6D3D218-732C-1CB6-58CA-670CFB04B513}"/>
              </a:ext>
            </a:extLst>
          </p:cNvPr>
          <p:cNvPicPr>
            <a:picLocks noChangeAspect="1"/>
          </p:cNvPicPr>
          <p:nvPr/>
        </p:nvPicPr>
        <p:blipFill>
          <a:blip r:embed="rId3"/>
          <a:stretch>
            <a:fillRect/>
          </a:stretch>
        </p:blipFill>
        <p:spPr>
          <a:xfrm>
            <a:off x="1410512" y="2295955"/>
            <a:ext cx="9221434" cy="4186487"/>
          </a:xfrm>
          <a:prstGeom prst="rect">
            <a:avLst/>
          </a:prstGeom>
        </p:spPr>
      </p:pic>
    </p:spTree>
    <p:extLst>
      <p:ext uri="{BB962C8B-B14F-4D97-AF65-F5344CB8AC3E}">
        <p14:creationId xmlns:p14="http://schemas.microsoft.com/office/powerpoint/2010/main" val="1497090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712090-A973-11ED-3BAF-60456F8049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491454-BB03-553D-31E0-6CC3DC8E5D5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E8EBE3-80B0-219E-67C1-03BCC2664CD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What is an Intrusion?</a:t>
            </a:r>
          </a:p>
        </p:txBody>
      </p:sp>
      <p:sp>
        <p:nvSpPr>
          <p:cNvPr id="5" name="Rectangle 4">
            <a:extLst>
              <a:ext uri="{FF2B5EF4-FFF2-40B4-BE49-F238E27FC236}">
                <a16:creationId xmlns:a16="http://schemas.microsoft.com/office/drawing/2014/main" id="{489B938B-272E-CD02-3DF5-98733A4489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BDA7EC-897A-AFB2-DA6E-28B87F8E7EA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8F1691-DFD6-01A5-9C39-23E4F6980F7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6BC55572-A87B-75AA-F058-0DC7C9934A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7A3C57D-C097-2C53-6DF8-0745627B100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B9D024B-0C61-6C2C-5E42-D67750879A7F}"/>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35B7872-8513-7B37-E99D-EF82195EDFD1}"/>
              </a:ext>
            </a:extLst>
          </p:cNvPr>
          <p:cNvSpPr txBox="1"/>
          <p:nvPr/>
        </p:nvSpPr>
        <p:spPr>
          <a:xfrm>
            <a:off x="747033" y="2155056"/>
            <a:ext cx="9213396" cy="4467057"/>
          </a:xfrm>
          <a:prstGeom prst="rect">
            <a:avLst/>
          </a:prstGeom>
          <a:noFill/>
        </p:spPr>
        <p:txBody>
          <a:bodyPr wrap="square">
            <a:spAutoFit/>
          </a:bodyPr>
          <a:lstStyle/>
          <a:p>
            <a:pPr>
              <a:lnSpc>
                <a:spcPct val="150000"/>
              </a:lnSpc>
            </a:pPr>
            <a:r>
              <a:rPr lang="en-US" sz="2400" b="1" u="sng" dirty="0"/>
              <a:t>• Typical intrusions:</a:t>
            </a:r>
          </a:p>
          <a:p>
            <a:pPr>
              <a:lnSpc>
                <a:spcPct val="150000"/>
              </a:lnSpc>
            </a:pPr>
            <a:r>
              <a:rPr lang="en-US" sz="2400" b="1" dirty="0"/>
              <a:t>□  Tampering with web pages</a:t>
            </a:r>
          </a:p>
          <a:p>
            <a:pPr>
              <a:lnSpc>
                <a:spcPct val="150000"/>
              </a:lnSpc>
            </a:pPr>
            <a:r>
              <a:rPr lang="en-US" sz="2400" b="1" dirty="0"/>
              <a:t>□  Cracking system passwords</a:t>
            </a:r>
          </a:p>
          <a:p>
            <a:pPr>
              <a:lnSpc>
                <a:spcPct val="150000"/>
              </a:lnSpc>
            </a:pPr>
            <a:r>
              <a:rPr lang="en-US" sz="2400" b="1" dirty="0"/>
              <a:t>□  Copying and viewing sensitive data</a:t>
            </a:r>
          </a:p>
          <a:p>
            <a:pPr>
              <a:lnSpc>
                <a:spcPct val="150000"/>
              </a:lnSpc>
            </a:pPr>
            <a:r>
              <a:rPr lang="en-US" sz="2400" b="1" dirty="0"/>
              <a:t>□  Obtaining user passwords using network sniffing tools </a:t>
            </a:r>
          </a:p>
          <a:p>
            <a:pPr>
              <a:lnSpc>
                <a:spcPct val="150000"/>
              </a:lnSpc>
            </a:pPr>
            <a:r>
              <a:rPr lang="en-US" sz="2400" b="1" dirty="0"/>
              <a:t>□  Accessing servers without authorization</a:t>
            </a:r>
          </a:p>
          <a:p>
            <a:pPr>
              <a:lnSpc>
                <a:spcPct val="150000"/>
              </a:lnSpc>
            </a:pPr>
            <a:r>
              <a:rPr lang="en-US" sz="2400" b="1" dirty="0"/>
              <a:t>□  Obtaining raw packets with special hardware </a:t>
            </a:r>
          </a:p>
          <a:p>
            <a:pPr>
              <a:lnSpc>
                <a:spcPct val="150000"/>
              </a:lnSpc>
            </a:pPr>
            <a:r>
              <a:rPr lang="en-US" sz="2400" b="1" dirty="0"/>
              <a:t>□  Implanting Trojan horses in hosts</a:t>
            </a:r>
          </a:p>
        </p:txBody>
      </p:sp>
    </p:spTree>
    <p:extLst>
      <p:ext uri="{BB962C8B-B14F-4D97-AF65-F5344CB8AC3E}">
        <p14:creationId xmlns:p14="http://schemas.microsoft.com/office/powerpoint/2010/main" val="744551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2B113-A739-EDD1-2C41-A6A5D49398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ECB854-0AD5-6058-CEF0-26D1CBC9600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C9197D91-36D9-CD9A-3E54-57D75E471117}"/>
              </a:ext>
            </a:extLst>
          </p:cNvPr>
          <p:cNvSpPr txBox="1"/>
          <p:nvPr/>
        </p:nvSpPr>
        <p:spPr>
          <a:xfrm>
            <a:off x="2398849" y="1133369"/>
            <a:ext cx="7626893" cy="523220"/>
          </a:xfrm>
          <a:prstGeom prst="rect">
            <a:avLst/>
          </a:prstGeom>
          <a:noFill/>
        </p:spPr>
        <p:txBody>
          <a:bodyPr wrap="square" rtlCol="0">
            <a:spAutoFit/>
          </a:bodyPr>
          <a:lstStyle/>
          <a:p>
            <a:r>
              <a:rPr lang="en-US" sz="2800" b="1" dirty="0">
                <a:latin typeface="Alexandria" charset="0"/>
                <a:cs typeface="Alexandria" charset="0"/>
              </a:rPr>
              <a:t>Positions of Security Devices in a Security System</a:t>
            </a:r>
          </a:p>
        </p:txBody>
      </p:sp>
      <p:sp>
        <p:nvSpPr>
          <p:cNvPr id="5" name="Rectangle 4">
            <a:extLst>
              <a:ext uri="{FF2B5EF4-FFF2-40B4-BE49-F238E27FC236}">
                <a16:creationId xmlns:a16="http://schemas.microsoft.com/office/drawing/2014/main" id="{38936EAC-AE36-3C02-8B97-188D19EA56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ECEFE3-0967-4C7F-B2A3-951CC29B888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BE810D-A5A4-B25F-218C-CCBA280087D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B5D755F8-9459-305D-D4D7-794F344741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95FD6AD-1B35-CAEF-B645-7EFC9DCD093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CECC46B-230F-DEA6-7BFC-B56DAA363D0C}"/>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78490EA-68B4-13C9-2916-DB59FBBDAEA6}"/>
              </a:ext>
            </a:extLst>
          </p:cNvPr>
          <p:cNvPicPr>
            <a:picLocks noChangeAspect="1"/>
          </p:cNvPicPr>
          <p:nvPr/>
        </p:nvPicPr>
        <p:blipFill>
          <a:blip r:embed="rId3"/>
          <a:stretch>
            <a:fillRect/>
          </a:stretch>
        </p:blipFill>
        <p:spPr>
          <a:xfrm>
            <a:off x="2464492" y="1910855"/>
            <a:ext cx="7558510" cy="4571588"/>
          </a:xfrm>
          <a:prstGeom prst="rect">
            <a:avLst/>
          </a:prstGeom>
        </p:spPr>
      </p:pic>
    </p:spTree>
    <p:extLst>
      <p:ext uri="{BB962C8B-B14F-4D97-AF65-F5344CB8AC3E}">
        <p14:creationId xmlns:p14="http://schemas.microsoft.com/office/powerpoint/2010/main" val="1873558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163B9-AD33-BB37-DE27-F006D1329C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5CABAB-89DC-A700-5BE8-E7288998FC4B}"/>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5C190B8-E22D-1582-4229-8BD5154A7378}"/>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Positions of Security Devices in a Security System</a:t>
            </a:r>
          </a:p>
        </p:txBody>
      </p:sp>
      <p:sp>
        <p:nvSpPr>
          <p:cNvPr id="5" name="Rectangle 4">
            <a:extLst>
              <a:ext uri="{FF2B5EF4-FFF2-40B4-BE49-F238E27FC236}">
                <a16:creationId xmlns:a16="http://schemas.microsoft.com/office/drawing/2014/main" id="{B1EB842D-9BAE-1C25-88AB-5F146406910F}"/>
              </a:ext>
            </a:extLst>
          </p:cNvPr>
          <p:cNvSpPr/>
          <p:nvPr/>
        </p:nvSpPr>
        <p:spPr>
          <a:xfrm>
            <a:off x="909650" y="23326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420779-2A35-6A4F-287C-B11C55A65BBC}"/>
              </a:ext>
            </a:extLst>
          </p:cNvPr>
          <p:cNvSpPr txBox="1"/>
          <p:nvPr/>
        </p:nvSpPr>
        <p:spPr>
          <a:xfrm>
            <a:off x="1013612" y="38814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613F7DF-3970-678D-544B-7C3804EFBE69}"/>
              </a:ext>
            </a:extLst>
          </p:cNvPr>
          <p:cNvSpPr txBox="1"/>
          <p:nvPr/>
        </p:nvSpPr>
        <p:spPr>
          <a:xfrm>
            <a:off x="1148866" y="56231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F1A26334-372F-758E-81F9-57B7622A73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BD8D0C2E-3763-B508-153D-06269F70158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4E15C45-EC4A-D4B6-F333-1D3565EAC416}"/>
              </a:ext>
            </a:extLst>
          </p:cNvPr>
          <p:cNvSpPr txBox="1"/>
          <p:nvPr/>
        </p:nvSpPr>
        <p:spPr>
          <a:xfrm>
            <a:off x="244929" y="1372646"/>
            <a:ext cx="11772900" cy="5355312"/>
          </a:xfrm>
          <a:prstGeom prst="rect">
            <a:avLst/>
          </a:prstGeom>
          <a:noFill/>
        </p:spPr>
        <p:txBody>
          <a:bodyPr wrap="square">
            <a:spAutoFit/>
          </a:bodyPr>
          <a:lstStyle/>
          <a:p>
            <a:r>
              <a:rPr lang="en-US" b="1" dirty="0"/>
              <a:t>• In the security system, the intrusion detection system (IDS) takes on the same role as a surveillance camera. It monitors and analyzes traffic across key nodes in the information system and learns of ongoing security events. The system administrator can use the IDS to obtain and analyze the traffic of key nodes for discovering and reporting anomalies and suspicious network behaviors.</a:t>
            </a:r>
          </a:p>
          <a:p>
            <a:r>
              <a:rPr lang="en-US" b="1" dirty="0"/>
              <a:t>• Intrusion detection inspects various operations as well as analyzing and auditing data and phenomena to detect intrusion behaviors in real time. It is a proactive and dynamic security defense technology that covers various authorized and unauthorized intrusion behaviors.</a:t>
            </a:r>
          </a:p>
          <a:p>
            <a:r>
              <a:rPr lang="en-US" b="1" dirty="0"/>
              <a:t>• The IDS can immediately start relevant security mechanisms once detecting security policy violation behaviors or evidence that the system is being attacked.</a:t>
            </a:r>
          </a:p>
          <a:p>
            <a:endParaRPr lang="en-US" b="1" dirty="0"/>
          </a:p>
          <a:p>
            <a:r>
              <a:rPr lang="en-US" b="1" dirty="0"/>
              <a:t>•   Firewalls and IDS:</a:t>
            </a:r>
          </a:p>
          <a:p>
            <a:r>
              <a:rPr lang="en-US" b="1" dirty="0"/>
              <a:t>□   Firewalls  are  usually  deployed  in  serial  mode  and  are  capable  of  rapid  forwarding but not in-depth detection.</a:t>
            </a:r>
          </a:p>
          <a:p>
            <a:r>
              <a:rPr lang="en-US" b="1" dirty="0"/>
              <a:t>□   Firewalls  can  neither  correctly  analyze  malicious  code  in  application  data  flows  nor detect malicious operations or mis operations of intranet users.</a:t>
            </a:r>
          </a:p>
          <a:p>
            <a:r>
              <a:rPr lang="en-US" b="1" dirty="0"/>
              <a:t>□ Firewalls perform coarse-grained access control, whereas the IDS provides fine­ grained detection, allowing the administrator to monitor the live network even more accurately.</a:t>
            </a:r>
          </a:p>
          <a:p>
            <a:r>
              <a:rPr lang="en-US" b="1" dirty="0"/>
              <a:t>□   The IDS can  interwork with  a firewall and switch to serve as a helpful assistant of the firewall for controlling interzone access.</a:t>
            </a:r>
          </a:p>
          <a:p>
            <a:r>
              <a:rPr lang="en-US" b="1" dirty="0"/>
              <a:t>□   The  IDS  can  be  manually  or  automatically  updated,  and  its  policies  can  be  easily configured.</a:t>
            </a:r>
          </a:p>
        </p:txBody>
      </p:sp>
    </p:spTree>
    <p:extLst>
      <p:ext uri="{BB962C8B-B14F-4D97-AF65-F5344CB8AC3E}">
        <p14:creationId xmlns:p14="http://schemas.microsoft.com/office/powerpoint/2010/main" val="3260741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7ADEA-BB07-9CD1-A4B6-D23A922A7C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2BCC8A-11DB-F4AD-D890-A29CC838988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E78B3B7-F4C5-F9C6-341F-3B0D16A23C6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Intrusion Prevention System</a:t>
            </a:r>
          </a:p>
        </p:txBody>
      </p:sp>
      <p:sp>
        <p:nvSpPr>
          <p:cNvPr id="5" name="Rectangle 4">
            <a:extLst>
              <a:ext uri="{FF2B5EF4-FFF2-40B4-BE49-F238E27FC236}">
                <a16:creationId xmlns:a16="http://schemas.microsoft.com/office/drawing/2014/main" id="{2E3390F2-2181-15F3-2E78-108C8D46AA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7F38D6-1FFE-E669-A9CA-EF57430EE99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9F5765-87A5-A59D-6074-A1E5470C97B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ACB83D4C-7CA8-FBA0-C483-C2E2BEF19E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B600675-C80D-5F2D-923E-3E9C4E56CBD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B092BC8-5D91-39AA-8E55-42ED2A729D79}"/>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A439F5D-6492-D564-C75D-84E210047B9B}"/>
              </a:ext>
            </a:extLst>
          </p:cNvPr>
          <p:cNvSpPr txBox="1"/>
          <p:nvPr/>
        </p:nvSpPr>
        <p:spPr>
          <a:xfrm>
            <a:off x="649062" y="2135751"/>
            <a:ext cx="10699296" cy="1477328"/>
          </a:xfrm>
          <a:prstGeom prst="rect">
            <a:avLst/>
          </a:prstGeom>
          <a:noFill/>
        </p:spPr>
        <p:txBody>
          <a:bodyPr wrap="square">
            <a:spAutoFit/>
          </a:bodyPr>
          <a:lstStyle/>
          <a:p>
            <a:r>
              <a:rPr lang="en-US" b="1" dirty="0"/>
              <a:t>• The intrusion prevention system (IPS) is an intelligent intrusion detection and prevention product. As well as detecting intrusions, it also prevents and terminates intrusion behaviors using certain ways of responding, protecting the information system in real time against substantial attacks.</a:t>
            </a:r>
          </a:p>
          <a:p>
            <a:endParaRPr lang="en-US" b="1" dirty="0"/>
          </a:p>
          <a:p>
            <a:r>
              <a:rPr lang="en-US" b="1" dirty="0"/>
              <a:t>•  The IPS can be deployed in the following modes:</a:t>
            </a:r>
          </a:p>
        </p:txBody>
      </p:sp>
      <p:pic>
        <p:nvPicPr>
          <p:cNvPr id="13" name="Picture 12">
            <a:extLst>
              <a:ext uri="{FF2B5EF4-FFF2-40B4-BE49-F238E27FC236}">
                <a16:creationId xmlns:a16="http://schemas.microsoft.com/office/drawing/2014/main" id="{B93CA9BA-A062-0843-A7ED-3BC85532F123}"/>
              </a:ext>
            </a:extLst>
          </p:cNvPr>
          <p:cNvPicPr>
            <a:picLocks noChangeAspect="1"/>
          </p:cNvPicPr>
          <p:nvPr/>
        </p:nvPicPr>
        <p:blipFill>
          <a:blip r:embed="rId3"/>
          <a:stretch>
            <a:fillRect/>
          </a:stretch>
        </p:blipFill>
        <p:spPr>
          <a:xfrm>
            <a:off x="990157" y="3592158"/>
            <a:ext cx="10221449" cy="2955599"/>
          </a:xfrm>
          <a:prstGeom prst="rect">
            <a:avLst/>
          </a:prstGeom>
        </p:spPr>
      </p:pic>
    </p:spTree>
    <p:extLst>
      <p:ext uri="{BB962C8B-B14F-4D97-AF65-F5344CB8AC3E}">
        <p14:creationId xmlns:p14="http://schemas.microsoft.com/office/powerpoint/2010/main" val="1515263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A44463-8DC1-EA5E-B637-357CA3370A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4D71AA-FB1A-0427-2E11-E583F0BCDE3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C5B943E-1B05-1B31-011A-0FF6164E315E}"/>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Technical Feature of the IPS</a:t>
            </a:r>
          </a:p>
        </p:txBody>
      </p:sp>
      <p:sp>
        <p:nvSpPr>
          <p:cNvPr id="5" name="Rectangle 4">
            <a:extLst>
              <a:ext uri="{FF2B5EF4-FFF2-40B4-BE49-F238E27FC236}">
                <a16:creationId xmlns:a16="http://schemas.microsoft.com/office/drawing/2014/main" id="{E334283A-A392-8996-EAE8-2536C3028A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11D394-8A76-A8AD-0681-3D3E7C1D3D9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6B35E9-F083-7B51-CB44-05F1623092C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2515A373-A540-4891-F436-3439DCFDE9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4B015C8-DCC6-5D4B-EE65-6AC7D58F5359}"/>
              </a:ext>
            </a:extLst>
          </p:cNvPr>
          <p:cNvPicPr>
            <a:picLocks noChangeAspect="1"/>
          </p:cNvPicPr>
          <p:nvPr/>
        </p:nvPicPr>
        <p:blipFill>
          <a:blip r:embed="rId3"/>
          <a:stretch>
            <a:fillRect/>
          </a:stretch>
        </p:blipFill>
        <p:spPr>
          <a:xfrm>
            <a:off x="2373308" y="2031273"/>
            <a:ext cx="7717750" cy="4592565"/>
          </a:xfrm>
          <a:prstGeom prst="rect">
            <a:avLst/>
          </a:prstGeom>
        </p:spPr>
      </p:pic>
    </p:spTree>
    <p:extLst>
      <p:ext uri="{BB962C8B-B14F-4D97-AF65-F5344CB8AC3E}">
        <p14:creationId xmlns:p14="http://schemas.microsoft.com/office/powerpoint/2010/main" val="1429799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7E9AA-CA7C-2A0C-EB3F-703085AA24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8DCA67-591D-42D1-F226-066AF230C59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B739D13-AD26-B63D-B011-CD920D18B23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Technical Features of the IPS</a:t>
            </a:r>
          </a:p>
        </p:txBody>
      </p:sp>
      <p:sp>
        <p:nvSpPr>
          <p:cNvPr id="5" name="Rectangle 4">
            <a:extLst>
              <a:ext uri="{FF2B5EF4-FFF2-40B4-BE49-F238E27FC236}">
                <a16:creationId xmlns:a16="http://schemas.microsoft.com/office/drawing/2014/main" id="{23F475AB-9442-E894-895D-9323EBBF15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17B759-59B4-D517-6694-23FF3A8C202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5EE9259-837E-F272-4163-F43873A92F8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191312B9-86DE-DE6E-8C86-635CEFFF45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0343227-73C0-D8A0-4B29-A95F53C3072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2ACEAFFC-8DBA-591E-DB86-4215D6E14A1A}"/>
              </a:ext>
            </a:extLst>
          </p:cNvPr>
          <p:cNvSpPr txBox="1"/>
          <p:nvPr/>
        </p:nvSpPr>
        <p:spPr>
          <a:xfrm>
            <a:off x="632732" y="2265792"/>
            <a:ext cx="10846253" cy="4247317"/>
          </a:xfrm>
          <a:prstGeom prst="rect">
            <a:avLst/>
          </a:prstGeom>
          <a:noFill/>
        </p:spPr>
        <p:txBody>
          <a:bodyPr wrap="square">
            <a:spAutoFit/>
          </a:bodyPr>
          <a:lstStyle/>
          <a:p>
            <a:r>
              <a:rPr lang="en-US" b="1" dirty="0"/>
              <a:t>• The IPS has the following technical features:</a:t>
            </a:r>
          </a:p>
          <a:p>
            <a:endParaRPr lang="en-US" b="1" dirty="0"/>
          </a:p>
          <a:p>
            <a:r>
              <a:rPr lang="en-US" b="1" dirty="0"/>
              <a:t>□ Real-time blocking: The IPS detects and blocks network attacks in real time, whereas the IDS can only detect attacks. Therefore, the IPS improves system security to the maximum extent.</a:t>
            </a:r>
          </a:p>
          <a:p>
            <a:endParaRPr lang="en-US" b="1" dirty="0"/>
          </a:p>
          <a:p>
            <a:r>
              <a:rPr lang="en-US" b="1" dirty="0"/>
              <a:t>□ Self-learning and self-adaptation: The IPS minimizes the rate of false negatives and false positives through self-learning and self-adaptation to reduce the impact on services.</a:t>
            </a:r>
          </a:p>
          <a:p>
            <a:endParaRPr lang="en-US" b="1" dirty="0"/>
          </a:p>
          <a:p>
            <a:r>
              <a:rPr lang="en-US" b="1" dirty="0"/>
              <a:t>□   User-defined rules: The IPS supports the customization of intrusion prevention rules to give the best possible response to the latest threats.</a:t>
            </a:r>
          </a:p>
          <a:p>
            <a:endParaRPr lang="en-US" b="1" dirty="0"/>
          </a:p>
          <a:p>
            <a:r>
              <a:rPr lang="en-US" b="1" dirty="0"/>
              <a:t>□  Service awareness: The IPS can detect exceptions or attacks at the application layer. </a:t>
            </a:r>
          </a:p>
          <a:p>
            <a:endParaRPr lang="en-US" b="1" dirty="0"/>
          </a:p>
          <a:p>
            <a:r>
              <a:rPr lang="en-US" b="1" dirty="0"/>
              <a:t>□  Zero-configurations   to   go   online:   The   system   provides   a   default   intrusion prevention security profile that can be directly referenced.</a:t>
            </a:r>
          </a:p>
        </p:txBody>
      </p:sp>
    </p:spTree>
    <p:extLst>
      <p:ext uri="{BB962C8B-B14F-4D97-AF65-F5344CB8AC3E}">
        <p14:creationId xmlns:p14="http://schemas.microsoft.com/office/powerpoint/2010/main" val="4089932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6C058-4CDD-00C3-66F0-40D9D03C7E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50855C-269F-20B6-85E0-86E07568F54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34BB607-A6EF-F2E9-5AA4-37C9A52DD0F5}"/>
              </a:ext>
            </a:extLst>
          </p:cNvPr>
          <p:cNvSpPr txBox="1"/>
          <p:nvPr/>
        </p:nvSpPr>
        <p:spPr>
          <a:xfrm>
            <a:off x="2398849" y="1133369"/>
            <a:ext cx="6892107" cy="523220"/>
          </a:xfrm>
          <a:prstGeom prst="rect">
            <a:avLst/>
          </a:prstGeom>
          <a:noFill/>
        </p:spPr>
        <p:txBody>
          <a:bodyPr wrap="square" rtlCol="0">
            <a:spAutoFit/>
          </a:bodyPr>
          <a:lstStyle/>
          <a:p>
            <a:r>
              <a:rPr lang="en-US" sz="2800" b="1" dirty="0">
                <a:latin typeface="Alexandria" charset="0"/>
                <a:cs typeface="Alexandria" charset="0"/>
              </a:rPr>
              <a:t>Viewing Intrusion &amp; Prevention Behaviors</a:t>
            </a:r>
          </a:p>
        </p:txBody>
      </p:sp>
      <p:sp>
        <p:nvSpPr>
          <p:cNvPr id="5" name="Rectangle 4">
            <a:extLst>
              <a:ext uri="{FF2B5EF4-FFF2-40B4-BE49-F238E27FC236}">
                <a16:creationId xmlns:a16="http://schemas.microsoft.com/office/drawing/2014/main" id="{383BF220-17B2-81AC-5E47-85F2DD2F91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A0A28D-35A6-9848-0BCD-13C32A2FD1C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6302FC6-5938-4BA3-80DF-9DB4E2FDAFB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F88A76EB-50A1-87AC-0C8F-57DE520573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F029A63F-0BE2-2D1E-79B1-5BC727CB1AD1}"/>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3FA4B59-E2C6-C787-1D1D-1EDB38A47C95}"/>
              </a:ext>
            </a:extLst>
          </p:cNvPr>
          <p:cNvPicPr>
            <a:picLocks noChangeAspect="1"/>
          </p:cNvPicPr>
          <p:nvPr/>
        </p:nvPicPr>
        <p:blipFill>
          <a:blip r:embed="rId3"/>
          <a:stretch>
            <a:fillRect/>
          </a:stretch>
        </p:blipFill>
        <p:spPr>
          <a:xfrm>
            <a:off x="2442732" y="2104761"/>
            <a:ext cx="7196116" cy="4426668"/>
          </a:xfrm>
          <a:prstGeom prst="rect">
            <a:avLst/>
          </a:prstGeom>
        </p:spPr>
      </p:pic>
    </p:spTree>
    <p:extLst>
      <p:ext uri="{BB962C8B-B14F-4D97-AF65-F5344CB8AC3E}">
        <p14:creationId xmlns:p14="http://schemas.microsoft.com/office/powerpoint/2010/main" val="2301746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93A371-81A3-11B1-6736-604B115290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0B9B97-81C4-FD60-C80B-FF0542C6177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A3FAA97-AC13-76F3-8EF4-D7BC51252C4B}"/>
              </a:ext>
            </a:extLst>
          </p:cNvPr>
          <p:cNvSpPr txBox="1"/>
          <p:nvPr/>
        </p:nvSpPr>
        <p:spPr>
          <a:xfrm>
            <a:off x="2398849" y="1133369"/>
            <a:ext cx="6941093" cy="523220"/>
          </a:xfrm>
          <a:prstGeom prst="rect">
            <a:avLst/>
          </a:prstGeom>
          <a:noFill/>
        </p:spPr>
        <p:txBody>
          <a:bodyPr wrap="square" rtlCol="0">
            <a:spAutoFit/>
          </a:bodyPr>
          <a:lstStyle/>
          <a:p>
            <a:r>
              <a:rPr lang="en-US" sz="2800" b="1" dirty="0">
                <a:latin typeface="Alexandria" charset="0"/>
                <a:cs typeface="Alexandria" charset="0"/>
              </a:rPr>
              <a:t>Viewing Intrusion &amp; Prevention Behaviors</a:t>
            </a:r>
          </a:p>
        </p:txBody>
      </p:sp>
      <p:sp>
        <p:nvSpPr>
          <p:cNvPr id="5" name="Rectangle 4">
            <a:extLst>
              <a:ext uri="{FF2B5EF4-FFF2-40B4-BE49-F238E27FC236}">
                <a16:creationId xmlns:a16="http://schemas.microsoft.com/office/drawing/2014/main" id="{E54AA7E6-1A21-2E7D-A861-C3970E1035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0B905E-A779-6F93-876E-F3181041049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96A564-7906-5595-532B-D20B065AB02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394A6FCD-90EE-E9AA-1804-A0C55A6EF7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9672060-A788-E118-8DED-B9BE65D1D31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29A7C91C-1698-25F7-7467-B0242B2CDEB1}"/>
              </a:ext>
            </a:extLst>
          </p:cNvPr>
          <p:cNvSpPr txBox="1"/>
          <p:nvPr/>
        </p:nvSpPr>
        <p:spPr>
          <a:xfrm>
            <a:off x="714375" y="2118834"/>
            <a:ext cx="10650310" cy="4524315"/>
          </a:xfrm>
          <a:prstGeom prst="rect">
            <a:avLst/>
          </a:prstGeom>
          <a:noFill/>
        </p:spPr>
        <p:txBody>
          <a:bodyPr wrap="square">
            <a:spAutoFit/>
          </a:bodyPr>
          <a:lstStyle/>
          <a:p>
            <a:r>
              <a:rPr lang="en-US" b="1" dirty="0"/>
              <a:t>• Intrusion log information includes  virtual system, hit security policy, source and destination addresses, source and destination ports, source and destination Zones, user, protocol, application, hit intrusion prevention security profile, signature name, signature sequence number, event count, intrusion target, intrusion severity, operating system, signature category, and signature action. Of these, the following are particularly important:</a:t>
            </a:r>
          </a:p>
          <a:p>
            <a:endParaRPr lang="en-US" b="1" dirty="0"/>
          </a:p>
          <a:p>
            <a:r>
              <a:rPr lang="en-US" b="1" dirty="0"/>
              <a:t>□ Profile: Hit intrusion security profile.</a:t>
            </a:r>
          </a:p>
          <a:p>
            <a:r>
              <a:rPr lang="en-US" b="1" dirty="0"/>
              <a:t>□ Threat name: IPS signatures describe attack behavior features. The firewall compares the features of packets with the signatures to detect and defend against attacks.</a:t>
            </a:r>
          </a:p>
          <a:p>
            <a:r>
              <a:rPr lang="en-US" b="1" dirty="0"/>
              <a:t>□ Event count: The field is used for merging logs. Whether logs are merged is determined by the merge frequency and conditions. The value is 1 if logs are not merged.</a:t>
            </a:r>
          </a:p>
          <a:p>
            <a:r>
              <a:rPr lang="en-US" b="1" dirty="0"/>
              <a:t>□  Intrusion target: Indicates the attack target of a packet detected based on the signature, which can be:</a:t>
            </a:r>
          </a:p>
          <a:p>
            <a:endParaRPr lang="en-US" b="1" dirty="0"/>
          </a:p>
          <a:p>
            <a:r>
              <a:rPr lang="en-US" b="1" dirty="0"/>
              <a:t>■  server: The attack target is the server. </a:t>
            </a:r>
          </a:p>
          <a:p>
            <a:r>
              <a:rPr lang="en-US" b="1" dirty="0"/>
              <a:t>■  client: The attack target is the client.</a:t>
            </a:r>
          </a:p>
          <a:p>
            <a:r>
              <a:rPr lang="en-US" b="1" dirty="0"/>
              <a:t>■  both: The attack targets are the server and client.</a:t>
            </a:r>
            <a:endParaRPr lang="en-US" sz="1600" b="1" dirty="0"/>
          </a:p>
        </p:txBody>
      </p:sp>
    </p:spTree>
    <p:extLst>
      <p:ext uri="{BB962C8B-B14F-4D97-AF65-F5344CB8AC3E}">
        <p14:creationId xmlns:p14="http://schemas.microsoft.com/office/powerpoint/2010/main" val="2299129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5F8892-18DD-AA77-BA6B-86B630C985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649172-C2C7-FFDB-173F-6F9697C7DDB0}"/>
              </a:ext>
            </a:extLst>
          </p:cNvPr>
          <p:cNvSpPr/>
          <p:nvPr/>
        </p:nvSpPr>
        <p:spPr>
          <a:xfrm>
            <a:off x="195943" y="1685494"/>
            <a:ext cx="117892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AAC79F-25AB-3C21-3610-E55DAF2DE7FB}"/>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NAT Server – Internal Server</a:t>
            </a:r>
          </a:p>
        </p:txBody>
      </p:sp>
      <p:sp>
        <p:nvSpPr>
          <p:cNvPr id="5" name="Rectangle 4">
            <a:extLst>
              <a:ext uri="{FF2B5EF4-FFF2-40B4-BE49-F238E27FC236}">
                <a16:creationId xmlns:a16="http://schemas.microsoft.com/office/drawing/2014/main" id="{229D059F-BFB8-4D95-4EF3-8BA7A0F964C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1E1058B-C504-5C2D-DCC5-02561208965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5E173CE-0045-F6E5-2AC8-C689805209A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B60A5DD5-5819-9AE5-B729-B1E5BFF5F6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CE5FD7B-30E7-2C83-983F-27AFA21F9AE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C2144FB9-9DBE-418D-C758-DB14EE10EFCE}"/>
              </a:ext>
            </a:extLst>
          </p:cNvPr>
          <p:cNvSpPr txBox="1"/>
          <p:nvPr/>
        </p:nvSpPr>
        <p:spPr>
          <a:xfrm>
            <a:off x="257175" y="2056686"/>
            <a:ext cx="11934825" cy="4524315"/>
          </a:xfrm>
          <a:prstGeom prst="rect">
            <a:avLst/>
          </a:prstGeom>
          <a:noFill/>
        </p:spPr>
        <p:txBody>
          <a:bodyPr wrap="square">
            <a:spAutoFit/>
          </a:bodyPr>
          <a:lstStyle/>
          <a:p>
            <a:r>
              <a:rPr lang="en-US" b="1" dirty="0"/>
              <a:t>□  Intrusion severity: Indicates the severity of the attack caused by the packet detected based on the signature, which can be:</a:t>
            </a:r>
          </a:p>
          <a:p>
            <a:r>
              <a:rPr lang="en-US" b="1" dirty="0"/>
              <a:t>■  Information </a:t>
            </a:r>
          </a:p>
          <a:p>
            <a:r>
              <a:rPr lang="en-US" b="1" dirty="0"/>
              <a:t>■  Low</a:t>
            </a:r>
          </a:p>
          <a:p>
            <a:r>
              <a:rPr lang="en-US" b="1" dirty="0"/>
              <a:t>■  Medium </a:t>
            </a:r>
          </a:p>
          <a:p>
            <a:r>
              <a:rPr lang="en-US" b="1" dirty="0"/>
              <a:t>■  High</a:t>
            </a:r>
          </a:p>
          <a:p>
            <a:r>
              <a:rPr lang="en-US" b="1" dirty="0"/>
              <a:t>□  Operating system: Indicates the operating system attacked by the packet detected based on the signature, which can be:</a:t>
            </a:r>
          </a:p>
          <a:p>
            <a:r>
              <a:rPr lang="en-US" b="1" dirty="0"/>
              <a:t>■  All: all systems</a:t>
            </a:r>
          </a:p>
          <a:p>
            <a:r>
              <a:rPr lang="en-US" b="1" dirty="0"/>
              <a:t>■  Android - iOS</a:t>
            </a:r>
          </a:p>
          <a:p>
            <a:r>
              <a:rPr lang="en-US" b="1" dirty="0"/>
              <a:t>■  Unix-like</a:t>
            </a:r>
          </a:p>
          <a:p>
            <a:r>
              <a:rPr lang="en-US" b="1" dirty="0"/>
              <a:t>■  Windows</a:t>
            </a:r>
          </a:p>
          <a:p>
            <a:r>
              <a:rPr lang="en-US" b="1" dirty="0"/>
              <a:t>■  Other: other systems</a:t>
            </a:r>
          </a:p>
          <a:p>
            <a:r>
              <a:rPr lang="en-US" b="1" dirty="0"/>
              <a:t>□  Signature category: Indicates the threat category to which the packet attack detected based on the signature belongs.</a:t>
            </a:r>
          </a:p>
          <a:p>
            <a:r>
              <a:rPr lang="en-US" b="1" dirty="0"/>
              <a:t>• Signature action, which can be: </a:t>
            </a:r>
          </a:p>
          <a:p>
            <a:r>
              <a:rPr lang="en-US" b="1" dirty="0"/>
              <a:t>□  Alert</a:t>
            </a:r>
          </a:p>
          <a:p>
            <a:r>
              <a:rPr lang="en-US" b="1" dirty="0"/>
              <a:t>□  Block</a:t>
            </a:r>
          </a:p>
        </p:txBody>
      </p:sp>
    </p:spTree>
    <p:extLst>
      <p:ext uri="{BB962C8B-B14F-4D97-AF65-F5344CB8AC3E}">
        <p14:creationId xmlns:p14="http://schemas.microsoft.com/office/powerpoint/2010/main" val="3172792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51487-1F62-8BA5-203C-8DB845BD4E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A982DD-C731-D5B3-C341-376D10BE5057}"/>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C5985E-B834-D7B7-008D-8BECCBD41658}"/>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Overview of Computer Viruses &amp; Malicious Code</a:t>
            </a:r>
          </a:p>
        </p:txBody>
      </p:sp>
      <p:sp>
        <p:nvSpPr>
          <p:cNvPr id="5" name="Rectangle 4">
            <a:extLst>
              <a:ext uri="{FF2B5EF4-FFF2-40B4-BE49-F238E27FC236}">
                <a16:creationId xmlns:a16="http://schemas.microsoft.com/office/drawing/2014/main" id="{23427F01-9550-B1E3-356D-91B56C46359F}"/>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3E197C7-DE5F-EE92-393C-625181439DDA}"/>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477B47B-9474-4F1D-CC9E-111E7E9B8781}"/>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4130388F-99E4-5F72-4041-0F08F36765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E59B3E93-D8DA-D24A-3E55-14B824FEB90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99C9874-F4F0-4D1E-1D30-353C248E1F1D}"/>
              </a:ext>
            </a:extLst>
          </p:cNvPr>
          <p:cNvSpPr txBox="1"/>
          <p:nvPr/>
        </p:nvSpPr>
        <p:spPr>
          <a:xfrm>
            <a:off x="261258" y="1748204"/>
            <a:ext cx="11772900" cy="4524315"/>
          </a:xfrm>
          <a:prstGeom prst="rect">
            <a:avLst/>
          </a:prstGeom>
          <a:noFill/>
        </p:spPr>
        <p:txBody>
          <a:bodyPr wrap="square">
            <a:spAutoFit/>
          </a:bodyPr>
          <a:lstStyle/>
          <a:p>
            <a:r>
              <a:rPr lang="en-US" b="1" dirty="0"/>
              <a:t>•  Computer virus</a:t>
            </a:r>
          </a:p>
          <a:p>
            <a:endParaRPr lang="en-US" b="1" dirty="0"/>
          </a:p>
          <a:p>
            <a:r>
              <a:rPr lang="en-US" b="1" dirty="0"/>
              <a:t>□ A computer virus is a set of self-replicable instructions or program code compiled independently or embedded in computer programs to adversely affect a computer's use by damaging its functions or data.</a:t>
            </a:r>
          </a:p>
          <a:p>
            <a:endParaRPr lang="en-US" b="1" dirty="0"/>
          </a:p>
          <a:p>
            <a:r>
              <a:rPr lang="en-US" b="1" dirty="0"/>
              <a:t>•   Malicious code</a:t>
            </a:r>
          </a:p>
          <a:p>
            <a:endParaRPr lang="en-US" b="1" dirty="0"/>
          </a:p>
          <a:p>
            <a:r>
              <a:rPr lang="en-US" b="1" dirty="0"/>
              <a:t>□ Malicious code is a program that covertly inlays code into another program to run intrusive or disruptive programs and damage the security and integrity of the data on an infected computer.</a:t>
            </a:r>
          </a:p>
          <a:p>
            <a:endParaRPr lang="en-US" b="1" dirty="0"/>
          </a:p>
          <a:p>
            <a:r>
              <a:rPr lang="en-US" b="1" dirty="0"/>
              <a:t>• Ways of categorizing computer viruses:</a:t>
            </a:r>
          </a:p>
          <a:p>
            <a:endParaRPr lang="en-US" b="1" dirty="0"/>
          </a:p>
          <a:p>
            <a:r>
              <a:rPr lang="en-US" b="1" dirty="0"/>
              <a:t>□  By functions of malicious code: virus, worm, and Trojan horse</a:t>
            </a:r>
          </a:p>
          <a:p>
            <a:r>
              <a:rPr lang="en-US" b="1" dirty="0"/>
              <a:t>□  By transmission mechanisms: mobile media, network sharing, network scanning, email, and P2P network</a:t>
            </a:r>
          </a:p>
          <a:p>
            <a:r>
              <a:rPr lang="en-US" b="1" dirty="0"/>
              <a:t>□  By infected objects: operating system, application, and device </a:t>
            </a:r>
          </a:p>
          <a:p>
            <a:r>
              <a:rPr lang="en-US" b="1" dirty="0"/>
              <a:t>□  By carriers: executable file, script, macro, and boot area</a:t>
            </a:r>
          </a:p>
        </p:txBody>
      </p:sp>
    </p:spTree>
    <p:extLst>
      <p:ext uri="{BB962C8B-B14F-4D97-AF65-F5344CB8AC3E}">
        <p14:creationId xmlns:p14="http://schemas.microsoft.com/office/powerpoint/2010/main" val="1125507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9ECDA-810C-D623-6CA9-5C8A1B59C0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620783-7C9C-0917-F016-A3B9791F381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2408DE2-6058-FAFC-7E77-6CD3046D7C26}"/>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Viruses, Worms &amp; Trojan Horses</a:t>
            </a:r>
          </a:p>
        </p:txBody>
      </p:sp>
      <p:sp>
        <p:nvSpPr>
          <p:cNvPr id="5" name="Rectangle 4">
            <a:extLst>
              <a:ext uri="{FF2B5EF4-FFF2-40B4-BE49-F238E27FC236}">
                <a16:creationId xmlns:a16="http://schemas.microsoft.com/office/drawing/2014/main" id="{D9AA2CA7-CB26-32DD-5B80-44994D2515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5E3EA7-7580-2EFB-FD79-9E90EE34848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404BE1-EF43-960F-7270-1D862428D60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95A5D639-0FF1-1091-8F27-B8AF1E59F8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EA642987-0CFD-8ED1-E741-390323724B5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B5F0D4CF-8FDA-C578-D28C-D6FB15D0BDC2}"/>
              </a:ext>
            </a:extLst>
          </p:cNvPr>
          <p:cNvPicPr>
            <a:picLocks noChangeAspect="1"/>
          </p:cNvPicPr>
          <p:nvPr/>
        </p:nvPicPr>
        <p:blipFill>
          <a:blip r:embed="rId3"/>
          <a:stretch>
            <a:fillRect/>
          </a:stretch>
        </p:blipFill>
        <p:spPr>
          <a:xfrm>
            <a:off x="2163076" y="2179601"/>
            <a:ext cx="7846338" cy="4490100"/>
          </a:xfrm>
          <a:prstGeom prst="rect">
            <a:avLst/>
          </a:prstGeom>
        </p:spPr>
      </p:pic>
    </p:spTree>
    <p:extLst>
      <p:ext uri="{BB962C8B-B14F-4D97-AF65-F5344CB8AC3E}">
        <p14:creationId xmlns:p14="http://schemas.microsoft.com/office/powerpoint/2010/main" val="16509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38EAD-CE89-9585-0E56-57300ECB32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78B489-4F8B-B158-39AF-288C764ADBA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FCC4013-BCB6-3A18-EAC9-691047159187}"/>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Viruses, Worms &amp; Trojan Horses</a:t>
            </a:r>
          </a:p>
        </p:txBody>
      </p:sp>
      <p:sp>
        <p:nvSpPr>
          <p:cNvPr id="5" name="Rectangle 4">
            <a:extLst>
              <a:ext uri="{FF2B5EF4-FFF2-40B4-BE49-F238E27FC236}">
                <a16:creationId xmlns:a16="http://schemas.microsoft.com/office/drawing/2014/main" id="{4491A917-F160-0C9C-5C73-24D888CBB5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7075AE-2B8C-C401-CBD9-CA1418B3E43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2DB412C-65E1-7845-F981-B6BB2575518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BDE3D41F-4757-8911-1F43-39DFC1ADF0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B656087-0D6E-7ED6-05F3-8BAB5439E86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99326E0-376B-F826-37F6-FAC3F0B440DC}"/>
              </a:ext>
            </a:extLst>
          </p:cNvPr>
          <p:cNvSpPr txBox="1"/>
          <p:nvPr/>
        </p:nvSpPr>
        <p:spPr>
          <a:xfrm>
            <a:off x="730704" y="2311603"/>
            <a:ext cx="10650310" cy="3970318"/>
          </a:xfrm>
          <a:prstGeom prst="rect">
            <a:avLst/>
          </a:prstGeom>
          <a:noFill/>
        </p:spPr>
        <p:txBody>
          <a:bodyPr wrap="square">
            <a:spAutoFit/>
          </a:bodyPr>
          <a:lstStyle/>
          <a:p>
            <a:r>
              <a:rPr lang="en-US" b="1" dirty="0"/>
              <a:t>•   The relationships between viruses, worms, and Trojan horses are as follows:</a:t>
            </a:r>
          </a:p>
          <a:p>
            <a:endParaRPr lang="en-US" b="1" dirty="0"/>
          </a:p>
          <a:p>
            <a:r>
              <a:rPr lang="en-US" b="1" dirty="0"/>
              <a:t>□ A virus is a segment of malicious code that is parasitic on a normal program. When a user enables the normal program, the virus is also started, damaging the system's file system.</a:t>
            </a:r>
          </a:p>
          <a:p>
            <a:endParaRPr lang="en-US" b="1" dirty="0"/>
          </a:p>
          <a:p>
            <a:r>
              <a:rPr lang="en-US" b="1" dirty="0"/>
              <a:t>□ A worm is a variant of the virus. It is an independent entity that does not need to be parasitic. It can replicate itself and spread by exploiting system or intentional vulnerabilities, impacting the performance of the entire network and the computer system even more severely.</a:t>
            </a:r>
          </a:p>
          <a:p>
            <a:endParaRPr lang="en-US" b="1" dirty="0"/>
          </a:p>
          <a:p>
            <a:r>
              <a:rPr lang="en-US" b="1" dirty="0"/>
              <a:t>□ A Trojan horse is a kind of malicious code that is parasitic by nature and is extremely covert. Hackers can usually control a host through a Trojan horse and make the host become a zombie. In addition, a Trojan horse can be used to monitor and obtain key information of a victim, such as a bank account password.</a:t>
            </a:r>
          </a:p>
          <a:p>
            <a:endParaRPr lang="en-US" b="1" dirty="0"/>
          </a:p>
          <a:p>
            <a:r>
              <a:rPr lang="en-US" b="1" dirty="0"/>
              <a:t>• When we talk about using an antivirus, we are referring to the mitigation of malicious code.</a:t>
            </a:r>
          </a:p>
        </p:txBody>
      </p:sp>
    </p:spTree>
    <p:extLst>
      <p:ext uri="{BB962C8B-B14F-4D97-AF65-F5344CB8AC3E}">
        <p14:creationId xmlns:p14="http://schemas.microsoft.com/office/powerpoint/2010/main" val="3458532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B90D1-3D7D-865F-6590-202BF529F4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AF40D7-257C-3FAA-40A0-4102A530CE88}"/>
              </a:ext>
            </a:extLst>
          </p:cNvPr>
          <p:cNvSpPr/>
          <p:nvPr/>
        </p:nvSpPr>
        <p:spPr>
          <a:xfrm>
            <a:off x="195943" y="1685494"/>
            <a:ext cx="11838214"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25C70759-C224-5AAE-DF13-B8F22E0A30AF}"/>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Antivirus Technologies</a:t>
            </a:r>
          </a:p>
        </p:txBody>
      </p:sp>
      <p:sp>
        <p:nvSpPr>
          <p:cNvPr id="5" name="Rectangle 4">
            <a:extLst>
              <a:ext uri="{FF2B5EF4-FFF2-40B4-BE49-F238E27FC236}">
                <a16:creationId xmlns:a16="http://schemas.microsoft.com/office/drawing/2014/main" id="{494A3312-6FC4-73C7-B7D0-E2155B8531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86D16A-2AE7-AA08-46BA-040E711FFCC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23CF430-11CF-B61C-FBC0-6628AC2A8CC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28E9126A-BCA1-76C9-D665-0C968BA7C1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1081C48-344C-426E-A263-6465CE6D502A}"/>
              </a:ext>
            </a:extLst>
          </p:cNvPr>
          <p:cNvSpPr txBox="1"/>
          <p:nvPr/>
        </p:nvSpPr>
        <p:spPr>
          <a:xfrm>
            <a:off x="240845" y="2488869"/>
            <a:ext cx="5849712" cy="3693319"/>
          </a:xfrm>
          <a:prstGeom prst="rect">
            <a:avLst/>
          </a:prstGeom>
          <a:noFill/>
        </p:spPr>
        <p:txBody>
          <a:bodyPr wrap="square">
            <a:spAutoFit/>
          </a:bodyPr>
          <a:lstStyle/>
          <a:p>
            <a:r>
              <a:rPr lang="en-US" sz="1800" b="1" dirty="0"/>
              <a:t>• Based on Zones, there are two types of antivirus technology:</a:t>
            </a:r>
          </a:p>
          <a:p>
            <a:r>
              <a:rPr lang="en-US" sz="1800" b="1" dirty="0"/>
              <a:t>□ Single device antivirus </a:t>
            </a:r>
          </a:p>
          <a:p>
            <a:r>
              <a:rPr lang="en-US" sz="1800" b="1" dirty="0"/>
              <a:t>□ Network antivirus</a:t>
            </a:r>
          </a:p>
          <a:p>
            <a:r>
              <a:rPr lang="en-US" sz="1800" b="1" dirty="0"/>
              <a:t>• Single-device antivirus can be implemented by installing antivirus software or professional antivirus tools. Virus detection tools detect malicious code, such as viruses, Trojan horses, and worms. Some detection tools can also provide the recovery function. Norton Antivirus from Symantec is a common antivirus software program, and the Process Explorer (see figure) is a professional antivirus tool.</a:t>
            </a:r>
          </a:p>
          <a:p>
            <a:r>
              <a:rPr lang="en-US" sz="1800" b="1" dirty="0"/>
              <a:t>• Network antivirus technology refers to deploying antivirus policies on a security gateway.</a:t>
            </a:r>
          </a:p>
        </p:txBody>
      </p:sp>
      <p:pic>
        <p:nvPicPr>
          <p:cNvPr id="9" name="Picture 8">
            <a:extLst>
              <a:ext uri="{FF2B5EF4-FFF2-40B4-BE49-F238E27FC236}">
                <a16:creationId xmlns:a16="http://schemas.microsoft.com/office/drawing/2014/main" id="{598BB50B-09C3-E8E2-0421-5B70048534E4}"/>
              </a:ext>
            </a:extLst>
          </p:cNvPr>
          <p:cNvPicPr>
            <a:picLocks noChangeAspect="1"/>
          </p:cNvPicPr>
          <p:nvPr/>
        </p:nvPicPr>
        <p:blipFill>
          <a:blip r:embed="rId3"/>
          <a:stretch>
            <a:fillRect/>
          </a:stretch>
        </p:blipFill>
        <p:spPr>
          <a:xfrm>
            <a:off x="5989570" y="1955111"/>
            <a:ext cx="5767002" cy="4598016"/>
          </a:xfrm>
          <a:prstGeom prst="rect">
            <a:avLst/>
          </a:prstGeom>
        </p:spPr>
      </p:pic>
    </p:spTree>
    <p:extLst>
      <p:ext uri="{BB962C8B-B14F-4D97-AF65-F5344CB8AC3E}">
        <p14:creationId xmlns:p14="http://schemas.microsoft.com/office/powerpoint/2010/main" val="603464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C1190E-0F8C-79E3-45B0-BC4EBF470D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151AF1-6E3C-65D6-908C-810E56C67CC3}"/>
              </a:ext>
            </a:extLst>
          </p:cNvPr>
          <p:cNvSpPr/>
          <p:nvPr/>
        </p:nvSpPr>
        <p:spPr>
          <a:xfrm>
            <a:off x="179613" y="1685494"/>
            <a:ext cx="11805557"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35461A53-AF1B-0A44-7598-72129C3F1AF6}"/>
              </a:ext>
            </a:extLst>
          </p:cNvPr>
          <p:cNvSpPr txBox="1"/>
          <p:nvPr/>
        </p:nvSpPr>
        <p:spPr>
          <a:xfrm>
            <a:off x="2398850" y="1133369"/>
            <a:ext cx="7039064" cy="523220"/>
          </a:xfrm>
          <a:prstGeom prst="rect">
            <a:avLst/>
          </a:prstGeom>
          <a:noFill/>
        </p:spPr>
        <p:txBody>
          <a:bodyPr wrap="square" rtlCol="0">
            <a:spAutoFit/>
          </a:bodyPr>
          <a:lstStyle/>
          <a:p>
            <a:r>
              <a:rPr lang="en-US" sz="2800" b="1" dirty="0">
                <a:latin typeface="Alexandria" charset="0"/>
                <a:cs typeface="Alexandria" charset="0"/>
              </a:rPr>
              <a:t>Network Antivirus Application Scenario</a:t>
            </a:r>
          </a:p>
        </p:txBody>
      </p:sp>
      <p:sp>
        <p:nvSpPr>
          <p:cNvPr id="5" name="Rectangle 4">
            <a:extLst>
              <a:ext uri="{FF2B5EF4-FFF2-40B4-BE49-F238E27FC236}">
                <a16:creationId xmlns:a16="http://schemas.microsoft.com/office/drawing/2014/main" id="{AC9DAEA0-5D82-6606-5218-79DFBF2BB3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76A83B-1FCE-51FD-9105-1A3B514D7D6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F513FEC-743F-F653-1E78-F2725C2F269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EB140050-9394-2A53-46E2-25FAD0DC30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18178CD-4245-1411-A11A-31CE6DD2B329}"/>
              </a:ext>
            </a:extLst>
          </p:cNvPr>
          <p:cNvSpPr txBox="1"/>
          <p:nvPr/>
        </p:nvSpPr>
        <p:spPr>
          <a:xfrm>
            <a:off x="175532" y="2094050"/>
            <a:ext cx="11776982" cy="2308324"/>
          </a:xfrm>
          <a:prstGeom prst="rect">
            <a:avLst/>
          </a:prstGeom>
          <a:noFill/>
        </p:spPr>
        <p:txBody>
          <a:bodyPr wrap="square">
            <a:spAutoFit/>
          </a:bodyPr>
          <a:lstStyle/>
          <a:p>
            <a:r>
              <a:rPr lang="en-US" b="1" dirty="0"/>
              <a:t>•   Antivirus is used for network security in the following scenarios:</a:t>
            </a:r>
          </a:p>
          <a:p>
            <a:r>
              <a:rPr lang="en-US" b="1" dirty="0"/>
              <a:t>□  Intranet users can access the Internet and need to frequently download files from the Internet</a:t>
            </a:r>
          </a:p>
          <a:p>
            <a:r>
              <a:rPr lang="en-US" b="1" dirty="0"/>
              <a:t>□  Servers deployed on the intranet need to frequently receive files uploaded by Internet users.</a:t>
            </a:r>
          </a:p>
          <a:p>
            <a:r>
              <a:rPr lang="en-US" b="1" dirty="0"/>
              <a:t>• As shown in the figure, the NIP serves as a gateway device that isolates the intranet from the Internet There are user PCs and a server on the intranet. Intranet users can download files from the Internet, and Internet users can upload files to the intranet server. To secure the files to be uploaded or downloaded, the antivirus function should be configured on the NIP.</a:t>
            </a:r>
          </a:p>
          <a:p>
            <a:r>
              <a:rPr lang="en-US" b="1" dirty="0"/>
              <a:t>• After the antivirus function is configured, the NIP only permits secure files to be transferred into the intranet. If a virus is detected in a file, the NIP applies the action, such as block or alert, to the file.</a:t>
            </a:r>
          </a:p>
        </p:txBody>
      </p:sp>
      <p:pic>
        <p:nvPicPr>
          <p:cNvPr id="8" name="Picture 7">
            <a:extLst>
              <a:ext uri="{FF2B5EF4-FFF2-40B4-BE49-F238E27FC236}">
                <a16:creationId xmlns:a16="http://schemas.microsoft.com/office/drawing/2014/main" id="{FB60B635-2E15-B50C-237D-A3BFB1FBE8AB}"/>
              </a:ext>
            </a:extLst>
          </p:cNvPr>
          <p:cNvPicPr>
            <a:picLocks noChangeAspect="1"/>
          </p:cNvPicPr>
          <p:nvPr/>
        </p:nvPicPr>
        <p:blipFill>
          <a:blip r:embed="rId4"/>
          <a:stretch>
            <a:fillRect/>
          </a:stretch>
        </p:blipFill>
        <p:spPr>
          <a:xfrm>
            <a:off x="3832089" y="4374448"/>
            <a:ext cx="4615718" cy="2320267"/>
          </a:xfrm>
          <a:prstGeom prst="rect">
            <a:avLst/>
          </a:prstGeom>
        </p:spPr>
      </p:pic>
    </p:spTree>
    <p:extLst>
      <p:ext uri="{BB962C8B-B14F-4D97-AF65-F5344CB8AC3E}">
        <p14:creationId xmlns:p14="http://schemas.microsoft.com/office/powerpoint/2010/main" val="3104077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6F595-ECB7-FC50-4FF9-077F886FB9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3D8CB7-EB1D-67DF-676A-538A97EC80B9}"/>
              </a:ext>
            </a:extLst>
          </p:cNvPr>
          <p:cNvSpPr/>
          <p:nvPr/>
        </p:nvSpPr>
        <p:spPr>
          <a:xfrm>
            <a:off x="212271" y="1685494"/>
            <a:ext cx="1177290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BD2F8BF-8EE0-D183-831D-10A20CEFE2DD}"/>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Modes for Implementing Gateway Antivirus</a:t>
            </a:r>
          </a:p>
        </p:txBody>
      </p:sp>
      <p:sp>
        <p:nvSpPr>
          <p:cNvPr id="5" name="Rectangle 4">
            <a:extLst>
              <a:ext uri="{FF2B5EF4-FFF2-40B4-BE49-F238E27FC236}">
                <a16:creationId xmlns:a16="http://schemas.microsoft.com/office/drawing/2014/main" id="{5510E54C-8780-1AAC-C9CC-026DAB7C2C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2760AF-409A-E938-5CA5-841631C110E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571FA25-91B2-CA9E-DE27-3D7F542DF49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70A3AB67-7B3A-40D2-9520-C880FAC752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0DC3355-9822-2140-2B99-CD9822237F76}"/>
              </a:ext>
            </a:extLst>
          </p:cNvPr>
          <p:cNvSpPr txBox="1"/>
          <p:nvPr/>
        </p:nvSpPr>
        <p:spPr>
          <a:xfrm>
            <a:off x="257176" y="2273665"/>
            <a:ext cx="11662681" cy="4247317"/>
          </a:xfrm>
          <a:prstGeom prst="rect">
            <a:avLst/>
          </a:prstGeom>
          <a:noFill/>
        </p:spPr>
        <p:txBody>
          <a:bodyPr wrap="square">
            <a:spAutoFit/>
          </a:bodyPr>
          <a:lstStyle/>
          <a:p>
            <a:r>
              <a:rPr lang="en-US" b="1" dirty="0"/>
              <a:t>•   Proxy scanning mode</a:t>
            </a:r>
          </a:p>
          <a:p>
            <a:r>
              <a:rPr lang="en-US" b="1" dirty="0"/>
              <a:t>□ All data packets passing through the gateway that require virus detection are transparently transmitted to the gateway's protocol stack for caching and then sent to the virus detection engine.</a:t>
            </a:r>
          </a:p>
          <a:p>
            <a:endParaRPr lang="en-US" b="1" dirty="0"/>
          </a:p>
          <a:p>
            <a:r>
              <a:rPr lang="en-US" b="1" dirty="0"/>
              <a:t>•  Flow scanning mode</a:t>
            </a:r>
          </a:p>
          <a:p>
            <a:r>
              <a:rPr lang="en-US" b="1" dirty="0"/>
              <a:t>□ File signatures are extracted for matching against the local signature database. This mode relies on stateful inspection and protocol parsing technologies.</a:t>
            </a:r>
          </a:p>
          <a:p>
            <a:endParaRPr lang="en-US" b="1" dirty="0"/>
          </a:p>
          <a:p>
            <a:r>
              <a:rPr lang="en-US" b="1" dirty="0"/>
              <a:t>• Currently, device vendors (including UTM and AVG) provide two antivirus scanning modes: proxy scanning and flow scanning.</a:t>
            </a:r>
          </a:p>
          <a:p>
            <a:endParaRPr lang="en-US" b="1" dirty="0"/>
          </a:p>
          <a:p>
            <a:r>
              <a:rPr lang="en-US" b="1" dirty="0"/>
              <a:t>□ A proxy antivirus gateway performs more advanced operations, such as decompression and unpacking, with a high detection rate. However, performance and system overheads are large because all files are cached.</a:t>
            </a:r>
          </a:p>
          <a:p>
            <a:r>
              <a:rPr lang="en-US" b="1" dirty="0"/>
              <a:t>□   A  flow  antivirus  gateway  has  high  performance  and  low  system  overhead  but  low detection rate, failing to cope with shelled and compressed files.</a:t>
            </a:r>
          </a:p>
        </p:txBody>
      </p:sp>
    </p:spTree>
    <p:extLst>
      <p:ext uri="{BB962C8B-B14F-4D97-AF65-F5344CB8AC3E}">
        <p14:creationId xmlns:p14="http://schemas.microsoft.com/office/powerpoint/2010/main" val="3258641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C5266-8140-B935-021E-6E3356D52F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EF3D1C-C162-00E5-6312-FD4A3EF528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3FA369F8-E597-4AD5-8709-F3D50E67BF5B}"/>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How Does Firewall Antivirus Work?</a:t>
            </a:r>
          </a:p>
        </p:txBody>
      </p:sp>
      <p:sp>
        <p:nvSpPr>
          <p:cNvPr id="5" name="Rectangle 4">
            <a:extLst>
              <a:ext uri="{FF2B5EF4-FFF2-40B4-BE49-F238E27FC236}">
                <a16:creationId xmlns:a16="http://schemas.microsoft.com/office/drawing/2014/main" id="{1DE1F9BD-15FB-AEAE-4880-1980E9FD7B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D3F238-1A91-04C5-F428-485CE5C5FAA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8D163B6-C52F-31B8-A3FD-53F7D581556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17FD6A20-754A-DAF7-38DC-03156B8096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75CE7335-95B7-F990-B7E3-018A0A5BAEBB}"/>
              </a:ext>
            </a:extLst>
          </p:cNvPr>
          <p:cNvPicPr>
            <a:picLocks noChangeAspect="1"/>
          </p:cNvPicPr>
          <p:nvPr/>
        </p:nvPicPr>
        <p:blipFill>
          <a:blip r:embed="rId3"/>
          <a:stretch>
            <a:fillRect/>
          </a:stretch>
        </p:blipFill>
        <p:spPr>
          <a:xfrm>
            <a:off x="2439355" y="2015629"/>
            <a:ext cx="6934191" cy="4581113"/>
          </a:xfrm>
          <a:prstGeom prst="rect">
            <a:avLst/>
          </a:prstGeom>
        </p:spPr>
      </p:pic>
    </p:spTree>
    <p:extLst>
      <p:ext uri="{BB962C8B-B14F-4D97-AF65-F5344CB8AC3E}">
        <p14:creationId xmlns:p14="http://schemas.microsoft.com/office/powerpoint/2010/main" val="3328065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4B4E3-8910-55DE-853C-7CF6F8D538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24BE50-4993-74C6-617D-6B6D1D4D9CA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DF7C42F-A45E-65EC-20A9-98B8269E266C}"/>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Antivirus Response Actions</a:t>
            </a:r>
          </a:p>
        </p:txBody>
      </p:sp>
      <p:sp>
        <p:nvSpPr>
          <p:cNvPr id="5" name="Rectangle 4">
            <a:extLst>
              <a:ext uri="{FF2B5EF4-FFF2-40B4-BE49-F238E27FC236}">
                <a16:creationId xmlns:a16="http://schemas.microsoft.com/office/drawing/2014/main" id="{278CCEA0-6988-8905-9FB3-805088CEEB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7BBBDF-249D-AD8C-85A2-0818F018AB0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0D1FE22-8B39-B039-F6BA-754F88B4F26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4B3A4D08-EF8C-A7A0-9284-EAB35A101C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2F4F992-AAFB-CD83-1517-74CBB60BE4D4}"/>
              </a:ext>
            </a:extLst>
          </p:cNvPr>
          <p:cNvSpPr txBox="1"/>
          <p:nvPr/>
        </p:nvSpPr>
        <p:spPr>
          <a:xfrm>
            <a:off x="681719" y="2534921"/>
            <a:ext cx="10748281" cy="3416320"/>
          </a:xfrm>
          <a:prstGeom prst="rect">
            <a:avLst/>
          </a:prstGeom>
          <a:noFill/>
        </p:spPr>
        <p:txBody>
          <a:bodyPr wrap="square">
            <a:spAutoFit/>
          </a:bodyPr>
          <a:lstStyle/>
          <a:p>
            <a:r>
              <a:rPr lang="en-US" b="1" dirty="0"/>
              <a:t>• Actions taken by the firewall when a virus is detected:</a:t>
            </a:r>
          </a:p>
          <a:p>
            <a:endParaRPr lang="en-US" b="1" dirty="0"/>
          </a:p>
          <a:p>
            <a:r>
              <a:rPr lang="en-US" b="1" dirty="0"/>
              <a:t>□ Alert: The device permits the virus-infected file and generates a virus log. </a:t>
            </a:r>
          </a:p>
          <a:p>
            <a:endParaRPr lang="en-US" b="1" dirty="0"/>
          </a:p>
          <a:p>
            <a:r>
              <a:rPr lang="en-US" b="1" dirty="0"/>
              <a:t>□ Block: The device blocks the virus-infected file and generates a virus log.</a:t>
            </a:r>
          </a:p>
          <a:p>
            <a:endParaRPr lang="en-US" b="1" dirty="0"/>
          </a:p>
          <a:p>
            <a:r>
              <a:rPr lang="en-US" b="1" dirty="0"/>
              <a:t>□ Declare: For a virus-infected email message, the device permits it but adds information to the email body to announce the detection of viruses and generates a virus log. This action applies only to SMTP and POP3.</a:t>
            </a:r>
          </a:p>
          <a:p>
            <a:endParaRPr lang="en-US" b="1" dirty="0"/>
          </a:p>
          <a:p>
            <a:r>
              <a:rPr lang="en-US" b="1" dirty="0"/>
              <a:t>□ Delete Attachment: The device deletes malicious attachments in the infected email message, permits the message, generates a log, and adds information to the email body to announce the detection of viruses and deletion of attachments. This action applies only to SMTP and POP3.</a:t>
            </a:r>
          </a:p>
        </p:txBody>
      </p:sp>
    </p:spTree>
    <p:extLst>
      <p:ext uri="{BB962C8B-B14F-4D97-AF65-F5344CB8AC3E}">
        <p14:creationId xmlns:p14="http://schemas.microsoft.com/office/powerpoint/2010/main" val="701445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093C66-9EB9-41D9-3A67-E7D5759586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77C69E-226C-BAA4-C018-97C3B69D5CE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16A709EA-F48E-EE29-159A-9DFBAFA82D85}"/>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Checking the Firewall Antivirus Results</a:t>
            </a:r>
          </a:p>
        </p:txBody>
      </p:sp>
      <p:sp>
        <p:nvSpPr>
          <p:cNvPr id="5" name="Rectangle 4">
            <a:extLst>
              <a:ext uri="{FF2B5EF4-FFF2-40B4-BE49-F238E27FC236}">
                <a16:creationId xmlns:a16="http://schemas.microsoft.com/office/drawing/2014/main" id="{7764BD5F-0A38-D48B-5A29-AA2EC75AF5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E19999-47F7-3C41-0B2B-EBA37EE5EE2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3E9E08-59B9-983A-DB6E-77FB399EBAC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2F3EC788-15DC-0B8E-0E69-6B7B0BE62D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70B75A8-96A9-C248-BEB2-71A0B6EC822E}"/>
              </a:ext>
            </a:extLst>
          </p:cNvPr>
          <p:cNvSpPr txBox="1"/>
          <p:nvPr/>
        </p:nvSpPr>
        <p:spPr>
          <a:xfrm>
            <a:off x="665390" y="2126706"/>
            <a:ext cx="10748281" cy="923330"/>
          </a:xfrm>
          <a:prstGeom prst="rect">
            <a:avLst/>
          </a:prstGeom>
          <a:noFill/>
        </p:spPr>
        <p:txBody>
          <a:bodyPr wrap="square">
            <a:spAutoFit/>
          </a:bodyPr>
          <a:lstStyle/>
          <a:p>
            <a:r>
              <a:rPr lang="en-US" b="1" dirty="0"/>
              <a:t>•   After a virus is detected by the firewall, you can view the detailed antivirus results in the service log.</a:t>
            </a:r>
          </a:p>
          <a:p>
            <a:r>
              <a:rPr lang="en-US" b="1" dirty="0"/>
              <a:t>•   After antivirus for HTTP and email protocol is configured, you can view relevant information in the access page or email body.</a:t>
            </a:r>
          </a:p>
        </p:txBody>
      </p:sp>
      <p:pic>
        <p:nvPicPr>
          <p:cNvPr id="8" name="Picture 7">
            <a:extLst>
              <a:ext uri="{FF2B5EF4-FFF2-40B4-BE49-F238E27FC236}">
                <a16:creationId xmlns:a16="http://schemas.microsoft.com/office/drawing/2014/main" id="{D26F4A3C-9CD2-394A-01AF-50A8CA3ED9B4}"/>
              </a:ext>
            </a:extLst>
          </p:cNvPr>
          <p:cNvPicPr>
            <a:picLocks noChangeAspect="1"/>
          </p:cNvPicPr>
          <p:nvPr/>
        </p:nvPicPr>
        <p:blipFill>
          <a:blip r:embed="rId3"/>
          <a:stretch>
            <a:fillRect/>
          </a:stretch>
        </p:blipFill>
        <p:spPr>
          <a:xfrm>
            <a:off x="2759793" y="2793969"/>
            <a:ext cx="6139278" cy="3801440"/>
          </a:xfrm>
          <a:prstGeom prst="rect">
            <a:avLst/>
          </a:prstGeom>
        </p:spPr>
      </p:pic>
    </p:spTree>
    <p:extLst>
      <p:ext uri="{BB962C8B-B14F-4D97-AF65-F5344CB8AC3E}">
        <p14:creationId xmlns:p14="http://schemas.microsoft.com/office/powerpoint/2010/main" val="193563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7280d039ab1ea008390676d3a9eb74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e194878a21e1940cedcee5b12d35744"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C3565FB3-CBAE-4DC8-A900-962BC5D72C21}"/>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1389</TotalTime>
  <Words>2550</Words>
  <Application>Microsoft Office PowerPoint</Application>
  <PresentationFormat>Widescreen</PresentationFormat>
  <Paragraphs>232</Paragraphs>
  <Slides>28</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Ahmed</cp:lastModifiedBy>
  <cp:revision>23</cp:revision>
  <dcterms:created xsi:type="dcterms:W3CDTF">2023-04-29T09:08:00Z</dcterms:created>
  <dcterms:modified xsi:type="dcterms:W3CDTF">2025-11-23T21:20:47Z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