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65"/>
  </p:notesMasterIdLst>
  <p:sldIdLst>
    <p:sldId id="588" r:id="rId3"/>
    <p:sldId id="303" r:id="rId4"/>
    <p:sldId id="313" r:id="rId5"/>
    <p:sldId id="306" r:id="rId6"/>
    <p:sldId id="575" r:id="rId7"/>
    <p:sldId id="591" r:id="rId8"/>
    <p:sldId id="617" r:id="rId9"/>
    <p:sldId id="618" r:id="rId10"/>
    <p:sldId id="619" r:id="rId11"/>
    <p:sldId id="620" r:id="rId12"/>
    <p:sldId id="621" r:id="rId13"/>
    <p:sldId id="622" r:id="rId14"/>
    <p:sldId id="259" r:id="rId15"/>
    <p:sldId id="261" r:id="rId16"/>
    <p:sldId id="262" r:id="rId17"/>
    <p:sldId id="263" r:id="rId18"/>
    <p:sldId id="264" r:id="rId19"/>
    <p:sldId id="280" r:id="rId20"/>
    <p:sldId id="576" r:id="rId21"/>
    <p:sldId id="577" r:id="rId22"/>
    <p:sldId id="616" r:id="rId23"/>
    <p:sldId id="592" r:id="rId24"/>
    <p:sldId id="593" r:id="rId25"/>
    <p:sldId id="623" r:id="rId26"/>
    <p:sldId id="624" r:id="rId27"/>
    <p:sldId id="625" r:id="rId28"/>
    <p:sldId id="594" r:id="rId29"/>
    <p:sldId id="595" r:id="rId30"/>
    <p:sldId id="274" r:id="rId31"/>
    <p:sldId id="597" r:id="rId32"/>
    <p:sldId id="598" r:id="rId33"/>
    <p:sldId id="561" r:id="rId34"/>
    <p:sldId id="599" r:id="rId35"/>
    <p:sldId id="600" r:id="rId36"/>
    <p:sldId id="279" r:id="rId37"/>
    <p:sldId id="277" r:id="rId38"/>
    <p:sldId id="601" r:id="rId39"/>
    <p:sldId id="602" r:id="rId40"/>
    <p:sldId id="603" r:id="rId41"/>
    <p:sldId id="284" r:id="rId42"/>
    <p:sldId id="580" r:id="rId43"/>
    <p:sldId id="582" r:id="rId44"/>
    <p:sldId id="604" r:id="rId45"/>
    <p:sldId id="605" r:id="rId46"/>
    <p:sldId id="606" r:id="rId47"/>
    <p:sldId id="607" r:id="rId48"/>
    <p:sldId id="584" r:id="rId49"/>
    <p:sldId id="608" r:id="rId50"/>
    <p:sldId id="278" r:id="rId51"/>
    <p:sldId id="282" r:id="rId52"/>
    <p:sldId id="283" r:id="rId53"/>
    <p:sldId id="609" r:id="rId54"/>
    <p:sldId id="610" r:id="rId55"/>
    <p:sldId id="611" r:id="rId56"/>
    <p:sldId id="612" r:id="rId57"/>
    <p:sldId id="613" r:id="rId58"/>
    <p:sldId id="614" r:id="rId59"/>
    <p:sldId id="615" r:id="rId60"/>
    <p:sldId id="587" r:id="rId61"/>
    <p:sldId id="256" r:id="rId62"/>
    <p:sldId id="589" r:id="rId63"/>
    <p:sldId id="349" r:id="rId6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8"/>
            <p14:sldId id="303"/>
            <p14:sldId id="313"/>
            <p14:sldId id="306"/>
            <p14:sldId id="575"/>
            <p14:sldId id="591"/>
            <p14:sldId id="617"/>
            <p14:sldId id="618"/>
            <p14:sldId id="619"/>
            <p14:sldId id="620"/>
            <p14:sldId id="621"/>
            <p14:sldId id="622"/>
            <p14:sldId id="259"/>
            <p14:sldId id="261"/>
            <p14:sldId id="262"/>
            <p14:sldId id="263"/>
            <p14:sldId id="264"/>
            <p14:sldId id="280"/>
            <p14:sldId id="576"/>
            <p14:sldId id="577"/>
            <p14:sldId id="616"/>
            <p14:sldId id="592"/>
            <p14:sldId id="593"/>
            <p14:sldId id="623"/>
            <p14:sldId id="624"/>
            <p14:sldId id="625"/>
            <p14:sldId id="594"/>
            <p14:sldId id="595"/>
            <p14:sldId id="274"/>
            <p14:sldId id="597"/>
            <p14:sldId id="598"/>
            <p14:sldId id="561"/>
            <p14:sldId id="599"/>
            <p14:sldId id="600"/>
            <p14:sldId id="279"/>
            <p14:sldId id="277"/>
            <p14:sldId id="601"/>
            <p14:sldId id="602"/>
            <p14:sldId id="603"/>
            <p14:sldId id="284"/>
            <p14:sldId id="580"/>
            <p14:sldId id="582"/>
            <p14:sldId id="604"/>
            <p14:sldId id="605"/>
            <p14:sldId id="606"/>
            <p14:sldId id="607"/>
            <p14:sldId id="584"/>
            <p14:sldId id="608"/>
            <p14:sldId id="278"/>
            <p14:sldId id="282"/>
            <p14:sldId id="283"/>
            <p14:sldId id="609"/>
            <p14:sldId id="610"/>
            <p14:sldId id="611"/>
            <p14:sldId id="612"/>
            <p14:sldId id="613"/>
            <p14:sldId id="614"/>
            <p14:sldId id="615"/>
            <p14:sldId id="587"/>
            <p14:sldId id="256"/>
            <p14:sldId id="58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7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50640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3494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9518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17516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040054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7014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13673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7508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88439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39348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1425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539613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338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01826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71349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7168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7838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2090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5"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920630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 id="214748368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6.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0.png"/><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video" Target="https://www.youtube.com/embed/dg9b6fyjdQ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eel_FoX0X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Cg4fhtcb0MQ"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pUHb3gpOO5Q"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AborTbg_2P0"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video" Target="https://www.youtube.com/embed/RmfHnFTt4RA"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video" Target="https://www.youtube.com/embed/YU7TcxwFVT4"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14.xml"/><Relationship Id="rId1" Type="http://schemas.openxmlformats.org/officeDocument/2006/relationships/video" Target="https://www.youtube.com/embed/Bote3QVBITk" TargetMode="External"/><Relationship Id="rId5" Type="http://schemas.openxmlformats.org/officeDocument/2006/relationships/image" Target="../media/image25.jpeg"/><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p3A9-nyKYYY"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video" Target="https://www.youtube.com/embed/iZ9hIp0RWto"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slideLayout" Target="../slideLayouts/slideLayout2.xml"/><Relationship Id="rId1" Type="http://schemas.openxmlformats.org/officeDocument/2006/relationships/video" Target="https://www.youtube.com/embed/be9zyGfSMYc"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7GELOXgc0G8"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4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Layout" Target="../slideLayouts/slideLayout2.xml"/><Relationship Id="rId1" Type="http://schemas.openxmlformats.org/officeDocument/2006/relationships/video" Target="https://www.youtube.com/embed/_fLgknT8Hh0"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2.xml"/><Relationship Id="rId1" Type="http://schemas.openxmlformats.org/officeDocument/2006/relationships/video" Target="https://www.youtube.com/embed/h5A1WXWGKDY?feature=oembed"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Layout" Target="../slideLayouts/slideLayout2.xml"/><Relationship Id="rId1" Type="http://schemas.openxmlformats.org/officeDocument/2006/relationships/video" Target="https://www.youtube.com/embed/IiU2_DpLh-U" TargetMode="External"/></Relationships>
</file>

<file path=ppt/slides/_rels/slide5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0.png"/><Relationship Id="rId1" Type="http://schemas.openxmlformats.org/officeDocument/2006/relationships/slideLayout" Target="../slideLayouts/slideLayout14.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6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32.xml"/></Relationships>
</file>

<file path=ppt/slides/_rels/slide62.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7.svg"/><Relationship Id="rId2" Type="http://schemas.openxmlformats.org/officeDocument/2006/relationships/image" Target="../media/image48.jpeg"/><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51.png"/><Relationship Id="rId4" Type="http://schemas.openxmlformats.org/officeDocument/2006/relationships/image" Target="../media/image5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82298" y="2222942"/>
            <a:ext cx="4733948"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5</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557556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MKT733</a:t>
            </a:r>
          </a:p>
          <a:p>
            <a:r>
              <a:rPr lang="en-US" sz="2000" dirty="0">
                <a:latin typeface="Times New Roman" panose="02020603050405020304" pitchFamily="18" charset="0"/>
                <a:cs typeface="Times New Roman" panose="02020603050405020304" pitchFamily="18" charset="0"/>
              </a:rPr>
              <a:t>CHOOSING Brand Elements to build Brand Equity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94617" y="269653"/>
            <a:ext cx="2954655" cy="1379622"/>
          </a:xfrm>
          <a:prstGeom prst="rect">
            <a:avLst/>
          </a:prstGeom>
        </p:spPr>
      </p:pic>
    </p:spTree>
    <p:extLst>
      <p:ext uri="{BB962C8B-B14F-4D97-AF65-F5344CB8AC3E}">
        <p14:creationId xmlns:p14="http://schemas.microsoft.com/office/powerpoint/2010/main" val="1923992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19900" y="2532528"/>
            <a:ext cx="5315065" cy="1446550"/>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Strategic Brand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431923" y="416867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838073" y="4693463"/>
            <a:ext cx="6652783" cy="830997"/>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MKT733</a:t>
            </a:r>
          </a:p>
          <a:p>
            <a:r>
              <a:rPr lang="en-US" sz="2400" dirty="0">
                <a:solidFill>
                  <a:srgbClr val="000000"/>
                </a:solidFill>
                <a:latin typeface="Times New Roman" panose="02020603050405020304" pitchFamily="18" charset="0"/>
                <a:cs typeface="Times New Roman" panose="02020603050405020304" pitchFamily="18" charset="0"/>
              </a:rPr>
              <a:t>CHOOSING Brand Elements to build Brand Equity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Perihan Salah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E16ABC19-95B5-6DC3-E45F-1A6704C69E65}"/>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160245" y="1431095"/>
            <a:ext cx="472801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724527" y="2467293"/>
            <a:ext cx="8433134" cy="3970318"/>
          </a:xfrm>
          <a:prstGeom prst="rect">
            <a:avLst/>
          </a:prstGeom>
          <a:noFill/>
        </p:spPr>
        <p:txBody>
          <a:bodyPr wrap="square" rtlCol="0">
            <a:spAutoFit/>
          </a:bodyPr>
          <a:lstStyle/>
          <a:p>
            <a:pPr marL="285750" indent="-28575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Identify the different types of brand elements</a:t>
            </a:r>
          </a:p>
          <a:p>
            <a:pPr marL="285750" indent="-28575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List the general criteria for choosing brand elements</a:t>
            </a:r>
          </a:p>
          <a:p>
            <a:pPr marL="285750" indent="-28575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Describe key tactics in choosing different brand elements</a:t>
            </a:r>
          </a:p>
          <a:p>
            <a:pPr marL="285750" indent="-28575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Explain the rationale for “mixing and matching” brand elements</a:t>
            </a:r>
          </a:p>
          <a:p>
            <a:pPr marL="285750" indent="-28575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Highlight some of the legal issues surrounding brand elements </a:t>
            </a:r>
          </a:p>
          <a:p>
            <a:endParaRPr lang="en-US" sz="2800" dirty="0">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DB2649DD-A18F-4A25-A6A3-CE67B847BF0F}"/>
              </a:ext>
            </a:extLst>
          </p:cNvPr>
          <p:cNvGrpSpPr/>
          <p:nvPr/>
        </p:nvGrpSpPr>
        <p:grpSpPr>
          <a:xfrm>
            <a:off x="4546947" y="1162651"/>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9696944" y="6370169"/>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BF001D9-AF43-2BA8-5031-825CB97954FD}"/>
              </a:ext>
            </a:extLst>
          </p:cNvPr>
          <p:cNvSpPr/>
          <p:nvPr/>
        </p:nvSpPr>
        <p:spPr>
          <a:xfrm>
            <a:off x="304801" y="1285193"/>
            <a:ext cx="11676992" cy="54850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472286" y="64070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itle 1">
            <a:extLst>
              <a:ext uri="{FF2B5EF4-FFF2-40B4-BE49-F238E27FC236}">
                <a16:creationId xmlns:a16="http://schemas.microsoft.com/office/drawing/2014/main" id="{69319AC3-9997-43B7-A1B3-54A44B71D59D}"/>
              </a:ext>
            </a:extLst>
          </p:cNvPr>
          <p:cNvSpPr txBox="1">
            <a:spLocks/>
          </p:cNvSpPr>
          <p:nvPr/>
        </p:nvSpPr>
        <p:spPr>
          <a:xfrm>
            <a:off x="216581" y="-80187"/>
            <a:ext cx="7792301" cy="1460938"/>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Brands Resonance and the Brand Value Chain</a:t>
            </a:r>
            <a:endParaRPr kumimoji="0" lang="en-US" sz="36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pic>
        <p:nvPicPr>
          <p:cNvPr id="3" name="Picture 2">
            <a:extLst>
              <a:ext uri="{FF2B5EF4-FFF2-40B4-BE49-F238E27FC236}">
                <a16:creationId xmlns:a16="http://schemas.microsoft.com/office/drawing/2014/main" id="{9F0A09D3-16E9-4A7F-B598-1159999E114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54231" y="1510633"/>
            <a:ext cx="10560012" cy="5057436"/>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itle 1">
            <a:extLst>
              <a:ext uri="{FF2B5EF4-FFF2-40B4-BE49-F238E27FC236}">
                <a16:creationId xmlns:a16="http://schemas.microsoft.com/office/drawing/2014/main" id="{69319AC3-9997-43B7-A1B3-54A44B71D59D}"/>
              </a:ext>
            </a:extLst>
          </p:cNvPr>
          <p:cNvSpPr txBox="1">
            <a:spLocks/>
          </p:cNvSpPr>
          <p:nvPr/>
        </p:nvSpPr>
        <p:spPr>
          <a:xfrm>
            <a:off x="24620" y="332295"/>
            <a:ext cx="9533465" cy="72911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all" spc="0" normalizeH="0" baseline="0" noProof="0" dirty="0">
                <a:ln w="12700">
                  <a:solidFill>
                    <a:srgbClr val="27537E">
                      <a:satMod val="155000"/>
                    </a:srgbClr>
                  </a:solidFill>
                  <a:prstDash val="solid"/>
                </a:ln>
                <a:solidFill>
                  <a:srgbClr val="AABED7">
                    <a:tint val="85000"/>
                    <a:satMod val="155000"/>
                  </a:srgbClr>
                </a:solidFill>
                <a:effectLst>
                  <a:outerShdw blurRad="41275" dist="20320" dir="1800000" algn="tl" rotWithShape="0">
                    <a:srgbClr val="000000">
                      <a:alpha val="40000"/>
                    </a:srgbClr>
                  </a:outerShdw>
                </a:effectLst>
                <a:uLnTx/>
                <a:uFillTx/>
                <a:latin typeface="Tw Cen MT" panose="020B0602020104020603"/>
                <a:ea typeface="+mj-ea"/>
                <a:cs typeface="+mj-cs"/>
              </a:rPr>
              <a:t>Criteria for Choosing Brand Elements</a:t>
            </a:r>
            <a:endParaRPr kumimoji="0" lang="en-US" sz="3600" b="0" i="0" u="none" strike="noStrike" kern="1200" cap="all" spc="0" normalizeH="0" baseline="0" noProof="0" dirty="0">
              <a:ln>
                <a:noFill/>
              </a:ln>
              <a:solidFill>
                <a:sysClr val="windowText" lastClr="000000"/>
              </a:solidFill>
              <a:effectLst/>
              <a:uLnTx/>
              <a:uFillTx/>
              <a:latin typeface="Tw Cen MT" panose="020B0602020104020603"/>
              <a:ea typeface="+mj-ea"/>
              <a:cs typeface="+mj-cs"/>
            </a:endParaRPr>
          </a:p>
        </p:txBody>
      </p:sp>
      <p:pic>
        <p:nvPicPr>
          <p:cNvPr id="7" name="Picture 4">
            <a:extLst>
              <a:ext uri="{FF2B5EF4-FFF2-40B4-BE49-F238E27FC236}">
                <a16:creationId xmlns:a16="http://schemas.microsoft.com/office/drawing/2014/main" id="{5ADCD9A7-EF15-4013-A146-CE23D48C65D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a:xfrm>
            <a:off x="320304" y="1061405"/>
            <a:ext cx="4213576" cy="5482597"/>
          </a:xfrm>
          <a:prstGeom prst="rect">
            <a:avLst/>
          </a:prstGeom>
          <a:noFill/>
          <a:effectLst>
            <a:outerShdw blurRad="50800" dir="14400000">
              <a:srgbClr val="000000">
                <a:alpha val="40000"/>
              </a:srgbClr>
            </a:outerShdw>
          </a:effectLst>
        </p:spPr>
      </p:pic>
      <p:pic>
        <p:nvPicPr>
          <p:cNvPr id="9" name="Picture 8">
            <a:extLst>
              <a:ext uri="{FF2B5EF4-FFF2-40B4-BE49-F238E27FC236}">
                <a16:creationId xmlns:a16="http://schemas.microsoft.com/office/drawing/2014/main" id="{C2AEEF77-5EA0-48D9-94A0-F4FC7BE215FA}"/>
              </a:ext>
            </a:extLst>
          </p:cNvPr>
          <p:cNvPicPr>
            <a:picLocks noChangeAspect="1"/>
          </p:cNvPicPr>
          <p:nvPr/>
        </p:nvPicPr>
        <p:blipFill>
          <a:blip r:embed="rId4"/>
          <a:stretch>
            <a:fillRect/>
          </a:stretch>
        </p:blipFill>
        <p:spPr>
          <a:xfrm>
            <a:off x="4533880" y="1392939"/>
            <a:ext cx="7494869" cy="4928133"/>
          </a:xfrm>
          <a:prstGeom prst="rect">
            <a:avLst/>
          </a:prstGeom>
        </p:spPr>
      </p:pic>
    </p:spTree>
    <p:extLst>
      <p:ext uri="{BB962C8B-B14F-4D97-AF65-F5344CB8AC3E}">
        <p14:creationId xmlns:p14="http://schemas.microsoft.com/office/powerpoint/2010/main" val="38885212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89294"/>
            <a:ext cx="8417320" cy="3542445"/>
          </a:xfrm>
          <a:prstGeom prst="rect">
            <a:avLst/>
          </a:prstGeom>
          <a:noFill/>
        </p:spPr>
        <p:txBody>
          <a:bodyPr wrap="square" rtlCol="0">
            <a:spAutoFit/>
          </a:bodyPr>
          <a:lstStyle/>
          <a:p>
            <a:pPr marR="0" lvl="0" algn="l" defTabSz="457200" rtl="0" eaLnBrk="1" fontAlgn="auto" latinLnBrk="0" hangingPunct="1">
              <a:lnSpc>
                <a:spcPct val="150000"/>
              </a:lnSpc>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T</a:t>
            </a:r>
            <a:r>
              <a:rPr kumimoji="0" lang="en-GB" altLang="ar-EG" sz="20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here	are 	six	criteria	for	brand	elements: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The	first	three	criteria—</a:t>
            </a:r>
            <a:r>
              <a:rPr kumimoji="0" lang="en-GB" altLang="ar-EG" sz="20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memorability,	meaningfulness,	and	likability</a:t>
            </a:r>
            <a:r>
              <a:rPr kumimoji="0" lang="en-GB"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—are	the	marketer’s	offensive	strategy	and	build brand	equity.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The	latter	three,	however,	play	a	defensive	role	for	leveraging 	and	maintaining brand	 equity	in	the	face	of	different	opportunities	and	constraints.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1906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689294"/>
            <a:ext cx="8417320" cy="3542445"/>
          </a:xfrm>
          <a:prstGeom prst="rect">
            <a:avLst/>
          </a:prstGeom>
          <a:noFill/>
        </p:spPr>
        <p:txBody>
          <a:bodyPr wrap="square" rtlCol="0">
            <a:spAutoFit/>
          </a:bodyPr>
          <a:lstStyle/>
          <a:p>
            <a:pPr marR="0" lvl="0" algn="l" defTabSz="457200" rtl="0" eaLnBrk="1" fontAlgn="auto" latinLnBrk="0" hangingPunct="1">
              <a:lnSpc>
                <a:spcPct val="150000"/>
              </a:lnSpc>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Memorability:</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 A	necessary	condition	for	building	brand	equity	is	achieving	a	high	level	of	</a:t>
            </a:r>
            <a:r>
              <a:rPr lang="en-GB" altLang="ar-EG" sz="2000" b="1" dirty="0">
                <a:latin typeface="Century Gothic" panose="020B0502020202020204"/>
                <a:cs typeface="Tahoma" panose="020B0604030504040204" pitchFamily="34" charset="0"/>
              </a:rPr>
              <a:t>brand	awareness</a:t>
            </a:r>
            <a:r>
              <a:rPr lang="en-GB" altLang="ar-EG" sz="2000" dirty="0">
                <a:latin typeface="Century Gothic" panose="020B0502020202020204"/>
                <a:cs typeface="Tahoma" panose="020B0604030504040204" pitchFamily="34" charset="0"/>
              </a:rPr>
              <a:t>.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Brand	elements	that	promote	that	goal	are	inherently	memorable	and	attention-getting	and	therefore	facilitate	recall	or	recognition	in	purchase	or	consumption	settings</a:t>
            </a:r>
            <a:endPar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85309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8691" y="1285192"/>
            <a:ext cx="10871199"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40507" y="1746718"/>
            <a:ext cx="9947565" cy="3893374"/>
          </a:xfrm>
          <a:prstGeom prst="rect">
            <a:avLst/>
          </a:prstGeom>
          <a:noFill/>
        </p:spPr>
        <p:txBody>
          <a:bodyPr wrap="square" rtlCol="0">
            <a:spAutoFit/>
          </a:bodyPr>
          <a:lstStyle/>
          <a:p>
            <a:pPr marR="0" lvl="0" algn="l" defTabSz="457200" rtl="0" eaLnBrk="1" fontAlgn="auto" latinLnBrk="0" hangingPunct="1">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Meaningfulness:</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Brand	elements	may	take	on	all	kinds	of	</a:t>
            </a:r>
            <a:r>
              <a:rPr lang="en-GB" altLang="ar-EG" sz="2000" b="1" dirty="0">
                <a:latin typeface="Century Gothic" panose="020B0502020202020204"/>
                <a:cs typeface="Tahoma" panose="020B0604030504040204" pitchFamily="34" charset="0"/>
              </a:rPr>
              <a:t>meaning</a:t>
            </a:r>
            <a:r>
              <a:rPr lang="en-GB" altLang="ar-EG" sz="2000" dirty="0">
                <a:latin typeface="Century Gothic" panose="020B0502020202020204"/>
                <a:cs typeface="Tahoma" panose="020B0604030504040204" pitchFamily="34" charset="0"/>
              </a:rPr>
              <a:t>,	with	either	</a:t>
            </a:r>
            <a:r>
              <a:rPr lang="en-GB" altLang="ar-EG" sz="2000" b="1" dirty="0">
                <a:latin typeface="Century Gothic" panose="020B0502020202020204"/>
                <a:cs typeface="Tahoma" panose="020B0604030504040204" pitchFamily="34" charset="0"/>
              </a:rPr>
              <a:t>descriptive	 </a:t>
            </a:r>
            <a:r>
              <a:rPr lang="en-GB" altLang="ar-EG" sz="2000" dirty="0">
                <a:latin typeface="Century Gothic" panose="020B0502020202020204"/>
                <a:cs typeface="Tahoma" panose="020B0604030504040204" pitchFamily="34" charset="0"/>
              </a:rPr>
              <a:t>or	</a:t>
            </a:r>
            <a:r>
              <a:rPr lang="en-GB" altLang="ar-EG" sz="2000" b="1" dirty="0">
                <a:latin typeface="Century Gothic" panose="020B0502020202020204"/>
                <a:cs typeface="Tahoma" panose="020B0604030504040204" pitchFamily="34" charset="0"/>
              </a:rPr>
              <a:t>persuasive</a:t>
            </a:r>
            <a:r>
              <a:rPr lang="en-GB" altLang="ar-EG" sz="2000" dirty="0">
                <a:latin typeface="Century Gothic" panose="020B0502020202020204"/>
                <a:cs typeface="Tahoma" panose="020B0604030504040204" pitchFamily="34" charset="0"/>
              </a:rPr>
              <a:t> content.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u="sng" dirty="0">
                <a:latin typeface="Century Gothic" panose="020B0502020202020204"/>
                <a:cs typeface="Tahoma" panose="020B0604030504040204" pitchFamily="34" charset="0"/>
              </a:rPr>
              <a:t>General information	about	the	function	of	the	product	or	service:</a:t>
            </a:r>
            <a:r>
              <a:rPr lang="en-GB" altLang="ar-EG" sz="2000" dirty="0">
                <a:latin typeface="Century Gothic" panose="020B0502020202020204"/>
                <a:cs typeface="Tahoma" panose="020B0604030504040204" pitchFamily="34" charset="0"/>
              </a:rPr>
              <a:t>	Does	the	brand	element	have	descriptive	 meaning	and	</a:t>
            </a:r>
            <a:r>
              <a:rPr lang="en-GB" altLang="ar-EG" sz="2000" b="1" dirty="0">
                <a:latin typeface="Century Gothic" panose="020B0502020202020204"/>
                <a:cs typeface="Tahoma" panose="020B0604030504040204" pitchFamily="34" charset="0"/>
              </a:rPr>
              <a:t>suggest	something	about	the	product category</a:t>
            </a:r>
            <a:r>
              <a:rPr lang="en-GB" altLang="ar-EG" sz="2000" dirty="0">
                <a:latin typeface="Century Gothic" panose="020B0502020202020204"/>
                <a:cs typeface="Tahoma" panose="020B0604030504040204" pitchFamily="34" charset="0"/>
              </a:rPr>
              <a:t>,	the	needs	satisfied, or	benefits	supplied?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u="sng" dirty="0">
                <a:latin typeface="Century Gothic" panose="020B0502020202020204"/>
                <a:cs typeface="Tahoma" panose="020B0604030504040204" pitchFamily="34" charset="0"/>
              </a:rPr>
              <a:t>Specific	information	about	particular	attributes	and	benefits	of the	brand:	</a:t>
            </a:r>
            <a:r>
              <a:rPr lang="en-GB" altLang="ar-EG" sz="2000" dirty="0">
                <a:latin typeface="Century Gothic" panose="020B0502020202020204"/>
                <a:cs typeface="Tahoma" panose="020B0604030504040204" pitchFamily="34" charset="0"/>
              </a:rPr>
              <a:t>Does	the	brand	element have	</a:t>
            </a:r>
            <a:r>
              <a:rPr lang="en-GB" altLang="ar-EG" sz="2000" b="1" dirty="0">
                <a:latin typeface="Century Gothic" panose="020B0502020202020204"/>
                <a:cs typeface="Tahoma" panose="020B0604030504040204" pitchFamily="34" charset="0"/>
              </a:rPr>
              <a:t>persuasive	meaning</a:t>
            </a:r>
            <a:r>
              <a:rPr lang="en-GB" altLang="ar-EG" sz="2000" dirty="0">
                <a:latin typeface="Century Gothic" panose="020B0502020202020204"/>
                <a:cs typeface="Tahoma" panose="020B0604030504040204" pitchFamily="34" charset="0"/>
              </a:rPr>
              <a:t>	and	suggest	something	about	the	particular	kind	of	product,	or	its	key </a:t>
            </a:r>
            <a:r>
              <a:rPr lang="en-GB" altLang="ar-EG" sz="2000" b="1" dirty="0">
                <a:latin typeface="Century Gothic" panose="020B0502020202020204"/>
                <a:cs typeface="Tahoma" panose="020B0604030504040204" pitchFamily="34" charset="0"/>
              </a:rPr>
              <a:t>points-of-difference</a:t>
            </a:r>
            <a:r>
              <a:rPr lang="en-GB" altLang="ar-EG" sz="2000" dirty="0">
                <a:latin typeface="Century Gothic" panose="020B0502020202020204"/>
                <a:cs typeface="Tahoma" panose="020B0604030504040204" pitchFamily="34" charset="0"/>
              </a:rPr>
              <a:t> attributes or	benefits?	</a:t>
            </a:r>
            <a:endPar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9673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1575" y="1330912"/>
            <a:ext cx="9215029"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170545" y="1931445"/>
            <a:ext cx="7897091" cy="2831544"/>
          </a:xfrm>
          <a:prstGeom prst="rect">
            <a:avLst/>
          </a:prstGeom>
          <a:noFill/>
        </p:spPr>
        <p:txBody>
          <a:bodyPr wrap="square" rtlCol="0">
            <a:spAutoFit/>
          </a:bodyPr>
          <a:lstStyle/>
          <a:p>
            <a:pPr marR="0" lvl="0" algn="l" defTabSz="457200" rtl="0" eaLnBrk="1" fontAlgn="auto" latinLnBrk="0" hangingPunct="1">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Likability:</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 Independent	of	its	memorability	and meaningfulness,	do	customers		and	the	brand	element	</a:t>
            </a:r>
            <a:r>
              <a:rPr lang="en-GB" altLang="ar-EG" sz="2000" b="1" dirty="0">
                <a:latin typeface="Century Gothic" panose="020B0502020202020204"/>
                <a:cs typeface="Tahoma" panose="020B0604030504040204" pitchFamily="34" charset="0"/>
              </a:rPr>
              <a:t>aesthetically	appealing?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Is it	likable	visually, verbally,	and	in	other	ways?	Brand	elements	can	be	rich 	in	imagery	and	inherently	fun	and	interesting,	even	if	not	always	directly 	related	 to	the	product.</a:t>
            </a:r>
            <a:endPar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39654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8691" y="1285192"/>
            <a:ext cx="11502134"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03562" y="1320323"/>
            <a:ext cx="10797311" cy="4647426"/>
          </a:xfrm>
          <a:prstGeom prst="rect">
            <a:avLst/>
          </a:prstGeom>
          <a:noFill/>
        </p:spPr>
        <p:txBody>
          <a:bodyPr wrap="square" rtlCol="0">
            <a:spAutoFit/>
          </a:bodyPr>
          <a:lstStyle/>
          <a:p>
            <a:pPr marR="0" lvl="0" algn="l" defTabSz="457200" rtl="0" eaLnBrk="1" fontAlgn="auto" latinLnBrk="0" hangingPunct="1">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Transferability:</a:t>
            </a:r>
            <a:r>
              <a:rPr lang="en-GB" altLang="ar-EG" sz="2000" dirty="0">
                <a:latin typeface="Century Gothic" panose="020B0502020202020204"/>
                <a:cs typeface="Tahoma" panose="020B0604030504040204" pitchFamily="34" charset="0"/>
              </a:rPr>
              <a:t>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Measures	the	extent	to	which	the	brand	element	adds	to	the	</a:t>
            </a:r>
            <a:r>
              <a:rPr lang="en-GB" altLang="ar-EG" sz="2000" b="1" dirty="0">
                <a:latin typeface="Century Gothic" panose="020B0502020202020204"/>
                <a:cs typeface="Tahoma" panose="020B0604030504040204" pitchFamily="34" charset="0"/>
              </a:rPr>
              <a:t>brand</a:t>
            </a:r>
          </a:p>
          <a:p>
            <a:pPr marR="0" lvl="0" algn="l" defTabSz="457200" rtl="0" eaLnBrk="1" fontAlgn="auto" latinLnBrk="0" hangingPunct="1">
              <a:spcBef>
                <a:spcPct val="20000"/>
              </a:spcBef>
              <a:spcAft>
                <a:spcPts val="600"/>
              </a:spcAft>
              <a:buClr>
                <a:srgbClr val="92278F"/>
              </a:buClr>
              <a:buSzTx/>
              <a:tabLst/>
              <a:defRPr/>
            </a:pPr>
            <a:r>
              <a:rPr lang="en-GB" altLang="ar-EG" sz="2000" b="1" dirty="0">
                <a:latin typeface="Century Gothic" panose="020B0502020202020204"/>
                <a:cs typeface="Tahoma" panose="020B0604030504040204" pitchFamily="34" charset="0"/>
              </a:rPr>
              <a:t>equity</a:t>
            </a:r>
            <a:r>
              <a:rPr lang="en-GB" altLang="ar-EG" sz="2000" dirty="0">
                <a:latin typeface="Century Gothic" panose="020B0502020202020204"/>
                <a:cs typeface="Tahoma" panose="020B0604030504040204" pitchFamily="34" charset="0"/>
              </a:rPr>
              <a:t>	for	new	products	or	in	new	markets	for	the	brand.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b="1" dirty="0">
                <a:latin typeface="Century Gothic" panose="020B0502020202020204"/>
                <a:cs typeface="Tahoma" panose="020B0604030504040204" pitchFamily="34" charset="0"/>
              </a:rPr>
              <a:t>How	 useful	is	the	brand	element	for	line 	or	category	extensions?</a:t>
            </a:r>
            <a:r>
              <a:rPr lang="en-GB" altLang="ar-EG" sz="2000" dirty="0">
                <a:latin typeface="Century Gothic" panose="020B0502020202020204"/>
                <a:cs typeface="Tahoma" panose="020B0604030504040204" pitchFamily="34" charset="0"/>
              </a:rPr>
              <a:t>	In	general,	the	less	 specific the	name,	the	more	easily	it	can	be	transferred connotes	a	massive	South	American	river	and	therefore	as	a	brand	across	categories.	For	example,	Amazon	can	be	appropriate	for	a	variety	of	different	types	of	products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b="1" dirty="0">
                <a:latin typeface="Century Gothic" panose="020B0502020202020204"/>
                <a:cs typeface="Tahoma" panose="020B0604030504040204" pitchFamily="34" charset="0"/>
              </a:rPr>
              <a:t>To	what	extent	does	the	brand	element	add	to	brand	equity	across	geographic	boundaries	and	market	segments?</a:t>
            </a:r>
            <a:r>
              <a:rPr lang="en-GB" altLang="ar-EG" sz="2000" dirty="0">
                <a:latin typeface="Century Gothic" panose="020B0502020202020204"/>
                <a:cs typeface="Tahoma" panose="020B0604030504040204" pitchFamily="34" charset="0"/>
              </a:rPr>
              <a:t>	To	a	large	extent	this	depends	on	the	cultural	 content	and	linguistic	qualities	of	the	brand	element.	One	of	the	main	advantages	of	nonmeaningful,	synthetic	names	like	</a:t>
            </a:r>
            <a:r>
              <a:rPr lang="en-GB" altLang="ar-EG" sz="2000" b="1" dirty="0">
                <a:latin typeface="Century Gothic" panose="020B0502020202020204"/>
                <a:cs typeface="Tahoma" panose="020B0604030504040204" pitchFamily="34" charset="0"/>
              </a:rPr>
              <a:t>Exxon </a:t>
            </a:r>
            <a:r>
              <a:rPr lang="en-GB" altLang="ar-EG" sz="2000" dirty="0">
                <a:latin typeface="Century Gothic" panose="020B0502020202020204"/>
                <a:cs typeface="Tahoma" panose="020B0604030504040204" pitchFamily="34" charset="0"/>
              </a:rPr>
              <a:t>is	that	they	transfer	well	into	other	languages.</a:t>
            </a:r>
            <a:endParaRPr kumimoji="0" lang="en-GB" altLang="ar-EG" sz="200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235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8691" y="1214813"/>
            <a:ext cx="11502134"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99491" y="1708250"/>
            <a:ext cx="8626764" cy="4031873"/>
          </a:xfrm>
          <a:prstGeom prst="rect">
            <a:avLst/>
          </a:prstGeom>
          <a:noFill/>
        </p:spPr>
        <p:txBody>
          <a:bodyPr wrap="square" rtlCol="0">
            <a:spAutoFit/>
          </a:bodyPr>
          <a:lstStyle/>
          <a:p>
            <a:pPr marR="0" lvl="0" algn="l" defTabSz="457200" rtl="0" eaLnBrk="1" fontAlgn="auto" latinLnBrk="0" hangingPunct="1">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Adaptability:</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The	other	consideration	for	brand	elements	is	their</a:t>
            </a:r>
            <a:r>
              <a:rPr lang="en-GB" altLang="ar-EG" sz="2000" b="1" dirty="0">
                <a:latin typeface="Century Gothic" panose="020B0502020202020204"/>
                <a:cs typeface="Tahoma" panose="020B0604030504040204" pitchFamily="34" charset="0"/>
              </a:rPr>
              <a:t>	adaptability</a:t>
            </a:r>
            <a:r>
              <a:rPr lang="en-GB" altLang="ar-EG" sz="2000" dirty="0">
                <a:latin typeface="Century Gothic" panose="020B0502020202020204"/>
                <a:cs typeface="Tahoma" panose="020B0604030504040204" pitchFamily="34" charset="0"/>
              </a:rPr>
              <a:t>	over	time.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Because	of	changes	in	consumer	values	and	opinions,	or	simply	because	of	a	need	to	</a:t>
            </a:r>
            <a:r>
              <a:rPr lang="en-GB" altLang="ar-EG" sz="2000" b="1" dirty="0">
                <a:latin typeface="Century Gothic" panose="020B0502020202020204"/>
                <a:cs typeface="Tahoma" panose="020B0604030504040204" pitchFamily="34" charset="0"/>
              </a:rPr>
              <a:t>remain	contemporary</a:t>
            </a:r>
            <a:r>
              <a:rPr lang="en-GB" altLang="ar-EG" sz="2000" dirty="0">
                <a:latin typeface="Century Gothic" panose="020B0502020202020204"/>
                <a:cs typeface="Tahoma" panose="020B0604030504040204" pitchFamily="34" charset="0"/>
              </a:rPr>
              <a:t>,	most	brand	elements	must	be	updated.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The	more	</a:t>
            </a:r>
            <a:r>
              <a:rPr lang="en-GB" altLang="ar-EG" sz="2000" b="1" i="1" dirty="0">
                <a:latin typeface="Century Gothic" panose="020B0502020202020204"/>
                <a:cs typeface="Tahoma" panose="020B0604030504040204" pitchFamily="34" charset="0"/>
              </a:rPr>
              <a:t>adaptable</a:t>
            </a:r>
            <a:r>
              <a:rPr lang="en-GB" altLang="ar-EG" sz="2000" dirty="0">
                <a:latin typeface="Century Gothic" panose="020B0502020202020204"/>
                <a:cs typeface="Tahoma" panose="020B0604030504040204" pitchFamily="34" charset="0"/>
              </a:rPr>
              <a:t> and </a:t>
            </a:r>
            <a:r>
              <a:rPr lang="en-GB" altLang="ar-EG" sz="2000" b="1" i="1" dirty="0">
                <a:latin typeface="Century Gothic" panose="020B0502020202020204"/>
                <a:cs typeface="Tahoma" panose="020B0604030504040204" pitchFamily="34" charset="0"/>
              </a:rPr>
              <a:t>flexible</a:t>
            </a:r>
            <a:r>
              <a:rPr lang="en-GB" altLang="ar-EG" sz="2000" dirty="0">
                <a:latin typeface="Century Gothic" panose="020B0502020202020204"/>
                <a:cs typeface="Tahoma" panose="020B0604030504040204" pitchFamily="34" charset="0"/>
              </a:rPr>
              <a:t> the	brand	element,	the	easier	it	is	to	update	it.	</a:t>
            </a:r>
          </a:p>
          <a:p>
            <a:pPr marL="342900" marR="0" lvl="0" indent="-342900" algn="l" defTabSz="457200" rtl="0" eaLnBrk="1" fontAlgn="auto" latinLnBrk="0" hangingPunct="1">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For	example,	logos	and characters	can	be	given	a	new	look	or	a	new	design	to	make	them	appear	more	modern	and	relevant.	</a:t>
            </a:r>
            <a:endParaRPr kumimoji="0" lang="en-GB" altLang="ar-EG" sz="200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1925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58594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85455" y="1214813"/>
            <a:ext cx="9439563"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90255" y="1518299"/>
            <a:ext cx="8626764" cy="4465774"/>
          </a:xfrm>
          <a:prstGeom prst="rect">
            <a:avLst/>
          </a:prstGeom>
          <a:noFill/>
        </p:spPr>
        <p:txBody>
          <a:bodyPr wrap="square" rtlCol="0">
            <a:spAutoFit/>
          </a:bodyPr>
          <a:lstStyle/>
          <a:p>
            <a:pPr marR="0" lvl="0" algn="l" defTabSz="457200" rtl="0" eaLnBrk="1" fontAlgn="auto" latinLnBrk="0" hangingPunct="1">
              <a:lnSpc>
                <a:spcPct val="150000"/>
              </a:lnSpc>
              <a:spcBef>
                <a:spcPct val="20000"/>
              </a:spcBef>
              <a:spcAft>
                <a:spcPts val="600"/>
              </a:spcAft>
              <a:buClr>
                <a:srgbClr val="92278F"/>
              </a:buClr>
              <a:buSzTx/>
              <a:tabLst/>
              <a:defRPr/>
            </a:pPr>
            <a:r>
              <a:rPr lang="en-GB" altLang="ar-EG" sz="2000" b="1" u="sng" dirty="0">
                <a:latin typeface="Century Gothic" panose="020B0502020202020204"/>
                <a:cs typeface="Tahoma" panose="020B0604030504040204" pitchFamily="34" charset="0"/>
              </a:rPr>
              <a:t>Protectability: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Another	 consideration	is	the	extent	to	which	the	brand	element	is	</a:t>
            </a:r>
            <a:r>
              <a:rPr lang="en-GB" altLang="ar-EG" sz="2000" b="1" dirty="0">
                <a:latin typeface="Century Gothic" panose="020B0502020202020204"/>
                <a:cs typeface="Tahoma" panose="020B0604030504040204" pitchFamily="34" charset="0"/>
              </a:rPr>
              <a:t>protectable</a:t>
            </a:r>
            <a:r>
              <a:rPr lang="en-GB" altLang="ar-EG" sz="2000" dirty="0">
                <a:latin typeface="Century Gothic" panose="020B0502020202020204"/>
                <a:cs typeface="Tahoma" panose="020B0604030504040204" pitchFamily="34" charset="0"/>
              </a:rPr>
              <a:t>—both 	in	a	legal	and	a	competitive	sense.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lang="en-GB" altLang="ar-EG" sz="2000" dirty="0">
                <a:latin typeface="Century Gothic" panose="020B0502020202020204"/>
                <a:cs typeface="Tahoma" panose="020B0604030504040204" pitchFamily="34" charset="0"/>
              </a:rPr>
              <a:t>Marketers	should	(1)	choose	brand	elements	that	can	be	legally	protected	internationally,	(2)	formally	register	 them	with	the	appropriate	legal	bodies,	 and	(3)	vigorously	defend	trademarks	from	unauthorized	competitive	infringement.	</a:t>
            </a:r>
            <a:endParaRPr kumimoji="0" lang="en-GB" altLang="ar-EG" sz="200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441956"/>
            <a:ext cx="771957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Criteria for choosing brand elements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6779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0C3B3-6907-4A70-8CA5-549B968C189A}"/>
              </a:ext>
            </a:extLst>
          </p:cNvPr>
          <p:cNvSpPr>
            <a:spLocks noGrp="1"/>
          </p:cNvSpPr>
          <p:nvPr>
            <p:ph type="title"/>
          </p:nvPr>
        </p:nvSpPr>
        <p:spPr/>
        <p:txBody>
          <a:bodyPr/>
          <a:lstStyle/>
          <a:p>
            <a:endParaRPr lang="en-US"/>
          </a:p>
        </p:txBody>
      </p:sp>
      <p:pic>
        <p:nvPicPr>
          <p:cNvPr id="4" name="Online Media 3" title="تخفيضات رمضان من أمازون - تسوّق العروض وفّر أكتر">
            <a:hlinkClick r:id="" action="ppaction://media"/>
            <a:extLst>
              <a:ext uri="{FF2B5EF4-FFF2-40B4-BE49-F238E27FC236}">
                <a16:creationId xmlns:a16="http://schemas.microsoft.com/office/drawing/2014/main" id="{487AE843-AD31-4E91-BF6F-38212CD62FEC}"/>
              </a:ext>
            </a:extLst>
          </p:cNvPr>
          <p:cNvPicPr>
            <a:picLocks noGrp="1" noRot="1" noChangeAspect="1"/>
          </p:cNvPicPr>
          <p:nvPr>
            <p:ph idx="1"/>
            <a:videoFile r:link="rId1"/>
          </p:nvPr>
        </p:nvPicPr>
        <p:blipFill>
          <a:blip r:embed="rId3"/>
          <a:stretch>
            <a:fillRect/>
          </a:stretch>
        </p:blipFill>
        <p:spPr>
          <a:xfrm>
            <a:off x="575035" y="406744"/>
            <a:ext cx="11217897" cy="6310067"/>
          </a:xfrm>
          <a:prstGeom prst="rect">
            <a:avLst/>
          </a:prstGeom>
        </p:spPr>
      </p:pic>
    </p:spTree>
    <p:extLst>
      <p:ext uri="{BB962C8B-B14F-4D97-AF65-F5344CB8AC3E}">
        <p14:creationId xmlns:p14="http://schemas.microsoft.com/office/powerpoint/2010/main" val="3150713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58070-BD24-4B69-A15C-95E243774B4F}"/>
              </a:ext>
            </a:extLst>
          </p:cNvPr>
          <p:cNvSpPr>
            <a:spLocks noGrp="1"/>
          </p:cNvSpPr>
          <p:nvPr>
            <p:ph type="title"/>
          </p:nvPr>
        </p:nvSpPr>
        <p:spPr/>
        <p:txBody>
          <a:bodyPr/>
          <a:lstStyle/>
          <a:p>
            <a:endParaRPr lang="en-US"/>
          </a:p>
        </p:txBody>
      </p:sp>
      <p:pic>
        <p:nvPicPr>
          <p:cNvPr id="4" name="Online Media 3" title="كوكاكولا أحلى مع.... ؟">
            <a:hlinkClick r:id="" action="ppaction://media"/>
            <a:extLst>
              <a:ext uri="{FF2B5EF4-FFF2-40B4-BE49-F238E27FC236}">
                <a16:creationId xmlns:a16="http://schemas.microsoft.com/office/drawing/2014/main" id="{083EB12C-D61D-4ECF-90CC-3D15C83270A1}"/>
              </a:ext>
            </a:extLst>
          </p:cNvPr>
          <p:cNvPicPr>
            <a:picLocks noGrp="1" noRot="1" noChangeAspect="1"/>
          </p:cNvPicPr>
          <p:nvPr>
            <p:ph idx="1"/>
            <a:videoFile r:link="rId1"/>
          </p:nvPr>
        </p:nvPicPr>
        <p:blipFill>
          <a:blip r:embed="rId3"/>
          <a:stretch>
            <a:fillRect/>
          </a:stretch>
        </p:blipFill>
        <p:spPr>
          <a:xfrm>
            <a:off x="263951" y="141402"/>
            <a:ext cx="11789610" cy="6631656"/>
          </a:xfrm>
          <a:prstGeom prst="rect">
            <a:avLst/>
          </a:prstGeom>
        </p:spPr>
      </p:pic>
    </p:spTree>
    <p:extLst>
      <p:ext uri="{BB962C8B-B14F-4D97-AF65-F5344CB8AC3E}">
        <p14:creationId xmlns:p14="http://schemas.microsoft.com/office/powerpoint/2010/main" val="1576452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D6618-4F1D-419F-A856-99E05612D4C9}"/>
              </a:ext>
            </a:extLst>
          </p:cNvPr>
          <p:cNvSpPr>
            <a:spLocks noGrp="1"/>
          </p:cNvSpPr>
          <p:nvPr>
            <p:ph type="title"/>
          </p:nvPr>
        </p:nvSpPr>
        <p:spPr/>
        <p:txBody>
          <a:bodyPr/>
          <a:lstStyle/>
          <a:p>
            <a:endParaRPr lang="en-US"/>
          </a:p>
        </p:txBody>
      </p:sp>
      <p:pic>
        <p:nvPicPr>
          <p:cNvPr id="4" name="Online Media 4" title="سڤن اب بشكلها الجديد هتعلّي كل لحظة">
            <a:hlinkClick r:id="" action="ppaction://media"/>
            <a:extLst>
              <a:ext uri="{FF2B5EF4-FFF2-40B4-BE49-F238E27FC236}">
                <a16:creationId xmlns:a16="http://schemas.microsoft.com/office/drawing/2014/main" id="{A4FC26E3-6B63-45D1-BDCA-69CB27DABFDB}"/>
              </a:ext>
            </a:extLst>
          </p:cNvPr>
          <p:cNvPicPr>
            <a:picLocks noGrp="1" noRot="1" noChangeAspect="1"/>
          </p:cNvPicPr>
          <p:nvPr>
            <p:ph idx="1"/>
            <a:videoFile r:link="rId1"/>
          </p:nvPr>
        </p:nvPicPr>
        <p:blipFill>
          <a:blip r:embed="rId3"/>
          <a:stretch>
            <a:fillRect/>
          </a:stretch>
        </p:blipFill>
        <p:spPr>
          <a:xfrm>
            <a:off x="435204" y="-83663"/>
            <a:ext cx="11376582" cy="6941663"/>
          </a:xfrm>
          <a:prstGeom prst="rect">
            <a:avLst/>
          </a:prstGeom>
        </p:spPr>
      </p:pic>
    </p:spTree>
    <p:extLst>
      <p:ext uri="{BB962C8B-B14F-4D97-AF65-F5344CB8AC3E}">
        <p14:creationId xmlns:p14="http://schemas.microsoft.com/office/powerpoint/2010/main" val="1016078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CAEAE-760F-402B-A05C-C5EFA72870D8}"/>
              </a:ext>
            </a:extLst>
          </p:cNvPr>
          <p:cNvSpPr>
            <a:spLocks noGrp="1"/>
          </p:cNvSpPr>
          <p:nvPr>
            <p:ph type="title"/>
          </p:nvPr>
        </p:nvSpPr>
        <p:spPr/>
        <p:txBody>
          <a:bodyPr/>
          <a:lstStyle/>
          <a:p>
            <a:endParaRPr lang="en-US"/>
          </a:p>
        </p:txBody>
      </p:sp>
      <p:pic>
        <p:nvPicPr>
          <p:cNvPr id="4" name="Online Media 3" title="إعلان بيريل الجديد كامل ٢٠٢١ | اللي بينا هيفضل مابينا">
            <a:hlinkClick r:id="" action="ppaction://media"/>
            <a:extLst>
              <a:ext uri="{FF2B5EF4-FFF2-40B4-BE49-F238E27FC236}">
                <a16:creationId xmlns:a16="http://schemas.microsoft.com/office/drawing/2014/main" id="{AE08EAFF-DDAF-4A62-8AF1-E0BE240ECA71}"/>
              </a:ext>
            </a:extLst>
          </p:cNvPr>
          <p:cNvPicPr>
            <a:picLocks noGrp="1" noRot="1" noChangeAspect="1"/>
          </p:cNvPicPr>
          <p:nvPr>
            <p:ph idx="1"/>
            <a:videoFile r:link="rId1"/>
          </p:nvPr>
        </p:nvPicPr>
        <p:blipFill>
          <a:blip r:embed="rId3"/>
          <a:stretch>
            <a:fillRect/>
          </a:stretch>
        </p:blipFill>
        <p:spPr>
          <a:xfrm>
            <a:off x="122549" y="107525"/>
            <a:ext cx="11689237" cy="6575196"/>
          </a:xfrm>
          <a:prstGeom prst="rect">
            <a:avLst/>
          </a:prstGeom>
        </p:spPr>
      </p:pic>
    </p:spTree>
    <p:extLst>
      <p:ext uri="{BB962C8B-B14F-4D97-AF65-F5344CB8AC3E}">
        <p14:creationId xmlns:p14="http://schemas.microsoft.com/office/powerpoint/2010/main" val="38339811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BEFA9-B5AD-4C72-A6B7-2BE349EA4D43}"/>
              </a:ext>
            </a:extLst>
          </p:cNvPr>
          <p:cNvSpPr>
            <a:spLocks noGrp="1"/>
          </p:cNvSpPr>
          <p:nvPr>
            <p:ph type="title"/>
          </p:nvPr>
        </p:nvSpPr>
        <p:spPr/>
        <p:txBody>
          <a:bodyPr/>
          <a:lstStyle/>
          <a:p>
            <a:endParaRPr lang="en-US"/>
          </a:p>
        </p:txBody>
      </p:sp>
      <p:pic>
        <p:nvPicPr>
          <p:cNvPr id="4" name="Online Media 3" title="Sherine 3eshra W Meshwar (Unionaire Ad 2021) | شيرين - عِشرَه ومِشوَار  (اعلان يونيون اير ٢٠٢١)">
            <a:hlinkClick r:id="" action="ppaction://media"/>
            <a:extLst>
              <a:ext uri="{FF2B5EF4-FFF2-40B4-BE49-F238E27FC236}">
                <a16:creationId xmlns:a16="http://schemas.microsoft.com/office/drawing/2014/main" id="{BF91B9B2-64E9-43C4-8786-8FA87DBC0E71}"/>
              </a:ext>
            </a:extLst>
          </p:cNvPr>
          <p:cNvPicPr>
            <a:picLocks noGrp="1" noRot="1" noChangeAspect="1"/>
          </p:cNvPicPr>
          <p:nvPr>
            <p:ph idx="1"/>
            <a:videoFile r:link="rId1"/>
          </p:nvPr>
        </p:nvPicPr>
        <p:blipFill>
          <a:blip r:embed="rId3"/>
          <a:stretch>
            <a:fillRect/>
          </a:stretch>
        </p:blipFill>
        <p:spPr>
          <a:xfrm>
            <a:off x="169682" y="65993"/>
            <a:ext cx="11774079" cy="6622920"/>
          </a:xfrm>
          <a:prstGeom prst="rect">
            <a:avLst/>
          </a:prstGeom>
        </p:spPr>
      </p:pic>
    </p:spTree>
    <p:extLst>
      <p:ext uri="{BB962C8B-B14F-4D97-AF65-F5344CB8AC3E}">
        <p14:creationId xmlns:p14="http://schemas.microsoft.com/office/powerpoint/2010/main" val="58002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CFE74-6F72-4099-81B2-0ACEAD4815A3}"/>
              </a:ext>
            </a:extLst>
          </p:cNvPr>
          <p:cNvSpPr>
            <a:spLocks noGrp="1"/>
          </p:cNvSpPr>
          <p:nvPr>
            <p:ph type="title"/>
          </p:nvPr>
        </p:nvSpPr>
        <p:spPr/>
        <p:txBody>
          <a:bodyPr/>
          <a:lstStyle/>
          <a:p>
            <a:endParaRPr lang="en-US"/>
          </a:p>
        </p:txBody>
      </p:sp>
      <p:pic>
        <p:nvPicPr>
          <p:cNvPr id="4" name="Online Media 3" title="اعلان Apple أبل الجديد | اعلان بسيط أفكار كثيره">
            <a:hlinkClick r:id="" action="ppaction://media"/>
            <a:extLst>
              <a:ext uri="{FF2B5EF4-FFF2-40B4-BE49-F238E27FC236}">
                <a16:creationId xmlns:a16="http://schemas.microsoft.com/office/drawing/2014/main" id="{D3D16B12-BDAF-4E23-B647-228C0656EC87}"/>
              </a:ext>
            </a:extLst>
          </p:cNvPr>
          <p:cNvPicPr>
            <a:picLocks noGrp="1" noRot="1" noChangeAspect="1"/>
          </p:cNvPicPr>
          <p:nvPr>
            <p:ph idx="1"/>
            <a:videoFile r:link="rId1"/>
          </p:nvPr>
        </p:nvPicPr>
        <p:blipFill>
          <a:blip r:embed="rId3"/>
          <a:stretch>
            <a:fillRect/>
          </a:stretch>
        </p:blipFill>
        <p:spPr>
          <a:xfrm>
            <a:off x="83793" y="66560"/>
            <a:ext cx="12024413" cy="6763732"/>
          </a:xfrm>
          <a:prstGeom prst="rect">
            <a:avLst/>
          </a:prstGeom>
        </p:spPr>
      </p:pic>
    </p:spTree>
    <p:extLst>
      <p:ext uri="{BB962C8B-B14F-4D97-AF65-F5344CB8AC3E}">
        <p14:creationId xmlns:p14="http://schemas.microsoft.com/office/powerpoint/2010/main" val="290487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2D584B1D-825B-4E92-8042-68A83C98D2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0242" y="1165112"/>
            <a:ext cx="9589179" cy="5355132"/>
          </a:xfrm>
          <a:prstGeom prst="rect">
            <a:avLst/>
          </a:prstGeom>
        </p:spPr>
      </p:pic>
    </p:spTree>
    <p:extLst>
      <p:ext uri="{BB962C8B-B14F-4D97-AF65-F5344CB8AC3E}">
        <p14:creationId xmlns:p14="http://schemas.microsoft.com/office/powerpoint/2010/main" val="121050699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50046" y="6472511"/>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2236F897-E3DF-43E1-B747-B4B59977A301}"/>
              </a:ext>
            </a:extLst>
          </p:cNvPr>
          <p:cNvSpPr txBox="1"/>
          <p:nvPr/>
        </p:nvSpPr>
        <p:spPr>
          <a:xfrm>
            <a:off x="517635" y="296339"/>
            <a:ext cx="6185338" cy="707886"/>
          </a:xfrm>
          <a:prstGeom prst="rect">
            <a:avLst/>
          </a:prstGeom>
          <a:noFill/>
        </p:spPr>
        <p:txBody>
          <a:bodyPr wrap="square">
            <a:spAutoFit/>
          </a:bodyPr>
          <a:lstStyle/>
          <a:p>
            <a:r>
              <a:rPr kumimoji="0" lang="en-US" sz="4000" b="1" i="0" u="none" strike="noStrike" kern="1200" cap="none" spc="0" normalizeH="0" baseline="0" noProof="0" dirty="0">
                <a:ln>
                  <a:noFill/>
                </a:ln>
                <a:solidFill>
                  <a:srgbClr val="0070C0"/>
                </a:solidFill>
                <a:effectLst/>
                <a:uLnTx/>
                <a:uFillTx/>
                <a:latin typeface="Century Gothic" panose="020B0502020202020204"/>
                <a:ea typeface="+mj-ea"/>
                <a:cs typeface="+mj-cs"/>
              </a:rPr>
              <a:t>Types of Brand Elements</a:t>
            </a:r>
            <a:endParaRPr lang="en-US" dirty="0">
              <a:solidFill>
                <a:srgbClr val="0070C0"/>
              </a:solidFill>
            </a:endParaRPr>
          </a:p>
        </p:txBody>
      </p:sp>
      <p:pic>
        <p:nvPicPr>
          <p:cNvPr id="7" name="Content Placeholder 3">
            <a:extLst>
              <a:ext uri="{FF2B5EF4-FFF2-40B4-BE49-F238E27FC236}">
                <a16:creationId xmlns:a16="http://schemas.microsoft.com/office/drawing/2014/main" id="{1B58C307-30ED-48A6-8070-DC227CDEE76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09903" y="1270678"/>
            <a:ext cx="10016360" cy="5201833"/>
          </a:xfrm>
          <a:prstGeom prst="rect">
            <a:avLst/>
          </a:prstGeom>
        </p:spPr>
      </p:pic>
    </p:spTree>
    <p:extLst>
      <p:ext uri="{BB962C8B-B14F-4D97-AF65-F5344CB8AC3E}">
        <p14:creationId xmlns:p14="http://schemas.microsoft.com/office/powerpoint/2010/main" val="3928921777"/>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79366"/>
            <a:ext cx="8417320" cy="2699265"/>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Captures the central theme </a:t>
            </a: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or key associations of a product in a very compact and economical fashion</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Most difficult element for marketers to change </a:t>
            </a:r>
          </a:p>
          <a:p>
            <a:pPr marL="742950" marR="0" lvl="1" indent="-28575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Closely tied to the product in the minds of consumers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807241" y="57118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3713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45595" y="1865945"/>
            <a:ext cx="8417320" cy="2803588"/>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US" altLang="ar-EG" sz="20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Naming guidelines: </a:t>
            </a: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brand awareness (simplicity and ease of pronounce, therefore marketers can shorten longer names to make it </a:t>
            </a:r>
            <a:r>
              <a:rPr kumimoji="0" lang="en-US" altLang="ar-EG" sz="20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easier to recall </a:t>
            </a: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(Chevrolet Chevy and Coca-Cola Coke) however</a:t>
            </a:r>
            <a:r>
              <a:rPr kumimoji="0" lang="en-US" altLang="ar-EG" sz="20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 the way a brand is pronounced can affect its meaning</a:t>
            </a: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 beside familiarity, differentiated, distinctive and unique such as Toys are us became </a:t>
            </a:r>
            <a:r>
              <a:rPr kumimoji="0" lang="en-US" altLang="ar-EG" sz="20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R</a:t>
            </a: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 Us).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094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543346"/>
            <a:ext cx="8417320" cy="3585597"/>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4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Naming guidelines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Simplicity and ease of pronunciation and spelling.</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Familiarity and meaningfulness.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Differentiated, distinctive, and unique.</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Brand associations:</a:t>
            </a:r>
          </a:p>
          <a:p>
            <a:pPr marL="1257300" lvl="2"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Morpheme: Smallest linguistic unit having meaning.</a:t>
            </a:r>
          </a:p>
          <a:p>
            <a:pPr marL="1257300" lvl="2"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Plosives: The letters b, c, d, g, k, p, and t.</a:t>
            </a:r>
          </a:p>
          <a:p>
            <a:pPr marL="1257300" lvl="2"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Sibilants: Sounds like s and soft c.</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850330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10699763" cy="5210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4635" y="1848713"/>
            <a:ext cx="10112614" cy="3862596"/>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Marketers	generally	devise	made-up	brand	names	</a:t>
            </a:r>
          </a:p>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systematically,	basing	words	on	</a:t>
            </a: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combinations </a:t>
            </a: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of	</a:t>
            </a: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morphemes.</a:t>
            </a:r>
            <a:endPar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A	morpheme	is	the	 smallest	linguistic	unit	 having	meaning.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There	are	7,000	morphemes	in	the	English	language,	including	real	words	like	“man”	and	prefixes,	suffixes,	or	roots.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For	example,	</a:t>
            </a: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Nissan’s	Sentra</a:t>
            </a: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	automobile	is	a	combination	of	two	morphemes	suggesting	“central”	and	“sentry”	(</a:t>
            </a:r>
            <a:r>
              <a:rPr kumimoji="0" lang="en-GB" altLang="ar-EG" sz="2000" i="0" strike="noStrike" kern="1200" cap="none" spc="0" normalizeH="0" baseline="0" noProof="0" dirty="0" err="1">
                <a:ln>
                  <a:noFill/>
                </a:ln>
                <a:effectLst/>
                <a:uLnTx/>
                <a:uFillTx/>
                <a:latin typeface="Century Gothic" panose="020B0502020202020204"/>
                <a:ea typeface="+mn-ea"/>
                <a:cs typeface="Tahoma" panose="020B0604030504040204" pitchFamily="34" charset="0"/>
              </a:rPr>
              <a:t>sentinella</a:t>
            </a: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 </a:t>
            </a:r>
            <a:endParaRPr lang="en-GB" altLang="ar-EG" sz="2000" dirty="0">
              <a:latin typeface="Century Gothic" panose="020B0502020202020204"/>
              <a:cs typeface="Tahoma" panose="020B0604030504040204" pitchFamily="34" charset="0"/>
            </a:endParaRP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By	combining 	carefully	chose n	morphemes,	marketers	can	construct	brand	names	that	actually	have	some	relatively	easily	inferred	or	implicit	meaning.</a:t>
            </a:r>
            <a:endParaRPr kumimoji="0" lang="en-GB" altLang="ar-EG"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74122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3588" y="1201588"/>
            <a:ext cx="9922203" cy="5210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133599" y="1987212"/>
            <a:ext cx="8682182" cy="3585597"/>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Brand	names	raise	a	number	of	</a:t>
            </a: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interesting	linguistic	issues </a:t>
            </a:r>
            <a:endParaRPr lang="en-GB" altLang="ar-EG" sz="2000" b="1" dirty="0">
              <a:latin typeface="Century Gothic" panose="020B0502020202020204"/>
              <a:cs typeface="Tahoma" panose="020B0604030504040204" pitchFamily="34" charset="0"/>
            </a:endParaRP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The 	letter	X	became	popular	(e.g.,	ESPN’s	X	Games	and	Nissan’s	Xterra SUV)	because	X	represents	“extreme,”	“on	the	edge,”	and	“youth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The	sounds	of	letters	can	take	on	meaning	as	well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Some	words	begin	with	phonemic	elements	called	plosives,	like	the	letters	b,	c,	d,	g,	k,	p,	and	t,	whereas	others	use	sibilants,	which	are	sounds	like	s	and	soft	c.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59999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5164" y="1146637"/>
            <a:ext cx="10138339" cy="52104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810326" y="1894441"/>
            <a:ext cx="9014691" cy="3308598"/>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b="1" i="0" strike="noStrike" kern="1200" cap="none" spc="0" normalizeH="0" baseline="0" noProof="0" dirty="0">
                <a:ln>
                  <a:noFill/>
                </a:ln>
                <a:effectLst/>
                <a:uLnTx/>
                <a:uFillTx/>
                <a:latin typeface="Century Gothic" panose="020B0502020202020204"/>
                <a:ea typeface="+mn-ea"/>
                <a:cs typeface="Tahoma" panose="020B0604030504040204" pitchFamily="34" charset="0"/>
              </a:rPr>
              <a:t>Plosives</a:t>
            </a: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	escape	from	the	mouth	more	quickly	than	sibilants	and	are	harsher	 and	more	direct.	Consequently,	they	are	thought	to	make	names	more	specific	and	less	abstract,	and	to	be	more	easily	recognized	and	recalled.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On	the	other	hand,	because	sibilants	have	a	softer	sound,	they	tend	to	conjure	up	romantic,	serene	images	and	are	often	found	in	the	names	of	products	such	as	perfumes—think	of	Chanel,	Ciara	(by	Revlon),	and	Shalimar	and	Samsara	(</a:t>
            </a:r>
            <a:r>
              <a:rPr kumimoji="0" lang="en-GB" altLang="ar-EG" sz="2000" i="0" strike="noStrike" kern="1200" cap="none" spc="0" normalizeH="0" baseline="0" noProof="0" dirty="0" err="1">
                <a:ln>
                  <a:noFill/>
                </a:ln>
                <a:effectLst/>
                <a:uLnTx/>
                <a:uFillTx/>
                <a:latin typeface="Century Gothic" panose="020B0502020202020204"/>
                <a:ea typeface="+mn-ea"/>
                <a:cs typeface="Tahoma" panose="020B0604030504040204" pitchFamily="34" charset="0"/>
              </a:rPr>
              <a:t>Guerlin</a:t>
            </a:r>
            <a:r>
              <a:rPr kumimoji="0" lang="en-GB" altLang="ar-EG" sz="2000" i="0" strike="noStrike" kern="1200" cap="none" spc="0" normalizeH="0" baseline="0" noProof="0" dirty="0">
                <a:ln>
                  <a:noFill/>
                </a:ln>
                <a:effectLst/>
                <a:uLnTx/>
                <a:uFillTx/>
                <a:latin typeface="Century Gothic" panose="020B0502020202020204"/>
                <a:ea typeface="+mn-ea"/>
                <a:cs typeface="Tahoma" panose="020B0604030504040204" pitchFamily="34" charset="0"/>
              </a:rPr>
              <a:t>).</a:t>
            </a:r>
            <a:endParaRPr kumimoji="0" lang="en-GB" altLang="ar-EG" i="0"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442138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125681"/>
            <a:ext cx="8417320" cy="2238113"/>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US" altLang="ar-EG" sz="2400" b="1" i="0" u="none" strike="noStrike" kern="1200" cap="none" spc="0" normalizeH="0" baseline="0" noProof="0" dirty="0">
                <a:ln>
                  <a:noFill/>
                </a:ln>
                <a:effectLst/>
                <a:uLnTx/>
                <a:uFillTx/>
                <a:latin typeface="Century Gothic" panose="020B0502020202020204"/>
                <a:ea typeface="+mn-ea"/>
                <a:cs typeface="Tahoma" panose="020B0604030504040204" pitchFamily="34" charset="0"/>
              </a:rPr>
              <a:t>Naming procedures: </a:t>
            </a:r>
            <a:r>
              <a:rPr kumimoji="0" lang="en-US"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(define objectives, generate names, screen and study initial candidates, and select the final name which maximizes the company’s branding and marketing objectives)</a:t>
            </a:r>
            <a:r>
              <a:rPr kumimoji="0" lang="en-US"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 </a:t>
            </a:r>
            <a:endPar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4704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1774700"/>
            <a:ext cx="8417320" cy="3077766"/>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0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Naming procedure</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Define objectives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Generate names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Screen initial candidates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Study candidate names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Research the final candidates</a:t>
            </a:r>
          </a:p>
          <a:p>
            <a:pPr marL="800100" lvl="1" indent="-342900" defTabSz="457200">
              <a:spcBef>
                <a:spcPct val="20000"/>
              </a:spcBef>
              <a:spcAft>
                <a:spcPts val="600"/>
              </a:spcAft>
              <a:buClr>
                <a:srgbClr val="92278F"/>
              </a:buClr>
              <a:buFont typeface="Wingdings 2" charset="2"/>
              <a:buChar char=""/>
              <a:defRPr/>
            </a:pPr>
            <a:r>
              <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Select the final name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928658" y="546619"/>
            <a:ext cx="4658621"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Brand Names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24363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D9CB3-2ACC-4193-9588-4E9DBF7305C8}"/>
              </a:ext>
            </a:extLst>
          </p:cNvPr>
          <p:cNvSpPr>
            <a:spLocks noGrp="1"/>
          </p:cNvSpPr>
          <p:nvPr>
            <p:ph type="title"/>
          </p:nvPr>
        </p:nvSpPr>
        <p:spPr/>
        <p:txBody>
          <a:bodyPr/>
          <a:lstStyle/>
          <a:p>
            <a:endParaRPr lang="en-US"/>
          </a:p>
        </p:txBody>
      </p:sp>
      <p:pic>
        <p:nvPicPr>
          <p:cNvPr id="4" name="Online Media 3" title="The new i7 and the new 7.">
            <a:hlinkClick r:id="" action="ppaction://media"/>
            <a:extLst>
              <a:ext uri="{FF2B5EF4-FFF2-40B4-BE49-F238E27FC236}">
                <a16:creationId xmlns:a16="http://schemas.microsoft.com/office/drawing/2014/main" id="{5D7145A8-D1FC-4D02-AD60-4D1F8AC68C43}"/>
              </a:ext>
            </a:extLst>
          </p:cNvPr>
          <p:cNvPicPr>
            <a:picLocks noGrp="1" noRot="1" noChangeAspect="1"/>
          </p:cNvPicPr>
          <p:nvPr>
            <p:ph idx="1"/>
            <a:videoFile r:link="rId1"/>
          </p:nvPr>
        </p:nvPicPr>
        <p:blipFill>
          <a:blip r:embed="rId3"/>
          <a:stretch>
            <a:fillRect/>
          </a:stretch>
        </p:blipFill>
        <p:spPr>
          <a:xfrm>
            <a:off x="-75415" y="74236"/>
            <a:ext cx="12060025" cy="6783764"/>
          </a:xfrm>
          <a:prstGeom prst="rect">
            <a:avLst/>
          </a:prstGeom>
        </p:spPr>
      </p:pic>
    </p:spTree>
    <p:extLst>
      <p:ext uri="{BB962C8B-B14F-4D97-AF65-F5344CB8AC3E}">
        <p14:creationId xmlns:p14="http://schemas.microsoft.com/office/powerpoint/2010/main" val="7518903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1468121"/>
            <a:ext cx="4128422" cy="52954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6847"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2312113"/>
            <a:ext cx="8417320" cy="3077766"/>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Specify locations of pages on the Web known as domain names in order to protect their brands from an authorised use in other domain names.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Protect the brands from unauthorized use in other domain names</a:t>
            </a:r>
          </a:p>
          <a:p>
            <a:pPr lvl="1" defTabSz="457200">
              <a:spcBef>
                <a:spcPct val="20000"/>
              </a:spcBef>
              <a:spcAft>
                <a:spcPts val="600"/>
              </a:spcAft>
              <a:buClr>
                <a:srgbClr val="92278F"/>
              </a:buClr>
              <a:defRPr/>
            </a:pPr>
            <a:endParaRPr kumimoji="0" lang="en-GB" altLang="ar-EG" sz="2000" i="0" u="none"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658830"/>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Uniform Resource Locators (URLs)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92555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1468121"/>
            <a:ext cx="4128422" cy="529546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16847" y="181127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2312113"/>
            <a:ext cx="8417320" cy="3311612"/>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Domain squatting is defined by government low and   Registered. Also brand recall is critical for URL because it increases the likelihood that consumers easily to remember URL to get to the site. </a:t>
            </a:r>
          </a:p>
          <a:p>
            <a:pPr marL="742950" marR="0" lvl="1" indent="-28575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The top areas of legal activity initiated by companies' biotechnology and pharmaceuticals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485572" y="658830"/>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Uniform Resource Locators (URLs) </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25740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388136" y="1100510"/>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7AB8EB55-7B51-488E-B77C-FA88EA353DF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5071391"/>
            <a:ext cx="12192000" cy="1786609"/>
          </a:xfrm>
          <a:prstGeom prst="rect">
            <a:avLst/>
          </a:prstGeom>
        </p:spPr>
      </p:pic>
      <p:pic>
        <p:nvPicPr>
          <p:cNvPr id="7" name="Online Media 4" title="تخفيضات 11.11 من أمازون – 10 الى 12 نوفمبر">
            <a:hlinkClick r:id="" action="ppaction://media"/>
            <a:extLst>
              <a:ext uri="{FF2B5EF4-FFF2-40B4-BE49-F238E27FC236}">
                <a16:creationId xmlns:a16="http://schemas.microsoft.com/office/drawing/2014/main" id="{CF3373A7-AE1A-4998-A7FF-2BE096749B33}"/>
              </a:ext>
            </a:extLst>
          </p:cNvPr>
          <p:cNvPicPr>
            <a:picLocks noRot="1" noChangeAspect="1"/>
          </p:cNvPicPr>
          <p:nvPr>
            <a:videoFile r:link="rId1"/>
          </p:nvPr>
        </p:nvPicPr>
        <p:blipFill>
          <a:blip r:embed="rId5"/>
          <a:stretch>
            <a:fillRect/>
          </a:stretch>
        </p:blipFill>
        <p:spPr>
          <a:xfrm>
            <a:off x="0" y="0"/>
            <a:ext cx="9511646" cy="5217736"/>
          </a:xfrm>
          <a:prstGeom prst="rect">
            <a:avLst/>
          </a:prstGeom>
        </p:spPr>
      </p:pic>
    </p:spTree>
    <p:extLst>
      <p:ext uri="{BB962C8B-B14F-4D97-AF65-F5344CB8AC3E}">
        <p14:creationId xmlns:p14="http://schemas.microsoft.com/office/powerpoint/2010/main" val="319105085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228436"/>
            <a:ext cx="10806545" cy="5550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7024" y="1396119"/>
            <a:ext cx="10538139" cy="4198072"/>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Indicate origin, ownership, or association</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Range from corporate names or trademarks written in a distinctive form, to abstract designs that may:</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Be completely unrelated to the corporate name or activities. </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Logos can be distinctive and recognizable. </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Because logos are often non-verbal they transfer well across cultures. </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Some logos may lack the inherent meaning and consumers may not understand what the logo is intended to represent. </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Also the consumers might perceive and evaluate logos differently depending on the shape. </a:t>
            </a:r>
          </a:p>
        </p:txBody>
      </p:sp>
      <p:sp>
        <p:nvSpPr>
          <p:cNvPr id="2" name="TextBox 1">
            <a:extLst>
              <a:ext uri="{FF2B5EF4-FFF2-40B4-BE49-F238E27FC236}">
                <a16:creationId xmlns:a16="http://schemas.microsoft.com/office/drawing/2014/main" id="{6C96370C-0E93-23F8-01E6-0F65F4C191D2}"/>
              </a:ext>
            </a:extLst>
          </p:cNvPr>
          <p:cNvSpPr txBox="1"/>
          <p:nvPr/>
        </p:nvSpPr>
        <p:spPr>
          <a:xfrm>
            <a:off x="527025" y="61991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Logos and Symbols</a:t>
            </a:r>
          </a:p>
        </p:txBody>
      </p:sp>
      <p:pic>
        <p:nvPicPr>
          <p:cNvPr id="4" name="Picture 3">
            <a:extLst>
              <a:ext uri="{FF2B5EF4-FFF2-40B4-BE49-F238E27FC236}">
                <a16:creationId xmlns:a16="http://schemas.microsoft.com/office/drawing/2014/main" id="{D962A452-762E-449F-6B36-306F775E0E0C}"/>
              </a:ext>
            </a:extLst>
          </p:cNvPr>
          <p:cNvPicPr>
            <a:picLocks noChangeAspect="1"/>
          </p:cNvPicPr>
          <p:nvPr/>
        </p:nvPicPr>
        <p:blipFill>
          <a:blip r:embed="rId3"/>
          <a:stretch>
            <a:fillRect/>
          </a:stretch>
        </p:blipFill>
        <p:spPr>
          <a:xfrm>
            <a:off x="6428509" y="5301593"/>
            <a:ext cx="4445788" cy="1461993"/>
          </a:xfrm>
          <a:prstGeom prst="rect">
            <a:avLst/>
          </a:prstGeom>
        </p:spPr>
      </p:pic>
    </p:spTree>
    <p:extLst>
      <p:ext uri="{BB962C8B-B14F-4D97-AF65-F5344CB8AC3E}">
        <p14:creationId xmlns:p14="http://schemas.microsoft.com/office/powerpoint/2010/main" val="32319453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228436"/>
            <a:ext cx="10806545" cy="55500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27024" y="1396119"/>
            <a:ext cx="10538139" cy="3650230"/>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4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Benefits</a:t>
            </a:r>
            <a:r>
              <a:rPr kumimoji="0" lang="en-GB"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t>
            </a:r>
          </a:p>
          <a:p>
            <a:pPr marL="800100" lvl="1" indent="-342900" defTabSz="457200">
              <a:spcBef>
                <a:spcPct val="20000"/>
              </a:spcBef>
              <a:spcAft>
                <a:spcPts val="600"/>
              </a:spcAft>
              <a:buClr>
                <a:srgbClr val="92278F"/>
              </a:buClr>
              <a:buFont typeface="Wingdings 2" charset="2"/>
              <a:buChar char=""/>
              <a:defRPr/>
            </a:pPr>
            <a:r>
              <a:rPr kumimoji="0" lang="en-GB"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Easily recognized and can be a valuable way to identify products.</a:t>
            </a:r>
          </a:p>
          <a:p>
            <a:pPr marL="800100" lvl="1" indent="-342900" defTabSz="457200">
              <a:spcBef>
                <a:spcPct val="20000"/>
              </a:spcBef>
              <a:spcAft>
                <a:spcPts val="600"/>
              </a:spcAft>
              <a:buClr>
                <a:srgbClr val="92278F"/>
              </a:buClr>
              <a:buFont typeface="Wingdings 2" charset="2"/>
              <a:buChar char=""/>
              <a:defRPr/>
            </a:pPr>
            <a:r>
              <a:rPr kumimoji="0" lang="en-GB"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Versatile.</a:t>
            </a:r>
          </a:p>
          <a:p>
            <a:pPr marL="800100" lvl="1" indent="-342900" defTabSz="457200">
              <a:spcBef>
                <a:spcPct val="20000"/>
              </a:spcBef>
              <a:spcAft>
                <a:spcPts val="600"/>
              </a:spcAft>
              <a:buClr>
                <a:srgbClr val="92278F"/>
              </a:buClr>
              <a:buFont typeface="Wingdings 2" charset="2"/>
              <a:buChar char=""/>
              <a:defRPr/>
            </a:pPr>
            <a:r>
              <a:rPr kumimoji="0" lang="en-GB"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Abstract logos offer advantages when the full brand name is difficult to use for any reason.</a:t>
            </a:r>
          </a:p>
          <a:p>
            <a:pPr marL="800100" lvl="1" indent="-342900" defTabSz="457200">
              <a:spcBef>
                <a:spcPct val="20000"/>
              </a:spcBef>
              <a:spcAft>
                <a:spcPts val="600"/>
              </a:spcAft>
              <a:buClr>
                <a:srgbClr val="92278F"/>
              </a:buClr>
              <a:buFont typeface="Wingdings 2" charset="2"/>
              <a:buChar char=""/>
              <a:defRPr/>
            </a:pPr>
            <a:r>
              <a:rPr kumimoji="0" lang="en-GB"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Unlike brand names, logos can be easily adapted over time to achieve a more contemporary look.</a:t>
            </a:r>
          </a:p>
        </p:txBody>
      </p:sp>
      <p:sp>
        <p:nvSpPr>
          <p:cNvPr id="2" name="TextBox 1">
            <a:extLst>
              <a:ext uri="{FF2B5EF4-FFF2-40B4-BE49-F238E27FC236}">
                <a16:creationId xmlns:a16="http://schemas.microsoft.com/office/drawing/2014/main" id="{6C96370C-0E93-23F8-01E6-0F65F4C191D2}"/>
              </a:ext>
            </a:extLst>
          </p:cNvPr>
          <p:cNvSpPr txBox="1"/>
          <p:nvPr/>
        </p:nvSpPr>
        <p:spPr>
          <a:xfrm>
            <a:off x="527025" y="619917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Logos and Symbols</a:t>
            </a:r>
          </a:p>
        </p:txBody>
      </p:sp>
      <p:pic>
        <p:nvPicPr>
          <p:cNvPr id="4" name="Picture 3">
            <a:extLst>
              <a:ext uri="{FF2B5EF4-FFF2-40B4-BE49-F238E27FC236}">
                <a16:creationId xmlns:a16="http://schemas.microsoft.com/office/drawing/2014/main" id="{D962A452-762E-449F-6B36-306F775E0E0C}"/>
              </a:ext>
            </a:extLst>
          </p:cNvPr>
          <p:cNvPicPr>
            <a:picLocks noChangeAspect="1"/>
          </p:cNvPicPr>
          <p:nvPr/>
        </p:nvPicPr>
        <p:blipFill>
          <a:blip r:embed="rId3"/>
          <a:stretch>
            <a:fillRect/>
          </a:stretch>
        </p:blipFill>
        <p:spPr>
          <a:xfrm>
            <a:off x="6428509" y="5301593"/>
            <a:ext cx="4445788" cy="1461993"/>
          </a:xfrm>
          <a:prstGeom prst="rect">
            <a:avLst/>
          </a:prstGeom>
        </p:spPr>
      </p:pic>
    </p:spTree>
    <p:extLst>
      <p:ext uri="{BB962C8B-B14F-4D97-AF65-F5344CB8AC3E}">
        <p14:creationId xmlns:p14="http://schemas.microsoft.com/office/powerpoint/2010/main" val="11908407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88A24-C3DE-4064-892E-F5BB6F02345A}"/>
              </a:ext>
            </a:extLst>
          </p:cNvPr>
          <p:cNvSpPr>
            <a:spLocks noGrp="1"/>
          </p:cNvSpPr>
          <p:nvPr>
            <p:ph type="title"/>
          </p:nvPr>
        </p:nvSpPr>
        <p:spPr/>
        <p:txBody>
          <a:bodyPr/>
          <a:lstStyle/>
          <a:p>
            <a:endParaRPr lang="en-US"/>
          </a:p>
        </p:txBody>
      </p:sp>
      <p:pic>
        <p:nvPicPr>
          <p:cNvPr id="4" name="Online Media 3" title="Mercedes-Benz motion“Nature or Nothing” electric cars/مرسيدس اعلان موشن تشويقي اصدار سيارة كهربائية">
            <a:hlinkClick r:id="" action="ppaction://media"/>
            <a:extLst>
              <a:ext uri="{FF2B5EF4-FFF2-40B4-BE49-F238E27FC236}">
                <a16:creationId xmlns:a16="http://schemas.microsoft.com/office/drawing/2014/main" id="{1C03A888-88DF-4D35-A125-A2FADA3843C2}"/>
              </a:ext>
            </a:extLst>
          </p:cNvPr>
          <p:cNvPicPr>
            <a:picLocks noGrp="1" noRot="1" noChangeAspect="1"/>
          </p:cNvPicPr>
          <p:nvPr>
            <p:ph idx="1"/>
            <a:videoFile r:link="rId1"/>
          </p:nvPr>
        </p:nvPicPr>
        <p:blipFill>
          <a:blip r:embed="rId3"/>
          <a:stretch>
            <a:fillRect/>
          </a:stretch>
        </p:blipFill>
        <p:spPr>
          <a:xfrm>
            <a:off x="207390" y="131975"/>
            <a:ext cx="11589064" cy="6518849"/>
          </a:xfrm>
          <a:prstGeom prst="rect">
            <a:avLst/>
          </a:prstGeom>
        </p:spPr>
      </p:pic>
    </p:spTree>
    <p:extLst>
      <p:ext uri="{BB962C8B-B14F-4D97-AF65-F5344CB8AC3E}">
        <p14:creationId xmlns:p14="http://schemas.microsoft.com/office/powerpoint/2010/main" val="5137408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Apple Logo Animation">
            <a:hlinkClick r:id="" action="ppaction://media"/>
            <a:extLst>
              <a:ext uri="{FF2B5EF4-FFF2-40B4-BE49-F238E27FC236}">
                <a16:creationId xmlns:a16="http://schemas.microsoft.com/office/drawing/2014/main" id="{CD565152-94ED-4376-9E77-2574C9CDE4BA}"/>
              </a:ext>
            </a:extLst>
          </p:cNvPr>
          <p:cNvPicPr>
            <a:picLocks noGrp="1" noRot="1" noChangeAspect="1"/>
          </p:cNvPicPr>
          <p:nvPr>
            <p:ph idx="1"/>
            <a:videoFile r:link="rId1"/>
          </p:nvPr>
        </p:nvPicPr>
        <p:blipFill>
          <a:blip r:embed="rId3"/>
          <a:stretch>
            <a:fillRect/>
          </a:stretch>
        </p:blipFill>
        <p:spPr>
          <a:xfrm>
            <a:off x="0" y="0"/>
            <a:ext cx="12034345" cy="6849390"/>
          </a:xfrm>
          <a:prstGeom prst="rect">
            <a:avLst/>
          </a:prstGeom>
        </p:spPr>
      </p:pic>
    </p:spTree>
    <p:extLst>
      <p:ext uri="{BB962C8B-B14F-4D97-AF65-F5344CB8AC3E}">
        <p14:creationId xmlns:p14="http://schemas.microsoft.com/office/powerpoint/2010/main" val="20375348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122828"/>
            <a:ext cx="10806545" cy="5655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5503045"/>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Special type of brand symbol</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One that takes on human or real-life characteristics</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Introduced through advertising and can play a central role in ad campaigns and package designs.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Brand characters tend to be </a:t>
            </a:r>
            <a:r>
              <a:rPr kumimoji="0" lang="en-IN" altLang="ar-EG" sz="2000" b="1"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attention getting </a:t>
            </a: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and useful for </a:t>
            </a:r>
            <a:r>
              <a:rPr kumimoji="0" lang="en-IN" altLang="ar-EG" sz="2000" b="1"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creating brand awareness</a:t>
            </a: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Also, the </a:t>
            </a:r>
            <a:r>
              <a:rPr kumimoji="0" lang="en-IN" altLang="ar-EG" sz="2000" b="1"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human element of brand characters can enhance likeability and help to create perceptions, fun and interesting</a:t>
            </a: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 </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Because brand characters do not have direct product meaning, they may be transferred to across product categories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Characters</a:t>
            </a:r>
          </a:p>
        </p:txBody>
      </p:sp>
    </p:spTree>
    <p:extLst>
      <p:ext uri="{BB962C8B-B14F-4D97-AF65-F5344CB8AC3E}">
        <p14:creationId xmlns:p14="http://schemas.microsoft.com/office/powerpoint/2010/main" val="16974514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122828"/>
            <a:ext cx="10806545" cy="5655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231928"/>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400" b="1" i="0" u="sng"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Benefits:</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Tend to be attention getting and quite useful for creating brand awareness.</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Help brands break through marketplace clutter as well as help communicate a key product benefit.</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The human element of brand characters can enhance likeability and help create perceptions of the brand as fun and interesting.</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A consumer may more easily form a relationship with a brand when the brand literally has a human or other character presence.</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GB" altLang="ar-EG" sz="20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Brand characters do not typically have direct product meaning, therefore they can be transferred relatively easily across product categories.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Characters</a:t>
            </a:r>
          </a:p>
        </p:txBody>
      </p:sp>
    </p:spTree>
    <p:extLst>
      <p:ext uri="{BB962C8B-B14F-4D97-AF65-F5344CB8AC3E}">
        <p14:creationId xmlns:p14="http://schemas.microsoft.com/office/powerpoint/2010/main" val="2856561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122828"/>
            <a:ext cx="10806545" cy="5655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3463064"/>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400" b="1" i="0" u="sng"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Cautions: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kumimoji="0" lang="en-GB" altLang="ar-EG" sz="2400" i="0"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Can be so attention getting and well liked that they dominate other brand elements and actually dampen brand awareness.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Arial" panose="020B0604020202020204" pitchFamily="34" charset="0"/>
              <a:buChar char="•"/>
              <a:tabLst/>
              <a:defRPr/>
            </a:pPr>
            <a:r>
              <a:rPr kumimoji="0" lang="en-GB" altLang="ar-EG" sz="2400" i="0"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Must be updated over time so that their image and personality remain relevant to the target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Characters</a:t>
            </a:r>
          </a:p>
        </p:txBody>
      </p:sp>
    </p:spTree>
    <p:extLst>
      <p:ext uri="{BB962C8B-B14F-4D97-AF65-F5344CB8AC3E}">
        <p14:creationId xmlns:p14="http://schemas.microsoft.com/office/powerpoint/2010/main" val="26921788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F7191-B348-4EDC-ACC6-96131F7358CC}"/>
              </a:ext>
            </a:extLst>
          </p:cNvPr>
          <p:cNvSpPr>
            <a:spLocks noGrp="1"/>
          </p:cNvSpPr>
          <p:nvPr>
            <p:ph type="title"/>
          </p:nvPr>
        </p:nvSpPr>
        <p:spPr/>
        <p:txBody>
          <a:bodyPr/>
          <a:lstStyle/>
          <a:p>
            <a:endParaRPr lang="en-US"/>
          </a:p>
        </p:txBody>
      </p:sp>
      <p:pic>
        <p:nvPicPr>
          <p:cNvPr id="4" name="Online Media 3" title="M&amp;amp;M’S Crunchy Cookie | Póngale Galleta 15s">
            <a:hlinkClick r:id="" action="ppaction://media"/>
            <a:extLst>
              <a:ext uri="{FF2B5EF4-FFF2-40B4-BE49-F238E27FC236}">
                <a16:creationId xmlns:a16="http://schemas.microsoft.com/office/drawing/2014/main" id="{6138F7A8-7105-46F3-82AB-DC1AC8F42810}"/>
              </a:ext>
            </a:extLst>
          </p:cNvPr>
          <p:cNvPicPr>
            <a:picLocks noGrp="1" noRot="1" noChangeAspect="1"/>
          </p:cNvPicPr>
          <p:nvPr>
            <p:ph idx="1"/>
            <a:videoFile r:link="rId1"/>
          </p:nvPr>
        </p:nvPicPr>
        <p:blipFill>
          <a:blip r:embed="rId3"/>
          <a:stretch>
            <a:fillRect/>
          </a:stretch>
        </p:blipFill>
        <p:spPr>
          <a:xfrm>
            <a:off x="-168166" y="-13587"/>
            <a:ext cx="12202511" cy="6711544"/>
          </a:xfrm>
          <a:prstGeom prst="rect">
            <a:avLst/>
          </a:prstGeom>
        </p:spPr>
      </p:pic>
    </p:spTree>
    <p:extLst>
      <p:ext uri="{BB962C8B-B14F-4D97-AF65-F5344CB8AC3E}">
        <p14:creationId xmlns:p14="http://schemas.microsoft.com/office/powerpoint/2010/main" val="2472838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01572-E7A1-4E5A-ADA5-472484F6BF10}"/>
              </a:ext>
            </a:extLst>
          </p:cNvPr>
          <p:cNvSpPr>
            <a:spLocks noGrp="1"/>
          </p:cNvSpPr>
          <p:nvPr>
            <p:ph type="title"/>
          </p:nvPr>
        </p:nvSpPr>
        <p:spPr/>
        <p:txBody>
          <a:bodyPr/>
          <a:lstStyle/>
          <a:p>
            <a:endParaRPr lang="en-US"/>
          </a:p>
        </p:txBody>
      </p:sp>
      <p:pic>
        <p:nvPicPr>
          <p:cNvPr id="4" name="Online Media 3" title="Mr  Muscle &amp;quot;XRAY&amp;quot; 30s">
            <a:hlinkClick r:id="" action="ppaction://media"/>
            <a:extLst>
              <a:ext uri="{FF2B5EF4-FFF2-40B4-BE49-F238E27FC236}">
                <a16:creationId xmlns:a16="http://schemas.microsoft.com/office/drawing/2014/main" id="{225C26FE-298B-42D0-B01D-60E2B213592F}"/>
              </a:ext>
            </a:extLst>
          </p:cNvPr>
          <p:cNvPicPr>
            <a:picLocks noGrp="1" noRot="1" noChangeAspect="1"/>
          </p:cNvPicPr>
          <p:nvPr>
            <p:ph idx="1"/>
            <a:videoFile r:link="rId1"/>
          </p:nvPr>
        </p:nvPicPr>
        <p:blipFill>
          <a:blip r:embed="rId3"/>
          <a:stretch>
            <a:fillRect/>
          </a:stretch>
        </p:blipFill>
        <p:spPr>
          <a:xfrm>
            <a:off x="147145" y="216053"/>
            <a:ext cx="12079799" cy="6575409"/>
          </a:xfrm>
          <a:prstGeom prst="rect">
            <a:avLst/>
          </a:prstGeom>
        </p:spPr>
      </p:pic>
    </p:spTree>
    <p:extLst>
      <p:ext uri="{BB962C8B-B14F-4D97-AF65-F5344CB8AC3E}">
        <p14:creationId xmlns:p14="http://schemas.microsoft.com/office/powerpoint/2010/main" val="27280533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388136" y="1100510"/>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a:extLst>
              <a:ext uri="{FF2B5EF4-FFF2-40B4-BE49-F238E27FC236}">
                <a16:creationId xmlns:a16="http://schemas.microsoft.com/office/drawing/2014/main" id="{83FE3D91-625F-4631-8419-A7ED8DFAB4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04602" y="1212844"/>
            <a:ext cx="8555316" cy="4984324"/>
          </a:xfrm>
          <a:prstGeom prst="rect">
            <a:avLst/>
          </a:prstGeom>
        </p:spPr>
      </p:pic>
    </p:spTree>
    <p:extLst>
      <p:ext uri="{BB962C8B-B14F-4D97-AF65-F5344CB8AC3E}">
        <p14:creationId xmlns:p14="http://schemas.microsoft.com/office/powerpoint/2010/main" val="3043951010"/>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9455" y="1122828"/>
            <a:ext cx="10806545" cy="5655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087273"/>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Short phrases that communicate descriptive or persuasive information about the brand.</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Indispensable means of summarizing and translating the intent of a marketing program. Some slogans help build brand awareness and reinforce the brand positioning and some slogans might be very powerful for enhancing brand equity. </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solidFill>
                  <a:prstClr val="black"/>
                </a:solidFill>
                <a:effectLst/>
                <a:uLnTx/>
                <a:uFillTx/>
                <a:latin typeface="Century Gothic" panose="020B0502020202020204"/>
                <a:ea typeface="+mn-ea"/>
                <a:cs typeface="Tahoma" panose="020B0604030504040204" pitchFamily="34" charset="0"/>
              </a:rPr>
              <a:t>Examples ( City Never Sleeps, lower prices- better life, Prepare for Battle (Nike), which express performance. Benetton has strong slogan represents it global clothing style (United Colours of Benetton)  </a:t>
            </a: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Slogans</a:t>
            </a:r>
          </a:p>
        </p:txBody>
      </p:sp>
    </p:spTree>
    <p:extLst>
      <p:ext uri="{BB962C8B-B14F-4D97-AF65-F5344CB8AC3E}">
        <p14:creationId xmlns:p14="http://schemas.microsoft.com/office/powerpoint/2010/main" val="42936126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9984233" cy="4835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3360022"/>
          </a:xfrm>
          <a:prstGeom prst="rect">
            <a:avLst/>
          </a:prstGeom>
          <a:noFill/>
        </p:spPr>
        <p:txBody>
          <a:bodyPr wrap="square" rtlCol="0">
            <a:spAutoFit/>
          </a:bodyPr>
          <a:lstStyle/>
          <a:p>
            <a:pPr defTabSz="457200">
              <a:spcBef>
                <a:spcPct val="20000"/>
              </a:spcBef>
              <a:spcAft>
                <a:spcPts val="600"/>
              </a:spcAft>
              <a:buClr>
                <a:srgbClr val="92278F"/>
              </a:buClr>
              <a:defRPr/>
            </a:pPr>
            <a:r>
              <a:rPr lang="en-US" sz="2400" b="1" u="sng" dirty="0">
                <a:solidFill>
                  <a:prstClr val="black"/>
                </a:solidFill>
                <a:latin typeface="Century Gothic" panose="020B0502020202020204"/>
                <a:cs typeface="Tahoma" panose="020B0604030504040204" pitchFamily="34" charset="0"/>
              </a:rPr>
              <a:t>Benefits:</a:t>
            </a:r>
          </a:p>
          <a:p>
            <a:pPr marL="342900" indent="-342900" defTabSz="457200">
              <a:lnSpc>
                <a:spcPct val="150000"/>
              </a:lnSpc>
              <a:spcBef>
                <a:spcPct val="20000"/>
              </a:spcBef>
              <a:spcAft>
                <a:spcPts val="600"/>
              </a:spcAft>
              <a:buClr>
                <a:srgbClr val="92278F"/>
              </a:buClr>
              <a:buFont typeface="Wingdings 2" charset="2"/>
              <a:buChar char=""/>
              <a:defRPr/>
            </a:pPr>
            <a:r>
              <a:rPr lang="en-US" sz="2400" dirty="0">
                <a:solidFill>
                  <a:prstClr val="black"/>
                </a:solidFill>
                <a:latin typeface="Century Gothic" panose="020B0502020202020204"/>
                <a:cs typeface="Tahoma" panose="020B0604030504040204" pitchFamily="34" charset="0"/>
              </a:rPr>
              <a:t>Help build brand awareness </a:t>
            </a:r>
            <a:r>
              <a:rPr lang="en-IN" sz="2400" dirty="0">
                <a:solidFill>
                  <a:prstClr val="black"/>
                </a:solidFill>
                <a:latin typeface="Century Gothic" panose="020B0502020202020204"/>
                <a:cs typeface="Tahoma" panose="020B0604030504040204" pitchFamily="34" charset="0"/>
              </a:rPr>
              <a:t>by making strong links between the brand and the corresponding product category.</a:t>
            </a:r>
          </a:p>
          <a:p>
            <a:pPr marL="342900" indent="-342900" defTabSz="457200">
              <a:lnSpc>
                <a:spcPct val="150000"/>
              </a:lnSpc>
              <a:spcBef>
                <a:spcPct val="20000"/>
              </a:spcBef>
              <a:spcAft>
                <a:spcPts val="600"/>
              </a:spcAft>
              <a:buClr>
                <a:srgbClr val="92278F"/>
              </a:buClr>
              <a:buFont typeface="Wingdings 2" charset="2"/>
              <a:buChar char=""/>
              <a:defRPr/>
            </a:pPr>
            <a:r>
              <a:rPr lang="en-IN" sz="2400" dirty="0">
                <a:solidFill>
                  <a:prstClr val="black"/>
                </a:solidFill>
                <a:latin typeface="Century Gothic" panose="020B0502020202020204"/>
                <a:cs typeface="Tahoma" panose="020B0604030504040204" pitchFamily="34" charset="0"/>
              </a:rPr>
              <a:t>May serve as tag lines to summarize the descriptive or persuasive information conveyed in the ads.</a:t>
            </a:r>
          </a:p>
          <a:p>
            <a:pPr marL="0" marR="0" lvl="0" indent="0" algn="l" defTabSz="914400" rtl="0" eaLnBrk="0" fontAlgn="base" latinLnBrk="0" hangingPunct="0">
              <a:lnSpc>
                <a:spcPct val="150000"/>
              </a:lnSpc>
              <a:spcBef>
                <a:spcPct val="30000"/>
              </a:spcBef>
              <a:spcAft>
                <a:spcPct val="0"/>
              </a:spcAft>
              <a:buClrTx/>
              <a:buSzTx/>
              <a:buFont typeface="Arial" pitchFamily="34" charset="0"/>
              <a:buNone/>
              <a:tabLst/>
              <a:defRPr/>
            </a:pPr>
            <a:endParaRPr kumimoji="0" lang="en-IN"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Slogans</a:t>
            </a:r>
          </a:p>
        </p:txBody>
      </p:sp>
    </p:spTree>
    <p:extLst>
      <p:ext uri="{BB962C8B-B14F-4D97-AF65-F5344CB8AC3E}">
        <p14:creationId xmlns:p14="http://schemas.microsoft.com/office/powerpoint/2010/main" val="25795105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9984233" cy="4835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3880165"/>
          </a:xfrm>
          <a:prstGeom prst="rect">
            <a:avLst/>
          </a:prstGeom>
          <a:noFill/>
        </p:spPr>
        <p:txBody>
          <a:bodyPr wrap="square" rtlCol="0">
            <a:spAutoFit/>
          </a:bodyPr>
          <a:lstStyle/>
          <a:p>
            <a:pPr marR="0" lvl="0" defTabSz="457200" fontAlgn="base">
              <a:lnSpc>
                <a:spcPct val="100000"/>
              </a:lnSpc>
              <a:spcBef>
                <a:spcPct val="20000"/>
              </a:spcBef>
              <a:spcAft>
                <a:spcPts val="600"/>
              </a:spcAft>
              <a:buClr>
                <a:srgbClr val="92278F"/>
              </a:buClr>
              <a:buSzTx/>
              <a:tabLst/>
              <a:defRPr/>
            </a:pPr>
            <a:r>
              <a:rPr lang="en-IN" sz="2400" b="1" u="sng" dirty="0">
                <a:solidFill>
                  <a:prstClr val="black"/>
                </a:solidFill>
                <a:latin typeface="Century Gothic" panose="020B0502020202020204"/>
                <a:cs typeface="Tahoma" panose="020B0604030504040204" pitchFamily="34" charset="0"/>
              </a:rPr>
              <a:t>Designing slogans</a:t>
            </a:r>
          </a:p>
          <a:p>
            <a:pPr marL="628650" marR="0" lvl="1" indent="-171450" defTabSz="457200" fontAlgn="base">
              <a:lnSpc>
                <a:spcPct val="150000"/>
              </a:lnSpc>
              <a:spcBef>
                <a:spcPct val="20000"/>
              </a:spcBef>
              <a:spcAft>
                <a:spcPts val="600"/>
              </a:spcAft>
              <a:buClr>
                <a:srgbClr val="92278F"/>
              </a:buClr>
              <a:buSzTx/>
              <a:buFont typeface="Arial" pitchFamily="34" charset="0"/>
              <a:buChar char="•"/>
              <a:tabLst/>
              <a:defRPr/>
            </a:pPr>
            <a:r>
              <a:rPr lang="en-IN" sz="2400" dirty="0">
                <a:solidFill>
                  <a:prstClr val="black"/>
                </a:solidFill>
                <a:latin typeface="Century Gothic" panose="020B0502020202020204"/>
                <a:cs typeface="Tahoma" panose="020B0604030504040204" pitchFamily="34" charset="0"/>
              </a:rPr>
              <a:t>Slogans should be designed in such a way that they contribute to brand equity in multiple ways. </a:t>
            </a:r>
          </a:p>
          <a:p>
            <a:pPr marL="628650" marR="0" lvl="1" indent="-171450" defTabSz="457200" fontAlgn="base">
              <a:lnSpc>
                <a:spcPct val="150000"/>
              </a:lnSpc>
              <a:spcBef>
                <a:spcPct val="20000"/>
              </a:spcBef>
              <a:spcAft>
                <a:spcPts val="600"/>
              </a:spcAft>
              <a:buClr>
                <a:srgbClr val="92278F"/>
              </a:buClr>
              <a:buSzTx/>
              <a:buFont typeface="Arial" pitchFamily="34" charset="0"/>
              <a:buChar char="•"/>
              <a:tabLst/>
              <a:defRPr/>
            </a:pPr>
            <a:r>
              <a:rPr lang="en-IN" sz="2400" dirty="0">
                <a:solidFill>
                  <a:prstClr val="black"/>
                </a:solidFill>
                <a:latin typeface="Century Gothic" panose="020B0502020202020204"/>
                <a:cs typeface="Tahoma" panose="020B0604030504040204" pitchFamily="34" charset="0"/>
              </a:rPr>
              <a:t>Slogans also can contain product-related messages and other meanings.</a:t>
            </a:r>
          </a:p>
          <a:p>
            <a:pPr marL="0" marR="0" lvl="0" indent="0" defTabSz="457200" fontAlgn="base">
              <a:lnSpc>
                <a:spcPct val="100000"/>
              </a:lnSpc>
              <a:spcBef>
                <a:spcPct val="20000"/>
              </a:spcBef>
              <a:spcAft>
                <a:spcPts val="600"/>
              </a:spcAft>
              <a:buClr>
                <a:srgbClr val="92278F"/>
              </a:buClr>
              <a:buSzTx/>
              <a:buFontTx/>
              <a:buNone/>
              <a:tabLst/>
              <a:defRPr/>
            </a:pPr>
            <a:endParaRPr lang="en-IN" sz="2400" b="1" u="sng" dirty="0">
              <a:solidFill>
                <a:prstClr val="black"/>
              </a:solidFill>
              <a:latin typeface="Century Gothic" panose="020B0502020202020204"/>
              <a:cs typeface="Tahoma" panose="020B0604030504040204" pitchFamily="34" charset="0"/>
            </a:endParaRPr>
          </a:p>
          <a:p>
            <a:pPr marL="0" marR="0" lvl="0" indent="0" algn="l" defTabSz="914400" rtl="0" eaLnBrk="0" fontAlgn="base" latinLnBrk="0" hangingPunct="0">
              <a:lnSpc>
                <a:spcPct val="150000"/>
              </a:lnSpc>
              <a:spcBef>
                <a:spcPct val="30000"/>
              </a:spcBef>
              <a:spcAft>
                <a:spcPct val="0"/>
              </a:spcAft>
              <a:buClrTx/>
              <a:buSzTx/>
              <a:buFont typeface="Arial" pitchFamily="34" charset="0"/>
              <a:buNone/>
              <a:tabLst/>
              <a:defRPr/>
            </a:pPr>
            <a:endParaRPr kumimoji="0" lang="en-IN" sz="1200" b="0" i="0" u="none" strike="noStrike" kern="1200" cap="none" spc="0" normalizeH="0" baseline="0" noProof="0" dirty="0">
              <a:ln>
                <a:noFill/>
              </a:ln>
              <a:solidFill>
                <a:prstClr val="black"/>
              </a:solidFill>
              <a:effectLst/>
              <a:uLnTx/>
              <a:uFillTx/>
              <a:latin typeface="Calibri"/>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Slogans</a:t>
            </a:r>
          </a:p>
        </p:txBody>
      </p:sp>
    </p:spTree>
    <p:extLst>
      <p:ext uri="{BB962C8B-B14F-4D97-AF65-F5344CB8AC3E}">
        <p14:creationId xmlns:p14="http://schemas.microsoft.com/office/powerpoint/2010/main" val="4027370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4835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019562"/>
          </a:xfrm>
          <a:prstGeom prst="rect">
            <a:avLst/>
          </a:prstGeom>
          <a:noFill/>
        </p:spPr>
        <p:txBody>
          <a:bodyPr wrap="square" rtlCol="0">
            <a:spAutoFit/>
          </a:bodyPr>
          <a:lstStyle/>
          <a:p>
            <a:pPr marR="0" lvl="0" defTabSz="457200" fontAlgn="base">
              <a:lnSpc>
                <a:spcPct val="100000"/>
              </a:lnSpc>
              <a:spcBef>
                <a:spcPct val="20000"/>
              </a:spcBef>
              <a:spcAft>
                <a:spcPts val="600"/>
              </a:spcAft>
              <a:buClr>
                <a:srgbClr val="92278F"/>
              </a:buClr>
              <a:buSzTx/>
              <a:tabLst/>
              <a:defRPr/>
            </a:pPr>
            <a:r>
              <a:rPr lang="en-GB" sz="2400" b="1" u="sng" dirty="0">
                <a:solidFill>
                  <a:prstClr val="black"/>
                </a:solidFill>
                <a:latin typeface="Century Gothic" panose="020B0502020202020204"/>
                <a:cs typeface="Tahoma" panose="020B0604030504040204" pitchFamily="34" charset="0"/>
              </a:rPr>
              <a:t>Updating slogans</a:t>
            </a:r>
          </a:p>
          <a:p>
            <a:pPr marL="342900" marR="0" lvl="0" indent="-342900" defTabSz="457200" fontAlgn="base">
              <a:lnSpc>
                <a:spcPct val="100000"/>
              </a:lnSpc>
              <a:spcBef>
                <a:spcPct val="20000"/>
              </a:spcBef>
              <a:spcAft>
                <a:spcPts val="600"/>
              </a:spcAft>
              <a:buClr>
                <a:srgbClr val="92278F"/>
              </a:buClr>
              <a:buSzTx/>
              <a:buFont typeface="Arial" panose="020B0604020202020204" pitchFamily="34" charset="0"/>
              <a:buChar char="•"/>
              <a:tabLst/>
              <a:defRPr/>
            </a:pPr>
            <a:r>
              <a:rPr lang="en-GB" sz="2400" dirty="0">
                <a:solidFill>
                  <a:prstClr val="black"/>
                </a:solidFill>
                <a:latin typeface="Century Gothic" panose="020B0502020202020204"/>
                <a:cs typeface="Tahoma" panose="020B0604030504040204" pitchFamily="34" charset="0"/>
              </a:rPr>
              <a:t>In updating slogans marketers should:</a:t>
            </a:r>
          </a:p>
          <a:p>
            <a:pPr marL="342900" marR="0" lvl="0" indent="-342900" defTabSz="457200" fontAlgn="base">
              <a:lnSpc>
                <a:spcPct val="100000"/>
              </a:lnSpc>
              <a:spcBef>
                <a:spcPct val="20000"/>
              </a:spcBef>
              <a:spcAft>
                <a:spcPts val="600"/>
              </a:spcAft>
              <a:buClr>
                <a:srgbClr val="92278F"/>
              </a:buClr>
              <a:buSzTx/>
              <a:buFont typeface="Arial" panose="020B0604020202020204" pitchFamily="34" charset="0"/>
              <a:buChar char="•"/>
              <a:tabLst/>
              <a:defRPr/>
            </a:pPr>
            <a:r>
              <a:rPr lang="en-GB" sz="2400" dirty="0">
                <a:solidFill>
                  <a:prstClr val="black"/>
                </a:solidFill>
                <a:latin typeface="Century Gothic" panose="020B0502020202020204"/>
                <a:cs typeface="Tahoma" panose="020B0604030504040204" pitchFamily="34" charset="0"/>
              </a:rPr>
              <a:t>Recognize how the slogan is contributing to brand equity, if at all, through enhanced awareness or image. </a:t>
            </a:r>
          </a:p>
          <a:p>
            <a:pPr marL="342900" marR="0" lvl="0" indent="-342900" defTabSz="457200" fontAlgn="base">
              <a:lnSpc>
                <a:spcPct val="100000"/>
              </a:lnSpc>
              <a:spcBef>
                <a:spcPct val="20000"/>
              </a:spcBef>
              <a:spcAft>
                <a:spcPts val="600"/>
              </a:spcAft>
              <a:buClr>
                <a:srgbClr val="92278F"/>
              </a:buClr>
              <a:buSzTx/>
              <a:buFont typeface="Arial" panose="020B0604020202020204" pitchFamily="34" charset="0"/>
              <a:buChar char="•"/>
              <a:tabLst/>
              <a:defRPr/>
            </a:pPr>
            <a:r>
              <a:rPr lang="en-GB" sz="2400" dirty="0">
                <a:solidFill>
                  <a:prstClr val="black"/>
                </a:solidFill>
                <a:latin typeface="Century Gothic" panose="020B0502020202020204"/>
                <a:cs typeface="Tahoma" panose="020B0604030504040204" pitchFamily="34" charset="0"/>
              </a:rPr>
              <a:t>Decide how much of this equity enhancement, if any, is still needed.</a:t>
            </a:r>
          </a:p>
          <a:p>
            <a:pPr marL="342900" marR="0" lvl="0" indent="-342900" defTabSz="457200" fontAlgn="base">
              <a:lnSpc>
                <a:spcPct val="100000"/>
              </a:lnSpc>
              <a:spcBef>
                <a:spcPct val="20000"/>
              </a:spcBef>
              <a:spcAft>
                <a:spcPts val="600"/>
              </a:spcAft>
              <a:buClr>
                <a:srgbClr val="92278F"/>
              </a:buClr>
              <a:buSzTx/>
              <a:buFont typeface="Arial" panose="020B0604020202020204" pitchFamily="34" charset="0"/>
              <a:buChar char="•"/>
              <a:tabLst/>
              <a:defRPr/>
            </a:pPr>
            <a:r>
              <a:rPr lang="en-GB" sz="2400" dirty="0">
                <a:solidFill>
                  <a:prstClr val="black"/>
                </a:solidFill>
                <a:latin typeface="Century Gothic" panose="020B0502020202020204"/>
                <a:cs typeface="Tahoma" panose="020B0604030504040204" pitchFamily="34" charset="0"/>
              </a:rPr>
              <a:t>Retain the needed or desired equities still residing in the slogan as much as possible while providing whatever new twists of meaning are necessary to contribute to equity in other ways.</a:t>
            </a:r>
          </a:p>
        </p:txBody>
      </p:sp>
      <p:sp>
        <p:nvSpPr>
          <p:cNvPr id="2" name="TextBox 1">
            <a:extLst>
              <a:ext uri="{FF2B5EF4-FFF2-40B4-BE49-F238E27FC236}">
                <a16:creationId xmlns:a16="http://schemas.microsoft.com/office/drawing/2014/main" id="{6C96370C-0E93-23F8-01E6-0F65F4C191D2}"/>
              </a:ext>
            </a:extLst>
          </p:cNvPr>
          <p:cNvSpPr txBox="1"/>
          <p:nvPr/>
        </p:nvSpPr>
        <p:spPr>
          <a:xfrm>
            <a:off x="8615219" y="632273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Slogans</a:t>
            </a:r>
          </a:p>
        </p:txBody>
      </p:sp>
    </p:spTree>
    <p:extLst>
      <p:ext uri="{BB962C8B-B14F-4D97-AF65-F5344CB8AC3E}">
        <p14:creationId xmlns:p14="http://schemas.microsoft.com/office/powerpoint/2010/main" val="3210898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388136" y="1100510"/>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Content Placeholder 3">
            <a:extLst>
              <a:ext uri="{FF2B5EF4-FFF2-40B4-BE49-F238E27FC236}">
                <a16:creationId xmlns:a16="http://schemas.microsoft.com/office/drawing/2014/main" id="{7DEA6FCE-B71C-4998-B297-ACCD5E9564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677" y="413998"/>
            <a:ext cx="5371042" cy="2694666"/>
          </a:xfrm>
          <a:prstGeom prst="rect">
            <a:avLst/>
          </a:prstGeom>
          <a:effectLst>
            <a:outerShdw blurRad="50800" dir="14400000">
              <a:srgbClr val="000000">
                <a:alpha val="40000"/>
              </a:srgbClr>
            </a:outerShdw>
          </a:effectLst>
        </p:spPr>
      </p:pic>
      <p:pic>
        <p:nvPicPr>
          <p:cNvPr id="6" name="Picture 5">
            <a:extLst>
              <a:ext uri="{FF2B5EF4-FFF2-40B4-BE49-F238E27FC236}">
                <a16:creationId xmlns:a16="http://schemas.microsoft.com/office/drawing/2014/main" id="{41F6C961-5468-4CBA-BCE9-C67641437540}"/>
              </a:ext>
            </a:extLst>
          </p:cNvPr>
          <p:cNvPicPr>
            <a:picLocks noChangeAspect="1"/>
          </p:cNvPicPr>
          <p:nvPr/>
        </p:nvPicPr>
        <p:blipFill>
          <a:blip r:embed="rId4"/>
          <a:stretch>
            <a:fillRect/>
          </a:stretch>
        </p:blipFill>
        <p:spPr>
          <a:xfrm>
            <a:off x="8716784" y="2960274"/>
            <a:ext cx="3399866" cy="1952626"/>
          </a:xfrm>
          <a:prstGeom prst="rect">
            <a:avLst/>
          </a:prstGeom>
        </p:spPr>
      </p:pic>
      <p:pic>
        <p:nvPicPr>
          <p:cNvPr id="7" name="Picture 6">
            <a:extLst>
              <a:ext uri="{FF2B5EF4-FFF2-40B4-BE49-F238E27FC236}">
                <a16:creationId xmlns:a16="http://schemas.microsoft.com/office/drawing/2014/main" id="{027A6C18-372A-4A73-9DCF-A0E44058240C}"/>
              </a:ext>
            </a:extLst>
          </p:cNvPr>
          <p:cNvPicPr>
            <a:picLocks noChangeAspect="1"/>
          </p:cNvPicPr>
          <p:nvPr/>
        </p:nvPicPr>
        <p:blipFill>
          <a:blip r:embed="rId5"/>
          <a:stretch>
            <a:fillRect/>
          </a:stretch>
        </p:blipFill>
        <p:spPr>
          <a:xfrm>
            <a:off x="5595476" y="3433971"/>
            <a:ext cx="2886075" cy="1581150"/>
          </a:xfrm>
          <a:prstGeom prst="rect">
            <a:avLst/>
          </a:prstGeom>
        </p:spPr>
      </p:pic>
      <p:pic>
        <p:nvPicPr>
          <p:cNvPr id="9" name="Picture 8">
            <a:extLst>
              <a:ext uri="{FF2B5EF4-FFF2-40B4-BE49-F238E27FC236}">
                <a16:creationId xmlns:a16="http://schemas.microsoft.com/office/drawing/2014/main" id="{F366B496-694F-49A9-ACB2-06140406B062}"/>
              </a:ext>
            </a:extLst>
          </p:cNvPr>
          <p:cNvPicPr>
            <a:picLocks noChangeAspect="1"/>
          </p:cNvPicPr>
          <p:nvPr/>
        </p:nvPicPr>
        <p:blipFill>
          <a:blip r:embed="rId6"/>
          <a:stretch>
            <a:fillRect/>
          </a:stretch>
        </p:blipFill>
        <p:spPr>
          <a:xfrm>
            <a:off x="5562139" y="5149089"/>
            <a:ext cx="2952750" cy="1552575"/>
          </a:xfrm>
          <a:prstGeom prst="rect">
            <a:avLst/>
          </a:prstGeom>
        </p:spPr>
      </p:pic>
      <p:pic>
        <p:nvPicPr>
          <p:cNvPr id="10" name="Picture 9">
            <a:extLst>
              <a:ext uri="{FF2B5EF4-FFF2-40B4-BE49-F238E27FC236}">
                <a16:creationId xmlns:a16="http://schemas.microsoft.com/office/drawing/2014/main" id="{646ACD61-87B7-49EF-8263-120F8A4369D7}"/>
              </a:ext>
            </a:extLst>
          </p:cNvPr>
          <p:cNvPicPr>
            <a:picLocks noChangeAspect="1"/>
          </p:cNvPicPr>
          <p:nvPr/>
        </p:nvPicPr>
        <p:blipFill>
          <a:blip r:embed="rId7"/>
          <a:stretch>
            <a:fillRect/>
          </a:stretch>
        </p:blipFill>
        <p:spPr>
          <a:xfrm>
            <a:off x="8987967" y="5015121"/>
            <a:ext cx="2857500" cy="1600200"/>
          </a:xfrm>
          <a:prstGeom prst="rect">
            <a:avLst/>
          </a:prstGeom>
        </p:spPr>
      </p:pic>
      <p:pic>
        <p:nvPicPr>
          <p:cNvPr id="11" name="Picture 10">
            <a:extLst>
              <a:ext uri="{FF2B5EF4-FFF2-40B4-BE49-F238E27FC236}">
                <a16:creationId xmlns:a16="http://schemas.microsoft.com/office/drawing/2014/main" id="{FE66B709-8B33-4062-B16E-B4A32646EEEA}"/>
              </a:ext>
            </a:extLst>
          </p:cNvPr>
          <p:cNvPicPr>
            <a:picLocks noChangeAspect="1"/>
          </p:cNvPicPr>
          <p:nvPr/>
        </p:nvPicPr>
        <p:blipFill>
          <a:blip r:embed="rId8"/>
          <a:stretch>
            <a:fillRect/>
          </a:stretch>
        </p:blipFill>
        <p:spPr>
          <a:xfrm>
            <a:off x="5876085" y="650282"/>
            <a:ext cx="2305050" cy="1990725"/>
          </a:xfrm>
          <a:prstGeom prst="rect">
            <a:avLst/>
          </a:prstGeom>
        </p:spPr>
      </p:pic>
      <p:pic>
        <p:nvPicPr>
          <p:cNvPr id="12" name="Picture 11">
            <a:extLst>
              <a:ext uri="{FF2B5EF4-FFF2-40B4-BE49-F238E27FC236}">
                <a16:creationId xmlns:a16="http://schemas.microsoft.com/office/drawing/2014/main" id="{BDAC9B05-A2E1-46AA-8DD4-A300D6EAB15A}"/>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77245" y="3920975"/>
            <a:ext cx="5182999" cy="2889042"/>
          </a:xfrm>
          <a:prstGeom prst="rect">
            <a:avLst/>
          </a:prstGeom>
        </p:spPr>
      </p:pic>
    </p:spTree>
    <p:extLst>
      <p:ext uri="{BB962C8B-B14F-4D97-AF65-F5344CB8AC3E}">
        <p14:creationId xmlns:p14="http://schemas.microsoft.com/office/powerpoint/2010/main" val="270839562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755725"/>
          </a:xfrm>
          <a:prstGeom prst="rect">
            <a:avLst/>
          </a:prstGeom>
          <a:noFill/>
        </p:spPr>
        <p:txBody>
          <a:bodyPr wrap="square" rtlCol="0">
            <a:spAutoFit/>
          </a:bodyPr>
          <a:lstStyle/>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Musical messages written around the brand</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Have catchy hooks and that become permanently registered in the minds of listeners</a:t>
            </a:r>
          </a:p>
          <a:p>
            <a:pPr marL="342900" marR="0" lvl="0" indent="-34290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Enhance brand awareness by repeating the brand name in clever and amusing ways. Even consumers are likely to mentally rehearse or repeat catchy jingles after the ad is over, providing more encoding opportunities and increasing memorability.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Jingles </a:t>
            </a:r>
          </a:p>
        </p:txBody>
      </p:sp>
    </p:spTree>
    <p:extLst>
      <p:ext uri="{BB962C8B-B14F-4D97-AF65-F5344CB8AC3E}">
        <p14:creationId xmlns:p14="http://schemas.microsoft.com/office/powerpoint/2010/main" val="36106616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393B-B46B-4D2A-8CA0-07AE35225D6F}"/>
              </a:ext>
            </a:extLst>
          </p:cNvPr>
          <p:cNvSpPr>
            <a:spLocks noGrp="1"/>
          </p:cNvSpPr>
          <p:nvPr>
            <p:ph type="title"/>
          </p:nvPr>
        </p:nvSpPr>
        <p:spPr/>
        <p:txBody>
          <a:bodyPr/>
          <a:lstStyle/>
          <a:p>
            <a:endParaRPr lang="en-US"/>
          </a:p>
        </p:txBody>
      </p:sp>
      <p:pic>
        <p:nvPicPr>
          <p:cNvPr id="4" name="Online Media 3" title="اعلان ڤودافون رمضان ٢٠٢٢ - اللي بينّا حياة - عمرو دياب">
            <a:hlinkClick r:id="" action="ppaction://media"/>
            <a:extLst>
              <a:ext uri="{FF2B5EF4-FFF2-40B4-BE49-F238E27FC236}">
                <a16:creationId xmlns:a16="http://schemas.microsoft.com/office/drawing/2014/main" id="{C5C51F7E-93EA-4730-B65C-9128E5D2B530}"/>
              </a:ext>
            </a:extLst>
          </p:cNvPr>
          <p:cNvPicPr>
            <a:picLocks noGrp="1" noRot="1" noChangeAspect="1"/>
          </p:cNvPicPr>
          <p:nvPr>
            <p:ph idx="1"/>
            <a:videoFile r:link="rId1"/>
          </p:nvPr>
        </p:nvPicPr>
        <p:blipFill>
          <a:blip r:embed="rId3"/>
          <a:stretch>
            <a:fillRect/>
          </a:stretch>
        </p:blipFill>
        <p:spPr>
          <a:xfrm>
            <a:off x="320511" y="188536"/>
            <a:ext cx="11605822" cy="6528275"/>
          </a:xfrm>
          <a:prstGeom prst="rect">
            <a:avLst/>
          </a:prstGeom>
        </p:spPr>
      </p:pic>
    </p:spTree>
    <p:extLst>
      <p:ext uri="{BB962C8B-B14F-4D97-AF65-F5344CB8AC3E}">
        <p14:creationId xmlns:p14="http://schemas.microsoft.com/office/powerpoint/2010/main" val="148501227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07AEA-5AB3-41C3-9B2E-4DA4689DA006}"/>
              </a:ext>
            </a:extLst>
          </p:cNvPr>
          <p:cNvSpPr>
            <a:spLocks noGrp="1"/>
          </p:cNvSpPr>
          <p:nvPr>
            <p:ph type="title"/>
          </p:nvPr>
        </p:nvSpPr>
        <p:spPr/>
        <p:txBody>
          <a:bodyPr/>
          <a:lstStyle/>
          <a:p>
            <a:endParaRPr lang="en-US"/>
          </a:p>
        </p:txBody>
      </p:sp>
      <p:pic>
        <p:nvPicPr>
          <p:cNvPr id="6" name="Online Media 5" title="اعلان نسكافيه القديم بمناسبه مرور ٧٥ سنه علي نسكافيه">
            <a:hlinkClick r:id="" action="ppaction://media"/>
            <a:extLst>
              <a:ext uri="{FF2B5EF4-FFF2-40B4-BE49-F238E27FC236}">
                <a16:creationId xmlns:a16="http://schemas.microsoft.com/office/drawing/2014/main" id="{CD94E826-8FFB-A4DD-F043-A05672CB7607}"/>
              </a:ext>
            </a:extLst>
          </p:cNvPr>
          <p:cNvPicPr>
            <a:picLocks noGrp="1" noRot="1" noChangeAspect="1"/>
          </p:cNvPicPr>
          <p:nvPr>
            <p:ph idx="1"/>
            <a:videoFile r:link="rId1"/>
          </p:nvPr>
        </p:nvPicPr>
        <p:blipFill>
          <a:blip r:embed="rId3"/>
          <a:stretch>
            <a:fillRect/>
          </a:stretch>
        </p:blipFill>
        <p:spPr>
          <a:xfrm>
            <a:off x="0" y="0"/>
            <a:ext cx="12192000" cy="6888946"/>
          </a:xfrm>
          <a:prstGeom prst="rect">
            <a:avLst/>
          </a:prstGeom>
        </p:spPr>
      </p:pic>
    </p:spTree>
    <p:extLst>
      <p:ext uri="{BB962C8B-B14F-4D97-AF65-F5344CB8AC3E}">
        <p14:creationId xmlns:p14="http://schemas.microsoft.com/office/powerpoint/2010/main" val="2540553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998B8-21E4-41EE-8727-FEA5829EAC80}"/>
              </a:ext>
            </a:extLst>
          </p:cNvPr>
          <p:cNvSpPr>
            <a:spLocks noGrp="1"/>
          </p:cNvSpPr>
          <p:nvPr>
            <p:ph type="title"/>
          </p:nvPr>
        </p:nvSpPr>
        <p:spPr/>
        <p:txBody>
          <a:bodyPr/>
          <a:lstStyle/>
          <a:p>
            <a:endParaRPr lang="en-US"/>
          </a:p>
        </p:txBody>
      </p:sp>
      <p:pic>
        <p:nvPicPr>
          <p:cNvPr id="4" name="Online Media 3" title="Every McDonald&amp;#39;s Ad Outro">
            <a:hlinkClick r:id="" action="ppaction://media"/>
            <a:extLst>
              <a:ext uri="{FF2B5EF4-FFF2-40B4-BE49-F238E27FC236}">
                <a16:creationId xmlns:a16="http://schemas.microsoft.com/office/drawing/2014/main" id="{6AB71ADF-EECF-46A6-BF5E-24A16655C487}"/>
              </a:ext>
            </a:extLst>
          </p:cNvPr>
          <p:cNvPicPr>
            <a:picLocks noGrp="1" noRot="1" noChangeAspect="1"/>
          </p:cNvPicPr>
          <p:nvPr>
            <p:ph idx="1"/>
            <a:videoFile r:link="rId1"/>
          </p:nvPr>
        </p:nvPicPr>
        <p:blipFill>
          <a:blip r:embed="rId3"/>
          <a:stretch>
            <a:fillRect/>
          </a:stretch>
        </p:blipFill>
        <p:spPr>
          <a:xfrm>
            <a:off x="113122" y="235081"/>
            <a:ext cx="11774078" cy="6622919"/>
          </a:xfrm>
          <a:prstGeom prst="rect">
            <a:avLst/>
          </a:prstGeom>
        </p:spPr>
      </p:pic>
    </p:spTree>
    <p:extLst>
      <p:ext uri="{BB962C8B-B14F-4D97-AF65-F5344CB8AC3E}">
        <p14:creationId xmlns:p14="http://schemas.microsoft.com/office/powerpoint/2010/main" val="38970308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67076" y="2017634"/>
            <a:ext cx="9771520" cy="3431709"/>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Activity of designing and producing containers or wrappers</a:t>
            </a:r>
          </a:p>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sng" strike="noStrike" kern="1200" cap="none" spc="0" normalizeH="0" baseline="0" noProof="0" dirty="0">
                <a:ln>
                  <a:noFill/>
                </a:ln>
                <a:effectLst/>
                <a:uLnTx/>
                <a:uFillTx/>
                <a:latin typeface="Century Gothic" panose="020B0502020202020204"/>
                <a:ea typeface="+mn-ea"/>
                <a:cs typeface="Tahoma" panose="020B0604030504040204" pitchFamily="34" charset="0"/>
              </a:rPr>
              <a:t>From the perspective of both the firm and consumers, packaging must:</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Identify the brand</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Convey descriptive and persuasive information</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Facilitate product transportation and protection</a:t>
            </a:r>
          </a:p>
          <a:p>
            <a:pPr marL="742950" marR="0" lvl="1" indent="-28575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Assist in at-home storage</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11219062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742773"/>
          </a:xfrm>
          <a:prstGeom prst="rect">
            <a:avLst/>
          </a:prstGeom>
          <a:noFill/>
        </p:spPr>
        <p:txBody>
          <a:bodyPr wrap="square" rtlCol="0">
            <a:spAutoFit/>
          </a:bodyPr>
          <a:lstStyle/>
          <a:p>
            <a:pPr marL="342900" marR="0" lvl="0" indent="-342900" algn="l" defTabSz="457200" rtl="0" eaLnBrk="1" fontAlgn="auto" latinLnBrk="0" hangingPunct="1">
              <a:lnSpc>
                <a:spcPct val="100000"/>
              </a:lnSpc>
              <a:spcBef>
                <a:spcPct val="20000"/>
              </a:spcBef>
              <a:spcAft>
                <a:spcPts val="600"/>
              </a:spcAft>
              <a:buClr>
                <a:srgbClr val="92278F"/>
              </a:buClr>
              <a:buSzTx/>
              <a:buFont typeface="Wingdings 2" charset="2"/>
              <a:buChar char=""/>
              <a:tabLst/>
              <a:defRPr/>
            </a:pPr>
            <a:r>
              <a:rPr kumimoji="0" lang="en-IN" altLang="ar-EG" sz="2400" b="0" i="0" u="sng" strike="noStrike" kern="1200" cap="none" spc="0" normalizeH="0" baseline="0" noProof="0" dirty="0">
                <a:ln>
                  <a:noFill/>
                </a:ln>
                <a:effectLst/>
                <a:uLnTx/>
                <a:uFillTx/>
                <a:latin typeface="Century Gothic" panose="020B0502020202020204"/>
                <a:ea typeface="+mn-ea"/>
                <a:cs typeface="Tahoma" panose="020B0604030504040204" pitchFamily="34" charset="0"/>
              </a:rPr>
              <a:t>From the perspective of both the firm and consumers, packaging must:</a:t>
            </a:r>
          </a:p>
          <a:p>
            <a:pPr marL="742950" marR="0" lvl="1" indent="-28575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Aid product consumption. Packaging play a significant role at the point of purchase, with package design and innovation. Packaging innovations can create a point of difference and can capture new market segments.</a:t>
            </a:r>
          </a:p>
          <a:p>
            <a:pPr marL="742950" marR="0" lvl="1" indent="-285750" algn="l" defTabSz="457200" rtl="0" eaLnBrk="1" fontAlgn="auto" latinLnBrk="0" hangingPunct="1">
              <a:lnSpc>
                <a:spcPct val="150000"/>
              </a:lnSpc>
              <a:spcBef>
                <a:spcPct val="20000"/>
              </a:spcBef>
              <a:spcAft>
                <a:spcPts val="600"/>
              </a:spcAft>
              <a:buClr>
                <a:srgbClr val="92278F"/>
              </a:buClr>
              <a:buSzTx/>
              <a:buFont typeface="Wingdings 2" charset="2"/>
              <a:buChar char=""/>
              <a:tabLst/>
              <a:defRPr/>
            </a:pPr>
            <a:r>
              <a:rPr kumimoji="0" lang="en-IN" altLang="ar-EG" sz="2000" b="0" i="0" u="none" strike="noStrike" kern="1200" cap="none" spc="0" normalizeH="0" baseline="0" noProof="0" dirty="0">
                <a:ln>
                  <a:noFill/>
                </a:ln>
                <a:effectLst/>
                <a:uLnTx/>
                <a:uFillTx/>
                <a:latin typeface="Century Gothic" panose="020B0502020202020204"/>
                <a:ea typeface="+mn-ea"/>
                <a:cs typeface="Tahoma" panose="020B0604030504040204" pitchFamily="34" charset="0"/>
              </a:rPr>
              <a:t>One of the major packaging trends of recent years is to make bigger and smaller packaged versions of products to appeal to new market segments. Jumbo sizes have been successfully introduced for Pizzas, frozen dinners.</a:t>
            </a:r>
            <a:endParaRPr kumimoji="0" lang="en-IN" altLang="ar-EG" sz="1600" b="0" i="0" u="none" strike="noStrike" kern="1200" cap="none" spc="0" normalizeH="0" baseline="0" noProof="0" dirty="0">
              <a:ln>
                <a:noFill/>
              </a:ln>
              <a:effectLst/>
              <a:uLnTx/>
              <a:uFillTx/>
              <a:latin typeface="Century Gothic" panose="020B0502020202020204"/>
              <a:ea typeface="+mn-ea"/>
              <a:cs typeface="Tahoma" panose="020B060403050404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5841013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229428"/>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8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Benefits:</a:t>
            </a:r>
          </a:p>
          <a:p>
            <a:pPr marL="800100" lvl="1" indent="-342900" defTabSz="457200">
              <a:lnSpc>
                <a:spcPct val="150000"/>
              </a:lnSpc>
              <a:spcBef>
                <a:spcPct val="20000"/>
              </a:spcBef>
              <a:spcAft>
                <a:spcPts val="600"/>
              </a:spcAft>
              <a:buClr>
                <a:srgbClr val="92278F"/>
              </a:buClr>
              <a:buFont typeface="Wingdings 2" charset="2"/>
              <a:buChar char=""/>
              <a:defRPr/>
            </a:pPr>
            <a:r>
              <a:rPr kumimoji="0" lang="en-GB" altLang="ar-EG" sz="2400" b="0" i="0" strike="noStrike" kern="1200" cap="none" spc="0" normalizeH="0" baseline="0" noProof="0" dirty="0">
                <a:ln>
                  <a:noFill/>
                </a:ln>
                <a:effectLst/>
                <a:uLnTx/>
                <a:uFillTx/>
                <a:latin typeface="Century Gothic" panose="020B0502020202020204"/>
                <a:ea typeface="+mn-ea"/>
                <a:cs typeface="Tahoma" panose="020B0604030504040204" pitchFamily="34" charset="0"/>
              </a:rPr>
              <a:t>Structural packaging innovations can create a point of difference that permits a higher margin.</a:t>
            </a:r>
          </a:p>
          <a:p>
            <a:pPr marL="800100" lvl="1" indent="-342900" defTabSz="457200">
              <a:lnSpc>
                <a:spcPct val="150000"/>
              </a:lnSpc>
              <a:spcBef>
                <a:spcPct val="20000"/>
              </a:spcBef>
              <a:spcAft>
                <a:spcPts val="600"/>
              </a:spcAft>
              <a:buClr>
                <a:srgbClr val="92278F"/>
              </a:buClr>
              <a:buFont typeface="Wingdings 2" charset="2"/>
              <a:buChar char=""/>
              <a:defRPr/>
            </a:pPr>
            <a:r>
              <a:rPr kumimoji="0" lang="en-GB" altLang="ar-EG" sz="2400" b="0" i="0" strike="noStrike" kern="1200" cap="none" spc="0" normalizeH="0" baseline="0" noProof="0" dirty="0">
                <a:ln>
                  <a:noFill/>
                </a:ln>
                <a:effectLst/>
                <a:uLnTx/>
                <a:uFillTx/>
                <a:latin typeface="Century Gothic" panose="020B0502020202020204"/>
                <a:ea typeface="+mn-ea"/>
                <a:cs typeface="Tahoma" panose="020B0604030504040204" pitchFamily="34" charset="0"/>
              </a:rPr>
              <a:t>New packages can also expand a market and capture new market segments.</a:t>
            </a:r>
          </a:p>
          <a:p>
            <a:pPr marL="800100" lvl="1" indent="-342900" defTabSz="457200">
              <a:lnSpc>
                <a:spcPct val="150000"/>
              </a:lnSpc>
              <a:spcBef>
                <a:spcPct val="20000"/>
              </a:spcBef>
              <a:spcAft>
                <a:spcPts val="600"/>
              </a:spcAft>
              <a:buClr>
                <a:srgbClr val="92278F"/>
              </a:buClr>
              <a:buFont typeface="Wingdings 2" charset="2"/>
              <a:buChar char=""/>
              <a:defRPr/>
            </a:pPr>
            <a:r>
              <a:rPr kumimoji="0" lang="en-GB" altLang="ar-EG" sz="2400" b="0" i="0" strike="noStrike" kern="1200" cap="none" spc="0" normalizeH="0" baseline="0" noProof="0" dirty="0">
                <a:ln>
                  <a:noFill/>
                </a:ln>
                <a:effectLst/>
                <a:uLnTx/>
                <a:uFillTx/>
                <a:latin typeface="Century Gothic" panose="020B0502020202020204"/>
                <a:ea typeface="+mn-ea"/>
                <a:cs typeface="Tahoma" panose="020B0604030504040204" pitchFamily="34" charset="0"/>
              </a:rPr>
              <a:t>Packaging changes can have immediate impact on customer shopping </a:t>
            </a:r>
            <a:r>
              <a:rPr kumimoji="0" lang="en-GB" altLang="ar-EG" sz="2400" b="0" i="0" strike="noStrike" kern="1200" cap="none" spc="0" normalizeH="0" baseline="0" noProof="0" dirty="0" err="1">
                <a:ln>
                  <a:noFill/>
                </a:ln>
                <a:effectLst/>
                <a:uLnTx/>
                <a:uFillTx/>
                <a:latin typeface="Century Gothic" panose="020B0502020202020204"/>
                <a:ea typeface="+mn-ea"/>
                <a:cs typeface="Tahoma" panose="020B0604030504040204" pitchFamily="34" charset="0"/>
              </a:rPr>
              <a:t>behavior</a:t>
            </a:r>
            <a:r>
              <a:rPr kumimoji="0" lang="en-GB" altLang="ar-EG" sz="2400" b="0" i="0" strike="noStrike" kern="1200" cap="none" spc="0" normalizeH="0" baseline="0" noProof="0" dirty="0">
                <a:ln>
                  <a:noFill/>
                </a:ln>
                <a:effectLst/>
                <a:uLnTx/>
                <a:uFillTx/>
                <a:latin typeface="Century Gothic" panose="020B0502020202020204"/>
                <a:ea typeface="+mn-ea"/>
                <a:cs typeface="Tahoma" panose="020B0604030504040204" pitchFamily="34" charset="0"/>
              </a:rPr>
              <a:t> and sales.</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11293131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296561"/>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8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Packaging at the point of purchase</a:t>
            </a:r>
          </a:p>
          <a:p>
            <a:pPr marL="457200" marR="0" lvl="0" indent="-4572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Many consumers may first encounter a new brand on the supermarket shelf or in the store therefore right packaging can create strong appeal on the store shelf and help products stand out from the clutter.</a:t>
            </a:r>
          </a:p>
          <a:p>
            <a:pPr marL="457200" marR="0" lvl="0" indent="-457200" algn="l" defTabSz="457200" rtl="0" eaLnBrk="1" fontAlgn="auto" latinLnBrk="0" hangingPunct="1">
              <a:lnSpc>
                <a:spcPct val="100000"/>
              </a:lnSpc>
              <a:spcBef>
                <a:spcPct val="20000"/>
              </a:spcBef>
              <a:spcAft>
                <a:spcPts val="600"/>
              </a:spcAft>
              <a:buClr>
                <a:srgbClr val="92278F"/>
              </a:buClr>
              <a:buSzTx/>
              <a:buFont typeface="Arial" panose="020B0604020202020204" pitchFamily="34" charset="0"/>
              <a:buChar char="•"/>
              <a:tabLst/>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When few product differences exist in some categories, packaging innovations can provide at least a temporary edge on competition.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10912473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808624"/>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8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Packaging innovations</a:t>
            </a:r>
          </a:p>
          <a:p>
            <a:pPr marL="914400" lvl="1" indent="-457200" defTabSz="457200">
              <a:lnSpc>
                <a:spcPct val="150000"/>
              </a:lnSpc>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Can both lower costs and/or improve demand</a:t>
            </a:r>
          </a:p>
          <a:p>
            <a:pPr marL="914400" lvl="1" indent="-457200" defTabSz="457200">
              <a:lnSpc>
                <a:spcPct val="150000"/>
              </a:lnSpc>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Manufacturers can redesign packages and employ more recyclable materials to lower the use of paper and plastic.</a:t>
            </a:r>
          </a:p>
          <a:p>
            <a:pPr marL="914400" lvl="1" indent="-457200" defTabSz="457200">
              <a:lnSpc>
                <a:spcPct val="150000"/>
              </a:lnSpc>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In mature markets, package innovations can provide a short-term sales boost.</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107339939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308878"/>
            <a:ext cx="10557165" cy="5199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86967" y="1487557"/>
            <a:ext cx="9771520" cy="4459682"/>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8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Package designing</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Integral part of product development and launch.</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Specialized package designers bring artistic techniques and scientific skills to package design in an attempt to meet the marketing objectives for a brand.</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Packaging </a:t>
            </a:r>
            <a:r>
              <a:rPr kumimoji="0" lang="en-GB" altLang="ar-EG" sz="2800" i="0" strike="noStrike" kern="1200" cap="none" spc="0" normalizeH="0" baseline="0" noProof="0" dirty="0" err="1">
                <a:ln>
                  <a:noFill/>
                </a:ln>
                <a:effectLst/>
                <a:uLnTx/>
                <a:uFillTx/>
                <a:latin typeface="Century Gothic" panose="020B0502020202020204"/>
                <a:ea typeface="+mn-ea"/>
                <a:cs typeface="Tahoma" panose="020B0604030504040204" pitchFamily="34" charset="0"/>
              </a:rPr>
              <a:t>color</a:t>
            </a: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 affect consumers’ perceptions of the product itself.</a:t>
            </a:r>
          </a:p>
        </p:txBody>
      </p:sp>
      <p:sp>
        <p:nvSpPr>
          <p:cNvPr id="2" name="TextBox 1">
            <a:extLst>
              <a:ext uri="{FF2B5EF4-FFF2-40B4-BE49-F238E27FC236}">
                <a16:creationId xmlns:a16="http://schemas.microsoft.com/office/drawing/2014/main" id="{6C96370C-0E93-23F8-01E6-0F65F4C191D2}"/>
              </a:ext>
            </a:extLst>
          </p:cNvPr>
          <p:cNvSpPr txBox="1"/>
          <p:nvPr/>
        </p:nvSpPr>
        <p:spPr>
          <a:xfrm>
            <a:off x="8482512" y="604137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31674535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89233" y="74542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82512" y="969818"/>
            <a:ext cx="4128422" cy="58676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254" y="1082396"/>
            <a:ext cx="10557165" cy="5426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60581" y="1115939"/>
            <a:ext cx="9771520" cy="5216813"/>
          </a:xfrm>
          <a:prstGeom prst="rect">
            <a:avLst/>
          </a:prstGeom>
          <a:noFill/>
        </p:spPr>
        <p:txBody>
          <a:bodyPr wrap="square" rtlCol="0">
            <a:spAutoFit/>
          </a:bodyPr>
          <a:lstStyle/>
          <a:p>
            <a:pPr marR="0" lvl="0" algn="l" defTabSz="457200" rtl="0" eaLnBrk="1" fontAlgn="auto" latinLnBrk="0" hangingPunct="1">
              <a:lnSpc>
                <a:spcPct val="100000"/>
              </a:lnSpc>
              <a:spcBef>
                <a:spcPct val="20000"/>
              </a:spcBef>
              <a:spcAft>
                <a:spcPts val="600"/>
              </a:spcAft>
              <a:buClr>
                <a:srgbClr val="92278F"/>
              </a:buClr>
              <a:buSzTx/>
              <a:tabLst/>
              <a:defRPr/>
            </a:pPr>
            <a:r>
              <a:rPr kumimoji="0" lang="en-GB" altLang="ar-EG" sz="2800" b="1" i="0" u="sng" strike="noStrike" kern="1200" cap="none" spc="0" normalizeH="0" baseline="0" noProof="0" dirty="0">
                <a:ln>
                  <a:noFill/>
                </a:ln>
                <a:effectLst/>
                <a:uLnTx/>
                <a:uFillTx/>
                <a:latin typeface="Century Gothic" panose="020B0502020202020204"/>
                <a:ea typeface="+mn-ea"/>
                <a:cs typeface="Tahoma" panose="020B0604030504040204" pitchFamily="34" charset="0"/>
              </a:rPr>
              <a:t>Packaging changes</a:t>
            </a:r>
          </a:p>
          <a:p>
            <a:pPr lvl="1" defTabSz="457200">
              <a:spcBef>
                <a:spcPct val="20000"/>
              </a:spcBef>
              <a:spcAft>
                <a:spcPts val="600"/>
              </a:spcAft>
              <a:buClr>
                <a:srgbClr val="92278F"/>
              </a:buCl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Firms change their packaging:</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To signal a higher price, or to more effectively sell products through new or shifting distribution channels.</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When a significant product line expansion would benefit from a common look.</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To accompany a new product innovation to signal changes to consumers.</a:t>
            </a:r>
          </a:p>
          <a:p>
            <a:pPr marL="914400" lvl="1" indent="-457200" defTabSz="457200">
              <a:spcBef>
                <a:spcPct val="20000"/>
              </a:spcBef>
              <a:spcAft>
                <a:spcPts val="600"/>
              </a:spcAft>
              <a:buClr>
                <a:srgbClr val="92278F"/>
              </a:buClr>
              <a:buFont typeface="Arial" panose="020B0604020202020204" pitchFamily="34" charset="0"/>
              <a:buChar char="•"/>
              <a:defRPr/>
            </a:pPr>
            <a:r>
              <a:rPr kumimoji="0" lang="en-GB" altLang="ar-EG" sz="2800" i="0" strike="noStrike" kern="1200" cap="none" spc="0" normalizeH="0" baseline="0" noProof="0" dirty="0">
                <a:ln>
                  <a:noFill/>
                </a:ln>
                <a:effectLst/>
                <a:uLnTx/>
                <a:uFillTx/>
                <a:latin typeface="Century Gothic" panose="020B0502020202020204"/>
                <a:ea typeface="+mn-ea"/>
                <a:cs typeface="Tahoma" panose="020B0604030504040204" pitchFamily="34" charset="0"/>
              </a:rPr>
              <a:t>When the old package looks outdated.</a:t>
            </a:r>
          </a:p>
        </p:txBody>
      </p:sp>
      <p:sp>
        <p:nvSpPr>
          <p:cNvPr id="2" name="TextBox 1">
            <a:extLst>
              <a:ext uri="{FF2B5EF4-FFF2-40B4-BE49-F238E27FC236}">
                <a16:creationId xmlns:a16="http://schemas.microsoft.com/office/drawing/2014/main" id="{6C96370C-0E93-23F8-01E6-0F65F4C191D2}"/>
              </a:ext>
            </a:extLst>
          </p:cNvPr>
          <p:cNvSpPr txBox="1"/>
          <p:nvPr/>
        </p:nvSpPr>
        <p:spPr>
          <a:xfrm>
            <a:off x="8778076" y="60452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8DD2E18-4B6D-94A1-B8E3-844EA55863BB}"/>
              </a:ext>
            </a:extLst>
          </p:cNvPr>
          <p:cNvSpPr txBox="1"/>
          <p:nvPr/>
        </p:nvSpPr>
        <p:spPr>
          <a:xfrm>
            <a:off x="2744123" y="135155"/>
            <a:ext cx="7443778" cy="615553"/>
          </a:xfrm>
          <a:prstGeom prst="rect">
            <a:avLst/>
          </a:prstGeom>
          <a:noFill/>
        </p:spPr>
        <p:txBody>
          <a:bodyPr wrap="square" rtlCol="0">
            <a:spAutoFit/>
          </a:bodyPr>
          <a:lstStyle/>
          <a:p>
            <a:r>
              <a:rPr kumimoji="0" lang="en-US" altLang="ar-EG" sz="3400" b="1" i="0" u="none" strike="noStrike" kern="0" cap="none" spc="0" normalizeH="0" baseline="0" noProof="0" dirty="0">
                <a:ln>
                  <a:noFill/>
                </a:ln>
                <a:solidFill>
                  <a:srgbClr val="007FA3"/>
                </a:solidFill>
                <a:effectLst/>
                <a:uLnTx/>
                <a:uFillTx/>
                <a:latin typeface="Times New Roman"/>
                <a:cs typeface="Times New Roman"/>
                <a:sym typeface="Times New Roman"/>
              </a:rPr>
              <a:t>Packaging </a:t>
            </a:r>
          </a:p>
        </p:txBody>
      </p:sp>
    </p:spTree>
    <p:extLst>
      <p:ext uri="{BB962C8B-B14F-4D97-AF65-F5344CB8AC3E}">
        <p14:creationId xmlns:p14="http://schemas.microsoft.com/office/powerpoint/2010/main" val="319581682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388136" y="1100510"/>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Picture 12">
            <a:extLst>
              <a:ext uri="{FF2B5EF4-FFF2-40B4-BE49-F238E27FC236}">
                <a16:creationId xmlns:a16="http://schemas.microsoft.com/office/drawing/2014/main" id="{C7A304FE-1F7C-4A73-83C8-B3A7C2E33E1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48823" y="1724569"/>
            <a:ext cx="3032002" cy="5045710"/>
          </a:xfrm>
          <a:prstGeom prst="rect">
            <a:avLst/>
          </a:prstGeom>
        </p:spPr>
      </p:pic>
      <p:pic>
        <p:nvPicPr>
          <p:cNvPr id="14" name="Picture 13">
            <a:extLst>
              <a:ext uri="{FF2B5EF4-FFF2-40B4-BE49-F238E27FC236}">
                <a16:creationId xmlns:a16="http://schemas.microsoft.com/office/drawing/2014/main" id="{05371721-8DE1-4A70-932A-813804ABD81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23388" y="213385"/>
            <a:ext cx="2642446" cy="3449335"/>
          </a:xfrm>
          <a:prstGeom prst="rect">
            <a:avLst/>
          </a:prstGeom>
        </p:spPr>
      </p:pic>
      <p:pic>
        <p:nvPicPr>
          <p:cNvPr id="15" name="Picture 14">
            <a:extLst>
              <a:ext uri="{FF2B5EF4-FFF2-40B4-BE49-F238E27FC236}">
                <a16:creationId xmlns:a16="http://schemas.microsoft.com/office/drawing/2014/main" id="{5F7CA1B7-F4EF-421B-9648-C033FF9553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923388" y="3718631"/>
            <a:ext cx="2776999" cy="3051648"/>
          </a:xfrm>
          <a:prstGeom prst="rect">
            <a:avLst/>
          </a:prstGeom>
        </p:spPr>
      </p:pic>
      <p:pic>
        <p:nvPicPr>
          <p:cNvPr id="16" name="Picture 15">
            <a:extLst>
              <a:ext uri="{FF2B5EF4-FFF2-40B4-BE49-F238E27FC236}">
                <a16:creationId xmlns:a16="http://schemas.microsoft.com/office/drawing/2014/main" id="{CD7D5D54-A433-4401-9B76-5B01535720C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36989" y="213385"/>
            <a:ext cx="5144984" cy="6431230"/>
          </a:xfrm>
          <a:prstGeom prst="rect">
            <a:avLst/>
          </a:prstGeom>
        </p:spPr>
      </p:pic>
    </p:spTree>
    <p:extLst>
      <p:ext uri="{BB962C8B-B14F-4D97-AF65-F5344CB8AC3E}">
        <p14:creationId xmlns:p14="http://schemas.microsoft.com/office/powerpoint/2010/main" val="3228000035"/>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911773"/>
            <a:ext cx="4128422" cy="58043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8993" y="968812"/>
            <a:ext cx="10899228" cy="588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cstate="email">
            <a:extLst>
              <a:ext uri="{28A0092B-C50C-407E-A947-70E740481C1C}">
                <a14:useLocalDpi xmlns:a14="http://schemas.microsoft.com/office/drawing/2010/main"/>
              </a:ext>
            </a:extLst>
          </a:blip>
          <a:srcRect/>
          <a:stretch/>
        </p:blipFill>
        <p:spPr>
          <a:xfrm>
            <a:off x="9656925" y="-156311"/>
            <a:ext cx="2383737" cy="1125123"/>
          </a:xfrm>
          <a:prstGeom prst="rect">
            <a:avLst/>
          </a:prstGeom>
        </p:spPr>
      </p:pic>
      <p:sp>
        <p:nvSpPr>
          <p:cNvPr id="5" name="Rectangle 4">
            <a:extLst>
              <a:ext uri="{FF2B5EF4-FFF2-40B4-BE49-F238E27FC236}">
                <a16:creationId xmlns:a16="http://schemas.microsoft.com/office/drawing/2014/main" id="{ADB57316-93DF-55FF-871F-F7A63A9FF2F0}"/>
              </a:ext>
            </a:extLst>
          </p:cNvPr>
          <p:cNvSpPr/>
          <p:nvPr/>
        </p:nvSpPr>
        <p:spPr>
          <a:xfrm>
            <a:off x="151338" y="823881"/>
            <a:ext cx="9345750"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0ADF1393-9C42-4638-A0E5-46AEBD28E7E1}"/>
              </a:ext>
            </a:extLst>
          </p:cNvPr>
          <p:cNvSpPr txBox="1">
            <a:spLocks/>
          </p:cNvSpPr>
          <p:nvPr/>
        </p:nvSpPr>
        <p:spPr>
          <a:xfrm>
            <a:off x="822182" y="-57039"/>
            <a:ext cx="7848852" cy="781708"/>
          </a:xfrm>
          <a:prstGeom prst="rect">
            <a:avLst/>
          </a:prstGeom>
          <a:noFill/>
          <a:ln>
            <a:noFill/>
          </a:ln>
        </p:spPr>
        <p:txBody>
          <a:bodyPr lIns="0" tIns="0" rIns="0" bIns="0" anchor="b" anchorCtr="0"/>
          <a:lstStyle>
            <a:defPPr marR="0" lvl="0" algn="l" rtl="0">
              <a:lnSpc>
                <a:spcPct val="100000"/>
              </a:lnSpc>
              <a:spcBef>
                <a:spcPts val="0"/>
              </a:spcBef>
              <a:spcAft>
                <a:spcPts val="0"/>
              </a:spcAft>
            </a:defPPr>
            <a:lvl1pPr marL="0" marR="0" lvl="0" indent="0" algn="l" rtl="0">
              <a:lnSpc>
                <a:spcPct val="100000"/>
              </a:lnSpc>
              <a:spcBef>
                <a:spcPts val="0"/>
              </a:spcBef>
              <a:spcAft>
                <a:spcPts val="0"/>
              </a:spcAft>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marL="0" marR="0" lvl="0" indent="0" algn="l" defTabSz="914400" rtl="0" eaLnBrk="1" fontAlgn="auto" latinLnBrk="0" hangingPunct="1">
              <a:lnSpc>
                <a:spcPct val="100000"/>
              </a:lnSpc>
              <a:spcBef>
                <a:spcPts val="0"/>
              </a:spcBef>
              <a:spcAft>
                <a:spcPts val="0"/>
              </a:spcAft>
              <a:buClr>
                <a:srgbClr val="007FA3"/>
              </a:buClr>
              <a:buSzTx/>
              <a:buFont typeface="Times New Roman"/>
              <a:buNone/>
              <a:tabLst/>
              <a:defRPr/>
            </a:pPr>
            <a:r>
              <a:rPr kumimoji="0" lang="en-IN" altLang="en-US" sz="3600" b="1" i="0" u="none" strike="noStrike" kern="0" cap="none" spc="0" normalizeH="0" baseline="0" noProof="0" dirty="0">
                <a:ln>
                  <a:noFill/>
                </a:ln>
                <a:solidFill>
                  <a:srgbClr val="007FA3"/>
                </a:solidFill>
                <a:effectLst/>
                <a:uLnTx/>
                <a:uFillTx/>
                <a:latin typeface="Arial"/>
                <a:cs typeface="Times New Roman"/>
                <a:sym typeface="Times New Roman"/>
              </a:rPr>
              <a:t>Critique of Brand Element Options</a:t>
            </a:r>
          </a:p>
        </p:txBody>
      </p:sp>
      <p:pic>
        <p:nvPicPr>
          <p:cNvPr id="2" name="Picture 1">
            <a:extLst>
              <a:ext uri="{FF2B5EF4-FFF2-40B4-BE49-F238E27FC236}">
                <a16:creationId xmlns:a16="http://schemas.microsoft.com/office/drawing/2014/main" id="{493BD02D-F986-4CFC-8F6C-6207704CCB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50428" y="1064456"/>
            <a:ext cx="10144372" cy="576486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15104" y="1655088"/>
            <a:ext cx="4222539" cy="4089068"/>
          </a:xfrm>
          <a:prstGeom prst="rect">
            <a:avLst/>
          </a:prstGeom>
        </p:spPr>
        <p:txBody>
          <a:bodyPr wrap="square">
            <a:spAutoFit/>
          </a:bodyPr>
          <a:lstStyle/>
          <a:p>
            <a:pPr marL="285750" indent="-285750">
              <a:lnSpc>
                <a:spcPct val="120000"/>
              </a:lnSpc>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Identify the different types of brand elements</a:t>
            </a:r>
          </a:p>
          <a:p>
            <a:pPr marL="285750" indent="-285750">
              <a:lnSpc>
                <a:spcPct val="120000"/>
              </a:lnSpc>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List the general criteria for choosing brand elements</a:t>
            </a:r>
          </a:p>
          <a:p>
            <a:pPr marL="285750" indent="-285750">
              <a:lnSpc>
                <a:spcPct val="120000"/>
              </a:lnSpc>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Describe key tactics in choosing different brand elements</a:t>
            </a:r>
          </a:p>
          <a:p>
            <a:pPr marL="285750" indent="-285750">
              <a:lnSpc>
                <a:spcPct val="120000"/>
              </a:lnSpc>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Explain the rationale for “mixing and matching” brand elements</a:t>
            </a:r>
          </a:p>
          <a:p>
            <a:pPr marL="285750" indent="-285750">
              <a:lnSpc>
                <a:spcPct val="120000"/>
              </a:lnSpc>
              <a:buFont typeface="Arial" panose="020B0604020202020204" pitchFamily="34" charset="0"/>
              <a:buChar char="•"/>
            </a:pPr>
            <a:r>
              <a:rPr lang="en-US" sz="2000" dirty="0">
                <a:solidFill>
                  <a:srgbClr val="000000"/>
                </a:solidFill>
                <a:latin typeface="Times New Roman" panose="02020603050405020304" pitchFamily="18" charset="0"/>
                <a:cs typeface="Times New Roman" panose="02020603050405020304" pitchFamily="18" charset="0"/>
              </a:rPr>
              <a:t>Highlight some of the legal issues surrounding brand elements </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70046" y="421445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1318A85-A3ED-093F-D9B7-3B9779BDB8E3}"/>
              </a:ext>
            </a:extLst>
          </p:cNvPr>
          <p:cNvSpPr txBox="1"/>
          <p:nvPr/>
        </p:nvSpPr>
        <p:spPr>
          <a:xfrm>
            <a:off x="7226751" y="4349937"/>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 Sum Up…</a:t>
            </a:r>
          </a:p>
        </p:txBody>
      </p:sp>
      <p:sp>
        <p:nvSpPr>
          <p:cNvPr id="9" name="TextBox 8">
            <a:extLst>
              <a:ext uri="{FF2B5EF4-FFF2-40B4-BE49-F238E27FC236}">
                <a16:creationId xmlns:a16="http://schemas.microsoft.com/office/drawing/2014/main" id="{CD87B6D3-2918-1A93-4A67-78ABFD084412}"/>
              </a:ext>
            </a:extLst>
          </p:cNvPr>
          <p:cNvSpPr txBox="1"/>
          <p:nvPr/>
        </p:nvSpPr>
        <p:spPr>
          <a:xfrm>
            <a:off x="5769637" y="421168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1D08C24-8F77-BC9E-6623-C550F2F33DD1}"/>
              </a:ext>
            </a:extLst>
          </p:cNvPr>
          <p:cNvSpPr txBox="1"/>
          <p:nvPr/>
        </p:nvSpPr>
        <p:spPr>
          <a:xfrm>
            <a:off x="5893466" y="4476558"/>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91804482"/>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688603"/>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cstate="email">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1962</TotalTime>
  <Words>3223</Words>
  <Application>Microsoft Office PowerPoint</Application>
  <PresentationFormat>Widescreen</PresentationFormat>
  <Paragraphs>250</Paragraphs>
  <Slides>62</Slides>
  <Notes>3</Notes>
  <HiddenSlides>0</HiddenSlides>
  <MMClips>15</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62</vt:i4>
      </vt:variant>
    </vt:vector>
  </HeadingPairs>
  <TitlesOfParts>
    <vt:vector size="71" baseType="lpstr">
      <vt:lpstr>Arial</vt:lpstr>
      <vt:lpstr>Calibri</vt:lpstr>
      <vt:lpstr>Calibri Light</vt:lpstr>
      <vt:lpstr>Century Gothic</vt:lpstr>
      <vt:lpstr>Times New Roman</vt:lpstr>
      <vt:lpstr>Tw Cen MT</vt:lpstr>
      <vt:lpstr>Wingdings 2</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433</cp:revision>
  <dcterms:created xsi:type="dcterms:W3CDTF">2023-04-29T09:08:23Z</dcterms:created>
  <dcterms:modified xsi:type="dcterms:W3CDTF">2023-11-02T22:11:27Z</dcterms:modified>
</cp:coreProperties>
</file>