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43"/>
  </p:notesMasterIdLst>
  <p:sldIdLst>
    <p:sldId id="303" r:id="rId3"/>
    <p:sldId id="619" r:id="rId4"/>
    <p:sldId id="693" r:id="rId5"/>
    <p:sldId id="694" r:id="rId6"/>
    <p:sldId id="695" r:id="rId7"/>
    <p:sldId id="696" r:id="rId8"/>
    <p:sldId id="697" r:id="rId9"/>
    <p:sldId id="698" r:id="rId10"/>
    <p:sldId id="699" r:id="rId11"/>
    <p:sldId id="700" r:id="rId12"/>
    <p:sldId id="701" r:id="rId13"/>
    <p:sldId id="702" r:id="rId14"/>
    <p:sldId id="703" r:id="rId15"/>
    <p:sldId id="704" r:id="rId16"/>
    <p:sldId id="705" r:id="rId17"/>
    <p:sldId id="706" r:id="rId18"/>
    <p:sldId id="707" r:id="rId19"/>
    <p:sldId id="708" r:id="rId20"/>
    <p:sldId id="709" r:id="rId21"/>
    <p:sldId id="710" r:id="rId22"/>
    <p:sldId id="711" r:id="rId23"/>
    <p:sldId id="712" r:id="rId24"/>
    <p:sldId id="713" r:id="rId25"/>
    <p:sldId id="714" r:id="rId26"/>
    <p:sldId id="715" r:id="rId27"/>
    <p:sldId id="716" r:id="rId28"/>
    <p:sldId id="717" r:id="rId29"/>
    <p:sldId id="718" r:id="rId30"/>
    <p:sldId id="719" r:id="rId31"/>
    <p:sldId id="720" r:id="rId32"/>
    <p:sldId id="721" r:id="rId33"/>
    <p:sldId id="722" r:id="rId34"/>
    <p:sldId id="728" r:id="rId35"/>
    <p:sldId id="723" r:id="rId36"/>
    <p:sldId id="724" r:id="rId37"/>
    <p:sldId id="725" r:id="rId38"/>
    <p:sldId id="729" r:id="rId39"/>
    <p:sldId id="726" r:id="rId40"/>
    <p:sldId id="727" r:id="rId41"/>
    <p:sldId id="5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619"/>
            <p14:sldId id="693"/>
            <p14:sldId id="694"/>
            <p14:sldId id="695"/>
            <p14:sldId id="696"/>
            <p14:sldId id="697"/>
            <p14:sldId id="698"/>
            <p14:sldId id="699"/>
            <p14:sldId id="700"/>
            <p14:sldId id="701"/>
            <p14:sldId id="702"/>
            <p14:sldId id="703"/>
            <p14:sldId id="704"/>
            <p14:sldId id="705"/>
            <p14:sldId id="706"/>
            <p14:sldId id="707"/>
            <p14:sldId id="708"/>
            <p14:sldId id="709"/>
            <p14:sldId id="710"/>
            <p14:sldId id="711"/>
            <p14:sldId id="712"/>
            <p14:sldId id="713"/>
            <p14:sldId id="714"/>
            <p14:sldId id="715"/>
            <p14:sldId id="716"/>
            <p14:sldId id="717"/>
            <p14:sldId id="718"/>
            <p14:sldId id="719"/>
            <p14:sldId id="720"/>
            <p14:sldId id="721"/>
            <p14:sldId id="722"/>
            <p14:sldId id="728"/>
            <p14:sldId id="723"/>
            <p14:sldId id="724"/>
            <p14:sldId id="725"/>
            <p14:sldId id="729"/>
            <p14:sldId id="726"/>
            <p14:sldId id="727"/>
            <p14:sldId id="5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493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71255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0297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96539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22203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9177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27288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134851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67699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55441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7457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07961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71205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1042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64601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2803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48733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821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2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27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2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5.png"/><Relationship Id="rId4" Type="http://schemas.openxmlformats.org/officeDocument/2006/relationships/image" Target="../media/image3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27926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Introduction to Economics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3407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Production, and Cost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Dina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ElWakkad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Production, and Cost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E0284B9B-0BC8-60D1-64C1-E7EE14C2588F}"/>
              </a:ext>
            </a:extLst>
          </p:cNvPr>
          <p:cNvSpPr>
            <a:spLocks noGrp="1"/>
          </p:cNvSpPr>
          <p:nvPr/>
        </p:nvSpPr>
        <p:spPr bwMode="auto">
          <a:xfrm>
            <a:off x="907774" y="2231879"/>
            <a:ext cx="10376452" cy="2956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pitchFamily="2" charset="2"/>
              <a:buChar char="§"/>
              <a:defRPr sz="2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chemeClr val="accent4">
                  <a:lumMod val="60000"/>
                  <a:lumOff val="40000"/>
                </a:schemeClr>
              </a:buClr>
              <a:buFont typeface="Wingdings" pitchFamily="2" charset="2"/>
              <a:buChar char="§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eaLnBrk="1" hangingPunct="1">
              <a:buClr>
                <a:srgbClr val="6C45BB"/>
              </a:buClr>
              <a:buSzPct val="120000"/>
              <a:buFont typeface="Arial" charset="0"/>
              <a:buChar char="•"/>
            </a:pPr>
            <a:r>
              <a:rPr lang="en-US" sz="2000" dirty="0">
                <a:latin typeface="Alexandria"/>
              </a:rPr>
              <a:t>Explain how economists measure a firm’s cost of production and profit.</a:t>
            </a:r>
          </a:p>
          <a:p>
            <a:pPr marL="285750" indent="-285750" eaLnBrk="1" hangingPunct="1">
              <a:buClr>
                <a:srgbClr val="6C45BB"/>
              </a:buClr>
              <a:buSzPct val="120000"/>
              <a:buFont typeface="Arial" charset="0"/>
              <a:buChar char="•"/>
            </a:pPr>
            <a:r>
              <a:rPr lang="en-US" sz="2000" dirty="0">
                <a:latin typeface="Alexandria"/>
              </a:rPr>
              <a:t>Explain the firm’s Production </a:t>
            </a:r>
          </a:p>
          <a:p>
            <a:pPr marL="285750" indent="-285750" eaLnBrk="1" hangingPunct="1">
              <a:buClr>
                <a:srgbClr val="6C45BB"/>
              </a:buClr>
              <a:buSzPct val="120000"/>
              <a:buFont typeface="Arial" charset="0"/>
              <a:buChar char="•"/>
            </a:pPr>
            <a:r>
              <a:rPr lang="en-US" sz="2000" dirty="0">
                <a:latin typeface="Alexandria"/>
              </a:rPr>
              <a:t>Explain the relationship between a firm’s output and labor employed in the short run.</a:t>
            </a:r>
          </a:p>
          <a:p>
            <a:pPr marL="285750" indent="-285750" eaLnBrk="1" hangingPunct="1">
              <a:buClr>
                <a:srgbClr val="6C45BB"/>
              </a:buClr>
              <a:buSzPct val="120000"/>
              <a:buFont typeface="Arial" charset="0"/>
              <a:buChar char="•"/>
            </a:pPr>
            <a:r>
              <a:rPr lang="en-US" sz="2000" dirty="0">
                <a:latin typeface="Alexandria"/>
              </a:rPr>
              <a:t>Explain the firm’s costs in the short run.</a:t>
            </a:r>
            <a:endParaRPr lang="en-US" sz="2000" dirty="0">
              <a:latin typeface="Alexandria"/>
              <a:cs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94378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Production, and Cost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2093E53-2631-0D8C-7493-32FE46D6B400}"/>
              </a:ext>
            </a:extLst>
          </p:cNvPr>
          <p:cNvSpPr/>
          <p:nvPr/>
        </p:nvSpPr>
        <p:spPr>
          <a:xfrm>
            <a:off x="2916460" y="2136073"/>
            <a:ext cx="6359080" cy="3179540"/>
          </a:xfrm>
          <a:prstGeom prst="roundRect">
            <a:avLst>
              <a:gd name="adj" fmla="val 10000"/>
            </a:avLst>
          </a:prstGeom>
          <a:solidFill>
            <a:schemeClr val="bg1"/>
          </a:solidFill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1" name="Rectangle: Rounded Corners 4">
            <a:extLst>
              <a:ext uri="{FF2B5EF4-FFF2-40B4-BE49-F238E27FC236}">
                <a16:creationId xmlns:a16="http://schemas.microsoft.com/office/drawing/2014/main" id="{D432D8E6-9D55-48C6-F29E-0ADD0E2D075B}"/>
              </a:ext>
            </a:extLst>
          </p:cNvPr>
          <p:cNvSpPr txBox="1"/>
          <p:nvPr/>
        </p:nvSpPr>
        <p:spPr>
          <a:xfrm>
            <a:off x="3009586" y="2229199"/>
            <a:ext cx="6172828" cy="2993288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chilly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0480" tIns="30480" rIns="30480" bIns="30480" numCol="1" spcCol="1270" anchor="ctr" anchorCtr="0">
            <a:noAutofit/>
          </a:bodyPr>
          <a:lstStyle/>
          <a:p>
            <a:pPr lvl="0" algn="ctr" defTabSz="2133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kern="1200" dirty="0">
                <a:solidFill>
                  <a:srgbClr val="002060"/>
                </a:solidFill>
                <a:latin typeface="Alexandria"/>
              </a:rPr>
              <a:t>1) Calculating Profit</a:t>
            </a:r>
          </a:p>
        </p:txBody>
      </p:sp>
    </p:spTree>
    <p:extLst>
      <p:ext uri="{BB962C8B-B14F-4D97-AF65-F5344CB8AC3E}">
        <p14:creationId xmlns:p14="http://schemas.microsoft.com/office/powerpoint/2010/main" val="676342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1) Calculating Profit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00B3927-B61D-40BB-DA4B-772239CE740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2609" t="29942" r="5345" b="35839"/>
          <a:stretch/>
        </p:blipFill>
        <p:spPr>
          <a:xfrm>
            <a:off x="2146586" y="1832510"/>
            <a:ext cx="8938591" cy="4090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75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1) Calculating Profit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96C3054-A9F6-A5BA-D6DF-072972D7EC7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7826" t="36894" r="10435" b="37191"/>
          <a:stretch/>
        </p:blipFill>
        <p:spPr>
          <a:xfrm>
            <a:off x="2346765" y="1960534"/>
            <a:ext cx="8322365" cy="3820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781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1) Calculating Profit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2F71640-B6ED-5B55-7113-698A83F756A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85" b="6962"/>
          <a:stretch/>
        </p:blipFill>
        <p:spPr bwMode="auto">
          <a:xfrm>
            <a:off x="1779122" y="1825076"/>
            <a:ext cx="8489035" cy="323792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A3F7E82-CB17-EEF0-7C43-CC67077D4B46}"/>
              </a:ext>
            </a:extLst>
          </p:cNvPr>
          <p:cNvSpPr txBox="1"/>
          <p:nvPr/>
        </p:nvSpPr>
        <p:spPr>
          <a:xfrm>
            <a:off x="6159499" y="5040244"/>
            <a:ext cx="4500562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rtl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</a:rPr>
              <a:t>The cost of treating diseases that result from pollution would be considered an Economic implicit cost of production.  </a:t>
            </a:r>
          </a:p>
        </p:txBody>
      </p:sp>
    </p:spTree>
    <p:extLst>
      <p:ext uri="{BB962C8B-B14F-4D97-AF65-F5344CB8AC3E}">
        <p14:creationId xmlns:p14="http://schemas.microsoft.com/office/powerpoint/2010/main" val="3262037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1) Calculating Profit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6FB6818-4E1A-F0C1-AD4A-7D39BAACDB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4026" y="1903342"/>
            <a:ext cx="8611064" cy="4041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222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1) Calculating Profit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9CD61BB-F157-AA30-8727-628896F3A8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0358" y="1922487"/>
            <a:ext cx="9518281" cy="4066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7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Production, and Cost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2093E53-2631-0D8C-7493-32FE46D6B400}"/>
              </a:ext>
            </a:extLst>
          </p:cNvPr>
          <p:cNvSpPr/>
          <p:nvPr/>
        </p:nvSpPr>
        <p:spPr>
          <a:xfrm>
            <a:off x="2916460" y="2136073"/>
            <a:ext cx="6359080" cy="3179540"/>
          </a:xfrm>
          <a:prstGeom prst="roundRect">
            <a:avLst>
              <a:gd name="adj" fmla="val 10000"/>
            </a:avLst>
          </a:prstGeom>
          <a:solidFill>
            <a:schemeClr val="bg1"/>
          </a:solidFill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1" name="Rectangle: Rounded Corners 4">
            <a:extLst>
              <a:ext uri="{FF2B5EF4-FFF2-40B4-BE49-F238E27FC236}">
                <a16:creationId xmlns:a16="http://schemas.microsoft.com/office/drawing/2014/main" id="{D432D8E6-9D55-48C6-F29E-0ADD0E2D075B}"/>
              </a:ext>
            </a:extLst>
          </p:cNvPr>
          <p:cNvSpPr txBox="1"/>
          <p:nvPr/>
        </p:nvSpPr>
        <p:spPr>
          <a:xfrm>
            <a:off x="3009586" y="2229199"/>
            <a:ext cx="6172828" cy="2993288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chilly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0480" tIns="30480" rIns="30480" bIns="30480" numCol="1" spcCol="1270" anchor="ctr" anchorCtr="0">
            <a:noAutofit/>
          </a:bodyPr>
          <a:lstStyle/>
          <a:p>
            <a:pPr lvl="0" algn="ctr" defTabSz="2133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kern="1200" dirty="0">
                <a:solidFill>
                  <a:srgbClr val="002060"/>
                </a:solidFill>
                <a:latin typeface="Alexandria"/>
              </a:rPr>
              <a:t>2) Production</a:t>
            </a:r>
          </a:p>
        </p:txBody>
      </p:sp>
    </p:spTree>
    <p:extLst>
      <p:ext uri="{BB962C8B-B14F-4D97-AF65-F5344CB8AC3E}">
        <p14:creationId xmlns:p14="http://schemas.microsoft.com/office/powerpoint/2010/main" val="1613553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Production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3EA76C8-9DDE-B54B-5506-2CC3F216AFC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458" t="16688" r="36789" b="51313"/>
          <a:stretch/>
        </p:blipFill>
        <p:spPr>
          <a:xfrm>
            <a:off x="942308" y="2223738"/>
            <a:ext cx="10259092" cy="3534620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2948142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Production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7A536DB-9C18-97F4-E711-B8B13C4F915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326" t="15248" r="40326" b="23465"/>
          <a:stretch/>
        </p:blipFill>
        <p:spPr>
          <a:xfrm>
            <a:off x="2032009" y="1862057"/>
            <a:ext cx="8540716" cy="4150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676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Production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62B9075-6EE5-66F8-6CB3-E8A66CF0A9A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410" t="10244" r="43636" b="53537"/>
          <a:stretch/>
        </p:blipFill>
        <p:spPr>
          <a:xfrm>
            <a:off x="1706696" y="1972962"/>
            <a:ext cx="9124724" cy="3874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683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Production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FAF793E-5F9D-D401-DE6B-402B10B421B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262" t="10245" r="36304" b="60471"/>
          <a:stretch/>
        </p:blipFill>
        <p:spPr>
          <a:xfrm>
            <a:off x="1756732" y="2600719"/>
            <a:ext cx="8678536" cy="257756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A348B7A0-A807-AD71-5591-EBC748AADAB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5504950" y="1883964"/>
            <a:ext cx="909588" cy="78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u="sng" dirty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(1)</a:t>
            </a:r>
            <a:endParaRPr lang="en-US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299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Production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348B7A0-A807-AD71-5591-EBC748AADAB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5504950" y="1883964"/>
            <a:ext cx="909588" cy="78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u="sng" dirty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(2)</a:t>
            </a:r>
            <a:endParaRPr lang="en-US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E7F9DF2-0CAA-288A-2526-84C07527E39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044" t="10245" r="37608" b="36225"/>
          <a:stretch/>
        </p:blipFill>
        <p:spPr>
          <a:xfrm>
            <a:off x="2696930" y="2387886"/>
            <a:ext cx="6653420" cy="3506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620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Production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348B7A0-A807-AD71-5591-EBC748AADAB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5504950" y="1883964"/>
            <a:ext cx="909588" cy="78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u="sng" dirty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(3)</a:t>
            </a:r>
            <a:endParaRPr lang="en-US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51F0940-6897-C7AC-16AB-C532B7839FA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935" t="10245" r="37935" b="26459"/>
          <a:stretch/>
        </p:blipFill>
        <p:spPr>
          <a:xfrm>
            <a:off x="2216877" y="2441585"/>
            <a:ext cx="7520979" cy="3374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671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Production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049D351-A81A-F151-FD98-9CCC340FA9A9}"/>
              </a:ext>
            </a:extLst>
          </p:cNvPr>
          <p:cNvSpPr txBox="1"/>
          <p:nvPr/>
        </p:nvSpPr>
        <p:spPr>
          <a:xfrm>
            <a:off x="2479167" y="1933880"/>
            <a:ext cx="733151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70C0"/>
                </a:solidFill>
                <a:latin typeface="Alexandria"/>
              </a:rPr>
              <a:t>A) The relationship between a firm’s output and labor employed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4F46C8B-793C-12E3-1E3E-686BC6F1FC43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673312" y="3037542"/>
            <a:ext cx="10700655" cy="2369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u="sng" dirty="0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Alexandria"/>
                <a:ea typeface="Times New Roman" panose="02020603050405020304" pitchFamily="18" charset="0"/>
              </a:rPr>
              <a:t>In Short run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: :It is a time frame in which to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increase output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with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a fixed capital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, a firm must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increase the quantity of labor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it uses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Alexandria"/>
              </a:rPr>
              <a:t>The short run is a time period in which some resources are fixed, and other variables</a:t>
            </a:r>
          </a:p>
          <a:p>
            <a:pPr marL="1143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200283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Production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CD8F9B2-D355-E573-37DA-28E794C7856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9239" t="48435" r="23587" b="24625"/>
          <a:stretch/>
        </p:blipFill>
        <p:spPr>
          <a:xfrm>
            <a:off x="2671793" y="1903342"/>
            <a:ext cx="7216781" cy="4022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15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1951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806001" y="618892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8217" y="313791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255220" y="513748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416037" y="784077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9451D15-BE03-33DE-21CD-B06E1A4AFA8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782" t="27429" r="13913" b="7919"/>
          <a:stretch/>
        </p:blipFill>
        <p:spPr>
          <a:xfrm>
            <a:off x="1437041" y="134481"/>
            <a:ext cx="8351176" cy="6589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343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Production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68BAD25-74C5-F8FF-7C1C-9A7293F0EC51}"/>
              </a:ext>
            </a:extLst>
          </p:cNvPr>
          <p:cNvSpPr txBox="1"/>
          <p:nvPr/>
        </p:nvSpPr>
        <p:spPr>
          <a:xfrm>
            <a:off x="2440788" y="2474893"/>
            <a:ext cx="712728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70C0"/>
                </a:solidFill>
                <a:latin typeface="Alexandria"/>
              </a:rPr>
              <a:t>B) The relationship between total, marginal and average productivity</a:t>
            </a:r>
          </a:p>
          <a:p>
            <a:pPr algn="ctr"/>
            <a:r>
              <a:rPr lang="en-US" sz="2400" b="1" dirty="0">
                <a:solidFill>
                  <a:srgbClr val="0070C0"/>
                </a:solidFill>
                <a:latin typeface="Alexandria"/>
              </a:rPr>
              <a:t>TP, AP, MP</a:t>
            </a:r>
          </a:p>
        </p:txBody>
      </p:sp>
    </p:spTree>
    <p:extLst>
      <p:ext uri="{BB962C8B-B14F-4D97-AF65-F5344CB8AC3E}">
        <p14:creationId xmlns:p14="http://schemas.microsoft.com/office/powerpoint/2010/main" val="3632595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74562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954DCD0-CAE0-F11A-FBB1-4AE7781D220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782" t="29749" r="31087" b="14959"/>
          <a:stretch/>
        </p:blipFill>
        <p:spPr>
          <a:xfrm>
            <a:off x="0" y="82629"/>
            <a:ext cx="6414975" cy="669274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45B4E56-EF75-8277-62F5-AAE5D4CE76E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4130" t="28405" r="11413" b="34292"/>
          <a:stretch/>
        </p:blipFill>
        <p:spPr>
          <a:xfrm>
            <a:off x="6414974" y="1212844"/>
            <a:ext cx="5777025" cy="5079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240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Production, and Cost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2093E53-2631-0D8C-7493-32FE46D6B400}"/>
              </a:ext>
            </a:extLst>
          </p:cNvPr>
          <p:cNvSpPr/>
          <p:nvPr/>
        </p:nvSpPr>
        <p:spPr>
          <a:xfrm>
            <a:off x="2916460" y="2136073"/>
            <a:ext cx="6359080" cy="3179540"/>
          </a:xfrm>
          <a:prstGeom prst="roundRect">
            <a:avLst>
              <a:gd name="adj" fmla="val 10000"/>
            </a:avLst>
          </a:prstGeom>
          <a:solidFill>
            <a:schemeClr val="bg1"/>
          </a:solidFill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1" name="Rectangle: Rounded Corners 4">
            <a:extLst>
              <a:ext uri="{FF2B5EF4-FFF2-40B4-BE49-F238E27FC236}">
                <a16:creationId xmlns:a16="http://schemas.microsoft.com/office/drawing/2014/main" id="{D432D8E6-9D55-48C6-F29E-0ADD0E2D075B}"/>
              </a:ext>
            </a:extLst>
          </p:cNvPr>
          <p:cNvSpPr txBox="1"/>
          <p:nvPr/>
        </p:nvSpPr>
        <p:spPr>
          <a:xfrm>
            <a:off x="3009586" y="2229199"/>
            <a:ext cx="6172828" cy="2993288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chilly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0480" tIns="30480" rIns="30480" bIns="30480" numCol="1" spcCol="1270" anchor="ctr" anchorCtr="0">
            <a:noAutofit/>
          </a:bodyPr>
          <a:lstStyle/>
          <a:p>
            <a:pPr lvl="0" algn="ctr" defTabSz="2133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kern="1200" dirty="0">
                <a:solidFill>
                  <a:srgbClr val="002060"/>
                </a:solidFill>
                <a:latin typeface="Alexandria"/>
              </a:rPr>
              <a:t>3) Cost</a:t>
            </a:r>
          </a:p>
        </p:txBody>
      </p:sp>
    </p:spTree>
    <p:extLst>
      <p:ext uri="{BB962C8B-B14F-4D97-AF65-F5344CB8AC3E}">
        <p14:creationId xmlns:p14="http://schemas.microsoft.com/office/powerpoint/2010/main" val="3625012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Cost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B985FCE-A34B-939F-EE05-A290EE82EC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426" t="23214" r="27500" b="19656"/>
          <a:stretch/>
        </p:blipFill>
        <p:spPr>
          <a:xfrm>
            <a:off x="2346765" y="1850620"/>
            <a:ext cx="7771832" cy="3892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857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Cost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BAABAAC-5F9E-5036-5583-BCA40F92F0C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761" t="41542" r="39457" b="30232"/>
          <a:stretch/>
        </p:blipFill>
        <p:spPr>
          <a:xfrm>
            <a:off x="2478775" y="2024268"/>
            <a:ext cx="8093950" cy="3692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691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Cost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0D0DE1E-B30D-BAE7-7AC1-1EC3A1E1185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630" t="10245" r="32501" b="29845"/>
          <a:stretch/>
        </p:blipFill>
        <p:spPr>
          <a:xfrm>
            <a:off x="6096000" y="1771790"/>
            <a:ext cx="5097073" cy="4175638"/>
          </a:xfrm>
          <a:prstGeom prst="rect">
            <a:avLst/>
          </a:prstGeom>
        </p:spPr>
      </p:pic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08F86E78-066C-41F3-87D3-1E1586144CDA}"/>
              </a:ext>
            </a:extLst>
          </p:cNvPr>
          <p:cNvSpPr txBox="1">
            <a:spLocks/>
          </p:cNvSpPr>
          <p:nvPr/>
        </p:nvSpPr>
        <p:spPr>
          <a:xfrm>
            <a:off x="762000" y="2206600"/>
            <a:ext cx="5477825" cy="355419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(TC</a:t>
            </a:r>
            <a:r>
              <a:rPr lang="en-US" sz="2000" b="1" i="1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) increases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as output increases.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TVC </a:t>
            </a:r>
            <a:r>
              <a:rPr lang="en-US" sz="2000" b="1" i="1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increases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as output increases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(TFC) is </a:t>
            </a:r>
            <a:r>
              <a:rPr lang="en-US" sz="2000" b="1" i="1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constant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—it graphs as </a:t>
            </a:r>
            <a:r>
              <a:rPr lang="en-US" sz="2000" b="1" i="1" u="sng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 horizontal line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vertical distance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between the TC curve and the TVC curve is </a:t>
            </a:r>
            <a:r>
              <a:rPr lang="en-US" sz="2000" b="1" u="sng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TFC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as illustrated by the two arrows.</a:t>
            </a:r>
            <a:r>
              <a:rPr lang="en-US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TFC = TC – TVC</a:t>
            </a:r>
            <a:endParaRPr lang="en-US" sz="2000" b="1" u="sng" dirty="0"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509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Cost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5644846-1508-7790-4E25-4F9A75A4D94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543" t="10245" r="26304" b="24239"/>
          <a:stretch/>
        </p:blipFill>
        <p:spPr>
          <a:xfrm>
            <a:off x="2671793" y="1854382"/>
            <a:ext cx="7367425" cy="4032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916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Cost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BC710828-B5FF-28CA-54BF-C2F69378D585}"/>
              </a:ext>
            </a:extLst>
          </p:cNvPr>
          <p:cNvSpPr txBox="1">
            <a:spLocks/>
          </p:cNvSpPr>
          <p:nvPr/>
        </p:nvSpPr>
        <p:spPr>
          <a:xfrm>
            <a:off x="2150295" y="2190809"/>
            <a:ext cx="3734730" cy="5804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Graphically</a:t>
            </a:r>
            <a:endParaRPr lang="en-US" sz="2000" b="1" u="sng" dirty="0">
              <a:solidFill>
                <a:srgbClr val="0070C0"/>
              </a:solidFill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70C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58558F9-0AE7-BD23-2352-97EE9B7D359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022" t="42535" r="18043" b="35066"/>
          <a:stretch/>
        </p:blipFill>
        <p:spPr>
          <a:xfrm>
            <a:off x="689640" y="2955210"/>
            <a:ext cx="6195664" cy="221729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6C15BEF-5339-C240-6C68-15645C5AA1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7664" y="1927329"/>
            <a:ext cx="4292028" cy="3886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310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140164"/>
            <a:ext cx="10812720" cy="491574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2000" y="41354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56527" y="473731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Cost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875269" y="658326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036086" y="928655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D88B9BC5-7134-F261-0F56-2D35CA916CC2}"/>
              </a:ext>
            </a:extLst>
          </p:cNvPr>
          <p:cNvSpPr txBox="1">
            <a:spLocks/>
          </p:cNvSpPr>
          <p:nvPr/>
        </p:nvSpPr>
        <p:spPr>
          <a:xfrm>
            <a:off x="445410" y="1661269"/>
            <a:ext cx="6415960" cy="458194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ctr">
              <a:spcBef>
                <a:spcPts val="0"/>
              </a:spcBef>
              <a:spcAft>
                <a:spcPts val="0"/>
              </a:spcAft>
              <a:buNone/>
              <a:tabLst>
                <a:tab pos="1466850" algn="l"/>
              </a:tabLst>
            </a:pPr>
            <a:r>
              <a:rPr lang="en-US" sz="2000" b="1" dirty="0">
                <a:solidFill>
                  <a:srgbClr val="FF0000"/>
                </a:solidFill>
                <a:latin typeface="Alexandria"/>
                <a:ea typeface="Times New Roman" panose="02020603050405020304" pitchFamily="18" charset="0"/>
              </a:rPr>
              <a:t>T</a:t>
            </a:r>
            <a:r>
              <a:rPr lang="en-US" sz="2000" b="1" dirty="0">
                <a:solidFill>
                  <a:srgbClr val="FF0000"/>
                </a:solidFill>
                <a:effectLst/>
                <a:latin typeface="Alexandria"/>
                <a:ea typeface="Times New Roman" panose="02020603050405020304" pitchFamily="18" charset="0"/>
              </a:rPr>
              <a:t>he relation between AVC &amp; MC with the help of the diagram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  <a:tabLst>
                <a:tab pos="1466850" algn="l"/>
              </a:tabLst>
            </a:pPr>
            <a:r>
              <a:rPr lang="en-US" sz="2000" b="1" dirty="0">
                <a:solidFill>
                  <a:srgbClr val="FF0000"/>
                </a:solidFill>
                <a:effectLst/>
                <a:latin typeface="Alexandria"/>
                <a:ea typeface="Times New Roman" panose="02020603050405020304" pitchFamily="18" charset="0"/>
              </a:rPr>
              <a:t> 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MC curve is </a:t>
            </a:r>
            <a:r>
              <a:rPr lang="en-US" sz="2000" b="1" i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U-shaped.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US" sz="2000" b="1" i="1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AVC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&amp; ATC curves are </a:t>
            </a:r>
            <a:r>
              <a:rPr lang="en-US" sz="2000" b="1" i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U-shaped: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800100" lvl="1" indent="-342900"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outputs over which AC is falling, MC is below AVC.</a:t>
            </a:r>
            <a:endParaRPr lang="en-US" sz="20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800100" lvl="1" indent="-342900"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outputs over which </a:t>
            </a:r>
            <a:r>
              <a:rPr lang="en-US" sz="2000" i="1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AVC</a:t>
            </a:r>
            <a:r>
              <a:rPr lang="en-US" sz="20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is rising, </a:t>
            </a:r>
            <a:r>
              <a:rPr lang="en-US" sz="2000" i="1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MC</a:t>
            </a:r>
            <a:r>
              <a:rPr lang="en-US" sz="20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is </a:t>
            </a:r>
            <a:r>
              <a:rPr lang="en-US" sz="2000" i="1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above AC</a:t>
            </a:r>
            <a:r>
              <a:rPr lang="en-US" sz="20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20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800100" lvl="1" indent="-342900"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output at which </a:t>
            </a:r>
            <a:r>
              <a:rPr lang="en-US" sz="2000" i="1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AVC is at </a:t>
            </a:r>
            <a:r>
              <a:rPr lang="en-US" sz="20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minimum, </a:t>
            </a:r>
            <a:r>
              <a:rPr lang="en-US" sz="2000" i="1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MC</a:t>
            </a:r>
            <a:r>
              <a:rPr lang="en-US" sz="20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i="1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equals</a:t>
            </a:r>
            <a:r>
              <a:rPr lang="en-US" sz="20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i="1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AC</a:t>
            </a:r>
            <a:r>
              <a:rPr lang="en-US" sz="20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800100" lvl="1" indent="-342900">
              <a:spcBef>
                <a:spcPts val="0"/>
              </a:spcBef>
              <a:buFont typeface="Symbol" panose="05050102010706020507" pitchFamily="18" charset="2"/>
              <a:buChar char=""/>
            </a:pPr>
            <a:endParaRPr lang="en-US" sz="2000" dirty="0">
              <a:solidFill>
                <a:srgbClr val="002060"/>
              </a:solidFill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 minimum are listed in order : </a:t>
            </a:r>
            <a:r>
              <a:rPr lang="en-US" sz="2000" b="1" u="sng" dirty="0">
                <a:effectLst/>
                <a:highlight>
                  <a:srgbClr val="00FFFF"/>
                </a:highlight>
                <a:latin typeface="Alexandria"/>
                <a:ea typeface="Times New Roman" panose="02020603050405020304" pitchFamily="18" charset="0"/>
              </a:rPr>
              <a:t>MC, AVC, ATC</a:t>
            </a:r>
            <a:endParaRPr lang="en-US" sz="2000" b="1" u="sng" dirty="0">
              <a:solidFill>
                <a:srgbClr val="002060"/>
              </a:solidFill>
              <a:effectLst/>
              <a:highlight>
                <a:srgbClr val="00FFFF"/>
              </a:highlight>
              <a:latin typeface="Alexandria"/>
              <a:ea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US" sz="2000" b="1" u="sng" dirty="0"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8E9E328-671E-F652-84D2-7A9B699D625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3298" y="1453193"/>
            <a:ext cx="4611914" cy="442952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30AFFD0-B642-4BF5-F815-BDDCFE4734E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1848" t="61842" r="43043" b="30038"/>
          <a:stretch/>
        </p:blipFill>
        <p:spPr>
          <a:xfrm>
            <a:off x="1855186" y="5359158"/>
            <a:ext cx="3266152" cy="986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573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8718" y="176467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Cost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8857B2D3-216B-ACF8-6241-4C34EC29F08C}"/>
              </a:ext>
            </a:extLst>
          </p:cNvPr>
          <p:cNvSpPr txBox="1">
            <a:spLocks/>
          </p:cNvSpPr>
          <p:nvPr/>
        </p:nvSpPr>
        <p:spPr>
          <a:xfrm>
            <a:off x="1729083" y="2346181"/>
            <a:ext cx="2943890" cy="281659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TC = VC+ FC</a:t>
            </a: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TC = ATC*Q</a:t>
            </a: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VC= TC-FC</a:t>
            </a: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VC= AVC*Q</a:t>
            </a: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FC=TC-VC</a:t>
            </a: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FC=AFC*Q</a:t>
            </a: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US" sz="2000" b="1" u="sng" dirty="0"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US" sz="2000" b="1" u="sng" dirty="0"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4C267B51-40CF-71DB-1E8D-D91E8FFA480F}"/>
              </a:ext>
            </a:extLst>
          </p:cNvPr>
          <p:cNvSpPr txBox="1">
            <a:spLocks/>
          </p:cNvSpPr>
          <p:nvPr/>
        </p:nvSpPr>
        <p:spPr>
          <a:xfrm>
            <a:off x="7971015" y="2683124"/>
            <a:ext cx="2943890" cy="215385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670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MC = ∆TC / ∆Q</a:t>
            </a:r>
          </a:p>
          <a:p>
            <a:pPr marL="26670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FF0000"/>
                </a:solidFill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AP = TP / L</a:t>
            </a:r>
          </a:p>
          <a:p>
            <a:pPr marL="26670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000" b="1">
                <a:solidFill>
                  <a:srgbClr val="FF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MP = ∆TP / ∆L</a:t>
            </a:r>
            <a:endParaRPr lang="en-US" sz="2000" b="1">
              <a:solidFill>
                <a:srgbClr val="FF0000"/>
              </a:solidFill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US" sz="2000" b="1" u="sng" dirty="0"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US" sz="2000" b="1" u="sng" dirty="0"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64675C48-A0C7-EBB8-7BB4-074A47559E8B}"/>
              </a:ext>
            </a:extLst>
          </p:cNvPr>
          <p:cNvSpPr txBox="1">
            <a:spLocks/>
          </p:cNvSpPr>
          <p:nvPr/>
        </p:nvSpPr>
        <p:spPr>
          <a:xfrm>
            <a:off x="4531648" y="2116303"/>
            <a:ext cx="2943890" cy="32763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ATC = TC/Q</a:t>
            </a: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ATC= AVC+AFC</a:t>
            </a: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AVC = VC/Q</a:t>
            </a: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AVC= ATC-AFC</a:t>
            </a: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AFC = FC/Q</a:t>
            </a: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AFC= ATC-AVC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US" sz="2000" b="1" u="sng" dirty="0"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US" sz="2000" b="1" u="sng" dirty="0"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1137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9855258" y="2881982"/>
            <a:ext cx="1142638" cy="152351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206011C-9DF8-1E34-3ECC-6C30BC8842A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3523" t="36559" r="17840" b="27666"/>
          <a:stretch/>
        </p:blipFill>
        <p:spPr>
          <a:xfrm>
            <a:off x="2057400" y="2095789"/>
            <a:ext cx="7515617" cy="3912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575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ED83FE72-DA8A-3CED-84F0-1765ADA5FBCE}"/>
              </a:ext>
            </a:extLst>
          </p:cNvPr>
          <p:cNvSpPr txBox="1">
            <a:spLocks/>
          </p:cNvSpPr>
          <p:nvPr/>
        </p:nvSpPr>
        <p:spPr>
          <a:xfrm>
            <a:off x="762000" y="2158476"/>
            <a:ext cx="10109025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A cost that can be easily adjusted is known as -----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total cost.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variable cost.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fixed cost.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average fixed cost.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FF0000"/>
                </a:solidFill>
                <a:effectLst/>
                <a:latin typeface="Alexandria"/>
                <a:ea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The short run is a time frame in which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A) the firm is not able to hire more workers.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B) the amount of output produced is fixed.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C) there is a shortage of most factors of production.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D) at least one factor of production is fixed.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4656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85EDDAF-A807-C72A-8CB1-D64F75E373A5}"/>
              </a:ext>
            </a:extLst>
          </p:cNvPr>
          <p:cNvSpPr txBox="1">
            <a:spLocks/>
          </p:cNvSpPr>
          <p:nvPr/>
        </p:nvSpPr>
        <p:spPr>
          <a:xfrm>
            <a:off x="762000" y="2112309"/>
            <a:ext cx="10109025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The marginal cost (MC) curve intersects the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A) ATC, AVC, and AFC curves at their minimum points.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B) ATC and AFC curves at their minimum points.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C) AVC and AFC curves at their minimum points.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D) ATC and AVC curves at their minimum points.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44546A"/>
                </a:solidFill>
                <a:effectLst/>
                <a:latin typeface="Alexandria"/>
                <a:ea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If ATC is falling, then MC must be.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A) rising                           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B) falling.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C) equal to ATC.               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D) above ATC.                    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0277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9430087" y="3429000"/>
            <a:ext cx="1142638" cy="1523519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0E2FCD05-3741-BB43-14F5-18A199351007}"/>
              </a:ext>
            </a:extLst>
          </p:cNvPr>
          <p:cNvSpPr txBox="1">
            <a:spLocks/>
          </p:cNvSpPr>
          <p:nvPr/>
        </p:nvSpPr>
        <p:spPr>
          <a:xfrm>
            <a:off x="969127" y="2410077"/>
            <a:ext cx="10109025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At that amount of output were diminishing marginal returns first sets in,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A) average product begins to decrease.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B) total product begins to decrease.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C) marginal cost begins to decrease.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D) marginal product begins to decrease.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 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5507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9873107" y="4206755"/>
            <a:ext cx="1142638" cy="1523519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0E2FCD05-3741-BB43-14F5-18A199351007}"/>
              </a:ext>
            </a:extLst>
          </p:cNvPr>
          <p:cNvSpPr txBox="1">
            <a:spLocks/>
          </p:cNvSpPr>
          <p:nvPr/>
        </p:nvSpPr>
        <p:spPr>
          <a:xfrm>
            <a:off x="762000" y="2095405"/>
            <a:ext cx="10109025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 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Which one of the following statements is correct?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-Roman"/>
              </a:rPr>
              <a:t>A) When marginal product is increasing, average product is decreasing.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-Roman"/>
              </a:rPr>
              <a:t>B) When average product is less than zero, marginal product is positive.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-Roman"/>
              </a:rPr>
              <a:t>C) When marginal product is increasing and greater than average product, average product is increasing.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-Roman"/>
              </a:rPr>
              <a:t>D) When marginal product is zero, total product is at its minimum.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8171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1B0C40E4-D090-CF41-F2CB-AF60893658A1}"/>
              </a:ext>
            </a:extLst>
          </p:cNvPr>
          <p:cNvSpPr txBox="1">
            <a:spLocks/>
          </p:cNvSpPr>
          <p:nvPr/>
        </p:nvSpPr>
        <p:spPr>
          <a:xfrm>
            <a:off x="762000" y="2295526"/>
            <a:ext cx="10109025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Diminishing marginal returns occur when the marginal product of an additional worker is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less than zero.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less than the marginal product of the previous worker.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equal to the marginal product of the previous worker.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greater than the marginal product of the previous worker.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When the average product is greater than the marginal product, then the average product is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equal to zero.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falling.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not changing.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rising.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0651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D490C732-DC01-9B38-42E1-A2DDFFEA8B2E}"/>
              </a:ext>
            </a:extLst>
          </p:cNvPr>
          <p:cNvSpPr txBox="1">
            <a:spLocks/>
          </p:cNvSpPr>
          <p:nvPr/>
        </p:nvSpPr>
        <p:spPr>
          <a:xfrm>
            <a:off x="762000" y="2158476"/>
            <a:ext cx="10109025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Implicit costs are: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A) equal to total fixed costs.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B) comprised entirely of variable costs.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C) "payments" for self-employed resources.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D) always greater in the short run than in the long run.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Which would be an implicit cost for a firm? The cost: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A) of worker wages and salaries for the firm.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B) paid for leasing a building for the firm.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C) paid for production supplies for the firm.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D) of wages foregone by the owner of the firm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691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D1131749-3202-2CC7-6DBE-08F8961E403A}"/>
              </a:ext>
            </a:extLst>
          </p:cNvPr>
          <p:cNvSpPr txBox="1">
            <a:spLocks/>
          </p:cNvSpPr>
          <p:nvPr/>
        </p:nvSpPr>
        <p:spPr>
          <a:xfrm>
            <a:off x="908354" y="2421737"/>
            <a:ext cx="10109025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Suppose that a firm revenue is $5,000,000. The explicit costs of production are $2,500,000 and the implicit costs of production are $200,000. The firm has an accounting profit of: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A) $2,500,000 and an economic profit of $2,300,000 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B) $6,000,000 and an economic profit of $2,000,000.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C) $7,000,000 and an economic profit of $4,000,000.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D) $8,000,000 and an economic profit of $5,000,000.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0693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D1131749-3202-2CC7-6DBE-08F8961E403A}"/>
              </a:ext>
            </a:extLst>
          </p:cNvPr>
          <p:cNvSpPr txBox="1">
            <a:spLocks/>
          </p:cNvSpPr>
          <p:nvPr/>
        </p:nvSpPr>
        <p:spPr>
          <a:xfrm>
            <a:off x="868796" y="2158476"/>
            <a:ext cx="10109025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The Answer: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TR= $5,000,000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The explicit costs= $2,500,000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implicit costs= $200,000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000" b="1" dirty="0">
                <a:latin typeface="Alexandria"/>
                <a:ea typeface="Times New Roman" panose="02020603050405020304" pitchFamily="18" charset="0"/>
              </a:rPr>
              <a:t>Eco. Profit = TR- (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explicit + implicit) = $5,000,000- ($2,500,000 + $200,000) =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$2,300,000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Acc.</a:t>
            </a:r>
            <a:r>
              <a:rPr lang="en-US" sz="2000" b="1" dirty="0">
                <a:latin typeface="Alexandria"/>
                <a:ea typeface="Times New Roman" panose="02020603050405020304" pitchFamily="18" charset="0"/>
              </a:rPr>
              <a:t> Profit = TR-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explicit cost= $5,000,000- $2,500,000 =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$2,500,000 </a:t>
            </a:r>
            <a:endParaRPr lang="en-US" sz="2000" b="1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1100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EF0790F7-2E41-784A-B571-4F8E2A9FD533}"/>
              </a:ext>
            </a:extLst>
          </p:cNvPr>
          <p:cNvSpPr txBox="1">
            <a:spLocks/>
          </p:cNvSpPr>
          <p:nvPr/>
        </p:nvSpPr>
        <p:spPr>
          <a:xfrm>
            <a:off x="762000" y="2295526"/>
            <a:ext cx="10109025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When marginal product reaches its maximum, what can be said of total product?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A) total product must be at its maximum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B) total product starts to decline even if marginal product is positive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C) total product is increasing if marginal product is still positive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D) total product levels off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9622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8718" y="176467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Summary outlines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381B0DEF-A428-33FB-FBD7-15CB30B39A33}"/>
              </a:ext>
            </a:extLst>
          </p:cNvPr>
          <p:cNvSpPr txBox="1">
            <a:spLocks/>
          </p:cNvSpPr>
          <p:nvPr/>
        </p:nvSpPr>
        <p:spPr>
          <a:xfrm>
            <a:off x="838200" y="2141738"/>
            <a:ext cx="10515600" cy="37402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ClrTx/>
              <a:buSzPct val="120000"/>
              <a:buFont typeface="Arial" charset="0"/>
              <a:buChar char="•"/>
            </a:pPr>
            <a:r>
              <a:rPr lang="en-US" sz="2000" b="1" dirty="0">
                <a:latin typeface="Alexandria"/>
                <a:cs typeface="ＭＳ Ｐゴシック" charset="-128"/>
              </a:rPr>
              <a:t>The difference between Accounting, and Economic profit</a:t>
            </a:r>
          </a:p>
          <a:p>
            <a:pPr marR="0">
              <a:spcAft>
                <a:spcPts val="800"/>
              </a:spcAft>
              <a:buSzPct val="120000"/>
              <a:buFont typeface="Arial" charset="0"/>
              <a:buChar char="•"/>
            </a:pPr>
            <a:r>
              <a:rPr lang="en-US" sz="2000" b="1" dirty="0">
                <a:latin typeface="Alexandria"/>
              </a:rPr>
              <a:t>Production: </a:t>
            </a:r>
            <a:r>
              <a:rPr lang="en-US" sz="2000" dirty="0">
                <a:latin typeface="Alexandria"/>
              </a:rPr>
              <a:t>Meaning, concepts of product</a:t>
            </a:r>
          </a:p>
          <a:p>
            <a:pPr marR="0">
              <a:spcAft>
                <a:spcPts val="800"/>
              </a:spcAft>
              <a:buSzPct val="120000"/>
              <a:buFont typeface="Arial" charset="0"/>
              <a:buChar char="•"/>
            </a:pPr>
            <a:r>
              <a:rPr lang="en-US" sz="2000" b="1" dirty="0">
                <a:latin typeface="Alexandria"/>
              </a:rPr>
              <a:t>The relationship between a firm’s output and labor employed.</a:t>
            </a:r>
          </a:p>
          <a:p>
            <a:pPr marR="0">
              <a:spcAft>
                <a:spcPts val="800"/>
              </a:spcAft>
              <a:buSzPct val="120000"/>
              <a:buFont typeface="Arial" charset="0"/>
              <a:buChar char="•"/>
            </a:pPr>
            <a:r>
              <a:rPr lang="en-US" sz="2000" b="1" dirty="0">
                <a:latin typeface="Alexandria"/>
              </a:rPr>
              <a:t>The relationship between total, marginal and average productivity (TP, AP, MP)</a:t>
            </a:r>
          </a:p>
          <a:p>
            <a:pPr marR="0">
              <a:spcAft>
                <a:spcPts val="800"/>
              </a:spcAft>
              <a:buSzPct val="120000"/>
              <a:buFont typeface="Arial" charset="0"/>
              <a:buChar char="•"/>
            </a:pPr>
            <a:r>
              <a:rPr lang="en-US" sz="2000" b="1" dirty="0">
                <a:latin typeface="Alexandria"/>
              </a:rPr>
              <a:t>Short run costs</a:t>
            </a:r>
          </a:p>
          <a:p>
            <a:pPr eaLnBrk="1" hangingPunct="1">
              <a:buClrTx/>
              <a:buSzPct val="120000"/>
              <a:buFont typeface="Arial" charset="0"/>
              <a:buChar char="•"/>
            </a:pPr>
            <a:endParaRPr lang="en-US" sz="2000" dirty="0">
              <a:latin typeface="Alexandria"/>
              <a:cs typeface="ＭＳ Ｐゴシック" charset="-128"/>
            </a:endParaRPr>
          </a:p>
          <a:p>
            <a:pPr lvl="1"/>
            <a:endParaRPr lang="en-US" sz="2000" dirty="0">
              <a:latin typeface="Alexandria"/>
            </a:endParaRPr>
          </a:p>
          <a:p>
            <a:pPr lvl="1"/>
            <a:endParaRPr lang="en-US" sz="2000" dirty="0">
              <a:latin typeface="Alexandria"/>
            </a:endParaRPr>
          </a:p>
          <a:p>
            <a:pPr marL="514350" indent="-514350">
              <a:buFont typeface="+mj-lt"/>
              <a:buAutoNum type="arabicPeriod"/>
            </a:pPr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674099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lexandria"/>
        <a:ea typeface=""/>
        <a:cs typeface="Alexandria"/>
      </a:majorFont>
      <a:minorFont>
        <a:latin typeface="Alexandria"/>
        <a:ea typeface=""/>
        <a:cs typeface="Alexandri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849</TotalTime>
  <Words>1378</Words>
  <Application>Microsoft Office PowerPoint</Application>
  <PresentationFormat>Widescreen</PresentationFormat>
  <Paragraphs>307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40</vt:i4>
      </vt:variant>
    </vt:vector>
  </HeadingPairs>
  <TitlesOfParts>
    <vt:vector size="48" baseType="lpstr">
      <vt:lpstr>Alexandria</vt:lpstr>
      <vt:lpstr>Arial</vt:lpstr>
      <vt:lpstr>Calibri</vt:lpstr>
      <vt:lpstr>Calibri Light</vt:lpstr>
      <vt:lpstr>Symbol</vt:lpstr>
      <vt:lpstr>Times New 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ASFER Journal</cp:lastModifiedBy>
  <cp:revision>45</cp:revision>
  <dcterms:created xsi:type="dcterms:W3CDTF">2023-04-29T09:08:23Z</dcterms:created>
  <dcterms:modified xsi:type="dcterms:W3CDTF">2024-05-04T13:32:44Z</dcterms:modified>
</cp:coreProperties>
</file>