
<file path=[Content_Types].xml><?xml version="1.0" encoding="utf-8"?>
<Types xmlns="http://schemas.openxmlformats.org/package/2006/content-types">
  <Default Extension="png" ContentType="image/png"/>
  <Default Extension="svg" ContentType="image/sv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8" r:id="rId4"/>
  </p:sldMasterIdLst>
  <p:notesMasterIdLst>
    <p:notesMasterId r:id="rId39"/>
  </p:notesMasterIdLst>
  <p:sldIdLst>
    <p:sldId id="915" r:id="rId5"/>
    <p:sldId id="975" r:id="rId6"/>
    <p:sldId id="256" r:id="rId7"/>
    <p:sldId id="271" r:id="rId8"/>
    <p:sldId id="272" r:id="rId9"/>
    <p:sldId id="257" r:id="rId10"/>
    <p:sldId id="258" r:id="rId11"/>
    <p:sldId id="259" r:id="rId12"/>
    <p:sldId id="260" r:id="rId13"/>
    <p:sldId id="261" r:id="rId14"/>
    <p:sldId id="264" r:id="rId15"/>
    <p:sldId id="273" r:id="rId16"/>
    <p:sldId id="274" r:id="rId17"/>
    <p:sldId id="275" r:id="rId18"/>
    <p:sldId id="265" r:id="rId19"/>
    <p:sldId id="266" r:id="rId20"/>
    <p:sldId id="267" r:id="rId21"/>
    <p:sldId id="268" r:id="rId22"/>
    <p:sldId id="269" r:id="rId23"/>
    <p:sldId id="263" r:id="rId24"/>
    <p:sldId id="276" r:id="rId25"/>
    <p:sldId id="277" r:id="rId26"/>
    <p:sldId id="278" r:id="rId27"/>
    <p:sldId id="270" r:id="rId28"/>
    <p:sldId id="279" r:id="rId29"/>
    <p:sldId id="280" r:id="rId30"/>
    <p:sldId id="262" r:id="rId31"/>
    <p:sldId id="281" r:id="rId32"/>
    <p:sldId id="282" r:id="rId33"/>
    <p:sldId id="283" r:id="rId34"/>
    <p:sldId id="284" r:id="rId35"/>
    <p:sldId id="285" r:id="rId36"/>
    <p:sldId id="286" r:id="rId37"/>
    <p:sldId id="974" r:id="rId38"/>
  </p:sldIdLst>
  <p:sldSz cx="9144000" cy="5143500" type="screen16x9"/>
  <p:notesSz cx="51435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374" autoAdjust="0"/>
  </p:normalViewPr>
  <p:slideViewPr>
    <p:cSldViewPr snapToGrid="0" snapToObjects="1">
      <p:cViewPr varScale="1">
        <p:scale>
          <a:sx n="87" d="100"/>
          <a:sy n="87" d="100"/>
        </p:scale>
        <p:origin x="82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2857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C6196-909E-29FB-A383-F94875844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882BC-02EE-AD51-EC71-E64C28F7CA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42231-21C3-81CC-F38A-8D8FB9544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B4245-AB6C-BD9E-D442-B1FC266F9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96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3E1D3B-C3A6-5C23-5E88-8A74FBB97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EC8746-A716-7D21-4F26-94F67EC814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E2B47F-0306-B839-D476-BB34D23D2F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045360-1710-BB7F-244F-58C8E0F7EEB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5261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CB45F-B3D2-3B72-4D5D-DA94A30352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2F7DE5-BD28-82FE-6F80-7ADFF5E3B2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9F9474-D101-1C03-07A2-5F37C2AF55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466B7E-166E-1422-F612-2F344FA4DF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2166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r>
              <a:rPr lang="en-US" dirty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0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0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89299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87373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18153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93882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21750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02907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8413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55097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38540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52928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64821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4000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5143499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4377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7616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36157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842963"/>
            <a:ext cx="7452360" cy="3457575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99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7213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645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60" r:id="rId12"/>
    <p:sldLayoutId id="2147483861" r:id="rId13"/>
    <p:sldLayoutId id="2147483862" r:id="rId14"/>
    <p:sldLayoutId id="2147483863" r:id="rId15"/>
    <p:sldLayoutId id="2147483864" r:id="rId16"/>
    <p:sldLayoutId id="2147483865" r:id="rId17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7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18" Type="http://schemas.openxmlformats.org/officeDocument/2006/relationships/image" Target="../media/image7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17" Type="http://schemas.openxmlformats.org/officeDocument/2006/relationships/image" Target="../media/image57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5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5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7.png"/><Relationship Id="rId4" Type="http://schemas.openxmlformats.org/officeDocument/2006/relationships/image" Target="../media/image7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Relationship Id="rId9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79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6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10" Type="http://schemas.openxmlformats.org/officeDocument/2006/relationships/image" Target="../media/image7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79.pn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90.png"/><Relationship Id="rId9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7.png"/><Relationship Id="rId4" Type="http://schemas.openxmlformats.org/officeDocument/2006/relationships/image" Target="../media/image9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3" Type="http://schemas.openxmlformats.org/officeDocument/2006/relationships/image" Target="../media/image97.png"/><Relationship Id="rId7" Type="http://schemas.openxmlformats.org/officeDocument/2006/relationships/image" Target="../media/image10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10" Type="http://schemas.openxmlformats.org/officeDocument/2006/relationships/image" Target="../media/image7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7.png"/><Relationship Id="rId4" Type="http://schemas.openxmlformats.org/officeDocument/2006/relationships/image" Target="../media/image10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8.jpeg"/><Relationship Id="rId5" Type="http://schemas.openxmlformats.org/officeDocument/2006/relationships/image" Target="../media/image115.svg"/><Relationship Id="rId4" Type="http://schemas.openxmlformats.org/officeDocument/2006/relationships/image" Target="../media/image10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8364-8A79-A9E3-35B4-233B1E2BE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8D7F56-7E73-47FF-DC86-13FC75EC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2250BD7B-9B74-EB25-7E00-961C3DA24BA5}"/>
              </a:ext>
            </a:extLst>
          </p:cNvPr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CC736-D871-5E8B-2BBB-151F2BB4CD09}"/>
              </a:ext>
            </a:extLst>
          </p:cNvPr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24FD1E-3395-FFFA-C0E5-DA19AC10CFFA}"/>
              </a:ext>
            </a:extLst>
          </p:cNvPr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51702-6A28-2AAB-8B69-A6AEE1144926}"/>
              </a:ext>
            </a:extLst>
          </p:cNvPr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alhassan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DBFEE-8430-0364-1896-B6C83E1DDE6C}"/>
              </a:ext>
            </a:extLst>
          </p:cNvPr>
          <p:cNvSpPr txBox="1"/>
          <p:nvPr/>
        </p:nvSpPr>
        <p:spPr>
          <a:xfrm>
            <a:off x="344389" y="437322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EA6D95-D568-559B-2FCD-971A5FA3677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2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6B61FCA-598A-293C-DCF4-D0F5E75BC9AE}"/>
              </a:ext>
            </a:extLst>
          </p:cNvPr>
          <p:cNvSpPr txBox="1"/>
          <p:nvPr/>
        </p:nvSpPr>
        <p:spPr>
          <a:xfrm>
            <a:off x="3810739" y="3336853"/>
            <a:ext cx="4787351" cy="528704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dirty="0">
                <a:latin typeface="+mn-lt"/>
                <a:cs typeface="Times New Roman" panose="02020603050405020304" pitchFamily="18" charset="0"/>
              </a:rPr>
              <a:t>MARKET Feasibility study 3</a:t>
            </a:r>
          </a:p>
          <a:p>
            <a:r>
              <a:rPr lang="en-US" sz="1800" b="1" dirty="0">
                <a:latin typeface="+mn-lt"/>
                <a:cs typeface="+mn-cs"/>
              </a:rPr>
              <a:t> </a:t>
            </a:r>
            <a:endParaRPr lang="ar-EG" sz="1800" b="1" dirty="0">
              <a:latin typeface="+mn-lt"/>
              <a:cs typeface="+mn-cs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EC8B60DB-B961-672B-8382-19CBDC6AC7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1" y="0"/>
            <a:ext cx="6494747" cy="397559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AC1050-7042-BD66-0CC4-0337D63AFCF5}"/>
              </a:ext>
            </a:extLst>
          </p:cNvPr>
          <p:cNvSpPr txBox="1"/>
          <p:nvPr/>
        </p:nvSpPr>
        <p:spPr>
          <a:xfrm>
            <a:off x="4167127" y="2440102"/>
            <a:ext cx="400231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 charset="0"/>
                <a:cs typeface="Alexandria" charset="0"/>
              </a:rPr>
              <a:t>MGM252 – MGM201 – PMG201</a:t>
            </a:r>
          </a:p>
          <a:p>
            <a:endParaRPr lang="en-US" sz="15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46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9829"/>
            <a:ext cx="9144000" cy="5331023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767953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4" name="Shape 1"/>
          <p:cNvSpPr/>
          <p:nvPr/>
        </p:nvSpPr>
        <p:spPr>
          <a:xfrm>
            <a:off x="0" y="753666"/>
            <a:ext cx="9144000" cy="14288"/>
          </a:xfrm>
          <a:prstGeom prst="rect">
            <a:avLst/>
          </a:prstGeom>
          <a:solidFill>
            <a:srgbClr val="F0F0F0"/>
          </a:solidFill>
          <a:ln/>
        </p:spPr>
      </p:sp>
      <p:sp>
        <p:nvSpPr>
          <p:cNvPr id="5" name="Shape 2"/>
          <p:cNvSpPr/>
          <p:nvPr/>
        </p:nvSpPr>
        <p:spPr>
          <a:xfrm>
            <a:off x="285750" y="151107"/>
            <a:ext cx="902847" cy="451452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6" name="Text 3"/>
          <p:cNvSpPr/>
          <p:nvPr/>
        </p:nvSpPr>
        <p:spPr>
          <a:xfrm>
            <a:off x="428625" y="222545"/>
            <a:ext cx="617097" cy="1542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FFFFFF"/>
                </a:solidFill>
              </a:rPr>
              <a:t>Lecture</a:t>
            </a:r>
            <a:endParaRPr lang="en-US" sz="885" dirty="0"/>
          </a:p>
        </p:txBody>
      </p:sp>
      <p:sp>
        <p:nvSpPr>
          <p:cNvPr id="7" name="Text 4"/>
          <p:cNvSpPr/>
          <p:nvPr/>
        </p:nvSpPr>
        <p:spPr>
          <a:xfrm>
            <a:off x="428625" y="376833"/>
            <a:ext cx="617097" cy="1542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FFFFFF"/>
                </a:solidFill>
              </a:rPr>
              <a:t>Summary</a:t>
            </a:r>
            <a:endParaRPr lang="en-US" sz="885" dirty="0"/>
          </a:p>
        </p:txBody>
      </p:sp>
      <p:sp>
        <p:nvSpPr>
          <p:cNvPr id="8" name="Text 5"/>
          <p:cNvSpPr/>
          <p:nvPr/>
        </p:nvSpPr>
        <p:spPr>
          <a:xfrm>
            <a:off x="1331472" y="142875"/>
            <a:ext cx="2251844" cy="4679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00AEEF"/>
                </a:solidFill>
              </a:rPr>
              <a:t>Lecture Content Summary
</a:t>
            </a:r>
            <a:r>
              <a:rPr lang="en-US" sz="1050" dirty="0">
                <a:solidFill>
                  <a:srgbClr val="00AEEF"/>
                </a:solidFill>
              </a:rPr>
              <a:t>ملخص محتوى المحاضرة</a:t>
            </a:r>
            <a:endParaRPr lang="en-US" sz="1193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" y="1163538"/>
            <a:ext cx="171450" cy="17145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764381" y="1132284"/>
            <a:ext cx="1501387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1D3557"/>
                </a:solidFill>
              </a:rPr>
              <a:t>Lecture Overview</a:t>
            </a:r>
            <a:endParaRPr lang="en-US" sz="1193" dirty="0"/>
          </a:p>
        </p:txBody>
      </p:sp>
      <p:sp>
        <p:nvSpPr>
          <p:cNvPr id="12" name="Shape 7"/>
          <p:cNvSpPr/>
          <p:nvPr/>
        </p:nvSpPr>
        <p:spPr>
          <a:xfrm>
            <a:off x="521494" y="1616273"/>
            <a:ext cx="3829050" cy="1582341"/>
          </a:xfrm>
          <a:prstGeom prst="rect">
            <a:avLst/>
          </a:prstGeom>
          <a:solidFill>
            <a:srgbClr val="F1FAEE"/>
          </a:solidFill>
          <a:ln/>
        </p:spPr>
      </p:sp>
      <p:sp>
        <p:nvSpPr>
          <p:cNvPr id="13" name="Shape 8"/>
          <p:cNvSpPr/>
          <p:nvPr/>
        </p:nvSpPr>
        <p:spPr>
          <a:xfrm>
            <a:off x="521494" y="1616273"/>
            <a:ext cx="35719" cy="158234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4" name="Text 9"/>
          <p:cNvSpPr/>
          <p:nvPr/>
        </p:nvSpPr>
        <p:spPr>
          <a:xfrm>
            <a:off x="628650" y="1723430"/>
            <a:ext cx="3614738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D3557"/>
                </a:solidFill>
              </a:rPr>
              <a:t>1. PESTEL Analysis &amp; Practical Examples</a:t>
            </a:r>
            <a:endParaRPr lang="en-US" sz="885" dirty="0"/>
          </a:p>
        </p:txBody>
      </p:sp>
      <p:sp>
        <p:nvSpPr>
          <p:cNvPr id="15" name="Text 10"/>
          <p:cNvSpPr/>
          <p:nvPr/>
        </p:nvSpPr>
        <p:spPr>
          <a:xfrm>
            <a:off x="628650" y="1962745"/>
            <a:ext cx="3321007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555555"/>
                </a:solidFill>
              </a:rPr>
              <a:t>Explored the PESTEL framework through real-world examples:</a:t>
            </a:r>
            <a:endParaRPr lang="en-US" sz="834" dirty="0"/>
          </a:p>
        </p:txBody>
      </p:sp>
      <p:sp>
        <p:nvSpPr>
          <p:cNvPr id="16" name="Text 11"/>
          <p:cNvSpPr/>
          <p:nvPr/>
        </p:nvSpPr>
        <p:spPr>
          <a:xfrm>
            <a:off x="771525" y="2191345"/>
            <a:ext cx="556208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784" b="1" dirty="0">
                <a:solidFill>
                  <a:srgbClr val="666666"/>
                </a:solidFill>
              </a:rPr>
              <a:t>Samsung:</a:t>
            </a:r>
            <a:endParaRPr lang="en-US" sz="784" dirty="0"/>
          </a:p>
        </p:txBody>
      </p:sp>
      <p:sp>
        <p:nvSpPr>
          <p:cNvPr id="17" name="Text 12"/>
          <p:cNvSpPr/>
          <p:nvPr/>
        </p:nvSpPr>
        <p:spPr>
          <a:xfrm>
            <a:off x="1327733" y="2191345"/>
            <a:ext cx="2034769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Trade war impact (Political/Economic)</a:t>
            </a:r>
            <a:endParaRPr lang="en-US" sz="834" dirty="0"/>
          </a:p>
        </p:txBody>
      </p:sp>
      <p:sp>
        <p:nvSpPr>
          <p:cNvPr id="18" name="Text 13"/>
          <p:cNvSpPr/>
          <p:nvPr/>
        </p:nvSpPr>
        <p:spPr>
          <a:xfrm>
            <a:off x="771525" y="2398514"/>
            <a:ext cx="737257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784" b="1" dirty="0">
                <a:solidFill>
                  <a:srgbClr val="666666"/>
                </a:solidFill>
              </a:rPr>
              <a:t>Togo Project:</a:t>
            </a:r>
            <a:endParaRPr lang="en-US" sz="784" dirty="0"/>
          </a:p>
        </p:txBody>
      </p:sp>
      <p:sp>
        <p:nvSpPr>
          <p:cNvPr id="19" name="Text 14"/>
          <p:cNvSpPr/>
          <p:nvPr/>
        </p:nvSpPr>
        <p:spPr>
          <a:xfrm>
            <a:off x="1508782" y="2398514"/>
            <a:ext cx="1562500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Renewable energy initiatives</a:t>
            </a:r>
            <a:endParaRPr lang="en-US" sz="834" dirty="0"/>
          </a:p>
        </p:txBody>
      </p:sp>
      <p:sp>
        <p:nvSpPr>
          <p:cNvPr id="20" name="Text 15"/>
          <p:cNvSpPr/>
          <p:nvPr/>
        </p:nvSpPr>
        <p:spPr>
          <a:xfrm>
            <a:off x="771525" y="2605683"/>
            <a:ext cx="319013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784" b="1" dirty="0">
                <a:solidFill>
                  <a:srgbClr val="666666"/>
                </a:solidFill>
              </a:rPr>
              <a:t>Tesla:</a:t>
            </a:r>
            <a:endParaRPr lang="en-US" sz="784" dirty="0"/>
          </a:p>
        </p:txBody>
      </p:sp>
      <p:sp>
        <p:nvSpPr>
          <p:cNvPr id="21" name="Text 16"/>
          <p:cNvSpPr/>
          <p:nvPr/>
        </p:nvSpPr>
        <p:spPr>
          <a:xfrm>
            <a:off x="1090538" y="2605683"/>
            <a:ext cx="2064739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EV industry innovation (Technological)</a:t>
            </a:r>
            <a:endParaRPr lang="en-US" sz="834" dirty="0"/>
          </a:p>
        </p:txBody>
      </p:sp>
      <p:sp>
        <p:nvSpPr>
          <p:cNvPr id="22" name="Text 17"/>
          <p:cNvSpPr/>
          <p:nvPr/>
        </p:nvSpPr>
        <p:spPr>
          <a:xfrm>
            <a:off x="771525" y="2812852"/>
            <a:ext cx="359476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784" b="1" dirty="0">
                <a:solidFill>
                  <a:srgbClr val="666666"/>
                </a:solidFill>
              </a:rPr>
              <a:t>China:</a:t>
            </a:r>
            <a:endParaRPr lang="en-US" sz="784" dirty="0"/>
          </a:p>
        </p:txBody>
      </p:sp>
      <p:sp>
        <p:nvSpPr>
          <p:cNvPr id="23" name="Text 18"/>
          <p:cNvSpPr/>
          <p:nvPr/>
        </p:nvSpPr>
        <p:spPr>
          <a:xfrm>
            <a:off x="1131001" y="2812852"/>
            <a:ext cx="2256169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Waste-to-Energy projects (Environmental)</a:t>
            </a:r>
            <a:endParaRPr lang="en-US" sz="834" dirty="0"/>
          </a:p>
        </p:txBody>
      </p:sp>
      <p:sp>
        <p:nvSpPr>
          <p:cNvPr id="24" name="Shape 19"/>
          <p:cNvSpPr/>
          <p:nvPr/>
        </p:nvSpPr>
        <p:spPr>
          <a:xfrm>
            <a:off x="521494" y="3448645"/>
            <a:ext cx="3829050" cy="1546622"/>
          </a:xfrm>
          <a:prstGeom prst="rect">
            <a:avLst/>
          </a:prstGeom>
          <a:solidFill>
            <a:srgbClr val="F1FAEE"/>
          </a:solidFill>
          <a:ln/>
        </p:spPr>
      </p:sp>
      <p:sp>
        <p:nvSpPr>
          <p:cNvPr id="25" name="Shape 20"/>
          <p:cNvSpPr/>
          <p:nvPr/>
        </p:nvSpPr>
        <p:spPr>
          <a:xfrm>
            <a:off x="521494" y="3448645"/>
            <a:ext cx="35719" cy="1546622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26" name="Text 21"/>
          <p:cNvSpPr/>
          <p:nvPr/>
        </p:nvSpPr>
        <p:spPr>
          <a:xfrm>
            <a:off x="628650" y="3555802"/>
            <a:ext cx="3614738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D3557"/>
                </a:solidFill>
              </a:rPr>
              <a:t>2. Market Feasibility Study Case</a:t>
            </a:r>
            <a:endParaRPr lang="en-US" sz="885" dirty="0"/>
          </a:p>
        </p:txBody>
      </p:sp>
      <p:sp>
        <p:nvSpPr>
          <p:cNvPr id="27" name="Text 22"/>
          <p:cNvSpPr/>
          <p:nvPr/>
        </p:nvSpPr>
        <p:spPr>
          <a:xfrm>
            <a:off x="628650" y="3795117"/>
            <a:ext cx="1695078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555555"/>
                </a:solidFill>
              </a:rPr>
              <a:t>Comprehensive case study of a</a:t>
            </a:r>
            <a:endParaRPr lang="en-US" sz="834" dirty="0"/>
          </a:p>
        </p:txBody>
      </p:sp>
      <p:sp>
        <p:nvSpPr>
          <p:cNvPr id="28" name="Text 23"/>
          <p:cNvSpPr/>
          <p:nvPr/>
        </p:nvSpPr>
        <p:spPr>
          <a:xfrm>
            <a:off x="2008511" y="3804540"/>
            <a:ext cx="1632793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784" b="1" dirty="0">
                <a:solidFill>
                  <a:srgbClr val="555555"/>
                </a:solidFill>
              </a:rPr>
              <a:t>Beauty Salon in Saudi Arabia</a:t>
            </a:r>
            <a:endParaRPr lang="en-US" sz="784" dirty="0"/>
          </a:p>
        </p:txBody>
      </p:sp>
      <p:sp>
        <p:nvSpPr>
          <p:cNvPr id="29" name="Text 24"/>
          <p:cNvSpPr/>
          <p:nvPr/>
        </p:nvSpPr>
        <p:spPr>
          <a:xfrm>
            <a:off x="3956521" y="3795117"/>
            <a:ext cx="30640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555555"/>
                </a:solidFill>
              </a:rPr>
              <a:t>,</a:t>
            </a:r>
            <a:endParaRPr lang="en-US" sz="834" dirty="0"/>
          </a:p>
        </p:txBody>
      </p:sp>
      <p:sp>
        <p:nvSpPr>
          <p:cNvPr id="30" name="Text 25"/>
          <p:cNvSpPr/>
          <p:nvPr/>
        </p:nvSpPr>
        <p:spPr>
          <a:xfrm>
            <a:off x="628650" y="3966567"/>
            <a:ext cx="1564900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555555"/>
                </a:solidFill>
              </a:rPr>
              <a:t>covering all feasibility stages:</a:t>
            </a:r>
            <a:endParaRPr lang="en-US" sz="834" dirty="0"/>
          </a:p>
        </p:txBody>
      </p:sp>
      <p:sp>
        <p:nvSpPr>
          <p:cNvPr id="31" name="Text 26"/>
          <p:cNvSpPr/>
          <p:nvPr/>
        </p:nvSpPr>
        <p:spPr>
          <a:xfrm>
            <a:off x="771525" y="4188023"/>
            <a:ext cx="3471863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Target Market &amp; Competitor Analysis</a:t>
            </a:r>
            <a:endParaRPr lang="en-US" sz="834" dirty="0"/>
          </a:p>
        </p:txBody>
      </p:sp>
      <p:sp>
        <p:nvSpPr>
          <p:cNvPr id="32" name="Text 27"/>
          <p:cNvSpPr/>
          <p:nvPr/>
        </p:nvSpPr>
        <p:spPr>
          <a:xfrm>
            <a:off x="771525" y="4395192"/>
            <a:ext cx="3471863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SWOT &amp; PESTEL Analysis</a:t>
            </a:r>
            <a:endParaRPr lang="en-US" sz="834" dirty="0"/>
          </a:p>
        </p:txBody>
      </p:sp>
      <p:sp>
        <p:nvSpPr>
          <p:cNvPr id="33" name="Text 28"/>
          <p:cNvSpPr/>
          <p:nvPr/>
        </p:nvSpPr>
        <p:spPr>
          <a:xfrm>
            <a:off x="771525" y="4602361"/>
            <a:ext cx="3471863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Revenue Forecasting &amp; Recommendations</a:t>
            </a:r>
            <a:endParaRPr lang="en-US" sz="834" dirty="0"/>
          </a:p>
        </p:txBody>
      </p:sp>
      <p:pic>
        <p:nvPicPr>
          <p:cNvPr id="34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1056" y="1163538"/>
            <a:ext cx="171450" cy="171450"/>
          </a:xfrm>
          <a:prstGeom prst="rect">
            <a:avLst/>
          </a:prstGeom>
        </p:spPr>
      </p:pic>
      <p:sp>
        <p:nvSpPr>
          <p:cNvPr id="35" name="Text 29"/>
          <p:cNvSpPr/>
          <p:nvPr/>
        </p:nvSpPr>
        <p:spPr>
          <a:xfrm>
            <a:off x="6542084" y="1132284"/>
            <a:ext cx="1837534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1D3557"/>
                </a:solidFill>
              </a:rPr>
              <a:t>نظرة عامة على المحاضرة</a:t>
            </a:r>
            <a:endParaRPr lang="en-US" sz="1193" dirty="0"/>
          </a:p>
        </p:txBody>
      </p:sp>
      <p:sp>
        <p:nvSpPr>
          <p:cNvPr id="36" name="Shape 30"/>
          <p:cNvSpPr/>
          <p:nvPr/>
        </p:nvSpPr>
        <p:spPr>
          <a:xfrm>
            <a:off x="4793456" y="1616273"/>
            <a:ext cx="3829050" cy="1582341"/>
          </a:xfrm>
          <a:prstGeom prst="rect">
            <a:avLst/>
          </a:prstGeom>
          <a:solidFill>
            <a:srgbClr val="F1FAEE"/>
          </a:solidFill>
          <a:ln/>
        </p:spPr>
      </p:sp>
      <p:sp>
        <p:nvSpPr>
          <p:cNvPr id="37" name="Shape 31"/>
          <p:cNvSpPr/>
          <p:nvPr/>
        </p:nvSpPr>
        <p:spPr>
          <a:xfrm>
            <a:off x="8586788" y="1616273"/>
            <a:ext cx="35719" cy="158234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38" name="Text 32"/>
          <p:cNvSpPr/>
          <p:nvPr/>
        </p:nvSpPr>
        <p:spPr>
          <a:xfrm>
            <a:off x="7357982" y="1756082"/>
            <a:ext cx="1157368" cy="144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D3557"/>
                </a:solidFill>
              </a:rPr>
              <a:t> 1 </a:t>
            </a:r>
            <a:r>
              <a:rPr lang="en-US" sz="885" b="1" dirty="0" err="1">
                <a:solidFill>
                  <a:srgbClr val="1D3557"/>
                </a:solidFill>
              </a:rPr>
              <a:t>تحليل</a:t>
            </a:r>
            <a:r>
              <a:rPr lang="en-US" sz="885" b="1" dirty="0">
                <a:solidFill>
                  <a:srgbClr val="1D3557"/>
                </a:solidFill>
              </a:rPr>
              <a:t> PESTEL وأمثلة عملية</a:t>
            </a:r>
            <a:endParaRPr lang="en-US" sz="885" dirty="0"/>
          </a:p>
        </p:txBody>
      </p:sp>
      <p:sp>
        <p:nvSpPr>
          <p:cNvPr id="39" name="Text 33"/>
          <p:cNvSpPr/>
          <p:nvPr/>
        </p:nvSpPr>
        <p:spPr>
          <a:xfrm>
            <a:off x="6673676" y="1994892"/>
            <a:ext cx="1835438" cy="16209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400"/>
              </a:lnSpc>
              <a:buNone/>
            </a:pPr>
            <a:r>
              <a:rPr lang="en-US" sz="834" dirty="0">
                <a:solidFill>
                  <a:srgbClr val="555555"/>
                </a:solidFill>
              </a:rPr>
              <a:t>استعراض إطار عمل PESTEL   </a:t>
            </a:r>
            <a:r>
              <a:rPr lang="en-US" sz="834" dirty="0" err="1">
                <a:solidFill>
                  <a:srgbClr val="555555"/>
                </a:solidFill>
              </a:rPr>
              <a:t>من</a:t>
            </a:r>
            <a:r>
              <a:rPr lang="en-US" sz="834" dirty="0">
                <a:solidFill>
                  <a:srgbClr val="555555"/>
                </a:solidFill>
              </a:rPr>
              <a:t> خلال أمثلة واقعية:</a:t>
            </a:r>
            <a:endParaRPr lang="en-US" sz="834" dirty="0"/>
          </a:p>
        </p:txBody>
      </p:sp>
      <p:sp>
        <p:nvSpPr>
          <p:cNvPr id="40" name="Text 34"/>
          <p:cNvSpPr/>
          <p:nvPr/>
        </p:nvSpPr>
        <p:spPr>
          <a:xfrm>
            <a:off x="7880896" y="2191345"/>
            <a:ext cx="491579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784" b="1" dirty="0">
                <a:solidFill>
                  <a:srgbClr val="666666"/>
                </a:solidFill>
              </a:rPr>
              <a:t>سامسونج:</a:t>
            </a:r>
            <a:endParaRPr lang="en-US" sz="784" dirty="0"/>
          </a:p>
        </p:txBody>
      </p:sp>
      <p:sp>
        <p:nvSpPr>
          <p:cNvPr id="41" name="Text 35"/>
          <p:cNvSpPr/>
          <p:nvPr/>
        </p:nvSpPr>
        <p:spPr>
          <a:xfrm>
            <a:off x="6029269" y="2191345"/>
            <a:ext cx="1851627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تأثير الحرب التجارية (سياسي/اقتصادي)</a:t>
            </a:r>
            <a:endParaRPr lang="en-US" sz="834" dirty="0"/>
          </a:p>
        </p:txBody>
      </p:sp>
      <p:sp>
        <p:nvSpPr>
          <p:cNvPr id="42" name="Text 36"/>
          <p:cNvSpPr/>
          <p:nvPr/>
        </p:nvSpPr>
        <p:spPr>
          <a:xfrm>
            <a:off x="7752950" y="2398514"/>
            <a:ext cx="619525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784" b="1" dirty="0">
                <a:solidFill>
                  <a:srgbClr val="666666"/>
                </a:solidFill>
              </a:rPr>
              <a:t>مشروع توغو:</a:t>
            </a:r>
            <a:endParaRPr lang="en-US" sz="784" dirty="0"/>
          </a:p>
        </p:txBody>
      </p:sp>
      <p:sp>
        <p:nvSpPr>
          <p:cNvPr id="43" name="Text 37"/>
          <p:cNvSpPr/>
          <p:nvPr/>
        </p:nvSpPr>
        <p:spPr>
          <a:xfrm>
            <a:off x="6558297" y="2398514"/>
            <a:ext cx="1194653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مبادرات الطاقة المتجددة</a:t>
            </a:r>
            <a:endParaRPr lang="en-US" sz="834" dirty="0"/>
          </a:p>
        </p:txBody>
      </p:sp>
      <p:sp>
        <p:nvSpPr>
          <p:cNvPr id="44" name="Text 38"/>
          <p:cNvSpPr/>
          <p:nvPr/>
        </p:nvSpPr>
        <p:spPr>
          <a:xfrm>
            <a:off x="8138071" y="2605683"/>
            <a:ext cx="234404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784" b="1" dirty="0">
                <a:solidFill>
                  <a:srgbClr val="666666"/>
                </a:solidFill>
              </a:rPr>
              <a:t>تسلا:</a:t>
            </a:r>
            <a:endParaRPr lang="en-US" sz="784" dirty="0"/>
          </a:p>
        </p:txBody>
      </p:sp>
      <p:sp>
        <p:nvSpPr>
          <p:cNvPr id="45" name="Text 39"/>
          <p:cNvSpPr/>
          <p:nvPr/>
        </p:nvSpPr>
        <p:spPr>
          <a:xfrm>
            <a:off x="6359975" y="2605683"/>
            <a:ext cx="1778096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الابتكار في السيارات الكهربائية (تقني)</a:t>
            </a:r>
            <a:endParaRPr lang="en-US" sz="834" dirty="0"/>
          </a:p>
        </p:txBody>
      </p:sp>
      <p:sp>
        <p:nvSpPr>
          <p:cNvPr id="46" name="Text 40"/>
          <p:cNvSpPr/>
          <p:nvPr/>
        </p:nvSpPr>
        <p:spPr>
          <a:xfrm>
            <a:off x="8050560" y="2812852"/>
            <a:ext cx="321915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784" b="1" dirty="0">
                <a:solidFill>
                  <a:srgbClr val="666666"/>
                </a:solidFill>
              </a:rPr>
              <a:t>الصين:</a:t>
            </a:r>
            <a:endParaRPr lang="en-US" sz="784" dirty="0"/>
          </a:p>
        </p:txBody>
      </p:sp>
      <p:sp>
        <p:nvSpPr>
          <p:cNvPr id="47" name="Text 41"/>
          <p:cNvSpPr/>
          <p:nvPr/>
        </p:nvSpPr>
        <p:spPr>
          <a:xfrm>
            <a:off x="6205240" y="2812852"/>
            <a:ext cx="1845320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مشاريع تحويل النفايات إلى طاقة (بيئي)</a:t>
            </a:r>
            <a:endParaRPr lang="en-US" sz="834" dirty="0"/>
          </a:p>
        </p:txBody>
      </p:sp>
      <p:sp>
        <p:nvSpPr>
          <p:cNvPr id="48" name="Shape 42"/>
          <p:cNvSpPr/>
          <p:nvPr/>
        </p:nvSpPr>
        <p:spPr>
          <a:xfrm>
            <a:off x="4793456" y="3448645"/>
            <a:ext cx="3829050" cy="1375172"/>
          </a:xfrm>
          <a:prstGeom prst="rect">
            <a:avLst/>
          </a:prstGeom>
          <a:solidFill>
            <a:srgbClr val="F1FAEE"/>
          </a:solidFill>
          <a:ln/>
        </p:spPr>
      </p:sp>
      <p:sp>
        <p:nvSpPr>
          <p:cNvPr id="49" name="Shape 43"/>
          <p:cNvSpPr/>
          <p:nvPr/>
        </p:nvSpPr>
        <p:spPr>
          <a:xfrm>
            <a:off x="8586788" y="3448645"/>
            <a:ext cx="35719" cy="1375172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0" name="Text 44"/>
          <p:cNvSpPr/>
          <p:nvPr/>
        </p:nvSpPr>
        <p:spPr>
          <a:xfrm>
            <a:off x="7115215" y="3555802"/>
            <a:ext cx="1396215" cy="144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D3557"/>
                </a:solidFill>
              </a:rPr>
              <a:t> 2 حالة عملية لدراسة الجدوى السوقية</a:t>
            </a:r>
            <a:endParaRPr lang="en-US" sz="885" dirty="0"/>
          </a:p>
        </p:txBody>
      </p:sp>
      <p:sp>
        <p:nvSpPr>
          <p:cNvPr id="51" name="Text 45"/>
          <p:cNvSpPr/>
          <p:nvPr/>
        </p:nvSpPr>
        <p:spPr>
          <a:xfrm>
            <a:off x="7535652" y="3795117"/>
            <a:ext cx="979698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834" dirty="0">
                <a:solidFill>
                  <a:srgbClr val="555555"/>
                </a:solidFill>
              </a:rPr>
              <a:t>دراسة حالة شاملة لـ</a:t>
            </a:r>
            <a:endParaRPr lang="en-US" sz="834" dirty="0"/>
          </a:p>
        </p:txBody>
      </p:sp>
      <p:sp>
        <p:nvSpPr>
          <p:cNvPr id="52" name="Text 46"/>
          <p:cNvSpPr/>
          <p:nvPr/>
        </p:nvSpPr>
        <p:spPr>
          <a:xfrm>
            <a:off x="6535426" y="3795117"/>
            <a:ext cx="1269662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784" b="1" dirty="0">
                <a:solidFill>
                  <a:srgbClr val="555555"/>
                </a:solidFill>
              </a:rPr>
              <a:t>صالون تجميل في السعودية</a:t>
            </a:r>
            <a:endParaRPr lang="en-US" sz="784" dirty="0"/>
          </a:p>
        </p:txBody>
      </p:sp>
      <p:sp>
        <p:nvSpPr>
          <p:cNvPr id="53" name="Text 47"/>
          <p:cNvSpPr/>
          <p:nvPr/>
        </p:nvSpPr>
        <p:spPr>
          <a:xfrm>
            <a:off x="5626847" y="3815844"/>
            <a:ext cx="1328235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834" dirty="0">
                <a:solidFill>
                  <a:srgbClr val="555555"/>
                </a:solidFill>
              </a:rPr>
              <a:t>، تغطي كافة مراحل الجدوى:</a:t>
            </a:r>
            <a:endParaRPr lang="en-US" sz="834" dirty="0"/>
          </a:p>
        </p:txBody>
      </p:sp>
      <p:sp>
        <p:nvSpPr>
          <p:cNvPr id="54" name="Text 48"/>
          <p:cNvSpPr/>
          <p:nvPr/>
        </p:nvSpPr>
        <p:spPr>
          <a:xfrm>
            <a:off x="4900613" y="4016573"/>
            <a:ext cx="3471863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تحديد السوق المستهدف وتحليل المنافسين</a:t>
            </a:r>
            <a:endParaRPr lang="en-US" sz="834" dirty="0"/>
          </a:p>
        </p:txBody>
      </p:sp>
      <p:sp>
        <p:nvSpPr>
          <p:cNvPr id="55" name="Text 49"/>
          <p:cNvSpPr/>
          <p:nvPr/>
        </p:nvSpPr>
        <p:spPr>
          <a:xfrm>
            <a:off x="7283689" y="4223742"/>
            <a:ext cx="1062790" cy="16209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تحليل SWOT وتحليل PESTEL</a:t>
            </a:r>
            <a:endParaRPr lang="en-US" sz="834" dirty="0"/>
          </a:p>
        </p:txBody>
      </p:sp>
      <p:sp>
        <p:nvSpPr>
          <p:cNvPr id="56" name="Text 50"/>
          <p:cNvSpPr/>
          <p:nvPr/>
        </p:nvSpPr>
        <p:spPr>
          <a:xfrm>
            <a:off x="4900613" y="4430911"/>
            <a:ext cx="3471863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834" dirty="0">
                <a:solidFill>
                  <a:srgbClr val="666666"/>
                </a:solidFill>
              </a:rPr>
              <a:t>توقعات الإيرادات والتوصيات النهائية</a:t>
            </a:r>
            <a:endParaRPr lang="en-US" sz="834" dirty="0"/>
          </a:p>
        </p:txBody>
      </p:sp>
      <p:sp>
        <p:nvSpPr>
          <p:cNvPr id="57" name="Text 51"/>
          <p:cNvSpPr/>
          <p:nvPr/>
        </p:nvSpPr>
        <p:spPr>
          <a:xfrm>
            <a:off x="0" y="5623917"/>
            <a:ext cx="9144000" cy="258961"/>
          </a:xfrm>
          <a:prstGeom prst="rect">
            <a:avLst/>
          </a:prstGeom>
          <a:noFill/>
          <a:ln/>
        </p:spPr>
        <p:txBody>
          <a:bodyPr wrap="square" lIns="340233" tIns="85090" rIns="340233" bIns="8509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621" dirty="0">
                <a:solidFill>
                  <a:srgbClr val="999999"/>
                </a:solidFill>
              </a:rPr>
              <a:t>Mid-Ocean University | Market Feasibility Study</a:t>
            </a:r>
            <a:endParaRPr lang="en-US" sz="62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/>
          <p:cNvSpPr/>
          <p:nvPr/>
        </p:nvSpPr>
        <p:spPr>
          <a:xfrm>
            <a:off x="421229" y="221999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/>
          <p:cNvSpPr/>
          <p:nvPr/>
        </p:nvSpPr>
        <p:spPr>
          <a:xfrm>
            <a:off x="649578" y="339871"/>
            <a:ext cx="400524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FFFFFF"/>
                </a:solidFill>
              </a:rPr>
              <a:t>Lecture</a:t>
            </a:r>
            <a:endParaRPr lang="en-US" sz="834" dirty="0"/>
          </a:p>
        </p:txBody>
      </p:sp>
      <p:sp>
        <p:nvSpPr>
          <p:cNvPr id="8" name="Text 4"/>
          <p:cNvSpPr/>
          <p:nvPr/>
        </p:nvSpPr>
        <p:spPr>
          <a:xfrm>
            <a:off x="691156" y="495248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9" name="Text 5"/>
          <p:cNvSpPr/>
          <p:nvPr/>
        </p:nvSpPr>
        <p:spPr>
          <a:xfrm>
            <a:off x="3118219" y="2179569"/>
            <a:ext cx="2907534" cy="4457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500"/>
              </a:lnSpc>
              <a:buNone/>
            </a:pPr>
            <a:r>
              <a:rPr lang="en-US" sz="2649" b="1" dirty="0">
                <a:solidFill>
                  <a:srgbClr val="2C3E50"/>
                </a:solidFill>
              </a:rPr>
              <a:t>PESTEL Analysis</a:t>
            </a:r>
            <a:endParaRPr lang="en-US" sz="2649" dirty="0"/>
          </a:p>
        </p:txBody>
      </p:sp>
      <p:sp>
        <p:nvSpPr>
          <p:cNvPr id="10" name="Text 6"/>
          <p:cNvSpPr/>
          <p:nvPr/>
        </p:nvSpPr>
        <p:spPr>
          <a:xfrm>
            <a:off x="3745752" y="2768203"/>
            <a:ext cx="1652440" cy="4237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3500"/>
              </a:lnSpc>
              <a:buNone/>
            </a:pPr>
            <a:r>
              <a:rPr lang="en-US" sz="2649" b="1" dirty="0">
                <a:solidFill>
                  <a:srgbClr val="00AEEF"/>
                </a:solidFill>
              </a:rPr>
              <a:t>تحليل PESTEL</a:t>
            </a:r>
            <a:endParaRPr lang="en-US" sz="2649" dirty="0"/>
          </a:p>
        </p:txBody>
      </p:sp>
      <p:sp>
        <p:nvSpPr>
          <p:cNvPr id="11" name="Text 7"/>
          <p:cNvSpPr/>
          <p:nvPr/>
        </p:nvSpPr>
        <p:spPr>
          <a:xfrm>
            <a:off x="2580429" y="3571149"/>
            <a:ext cx="3983143" cy="214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159" dirty="0">
                <a:solidFill>
                  <a:srgbClr val="555555"/>
                </a:solidFill>
              </a:rPr>
              <a:t>Market Feasibility Studies &amp; Strategic Decision Making</a:t>
            </a:r>
            <a:endParaRPr lang="en-US" sz="1159" dirty="0"/>
          </a:p>
        </p:txBody>
      </p:sp>
      <p:sp>
        <p:nvSpPr>
          <p:cNvPr id="12" name="Text 8"/>
          <p:cNvSpPr/>
          <p:nvPr/>
        </p:nvSpPr>
        <p:spPr>
          <a:xfrm>
            <a:off x="2580429" y="3892618"/>
            <a:ext cx="3983143" cy="214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159" dirty="0">
                <a:solidFill>
                  <a:srgbClr val="555555"/>
                </a:solidFill>
              </a:rPr>
              <a:t>دراسات الجدوى السوقية واتخاذ القرارات الاستراتيجية</a:t>
            </a:r>
            <a:endParaRPr lang="en-US" sz="1159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95C1D5A-7F46-DEA7-4F7E-109D09750D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879094E-6E7F-C4F6-5F96-2505FF7E0D7F}"/>
              </a:ext>
            </a:extLst>
          </p:cNvPr>
          <p:cNvSpPr/>
          <p:nvPr/>
        </p:nvSpPr>
        <p:spPr>
          <a:xfrm>
            <a:off x="185709" y="1095394"/>
            <a:ext cx="8772525" cy="366344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543AB3-7D5F-9F0B-5561-3209EF3F12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1412158F-2D1E-217E-A856-4DB2BAF0AE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25" y="0"/>
            <a:ext cx="9144000" cy="5143500"/>
          </a:xfrm>
          <a:prstGeom prst="rect">
            <a:avLst/>
          </a:prstGeom>
        </p:spPr>
      </p:pic>
      <p:sp>
        <p:nvSpPr>
          <p:cNvPr id="6" name="Shape 2">
            <a:extLst>
              <a:ext uri="{FF2B5EF4-FFF2-40B4-BE49-F238E27FC236}">
                <a16:creationId xmlns:a16="http://schemas.microsoft.com/office/drawing/2014/main" id="{1DB4758D-1E0F-C5C1-884A-1EF0B7E811D7}"/>
              </a:ext>
            </a:extLst>
          </p:cNvPr>
          <p:cNvSpPr/>
          <p:nvPr/>
        </p:nvSpPr>
        <p:spPr>
          <a:xfrm>
            <a:off x="421229" y="221999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8170491F-3E78-EAC3-05F6-F4274BFF3C56}"/>
              </a:ext>
            </a:extLst>
          </p:cNvPr>
          <p:cNvSpPr/>
          <p:nvPr/>
        </p:nvSpPr>
        <p:spPr>
          <a:xfrm>
            <a:off x="649578" y="339871"/>
            <a:ext cx="400524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FFFFFF"/>
                </a:solidFill>
              </a:rPr>
              <a:t>Lecture</a:t>
            </a:r>
            <a:endParaRPr lang="en-US" sz="834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25C7C12F-7290-96FF-10BD-FF408DFC3450}"/>
              </a:ext>
            </a:extLst>
          </p:cNvPr>
          <p:cNvSpPr/>
          <p:nvPr/>
        </p:nvSpPr>
        <p:spPr>
          <a:xfrm>
            <a:off x="691156" y="495248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7AAF35A4-399C-7E67-60AD-A336050DF816}"/>
              </a:ext>
            </a:extLst>
          </p:cNvPr>
          <p:cNvSpPr/>
          <p:nvPr/>
        </p:nvSpPr>
        <p:spPr>
          <a:xfrm>
            <a:off x="4571968" y="3571149"/>
            <a:ext cx="65" cy="18351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500"/>
              </a:lnSpc>
              <a:buNone/>
            </a:pPr>
            <a:endParaRPr lang="en-US" sz="1159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04B0691C-3DFF-8DC5-CDF4-CEB93C83939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BFDDE67-A63D-A865-5BBD-E7C8E709D292}"/>
              </a:ext>
            </a:extLst>
          </p:cNvPr>
          <p:cNvSpPr/>
          <p:nvPr/>
        </p:nvSpPr>
        <p:spPr>
          <a:xfrm>
            <a:off x="185709" y="1095394"/>
            <a:ext cx="8772525" cy="366344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0BDF55-AE99-EA82-F6F8-655E0C86B6C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2353" t="31585" r="12471" b="24706"/>
          <a:stretch>
            <a:fillRect/>
          </a:stretch>
        </p:blipFill>
        <p:spPr>
          <a:xfrm>
            <a:off x="344245" y="1210703"/>
            <a:ext cx="8514005" cy="3464974"/>
          </a:xfrm>
          <a:prstGeom prst="rect">
            <a:avLst/>
          </a:prstGeom>
        </p:spPr>
      </p:pic>
      <p:sp>
        <p:nvSpPr>
          <p:cNvPr id="15" name="Text 3">
            <a:extLst>
              <a:ext uri="{FF2B5EF4-FFF2-40B4-BE49-F238E27FC236}">
                <a16:creationId xmlns:a16="http://schemas.microsoft.com/office/drawing/2014/main" id="{B52B2A73-0451-D33E-ED67-662E38963996}"/>
              </a:ext>
            </a:extLst>
          </p:cNvPr>
          <p:cNvSpPr/>
          <p:nvPr/>
        </p:nvSpPr>
        <p:spPr>
          <a:xfrm>
            <a:off x="1430600" y="390330"/>
            <a:ext cx="1568956" cy="197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Introduction to PESTEL</a:t>
            </a:r>
            <a:endParaRPr lang="en-US" sz="1300" dirty="0"/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7CA65DAB-9DE7-97C0-A123-C072469B07CB}"/>
              </a:ext>
            </a:extLst>
          </p:cNvPr>
          <p:cNvSpPr/>
          <p:nvPr/>
        </p:nvSpPr>
        <p:spPr>
          <a:xfrm>
            <a:off x="1468253" y="661523"/>
            <a:ext cx="1054776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مقدمة عن PESTEL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1182563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9B58EC-7683-DE8F-C48C-87FABED98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6EA792F9-97DD-2326-EA53-13CB7FAEF80D}"/>
              </a:ext>
            </a:extLst>
          </p:cNvPr>
          <p:cNvSpPr/>
          <p:nvPr/>
        </p:nvSpPr>
        <p:spPr>
          <a:xfrm>
            <a:off x="421229" y="221999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C021CD96-1D0A-22AE-5AB3-019800054760}"/>
              </a:ext>
            </a:extLst>
          </p:cNvPr>
          <p:cNvSpPr/>
          <p:nvPr/>
        </p:nvSpPr>
        <p:spPr>
          <a:xfrm>
            <a:off x="649578" y="339871"/>
            <a:ext cx="400524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FFFFFF"/>
                </a:solidFill>
              </a:rPr>
              <a:t>Lecture</a:t>
            </a:r>
            <a:endParaRPr lang="en-US" sz="834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3B9CDD22-290F-BDB9-6051-5261EE6E9EAA}"/>
              </a:ext>
            </a:extLst>
          </p:cNvPr>
          <p:cNvSpPr/>
          <p:nvPr/>
        </p:nvSpPr>
        <p:spPr>
          <a:xfrm>
            <a:off x="691156" y="495248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7B747AA-1AA0-BE09-A430-7FDA207379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D2CACB4-63FF-472A-9DB5-EA861E220E31}"/>
              </a:ext>
            </a:extLst>
          </p:cNvPr>
          <p:cNvSpPr/>
          <p:nvPr/>
        </p:nvSpPr>
        <p:spPr>
          <a:xfrm>
            <a:off x="185709" y="1095394"/>
            <a:ext cx="8772525" cy="366344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D01D63A-EDCF-AB32-20C5-8D130F6BF1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2824" t="11922" r="21504" b="16854"/>
          <a:stretch>
            <a:fillRect/>
          </a:stretch>
        </p:blipFill>
        <p:spPr>
          <a:xfrm>
            <a:off x="548641" y="1238944"/>
            <a:ext cx="7982174" cy="3376339"/>
          </a:xfrm>
          <a:prstGeom prst="rect">
            <a:avLst/>
          </a:prstGeom>
        </p:spPr>
      </p:pic>
      <p:sp>
        <p:nvSpPr>
          <p:cNvPr id="19" name="Text 3">
            <a:extLst>
              <a:ext uri="{FF2B5EF4-FFF2-40B4-BE49-F238E27FC236}">
                <a16:creationId xmlns:a16="http://schemas.microsoft.com/office/drawing/2014/main" id="{81BDECF4-9D1A-7F9D-7EC3-6A7B376BB8E4}"/>
              </a:ext>
            </a:extLst>
          </p:cNvPr>
          <p:cNvSpPr/>
          <p:nvPr/>
        </p:nvSpPr>
        <p:spPr>
          <a:xfrm>
            <a:off x="1506828" y="429279"/>
            <a:ext cx="1568956" cy="197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Introduction to PESTEL</a:t>
            </a:r>
            <a:endParaRPr lang="en-US" sz="1300" dirty="0"/>
          </a:p>
        </p:txBody>
      </p:sp>
      <p:sp>
        <p:nvSpPr>
          <p:cNvPr id="20" name="Text 4">
            <a:extLst>
              <a:ext uri="{FF2B5EF4-FFF2-40B4-BE49-F238E27FC236}">
                <a16:creationId xmlns:a16="http://schemas.microsoft.com/office/drawing/2014/main" id="{CB1CB8C3-B54A-C36C-A5C3-55243C6B63FD}"/>
              </a:ext>
            </a:extLst>
          </p:cNvPr>
          <p:cNvSpPr/>
          <p:nvPr/>
        </p:nvSpPr>
        <p:spPr>
          <a:xfrm>
            <a:off x="1544481" y="700472"/>
            <a:ext cx="1054776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مقدمة عن PESTEL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212299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225706" y="219039"/>
            <a:ext cx="512704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Lecture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352946" y="321469"/>
            <a:ext cx="169918" cy="27481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03</a:t>
            </a:r>
            <a:endParaRPr lang="en-US" sz="13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1568956" cy="197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Introduction to PESTEL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994916" y="448001"/>
            <a:ext cx="1054776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مقدمة عن PESTEL</a:t>
            </a:r>
            <a:endParaRPr lang="en-US" sz="1300" dirty="0"/>
          </a:p>
        </p:txBody>
      </p:sp>
      <p:sp>
        <p:nvSpPr>
          <p:cNvPr id="9" name="Text 5"/>
          <p:cNvSpPr/>
          <p:nvPr/>
        </p:nvSpPr>
        <p:spPr>
          <a:xfrm>
            <a:off x="7989336" y="253603"/>
            <a:ext cx="65" cy="2051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8305195" y="487561"/>
            <a:ext cx="65" cy="1243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800"/>
              </a:lnSpc>
              <a:buNone/>
            </a:pPr>
            <a:endParaRPr lang="en-US" sz="13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942975"/>
            <a:ext cx="157163" cy="15716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14350" y="914400"/>
            <a:ext cx="1118961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What is PESTEL?</a:t>
            </a:r>
            <a:endParaRPr lang="en-US" sz="1300" dirty="0"/>
          </a:p>
        </p:txBody>
      </p:sp>
      <p:sp>
        <p:nvSpPr>
          <p:cNvPr id="14" name="Text 9"/>
          <p:cNvSpPr/>
          <p:nvPr/>
        </p:nvSpPr>
        <p:spPr>
          <a:xfrm>
            <a:off x="285750" y="1185863"/>
            <a:ext cx="4086225" cy="5770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PESTEL is a strategic analysis framework used to assess the macro-external environment and identify factors that influence business feasibility and strategic decisions.</a:t>
            </a:r>
            <a:endParaRPr lang="en-US" sz="1300" dirty="0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50" y="1940226"/>
            <a:ext cx="157163" cy="157163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514350" y="1911651"/>
            <a:ext cx="1022524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The Six Factors</a:t>
            </a:r>
            <a:endParaRPr lang="en-US" sz="1300" dirty="0"/>
          </a:p>
        </p:txBody>
      </p:sp>
      <p:sp>
        <p:nvSpPr>
          <p:cNvPr id="17" name="Shape 11"/>
          <p:cNvSpPr/>
          <p:nvPr/>
        </p:nvSpPr>
        <p:spPr>
          <a:xfrm>
            <a:off x="285750" y="2197401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88" y="2284912"/>
            <a:ext cx="128588" cy="128588"/>
          </a:xfrm>
          <a:prstGeom prst="rect">
            <a:avLst/>
          </a:prstGeom>
        </p:spPr>
      </p:pic>
      <p:sp>
        <p:nvSpPr>
          <p:cNvPr id="19" name="Text 12"/>
          <p:cNvSpPr/>
          <p:nvPr/>
        </p:nvSpPr>
        <p:spPr>
          <a:xfrm>
            <a:off x="542925" y="2275982"/>
            <a:ext cx="550985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Political</a:t>
            </a:r>
            <a:endParaRPr lang="en-US" sz="1300" dirty="0"/>
          </a:p>
        </p:txBody>
      </p:sp>
      <p:sp>
        <p:nvSpPr>
          <p:cNvPr id="20" name="Shape 13"/>
          <p:cNvSpPr/>
          <p:nvPr/>
        </p:nvSpPr>
        <p:spPr>
          <a:xfrm>
            <a:off x="2357438" y="2197401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8875" y="2277768"/>
            <a:ext cx="128588" cy="128588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2614613" y="2268838"/>
            <a:ext cx="667170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Economic</a:t>
            </a:r>
            <a:endParaRPr lang="en-US" sz="1300" dirty="0"/>
          </a:p>
        </p:txBody>
      </p:sp>
      <p:sp>
        <p:nvSpPr>
          <p:cNvPr id="23" name="Shape 15"/>
          <p:cNvSpPr/>
          <p:nvPr/>
        </p:nvSpPr>
        <p:spPr>
          <a:xfrm>
            <a:off x="285750" y="2543873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188" y="2631384"/>
            <a:ext cx="160734" cy="128588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575072" y="2622454"/>
            <a:ext cx="403957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Social</a:t>
            </a:r>
            <a:endParaRPr lang="en-US" sz="1300" dirty="0"/>
          </a:p>
        </p:txBody>
      </p:sp>
      <p:sp>
        <p:nvSpPr>
          <p:cNvPr id="26" name="Shape 17"/>
          <p:cNvSpPr/>
          <p:nvPr/>
        </p:nvSpPr>
        <p:spPr>
          <a:xfrm>
            <a:off x="2357438" y="2543873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27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28875" y="2624240"/>
            <a:ext cx="128588" cy="128588"/>
          </a:xfrm>
          <a:prstGeom prst="rect">
            <a:avLst/>
          </a:prstGeom>
        </p:spPr>
      </p:pic>
      <p:sp>
        <p:nvSpPr>
          <p:cNvPr id="28" name="Text 18"/>
          <p:cNvSpPr/>
          <p:nvPr/>
        </p:nvSpPr>
        <p:spPr>
          <a:xfrm>
            <a:off x="2614613" y="2615310"/>
            <a:ext cx="935192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Technological</a:t>
            </a:r>
            <a:endParaRPr lang="en-US" sz="1300" dirty="0"/>
          </a:p>
        </p:txBody>
      </p:sp>
      <p:sp>
        <p:nvSpPr>
          <p:cNvPr id="29" name="Shape 19"/>
          <p:cNvSpPr/>
          <p:nvPr/>
        </p:nvSpPr>
        <p:spPr>
          <a:xfrm>
            <a:off x="285750" y="2890345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30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7188" y="2977855"/>
            <a:ext cx="128588" cy="128588"/>
          </a:xfrm>
          <a:prstGeom prst="rect">
            <a:avLst/>
          </a:prstGeom>
        </p:spPr>
      </p:pic>
      <p:sp>
        <p:nvSpPr>
          <p:cNvPr id="31" name="Text 20"/>
          <p:cNvSpPr/>
          <p:nvPr/>
        </p:nvSpPr>
        <p:spPr>
          <a:xfrm>
            <a:off x="542925" y="2968926"/>
            <a:ext cx="1013547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Environmental</a:t>
            </a:r>
            <a:endParaRPr lang="en-US" sz="1300" dirty="0"/>
          </a:p>
        </p:txBody>
      </p:sp>
      <p:sp>
        <p:nvSpPr>
          <p:cNvPr id="32" name="Shape 21"/>
          <p:cNvSpPr/>
          <p:nvPr/>
        </p:nvSpPr>
        <p:spPr>
          <a:xfrm>
            <a:off x="2357438" y="2890345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33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28875" y="2970712"/>
            <a:ext cx="128588" cy="128588"/>
          </a:xfrm>
          <a:prstGeom prst="rect">
            <a:avLst/>
          </a:prstGeom>
        </p:spPr>
      </p:pic>
      <p:sp>
        <p:nvSpPr>
          <p:cNvPr id="34" name="Text 22"/>
          <p:cNvSpPr/>
          <p:nvPr/>
        </p:nvSpPr>
        <p:spPr>
          <a:xfrm>
            <a:off x="2614613" y="2961782"/>
            <a:ext cx="353045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Legal</a:t>
            </a:r>
            <a:endParaRPr lang="en-US" sz="1300" dirty="0"/>
          </a:p>
        </p:txBody>
      </p:sp>
      <p:sp>
        <p:nvSpPr>
          <p:cNvPr id="35" name="Shape 23"/>
          <p:cNvSpPr/>
          <p:nvPr/>
        </p:nvSpPr>
        <p:spPr>
          <a:xfrm>
            <a:off x="285750" y="3322541"/>
            <a:ext cx="4086225" cy="51435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36" name="Shape 24"/>
          <p:cNvSpPr/>
          <p:nvPr/>
        </p:nvSpPr>
        <p:spPr>
          <a:xfrm>
            <a:off x="285750" y="3322541"/>
            <a:ext cx="28575" cy="514350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7" name="Text 25"/>
          <p:cNvSpPr/>
          <p:nvPr/>
        </p:nvSpPr>
        <p:spPr>
          <a:xfrm>
            <a:off x="371475" y="3408266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Purpose:</a:t>
            </a:r>
            <a:r>
              <a:rPr lang="en-US" sz="1300" dirty="0">
                <a:solidFill>
                  <a:srgbClr val="34495E"/>
                </a:solidFill>
              </a:rPr>
              <a:t> Enable organizations to make informed strategic decisions by systematically evaluating external opportunities and threats.</a:t>
            </a:r>
            <a:endParaRPr lang="en-US" sz="1300" dirty="0"/>
          </a:p>
        </p:txBody>
      </p:sp>
      <p:pic>
        <p:nvPicPr>
          <p:cNvPr id="38" name="Image 9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1088" y="942975"/>
            <a:ext cx="157163" cy="157163"/>
          </a:xfrm>
          <a:prstGeom prst="rect">
            <a:avLst/>
          </a:prstGeom>
        </p:spPr>
      </p:pic>
      <p:sp>
        <p:nvSpPr>
          <p:cNvPr id="39" name="Text 26"/>
          <p:cNvSpPr/>
          <p:nvPr/>
        </p:nvSpPr>
        <p:spPr>
          <a:xfrm>
            <a:off x="7562719" y="914400"/>
            <a:ext cx="876843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ما هو PESTEL؟</a:t>
            </a:r>
            <a:endParaRPr lang="en-US" sz="1300" dirty="0"/>
          </a:p>
        </p:txBody>
      </p:sp>
      <p:sp>
        <p:nvSpPr>
          <p:cNvPr id="40" name="Text 27"/>
          <p:cNvSpPr/>
          <p:nvPr/>
        </p:nvSpPr>
        <p:spPr>
          <a:xfrm>
            <a:off x="4772025" y="1185863"/>
            <a:ext cx="4086225" cy="3847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5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PESTEL إطار عمل استراتيجي يُستخدم لتقييم البيئة الخارجية الكلية وتحديد العوامل التي تؤثر على جدوى الأعمال والقرارات الاستراتيجية.</a:t>
            </a:r>
            <a:endParaRPr lang="en-US" sz="1300" dirty="0"/>
          </a:p>
        </p:txBody>
      </p:sp>
      <p:pic>
        <p:nvPicPr>
          <p:cNvPr id="41" name="Image 10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1088" y="1745921"/>
            <a:ext cx="157163" cy="157163"/>
          </a:xfrm>
          <a:prstGeom prst="rect">
            <a:avLst/>
          </a:prstGeom>
        </p:spPr>
      </p:pic>
      <p:sp>
        <p:nvSpPr>
          <p:cNvPr id="42" name="Text 28"/>
          <p:cNvSpPr/>
          <p:nvPr/>
        </p:nvSpPr>
        <p:spPr>
          <a:xfrm>
            <a:off x="7731519" y="1717346"/>
            <a:ext cx="719749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العوامل الستة</a:t>
            </a:r>
            <a:endParaRPr lang="en-US" sz="1300" dirty="0"/>
          </a:p>
        </p:txBody>
      </p:sp>
      <p:sp>
        <p:nvSpPr>
          <p:cNvPr id="43" name="Shape 29"/>
          <p:cNvSpPr/>
          <p:nvPr/>
        </p:nvSpPr>
        <p:spPr>
          <a:xfrm>
            <a:off x="6843713" y="2003096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  <p:txBody>
          <a:bodyPr/>
          <a:lstStyle/>
          <a:p>
            <a:endParaRPr lang="en-US" sz="1300" dirty="0"/>
          </a:p>
        </p:txBody>
      </p:sp>
      <p:pic>
        <p:nvPicPr>
          <p:cNvPr id="44" name="Image 11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8225" y="2090607"/>
            <a:ext cx="128588" cy="128588"/>
          </a:xfrm>
          <a:prstGeom prst="rect">
            <a:avLst/>
          </a:prstGeom>
        </p:spPr>
      </p:pic>
      <p:sp>
        <p:nvSpPr>
          <p:cNvPr id="45" name="Text 30"/>
          <p:cNvSpPr/>
          <p:nvPr/>
        </p:nvSpPr>
        <p:spPr>
          <a:xfrm>
            <a:off x="8245279" y="2115323"/>
            <a:ext cx="368691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سياسياً</a:t>
            </a:r>
            <a:endParaRPr lang="en-US" sz="1300" dirty="0"/>
          </a:p>
        </p:txBody>
      </p:sp>
      <p:sp>
        <p:nvSpPr>
          <p:cNvPr id="46" name="Shape 31"/>
          <p:cNvSpPr/>
          <p:nvPr/>
        </p:nvSpPr>
        <p:spPr>
          <a:xfrm>
            <a:off x="4772025" y="2003096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47" name="Image 12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86538" y="2083464"/>
            <a:ext cx="128588" cy="128588"/>
          </a:xfrm>
          <a:prstGeom prst="rect">
            <a:avLst/>
          </a:prstGeom>
        </p:spPr>
      </p:pic>
      <p:sp>
        <p:nvSpPr>
          <p:cNvPr id="48" name="Text 32"/>
          <p:cNvSpPr/>
          <p:nvPr/>
        </p:nvSpPr>
        <p:spPr>
          <a:xfrm>
            <a:off x="6117137" y="2127959"/>
            <a:ext cx="440826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اقتصادياً</a:t>
            </a:r>
            <a:endParaRPr lang="en-US" sz="1300" dirty="0"/>
          </a:p>
        </p:txBody>
      </p:sp>
      <p:sp>
        <p:nvSpPr>
          <p:cNvPr id="49" name="Shape 33"/>
          <p:cNvSpPr/>
          <p:nvPr/>
        </p:nvSpPr>
        <p:spPr>
          <a:xfrm>
            <a:off x="6843713" y="2349568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50" name="Image 13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26078" y="2437079"/>
            <a:ext cx="160734" cy="128588"/>
          </a:xfrm>
          <a:prstGeom prst="rect">
            <a:avLst/>
          </a:prstGeom>
        </p:spPr>
      </p:pic>
      <p:sp>
        <p:nvSpPr>
          <p:cNvPr id="51" name="Text 34"/>
          <p:cNvSpPr/>
          <p:nvPr/>
        </p:nvSpPr>
        <p:spPr>
          <a:xfrm>
            <a:off x="8151162" y="2464281"/>
            <a:ext cx="448841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اجتماعياً</a:t>
            </a:r>
            <a:endParaRPr lang="en-US" sz="1300" dirty="0"/>
          </a:p>
        </p:txBody>
      </p:sp>
      <p:sp>
        <p:nvSpPr>
          <p:cNvPr id="52" name="Shape 35"/>
          <p:cNvSpPr/>
          <p:nvPr/>
        </p:nvSpPr>
        <p:spPr>
          <a:xfrm>
            <a:off x="4772025" y="2349568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53" name="Image 1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86538" y="2429935"/>
            <a:ext cx="128588" cy="128588"/>
          </a:xfrm>
          <a:prstGeom prst="rect">
            <a:avLst/>
          </a:prstGeom>
        </p:spPr>
      </p:pic>
      <p:sp>
        <p:nvSpPr>
          <p:cNvPr id="54" name="Text 36"/>
          <p:cNvSpPr/>
          <p:nvPr/>
        </p:nvSpPr>
        <p:spPr>
          <a:xfrm>
            <a:off x="6320373" y="2465574"/>
            <a:ext cx="227626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تقنياً</a:t>
            </a:r>
            <a:endParaRPr lang="en-US" sz="1300" dirty="0"/>
          </a:p>
        </p:txBody>
      </p:sp>
      <p:sp>
        <p:nvSpPr>
          <p:cNvPr id="55" name="Shape 37"/>
          <p:cNvSpPr/>
          <p:nvPr/>
        </p:nvSpPr>
        <p:spPr>
          <a:xfrm>
            <a:off x="6843713" y="2696040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56" name="Image 15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58225" y="2783551"/>
            <a:ext cx="128588" cy="128588"/>
          </a:xfrm>
          <a:prstGeom prst="rect">
            <a:avLst/>
          </a:prstGeom>
        </p:spPr>
      </p:pic>
      <p:sp>
        <p:nvSpPr>
          <p:cNvPr id="57" name="Text 38"/>
          <p:cNvSpPr/>
          <p:nvPr/>
        </p:nvSpPr>
        <p:spPr>
          <a:xfrm>
            <a:off x="8386511" y="2806625"/>
            <a:ext cx="218008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بيئياً</a:t>
            </a:r>
            <a:endParaRPr lang="en-US" sz="1300" dirty="0"/>
          </a:p>
        </p:txBody>
      </p:sp>
      <p:sp>
        <p:nvSpPr>
          <p:cNvPr id="58" name="Shape 39"/>
          <p:cNvSpPr/>
          <p:nvPr/>
        </p:nvSpPr>
        <p:spPr>
          <a:xfrm>
            <a:off x="4772025" y="2696040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59" name="Image 16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86538" y="2776407"/>
            <a:ext cx="128588" cy="128588"/>
          </a:xfrm>
          <a:prstGeom prst="rect">
            <a:avLst/>
          </a:prstGeom>
        </p:spPr>
      </p:pic>
      <p:sp>
        <p:nvSpPr>
          <p:cNvPr id="60" name="Text 40"/>
          <p:cNvSpPr/>
          <p:nvPr/>
        </p:nvSpPr>
        <p:spPr>
          <a:xfrm>
            <a:off x="6233765" y="2808719"/>
            <a:ext cx="338234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قانونياً</a:t>
            </a:r>
            <a:endParaRPr lang="en-US" sz="1300" dirty="0"/>
          </a:p>
        </p:txBody>
      </p:sp>
      <p:sp>
        <p:nvSpPr>
          <p:cNvPr id="61" name="Shape 41"/>
          <p:cNvSpPr/>
          <p:nvPr/>
        </p:nvSpPr>
        <p:spPr>
          <a:xfrm>
            <a:off x="4772025" y="3128237"/>
            <a:ext cx="4086225" cy="51435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62" name="Shape 42"/>
          <p:cNvSpPr/>
          <p:nvPr/>
        </p:nvSpPr>
        <p:spPr>
          <a:xfrm>
            <a:off x="8829675" y="3128237"/>
            <a:ext cx="28575" cy="514350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63" name="Text 43"/>
          <p:cNvSpPr/>
          <p:nvPr/>
        </p:nvSpPr>
        <p:spPr>
          <a:xfrm>
            <a:off x="4857750" y="3213962"/>
            <a:ext cx="3914775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الهدف:</a:t>
            </a:r>
            <a:r>
              <a:rPr lang="en-US" sz="1300" dirty="0">
                <a:solidFill>
                  <a:srgbClr val="34495E"/>
                </a:solidFill>
              </a:rPr>
              <a:t> تمكين المؤسسات من اتخاذ قرارات استراتيجية مستنيرة من خلال تقييم منهجي للفرص والتهديدات الخارجية.</a:t>
            </a:r>
            <a:endParaRPr lang="en-US" sz="1300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0823A14-0228-4BF6-EA46-8768DF77ACC5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  <p:sp>
        <p:nvSpPr>
          <p:cNvPr id="65" name="Rectangle: Rounded Corners 24">
            <a:extLst>
              <a:ext uri="{FF2B5EF4-FFF2-40B4-BE49-F238E27FC236}">
                <a16:creationId xmlns:a16="http://schemas.microsoft.com/office/drawing/2014/main" id="{40773B15-F365-34BB-58D8-5A890ABB2C92}"/>
              </a:ext>
            </a:extLst>
          </p:cNvPr>
          <p:cNvSpPr/>
          <p:nvPr/>
        </p:nvSpPr>
        <p:spPr>
          <a:xfrm>
            <a:off x="142875" y="785065"/>
            <a:ext cx="8772525" cy="366344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017"/>
            <a:ext cx="9144000" cy="5193395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10725" y="185738"/>
            <a:ext cx="512704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Lecture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352946" y="321469"/>
            <a:ext cx="169918" cy="27481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03</a:t>
            </a:r>
            <a:endParaRPr lang="en-US" sz="13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1944122" cy="197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Political &amp; Economic Factors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957263" y="446484"/>
            <a:ext cx="1570943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العوامل السياسية والاقتصادية</a:t>
            </a:r>
            <a:endParaRPr lang="en-US" sz="13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9" y="1035844"/>
            <a:ext cx="157163" cy="15716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50069" y="1007269"/>
            <a:ext cx="1082989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Political Factors</a:t>
            </a:r>
            <a:endParaRPr lang="en-US" sz="1300" dirty="0"/>
          </a:p>
        </p:txBody>
      </p:sp>
      <p:sp>
        <p:nvSpPr>
          <p:cNvPr id="14" name="Text 9"/>
          <p:cNvSpPr/>
          <p:nvPr/>
        </p:nvSpPr>
        <p:spPr>
          <a:xfrm>
            <a:off x="321469" y="1293019"/>
            <a:ext cx="3993356" cy="403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Government actions, trade agreements, and tariff policies directly impact business operations and profitability.</a:t>
            </a:r>
            <a:endParaRPr lang="en-US" sz="1300" dirty="0"/>
          </a:p>
        </p:txBody>
      </p:sp>
      <p:sp>
        <p:nvSpPr>
          <p:cNvPr id="15" name="Shape 10"/>
          <p:cNvSpPr/>
          <p:nvPr/>
        </p:nvSpPr>
        <p:spPr>
          <a:xfrm>
            <a:off x="321469" y="1775892"/>
            <a:ext cx="3993356" cy="932259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16" name="Text 11"/>
          <p:cNvSpPr/>
          <p:nvPr/>
        </p:nvSpPr>
        <p:spPr>
          <a:xfrm>
            <a:off x="421481" y="1875904"/>
            <a:ext cx="3085204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Case Study: US-China Trade War (2016-2018)</a:t>
            </a:r>
            <a:endParaRPr lang="en-US" sz="1300" dirty="0"/>
          </a:p>
        </p:txBody>
      </p:sp>
      <p:sp>
        <p:nvSpPr>
          <p:cNvPr id="17" name="Text 12"/>
          <p:cNvSpPr/>
          <p:nvPr/>
        </p:nvSpPr>
        <p:spPr>
          <a:xfrm>
            <a:off x="421481" y="2065213"/>
            <a:ext cx="3793331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Tariffs of 25% imposed on Chinese goods led to retaliatory measures. Result: US companies faced lower profit margins, wage cuts, and increased consumer prices.</a:t>
            </a:r>
            <a:endParaRPr lang="en-US" sz="1300" dirty="0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9" y="2908176"/>
            <a:ext cx="157163" cy="157163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550069" y="2879601"/>
            <a:ext cx="1199174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Economic Factors</a:t>
            </a:r>
            <a:endParaRPr lang="en-US" sz="1300" dirty="0"/>
          </a:p>
        </p:txBody>
      </p:sp>
      <p:sp>
        <p:nvSpPr>
          <p:cNvPr id="20" name="Text 14"/>
          <p:cNvSpPr/>
          <p:nvPr/>
        </p:nvSpPr>
        <p:spPr>
          <a:xfrm>
            <a:off x="321469" y="3165351"/>
            <a:ext cx="3993356" cy="6082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Growth rates, employment levels, interest rates, and currency exchange rates significantly influence market demand and operational costs.</a:t>
            </a:r>
            <a:endParaRPr lang="en-US" sz="1300" dirty="0"/>
          </a:p>
        </p:txBody>
      </p:sp>
      <p:sp>
        <p:nvSpPr>
          <p:cNvPr id="21" name="Shape 15"/>
          <p:cNvSpPr/>
          <p:nvPr/>
        </p:nvSpPr>
        <p:spPr>
          <a:xfrm>
            <a:off x="321469" y="3853942"/>
            <a:ext cx="3993356" cy="932259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22" name="Text 16"/>
          <p:cNvSpPr/>
          <p:nvPr/>
        </p:nvSpPr>
        <p:spPr>
          <a:xfrm>
            <a:off x="421481" y="3953954"/>
            <a:ext cx="2452851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Example: Venti Latte Price Behavior</a:t>
            </a:r>
            <a:endParaRPr lang="en-US" sz="1300" dirty="0"/>
          </a:p>
        </p:txBody>
      </p:sp>
      <p:sp>
        <p:nvSpPr>
          <p:cNvPr id="23" name="Text 17"/>
          <p:cNvSpPr/>
          <p:nvPr/>
        </p:nvSpPr>
        <p:spPr>
          <a:xfrm>
            <a:off x="352946" y="4081089"/>
            <a:ext cx="4036219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During expansion: $4 (premium product). During recession: $1 (consumer saving behavior). Employment: boom times = skilled labor scarce and expensive; downturns = abundant labor, lower wages.</a:t>
            </a:r>
            <a:endParaRPr lang="en-US" sz="1300" dirty="0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5369" y="1035844"/>
            <a:ext cx="157163" cy="157163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7467200" y="1007269"/>
            <a:ext cx="904094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العوامل السياسية</a:t>
            </a:r>
            <a:endParaRPr lang="en-US" sz="1300" dirty="0"/>
          </a:p>
        </p:txBody>
      </p:sp>
      <p:sp>
        <p:nvSpPr>
          <p:cNvPr id="26" name="Text 19"/>
          <p:cNvSpPr/>
          <p:nvPr/>
        </p:nvSpPr>
        <p:spPr>
          <a:xfrm>
            <a:off x="4829175" y="1293019"/>
            <a:ext cx="3993356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إجراءات الحكومة والاتفاقيات التجارية والسياسات الجمركية تؤثر مباشرة على العمليات والربحية.</a:t>
            </a:r>
            <a:endParaRPr lang="en-US" sz="1300" dirty="0"/>
          </a:p>
        </p:txBody>
      </p:sp>
      <p:sp>
        <p:nvSpPr>
          <p:cNvPr id="27" name="Shape 20"/>
          <p:cNvSpPr/>
          <p:nvPr/>
        </p:nvSpPr>
        <p:spPr>
          <a:xfrm>
            <a:off x="4829175" y="1775892"/>
            <a:ext cx="3993356" cy="932259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28" name="Text 21"/>
          <p:cNvSpPr/>
          <p:nvPr/>
        </p:nvSpPr>
        <p:spPr>
          <a:xfrm>
            <a:off x="5338579" y="1886613"/>
            <a:ext cx="3383940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حالة دراسية: الحرب التجارية الأمريكية الصينية (2016-2018)</a:t>
            </a:r>
            <a:endParaRPr lang="en-US" sz="1300" dirty="0"/>
          </a:p>
        </p:txBody>
      </p:sp>
      <p:sp>
        <p:nvSpPr>
          <p:cNvPr id="29" name="Text 22"/>
          <p:cNvSpPr/>
          <p:nvPr/>
        </p:nvSpPr>
        <p:spPr>
          <a:xfrm>
            <a:off x="4929188" y="2065213"/>
            <a:ext cx="3793331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فرض تعريفات جمركية بنسبة 25% على السلع الصينية أدى إلى رد انتقامي. النتيجة: واجهت الشركات الأمريكية هوامش ربح أقل، تخفيض الأجور، وارتفاع أسعار المستهلك.</a:t>
            </a:r>
            <a:endParaRPr lang="en-US" sz="1300" dirty="0"/>
          </a:p>
        </p:txBody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65369" y="2908176"/>
            <a:ext cx="157163" cy="157163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7422552" y="2879601"/>
            <a:ext cx="982641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العوامل الاقتصادية</a:t>
            </a:r>
            <a:endParaRPr lang="en-US" sz="1300" dirty="0"/>
          </a:p>
        </p:txBody>
      </p:sp>
      <p:sp>
        <p:nvSpPr>
          <p:cNvPr id="32" name="Text 24"/>
          <p:cNvSpPr/>
          <p:nvPr/>
        </p:nvSpPr>
        <p:spPr>
          <a:xfrm>
            <a:off x="4829175" y="3165351"/>
            <a:ext cx="3993356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معدلات النمو ومستويات التوظيف ومعدلات الفائدة وأسعار الصرف تؤثر بشكل كبير على الطلب والتكاليف.</a:t>
            </a:r>
            <a:endParaRPr lang="en-US" sz="1300" dirty="0"/>
          </a:p>
        </p:txBody>
      </p:sp>
      <p:sp>
        <p:nvSpPr>
          <p:cNvPr id="33" name="Shape 25"/>
          <p:cNvSpPr/>
          <p:nvPr/>
        </p:nvSpPr>
        <p:spPr>
          <a:xfrm>
            <a:off x="4829175" y="3648224"/>
            <a:ext cx="3993356" cy="932259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34" name="Text 26"/>
          <p:cNvSpPr/>
          <p:nvPr/>
        </p:nvSpPr>
        <p:spPr>
          <a:xfrm>
            <a:off x="7051741" y="3725702"/>
            <a:ext cx="1670778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مثال: سلوك سعر Venti Latte</a:t>
            </a:r>
            <a:endParaRPr lang="en-US" sz="1300" dirty="0"/>
          </a:p>
        </p:txBody>
      </p:sp>
      <p:sp>
        <p:nvSpPr>
          <p:cNvPr id="35" name="Text 27"/>
          <p:cNvSpPr/>
          <p:nvPr/>
        </p:nvSpPr>
        <p:spPr>
          <a:xfrm>
            <a:off x="4929188" y="3937546"/>
            <a:ext cx="3793331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أثناء التوسع: 4$ (منتج فاخر). أثناء الركود: 1$ (سلوك توفير المستهلك). التوظيف: أوقات الازدهار = عمالة ماهرة نادرة وغالية؛ الركود = عمالة وفيرة، أجور منخفضة.</a:t>
            </a:r>
            <a:endParaRPr lang="en-US" sz="1300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0AED2FD-FD38-F326-248F-5220CE2CB3B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745506" y="105265"/>
            <a:ext cx="1242488" cy="580157"/>
          </a:xfrm>
          <a:prstGeom prst="rect">
            <a:avLst/>
          </a:prstGeom>
        </p:spPr>
      </p:pic>
      <p:sp>
        <p:nvSpPr>
          <p:cNvPr id="37" name="Rectangle: Rounded Corners 24">
            <a:extLst>
              <a:ext uri="{FF2B5EF4-FFF2-40B4-BE49-F238E27FC236}">
                <a16:creationId xmlns:a16="http://schemas.microsoft.com/office/drawing/2014/main" id="{64D86BF5-FCF4-9622-4415-F98CBF5A7278}"/>
              </a:ext>
            </a:extLst>
          </p:cNvPr>
          <p:cNvSpPr/>
          <p:nvPr/>
        </p:nvSpPr>
        <p:spPr>
          <a:xfrm>
            <a:off x="142875" y="857251"/>
            <a:ext cx="8772525" cy="4045526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10725" y="185738"/>
            <a:ext cx="512704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Lecture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352946" y="321469"/>
            <a:ext cx="169918" cy="27481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03</a:t>
            </a:r>
            <a:endParaRPr lang="en-US" sz="13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2065117" cy="197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Social &amp; Technological Factors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957263" y="446484"/>
            <a:ext cx="1718419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العوامل الاجتماعية والتكنولوجية</a:t>
            </a:r>
            <a:endParaRPr lang="en-US" sz="13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942975"/>
            <a:ext cx="196453" cy="15716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53641" y="914400"/>
            <a:ext cx="935962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Social Factors</a:t>
            </a:r>
            <a:endParaRPr lang="en-US" sz="1300" dirty="0"/>
          </a:p>
        </p:txBody>
      </p:sp>
      <p:sp>
        <p:nvSpPr>
          <p:cNvPr id="14" name="Text 9"/>
          <p:cNvSpPr/>
          <p:nvPr/>
        </p:nvSpPr>
        <p:spPr>
          <a:xfrm>
            <a:off x="285750" y="1171575"/>
            <a:ext cx="4086225" cy="6082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Demographics, cultural trends, and consumer behavior patterns shape market opportunities and demand for products and services.</a:t>
            </a:r>
            <a:endParaRPr lang="en-US" sz="1300" dirty="0"/>
          </a:p>
        </p:txBody>
      </p:sp>
      <p:sp>
        <p:nvSpPr>
          <p:cNvPr id="15" name="Shape 10"/>
          <p:cNvSpPr/>
          <p:nvPr/>
        </p:nvSpPr>
        <p:spPr>
          <a:xfrm>
            <a:off x="285750" y="1654448"/>
            <a:ext cx="4257675" cy="1075134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16" name="Text 11"/>
          <p:cNvSpPr/>
          <p:nvPr/>
        </p:nvSpPr>
        <p:spPr>
          <a:xfrm>
            <a:off x="371475" y="1740173"/>
            <a:ext cx="2271840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Emerging Markets: India &amp; China</a:t>
            </a:r>
            <a:endParaRPr lang="en-US" sz="1300" dirty="0"/>
          </a:p>
        </p:txBody>
      </p:sp>
      <p:sp>
        <p:nvSpPr>
          <p:cNvPr id="17" name="Text 12"/>
          <p:cNvSpPr/>
          <p:nvPr/>
        </p:nvSpPr>
        <p:spPr>
          <a:xfrm>
            <a:off x="371475" y="1929482"/>
            <a:ext cx="4212003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Population growth in India and China creates massive market opportunities. Rising health awareness drives demand for organic and wellness products. Generational shifts influence consumption patterns and technology adoption.</a:t>
            </a:r>
            <a:endParaRPr lang="en-US" sz="1300" dirty="0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50" y="2858170"/>
            <a:ext cx="157163" cy="157163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514350" y="2829595"/>
            <a:ext cx="1467197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Technological Factors</a:t>
            </a:r>
            <a:endParaRPr lang="en-US" sz="1300" dirty="0"/>
          </a:p>
        </p:txBody>
      </p:sp>
      <p:sp>
        <p:nvSpPr>
          <p:cNvPr id="20" name="Text 14"/>
          <p:cNvSpPr/>
          <p:nvPr/>
        </p:nvSpPr>
        <p:spPr>
          <a:xfrm>
            <a:off x="285750" y="3086770"/>
            <a:ext cx="4086225" cy="8134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Technological innovation cycles have accelerated dramatically. Major breakthroughs occur every 5-7 years, disrupting entire industries and creating new market opportunities.</a:t>
            </a:r>
            <a:endParaRPr lang="en-US" sz="1300" dirty="0"/>
          </a:p>
        </p:txBody>
      </p:sp>
      <p:sp>
        <p:nvSpPr>
          <p:cNvPr id="21" name="Shape 15"/>
          <p:cNvSpPr/>
          <p:nvPr/>
        </p:nvSpPr>
        <p:spPr>
          <a:xfrm>
            <a:off x="285750" y="3775360"/>
            <a:ext cx="4257675" cy="993180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22" name="Text 16"/>
          <p:cNvSpPr/>
          <p:nvPr/>
        </p:nvSpPr>
        <p:spPr>
          <a:xfrm>
            <a:off x="371475" y="3861085"/>
            <a:ext cx="1640898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Disruptive Technologies</a:t>
            </a:r>
            <a:endParaRPr lang="en-US" sz="1300" dirty="0"/>
          </a:p>
        </p:txBody>
      </p:sp>
      <p:sp>
        <p:nvSpPr>
          <p:cNvPr id="23" name="Text 17"/>
          <p:cNvSpPr/>
          <p:nvPr/>
        </p:nvSpPr>
        <p:spPr>
          <a:xfrm>
            <a:off x="371475" y="4050395"/>
            <a:ext cx="3914775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Electric vehicles revolutionized the automotive sector. AI and blockchain are transforming finance, supply chains, and data management. 5G infrastructure enables new IoT and smart city applications.</a:t>
            </a:r>
            <a:endParaRPr lang="en-US" sz="1300" dirty="0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1797" y="942975"/>
            <a:ext cx="196453" cy="157163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7413622" y="914400"/>
            <a:ext cx="990656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العوامل الاجتماعية</a:t>
            </a:r>
            <a:endParaRPr lang="en-US" sz="1300" dirty="0"/>
          </a:p>
        </p:txBody>
      </p:sp>
      <p:sp>
        <p:nvSpPr>
          <p:cNvPr id="26" name="Text 19"/>
          <p:cNvSpPr/>
          <p:nvPr/>
        </p:nvSpPr>
        <p:spPr>
          <a:xfrm>
            <a:off x="4772025" y="1171575"/>
            <a:ext cx="4086225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الديموغرافيا والاتجاهات الثقافية وأنماط سلوك المستهلك تشكل فرص السوق والطلب على المنتجات والخدمات.</a:t>
            </a:r>
            <a:endParaRPr lang="en-US" sz="1300" dirty="0"/>
          </a:p>
        </p:txBody>
      </p:sp>
      <p:sp>
        <p:nvSpPr>
          <p:cNvPr id="27" name="Shape 20"/>
          <p:cNvSpPr/>
          <p:nvPr/>
        </p:nvSpPr>
        <p:spPr>
          <a:xfrm>
            <a:off x="4772025" y="1654448"/>
            <a:ext cx="4086225" cy="903684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28" name="Text 21"/>
          <p:cNvSpPr/>
          <p:nvPr/>
        </p:nvSpPr>
        <p:spPr>
          <a:xfrm>
            <a:off x="7135859" y="1740173"/>
            <a:ext cx="1636666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الأسواق الناشئة: الهند والصين</a:t>
            </a:r>
            <a:endParaRPr lang="en-US" sz="1300" dirty="0"/>
          </a:p>
        </p:txBody>
      </p:sp>
      <p:sp>
        <p:nvSpPr>
          <p:cNvPr id="29" name="Text 22"/>
          <p:cNvSpPr/>
          <p:nvPr/>
        </p:nvSpPr>
        <p:spPr>
          <a:xfrm>
            <a:off x="4857750" y="1929482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نمو السكان في الهند والصين يخلق فرص سوقية ضخمة. ارتفاع الوعي الصحي يدفع الطلب على </a:t>
            </a:r>
            <a:r>
              <a:rPr lang="en-US" sz="1300" i="1" dirty="0" err="1">
                <a:solidFill>
                  <a:srgbClr val="34495E"/>
                </a:solidFill>
              </a:rPr>
              <a:t>المنتجات</a:t>
            </a:r>
            <a:r>
              <a:rPr lang="en-US" sz="1300" i="1" dirty="0">
                <a:solidFill>
                  <a:srgbClr val="34495E"/>
                </a:solidFill>
              </a:rPr>
              <a:t> </a:t>
            </a:r>
            <a:r>
              <a:rPr lang="en-US" sz="1300" i="1" dirty="0" err="1">
                <a:solidFill>
                  <a:srgbClr val="34495E"/>
                </a:solidFill>
              </a:rPr>
              <a:t>العضوية</a:t>
            </a:r>
            <a:r>
              <a:rPr lang="en-US" sz="1300" i="1" dirty="0">
                <a:solidFill>
                  <a:srgbClr val="34495E"/>
                </a:solidFill>
              </a:rPr>
              <a:t> التحولات الجيلية تؤثر على أنماط الاستهلاك واعتماد التكنولوجيا.</a:t>
            </a:r>
            <a:endParaRPr lang="en-US" sz="1300" dirty="0"/>
          </a:p>
        </p:txBody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1088" y="2686720"/>
            <a:ext cx="157163" cy="157163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7383261" y="2658145"/>
            <a:ext cx="1043555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العوامل التكنولوجية</a:t>
            </a:r>
            <a:endParaRPr lang="en-US" sz="1300" dirty="0"/>
          </a:p>
        </p:txBody>
      </p:sp>
      <p:sp>
        <p:nvSpPr>
          <p:cNvPr id="32" name="Text 24"/>
          <p:cNvSpPr/>
          <p:nvPr/>
        </p:nvSpPr>
        <p:spPr>
          <a:xfrm>
            <a:off x="4772025" y="2915320"/>
            <a:ext cx="4086225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دورات الابتكار التكنولوجي تسارعت بشكل كبير. تحدث اختراقات رئيسية كل 5-7 سنوات، مما يعطل الصناعات بأكملها.</a:t>
            </a:r>
            <a:endParaRPr lang="en-US" sz="1300" dirty="0"/>
          </a:p>
        </p:txBody>
      </p:sp>
      <p:sp>
        <p:nvSpPr>
          <p:cNvPr id="33" name="Shape 25"/>
          <p:cNvSpPr/>
          <p:nvPr/>
        </p:nvSpPr>
        <p:spPr>
          <a:xfrm>
            <a:off x="4772025" y="3398193"/>
            <a:ext cx="4086225" cy="903684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34" name="Text 26"/>
          <p:cNvSpPr/>
          <p:nvPr/>
        </p:nvSpPr>
        <p:spPr>
          <a:xfrm>
            <a:off x="7924536" y="3483918"/>
            <a:ext cx="847989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التقنيات المعطلة</a:t>
            </a:r>
            <a:endParaRPr lang="en-US" sz="1300" dirty="0"/>
          </a:p>
        </p:txBody>
      </p:sp>
      <p:sp>
        <p:nvSpPr>
          <p:cNvPr id="35" name="Text 27"/>
          <p:cNvSpPr/>
          <p:nvPr/>
        </p:nvSpPr>
        <p:spPr>
          <a:xfrm>
            <a:off x="4857750" y="3673227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Low" rtl="1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السيارات الكهربائية ثورة في قطاع السيارات. الذكاء الاصطناعي والبلوكتشين يحولان المالية وسلاسل التوريد وإدارة البيانات. تحتية 5G تمكّن تطبيقات IoT والمدن الذكية.</a:t>
            </a:r>
            <a:endParaRPr lang="en-US" sz="13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15553689-A0AB-C27C-0003-9B8810108E58}"/>
              </a:ext>
            </a:extLst>
          </p:cNvPr>
          <p:cNvSpPr/>
          <p:nvPr/>
        </p:nvSpPr>
        <p:spPr>
          <a:xfrm>
            <a:off x="142875" y="857251"/>
            <a:ext cx="8772525" cy="3987998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D09DE7C7-77C3-AFAD-BC12-9418A8BDCC1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10725" y="185738"/>
            <a:ext cx="512704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Lecture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352946" y="321469"/>
            <a:ext cx="169918" cy="27481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03</a:t>
            </a:r>
            <a:endParaRPr lang="en-US" sz="13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2092561" cy="197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Environmental &amp; Legal Factors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957263" y="446484"/>
            <a:ext cx="1314462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العوامل البيئية والقانونية</a:t>
            </a:r>
            <a:endParaRPr lang="en-US" sz="1300" dirty="0"/>
          </a:p>
        </p:txBody>
      </p:sp>
      <p:sp>
        <p:nvSpPr>
          <p:cNvPr id="9" name="Text 5"/>
          <p:cNvSpPr/>
          <p:nvPr/>
        </p:nvSpPr>
        <p:spPr>
          <a:xfrm>
            <a:off x="7989336" y="253603"/>
            <a:ext cx="46616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ar-SY" sz="1300" b="1" kern="0" spc="1" dirty="0">
                <a:solidFill>
                  <a:srgbClr val="2C3E50"/>
                </a:solidFill>
              </a:rPr>
              <a:t> </a:t>
            </a:r>
            <a:endParaRPr lang="en-US" sz="13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942975"/>
            <a:ext cx="157163" cy="15716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14350" y="914400"/>
            <a:ext cx="1545551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Environmental Factors</a:t>
            </a:r>
            <a:endParaRPr lang="en-US" sz="1300" dirty="0"/>
          </a:p>
        </p:txBody>
      </p:sp>
      <p:sp>
        <p:nvSpPr>
          <p:cNvPr id="14" name="Text 9"/>
          <p:cNvSpPr/>
          <p:nvPr/>
        </p:nvSpPr>
        <p:spPr>
          <a:xfrm>
            <a:off x="285750" y="1171575"/>
            <a:ext cx="4086225" cy="6082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Climate change, raw material scarcity, and sustainability regulations shape business strategy and create circular economy opportunities.</a:t>
            </a:r>
            <a:endParaRPr lang="en-US" sz="1300" dirty="0"/>
          </a:p>
        </p:txBody>
      </p:sp>
      <p:sp>
        <p:nvSpPr>
          <p:cNvPr id="15" name="Shape 10"/>
          <p:cNvSpPr/>
          <p:nvPr/>
        </p:nvSpPr>
        <p:spPr>
          <a:xfrm>
            <a:off x="285750" y="1860165"/>
            <a:ext cx="4086225" cy="1032271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16" name="Text 11"/>
          <p:cNvSpPr/>
          <p:nvPr/>
        </p:nvSpPr>
        <p:spPr>
          <a:xfrm>
            <a:off x="371475" y="1945891"/>
            <a:ext cx="1583767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Case Study: BP Oil Spill</a:t>
            </a:r>
            <a:endParaRPr lang="en-US" sz="1300" dirty="0"/>
          </a:p>
        </p:txBody>
      </p:sp>
      <p:sp>
        <p:nvSpPr>
          <p:cNvPr id="17" name="Text 12"/>
          <p:cNvSpPr/>
          <p:nvPr/>
        </p:nvSpPr>
        <p:spPr>
          <a:xfrm>
            <a:off x="371475" y="2135200"/>
            <a:ext cx="3914775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Environmental disasters inflict massive financial losses and reputational damage. However, sustainability initiatives and circular economy models create new business opportunities and competitive advantages.</a:t>
            </a:r>
            <a:endParaRPr lang="en-US" sz="1300" dirty="0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50" y="2892437"/>
            <a:ext cx="157163" cy="157163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514350" y="2863862"/>
            <a:ext cx="885050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Legal Factors</a:t>
            </a:r>
            <a:endParaRPr lang="en-US" sz="1300" dirty="0"/>
          </a:p>
        </p:txBody>
      </p:sp>
      <p:sp>
        <p:nvSpPr>
          <p:cNvPr id="20" name="Text 14"/>
          <p:cNvSpPr/>
          <p:nvPr/>
        </p:nvSpPr>
        <p:spPr>
          <a:xfrm>
            <a:off x="285750" y="3121037"/>
            <a:ext cx="4086225" cy="6171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Health &amp; safety laws, consumer rights protection, intellectual property rights, and regulatory compliance directly impact operational costs and market viability.</a:t>
            </a:r>
            <a:endParaRPr lang="en-US" sz="1300" dirty="0"/>
          </a:p>
        </p:txBody>
      </p:sp>
      <p:sp>
        <p:nvSpPr>
          <p:cNvPr id="21" name="Shape 15"/>
          <p:cNvSpPr/>
          <p:nvPr/>
        </p:nvSpPr>
        <p:spPr>
          <a:xfrm>
            <a:off x="285750" y="3809628"/>
            <a:ext cx="4257675" cy="903684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22" name="Text 16"/>
          <p:cNvSpPr/>
          <p:nvPr/>
        </p:nvSpPr>
        <p:spPr>
          <a:xfrm>
            <a:off x="371475" y="3895353"/>
            <a:ext cx="1924245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Pharmaceutical Compliance</a:t>
            </a:r>
            <a:endParaRPr lang="en-US" sz="1300" dirty="0"/>
          </a:p>
        </p:txBody>
      </p:sp>
      <p:sp>
        <p:nvSpPr>
          <p:cNvPr id="23" name="Text 17"/>
          <p:cNvSpPr/>
          <p:nvPr/>
        </p:nvSpPr>
        <p:spPr>
          <a:xfrm>
            <a:off x="371475" y="4084662"/>
            <a:ext cx="420052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Drug approval regulations, data privacy laws, and intellectual property protections require significant investment. Non-compliance can result in severe penalties and market exit.</a:t>
            </a:r>
            <a:endParaRPr lang="en-US" sz="1300" dirty="0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1088" y="942975"/>
            <a:ext cx="157163" cy="157163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7727947" y="914400"/>
            <a:ext cx="753411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العوامل البيئية</a:t>
            </a:r>
            <a:endParaRPr lang="en-US" sz="1300" dirty="0"/>
          </a:p>
        </p:txBody>
      </p:sp>
      <p:sp>
        <p:nvSpPr>
          <p:cNvPr id="26" name="Text 19"/>
          <p:cNvSpPr/>
          <p:nvPr/>
        </p:nvSpPr>
        <p:spPr>
          <a:xfrm>
            <a:off x="4772025" y="1171575"/>
            <a:ext cx="4086225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تغير المناخ وندرة المواد الخام واللوائح الاستدامة تشكل الاستراتيجية وتخلق فرص الاقتصاد الدائري.</a:t>
            </a:r>
            <a:endParaRPr lang="en-US" sz="1300" dirty="0"/>
          </a:p>
        </p:txBody>
      </p:sp>
      <p:sp>
        <p:nvSpPr>
          <p:cNvPr id="27" name="Shape 20"/>
          <p:cNvSpPr/>
          <p:nvPr/>
        </p:nvSpPr>
        <p:spPr>
          <a:xfrm>
            <a:off x="4772025" y="1654447"/>
            <a:ext cx="4086225" cy="880691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28" name="Text 21"/>
          <p:cNvSpPr/>
          <p:nvPr/>
        </p:nvSpPr>
        <p:spPr>
          <a:xfrm>
            <a:off x="7264099" y="1740173"/>
            <a:ext cx="1508426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حالة دراسية: تسرب نفط BP</a:t>
            </a:r>
            <a:endParaRPr lang="en-US" sz="1300" dirty="0"/>
          </a:p>
        </p:txBody>
      </p:sp>
      <p:sp>
        <p:nvSpPr>
          <p:cNvPr id="29" name="Text 22"/>
          <p:cNvSpPr/>
          <p:nvPr/>
        </p:nvSpPr>
        <p:spPr>
          <a:xfrm>
            <a:off x="4857750" y="1929482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الكوارث البيئية تسبب خسائر مالية ضخمة وأضرار سمعة. لكن المبادرات الاستدامة وأنماط الاقتصاد الدائري تخلق فرص أعمال جديدة وميزات تنافسية.</a:t>
            </a:r>
            <a:endParaRPr lang="en-US" sz="1300" dirty="0"/>
          </a:p>
        </p:txBody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1088" y="2515270"/>
            <a:ext cx="157163" cy="157163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7595645" y="2551510"/>
            <a:ext cx="876843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العوامل القانونية</a:t>
            </a:r>
            <a:endParaRPr lang="en-US" sz="1300" dirty="0"/>
          </a:p>
        </p:txBody>
      </p:sp>
      <p:sp>
        <p:nvSpPr>
          <p:cNvPr id="32" name="Text 24"/>
          <p:cNvSpPr/>
          <p:nvPr/>
        </p:nvSpPr>
        <p:spPr>
          <a:xfrm>
            <a:off x="4772025" y="2743870"/>
            <a:ext cx="4086225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قوانين الصحة والسلامة وحماية حقوق المستهلك والملكية الفكرية والامتثال التنظيمي تؤثر مباشرة على التكاليف والجدوى.</a:t>
            </a:r>
            <a:endParaRPr lang="en-US" sz="1300" dirty="0"/>
          </a:p>
        </p:txBody>
      </p:sp>
      <p:sp>
        <p:nvSpPr>
          <p:cNvPr id="33" name="Shape 25"/>
          <p:cNvSpPr/>
          <p:nvPr/>
        </p:nvSpPr>
        <p:spPr>
          <a:xfrm>
            <a:off x="4772025" y="3226743"/>
            <a:ext cx="4086225" cy="903684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34" name="Text 26"/>
          <p:cNvSpPr/>
          <p:nvPr/>
        </p:nvSpPr>
        <p:spPr>
          <a:xfrm>
            <a:off x="8059188" y="3312468"/>
            <a:ext cx="713337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امتثال الأدوية</a:t>
            </a:r>
            <a:endParaRPr lang="en-US" sz="1300" dirty="0"/>
          </a:p>
        </p:txBody>
      </p:sp>
      <p:sp>
        <p:nvSpPr>
          <p:cNvPr id="35" name="Text 27"/>
          <p:cNvSpPr/>
          <p:nvPr/>
        </p:nvSpPr>
        <p:spPr>
          <a:xfrm>
            <a:off x="4857750" y="3501777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لوائح الموافقة على الأدوية وقوانين خصوصية البيانات وحماية الملكية الفكرية تتطلب استثمارات كبيرة. عدم الامتثال قد يؤدي لعقوبات شديدة والخروج من السوق.</a:t>
            </a:r>
            <a:endParaRPr lang="en-US" sz="13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F0C9E582-E03B-9902-4827-7C26E85540E1}"/>
              </a:ext>
            </a:extLst>
          </p:cNvPr>
          <p:cNvSpPr/>
          <p:nvPr/>
        </p:nvSpPr>
        <p:spPr>
          <a:xfrm>
            <a:off x="142875" y="857251"/>
            <a:ext cx="8772525" cy="396478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79DF8F1D-CB83-87FE-0EAF-9B9AADC0817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10725" y="185738"/>
            <a:ext cx="512704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Lecture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352946" y="321469"/>
            <a:ext cx="169918" cy="27481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03</a:t>
            </a:r>
            <a:endParaRPr lang="en-US" sz="13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2090893" cy="197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Implementation Methodology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957263" y="446484"/>
            <a:ext cx="827150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منهجية التطبيق</a:t>
            </a:r>
            <a:endParaRPr lang="en-US" sz="1300" dirty="0"/>
          </a:p>
        </p:txBody>
      </p:sp>
      <p:sp>
        <p:nvSpPr>
          <p:cNvPr id="12" name="Shape 8"/>
          <p:cNvSpPr/>
          <p:nvPr/>
        </p:nvSpPr>
        <p:spPr>
          <a:xfrm>
            <a:off x="285750" y="914400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13" name="Text 9"/>
          <p:cNvSpPr/>
          <p:nvPr/>
        </p:nvSpPr>
        <p:spPr>
          <a:xfrm>
            <a:off x="285750" y="953808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1</a:t>
            </a:r>
            <a:endParaRPr lang="en-US" sz="1300" dirty="0"/>
          </a:p>
        </p:txBody>
      </p:sp>
      <p:sp>
        <p:nvSpPr>
          <p:cNvPr id="14" name="Text 10"/>
          <p:cNvSpPr/>
          <p:nvPr/>
        </p:nvSpPr>
        <p:spPr>
          <a:xfrm>
            <a:off x="600075" y="914400"/>
            <a:ext cx="1823833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Define Objectives &amp; Scope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600075" y="1137642"/>
            <a:ext cx="3771900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Clearly identify study goals, geographic boundaries, and specific sector focus for the feasibility analysis.</a:t>
            </a:r>
            <a:endParaRPr lang="en-US" sz="1300" dirty="0"/>
          </a:p>
        </p:txBody>
      </p:sp>
      <p:sp>
        <p:nvSpPr>
          <p:cNvPr id="16" name="Shape 12"/>
          <p:cNvSpPr/>
          <p:nvPr/>
        </p:nvSpPr>
        <p:spPr>
          <a:xfrm>
            <a:off x="285750" y="1637705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17" name="Text 13"/>
          <p:cNvSpPr/>
          <p:nvPr/>
        </p:nvSpPr>
        <p:spPr>
          <a:xfrm>
            <a:off x="285750" y="1677113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2</a:t>
            </a:r>
            <a:endParaRPr lang="en-US" sz="1300" dirty="0"/>
          </a:p>
        </p:txBody>
      </p:sp>
      <p:sp>
        <p:nvSpPr>
          <p:cNvPr id="18" name="Text 14"/>
          <p:cNvSpPr/>
          <p:nvPr/>
        </p:nvSpPr>
        <p:spPr>
          <a:xfrm>
            <a:off x="600075" y="1637705"/>
            <a:ext cx="2259786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Assemble Cross-Functional Team</a:t>
            </a:r>
            <a:endParaRPr lang="en-US" sz="1300" dirty="0"/>
          </a:p>
        </p:txBody>
      </p:sp>
      <p:sp>
        <p:nvSpPr>
          <p:cNvPr id="19" name="Text 15"/>
          <p:cNvSpPr/>
          <p:nvPr/>
        </p:nvSpPr>
        <p:spPr>
          <a:xfrm>
            <a:off x="600075" y="1817241"/>
            <a:ext cx="3771900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Form teams with experts in marketing, finance, operations, and industry-specific knowledge to ensure comprehensive analysis.</a:t>
            </a:r>
            <a:endParaRPr lang="en-US" sz="1300" dirty="0"/>
          </a:p>
        </p:txBody>
      </p:sp>
      <p:sp>
        <p:nvSpPr>
          <p:cNvPr id="20" name="Shape 16"/>
          <p:cNvSpPr/>
          <p:nvPr/>
        </p:nvSpPr>
        <p:spPr>
          <a:xfrm>
            <a:off x="285750" y="2361009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21" name="Text 17"/>
          <p:cNvSpPr/>
          <p:nvPr/>
        </p:nvSpPr>
        <p:spPr>
          <a:xfrm>
            <a:off x="285750" y="2400417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3</a:t>
            </a:r>
            <a:endParaRPr lang="en-US" sz="1300" dirty="0"/>
          </a:p>
        </p:txBody>
      </p:sp>
      <p:sp>
        <p:nvSpPr>
          <p:cNvPr id="22" name="Text 18"/>
          <p:cNvSpPr/>
          <p:nvPr/>
        </p:nvSpPr>
        <p:spPr>
          <a:xfrm>
            <a:off x="600075" y="2361009"/>
            <a:ext cx="1815177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Data Collection &amp; Analysis</a:t>
            </a:r>
            <a:endParaRPr lang="en-US" sz="1300" dirty="0"/>
          </a:p>
        </p:txBody>
      </p:sp>
      <p:sp>
        <p:nvSpPr>
          <p:cNvPr id="23" name="Text 19"/>
          <p:cNvSpPr/>
          <p:nvPr/>
        </p:nvSpPr>
        <p:spPr>
          <a:xfrm>
            <a:off x="600075" y="2584252"/>
            <a:ext cx="3771900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Gather data from credible academic and market sources. Rigorously analyze each of the six PESTEL factors for informed decision-making.</a:t>
            </a:r>
            <a:endParaRPr lang="en-US" sz="1300" dirty="0"/>
          </a:p>
        </p:txBody>
      </p:sp>
      <p:sp>
        <p:nvSpPr>
          <p:cNvPr id="24" name="Shape 20"/>
          <p:cNvSpPr/>
          <p:nvPr/>
        </p:nvSpPr>
        <p:spPr>
          <a:xfrm>
            <a:off x="285750" y="3170038"/>
            <a:ext cx="4314825" cy="1059061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25" name="Text 21"/>
          <p:cNvSpPr/>
          <p:nvPr/>
        </p:nvSpPr>
        <p:spPr>
          <a:xfrm>
            <a:off x="371475" y="3255764"/>
            <a:ext cx="3246914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Practical Example: Tech Company Market Entry</a:t>
            </a:r>
            <a:endParaRPr lang="en-US" sz="1300" dirty="0"/>
          </a:p>
        </p:txBody>
      </p:sp>
      <p:sp>
        <p:nvSpPr>
          <p:cNvPr id="26" name="Text 22"/>
          <p:cNvSpPr/>
          <p:nvPr/>
        </p:nvSpPr>
        <p:spPr>
          <a:xfrm>
            <a:off x="371475" y="3445073"/>
            <a:ext cx="4314825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A technology firm entering an Asian market evaluates political stability, economic growth projections, digital adoption trends, tech talent availability, environmental regulations, and data privacy laws.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8629650" y="914400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28" name="Text 24"/>
          <p:cNvSpPr/>
          <p:nvPr/>
        </p:nvSpPr>
        <p:spPr>
          <a:xfrm>
            <a:off x="8629650" y="953808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1</a:t>
            </a:r>
            <a:endParaRPr lang="en-US" sz="1300" dirty="0"/>
          </a:p>
        </p:txBody>
      </p:sp>
      <p:sp>
        <p:nvSpPr>
          <p:cNvPr id="29" name="Text 25"/>
          <p:cNvSpPr/>
          <p:nvPr/>
        </p:nvSpPr>
        <p:spPr>
          <a:xfrm>
            <a:off x="7333657" y="914400"/>
            <a:ext cx="1210268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تحديد الأهداف والنطاق</a:t>
            </a:r>
            <a:endParaRPr lang="en-US" sz="1300" dirty="0"/>
          </a:p>
        </p:txBody>
      </p:sp>
      <p:sp>
        <p:nvSpPr>
          <p:cNvPr id="30" name="Text 26"/>
          <p:cNvSpPr/>
          <p:nvPr/>
        </p:nvSpPr>
        <p:spPr>
          <a:xfrm>
            <a:off x="4772025" y="1137642"/>
            <a:ext cx="3771900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Low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تحديد أهداف الدراسة بوضوح والنطاق الجغرافي والتركيز القطاعي المحدد لتحليل الجدوى.</a:t>
            </a: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8629650" y="1637705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32" name="Text 28"/>
          <p:cNvSpPr/>
          <p:nvPr/>
        </p:nvSpPr>
        <p:spPr>
          <a:xfrm>
            <a:off x="8629650" y="1677113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2</a:t>
            </a:r>
            <a:endParaRPr lang="en-US" sz="1300" dirty="0"/>
          </a:p>
        </p:txBody>
      </p:sp>
      <p:sp>
        <p:nvSpPr>
          <p:cNvPr id="33" name="Text 29"/>
          <p:cNvSpPr/>
          <p:nvPr/>
        </p:nvSpPr>
        <p:spPr>
          <a:xfrm>
            <a:off x="6851153" y="1637705"/>
            <a:ext cx="1692772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تشكيل فريق متعدد الاختصاصات</a:t>
            </a:r>
            <a:endParaRPr lang="en-US" sz="1300" dirty="0"/>
          </a:p>
        </p:txBody>
      </p:sp>
      <p:sp>
        <p:nvSpPr>
          <p:cNvPr id="34" name="Text 30"/>
          <p:cNvSpPr/>
          <p:nvPr/>
        </p:nvSpPr>
        <p:spPr>
          <a:xfrm>
            <a:off x="4772025" y="1860947"/>
            <a:ext cx="3771900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تشكيل فريق يضم خبراء من التسويق والمالية والعمليات والمعرفة الخاصة بالقطاع لضمان تحليل شامل.</a:t>
            </a:r>
            <a:endParaRPr lang="en-US" sz="1300" dirty="0"/>
          </a:p>
        </p:txBody>
      </p:sp>
      <p:sp>
        <p:nvSpPr>
          <p:cNvPr id="35" name="Shape 31"/>
          <p:cNvSpPr/>
          <p:nvPr/>
        </p:nvSpPr>
        <p:spPr>
          <a:xfrm>
            <a:off x="8629650" y="2361009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36" name="Text 32"/>
          <p:cNvSpPr/>
          <p:nvPr/>
        </p:nvSpPr>
        <p:spPr>
          <a:xfrm>
            <a:off x="8629650" y="2400417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3</a:t>
            </a:r>
            <a:endParaRPr lang="en-US" sz="1300" dirty="0"/>
          </a:p>
        </p:txBody>
      </p:sp>
      <p:sp>
        <p:nvSpPr>
          <p:cNvPr id="37" name="Text 33"/>
          <p:cNvSpPr/>
          <p:nvPr/>
        </p:nvSpPr>
        <p:spPr>
          <a:xfrm>
            <a:off x="7396174" y="2361009"/>
            <a:ext cx="1147751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جمع البيانات والتحليل</a:t>
            </a:r>
            <a:endParaRPr lang="en-US" sz="1300" dirty="0"/>
          </a:p>
        </p:txBody>
      </p:sp>
      <p:sp>
        <p:nvSpPr>
          <p:cNvPr id="38" name="Text 34"/>
          <p:cNvSpPr/>
          <p:nvPr/>
        </p:nvSpPr>
        <p:spPr>
          <a:xfrm>
            <a:off x="4772025" y="2584252"/>
            <a:ext cx="3771900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جمع البيانات من مصادر أكاديمية وسوقية موثوقة. تحليل دقيق لكل عامل من عوامل PESTEL الستة.</a:t>
            </a:r>
            <a:endParaRPr lang="en-US" sz="1300" dirty="0"/>
          </a:p>
        </p:txBody>
      </p:sp>
      <p:sp>
        <p:nvSpPr>
          <p:cNvPr id="39" name="Shape 35"/>
          <p:cNvSpPr/>
          <p:nvPr/>
        </p:nvSpPr>
        <p:spPr>
          <a:xfrm>
            <a:off x="4772025" y="3170039"/>
            <a:ext cx="4086225" cy="903684"/>
          </a:xfrm>
          <a:prstGeom prst="rect">
            <a:avLst/>
          </a:prstGeom>
          <a:solidFill>
            <a:srgbClr val="F0F9FF"/>
          </a:solidFill>
          <a:ln w="18288">
            <a:solidFill>
              <a:srgbClr val="B3E5FC"/>
            </a:solidFill>
            <a:prstDash val="solid"/>
          </a:ln>
        </p:spPr>
      </p:sp>
      <p:sp>
        <p:nvSpPr>
          <p:cNvPr id="40" name="Text 36"/>
          <p:cNvSpPr/>
          <p:nvPr/>
        </p:nvSpPr>
        <p:spPr>
          <a:xfrm>
            <a:off x="6802434" y="3255764"/>
            <a:ext cx="1970091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مثال عملي: دخول شركة تقنية للسوق</a:t>
            </a:r>
            <a:endParaRPr lang="en-US" sz="1300" dirty="0"/>
          </a:p>
        </p:txBody>
      </p:sp>
      <p:sp>
        <p:nvSpPr>
          <p:cNvPr id="41" name="Text 37"/>
          <p:cNvSpPr/>
          <p:nvPr/>
        </p:nvSpPr>
        <p:spPr>
          <a:xfrm>
            <a:off x="4857750" y="3445073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Low" rtl="1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34495E"/>
                </a:solidFill>
              </a:rPr>
              <a:t>شركة تقنية تدخل سوقاً آسيوية تقيّم الاستقرار السياسي وتوقعات النمو الاقتصادي واتجاهات التبني الرقمي وتوفر المواهب التقنية واللوائح البيئية وقوانين خصوصية البيانات.</a:t>
            </a:r>
            <a:endParaRPr lang="en-US" sz="13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7DAB0A13-2402-8F4C-7838-2389A3651258}"/>
              </a:ext>
            </a:extLst>
          </p:cNvPr>
          <p:cNvSpPr/>
          <p:nvPr/>
        </p:nvSpPr>
        <p:spPr>
          <a:xfrm>
            <a:off x="142875" y="857251"/>
            <a:ext cx="8772525" cy="3587948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43" name="Graphic 21">
            <a:extLst>
              <a:ext uri="{FF2B5EF4-FFF2-40B4-BE49-F238E27FC236}">
                <a16:creationId xmlns:a16="http://schemas.microsoft.com/office/drawing/2014/main" id="{9A673F67-B66D-AB6C-2ED9-B4CB5C2E1E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2853426" y="869752"/>
            <a:ext cx="3437148" cy="54471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00AEEF"/>
                </a:solidFill>
              </a:rPr>
              <a:t>PESTEL Analysis</a:t>
            </a:r>
            <a:endParaRPr lang="en-US" sz="2862" dirty="0"/>
          </a:p>
        </p:txBody>
      </p:sp>
      <p:sp>
        <p:nvSpPr>
          <p:cNvPr id="7" name="Text 3"/>
          <p:cNvSpPr/>
          <p:nvPr/>
        </p:nvSpPr>
        <p:spPr>
          <a:xfrm>
            <a:off x="2853426" y="1557338"/>
            <a:ext cx="3437148" cy="54471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00AEEF"/>
                </a:solidFill>
              </a:rPr>
              <a:t>تحليل بيستل</a:t>
            </a:r>
            <a:endParaRPr lang="en-US" sz="2862" dirty="0"/>
          </a:p>
        </p:txBody>
      </p:sp>
      <p:sp>
        <p:nvSpPr>
          <p:cNvPr id="8" name="Text 4"/>
          <p:cNvSpPr/>
          <p:nvPr/>
        </p:nvSpPr>
        <p:spPr>
          <a:xfrm>
            <a:off x="2853426" y="2552105"/>
            <a:ext cx="3437148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486" dirty="0">
                <a:solidFill>
                  <a:srgbClr val="2C3E50"/>
                </a:solidFill>
              </a:rPr>
              <a:t>Practical Case Studies</a:t>
            </a:r>
            <a:endParaRPr lang="en-US" sz="1486" dirty="0"/>
          </a:p>
        </p:txBody>
      </p:sp>
      <p:sp>
        <p:nvSpPr>
          <p:cNvPr id="9" name="Text 5"/>
          <p:cNvSpPr/>
          <p:nvPr/>
        </p:nvSpPr>
        <p:spPr>
          <a:xfrm>
            <a:off x="2853426" y="2932509"/>
            <a:ext cx="3437148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486" dirty="0">
                <a:solidFill>
                  <a:srgbClr val="2C3E50"/>
                </a:solidFill>
              </a:rPr>
              <a:t>دراسات حالة عملية</a:t>
            </a:r>
            <a:endParaRPr lang="en-US" sz="1486" dirty="0"/>
          </a:p>
        </p:txBody>
      </p:sp>
      <p:sp>
        <p:nvSpPr>
          <p:cNvPr id="10" name="Text 6"/>
          <p:cNvSpPr/>
          <p:nvPr/>
        </p:nvSpPr>
        <p:spPr>
          <a:xfrm>
            <a:off x="2853426" y="3491508"/>
            <a:ext cx="3437148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7F8C8D"/>
                </a:solidFill>
              </a:rPr>
              <a:t>Real-world applications in market feasibility studies</a:t>
            </a:r>
            <a:endParaRPr lang="en-US" sz="1050" dirty="0"/>
          </a:p>
        </p:txBody>
      </p:sp>
      <p:sp>
        <p:nvSpPr>
          <p:cNvPr id="11" name="Text 7"/>
          <p:cNvSpPr/>
          <p:nvPr/>
        </p:nvSpPr>
        <p:spPr>
          <a:xfrm>
            <a:off x="2853426" y="3793331"/>
            <a:ext cx="3437148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7F8C8D"/>
                </a:solidFill>
              </a:rPr>
              <a:t>التطبيقات العملية في دراسات الجدوى السوقية</a:t>
            </a:r>
            <a:endParaRPr lang="en-US" sz="105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4795242"/>
            <a:ext cx="100013" cy="1143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F93E8656-1592-8F7E-AA7B-A3AF51BE381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3441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620897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53600" y="663760"/>
            <a:ext cx="512704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Lecture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495821" y="799491"/>
            <a:ext cx="169918" cy="27481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03</a:t>
            </a:r>
            <a:endParaRPr lang="en-US" sz="1300" dirty="0"/>
          </a:p>
        </p:txBody>
      </p:sp>
      <p:sp>
        <p:nvSpPr>
          <p:cNvPr id="7" name="Text 3"/>
          <p:cNvSpPr/>
          <p:nvPr/>
        </p:nvSpPr>
        <p:spPr>
          <a:xfrm>
            <a:off x="1100138" y="654830"/>
            <a:ext cx="1457130" cy="197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Case Study: Samsung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1100138" y="924506"/>
            <a:ext cx="1215076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دراسة حالة: سامسونج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392907" y="1624466"/>
            <a:ext cx="3975497" cy="3657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As a global leader in IT and smartphones, Samsung is uniquely exposed to </a:t>
            </a:r>
            <a:r>
              <a:rPr lang="en-US" sz="1300" b="1" dirty="0">
                <a:solidFill>
                  <a:srgbClr val="00AEEF"/>
                </a:solidFill>
              </a:rPr>
              <a:t>cross-border turbulence</a:t>
            </a:r>
            <a:r>
              <a:rPr lang="en-US" sz="1300" dirty="0">
                <a:solidFill>
                  <a:srgbClr val="34495E"/>
                </a:solidFill>
              </a:rPr>
              <a:t>.</a:t>
            </a:r>
            <a:endParaRPr lang="en-US" sz="1300" dirty="0"/>
          </a:p>
        </p:txBody>
      </p:sp>
      <p:sp>
        <p:nvSpPr>
          <p:cNvPr id="14" name="Text 10"/>
          <p:cNvSpPr/>
          <p:nvPr/>
        </p:nvSpPr>
        <p:spPr>
          <a:xfrm>
            <a:off x="392907" y="2075917"/>
            <a:ext cx="3975497" cy="5485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By applying PESTEL, we can dissect how </a:t>
            </a:r>
            <a:r>
              <a:rPr lang="en-US" sz="1300" b="1" dirty="0">
                <a:solidFill>
                  <a:srgbClr val="00AEEF"/>
                </a:solidFill>
              </a:rPr>
              <a:t>global friction points</a:t>
            </a:r>
            <a:r>
              <a:rPr lang="en-US" sz="1300" dirty="0">
                <a:solidFill>
                  <a:srgbClr val="34495E"/>
                </a:solidFill>
              </a:rPr>
              <a:t> (like trade wars) and </a:t>
            </a:r>
            <a:r>
              <a:rPr lang="en-US" sz="1300" b="1" dirty="0">
                <a:solidFill>
                  <a:srgbClr val="00AEEF"/>
                </a:solidFill>
              </a:rPr>
              <a:t>emerging trends</a:t>
            </a:r>
            <a:r>
              <a:rPr lang="en-US" sz="1300" dirty="0">
                <a:solidFill>
                  <a:srgbClr val="34495E"/>
                </a:solidFill>
              </a:rPr>
              <a:t> (like 5G) force the company to pivot its strategy in real-time.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392907" y="2767852"/>
            <a:ext cx="3975497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7F8C8D"/>
                </a:solidFill>
              </a:rPr>
              <a:t>This analysis reveals both the threats that could derail Samsung's market dominance and the opportunities that position it for next-generation growth.</a:t>
            </a:r>
            <a:endParaRPr lang="en-US" sz="1300" dirty="0"/>
          </a:p>
        </p:txBody>
      </p:sp>
      <p:sp>
        <p:nvSpPr>
          <p:cNvPr id="17" name="Text 13"/>
          <p:cNvSpPr/>
          <p:nvPr/>
        </p:nvSpPr>
        <p:spPr>
          <a:xfrm>
            <a:off x="4775598" y="1624466"/>
            <a:ext cx="3975497" cy="3657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كشركة رائدة عالمياً في تكنولوجيا المعلومات والهواتف الذكية، تواجه سامسونج </a:t>
            </a:r>
            <a:r>
              <a:rPr lang="en-US" sz="1300" b="1" dirty="0">
                <a:solidFill>
                  <a:srgbClr val="00AEEF"/>
                </a:solidFill>
              </a:rPr>
              <a:t>اضطراباً عابراً للحدود</a:t>
            </a:r>
            <a:r>
              <a:rPr lang="en-US" sz="1300" dirty="0">
                <a:solidFill>
                  <a:srgbClr val="34495E"/>
                </a:solidFill>
              </a:rPr>
              <a:t>.</a:t>
            </a:r>
            <a:endParaRPr lang="en-US" sz="1300" dirty="0"/>
          </a:p>
        </p:txBody>
      </p:sp>
      <p:sp>
        <p:nvSpPr>
          <p:cNvPr id="18" name="Text 14"/>
          <p:cNvSpPr/>
          <p:nvPr/>
        </p:nvSpPr>
        <p:spPr>
          <a:xfrm>
            <a:off x="4775598" y="2075917"/>
            <a:ext cx="3975497" cy="5485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Low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من خلال تطبيق تحليل بيستل، يمكننا فهم كيف تفرض </a:t>
            </a:r>
            <a:r>
              <a:rPr lang="en-US" sz="1300" b="1" dirty="0">
                <a:solidFill>
                  <a:srgbClr val="00AEEF"/>
                </a:solidFill>
              </a:rPr>
              <a:t>نقاط الاحتكاك </a:t>
            </a:r>
            <a:r>
              <a:rPr lang="en-US" sz="1300" b="1" dirty="0" err="1">
                <a:solidFill>
                  <a:srgbClr val="00AEEF"/>
                </a:solidFill>
              </a:rPr>
              <a:t>العالمية</a:t>
            </a:r>
            <a:r>
              <a:rPr lang="en-US" sz="1300" dirty="0">
                <a:solidFill>
                  <a:srgbClr val="34495E"/>
                </a:solidFill>
              </a:rPr>
              <a:t> </a:t>
            </a:r>
            <a:r>
              <a:rPr lang="ar-SY" sz="1300" dirty="0">
                <a:solidFill>
                  <a:srgbClr val="34495E"/>
                </a:solidFill>
              </a:rPr>
              <a:t> </a:t>
            </a:r>
            <a:r>
              <a:rPr lang="en-US" sz="1300" dirty="0" err="1">
                <a:solidFill>
                  <a:srgbClr val="34495E"/>
                </a:solidFill>
              </a:rPr>
              <a:t>مثل</a:t>
            </a:r>
            <a:r>
              <a:rPr lang="en-US" sz="1300" dirty="0">
                <a:solidFill>
                  <a:srgbClr val="34495E"/>
                </a:solidFill>
              </a:rPr>
              <a:t> حروب التجارة) و</a:t>
            </a:r>
            <a:r>
              <a:rPr lang="en-US" sz="1300" b="1" dirty="0">
                <a:solidFill>
                  <a:srgbClr val="00AEEF"/>
                </a:solidFill>
              </a:rPr>
              <a:t>الاتجاهات الناشئة</a:t>
            </a:r>
            <a:r>
              <a:rPr lang="en-US" sz="1300" dirty="0">
                <a:solidFill>
                  <a:srgbClr val="34495E"/>
                </a:solidFill>
              </a:rPr>
              <a:t> (مثل </a:t>
            </a:r>
            <a:r>
              <a:rPr lang="en-US" sz="1300" dirty="0" err="1">
                <a:solidFill>
                  <a:srgbClr val="34495E"/>
                </a:solidFill>
              </a:rPr>
              <a:t>شبكات</a:t>
            </a:r>
            <a:r>
              <a:rPr lang="en-US" sz="1300" dirty="0">
                <a:solidFill>
                  <a:srgbClr val="34495E"/>
                </a:solidFill>
              </a:rPr>
              <a:t> 5G</a:t>
            </a:r>
            <a:r>
              <a:rPr lang="ar-SY" sz="1300" dirty="0">
                <a:solidFill>
                  <a:srgbClr val="34495E"/>
                </a:solidFill>
              </a:rPr>
              <a:t> </a:t>
            </a:r>
            <a:r>
              <a:rPr lang="en-US" sz="1300" dirty="0">
                <a:solidFill>
                  <a:srgbClr val="34495E"/>
                </a:solidFill>
              </a:rPr>
              <a:t> على الشركة تغيير استراتيجيتها بشكل فوري.</a:t>
            </a:r>
            <a:endParaRPr lang="en-US" sz="1300" dirty="0"/>
          </a:p>
        </p:txBody>
      </p:sp>
      <p:sp>
        <p:nvSpPr>
          <p:cNvPr id="19" name="Text 15"/>
          <p:cNvSpPr/>
          <p:nvPr/>
        </p:nvSpPr>
        <p:spPr>
          <a:xfrm>
            <a:off x="4775598" y="2853107"/>
            <a:ext cx="3975497" cy="3657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7F8C8D"/>
                </a:solidFill>
              </a:rPr>
              <a:t>يكشف هذا التحليل عن التهديدات التي قد تعطل هيمنة سامسونج في السوق والفرص التي تضعها في طليعة النمو من الجيل القادم.</a:t>
            </a:r>
            <a:endParaRPr lang="en-US" sz="13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1CB18439-36D7-643E-A420-F7B5D229CAEE}"/>
              </a:ext>
            </a:extLst>
          </p:cNvPr>
          <p:cNvSpPr/>
          <p:nvPr/>
        </p:nvSpPr>
        <p:spPr>
          <a:xfrm>
            <a:off x="185737" y="1264443"/>
            <a:ext cx="8772525" cy="337185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21" name="Graphic 21">
            <a:extLst>
              <a:ext uri="{FF2B5EF4-FFF2-40B4-BE49-F238E27FC236}">
                <a16:creationId xmlns:a16="http://schemas.microsoft.com/office/drawing/2014/main" id="{DE072733-020B-F9C5-C3BB-4E20275AC55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40758" y="489531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10725" y="185738"/>
            <a:ext cx="512704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Lecture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352946" y="321469"/>
            <a:ext cx="169918" cy="27481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03</a:t>
            </a:r>
            <a:endParaRPr lang="en-US" sz="13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1246495" cy="197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 Restrictive Forces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1240503" y="467777"/>
            <a:ext cx="748603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 </a:t>
            </a:r>
            <a:r>
              <a:rPr lang="en-US" sz="1300" b="1" dirty="0" err="1">
                <a:solidFill>
                  <a:srgbClr val="00AEEF"/>
                </a:solidFill>
              </a:rPr>
              <a:t>القوى</a:t>
            </a:r>
            <a:r>
              <a:rPr lang="en-US" sz="1300" b="1" dirty="0">
                <a:solidFill>
                  <a:srgbClr val="00AEEF"/>
                </a:solidFill>
              </a:rPr>
              <a:t> المقيدة</a:t>
            </a:r>
            <a:endParaRPr lang="en-US" sz="1300" dirty="0"/>
          </a:p>
        </p:txBody>
      </p:sp>
      <p:sp>
        <p:nvSpPr>
          <p:cNvPr id="12" name="Shape 8"/>
          <p:cNvSpPr/>
          <p:nvPr/>
        </p:nvSpPr>
        <p:spPr>
          <a:xfrm>
            <a:off x="357188" y="914400"/>
            <a:ext cx="4029075" cy="948668"/>
          </a:xfrm>
          <a:prstGeom prst="rect">
            <a:avLst/>
          </a:prstGeom>
          <a:solidFill>
            <a:srgbClr val="FFF9F7"/>
          </a:solidFill>
          <a:ln/>
        </p:spPr>
      </p:sp>
      <p:sp>
        <p:nvSpPr>
          <p:cNvPr id="13" name="Shape 9"/>
          <p:cNvSpPr/>
          <p:nvPr/>
        </p:nvSpPr>
        <p:spPr>
          <a:xfrm>
            <a:off x="357188" y="914400"/>
            <a:ext cx="21431" cy="948668"/>
          </a:xfrm>
          <a:prstGeom prst="rect">
            <a:avLst/>
          </a:prstGeom>
          <a:solidFill>
            <a:srgbClr val="E74C3C"/>
          </a:solidFill>
          <a:ln/>
        </p:spPr>
      </p:sp>
      <p:sp>
        <p:nvSpPr>
          <p:cNvPr id="14" name="Text 10"/>
          <p:cNvSpPr/>
          <p:nvPr/>
        </p:nvSpPr>
        <p:spPr>
          <a:xfrm>
            <a:off x="442913" y="1000125"/>
            <a:ext cx="1272143" cy="111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300" b="1" dirty="0">
                <a:solidFill>
                  <a:srgbClr val="E74C3C"/>
                </a:solidFill>
              </a:rPr>
              <a:t>POLITICAL THREAT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442913" y="1150144"/>
            <a:ext cx="771621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Trade Wars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442913" y="1328738"/>
            <a:ext cx="5627438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Disputes between major powers (e.g., US &amp; China) lead to tariffs on imported tech.</a:t>
            </a:r>
            <a:endParaRPr lang="en-US" sz="1300" dirty="0"/>
          </a:p>
        </p:txBody>
      </p:sp>
      <p:sp>
        <p:nvSpPr>
          <p:cNvPr id="17" name="Text 13"/>
          <p:cNvSpPr/>
          <p:nvPr/>
        </p:nvSpPr>
        <p:spPr>
          <a:xfrm>
            <a:off x="442913" y="1541599"/>
            <a:ext cx="1469826" cy="111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300" b="1" i="1" dirty="0">
                <a:solidFill>
                  <a:srgbClr val="2C3E50"/>
                </a:solidFill>
              </a:rPr>
              <a:t>Strategic Implication:</a:t>
            </a:r>
            <a:endParaRPr lang="en-US" sz="1300" dirty="0"/>
          </a:p>
        </p:txBody>
      </p:sp>
      <p:sp>
        <p:nvSpPr>
          <p:cNvPr id="18" name="Text 14"/>
          <p:cNvSpPr/>
          <p:nvPr/>
        </p:nvSpPr>
        <p:spPr>
          <a:xfrm>
            <a:off x="442913" y="1670186"/>
            <a:ext cx="4239046" cy="111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300" i="1" dirty="0">
                <a:solidFill>
                  <a:srgbClr val="7F8C8D"/>
                </a:solidFill>
              </a:rPr>
              <a:t>Samsung must re-evaluate supply chains to bypass cost spikes.</a:t>
            </a:r>
            <a:endParaRPr lang="en-US" sz="1300" dirty="0"/>
          </a:p>
        </p:txBody>
      </p:sp>
      <p:sp>
        <p:nvSpPr>
          <p:cNvPr id="19" name="Shape 15"/>
          <p:cNvSpPr/>
          <p:nvPr/>
        </p:nvSpPr>
        <p:spPr>
          <a:xfrm>
            <a:off x="357188" y="1948793"/>
            <a:ext cx="4029075" cy="1068660"/>
          </a:xfrm>
          <a:prstGeom prst="rect">
            <a:avLst/>
          </a:prstGeom>
          <a:solidFill>
            <a:srgbClr val="FFFBF5"/>
          </a:solidFill>
          <a:ln/>
        </p:spPr>
      </p:sp>
      <p:sp>
        <p:nvSpPr>
          <p:cNvPr id="20" name="Shape 16"/>
          <p:cNvSpPr/>
          <p:nvPr/>
        </p:nvSpPr>
        <p:spPr>
          <a:xfrm>
            <a:off x="357188" y="1948793"/>
            <a:ext cx="21431" cy="1068660"/>
          </a:xfrm>
          <a:prstGeom prst="rect">
            <a:avLst/>
          </a:prstGeom>
          <a:solidFill>
            <a:srgbClr val="F39C12"/>
          </a:solidFill>
          <a:ln/>
        </p:spPr>
      </p:sp>
      <p:sp>
        <p:nvSpPr>
          <p:cNvPr id="21" name="Text 17"/>
          <p:cNvSpPr/>
          <p:nvPr/>
        </p:nvSpPr>
        <p:spPr>
          <a:xfrm>
            <a:off x="442913" y="2034518"/>
            <a:ext cx="1350241" cy="111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300" b="1" dirty="0">
                <a:solidFill>
                  <a:srgbClr val="F39C12"/>
                </a:solidFill>
              </a:rPr>
              <a:t>ECONOMIC THREAT</a:t>
            </a:r>
            <a:endParaRPr lang="en-US" sz="1300" dirty="0"/>
          </a:p>
        </p:txBody>
      </p:sp>
      <p:sp>
        <p:nvSpPr>
          <p:cNvPr id="22" name="Text 18"/>
          <p:cNvSpPr/>
          <p:nvPr/>
        </p:nvSpPr>
        <p:spPr>
          <a:xfrm>
            <a:off x="442913" y="2184536"/>
            <a:ext cx="1522789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Recession &amp; Exchange</a:t>
            </a:r>
            <a:endParaRPr lang="en-US" sz="1300" dirty="0"/>
          </a:p>
        </p:txBody>
      </p:sp>
      <p:sp>
        <p:nvSpPr>
          <p:cNvPr id="23" name="Text 19"/>
          <p:cNvSpPr/>
          <p:nvPr/>
        </p:nvSpPr>
        <p:spPr>
          <a:xfrm>
            <a:off x="442913" y="2363130"/>
            <a:ext cx="4143376" cy="2459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Economic downturns lower demand for luxury phones. Currency fluctuation hits margins when repatriating revenue.</a:t>
            </a:r>
            <a:endParaRPr lang="en-US" sz="1300" dirty="0"/>
          </a:p>
        </p:txBody>
      </p:sp>
      <p:sp>
        <p:nvSpPr>
          <p:cNvPr id="24" name="Text 20"/>
          <p:cNvSpPr/>
          <p:nvPr/>
        </p:nvSpPr>
        <p:spPr>
          <a:xfrm>
            <a:off x="442913" y="2729040"/>
            <a:ext cx="1469826" cy="111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300" b="1" i="1" dirty="0">
                <a:solidFill>
                  <a:srgbClr val="2C3E50"/>
                </a:solidFill>
              </a:rPr>
              <a:t>Strategic Implication:</a:t>
            </a:r>
            <a:endParaRPr lang="en-US" sz="1300" dirty="0"/>
          </a:p>
        </p:txBody>
      </p:sp>
      <p:sp>
        <p:nvSpPr>
          <p:cNvPr id="25" name="Text 21"/>
          <p:cNvSpPr/>
          <p:nvPr/>
        </p:nvSpPr>
        <p:spPr>
          <a:xfrm>
            <a:off x="442913" y="2909469"/>
            <a:ext cx="4098879" cy="111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300" i="1" dirty="0">
                <a:solidFill>
                  <a:srgbClr val="7F8C8D"/>
                </a:solidFill>
              </a:rPr>
              <a:t>Need for flexible pricing and mid-range "affordable" models.</a:t>
            </a:r>
            <a:endParaRPr lang="en-US" sz="1300" dirty="0"/>
          </a:p>
        </p:txBody>
      </p:sp>
      <p:sp>
        <p:nvSpPr>
          <p:cNvPr id="26" name="Shape 22"/>
          <p:cNvSpPr/>
          <p:nvPr/>
        </p:nvSpPr>
        <p:spPr>
          <a:xfrm>
            <a:off x="357188" y="3103178"/>
            <a:ext cx="4029075" cy="948668"/>
          </a:xfrm>
          <a:prstGeom prst="rect">
            <a:avLst/>
          </a:prstGeom>
          <a:solidFill>
            <a:srgbClr val="FAF7FC"/>
          </a:solidFill>
          <a:ln/>
        </p:spPr>
      </p:sp>
      <p:sp>
        <p:nvSpPr>
          <p:cNvPr id="27" name="Shape 23"/>
          <p:cNvSpPr/>
          <p:nvPr/>
        </p:nvSpPr>
        <p:spPr>
          <a:xfrm>
            <a:off x="357188" y="3103178"/>
            <a:ext cx="21431" cy="948668"/>
          </a:xfrm>
          <a:prstGeom prst="rect">
            <a:avLst/>
          </a:prstGeom>
          <a:solidFill>
            <a:srgbClr val="8E44AD"/>
          </a:solidFill>
          <a:ln/>
        </p:spPr>
      </p:sp>
      <p:sp>
        <p:nvSpPr>
          <p:cNvPr id="28" name="Text 24"/>
          <p:cNvSpPr/>
          <p:nvPr/>
        </p:nvSpPr>
        <p:spPr>
          <a:xfrm>
            <a:off x="442913" y="3188903"/>
            <a:ext cx="1546193" cy="111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300" b="1" dirty="0">
                <a:solidFill>
                  <a:srgbClr val="8E44AD"/>
                </a:solidFill>
              </a:rPr>
              <a:t>LEGAL &amp; TECH THREAT</a:t>
            </a:r>
            <a:endParaRPr lang="en-US" sz="1300" dirty="0"/>
          </a:p>
        </p:txBody>
      </p:sp>
      <p:sp>
        <p:nvSpPr>
          <p:cNvPr id="29" name="Text 25"/>
          <p:cNvSpPr/>
          <p:nvPr/>
        </p:nvSpPr>
        <p:spPr>
          <a:xfrm>
            <a:off x="442913" y="3338922"/>
            <a:ext cx="1205843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Privacy &amp; Patents</a:t>
            </a:r>
            <a:endParaRPr lang="en-US" sz="1300" dirty="0"/>
          </a:p>
        </p:txBody>
      </p:sp>
      <p:sp>
        <p:nvSpPr>
          <p:cNvPr id="30" name="Text 26"/>
          <p:cNvSpPr/>
          <p:nvPr/>
        </p:nvSpPr>
        <p:spPr>
          <a:xfrm>
            <a:off x="442913" y="3517516"/>
            <a:ext cx="4307782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Increasing data protection laws, patent wars, and cyber attacks.</a:t>
            </a:r>
            <a:endParaRPr lang="en-US" sz="1300" dirty="0"/>
          </a:p>
        </p:txBody>
      </p:sp>
      <p:sp>
        <p:nvSpPr>
          <p:cNvPr id="31" name="Text 27"/>
          <p:cNvSpPr/>
          <p:nvPr/>
        </p:nvSpPr>
        <p:spPr>
          <a:xfrm>
            <a:off x="442913" y="3730377"/>
            <a:ext cx="1469826" cy="111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300" b="1" i="1" dirty="0">
                <a:solidFill>
                  <a:srgbClr val="2C3E50"/>
                </a:solidFill>
              </a:rPr>
              <a:t>Strategic Implication:</a:t>
            </a:r>
            <a:endParaRPr lang="en-US" sz="1300" dirty="0"/>
          </a:p>
        </p:txBody>
      </p:sp>
      <p:sp>
        <p:nvSpPr>
          <p:cNvPr id="32" name="Text 28"/>
          <p:cNvSpPr/>
          <p:nvPr/>
        </p:nvSpPr>
        <p:spPr>
          <a:xfrm>
            <a:off x="442913" y="3858964"/>
            <a:ext cx="4817473" cy="111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300" i="1" dirty="0">
                <a:solidFill>
                  <a:srgbClr val="7F8C8D"/>
                </a:solidFill>
              </a:rPr>
              <a:t>High cost of compliance and constant vigilance against IP infringement.</a:t>
            </a:r>
            <a:endParaRPr lang="en-US" sz="1300" dirty="0"/>
          </a:p>
        </p:txBody>
      </p:sp>
      <p:sp>
        <p:nvSpPr>
          <p:cNvPr id="33" name="Shape 29"/>
          <p:cNvSpPr/>
          <p:nvPr/>
        </p:nvSpPr>
        <p:spPr>
          <a:xfrm>
            <a:off x="4757738" y="914400"/>
            <a:ext cx="4029075" cy="1068660"/>
          </a:xfrm>
          <a:prstGeom prst="rect">
            <a:avLst/>
          </a:prstGeom>
          <a:solidFill>
            <a:srgbClr val="FFF9F7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34" name="Shape 30"/>
          <p:cNvSpPr/>
          <p:nvPr/>
        </p:nvSpPr>
        <p:spPr>
          <a:xfrm>
            <a:off x="4757738" y="914400"/>
            <a:ext cx="21431" cy="1068660"/>
          </a:xfrm>
          <a:prstGeom prst="rect">
            <a:avLst/>
          </a:prstGeom>
          <a:solidFill>
            <a:srgbClr val="E74C3C"/>
          </a:solidFill>
          <a:ln/>
        </p:spPr>
      </p:sp>
      <p:sp>
        <p:nvSpPr>
          <p:cNvPr id="35" name="Text 31"/>
          <p:cNvSpPr/>
          <p:nvPr/>
        </p:nvSpPr>
        <p:spPr>
          <a:xfrm>
            <a:off x="7909661" y="968542"/>
            <a:ext cx="851195" cy="1100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700"/>
              </a:lnSpc>
              <a:buNone/>
            </a:pPr>
            <a:r>
              <a:rPr lang="en-US" sz="1300" b="1" dirty="0">
                <a:solidFill>
                  <a:srgbClr val="E74C3C"/>
                </a:solidFill>
              </a:rPr>
              <a:t>التهديد السياسي</a:t>
            </a:r>
            <a:endParaRPr lang="en-US" sz="1300" dirty="0"/>
          </a:p>
        </p:txBody>
      </p:sp>
      <p:sp>
        <p:nvSpPr>
          <p:cNvPr id="36" name="Text 32"/>
          <p:cNvSpPr/>
          <p:nvPr/>
        </p:nvSpPr>
        <p:spPr>
          <a:xfrm>
            <a:off x="7926886" y="1150144"/>
            <a:ext cx="756617" cy="1292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حروب التجارة</a:t>
            </a:r>
            <a:endParaRPr lang="en-US" sz="1300" dirty="0"/>
          </a:p>
        </p:txBody>
      </p:sp>
      <p:sp>
        <p:nvSpPr>
          <p:cNvPr id="37" name="Text 33"/>
          <p:cNvSpPr/>
          <p:nvPr/>
        </p:nvSpPr>
        <p:spPr>
          <a:xfrm>
            <a:off x="4843463" y="1328738"/>
            <a:ext cx="3857625" cy="2446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Low" rtl="1">
              <a:lnSpc>
                <a:spcPts val="9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النزاعات بين القوى الكبرى (مثل الولايات المتحدة والصين) تؤدي إلى فرض رسوم جمركية على التكنولوجيا المستوردة.</a:t>
            </a:r>
            <a:endParaRPr lang="en-US" sz="1300" dirty="0"/>
          </a:p>
        </p:txBody>
      </p:sp>
      <p:sp>
        <p:nvSpPr>
          <p:cNvPr id="38" name="Text 34"/>
          <p:cNvSpPr/>
          <p:nvPr/>
        </p:nvSpPr>
        <p:spPr>
          <a:xfrm>
            <a:off x="7670357" y="1671469"/>
            <a:ext cx="1030731" cy="1100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700"/>
              </a:lnSpc>
              <a:buNone/>
            </a:pPr>
            <a:r>
              <a:rPr lang="en-US" sz="1300" b="1" i="1" dirty="0">
                <a:solidFill>
                  <a:srgbClr val="2C3E50"/>
                </a:solidFill>
              </a:rPr>
              <a:t>الآثار الاستراتيجية:</a:t>
            </a:r>
            <a:endParaRPr lang="en-US" sz="1300" dirty="0"/>
          </a:p>
        </p:txBody>
      </p:sp>
      <p:sp>
        <p:nvSpPr>
          <p:cNvPr id="39" name="Text 35"/>
          <p:cNvSpPr/>
          <p:nvPr/>
        </p:nvSpPr>
        <p:spPr>
          <a:xfrm>
            <a:off x="5144481" y="1855067"/>
            <a:ext cx="3616375" cy="1100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300" i="1" dirty="0">
                <a:solidFill>
                  <a:srgbClr val="7F8C8D"/>
                </a:solidFill>
              </a:rPr>
              <a:t>يجب على سامسونج إعادة تقييم سلاسل التوريد لتجنب ارتفاع التكاليف.</a:t>
            </a:r>
            <a:endParaRPr lang="en-US" sz="1300" dirty="0"/>
          </a:p>
        </p:txBody>
      </p:sp>
      <p:sp>
        <p:nvSpPr>
          <p:cNvPr id="40" name="Shape 36"/>
          <p:cNvSpPr/>
          <p:nvPr/>
        </p:nvSpPr>
        <p:spPr>
          <a:xfrm>
            <a:off x="4757738" y="2068785"/>
            <a:ext cx="4029075" cy="948668"/>
          </a:xfrm>
          <a:prstGeom prst="rect">
            <a:avLst/>
          </a:prstGeom>
          <a:solidFill>
            <a:srgbClr val="FFFBF5"/>
          </a:solidFill>
          <a:ln/>
        </p:spPr>
      </p:sp>
      <p:sp>
        <p:nvSpPr>
          <p:cNvPr id="41" name="Shape 37"/>
          <p:cNvSpPr/>
          <p:nvPr/>
        </p:nvSpPr>
        <p:spPr>
          <a:xfrm>
            <a:off x="4757738" y="2068785"/>
            <a:ext cx="21431" cy="948668"/>
          </a:xfrm>
          <a:prstGeom prst="rect">
            <a:avLst/>
          </a:prstGeom>
          <a:solidFill>
            <a:srgbClr val="F39C12"/>
          </a:solidFill>
          <a:ln/>
        </p:spPr>
      </p:sp>
      <p:sp>
        <p:nvSpPr>
          <p:cNvPr id="42" name="Text 38"/>
          <p:cNvSpPr/>
          <p:nvPr/>
        </p:nvSpPr>
        <p:spPr>
          <a:xfrm>
            <a:off x="7767868" y="2057967"/>
            <a:ext cx="940963" cy="1100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300" b="1" dirty="0">
                <a:solidFill>
                  <a:srgbClr val="F39C12"/>
                </a:solidFill>
              </a:rPr>
              <a:t>التهديد الاقتصادي</a:t>
            </a:r>
            <a:endParaRPr lang="en-US" sz="1300" dirty="0"/>
          </a:p>
        </p:txBody>
      </p:sp>
      <p:sp>
        <p:nvSpPr>
          <p:cNvPr id="43" name="Text 39"/>
          <p:cNvSpPr/>
          <p:nvPr/>
        </p:nvSpPr>
        <p:spPr>
          <a:xfrm>
            <a:off x="7513116" y="2250634"/>
            <a:ext cx="1224694" cy="1292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الركود وتقلبات الصرف</a:t>
            </a:r>
            <a:endParaRPr lang="en-US" sz="1300" dirty="0"/>
          </a:p>
        </p:txBody>
      </p:sp>
      <p:sp>
        <p:nvSpPr>
          <p:cNvPr id="44" name="Text 40"/>
          <p:cNvSpPr/>
          <p:nvPr/>
        </p:nvSpPr>
        <p:spPr>
          <a:xfrm>
            <a:off x="5938345" y="2483123"/>
            <a:ext cx="2933495" cy="1292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300" dirty="0" err="1">
                <a:solidFill>
                  <a:srgbClr val="34495E"/>
                </a:solidFill>
              </a:rPr>
              <a:t>الانكماشات</a:t>
            </a:r>
            <a:r>
              <a:rPr lang="en-US" sz="1300" dirty="0">
                <a:solidFill>
                  <a:srgbClr val="34495E"/>
                </a:solidFill>
              </a:rPr>
              <a:t> </a:t>
            </a:r>
            <a:r>
              <a:rPr lang="en-US" sz="1300" dirty="0" err="1">
                <a:solidFill>
                  <a:srgbClr val="34495E"/>
                </a:solidFill>
              </a:rPr>
              <a:t>الاقتصادية</a:t>
            </a:r>
            <a:r>
              <a:rPr lang="en-US" sz="1300" dirty="0">
                <a:solidFill>
                  <a:srgbClr val="34495E"/>
                </a:solidFill>
              </a:rPr>
              <a:t> تقلل الطلب على الهواتف </a:t>
            </a:r>
            <a:r>
              <a:rPr lang="en-US" sz="1300" dirty="0" err="1">
                <a:solidFill>
                  <a:srgbClr val="34495E"/>
                </a:solidFill>
              </a:rPr>
              <a:t>الفاخرة</a:t>
            </a:r>
            <a:r>
              <a:rPr lang="en-US" sz="1300" dirty="0" smtClean="0">
                <a:solidFill>
                  <a:srgbClr val="34495E"/>
                </a:solidFill>
              </a:rPr>
              <a:t>.</a:t>
            </a:r>
            <a:endParaRPr lang="en-US" sz="1300" dirty="0"/>
          </a:p>
        </p:txBody>
      </p:sp>
      <p:sp>
        <p:nvSpPr>
          <p:cNvPr id="45" name="Text 41"/>
          <p:cNvSpPr/>
          <p:nvPr/>
        </p:nvSpPr>
        <p:spPr>
          <a:xfrm>
            <a:off x="7658442" y="2705432"/>
            <a:ext cx="1069203" cy="1100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300" b="1" i="1" dirty="0" err="1">
                <a:solidFill>
                  <a:srgbClr val="2C3E50"/>
                </a:solidFill>
              </a:rPr>
              <a:t>الآثار</a:t>
            </a:r>
            <a:r>
              <a:rPr lang="en-US" sz="1300" b="1" i="1" dirty="0">
                <a:solidFill>
                  <a:srgbClr val="2C3E50"/>
                </a:solidFill>
              </a:rPr>
              <a:t> </a:t>
            </a:r>
            <a:r>
              <a:rPr lang="en-US" sz="1300" b="1" i="1" dirty="0" err="1">
                <a:solidFill>
                  <a:srgbClr val="2C3E50"/>
                </a:solidFill>
              </a:rPr>
              <a:t>الاستراتيجية</a:t>
            </a:r>
            <a:r>
              <a:rPr lang="en-US" sz="1300" b="1" i="1" dirty="0">
                <a:solidFill>
                  <a:srgbClr val="2C3E50"/>
                </a:solidFill>
              </a:rPr>
              <a:t> :</a:t>
            </a:r>
            <a:endParaRPr lang="en-US" sz="1300" dirty="0"/>
          </a:p>
        </p:txBody>
      </p:sp>
      <p:sp>
        <p:nvSpPr>
          <p:cNvPr id="46" name="Text 42"/>
          <p:cNvSpPr/>
          <p:nvPr/>
        </p:nvSpPr>
        <p:spPr>
          <a:xfrm>
            <a:off x="5527142" y="2965126"/>
            <a:ext cx="3173946" cy="1100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300" i="1" dirty="0">
                <a:solidFill>
                  <a:srgbClr val="7F8C8D"/>
                </a:solidFill>
              </a:rPr>
              <a:t>الحاجة إلى تسعير مرن وموديلات متوسطة "ميسورة التكلفة".</a:t>
            </a:r>
            <a:endParaRPr lang="en-US" sz="1300" dirty="0"/>
          </a:p>
        </p:txBody>
      </p:sp>
      <p:sp>
        <p:nvSpPr>
          <p:cNvPr id="47" name="Shape 43"/>
          <p:cNvSpPr/>
          <p:nvPr/>
        </p:nvSpPr>
        <p:spPr>
          <a:xfrm>
            <a:off x="4879720" y="3135165"/>
            <a:ext cx="4029075" cy="948668"/>
          </a:xfrm>
          <a:prstGeom prst="rect">
            <a:avLst/>
          </a:prstGeom>
          <a:solidFill>
            <a:srgbClr val="FAF7FC"/>
          </a:solidFill>
          <a:ln/>
        </p:spPr>
      </p:sp>
      <p:sp>
        <p:nvSpPr>
          <p:cNvPr id="48" name="Shape 44"/>
          <p:cNvSpPr/>
          <p:nvPr/>
        </p:nvSpPr>
        <p:spPr>
          <a:xfrm>
            <a:off x="4757738" y="3103178"/>
            <a:ext cx="21431" cy="948668"/>
          </a:xfrm>
          <a:prstGeom prst="rect">
            <a:avLst/>
          </a:prstGeom>
          <a:solidFill>
            <a:srgbClr val="8E44AD"/>
          </a:solidFill>
          <a:ln/>
        </p:spPr>
      </p:sp>
      <p:sp>
        <p:nvSpPr>
          <p:cNvPr id="49" name="Text 45"/>
          <p:cNvSpPr/>
          <p:nvPr/>
        </p:nvSpPr>
        <p:spPr>
          <a:xfrm>
            <a:off x="7498689" y="3155100"/>
            <a:ext cx="1253548" cy="1100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300" b="1" dirty="0">
                <a:solidFill>
                  <a:srgbClr val="8E44AD"/>
                </a:solidFill>
              </a:rPr>
              <a:t>التهديد القانوني والتقني</a:t>
            </a:r>
            <a:endParaRPr lang="en-US" sz="1300" dirty="0"/>
          </a:p>
        </p:txBody>
      </p:sp>
      <p:sp>
        <p:nvSpPr>
          <p:cNvPr id="50" name="Text 46"/>
          <p:cNvSpPr/>
          <p:nvPr/>
        </p:nvSpPr>
        <p:spPr>
          <a:xfrm>
            <a:off x="7231987" y="3305177"/>
            <a:ext cx="1586973" cy="1292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الخصوصية وبراءات الاختراع</a:t>
            </a:r>
            <a:endParaRPr lang="en-US" sz="1300" dirty="0"/>
          </a:p>
        </p:txBody>
      </p:sp>
      <p:sp>
        <p:nvSpPr>
          <p:cNvPr id="51" name="Text 47"/>
          <p:cNvSpPr/>
          <p:nvPr/>
        </p:nvSpPr>
        <p:spPr>
          <a:xfrm>
            <a:off x="4843463" y="3517516"/>
            <a:ext cx="4081245" cy="1292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9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قوانين حماية البيانات المتزايدة وحروب براءات الاختراع والهجمات السيبرانية.</a:t>
            </a:r>
            <a:endParaRPr lang="en-US" sz="1300" dirty="0"/>
          </a:p>
        </p:txBody>
      </p:sp>
      <p:sp>
        <p:nvSpPr>
          <p:cNvPr id="52" name="Text 48"/>
          <p:cNvSpPr/>
          <p:nvPr/>
        </p:nvSpPr>
        <p:spPr>
          <a:xfrm>
            <a:off x="7658442" y="3762063"/>
            <a:ext cx="984244" cy="1100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300" b="1" i="1" dirty="0" err="1">
                <a:solidFill>
                  <a:srgbClr val="2C3E50"/>
                </a:solidFill>
              </a:rPr>
              <a:t>الآثار</a:t>
            </a:r>
            <a:r>
              <a:rPr lang="en-US" sz="1300" b="1" i="1" dirty="0">
                <a:solidFill>
                  <a:srgbClr val="2C3E50"/>
                </a:solidFill>
              </a:rPr>
              <a:t> </a:t>
            </a:r>
            <a:r>
              <a:rPr lang="en-US" sz="1300" b="1" i="1" dirty="0" err="1">
                <a:solidFill>
                  <a:srgbClr val="2C3E50"/>
                </a:solidFill>
              </a:rPr>
              <a:t>الاستراتيجية</a:t>
            </a:r>
            <a:endParaRPr lang="en-US" sz="1300" dirty="0"/>
          </a:p>
        </p:txBody>
      </p:sp>
      <p:sp>
        <p:nvSpPr>
          <p:cNvPr id="53" name="Text 49"/>
          <p:cNvSpPr/>
          <p:nvPr/>
        </p:nvSpPr>
        <p:spPr>
          <a:xfrm>
            <a:off x="4864075" y="3956047"/>
            <a:ext cx="3869649" cy="1100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300" i="1" dirty="0">
                <a:solidFill>
                  <a:srgbClr val="7F8C8D"/>
                </a:solidFill>
              </a:rPr>
              <a:t>تكاليف الامتثال العالية والحاجة المستمرة للحماية من انتهاك الملكية الفكرية.</a:t>
            </a:r>
            <a:endParaRPr lang="en-US" sz="13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6B6BE619-E0C0-E1B9-BBE8-DA801E10AE78}"/>
              </a:ext>
            </a:extLst>
          </p:cNvPr>
          <p:cNvSpPr/>
          <p:nvPr/>
        </p:nvSpPr>
        <p:spPr>
          <a:xfrm>
            <a:off x="185737" y="807245"/>
            <a:ext cx="8772525" cy="3421856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55" name="Graphic 21">
            <a:extLst>
              <a:ext uri="{FF2B5EF4-FFF2-40B4-BE49-F238E27FC236}">
                <a16:creationId xmlns:a16="http://schemas.microsoft.com/office/drawing/2014/main" id="{75D2C886-8815-BC2A-D954-BE135C882C4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68694" y="98482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10725" y="185738"/>
            <a:ext cx="472758" cy="12721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200" b="1" dirty="0">
                <a:solidFill>
                  <a:srgbClr val="FFFFFF"/>
                </a:solidFill>
              </a:rPr>
              <a:t>Lecture</a:t>
            </a:r>
            <a:endParaRPr lang="en-US" sz="1200" dirty="0"/>
          </a:p>
        </p:txBody>
      </p:sp>
      <p:sp>
        <p:nvSpPr>
          <p:cNvPr id="6" name="Text 2"/>
          <p:cNvSpPr/>
          <p:nvPr/>
        </p:nvSpPr>
        <p:spPr>
          <a:xfrm>
            <a:off x="352946" y="321469"/>
            <a:ext cx="157094" cy="2714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200" b="1" dirty="0">
                <a:solidFill>
                  <a:srgbClr val="FFFFFF"/>
                </a:solidFill>
              </a:rPr>
              <a:t>03</a:t>
            </a:r>
            <a:endParaRPr lang="en-US" sz="12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1381597" cy="19454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200" b="1" dirty="0">
                <a:solidFill>
                  <a:srgbClr val="00AEEF"/>
                </a:solidFill>
              </a:rPr>
              <a:t> Capturing New Value</a:t>
            </a:r>
            <a:endParaRPr lang="en-US" sz="1200" dirty="0"/>
          </a:p>
        </p:txBody>
      </p:sp>
      <p:sp>
        <p:nvSpPr>
          <p:cNvPr id="8" name="Text 4"/>
          <p:cNvSpPr/>
          <p:nvPr/>
        </p:nvSpPr>
        <p:spPr>
          <a:xfrm>
            <a:off x="957263" y="446484"/>
            <a:ext cx="1181414" cy="1933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200" b="1" dirty="0">
                <a:solidFill>
                  <a:srgbClr val="00AEEF"/>
                </a:solidFill>
              </a:rPr>
              <a:t> </a:t>
            </a:r>
            <a:r>
              <a:rPr lang="en-US" sz="1200" b="1" dirty="0" err="1">
                <a:solidFill>
                  <a:srgbClr val="00AEEF"/>
                </a:solidFill>
              </a:rPr>
              <a:t>استقطاب</a:t>
            </a:r>
            <a:r>
              <a:rPr lang="en-US" sz="1200" b="1" dirty="0">
                <a:solidFill>
                  <a:srgbClr val="00AEEF"/>
                </a:solidFill>
              </a:rPr>
              <a:t> القيمة الجديدة</a:t>
            </a:r>
            <a:endParaRPr lang="en-US" sz="1200" dirty="0"/>
          </a:p>
        </p:txBody>
      </p:sp>
      <p:sp>
        <p:nvSpPr>
          <p:cNvPr id="12" name="Shape 8"/>
          <p:cNvSpPr/>
          <p:nvPr/>
        </p:nvSpPr>
        <p:spPr>
          <a:xfrm>
            <a:off x="357188" y="914400"/>
            <a:ext cx="4029075" cy="948668"/>
          </a:xfrm>
          <a:prstGeom prst="rect">
            <a:avLst/>
          </a:prstGeom>
          <a:solidFill>
            <a:srgbClr val="F0FDF4"/>
          </a:solidFill>
          <a:ln/>
        </p:spPr>
      </p:sp>
      <p:sp>
        <p:nvSpPr>
          <p:cNvPr id="13" name="Shape 9"/>
          <p:cNvSpPr/>
          <p:nvPr/>
        </p:nvSpPr>
        <p:spPr>
          <a:xfrm>
            <a:off x="357188" y="914400"/>
            <a:ext cx="21431" cy="948668"/>
          </a:xfrm>
          <a:prstGeom prst="rect">
            <a:avLst/>
          </a:prstGeom>
          <a:solidFill>
            <a:srgbClr val="27AE60"/>
          </a:solidFill>
          <a:ln/>
        </p:spPr>
      </p:sp>
      <p:sp>
        <p:nvSpPr>
          <p:cNvPr id="14" name="Text 10"/>
          <p:cNvSpPr/>
          <p:nvPr/>
        </p:nvSpPr>
        <p:spPr>
          <a:xfrm>
            <a:off x="442913" y="1000125"/>
            <a:ext cx="1428404" cy="10797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dirty="0">
                <a:solidFill>
                  <a:srgbClr val="27AE60"/>
                </a:solidFill>
              </a:rPr>
              <a:t>SOCIAL OPPORTUNITY</a:t>
            </a:r>
            <a:endParaRPr lang="en-US" sz="1200" dirty="0"/>
          </a:p>
        </p:txBody>
      </p:sp>
      <p:sp>
        <p:nvSpPr>
          <p:cNvPr id="15" name="Text 11"/>
          <p:cNvSpPr/>
          <p:nvPr/>
        </p:nvSpPr>
        <p:spPr>
          <a:xfrm>
            <a:off x="442913" y="1150144"/>
            <a:ext cx="913520" cy="12721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Demographics</a:t>
            </a:r>
            <a:endParaRPr lang="en-US" sz="1200" dirty="0"/>
          </a:p>
        </p:txBody>
      </p:sp>
      <p:sp>
        <p:nvSpPr>
          <p:cNvPr id="16" name="Text 12"/>
          <p:cNvSpPr/>
          <p:nvPr/>
        </p:nvSpPr>
        <p:spPr>
          <a:xfrm>
            <a:off x="442913" y="1328738"/>
            <a:ext cx="5048305" cy="12721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Markets are shifting toward younger audiences and health-conscious consumers.</a:t>
            </a:r>
            <a:endParaRPr lang="en-US" sz="1200" dirty="0"/>
          </a:p>
        </p:txBody>
      </p:sp>
      <p:sp>
        <p:nvSpPr>
          <p:cNvPr id="17" name="Text 13"/>
          <p:cNvSpPr/>
          <p:nvPr/>
        </p:nvSpPr>
        <p:spPr>
          <a:xfrm>
            <a:off x="442913" y="1541599"/>
            <a:ext cx="958532" cy="10797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i="1" dirty="0">
                <a:solidFill>
                  <a:srgbClr val="2C3E50"/>
                </a:solidFill>
              </a:rPr>
              <a:t>Strategic Pivot:</a:t>
            </a:r>
            <a:endParaRPr lang="en-US" sz="1200" dirty="0"/>
          </a:p>
        </p:txBody>
      </p:sp>
      <p:sp>
        <p:nvSpPr>
          <p:cNvPr id="18" name="Text 14"/>
          <p:cNvSpPr/>
          <p:nvPr/>
        </p:nvSpPr>
        <p:spPr>
          <a:xfrm>
            <a:off x="442913" y="1670186"/>
            <a:ext cx="3550652" cy="190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000" i="1" dirty="0">
                <a:solidFill>
                  <a:srgbClr val="7F8C8D"/>
                </a:solidFill>
              </a:rPr>
              <a:t>Develop features for gaming/entertainment and integrate advanced</a:t>
            </a:r>
          </a:p>
          <a:p>
            <a:pPr marL="0" indent="0" algn="l">
              <a:lnSpc>
                <a:spcPts val="700"/>
              </a:lnSpc>
              <a:buNone/>
            </a:pPr>
            <a:r>
              <a:rPr lang="en-US" sz="1000" i="1" dirty="0">
                <a:solidFill>
                  <a:srgbClr val="7F8C8D"/>
                </a:solidFill>
              </a:rPr>
              <a:t> health-tracking biometrics.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357188" y="1948793"/>
            <a:ext cx="4029075" cy="1055824"/>
          </a:xfrm>
          <a:prstGeom prst="rect">
            <a:avLst/>
          </a:prstGeom>
          <a:solidFill>
            <a:srgbClr val="F0FDF4"/>
          </a:solidFill>
          <a:ln/>
        </p:spPr>
      </p:sp>
      <p:sp>
        <p:nvSpPr>
          <p:cNvPr id="20" name="Shape 16"/>
          <p:cNvSpPr/>
          <p:nvPr/>
        </p:nvSpPr>
        <p:spPr>
          <a:xfrm>
            <a:off x="357188" y="1948793"/>
            <a:ext cx="21431" cy="1055824"/>
          </a:xfrm>
          <a:prstGeom prst="rect">
            <a:avLst/>
          </a:prstGeom>
          <a:solidFill>
            <a:srgbClr val="16A34A"/>
          </a:solidFill>
          <a:ln/>
        </p:spPr>
      </p:sp>
      <p:sp>
        <p:nvSpPr>
          <p:cNvPr id="21" name="Text 17"/>
          <p:cNvSpPr/>
          <p:nvPr/>
        </p:nvSpPr>
        <p:spPr>
          <a:xfrm>
            <a:off x="442913" y="2034518"/>
            <a:ext cx="2051844" cy="10797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dirty="0">
                <a:solidFill>
                  <a:srgbClr val="16A34A"/>
                </a:solidFill>
              </a:rPr>
              <a:t>TECHNOLOGICAL OPPORTUNITY</a:t>
            </a:r>
            <a:endParaRPr lang="en-US" sz="1200" dirty="0"/>
          </a:p>
        </p:txBody>
      </p:sp>
      <p:sp>
        <p:nvSpPr>
          <p:cNvPr id="22" name="Text 18"/>
          <p:cNvSpPr/>
          <p:nvPr/>
        </p:nvSpPr>
        <p:spPr>
          <a:xfrm>
            <a:off x="442913" y="2184536"/>
            <a:ext cx="926857" cy="12721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Next-Gen Tech</a:t>
            </a:r>
            <a:endParaRPr lang="en-US" sz="1200" dirty="0"/>
          </a:p>
        </p:txBody>
      </p:sp>
      <p:sp>
        <p:nvSpPr>
          <p:cNvPr id="23" name="Text 19"/>
          <p:cNvSpPr/>
          <p:nvPr/>
        </p:nvSpPr>
        <p:spPr>
          <a:xfrm>
            <a:off x="442913" y="2363130"/>
            <a:ext cx="4242765" cy="12721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The rollout of 5G networks and Augmented Reality (AR) capabilities.</a:t>
            </a:r>
            <a:endParaRPr lang="en-US" sz="1200" dirty="0"/>
          </a:p>
        </p:txBody>
      </p:sp>
      <p:sp>
        <p:nvSpPr>
          <p:cNvPr id="24" name="Text 20"/>
          <p:cNvSpPr/>
          <p:nvPr/>
        </p:nvSpPr>
        <p:spPr>
          <a:xfrm>
            <a:off x="442913" y="2575992"/>
            <a:ext cx="958532" cy="10797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i="1" dirty="0">
                <a:solidFill>
                  <a:srgbClr val="2C3E50"/>
                </a:solidFill>
              </a:rPr>
              <a:t>Strategic Pivot:</a:t>
            </a:r>
            <a:endParaRPr lang="en-US" sz="1200" dirty="0"/>
          </a:p>
        </p:txBody>
      </p:sp>
      <p:sp>
        <p:nvSpPr>
          <p:cNvPr id="25" name="Text 21"/>
          <p:cNvSpPr/>
          <p:nvPr/>
        </p:nvSpPr>
        <p:spPr>
          <a:xfrm>
            <a:off x="442913" y="2704579"/>
            <a:ext cx="6495111" cy="10797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i="1" dirty="0">
                <a:solidFill>
                  <a:srgbClr val="7F8C8D"/>
                </a:solidFill>
              </a:rPr>
              <a:t>Launch products specifically designed to leverage high-speed connectivity and immersive experiences to</a:t>
            </a:r>
            <a:endParaRPr lang="en-US" sz="1200" dirty="0"/>
          </a:p>
        </p:txBody>
      </p:sp>
      <p:sp>
        <p:nvSpPr>
          <p:cNvPr id="26" name="Text 22"/>
          <p:cNvSpPr/>
          <p:nvPr/>
        </p:nvSpPr>
        <p:spPr>
          <a:xfrm>
            <a:off x="442913" y="2811735"/>
            <a:ext cx="767967" cy="10797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i="1" dirty="0">
                <a:solidFill>
                  <a:srgbClr val="7F8C8D"/>
                </a:solidFill>
              </a:rPr>
              <a:t>improve UX.</a:t>
            </a:r>
            <a:endParaRPr lang="en-US" sz="1200" dirty="0"/>
          </a:p>
        </p:txBody>
      </p:sp>
      <p:sp>
        <p:nvSpPr>
          <p:cNvPr id="27" name="Shape 23"/>
          <p:cNvSpPr/>
          <p:nvPr/>
        </p:nvSpPr>
        <p:spPr>
          <a:xfrm>
            <a:off x="357188" y="3090342"/>
            <a:ext cx="4029075" cy="1055824"/>
          </a:xfrm>
          <a:prstGeom prst="rect">
            <a:avLst/>
          </a:prstGeom>
          <a:solidFill>
            <a:srgbClr val="ECFDF5"/>
          </a:solidFill>
          <a:ln/>
        </p:spPr>
      </p:sp>
      <p:sp>
        <p:nvSpPr>
          <p:cNvPr id="28" name="Shape 24"/>
          <p:cNvSpPr/>
          <p:nvPr/>
        </p:nvSpPr>
        <p:spPr>
          <a:xfrm>
            <a:off x="357188" y="3090342"/>
            <a:ext cx="21431" cy="1055824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29" name="Text 25"/>
          <p:cNvSpPr/>
          <p:nvPr/>
        </p:nvSpPr>
        <p:spPr>
          <a:xfrm>
            <a:off x="442913" y="3176067"/>
            <a:ext cx="2104102" cy="10797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dirty="0">
                <a:solidFill>
                  <a:srgbClr val="059669"/>
                </a:solidFill>
              </a:rPr>
              <a:t>ENVIRONMENTAL OPPORTUNITY</a:t>
            </a:r>
            <a:endParaRPr lang="en-US" sz="1200" dirty="0"/>
          </a:p>
        </p:txBody>
      </p:sp>
      <p:sp>
        <p:nvSpPr>
          <p:cNvPr id="30" name="Text 26"/>
          <p:cNvSpPr/>
          <p:nvPr/>
        </p:nvSpPr>
        <p:spPr>
          <a:xfrm>
            <a:off x="442913" y="3326085"/>
            <a:ext cx="1347933" cy="12721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Sustainable Branding</a:t>
            </a:r>
            <a:endParaRPr lang="en-US" sz="1200" dirty="0"/>
          </a:p>
        </p:txBody>
      </p:sp>
      <p:sp>
        <p:nvSpPr>
          <p:cNvPr id="31" name="Text 27"/>
          <p:cNvSpPr/>
          <p:nvPr/>
        </p:nvSpPr>
        <p:spPr>
          <a:xfrm>
            <a:off x="442913" y="3504679"/>
            <a:ext cx="4539128" cy="12721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Stricter environmental laws and consumer demand for "green" products.</a:t>
            </a:r>
            <a:endParaRPr lang="en-US" sz="1200" dirty="0"/>
          </a:p>
        </p:txBody>
      </p:sp>
      <p:sp>
        <p:nvSpPr>
          <p:cNvPr id="32" name="Text 28"/>
          <p:cNvSpPr/>
          <p:nvPr/>
        </p:nvSpPr>
        <p:spPr>
          <a:xfrm>
            <a:off x="442913" y="3717541"/>
            <a:ext cx="958532" cy="10797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i="1" dirty="0">
                <a:solidFill>
                  <a:srgbClr val="2C3E50"/>
                </a:solidFill>
              </a:rPr>
              <a:t>Strategic Pivot:</a:t>
            </a:r>
            <a:endParaRPr lang="en-US" sz="1200" dirty="0"/>
          </a:p>
        </p:txBody>
      </p:sp>
      <p:sp>
        <p:nvSpPr>
          <p:cNvPr id="33" name="Text 29"/>
          <p:cNvSpPr/>
          <p:nvPr/>
        </p:nvSpPr>
        <p:spPr>
          <a:xfrm>
            <a:off x="378619" y="3824608"/>
            <a:ext cx="6973063" cy="1045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050" i="1" dirty="0">
                <a:solidFill>
                  <a:srgbClr val="7F8C8D"/>
                </a:solidFill>
              </a:rPr>
              <a:t>While sustainable manufacturing increases costs, it significantly boosts brand image and loyalty among</a:t>
            </a:r>
            <a:endParaRPr lang="en-US" sz="1050" dirty="0"/>
          </a:p>
        </p:txBody>
      </p:sp>
      <p:sp>
        <p:nvSpPr>
          <p:cNvPr id="34" name="Text 30"/>
          <p:cNvSpPr/>
          <p:nvPr/>
        </p:nvSpPr>
        <p:spPr>
          <a:xfrm>
            <a:off x="442913" y="3953284"/>
            <a:ext cx="1248034" cy="10797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i="1" dirty="0">
                <a:solidFill>
                  <a:srgbClr val="7F8C8D"/>
                </a:solidFill>
              </a:rPr>
              <a:t>modern consumers.</a:t>
            </a:r>
            <a:endParaRPr lang="en-US" sz="1200" dirty="0"/>
          </a:p>
        </p:txBody>
      </p:sp>
      <p:sp>
        <p:nvSpPr>
          <p:cNvPr id="35" name="Shape 31"/>
          <p:cNvSpPr/>
          <p:nvPr/>
        </p:nvSpPr>
        <p:spPr>
          <a:xfrm>
            <a:off x="4568422" y="914400"/>
            <a:ext cx="4029075" cy="948668"/>
          </a:xfrm>
          <a:prstGeom prst="rect">
            <a:avLst/>
          </a:prstGeom>
          <a:solidFill>
            <a:srgbClr val="F0FDF4"/>
          </a:solidFill>
          <a:ln/>
        </p:spPr>
      </p:sp>
      <p:sp>
        <p:nvSpPr>
          <p:cNvPr id="36" name="Shape 32"/>
          <p:cNvSpPr/>
          <p:nvPr/>
        </p:nvSpPr>
        <p:spPr>
          <a:xfrm>
            <a:off x="4757738" y="914400"/>
            <a:ext cx="21431" cy="948668"/>
          </a:xfrm>
          <a:prstGeom prst="rect">
            <a:avLst/>
          </a:prstGeom>
          <a:solidFill>
            <a:srgbClr val="27AE60"/>
          </a:solidFill>
          <a:ln/>
        </p:spPr>
      </p:sp>
      <p:sp>
        <p:nvSpPr>
          <p:cNvPr id="37" name="Text 33"/>
          <p:cNvSpPr/>
          <p:nvPr/>
        </p:nvSpPr>
        <p:spPr>
          <a:xfrm>
            <a:off x="7805603" y="988445"/>
            <a:ext cx="926536" cy="1067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dirty="0">
                <a:solidFill>
                  <a:srgbClr val="27AE60"/>
                </a:solidFill>
              </a:rPr>
              <a:t>الفرصة الاجتماعية</a:t>
            </a:r>
            <a:endParaRPr lang="en-US" sz="1200" dirty="0"/>
          </a:p>
        </p:txBody>
      </p:sp>
      <p:sp>
        <p:nvSpPr>
          <p:cNvPr id="38" name="Text 34"/>
          <p:cNvSpPr/>
          <p:nvPr/>
        </p:nvSpPr>
        <p:spPr>
          <a:xfrm>
            <a:off x="7922549" y="1139933"/>
            <a:ext cx="607539" cy="12599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الديموغرافيا</a:t>
            </a:r>
            <a:endParaRPr lang="en-US" sz="1200" dirty="0"/>
          </a:p>
        </p:txBody>
      </p:sp>
      <p:sp>
        <p:nvSpPr>
          <p:cNvPr id="39" name="Text 35"/>
          <p:cNvSpPr/>
          <p:nvPr/>
        </p:nvSpPr>
        <p:spPr>
          <a:xfrm>
            <a:off x="5262525" y="1328738"/>
            <a:ext cx="3209212" cy="12599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تتحول الأسواق نحو جماهير أصغر سناً ومستهلكين واعين بصحتهم.</a:t>
            </a:r>
            <a:endParaRPr lang="en-US" sz="1200" dirty="0"/>
          </a:p>
        </p:txBody>
      </p:sp>
      <p:sp>
        <p:nvSpPr>
          <p:cNvPr id="40" name="Text 36"/>
          <p:cNvSpPr/>
          <p:nvPr/>
        </p:nvSpPr>
        <p:spPr>
          <a:xfrm>
            <a:off x="7692204" y="1553241"/>
            <a:ext cx="997068" cy="1067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i="1" dirty="0" err="1">
                <a:solidFill>
                  <a:srgbClr val="2C3E50"/>
                </a:solidFill>
              </a:rPr>
              <a:t>التحول</a:t>
            </a:r>
            <a:r>
              <a:rPr lang="en-US" sz="1200" b="1" i="1" dirty="0">
                <a:solidFill>
                  <a:srgbClr val="2C3E50"/>
                </a:solidFill>
              </a:rPr>
              <a:t> </a:t>
            </a:r>
            <a:r>
              <a:rPr lang="en-US" sz="1200" b="1" i="1" dirty="0" err="1">
                <a:solidFill>
                  <a:srgbClr val="2C3E50"/>
                </a:solidFill>
              </a:rPr>
              <a:t>الاستراتيجي</a:t>
            </a:r>
            <a:r>
              <a:rPr lang="en-US" sz="1200" b="1" i="1" dirty="0">
                <a:solidFill>
                  <a:srgbClr val="2C3E50"/>
                </a:solidFill>
              </a:rPr>
              <a:t> </a:t>
            </a:r>
            <a:endParaRPr lang="en-US" sz="1200" dirty="0"/>
          </a:p>
        </p:txBody>
      </p:sp>
      <p:sp>
        <p:nvSpPr>
          <p:cNvPr id="41" name="Text 37"/>
          <p:cNvSpPr/>
          <p:nvPr/>
        </p:nvSpPr>
        <p:spPr>
          <a:xfrm>
            <a:off x="5757624" y="1743526"/>
            <a:ext cx="2821285" cy="1067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200" i="1" dirty="0">
                <a:solidFill>
                  <a:srgbClr val="7F8C8D"/>
                </a:solidFill>
              </a:rPr>
              <a:t>تطوير ميزات للألعاب والترفيه ودمج مراقبة صحية متقدمة.</a:t>
            </a:r>
            <a:endParaRPr lang="en-US" sz="1200" dirty="0"/>
          </a:p>
        </p:txBody>
      </p:sp>
      <p:sp>
        <p:nvSpPr>
          <p:cNvPr id="42" name="Shape 38"/>
          <p:cNvSpPr/>
          <p:nvPr/>
        </p:nvSpPr>
        <p:spPr>
          <a:xfrm>
            <a:off x="4757738" y="1948793"/>
            <a:ext cx="4029075" cy="948668"/>
          </a:xfrm>
          <a:prstGeom prst="rect">
            <a:avLst/>
          </a:prstGeom>
          <a:solidFill>
            <a:srgbClr val="F0FDF4"/>
          </a:solidFill>
          <a:ln/>
        </p:spPr>
      </p:sp>
      <p:sp>
        <p:nvSpPr>
          <p:cNvPr id="43" name="Shape 39"/>
          <p:cNvSpPr/>
          <p:nvPr/>
        </p:nvSpPr>
        <p:spPr>
          <a:xfrm>
            <a:off x="4757738" y="1948793"/>
            <a:ext cx="21431" cy="948668"/>
          </a:xfrm>
          <a:prstGeom prst="rect">
            <a:avLst/>
          </a:prstGeom>
          <a:solidFill>
            <a:srgbClr val="16A34A"/>
          </a:solidFill>
          <a:ln/>
        </p:spPr>
      </p:sp>
      <p:sp>
        <p:nvSpPr>
          <p:cNvPr id="44" name="Text 40"/>
          <p:cNvSpPr/>
          <p:nvPr/>
        </p:nvSpPr>
        <p:spPr>
          <a:xfrm>
            <a:off x="7713499" y="1980144"/>
            <a:ext cx="976229" cy="1067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dirty="0">
                <a:solidFill>
                  <a:srgbClr val="16A34A"/>
                </a:solidFill>
              </a:rPr>
              <a:t>الفرصة التكنولوجية</a:t>
            </a:r>
            <a:endParaRPr lang="en-US" sz="1200" dirty="0"/>
          </a:p>
        </p:txBody>
      </p:sp>
      <p:sp>
        <p:nvSpPr>
          <p:cNvPr id="45" name="Text 41"/>
          <p:cNvSpPr/>
          <p:nvPr/>
        </p:nvSpPr>
        <p:spPr>
          <a:xfrm>
            <a:off x="7327193" y="2174165"/>
            <a:ext cx="1324080" cy="12599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التكنولوجيا من الجيل القادم</a:t>
            </a:r>
            <a:endParaRPr lang="en-US" sz="1200" dirty="0"/>
          </a:p>
        </p:txBody>
      </p:sp>
      <p:sp>
        <p:nvSpPr>
          <p:cNvPr id="46" name="Text 42"/>
          <p:cNvSpPr/>
          <p:nvPr/>
        </p:nvSpPr>
        <p:spPr>
          <a:xfrm>
            <a:off x="6645804" y="2363130"/>
            <a:ext cx="2194512" cy="12599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نشر شبكات 5G وقدرات الواقع المعزز (AR).</a:t>
            </a:r>
            <a:endParaRPr lang="en-US" sz="1200" dirty="0"/>
          </a:p>
        </p:txBody>
      </p:sp>
      <p:sp>
        <p:nvSpPr>
          <p:cNvPr id="47" name="Text 43"/>
          <p:cNvSpPr/>
          <p:nvPr/>
        </p:nvSpPr>
        <p:spPr>
          <a:xfrm>
            <a:off x="7747485" y="2587337"/>
            <a:ext cx="915315" cy="1067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i="1" dirty="0" err="1">
                <a:solidFill>
                  <a:srgbClr val="2C3E50"/>
                </a:solidFill>
              </a:rPr>
              <a:t>التحول</a:t>
            </a:r>
            <a:r>
              <a:rPr lang="en-US" sz="1200" b="1" i="1" dirty="0">
                <a:solidFill>
                  <a:srgbClr val="2C3E50"/>
                </a:solidFill>
              </a:rPr>
              <a:t> </a:t>
            </a:r>
            <a:r>
              <a:rPr lang="en-US" sz="1200" b="1" i="1" dirty="0" err="1">
                <a:solidFill>
                  <a:srgbClr val="2C3E50"/>
                </a:solidFill>
              </a:rPr>
              <a:t>الاستراتيج</a:t>
            </a:r>
            <a:r>
              <a:rPr lang="en-US" sz="1200" b="1" i="1" dirty="0">
                <a:solidFill>
                  <a:srgbClr val="2C3E50"/>
                </a:solidFill>
              </a:rPr>
              <a:t> </a:t>
            </a:r>
            <a:endParaRPr lang="en-US" sz="1200" dirty="0"/>
          </a:p>
        </p:txBody>
      </p:sp>
      <p:sp>
        <p:nvSpPr>
          <p:cNvPr id="48" name="Text 44"/>
          <p:cNvSpPr/>
          <p:nvPr/>
        </p:nvSpPr>
        <p:spPr>
          <a:xfrm>
            <a:off x="5207135" y="2748724"/>
            <a:ext cx="3597139" cy="19979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i="1" dirty="0">
                <a:solidFill>
                  <a:srgbClr val="7F8C8D"/>
                </a:solidFill>
              </a:rPr>
              <a:t>إطلاق منتجات مصممة خصيصاً للاستفادة من الاتصال عالي </a:t>
            </a:r>
            <a:r>
              <a:rPr lang="en-US" sz="1200" i="1" dirty="0" err="1">
                <a:solidFill>
                  <a:srgbClr val="7F8C8D"/>
                </a:solidFill>
              </a:rPr>
              <a:t>السرعة</a:t>
            </a:r>
            <a:r>
              <a:rPr lang="en-US" sz="1200" i="1" dirty="0">
                <a:solidFill>
                  <a:srgbClr val="7F8C8D"/>
                </a:solidFill>
              </a:rPr>
              <a:t> </a:t>
            </a:r>
          </a:p>
          <a:p>
            <a:pPr marL="0" indent="0" algn="r" rtl="1">
              <a:lnSpc>
                <a:spcPts val="700"/>
              </a:lnSpc>
              <a:buNone/>
            </a:pPr>
            <a:r>
              <a:rPr lang="en-US" sz="1200" i="1" dirty="0" err="1">
                <a:solidFill>
                  <a:srgbClr val="7F8C8D"/>
                </a:solidFill>
              </a:rPr>
              <a:t>والتجارب</a:t>
            </a:r>
            <a:r>
              <a:rPr lang="en-US" sz="1200" i="1" dirty="0">
                <a:solidFill>
                  <a:srgbClr val="7F8C8D"/>
                </a:solidFill>
              </a:rPr>
              <a:t> الغامرة.</a:t>
            </a:r>
            <a:endParaRPr lang="en-US" sz="1200" dirty="0"/>
          </a:p>
        </p:txBody>
      </p:sp>
      <p:sp>
        <p:nvSpPr>
          <p:cNvPr id="49" name="Shape 45"/>
          <p:cNvSpPr/>
          <p:nvPr/>
        </p:nvSpPr>
        <p:spPr>
          <a:xfrm>
            <a:off x="4757738" y="2983185"/>
            <a:ext cx="4029075" cy="948668"/>
          </a:xfrm>
          <a:prstGeom prst="rect">
            <a:avLst/>
          </a:prstGeom>
          <a:solidFill>
            <a:srgbClr val="ECFDF5"/>
          </a:solidFill>
          <a:ln/>
        </p:spPr>
      </p:sp>
      <p:sp>
        <p:nvSpPr>
          <p:cNvPr id="50" name="Shape 46"/>
          <p:cNvSpPr/>
          <p:nvPr/>
        </p:nvSpPr>
        <p:spPr>
          <a:xfrm>
            <a:off x="4757738" y="2983185"/>
            <a:ext cx="21431" cy="948668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51" name="Text 47"/>
          <p:cNvSpPr/>
          <p:nvPr/>
        </p:nvSpPr>
        <p:spPr>
          <a:xfrm>
            <a:off x="8019216" y="3068910"/>
            <a:ext cx="706925" cy="1067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dirty="0">
                <a:solidFill>
                  <a:srgbClr val="059669"/>
                </a:solidFill>
              </a:rPr>
              <a:t>الفرصة البيئية</a:t>
            </a:r>
            <a:endParaRPr lang="en-US" sz="1200" dirty="0"/>
          </a:p>
        </p:txBody>
      </p:sp>
      <p:sp>
        <p:nvSpPr>
          <p:cNvPr id="52" name="Text 48"/>
          <p:cNvSpPr/>
          <p:nvPr/>
        </p:nvSpPr>
        <p:spPr>
          <a:xfrm>
            <a:off x="7411264" y="3252075"/>
            <a:ext cx="1295226" cy="12599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العلامة التجارية المستدامة</a:t>
            </a:r>
            <a:endParaRPr lang="en-US" sz="1200" dirty="0"/>
          </a:p>
        </p:txBody>
      </p:sp>
      <p:sp>
        <p:nvSpPr>
          <p:cNvPr id="53" name="Text 49"/>
          <p:cNvSpPr/>
          <p:nvPr/>
        </p:nvSpPr>
        <p:spPr>
          <a:xfrm>
            <a:off x="5385741" y="3407206"/>
            <a:ext cx="3238066" cy="12599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قوانين بيئية أكثر صرامة والطلب المستهلك على منتجات "خضراء".</a:t>
            </a:r>
            <a:endParaRPr lang="en-US" sz="1200" dirty="0"/>
          </a:p>
        </p:txBody>
      </p:sp>
      <p:sp>
        <p:nvSpPr>
          <p:cNvPr id="54" name="Text 50"/>
          <p:cNvSpPr/>
          <p:nvPr/>
        </p:nvSpPr>
        <p:spPr>
          <a:xfrm>
            <a:off x="7702600" y="3588406"/>
            <a:ext cx="997068" cy="1067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200" b="1" i="1" dirty="0" err="1">
                <a:solidFill>
                  <a:srgbClr val="2C3E50"/>
                </a:solidFill>
              </a:rPr>
              <a:t>التحول</a:t>
            </a:r>
            <a:r>
              <a:rPr lang="en-US" sz="1200" b="1" i="1" dirty="0">
                <a:solidFill>
                  <a:srgbClr val="2C3E50"/>
                </a:solidFill>
              </a:rPr>
              <a:t> </a:t>
            </a:r>
            <a:r>
              <a:rPr lang="en-US" sz="1200" b="1" i="1" dirty="0" err="1">
                <a:solidFill>
                  <a:srgbClr val="2C3E50"/>
                </a:solidFill>
              </a:rPr>
              <a:t>الاستراتيجي</a:t>
            </a:r>
            <a:r>
              <a:rPr lang="en-US" sz="1200" b="1" i="1" dirty="0">
                <a:solidFill>
                  <a:srgbClr val="2C3E50"/>
                </a:solidFill>
              </a:rPr>
              <a:t> </a:t>
            </a:r>
            <a:endParaRPr lang="en-US" sz="1200" dirty="0"/>
          </a:p>
        </p:txBody>
      </p:sp>
      <p:sp>
        <p:nvSpPr>
          <p:cNvPr id="55" name="Text 51"/>
          <p:cNvSpPr/>
          <p:nvPr/>
        </p:nvSpPr>
        <p:spPr>
          <a:xfrm>
            <a:off x="4386263" y="3862604"/>
            <a:ext cx="4434720" cy="19652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200" i="1" dirty="0">
                <a:solidFill>
                  <a:srgbClr val="7F8C8D"/>
                </a:solidFill>
              </a:rPr>
              <a:t>بينما تزيد التصنيع المستدام من التكاليف، فإنه يعزز </a:t>
            </a:r>
            <a:r>
              <a:rPr lang="en-US" sz="1200" i="1" dirty="0" err="1">
                <a:solidFill>
                  <a:srgbClr val="7F8C8D"/>
                </a:solidFill>
              </a:rPr>
              <a:t>بشكل</a:t>
            </a:r>
            <a:r>
              <a:rPr lang="en-US" sz="1200" i="1" dirty="0">
                <a:solidFill>
                  <a:srgbClr val="7F8C8D"/>
                </a:solidFill>
              </a:rPr>
              <a:t> </a:t>
            </a:r>
            <a:r>
              <a:rPr lang="en-US" sz="1200" i="1" dirty="0" err="1">
                <a:solidFill>
                  <a:srgbClr val="7F8C8D"/>
                </a:solidFill>
              </a:rPr>
              <a:t>كبير</a:t>
            </a:r>
            <a:endParaRPr lang="en-US" sz="1200" i="1" dirty="0">
              <a:solidFill>
                <a:srgbClr val="7F8C8D"/>
              </a:solidFill>
            </a:endParaRPr>
          </a:p>
          <a:p>
            <a:pPr marL="0" indent="0" algn="r" rtl="1">
              <a:lnSpc>
                <a:spcPts val="700"/>
              </a:lnSpc>
              <a:buNone/>
            </a:pPr>
            <a:r>
              <a:rPr lang="en-US" sz="1200" i="1" dirty="0">
                <a:solidFill>
                  <a:srgbClr val="7F8C8D"/>
                </a:solidFill>
              </a:rPr>
              <a:t> صورة العلامة التجارية والولاء.</a:t>
            </a:r>
            <a:endParaRPr lang="en-US" sz="12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9893E7C9-46AF-CFF3-D144-4D5E1AF85D36}"/>
              </a:ext>
            </a:extLst>
          </p:cNvPr>
          <p:cNvSpPr/>
          <p:nvPr/>
        </p:nvSpPr>
        <p:spPr>
          <a:xfrm>
            <a:off x="185737" y="807245"/>
            <a:ext cx="8772525" cy="3421856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pic>
        <p:nvPicPr>
          <p:cNvPr id="57" name="Graphic 21">
            <a:extLst>
              <a:ext uri="{FF2B5EF4-FFF2-40B4-BE49-F238E27FC236}">
                <a16:creationId xmlns:a16="http://schemas.microsoft.com/office/drawing/2014/main" id="{A5325A41-DD2C-24C0-9DB6-DC16372C337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87551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10725" y="185738"/>
            <a:ext cx="394339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FFFFFF"/>
                </a:solidFill>
              </a:rPr>
              <a:t>Lecture</a:t>
            </a:r>
            <a:endParaRPr lang="en-US" sz="1000" dirty="0"/>
          </a:p>
        </p:txBody>
      </p:sp>
      <p:sp>
        <p:nvSpPr>
          <p:cNvPr id="6" name="Text 2"/>
          <p:cNvSpPr/>
          <p:nvPr/>
        </p:nvSpPr>
        <p:spPr>
          <a:xfrm>
            <a:off x="352946" y="321469"/>
            <a:ext cx="131446" cy="2646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000" b="1" dirty="0">
                <a:solidFill>
                  <a:srgbClr val="FFFFFF"/>
                </a:solidFill>
              </a:rPr>
              <a:t>03</a:t>
            </a:r>
            <a:endParaRPr lang="en-US" sz="10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1503617" cy="18774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Introduction to Case Studies</a:t>
            </a:r>
            <a:endParaRPr lang="en-US" sz="1000" dirty="0"/>
          </a:p>
        </p:txBody>
      </p:sp>
      <p:sp>
        <p:nvSpPr>
          <p:cNvPr id="8" name="Text 4"/>
          <p:cNvSpPr/>
          <p:nvPr/>
        </p:nvSpPr>
        <p:spPr>
          <a:xfrm>
            <a:off x="957263" y="446484"/>
            <a:ext cx="1016304" cy="1867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مقدمة إلى دراسات الحالة</a:t>
            </a:r>
            <a:endParaRPr lang="en-US" sz="10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873323"/>
            <a:ext cx="107156" cy="142875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92906" y="857250"/>
            <a:ext cx="1343316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Why Case Studies Matter</a:t>
            </a:r>
            <a:endParaRPr lang="en-US" sz="1000" dirty="0"/>
          </a:p>
        </p:txBody>
      </p:sp>
      <p:sp>
        <p:nvSpPr>
          <p:cNvPr id="14" name="Text 9"/>
          <p:cNvSpPr/>
          <p:nvPr/>
        </p:nvSpPr>
        <p:spPr>
          <a:xfrm>
            <a:off x="228600" y="1132284"/>
            <a:ext cx="4186238" cy="707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PESTEL analysis is not merely a checklist of external factors. It is a </a:t>
            </a:r>
            <a:r>
              <a:rPr lang="en-US" sz="1000" b="1" dirty="0">
                <a:solidFill>
                  <a:srgbClr val="00AEEF"/>
                </a:solidFill>
              </a:rPr>
              <a:t>strategic tool</a:t>
            </a:r>
            <a:r>
              <a:rPr lang="en-US" sz="1000" dirty="0">
                <a:solidFill>
                  <a:srgbClr val="34495E"/>
                </a:solidFill>
              </a:rPr>
              <a:t> that requires deep understanding of how each factor impacts a specific project or industry. Real-world case studies demonstrate this complexity and show how organizations navigate external challenges.</a:t>
            </a:r>
            <a:endParaRPr lang="en-US" sz="1000" dirty="0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1948458"/>
            <a:ext cx="142875" cy="142875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428625" y="1932384"/>
            <a:ext cx="1231106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Three Diverse Contexts</a:t>
            </a:r>
            <a:endParaRPr lang="en-US" sz="1000" dirty="0"/>
          </a:p>
        </p:txBody>
      </p:sp>
      <p:sp>
        <p:nvSpPr>
          <p:cNvPr id="17" name="Text 11"/>
          <p:cNvSpPr/>
          <p:nvPr/>
        </p:nvSpPr>
        <p:spPr>
          <a:xfrm>
            <a:off x="228600" y="2207419"/>
            <a:ext cx="4186238" cy="707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We examine three distinct sectors and geographies: renewable energy in a developing economy (Togo), a global technology leader (Tesla), and waste management in an emerging market (China). Each case reveals different PESTEL dynamics and strategic implications.</a:t>
            </a:r>
            <a:endParaRPr lang="en-US" sz="1000" dirty="0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3023592"/>
            <a:ext cx="142875" cy="142875"/>
          </a:xfrm>
          <a:prstGeom prst="rect">
            <a:avLst/>
          </a:prstGeom>
        </p:spPr>
      </p:pic>
      <p:sp>
        <p:nvSpPr>
          <p:cNvPr id="19" name="Text 12"/>
          <p:cNvSpPr/>
          <p:nvPr/>
        </p:nvSpPr>
        <p:spPr>
          <a:xfrm>
            <a:off x="428625" y="3007519"/>
            <a:ext cx="894476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Practical Insights</a:t>
            </a:r>
            <a:endParaRPr lang="en-US" sz="1000" dirty="0"/>
          </a:p>
        </p:txBody>
      </p:sp>
      <p:sp>
        <p:nvSpPr>
          <p:cNvPr id="20" name="Text 13"/>
          <p:cNvSpPr/>
          <p:nvPr/>
        </p:nvSpPr>
        <p:spPr>
          <a:xfrm>
            <a:off x="228600" y="3282553"/>
            <a:ext cx="4186238" cy="5275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By analyzing these cases, you will learn how to identify </a:t>
            </a:r>
            <a:r>
              <a:rPr lang="en-US" sz="1000" b="1" dirty="0">
                <a:solidFill>
                  <a:srgbClr val="00AEEF"/>
                </a:solidFill>
              </a:rPr>
              <a:t>opportunities and threats</a:t>
            </a:r>
            <a:r>
              <a:rPr lang="en-US" sz="1000" dirty="0">
                <a:solidFill>
                  <a:srgbClr val="34495E"/>
                </a:solidFill>
              </a:rPr>
              <a:t> specific to your industry, develop </a:t>
            </a:r>
            <a:r>
              <a:rPr lang="en-US" sz="1000" b="1" dirty="0">
                <a:solidFill>
                  <a:srgbClr val="00AEEF"/>
                </a:solidFill>
              </a:rPr>
              <a:t>contingency plans</a:t>
            </a:r>
            <a:r>
              <a:rPr lang="en-US" sz="1000" dirty="0">
                <a:solidFill>
                  <a:srgbClr val="34495E"/>
                </a:solidFill>
              </a:rPr>
              <a:t>, and integrate PESTEL findings into comprehensive feasibility studies.</a:t>
            </a:r>
            <a:endParaRPr lang="en-US" sz="1000" dirty="0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8244" y="873323"/>
            <a:ext cx="107156" cy="142875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7668006" y="857250"/>
            <a:ext cx="844783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أهمية دراسات الحالة</a:t>
            </a:r>
            <a:endParaRPr lang="en-US" sz="1000" dirty="0"/>
          </a:p>
        </p:txBody>
      </p:sp>
      <p:sp>
        <p:nvSpPr>
          <p:cNvPr id="23" name="Text 15"/>
          <p:cNvSpPr/>
          <p:nvPr/>
        </p:nvSpPr>
        <p:spPr>
          <a:xfrm>
            <a:off x="4729163" y="1132284"/>
            <a:ext cx="4186238" cy="5265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تحليل بيستل ليس مجرد قائمة مرجعية للعوامل الخارجية. إنه </a:t>
            </a:r>
            <a:r>
              <a:rPr lang="en-US" sz="1000" b="1" dirty="0">
                <a:solidFill>
                  <a:srgbClr val="00AEEF"/>
                </a:solidFill>
              </a:rPr>
              <a:t>أداة استراتيجية</a:t>
            </a:r>
            <a:r>
              <a:rPr lang="en-US" sz="1000" dirty="0">
                <a:solidFill>
                  <a:srgbClr val="34495E"/>
                </a:solidFill>
              </a:rPr>
              <a:t> تتطلب فهماً عميقاً لكيفية تأثير كل عامل على مشروع أو صناعة محددة. دراسات الحالة الواقعية توضح هذا التعقيد وتظهر كيف تتعامل المنظمات مع التحديات الخارجية.</a:t>
            </a:r>
            <a:endParaRPr lang="en-US" sz="1000" dirty="0"/>
          </a:p>
        </p:txBody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2525" y="1777008"/>
            <a:ext cx="142875" cy="142875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7662649" y="1760934"/>
            <a:ext cx="849592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ثلاثة سياقات متنوعة</a:t>
            </a:r>
            <a:endParaRPr lang="en-US" sz="1000" dirty="0"/>
          </a:p>
        </p:txBody>
      </p:sp>
      <p:sp>
        <p:nvSpPr>
          <p:cNvPr id="26" name="Text 17"/>
          <p:cNvSpPr/>
          <p:nvPr/>
        </p:nvSpPr>
        <p:spPr>
          <a:xfrm>
            <a:off x="4729163" y="2035969"/>
            <a:ext cx="4186238" cy="5265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Low" rtl="1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ندرس ثلاث قطاعات وجغرافيات مختلفة: الطاقة المتجددة في اقتصاد </a:t>
            </a:r>
            <a:r>
              <a:rPr lang="en-US" sz="1000" dirty="0" err="1">
                <a:solidFill>
                  <a:srgbClr val="34495E"/>
                </a:solidFill>
              </a:rPr>
              <a:t>نام</a:t>
            </a:r>
            <a:r>
              <a:rPr lang="en-US" sz="1000" dirty="0">
                <a:solidFill>
                  <a:srgbClr val="34495E"/>
                </a:solidFill>
              </a:rPr>
              <a:t> )</a:t>
            </a:r>
            <a:r>
              <a:rPr lang="en-US" sz="1000" dirty="0" err="1">
                <a:solidFill>
                  <a:srgbClr val="34495E"/>
                </a:solidFill>
              </a:rPr>
              <a:t>توغو</a:t>
            </a:r>
            <a:r>
              <a:rPr lang="en-US" sz="1000" dirty="0">
                <a:solidFill>
                  <a:srgbClr val="34495E"/>
                </a:solidFill>
              </a:rPr>
              <a:t>( وشركة تكنولوجيا عالمية رائدة (Tesla)، وإدارة النفايات في سوق </a:t>
            </a:r>
            <a:r>
              <a:rPr lang="en-US" sz="1000" dirty="0" err="1">
                <a:solidFill>
                  <a:srgbClr val="34495E"/>
                </a:solidFill>
              </a:rPr>
              <a:t>ناشئة</a:t>
            </a:r>
            <a:r>
              <a:rPr lang="en-US" sz="1000" dirty="0">
                <a:solidFill>
                  <a:srgbClr val="34495E"/>
                </a:solidFill>
              </a:rPr>
              <a:t> )</a:t>
            </a:r>
            <a:r>
              <a:rPr lang="en-US" sz="1000" dirty="0" err="1">
                <a:solidFill>
                  <a:srgbClr val="34495E"/>
                </a:solidFill>
              </a:rPr>
              <a:t>الصين</a:t>
            </a:r>
            <a:r>
              <a:rPr lang="en-US" sz="1000" dirty="0">
                <a:solidFill>
                  <a:srgbClr val="34495E"/>
                </a:solidFill>
              </a:rPr>
              <a:t>( تكشف كل حالة ديناميكيات بيستل مختلفة وآثاراً استراتيجية.</a:t>
            </a:r>
            <a:endParaRPr lang="en-US" sz="1000" dirty="0"/>
          </a:p>
        </p:txBody>
      </p:sp>
      <p:pic>
        <p:nvPicPr>
          <p:cNvPr id="27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72525" y="2680692"/>
            <a:ext cx="142875" cy="142875"/>
          </a:xfrm>
          <a:prstGeom prst="rect">
            <a:avLst/>
          </a:prstGeom>
        </p:spPr>
      </p:pic>
      <p:sp>
        <p:nvSpPr>
          <p:cNvPr id="28" name="Text 18"/>
          <p:cNvSpPr/>
          <p:nvPr/>
        </p:nvSpPr>
        <p:spPr>
          <a:xfrm>
            <a:off x="8153279" y="2664619"/>
            <a:ext cx="466474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رؤى عملية</a:t>
            </a:r>
            <a:endParaRPr lang="en-US" sz="1000" dirty="0"/>
          </a:p>
        </p:txBody>
      </p:sp>
      <p:sp>
        <p:nvSpPr>
          <p:cNvPr id="29" name="Text 19"/>
          <p:cNvSpPr/>
          <p:nvPr/>
        </p:nvSpPr>
        <p:spPr>
          <a:xfrm>
            <a:off x="4729163" y="2939653"/>
            <a:ext cx="4186238" cy="3470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من خلال تحليل هذه الحالات، ستتعلم كيفية تحديد </a:t>
            </a:r>
            <a:r>
              <a:rPr lang="en-US" sz="1000" b="1" dirty="0">
                <a:solidFill>
                  <a:srgbClr val="00AEEF"/>
                </a:solidFill>
              </a:rPr>
              <a:t>الفرص والتهديدات</a:t>
            </a:r>
            <a:r>
              <a:rPr lang="en-US" sz="1000" dirty="0">
                <a:solidFill>
                  <a:srgbClr val="34495E"/>
                </a:solidFill>
              </a:rPr>
              <a:t> المحددة لصناعتك، وتطوير </a:t>
            </a:r>
            <a:r>
              <a:rPr lang="en-US" sz="1000" b="1" dirty="0">
                <a:solidFill>
                  <a:srgbClr val="00AEEF"/>
                </a:solidFill>
              </a:rPr>
              <a:t>خطط بديلة</a:t>
            </a:r>
            <a:r>
              <a:rPr lang="en-US" sz="1000" dirty="0">
                <a:solidFill>
                  <a:srgbClr val="34495E"/>
                </a:solidFill>
              </a:rPr>
              <a:t>، ودمج نتائج بيستل في دراسات جدوى شاملة.</a:t>
            </a:r>
            <a:endParaRPr lang="en-US" sz="10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F3900B50-92FC-34F3-DC1F-FD0866B5F67B}"/>
              </a:ext>
            </a:extLst>
          </p:cNvPr>
          <p:cNvSpPr/>
          <p:nvPr/>
        </p:nvSpPr>
        <p:spPr>
          <a:xfrm>
            <a:off x="142876" y="807244"/>
            <a:ext cx="8858250" cy="3421857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pic>
        <p:nvPicPr>
          <p:cNvPr id="31" name="Graphic 21">
            <a:extLst>
              <a:ext uri="{FF2B5EF4-FFF2-40B4-BE49-F238E27FC236}">
                <a16:creationId xmlns:a16="http://schemas.microsoft.com/office/drawing/2014/main" id="{78374AC4-D9CD-F39C-C791-22AF10B6E7C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83586" y="185738"/>
            <a:ext cx="258084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FFFFFF"/>
                </a:solidFill>
              </a:rPr>
              <a:t>Case</a:t>
            </a:r>
            <a:endParaRPr lang="en-US" sz="1050" dirty="0"/>
          </a:p>
        </p:txBody>
      </p:sp>
      <p:sp>
        <p:nvSpPr>
          <p:cNvPr id="6" name="Text 2"/>
          <p:cNvSpPr/>
          <p:nvPr/>
        </p:nvSpPr>
        <p:spPr>
          <a:xfrm>
            <a:off x="352946" y="321469"/>
            <a:ext cx="259686" cy="3077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000" b="1" dirty="0">
                <a:solidFill>
                  <a:srgbClr val="FFFFFF"/>
                </a:solidFill>
              </a:rPr>
              <a:t>03</a:t>
            </a:r>
            <a:endParaRPr lang="en-US" sz="20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3147785" cy="2148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b="1" dirty="0">
                <a:solidFill>
                  <a:srgbClr val="00AEEF"/>
                </a:solidFill>
              </a:rPr>
              <a:t>Renewable Energy Sector in Togo</a:t>
            </a:r>
            <a:endParaRPr lang="en-US" dirty="0"/>
          </a:p>
        </p:txBody>
      </p:sp>
      <p:sp>
        <p:nvSpPr>
          <p:cNvPr id="8" name="Text 4"/>
          <p:cNvSpPr/>
          <p:nvPr/>
        </p:nvSpPr>
        <p:spPr>
          <a:xfrm>
            <a:off x="957263" y="446484"/>
            <a:ext cx="2245808" cy="2130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b="1" dirty="0">
                <a:solidFill>
                  <a:srgbClr val="00AEEF"/>
                </a:solidFill>
              </a:rPr>
              <a:t>قطاع الطاقة المتجددة في توغو</a:t>
            </a:r>
            <a:endParaRPr lang="en-US" dirty="0"/>
          </a:p>
        </p:txBody>
      </p:sp>
      <p:sp>
        <p:nvSpPr>
          <p:cNvPr id="12" name="Shape 8"/>
          <p:cNvSpPr/>
          <p:nvPr/>
        </p:nvSpPr>
        <p:spPr>
          <a:xfrm>
            <a:off x="214313" y="84296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3" name="Shape 9"/>
          <p:cNvSpPr/>
          <p:nvPr/>
        </p:nvSpPr>
        <p:spPr>
          <a:xfrm>
            <a:off x="214313" y="84296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4" name="Text 10"/>
          <p:cNvSpPr/>
          <p:nvPr/>
        </p:nvSpPr>
        <p:spPr>
          <a:xfrm>
            <a:off x="257175" y="885825"/>
            <a:ext cx="883255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Political Factors</a:t>
            </a:r>
            <a:endParaRPr lang="en-US" sz="1050" dirty="0"/>
          </a:p>
        </p:txBody>
      </p:sp>
      <p:sp>
        <p:nvSpPr>
          <p:cNvPr id="15" name="Text 11"/>
          <p:cNvSpPr/>
          <p:nvPr/>
        </p:nvSpPr>
        <p:spPr>
          <a:xfrm>
            <a:off x="257175" y="1035844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Lack of coordination between multiple government agencies creates policy conflicts and delays project approvals.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214313" y="14101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7" name="Shape 13"/>
          <p:cNvSpPr/>
          <p:nvPr/>
        </p:nvSpPr>
        <p:spPr>
          <a:xfrm>
            <a:off x="214313" y="14101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8" name="Text 14"/>
          <p:cNvSpPr/>
          <p:nvPr/>
        </p:nvSpPr>
        <p:spPr>
          <a:xfrm>
            <a:off x="257175" y="1453028"/>
            <a:ext cx="973023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Economic Factors</a:t>
            </a:r>
            <a:endParaRPr lang="en-US" sz="1050" dirty="0"/>
          </a:p>
        </p:txBody>
      </p:sp>
      <p:sp>
        <p:nvSpPr>
          <p:cNvPr id="19" name="Text 15"/>
          <p:cNvSpPr/>
          <p:nvPr/>
        </p:nvSpPr>
        <p:spPr>
          <a:xfrm>
            <a:off x="257175" y="1603046"/>
            <a:ext cx="4129088" cy="3847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Unstable financing mechanisms and high capital costs make projects difficult for small investors.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Global cost reduction in solar and wind technologies.</a:t>
            </a:r>
            <a:endParaRPr lang="en-US" sz="1000" dirty="0"/>
          </a:p>
        </p:txBody>
      </p:sp>
      <p:sp>
        <p:nvSpPr>
          <p:cNvPr id="20" name="Shape 16"/>
          <p:cNvSpPr/>
          <p:nvPr/>
        </p:nvSpPr>
        <p:spPr>
          <a:xfrm>
            <a:off x="214313" y="1977368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1" name="Shape 17"/>
          <p:cNvSpPr/>
          <p:nvPr/>
        </p:nvSpPr>
        <p:spPr>
          <a:xfrm>
            <a:off x="214313" y="1977368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2" name="Text 18"/>
          <p:cNvSpPr/>
          <p:nvPr/>
        </p:nvSpPr>
        <p:spPr>
          <a:xfrm>
            <a:off x="257175" y="2020230"/>
            <a:ext cx="761427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Social Factors</a:t>
            </a:r>
            <a:endParaRPr lang="en-US" sz="1050" dirty="0"/>
          </a:p>
        </p:txBody>
      </p:sp>
      <p:sp>
        <p:nvSpPr>
          <p:cNvPr id="23" name="Text 19"/>
          <p:cNvSpPr/>
          <p:nvPr/>
        </p:nvSpPr>
        <p:spPr>
          <a:xfrm>
            <a:off x="257175" y="2170249"/>
            <a:ext cx="4129088" cy="3847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Rural communities depend on traditional biomass (firewood).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Growing youth environmental awareness increases demand for sustainable energy.</a:t>
            </a:r>
            <a:endParaRPr lang="en-US" sz="1000" dirty="0"/>
          </a:p>
        </p:txBody>
      </p:sp>
      <p:sp>
        <p:nvSpPr>
          <p:cNvPr id="24" name="Shape 20"/>
          <p:cNvSpPr/>
          <p:nvPr/>
        </p:nvSpPr>
        <p:spPr>
          <a:xfrm>
            <a:off x="214313" y="2544570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5" name="Shape 21"/>
          <p:cNvSpPr/>
          <p:nvPr/>
        </p:nvSpPr>
        <p:spPr>
          <a:xfrm>
            <a:off x="214313" y="2544570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6" name="Text 22"/>
          <p:cNvSpPr/>
          <p:nvPr/>
        </p:nvSpPr>
        <p:spPr>
          <a:xfrm>
            <a:off x="257175" y="2587433"/>
            <a:ext cx="1202252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Technological Factors</a:t>
            </a:r>
            <a:endParaRPr lang="en-US" sz="1050" dirty="0"/>
          </a:p>
        </p:txBody>
      </p:sp>
      <p:sp>
        <p:nvSpPr>
          <p:cNvPr id="27" name="Text 23"/>
          <p:cNvSpPr/>
          <p:nvPr/>
        </p:nvSpPr>
        <p:spPr>
          <a:xfrm>
            <a:off x="257175" y="2737452"/>
            <a:ext cx="4129088" cy="3847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Shortage of trained human resources for maintaining advanced renewable technologies.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Smart Grid technology enables efficient energy distribution.</a:t>
            </a:r>
            <a:endParaRPr lang="en-US" sz="1000" dirty="0"/>
          </a:p>
        </p:txBody>
      </p:sp>
      <p:sp>
        <p:nvSpPr>
          <p:cNvPr id="28" name="Shape 24"/>
          <p:cNvSpPr/>
          <p:nvPr/>
        </p:nvSpPr>
        <p:spPr>
          <a:xfrm>
            <a:off x="214313" y="311177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9" name="Shape 25"/>
          <p:cNvSpPr/>
          <p:nvPr/>
        </p:nvSpPr>
        <p:spPr>
          <a:xfrm>
            <a:off x="214313" y="311177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0" name="Text 26"/>
          <p:cNvSpPr/>
          <p:nvPr/>
        </p:nvSpPr>
        <p:spPr>
          <a:xfrm>
            <a:off x="257175" y="3154635"/>
            <a:ext cx="1258358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Environmental Factors</a:t>
            </a:r>
            <a:endParaRPr lang="en-US" sz="1050" dirty="0"/>
          </a:p>
        </p:txBody>
      </p:sp>
      <p:sp>
        <p:nvSpPr>
          <p:cNvPr id="31" name="Text 27"/>
          <p:cNvSpPr/>
          <p:nvPr/>
        </p:nvSpPr>
        <p:spPr>
          <a:xfrm>
            <a:off x="257175" y="3304654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Climate variability affects wind project site viability.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Direct contribution to carbon emissions reduction and forest protection.</a:t>
            </a:r>
            <a:endParaRPr lang="en-US" sz="1000" dirty="0"/>
          </a:p>
        </p:txBody>
      </p:sp>
      <p:sp>
        <p:nvSpPr>
          <p:cNvPr id="32" name="Shape 28"/>
          <p:cNvSpPr/>
          <p:nvPr/>
        </p:nvSpPr>
        <p:spPr>
          <a:xfrm>
            <a:off x="214313" y="367897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3" name="Shape 29"/>
          <p:cNvSpPr/>
          <p:nvPr/>
        </p:nvSpPr>
        <p:spPr>
          <a:xfrm>
            <a:off x="214313" y="367897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4" name="Text 30"/>
          <p:cNvSpPr/>
          <p:nvPr/>
        </p:nvSpPr>
        <p:spPr>
          <a:xfrm>
            <a:off x="257175" y="3721838"/>
            <a:ext cx="724557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Legal Factors</a:t>
            </a:r>
            <a:endParaRPr lang="en-US" sz="1050" dirty="0"/>
          </a:p>
        </p:txBody>
      </p:sp>
      <p:sp>
        <p:nvSpPr>
          <p:cNvPr id="35" name="Text 31"/>
          <p:cNvSpPr/>
          <p:nvPr/>
        </p:nvSpPr>
        <p:spPr>
          <a:xfrm>
            <a:off x="257175" y="3871857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Unclear regulatory frameworks for independent power producers.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Tax incentives for eco-friendly equipment imports.</a:t>
            </a:r>
            <a:endParaRPr lang="en-US" sz="1000" dirty="0"/>
          </a:p>
        </p:txBody>
      </p:sp>
      <p:sp>
        <p:nvSpPr>
          <p:cNvPr id="36" name="Shape 32"/>
          <p:cNvSpPr/>
          <p:nvPr/>
        </p:nvSpPr>
        <p:spPr>
          <a:xfrm>
            <a:off x="4714875" y="842963"/>
            <a:ext cx="4214813" cy="36575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7" name="Shape 33"/>
          <p:cNvSpPr/>
          <p:nvPr/>
        </p:nvSpPr>
        <p:spPr>
          <a:xfrm>
            <a:off x="8908256" y="842963"/>
            <a:ext cx="21431" cy="365754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8" name="Text 34"/>
          <p:cNvSpPr/>
          <p:nvPr/>
        </p:nvSpPr>
        <p:spPr>
          <a:xfrm>
            <a:off x="8046173" y="863714"/>
            <a:ext cx="732573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السياسية</a:t>
            </a:r>
            <a:endParaRPr lang="en-US" sz="1050" dirty="0"/>
          </a:p>
        </p:txBody>
      </p:sp>
      <p:sp>
        <p:nvSpPr>
          <p:cNvPr id="39" name="Text 35"/>
          <p:cNvSpPr/>
          <p:nvPr/>
        </p:nvSpPr>
        <p:spPr>
          <a:xfrm>
            <a:off x="4906569" y="1035844"/>
            <a:ext cx="3980257" cy="130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غياب التنسيق بين الإدارات الحكومية يخلق تضارباً في السياسات وتأخيراً في الموافقات.</a:t>
            </a:r>
            <a:endParaRPr lang="en-US" sz="1000" dirty="0"/>
          </a:p>
        </p:txBody>
      </p:sp>
      <p:sp>
        <p:nvSpPr>
          <p:cNvPr id="40" name="Shape 36"/>
          <p:cNvSpPr/>
          <p:nvPr/>
        </p:nvSpPr>
        <p:spPr>
          <a:xfrm>
            <a:off x="4714875" y="1280154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1" name="Shape 37"/>
          <p:cNvSpPr/>
          <p:nvPr/>
        </p:nvSpPr>
        <p:spPr>
          <a:xfrm>
            <a:off x="8908256" y="1280154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2" name="Text 38"/>
          <p:cNvSpPr/>
          <p:nvPr/>
        </p:nvSpPr>
        <p:spPr>
          <a:xfrm>
            <a:off x="8091737" y="1323017"/>
            <a:ext cx="795089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الاقتصادية</a:t>
            </a:r>
            <a:endParaRPr lang="en-US" sz="1050" dirty="0"/>
          </a:p>
        </p:txBody>
      </p:sp>
      <p:sp>
        <p:nvSpPr>
          <p:cNvPr id="43" name="Text 39"/>
          <p:cNvSpPr/>
          <p:nvPr/>
        </p:nvSpPr>
        <p:spPr>
          <a:xfrm>
            <a:off x="4757738" y="1473036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آليات تمويل غير مستقرة وتكاليف رأس مال عالية. </a:t>
            </a:r>
            <a:r>
              <a:rPr lang="en-US" sz="1000" b="1" dirty="0">
                <a:solidFill>
                  <a:srgbClr val="00AEEF"/>
                </a:solidFill>
              </a:rPr>
              <a:t>الفرصة:</a:t>
            </a:r>
            <a:r>
              <a:rPr lang="en-US" sz="1050" dirty="0">
                <a:solidFill>
                  <a:srgbClr val="34495E"/>
                </a:solidFill>
              </a:rPr>
              <a:t> انخفاض التكاليف العالمية للطاقة الشمسية والرياح.</a:t>
            </a:r>
            <a:endParaRPr lang="en-US" sz="1000" dirty="0"/>
          </a:p>
        </p:txBody>
      </p:sp>
      <p:sp>
        <p:nvSpPr>
          <p:cNvPr id="44" name="Shape 40"/>
          <p:cNvSpPr/>
          <p:nvPr/>
        </p:nvSpPr>
        <p:spPr>
          <a:xfrm>
            <a:off x="4714875" y="1847357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5" name="Shape 41"/>
          <p:cNvSpPr/>
          <p:nvPr/>
        </p:nvSpPr>
        <p:spPr>
          <a:xfrm>
            <a:off x="8908256" y="1847357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6" name="Text 42"/>
          <p:cNvSpPr/>
          <p:nvPr/>
        </p:nvSpPr>
        <p:spPr>
          <a:xfrm>
            <a:off x="8085324" y="1890220"/>
            <a:ext cx="801502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الاجتماعية</a:t>
            </a:r>
            <a:endParaRPr lang="en-US" sz="1050" dirty="0"/>
          </a:p>
        </p:txBody>
      </p:sp>
      <p:sp>
        <p:nvSpPr>
          <p:cNvPr id="47" name="Text 43"/>
          <p:cNvSpPr/>
          <p:nvPr/>
        </p:nvSpPr>
        <p:spPr>
          <a:xfrm>
            <a:off x="4757738" y="2040238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اعتماد المجتمعات الريفية على الكتلة الحيوية التقليدية. </a:t>
            </a:r>
            <a:r>
              <a:rPr lang="en-US" sz="1000" b="1" dirty="0">
                <a:solidFill>
                  <a:srgbClr val="00AEEF"/>
                </a:solidFill>
              </a:rPr>
              <a:t>الفرصة:</a:t>
            </a:r>
            <a:r>
              <a:rPr lang="en-US" sz="1050" dirty="0">
                <a:solidFill>
                  <a:srgbClr val="34495E"/>
                </a:solidFill>
              </a:rPr>
              <a:t> زيادة الوعي البيئي بين الشباب والطلب على الطاقة المستدامة.</a:t>
            </a:r>
            <a:endParaRPr lang="en-US" sz="1000" dirty="0"/>
          </a:p>
        </p:txBody>
      </p:sp>
      <p:sp>
        <p:nvSpPr>
          <p:cNvPr id="48" name="Shape 44"/>
          <p:cNvSpPr/>
          <p:nvPr/>
        </p:nvSpPr>
        <p:spPr>
          <a:xfrm>
            <a:off x="4714875" y="2414560"/>
            <a:ext cx="4214813" cy="36575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9" name="Shape 45"/>
          <p:cNvSpPr/>
          <p:nvPr/>
        </p:nvSpPr>
        <p:spPr>
          <a:xfrm>
            <a:off x="8908256" y="2414560"/>
            <a:ext cx="21431" cy="365754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0" name="Text 46"/>
          <p:cNvSpPr/>
          <p:nvPr/>
        </p:nvSpPr>
        <p:spPr>
          <a:xfrm>
            <a:off x="8040440" y="2457422"/>
            <a:ext cx="846386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التكنولوجية</a:t>
            </a:r>
            <a:endParaRPr lang="en-US" sz="1050" dirty="0"/>
          </a:p>
        </p:txBody>
      </p:sp>
      <p:sp>
        <p:nvSpPr>
          <p:cNvPr id="51" name="Text 47"/>
          <p:cNvSpPr/>
          <p:nvPr/>
        </p:nvSpPr>
        <p:spPr>
          <a:xfrm>
            <a:off x="4856876" y="2607441"/>
            <a:ext cx="4029950" cy="130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نقص الموارد البشرية المدربة. </a:t>
            </a:r>
            <a:r>
              <a:rPr lang="en-US" sz="1000" b="1" dirty="0">
                <a:solidFill>
                  <a:srgbClr val="00AEEF"/>
                </a:solidFill>
              </a:rPr>
              <a:t>الفرصة:</a:t>
            </a:r>
            <a:r>
              <a:rPr lang="en-US" sz="1050" dirty="0">
                <a:solidFill>
                  <a:srgbClr val="34495E"/>
                </a:solidFill>
              </a:rPr>
              <a:t> تقنيات الشبكات الذكية تمكّن توزيع الطاقة بكفاءة.</a:t>
            </a:r>
            <a:endParaRPr lang="en-US" sz="1000" dirty="0"/>
          </a:p>
        </p:txBody>
      </p:sp>
      <p:sp>
        <p:nvSpPr>
          <p:cNvPr id="52" name="Shape 48"/>
          <p:cNvSpPr/>
          <p:nvPr/>
        </p:nvSpPr>
        <p:spPr>
          <a:xfrm>
            <a:off x="4714875" y="2851752"/>
            <a:ext cx="4214813" cy="36575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3" name="Shape 49"/>
          <p:cNvSpPr/>
          <p:nvPr/>
        </p:nvSpPr>
        <p:spPr>
          <a:xfrm>
            <a:off x="8908256" y="2851752"/>
            <a:ext cx="21431" cy="365754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4" name="Text 50"/>
          <p:cNvSpPr/>
          <p:nvPr/>
        </p:nvSpPr>
        <p:spPr>
          <a:xfrm>
            <a:off x="8276081" y="2894614"/>
            <a:ext cx="610745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البيئية</a:t>
            </a:r>
            <a:endParaRPr lang="en-US" sz="1050" dirty="0"/>
          </a:p>
        </p:txBody>
      </p:sp>
      <p:sp>
        <p:nvSpPr>
          <p:cNvPr id="55" name="Text 51"/>
          <p:cNvSpPr/>
          <p:nvPr/>
        </p:nvSpPr>
        <p:spPr>
          <a:xfrm>
            <a:off x="4367960" y="3044633"/>
            <a:ext cx="4518866" cy="130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تقلب المناخ يؤثر على جدوى مواقع مشاريع الرياح. </a:t>
            </a:r>
            <a:r>
              <a:rPr lang="en-US" sz="1000" b="1" dirty="0">
                <a:solidFill>
                  <a:srgbClr val="00AEEF"/>
                </a:solidFill>
              </a:rPr>
              <a:t>الفرصة:</a:t>
            </a:r>
            <a:r>
              <a:rPr lang="en-US" sz="1050" dirty="0">
                <a:solidFill>
                  <a:srgbClr val="34495E"/>
                </a:solidFill>
              </a:rPr>
              <a:t> المساهمة في تقليل الانبعاثات الكربونية.</a:t>
            </a:r>
            <a:endParaRPr lang="en-US" sz="1000" dirty="0"/>
          </a:p>
        </p:txBody>
      </p:sp>
      <p:sp>
        <p:nvSpPr>
          <p:cNvPr id="56" name="Shape 52"/>
          <p:cNvSpPr/>
          <p:nvPr/>
        </p:nvSpPr>
        <p:spPr>
          <a:xfrm>
            <a:off x="4714875" y="328894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7" name="Shape 53"/>
          <p:cNvSpPr/>
          <p:nvPr/>
        </p:nvSpPr>
        <p:spPr>
          <a:xfrm>
            <a:off x="8908256" y="328894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8" name="Text 54"/>
          <p:cNvSpPr/>
          <p:nvPr/>
        </p:nvSpPr>
        <p:spPr>
          <a:xfrm>
            <a:off x="8176695" y="3331806"/>
            <a:ext cx="710131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القانونية</a:t>
            </a:r>
            <a:endParaRPr lang="en-US" sz="1050" dirty="0"/>
          </a:p>
        </p:txBody>
      </p:sp>
      <p:sp>
        <p:nvSpPr>
          <p:cNvPr id="59" name="Text 55"/>
          <p:cNvSpPr/>
          <p:nvPr/>
        </p:nvSpPr>
        <p:spPr>
          <a:xfrm>
            <a:off x="4757738" y="3481825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أطر تنظيمية غير واضحة للمنتجين المستقلين. </a:t>
            </a:r>
            <a:r>
              <a:rPr lang="en-US" sz="1000" b="1" dirty="0">
                <a:solidFill>
                  <a:srgbClr val="00AEEF"/>
                </a:solidFill>
              </a:rPr>
              <a:t>الفرصة:</a:t>
            </a:r>
            <a:r>
              <a:rPr lang="en-US" sz="1050" dirty="0">
                <a:solidFill>
                  <a:srgbClr val="34495E"/>
                </a:solidFill>
              </a:rPr>
              <a:t> حوافز ضريبية لمستوردي المعدات الصديقة للبيئة.</a:t>
            </a:r>
            <a:endParaRPr lang="en-US" sz="10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F1CE70A4-48D3-550E-499D-17B38726B82F}"/>
              </a:ext>
            </a:extLst>
          </p:cNvPr>
          <p:cNvSpPr/>
          <p:nvPr/>
        </p:nvSpPr>
        <p:spPr>
          <a:xfrm>
            <a:off x="142875" y="750093"/>
            <a:ext cx="8772525" cy="372940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pic>
        <p:nvPicPr>
          <p:cNvPr id="61" name="Graphic 21">
            <a:extLst>
              <a:ext uri="{FF2B5EF4-FFF2-40B4-BE49-F238E27FC236}">
                <a16:creationId xmlns:a16="http://schemas.microsoft.com/office/drawing/2014/main" id="{263AE942-BD86-7C49-E1FD-B6F325DF8B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83586" y="185738"/>
            <a:ext cx="445635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FFFFFF"/>
                </a:solidFill>
              </a:rPr>
              <a:t>Lecture </a:t>
            </a:r>
            <a:endParaRPr lang="en-US" sz="1050" dirty="0"/>
          </a:p>
        </p:txBody>
      </p:sp>
      <p:sp>
        <p:nvSpPr>
          <p:cNvPr id="6" name="Text 2"/>
          <p:cNvSpPr/>
          <p:nvPr/>
        </p:nvSpPr>
        <p:spPr>
          <a:xfrm>
            <a:off x="439116" y="321469"/>
            <a:ext cx="259686" cy="3077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000" b="1" dirty="0">
                <a:solidFill>
                  <a:srgbClr val="FFFFFF"/>
                </a:solidFill>
              </a:rPr>
              <a:t>03</a:t>
            </a:r>
            <a:endParaRPr lang="en-US" sz="20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1831592" cy="2148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b="1" dirty="0">
                <a:solidFill>
                  <a:srgbClr val="00AEEF"/>
                </a:solidFill>
              </a:rPr>
              <a:t>Tesla &amp; EV Industry</a:t>
            </a:r>
            <a:endParaRPr lang="en-US" dirty="0"/>
          </a:p>
        </p:txBody>
      </p:sp>
      <p:sp>
        <p:nvSpPr>
          <p:cNvPr id="8" name="Text 4"/>
          <p:cNvSpPr/>
          <p:nvPr/>
        </p:nvSpPr>
        <p:spPr>
          <a:xfrm>
            <a:off x="957263" y="446484"/>
            <a:ext cx="2641044" cy="2130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b="1" dirty="0">
                <a:solidFill>
                  <a:srgbClr val="00AEEF"/>
                </a:solidFill>
              </a:rPr>
              <a:t>Tesla وصناعة السيارات الكهربائية</a:t>
            </a:r>
            <a:endParaRPr lang="en-US" dirty="0"/>
          </a:p>
        </p:txBody>
      </p:sp>
      <p:sp>
        <p:nvSpPr>
          <p:cNvPr id="12" name="Shape 8"/>
          <p:cNvSpPr/>
          <p:nvPr/>
        </p:nvSpPr>
        <p:spPr>
          <a:xfrm>
            <a:off x="214313" y="84296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3" name="Shape 9"/>
          <p:cNvSpPr/>
          <p:nvPr/>
        </p:nvSpPr>
        <p:spPr>
          <a:xfrm>
            <a:off x="214313" y="84296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4" name="Text 10"/>
          <p:cNvSpPr/>
          <p:nvPr/>
        </p:nvSpPr>
        <p:spPr>
          <a:xfrm>
            <a:off x="257175" y="885825"/>
            <a:ext cx="883255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Political Factors</a:t>
            </a:r>
            <a:endParaRPr lang="en-US" sz="1050" dirty="0"/>
          </a:p>
        </p:txBody>
      </p:sp>
      <p:sp>
        <p:nvSpPr>
          <p:cNvPr id="15" name="Text 11"/>
          <p:cNvSpPr/>
          <p:nvPr/>
        </p:nvSpPr>
        <p:spPr>
          <a:xfrm>
            <a:off x="257175" y="1035844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US/EU government incentives (tax credits) boost demand. </a:t>
            </a:r>
            <a:r>
              <a:rPr lang="en-US" sz="1000" b="1" dirty="0">
                <a:solidFill>
                  <a:srgbClr val="00AEEF"/>
                </a:solidFill>
              </a:rPr>
              <a:t>Threat:</a:t>
            </a:r>
            <a:r>
              <a:rPr lang="en-US" sz="1050" dirty="0">
                <a:solidFill>
                  <a:srgbClr val="34495E"/>
                </a:solidFill>
              </a:rPr>
              <a:t> US-China trade tensions impact supply chains and tariffs.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214313" y="14101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7" name="Shape 13"/>
          <p:cNvSpPr/>
          <p:nvPr/>
        </p:nvSpPr>
        <p:spPr>
          <a:xfrm>
            <a:off x="214313" y="14101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8" name="Text 14"/>
          <p:cNvSpPr/>
          <p:nvPr/>
        </p:nvSpPr>
        <p:spPr>
          <a:xfrm>
            <a:off x="257175" y="1453028"/>
            <a:ext cx="973023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Economic Factors</a:t>
            </a:r>
            <a:endParaRPr lang="en-US" sz="1050" dirty="0"/>
          </a:p>
        </p:txBody>
      </p:sp>
      <p:sp>
        <p:nvSpPr>
          <p:cNvPr id="19" name="Text 15"/>
          <p:cNvSpPr/>
          <p:nvPr/>
        </p:nvSpPr>
        <p:spPr>
          <a:xfrm>
            <a:off x="257175" y="1603046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Declining battery costs improve profit margins. </a:t>
            </a: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Global currency fluctuations affect international revenue stability.</a:t>
            </a:r>
            <a:endParaRPr lang="en-US" sz="1000" dirty="0"/>
          </a:p>
        </p:txBody>
      </p:sp>
      <p:sp>
        <p:nvSpPr>
          <p:cNvPr id="20" name="Shape 16"/>
          <p:cNvSpPr/>
          <p:nvPr/>
        </p:nvSpPr>
        <p:spPr>
          <a:xfrm>
            <a:off x="214313" y="1977368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1" name="Shape 17"/>
          <p:cNvSpPr/>
          <p:nvPr/>
        </p:nvSpPr>
        <p:spPr>
          <a:xfrm>
            <a:off x="214313" y="1977368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2" name="Text 18"/>
          <p:cNvSpPr/>
          <p:nvPr/>
        </p:nvSpPr>
        <p:spPr>
          <a:xfrm>
            <a:off x="257175" y="2020230"/>
            <a:ext cx="761427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Social Factors</a:t>
            </a:r>
            <a:endParaRPr lang="en-US" sz="1050" dirty="0"/>
          </a:p>
        </p:txBody>
      </p:sp>
      <p:sp>
        <p:nvSpPr>
          <p:cNvPr id="23" name="Text 19"/>
          <p:cNvSpPr/>
          <p:nvPr/>
        </p:nvSpPr>
        <p:spPr>
          <a:xfrm>
            <a:off x="257175" y="2170249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Trend:</a:t>
            </a:r>
            <a:r>
              <a:rPr lang="en-US" sz="1050" dirty="0">
                <a:solidFill>
                  <a:srgbClr val="34495E"/>
                </a:solidFill>
              </a:rPr>
              <a:t> Cultural shift toward "low-carbon lifestyles" and EVs as status symbols. Wealth growth in emerging markets expands customer base.</a:t>
            </a:r>
            <a:endParaRPr lang="en-US" sz="1000" dirty="0"/>
          </a:p>
        </p:txBody>
      </p:sp>
      <p:sp>
        <p:nvSpPr>
          <p:cNvPr id="24" name="Shape 20"/>
          <p:cNvSpPr/>
          <p:nvPr/>
        </p:nvSpPr>
        <p:spPr>
          <a:xfrm>
            <a:off x="214313" y="2544570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5" name="Shape 21"/>
          <p:cNvSpPr/>
          <p:nvPr/>
        </p:nvSpPr>
        <p:spPr>
          <a:xfrm>
            <a:off x="214313" y="2544570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6" name="Text 22"/>
          <p:cNvSpPr/>
          <p:nvPr/>
        </p:nvSpPr>
        <p:spPr>
          <a:xfrm>
            <a:off x="257175" y="2587433"/>
            <a:ext cx="1202252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Technological Factors</a:t>
            </a:r>
            <a:endParaRPr lang="en-US" sz="1050" dirty="0"/>
          </a:p>
        </p:txBody>
      </p:sp>
      <p:sp>
        <p:nvSpPr>
          <p:cNvPr id="27" name="Text 23"/>
          <p:cNvSpPr/>
          <p:nvPr/>
        </p:nvSpPr>
        <p:spPr>
          <a:xfrm>
            <a:off x="257175" y="2737452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Strength:</a:t>
            </a:r>
            <a:r>
              <a:rPr lang="en-US" sz="1050" dirty="0">
                <a:solidFill>
                  <a:srgbClr val="34495E"/>
                </a:solidFill>
              </a:rPr>
              <a:t> Leadership in Autopilot and energy storage. </a:t>
            </a:r>
            <a:r>
              <a:rPr lang="en-US" sz="1000" b="1" dirty="0">
                <a:solidFill>
                  <a:srgbClr val="00AEEF"/>
                </a:solidFill>
              </a:rPr>
              <a:t>Risk:</a:t>
            </a:r>
            <a:r>
              <a:rPr lang="en-US" sz="1050" dirty="0">
                <a:solidFill>
                  <a:srgbClr val="34495E"/>
                </a:solidFill>
              </a:rPr>
              <a:t> Rapid obsolescence requires continuous high R&amp;D investment.</a:t>
            </a:r>
            <a:endParaRPr lang="en-US" sz="1000" dirty="0"/>
          </a:p>
        </p:txBody>
      </p:sp>
      <p:sp>
        <p:nvSpPr>
          <p:cNvPr id="28" name="Shape 24"/>
          <p:cNvSpPr/>
          <p:nvPr/>
        </p:nvSpPr>
        <p:spPr>
          <a:xfrm>
            <a:off x="214313" y="311177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9" name="Shape 25"/>
          <p:cNvSpPr/>
          <p:nvPr/>
        </p:nvSpPr>
        <p:spPr>
          <a:xfrm>
            <a:off x="214313" y="311177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0" name="Text 26"/>
          <p:cNvSpPr/>
          <p:nvPr/>
        </p:nvSpPr>
        <p:spPr>
          <a:xfrm>
            <a:off x="257175" y="3154635"/>
            <a:ext cx="1258358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Environmental Factors</a:t>
            </a:r>
            <a:endParaRPr lang="en-US" sz="1050" dirty="0"/>
          </a:p>
        </p:txBody>
      </p:sp>
      <p:sp>
        <p:nvSpPr>
          <p:cNvPr id="31" name="Text 27"/>
          <p:cNvSpPr/>
          <p:nvPr/>
        </p:nvSpPr>
        <p:spPr>
          <a:xfrm>
            <a:off x="257175" y="3304654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Advantage:</a:t>
            </a:r>
            <a:r>
              <a:rPr lang="en-US" sz="1050" dirty="0">
                <a:solidFill>
                  <a:srgbClr val="34495E"/>
                </a:solidFill>
              </a:rPr>
              <a:t> Strict carbon regulations favor EVs over ICE vehicles. </a:t>
            </a: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Battery recycling and chemical waste disposal.</a:t>
            </a:r>
            <a:endParaRPr lang="en-US" sz="1000" dirty="0"/>
          </a:p>
        </p:txBody>
      </p:sp>
      <p:sp>
        <p:nvSpPr>
          <p:cNvPr id="32" name="Shape 28"/>
          <p:cNvSpPr/>
          <p:nvPr/>
        </p:nvSpPr>
        <p:spPr>
          <a:xfrm>
            <a:off x="214313" y="367897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3" name="Shape 29"/>
          <p:cNvSpPr/>
          <p:nvPr/>
        </p:nvSpPr>
        <p:spPr>
          <a:xfrm>
            <a:off x="214313" y="367897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4" name="Text 30"/>
          <p:cNvSpPr/>
          <p:nvPr/>
        </p:nvSpPr>
        <p:spPr>
          <a:xfrm>
            <a:off x="257175" y="3721838"/>
            <a:ext cx="724557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Legal Factors</a:t>
            </a:r>
            <a:endParaRPr lang="en-US" sz="1050" dirty="0"/>
          </a:p>
        </p:txBody>
      </p:sp>
      <p:sp>
        <p:nvSpPr>
          <p:cNvPr id="35" name="Text 31"/>
          <p:cNvSpPr/>
          <p:nvPr/>
        </p:nvSpPr>
        <p:spPr>
          <a:xfrm>
            <a:off x="257175" y="3871857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Data privacy laws regarding vehicle data collection.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Strong IP protection secures competitive advantage.</a:t>
            </a:r>
            <a:endParaRPr lang="en-US" sz="1000" dirty="0"/>
          </a:p>
        </p:txBody>
      </p:sp>
      <p:sp>
        <p:nvSpPr>
          <p:cNvPr id="36" name="Shape 32"/>
          <p:cNvSpPr/>
          <p:nvPr/>
        </p:nvSpPr>
        <p:spPr>
          <a:xfrm>
            <a:off x="4714875" y="84296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7" name="Shape 33"/>
          <p:cNvSpPr/>
          <p:nvPr/>
        </p:nvSpPr>
        <p:spPr>
          <a:xfrm>
            <a:off x="8908256" y="84296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8" name="Text 34"/>
          <p:cNvSpPr/>
          <p:nvPr/>
        </p:nvSpPr>
        <p:spPr>
          <a:xfrm>
            <a:off x="8154253" y="885825"/>
            <a:ext cx="732573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السياسية</a:t>
            </a:r>
            <a:endParaRPr lang="en-US" sz="1050" dirty="0"/>
          </a:p>
        </p:txBody>
      </p:sp>
      <p:sp>
        <p:nvSpPr>
          <p:cNvPr id="39" name="Text 35"/>
          <p:cNvSpPr/>
          <p:nvPr/>
        </p:nvSpPr>
        <p:spPr>
          <a:xfrm>
            <a:off x="4757738" y="1035844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فرصة:</a:t>
            </a:r>
            <a:r>
              <a:rPr lang="en-US" sz="1050" dirty="0">
                <a:solidFill>
                  <a:srgbClr val="34495E"/>
                </a:solidFill>
              </a:rPr>
              <a:t> الحوافز الحكومية (الإعفاءات الضريبية) تعزز الطلب. </a:t>
            </a:r>
            <a:r>
              <a:rPr lang="en-US" sz="1000" b="1" dirty="0">
                <a:solidFill>
                  <a:srgbClr val="00AEEF"/>
                </a:solidFill>
              </a:rPr>
              <a:t>تهديد:</a:t>
            </a:r>
            <a:r>
              <a:rPr lang="en-US" sz="1050" dirty="0">
                <a:solidFill>
                  <a:srgbClr val="34495E"/>
                </a:solidFill>
              </a:rPr>
              <a:t> التوترات التجارية بين أمريكا والصين تؤثر على سلاسل التوريد.</a:t>
            </a:r>
            <a:endParaRPr lang="en-US" sz="1000" dirty="0"/>
          </a:p>
        </p:txBody>
      </p:sp>
      <p:sp>
        <p:nvSpPr>
          <p:cNvPr id="40" name="Shape 36"/>
          <p:cNvSpPr/>
          <p:nvPr/>
        </p:nvSpPr>
        <p:spPr>
          <a:xfrm>
            <a:off x="4714875" y="14101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1" name="Shape 37"/>
          <p:cNvSpPr/>
          <p:nvPr/>
        </p:nvSpPr>
        <p:spPr>
          <a:xfrm>
            <a:off x="8908256" y="14101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2" name="Text 38"/>
          <p:cNvSpPr/>
          <p:nvPr/>
        </p:nvSpPr>
        <p:spPr>
          <a:xfrm>
            <a:off x="8091736" y="1453028"/>
            <a:ext cx="795090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الاقتصادية</a:t>
            </a:r>
            <a:endParaRPr lang="en-US" sz="1050" dirty="0"/>
          </a:p>
        </p:txBody>
      </p:sp>
      <p:sp>
        <p:nvSpPr>
          <p:cNvPr id="43" name="Text 39"/>
          <p:cNvSpPr/>
          <p:nvPr/>
        </p:nvSpPr>
        <p:spPr>
          <a:xfrm>
            <a:off x="4757738" y="1603046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فرصة:</a:t>
            </a:r>
            <a:r>
              <a:rPr lang="en-US" sz="1050" dirty="0">
                <a:solidFill>
                  <a:srgbClr val="34495E"/>
                </a:solidFill>
              </a:rPr>
              <a:t> انخفاض تكاليف البطاريات يحسن هوامش الربح. </a:t>
            </a:r>
            <a:r>
              <a:rPr lang="en-US" sz="1000" b="1" dirty="0">
                <a:solidFill>
                  <a:srgbClr val="00AEEF"/>
                </a:solidFill>
              </a:rPr>
              <a:t>تحدي:</a:t>
            </a:r>
            <a:r>
              <a:rPr lang="en-US" sz="1050" dirty="0">
                <a:solidFill>
                  <a:srgbClr val="34495E"/>
                </a:solidFill>
              </a:rPr>
              <a:t> تقلبات العملات العالمية تؤثر على استقرار الإيرادات الدولية.</a:t>
            </a:r>
            <a:endParaRPr lang="en-US" sz="1000" dirty="0"/>
          </a:p>
        </p:txBody>
      </p:sp>
      <p:sp>
        <p:nvSpPr>
          <p:cNvPr id="44" name="Shape 40"/>
          <p:cNvSpPr/>
          <p:nvPr/>
        </p:nvSpPr>
        <p:spPr>
          <a:xfrm>
            <a:off x="4714875" y="1977368"/>
            <a:ext cx="4214813" cy="36575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5" name="Shape 41"/>
          <p:cNvSpPr/>
          <p:nvPr/>
        </p:nvSpPr>
        <p:spPr>
          <a:xfrm>
            <a:off x="8908256" y="1977368"/>
            <a:ext cx="21431" cy="365754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6" name="Text 42"/>
          <p:cNvSpPr/>
          <p:nvPr/>
        </p:nvSpPr>
        <p:spPr>
          <a:xfrm>
            <a:off x="8085325" y="2020230"/>
            <a:ext cx="801501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الاجتماعية</a:t>
            </a:r>
            <a:endParaRPr lang="en-US" sz="1050" dirty="0"/>
          </a:p>
        </p:txBody>
      </p:sp>
      <p:sp>
        <p:nvSpPr>
          <p:cNvPr id="47" name="Text 43"/>
          <p:cNvSpPr/>
          <p:nvPr/>
        </p:nvSpPr>
        <p:spPr>
          <a:xfrm>
            <a:off x="4452919" y="2170249"/>
            <a:ext cx="4433907" cy="130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اتجاه:</a:t>
            </a:r>
            <a:r>
              <a:rPr lang="en-US" sz="1050" dirty="0">
                <a:solidFill>
                  <a:srgbClr val="34495E"/>
                </a:solidFill>
              </a:rPr>
              <a:t> تحول ثقافي نحو "أنماط حياة منخفضة الكربون". نمو الثروة في الأسواق الناشئة يوسع قاعدة العملاء.</a:t>
            </a:r>
            <a:endParaRPr lang="en-US" sz="1000" dirty="0"/>
          </a:p>
        </p:txBody>
      </p:sp>
      <p:sp>
        <p:nvSpPr>
          <p:cNvPr id="48" name="Shape 44"/>
          <p:cNvSpPr/>
          <p:nvPr/>
        </p:nvSpPr>
        <p:spPr>
          <a:xfrm>
            <a:off x="4714875" y="2414560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9" name="Shape 45"/>
          <p:cNvSpPr/>
          <p:nvPr/>
        </p:nvSpPr>
        <p:spPr>
          <a:xfrm>
            <a:off x="8908256" y="2414560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0" name="Text 46"/>
          <p:cNvSpPr/>
          <p:nvPr/>
        </p:nvSpPr>
        <p:spPr>
          <a:xfrm>
            <a:off x="8040439" y="2457422"/>
            <a:ext cx="846387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التكنولوجية</a:t>
            </a:r>
            <a:endParaRPr lang="en-US" sz="1050" dirty="0"/>
          </a:p>
        </p:txBody>
      </p:sp>
      <p:sp>
        <p:nvSpPr>
          <p:cNvPr id="51" name="Text 47"/>
          <p:cNvSpPr/>
          <p:nvPr/>
        </p:nvSpPr>
        <p:spPr>
          <a:xfrm>
            <a:off x="4757738" y="2607441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قوة:</a:t>
            </a:r>
            <a:r>
              <a:rPr lang="en-US" sz="1050" dirty="0">
                <a:solidFill>
                  <a:srgbClr val="34495E"/>
                </a:solidFill>
              </a:rPr>
              <a:t> الريادة في القيادة الذاتية وتخزين الطاقة. </a:t>
            </a:r>
            <a:r>
              <a:rPr lang="en-US" sz="1000" b="1" dirty="0">
                <a:solidFill>
                  <a:srgbClr val="00AEEF"/>
                </a:solidFill>
              </a:rPr>
              <a:t>مخاطرة:</a:t>
            </a:r>
            <a:r>
              <a:rPr lang="en-US" sz="1050" dirty="0">
                <a:solidFill>
                  <a:srgbClr val="34495E"/>
                </a:solidFill>
              </a:rPr>
              <a:t> التقادم السريع يتطلب استثماراً مستمراً في البحث والتطوير.</a:t>
            </a:r>
            <a:endParaRPr lang="en-US" sz="1000" dirty="0"/>
          </a:p>
        </p:txBody>
      </p:sp>
      <p:sp>
        <p:nvSpPr>
          <p:cNvPr id="52" name="Shape 48"/>
          <p:cNvSpPr/>
          <p:nvPr/>
        </p:nvSpPr>
        <p:spPr>
          <a:xfrm>
            <a:off x="4714875" y="2981762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3" name="Shape 49"/>
          <p:cNvSpPr/>
          <p:nvPr/>
        </p:nvSpPr>
        <p:spPr>
          <a:xfrm>
            <a:off x="8908256" y="2981762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4" name="Text 50"/>
          <p:cNvSpPr/>
          <p:nvPr/>
        </p:nvSpPr>
        <p:spPr>
          <a:xfrm>
            <a:off x="8276081" y="3024625"/>
            <a:ext cx="610745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البيئية</a:t>
            </a:r>
            <a:endParaRPr lang="en-US" sz="1050" dirty="0"/>
          </a:p>
        </p:txBody>
      </p:sp>
      <p:sp>
        <p:nvSpPr>
          <p:cNvPr id="55" name="Text 51"/>
          <p:cNvSpPr/>
          <p:nvPr/>
        </p:nvSpPr>
        <p:spPr>
          <a:xfrm>
            <a:off x="4757738" y="3174643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ميزة:</a:t>
            </a:r>
            <a:r>
              <a:rPr lang="en-US" sz="1050" dirty="0">
                <a:solidFill>
                  <a:srgbClr val="34495E"/>
                </a:solidFill>
              </a:rPr>
              <a:t> لوائح الكربون الصارمة تفضل السيارات الكهربائية. </a:t>
            </a:r>
            <a:r>
              <a:rPr lang="en-US" sz="1000" b="1" dirty="0">
                <a:solidFill>
                  <a:srgbClr val="00AEEF"/>
                </a:solidFill>
              </a:rPr>
              <a:t>تحدي:</a:t>
            </a:r>
            <a:r>
              <a:rPr lang="en-US" sz="1050" dirty="0">
                <a:solidFill>
                  <a:srgbClr val="34495E"/>
                </a:solidFill>
              </a:rPr>
              <a:t> إعادة تدوير البطاريات والتخلص من النفايات الكيميائية.</a:t>
            </a:r>
            <a:endParaRPr lang="en-US" sz="1000" dirty="0"/>
          </a:p>
        </p:txBody>
      </p:sp>
      <p:sp>
        <p:nvSpPr>
          <p:cNvPr id="56" name="Shape 52"/>
          <p:cNvSpPr/>
          <p:nvPr/>
        </p:nvSpPr>
        <p:spPr>
          <a:xfrm>
            <a:off x="4714875" y="35489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7" name="Shape 53"/>
          <p:cNvSpPr/>
          <p:nvPr/>
        </p:nvSpPr>
        <p:spPr>
          <a:xfrm>
            <a:off x="8908256" y="35489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8" name="Text 54"/>
          <p:cNvSpPr/>
          <p:nvPr/>
        </p:nvSpPr>
        <p:spPr>
          <a:xfrm>
            <a:off x="8176695" y="3591827"/>
            <a:ext cx="710131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القانونية</a:t>
            </a:r>
            <a:endParaRPr lang="en-US" sz="1050" dirty="0"/>
          </a:p>
        </p:txBody>
      </p:sp>
      <p:sp>
        <p:nvSpPr>
          <p:cNvPr id="59" name="Text 55"/>
          <p:cNvSpPr/>
          <p:nvPr/>
        </p:nvSpPr>
        <p:spPr>
          <a:xfrm>
            <a:off x="4757738" y="3741846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تحدي:</a:t>
            </a:r>
            <a:r>
              <a:rPr lang="en-US" sz="1050" dirty="0">
                <a:solidFill>
                  <a:srgbClr val="34495E"/>
                </a:solidFill>
              </a:rPr>
              <a:t> قوانين خصوصية البيانات المتعلقة بجمع بيانات المركبات. </a:t>
            </a:r>
            <a:r>
              <a:rPr lang="en-US" sz="1000" b="1" dirty="0">
                <a:solidFill>
                  <a:srgbClr val="00AEEF"/>
                </a:solidFill>
              </a:rPr>
              <a:t>فرصة:</a:t>
            </a:r>
            <a:r>
              <a:rPr lang="en-US" sz="1050" dirty="0">
                <a:solidFill>
                  <a:srgbClr val="34495E"/>
                </a:solidFill>
              </a:rPr>
              <a:t> حماية الملكية الفكرية تضمن الميزة التنافسية.</a:t>
            </a:r>
            <a:endParaRPr lang="en-US" sz="10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4F135A16-D3B8-EFFF-63A5-FD323BA1472A}"/>
              </a:ext>
            </a:extLst>
          </p:cNvPr>
          <p:cNvSpPr/>
          <p:nvPr/>
        </p:nvSpPr>
        <p:spPr>
          <a:xfrm>
            <a:off x="142875" y="741164"/>
            <a:ext cx="8871691" cy="3955851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pic>
        <p:nvPicPr>
          <p:cNvPr id="61" name="Graphic 21">
            <a:extLst>
              <a:ext uri="{FF2B5EF4-FFF2-40B4-BE49-F238E27FC236}">
                <a16:creationId xmlns:a16="http://schemas.microsoft.com/office/drawing/2014/main" id="{68DA3AE9-5B92-2235-1B38-7C9982CA1F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83586" y="185738"/>
            <a:ext cx="423193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FFFFFF"/>
                </a:solidFill>
              </a:rPr>
              <a:t>Lecture </a:t>
            </a:r>
            <a:endParaRPr lang="en-US" sz="1000" dirty="0"/>
          </a:p>
        </p:txBody>
      </p:sp>
      <p:sp>
        <p:nvSpPr>
          <p:cNvPr id="6" name="Text 2"/>
          <p:cNvSpPr/>
          <p:nvPr/>
        </p:nvSpPr>
        <p:spPr>
          <a:xfrm>
            <a:off x="352946" y="321469"/>
            <a:ext cx="259686" cy="3077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000" b="1" dirty="0">
                <a:solidFill>
                  <a:srgbClr val="FFFFFF"/>
                </a:solidFill>
              </a:rPr>
              <a:t>03</a:t>
            </a:r>
            <a:endParaRPr lang="en-US" sz="20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2147383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Waste-to-Energy in China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957263" y="446484"/>
            <a:ext cx="2249014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تحويل النفايات إلى طاقة في الصين</a:t>
            </a:r>
            <a:endParaRPr lang="en-US" sz="1600" dirty="0"/>
          </a:p>
        </p:txBody>
      </p:sp>
      <p:sp>
        <p:nvSpPr>
          <p:cNvPr id="12" name="Shape 8"/>
          <p:cNvSpPr/>
          <p:nvPr/>
        </p:nvSpPr>
        <p:spPr>
          <a:xfrm>
            <a:off x="214313" y="84296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3" name="Shape 9"/>
          <p:cNvSpPr/>
          <p:nvPr/>
        </p:nvSpPr>
        <p:spPr>
          <a:xfrm>
            <a:off x="214313" y="84296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4" name="Text 10"/>
          <p:cNvSpPr/>
          <p:nvPr/>
        </p:nvSpPr>
        <p:spPr>
          <a:xfrm>
            <a:off x="257175" y="885825"/>
            <a:ext cx="839974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Political Factors</a:t>
            </a:r>
            <a:endParaRPr lang="en-US" sz="1000" dirty="0"/>
          </a:p>
        </p:txBody>
      </p:sp>
      <p:sp>
        <p:nvSpPr>
          <p:cNvPr id="15" name="Text 11"/>
          <p:cNvSpPr/>
          <p:nvPr/>
        </p:nvSpPr>
        <p:spPr>
          <a:xfrm>
            <a:off x="257175" y="1035844"/>
            <a:ext cx="4129088" cy="3847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Challenge:</a:t>
            </a:r>
            <a:r>
              <a:rPr lang="en-US" sz="1000" dirty="0">
                <a:solidFill>
                  <a:srgbClr val="34495E"/>
                </a:solidFill>
              </a:rPr>
              <a:t> Fragmentation of authority among multiple agencies complicates licensing. </a:t>
            </a:r>
            <a:r>
              <a:rPr lang="en-US" sz="900" b="1" dirty="0">
                <a:solidFill>
                  <a:srgbClr val="00AEEF"/>
                </a:solidFill>
              </a:rPr>
              <a:t>Opportunity:</a:t>
            </a:r>
            <a:r>
              <a:rPr lang="en-US" sz="1000" dirty="0">
                <a:solidFill>
                  <a:srgbClr val="34495E"/>
                </a:solidFill>
              </a:rPr>
              <a:t> Adoption of Public-Private Partnership (PPP) models attracts investment.</a:t>
            </a:r>
            <a:endParaRPr lang="en-US" sz="900" dirty="0"/>
          </a:p>
        </p:txBody>
      </p:sp>
      <p:sp>
        <p:nvSpPr>
          <p:cNvPr id="16" name="Shape 12"/>
          <p:cNvSpPr/>
          <p:nvPr/>
        </p:nvSpPr>
        <p:spPr>
          <a:xfrm>
            <a:off x="214313" y="14101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7" name="Shape 13"/>
          <p:cNvSpPr/>
          <p:nvPr/>
        </p:nvSpPr>
        <p:spPr>
          <a:xfrm>
            <a:off x="214313" y="14101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8" name="Text 14"/>
          <p:cNvSpPr/>
          <p:nvPr/>
        </p:nvSpPr>
        <p:spPr>
          <a:xfrm>
            <a:off x="257175" y="1453028"/>
            <a:ext cx="924933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Economic Factors</a:t>
            </a:r>
            <a:endParaRPr lang="en-US" sz="1000" dirty="0"/>
          </a:p>
        </p:txBody>
      </p:sp>
      <p:sp>
        <p:nvSpPr>
          <p:cNvPr id="19" name="Text 15"/>
          <p:cNvSpPr/>
          <p:nvPr/>
        </p:nvSpPr>
        <p:spPr>
          <a:xfrm>
            <a:off x="257175" y="1603046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Opportunity:</a:t>
            </a:r>
            <a:r>
              <a:rPr lang="en-US" sz="1000" dirty="0">
                <a:solidFill>
                  <a:srgbClr val="34495E"/>
                </a:solidFill>
              </a:rPr>
              <a:t> Massive government investment in sustainable infrastructure creates a stable market for private sector participation through PPPs.</a:t>
            </a:r>
            <a:endParaRPr lang="en-US" sz="900" dirty="0"/>
          </a:p>
        </p:txBody>
      </p:sp>
      <p:sp>
        <p:nvSpPr>
          <p:cNvPr id="20" name="Shape 16"/>
          <p:cNvSpPr/>
          <p:nvPr/>
        </p:nvSpPr>
        <p:spPr>
          <a:xfrm>
            <a:off x="214313" y="1977368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1" name="Shape 17"/>
          <p:cNvSpPr/>
          <p:nvPr/>
        </p:nvSpPr>
        <p:spPr>
          <a:xfrm>
            <a:off x="214313" y="1977368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2" name="Text 18"/>
          <p:cNvSpPr/>
          <p:nvPr/>
        </p:nvSpPr>
        <p:spPr>
          <a:xfrm>
            <a:off x="257175" y="2020230"/>
            <a:ext cx="722955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Social Factors</a:t>
            </a:r>
            <a:endParaRPr lang="en-US" sz="1000" dirty="0"/>
          </a:p>
        </p:txBody>
      </p:sp>
      <p:sp>
        <p:nvSpPr>
          <p:cNvPr id="23" name="Text 19"/>
          <p:cNvSpPr/>
          <p:nvPr/>
        </p:nvSpPr>
        <p:spPr>
          <a:xfrm>
            <a:off x="257175" y="2170249"/>
            <a:ext cx="4129088" cy="3865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Challenge:</a:t>
            </a:r>
            <a:r>
              <a:rPr lang="en-US" sz="1000" dirty="0">
                <a:solidFill>
                  <a:srgbClr val="34495E"/>
                </a:solidFill>
              </a:rPr>
              <a:t> "NIMBY" (Not In My Back Yard) phenomenon - local opposition to incinerators near residential areas. </a:t>
            </a:r>
            <a:r>
              <a:rPr lang="en-US" sz="900" b="1" dirty="0">
                <a:solidFill>
                  <a:srgbClr val="00AEEF"/>
                </a:solidFill>
              </a:rPr>
              <a:t>Opportunity:</a:t>
            </a:r>
            <a:r>
              <a:rPr lang="en-US" sz="1000" dirty="0">
                <a:solidFill>
                  <a:srgbClr val="34495E"/>
                </a:solidFill>
              </a:rPr>
              <a:t> Rising environmental awareness.</a:t>
            </a:r>
            <a:endParaRPr lang="en-US" sz="900" dirty="0"/>
          </a:p>
        </p:txBody>
      </p:sp>
      <p:sp>
        <p:nvSpPr>
          <p:cNvPr id="24" name="Shape 20"/>
          <p:cNvSpPr/>
          <p:nvPr/>
        </p:nvSpPr>
        <p:spPr>
          <a:xfrm>
            <a:off x="214313" y="2544570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5" name="Shape 21"/>
          <p:cNvSpPr/>
          <p:nvPr/>
        </p:nvSpPr>
        <p:spPr>
          <a:xfrm>
            <a:off x="214313" y="2544570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6" name="Text 22"/>
          <p:cNvSpPr/>
          <p:nvPr/>
        </p:nvSpPr>
        <p:spPr>
          <a:xfrm>
            <a:off x="257175" y="2587433"/>
            <a:ext cx="1142942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Technological Factors</a:t>
            </a:r>
            <a:endParaRPr lang="en-US" sz="1000" dirty="0"/>
          </a:p>
        </p:txBody>
      </p:sp>
      <p:sp>
        <p:nvSpPr>
          <p:cNvPr id="27" name="Text 23"/>
          <p:cNvSpPr/>
          <p:nvPr/>
        </p:nvSpPr>
        <p:spPr>
          <a:xfrm>
            <a:off x="257175" y="2737452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Challenge:</a:t>
            </a:r>
            <a:r>
              <a:rPr lang="en-US" sz="1000" dirty="0">
                <a:solidFill>
                  <a:srgbClr val="34495E"/>
                </a:solidFill>
              </a:rPr>
              <a:t> Urgent need for advanced incineration technology to reduce toxic emissions (dioxins). </a:t>
            </a:r>
            <a:r>
              <a:rPr lang="en-US" sz="900" b="1" dirty="0">
                <a:solidFill>
                  <a:srgbClr val="00AEEF"/>
                </a:solidFill>
              </a:rPr>
              <a:t>Opportunity:</a:t>
            </a:r>
            <a:r>
              <a:rPr lang="en-US" sz="1000" dirty="0">
                <a:solidFill>
                  <a:srgbClr val="34495E"/>
                </a:solidFill>
              </a:rPr>
              <a:t> Innovation in waste treatment processes.</a:t>
            </a:r>
            <a:endParaRPr lang="en-US" sz="900" dirty="0"/>
          </a:p>
        </p:txBody>
      </p:sp>
      <p:sp>
        <p:nvSpPr>
          <p:cNvPr id="28" name="Shape 24"/>
          <p:cNvSpPr/>
          <p:nvPr/>
        </p:nvSpPr>
        <p:spPr>
          <a:xfrm>
            <a:off x="214313" y="311177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9" name="Shape 25"/>
          <p:cNvSpPr/>
          <p:nvPr/>
        </p:nvSpPr>
        <p:spPr>
          <a:xfrm>
            <a:off x="214313" y="311177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0" name="Text 26"/>
          <p:cNvSpPr/>
          <p:nvPr/>
        </p:nvSpPr>
        <p:spPr>
          <a:xfrm>
            <a:off x="257175" y="3154635"/>
            <a:ext cx="1197444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Environmental Factors</a:t>
            </a:r>
            <a:endParaRPr lang="en-US" sz="1000" dirty="0"/>
          </a:p>
        </p:txBody>
      </p:sp>
      <p:sp>
        <p:nvSpPr>
          <p:cNvPr id="31" name="Text 27"/>
          <p:cNvSpPr/>
          <p:nvPr/>
        </p:nvSpPr>
        <p:spPr>
          <a:xfrm>
            <a:off x="257175" y="3304654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Driver:</a:t>
            </a:r>
            <a:r>
              <a:rPr lang="en-US" sz="1000" dirty="0">
                <a:solidFill>
                  <a:srgbClr val="34495E"/>
                </a:solidFill>
              </a:rPr>
              <a:t> Strict regulations to protect air quality in major cities force industry upgrades. </a:t>
            </a:r>
            <a:r>
              <a:rPr lang="en-US" sz="900" b="1" dirty="0">
                <a:solidFill>
                  <a:srgbClr val="00AEEF"/>
                </a:solidFill>
              </a:rPr>
              <a:t>Goal:</a:t>
            </a:r>
            <a:r>
              <a:rPr lang="en-US" sz="1000" dirty="0">
                <a:solidFill>
                  <a:srgbClr val="34495E"/>
                </a:solidFill>
              </a:rPr>
              <a:t> Carbon emission reduction and sustainable waste management.</a:t>
            </a:r>
            <a:endParaRPr lang="en-US" sz="900" dirty="0"/>
          </a:p>
        </p:txBody>
      </p:sp>
      <p:sp>
        <p:nvSpPr>
          <p:cNvPr id="32" name="Shape 28"/>
          <p:cNvSpPr/>
          <p:nvPr/>
        </p:nvSpPr>
        <p:spPr>
          <a:xfrm>
            <a:off x="214313" y="367897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3" name="Shape 29"/>
          <p:cNvSpPr/>
          <p:nvPr/>
        </p:nvSpPr>
        <p:spPr>
          <a:xfrm>
            <a:off x="214313" y="367897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4" name="Text 30"/>
          <p:cNvSpPr/>
          <p:nvPr/>
        </p:nvSpPr>
        <p:spPr>
          <a:xfrm>
            <a:off x="257175" y="3721838"/>
            <a:ext cx="687689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Legal Factors</a:t>
            </a:r>
            <a:endParaRPr lang="en-US" sz="1000" dirty="0"/>
          </a:p>
        </p:txBody>
      </p:sp>
      <p:sp>
        <p:nvSpPr>
          <p:cNvPr id="35" name="Text 31"/>
          <p:cNvSpPr/>
          <p:nvPr/>
        </p:nvSpPr>
        <p:spPr>
          <a:xfrm>
            <a:off x="257175" y="3871857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Opportunity:</a:t>
            </a:r>
            <a:r>
              <a:rPr lang="en-US" sz="1000" dirty="0">
                <a:solidFill>
                  <a:srgbClr val="34495E"/>
                </a:solidFill>
              </a:rPr>
              <a:t> Development of specific legislation for urban solid waste management and establishment of clear legal emission standards.</a:t>
            </a:r>
            <a:endParaRPr lang="en-US" sz="900" dirty="0"/>
          </a:p>
        </p:txBody>
      </p:sp>
      <p:sp>
        <p:nvSpPr>
          <p:cNvPr id="36" name="Shape 32"/>
          <p:cNvSpPr/>
          <p:nvPr/>
        </p:nvSpPr>
        <p:spPr>
          <a:xfrm>
            <a:off x="4638868" y="831989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7" name="Shape 33"/>
          <p:cNvSpPr/>
          <p:nvPr/>
        </p:nvSpPr>
        <p:spPr>
          <a:xfrm>
            <a:off x="8908256" y="84296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8" name="Text 34"/>
          <p:cNvSpPr/>
          <p:nvPr/>
        </p:nvSpPr>
        <p:spPr>
          <a:xfrm>
            <a:off x="8189519" y="885825"/>
            <a:ext cx="697307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السياسية</a:t>
            </a:r>
            <a:endParaRPr lang="en-US" sz="1000" dirty="0"/>
          </a:p>
        </p:txBody>
      </p:sp>
      <p:sp>
        <p:nvSpPr>
          <p:cNvPr id="39" name="Text 35"/>
          <p:cNvSpPr/>
          <p:nvPr/>
        </p:nvSpPr>
        <p:spPr>
          <a:xfrm>
            <a:off x="4757738" y="1035844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التحدي:</a:t>
            </a:r>
            <a:r>
              <a:rPr lang="en-US" sz="1000" dirty="0">
                <a:solidFill>
                  <a:srgbClr val="34495E"/>
                </a:solidFill>
              </a:rPr>
              <a:t> تجزئة السلطة بين وكالات متعددة تعقد التراخيص. </a:t>
            </a:r>
            <a:r>
              <a:rPr lang="en-US" sz="900" b="1" dirty="0">
                <a:solidFill>
                  <a:srgbClr val="00AEEF"/>
                </a:solidFill>
              </a:rPr>
              <a:t>الفرصة:</a:t>
            </a:r>
            <a:r>
              <a:rPr lang="en-US" sz="1000" dirty="0">
                <a:solidFill>
                  <a:srgbClr val="34495E"/>
                </a:solidFill>
              </a:rPr>
              <a:t> اعتماد نماذج الشراكة بين القطاعين العام والخاص (PPP) يجذب الاستثمار.</a:t>
            </a:r>
            <a:endParaRPr lang="en-US" sz="900" dirty="0"/>
          </a:p>
        </p:txBody>
      </p:sp>
      <p:sp>
        <p:nvSpPr>
          <p:cNvPr id="40" name="Shape 36"/>
          <p:cNvSpPr/>
          <p:nvPr/>
        </p:nvSpPr>
        <p:spPr>
          <a:xfrm>
            <a:off x="4714875" y="14101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1" name="Shape 37"/>
          <p:cNvSpPr/>
          <p:nvPr/>
        </p:nvSpPr>
        <p:spPr>
          <a:xfrm>
            <a:off x="8908256" y="14101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2" name="Text 38"/>
          <p:cNvSpPr/>
          <p:nvPr/>
        </p:nvSpPr>
        <p:spPr>
          <a:xfrm>
            <a:off x="8133414" y="1453028"/>
            <a:ext cx="753412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الاقتصادية</a:t>
            </a:r>
            <a:endParaRPr lang="en-US" sz="1000" dirty="0"/>
          </a:p>
        </p:txBody>
      </p:sp>
      <p:sp>
        <p:nvSpPr>
          <p:cNvPr id="43" name="Text 39"/>
          <p:cNvSpPr/>
          <p:nvPr/>
        </p:nvSpPr>
        <p:spPr>
          <a:xfrm>
            <a:off x="4757738" y="1603046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الفرصة:</a:t>
            </a:r>
            <a:r>
              <a:rPr lang="en-US" sz="1000" dirty="0">
                <a:solidFill>
                  <a:srgbClr val="34495E"/>
                </a:solidFill>
              </a:rPr>
              <a:t> الاستثمار الحكومي الضخم في البنية التحتية المستدامة يخلق سوقاً مستقراً لمشاركة القطاع الخاص عبر الشراكات.</a:t>
            </a:r>
            <a:endParaRPr lang="en-US" sz="900" dirty="0"/>
          </a:p>
        </p:txBody>
      </p:sp>
      <p:sp>
        <p:nvSpPr>
          <p:cNvPr id="44" name="Shape 40"/>
          <p:cNvSpPr/>
          <p:nvPr/>
        </p:nvSpPr>
        <p:spPr>
          <a:xfrm>
            <a:off x="4714875" y="1977368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5" name="Shape 41"/>
          <p:cNvSpPr/>
          <p:nvPr/>
        </p:nvSpPr>
        <p:spPr>
          <a:xfrm>
            <a:off x="8908256" y="1977368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6" name="Text 42"/>
          <p:cNvSpPr/>
          <p:nvPr/>
        </p:nvSpPr>
        <p:spPr>
          <a:xfrm>
            <a:off x="8125399" y="2020230"/>
            <a:ext cx="761427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الاجتماعية</a:t>
            </a:r>
            <a:endParaRPr lang="en-US" sz="1000" dirty="0"/>
          </a:p>
        </p:txBody>
      </p:sp>
      <p:sp>
        <p:nvSpPr>
          <p:cNvPr id="47" name="Text 43"/>
          <p:cNvSpPr/>
          <p:nvPr/>
        </p:nvSpPr>
        <p:spPr>
          <a:xfrm>
            <a:off x="4757738" y="2170249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التحدي:</a:t>
            </a:r>
            <a:r>
              <a:rPr lang="en-US" sz="1000" dirty="0">
                <a:solidFill>
                  <a:srgbClr val="34495E"/>
                </a:solidFill>
              </a:rPr>
              <a:t> ظاهرة "ليس في فنائي الخلفي" (NIMBY) - المعارضة المحلية للمحارق قرب المناطق السكنية. </a:t>
            </a:r>
            <a:r>
              <a:rPr lang="en-US" sz="900" b="1" dirty="0">
                <a:solidFill>
                  <a:srgbClr val="00AEEF"/>
                </a:solidFill>
              </a:rPr>
              <a:t>الفرصة:</a:t>
            </a:r>
            <a:r>
              <a:rPr lang="en-US" sz="1000" dirty="0">
                <a:solidFill>
                  <a:srgbClr val="34495E"/>
                </a:solidFill>
              </a:rPr>
              <a:t> تزايد الوعي البيئي.</a:t>
            </a:r>
            <a:endParaRPr lang="en-US" sz="900" dirty="0"/>
          </a:p>
        </p:txBody>
      </p:sp>
      <p:sp>
        <p:nvSpPr>
          <p:cNvPr id="48" name="Shape 44"/>
          <p:cNvSpPr/>
          <p:nvPr/>
        </p:nvSpPr>
        <p:spPr>
          <a:xfrm>
            <a:off x="4714875" y="2544570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9" name="Shape 45"/>
          <p:cNvSpPr/>
          <p:nvPr/>
        </p:nvSpPr>
        <p:spPr>
          <a:xfrm>
            <a:off x="8908256" y="2544570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0" name="Text 46"/>
          <p:cNvSpPr/>
          <p:nvPr/>
        </p:nvSpPr>
        <p:spPr>
          <a:xfrm>
            <a:off x="8082119" y="2587433"/>
            <a:ext cx="804707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التكنولوجية</a:t>
            </a:r>
            <a:endParaRPr lang="en-US" sz="1000" dirty="0"/>
          </a:p>
        </p:txBody>
      </p:sp>
      <p:sp>
        <p:nvSpPr>
          <p:cNvPr id="51" name="Text 47"/>
          <p:cNvSpPr/>
          <p:nvPr/>
        </p:nvSpPr>
        <p:spPr>
          <a:xfrm>
            <a:off x="4757738" y="2737452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التحدي:</a:t>
            </a:r>
            <a:r>
              <a:rPr lang="en-US" sz="1000" dirty="0">
                <a:solidFill>
                  <a:srgbClr val="34495E"/>
                </a:solidFill>
              </a:rPr>
              <a:t> حاجة ملحة لتقنيات حرق متقدمة لتقليل الانبعاثات السامة (الديوكسينات). </a:t>
            </a:r>
            <a:r>
              <a:rPr lang="en-US" sz="900" b="1" dirty="0">
                <a:solidFill>
                  <a:srgbClr val="00AEEF"/>
                </a:solidFill>
              </a:rPr>
              <a:t>الفرصة:</a:t>
            </a:r>
            <a:r>
              <a:rPr lang="en-US" sz="1000" dirty="0">
                <a:solidFill>
                  <a:srgbClr val="34495E"/>
                </a:solidFill>
              </a:rPr>
              <a:t> الابتكار في عمليات معالجة النفايات.</a:t>
            </a:r>
            <a:endParaRPr lang="en-US" sz="900" dirty="0"/>
          </a:p>
        </p:txBody>
      </p:sp>
      <p:sp>
        <p:nvSpPr>
          <p:cNvPr id="52" name="Shape 48"/>
          <p:cNvSpPr/>
          <p:nvPr/>
        </p:nvSpPr>
        <p:spPr>
          <a:xfrm>
            <a:off x="4714875" y="311177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3" name="Shape 49"/>
          <p:cNvSpPr/>
          <p:nvPr/>
        </p:nvSpPr>
        <p:spPr>
          <a:xfrm>
            <a:off x="8908256" y="311177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4" name="Text 50"/>
          <p:cNvSpPr/>
          <p:nvPr/>
        </p:nvSpPr>
        <p:spPr>
          <a:xfrm>
            <a:off x="8306539" y="3154635"/>
            <a:ext cx="580287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البيئية</a:t>
            </a:r>
            <a:endParaRPr lang="en-US" sz="1000" dirty="0"/>
          </a:p>
        </p:txBody>
      </p:sp>
      <p:sp>
        <p:nvSpPr>
          <p:cNvPr id="55" name="Text 51"/>
          <p:cNvSpPr/>
          <p:nvPr/>
        </p:nvSpPr>
        <p:spPr>
          <a:xfrm>
            <a:off x="4757738" y="3304654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المحرك:</a:t>
            </a:r>
            <a:r>
              <a:rPr lang="en-US" sz="1000" dirty="0">
                <a:solidFill>
                  <a:srgbClr val="34495E"/>
                </a:solidFill>
              </a:rPr>
              <a:t> لوائح صارمة لحماية جودة الهواء في المدن الكبرى تفرض تحديث الصناعة. </a:t>
            </a:r>
            <a:r>
              <a:rPr lang="en-US" sz="900" b="1" dirty="0">
                <a:solidFill>
                  <a:srgbClr val="00AEEF"/>
                </a:solidFill>
              </a:rPr>
              <a:t>الهدف:</a:t>
            </a:r>
            <a:r>
              <a:rPr lang="en-US" sz="1000" dirty="0">
                <a:solidFill>
                  <a:srgbClr val="34495E"/>
                </a:solidFill>
              </a:rPr>
              <a:t> تقليل الكربون وإدارة مستدامة للنفايات.</a:t>
            </a:r>
            <a:endParaRPr lang="en-US" sz="900" dirty="0"/>
          </a:p>
        </p:txBody>
      </p:sp>
      <p:sp>
        <p:nvSpPr>
          <p:cNvPr id="56" name="Shape 52"/>
          <p:cNvSpPr/>
          <p:nvPr/>
        </p:nvSpPr>
        <p:spPr>
          <a:xfrm>
            <a:off x="4714875" y="3678975"/>
            <a:ext cx="4214813" cy="36575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7" name="Shape 53"/>
          <p:cNvSpPr/>
          <p:nvPr/>
        </p:nvSpPr>
        <p:spPr>
          <a:xfrm>
            <a:off x="8908256" y="3678975"/>
            <a:ext cx="21431" cy="365754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8" name="Text 54"/>
          <p:cNvSpPr/>
          <p:nvPr/>
        </p:nvSpPr>
        <p:spPr>
          <a:xfrm>
            <a:off x="8211961" y="3721838"/>
            <a:ext cx="674865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القانونية</a:t>
            </a:r>
            <a:endParaRPr lang="en-US" sz="1000" dirty="0"/>
          </a:p>
        </p:txBody>
      </p:sp>
      <p:sp>
        <p:nvSpPr>
          <p:cNvPr id="59" name="Text 55"/>
          <p:cNvSpPr/>
          <p:nvPr/>
        </p:nvSpPr>
        <p:spPr>
          <a:xfrm>
            <a:off x="4638868" y="3871857"/>
            <a:ext cx="4247958" cy="12901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الفرصة:</a:t>
            </a:r>
            <a:r>
              <a:rPr lang="en-US" sz="1000" dirty="0">
                <a:solidFill>
                  <a:srgbClr val="34495E"/>
                </a:solidFill>
              </a:rPr>
              <a:t> تطوير تشريعات محددة لإدارة النفايات الصلبة الحضرية ووضع معايير قانونية واضحة للانبعاثات.</a:t>
            </a:r>
            <a:endParaRPr lang="en-US" sz="9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54DC6A9B-B54B-5C97-7E57-974F00126AF5}"/>
              </a:ext>
            </a:extLst>
          </p:cNvPr>
          <p:cNvSpPr/>
          <p:nvPr/>
        </p:nvSpPr>
        <p:spPr>
          <a:xfrm>
            <a:off x="142875" y="807244"/>
            <a:ext cx="8858867" cy="3700209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" name="Graphic 21">
            <a:extLst>
              <a:ext uri="{FF2B5EF4-FFF2-40B4-BE49-F238E27FC236}">
                <a16:creationId xmlns:a16="http://schemas.microsoft.com/office/drawing/2014/main" id="{3D4D0F50-9CD8-2D40-ACC2-94378A6E26D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98994" y="650090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66844" y="692953"/>
            <a:ext cx="512704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Lecture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509065" y="828684"/>
            <a:ext cx="169918" cy="27481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03</a:t>
            </a:r>
            <a:endParaRPr lang="en-US" sz="1300" dirty="0"/>
          </a:p>
        </p:txBody>
      </p:sp>
      <p:sp>
        <p:nvSpPr>
          <p:cNvPr id="7" name="Text 3"/>
          <p:cNvSpPr/>
          <p:nvPr/>
        </p:nvSpPr>
        <p:spPr>
          <a:xfrm>
            <a:off x="1147398" y="692953"/>
            <a:ext cx="2209131" cy="197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Comparative Analysis &amp; Lessons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1147398" y="962629"/>
            <a:ext cx="1885131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التحليل المقارن والدروس المستفادة</a:t>
            </a:r>
            <a:endParaRPr lang="en-US" sz="1300" dirty="0"/>
          </a:p>
        </p:txBody>
      </p:sp>
      <p:sp>
        <p:nvSpPr>
          <p:cNvPr id="12" name="Shape 8"/>
          <p:cNvSpPr/>
          <p:nvPr/>
        </p:nvSpPr>
        <p:spPr>
          <a:xfrm>
            <a:off x="228600" y="1451967"/>
            <a:ext cx="4186238" cy="88939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3" name="Shape 9"/>
          <p:cNvSpPr/>
          <p:nvPr/>
        </p:nvSpPr>
        <p:spPr>
          <a:xfrm>
            <a:off x="228600" y="1451967"/>
            <a:ext cx="28575" cy="88939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5" y="1553766"/>
            <a:ext cx="142875" cy="14287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514350" y="1537692"/>
            <a:ext cx="875240" cy="159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1. Specificity</a:t>
            </a:r>
            <a:endParaRPr lang="en-US" sz="1300" dirty="0"/>
          </a:p>
        </p:txBody>
      </p:sp>
      <p:sp>
        <p:nvSpPr>
          <p:cNvPr id="16" name="Text 11"/>
          <p:cNvSpPr/>
          <p:nvPr/>
        </p:nvSpPr>
        <p:spPr>
          <a:xfrm>
            <a:off x="314325" y="1741289"/>
            <a:ext cx="4014788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PESTEL analysis must be specific. As seen in the Togo and Tesla cases, general observations are insufficient. Success requires linking each factor to </a:t>
            </a:r>
            <a:r>
              <a:rPr lang="en-US" sz="1300" b="1" dirty="0">
                <a:solidFill>
                  <a:srgbClr val="00AEEF"/>
                </a:solidFill>
              </a:rPr>
              <a:t>concrete facts</a:t>
            </a:r>
            <a:r>
              <a:rPr lang="en-US" sz="1300" dirty="0">
                <a:solidFill>
                  <a:srgbClr val="34495E"/>
                </a:solidFill>
              </a:rPr>
              <a:t> or numerical data relevant to the project environment.</a:t>
            </a:r>
            <a:endParaRPr lang="en-US" sz="1300" dirty="0"/>
          </a:p>
        </p:txBody>
      </p:sp>
      <p:sp>
        <p:nvSpPr>
          <p:cNvPr id="17" name="Shape 12"/>
          <p:cNvSpPr/>
          <p:nvPr/>
        </p:nvSpPr>
        <p:spPr>
          <a:xfrm>
            <a:off x="228600" y="2427089"/>
            <a:ext cx="4186238" cy="88939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8" name="Shape 13"/>
          <p:cNvSpPr/>
          <p:nvPr/>
        </p:nvSpPr>
        <p:spPr>
          <a:xfrm>
            <a:off x="228600" y="2427089"/>
            <a:ext cx="28575" cy="88939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325" y="2528888"/>
            <a:ext cx="107156" cy="142875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478631" y="2512814"/>
            <a:ext cx="911660" cy="159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2. Proactivity</a:t>
            </a:r>
            <a:endParaRPr lang="en-US" sz="1300" dirty="0"/>
          </a:p>
        </p:txBody>
      </p:sp>
      <p:sp>
        <p:nvSpPr>
          <p:cNvPr id="21" name="Text 15"/>
          <p:cNvSpPr/>
          <p:nvPr/>
        </p:nvSpPr>
        <p:spPr>
          <a:xfrm>
            <a:off x="314325" y="2716411"/>
            <a:ext cx="4014788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The analysis is a tool for foresight. Identifying threats, such as regulatory changes in China or trade tensions for Tesla, allows for the development of </a:t>
            </a:r>
            <a:r>
              <a:rPr lang="en-US" sz="1300" b="1" dirty="0">
                <a:solidFill>
                  <a:srgbClr val="00AEEF"/>
                </a:solidFill>
              </a:rPr>
              <a:t>contingency plans</a:t>
            </a:r>
            <a:r>
              <a:rPr lang="en-US" sz="1300" dirty="0">
                <a:solidFill>
                  <a:srgbClr val="34495E"/>
                </a:solidFill>
              </a:rPr>
              <a:t> within the feasibility study before risks materialize.</a:t>
            </a:r>
            <a:endParaRPr lang="en-US" sz="1300" dirty="0"/>
          </a:p>
        </p:txBody>
      </p:sp>
      <p:sp>
        <p:nvSpPr>
          <p:cNvPr id="22" name="Shape 16"/>
          <p:cNvSpPr/>
          <p:nvPr/>
        </p:nvSpPr>
        <p:spPr>
          <a:xfrm>
            <a:off x="228600" y="3402211"/>
            <a:ext cx="4186238" cy="106084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3" name="Shape 17"/>
          <p:cNvSpPr/>
          <p:nvPr/>
        </p:nvSpPr>
        <p:spPr>
          <a:xfrm>
            <a:off x="228600" y="3402211"/>
            <a:ext cx="28575" cy="106084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325" y="3504009"/>
            <a:ext cx="142875" cy="142875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514350" y="3487936"/>
            <a:ext cx="933782" cy="159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3. Integration</a:t>
            </a:r>
            <a:endParaRPr lang="en-US" sz="1300" dirty="0"/>
          </a:p>
        </p:txBody>
      </p:sp>
      <p:sp>
        <p:nvSpPr>
          <p:cNvPr id="26" name="Text 19"/>
          <p:cNvSpPr/>
          <p:nvPr/>
        </p:nvSpPr>
        <p:spPr>
          <a:xfrm>
            <a:off x="314325" y="3691533"/>
            <a:ext cx="4014788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PESTEL should not stand alone. Its outputs (Opportunities and Threats) must be directly integrated into a </a:t>
            </a:r>
            <a:r>
              <a:rPr lang="en-US" sz="1300" b="1" dirty="0">
                <a:solidFill>
                  <a:srgbClr val="00AEEF"/>
                </a:solidFill>
              </a:rPr>
              <a:t>SWOT analysis</a:t>
            </a:r>
            <a:r>
              <a:rPr lang="en-US" sz="1300" dirty="0">
                <a:solidFill>
                  <a:srgbClr val="34495E"/>
                </a:solidFill>
              </a:rPr>
              <a:t> to ensure a comprehensive strategic vision that aligns external realities with internal capabilities.</a:t>
            </a:r>
            <a:endParaRPr lang="en-US" sz="1300" dirty="0"/>
          </a:p>
        </p:txBody>
      </p:sp>
      <p:sp>
        <p:nvSpPr>
          <p:cNvPr id="27" name="Shape 20"/>
          <p:cNvSpPr/>
          <p:nvPr/>
        </p:nvSpPr>
        <p:spPr>
          <a:xfrm>
            <a:off x="4729163" y="1537692"/>
            <a:ext cx="4186238" cy="88939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8" name="Shape 21"/>
          <p:cNvSpPr/>
          <p:nvPr/>
        </p:nvSpPr>
        <p:spPr>
          <a:xfrm>
            <a:off x="8886825" y="1537692"/>
            <a:ext cx="28575" cy="88939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6800" y="1639491"/>
            <a:ext cx="142875" cy="142875"/>
          </a:xfrm>
          <a:prstGeom prst="rect">
            <a:avLst/>
          </a:prstGeom>
        </p:spPr>
      </p:pic>
      <p:sp>
        <p:nvSpPr>
          <p:cNvPr id="30" name="Text 22"/>
          <p:cNvSpPr/>
          <p:nvPr/>
        </p:nvSpPr>
        <p:spPr>
          <a:xfrm>
            <a:off x="7903489" y="1623417"/>
            <a:ext cx="726161" cy="15812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1. التخصيص</a:t>
            </a:r>
            <a:endParaRPr lang="en-US" sz="1300" dirty="0"/>
          </a:p>
        </p:txBody>
      </p:sp>
      <p:sp>
        <p:nvSpPr>
          <p:cNvPr id="31" name="Text 23"/>
          <p:cNvSpPr/>
          <p:nvPr/>
        </p:nvSpPr>
        <p:spPr>
          <a:xfrm>
            <a:off x="4814888" y="1827014"/>
            <a:ext cx="4014788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يجب أن يكون تحليل بيستل محدداً. كما رأينا في حالتي توغو وTesla، الملاحظات العامة غير كافية. النجاح يتطلب ربط كل عامل </a:t>
            </a:r>
            <a:r>
              <a:rPr lang="en-US" sz="1300" b="1" dirty="0">
                <a:solidFill>
                  <a:srgbClr val="00AEEF"/>
                </a:solidFill>
              </a:rPr>
              <a:t>بوقائع ملموسة</a:t>
            </a:r>
            <a:r>
              <a:rPr lang="en-US" sz="1300" dirty="0">
                <a:solidFill>
                  <a:srgbClr val="34495E"/>
                </a:solidFill>
              </a:rPr>
              <a:t> أو بيانات رقمية ذات صلة ببيئة المشروع.</a:t>
            </a:r>
            <a:endParaRPr lang="en-US" sz="1300" dirty="0"/>
          </a:p>
        </p:txBody>
      </p:sp>
      <p:sp>
        <p:nvSpPr>
          <p:cNvPr id="32" name="Shape 24"/>
          <p:cNvSpPr/>
          <p:nvPr/>
        </p:nvSpPr>
        <p:spPr>
          <a:xfrm>
            <a:off x="4729163" y="2512814"/>
            <a:ext cx="4186238" cy="88939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3" name="Shape 25"/>
          <p:cNvSpPr/>
          <p:nvPr/>
        </p:nvSpPr>
        <p:spPr>
          <a:xfrm>
            <a:off x="8886825" y="2512814"/>
            <a:ext cx="28575" cy="88939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2519" y="2614613"/>
            <a:ext cx="107156" cy="142875"/>
          </a:xfrm>
          <a:prstGeom prst="rect">
            <a:avLst/>
          </a:prstGeom>
        </p:spPr>
      </p:pic>
      <p:sp>
        <p:nvSpPr>
          <p:cNvPr id="35" name="Text 26"/>
          <p:cNvSpPr/>
          <p:nvPr/>
        </p:nvSpPr>
        <p:spPr>
          <a:xfrm>
            <a:off x="7984092" y="2598539"/>
            <a:ext cx="681277" cy="15812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2. الاستباقية</a:t>
            </a:r>
            <a:endParaRPr lang="en-US" sz="1300" dirty="0"/>
          </a:p>
        </p:txBody>
      </p:sp>
      <p:sp>
        <p:nvSpPr>
          <p:cNvPr id="36" name="Text 27"/>
          <p:cNvSpPr/>
          <p:nvPr/>
        </p:nvSpPr>
        <p:spPr>
          <a:xfrm>
            <a:off x="4814888" y="2802136"/>
            <a:ext cx="4014788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التحليل هو أداة للاستشراف. تحديد التهديدات، مثل التغييرات التنظيمية في الصين أو التوترات التجارية لـ Tesla، يسمح بوضع </a:t>
            </a:r>
            <a:r>
              <a:rPr lang="en-US" sz="1300" b="1" dirty="0">
                <a:solidFill>
                  <a:srgbClr val="00AEEF"/>
                </a:solidFill>
              </a:rPr>
              <a:t>خطط بديلة</a:t>
            </a:r>
            <a:r>
              <a:rPr lang="en-US" sz="1300" dirty="0">
                <a:solidFill>
                  <a:srgbClr val="34495E"/>
                </a:solidFill>
              </a:rPr>
              <a:t> ضمن دراسة الجدوى قبل تحقق المخاطر.</a:t>
            </a:r>
            <a:endParaRPr lang="en-US" sz="1300" dirty="0"/>
          </a:p>
        </p:txBody>
      </p:sp>
      <p:sp>
        <p:nvSpPr>
          <p:cNvPr id="37" name="Shape 28"/>
          <p:cNvSpPr/>
          <p:nvPr/>
        </p:nvSpPr>
        <p:spPr>
          <a:xfrm>
            <a:off x="4729163" y="3487936"/>
            <a:ext cx="4186238" cy="88939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8" name="Shape 29"/>
          <p:cNvSpPr/>
          <p:nvPr/>
        </p:nvSpPr>
        <p:spPr>
          <a:xfrm>
            <a:off x="8886825" y="3487936"/>
            <a:ext cx="28575" cy="88939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39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6800" y="3589734"/>
            <a:ext cx="142875" cy="142875"/>
          </a:xfrm>
          <a:prstGeom prst="rect">
            <a:avLst/>
          </a:prstGeom>
        </p:spPr>
      </p:pic>
      <p:sp>
        <p:nvSpPr>
          <p:cNvPr id="40" name="Text 30"/>
          <p:cNvSpPr/>
          <p:nvPr/>
        </p:nvSpPr>
        <p:spPr>
          <a:xfrm>
            <a:off x="8099056" y="3573661"/>
            <a:ext cx="530594" cy="15812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3. التكامل</a:t>
            </a:r>
            <a:endParaRPr lang="en-US" sz="1300" dirty="0"/>
          </a:p>
        </p:txBody>
      </p:sp>
      <p:sp>
        <p:nvSpPr>
          <p:cNvPr id="41" name="Text 31"/>
          <p:cNvSpPr/>
          <p:nvPr/>
        </p:nvSpPr>
        <p:spPr>
          <a:xfrm>
            <a:off x="4814888" y="3777258"/>
            <a:ext cx="4014788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لا ينبغي أن يقف تحليل بيستل وحيداً. يجب دمج </a:t>
            </a:r>
            <a:r>
              <a:rPr lang="en-US" sz="1300" dirty="0" err="1">
                <a:solidFill>
                  <a:srgbClr val="34495E"/>
                </a:solidFill>
              </a:rPr>
              <a:t>مخرجاته</a:t>
            </a:r>
            <a:r>
              <a:rPr lang="en-US" sz="1300" dirty="0">
                <a:solidFill>
                  <a:srgbClr val="34495E"/>
                </a:solidFill>
              </a:rPr>
              <a:t> )</a:t>
            </a:r>
            <a:r>
              <a:rPr lang="en-US" sz="1300" dirty="0" err="1">
                <a:solidFill>
                  <a:srgbClr val="34495E"/>
                </a:solidFill>
              </a:rPr>
              <a:t>الفرص</a:t>
            </a:r>
            <a:r>
              <a:rPr lang="en-US" sz="1300" dirty="0">
                <a:solidFill>
                  <a:srgbClr val="34495E"/>
                </a:solidFill>
              </a:rPr>
              <a:t> </a:t>
            </a:r>
            <a:r>
              <a:rPr lang="en-US" sz="1300" dirty="0" err="1">
                <a:solidFill>
                  <a:srgbClr val="34495E"/>
                </a:solidFill>
              </a:rPr>
              <a:t>والتهديدات</a:t>
            </a:r>
            <a:r>
              <a:rPr lang="en-US" sz="1300" dirty="0">
                <a:solidFill>
                  <a:srgbClr val="34495E"/>
                </a:solidFill>
              </a:rPr>
              <a:t>( مباشرة في </a:t>
            </a:r>
            <a:r>
              <a:rPr lang="en-US" sz="1300" b="1" dirty="0">
                <a:solidFill>
                  <a:srgbClr val="00AEEF"/>
                </a:solidFill>
              </a:rPr>
              <a:t>تحليل SWOT</a:t>
            </a:r>
            <a:r>
              <a:rPr lang="en-US" sz="1300" dirty="0">
                <a:solidFill>
                  <a:srgbClr val="34495E"/>
                </a:solidFill>
              </a:rPr>
              <a:t> لضمان رؤية استراتيجية شاملة تواءم بين الواقع الخارجي والقدرات الداخلية.</a:t>
            </a:r>
            <a:endParaRPr lang="en-US" sz="13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B2508B47-F639-FCD9-830F-F93CB84A471A}"/>
              </a:ext>
            </a:extLst>
          </p:cNvPr>
          <p:cNvSpPr/>
          <p:nvPr/>
        </p:nvSpPr>
        <p:spPr>
          <a:xfrm>
            <a:off x="185738" y="1287661"/>
            <a:ext cx="8772525" cy="337185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43" name="Graphic 21">
            <a:extLst>
              <a:ext uri="{FF2B5EF4-FFF2-40B4-BE49-F238E27FC236}">
                <a16:creationId xmlns:a16="http://schemas.microsoft.com/office/drawing/2014/main" id="{03EB20C3-760D-0056-7679-BA60269E834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170198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10725" y="185738"/>
            <a:ext cx="512704" cy="1305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Lecture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352946" y="321469"/>
            <a:ext cx="169918" cy="27481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03</a:t>
            </a:r>
            <a:endParaRPr lang="en-US" sz="1300" dirty="0"/>
          </a:p>
        </p:txBody>
      </p:sp>
      <p:sp>
        <p:nvSpPr>
          <p:cNvPr id="7" name="Text 3"/>
          <p:cNvSpPr/>
          <p:nvPr/>
        </p:nvSpPr>
        <p:spPr>
          <a:xfrm>
            <a:off x="957263" y="176808"/>
            <a:ext cx="2245808" cy="197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Conclusion &amp; Recommendations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957263" y="446484"/>
            <a:ext cx="1078821" cy="1965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الخلاصة والتوصيات</a:t>
            </a:r>
            <a:endParaRPr lang="en-US" sz="1300" dirty="0"/>
          </a:p>
        </p:txBody>
      </p:sp>
      <p:sp>
        <p:nvSpPr>
          <p:cNvPr id="12" name="Shape 8"/>
          <p:cNvSpPr/>
          <p:nvPr/>
        </p:nvSpPr>
        <p:spPr>
          <a:xfrm>
            <a:off x="285750" y="914400"/>
            <a:ext cx="4086225" cy="966192"/>
          </a:xfrm>
          <a:prstGeom prst="rect">
            <a:avLst/>
          </a:prstGeom>
          <a:solidFill>
            <a:srgbClr val="F0F9FF"/>
          </a:solidFill>
          <a:ln/>
        </p:spPr>
      </p:sp>
      <p:sp>
        <p:nvSpPr>
          <p:cNvPr id="13" name="Shape 9"/>
          <p:cNvSpPr/>
          <p:nvPr/>
        </p:nvSpPr>
        <p:spPr>
          <a:xfrm>
            <a:off x="285750" y="914400"/>
            <a:ext cx="28575" cy="966192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4" name="Text 10"/>
          <p:cNvSpPr/>
          <p:nvPr/>
        </p:nvSpPr>
        <p:spPr>
          <a:xfrm>
            <a:off x="371475" y="1000125"/>
            <a:ext cx="1593706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Foundation for Success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371475" y="1237655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PESTEL analysis is an indispensable strategic tool in modern market feasibility studies, providing a structured framework for assessing the macro-external environment.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285750" y="2023467"/>
            <a:ext cx="1582421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Key Recommendations</a:t>
            </a:r>
            <a:endParaRPr lang="en-US" sz="1300" dirty="0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2289572"/>
            <a:ext cx="114300" cy="11430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457200" y="2275284"/>
            <a:ext cx="3914775" cy="2908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Utilize cross-functional teams for diverse perspectives and comprehensive analysis.</a:t>
            </a:r>
            <a:endParaRPr lang="en-US" sz="1300" dirty="0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50" y="2657475"/>
            <a:ext cx="114300" cy="114300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457200" y="2643188"/>
            <a:ext cx="4557594" cy="1497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Rely on credible academic and scientific sources for data integrity.</a:t>
            </a:r>
            <a:endParaRPr lang="en-US" sz="1300" dirty="0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50" y="2870002"/>
            <a:ext cx="114300" cy="114300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457200" y="2855714"/>
            <a:ext cx="4547783" cy="1497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Periodically update the analysis to reflect environmental changes.</a:t>
            </a:r>
            <a:endParaRPr lang="en-US" sz="1300" dirty="0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3082528"/>
            <a:ext cx="114300" cy="114300"/>
          </a:xfrm>
          <a:prstGeom prst="rect">
            <a:avLst/>
          </a:prstGeom>
        </p:spPr>
      </p:pic>
      <p:sp>
        <p:nvSpPr>
          <p:cNvPr id="24" name="Text 16"/>
          <p:cNvSpPr/>
          <p:nvPr/>
        </p:nvSpPr>
        <p:spPr>
          <a:xfrm>
            <a:off x="457200" y="3068241"/>
            <a:ext cx="4915385" cy="1497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Link findings directly to strategic investment and operational decisions.</a:t>
            </a:r>
            <a:endParaRPr lang="en-US" sz="1300" dirty="0"/>
          </a:p>
        </p:txBody>
      </p:sp>
      <p:sp>
        <p:nvSpPr>
          <p:cNvPr id="26" name="Shape 18"/>
          <p:cNvSpPr/>
          <p:nvPr/>
        </p:nvSpPr>
        <p:spPr>
          <a:xfrm>
            <a:off x="4772025" y="914400"/>
            <a:ext cx="4086225" cy="794742"/>
          </a:xfrm>
          <a:prstGeom prst="rect">
            <a:avLst/>
          </a:prstGeom>
          <a:solidFill>
            <a:srgbClr val="F0F9FF"/>
          </a:solidFill>
          <a:ln/>
        </p:spPr>
      </p:sp>
      <p:sp>
        <p:nvSpPr>
          <p:cNvPr id="27" name="Shape 19"/>
          <p:cNvSpPr/>
          <p:nvPr/>
        </p:nvSpPr>
        <p:spPr>
          <a:xfrm>
            <a:off x="8829675" y="914400"/>
            <a:ext cx="28575" cy="794742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28" name="Text 20"/>
          <p:cNvSpPr/>
          <p:nvPr/>
        </p:nvSpPr>
        <p:spPr>
          <a:xfrm>
            <a:off x="8065600" y="1000125"/>
            <a:ext cx="706925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أساس النجاح</a:t>
            </a:r>
            <a:endParaRPr lang="en-US" sz="1300" dirty="0"/>
          </a:p>
        </p:txBody>
      </p:sp>
      <p:sp>
        <p:nvSpPr>
          <p:cNvPr id="29" name="Text 21"/>
          <p:cNvSpPr/>
          <p:nvPr/>
        </p:nvSpPr>
        <p:spPr>
          <a:xfrm>
            <a:off x="4857750" y="1237655"/>
            <a:ext cx="3914775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تحليل PESTEL أداة استراتيجية لا غنى عنها في دراسات الجدوى الحديثة، يوفر إطار عمل منظم لتقييم البيئة الخارجية الكلية.</a:t>
            </a:r>
            <a:endParaRPr lang="en-US" sz="1300" dirty="0"/>
          </a:p>
        </p:txBody>
      </p:sp>
      <p:sp>
        <p:nvSpPr>
          <p:cNvPr id="30" name="Text 22"/>
          <p:cNvSpPr/>
          <p:nvPr/>
        </p:nvSpPr>
        <p:spPr>
          <a:xfrm>
            <a:off x="7851564" y="1852017"/>
            <a:ext cx="1006686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التوصيات الرئيسية</a:t>
            </a:r>
            <a:endParaRPr lang="en-US" sz="1300" dirty="0"/>
          </a:p>
        </p:txBody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3950" y="2118122"/>
            <a:ext cx="114300" cy="114300"/>
          </a:xfrm>
          <a:prstGeom prst="rect">
            <a:avLst/>
          </a:prstGeom>
        </p:spPr>
      </p:pic>
      <p:sp>
        <p:nvSpPr>
          <p:cNvPr id="32" name="Text 23"/>
          <p:cNvSpPr/>
          <p:nvPr/>
        </p:nvSpPr>
        <p:spPr>
          <a:xfrm>
            <a:off x="4275336" y="2103834"/>
            <a:ext cx="4411464" cy="1485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استخدام فرق متعددة الاختصاصات للحصول على وجهات نظر متنوعة وتحليل شامل.</a:t>
            </a:r>
            <a:endParaRPr lang="en-US" sz="1300" dirty="0"/>
          </a:p>
        </p:txBody>
      </p:sp>
      <p:pic>
        <p:nvPicPr>
          <p:cNvPr id="33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3950" y="2330648"/>
            <a:ext cx="114300" cy="114300"/>
          </a:xfrm>
          <a:prstGeom prst="rect">
            <a:avLst/>
          </a:prstGeom>
        </p:spPr>
      </p:pic>
      <p:sp>
        <p:nvSpPr>
          <p:cNvPr id="34" name="Text 24"/>
          <p:cNvSpPr/>
          <p:nvPr/>
        </p:nvSpPr>
        <p:spPr>
          <a:xfrm>
            <a:off x="5413467" y="2316361"/>
            <a:ext cx="3273333" cy="1485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الاعتماد على مصادر أكاديمية وعلمية موثوقة لسلامة البيانات.</a:t>
            </a:r>
            <a:endParaRPr lang="en-US" sz="1300" dirty="0"/>
          </a:p>
        </p:txBody>
      </p:sp>
      <p:pic>
        <p:nvPicPr>
          <p:cNvPr id="35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3950" y="2543175"/>
            <a:ext cx="114300" cy="114300"/>
          </a:xfrm>
          <a:prstGeom prst="rect">
            <a:avLst/>
          </a:prstGeom>
        </p:spPr>
      </p:pic>
      <p:sp>
        <p:nvSpPr>
          <p:cNvPr id="36" name="Text 25"/>
          <p:cNvSpPr/>
          <p:nvPr/>
        </p:nvSpPr>
        <p:spPr>
          <a:xfrm>
            <a:off x="5945665" y="2528888"/>
            <a:ext cx="2741135" cy="1485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تحديث التحليل بشكل دوري ليعكس التغييرات البيئية.</a:t>
            </a:r>
            <a:endParaRPr lang="en-US" sz="1300" dirty="0"/>
          </a:p>
        </p:txBody>
      </p:sp>
      <p:pic>
        <p:nvPicPr>
          <p:cNvPr id="37" name="Image 8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43950" y="2755702"/>
            <a:ext cx="114300" cy="114300"/>
          </a:xfrm>
          <a:prstGeom prst="rect">
            <a:avLst/>
          </a:prstGeom>
        </p:spPr>
      </p:pic>
      <p:sp>
        <p:nvSpPr>
          <p:cNvPr id="38" name="Text 26"/>
          <p:cNvSpPr/>
          <p:nvPr/>
        </p:nvSpPr>
        <p:spPr>
          <a:xfrm>
            <a:off x="5394232" y="2741414"/>
            <a:ext cx="3292568" cy="1485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ربط النتائج مباشرة بقرارات الاستثمار والعمليات الاستراتيجية.</a:t>
            </a:r>
            <a:endParaRPr lang="en-US" sz="13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DDF948D1-F584-BE23-CEAF-4186AF21B7AF}"/>
              </a:ext>
            </a:extLst>
          </p:cNvPr>
          <p:cNvSpPr/>
          <p:nvPr/>
        </p:nvSpPr>
        <p:spPr>
          <a:xfrm>
            <a:off x="142875" y="857251"/>
            <a:ext cx="8772525" cy="337185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41" name="Graphic 21">
            <a:extLst>
              <a:ext uri="{FF2B5EF4-FFF2-40B4-BE49-F238E27FC236}">
                <a16:creationId xmlns:a16="http://schemas.microsoft.com/office/drawing/2014/main" id="{06B77AB8-869C-BF01-857C-F752B7D7E7C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237530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67409" y="273248"/>
            <a:ext cx="351058" cy="1074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900" dirty="0">
                <a:solidFill>
                  <a:srgbClr val="FFFFFF"/>
                </a:solidFill>
              </a:rPr>
              <a:t>Lecture</a:t>
            </a:r>
            <a:endParaRPr lang="en-US" sz="621" dirty="0"/>
          </a:p>
        </p:txBody>
      </p:sp>
      <p:sp>
        <p:nvSpPr>
          <p:cNvPr id="6" name="Text 2"/>
          <p:cNvSpPr/>
          <p:nvPr/>
        </p:nvSpPr>
        <p:spPr>
          <a:xfrm>
            <a:off x="578817" y="389334"/>
            <a:ext cx="128240" cy="168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FFFFF"/>
                </a:solidFill>
              </a:rPr>
              <a:t>03</a:t>
            </a:r>
            <a:endParaRPr lang="en-US" sz="987" dirty="0"/>
          </a:p>
        </p:txBody>
      </p:sp>
      <p:sp>
        <p:nvSpPr>
          <p:cNvPr id="9" name="Shape 5"/>
          <p:cNvSpPr/>
          <p:nvPr/>
        </p:nvSpPr>
        <p:spPr>
          <a:xfrm>
            <a:off x="450056" y="1021556"/>
            <a:ext cx="8243888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450056" y="1401961"/>
            <a:ext cx="8243888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107281" y="200472"/>
            <a:ext cx="3005984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7 Key Aspects of Market Study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139192" y="443359"/>
            <a:ext cx="1936428" cy="2285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7 جوانب أساسية للدراسة السوقية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450056" y="1616273"/>
            <a:ext cx="1909167" cy="746075"/>
          </a:xfrm>
          <a:prstGeom prst="rect">
            <a:avLst/>
          </a:prstGeom>
          <a:solidFill>
            <a:srgbClr val="F0F4F8"/>
          </a:solidFill>
          <a:ln/>
        </p:spPr>
      </p:sp>
      <p:sp>
        <p:nvSpPr>
          <p:cNvPr id="14" name="Shape 10"/>
          <p:cNvSpPr/>
          <p:nvPr/>
        </p:nvSpPr>
        <p:spPr>
          <a:xfrm>
            <a:off x="521494" y="1860724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1" y="1932161"/>
            <a:ext cx="114300" cy="11430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864394" y="1814289"/>
            <a:ext cx="1423392" cy="3500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1. Target Markets Identification</a:t>
            </a:r>
            <a:endParaRPr lang="en-US" sz="885" dirty="0"/>
          </a:p>
        </p:txBody>
      </p:sp>
      <p:sp>
        <p:nvSpPr>
          <p:cNvPr id="17" name="Shape 12"/>
          <p:cNvSpPr/>
          <p:nvPr/>
        </p:nvSpPr>
        <p:spPr>
          <a:xfrm>
            <a:off x="2444948" y="1616273"/>
            <a:ext cx="1909167" cy="74607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8" name="Shape 13"/>
          <p:cNvSpPr/>
          <p:nvPr/>
        </p:nvSpPr>
        <p:spPr>
          <a:xfrm>
            <a:off x="2516386" y="1860724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3536" y="1932161"/>
            <a:ext cx="142875" cy="114300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2859286" y="1901800"/>
            <a:ext cx="1378074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2. Competitor Analysis</a:t>
            </a:r>
            <a:endParaRPr lang="en-US" sz="885" dirty="0"/>
          </a:p>
        </p:txBody>
      </p:sp>
      <p:sp>
        <p:nvSpPr>
          <p:cNvPr id="21" name="Shape 15"/>
          <p:cNvSpPr/>
          <p:nvPr/>
        </p:nvSpPr>
        <p:spPr>
          <a:xfrm>
            <a:off x="450056" y="2433786"/>
            <a:ext cx="1909167" cy="653207"/>
          </a:xfrm>
          <a:prstGeom prst="rect">
            <a:avLst/>
          </a:prstGeom>
          <a:solidFill>
            <a:srgbClr val="F0F4F8"/>
          </a:solidFill>
          <a:ln/>
        </p:spPr>
      </p:sp>
      <p:sp>
        <p:nvSpPr>
          <p:cNvPr id="22" name="Shape 16"/>
          <p:cNvSpPr/>
          <p:nvPr/>
        </p:nvSpPr>
        <p:spPr>
          <a:xfrm>
            <a:off x="521494" y="2631802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788" y="2703240"/>
            <a:ext cx="128588" cy="114300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864394" y="2672879"/>
            <a:ext cx="103656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3. SWOT Analysis</a:t>
            </a:r>
            <a:endParaRPr lang="en-US" sz="885" dirty="0"/>
          </a:p>
        </p:txBody>
      </p:sp>
      <p:sp>
        <p:nvSpPr>
          <p:cNvPr id="25" name="Shape 18"/>
          <p:cNvSpPr/>
          <p:nvPr/>
        </p:nvSpPr>
        <p:spPr>
          <a:xfrm>
            <a:off x="2373511" y="2448072"/>
            <a:ext cx="1909167" cy="65320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6" name="Shape 19"/>
          <p:cNvSpPr/>
          <p:nvPr/>
        </p:nvSpPr>
        <p:spPr>
          <a:xfrm>
            <a:off x="2516386" y="2631802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3536" y="2703240"/>
            <a:ext cx="142875" cy="114300"/>
          </a:xfrm>
          <a:prstGeom prst="rect">
            <a:avLst/>
          </a:prstGeom>
        </p:spPr>
      </p:pic>
      <p:sp>
        <p:nvSpPr>
          <p:cNvPr id="28" name="Text 20"/>
          <p:cNvSpPr/>
          <p:nvPr/>
        </p:nvSpPr>
        <p:spPr>
          <a:xfrm>
            <a:off x="2859286" y="2672879"/>
            <a:ext cx="676467" cy="1453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4. Market Gap</a:t>
            </a:r>
            <a:endParaRPr lang="en-US" sz="885" dirty="0"/>
          </a:p>
        </p:txBody>
      </p:sp>
      <p:sp>
        <p:nvSpPr>
          <p:cNvPr id="29" name="Shape 21"/>
          <p:cNvSpPr/>
          <p:nvPr/>
        </p:nvSpPr>
        <p:spPr>
          <a:xfrm>
            <a:off x="450056" y="3158430"/>
            <a:ext cx="1909167" cy="746075"/>
          </a:xfrm>
          <a:prstGeom prst="rect">
            <a:avLst/>
          </a:prstGeom>
          <a:solidFill>
            <a:srgbClr val="F0F4F8"/>
          </a:solidFill>
          <a:ln/>
        </p:spPr>
      </p:sp>
      <p:sp>
        <p:nvSpPr>
          <p:cNvPr id="30" name="Shape 22"/>
          <p:cNvSpPr/>
          <p:nvPr/>
        </p:nvSpPr>
        <p:spPr>
          <a:xfrm>
            <a:off x="521494" y="3402881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2931" y="3474318"/>
            <a:ext cx="114300" cy="114300"/>
          </a:xfrm>
          <a:prstGeom prst="rect">
            <a:avLst/>
          </a:prstGeom>
        </p:spPr>
      </p:pic>
      <p:sp>
        <p:nvSpPr>
          <p:cNvPr id="32" name="Text 23"/>
          <p:cNvSpPr/>
          <p:nvPr/>
        </p:nvSpPr>
        <p:spPr>
          <a:xfrm>
            <a:off x="864394" y="3443957"/>
            <a:ext cx="1101264" cy="14587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1200"/>
              </a:lnSpc>
            </a:pPr>
            <a:r>
              <a:rPr lang="en-US" sz="885" b="1" dirty="0">
                <a:solidFill>
                  <a:srgbClr val="2C3E50"/>
                </a:solidFill>
              </a:rPr>
              <a:t>5. Revenue Estimation </a:t>
            </a:r>
          </a:p>
        </p:txBody>
      </p:sp>
      <p:sp>
        <p:nvSpPr>
          <p:cNvPr id="33" name="Shape 24"/>
          <p:cNvSpPr/>
          <p:nvPr/>
        </p:nvSpPr>
        <p:spPr>
          <a:xfrm>
            <a:off x="2444948" y="3158430"/>
            <a:ext cx="1909167" cy="74607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4" name="Shape 25"/>
          <p:cNvSpPr/>
          <p:nvPr/>
        </p:nvSpPr>
        <p:spPr>
          <a:xfrm>
            <a:off x="2516386" y="3402881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35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02111" y="3474318"/>
            <a:ext cx="85725" cy="114300"/>
          </a:xfrm>
          <a:prstGeom prst="rect">
            <a:avLst/>
          </a:prstGeom>
        </p:spPr>
      </p:pic>
      <p:sp>
        <p:nvSpPr>
          <p:cNvPr id="36" name="Text 26"/>
          <p:cNvSpPr/>
          <p:nvPr/>
        </p:nvSpPr>
        <p:spPr>
          <a:xfrm>
            <a:off x="2859286" y="3356446"/>
            <a:ext cx="1423392" cy="1458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200"/>
              </a:lnSpc>
            </a:pPr>
            <a:r>
              <a:rPr lang="en-US" sz="885" b="1" dirty="0">
                <a:solidFill>
                  <a:srgbClr val="2C3E50"/>
                </a:solidFill>
              </a:rPr>
              <a:t>6. Marketing Costs</a:t>
            </a:r>
          </a:p>
        </p:txBody>
      </p:sp>
      <p:sp>
        <p:nvSpPr>
          <p:cNvPr id="37" name="Shape 27"/>
          <p:cNvSpPr/>
          <p:nvPr/>
        </p:nvSpPr>
        <p:spPr>
          <a:xfrm>
            <a:off x="450056" y="3975943"/>
            <a:ext cx="1909167" cy="653207"/>
          </a:xfrm>
          <a:prstGeom prst="rect">
            <a:avLst/>
          </a:prstGeom>
          <a:solidFill>
            <a:srgbClr val="F0F4F8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38" name="Shape 28"/>
          <p:cNvSpPr/>
          <p:nvPr/>
        </p:nvSpPr>
        <p:spPr>
          <a:xfrm>
            <a:off x="521494" y="4173959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3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2931" y="4245397"/>
            <a:ext cx="114300" cy="114300"/>
          </a:xfrm>
          <a:prstGeom prst="rect">
            <a:avLst/>
          </a:prstGeom>
        </p:spPr>
      </p:pic>
      <p:sp>
        <p:nvSpPr>
          <p:cNvPr id="40" name="Text 29"/>
          <p:cNvSpPr/>
          <p:nvPr/>
        </p:nvSpPr>
        <p:spPr>
          <a:xfrm>
            <a:off x="864394" y="4215036"/>
            <a:ext cx="812723" cy="14536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7. Pestel Analysis</a:t>
            </a:r>
            <a:endParaRPr lang="en-US" sz="885" dirty="0"/>
          </a:p>
        </p:txBody>
      </p:sp>
      <p:sp>
        <p:nvSpPr>
          <p:cNvPr id="41" name="Shape 30"/>
          <p:cNvSpPr/>
          <p:nvPr/>
        </p:nvSpPr>
        <p:spPr>
          <a:xfrm>
            <a:off x="6784777" y="1616273"/>
            <a:ext cx="1909167" cy="769293"/>
          </a:xfrm>
          <a:prstGeom prst="rect">
            <a:avLst/>
          </a:prstGeom>
          <a:solidFill>
            <a:srgbClr val="F0F4F8"/>
          </a:solidFill>
          <a:ln/>
        </p:spPr>
      </p:sp>
      <p:sp>
        <p:nvSpPr>
          <p:cNvPr id="42" name="Shape 31"/>
          <p:cNvSpPr/>
          <p:nvPr/>
        </p:nvSpPr>
        <p:spPr>
          <a:xfrm>
            <a:off x="8365331" y="1872332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43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36769" y="1943770"/>
            <a:ext cx="114300" cy="114300"/>
          </a:xfrm>
          <a:prstGeom prst="rect">
            <a:avLst/>
          </a:prstGeom>
        </p:spPr>
      </p:pic>
      <p:sp>
        <p:nvSpPr>
          <p:cNvPr id="44" name="Text 32"/>
          <p:cNvSpPr/>
          <p:nvPr/>
        </p:nvSpPr>
        <p:spPr>
          <a:xfrm>
            <a:off x="6856214" y="1825898"/>
            <a:ext cx="1423392" cy="144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885" b="1" dirty="0">
                <a:solidFill>
                  <a:srgbClr val="2C3E50"/>
                </a:solidFill>
              </a:rPr>
              <a:t>1. </a:t>
            </a:r>
            <a:r>
              <a:rPr lang="en-US" sz="885" b="1" dirty="0" err="1">
                <a:solidFill>
                  <a:srgbClr val="2C3E50"/>
                </a:solidFill>
              </a:rPr>
              <a:t>تحديد</a:t>
            </a:r>
            <a:r>
              <a:rPr lang="en-US" sz="885" b="1" dirty="0">
                <a:solidFill>
                  <a:srgbClr val="2C3E50"/>
                </a:solidFill>
              </a:rPr>
              <a:t> الأسواق المستهدفة</a:t>
            </a:r>
            <a:endParaRPr lang="en-US" sz="885" dirty="0"/>
          </a:p>
        </p:txBody>
      </p:sp>
      <p:sp>
        <p:nvSpPr>
          <p:cNvPr id="45" name="Shape 33"/>
          <p:cNvSpPr/>
          <p:nvPr/>
        </p:nvSpPr>
        <p:spPr>
          <a:xfrm>
            <a:off x="4789884" y="1616273"/>
            <a:ext cx="1909167" cy="769293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6" name="Shape 34"/>
          <p:cNvSpPr/>
          <p:nvPr/>
        </p:nvSpPr>
        <p:spPr>
          <a:xfrm>
            <a:off x="6370439" y="1872332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47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27589" y="1943770"/>
            <a:ext cx="142875" cy="114300"/>
          </a:xfrm>
          <a:prstGeom prst="rect">
            <a:avLst/>
          </a:prstGeom>
        </p:spPr>
      </p:pic>
      <p:sp>
        <p:nvSpPr>
          <p:cNvPr id="48" name="Text 35"/>
          <p:cNvSpPr/>
          <p:nvPr/>
        </p:nvSpPr>
        <p:spPr>
          <a:xfrm>
            <a:off x="5249733" y="1913409"/>
            <a:ext cx="729367" cy="144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885" b="1" dirty="0">
                <a:solidFill>
                  <a:srgbClr val="2C3E50"/>
                </a:solidFill>
              </a:rPr>
              <a:t> 2. ت</a:t>
            </a:r>
            <a:r>
              <a:rPr lang="en-US" sz="885" b="1" dirty="0" err="1">
                <a:solidFill>
                  <a:srgbClr val="2C3E50"/>
                </a:solidFill>
              </a:rPr>
              <a:t>حليل</a:t>
            </a:r>
            <a:r>
              <a:rPr lang="en-US" sz="885" b="1" dirty="0">
                <a:solidFill>
                  <a:srgbClr val="2C3E50"/>
                </a:solidFill>
              </a:rPr>
              <a:t> المنافسين</a:t>
            </a:r>
            <a:endParaRPr lang="en-US" sz="885" dirty="0"/>
          </a:p>
        </p:txBody>
      </p:sp>
      <p:sp>
        <p:nvSpPr>
          <p:cNvPr id="49" name="Shape 36"/>
          <p:cNvSpPr/>
          <p:nvPr/>
        </p:nvSpPr>
        <p:spPr>
          <a:xfrm>
            <a:off x="6784777" y="2457004"/>
            <a:ext cx="1909167" cy="676424"/>
          </a:xfrm>
          <a:prstGeom prst="rect">
            <a:avLst/>
          </a:prstGeom>
          <a:solidFill>
            <a:srgbClr val="F0F4F8"/>
          </a:solidFill>
          <a:ln/>
        </p:spPr>
      </p:sp>
      <p:sp>
        <p:nvSpPr>
          <p:cNvPr id="50" name="Shape 37"/>
          <p:cNvSpPr/>
          <p:nvPr/>
        </p:nvSpPr>
        <p:spPr>
          <a:xfrm>
            <a:off x="8365331" y="2666628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51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29625" y="2738065"/>
            <a:ext cx="128588" cy="114300"/>
          </a:xfrm>
          <a:prstGeom prst="rect">
            <a:avLst/>
          </a:prstGeom>
        </p:spPr>
      </p:pic>
      <p:sp>
        <p:nvSpPr>
          <p:cNvPr id="52" name="Text 38"/>
          <p:cNvSpPr/>
          <p:nvPr/>
        </p:nvSpPr>
        <p:spPr>
          <a:xfrm>
            <a:off x="7307431" y="2716930"/>
            <a:ext cx="641201" cy="144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885" b="1" dirty="0">
                <a:solidFill>
                  <a:srgbClr val="2C3E50"/>
                </a:solidFill>
              </a:rPr>
              <a:t> 3.</a:t>
            </a:r>
            <a:r>
              <a:rPr lang="en-US" sz="885" b="1" dirty="0" err="1">
                <a:solidFill>
                  <a:srgbClr val="2C3E50"/>
                </a:solidFill>
              </a:rPr>
              <a:t>تحليل</a:t>
            </a:r>
            <a:r>
              <a:rPr lang="en-US" sz="885" b="1" dirty="0">
                <a:solidFill>
                  <a:srgbClr val="2C3E50"/>
                </a:solidFill>
              </a:rPr>
              <a:t> SWOT</a:t>
            </a:r>
            <a:endParaRPr lang="en-US" sz="885" dirty="0"/>
          </a:p>
        </p:txBody>
      </p:sp>
      <p:sp>
        <p:nvSpPr>
          <p:cNvPr id="53" name="Shape 39"/>
          <p:cNvSpPr/>
          <p:nvPr/>
        </p:nvSpPr>
        <p:spPr>
          <a:xfrm>
            <a:off x="4789884" y="2457004"/>
            <a:ext cx="1909167" cy="67642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4" name="Shape 40"/>
          <p:cNvSpPr/>
          <p:nvPr/>
        </p:nvSpPr>
        <p:spPr>
          <a:xfrm>
            <a:off x="6370439" y="2666628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55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27589" y="2738065"/>
            <a:ext cx="142875" cy="114300"/>
          </a:xfrm>
          <a:prstGeom prst="rect">
            <a:avLst/>
          </a:prstGeom>
        </p:spPr>
      </p:pic>
      <p:sp>
        <p:nvSpPr>
          <p:cNvPr id="56" name="Text 41"/>
          <p:cNvSpPr/>
          <p:nvPr/>
        </p:nvSpPr>
        <p:spPr>
          <a:xfrm>
            <a:off x="5219807" y="2707704"/>
            <a:ext cx="738985" cy="144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885" b="1" dirty="0">
                <a:solidFill>
                  <a:srgbClr val="2C3E50"/>
                </a:solidFill>
              </a:rPr>
              <a:t>4. </a:t>
            </a:r>
            <a:r>
              <a:rPr lang="en-US" sz="885" b="1" dirty="0">
                <a:solidFill>
                  <a:srgbClr val="2C3E50"/>
                </a:solidFill>
              </a:rPr>
              <a:t> </a:t>
            </a:r>
            <a:r>
              <a:rPr lang="ar-SY" sz="885" b="1" dirty="0">
                <a:solidFill>
                  <a:srgbClr val="2C3E50"/>
                </a:solidFill>
              </a:rPr>
              <a:t>الفجوة السوقية </a:t>
            </a:r>
            <a:endParaRPr lang="en-US" sz="885" dirty="0"/>
          </a:p>
        </p:txBody>
      </p:sp>
      <p:sp>
        <p:nvSpPr>
          <p:cNvPr id="57" name="Shape 42"/>
          <p:cNvSpPr/>
          <p:nvPr/>
        </p:nvSpPr>
        <p:spPr>
          <a:xfrm>
            <a:off x="6784777" y="3204865"/>
            <a:ext cx="1909167" cy="676424"/>
          </a:xfrm>
          <a:prstGeom prst="rect">
            <a:avLst/>
          </a:prstGeom>
          <a:solidFill>
            <a:srgbClr val="F0F4F8"/>
          </a:solidFill>
          <a:ln/>
        </p:spPr>
      </p:sp>
      <p:sp>
        <p:nvSpPr>
          <p:cNvPr id="58" name="Shape 43"/>
          <p:cNvSpPr/>
          <p:nvPr/>
        </p:nvSpPr>
        <p:spPr>
          <a:xfrm>
            <a:off x="8365331" y="3414489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59" name="Image 12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36769" y="3485927"/>
            <a:ext cx="114300" cy="114300"/>
          </a:xfrm>
          <a:prstGeom prst="rect">
            <a:avLst/>
          </a:prstGeom>
        </p:spPr>
      </p:pic>
      <p:sp>
        <p:nvSpPr>
          <p:cNvPr id="60" name="Text 44"/>
          <p:cNvSpPr/>
          <p:nvPr/>
        </p:nvSpPr>
        <p:spPr>
          <a:xfrm>
            <a:off x="7196945" y="3455566"/>
            <a:ext cx="814326" cy="144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885" b="1" dirty="0">
                <a:solidFill>
                  <a:srgbClr val="2C3E50"/>
                </a:solidFill>
              </a:rPr>
              <a:t>5. الإيرادات المتوقعة </a:t>
            </a:r>
            <a:endParaRPr lang="en-US" sz="885" dirty="0"/>
          </a:p>
        </p:txBody>
      </p:sp>
      <p:sp>
        <p:nvSpPr>
          <p:cNvPr id="61" name="Shape 45"/>
          <p:cNvSpPr/>
          <p:nvPr/>
        </p:nvSpPr>
        <p:spPr>
          <a:xfrm>
            <a:off x="4789884" y="3204865"/>
            <a:ext cx="1909167" cy="67642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62" name="Shape 46"/>
          <p:cNvSpPr/>
          <p:nvPr/>
        </p:nvSpPr>
        <p:spPr>
          <a:xfrm>
            <a:off x="6370439" y="3414489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63" name="Image 13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456164" y="3485927"/>
            <a:ext cx="85725" cy="114300"/>
          </a:xfrm>
          <a:prstGeom prst="rect">
            <a:avLst/>
          </a:prstGeom>
        </p:spPr>
      </p:pic>
      <p:sp>
        <p:nvSpPr>
          <p:cNvPr id="64" name="Text 47"/>
          <p:cNvSpPr/>
          <p:nvPr/>
        </p:nvSpPr>
        <p:spPr>
          <a:xfrm>
            <a:off x="5191699" y="3455566"/>
            <a:ext cx="851195" cy="144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885" b="1" dirty="0">
                <a:solidFill>
                  <a:srgbClr val="2C3E50"/>
                </a:solidFill>
              </a:rPr>
              <a:t>6.</a:t>
            </a:r>
            <a:r>
              <a:rPr lang="en-US" sz="885" b="1" dirty="0">
                <a:solidFill>
                  <a:srgbClr val="2C3E50"/>
                </a:solidFill>
              </a:rPr>
              <a:t> ا</a:t>
            </a:r>
            <a:r>
              <a:rPr lang="ar-SY" sz="885" b="1" dirty="0">
                <a:solidFill>
                  <a:srgbClr val="2C3E50"/>
                </a:solidFill>
              </a:rPr>
              <a:t>التكاليف التسويقية </a:t>
            </a:r>
            <a:endParaRPr lang="en-US" sz="885" dirty="0"/>
          </a:p>
        </p:txBody>
      </p:sp>
      <p:sp>
        <p:nvSpPr>
          <p:cNvPr id="65" name="Shape 48"/>
          <p:cNvSpPr/>
          <p:nvPr/>
        </p:nvSpPr>
        <p:spPr>
          <a:xfrm>
            <a:off x="6784777" y="3952726"/>
            <a:ext cx="1909167" cy="676424"/>
          </a:xfrm>
          <a:prstGeom prst="rect">
            <a:avLst/>
          </a:prstGeom>
          <a:solidFill>
            <a:srgbClr val="F0F4F8"/>
          </a:solidFill>
          <a:ln/>
        </p:spPr>
      </p:sp>
      <p:sp>
        <p:nvSpPr>
          <p:cNvPr id="66" name="Shape 49"/>
          <p:cNvSpPr/>
          <p:nvPr/>
        </p:nvSpPr>
        <p:spPr>
          <a:xfrm>
            <a:off x="8365331" y="4162351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67" name="Image 14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436769" y="4233788"/>
            <a:ext cx="114300" cy="114300"/>
          </a:xfrm>
          <a:prstGeom prst="rect">
            <a:avLst/>
          </a:prstGeom>
        </p:spPr>
      </p:pic>
      <p:sp>
        <p:nvSpPr>
          <p:cNvPr id="68" name="Text 50"/>
          <p:cNvSpPr/>
          <p:nvPr/>
        </p:nvSpPr>
        <p:spPr>
          <a:xfrm>
            <a:off x="7171984" y="4203427"/>
            <a:ext cx="997194" cy="1444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885" b="1" dirty="0" smtClean="0">
                <a:solidFill>
                  <a:srgbClr val="2C3E50"/>
                </a:solidFill>
              </a:rPr>
              <a:t>7.تحليل</a:t>
            </a:r>
            <a:r>
              <a:rPr lang="en-US" sz="885" b="1" dirty="0" smtClean="0">
                <a:solidFill>
                  <a:srgbClr val="2C3E50"/>
                </a:solidFill>
              </a:rPr>
              <a:t>PESTEL</a:t>
            </a:r>
            <a:endParaRPr lang="en-US" sz="885" dirty="0"/>
          </a:p>
        </p:txBody>
      </p:sp>
      <p:sp>
        <p:nvSpPr>
          <p:cNvPr id="69" name="Text 51"/>
          <p:cNvSpPr/>
          <p:nvPr/>
        </p:nvSpPr>
        <p:spPr>
          <a:xfrm>
            <a:off x="285750" y="4793456"/>
            <a:ext cx="8572500" cy="1357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727" dirty="0">
                <a:solidFill>
                  <a:srgbClr val="95A5A6"/>
                </a:solidFill>
              </a:rPr>
              <a:t>3</a:t>
            </a:r>
            <a:endParaRPr lang="en-US" sz="727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C3BBB49-01F1-174C-860F-684C3AF9C33B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67947" y="-41760"/>
            <a:ext cx="1728856" cy="80725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315218"/>
            <a:ext cx="857250" cy="512564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538846" y="386655"/>
            <a:ext cx="351058" cy="11702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900"/>
              </a:lnSpc>
              <a:buNone/>
            </a:pPr>
            <a:r>
              <a:rPr lang="en-US" sz="900" dirty="0">
                <a:solidFill>
                  <a:srgbClr val="FFFFFF"/>
                </a:solidFill>
              </a:rPr>
              <a:t>Lecture</a:t>
            </a:r>
            <a:endParaRPr lang="en-US" sz="727" dirty="0"/>
          </a:p>
        </p:txBody>
      </p:sp>
      <p:sp>
        <p:nvSpPr>
          <p:cNvPr id="6" name="Text 2"/>
          <p:cNvSpPr/>
          <p:nvPr/>
        </p:nvSpPr>
        <p:spPr>
          <a:xfrm>
            <a:off x="637431" y="522387"/>
            <a:ext cx="153888" cy="1942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</a:rPr>
              <a:t>03</a:t>
            </a:r>
            <a:endParaRPr lang="en-US" sz="1193" dirty="0"/>
          </a:p>
        </p:txBody>
      </p:sp>
      <p:sp>
        <p:nvSpPr>
          <p:cNvPr id="9" name="Shape 5"/>
          <p:cNvSpPr/>
          <p:nvPr/>
        </p:nvSpPr>
        <p:spPr>
          <a:xfrm>
            <a:off x="285750" y="1208187"/>
            <a:ext cx="4179094" cy="3214688"/>
          </a:xfrm>
          <a:prstGeom prst="rect">
            <a:avLst/>
          </a:prstGeom>
          <a:solidFill>
            <a:srgbClr val="F4F6F8"/>
          </a:solidFill>
          <a:ln w="18288">
            <a:solidFill>
              <a:srgbClr val="E1E8ED"/>
            </a:solidFill>
            <a:prstDash val="solid"/>
          </a:ln>
        </p:spPr>
      </p:sp>
      <p:sp>
        <p:nvSpPr>
          <p:cNvPr id="12" name="Text 7"/>
          <p:cNvSpPr/>
          <p:nvPr/>
        </p:nvSpPr>
        <p:spPr>
          <a:xfrm>
            <a:off x="1249459" y="271462"/>
            <a:ext cx="3593306" cy="7200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121" b="1" dirty="0">
                <a:solidFill>
                  <a:srgbClr val="00AEEF"/>
                </a:solidFill>
              </a:rPr>
              <a:t>Market Feasibility Study</a:t>
            </a:r>
            <a:endParaRPr lang="en-US" sz="2121" dirty="0"/>
          </a:p>
        </p:txBody>
      </p:sp>
      <p:sp>
        <p:nvSpPr>
          <p:cNvPr id="13" name="Text 8"/>
          <p:cNvSpPr/>
          <p:nvPr/>
        </p:nvSpPr>
        <p:spPr>
          <a:xfrm>
            <a:off x="1132858" y="2370318"/>
            <a:ext cx="2752357" cy="2484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2000" b="1" dirty="0">
                <a:solidFill>
                  <a:srgbClr val="2C3E50"/>
                </a:solidFill>
              </a:rPr>
              <a:t>Case Study:</a:t>
            </a:r>
            <a:r>
              <a:rPr lang="ar-SY" sz="2000" b="1" dirty="0">
                <a:solidFill>
                  <a:srgbClr val="2C3E50"/>
                </a:solidFill>
              </a:rPr>
              <a:t> </a:t>
            </a:r>
            <a:r>
              <a:rPr lang="en-US" sz="2000" b="1" dirty="0">
                <a:solidFill>
                  <a:srgbClr val="2C3E50"/>
                </a:solidFill>
              </a:rPr>
              <a:t>Beauty Salon </a:t>
            </a:r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4012276"/>
            <a:ext cx="112514" cy="128588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755452" y="3989059"/>
            <a:ext cx="1036932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7F8C8D"/>
                </a:solidFill>
              </a:rPr>
              <a:t>Dr. Thabet Hejazi</a:t>
            </a:r>
            <a:endParaRPr lang="en-US" sz="885" dirty="0"/>
          </a:p>
        </p:txBody>
      </p:sp>
      <p:sp>
        <p:nvSpPr>
          <p:cNvPr id="17" name="Shape 11"/>
          <p:cNvSpPr/>
          <p:nvPr/>
        </p:nvSpPr>
        <p:spPr>
          <a:xfrm>
            <a:off x="4664869" y="1208187"/>
            <a:ext cx="4193381" cy="3214688"/>
          </a:xfrm>
          <a:prstGeom prst="rect">
            <a:avLst/>
          </a:prstGeom>
          <a:solidFill>
            <a:srgbClr val="F4F6F8"/>
          </a:solidFill>
          <a:ln w="18288">
            <a:solidFill>
              <a:srgbClr val="E1E8ED"/>
            </a:solidFill>
            <a:prstDash val="solid"/>
          </a:ln>
        </p:spPr>
      </p:sp>
      <p:sp>
        <p:nvSpPr>
          <p:cNvPr id="20" name="Text 13"/>
          <p:cNvSpPr/>
          <p:nvPr/>
        </p:nvSpPr>
        <p:spPr>
          <a:xfrm>
            <a:off x="-554338" y="571500"/>
            <a:ext cx="3607594" cy="36003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2800"/>
              </a:lnSpc>
              <a:buNone/>
            </a:pPr>
            <a:r>
              <a:rPr lang="en-US" sz="2121" b="1" dirty="0">
                <a:solidFill>
                  <a:srgbClr val="00AEEF"/>
                </a:solidFill>
              </a:rPr>
              <a:t>الدراسة السوقية</a:t>
            </a:r>
            <a:endParaRPr lang="en-US" sz="2121" dirty="0"/>
          </a:p>
        </p:txBody>
      </p:sp>
      <p:sp>
        <p:nvSpPr>
          <p:cNvPr id="21" name="Text 14"/>
          <p:cNvSpPr/>
          <p:nvPr/>
        </p:nvSpPr>
        <p:spPr>
          <a:xfrm>
            <a:off x="5311952" y="2376615"/>
            <a:ext cx="2782814" cy="26161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900"/>
              </a:lnSpc>
              <a:buNone/>
            </a:pPr>
            <a:r>
              <a:rPr lang="ar-SY" sz="2400" b="1" dirty="0">
                <a:solidFill>
                  <a:srgbClr val="2C3E50"/>
                </a:solidFill>
              </a:rPr>
              <a:t>حالة دراسة: صالون تجميل </a:t>
            </a:r>
            <a:endParaRPr lang="en-US" sz="2400" dirty="0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9986" y="3985320"/>
            <a:ext cx="112514" cy="128588"/>
          </a:xfrm>
          <a:prstGeom prst="rect">
            <a:avLst/>
          </a:prstGeom>
        </p:spPr>
      </p:pic>
      <p:sp>
        <p:nvSpPr>
          <p:cNvPr id="24" name="Text 16"/>
          <p:cNvSpPr/>
          <p:nvPr/>
        </p:nvSpPr>
        <p:spPr>
          <a:xfrm>
            <a:off x="7837115" y="3995532"/>
            <a:ext cx="551433" cy="144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7F8C8D"/>
                </a:solidFill>
              </a:rPr>
              <a:t>د. ثابت حجازي</a:t>
            </a:r>
            <a:endParaRPr lang="en-US" sz="885" dirty="0"/>
          </a:p>
        </p:txBody>
      </p:sp>
      <p:sp>
        <p:nvSpPr>
          <p:cNvPr id="25" name="Text 17"/>
          <p:cNvSpPr/>
          <p:nvPr/>
        </p:nvSpPr>
        <p:spPr>
          <a:xfrm>
            <a:off x="285750" y="4702373"/>
            <a:ext cx="8572500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834" dirty="0">
                <a:solidFill>
                  <a:srgbClr val="95A5A6"/>
                </a:solidFill>
              </a:rPr>
              <a:t>1</a:t>
            </a:r>
            <a:endParaRPr lang="en-US" sz="834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237530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67409" y="273248"/>
            <a:ext cx="351058" cy="1074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900" dirty="0">
                <a:solidFill>
                  <a:srgbClr val="FFFFFF"/>
                </a:solidFill>
              </a:rPr>
              <a:t>Lecture</a:t>
            </a:r>
            <a:endParaRPr lang="en-US" sz="900" dirty="0"/>
          </a:p>
        </p:txBody>
      </p:sp>
      <p:sp>
        <p:nvSpPr>
          <p:cNvPr id="6" name="Text 2"/>
          <p:cNvSpPr/>
          <p:nvPr/>
        </p:nvSpPr>
        <p:spPr>
          <a:xfrm>
            <a:off x="578817" y="389334"/>
            <a:ext cx="128240" cy="168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FFFFF"/>
                </a:solidFill>
              </a:rPr>
              <a:t>03</a:t>
            </a:r>
            <a:endParaRPr lang="en-US" sz="987" dirty="0"/>
          </a:p>
        </p:txBody>
      </p:sp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107281" y="233814"/>
            <a:ext cx="2337513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Market Size &amp; Statistics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174139" y="422375"/>
            <a:ext cx="2031057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حجم السوق والإحصائيات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521494" y="1578769"/>
            <a:ext cx="357188" cy="357188"/>
          </a:xfrm>
          <a:prstGeom prst="ellipse">
            <a:avLst/>
          </a:prstGeom>
          <a:solidFill>
            <a:srgbClr val="00AEEF">
              <a:alpha val="10000"/>
            </a:srgbClr>
          </a:solidFill>
          <a:ln/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1685925"/>
            <a:ext cx="142875" cy="14287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985838" y="1544836"/>
            <a:ext cx="2306929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2C3E50"/>
                </a:solidFill>
              </a:rPr>
              <a:t>9.9% Growth</a:t>
            </a:r>
            <a:endParaRPr lang="en-US" sz="1193" dirty="0"/>
          </a:p>
        </p:txBody>
      </p:sp>
      <p:sp>
        <p:nvSpPr>
          <p:cNvPr id="16" name="Text 11"/>
          <p:cNvSpPr/>
          <p:nvPr/>
        </p:nvSpPr>
        <p:spPr>
          <a:xfrm>
            <a:off x="985838" y="1814513"/>
            <a:ext cx="2306929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834" dirty="0">
                <a:solidFill>
                  <a:srgbClr val="7F8C8D"/>
                </a:solidFill>
              </a:rPr>
              <a:t>Annual growth rate in Saudi beauty market</a:t>
            </a:r>
            <a:endParaRPr lang="en-US" sz="834" dirty="0"/>
          </a:p>
        </p:txBody>
      </p:sp>
      <p:sp>
        <p:nvSpPr>
          <p:cNvPr id="17" name="Shape 12"/>
          <p:cNvSpPr/>
          <p:nvPr/>
        </p:nvSpPr>
        <p:spPr>
          <a:xfrm>
            <a:off x="521494" y="2253853"/>
            <a:ext cx="357188" cy="357188"/>
          </a:xfrm>
          <a:prstGeom prst="ellipse">
            <a:avLst/>
          </a:prstGeom>
          <a:solidFill>
            <a:srgbClr val="00AEEF">
              <a:alpha val="10000"/>
            </a:srgbClr>
          </a:solidFill>
          <a:ln/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0" y="2361009"/>
            <a:ext cx="142875" cy="142875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985838" y="2219920"/>
            <a:ext cx="1602153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2C3E50"/>
                </a:solidFill>
              </a:rPr>
              <a:t>6.5B SAR</a:t>
            </a:r>
            <a:endParaRPr lang="en-US" sz="1193" dirty="0"/>
          </a:p>
        </p:txBody>
      </p:sp>
      <p:sp>
        <p:nvSpPr>
          <p:cNvPr id="20" name="Text 14"/>
          <p:cNvSpPr/>
          <p:nvPr/>
        </p:nvSpPr>
        <p:spPr>
          <a:xfrm>
            <a:off x="985838" y="2489597"/>
            <a:ext cx="1602153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834" dirty="0">
                <a:solidFill>
                  <a:srgbClr val="7F8C8D"/>
                </a:solidFill>
              </a:rPr>
              <a:t>Projected market size by 2025</a:t>
            </a:r>
            <a:endParaRPr lang="en-US" sz="834" dirty="0"/>
          </a:p>
        </p:txBody>
      </p:sp>
      <p:sp>
        <p:nvSpPr>
          <p:cNvPr id="21" name="Text 15"/>
          <p:cNvSpPr/>
          <p:nvPr/>
        </p:nvSpPr>
        <p:spPr>
          <a:xfrm>
            <a:off x="521494" y="2895005"/>
            <a:ext cx="3761184" cy="3657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The market shows strong potential with consistent year-over-year growth, driven by increasing demand for specialized beauty services.</a:t>
            </a:r>
            <a:endParaRPr lang="en-US" sz="834" dirty="0"/>
          </a:p>
        </p:txBody>
      </p:sp>
      <p:sp>
        <p:nvSpPr>
          <p:cNvPr id="22" name="Shape 16"/>
          <p:cNvSpPr/>
          <p:nvPr/>
        </p:nvSpPr>
        <p:spPr>
          <a:xfrm>
            <a:off x="8265319" y="1578769"/>
            <a:ext cx="357188" cy="357188"/>
          </a:xfrm>
          <a:prstGeom prst="ellipse">
            <a:avLst/>
          </a:prstGeom>
          <a:solidFill>
            <a:srgbClr val="00AEEF">
              <a:alpha val="10000"/>
            </a:srgbClr>
          </a:solidFill>
          <a:ln/>
        </p:spPr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2475" y="1685925"/>
            <a:ext cx="142875" cy="142875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5959952" y="1544836"/>
            <a:ext cx="2198210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2C3E50"/>
                </a:solidFill>
              </a:rPr>
              <a:t>نمو 9.9%</a:t>
            </a:r>
            <a:endParaRPr lang="en-US" sz="1193" dirty="0"/>
          </a:p>
        </p:txBody>
      </p:sp>
      <p:sp>
        <p:nvSpPr>
          <p:cNvPr id="25" name="Text 18"/>
          <p:cNvSpPr/>
          <p:nvPr/>
        </p:nvSpPr>
        <p:spPr>
          <a:xfrm>
            <a:off x="5959952" y="1814513"/>
            <a:ext cx="2198210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100"/>
              </a:lnSpc>
              <a:buNone/>
            </a:pPr>
            <a:r>
              <a:rPr lang="en-US" sz="834" dirty="0">
                <a:solidFill>
                  <a:srgbClr val="7F8C8D"/>
                </a:solidFill>
              </a:rPr>
              <a:t>معدل النمو السنوي في سوق التجميل السعودي</a:t>
            </a:r>
            <a:endParaRPr lang="en-US" sz="834" dirty="0"/>
          </a:p>
        </p:txBody>
      </p:sp>
      <p:sp>
        <p:nvSpPr>
          <p:cNvPr id="26" name="Shape 19"/>
          <p:cNvSpPr/>
          <p:nvPr/>
        </p:nvSpPr>
        <p:spPr>
          <a:xfrm>
            <a:off x="8265319" y="2253853"/>
            <a:ext cx="357188" cy="357188"/>
          </a:xfrm>
          <a:prstGeom prst="ellipse">
            <a:avLst/>
          </a:prstGeom>
          <a:solidFill>
            <a:srgbClr val="00AEEF">
              <a:alpha val="10000"/>
            </a:srgbClr>
          </a:solidFill>
          <a:ln/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2475" y="2361009"/>
            <a:ext cx="142875" cy="142875"/>
          </a:xfrm>
          <a:prstGeom prst="rect">
            <a:avLst/>
          </a:prstGeom>
        </p:spPr>
      </p:pic>
      <p:sp>
        <p:nvSpPr>
          <p:cNvPr id="28" name="Text 20"/>
          <p:cNvSpPr/>
          <p:nvPr/>
        </p:nvSpPr>
        <p:spPr>
          <a:xfrm>
            <a:off x="7534992" y="2251082"/>
            <a:ext cx="689291" cy="1930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2C3E50"/>
                </a:solidFill>
              </a:rPr>
              <a:t>6.5 مليار ريال</a:t>
            </a:r>
            <a:endParaRPr lang="en-US" sz="1193" dirty="0"/>
          </a:p>
        </p:txBody>
      </p:sp>
      <p:sp>
        <p:nvSpPr>
          <p:cNvPr id="29" name="Text 21"/>
          <p:cNvSpPr/>
          <p:nvPr/>
        </p:nvSpPr>
        <p:spPr>
          <a:xfrm>
            <a:off x="6405014" y="2489597"/>
            <a:ext cx="1753149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100"/>
              </a:lnSpc>
              <a:buNone/>
            </a:pPr>
            <a:r>
              <a:rPr lang="en-US" sz="834" dirty="0">
                <a:solidFill>
                  <a:srgbClr val="7F8C8D"/>
                </a:solidFill>
              </a:rPr>
              <a:t>حجم السوق المتوقع بحلول عام 2025</a:t>
            </a:r>
            <a:endParaRPr lang="en-US" sz="834" dirty="0"/>
          </a:p>
        </p:txBody>
      </p:sp>
      <p:sp>
        <p:nvSpPr>
          <p:cNvPr id="30" name="Text 22"/>
          <p:cNvSpPr/>
          <p:nvPr/>
        </p:nvSpPr>
        <p:spPr>
          <a:xfrm>
            <a:off x="4861322" y="2895005"/>
            <a:ext cx="3761184" cy="3657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يظهر السوق إمكانات قوية مع نمو سنوي مستمر، مدفوعاً بزيادة الطلب على خدمات التجميل المتخصصة.</a:t>
            </a:r>
            <a:endParaRPr lang="en-US" sz="834" dirty="0"/>
          </a:p>
        </p:txBody>
      </p:sp>
      <p:sp>
        <p:nvSpPr>
          <p:cNvPr id="31" name="Shape 23"/>
          <p:cNvSpPr/>
          <p:nvPr/>
        </p:nvSpPr>
        <p:spPr>
          <a:xfrm>
            <a:off x="521494" y="3643313"/>
            <a:ext cx="8101013" cy="842963"/>
          </a:xfrm>
          <a:prstGeom prst="rect">
            <a:avLst/>
          </a:prstGeom>
          <a:solidFill>
            <a:srgbClr val="F9FAFB"/>
          </a:solidFill>
          <a:ln/>
        </p:spPr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219" y="3729038"/>
            <a:ext cx="7929563" cy="671513"/>
          </a:xfrm>
          <a:prstGeom prst="rect">
            <a:avLst/>
          </a:prstGeom>
        </p:spPr>
      </p:pic>
      <p:sp>
        <p:nvSpPr>
          <p:cNvPr id="33" name="Text 24"/>
          <p:cNvSpPr/>
          <p:nvPr/>
        </p:nvSpPr>
        <p:spPr>
          <a:xfrm>
            <a:off x="285750" y="4793456"/>
            <a:ext cx="8572500" cy="1357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727" dirty="0">
                <a:solidFill>
                  <a:srgbClr val="95A5A6"/>
                </a:solidFill>
              </a:rPr>
              <a:t>2</a:t>
            </a:r>
            <a:endParaRPr lang="en-US" sz="727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93115E10-F128-7AB5-8826-E1C785191C7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41324" y="23008"/>
            <a:ext cx="1569120" cy="73267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285750" y="166092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4" name="Text 1"/>
          <p:cNvSpPr/>
          <p:nvPr/>
        </p:nvSpPr>
        <p:spPr>
          <a:xfrm>
            <a:off x="463364" y="201811"/>
            <a:ext cx="429605" cy="11419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800"/>
              </a:lnSpc>
              <a:buNone/>
            </a:pPr>
            <a:r>
              <a:rPr lang="en-US" sz="1100" dirty="0">
                <a:solidFill>
                  <a:srgbClr val="FFFFFF"/>
                </a:solidFill>
              </a:rPr>
              <a:t>Lecture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463364" y="316010"/>
            <a:ext cx="303891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1100" b="1" dirty="0">
                <a:solidFill>
                  <a:srgbClr val="FFFFFF"/>
                </a:solidFill>
              </a:rPr>
              <a:t>03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450056" y="842963"/>
            <a:ext cx="8243888" cy="312539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9" name="Shape 6"/>
          <p:cNvSpPr/>
          <p:nvPr/>
        </p:nvSpPr>
        <p:spPr>
          <a:xfrm>
            <a:off x="450056" y="1148358"/>
            <a:ext cx="8243888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0" name="Text 7"/>
          <p:cNvSpPr/>
          <p:nvPr/>
        </p:nvSpPr>
        <p:spPr>
          <a:xfrm>
            <a:off x="1130461" y="136902"/>
            <a:ext cx="1708801" cy="19114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600"/>
              </a:lnSpc>
              <a:buNone/>
            </a:pPr>
            <a:r>
              <a:rPr lang="en-US" sz="1100" b="1" dirty="0">
                <a:solidFill>
                  <a:srgbClr val="00AEEF"/>
                </a:solidFill>
              </a:rPr>
              <a:t>Detailed Competitor Analysis</a:t>
            </a:r>
            <a:endParaRPr lang="en-US" sz="1100" dirty="0"/>
          </a:p>
        </p:txBody>
      </p:sp>
      <p:sp>
        <p:nvSpPr>
          <p:cNvPr id="11" name="Text 8"/>
          <p:cNvSpPr/>
          <p:nvPr/>
        </p:nvSpPr>
        <p:spPr>
          <a:xfrm>
            <a:off x="1394543" y="350793"/>
            <a:ext cx="1165384" cy="19005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600"/>
              </a:lnSpc>
              <a:buNone/>
            </a:pPr>
            <a:r>
              <a:rPr lang="en-US" sz="1100" b="1" dirty="0">
                <a:solidFill>
                  <a:srgbClr val="00AEEF"/>
                </a:solidFill>
              </a:rPr>
              <a:t>تحليل المنافسين التفصيلي</a:t>
            </a:r>
            <a:endParaRPr lang="en-US" sz="1100" dirty="0"/>
          </a:p>
        </p:txBody>
      </p:sp>
      <p:sp>
        <p:nvSpPr>
          <p:cNvPr id="12" name="Shape 9"/>
          <p:cNvSpPr/>
          <p:nvPr/>
        </p:nvSpPr>
        <p:spPr>
          <a:xfrm>
            <a:off x="450056" y="1219795"/>
            <a:ext cx="8243888" cy="3348427"/>
          </a:xfrm>
          <a:prstGeom prst="rect">
            <a:avLst/>
          </a:prstGeom>
          <a:solidFill>
            <a:srgbClr val="000000">
              <a:alpha val="0"/>
            </a:srgbClr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8278546" y="1223367"/>
            <a:ext cx="411826" cy="308967"/>
          </a:xfrm>
          <a:prstGeom prst="rect">
            <a:avLst/>
          </a:prstGeom>
          <a:solidFill>
            <a:srgbClr val="1A237E"/>
          </a:solidFill>
          <a:ln w="9144">
            <a:solidFill>
              <a:srgbClr val="3949AB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278546" y="1246115"/>
            <a:ext cx="411826" cy="263470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FFFFFF"/>
                </a:solidFill>
              </a:rPr>
              <a:t>ت</a:t>
            </a:r>
            <a:endParaRPr lang="en-US" sz="1100" dirty="0"/>
          </a:p>
        </p:txBody>
      </p:sp>
      <p:sp>
        <p:nvSpPr>
          <p:cNvPr id="15" name="Shape 12"/>
          <p:cNvSpPr/>
          <p:nvPr/>
        </p:nvSpPr>
        <p:spPr>
          <a:xfrm>
            <a:off x="7454894" y="1223367"/>
            <a:ext cx="823652" cy="308967"/>
          </a:xfrm>
          <a:prstGeom prst="rect">
            <a:avLst/>
          </a:prstGeom>
          <a:solidFill>
            <a:srgbClr val="1A237E"/>
          </a:solidFill>
          <a:ln w="9144">
            <a:solidFill>
              <a:srgbClr val="3949AB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7454894" y="1246115"/>
            <a:ext cx="823652" cy="263470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FFFFFF"/>
                </a:solidFill>
              </a:rPr>
              <a:t>المنافس</a:t>
            </a:r>
            <a:endParaRPr lang="en-US" sz="1100" dirty="0"/>
          </a:p>
        </p:txBody>
      </p:sp>
      <p:sp>
        <p:nvSpPr>
          <p:cNvPr id="17" name="Shape 14"/>
          <p:cNvSpPr/>
          <p:nvPr/>
        </p:nvSpPr>
        <p:spPr>
          <a:xfrm>
            <a:off x="5395708" y="1223367"/>
            <a:ext cx="2059186" cy="308967"/>
          </a:xfrm>
          <a:prstGeom prst="rect">
            <a:avLst/>
          </a:prstGeom>
          <a:solidFill>
            <a:srgbClr val="1A237E"/>
          </a:solidFill>
          <a:ln w="9144">
            <a:solidFill>
              <a:srgbClr val="3949AB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5395708" y="1246115"/>
            <a:ext cx="2059186" cy="263470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FFFFFF"/>
                </a:solidFill>
              </a:rPr>
              <a:t>الخدمة / المنتج</a:t>
            </a:r>
            <a:endParaRPr lang="en-US" sz="1100" dirty="0"/>
          </a:p>
        </p:txBody>
      </p:sp>
      <p:sp>
        <p:nvSpPr>
          <p:cNvPr id="19" name="Shape 16"/>
          <p:cNvSpPr/>
          <p:nvPr/>
        </p:nvSpPr>
        <p:spPr>
          <a:xfrm>
            <a:off x="4572056" y="1223367"/>
            <a:ext cx="823652" cy="308967"/>
          </a:xfrm>
          <a:prstGeom prst="rect">
            <a:avLst/>
          </a:prstGeom>
          <a:solidFill>
            <a:srgbClr val="1A237E"/>
          </a:solidFill>
          <a:ln w="9144">
            <a:solidFill>
              <a:srgbClr val="3949AB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4572056" y="1246115"/>
            <a:ext cx="823652" cy="263470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E53935"/>
                </a:solidFill>
              </a:rPr>
              <a:t>سعر البيع</a:t>
            </a:r>
            <a:endParaRPr lang="en-US" sz="1100" dirty="0"/>
          </a:p>
        </p:txBody>
      </p:sp>
      <p:sp>
        <p:nvSpPr>
          <p:cNvPr id="21" name="Shape 18"/>
          <p:cNvSpPr/>
          <p:nvPr/>
        </p:nvSpPr>
        <p:spPr>
          <a:xfrm>
            <a:off x="453628" y="1223367"/>
            <a:ext cx="4118428" cy="308967"/>
          </a:xfrm>
          <a:prstGeom prst="rect">
            <a:avLst/>
          </a:prstGeom>
          <a:solidFill>
            <a:srgbClr val="1A237E"/>
          </a:solidFill>
          <a:ln w="9144">
            <a:solidFill>
              <a:srgbClr val="3949AB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453628" y="1246115"/>
            <a:ext cx="4118428" cy="263470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FFFFFF"/>
                </a:solidFill>
              </a:rPr>
              <a:t>القيمة المضافة / الملاحظات</a:t>
            </a:r>
            <a:endParaRPr lang="en-US" sz="1100" dirty="0"/>
          </a:p>
        </p:txBody>
      </p:sp>
      <p:sp>
        <p:nvSpPr>
          <p:cNvPr id="23" name="Text 20"/>
          <p:cNvSpPr/>
          <p:nvPr/>
        </p:nvSpPr>
        <p:spPr>
          <a:xfrm>
            <a:off x="8278546" y="1626283"/>
            <a:ext cx="411826" cy="230319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1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7454894" y="1626892"/>
            <a:ext cx="823652" cy="22910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منافس 1</a:t>
            </a:r>
            <a:endParaRPr lang="en-US" sz="1100" dirty="0"/>
          </a:p>
        </p:txBody>
      </p:sp>
      <p:sp>
        <p:nvSpPr>
          <p:cNvPr id="25" name="Text 22"/>
          <p:cNvSpPr/>
          <p:nvPr/>
        </p:nvSpPr>
        <p:spPr>
          <a:xfrm>
            <a:off x="5395708" y="1626892"/>
            <a:ext cx="2059186" cy="22910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بديكير ومناكير - مساج - مشروبات</a:t>
            </a:r>
            <a:endParaRPr lang="en-US" sz="1100" dirty="0"/>
          </a:p>
        </p:txBody>
      </p:sp>
      <p:sp>
        <p:nvSpPr>
          <p:cNvPr id="26" name="Text 23"/>
          <p:cNvSpPr/>
          <p:nvPr/>
        </p:nvSpPr>
        <p:spPr>
          <a:xfrm>
            <a:off x="4572056" y="1626283"/>
            <a:ext cx="823652" cy="230319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E53935"/>
                </a:solidFill>
              </a:rPr>
              <a:t>300</a:t>
            </a:r>
            <a:endParaRPr lang="en-US" sz="1100" dirty="0"/>
          </a:p>
        </p:txBody>
      </p:sp>
      <p:sp>
        <p:nvSpPr>
          <p:cNvPr id="27" name="Text 24"/>
          <p:cNvSpPr/>
          <p:nvPr/>
        </p:nvSpPr>
        <p:spPr>
          <a:xfrm>
            <a:off x="2839262" y="1569839"/>
            <a:ext cx="1686359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الاعتماد على الموارد الطبيعية في السبا</a:t>
            </a:r>
            <a:endParaRPr lang="en-US" sz="1100" dirty="0"/>
          </a:p>
        </p:txBody>
      </p:sp>
      <p:sp>
        <p:nvSpPr>
          <p:cNvPr id="28" name="Text 25"/>
          <p:cNvSpPr/>
          <p:nvPr/>
        </p:nvSpPr>
        <p:spPr>
          <a:xfrm>
            <a:off x="2042570" y="1683051"/>
            <a:ext cx="2483052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صنفرة 450 ريال - مساج 350 ريال - بكجات 1000 ريال</a:t>
            </a:r>
            <a:endParaRPr lang="en-US" sz="1100" dirty="0"/>
          </a:p>
        </p:txBody>
      </p:sp>
      <p:sp>
        <p:nvSpPr>
          <p:cNvPr id="29" name="Text 26"/>
          <p:cNvSpPr/>
          <p:nvPr/>
        </p:nvSpPr>
        <p:spPr>
          <a:xfrm>
            <a:off x="2218900" y="1796262"/>
            <a:ext cx="2306722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مساج مع سكراب 600 ريال - بديكير/مناكير 70 ريال</a:t>
            </a:r>
            <a:endParaRPr lang="en-US" sz="1100" dirty="0"/>
          </a:p>
        </p:txBody>
      </p:sp>
      <p:sp>
        <p:nvSpPr>
          <p:cNvPr id="30" name="Shape 27"/>
          <p:cNvSpPr/>
          <p:nvPr/>
        </p:nvSpPr>
        <p:spPr>
          <a:xfrm>
            <a:off x="453628" y="1957694"/>
            <a:ext cx="8236744" cy="545716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31" name="Text 28"/>
          <p:cNvSpPr/>
          <p:nvPr/>
        </p:nvSpPr>
        <p:spPr>
          <a:xfrm>
            <a:off x="8278546" y="2115392"/>
            <a:ext cx="411826" cy="230319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2</a:t>
            </a:r>
            <a:endParaRPr lang="en-US" sz="1100" dirty="0"/>
          </a:p>
        </p:txBody>
      </p:sp>
      <p:sp>
        <p:nvSpPr>
          <p:cNvPr id="32" name="Text 29"/>
          <p:cNvSpPr/>
          <p:nvPr/>
        </p:nvSpPr>
        <p:spPr>
          <a:xfrm>
            <a:off x="7454894" y="2116001"/>
            <a:ext cx="823652" cy="22910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منافس 2</a:t>
            </a:r>
            <a:endParaRPr lang="en-US" sz="1100" dirty="0"/>
          </a:p>
        </p:txBody>
      </p:sp>
      <p:sp>
        <p:nvSpPr>
          <p:cNvPr id="33" name="Text 30"/>
          <p:cNvSpPr/>
          <p:nvPr/>
        </p:nvSpPr>
        <p:spPr>
          <a:xfrm>
            <a:off x="5395708" y="2058293"/>
            <a:ext cx="2059186" cy="344518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بديكير ومناكير - حمامات مغربية - حمام تركي</a:t>
            </a:r>
            <a:endParaRPr lang="en-US" sz="1100" dirty="0"/>
          </a:p>
        </p:txBody>
      </p:sp>
      <p:sp>
        <p:nvSpPr>
          <p:cNvPr id="34" name="Text 31"/>
          <p:cNvSpPr/>
          <p:nvPr/>
        </p:nvSpPr>
        <p:spPr>
          <a:xfrm>
            <a:off x="4572056" y="2115392"/>
            <a:ext cx="823652" cy="230319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E53935"/>
                </a:solidFill>
              </a:rPr>
              <a:t>350</a:t>
            </a:r>
            <a:endParaRPr lang="en-US" sz="1100" dirty="0"/>
          </a:p>
        </p:txBody>
      </p:sp>
      <p:sp>
        <p:nvSpPr>
          <p:cNvPr id="35" name="Text 32"/>
          <p:cNvSpPr/>
          <p:nvPr/>
        </p:nvSpPr>
        <p:spPr>
          <a:xfrm>
            <a:off x="2775142" y="2002343"/>
            <a:ext cx="1750479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وجود أجهزة حديثة عالية الجودة حصرياً</a:t>
            </a:r>
            <a:endParaRPr lang="en-US" sz="1100" dirty="0"/>
          </a:p>
        </p:txBody>
      </p:sp>
      <p:sp>
        <p:nvSpPr>
          <p:cNvPr id="36" name="Text 33"/>
          <p:cNvSpPr/>
          <p:nvPr/>
        </p:nvSpPr>
        <p:spPr>
          <a:xfrm>
            <a:off x="2707817" y="2115555"/>
            <a:ext cx="1817805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مساج (250-400) - بديكير علاجي 230</a:t>
            </a:r>
            <a:endParaRPr lang="en-US" sz="1100" dirty="0"/>
          </a:p>
        </p:txBody>
      </p:sp>
      <p:sp>
        <p:nvSpPr>
          <p:cNvPr id="37" name="Text 34"/>
          <p:cNvSpPr/>
          <p:nvPr/>
        </p:nvSpPr>
        <p:spPr>
          <a:xfrm>
            <a:off x="3147038" y="2228766"/>
            <a:ext cx="1378583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حمام مغربي بخار (200-500)</a:t>
            </a:r>
            <a:endParaRPr lang="en-US" sz="1100" dirty="0"/>
          </a:p>
        </p:txBody>
      </p:sp>
      <p:sp>
        <p:nvSpPr>
          <p:cNvPr id="38" name="Text 35"/>
          <p:cNvSpPr/>
          <p:nvPr/>
        </p:nvSpPr>
        <p:spPr>
          <a:xfrm>
            <a:off x="2364773" y="2341978"/>
            <a:ext cx="2160848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FF0000"/>
                </a:solidFill>
              </a:rPr>
              <a:t>سلبية: عدم إلمام الكادر بالتشغيل الصحيح للأجهزة</a:t>
            </a:r>
            <a:endParaRPr lang="en-US" sz="1100" dirty="0"/>
          </a:p>
        </p:txBody>
      </p:sp>
      <p:sp>
        <p:nvSpPr>
          <p:cNvPr id="39" name="Text 36"/>
          <p:cNvSpPr/>
          <p:nvPr/>
        </p:nvSpPr>
        <p:spPr>
          <a:xfrm>
            <a:off x="8278546" y="2604502"/>
            <a:ext cx="411826" cy="230319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3</a:t>
            </a:r>
            <a:endParaRPr lang="en-US" sz="1100" dirty="0"/>
          </a:p>
        </p:txBody>
      </p:sp>
      <p:sp>
        <p:nvSpPr>
          <p:cNvPr id="40" name="Text 37"/>
          <p:cNvSpPr/>
          <p:nvPr/>
        </p:nvSpPr>
        <p:spPr>
          <a:xfrm>
            <a:off x="7454894" y="2605111"/>
            <a:ext cx="823652" cy="22910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منافس 3</a:t>
            </a:r>
            <a:endParaRPr lang="en-US" sz="1100" dirty="0"/>
          </a:p>
        </p:txBody>
      </p:sp>
      <p:sp>
        <p:nvSpPr>
          <p:cNvPr id="41" name="Text 38"/>
          <p:cNvSpPr/>
          <p:nvPr/>
        </p:nvSpPr>
        <p:spPr>
          <a:xfrm>
            <a:off x="5395708" y="2605111"/>
            <a:ext cx="2059186" cy="22910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سبا فقط</a:t>
            </a:r>
            <a:endParaRPr lang="en-US" sz="1100" dirty="0"/>
          </a:p>
        </p:txBody>
      </p:sp>
      <p:sp>
        <p:nvSpPr>
          <p:cNvPr id="42" name="Text 39"/>
          <p:cNvSpPr/>
          <p:nvPr/>
        </p:nvSpPr>
        <p:spPr>
          <a:xfrm>
            <a:off x="4572056" y="2604502"/>
            <a:ext cx="823652" cy="230319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E53935"/>
                </a:solidFill>
              </a:rPr>
              <a:t>450</a:t>
            </a:r>
            <a:endParaRPr lang="en-US" sz="1100" dirty="0"/>
          </a:p>
        </p:txBody>
      </p:sp>
      <p:sp>
        <p:nvSpPr>
          <p:cNvPr id="43" name="Text 40"/>
          <p:cNvSpPr/>
          <p:nvPr/>
        </p:nvSpPr>
        <p:spPr>
          <a:xfrm>
            <a:off x="2550722" y="2548058"/>
            <a:ext cx="1974900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خدمات المساج بديكير ومناكير - حمام مغربي</a:t>
            </a:r>
            <a:endParaRPr lang="en-US" sz="1100" dirty="0"/>
          </a:p>
        </p:txBody>
      </p:sp>
      <p:sp>
        <p:nvSpPr>
          <p:cNvPr id="44" name="Text 41"/>
          <p:cNvSpPr/>
          <p:nvPr/>
        </p:nvSpPr>
        <p:spPr>
          <a:xfrm>
            <a:off x="2983532" y="2661270"/>
            <a:ext cx="1542089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تميزهم في خدمات المنزل وسمعتهم</a:t>
            </a:r>
            <a:endParaRPr lang="en-US" sz="1100" dirty="0"/>
          </a:p>
        </p:txBody>
      </p:sp>
      <p:sp>
        <p:nvSpPr>
          <p:cNvPr id="45" name="Text 42"/>
          <p:cNvSpPr/>
          <p:nvPr/>
        </p:nvSpPr>
        <p:spPr>
          <a:xfrm>
            <a:off x="2488205" y="2774482"/>
            <a:ext cx="2037417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وجود فريق متخصص للدعاية والسوشيال ميديا</a:t>
            </a:r>
            <a:endParaRPr lang="en-US" sz="1100" dirty="0"/>
          </a:p>
        </p:txBody>
      </p:sp>
      <p:sp>
        <p:nvSpPr>
          <p:cNvPr id="46" name="Shape 43"/>
          <p:cNvSpPr/>
          <p:nvPr/>
        </p:nvSpPr>
        <p:spPr>
          <a:xfrm>
            <a:off x="453628" y="2935914"/>
            <a:ext cx="8236744" cy="319292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47" name="Text 44"/>
          <p:cNvSpPr/>
          <p:nvPr/>
        </p:nvSpPr>
        <p:spPr>
          <a:xfrm>
            <a:off x="8278546" y="2980400"/>
            <a:ext cx="411826" cy="230319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4</a:t>
            </a:r>
            <a:endParaRPr lang="en-US" sz="1100" dirty="0"/>
          </a:p>
        </p:txBody>
      </p:sp>
      <p:sp>
        <p:nvSpPr>
          <p:cNvPr id="48" name="Text 45"/>
          <p:cNvSpPr/>
          <p:nvPr/>
        </p:nvSpPr>
        <p:spPr>
          <a:xfrm>
            <a:off x="7454894" y="2981009"/>
            <a:ext cx="823652" cy="22910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منافس 4</a:t>
            </a:r>
            <a:endParaRPr lang="en-US" sz="1100" dirty="0"/>
          </a:p>
        </p:txBody>
      </p:sp>
      <p:sp>
        <p:nvSpPr>
          <p:cNvPr id="49" name="Text 46"/>
          <p:cNvSpPr/>
          <p:nvPr/>
        </p:nvSpPr>
        <p:spPr>
          <a:xfrm>
            <a:off x="5395708" y="2981009"/>
            <a:ext cx="2059186" cy="22910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صالون وسبا</a:t>
            </a:r>
            <a:endParaRPr lang="en-US" sz="1100" dirty="0"/>
          </a:p>
        </p:txBody>
      </p:sp>
      <p:sp>
        <p:nvSpPr>
          <p:cNvPr id="50" name="Text 47"/>
          <p:cNvSpPr/>
          <p:nvPr/>
        </p:nvSpPr>
        <p:spPr>
          <a:xfrm>
            <a:off x="4572056" y="2980400"/>
            <a:ext cx="823652" cy="230319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E53935"/>
                </a:solidFill>
              </a:rPr>
              <a:t>100</a:t>
            </a:r>
            <a:endParaRPr lang="en-US" sz="1100" dirty="0"/>
          </a:p>
        </p:txBody>
      </p:sp>
      <p:sp>
        <p:nvSpPr>
          <p:cNvPr id="51" name="Text 48"/>
          <p:cNvSpPr/>
          <p:nvPr/>
        </p:nvSpPr>
        <p:spPr>
          <a:xfrm>
            <a:off x="2884146" y="2980562"/>
            <a:ext cx="1641475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السلبيات: بعد المكان ورخص الأسعار</a:t>
            </a:r>
            <a:endParaRPr lang="en-US" sz="1100" dirty="0"/>
          </a:p>
        </p:txBody>
      </p:sp>
      <p:sp>
        <p:nvSpPr>
          <p:cNvPr id="52" name="Text 49"/>
          <p:cNvSpPr/>
          <p:nvPr/>
        </p:nvSpPr>
        <p:spPr>
          <a:xfrm>
            <a:off x="2536296" y="3093774"/>
            <a:ext cx="1989326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الفئة المستهدفة: فئة معينة مثل طالبات الجامعة</a:t>
            </a:r>
            <a:endParaRPr lang="en-US" sz="1100" dirty="0"/>
          </a:p>
        </p:txBody>
      </p:sp>
      <p:sp>
        <p:nvSpPr>
          <p:cNvPr id="53" name="Text 50"/>
          <p:cNvSpPr/>
          <p:nvPr/>
        </p:nvSpPr>
        <p:spPr>
          <a:xfrm>
            <a:off x="8278546" y="3356298"/>
            <a:ext cx="411826" cy="230319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5</a:t>
            </a:r>
            <a:endParaRPr lang="en-US" sz="1100" dirty="0"/>
          </a:p>
        </p:txBody>
      </p:sp>
      <p:sp>
        <p:nvSpPr>
          <p:cNvPr id="54" name="Text 51"/>
          <p:cNvSpPr/>
          <p:nvPr/>
        </p:nvSpPr>
        <p:spPr>
          <a:xfrm>
            <a:off x="7454894" y="3356907"/>
            <a:ext cx="823652" cy="22910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منافس 5</a:t>
            </a:r>
            <a:endParaRPr lang="en-US" sz="1100" dirty="0"/>
          </a:p>
        </p:txBody>
      </p:sp>
      <p:sp>
        <p:nvSpPr>
          <p:cNvPr id="55" name="Text 52"/>
          <p:cNvSpPr/>
          <p:nvPr/>
        </p:nvSpPr>
        <p:spPr>
          <a:xfrm>
            <a:off x="5395708" y="3356907"/>
            <a:ext cx="2059186" cy="22910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صالون</a:t>
            </a:r>
            <a:endParaRPr lang="en-US" sz="1100" dirty="0"/>
          </a:p>
        </p:txBody>
      </p:sp>
      <p:sp>
        <p:nvSpPr>
          <p:cNvPr id="56" name="Text 53"/>
          <p:cNvSpPr/>
          <p:nvPr/>
        </p:nvSpPr>
        <p:spPr>
          <a:xfrm>
            <a:off x="4572056" y="3356298"/>
            <a:ext cx="823652" cy="230319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E53935"/>
                </a:solidFill>
              </a:rPr>
              <a:t>250</a:t>
            </a:r>
            <a:endParaRPr lang="en-US" sz="1100" dirty="0"/>
          </a:p>
        </p:txBody>
      </p:sp>
      <p:sp>
        <p:nvSpPr>
          <p:cNvPr id="57" name="Text 54"/>
          <p:cNvSpPr/>
          <p:nvPr/>
        </p:nvSpPr>
        <p:spPr>
          <a:xfrm>
            <a:off x="3185511" y="3299854"/>
            <a:ext cx="1340110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الخدمات عادية والديكور ممتاز</a:t>
            </a:r>
            <a:endParaRPr lang="en-US" sz="1100" dirty="0"/>
          </a:p>
        </p:txBody>
      </p:sp>
      <p:sp>
        <p:nvSpPr>
          <p:cNvPr id="58" name="Text 55"/>
          <p:cNvSpPr/>
          <p:nvPr/>
        </p:nvSpPr>
        <p:spPr>
          <a:xfrm>
            <a:off x="2420879" y="3413066"/>
            <a:ext cx="2104743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السلبيات: الاعتماد على العمالة في تقديم الخدمات</a:t>
            </a:r>
            <a:endParaRPr lang="en-US" sz="1100" dirty="0"/>
          </a:p>
        </p:txBody>
      </p:sp>
      <p:sp>
        <p:nvSpPr>
          <p:cNvPr id="59" name="Text 56"/>
          <p:cNvSpPr/>
          <p:nvPr/>
        </p:nvSpPr>
        <p:spPr>
          <a:xfrm>
            <a:off x="3613514" y="3526278"/>
            <a:ext cx="912108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100" dirty="0">
                <a:solidFill>
                  <a:srgbClr val="2C3E50"/>
                </a:solidFill>
              </a:rPr>
              <a:t>لا يوجد حجز مواعيد</a:t>
            </a:r>
            <a:endParaRPr lang="en-US" sz="1100" dirty="0"/>
          </a:p>
        </p:txBody>
      </p:sp>
      <p:sp>
        <p:nvSpPr>
          <p:cNvPr id="60" name="Text 57"/>
          <p:cNvSpPr/>
          <p:nvPr/>
        </p:nvSpPr>
        <p:spPr>
          <a:xfrm>
            <a:off x="8858186" y="4864894"/>
            <a:ext cx="64" cy="12381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endParaRPr lang="en-US" sz="1100" dirty="0"/>
          </a:p>
        </p:txBody>
      </p:sp>
      <p:pic>
        <p:nvPicPr>
          <p:cNvPr id="61" name="Graphic 21">
            <a:extLst>
              <a:ext uri="{FF2B5EF4-FFF2-40B4-BE49-F238E27FC236}">
                <a16:creationId xmlns:a16="http://schemas.microsoft.com/office/drawing/2014/main" id="{A6D16E70-7E9D-BB93-9484-065216564C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90030" y="80153"/>
            <a:ext cx="1728856" cy="650481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237530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46570" y="273248"/>
            <a:ext cx="392736" cy="1108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1000" dirty="0">
                <a:solidFill>
                  <a:srgbClr val="FFFFFF"/>
                </a:solidFill>
              </a:rPr>
              <a:t>Lecture</a:t>
            </a:r>
            <a:endParaRPr lang="en-US" sz="1000" dirty="0"/>
          </a:p>
        </p:txBody>
      </p:sp>
      <p:sp>
        <p:nvSpPr>
          <p:cNvPr id="6" name="Text 2"/>
          <p:cNvSpPr/>
          <p:nvPr/>
        </p:nvSpPr>
        <p:spPr>
          <a:xfrm>
            <a:off x="578817" y="389334"/>
            <a:ext cx="128240" cy="168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FFFFF"/>
                </a:solidFill>
              </a:rPr>
              <a:t>03</a:t>
            </a:r>
            <a:endParaRPr lang="en-US" sz="987" dirty="0"/>
          </a:p>
        </p:txBody>
      </p:sp>
      <p:sp>
        <p:nvSpPr>
          <p:cNvPr id="9" name="Shape 5"/>
          <p:cNvSpPr/>
          <p:nvPr/>
        </p:nvSpPr>
        <p:spPr>
          <a:xfrm>
            <a:off x="521494" y="1021556"/>
            <a:ext cx="810101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125768" y="211937"/>
            <a:ext cx="2441907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SWOT Analysis Overview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264760" y="430679"/>
            <a:ext cx="1722266" cy="2285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نظرة عامة على تحليل SWOT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521494" y="1487686"/>
            <a:ext cx="4007644" cy="1527870"/>
          </a:xfrm>
          <a:prstGeom prst="rect">
            <a:avLst/>
          </a:prstGeom>
          <a:solidFill>
            <a:srgbClr val="E8F5E9"/>
          </a:solidFill>
          <a:ln w="18288">
            <a:solidFill>
              <a:srgbClr val="4CAF50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521494" y="1487686"/>
            <a:ext cx="3979069" cy="1495723"/>
          </a:xfrm>
          <a:prstGeom prst="rect">
            <a:avLst/>
          </a:prstGeom>
          <a:solidFill>
            <a:srgbClr val="4CAF50">
              <a:alpha val="10000"/>
            </a:srgbClr>
          </a:solidFill>
          <a:ln/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6722" y="1743521"/>
            <a:ext cx="357188" cy="28575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647695" y="2100709"/>
            <a:ext cx="1755214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2E7D32"/>
                </a:solidFill>
              </a:rPr>
              <a:t>Strengths / نقاط القوة</a:t>
            </a:r>
            <a:endParaRPr lang="en-US" sz="1193" dirty="0"/>
          </a:p>
        </p:txBody>
      </p:sp>
      <p:sp>
        <p:nvSpPr>
          <p:cNvPr id="17" name="Text 12"/>
          <p:cNvSpPr/>
          <p:nvPr/>
        </p:nvSpPr>
        <p:spPr>
          <a:xfrm>
            <a:off x="990833" y="2406104"/>
            <a:ext cx="3068938" cy="3107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Internal factors that give the project an advantage over others.</a:t>
            </a:r>
            <a:endParaRPr lang="en-US" sz="834" dirty="0"/>
          </a:p>
        </p:txBody>
      </p:sp>
      <p:sp>
        <p:nvSpPr>
          <p:cNvPr id="18" name="Shape 13"/>
          <p:cNvSpPr/>
          <p:nvPr/>
        </p:nvSpPr>
        <p:spPr>
          <a:xfrm>
            <a:off x="4614863" y="1487686"/>
            <a:ext cx="4007644" cy="1513582"/>
          </a:xfrm>
          <a:prstGeom prst="rect">
            <a:avLst/>
          </a:prstGeom>
          <a:solidFill>
            <a:srgbClr val="FFEBEE"/>
          </a:solidFill>
          <a:ln w="18288">
            <a:solidFill>
              <a:srgbClr val="F44336"/>
            </a:solidFill>
            <a:prstDash val="solid"/>
          </a:ln>
        </p:spPr>
      </p:sp>
      <p:sp>
        <p:nvSpPr>
          <p:cNvPr id="19" name="Shape 14"/>
          <p:cNvSpPr/>
          <p:nvPr/>
        </p:nvSpPr>
        <p:spPr>
          <a:xfrm>
            <a:off x="4614863" y="1487686"/>
            <a:ext cx="3979069" cy="1495723"/>
          </a:xfrm>
          <a:prstGeom prst="rect">
            <a:avLst/>
          </a:prstGeom>
          <a:solidFill>
            <a:srgbClr val="F44336">
              <a:alpha val="10000"/>
            </a:srgbClr>
          </a:solidFill>
          <a:ln/>
        </p:spPr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5809" y="1821210"/>
            <a:ext cx="285750" cy="285750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5567325" y="2178397"/>
            <a:ext cx="2102718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C62828"/>
                </a:solidFill>
              </a:rPr>
              <a:t>Weaknesses / نقاط الضعف</a:t>
            </a:r>
            <a:endParaRPr lang="en-US" sz="1193" dirty="0"/>
          </a:p>
        </p:txBody>
      </p:sp>
      <p:sp>
        <p:nvSpPr>
          <p:cNvPr id="22" name="Text 16"/>
          <p:cNvSpPr/>
          <p:nvPr/>
        </p:nvSpPr>
        <p:spPr>
          <a:xfrm>
            <a:off x="5114479" y="2483793"/>
            <a:ext cx="3008384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Internal factors that place the project at a disadvantage.</a:t>
            </a:r>
            <a:endParaRPr lang="en-US" sz="834" dirty="0"/>
          </a:p>
        </p:txBody>
      </p:sp>
      <p:sp>
        <p:nvSpPr>
          <p:cNvPr id="23" name="Shape 17"/>
          <p:cNvSpPr/>
          <p:nvPr/>
        </p:nvSpPr>
        <p:spPr>
          <a:xfrm>
            <a:off x="521494" y="3086993"/>
            <a:ext cx="4007644" cy="1542157"/>
          </a:xfrm>
          <a:prstGeom prst="rect">
            <a:avLst/>
          </a:prstGeom>
          <a:solidFill>
            <a:srgbClr val="E3F2FD"/>
          </a:solidFill>
          <a:ln w="18288">
            <a:solidFill>
              <a:srgbClr val="2196F3"/>
            </a:solidFill>
            <a:prstDash val="solid"/>
          </a:ln>
        </p:spPr>
      </p:sp>
      <p:sp>
        <p:nvSpPr>
          <p:cNvPr id="24" name="Shape 18"/>
          <p:cNvSpPr/>
          <p:nvPr/>
        </p:nvSpPr>
        <p:spPr>
          <a:xfrm>
            <a:off x="521494" y="3101280"/>
            <a:ext cx="3979069" cy="1495723"/>
          </a:xfrm>
          <a:prstGeom prst="rect">
            <a:avLst/>
          </a:prstGeom>
          <a:solidFill>
            <a:srgbClr val="2196F3">
              <a:alpha val="10000"/>
            </a:srgbClr>
          </a:solidFill>
          <a:ln/>
        </p:spPr>
      </p:sp>
      <p:pic>
        <p:nvPicPr>
          <p:cNvPr id="2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8159" y="3364260"/>
            <a:ext cx="214313" cy="285750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1599279" y="3721447"/>
            <a:ext cx="185204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1565C0"/>
                </a:solidFill>
              </a:rPr>
              <a:t>Opportunities / الفرص</a:t>
            </a:r>
            <a:endParaRPr lang="en-US" sz="1193" dirty="0"/>
          </a:p>
        </p:txBody>
      </p:sp>
      <p:sp>
        <p:nvSpPr>
          <p:cNvPr id="27" name="Text 20"/>
          <p:cNvSpPr/>
          <p:nvPr/>
        </p:nvSpPr>
        <p:spPr>
          <a:xfrm>
            <a:off x="990833" y="4026843"/>
            <a:ext cx="3068938" cy="3107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External factors that the project can exploit to its advantage.</a:t>
            </a:r>
            <a:endParaRPr lang="en-US" sz="834" dirty="0"/>
          </a:p>
        </p:txBody>
      </p:sp>
      <p:sp>
        <p:nvSpPr>
          <p:cNvPr id="28" name="Shape 21"/>
          <p:cNvSpPr/>
          <p:nvPr/>
        </p:nvSpPr>
        <p:spPr>
          <a:xfrm>
            <a:off x="4614863" y="3101280"/>
            <a:ext cx="4007644" cy="1527870"/>
          </a:xfrm>
          <a:prstGeom prst="rect">
            <a:avLst/>
          </a:prstGeom>
          <a:solidFill>
            <a:srgbClr val="FFF3E0"/>
          </a:solidFill>
          <a:ln w="18288">
            <a:solidFill>
              <a:srgbClr val="FF9800"/>
            </a:solidFill>
            <a:prstDash val="solid"/>
          </a:ln>
        </p:spPr>
      </p:sp>
      <p:sp>
        <p:nvSpPr>
          <p:cNvPr id="29" name="Shape 22"/>
          <p:cNvSpPr/>
          <p:nvPr/>
        </p:nvSpPr>
        <p:spPr>
          <a:xfrm>
            <a:off x="4614863" y="3101280"/>
            <a:ext cx="3979069" cy="1495723"/>
          </a:xfrm>
          <a:prstGeom prst="rect">
            <a:avLst/>
          </a:prstGeom>
          <a:solidFill>
            <a:srgbClr val="FF9800">
              <a:alpha val="10000"/>
            </a:srgbClr>
          </a:solidFill>
          <a:ln/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5809" y="3441948"/>
            <a:ext cx="285750" cy="285750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5880199" y="3799136"/>
            <a:ext cx="1476942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EF6C00"/>
                </a:solidFill>
              </a:rPr>
              <a:t>Threats / التهديدات</a:t>
            </a:r>
            <a:endParaRPr lang="en-US" sz="1193" dirty="0"/>
          </a:p>
        </p:txBody>
      </p:sp>
      <p:sp>
        <p:nvSpPr>
          <p:cNvPr id="32" name="Text 24"/>
          <p:cNvSpPr/>
          <p:nvPr/>
        </p:nvSpPr>
        <p:spPr>
          <a:xfrm>
            <a:off x="5119920" y="4104531"/>
            <a:ext cx="2997529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External factors that could cause trouble for the project.</a:t>
            </a:r>
            <a:endParaRPr lang="en-US" sz="834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35BEA96-AF5A-2318-4792-D0B762B9246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57141" y="-15640"/>
            <a:ext cx="1728856" cy="807257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130373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37754" y="166092"/>
            <a:ext cx="410369" cy="1124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1050" dirty="0">
                <a:solidFill>
                  <a:srgbClr val="FFFFFF"/>
                </a:solidFill>
              </a:rPr>
              <a:t>Lecture</a:t>
            </a:r>
            <a:endParaRPr lang="en-US" sz="1000" dirty="0"/>
          </a:p>
        </p:txBody>
      </p:sp>
      <p:sp>
        <p:nvSpPr>
          <p:cNvPr id="6" name="Text 2"/>
          <p:cNvSpPr/>
          <p:nvPr/>
        </p:nvSpPr>
        <p:spPr>
          <a:xfrm>
            <a:off x="578818" y="282178"/>
            <a:ext cx="128240" cy="168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FFFFF"/>
                </a:solidFill>
              </a:rPr>
              <a:t>03</a:t>
            </a:r>
            <a:endParaRPr lang="en-US" sz="987" dirty="0"/>
          </a:p>
        </p:txBody>
      </p:sp>
      <p:sp>
        <p:nvSpPr>
          <p:cNvPr id="9" name="Shape 5"/>
          <p:cNvSpPr/>
          <p:nvPr/>
        </p:nvSpPr>
        <p:spPr>
          <a:xfrm>
            <a:off x="450056" y="807244"/>
            <a:ext cx="8243888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450056" y="1187648"/>
            <a:ext cx="8243888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081259" y="78797"/>
            <a:ext cx="1734843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Project Strengths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133302" y="299360"/>
            <a:ext cx="1682800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نقاط القوة للمشروع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450056" y="1401961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14" name="Shape 10"/>
          <p:cNvSpPr/>
          <p:nvPr/>
        </p:nvSpPr>
        <p:spPr>
          <a:xfrm>
            <a:off x="450056" y="1401961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15" name="Shape 11"/>
          <p:cNvSpPr/>
          <p:nvPr/>
        </p:nvSpPr>
        <p:spPr>
          <a:xfrm>
            <a:off x="521494" y="1473398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1526977"/>
            <a:ext cx="92869" cy="92869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07244" y="1485900"/>
            <a:ext cx="142386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Existing customer base</a:t>
            </a:r>
            <a:endParaRPr lang="en-US" sz="885" dirty="0"/>
          </a:p>
        </p:txBody>
      </p:sp>
      <p:sp>
        <p:nvSpPr>
          <p:cNvPr id="18" name="Shape 13"/>
          <p:cNvSpPr/>
          <p:nvPr/>
        </p:nvSpPr>
        <p:spPr>
          <a:xfrm>
            <a:off x="450056" y="1816298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19" name="Shape 14"/>
          <p:cNvSpPr/>
          <p:nvPr/>
        </p:nvSpPr>
        <p:spPr>
          <a:xfrm>
            <a:off x="450056" y="1816298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20" name="Shape 15"/>
          <p:cNvSpPr/>
          <p:nvPr/>
        </p:nvSpPr>
        <p:spPr>
          <a:xfrm>
            <a:off x="521494" y="1887736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1941314"/>
            <a:ext cx="92869" cy="92869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807244" y="1900238"/>
            <a:ext cx="1216196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Owner's experience</a:t>
            </a:r>
            <a:endParaRPr lang="en-US" sz="885" dirty="0"/>
          </a:p>
        </p:txBody>
      </p:sp>
      <p:sp>
        <p:nvSpPr>
          <p:cNvPr id="23" name="Shape 17"/>
          <p:cNvSpPr/>
          <p:nvPr/>
        </p:nvSpPr>
        <p:spPr>
          <a:xfrm>
            <a:off x="450056" y="2230636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24" name="Shape 18"/>
          <p:cNvSpPr/>
          <p:nvPr/>
        </p:nvSpPr>
        <p:spPr>
          <a:xfrm>
            <a:off x="450056" y="2230636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25" name="Shape 19"/>
          <p:cNvSpPr/>
          <p:nvPr/>
        </p:nvSpPr>
        <p:spPr>
          <a:xfrm>
            <a:off x="521494" y="2302073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2355652"/>
            <a:ext cx="92869" cy="92869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807244" y="2314575"/>
            <a:ext cx="1440721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Unique product/service</a:t>
            </a:r>
            <a:endParaRPr lang="en-US" sz="885" dirty="0"/>
          </a:p>
        </p:txBody>
      </p:sp>
      <p:sp>
        <p:nvSpPr>
          <p:cNvPr id="28" name="Shape 21"/>
          <p:cNvSpPr/>
          <p:nvPr/>
        </p:nvSpPr>
        <p:spPr>
          <a:xfrm>
            <a:off x="450056" y="2644973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29" name="Shape 22"/>
          <p:cNvSpPr/>
          <p:nvPr/>
        </p:nvSpPr>
        <p:spPr>
          <a:xfrm>
            <a:off x="450056" y="2644973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30" name="Shape 23"/>
          <p:cNvSpPr/>
          <p:nvPr/>
        </p:nvSpPr>
        <p:spPr>
          <a:xfrm>
            <a:off x="521494" y="2716411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2769989"/>
            <a:ext cx="92869" cy="92869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807244" y="2728913"/>
            <a:ext cx="1430815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Multiple sales channels</a:t>
            </a:r>
            <a:endParaRPr lang="en-US" sz="885" dirty="0"/>
          </a:p>
        </p:txBody>
      </p:sp>
      <p:sp>
        <p:nvSpPr>
          <p:cNvPr id="33" name="Shape 25"/>
          <p:cNvSpPr/>
          <p:nvPr/>
        </p:nvSpPr>
        <p:spPr>
          <a:xfrm>
            <a:off x="450056" y="3059311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34" name="Shape 26"/>
          <p:cNvSpPr/>
          <p:nvPr/>
        </p:nvSpPr>
        <p:spPr>
          <a:xfrm>
            <a:off x="450056" y="3059311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35" name="Shape 27"/>
          <p:cNvSpPr/>
          <p:nvPr/>
        </p:nvSpPr>
        <p:spPr>
          <a:xfrm>
            <a:off x="521494" y="3130748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3184327"/>
            <a:ext cx="92869" cy="92869"/>
          </a:xfrm>
          <a:prstGeom prst="rect">
            <a:avLst/>
          </a:prstGeom>
        </p:spPr>
      </p:pic>
      <p:sp>
        <p:nvSpPr>
          <p:cNvPr id="37" name="Text 28"/>
          <p:cNvSpPr/>
          <p:nvPr/>
        </p:nvSpPr>
        <p:spPr>
          <a:xfrm>
            <a:off x="807244" y="3143250"/>
            <a:ext cx="1293744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Innovation capability</a:t>
            </a:r>
            <a:endParaRPr lang="en-US" sz="885" dirty="0"/>
          </a:p>
        </p:txBody>
      </p:sp>
      <p:sp>
        <p:nvSpPr>
          <p:cNvPr id="38" name="Shape 29"/>
          <p:cNvSpPr/>
          <p:nvPr/>
        </p:nvSpPr>
        <p:spPr>
          <a:xfrm>
            <a:off x="450056" y="3473648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39" name="Shape 30"/>
          <p:cNvSpPr/>
          <p:nvPr/>
        </p:nvSpPr>
        <p:spPr>
          <a:xfrm>
            <a:off x="450056" y="3473648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40" name="Shape 31"/>
          <p:cNvSpPr/>
          <p:nvPr/>
        </p:nvSpPr>
        <p:spPr>
          <a:xfrm>
            <a:off x="521494" y="3545086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41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3598664"/>
            <a:ext cx="92869" cy="92869"/>
          </a:xfrm>
          <a:prstGeom prst="rect">
            <a:avLst/>
          </a:prstGeom>
        </p:spPr>
      </p:pic>
      <p:sp>
        <p:nvSpPr>
          <p:cNvPr id="42" name="Text 32"/>
          <p:cNvSpPr/>
          <p:nvPr/>
        </p:nvSpPr>
        <p:spPr>
          <a:xfrm>
            <a:off x="807244" y="3557588"/>
            <a:ext cx="1282275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Clear strategic vision</a:t>
            </a:r>
            <a:endParaRPr lang="en-US" sz="885" dirty="0"/>
          </a:p>
        </p:txBody>
      </p:sp>
      <p:sp>
        <p:nvSpPr>
          <p:cNvPr id="43" name="Shape 33"/>
          <p:cNvSpPr/>
          <p:nvPr/>
        </p:nvSpPr>
        <p:spPr>
          <a:xfrm>
            <a:off x="450056" y="3887986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44" name="Shape 34"/>
          <p:cNvSpPr/>
          <p:nvPr/>
        </p:nvSpPr>
        <p:spPr>
          <a:xfrm>
            <a:off x="450056" y="3887986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45" name="Shape 35"/>
          <p:cNvSpPr/>
          <p:nvPr/>
        </p:nvSpPr>
        <p:spPr>
          <a:xfrm>
            <a:off x="521494" y="3959423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46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4013002"/>
            <a:ext cx="92869" cy="92869"/>
          </a:xfrm>
          <a:prstGeom prst="rect">
            <a:avLst/>
          </a:prstGeom>
        </p:spPr>
      </p:pic>
      <p:sp>
        <p:nvSpPr>
          <p:cNvPr id="47" name="Text 36"/>
          <p:cNvSpPr/>
          <p:nvPr/>
        </p:nvSpPr>
        <p:spPr>
          <a:xfrm>
            <a:off x="807244" y="3971925"/>
            <a:ext cx="96582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High-quality HR</a:t>
            </a:r>
            <a:endParaRPr lang="en-US" sz="885" dirty="0"/>
          </a:p>
        </p:txBody>
      </p:sp>
      <p:sp>
        <p:nvSpPr>
          <p:cNvPr id="48" name="Shape 37"/>
          <p:cNvSpPr/>
          <p:nvPr/>
        </p:nvSpPr>
        <p:spPr>
          <a:xfrm>
            <a:off x="4754166" y="1401961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49" name="Shape 38"/>
          <p:cNvSpPr/>
          <p:nvPr/>
        </p:nvSpPr>
        <p:spPr>
          <a:xfrm>
            <a:off x="8658225" y="1401961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50" name="Shape 39"/>
          <p:cNvSpPr/>
          <p:nvPr/>
        </p:nvSpPr>
        <p:spPr>
          <a:xfrm>
            <a:off x="8422481" y="1473398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51" name="Image 8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1526977"/>
            <a:ext cx="92869" cy="92869"/>
          </a:xfrm>
          <a:prstGeom prst="rect">
            <a:avLst/>
          </a:prstGeom>
        </p:spPr>
      </p:pic>
      <p:sp>
        <p:nvSpPr>
          <p:cNvPr id="52" name="Text 40"/>
          <p:cNvSpPr/>
          <p:nvPr/>
        </p:nvSpPr>
        <p:spPr>
          <a:xfrm>
            <a:off x="7330464" y="1485900"/>
            <a:ext cx="1006292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وجود عملاء سابقين</a:t>
            </a:r>
            <a:endParaRPr lang="en-US" sz="885" dirty="0"/>
          </a:p>
        </p:txBody>
      </p:sp>
      <p:sp>
        <p:nvSpPr>
          <p:cNvPr id="53" name="Shape 41"/>
          <p:cNvSpPr/>
          <p:nvPr/>
        </p:nvSpPr>
        <p:spPr>
          <a:xfrm>
            <a:off x="4754166" y="1816298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54" name="Shape 42"/>
          <p:cNvSpPr/>
          <p:nvPr/>
        </p:nvSpPr>
        <p:spPr>
          <a:xfrm>
            <a:off x="8658225" y="1816298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55" name="Shape 43"/>
          <p:cNvSpPr/>
          <p:nvPr/>
        </p:nvSpPr>
        <p:spPr>
          <a:xfrm>
            <a:off x="8422481" y="1887736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56" name="Image 9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1941314"/>
            <a:ext cx="92869" cy="92869"/>
          </a:xfrm>
          <a:prstGeom prst="rect">
            <a:avLst/>
          </a:prstGeom>
        </p:spPr>
      </p:pic>
      <p:sp>
        <p:nvSpPr>
          <p:cNvPr id="57" name="Text 44"/>
          <p:cNvSpPr/>
          <p:nvPr/>
        </p:nvSpPr>
        <p:spPr>
          <a:xfrm>
            <a:off x="7278672" y="1900238"/>
            <a:ext cx="1058084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خبرة مالك المشروع</a:t>
            </a:r>
            <a:endParaRPr lang="en-US" sz="885" dirty="0"/>
          </a:p>
        </p:txBody>
      </p:sp>
      <p:sp>
        <p:nvSpPr>
          <p:cNvPr id="58" name="Shape 45"/>
          <p:cNvSpPr/>
          <p:nvPr/>
        </p:nvSpPr>
        <p:spPr>
          <a:xfrm>
            <a:off x="4754166" y="2230636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59" name="Shape 46"/>
          <p:cNvSpPr/>
          <p:nvPr/>
        </p:nvSpPr>
        <p:spPr>
          <a:xfrm>
            <a:off x="8658225" y="2230636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60" name="Shape 47"/>
          <p:cNvSpPr/>
          <p:nvPr/>
        </p:nvSpPr>
        <p:spPr>
          <a:xfrm>
            <a:off x="8422481" y="2302073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61" name="Image 1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2355652"/>
            <a:ext cx="92869" cy="92869"/>
          </a:xfrm>
          <a:prstGeom prst="rect">
            <a:avLst/>
          </a:prstGeom>
        </p:spPr>
      </p:pic>
      <p:sp>
        <p:nvSpPr>
          <p:cNvPr id="62" name="Text 48"/>
          <p:cNvSpPr/>
          <p:nvPr/>
        </p:nvSpPr>
        <p:spPr>
          <a:xfrm>
            <a:off x="6897486" y="2314575"/>
            <a:ext cx="1439270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منتج أو خدمة فريدة ومميزة</a:t>
            </a:r>
            <a:endParaRPr lang="en-US" sz="885" dirty="0"/>
          </a:p>
        </p:txBody>
      </p:sp>
      <p:sp>
        <p:nvSpPr>
          <p:cNvPr id="63" name="Shape 49"/>
          <p:cNvSpPr/>
          <p:nvPr/>
        </p:nvSpPr>
        <p:spPr>
          <a:xfrm>
            <a:off x="4754166" y="2644973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64" name="Shape 50"/>
          <p:cNvSpPr/>
          <p:nvPr/>
        </p:nvSpPr>
        <p:spPr>
          <a:xfrm>
            <a:off x="8658225" y="2644973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65" name="Shape 51"/>
          <p:cNvSpPr/>
          <p:nvPr/>
        </p:nvSpPr>
        <p:spPr>
          <a:xfrm>
            <a:off x="8422481" y="2716411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66" name="Image 1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2769989"/>
            <a:ext cx="92869" cy="92869"/>
          </a:xfrm>
          <a:prstGeom prst="rect">
            <a:avLst/>
          </a:prstGeom>
        </p:spPr>
      </p:pic>
      <p:sp>
        <p:nvSpPr>
          <p:cNvPr id="67" name="Text 52"/>
          <p:cNvSpPr/>
          <p:nvPr/>
        </p:nvSpPr>
        <p:spPr>
          <a:xfrm>
            <a:off x="7548349" y="2728913"/>
            <a:ext cx="788408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تعدد منافذ البيع</a:t>
            </a:r>
            <a:endParaRPr lang="en-US" sz="885" dirty="0"/>
          </a:p>
        </p:txBody>
      </p:sp>
      <p:sp>
        <p:nvSpPr>
          <p:cNvPr id="68" name="Shape 53"/>
          <p:cNvSpPr/>
          <p:nvPr/>
        </p:nvSpPr>
        <p:spPr>
          <a:xfrm>
            <a:off x="4754166" y="3059311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69" name="Shape 54"/>
          <p:cNvSpPr/>
          <p:nvPr/>
        </p:nvSpPr>
        <p:spPr>
          <a:xfrm>
            <a:off x="8658225" y="3059311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70" name="Shape 55"/>
          <p:cNvSpPr/>
          <p:nvPr/>
        </p:nvSpPr>
        <p:spPr>
          <a:xfrm>
            <a:off x="8422481" y="3130748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71" name="Image 1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3184327"/>
            <a:ext cx="92869" cy="92869"/>
          </a:xfrm>
          <a:prstGeom prst="rect">
            <a:avLst/>
          </a:prstGeom>
        </p:spPr>
      </p:pic>
      <p:sp>
        <p:nvSpPr>
          <p:cNvPr id="72" name="Text 56"/>
          <p:cNvSpPr/>
          <p:nvPr/>
        </p:nvSpPr>
        <p:spPr>
          <a:xfrm>
            <a:off x="6859479" y="3143250"/>
            <a:ext cx="147727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القدرة على الابتكار والتطوير</a:t>
            </a:r>
            <a:endParaRPr lang="en-US" sz="885" dirty="0"/>
          </a:p>
        </p:txBody>
      </p:sp>
      <p:sp>
        <p:nvSpPr>
          <p:cNvPr id="73" name="Shape 57"/>
          <p:cNvSpPr/>
          <p:nvPr/>
        </p:nvSpPr>
        <p:spPr>
          <a:xfrm>
            <a:off x="4754166" y="3473648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74" name="Shape 58"/>
          <p:cNvSpPr/>
          <p:nvPr/>
        </p:nvSpPr>
        <p:spPr>
          <a:xfrm>
            <a:off x="8658225" y="3473648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75" name="Shape 59"/>
          <p:cNvSpPr/>
          <p:nvPr/>
        </p:nvSpPr>
        <p:spPr>
          <a:xfrm>
            <a:off x="8422481" y="3545086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76" name="Image 1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3598664"/>
            <a:ext cx="92869" cy="92869"/>
          </a:xfrm>
          <a:prstGeom prst="rect">
            <a:avLst/>
          </a:prstGeom>
        </p:spPr>
      </p:pic>
      <p:sp>
        <p:nvSpPr>
          <p:cNvPr id="77" name="Text 60"/>
          <p:cNvSpPr/>
          <p:nvPr/>
        </p:nvSpPr>
        <p:spPr>
          <a:xfrm>
            <a:off x="7125081" y="3557588"/>
            <a:ext cx="1211675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رؤية استراتيجية واضحة</a:t>
            </a:r>
            <a:endParaRPr lang="en-US" sz="885" dirty="0"/>
          </a:p>
        </p:txBody>
      </p:sp>
      <p:sp>
        <p:nvSpPr>
          <p:cNvPr id="78" name="Shape 61"/>
          <p:cNvSpPr/>
          <p:nvPr/>
        </p:nvSpPr>
        <p:spPr>
          <a:xfrm>
            <a:off x="4754166" y="3887986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79" name="Shape 62"/>
          <p:cNvSpPr/>
          <p:nvPr/>
        </p:nvSpPr>
        <p:spPr>
          <a:xfrm>
            <a:off x="8658225" y="3887986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80" name="Shape 63"/>
          <p:cNvSpPr/>
          <p:nvPr/>
        </p:nvSpPr>
        <p:spPr>
          <a:xfrm>
            <a:off x="8422481" y="3959423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81" name="Image 1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4013002"/>
            <a:ext cx="92869" cy="92869"/>
          </a:xfrm>
          <a:prstGeom prst="rect">
            <a:avLst/>
          </a:prstGeom>
        </p:spPr>
      </p:pic>
      <p:sp>
        <p:nvSpPr>
          <p:cNvPr id="82" name="Text 64"/>
          <p:cNvSpPr/>
          <p:nvPr/>
        </p:nvSpPr>
        <p:spPr>
          <a:xfrm>
            <a:off x="6916629" y="3971925"/>
            <a:ext cx="142012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جودة عالية للموارد البشرية</a:t>
            </a:r>
            <a:endParaRPr lang="en-US" sz="885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86B3835-61BB-EC51-7400-5E87B42E67F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07631" y="19625"/>
            <a:ext cx="1728856" cy="58759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237530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46570" y="273248"/>
            <a:ext cx="392736" cy="1108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1000" dirty="0">
                <a:solidFill>
                  <a:srgbClr val="FFFFFF"/>
                </a:solidFill>
              </a:rPr>
              <a:t>Lecture</a:t>
            </a:r>
            <a:endParaRPr lang="en-US" sz="1000" dirty="0"/>
          </a:p>
        </p:txBody>
      </p:sp>
      <p:sp>
        <p:nvSpPr>
          <p:cNvPr id="6" name="Text 2"/>
          <p:cNvSpPr/>
          <p:nvPr/>
        </p:nvSpPr>
        <p:spPr>
          <a:xfrm>
            <a:off x="578817" y="389334"/>
            <a:ext cx="128240" cy="168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FFFFF"/>
                </a:solidFill>
              </a:rPr>
              <a:t>03</a:t>
            </a:r>
            <a:endParaRPr lang="en-US" sz="987" dirty="0"/>
          </a:p>
        </p:txBody>
      </p:sp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107281" y="223243"/>
            <a:ext cx="1975665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Project Weaknesses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239329" y="402730"/>
            <a:ext cx="1848892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نقاط الضعف للمشروع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521494" y="161627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14" name="Shape 10"/>
          <p:cNvSpPr/>
          <p:nvPr/>
        </p:nvSpPr>
        <p:spPr>
          <a:xfrm>
            <a:off x="521494" y="161627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15" name="Shape 11"/>
          <p:cNvSpPr/>
          <p:nvPr/>
        </p:nvSpPr>
        <p:spPr>
          <a:xfrm>
            <a:off x="578644" y="167342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338" y="1752005"/>
            <a:ext cx="30361" cy="128588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971550" y="1718965"/>
            <a:ext cx="1057861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Lack of funding</a:t>
            </a:r>
            <a:endParaRPr lang="en-US" sz="987" dirty="0"/>
          </a:p>
        </p:txBody>
      </p:sp>
      <p:sp>
        <p:nvSpPr>
          <p:cNvPr id="18" name="Shape 13"/>
          <p:cNvSpPr/>
          <p:nvPr/>
        </p:nvSpPr>
        <p:spPr>
          <a:xfrm>
            <a:off x="521494" y="2102048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19" name="Shape 14"/>
          <p:cNvSpPr/>
          <p:nvPr/>
        </p:nvSpPr>
        <p:spPr>
          <a:xfrm>
            <a:off x="521494" y="2102048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20" name="Shape 15"/>
          <p:cNvSpPr/>
          <p:nvPr/>
        </p:nvSpPr>
        <p:spPr>
          <a:xfrm>
            <a:off x="578644" y="2159198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25" y="2237780"/>
            <a:ext cx="128588" cy="128588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971550" y="2204740"/>
            <a:ext cx="1687376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Insufficient initial capital</a:t>
            </a:r>
            <a:endParaRPr lang="en-US" sz="987" dirty="0"/>
          </a:p>
        </p:txBody>
      </p:sp>
      <p:sp>
        <p:nvSpPr>
          <p:cNvPr id="23" name="Shape 17"/>
          <p:cNvSpPr/>
          <p:nvPr/>
        </p:nvSpPr>
        <p:spPr>
          <a:xfrm>
            <a:off x="521494" y="258782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24" name="Shape 18"/>
          <p:cNvSpPr/>
          <p:nvPr/>
        </p:nvSpPr>
        <p:spPr>
          <a:xfrm>
            <a:off x="521494" y="258782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25" name="Shape 19"/>
          <p:cNvSpPr/>
          <p:nvPr/>
        </p:nvSpPr>
        <p:spPr>
          <a:xfrm>
            <a:off x="578644" y="264497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98" y="2723555"/>
            <a:ext cx="96441" cy="128588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971550" y="2690515"/>
            <a:ext cx="1615492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High raw material costs</a:t>
            </a:r>
            <a:endParaRPr lang="en-US" sz="987" dirty="0"/>
          </a:p>
        </p:txBody>
      </p:sp>
      <p:sp>
        <p:nvSpPr>
          <p:cNvPr id="28" name="Shape 21"/>
          <p:cNvSpPr/>
          <p:nvPr/>
        </p:nvSpPr>
        <p:spPr>
          <a:xfrm>
            <a:off x="521494" y="3073598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29" name="Shape 22"/>
          <p:cNvSpPr/>
          <p:nvPr/>
        </p:nvSpPr>
        <p:spPr>
          <a:xfrm>
            <a:off x="521494" y="3073598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30" name="Shape 23"/>
          <p:cNvSpPr/>
          <p:nvPr/>
        </p:nvSpPr>
        <p:spPr>
          <a:xfrm>
            <a:off x="578644" y="3130748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152" y="3209330"/>
            <a:ext cx="160734" cy="128588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971550" y="3176290"/>
            <a:ext cx="1553347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Weak team experience</a:t>
            </a:r>
            <a:endParaRPr lang="en-US" sz="987" dirty="0"/>
          </a:p>
        </p:txBody>
      </p:sp>
      <p:sp>
        <p:nvSpPr>
          <p:cNvPr id="33" name="Shape 25"/>
          <p:cNvSpPr/>
          <p:nvPr/>
        </p:nvSpPr>
        <p:spPr>
          <a:xfrm>
            <a:off x="521494" y="355937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34" name="Shape 26"/>
          <p:cNvSpPr/>
          <p:nvPr/>
        </p:nvSpPr>
        <p:spPr>
          <a:xfrm>
            <a:off x="521494" y="355937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35" name="Shape 27"/>
          <p:cNvSpPr/>
          <p:nvPr/>
        </p:nvSpPr>
        <p:spPr>
          <a:xfrm>
            <a:off x="578644" y="361652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152" y="3695105"/>
            <a:ext cx="160734" cy="128588"/>
          </a:xfrm>
          <a:prstGeom prst="rect">
            <a:avLst/>
          </a:prstGeom>
        </p:spPr>
      </p:pic>
      <p:sp>
        <p:nvSpPr>
          <p:cNvPr id="37" name="Text 28"/>
          <p:cNvSpPr/>
          <p:nvPr/>
        </p:nvSpPr>
        <p:spPr>
          <a:xfrm>
            <a:off x="971550" y="3662065"/>
            <a:ext cx="1725216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Multiple partners conflict</a:t>
            </a:r>
            <a:endParaRPr lang="en-US" sz="987" dirty="0"/>
          </a:p>
        </p:txBody>
      </p:sp>
      <p:sp>
        <p:nvSpPr>
          <p:cNvPr id="38" name="Shape 29"/>
          <p:cNvSpPr/>
          <p:nvPr/>
        </p:nvSpPr>
        <p:spPr>
          <a:xfrm>
            <a:off x="4861322" y="161627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39" name="Shape 30"/>
          <p:cNvSpPr/>
          <p:nvPr/>
        </p:nvSpPr>
        <p:spPr>
          <a:xfrm>
            <a:off x="8586788" y="161627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40" name="Shape 31"/>
          <p:cNvSpPr/>
          <p:nvPr/>
        </p:nvSpPr>
        <p:spPr>
          <a:xfrm>
            <a:off x="8279606" y="167342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41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7301" y="1752005"/>
            <a:ext cx="30361" cy="128588"/>
          </a:xfrm>
          <a:prstGeom prst="rect">
            <a:avLst/>
          </a:prstGeom>
        </p:spPr>
      </p:pic>
      <p:sp>
        <p:nvSpPr>
          <p:cNvPr id="42" name="Text 32"/>
          <p:cNvSpPr/>
          <p:nvPr/>
        </p:nvSpPr>
        <p:spPr>
          <a:xfrm>
            <a:off x="6641176" y="1718965"/>
            <a:ext cx="1531274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عدم وجود تمويل للمشروع</a:t>
            </a:r>
            <a:endParaRPr lang="en-US" sz="987" dirty="0"/>
          </a:p>
        </p:txBody>
      </p:sp>
      <p:sp>
        <p:nvSpPr>
          <p:cNvPr id="43" name="Shape 33"/>
          <p:cNvSpPr/>
          <p:nvPr/>
        </p:nvSpPr>
        <p:spPr>
          <a:xfrm>
            <a:off x="4861322" y="2102048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44" name="Shape 34"/>
          <p:cNvSpPr/>
          <p:nvPr/>
        </p:nvSpPr>
        <p:spPr>
          <a:xfrm>
            <a:off x="8586788" y="2102048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45" name="Shape 35"/>
          <p:cNvSpPr/>
          <p:nvPr/>
        </p:nvSpPr>
        <p:spPr>
          <a:xfrm>
            <a:off x="8279606" y="2159198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46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8188" y="2237780"/>
            <a:ext cx="128588" cy="128588"/>
          </a:xfrm>
          <a:prstGeom prst="rect">
            <a:avLst/>
          </a:prstGeom>
        </p:spPr>
      </p:pic>
      <p:sp>
        <p:nvSpPr>
          <p:cNvPr id="47" name="Text 36"/>
          <p:cNvSpPr/>
          <p:nvPr/>
        </p:nvSpPr>
        <p:spPr>
          <a:xfrm>
            <a:off x="6673686" y="2204740"/>
            <a:ext cx="1498764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عدم وجود رأس مال كافي</a:t>
            </a:r>
            <a:endParaRPr lang="en-US" sz="987" dirty="0"/>
          </a:p>
        </p:txBody>
      </p:sp>
      <p:sp>
        <p:nvSpPr>
          <p:cNvPr id="48" name="Shape 37"/>
          <p:cNvSpPr/>
          <p:nvPr/>
        </p:nvSpPr>
        <p:spPr>
          <a:xfrm>
            <a:off x="4861322" y="258782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49" name="Shape 38"/>
          <p:cNvSpPr/>
          <p:nvPr/>
        </p:nvSpPr>
        <p:spPr>
          <a:xfrm>
            <a:off x="8586788" y="258782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50" name="Shape 39"/>
          <p:cNvSpPr/>
          <p:nvPr/>
        </p:nvSpPr>
        <p:spPr>
          <a:xfrm>
            <a:off x="8279606" y="264497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51" name="Image 8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74261" y="2723555"/>
            <a:ext cx="96441" cy="128588"/>
          </a:xfrm>
          <a:prstGeom prst="rect">
            <a:avLst/>
          </a:prstGeom>
        </p:spPr>
      </p:pic>
      <p:sp>
        <p:nvSpPr>
          <p:cNvPr id="52" name="Text 40"/>
          <p:cNvSpPr/>
          <p:nvPr/>
        </p:nvSpPr>
        <p:spPr>
          <a:xfrm>
            <a:off x="6669751" y="2690515"/>
            <a:ext cx="1502699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ارتفاع تكاليف المواد الخام</a:t>
            </a:r>
            <a:endParaRPr lang="en-US" sz="987" dirty="0"/>
          </a:p>
        </p:txBody>
      </p:sp>
      <p:sp>
        <p:nvSpPr>
          <p:cNvPr id="53" name="Shape 41"/>
          <p:cNvSpPr/>
          <p:nvPr/>
        </p:nvSpPr>
        <p:spPr>
          <a:xfrm>
            <a:off x="4861322" y="3073598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54" name="Shape 42"/>
          <p:cNvSpPr/>
          <p:nvPr/>
        </p:nvSpPr>
        <p:spPr>
          <a:xfrm>
            <a:off x="8586788" y="3073598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55" name="Shape 43"/>
          <p:cNvSpPr/>
          <p:nvPr/>
        </p:nvSpPr>
        <p:spPr>
          <a:xfrm>
            <a:off x="8279606" y="3130748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56" name="Image 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2114" y="3209330"/>
            <a:ext cx="160734" cy="128588"/>
          </a:xfrm>
          <a:prstGeom prst="rect">
            <a:avLst/>
          </a:prstGeom>
        </p:spPr>
      </p:pic>
      <p:sp>
        <p:nvSpPr>
          <p:cNvPr id="57" name="Text 44"/>
          <p:cNvSpPr/>
          <p:nvPr/>
        </p:nvSpPr>
        <p:spPr>
          <a:xfrm>
            <a:off x="6434370" y="3176290"/>
            <a:ext cx="1738080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ضعف الخبرة لدى فريق العمل</a:t>
            </a:r>
            <a:endParaRPr lang="en-US" sz="987" dirty="0"/>
          </a:p>
        </p:txBody>
      </p:sp>
      <p:sp>
        <p:nvSpPr>
          <p:cNvPr id="58" name="Shape 45"/>
          <p:cNvSpPr/>
          <p:nvPr/>
        </p:nvSpPr>
        <p:spPr>
          <a:xfrm>
            <a:off x="4861322" y="355937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59" name="Shape 46"/>
          <p:cNvSpPr/>
          <p:nvPr/>
        </p:nvSpPr>
        <p:spPr>
          <a:xfrm>
            <a:off x="8586788" y="355937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60" name="Shape 47"/>
          <p:cNvSpPr/>
          <p:nvPr/>
        </p:nvSpPr>
        <p:spPr>
          <a:xfrm>
            <a:off x="8279606" y="361652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61" name="Image 10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42114" y="3695105"/>
            <a:ext cx="160734" cy="128588"/>
          </a:xfrm>
          <a:prstGeom prst="rect">
            <a:avLst/>
          </a:prstGeom>
        </p:spPr>
      </p:pic>
      <p:sp>
        <p:nvSpPr>
          <p:cNvPr id="62" name="Text 48"/>
          <p:cNvSpPr/>
          <p:nvPr/>
        </p:nvSpPr>
        <p:spPr>
          <a:xfrm>
            <a:off x="6031111" y="3662065"/>
            <a:ext cx="2141339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استخدام عدة شركاء في نفس الوقت</a:t>
            </a:r>
            <a:endParaRPr lang="en-US" sz="987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F14632E-7F76-4CD9-AD71-DAF68D55A2C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908"/>
            <a:ext cx="1728856" cy="807257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237530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37754" y="273248"/>
            <a:ext cx="410369" cy="1124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1050" dirty="0">
                <a:solidFill>
                  <a:srgbClr val="FFFFFF"/>
                </a:solidFill>
              </a:rPr>
              <a:t>Lecture</a:t>
            </a:r>
            <a:endParaRPr lang="en-US" sz="1050" dirty="0"/>
          </a:p>
        </p:txBody>
      </p:sp>
      <p:sp>
        <p:nvSpPr>
          <p:cNvPr id="6" name="Text 2"/>
          <p:cNvSpPr/>
          <p:nvPr/>
        </p:nvSpPr>
        <p:spPr>
          <a:xfrm>
            <a:off x="578817" y="389334"/>
            <a:ext cx="128240" cy="168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FFFFF"/>
                </a:solidFill>
              </a:rPr>
              <a:t>03</a:t>
            </a:r>
            <a:endParaRPr lang="en-US" sz="987" dirty="0"/>
          </a:p>
        </p:txBody>
      </p:sp>
      <p:sp>
        <p:nvSpPr>
          <p:cNvPr id="9" name="Shape 5"/>
          <p:cNvSpPr/>
          <p:nvPr/>
        </p:nvSpPr>
        <p:spPr>
          <a:xfrm>
            <a:off x="521494" y="1021556"/>
            <a:ext cx="810101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021556" y="214313"/>
            <a:ext cx="2376497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Available Opportunities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268629" y="412096"/>
            <a:ext cx="1205731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الفرص المتاحة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521494" y="1616273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14" name="Shape 10"/>
          <p:cNvSpPr/>
          <p:nvPr/>
        </p:nvSpPr>
        <p:spPr>
          <a:xfrm>
            <a:off x="521494" y="1616273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15" name="Shape 11"/>
          <p:cNvSpPr/>
          <p:nvPr/>
        </p:nvSpPr>
        <p:spPr>
          <a:xfrm>
            <a:off x="628650" y="1723430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341" y="1802011"/>
            <a:ext cx="80367" cy="128588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021556" y="1778794"/>
            <a:ext cx="280771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Government support for women employment</a:t>
            </a:r>
            <a:endParaRPr lang="en-US" sz="885" dirty="0"/>
          </a:p>
        </p:txBody>
      </p:sp>
      <p:sp>
        <p:nvSpPr>
          <p:cNvPr id="18" name="Shape 13"/>
          <p:cNvSpPr/>
          <p:nvPr/>
        </p:nvSpPr>
        <p:spPr>
          <a:xfrm>
            <a:off x="521494" y="2259211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19" name="Shape 14"/>
          <p:cNvSpPr/>
          <p:nvPr/>
        </p:nvSpPr>
        <p:spPr>
          <a:xfrm>
            <a:off x="521494" y="2259211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20" name="Shape 15"/>
          <p:cNvSpPr/>
          <p:nvPr/>
        </p:nvSpPr>
        <p:spPr>
          <a:xfrm>
            <a:off x="628650" y="2366367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31" y="2444948"/>
            <a:ext cx="128588" cy="128588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021556" y="2421731"/>
            <a:ext cx="1927808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Increasing demand for services</a:t>
            </a:r>
            <a:endParaRPr lang="en-US" sz="885" dirty="0"/>
          </a:p>
        </p:txBody>
      </p:sp>
      <p:sp>
        <p:nvSpPr>
          <p:cNvPr id="23" name="Shape 17"/>
          <p:cNvSpPr/>
          <p:nvPr/>
        </p:nvSpPr>
        <p:spPr>
          <a:xfrm>
            <a:off x="521494" y="2902148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24" name="Shape 18"/>
          <p:cNvSpPr/>
          <p:nvPr/>
        </p:nvSpPr>
        <p:spPr>
          <a:xfrm>
            <a:off x="521494" y="2902148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25" name="Shape 19"/>
          <p:cNvSpPr/>
          <p:nvPr/>
        </p:nvSpPr>
        <p:spPr>
          <a:xfrm>
            <a:off x="628650" y="3009305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305" y="3087886"/>
            <a:ext cx="96441" cy="128588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1021556" y="3064669"/>
            <a:ext cx="1452804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Sector growth potential</a:t>
            </a:r>
            <a:endParaRPr lang="en-US" sz="885" dirty="0"/>
          </a:p>
        </p:txBody>
      </p:sp>
      <p:sp>
        <p:nvSpPr>
          <p:cNvPr id="28" name="Shape 21"/>
          <p:cNvSpPr/>
          <p:nvPr/>
        </p:nvSpPr>
        <p:spPr>
          <a:xfrm>
            <a:off x="521494" y="3545086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29" name="Shape 22"/>
          <p:cNvSpPr/>
          <p:nvPr/>
        </p:nvSpPr>
        <p:spPr>
          <a:xfrm>
            <a:off x="521494" y="3545086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30" name="Shape 23"/>
          <p:cNvSpPr/>
          <p:nvPr/>
        </p:nvSpPr>
        <p:spPr>
          <a:xfrm>
            <a:off x="628650" y="3652242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268" y="3730823"/>
            <a:ext cx="112514" cy="128588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1021556" y="3707606"/>
            <a:ext cx="1728871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Service expansion capability</a:t>
            </a:r>
            <a:endParaRPr lang="en-US" sz="885" dirty="0"/>
          </a:p>
        </p:txBody>
      </p:sp>
      <p:sp>
        <p:nvSpPr>
          <p:cNvPr id="33" name="Shape 25"/>
          <p:cNvSpPr/>
          <p:nvPr/>
        </p:nvSpPr>
        <p:spPr>
          <a:xfrm>
            <a:off x="4861322" y="1616273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34" name="Shape 26"/>
          <p:cNvSpPr/>
          <p:nvPr/>
        </p:nvSpPr>
        <p:spPr>
          <a:xfrm>
            <a:off x="8586788" y="1616273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35" name="Shape 27"/>
          <p:cNvSpPr/>
          <p:nvPr/>
        </p:nvSpPr>
        <p:spPr>
          <a:xfrm>
            <a:off x="8229600" y="1723430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2291" y="1802011"/>
            <a:ext cx="80367" cy="128588"/>
          </a:xfrm>
          <a:prstGeom prst="rect">
            <a:avLst/>
          </a:prstGeom>
        </p:spPr>
      </p:pic>
      <p:sp>
        <p:nvSpPr>
          <p:cNvPr id="37" name="Text 28"/>
          <p:cNvSpPr/>
          <p:nvPr/>
        </p:nvSpPr>
        <p:spPr>
          <a:xfrm>
            <a:off x="5999662" y="1778794"/>
            <a:ext cx="2122782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دعم الحكومة لدخول المرأة لسوق العمل</a:t>
            </a:r>
            <a:endParaRPr lang="en-US" sz="885" dirty="0"/>
          </a:p>
        </p:txBody>
      </p:sp>
      <p:sp>
        <p:nvSpPr>
          <p:cNvPr id="38" name="Shape 29"/>
          <p:cNvSpPr/>
          <p:nvPr/>
        </p:nvSpPr>
        <p:spPr>
          <a:xfrm>
            <a:off x="4861322" y="2259211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39" name="Shape 30"/>
          <p:cNvSpPr/>
          <p:nvPr/>
        </p:nvSpPr>
        <p:spPr>
          <a:xfrm>
            <a:off x="8586788" y="2259211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40" name="Shape 31"/>
          <p:cNvSpPr/>
          <p:nvPr/>
        </p:nvSpPr>
        <p:spPr>
          <a:xfrm>
            <a:off x="8229600" y="2366367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41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8181" y="2444948"/>
            <a:ext cx="128588" cy="128588"/>
          </a:xfrm>
          <a:prstGeom prst="rect">
            <a:avLst/>
          </a:prstGeom>
        </p:spPr>
      </p:pic>
      <p:sp>
        <p:nvSpPr>
          <p:cNvPr id="42" name="Text 32"/>
          <p:cNvSpPr/>
          <p:nvPr/>
        </p:nvSpPr>
        <p:spPr>
          <a:xfrm>
            <a:off x="6295625" y="2421731"/>
            <a:ext cx="182681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زيادة الطلب على خدمات المشروع</a:t>
            </a:r>
            <a:endParaRPr lang="en-US" sz="885" dirty="0"/>
          </a:p>
        </p:txBody>
      </p:sp>
      <p:sp>
        <p:nvSpPr>
          <p:cNvPr id="43" name="Shape 33"/>
          <p:cNvSpPr/>
          <p:nvPr/>
        </p:nvSpPr>
        <p:spPr>
          <a:xfrm>
            <a:off x="4861322" y="2902148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44" name="Shape 34"/>
          <p:cNvSpPr/>
          <p:nvPr/>
        </p:nvSpPr>
        <p:spPr>
          <a:xfrm>
            <a:off x="8586788" y="2902148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45" name="Shape 35"/>
          <p:cNvSpPr/>
          <p:nvPr/>
        </p:nvSpPr>
        <p:spPr>
          <a:xfrm>
            <a:off x="8229600" y="3009305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46" name="Image 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4255" y="3087886"/>
            <a:ext cx="96441" cy="128588"/>
          </a:xfrm>
          <a:prstGeom prst="rect">
            <a:avLst/>
          </a:prstGeom>
        </p:spPr>
      </p:pic>
      <p:sp>
        <p:nvSpPr>
          <p:cNvPr id="47" name="Text 36"/>
          <p:cNvSpPr/>
          <p:nvPr/>
        </p:nvSpPr>
        <p:spPr>
          <a:xfrm>
            <a:off x="6223043" y="3064669"/>
            <a:ext cx="1899400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زيادة حجم النمو على الصنف/الخدمة</a:t>
            </a:r>
            <a:endParaRPr lang="en-US" sz="885" dirty="0"/>
          </a:p>
        </p:txBody>
      </p:sp>
      <p:sp>
        <p:nvSpPr>
          <p:cNvPr id="48" name="Shape 37"/>
          <p:cNvSpPr/>
          <p:nvPr/>
        </p:nvSpPr>
        <p:spPr>
          <a:xfrm>
            <a:off x="4861322" y="3545086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49" name="Shape 38"/>
          <p:cNvSpPr/>
          <p:nvPr/>
        </p:nvSpPr>
        <p:spPr>
          <a:xfrm>
            <a:off x="8586788" y="3545086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50" name="Shape 39"/>
          <p:cNvSpPr/>
          <p:nvPr/>
        </p:nvSpPr>
        <p:spPr>
          <a:xfrm>
            <a:off x="8229600" y="3652242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51" name="Image 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16218" y="3730823"/>
            <a:ext cx="112514" cy="128588"/>
          </a:xfrm>
          <a:prstGeom prst="rect">
            <a:avLst/>
          </a:prstGeom>
        </p:spPr>
      </p:pic>
      <p:sp>
        <p:nvSpPr>
          <p:cNvPr id="52" name="Text 40"/>
          <p:cNvSpPr/>
          <p:nvPr/>
        </p:nvSpPr>
        <p:spPr>
          <a:xfrm>
            <a:off x="6301485" y="3707606"/>
            <a:ext cx="182095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القدرة على توسيع الخدمة أو المنتج</a:t>
            </a:r>
            <a:endParaRPr lang="en-US" sz="885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301A0933-3FB8-7FC8-578F-1CC128DCD32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65172" y="16516"/>
            <a:ext cx="1728856" cy="807257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14313" y="166092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356699" y="201811"/>
            <a:ext cx="429606" cy="11419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1100" dirty="0">
                <a:solidFill>
                  <a:srgbClr val="FFFFFF"/>
                </a:solidFill>
              </a:rPr>
              <a:t>Lecture</a:t>
            </a:r>
            <a:endParaRPr lang="en-US" sz="1100" dirty="0"/>
          </a:p>
        </p:txBody>
      </p:sp>
      <p:sp>
        <p:nvSpPr>
          <p:cNvPr id="6" name="Text 2"/>
          <p:cNvSpPr/>
          <p:nvPr/>
        </p:nvSpPr>
        <p:spPr>
          <a:xfrm>
            <a:off x="507380" y="317897"/>
            <a:ext cx="128240" cy="168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FFFFF"/>
                </a:solidFill>
              </a:rPr>
              <a:t>03</a:t>
            </a:r>
            <a:endParaRPr lang="en-US" sz="987" dirty="0"/>
          </a:p>
        </p:txBody>
      </p:sp>
      <p:sp>
        <p:nvSpPr>
          <p:cNvPr id="9" name="Shape 5"/>
          <p:cNvSpPr/>
          <p:nvPr/>
        </p:nvSpPr>
        <p:spPr>
          <a:xfrm>
            <a:off x="378619" y="950119"/>
            <a:ext cx="838676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378619" y="1330523"/>
            <a:ext cx="838676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035412" y="103502"/>
            <a:ext cx="1516400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Project Threats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106863" y="346473"/>
            <a:ext cx="1541487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التهديدات المحتملة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378619" y="15448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14" name="Shape 10"/>
          <p:cNvSpPr/>
          <p:nvPr/>
        </p:nvSpPr>
        <p:spPr>
          <a:xfrm>
            <a:off x="378619" y="15448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15" name="Shape 11"/>
          <p:cNvSpPr/>
          <p:nvPr/>
        </p:nvSpPr>
        <p:spPr>
          <a:xfrm>
            <a:off x="450056" y="16162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674" y="1694855"/>
            <a:ext cx="112514" cy="128588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42963" y="1671638"/>
            <a:ext cx="95064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High prices risk</a:t>
            </a:r>
            <a:endParaRPr lang="en-US" sz="885" dirty="0"/>
          </a:p>
        </p:txBody>
      </p:sp>
      <p:sp>
        <p:nvSpPr>
          <p:cNvPr id="18" name="Shape 13"/>
          <p:cNvSpPr/>
          <p:nvPr/>
        </p:nvSpPr>
        <p:spPr>
          <a:xfrm>
            <a:off x="378619" y="20591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19" name="Shape 14"/>
          <p:cNvSpPr/>
          <p:nvPr/>
        </p:nvSpPr>
        <p:spPr>
          <a:xfrm>
            <a:off x="378619" y="20591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20" name="Shape 15"/>
          <p:cNvSpPr/>
          <p:nvPr/>
        </p:nvSpPr>
        <p:spPr>
          <a:xfrm>
            <a:off x="450056" y="21306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564" y="2209205"/>
            <a:ext cx="160734" cy="128588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842963" y="2185988"/>
            <a:ext cx="154988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Entry of new competitors</a:t>
            </a:r>
            <a:endParaRPr lang="en-US" sz="885" dirty="0"/>
          </a:p>
        </p:txBody>
      </p:sp>
      <p:sp>
        <p:nvSpPr>
          <p:cNvPr id="23" name="Shape 17"/>
          <p:cNvSpPr/>
          <p:nvPr/>
        </p:nvSpPr>
        <p:spPr>
          <a:xfrm>
            <a:off x="378619" y="25735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24" name="Shape 18"/>
          <p:cNvSpPr/>
          <p:nvPr/>
        </p:nvSpPr>
        <p:spPr>
          <a:xfrm>
            <a:off x="378619" y="25735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25" name="Shape 19"/>
          <p:cNvSpPr/>
          <p:nvPr/>
        </p:nvSpPr>
        <p:spPr>
          <a:xfrm>
            <a:off x="450056" y="26449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" y="2723555"/>
            <a:ext cx="128588" cy="128588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842963" y="2700338"/>
            <a:ext cx="1222251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Regulatory changes</a:t>
            </a:r>
            <a:endParaRPr lang="en-US" sz="885" dirty="0"/>
          </a:p>
        </p:txBody>
      </p:sp>
      <p:sp>
        <p:nvSpPr>
          <p:cNvPr id="28" name="Shape 21"/>
          <p:cNvSpPr/>
          <p:nvPr/>
        </p:nvSpPr>
        <p:spPr>
          <a:xfrm>
            <a:off x="378619" y="30878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29" name="Shape 22"/>
          <p:cNvSpPr/>
          <p:nvPr/>
        </p:nvSpPr>
        <p:spPr>
          <a:xfrm>
            <a:off x="378619" y="30878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30" name="Shape 23"/>
          <p:cNvSpPr/>
          <p:nvPr/>
        </p:nvSpPr>
        <p:spPr>
          <a:xfrm>
            <a:off x="450056" y="31593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601" y="3237905"/>
            <a:ext cx="144661" cy="128588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842963" y="3214688"/>
            <a:ext cx="1185835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Rising service costs</a:t>
            </a:r>
            <a:endParaRPr lang="en-US" sz="885" dirty="0"/>
          </a:p>
        </p:txBody>
      </p:sp>
      <p:sp>
        <p:nvSpPr>
          <p:cNvPr id="33" name="Shape 25"/>
          <p:cNvSpPr/>
          <p:nvPr/>
        </p:nvSpPr>
        <p:spPr>
          <a:xfrm>
            <a:off x="378619" y="36022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34" name="Shape 26"/>
          <p:cNvSpPr/>
          <p:nvPr/>
        </p:nvSpPr>
        <p:spPr>
          <a:xfrm>
            <a:off x="378619" y="36022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35" name="Shape 27"/>
          <p:cNvSpPr/>
          <p:nvPr/>
        </p:nvSpPr>
        <p:spPr>
          <a:xfrm>
            <a:off x="450056" y="36736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638" y="3752255"/>
            <a:ext cx="128588" cy="128588"/>
          </a:xfrm>
          <a:prstGeom prst="rect">
            <a:avLst/>
          </a:prstGeom>
        </p:spPr>
      </p:pic>
      <p:sp>
        <p:nvSpPr>
          <p:cNvPr id="37" name="Text 28"/>
          <p:cNvSpPr/>
          <p:nvPr/>
        </p:nvSpPr>
        <p:spPr>
          <a:xfrm>
            <a:off x="842963" y="3729038"/>
            <a:ext cx="1173110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Global competition</a:t>
            </a:r>
            <a:endParaRPr lang="en-US" sz="885" dirty="0"/>
          </a:p>
        </p:txBody>
      </p:sp>
      <p:sp>
        <p:nvSpPr>
          <p:cNvPr id="38" name="Shape 29"/>
          <p:cNvSpPr/>
          <p:nvPr/>
        </p:nvSpPr>
        <p:spPr>
          <a:xfrm>
            <a:off x="378619" y="41165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39" name="Shape 30"/>
          <p:cNvSpPr/>
          <p:nvPr/>
        </p:nvSpPr>
        <p:spPr>
          <a:xfrm>
            <a:off x="378619" y="41165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40" name="Shape 31"/>
          <p:cNvSpPr/>
          <p:nvPr/>
        </p:nvSpPr>
        <p:spPr>
          <a:xfrm>
            <a:off x="450056" y="41880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41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2564" y="4266605"/>
            <a:ext cx="160734" cy="128588"/>
          </a:xfrm>
          <a:prstGeom prst="rect">
            <a:avLst/>
          </a:prstGeom>
        </p:spPr>
      </p:pic>
      <p:sp>
        <p:nvSpPr>
          <p:cNvPr id="42" name="Text 32"/>
          <p:cNvSpPr/>
          <p:nvPr/>
        </p:nvSpPr>
        <p:spPr>
          <a:xfrm>
            <a:off x="842963" y="4243388"/>
            <a:ext cx="945766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New legislation</a:t>
            </a:r>
            <a:endParaRPr lang="en-US" sz="885" dirty="0"/>
          </a:p>
        </p:txBody>
      </p:sp>
      <p:sp>
        <p:nvSpPr>
          <p:cNvPr id="43" name="Shape 33"/>
          <p:cNvSpPr/>
          <p:nvPr/>
        </p:nvSpPr>
        <p:spPr>
          <a:xfrm>
            <a:off x="4861322" y="15448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44" name="Shape 34"/>
          <p:cNvSpPr/>
          <p:nvPr/>
        </p:nvSpPr>
        <p:spPr>
          <a:xfrm>
            <a:off x="8729663" y="15448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45" name="Shape 35"/>
          <p:cNvSpPr/>
          <p:nvPr/>
        </p:nvSpPr>
        <p:spPr>
          <a:xfrm>
            <a:off x="8408194" y="16162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46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4812" y="1694855"/>
            <a:ext cx="112514" cy="128588"/>
          </a:xfrm>
          <a:prstGeom prst="rect">
            <a:avLst/>
          </a:prstGeom>
        </p:spPr>
      </p:pic>
      <p:sp>
        <p:nvSpPr>
          <p:cNvPr id="47" name="Text 36"/>
          <p:cNvSpPr/>
          <p:nvPr/>
        </p:nvSpPr>
        <p:spPr>
          <a:xfrm>
            <a:off x="7175088" y="1671638"/>
            <a:ext cx="1125950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مخاطر ارتفاع الأسعار</a:t>
            </a:r>
            <a:endParaRPr lang="en-US" sz="885" dirty="0"/>
          </a:p>
        </p:txBody>
      </p:sp>
      <p:sp>
        <p:nvSpPr>
          <p:cNvPr id="48" name="Shape 37"/>
          <p:cNvSpPr/>
          <p:nvPr/>
        </p:nvSpPr>
        <p:spPr>
          <a:xfrm>
            <a:off x="4861322" y="20591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49" name="Shape 38"/>
          <p:cNvSpPr/>
          <p:nvPr/>
        </p:nvSpPr>
        <p:spPr>
          <a:xfrm>
            <a:off x="8729663" y="20591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50" name="Shape 39"/>
          <p:cNvSpPr/>
          <p:nvPr/>
        </p:nvSpPr>
        <p:spPr>
          <a:xfrm>
            <a:off x="8408194" y="21306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51" name="Image 8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70702" y="2209205"/>
            <a:ext cx="160734" cy="128588"/>
          </a:xfrm>
          <a:prstGeom prst="rect">
            <a:avLst/>
          </a:prstGeom>
        </p:spPr>
      </p:pic>
      <p:sp>
        <p:nvSpPr>
          <p:cNvPr id="52" name="Text 40"/>
          <p:cNvSpPr/>
          <p:nvPr/>
        </p:nvSpPr>
        <p:spPr>
          <a:xfrm>
            <a:off x="7271528" y="2185988"/>
            <a:ext cx="102950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دخول منافسين جدد</a:t>
            </a:r>
            <a:endParaRPr lang="en-US" sz="885" dirty="0"/>
          </a:p>
        </p:txBody>
      </p:sp>
      <p:sp>
        <p:nvSpPr>
          <p:cNvPr id="53" name="Shape 41"/>
          <p:cNvSpPr/>
          <p:nvPr/>
        </p:nvSpPr>
        <p:spPr>
          <a:xfrm>
            <a:off x="4861322" y="25735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54" name="Shape 42"/>
          <p:cNvSpPr/>
          <p:nvPr/>
        </p:nvSpPr>
        <p:spPr>
          <a:xfrm>
            <a:off x="8729663" y="25735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55" name="Shape 43"/>
          <p:cNvSpPr/>
          <p:nvPr/>
        </p:nvSpPr>
        <p:spPr>
          <a:xfrm>
            <a:off x="8408194" y="26449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56" name="Image 9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6775" y="2723555"/>
            <a:ext cx="128588" cy="128588"/>
          </a:xfrm>
          <a:prstGeom prst="rect">
            <a:avLst/>
          </a:prstGeom>
        </p:spPr>
      </p:pic>
      <p:sp>
        <p:nvSpPr>
          <p:cNvPr id="57" name="Text 44"/>
          <p:cNvSpPr/>
          <p:nvPr/>
        </p:nvSpPr>
        <p:spPr>
          <a:xfrm>
            <a:off x="7114366" y="2700338"/>
            <a:ext cx="1186672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تغيير الأنظمة والقوانين</a:t>
            </a:r>
            <a:endParaRPr lang="en-US" sz="885" dirty="0"/>
          </a:p>
        </p:txBody>
      </p:sp>
      <p:sp>
        <p:nvSpPr>
          <p:cNvPr id="58" name="Shape 45"/>
          <p:cNvSpPr/>
          <p:nvPr/>
        </p:nvSpPr>
        <p:spPr>
          <a:xfrm>
            <a:off x="4861322" y="30878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59" name="Shape 46"/>
          <p:cNvSpPr/>
          <p:nvPr/>
        </p:nvSpPr>
        <p:spPr>
          <a:xfrm>
            <a:off x="8729663" y="30878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60" name="Shape 47"/>
          <p:cNvSpPr/>
          <p:nvPr/>
        </p:nvSpPr>
        <p:spPr>
          <a:xfrm>
            <a:off x="8408194" y="31593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61" name="Image 10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8738" y="3237905"/>
            <a:ext cx="144661" cy="128588"/>
          </a:xfrm>
          <a:prstGeom prst="rect">
            <a:avLst/>
          </a:prstGeom>
        </p:spPr>
      </p:pic>
      <p:sp>
        <p:nvSpPr>
          <p:cNvPr id="62" name="Text 48"/>
          <p:cNvSpPr/>
          <p:nvPr/>
        </p:nvSpPr>
        <p:spPr>
          <a:xfrm>
            <a:off x="7157228" y="3214688"/>
            <a:ext cx="114380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ارتفاع أسعار الخدمات</a:t>
            </a:r>
            <a:endParaRPr lang="en-US" sz="885" dirty="0"/>
          </a:p>
        </p:txBody>
      </p:sp>
      <p:sp>
        <p:nvSpPr>
          <p:cNvPr id="63" name="Shape 49"/>
          <p:cNvSpPr/>
          <p:nvPr/>
        </p:nvSpPr>
        <p:spPr>
          <a:xfrm>
            <a:off x="4861322" y="36022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64" name="Shape 50"/>
          <p:cNvSpPr/>
          <p:nvPr/>
        </p:nvSpPr>
        <p:spPr>
          <a:xfrm>
            <a:off x="8729663" y="36022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65" name="Shape 51"/>
          <p:cNvSpPr/>
          <p:nvPr/>
        </p:nvSpPr>
        <p:spPr>
          <a:xfrm>
            <a:off x="8408194" y="36736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66" name="Image 11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6775" y="3752255"/>
            <a:ext cx="128588" cy="128588"/>
          </a:xfrm>
          <a:prstGeom prst="rect">
            <a:avLst/>
          </a:prstGeom>
        </p:spPr>
      </p:pic>
      <p:sp>
        <p:nvSpPr>
          <p:cNvPr id="67" name="Text 52"/>
          <p:cNvSpPr/>
          <p:nvPr/>
        </p:nvSpPr>
        <p:spPr>
          <a:xfrm>
            <a:off x="7535345" y="3729038"/>
            <a:ext cx="765693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منافسة عالمية</a:t>
            </a:r>
            <a:endParaRPr lang="en-US" sz="885" dirty="0"/>
          </a:p>
        </p:txBody>
      </p:sp>
      <p:sp>
        <p:nvSpPr>
          <p:cNvPr id="68" name="Shape 53"/>
          <p:cNvSpPr/>
          <p:nvPr/>
        </p:nvSpPr>
        <p:spPr>
          <a:xfrm>
            <a:off x="4861322" y="41165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69" name="Shape 54"/>
          <p:cNvSpPr/>
          <p:nvPr/>
        </p:nvSpPr>
        <p:spPr>
          <a:xfrm>
            <a:off x="8729663" y="41165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70" name="Shape 55"/>
          <p:cNvSpPr/>
          <p:nvPr/>
        </p:nvSpPr>
        <p:spPr>
          <a:xfrm>
            <a:off x="8408194" y="41880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71" name="Image 12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70702" y="4266605"/>
            <a:ext cx="160734" cy="128588"/>
          </a:xfrm>
          <a:prstGeom prst="rect">
            <a:avLst/>
          </a:prstGeom>
        </p:spPr>
      </p:pic>
      <p:sp>
        <p:nvSpPr>
          <p:cNvPr id="72" name="Text 56"/>
          <p:cNvSpPr/>
          <p:nvPr/>
        </p:nvSpPr>
        <p:spPr>
          <a:xfrm>
            <a:off x="7050072" y="4243388"/>
            <a:ext cx="1250966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تشريعات وأنظمة جديدة</a:t>
            </a:r>
            <a:endParaRPr lang="en-US" sz="885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A0CECD0-E6A2-D94F-5BCB-CE74B07894E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81792" y="-9603"/>
            <a:ext cx="1728856" cy="807257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237530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37754" y="273248"/>
            <a:ext cx="410369" cy="1124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1050" dirty="0">
                <a:solidFill>
                  <a:srgbClr val="FFFFFF"/>
                </a:solidFill>
              </a:rPr>
              <a:t>Lecture</a:t>
            </a:r>
            <a:endParaRPr lang="en-US" sz="621" dirty="0"/>
          </a:p>
        </p:txBody>
      </p:sp>
      <p:sp>
        <p:nvSpPr>
          <p:cNvPr id="6" name="Text 2"/>
          <p:cNvSpPr/>
          <p:nvPr/>
        </p:nvSpPr>
        <p:spPr>
          <a:xfrm>
            <a:off x="578817" y="389334"/>
            <a:ext cx="128240" cy="168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FFFFF"/>
                </a:solidFill>
              </a:rPr>
              <a:t>03</a:t>
            </a:r>
            <a:endParaRPr lang="en-US" sz="987" dirty="0"/>
          </a:p>
        </p:txBody>
      </p:sp>
      <p:sp>
        <p:nvSpPr>
          <p:cNvPr id="9" name="Shape 5"/>
          <p:cNvSpPr/>
          <p:nvPr/>
        </p:nvSpPr>
        <p:spPr>
          <a:xfrm>
            <a:off x="521494" y="1021556"/>
            <a:ext cx="810101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154814" y="201970"/>
            <a:ext cx="920445" cy="22999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Market Gap 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114395" y="413461"/>
            <a:ext cx="867225" cy="2285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ar-SY" sz="1397" b="1" dirty="0">
                <a:solidFill>
                  <a:srgbClr val="00AEEF"/>
                </a:solidFill>
              </a:rPr>
              <a:t>الفجوة السوقية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521494" y="16162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14" name="Shape 10"/>
          <p:cNvSpPr/>
          <p:nvPr/>
        </p:nvSpPr>
        <p:spPr>
          <a:xfrm>
            <a:off x="521494" y="16162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15" name="Shape 11"/>
          <p:cNvSpPr/>
          <p:nvPr/>
        </p:nvSpPr>
        <p:spPr>
          <a:xfrm>
            <a:off x="607219" y="17019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3" y="1773436"/>
            <a:ext cx="128588" cy="11430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971550" y="1733252"/>
            <a:ext cx="1754656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Highest quality standards</a:t>
            </a:r>
            <a:endParaRPr lang="en-US" sz="987" dirty="0"/>
          </a:p>
        </p:txBody>
      </p:sp>
      <p:sp>
        <p:nvSpPr>
          <p:cNvPr id="18" name="Shape 13"/>
          <p:cNvSpPr/>
          <p:nvPr/>
        </p:nvSpPr>
        <p:spPr>
          <a:xfrm>
            <a:off x="521494" y="213062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19" name="Shape 14"/>
          <p:cNvSpPr/>
          <p:nvPr/>
        </p:nvSpPr>
        <p:spPr>
          <a:xfrm>
            <a:off x="521494" y="213062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20" name="Shape 15"/>
          <p:cNvSpPr/>
          <p:nvPr/>
        </p:nvSpPr>
        <p:spPr>
          <a:xfrm>
            <a:off x="607219" y="221634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2287786"/>
            <a:ext cx="100013" cy="114300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971550" y="2247602"/>
            <a:ext cx="1941398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Competitive pricing strategy</a:t>
            </a:r>
            <a:endParaRPr lang="en-US" sz="987" dirty="0"/>
          </a:p>
        </p:txBody>
      </p:sp>
      <p:sp>
        <p:nvSpPr>
          <p:cNvPr id="23" name="Shape 17"/>
          <p:cNvSpPr/>
          <p:nvPr/>
        </p:nvSpPr>
        <p:spPr>
          <a:xfrm>
            <a:off x="521494" y="26449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24" name="Shape 18"/>
          <p:cNvSpPr/>
          <p:nvPr/>
        </p:nvSpPr>
        <p:spPr>
          <a:xfrm>
            <a:off x="521494" y="26449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25" name="Shape 19"/>
          <p:cNvSpPr/>
          <p:nvPr/>
        </p:nvSpPr>
        <p:spPr>
          <a:xfrm>
            <a:off x="607219" y="27306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656" y="2802136"/>
            <a:ext cx="114300" cy="114300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971550" y="2761952"/>
            <a:ext cx="2550905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Technical support &amp; customer service</a:t>
            </a:r>
            <a:endParaRPr lang="en-US" sz="987" dirty="0"/>
          </a:p>
        </p:txBody>
      </p:sp>
      <p:sp>
        <p:nvSpPr>
          <p:cNvPr id="28" name="Shape 21"/>
          <p:cNvSpPr/>
          <p:nvPr/>
        </p:nvSpPr>
        <p:spPr>
          <a:xfrm>
            <a:off x="521494" y="315932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29" name="Shape 22"/>
          <p:cNvSpPr/>
          <p:nvPr/>
        </p:nvSpPr>
        <p:spPr>
          <a:xfrm>
            <a:off x="521494" y="315932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30" name="Shape 23"/>
          <p:cNvSpPr/>
          <p:nvPr/>
        </p:nvSpPr>
        <p:spPr>
          <a:xfrm>
            <a:off x="607219" y="324504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513" y="3316486"/>
            <a:ext cx="128588" cy="114300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971550" y="3276302"/>
            <a:ext cx="2207419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Superior performance capability</a:t>
            </a:r>
            <a:endParaRPr lang="en-US" sz="987" dirty="0"/>
          </a:p>
        </p:txBody>
      </p:sp>
      <p:sp>
        <p:nvSpPr>
          <p:cNvPr id="33" name="Shape 25"/>
          <p:cNvSpPr/>
          <p:nvPr/>
        </p:nvSpPr>
        <p:spPr>
          <a:xfrm>
            <a:off x="521494" y="36736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34" name="Shape 26"/>
          <p:cNvSpPr/>
          <p:nvPr/>
        </p:nvSpPr>
        <p:spPr>
          <a:xfrm>
            <a:off x="521494" y="36736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35" name="Shape 27"/>
          <p:cNvSpPr/>
          <p:nvPr/>
        </p:nvSpPr>
        <p:spPr>
          <a:xfrm>
            <a:off x="607219" y="37593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8656" y="3830836"/>
            <a:ext cx="114300" cy="114300"/>
          </a:xfrm>
          <a:prstGeom prst="rect">
            <a:avLst/>
          </a:prstGeom>
        </p:spPr>
      </p:pic>
      <p:sp>
        <p:nvSpPr>
          <p:cNvPr id="37" name="Text 28"/>
          <p:cNvSpPr/>
          <p:nvPr/>
        </p:nvSpPr>
        <p:spPr>
          <a:xfrm>
            <a:off x="971550" y="3790652"/>
            <a:ext cx="1862817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Higher value for customers</a:t>
            </a:r>
            <a:endParaRPr lang="en-US" sz="987" dirty="0"/>
          </a:p>
        </p:txBody>
      </p:sp>
      <p:sp>
        <p:nvSpPr>
          <p:cNvPr id="38" name="Shape 29"/>
          <p:cNvSpPr/>
          <p:nvPr/>
        </p:nvSpPr>
        <p:spPr>
          <a:xfrm>
            <a:off x="4861322" y="16162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39" name="Shape 30"/>
          <p:cNvSpPr/>
          <p:nvPr/>
        </p:nvSpPr>
        <p:spPr>
          <a:xfrm>
            <a:off x="8586788" y="16162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40" name="Shape 31"/>
          <p:cNvSpPr/>
          <p:nvPr/>
        </p:nvSpPr>
        <p:spPr>
          <a:xfrm>
            <a:off x="8279606" y="17019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41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3900" y="1773436"/>
            <a:ext cx="128588" cy="114300"/>
          </a:xfrm>
          <a:prstGeom prst="rect">
            <a:avLst/>
          </a:prstGeom>
        </p:spPr>
      </p:pic>
      <p:sp>
        <p:nvSpPr>
          <p:cNvPr id="42" name="Text 32"/>
          <p:cNvSpPr/>
          <p:nvPr/>
        </p:nvSpPr>
        <p:spPr>
          <a:xfrm>
            <a:off x="6366142" y="1733252"/>
            <a:ext cx="1806308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الالتزام بأعلى مواصفات الجودة</a:t>
            </a:r>
            <a:endParaRPr lang="en-US" sz="987" dirty="0"/>
          </a:p>
        </p:txBody>
      </p:sp>
      <p:sp>
        <p:nvSpPr>
          <p:cNvPr id="43" name="Shape 33"/>
          <p:cNvSpPr/>
          <p:nvPr/>
        </p:nvSpPr>
        <p:spPr>
          <a:xfrm>
            <a:off x="4861322" y="213062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44" name="Shape 34"/>
          <p:cNvSpPr/>
          <p:nvPr/>
        </p:nvSpPr>
        <p:spPr>
          <a:xfrm>
            <a:off x="8586788" y="213062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45" name="Shape 35"/>
          <p:cNvSpPr/>
          <p:nvPr/>
        </p:nvSpPr>
        <p:spPr>
          <a:xfrm>
            <a:off x="8279606" y="221634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46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8188" y="2287786"/>
            <a:ext cx="100013" cy="114300"/>
          </a:xfrm>
          <a:prstGeom prst="rect">
            <a:avLst/>
          </a:prstGeom>
        </p:spPr>
      </p:pic>
      <p:sp>
        <p:nvSpPr>
          <p:cNvPr id="47" name="Text 36"/>
          <p:cNvSpPr/>
          <p:nvPr/>
        </p:nvSpPr>
        <p:spPr>
          <a:xfrm>
            <a:off x="6213053" y="2247602"/>
            <a:ext cx="1959397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تقديم المنتج/الخدمة بسعر منافس</a:t>
            </a:r>
            <a:endParaRPr lang="en-US" sz="987" dirty="0"/>
          </a:p>
        </p:txBody>
      </p:sp>
      <p:sp>
        <p:nvSpPr>
          <p:cNvPr id="48" name="Shape 37"/>
          <p:cNvSpPr/>
          <p:nvPr/>
        </p:nvSpPr>
        <p:spPr>
          <a:xfrm>
            <a:off x="4861322" y="26449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49" name="Shape 38"/>
          <p:cNvSpPr/>
          <p:nvPr/>
        </p:nvSpPr>
        <p:spPr>
          <a:xfrm>
            <a:off x="8586788" y="26449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50" name="Shape 39"/>
          <p:cNvSpPr/>
          <p:nvPr/>
        </p:nvSpPr>
        <p:spPr>
          <a:xfrm>
            <a:off x="8279606" y="27306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51" name="Image 8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1044" y="2802136"/>
            <a:ext cx="114300" cy="114300"/>
          </a:xfrm>
          <a:prstGeom prst="rect">
            <a:avLst/>
          </a:prstGeom>
        </p:spPr>
      </p:pic>
      <p:sp>
        <p:nvSpPr>
          <p:cNvPr id="52" name="Text 40"/>
          <p:cNvSpPr/>
          <p:nvPr/>
        </p:nvSpPr>
        <p:spPr>
          <a:xfrm>
            <a:off x="6295067" y="2761952"/>
            <a:ext cx="1877383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توفير الدعم الفني وخدمة العملاء</a:t>
            </a:r>
            <a:endParaRPr lang="en-US" sz="987" dirty="0"/>
          </a:p>
        </p:txBody>
      </p:sp>
      <p:sp>
        <p:nvSpPr>
          <p:cNvPr id="53" name="Shape 41"/>
          <p:cNvSpPr/>
          <p:nvPr/>
        </p:nvSpPr>
        <p:spPr>
          <a:xfrm>
            <a:off x="4861322" y="315932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54" name="Shape 42"/>
          <p:cNvSpPr/>
          <p:nvPr/>
        </p:nvSpPr>
        <p:spPr>
          <a:xfrm>
            <a:off x="8586788" y="315932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55" name="Shape 43"/>
          <p:cNvSpPr/>
          <p:nvPr/>
        </p:nvSpPr>
        <p:spPr>
          <a:xfrm>
            <a:off x="8279606" y="324504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56" name="Image 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3900" y="3316486"/>
            <a:ext cx="128588" cy="114300"/>
          </a:xfrm>
          <a:prstGeom prst="rect">
            <a:avLst/>
          </a:prstGeom>
        </p:spPr>
      </p:pic>
      <p:sp>
        <p:nvSpPr>
          <p:cNvPr id="57" name="Text 44"/>
          <p:cNvSpPr/>
          <p:nvPr/>
        </p:nvSpPr>
        <p:spPr>
          <a:xfrm>
            <a:off x="6482590" y="3276302"/>
            <a:ext cx="1689860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القدرة على تحقيق أداء أفضل</a:t>
            </a:r>
            <a:endParaRPr lang="en-US" sz="987" dirty="0"/>
          </a:p>
        </p:txBody>
      </p:sp>
      <p:sp>
        <p:nvSpPr>
          <p:cNvPr id="58" name="Shape 45"/>
          <p:cNvSpPr/>
          <p:nvPr/>
        </p:nvSpPr>
        <p:spPr>
          <a:xfrm>
            <a:off x="4861322" y="36736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59" name="Shape 46"/>
          <p:cNvSpPr/>
          <p:nvPr/>
        </p:nvSpPr>
        <p:spPr>
          <a:xfrm>
            <a:off x="8586788" y="36736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60" name="Shape 47"/>
          <p:cNvSpPr/>
          <p:nvPr/>
        </p:nvSpPr>
        <p:spPr>
          <a:xfrm>
            <a:off x="8279606" y="37593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61" name="Image 10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51044" y="3830836"/>
            <a:ext cx="114300" cy="114300"/>
          </a:xfrm>
          <a:prstGeom prst="rect">
            <a:avLst/>
          </a:prstGeom>
        </p:spPr>
      </p:pic>
      <p:sp>
        <p:nvSpPr>
          <p:cNvPr id="62" name="Text 48"/>
          <p:cNvSpPr/>
          <p:nvPr/>
        </p:nvSpPr>
        <p:spPr>
          <a:xfrm>
            <a:off x="6785837" y="3790652"/>
            <a:ext cx="1386613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تقديم قيمة أعلى للعملاء</a:t>
            </a:r>
            <a:endParaRPr lang="en-US" sz="987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B247B80-3A40-2968-6B6F-7FD20F816EF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38546" y="12537"/>
            <a:ext cx="1728856" cy="807257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293519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166092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37754" y="201811"/>
            <a:ext cx="410369" cy="1124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1050" dirty="0">
                <a:solidFill>
                  <a:srgbClr val="FFFFFF"/>
                </a:solidFill>
              </a:rPr>
              <a:t>Lecture</a:t>
            </a:r>
            <a:endParaRPr lang="en-US" sz="621" dirty="0"/>
          </a:p>
        </p:txBody>
      </p:sp>
      <p:sp>
        <p:nvSpPr>
          <p:cNvPr id="6" name="Text 2"/>
          <p:cNvSpPr/>
          <p:nvPr/>
        </p:nvSpPr>
        <p:spPr>
          <a:xfrm>
            <a:off x="578817" y="317897"/>
            <a:ext cx="128240" cy="168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FFFFF"/>
                </a:solidFill>
              </a:rPr>
              <a:t>03</a:t>
            </a:r>
            <a:endParaRPr lang="en-US" sz="987" dirty="0"/>
          </a:p>
        </p:txBody>
      </p:sp>
      <p:sp>
        <p:nvSpPr>
          <p:cNvPr id="9" name="Shape 5"/>
          <p:cNvSpPr/>
          <p:nvPr/>
        </p:nvSpPr>
        <p:spPr>
          <a:xfrm>
            <a:off x="521494" y="950119"/>
            <a:ext cx="810101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521494" y="1330523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107281" y="153590"/>
            <a:ext cx="2657949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Revenue Forecast (5 Years)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285875" y="359883"/>
            <a:ext cx="1030731" cy="2285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توقعات </a:t>
            </a:r>
            <a:r>
              <a:rPr lang="en-US" sz="1397" b="1" dirty="0" err="1">
                <a:solidFill>
                  <a:srgbClr val="00AEEF"/>
                </a:solidFill>
              </a:rPr>
              <a:t>الإيرادات</a:t>
            </a:r>
            <a:r>
              <a:rPr lang="en-US" sz="1397" b="1" dirty="0">
                <a:solidFill>
                  <a:srgbClr val="00AEEF"/>
                </a:solidFill>
              </a:rPr>
              <a:t>  </a:t>
            </a:r>
            <a:endParaRPr lang="en-US" sz="1397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" y="1473398"/>
            <a:ext cx="8101013" cy="2164556"/>
          </a:xfrm>
          <a:prstGeom prst="rect">
            <a:avLst/>
          </a:prstGeom>
        </p:spPr>
      </p:pic>
      <p:sp>
        <p:nvSpPr>
          <p:cNvPr id="14" name="Shape 9"/>
          <p:cNvSpPr/>
          <p:nvPr/>
        </p:nvSpPr>
        <p:spPr>
          <a:xfrm>
            <a:off x="2678906" y="3852267"/>
            <a:ext cx="1785938" cy="848320"/>
          </a:xfrm>
          <a:prstGeom prst="rect">
            <a:avLst/>
          </a:prstGeom>
          <a:solidFill>
            <a:srgbClr val="E1F5FE"/>
          </a:solidFill>
          <a:ln w="9144">
            <a:solidFill>
              <a:srgbClr val="B3E5FC"/>
            </a:solidFill>
            <a:prstDash val="solid"/>
          </a:ln>
        </p:spPr>
      </p:sp>
      <p:sp>
        <p:nvSpPr>
          <p:cNvPr id="15" name="Text 10"/>
          <p:cNvSpPr/>
          <p:nvPr/>
        </p:nvSpPr>
        <p:spPr>
          <a:xfrm>
            <a:off x="2893219" y="3959423"/>
            <a:ext cx="1357313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277BD"/>
                </a:solidFill>
              </a:rPr>
              <a:t>15%</a:t>
            </a:r>
            <a:endParaRPr lang="en-US" sz="1397" dirty="0"/>
          </a:p>
        </p:txBody>
      </p:sp>
      <p:sp>
        <p:nvSpPr>
          <p:cNvPr id="16" name="Text 11"/>
          <p:cNvSpPr/>
          <p:nvPr/>
        </p:nvSpPr>
        <p:spPr>
          <a:xfrm>
            <a:off x="2893219" y="4268391"/>
            <a:ext cx="1357313" cy="3107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Annual Growth Rate
معدل النمو السنوي</a:t>
            </a:r>
            <a:endParaRPr lang="en-US" sz="834" dirty="0"/>
          </a:p>
        </p:txBody>
      </p:sp>
      <p:sp>
        <p:nvSpPr>
          <p:cNvPr id="17" name="Shape 12"/>
          <p:cNvSpPr/>
          <p:nvPr/>
        </p:nvSpPr>
        <p:spPr>
          <a:xfrm>
            <a:off x="4679156" y="3852267"/>
            <a:ext cx="1785938" cy="848320"/>
          </a:xfrm>
          <a:prstGeom prst="rect">
            <a:avLst/>
          </a:prstGeom>
          <a:solidFill>
            <a:srgbClr val="E1F5FE"/>
          </a:solidFill>
          <a:ln w="9144">
            <a:solidFill>
              <a:srgbClr val="B3E5FC"/>
            </a:solidFill>
            <a:prstDash val="solid"/>
          </a:ln>
        </p:spPr>
      </p:sp>
      <p:sp>
        <p:nvSpPr>
          <p:cNvPr id="18" name="Text 13"/>
          <p:cNvSpPr/>
          <p:nvPr/>
        </p:nvSpPr>
        <p:spPr>
          <a:xfrm>
            <a:off x="4893469" y="3959423"/>
            <a:ext cx="1357313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277BD"/>
                </a:solidFill>
              </a:rPr>
              <a:t>20.2M SAR</a:t>
            </a:r>
            <a:endParaRPr lang="en-US" sz="1397" dirty="0"/>
          </a:p>
        </p:txBody>
      </p:sp>
      <p:sp>
        <p:nvSpPr>
          <p:cNvPr id="19" name="Text 14"/>
          <p:cNvSpPr/>
          <p:nvPr/>
        </p:nvSpPr>
        <p:spPr>
          <a:xfrm>
            <a:off x="4893469" y="4268391"/>
            <a:ext cx="1357313" cy="3107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Total 5-Year Revenue
إجمالي إيرادات 5 سنوات</a:t>
            </a:r>
            <a:endParaRPr lang="en-US" sz="834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4F8D57E-9E5F-6A9E-4528-9A1E959D8A5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15144" y="-47340"/>
            <a:ext cx="1728856" cy="807257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237530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37754" y="273248"/>
            <a:ext cx="410369" cy="1124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1050" dirty="0">
                <a:solidFill>
                  <a:srgbClr val="FFFFFF"/>
                </a:solidFill>
              </a:rPr>
              <a:t>Lecture</a:t>
            </a:r>
            <a:endParaRPr lang="en-US" sz="1050" dirty="0"/>
          </a:p>
        </p:txBody>
      </p:sp>
      <p:sp>
        <p:nvSpPr>
          <p:cNvPr id="6" name="Text 2"/>
          <p:cNvSpPr/>
          <p:nvPr/>
        </p:nvSpPr>
        <p:spPr>
          <a:xfrm>
            <a:off x="578817" y="389334"/>
            <a:ext cx="128240" cy="168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FFFFF"/>
                </a:solidFill>
              </a:rPr>
              <a:t>03</a:t>
            </a:r>
            <a:endParaRPr lang="en-US" sz="987" dirty="0"/>
          </a:p>
        </p:txBody>
      </p:sp>
      <p:sp>
        <p:nvSpPr>
          <p:cNvPr id="9" name="Shape 5"/>
          <p:cNvSpPr/>
          <p:nvPr/>
        </p:nvSpPr>
        <p:spPr>
          <a:xfrm>
            <a:off x="521494" y="1021556"/>
            <a:ext cx="810101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053131" y="216366"/>
            <a:ext cx="1565597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PESTEL Analysis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186288" y="422909"/>
            <a:ext cx="866968" cy="2285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تحليل PESTEL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521494" y="1544836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1693069" y="1651992"/>
            <a:ext cx="285750" cy="285750"/>
          </a:xfrm>
          <a:prstGeom prst="ellipse">
            <a:avLst/>
          </a:prstGeom>
          <a:solidFill>
            <a:srgbClr val="E53935"/>
          </a:solidFill>
          <a:ln/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4506" y="1723430"/>
            <a:ext cx="142875" cy="1428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317520" y="2009180"/>
            <a:ext cx="1036820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Political / سياسي</a:t>
            </a:r>
            <a:endParaRPr lang="en-US" sz="885" dirty="0"/>
          </a:p>
        </p:txBody>
      </p:sp>
      <p:sp>
        <p:nvSpPr>
          <p:cNvPr id="17" name="Text 12"/>
          <p:cNvSpPr/>
          <p:nvPr/>
        </p:nvSpPr>
        <p:spPr>
          <a:xfrm>
            <a:off x="1097180" y="2212777"/>
            <a:ext cx="1477501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Government support &amp; stability
الدعم الحكومي والاستقرار</a:t>
            </a:r>
            <a:endParaRPr lang="en-US" sz="727" dirty="0"/>
          </a:p>
        </p:txBody>
      </p:sp>
      <p:sp>
        <p:nvSpPr>
          <p:cNvPr id="18" name="Shape 13"/>
          <p:cNvSpPr/>
          <p:nvPr/>
        </p:nvSpPr>
        <p:spPr>
          <a:xfrm>
            <a:off x="3257550" y="1544836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19" name="Shape 14"/>
          <p:cNvSpPr/>
          <p:nvPr/>
        </p:nvSpPr>
        <p:spPr>
          <a:xfrm>
            <a:off x="4429125" y="1651992"/>
            <a:ext cx="285750" cy="285750"/>
          </a:xfrm>
          <a:prstGeom prst="ellipse">
            <a:avLst/>
          </a:prstGeom>
          <a:solidFill>
            <a:srgbClr val="43A047"/>
          </a:solidFill>
          <a:ln/>
        </p:spPr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3" y="1723430"/>
            <a:ext cx="142875" cy="142875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3983868" y="2009180"/>
            <a:ext cx="1176263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Economic / اقتصادي</a:t>
            </a:r>
            <a:endParaRPr lang="en-US" sz="885" dirty="0"/>
          </a:p>
        </p:txBody>
      </p:sp>
      <p:sp>
        <p:nvSpPr>
          <p:cNvPr id="22" name="Text 16"/>
          <p:cNvSpPr/>
          <p:nvPr/>
        </p:nvSpPr>
        <p:spPr>
          <a:xfrm>
            <a:off x="3737493" y="2212777"/>
            <a:ext cx="1669014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Market growth &amp; purchasing power
النمو الاقتصادي والقوة الشرائية</a:t>
            </a:r>
            <a:endParaRPr lang="en-US" sz="727" dirty="0"/>
          </a:p>
        </p:txBody>
      </p:sp>
      <p:sp>
        <p:nvSpPr>
          <p:cNvPr id="23" name="Shape 17"/>
          <p:cNvSpPr/>
          <p:nvPr/>
        </p:nvSpPr>
        <p:spPr>
          <a:xfrm>
            <a:off x="5993606" y="1544836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24" name="Shape 18"/>
          <p:cNvSpPr/>
          <p:nvPr/>
        </p:nvSpPr>
        <p:spPr>
          <a:xfrm>
            <a:off x="7165181" y="1651992"/>
            <a:ext cx="285750" cy="285750"/>
          </a:xfrm>
          <a:prstGeom prst="ellipse">
            <a:avLst/>
          </a:prstGeom>
          <a:solidFill>
            <a:srgbClr val="FB8C00"/>
          </a:solidFill>
          <a:ln/>
        </p:spPr>
      </p:sp>
      <p:pic>
        <p:nvPicPr>
          <p:cNvPr id="2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8759" y="1723430"/>
            <a:ext cx="178594" cy="142875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6834922" y="2009180"/>
            <a:ext cx="946268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Social / اجتماعي</a:t>
            </a:r>
            <a:endParaRPr lang="en-US" sz="885" dirty="0"/>
          </a:p>
        </p:txBody>
      </p:sp>
      <p:sp>
        <p:nvSpPr>
          <p:cNvPr id="27" name="Text 20"/>
          <p:cNvSpPr/>
          <p:nvPr/>
        </p:nvSpPr>
        <p:spPr>
          <a:xfrm>
            <a:off x="6712669" y="2212777"/>
            <a:ext cx="1190774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Women workforce trends
اتجاهات عمل المرأة</a:t>
            </a:r>
            <a:endParaRPr lang="en-US" sz="727" dirty="0"/>
          </a:p>
        </p:txBody>
      </p:sp>
      <p:sp>
        <p:nvSpPr>
          <p:cNvPr id="28" name="Shape 21"/>
          <p:cNvSpPr/>
          <p:nvPr/>
        </p:nvSpPr>
        <p:spPr>
          <a:xfrm>
            <a:off x="521494" y="3133427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29" name="Shape 22"/>
          <p:cNvSpPr/>
          <p:nvPr/>
        </p:nvSpPr>
        <p:spPr>
          <a:xfrm>
            <a:off x="1693069" y="3240584"/>
            <a:ext cx="285750" cy="285750"/>
          </a:xfrm>
          <a:prstGeom prst="ellipse">
            <a:avLst/>
          </a:prstGeom>
          <a:solidFill>
            <a:srgbClr val="1E88E5"/>
          </a:solidFill>
          <a:ln/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46647" y="3312021"/>
            <a:ext cx="178594" cy="142875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1213461" y="3597771"/>
            <a:ext cx="1244966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Technological / تقني</a:t>
            </a:r>
            <a:endParaRPr lang="en-US" sz="885" dirty="0"/>
          </a:p>
        </p:txBody>
      </p:sp>
      <p:sp>
        <p:nvSpPr>
          <p:cNvPr id="32" name="Text 24"/>
          <p:cNvSpPr/>
          <p:nvPr/>
        </p:nvSpPr>
        <p:spPr>
          <a:xfrm>
            <a:off x="1146795" y="3801368"/>
            <a:ext cx="1378297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Digital adoption &amp; innovation
التبني الرقمي والابتكار</a:t>
            </a:r>
            <a:endParaRPr lang="en-US" sz="727" dirty="0"/>
          </a:p>
        </p:txBody>
      </p:sp>
      <p:sp>
        <p:nvSpPr>
          <p:cNvPr id="33" name="Shape 25"/>
          <p:cNvSpPr/>
          <p:nvPr/>
        </p:nvSpPr>
        <p:spPr>
          <a:xfrm>
            <a:off x="3257550" y="3133427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34" name="Shape 26"/>
          <p:cNvSpPr/>
          <p:nvPr/>
        </p:nvSpPr>
        <p:spPr>
          <a:xfrm>
            <a:off x="4429125" y="3240584"/>
            <a:ext cx="285750" cy="285750"/>
          </a:xfrm>
          <a:prstGeom prst="ellipse">
            <a:avLst/>
          </a:prstGeom>
          <a:solidFill>
            <a:srgbClr val="8E24AA"/>
          </a:solidFill>
          <a:ln/>
        </p:spPr>
      </p:sp>
      <p:pic>
        <p:nvPicPr>
          <p:cNvPr id="3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00563" y="3312021"/>
            <a:ext cx="142875" cy="142875"/>
          </a:xfrm>
          <a:prstGeom prst="rect">
            <a:avLst/>
          </a:prstGeom>
        </p:spPr>
      </p:pic>
      <p:sp>
        <p:nvSpPr>
          <p:cNvPr id="36" name="Text 27"/>
          <p:cNvSpPr/>
          <p:nvPr/>
        </p:nvSpPr>
        <p:spPr>
          <a:xfrm>
            <a:off x="3927165" y="3597771"/>
            <a:ext cx="1289642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Environmental / بيئي</a:t>
            </a:r>
            <a:endParaRPr lang="en-US" sz="885" dirty="0"/>
          </a:p>
        </p:txBody>
      </p:sp>
      <p:sp>
        <p:nvSpPr>
          <p:cNvPr id="37" name="Text 28"/>
          <p:cNvSpPr/>
          <p:nvPr/>
        </p:nvSpPr>
        <p:spPr>
          <a:xfrm>
            <a:off x="4036107" y="3801368"/>
            <a:ext cx="1071758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Sustainability practices
ممارسات الاستدامة</a:t>
            </a:r>
            <a:endParaRPr lang="en-US" sz="727" dirty="0"/>
          </a:p>
        </p:txBody>
      </p:sp>
      <p:sp>
        <p:nvSpPr>
          <p:cNvPr id="38" name="Shape 29"/>
          <p:cNvSpPr/>
          <p:nvPr/>
        </p:nvSpPr>
        <p:spPr>
          <a:xfrm>
            <a:off x="5993606" y="3133427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39" name="Shape 30"/>
          <p:cNvSpPr/>
          <p:nvPr/>
        </p:nvSpPr>
        <p:spPr>
          <a:xfrm>
            <a:off x="7165181" y="3240584"/>
            <a:ext cx="285750" cy="285750"/>
          </a:xfrm>
          <a:prstGeom prst="ellipse">
            <a:avLst/>
          </a:prstGeom>
          <a:solidFill>
            <a:srgbClr val="546E7A"/>
          </a:solidFill>
          <a:ln/>
        </p:spPr>
      </p:sp>
      <p:pic>
        <p:nvPicPr>
          <p:cNvPr id="40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6619" y="3312021"/>
            <a:ext cx="142875" cy="142875"/>
          </a:xfrm>
          <a:prstGeom prst="rect">
            <a:avLst/>
          </a:prstGeom>
        </p:spPr>
      </p:pic>
      <p:sp>
        <p:nvSpPr>
          <p:cNvPr id="41" name="Text 31"/>
          <p:cNvSpPr/>
          <p:nvPr/>
        </p:nvSpPr>
        <p:spPr>
          <a:xfrm>
            <a:off x="6902258" y="3597771"/>
            <a:ext cx="81159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Legal / قانوني</a:t>
            </a:r>
            <a:endParaRPr lang="en-US" sz="885" dirty="0"/>
          </a:p>
        </p:txBody>
      </p:sp>
      <p:sp>
        <p:nvSpPr>
          <p:cNvPr id="42" name="Text 32"/>
          <p:cNvSpPr/>
          <p:nvPr/>
        </p:nvSpPr>
        <p:spPr>
          <a:xfrm>
            <a:off x="6698717" y="3801368"/>
            <a:ext cx="1218679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Regulations &amp; compliance
الأنظمة والامتثال</a:t>
            </a:r>
            <a:endParaRPr lang="en-US" sz="727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C2FF445-F729-D7FE-1A04-D7322F3595A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73672" y="50681"/>
            <a:ext cx="1728856" cy="807257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85750" y="237530"/>
            <a:ext cx="714375" cy="382191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437754" y="273248"/>
            <a:ext cx="410369" cy="1124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800"/>
              </a:lnSpc>
              <a:buNone/>
            </a:pPr>
            <a:r>
              <a:rPr lang="en-US" sz="1050" dirty="0">
                <a:solidFill>
                  <a:srgbClr val="FFFFFF"/>
                </a:solidFill>
              </a:rPr>
              <a:t>Lecture</a:t>
            </a:r>
            <a:endParaRPr lang="en-US" sz="1050" dirty="0"/>
          </a:p>
        </p:txBody>
      </p:sp>
      <p:sp>
        <p:nvSpPr>
          <p:cNvPr id="6" name="Text 2"/>
          <p:cNvSpPr/>
          <p:nvPr/>
        </p:nvSpPr>
        <p:spPr>
          <a:xfrm>
            <a:off x="578817" y="389334"/>
            <a:ext cx="128240" cy="168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FFFFF"/>
                </a:solidFill>
              </a:rPr>
              <a:t>03</a:t>
            </a:r>
            <a:endParaRPr lang="en-US" sz="987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8" y="1637705"/>
            <a:ext cx="428625" cy="42862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2504052" y="2137767"/>
            <a:ext cx="4135896" cy="35004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2C3E50"/>
                </a:solidFill>
              </a:rPr>
              <a:t>Conclusion &amp; Recommendations</a:t>
            </a:r>
            <a:endParaRPr lang="en-US" sz="1808" dirty="0"/>
          </a:p>
        </p:txBody>
      </p:sp>
      <p:sp>
        <p:nvSpPr>
          <p:cNvPr id="11" name="Text 6"/>
          <p:cNvSpPr/>
          <p:nvPr/>
        </p:nvSpPr>
        <p:spPr>
          <a:xfrm>
            <a:off x="3715392" y="2559248"/>
            <a:ext cx="1713216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2C3E50"/>
                </a:solidFill>
              </a:rPr>
              <a:t>الخاتمة والتوصيات</a:t>
            </a:r>
            <a:endParaRPr lang="en-US" sz="1602" dirty="0"/>
          </a:p>
        </p:txBody>
      </p:sp>
      <p:sp>
        <p:nvSpPr>
          <p:cNvPr id="12" name="Shape 7"/>
          <p:cNvSpPr/>
          <p:nvPr/>
        </p:nvSpPr>
        <p:spPr>
          <a:xfrm>
            <a:off x="1714500" y="2957513"/>
            <a:ext cx="5715000" cy="710803"/>
          </a:xfrm>
          <a:prstGeom prst="rect">
            <a:avLst/>
          </a:prstGeom>
          <a:solidFill>
            <a:srgbClr val="E1F5FE"/>
          </a:solidFill>
          <a:ln w="18288">
            <a:solidFill>
              <a:srgbClr val="00AEEF"/>
            </a:solidFill>
            <a:prstDash val="solid"/>
          </a:ln>
        </p:spPr>
      </p:sp>
      <p:sp>
        <p:nvSpPr>
          <p:cNvPr id="13" name="Text 8"/>
          <p:cNvSpPr/>
          <p:nvPr/>
        </p:nvSpPr>
        <p:spPr>
          <a:xfrm>
            <a:off x="1800225" y="3057525"/>
            <a:ext cx="5543550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0277BD"/>
                </a:solidFill>
              </a:rPr>
              <a:t>The project is economically feasible with high growth potential.</a:t>
            </a:r>
            <a:endParaRPr lang="en-US" sz="1193" dirty="0"/>
          </a:p>
        </p:txBody>
      </p:sp>
      <p:sp>
        <p:nvSpPr>
          <p:cNvPr id="14" name="Text 9"/>
          <p:cNvSpPr/>
          <p:nvPr/>
        </p:nvSpPr>
        <p:spPr>
          <a:xfrm>
            <a:off x="3266354" y="3334345"/>
            <a:ext cx="2611292" cy="1930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0277BD"/>
                </a:solidFill>
              </a:rPr>
              <a:t>المشروع مجدي اقتصادياً ويتمتع بإمكانيات نمو عالية.</a:t>
            </a:r>
            <a:endParaRPr lang="en-US" sz="1193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8E0BC32-1531-5E55-5F79-4BD45EEC55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43775" y="0"/>
            <a:ext cx="1728856" cy="807257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80E678-5425-467B-8ADB-4D65C7259C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D3CB9A-275B-4887-8993-3327B556C3FB}">
  <ds:schemaRefs>
    <ds:schemaRef ds:uri="http://schemas.microsoft.com/office/2006/documentManagement/types"/>
    <ds:schemaRef ds:uri="49100919-8a76-4266-be0c-7dc583902cb4"/>
    <ds:schemaRef ds:uri="http://purl.org/dc/dcmitype/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d13aca44-ef33-4cf4-9980-7f0b00e6eeb9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56D32C4-50D7-44D7-AFCE-B56B04A380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3794</TotalTime>
  <Words>4051</Words>
  <Application>Microsoft Office PowerPoint</Application>
  <PresentationFormat>On-screen Show (16:9)</PresentationFormat>
  <Paragraphs>664</Paragraphs>
  <Slides>34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Alexandria</vt:lpstr>
      <vt:lpstr>Arial</vt:lpstr>
      <vt:lpstr>Calibri</vt:lpstr>
      <vt:lpstr>Calibri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ALFAGR</cp:lastModifiedBy>
  <cp:revision>87</cp:revision>
  <dcterms:created xsi:type="dcterms:W3CDTF">2026-02-07T05:42:08Z</dcterms:created>
  <dcterms:modified xsi:type="dcterms:W3CDTF">2026-02-20T20:19:22Z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