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481" r:id="rId2"/>
    <p:sldId id="256" r:id="rId3"/>
    <p:sldId id="276" r:id="rId4"/>
    <p:sldId id="482" r:id="rId5"/>
    <p:sldId id="483" r:id="rId6"/>
    <p:sldId id="484" r:id="rId7"/>
    <p:sldId id="487" r:id="rId8"/>
    <p:sldId id="485" r:id="rId9"/>
    <p:sldId id="486" r:id="rId10"/>
    <p:sldId id="488" r:id="rId11"/>
    <p:sldId id="489" r:id="rId12"/>
    <p:sldId id="490" r:id="rId13"/>
    <p:sldId id="491" r:id="rId14"/>
    <p:sldId id="492" r:id="rId15"/>
    <p:sldId id="493" r:id="rId16"/>
    <p:sldId id="494" r:id="rId17"/>
    <p:sldId id="495" r:id="rId18"/>
    <p:sldId id="496" r:id="rId19"/>
    <p:sldId id="497" r:id="rId20"/>
    <p:sldId id="498" r:id="rId21"/>
    <p:sldId id="499" r:id="rId22"/>
    <p:sldId id="500" r:id="rId23"/>
    <p:sldId id="501" r:id="rId24"/>
    <p:sldId id="502" r:id="rId25"/>
    <p:sldId id="503" r:id="rId26"/>
    <p:sldId id="504" r:id="rId27"/>
    <p:sldId id="505" r:id="rId28"/>
    <p:sldId id="506" r:id="rId29"/>
    <p:sldId id="507" r:id="rId30"/>
    <p:sldId id="508" r:id="rId31"/>
    <p:sldId id="509" r:id="rId32"/>
    <p:sldId id="349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1"/>
            <p14:sldId id="256"/>
            <p14:sldId id="276"/>
            <p14:sldId id="482"/>
            <p14:sldId id="483"/>
            <p14:sldId id="484"/>
            <p14:sldId id="487"/>
            <p14:sldId id="485"/>
            <p14:sldId id="486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50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101" d="100"/>
          <a:sy n="101" d="100"/>
        </p:scale>
        <p:origin x="27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257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38" name="Shape 3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Shape 39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2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V_afcOjaeb4" TargetMode="External"/><Relationship Id="rId3" Type="http://schemas.openxmlformats.org/officeDocument/2006/relationships/hyperlink" Target="https://youtu.be/02nXHqQvH6A" TargetMode="External"/><Relationship Id="rId7" Type="http://schemas.openxmlformats.org/officeDocument/2006/relationships/hyperlink" Target="https://youtu.be/0yHwUp87xcI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youtu.be/H8-rjSXqr8c" TargetMode="External"/><Relationship Id="rId11" Type="http://schemas.openxmlformats.org/officeDocument/2006/relationships/image" Target="../media/image30.png"/><Relationship Id="rId5" Type="http://schemas.openxmlformats.org/officeDocument/2006/relationships/hyperlink" Target="https://youtu.be/Fjo1TPe5isw" TargetMode="External"/><Relationship Id="rId10" Type="http://schemas.openxmlformats.org/officeDocument/2006/relationships/hyperlink" Target="https://youtu.be/5hENFA3CJUY" TargetMode="External"/><Relationship Id="rId4" Type="http://schemas.openxmlformats.org/officeDocument/2006/relationships/hyperlink" Target="https://youtu.be/U6DE93esEug" TargetMode="External"/><Relationship Id="rId9" Type="http://schemas.openxmlformats.org/officeDocument/2006/relationships/hyperlink" Target="https://youtu.be/G_-IqmYJj1E" TargetMode="Externa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35.sv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4.png"/><Relationship Id="rId5" Type="http://schemas.openxmlformats.org/officeDocument/2006/relationships/image" Target="../media/image3.png"/><Relationship Id="rId4" Type="http://schemas.openxmlformats.org/officeDocument/2006/relationships/image" Target="../media/image3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Prepared by Dr. </a:t>
            </a:r>
            <a:r>
              <a:rPr lang="en-US" dirty="0" err="1"/>
              <a:t>Ibrahem</a:t>
            </a:r>
            <a:r>
              <a:rPr lang="en-US" dirty="0"/>
              <a:t> </a:t>
            </a:r>
            <a:r>
              <a:rPr lang="en-US" dirty="0" err="1"/>
              <a:t>Aboelseod</a:t>
            </a:r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042426" y="1639207"/>
            <a:ext cx="4761240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Fundamentals of </a:t>
            </a:r>
          </a:p>
          <a:p>
            <a:r>
              <a:rPr lang="en-US" dirty="0"/>
              <a:t>Organizational </a:t>
            </a:r>
          </a:p>
          <a:p>
            <a:r>
              <a:rPr lang="en-US" dirty="0"/>
              <a:t>Communication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MGM332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0070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/>
          <p:nvPr/>
        </p:nvSpPr>
        <p:spPr>
          <a:xfrm>
            <a:off x="1524000" y="0"/>
            <a:ext cx="9144000" cy="6934200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algn="ctr" rtl="1"/>
            <a:endParaRPr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" name="Shape 30"/>
          <p:cNvSpPr txBox="1">
            <a:spLocks noGrp="1"/>
          </p:cNvSpPr>
          <p:nvPr>
            <p:ph type="ctrTitle"/>
          </p:nvPr>
        </p:nvSpPr>
        <p:spPr>
          <a:xfrm>
            <a:off x="1524000" y="1022351"/>
            <a:ext cx="9144000" cy="1900237"/>
          </a:xfrm>
          <a:prstGeom prst="rect">
            <a:avLst/>
          </a:prstGeom>
          <a:solidFill>
            <a:srgbClr val="44969F"/>
          </a:solidFill>
          <a:ln>
            <a:noFill/>
          </a:ln>
        </p:spPr>
        <p:txBody>
          <a:bodyPr vert="horz" lIns="4754875" tIns="45700" rIns="91425" bIns="45700" rtlCol="0" anchor="t" anchorCtr="0">
            <a:noAutofit/>
          </a:bodyPr>
          <a:lstStyle/>
          <a:p>
            <a:pPr algn="l">
              <a:spcBef>
                <a:spcPts val="0"/>
              </a:spcBef>
              <a:buSzPct val="25000"/>
            </a:pPr>
            <a: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Shockley-Zalabak, </a:t>
            </a:r>
            <a:b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9e Update</a:t>
            </a:r>
            <a:br>
              <a:rPr lang="en-US" sz="3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3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Pamela S. Shockley-Zalabak</a:t>
            </a:r>
            <a:b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endParaRPr lang="en-US" sz="18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" name="Shape 32"/>
          <p:cNvSpPr txBox="1">
            <a:spLocks noGrp="1"/>
          </p:cNvSpPr>
          <p:nvPr>
            <p:ph type="subTitle" idx="1"/>
          </p:nvPr>
        </p:nvSpPr>
        <p:spPr>
          <a:xfrm>
            <a:off x="6164262" y="3073401"/>
            <a:ext cx="4503736" cy="2427989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/>
          <a:p>
            <a:pPr algn="l">
              <a:spcBef>
                <a:spcPts val="0"/>
              </a:spcBef>
              <a:buClr>
                <a:schemeClr val="lt1"/>
              </a:buClr>
              <a:buSzPct val="25000"/>
            </a:pPr>
            <a:r>
              <a:rPr lang="en-US" sz="3200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Chapter 11</a:t>
            </a:r>
          </a:p>
          <a:p>
            <a:pPr algn="l">
              <a:spcBef>
                <a:spcPts val="480"/>
              </a:spcBef>
              <a:buClr>
                <a:schemeClr val="lt1"/>
              </a:buClr>
              <a:buSzPct val="25000"/>
            </a:pPr>
            <a:r>
              <a:rPr lang="en-US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Strategic Organizational Communication: Professional Applications of Organizational Communication</a:t>
            </a:r>
          </a:p>
        </p:txBody>
      </p:sp>
      <p:pic>
        <p:nvPicPr>
          <p:cNvPr id="33" name="Shape 33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-197235">
            <a:off x="2041525" y="604837"/>
            <a:ext cx="3681413" cy="4598986"/>
          </a:xfrm>
          <a:prstGeom prst="rect">
            <a:avLst/>
          </a:prstGeom>
          <a:noFill/>
          <a:ln w="57150" cap="flat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34" name="Shape 34"/>
          <p:cNvSpPr txBox="1"/>
          <p:nvPr/>
        </p:nvSpPr>
        <p:spPr>
          <a:xfrm>
            <a:off x="2594812" y="934175"/>
            <a:ext cx="2743199" cy="387798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ctr">
              <a:buSzPct val="25000"/>
            </a:pPr>
            <a:r>
              <a:rPr lang="en-US" sz="4800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FPO for Cover Image</a:t>
            </a:r>
          </a:p>
          <a:p>
            <a:pPr algn="ctr"/>
            <a:endParaRPr sz="4800" b="1">
              <a:solidFill>
                <a:srgbClr val="B5B5B5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b="1">
              <a:solidFill>
                <a:srgbClr val="B5B5B5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b="1">
              <a:solidFill>
                <a:srgbClr val="B5B5B5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b="1">
              <a:solidFill>
                <a:srgbClr val="B5B5B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" name="Shape 35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6606" y="389631"/>
            <a:ext cx="4299610" cy="56283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1" y="1019068"/>
            <a:ext cx="12089331" cy="54837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lang="en-US" sz="1600" b="1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18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11.1</a:t>
            </a:r>
            <a:r>
              <a:rPr lang="en-US"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Express the need to analyze situations, select and implement communication strategies for the desired impact</a:t>
            </a:r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18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11.2</a:t>
            </a:r>
            <a:r>
              <a:rPr lang="en-US"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Describe strategic organizational communication</a:t>
            </a:r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18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11.3</a:t>
            </a:r>
            <a:r>
              <a:rPr lang="en-US"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Express how a proper analysis of changing organizational opportunities and threats is important for effective communication</a:t>
            </a:r>
          </a:p>
          <a:p>
            <a:pPr marL="0" lvl="0" indent="0">
              <a:spcBef>
                <a:spcPts val="0"/>
              </a:spcBef>
              <a:buSzPct val="25000"/>
              <a:buNone/>
            </a:pPr>
            <a:r>
              <a:rPr lang="en-US" sz="1800" b="1">
                <a:solidFill>
                  <a:schemeClr val="dk1"/>
                </a:solidFill>
              </a:rPr>
              <a:t>11.4</a:t>
            </a:r>
            <a:r>
              <a:rPr lang="en-US" sz="1800">
                <a:solidFill>
                  <a:schemeClr val="dk1"/>
                </a:solidFill>
              </a:rPr>
              <a:t> Express the complexity of strategic organizational communication</a:t>
            </a:r>
          </a:p>
          <a:p>
            <a:pPr marL="0" lvl="0" indent="0">
              <a:buSzPct val="25000"/>
              <a:buNone/>
            </a:pPr>
            <a:r>
              <a:rPr lang="en-US" sz="1800" b="1">
                <a:solidFill>
                  <a:schemeClr val="dk1"/>
                </a:solidFill>
              </a:rPr>
              <a:t>11.5</a:t>
            </a:r>
            <a:r>
              <a:rPr lang="en-US" sz="1800">
                <a:solidFill>
                  <a:schemeClr val="dk1"/>
                </a:solidFill>
              </a:rPr>
              <a:t> Relate strategic communication to ethical and value issues faced by organizations</a:t>
            </a:r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lang="en-US" sz="1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56504" y="19202"/>
            <a:ext cx="8631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Learning Objectives (1 of 2)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1766" y="650285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95030" y="-4057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1" y="1019068"/>
            <a:ext cx="12089331" cy="54837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56504" y="19202"/>
            <a:ext cx="8631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Introduction: Strategic Organizational Communication: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1766" y="650285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95030" y="-40578"/>
            <a:ext cx="2305141" cy="1076343"/>
          </a:xfrm>
          <a:prstGeom prst="rect">
            <a:avLst/>
          </a:prstGeom>
        </p:spPr>
      </p:pic>
      <p:sp>
        <p:nvSpPr>
          <p:cNvPr id="2" name="Shape 58">
            <a:extLst>
              <a:ext uri="{FF2B5EF4-FFF2-40B4-BE49-F238E27FC236}">
                <a16:creationId xmlns:a16="http://schemas.microsoft.com/office/drawing/2014/main" id="{8DD8C5B9-7609-EE8D-E3C0-0C6773FAC61F}"/>
              </a:ext>
            </a:extLst>
          </p:cNvPr>
          <p:cNvSpPr txBox="1">
            <a:spLocks/>
          </p:cNvSpPr>
          <p:nvPr/>
        </p:nvSpPr>
        <p:spPr>
          <a:xfrm>
            <a:off x="195671" y="2648210"/>
            <a:ext cx="11358154" cy="35544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lang="en-US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 algn="just"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11.1 Express the need to analyze situations, select and implement communication strategies for the desired impact</a:t>
            </a:r>
            <a:endParaRPr lang="en-US" sz="2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C88CE99-644B-D324-5C11-380FBF51BDF0}"/>
              </a:ext>
            </a:extLst>
          </p:cNvPr>
          <p:cNvSpPr/>
          <p:nvPr/>
        </p:nvSpPr>
        <p:spPr>
          <a:xfrm>
            <a:off x="271870" y="1828881"/>
            <a:ext cx="1041164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b="1" dirty="0">
                <a:solidFill>
                  <a:srgbClr val="FF0000"/>
                </a:solidFill>
              </a:rPr>
              <a:t>Professional Applications of Organizational Communication :</a:t>
            </a:r>
            <a:endParaRPr lang="en-US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8164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1" y="1019068"/>
            <a:ext cx="12089331" cy="54837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56504" y="19202"/>
            <a:ext cx="86314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11.1 Introduction: Strategic Organizational Communication: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1766" y="650285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95030" y="-40578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C96D829-2F3E-3CDC-5E30-49D33830BEE8}"/>
              </a:ext>
            </a:extLst>
          </p:cNvPr>
          <p:cNvSpPr/>
          <p:nvPr/>
        </p:nvSpPr>
        <p:spPr>
          <a:xfrm>
            <a:off x="381000" y="2442309"/>
            <a:ext cx="7391400" cy="32726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chemeClr val="dk1"/>
              </a:buClr>
              <a:buSzPct val="25000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</a:t>
            </a:r>
            <a:r>
              <a:rPr lang="en-US" sz="18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Definition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Competencies required for participating in external communications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Communication beyond traditional organizational boundaries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8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8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Factors of strategic organizational communication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Knowledge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Sensitivity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Skills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Values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4AC40B0-B7B1-BF7F-7D56-8D56226394F8}"/>
              </a:ext>
            </a:extLst>
          </p:cNvPr>
          <p:cNvSpPr/>
          <p:nvPr/>
        </p:nvSpPr>
        <p:spPr>
          <a:xfrm>
            <a:off x="381000" y="1856362"/>
            <a:ext cx="66294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Professional Applications of Organizational Communication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E377E7A-8CBC-5B83-CC73-278EDEF486E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5600" y="4495800"/>
            <a:ext cx="3810000" cy="2051406"/>
          </a:xfrm>
          <a:prstGeom prst="roundRect">
            <a:avLst>
              <a:gd name="adj" fmla="val 0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48341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1" y="1019068"/>
            <a:ext cx="12089331" cy="54837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56504" y="19202"/>
            <a:ext cx="86314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Describing Strategic Organizational Communication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1766" y="650285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95030" y="-40578"/>
            <a:ext cx="2305141" cy="1076343"/>
          </a:xfrm>
          <a:prstGeom prst="rect">
            <a:avLst/>
          </a:prstGeom>
        </p:spPr>
      </p:pic>
      <p:sp>
        <p:nvSpPr>
          <p:cNvPr id="2" name="Shape 74">
            <a:extLst>
              <a:ext uri="{FF2B5EF4-FFF2-40B4-BE49-F238E27FC236}">
                <a16:creationId xmlns:a16="http://schemas.microsoft.com/office/drawing/2014/main" id="{D6375369-C7B6-0DD9-FDE7-EA7662F66151}"/>
              </a:ext>
            </a:extLst>
          </p:cNvPr>
          <p:cNvSpPr txBox="1">
            <a:spLocks/>
          </p:cNvSpPr>
          <p:nvPr/>
        </p:nvSpPr>
        <p:spPr>
          <a:xfrm>
            <a:off x="609600" y="1600200"/>
            <a:ext cx="8229600" cy="35544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lang="en-US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11.2 Describe strategic organizational communication</a:t>
            </a:r>
            <a:endParaRPr lang="en-US" sz="32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5839D3C-05F4-F8AF-162A-F567F9DF59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3810000"/>
            <a:ext cx="4114800" cy="21336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630898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1" y="1019068"/>
            <a:ext cx="12089331" cy="54837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56504" y="19202"/>
            <a:ext cx="86314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11.2 Describing Strategic </a:t>
            </a:r>
            <a:br>
              <a:rPr lang="en-US" dirty="0">
                <a:sym typeface="Arial"/>
              </a:rPr>
            </a:br>
            <a:r>
              <a:rPr lang="en-US" dirty="0">
                <a:sym typeface="Arial"/>
              </a:rPr>
              <a:t>Organizational Communication 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1766" y="650285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95030" y="-40578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ED1AF69-BAD6-EE23-F6C9-459641E2C109}"/>
              </a:ext>
            </a:extLst>
          </p:cNvPr>
          <p:cNvSpPr/>
          <p:nvPr/>
        </p:nvSpPr>
        <p:spPr>
          <a:xfrm>
            <a:off x="457200" y="1600200"/>
            <a:ext cx="5029200" cy="48423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12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Perspectives on Strategic and Organizational Communication</a:t>
            </a:r>
          </a:p>
          <a:p>
            <a:pPr lvl="0">
              <a:buSzPct val="25000"/>
            </a:pPr>
            <a:endParaRPr lang="en-US" sz="1200" b="1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</a:t>
            </a:r>
            <a:r>
              <a:rPr lang="en-US" sz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Key points of strategic organizational communication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It is dynamic and influences both within and without the organization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Ability of an organization to meet environmental challenges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Strategic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Proactive and reactive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Strategic communication lays the foundation for ongoing interactions</a:t>
            </a:r>
            <a:endParaRPr lang="ar-SA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Organizational stakeholders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Stake in the organization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Able to influence the organization’s ability to meet its goals</a:t>
            </a:r>
            <a:endParaRPr lang="ar-SA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3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Communication channels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Interactive television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E-commerce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Wireless communications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Internet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5CF4594-5433-C883-3FF9-327B7493E2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2034400"/>
            <a:ext cx="5936871" cy="3439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046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1" y="1019068"/>
            <a:ext cx="12089331" cy="54837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56504" y="19202"/>
            <a:ext cx="8631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The Organization and Its Environment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1766" y="650285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95030" y="-40578"/>
            <a:ext cx="2305141" cy="1076343"/>
          </a:xfrm>
          <a:prstGeom prst="rect">
            <a:avLst/>
          </a:prstGeom>
        </p:spPr>
      </p:pic>
      <p:sp>
        <p:nvSpPr>
          <p:cNvPr id="2" name="Shape 90">
            <a:extLst>
              <a:ext uri="{FF2B5EF4-FFF2-40B4-BE49-F238E27FC236}">
                <a16:creationId xmlns:a16="http://schemas.microsoft.com/office/drawing/2014/main" id="{719C79DE-9D99-46E3-CB1C-4EE381BCCCBF}"/>
              </a:ext>
            </a:extLst>
          </p:cNvPr>
          <p:cNvSpPr txBox="1">
            <a:spLocks/>
          </p:cNvSpPr>
          <p:nvPr/>
        </p:nvSpPr>
        <p:spPr>
          <a:xfrm>
            <a:off x="931889" y="1267068"/>
            <a:ext cx="8229600" cy="35544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lang="en-US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11.3 Express how a proper analysis of changing organizational opportunities and threats is important for effective communication </a:t>
            </a:r>
            <a:endParaRPr lang="en-US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8AB6A19-8D3C-8C21-E526-56D973884E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3747792"/>
            <a:ext cx="3568700" cy="22733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266622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1" y="1019068"/>
            <a:ext cx="12089331" cy="54837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56504" y="19202"/>
            <a:ext cx="8631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11.3 The Organization and Its Environment (1 of 4)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1766" y="650285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95030" y="-40578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DDC4FC3-2F9B-80E7-8B6E-D0C30352CD50}"/>
              </a:ext>
            </a:extLst>
          </p:cNvPr>
          <p:cNvSpPr/>
          <p:nvPr/>
        </p:nvSpPr>
        <p:spPr>
          <a:xfrm>
            <a:off x="381000" y="2057400"/>
            <a:ext cx="8382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20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Multiple Publics</a:t>
            </a:r>
            <a:endParaRPr lang="ar-SA" sz="2000" b="1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buSzPct val="25000"/>
            </a:pPr>
            <a:endParaRPr lang="ar-SA" sz="2000" b="1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buSzPct val="25000"/>
            </a:pPr>
            <a:endParaRPr lang="en-US" sz="2000" b="1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</a:t>
            </a:r>
            <a:r>
              <a:rPr lang="en-US" sz="18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Publics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Can be large or small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Can be groups of stakeholders</a:t>
            </a:r>
            <a:endParaRPr lang="ar-SA" sz="18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8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8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Points to consider when planning organizational strategy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Changing interests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Needs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Actions of publics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Stakeholders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AB09A73-32E6-F2F6-54EA-AB81FA3E81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0228" y="1620372"/>
            <a:ext cx="3517900" cy="23114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23267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1" y="1019068"/>
            <a:ext cx="12089331" cy="54837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56504" y="19202"/>
            <a:ext cx="8631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11.3 The Organization and Its Environment (2 of 4)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1766" y="650285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95030" y="-40578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B734C35-4C1D-FD2B-7601-EBE82F469E8D}"/>
              </a:ext>
            </a:extLst>
          </p:cNvPr>
          <p:cNvSpPr/>
          <p:nvPr/>
        </p:nvSpPr>
        <p:spPr>
          <a:xfrm>
            <a:off x="304800" y="1981200"/>
            <a:ext cx="4572000" cy="325217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SzPct val="25000"/>
            </a:pPr>
            <a:r>
              <a:rPr lang="en-US" sz="28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Environmental Scanning</a:t>
            </a:r>
            <a:endParaRPr lang="ar-SA" sz="2800" b="1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buSzPct val="25000"/>
            </a:pPr>
            <a:endParaRPr lang="en-US" sz="1200" b="1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How environmental scanning works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Organizations routinely monitor the environment for data to help shape organizational strategy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Gather information about the organization’s environment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Influence future action</a:t>
            </a:r>
            <a:endParaRPr lang="ar-SA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How information is gathered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Informally or sporadically through members’ interactions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Attendance at off-site training sessions or conferences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Scan newspapers and journals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Monitor social media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0EBAE5E-B926-1DDF-ABAF-62B00207752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5400" y="2133600"/>
            <a:ext cx="3887569" cy="2596896"/>
          </a:xfrm>
          <a:prstGeom prst="roundRect">
            <a:avLst>
              <a:gd name="adj" fmla="val 9362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938079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1" y="1019068"/>
            <a:ext cx="12089331" cy="54837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56504" y="19202"/>
            <a:ext cx="8631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11.3 The Organization and Its Environment (2 of 4)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1766" y="650285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95030" y="-40578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DD0CA68-49FA-17AD-3249-8FF80E3477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4948" y="1905000"/>
            <a:ext cx="6092252" cy="369136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40437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1" y="1019068"/>
            <a:ext cx="12089331" cy="54837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56504" y="19202"/>
            <a:ext cx="8631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11.3 The Organization and Its Environment (3 of 4)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1766" y="650285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95030" y="-40578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4AF1ECE-2B48-424F-3BF6-8586EE9167FA}"/>
              </a:ext>
            </a:extLst>
          </p:cNvPr>
          <p:cNvSpPr/>
          <p:nvPr/>
        </p:nvSpPr>
        <p:spPr>
          <a:xfrm>
            <a:off x="304800" y="1981200"/>
            <a:ext cx="4572000" cy="343683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SzPct val="25000"/>
            </a:pPr>
            <a:r>
              <a:rPr lang="en-US" sz="28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The Global Environment</a:t>
            </a:r>
          </a:p>
          <a:p>
            <a:pPr lvl="0">
              <a:buSzPct val="25000"/>
            </a:pPr>
            <a:endParaRPr lang="en-US" sz="1200" b="1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</a:t>
            </a:r>
            <a:r>
              <a:rPr lang="en-US" sz="18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Overview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Networked with sophisticated technologies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Spans diverse cultures and needs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Challenging the understanding of multiple publics and environmental data</a:t>
            </a:r>
            <a:endParaRPr lang="ar-SA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Calibri"/>
              </a:rPr>
              <a:t>Globalization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Competition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New market opportunities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New networks of collaborations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Host of other potentials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0ABDFD8-F151-AA67-2A3F-D657202221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1156" y="2286000"/>
            <a:ext cx="3508043" cy="352117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376082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1" y="1019068"/>
            <a:ext cx="12089331" cy="54837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56504" y="19202"/>
            <a:ext cx="8631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11.3 The Organization and Its Environment (4 of 4)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1766" y="650285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95030" y="-40578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897F63A-E943-6096-E342-F8D2859588F8}"/>
              </a:ext>
            </a:extLst>
          </p:cNvPr>
          <p:cNvSpPr/>
          <p:nvPr/>
        </p:nvSpPr>
        <p:spPr>
          <a:xfrm>
            <a:off x="483433" y="1670641"/>
            <a:ext cx="4572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SzPct val="25000"/>
            </a:pPr>
            <a:r>
              <a:rPr lang="en-US" sz="20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SWOT Processes</a:t>
            </a:r>
          </a:p>
          <a:p>
            <a:pPr lvl="0"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SWOT</a:t>
            </a:r>
          </a:p>
          <a:p>
            <a:pPr marL="457200" lvl="1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Strengths</a:t>
            </a:r>
          </a:p>
          <a:p>
            <a:pPr marL="457200" lvl="1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Weaknesses</a:t>
            </a:r>
          </a:p>
          <a:p>
            <a:pPr marL="457200" lvl="1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Opportunities</a:t>
            </a:r>
          </a:p>
          <a:p>
            <a:pPr marL="457200" lvl="1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Threats</a:t>
            </a:r>
          </a:p>
          <a:p>
            <a:pPr lvl="0"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Corporate strategy</a:t>
            </a:r>
          </a:p>
          <a:p>
            <a:pPr marL="457200" lvl="1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Beginning with an assessment of environmental conditions</a:t>
            </a:r>
          </a:p>
          <a:p>
            <a:pPr marL="457200" lvl="1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Organization’s internal capabilities and resources</a:t>
            </a:r>
          </a:p>
          <a:p>
            <a:pPr lvl="0"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3 – </a:t>
            </a:r>
            <a:r>
              <a:rPr lang="en-US" sz="12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Types of strategy</a:t>
            </a:r>
          </a:p>
          <a:p>
            <a:pPr marL="457200" lvl="1" indent="-171450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cs typeface="Arial" pitchFamily="34" charset="0"/>
                <a:sym typeface="Calibri"/>
              </a:rPr>
              <a:t> </a:t>
            </a:r>
            <a:r>
              <a:rPr lang="en-US" sz="12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Differentiation. </a:t>
            </a:r>
          </a:p>
          <a:p>
            <a:pPr marL="457200" lvl="1" indent="-285750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Price-skimming. </a:t>
            </a:r>
          </a:p>
          <a:p>
            <a:pPr marL="457200" lvl="1" indent="-285750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Acquisition. </a:t>
            </a:r>
          </a:p>
          <a:p>
            <a:pPr marL="457200" lvl="1" indent="-285750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Growth. </a:t>
            </a:r>
          </a:p>
          <a:p>
            <a:pPr marL="457200" lvl="1" indent="-285750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Focus..</a:t>
            </a:r>
          </a:p>
          <a:p>
            <a:pPr marL="457200" lvl="1" indent="-285750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Cross-selling. </a:t>
            </a:r>
          </a:p>
          <a:p>
            <a:pPr marL="457200" lvl="1" indent="-285750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Operational.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903B484-F2C5-03AB-6895-95E3F0D19102}"/>
              </a:ext>
            </a:extLst>
          </p:cNvPr>
          <p:cNvSpPr/>
          <p:nvPr/>
        </p:nvSpPr>
        <p:spPr>
          <a:xfrm>
            <a:off x="4764504" y="1622304"/>
            <a:ext cx="4572000" cy="190821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4 – Phases of SWOT analysis</a:t>
            </a:r>
          </a:p>
          <a:p>
            <a:pPr marL="457200" lvl="1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Scanning and interpreting the internal and external environments</a:t>
            </a:r>
          </a:p>
          <a:p>
            <a:pPr marL="457200" lvl="1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Formulating a mission, or vision for the future to transform it into specific objectives</a:t>
            </a:r>
          </a:p>
          <a:p>
            <a:pPr marL="457200" lvl="1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Developing strategy and implementing supporting programs</a:t>
            </a:r>
          </a:p>
          <a:p>
            <a:pPr marL="457200" lvl="1"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Monitoring, reviewing, revising the plan and its implementation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33B56FC-0CF8-B661-15B8-A3E6BE7D85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1304" y="3657600"/>
            <a:ext cx="3058696" cy="3058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317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1" y="1019068"/>
            <a:ext cx="12089331" cy="54837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56504" y="19202"/>
            <a:ext cx="8631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1766" y="650285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95030" y="-40578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04192FA-77C0-A730-0442-9D19082C299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889" t="16667" r="8889" b="30000"/>
          <a:stretch/>
        </p:blipFill>
        <p:spPr>
          <a:xfrm>
            <a:off x="1404457" y="-40578"/>
            <a:ext cx="8476505" cy="6336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560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1" y="1019068"/>
            <a:ext cx="12089331" cy="54837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56504" y="19202"/>
            <a:ext cx="8631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Strategic Organizational Communication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1766" y="650285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95030" y="-40578"/>
            <a:ext cx="2305141" cy="1076343"/>
          </a:xfrm>
          <a:prstGeom prst="rect">
            <a:avLst/>
          </a:prstGeom>
        </p:spPr>
      </p:pic>
      <p:sp>
        <p:nvSpPr>
          <p:cNvPr id="2" name="Shape 130">
            <a:extLst>
              <a:ext uri="{FF2B5EF4-FFF2-40B4-BE49-F238E27FC236}">
                <a16:creationId xmlns:a16="http://schemas.microsoft.com/office/drawing/2014/main" id="{BF34F6EC-B79D-ED43-EF14-24C9F9F46D9C}"/>
              </a:ext>
            </a:extLst>
          </p:cNvPr>
          <p:cNvSpPr txBox="1">
            <a:spLocks/>
          </p:cNvSpPr>
          <p:nvPr/>
        </p:nvSpPr>
        <p:spPr>
          <a:xfrm>
            <a:off x="727022" y="1651794"/>
            <a:ext cx="8229600" cy="35544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lang="en-US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11.4 Express the complexity of strategic organizational communication</a:t>
            </a:r>
            <a:endParaRPr lang="en-US" sz="32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E550F5A-5BCA-913F-C77D-C05F7894B5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4447" y="2988157"/>
            <a:ext cx="3714750" cy="371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259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1" y="1019068"/>
            <a:ext cx="12089331" cy="54837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56504" y="19202"/>
            <a:ext cx="863141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11.4 Strategic Organizational Communication (1 of 10)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1766" y="650285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95030" y="-40578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C35A7A4-81B5-4DFC-6672-29309798998A}"/>
              </a:ext>
            </a:extLst>
          </p:cNvPr>
          <p:cNvSpPr/>
          <p:nvPr/>
        </p:nvSpPr>
        <p:spPr>
          <a:xfrm>
            <a:off x="228600" y="1676400"/>
            <a:ext cx="4572000" cy="471821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90000"/>
              </a:lnSpc>
              <a:buSzPct val="25000"/>
            </a:pPr>
            <a:r>
              <a:rPr lang="en-US" sz="20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Public Relations</a:t>
            </a:r>
            <a:endParaRPr lang="en-US" sz="1800" b="1" dirty="0">
              <a:solidFill>
                <a:srgbClr val="FF0000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Description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Represents a broader group of activities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Encompasses all the communication activities of an organization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The management function that establishes mutually beneficial relationships between an organization and the publics </a:t>
            </a:r>
          </a:p>
          <a:p>
            <a:pPr lvl="0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Public relation activities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Management of internal communications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Public affairs and public issues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Media relations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Communication during organizational crises</a:t>
            </a:r>
          </a:p>
          <a:p>
            <a:pPr marL="457200" lvl="1" indent="70484">
              <a:lnSpc>
                <a:spcPct val="90000"/>
              </a:lnSpc>
              <a:spcBef>
                <a:spcPts val="333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90000"/>
              </a:lnSpc>
              <a:spcBef>
                <a:spcPts val="330"/>
              </a:spcBef>
              <a:buSzPct val="25000"/>
            </a:pPr>
            <a:r>
              <a:rPr lang="en-US" sz="12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Communicating an Organization’s Image or Reputation</a:t>
            </a:r>
          </a:p>
          <a:p>
            <a:pPr lvl="0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Image or reputation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Central to the ability of the organization to meet its goals or objectives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Communicated images reflect organizational reality</a:t>
            </a:r>
          </a:p>
          <a:p>
            <a:pPr lvl="0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Image communication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Planned building of an organization’s reputation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Maintaining an organization’s reputation</a:t>
            </a:r>
          </a:p>
          <a:p>
            <a:pPr marL="457200" lvl="1" indent="70484">
              <a:lnSpc>
                <a:spcPct val="90000"/>
              </a:lnSpc>
              <a:spcBef>
                <a:spcPts val="333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02B7799-F27B-2167-D668-6B881DD83F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00" y="1981200"/>
            <a:ext cx="6627937" cy="3309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690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1" y="1019068"/>
            <a:ext cx="12089331" cy="54837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56504" y="19202"/>
            <a:ext cx="863141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11.4 Strategic Organizational Communication (2 of 10)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1766" y="650285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95030" y="-40578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50729D1-BD5C-BA36-AD3F-62AA0DEA8194}"/>
              </a:ext>
            </a:extLst>
          </p:cNvPr>
          <p:cNvSpPr/>
          <p:nvPr/>
        </p:nvSpPr>
        <p:spPr>
          <a:xfrm>
            <a:off x="523875" y="1388264"/>
            <a:ext cx="5238750" cy="2759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ts val="285"/>
              </a:spcBef>
              <a:buSzPct val="25000"/>
            </a:pPr>
            <a:r>
              <a:rPr lang="en-US" sz="1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Calibri"/>
              </a:rPr>
              <a:t>Internal Communications</a:t>
            </a:r>
          </a:p>
          <a:p>
            <a:pPr>
              <a:lnSpc>
                <a:spcPct val="80000"/>
              </a:lnSpc>
              <a:spcBef>
                <a:spcPts val="285"/>
              </a:spcBef>
              <a:buSzPct val="25000"/>
            </a:pPr>
            <a:endParaRPr lang="en-US" sz="1600" b="1" dirty="0">
              <a:solidFill>
                <a:srgbClr val="FF0000"/>
              </a:solidFill>
              <a:latin typeface="Arial" pitchFamily="34" charset="0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</a:t>
            </a:r>
            <a:r>
              <a:rPr lang="en-US" sz="12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Role of internal communications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Deal with the subject matter of daily interactions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Planned and formalized communication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Activities of internal communication specialist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Seek input from employees through surveys, interviews, meetings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Communicate the organization’s mission through training activities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Prepare and disseminate newsletters, manuals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Establish formalized structures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Determine which social media will be utilized with employees</a:t>
            </a:r>
          </a:p>
          <a:p>
            <a:pPr marL="457200" lvl="1" indent="59055">
              <a:lnSpc>
                <a:spcPct val="80000"/>
              </a:lnSpc>
              <a:spcBef>
                <a:spcPts val="279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 indent="59055">
              <a:lnSpc>
                <a:spcPct val="80000"/>
              </a:lnSpc>
              <a:spcBef>
                <a:spcPts val="279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95699B4-CA8C-97D0-7DEF-D4828B984FE2}"/>
              </a:ext>
            </a:extLst>
          </p:cNvPr>
          <p:cNvSpPr/>
          <p:nvPr/>
        </p:nvSpPr>
        <p:spPr>
          <a:xfrm>
            <a:off x="5908850" y="1560787"/>
            <a:ext cx="5238750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80000"/>
              </a:lnSpc>
              <a:spcBef>
                <a:spcPts val="285"/>
              </a:spcBef>
              <a:buSzPct val="25000"/>
            </a:pPr>
            <a:r>
              <a:rPr lang="en-US" sz="16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Public Affairs and Issues Management</a:t>
            </a:r>
          </a:p>
          <a:p>
            <a:pPr lvl="0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</a:t>
            </a:r>
            <a:r>
              <a:rPr lang="en-US" sz="12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Work involved under public affairs and issues management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Shapes public opinion regarding social and political issues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Work with a variety of regulatory and governmental groups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Active in community-based issues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Engage in political activities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Coordinate organizational public service engagement</a:t>
            </a:r>
          </a:p>
          <a:p>
            <a:pPr lvl="0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Steps in issue management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Issue identification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Issue analysis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Develop a corporate/non-profit policy position on an issue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Development of specific action plans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Implementation of action plans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DBB1EC0-9976-B1D1-52EF-D2E91CCF93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0875" y="4084555"/>
            <a:ext cx="2113404" cy="2101731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98145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1" y="1019068"/>
            <a:ext cx="12089331" cy="54837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56504" y="19202"/>
            <a:ext cx="863141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11.4 Strategic Organizational Communication (3 of 10)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1766" y="650285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95030" y="-40578"/>
            <a:ext cx="2305141" cy="10763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A0B6A67-F712-1EE2-3AE8-40178E9C41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248" y="1420585"/>
            <a:ext cx="9144000" cy="4441105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8D4F76B6-0B75-916D-02EA-3225EEE9A282}"/>
              </a:ext>
            </a:extLst>
          </p:cNvPr>
          <p:cNvSpPr/>
          <p:nvPr/>
        </p:nvSpPr>
        <p:spPr>
          <a:xfrm>
            <a:off x="2982248" y="1725384"/>
            <a:ext cx="4648200" cy="4876801"/>
          </a:xfrm>
          <a:prstGeom prst="rect">
            <a:avLst/>
          </a:prstGeom>
          <a:solidFill>
            <a:srgbClr val="8E5A6D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00F9624-94F6-661D-E44F-5742F46B5756}"/>
              </a:ext>
            </a:extLst>
          </p:cNvPr>
          <p:cNvSpPr/>
          <p:nvPr/>
        </p:nvSpPr>
        <p:spPr>
          <a:xfrm>
            <a:off x="3134648" y="1734129"/>
            <a:ext cx="4572000" cy="473360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90000"/>
              </a:lnSpc>
              <a:buSzPct val="25000"/>
            </a:pPr>
            <a:r>
              <a:rPr lang="en-US" sz="1600" b="1" dirty="0">
                <a:solidFill>
                  <a:srgbClr val="FFFF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Marketing</a:t>
            </a:r>
          </a:p>
          <a:p>
            <a:pPr lvl="0">
              <a:lnSpc>
                <a:spcPct val="90000"/>
              </a:lnSpc>
              <a:buSzPct val="25000"/>
            </a:pPr>
            <a:endParaRPr lang="en-US" sz="1600" b="1" dirty="0">
              <a:solidFill>
                <a:srgbClr val="FFFF00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Definition</a:t>
            </a:r>
            <a:endParaRPr lang="ar-SA" sz="1200" b="1" dirty="0">
              <a:solidFill>
                <a:schemeClr val="bg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endParaRPr lang="en-US" sz="1100" b="1" dirty="0">
              <a:solidFill>
                <a:schemeClr val="bg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Strategic communication process</a:t>
            </a: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Brings about an exchange between an organization and a customer, client, service user, partner or society as a whole</a:t>
            </a: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</a:pPr>
            <a:endParaRPr lang="en-US" sz="1200" b="1" dirty="0">
              <a:solidFill>
                <a:schemeClr val="bg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Responsibilities of marketing</a:t>
            </a:r>
            <a:endParaRPr lang="ar-SA" sz="1200" b="1" dirty="0">
              <a:solidFill>
                <a:schemeClr val="bg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endParaRPr lang="en-US" sz="1200" b="1" dirty="0">
              <a:solidFill>
                <a:schemeClr val="bg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Analyze markets</a:t>
            </a: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Plan</a:t>
            </a: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Implementation</a:t>
            </a: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Monitor programs</a:t>
            </a:r>
          </a:p>
          <a:p>
            <a:pPr marL="457200" lvl="1" indent="70484">
              <a:lnSpc>
                <a:spcPct val="90000"/>
              </a:lnSpc>
              <a:spcBef>
                <a:spcPts val="333"/>
              </a:spcBef>
              <a:buClr>
                <a:schemeClr val="dk1"/>
              </a:buClr>
            </a:pPr>
            <a:endParaRPr lang="en-US" sz="1200" dirty="0">
              <a:solidFill>
                <a:schemeClr val="bg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 indent="70484">
              <a:lnSpc>
                <a:spcPct val="90000"/>
              </a:lnSpc>
              <a:spcBef>
                <a:spcPts val="333"/>
              </a:spcBef>
              <a:buClr>
                <a:schemeClr val="dk1"/>
              </a:buClr>
            </a:pPr>
            <a:endParaRPr lang="en-US" sz="1200" dirty="0">
              <a:solidFill>
                <a:schemeClr val="bg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63380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1" y="1019068"/>
            <a:ext cx="12089331" cy="54837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56504" y="19202"/>
            <a:ext cx="8631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IMC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1766" y="650285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95030" y="-40578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87A2E39-5416-3DB0-364F-E69A989349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0550" y="1808854"/>
            <a:ext cx="6794500" cy="451119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6BCCD40-D413-CC1D-5AF2-FC355BF2A45D}"/>
              </a:ext>
            </a:extLst>
          </p:cNvPr>
          <p:cNvSpPr/>
          <p:nvPr/>
        </p:nvSpPr>
        <p:spPr>
          <a:xfrm>
            <a:off x="1885950" y="1443246"/>
            <a:ext cx="4648200" cy="4876801"/>
          </a:xfrm>
          <a:prstGeom prst="rect">
            <a:avLst/>
          </a:prstGeom>
          <a:solidFill>
            <a:srgbClr val="8E5A6D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81699-24D9-8A0D-E1DD-8B75CF8446ED}"/>
              </a:ext>
            </a:extLst>
          </p:cNvPr>
          <p:cNvSpPr/>
          <p:nvPr/>
        </p:nvSpPr>
        <p:spPr>
          <a:xfrm>
            <a:off x="2114550" y="1666097"/>
            <a:ext cx="4572000" cy="460748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buSzPct val="25000"/>
            </a:pPr>
            <a:r>
              <a:rPr lang="en-US" sz="16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  <a:sym typeface="Calibri"/>
              </a:rPr>
              <a:t>Integrated Marketing Communications</a:t>
            </a:r>
          </a:p>
          <a:p>
            <a:pPr lvl="0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Definition</a:t>
            </a: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The process of managing all sources of information about a product</a:t>
            </a: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Maintains customer loyalty</a:t>
            </a: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All marketing efforts utilize IMC</a:t>
            </a:r>
          </a:p>
          <a:p>
            <a:pPr lvl="0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What companies can do through marketing</a:t>
            </a: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Avoid duplication</a:t>
            </a: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Take advantage of synergy among various communication tools</a:t>
            </a:r>
          </a:p>
          <a:p>
            <a:pPr marL="457200" lvl="1">
              <a:lnSpc>
                <a:spcPct val="15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Develop more efficient and effective marketing communication programs</a:t>
            </a:r>
          </a:p>
        </p:txBody>
      </p:sp>
    </p:spTree>
    <p:extLst>
      <p:ext uri="{BB962C8B-B14F-4D97-AF65-F5344CB8AC3E}">
        <p14:creationId xmlns:p14="http://schemas.microsoft.com/office/powerpoint/2010/main" val="413619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1" y="1019068"/>
            <a:ext cx="12089331" cy="54837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56504" y="19202"/>
            <a:ext cx="863141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11.4 Strategic Organizational Communication (4 of 10)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1766" y="650285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95030" y="-40578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88A497F-FBE1-CB56-F660-1C3F17DEC446}"/>
              </a:ext>
            </a:extLst>
          </p:cNvPr>
          <p:cNvSpPr/>
          <p:nvPr/>
        </p:nvSpPr>
        <p:spPr>
          <a:xfrm>
            <a:off x="771944" y="1252538"/>
            <a:ext cx="4572000" cy="360252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80000"/>
              </a:lnSpc>
              <a:buSzPct val="25000"/>
            </a:pPr>
            <a:r>
              <a:rPr lang="en-US" sz="28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The Marketing Mix</a:t>
            </a:r>
          </a:p>
          <a:p>
            <a:pPr lvl="0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Tools of marketing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Product decision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Pricing decision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Place decision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Promotion decision</a:t>
            </a:r>
          </a:p>
          <a:p>
            <a:pPr lvl="0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Types of strategy in marketing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Advertisement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Social media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Personal selling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Sales promotion</a:t>
            </a:r>
          </a:p>
          <a:p>
            <a:pPr lvl="0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3 – Tools of sales promotion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Contests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Coupons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Bonuses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Free samples</a:t>
            </a:r>
          </a:p>
          <a:p>
            <a:pPr marL="457200" lvl="1" indent="59055">
              <a:lnSpc>
                <a:spcPct val="80000"/>
              </a:lnSpc>
              <a:spcBef>
                <a:spcPts val="279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 indent="59055">
              <a:lnSpc>
                <a:spcPct val="80000"/>
              </a:lnSpc>
              <a:spcBef>
                <a:spcPts val="279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4877AAD-6684-9C77-CF5B-B0970D3EEBC1}"/>
              </a:ext>
            </a:extLst>
          </p:cNvPr>
          <p:cNvSpPr/>
          <p:nvPr/>
        </p:nvSpPr>
        <p:spPr>
          <a:xfrm>
            <a:off x="5590764" y="2288409"/>
            <a:ext cx="4572000" cy="16912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80000"/>
              </a:lnSpc>
              <a:spcBef>
                <a:spcPts val="285"/>
              </a:spcBef>
              <a:buSzPct val="25000"/>
            </a:pP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Advertising</a:t>
            </a:r>
          </a:p>
          <a:p>
            <a:pPr lvl="0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Definition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Use of planned messages to target audiences through media selection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To impact a purchase or behavior decision</a:t>
            </a:r>
          </a:p>
          <a:p>
            <a:pPr lvl="0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Requirement of advertising campaigns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Data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Analytical skills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Creative skills</a:t>
            </a:r>
          </a:p>
        </p:txBody>
      </p:sp>
    </p:spTree>
    <p:extLst>
      <p:ext uri="{BB962C8B-B14F-4D97-AF65-F5344CB8AC3E}">
        <p14:creationId xmlns:p14="http://schemas.microsoft.com/office/powerpoint/2010/main" val="2386403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1" y="1019068"/>
            <a:ext cx="12089331" cy="54837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56504" y="19202"/>
            <a:ext cx="8631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1766" y="650285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95030" y="-40578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C92D00F-C364-9C92-F2F7-2FB30C9970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4457" y="-40578"/>
            <a:ext cx="8683461" cy="662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068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1" y="1019068"/>
            <a:ext cx="12089331" cy="54837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56504" y="19202"/>
            <a:ext cx="863141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11.4 Strategic Organizational Communication (5 of 10)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1766" y="650285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95030" y="-40578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0EB2A6A-3C36-E313-A71C-3BD72E7D2102}"/>
              </a:ext>
            </a:extLst>
          </p:cNvPr>
          <p:cNvSpPr/>
          <p:nvPr/>
        </p:nvSpPr>
        <p:spPr>
          <a:xfrm>
            <a:off x="882057" y="1235412"/>
            <a:ext cx="4572000" cy="429515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SzPct val="25000"/>
            </a:pPr>
            <a:r>
              <a:rPr lang="en-US" sz="3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Branding</a:t>
            </a:r>
            <a:endParaRPr lang="ar-SA" sz="3200" b="1" dirty="0">
              <a:solidFill>
                <a:srgbClr val="FF0000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buSzPct val="25000"/>
            </a:pPr>
            <a:endParaRPr lang="en-US" sz="1200" b="1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What is branding?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The specific process of developing product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Service identification that distinguishes products from competitor organizations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Develops product names and statements</a:t>
            </a:r>
          </a:p>
          <a:p>
            <a:pPr lvl="0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Features of branding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Creates meaning beyond the features of the product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Reduces the need to compete on price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Builds a relationship based on meeting expectations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Enhances efficiency of marketing and sales efforts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Creates and enhances loyalty 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6679C34-7738-B987-8C47-009245B374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6253" y="2453486"/>
            <a:ext cx="54864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641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1" y="1019068"/>
            <a:ext cx="12089331" cy="54837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56504" y="19202"/>
            <a:ext cx="863141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11.4 Strategic Organizational Communication (6 of 10)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1766" y="650285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95030" y="-40578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534A641-49BC-2111-8AF1-31BB4518B473}"/>
              </a:ext>
            </a:extLst>
          </p:cNvPr>
          <p:cNvSpPr/>
          <p:nvPr/>
        </p:nvSpPr>
        <p:spPr>
          <a:xfrm>
            <a:off x="581025" y="1511459"/>
            <a:ext cx="5029200" cy="45516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buSzPct val="25000"/>
            </a:pPr>
            <a:r>
              <a:rPr lang="en-US" sz="12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Relationship Marketing and the Use of Marketing Databases</a:t>
            </a:r>
          </a:p>
          <a:p>
            <a:pPr lvl="0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Communication &amp; relationship marketing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Communication is used to build long-term relationships with customers, clients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Exchanges of information and exchanges of value takes place</a:t>
            </a:r>
          </a:p>
          <a:p>
            <a:pPr lvl="0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Computerized database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Storing consumer data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Organizing consumer data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Retrieving consumer data</a:t>
            </a:r>
          </a:p>
          <a:p>
            <a:pPr lvl="0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3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Ways of gathering information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Telemarketing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Use toll-free phone numbers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Use of warranty cards</a:t>
            </a:r>
          </a:p>
          <a:p>
            <a:pPr marL="457200" lvl="1">
              <a:lnSpc>
                <a:spcPct val="150000"/>
              </a:lnSpc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Direct mail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8130C57-BEEC-54B4-406E-96CDA73258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1625" y="1951739"/>
            <a:ext cx="4000500" cy="400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821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2669" y="1047293"/>
            <a:ext cx="12089331" cy="54837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56504" y="19202"/>
            <a:ext cx="863141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11.4 Strategic Organizational Communication (7 of 10)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1766" y="650285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95030" y="-40578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0B8DBE8-15DF-F625-9B59-F5315B4C6525}"/>
              </a:ext>
            </a:extLst>
          </p:cNvPr>
          <p:cNvSpPr/>
          <p:nvPr/>
        </p:nvSpPr>
        <p:spPr>
          <a:xfrm>
            <a:off x="207364" y="1706863"/>
            <a:ext cx="4572000" cy="268227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80000"/>
              </a:lnSpc>
              <a:buSzPct val="25000"/>
            </a:pPr>
            <a:r>
              <a:rPr lang="en-US" sz="16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Media Relations</a:t>
            </a:r>
            <a:endParaRPr lang="ar-SA" sz="1600" b="1" dirty="0">
              <a:solidFill>
                <a:srgbClr val="FF0000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buSzPct val="25000"/>
            </a:pPr>
            <a:endParaRPr lang="en-US" sz="1600" b="1" dirty="0">
              <a:solidFill>
                <a:srgbClr val="FF0000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How media relations works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Become familiar with the nature of the various media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Work with the media on behalf of an organization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Proactive and reactive</a:t>
            </a:r>
          </a:p>
          <a:p>
            <a:pPr lvl="0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– Role of media relations specialist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Increases the likelihood of press coverage by handling journalists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Provide information that is timely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Newsworthy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Present in a straightforward and usable format</a:t>
            </a:r>
          </a:p>
          <a:p>
            <a:pPr marL="457200" lvl="1" indent="70484">
              <a:lnSpc>
                <a:spcPct val="80000"/>
              </a:lnSpc>
              <a:spcBef>
                <a:spcPts val="333"/>
              </a:spcBef>
              <a:buClr>
                <a:schemeClr val="dk1"/>
              </a:buClr>
            </a:pPr>
            <a:endParaRPr lang="en-US" sz="1200" dirty="0">
              <a:solidFill>
                <a:srgbClr val="FF0000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 indent="70484">
              <a:lnSpc>
                <a:spcPct val="80000"/>
              </a:lnSpc>
              <a:spcBef>
                <a:spcPts val="333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CE99CF6-76E9-B116-3633-FAAA09A11668}"/>
              </a:ext>
            </a:extLst>
          </p:cNvPr>
          <p:cNvSpPr/>
          <p:nvPr/>
        </p:nvSpPr>
        <p:spPr>
          <a:xfrm>
            <a:off x="5772211" y="1907292"/>
            <a:ext cx="4572000" cy="256685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80000"/>
              </a:lnSpc>
              <a:spcBef>
                <a:spcPts val="330"/>
              </a:spcBef>
              <a:buSzPct val="25000"/>
            </a:pPr>
            <a:r>
              <a:rPr lang="en-US" sz="16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The Media Interview</a:t>
            </a:r>
            <a:endParaRPr lang="ar-SA" sz="1600" b="1" dirty="0">
              <a:solidFill>
                <a:srgbClr val="FF0000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spcBef>
                <a:spcPts val="330"/>
              </a:spcBef>
              <a:buSzPct val="25000"/>
            </a:pPr>
            <a:endParaRPr lang="en-US" sz="1600" b="1" dirty="0">
              <a:solidFill>
                <a:srgbClr val="FF0000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– Responsibility of media relations professional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Answer press inquiries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Assist people in the organization to provide needed information</a:t>
            </a:r>
          </a:p>
          <a:p>
            <a:pPr lvl="0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Understanding media interviews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Media interviews are successful when there is a clear objective for statements with a limited number of key assertions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Support data such as anecdotes, analogies, fact enhances understanding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Powerful contributor to the overall reputation of the organization</a:t>
            </a:r>
          </a:p>
        </p:txBody>
      </p:sp>
    </p:spTree>
    <p:extLst>
      <p:ext uri="{BB962C8B-B14F-4D97-AF65-F5344CB8AC3E}">
        <p14:creationId xmlns:p14="http://schemas.microsoft.com/office/powerpoint/2010/main" val="1846367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1" y="1019068"/>
            <a:ext cx="12089331" cy="54837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56504" y="19202"/>
            <a:ext cx="863141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11.4 Strategic Organizational Communication (8 of 10)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1766" y="650285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95030" y="-40578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7DAF608-47EE-B3CC-E261-C283A0041A24}"/>
              </a:ext>
            </a:extLst>
          </p:cNvPr>
          <p:cNvSpPr/>
          <p:nvPr/>
        </p:nvSpPr>
        <p:spPr>
          <a:xfrm>
            <a:off x="885825" y="1294098"/>
            <a:ext cx="4572000" cy="454483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SzPct val="25000"/>
            </a:pPr>
            <a:r>
              <a:rPr lang="en-US" sz="20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Risk and Crisis Communication</a:t>
            </a: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</a:t>
            </a:r>
            <a:r>
              <a:rPr lang="en-US" sz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Stages of crisis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Detection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Prevention/preparation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Containment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Recovery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Learning</a:t>
            </a: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Strategic crisis communication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Informs publics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Acknowledges events with both empathy and a desire to establish credibility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Helps publics understand risks and current state of information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Examines problems and resolution to problems</a:t>
            </a: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3 – </a:t>
            </a:r>
            <a:r>
              <a:rPr lang="en-US" sz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Communication priorities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Directly affected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Employees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Indirectly affected such as neighbors, customers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Media and other channels of external communication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F150E73-CED0-8C18-A03F-B30A1B0FE9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7805" y="3004196"/>
            <a:ext cx="3810000" cy="21336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037593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1" y="1019068"/>
            <a:ext cx="12089331" cy="54837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56504" y="19202"/>
            <a:ext cx="863141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11.4 Strategic Organizational Communication (9 of 10)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1766" y="650285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95030" y="-40578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14303D4-AD13-35CE-5637-1D457A1E7E1A}"/>
              </a:ext>
            </a:extLst>
          </p:cNvPr>
          <p:cNvSpPr/>
          <p:nvPr/>
        </p:nvSpPr>
        <p:spPr>
          <a:xfrm>
            <a:off x="457200" y="2057400"/>
            <a:ext cx="4572000" cy="29546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SzPct val="25000"/>
            </a:pPr>
            <a:r>
              <a:rPr lang="en-US" sz="18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Technology and Strategic Organizational Communication</a:t>
            </a: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</a:t>
            </a:r>
            <a:r>
              <a:rPr lang="en-US" sz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Social media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Information created by organizations and individuals 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Tends to turn monologue into dialogue by both consuming and generating information </a:t>
            </a: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Types of social media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Social networks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Blogs and message boards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Podcasts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Online video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RSS feeds and wikis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EC2136C-8E84-1DF7-E88D-C741EF11A7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6800" y="2209800"/>
            <a:ext cx="3850567" cy="338931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771115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1" y="1019068"/>
            <a:ext cx="12089331" cy="54837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04457" y="93539"/>
            <a:ext cx="863141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11.4 Strategic Organizational Communication (10 of 10)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1766" y="650285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95030" y="-40578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211EE42-FDB5-6EC0-AE45-BD0EB1D13E90}"/>
              </a:ext>
            </a:extLst>
          </p:cNvPr>
          <p:cNvSpPr/>
          <p:nvPr/>
        </p:nvSpPr>
        <p:spPr>
          <a:xfrm>
            <a:off x="1114425" y="1472386"/>
            <a:ext cx="4572000" cy="400109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SzPct val="25000"/>
            </a:pPr>
            <a:r>
              <a:rPr lang="en-US" sz="24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Evaluating Strategic Organizational Communication</a:t>
            </a:r>
            <a:endParaRPr lang="ar-SA" sz="2400" b="1" dirty="0">
              <a:solidFill>
                <a:srgbClr val="FF0000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buSzPct val="25000"/>
            </a:pPr>
            <a:endParaRPr lang="en-US" sz="1200" b="1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SzPct val="25000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Web pages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Refer keywords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Visit locations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Inbound link monitoring</a:t>
            </a:r>
            <a:endParaRPr lang="ar-SA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Factors evaluating communication effectiveness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Survey research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Focus groups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Competitive rankings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DACA50F-3696-AA19-6224-DDAD55C09A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2623" y="4367986"/>
            <a:ext cx="2334355" cy="201179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A4C56FB-3460-E5C0-1894-B67000CD96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6425" y="1451536"/>
            <a:ext cx="3174219" cy="25209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0393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1" y="1019068"/>
            <a:ext cx="12089331" cy="54837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56504" y="19202"/>
            <a:ext cx="86314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Ethical Issues in Strategic Organizational Communication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1766" y="650285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95030" y="-40578"/>
            <a:ext cx="2305141" cy="1076343"/>
          </a:xfrm>
          <a:prstGeom prst="rect">
            <a:avLst/>
          </a:prstGeom>
        </p:spPr>
      </p:pic>
      <p:sp>
        <p:nvSpPr>
          <p:cNvPr id="2" name="Shape 218">
            <a:extLst>
              <a:ext uri="{FF2B5EF4-FFF2-40B4-BE49-F238E27FC236}">
                <a16:creationId xmlns:a16="http://schemas.microsoft.com/office/drawing/2014/main" id="{88633894-3986-3A4C-F986-4A29C0BEBC83}"/>
              </a:ext>
            </a:extLst>
          </p:cNvPr>
          <p:cNvSpPr txBox="1">
            <a:spLocks/>
          </p:cNvSpPr>
          <p:nvPr/>
        </p:nvSpPr>
        <p:spPr>
          <a:xfrm>
            <a:off x="228600" y="1371600"/>
            <a:ext cx="10801350" cy="35544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lang="en-US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11.5 Relate strategic communication to ethical and value issues faced by organizations</a:t>
            </a:r>
            <a:endParaRPr lang="en-US" sz="32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04E5E8E-F3C7-260A-E7F2-0551D9E38A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800" y="3886200"/>
            <a:ext cx="3657600" cy="22225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71885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1" y="1019068"/>
            <a:ext cx="12089331" cy="54837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56504" y="19202"/>
            <a:ext cx="86314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11.5 Ethical Issues in Strategic Organizational Communication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1766" y="650285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95030" y="-40578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0D037F5-5C58-E394-3424-6CFA15D2D70D}"/>
              </a:ext>
            </a:extLst>
          </p:cNvPr>
          <p:cNvSpPr/>
          <p:nvPr/>
        </p:nvSpPr>
        <p:spPr>
          <a:xfrm>
            <a:off x="1305847" y="1263345"/>
            <a:ext cx="9905077" cy="2164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</a:t>
            </a:r>
            <a:r>
              <a:rPr lang="en-US" sz="12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– Issues resulting from planned communication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The posited character or integrity of the source of the message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The defensibility of a particular message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The legitimacy of a pattern or campaign of messages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The practical impact of a message or the cumulative effect of a series of messages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The question of shared responsibility</a:t>
            </a: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</a:t>
            </a:r>
            <a:r>
              <a:rPr lang="en-US" sz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Ethical organization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Integrity of the organization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Credibility of the organization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FA7FEDF-E96D-BB54-68C7-428A4D6DA3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1448" y="3429000"/>
            <a:ext cx="4419600" cy="2800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372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1" y="1019068"/>
            <a:ext cx="12089331" cy="54837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56504" y="19202"/>
            <a:ext cx="8631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Recommended videos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1766" y="650285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95030" y="-40578"/>
            <a:ext cx="2305141" cy="1076343"/>
          </a:xfrm>
          <a:prstGeom prst="rect">
            <a:avLst/>
          </a:prstGeom>
        </p:spPr>
      </p:pic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20F413B6-E73C-5F9F-CD5A-0B2CEC1037B7}"/>
              </a:ext>
            </a:extLst>
          </p:cNvPr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hlinkClick r:id="rId3"/>
              </a:rPr>
              <a:t>https://youtu.be/02nXHqQvH6A</a:t>
            </a:r>
            <a:endParaRPr lang="en-US"/>
          </a:p>
          <a:p>
            <a:r>
              <a:rPr lang="en-US">
                <a:hlinkClick r:id="rId4"/>
              </a:rPr>
              <a:t>https://youtu.be/U6DE93esEug</a:t>
            </a:r>
            <a:r>
              <a:rPr lang="en-US"/>
              <a:t> </a:t>
            </a:r>
          </a:p>
          <a:p>
            <a:r>
              <a:rPr lang="en-US">
                <a:hlinkClick r:id="rId5"/>
              </a:rPr>
              <a:t>https://youtu.be/Fjo1TPe5isw</a:t>
            </a:r>
            <a:r>
              <a:rPr lang="en-US"/>
              <a:t> </a:t>
            </a:r>
          </a:p>
          <a:p>
            <a:r>
              <a:rPr lang="en-US">
                <a:hlinkClick r:id="rId6"/>
              </a:rPr>
              <a:t>https://youtu.be/H8-rjSXqr8c</a:t>
            </a:r>
            <a:endParaRPr lang="en-US"/>
          </a:p>
          <a:p>
            <a:r>
              <a:rPr lang="en-US">
                <a:hlinkClick r:id="rId7"/>
              </a:rPr>
              <a:t>https://youtu.be/0yHwUp87xcI</a:t>
            </a:r>
            <a:endParaRPr lang="en-US"/>
          </a:p>
          <a:p>
            <a:r>
              <a:rPr lang="en-US">
                <a:hlinkClick r:id="rId8"/>
              </a:rPr>
              <a:t>https://youtu.be/V_afcOjaeb4</a:t>
            </a:r>
            <a:endParaRPr lang="en-US"/>
          </a:p>
          <a:p>
            <a:r>
              <a:rPr lang="en-US">
                <a:hlinkClick r:id="rId9"/>
              </a:rPr>
              <a:t>https://youtu.be/G_-IqmYJj1E</a:t>
            </a:r>
            <a:r>
              <a:rPr lang="en-US"/>
              <a:t> </a:t>
            </a:r>
          </a:p>
          <a:p>
            <a:r>
              <a:rPr lang="en-US">
                <a:hlinkClick r:id="rId9"/>
              </a:rPr>
              <a:t>https://youtu.be/G_-IqmYJj1E</a:t>
            </a:r>
            <a:endParaRPr lang="en-US"/>
          </a:p>
          <a:p>
            <a:r>
              <a:rPr lang="en-US">
                <a:hlinkClick r:id="rId10"/>
              </a:rPr>
              <a:t>https://youtu.be/5hENFA3CJUY</a:t>
            </a:r>
            <a:endParaRPr lang="en-US"/>
          </a:p>
          <a:p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ABA95F0-1313-3A9A-CD05-6C2AB512957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932264" y="1223512"/>
            <a:ext cx="7620000" cy="40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739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-1" y="1019068"/>
            <a:ext cx="12089331" cy="54837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56504" y="19202"/>
            <a:ext cx="86314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TIPS FOR EFFECTIVE COMMUNICATION</a:t>
            </a:r>
            <a:br>
              <a:rPr lang="en-US" dirty="0"/>
            </a:b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51766" y="650285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95030" y="-40578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4F4E3E3-727C-FC6B-1EC5-FDF2A8BBA506}"/>
              </a:ext>
            </a:extLst>
          </p:cNvPr>
          <p:cNvSpPr/>
          <p:nvPr/>
        </p:nvSpPr>
        <p:spPr>
          <a:xfrm>
            <a:off x="542924" y="1428978"/>
            <a:ext cx="1119187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1. Build skills for risk and crisis communication by monitoring risk campaigns and evaluating how</a:t>
            </a:r>
          </a:p>
          <a:p>
            <a:r>
              <a:rPr lang="en-US" sz="1200" b="1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specific crises are approached by leadership.</a:t>
            </a:r>
          </a:p>
          <a:p>
            <a:endParaRPr lang="en-US" sz="1200" b="1" dirty="0"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1200" b="1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2. Participate in a media training session.</a:t>
            </a:r>
          </a:p>
          <a:p>
            <a:endParaRPr lang="en-US" sz="1200" b="1" dirty="0"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1200" b="1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3. Select a particular risk that interests you. Develop a message strategy to influence others to pay attention to the risk.</a:t>
            </a:r>
          </a:p>
          <a:p>
            <a:endParaRPr lang="en-US" sz="1200" b="1" dirty="0"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1200" b="1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4. Seek an evaluation of your professional writing skills. Take every opportunity to seek criticism to identify areas for improvement.</a:t>
            </a:r>
          </a:p>
          <a:p>
            <a:endParaRPr lang="en-US" sz="1200" dirty="0"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  <a:p>
            <a:endParaRPr lang="en-US" sz="1200" dirty="0"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495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572</TotalTime>
  <Words>2125</Words>
  <Application>Microsoft Office PowerPoint</Application>
  <PresentationFormat>Widescreen</PresentationFormat>
  <Paragraphs>432</Paragraphs>
  <Slides>32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Office Theme</vt:lpstr>
      <vt:lpstr>PowerPoint Presentation</vt:lpstr>
      <vt:lpstr>Shockley-Zalabak,  9e Update  Pamela S. Shockley-Zalabak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Mohamed Sayed</cp:lastModifiedBy>
  <cp:revision>19</cp:revision>
  <dcterms:created xsi:type="dcterms:W3CDTF">2023-04-29T09:08:23Z</dcterms:created>
  <dcterms:modified xsi:type="dcterms:W3CDTF">2024-08-09T17:59:04Z</dcterms:modified>
</cp:coreProperties>
</file>