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256" r:id="rId3"/>
    <p:sldId id="313" r:id="rId4"/>
    <p:sldId id="481" r:id="rId5"/>
    <p:sldId id="500" r:id="rId6"/>
    <p:sldId id="532" r:id="rId7"/>
    <p:sldId id="533" r:id="rId8"/>
    <p:sldId id="534" r:id="rId9"/>
    <p:sldId id="535" r:id="rId10"/>
    <p:sldId id="536" r:id="rId11"/>
    <p:sldId id="537" r:id="rId12"/>
    <p:sldId id="539" r:id="rId13"/>
    <p:sldId id="541" r:id="rId14"/>
    <p:sldId id="540" r:id="rId15"/>
    <p:sldId id="542" r:id="rId16"/>
    <p:sldId id="543" r:id="rId17"/>
    <p:sldId id="544" r:id="rId18"/>
    <p:sldId id="545" r:id="rId19"/>
    <p:sldId id="547" r:id="rId20"/>
    <p:sldId id="546" r:id="rId21"/>
    <p:sldId id="548" r:id="rId22"/>
    <p:sldId id="550" r:id="rId23"/>
    <p:sldId id="549" r:id="rId24"/>
    <p:sldId id="552" r:id="rId25"/>
    <p:sldId id="553" r:id="rId26"/>
    <p:sldId id="551" r:id="rId27"/>
    <p:sldId id="554" r:id="rId28"/>
    <p:sldId id="555" r:id="rId29"/>
    <p:sldId id="556" r:id="rId30"/>
    <p:sldId id="557" r:id="rId31"/>
    <p:sldId id="558" r:id="rId32"/>
    <p:sldId id="498" r:id="rId33"/>
    <p:sldId id="499" r:id="rId34"/>
    <p:sldId id="527" r:id="rId35"/>
    <p:sldId id="528" r:id="rId36"/>
    <p:sldId id="529" r:id="rId37"/>
    <p:sldId id="530" r:id="rId38"/>
    <p:sldId id="531"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313"/>
            <p14:sldId id="481"/>
            <p14:sldId id="500"/>
            <p14:sldId id="532"/>
            <p14:sldId id="533"/>
            <p14:sldId id="534"/>
            <p14:sldId id="535"/>
            <p14:sldId id="536"/>
            <p14:sldId id="537"/>
            <p14:sldId id="539"/>
            <p14:sldId id="541"/>
            <p14:sldId id="540"/>
            <p14:sldId id="542"/>
            <p14:sldId id="543"/>
            <p14:sldId id="544"/>
            <p14:sldId id="545"/>
            <p14:sldId id="547"/>
            <p14:sldId id="546"/>
            <p14:sldId id="548"/>
            <p14:sldId id="550"/>
            <p14:sldId id="549"/>
            <p14:sldId id="552"/>
            <p14:sldId id="553"/>
            <p14:sldId id="551"/>
            <p14:sldId id="554"/>
            <p14:sldId id="555"/>
            <p14:sldId id="556"/>
            <p14:sldId id="557"/>
            <p14:sldId id="558"/>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2"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pt>
    <dgm:pt modelId="{B6A12AD3-A5C1-43A4-A1AE-092EEE52541E}" type="pres">
      <dgm:prSet presAssocID="{2A2F7378-651C-4493-917B-F8C26619846D}" presName="connTx" presStyleLbl="parChTrans1D2" presStyleIdx="0" presStyleCnt="7"/>
      <dgm:spPr/>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pt>
    <dgm:pt modelId="{347A8EC1-1BB4-4AC3-BB5D-C7A6419476E2}" type="pres">
      <dgm:prSet presAssocID="{39D15AF4-F485-4BA8-B6CC-40D838EA5C74}" presName="connTx" presStyleLbl="parChTrans1D2" presStyleIdx="1" presStyleCnt="7"/>
      <dgm:spPr/>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pt>
    <dgm:pt modelId="{13B2214E-7783-47C7-B3DF-6F04AD7A58B8}" type="pres">
      <dgm:prSet presAssocID="{CD4033F1-7AB6-4F1D-923F-55A7CFB2FE09}" presName="connTx" presStyleLbl="parChTrans1D2" presStyleIdx="2" presStyleCnt="7"/>
      <dgm:spPr/>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pt>
    <dgm:pt modelId="{AC34A8B8-CE8B-43A3-B731-09425FFFC0B1}" type="pres">
      <dgm:prSet presAssocID="{035DED8C-A592-4221-95A6-93482661F12F}" presName="connTx" presStyleLbl="parChTrans1D2" presStyleIdx="3" presStyleCnt="7"/>
      <dgm:spPr/>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pt>
    <dgm:pt modelId="{0859694E-04FA-4CBA-A2D6-60420C1165B9}" type="pres">
      <dgm:prSet presAssocID="{B64ABA7F-9D49-4E22-B0D8-0F9E0BBE6A3A}" presName="connTx" presStyleLbl="parChTrans1D2" presStyleIdx="4" presStyleCnt="7"/>
      <dgm:spPr/>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pt>
    <dgm:pt modelId="{37176DB4-9FD2-45DC-8ECD-64292AF7FE2B}" type="pres">
      <dgm:prSet presAssocID="{05F586D0-2D29-4191-BB1C-C5B4414DF30E}" presName="connTx" presStyleLbl="parChTrans1D2" presStyleIdx="5" presStyleCnt="7"/>
      <dgm:spPr/>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pt>
    <dgm:pt modelId="{B5003F15-03B7-419B-B703-78BAF63DC086}" type="pres">
      <dgm:prSet presAssocID="{A878F98E-87CF-4EA7-88D0-8A255834F528}" presName="connTx" presStyleLbl="parChTrans1D2" presStyleIdx="6" presStyleCnt="7"/>
      <dgm:spPr/>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pt>
    <dgm:pt modelId="{E8C25242-5668-40E5-99CC-7E4C5A89410E}" type="pres">
      <dgm:prSet presAssocID="{5802EFEC-B68E-4B44-8C8E-B25AF2762EE8}" presName="level3hierChild" presStyleCnt="0"/>
      <dgm:spPr/>
    </dgm:pt>
  </dgm:ptLst>
  <dgm:cxnLst>
    <dgm:cxn modelId="{7F0AF603-72D8-44AD-922D-5998C5A76818}" type="presOf" srcId="{2A2F7378-651C-4493-917B-F8C26619846D}" destId="{B6A12AD3-A5C1-43A4-A1AE-092EEE52541E}" srcOrd="1"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2C71C440-E003-4D68-B663-7A2B7ED33615}" srcId="{59B42C74-5D40-4901-BC8A-32E92C1A5241}" destId="{D52A3E21-A615-4CDA-A482-71BD387FF397}" srcOrd="3" destOrd="0" parTransId="{035DED8C-A592-4221-95A6-93482661F12F}" sibTransId="{D491B15B-3EBD-4E90-99CC-AB7E7B12407C}"/>
    <dgm:cxn modelId="{AAE5D95E-0C95-4745-BB43-67779898A2FC}" srcId="{59B42C74-5D40-4901-BC8A-32E92C1A5241}" destId="{2A7F315D-3299-4B38-999C-85DACF4E493F}" srcOrd="2" destOrd="0" parTransId="{CD4033F1-7AB6-4F1D-923F-55A7CFB2FE09}" sibTransId="{2CD4C2E9-329D-474F-A1FA-AAC74BCB9DD8}"/>
    <dgm:cxn modelId="{CE2D6D43-260A-4B37-8722-DA654B84695A}" type="presOf" srcId="{CD4033F1-7AB6-4F1D-923F-55A7CFB2FE09}" destId="{B6B3DA1C-94FE-4AD0-9FAE-E692CB169241}" srcOrd="0"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4D189669-4F04-4EEF-99CD-A7427BC1EEF0}" type="presOf" srcId="{2A2F7378-651C-4493-917B-F8C26619846D}" destId="{312DCD8B-6274-459E-B081-BF5B02EF6F32}" srcOrd="0" destOrd="0" presId="urn:microsoft.com/office/officeart/2008/layout/HorizontalMultiLevelHierarchy"/>
    <dgm:cxn modelId="{D39AB752-C67A-4A82-80DD-92026B3FFB75}" type="presOf" srcId="{CD4033F1-7AB6-4F1D-923F-55A7CFB2FE09}" destId="{13B2214E-7783-47C7-B3DF-6F04AD7A58B8}" srcOrd="1"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05BF1A82-FA61-47D6-9717-6498B13ACA0A}" type="presOf" srcId="{05F586D0-2D29-4191-BB1C-C5B4414DF30E}" destId="{37176DB4-9FD2-45DC-8ECD-64292AF7FE2B}" srcOrd="1"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832EA6B2-8EEF-4C73-B2BD-A4C99DFD193A}" type="presOf" srcId="{4D436407-9FA8-4FD2-9905-961CB0029CF4}" destId="{951B5AD6-C1EE-46B0-9DFA-06534B1EDE89}"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912D9C9-CB20-458E-A448-A8A5DE495457}" srcId="{59B42C74-5D40-4901-BC8A-32E92C1A5241}" destId="{C1C7ECE4-B8B1-421C-AE1D-AD834212CFC4}" srcOrd="1" destOrd="0" parTransId="{39D15AF4-F485-4BA8-B6CC-40D838EA5C74}" sibTransId="{7813B55A-D327-436F-B56F-776F729F9DE3}"/>
    <dgm:cxn modelId="{931634D2-A84A-4114-9D67-790963B88943}" type="presOf" srcId="{035DED8C-A592-4221-95A6-93482661F12F}" destId="{AC34A8B8-CE8B-43A3-B731-09425FFFC0B1}" srcOrd="1"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4A4438E0-9F3B-4516-9939-F9CD19F5B925}" srcId="{59B42C74-5D40-4901-BC8A-32E92C1A5241}" destId="{4D436407-9FA8-4FD2-9905-961CB0029CF4}" srcOrd="4" destOrd="0" parTransId="{B64ABA7F-9D49-4E22-B0D8-0F9E0BBE6A3A}" sibTransId="{5BE7F48D-39CF-417B-A0F6-874F6FFD7117}"/>
    <dgm:cxn modelId="{169AE9F4-D880-4522-B172-67A7EFE04B55}" type="presOf" srcId="{100D3F8D-C795-4E69-8A05-4D4A100DF1D7}" destId="{B4DA223B-6ABC-458F-8035-DD0BBE1F25D3}"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pt>
    <dgm:pt modelId="{73086FCF-E7DD-4A5A-A624-66AA18DB6F46}" type="pres">
      <dgm:prSet presAssocID="{9662E610-B4F6-48F7-80AB-DB4DF66AE927}" presName="rootConnector" presStyleLbl="node1" presStyleIdx="0" presStyleCnt="3"/>
      <dgm:spPr/>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pt>
    <dgm:pt modelId="{6CC559AA-A52C-411F-B860-BABBCC3EA01D}" type="pres">
      <dgm:prSet presAssocID="{07407404-44E9-4C84-8FA7-8021EED54B84}" presName="childText" presStyleLbl="bgAcc1" presStyleIdx="0" presStyleCnt="11">
        <dgm:presLayoutVars>
          <dgm:bulletEnabled val="1"/>
        </dgm:presLayoutVars>
      </dgm:prSet>
      <dgm:spPr/>
    </dgm:pt>
    <dgm:pt modelId="{2A302E10-A6E4-4434-8B80-9926A74BC799}" type="pres">
      <dgm:prSet presAssocID="{19694C7A-053E-49A4-89DF-80E142D79059}" presName="Name13" presStyleLbl="parChTrans1D2" presStyleIdx="1" presStyleCnt="11"/>
      <dgm:spPr/>
    </dgm:pt>
    <dgm:pt modelId="{14940BE3-2917-43CE-8797-37743DE1F3DA}" type="pres">
      <dgm:prSet presAssocID="{F340E588-7281-4D54-9999-F3ACF9D4AF9C}" presName="childText" presStyleLbl="bgAcc1" presStyleIdx="1" presStyleCnt="11">
        <dgm:presLayoutVars>
          <dgm:bulletEnabled val="1"/>
        </dgm:presLayoutVars>
      </dgm:prSet>
      <dgm:spPr/>
    </dgm:pt>
    <dgm:pt modelId="{ED7A2FE6-274E-4A87-958E-50C63550BFE6}" type="pres">
      <dgm:prSet presAssocID="{2194621F-F601-4F57-B8CB-C6F5404DF3AB}" presName="Name13" presStyleLbl="parChTrans1D2" presStyleIdx="2" presStyleCnt="11"/>
      <dgm:spPr/>
    </dgm:pt>
    <dgm:pt modelId="{4AA7EB13-F3BF-415F-9F62-1546258C125D}" type="pres">
      <dgm:prSet presAssocID="{0749B8CB-47BC-49C8-BB46-9C2CFAC4892C}" presName="childText" presStyleLbl="bgAcc1" presStyleIdx="2" presStyleCnt="11">
        <dgm:presLayoutVars>
          <dgm:bulletEnabled val="1"/>
        </dgm:presLayoutVars>
      </dgm:prSet>
      <dgm:spPr/>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pt>
    <dgm:pt modelId="{65F93BFE-ABAE-410D-9220-15678A5BDF0F}" type="pres">
      <dgm:prSet presAssocID="{7F8D200A-6427-4831-85B8-FDF64CA82826}" presName="rootConnector" presStyleLbl="node1" presStyleIdx="1" presStyleCnt="3"/>
      <dgm:spPr/>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pt>
    <dgm:pt modelId="{55A734AC-E0A8-4124-8F50-22D6A560D3FC}" type="pres">
      <dgm:prSet presAssocID="{A17C02D7-A3AB-46DB-98C0-B448741654DE}" presName="childText" presStyleLbl="bgAcc1" presStyleIdx="3" presStyleCnt="11" custScaleX="162240">
        <dgm:presLayoutVars>
          <dgm:bulletEnabled val="1"/>
        </dgm:presLayoutVars>
      </dgm:prSet>
      <dgm:spPr/>
    </dgm:pt>
    <dgm:pt modelId="{D721DD82-C6BE-4C4A-AA7E-25AA29EED095}" type="pres">
      <dgm:prSet presAssocID="{CDA2F7B3-0721-4B29-95F3-995FFCD03031}" presName="Name13" presStyleLbl="parChTrans1D2" presStyleIdx="4" presStyleCnt="11"/>
      <dgm:spPr/>
    </dgm:pt>
    <dgm:pt modelId="{9D111147-0876-4D73-9D28-9C0BF3A360B2}" type="pres">
      <dgm:prSet presAssocID="{50E1C41E-A926-4719-BB0E-77C817977D15}" presName="childText" presStyleLbl="bgAcc1" presStyleIdx="4" presStyleCnt="11" custScaleX="183782">
        <dgm:presLayoutVars>
          <dgm:bulletEnabled val="1"/>
        </dgm:presLayoutVars>
      </dgm:prSet>
      <dgm:spPr/>
    </dgm:pt>
    <dgm:pt modelId="{9E25EBB5-2FBB-4E38-9EB9-21EE1DF4BBD0}" type="pres">
      <dgm:prSet presAssocID="{9727A958-3CA5-43DC-8DED-2E9B436543B3}" presName="Name13" presStyleLbl="parChTrans1D2" presStyleIdx="5" presStyleCnt="11"/>
      <dgm:spPr/>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pt>
    <dgm:pt modelId="{E0438AE6-0A86-4A46-B4C3-346B062947B2}" type="pres">
      <dgm:prSet presAssocID="{E02C2EE8-42B2-4376-8516-8F8BE40454A6}" presName="Name13" presStyleLbl="parChTrans1D2" presStyleIdx="6" presStyleCnt="11"/>
      <dgm:spPr/>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pt>
    <dgm:pt modelId="{9F79FC5C-1D43-4625-92AC-FA9C1B9DF2D8}" type="pres">
      <dgm:prSet presAssocID="{11D859F1-6DB5-45BA-850D-FE11F0FBEC03}" presName="rootConnector" presStyleLbl="node1" presStyleIdx="2" presStyleCnt="3"/>
      <dgm:spPr/>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pt>
    <dgm:pt modelId="{661A7705-6006-4F67-B134-8498DDC9222D}" type="pres">
      <dgm:prSet presAssocID="{23EEAF6E-3398-425E-BA08-917224A7CDDE}" presName="childText" presStyleLbl="bgAcc1" presStyleIdx="7" presStyleCnt="11">
        <dgm:presLayoutVars>
          <dgm:bulletEnabled val="1"/>
        </dgm:presLayoutVars>
      </dgm:prSet>
      <dgm:spPr/>
    </dgm:pt>
    <dgm:pt modelId="{A196B73C-36E7-454E-B2D3-E9A61DE7BE8B}" type="pres">
      <dgm:prSet presAssocID="{6DD7FFE5-7BC0-437B-9C93-760F8CD7BD2A}" presName="Name13" presStyleLbl="parChTrans1D2" presStyleIdx="8" presStyleCnt="11"/>
      <dgm:spPr/>
    </dgm:pt>
    <dgm:pt modelId="{3349406F-0EB5-48DE-9422-3D4ACE0F5705}" type="pres">
      <dgm:prSet presAssocID="{E1AD6893-AE28-4D4E-AFF7-DC16E429CD55}" presName="childText" presStyleLbl="bgAcc1" presStyleIdx="8" presStyleCnt="11">
        <dgm:presLayoutVars>
          <dgm:bulletEnabled val="1"/>
        </dgm:presLayoutVars>
      </dgm:prSet>
      <dgm:spPr/>
    </dgm:pt>
    <dgm:pt modelId="{E7D67C24-DBB4-41C8-8773-FE8ACD453F37}" type="pres">
      <dgm:prSet presAssocID="{289C4DEA-EEC1-4556-B1F4-BF98F79266FC}" presName="Name13" presStyleLbl="parChTrans1D2" presStyleIdx="9" presStyleCnt="11"/>
      <dgm:spPr/>
    </dgm:pt>
    <dgm:pt modelId="{3FACD1D3-C64F-4941-B4AA-5D49FAB69718}" type="pres">
      <dgm:prSet presAssocID="{A391B248-90EA-42DB-BB23-18BADF9B2D49}" presName="childText" presStyleLbl="bgAcc1" presStyleIdx="9" presStyleCnt="11">
        <dgm:presLayoutVars>
          <dgm:bulletEnabled val="1"/>
        </dgm:presLayoutVars>
      </dgm:prSet>
      <dgm:spPr/>
    </dgm:pt>
    <dgm:pt modelId="{F7282F0E-854A-46CD-A57F-104E56DCDE4E}" type="pres">
      <dgm:prSet presAssocID="{C15246E7-5F73-4F75-967E-AE22C107721C}" presName="Name13" presStyleLbl="parChTrans1D2" presStyleIdx="10" presStyleCnt="11"/>
      <dgm:spPr/>
    </dgm:pt>
    <dgm:pt modelId="{861D45A3-859E-404B-AE4B-D9130F5C52F9}" type="pres">
      <dgm:prSet presAssocID="{BC72004C-A7E8-4077-AEA4-D442991F30A0}" presName="childText" presStyleLbl="bgAcc1" presStyleIdx="10" presStyleCnt="11">
        <dgm:presLayoutVars>
          <dgm:bulletEnabled val="1"/>
        </dgm:presLayoutVars>
      </dgm:prSet>
      <dgm:spPr/>
    </dgm:pt>
  </dgm:ptLst>
  <dgm:cxnLst>
    <dgm:cxn modelId="{CABEF609-E838-4D3E-AC56-BB3B7FEE96DE}" srcId="{DB84D2FA-E43B-4AB0-A673-E015E1FC1692}" destId="{7F8D200A-6427-4831-85B8-FDF64CA82826}" srcOrd="1" destOrd="0" parTransId="{6022D45C-C37B-4425-A325-BD65D9373567}" sibTransId="{B7CEA8C5-0EB8-4E19-A60A-17109A2942F9}"/>
    <dgm:cxn modelId="{0CDC150B-8206-45A4-AA13-A9465EAC3B79}" type="presOf" srcId="{E02C2EE8-42B2-4376-8516-8F8BE40454A6}" destId="{E0438AE6-0A86-4A46-B4C3-346B062947B2}"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7DF28213-0F30-4699-99C9-A21734F178D5}" type="presOf" srcId="{07407404-44E9-4C84-8FA7-8021EED54B84}" destId="{6CC559AA-A52C-411F-B860-BABBCC3EA01D}"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6FA12420-2F16-4346-9852-D61B330EFBE2}" type="presOf" srcId="{11D859F1-6DB5-45BA-850D-FE11F0FBEC03}" destId="{9F79FC5C-1D43-4625-92AC-FA9C1B9DF2D8}" srcOrd="1" destOrd="0" presId="urn:microsoft.com/office/officeart/2005/8/layout/hierarchy3"/>
    <dgm:cxn modelId="{E8EC202D-ECAE-49A9-B952-2294801A1240}" type="presOf" srcId="{4478C5E5-2336-437D-9C8E-A68BA70300C2}" destId="{506FF50F-0D23-4C2D-BEB2-FB76320A593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17664633-B47F-475E-BE83-D890DFE1D957}" type="presOf" srcId="{BC126419-D3FF-4031-8803-E09A982301B6}" destId="{DC108BB5-12E8-4789-B67E-47F6BB0A90AC}"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C56A7444-A5EC-4FF2-B5C0-9C5E85A74569}" type="presOf" srcId="{A17C02D7-A3AB-46DB-98C0-B448741654DE}" destId="{55A734AC-E0A8-4124-8F50-22D6A560D3FC}" srcOrd="0" destOrd="0" presId="urn:microsoft.com/office/officeart/2005/8/layout/hierarchy3"/>
    <dgm:cxn modelId="{10687169-9522-4C30-8C4D-A391A421AB6D}" type="presOf" srcId="{50E1C41E-A926-4719-BB0E-77C817977D15}" destId="{9D111147-0876-4D73-9D28-9C0BF3A360B2}" srcOrd="0" destOrd="0" presId="urn:microsoft.com/office/officeart/2005/8/layout/hierarchy3"/>
    <dgm:cxn modelId="{7295A849-6D9B-45EA-95B3-829D6F3D73C5}" srcId="{9662E610-B4F6-48F7-80AB-DB4DF66AE927}" destId="{07407404-44E9-4C84-8FA7-8021EED54B84}" srcOrd="0" destOrd="0" parTransId="{BC126419-D3FF-4031-8803-E09A982301B6}" sibTransId="{7F429FAB-A110-49DE-9FD5-9F7DC5B1F91F}"/>
    <dgm:cxn modelId="{CFA8706A-CF2D-47FF-A0B7-73A236A83FBC}" srcId="{11D859F1-6DB5-45BA-850D-FE11F0FBEC03}" destId="{BC72004C-A7E8-4077-AEA4-D442991F30A0}" srcOrd="3" destOrd="0" parTransId="{C15246E7-5F73-4F75-967E-AE22C107721C}" sibTransId="{52F11273-5F04-4644-9B2D-14E65D12056C}"/>
    <dgm:cxn modelId="{DBAC0151-F03E-4E45-9BCE-97A23B35A745}" type="presOf" srcId="{9662E610-B4F6-48F7-80AB-DB4DF66AE927}" destId="{6C3629A0-5A9E-4DB8-9E87-A2A867AAE395}"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7DDC8172-BEDF-482F-AB20-47599E464732}" type="presOf" srcId="{F340E588-7281-4D54-9999-F3ACF9D4AF9C}" destId="{14940BE3-2917-43CE-8797-37743DE1F3DA}"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FEF957A-04DE-4BD7-84EB-461551DF2720}" type="presOf" srcId="{A391B248-90EA-42DB-BB23-18BADF9B2D49}" destId="{3FACD1D3-C64F-4941-B4AA-5D49FAB69718}"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00A2278E-E798-4C92-A56A-919246AC5E72}" type="presOf" srcId="{C15246E7-5F73-4F75-967E-AE22C107721C}" destId="{F7282F0E-854A-46CD-A57F-104E56DCDE4E}"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BD204B9E-0619-4BD0-927D-AE0A36639DD0}" srcId="{9662E610-B4F6-48F7-80AB-DB4DF66AE927}" destId="{0749B8CB-47BC-49C8-BB46-9C2CFAC4892C}" srcOrd="2" destOrd="0" parTransId="{2194621F-F601-4F57-B8CB-C6F5404DF3AB}" sibTransId="{09C96E72-A8B0-45E8-B2E5-49D0CE438849}"/>
    <dgm:cxn modelId="{2F4556A0-9EA2-43B2-8F94-6F9D3A04BB92}" type="presOf" srcId="{EDF75A73-C49E-47DE-A22C-CEF1384B4103}" destId="{513C3280-E8A3-421C-B741-0856F3D3CA28}"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59EA8ECC-EAEE-4CBD-8CEC-CEA56204034D}" srcId="{7F8D200A-6427-4831-85B8-FDF64CA82826}" destId="{50E1C41E-A926-4719-BB0E-77C817977D15}" srcOrd="1" destOrd="0" parTransId="{CDA2F7B3-0721-4B29-95F3-995FFCD03031}" sibTransId="{B8BDFBB0-15CB-4131-8909-6728DC7C4F60}"/>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4E079CE8-C081-40E5-A56D-AF61240F546B}" srcId="{11D859F1-6DB5-45BA-850D-FE11F0FBEC03}" destId="{A391B248-90EA-42DB-BB23-18BADF9B2D49}" srcOrd="2" destOrd="0" parTransId="{289C4DEA-EEC1-4556-B1F4-BF98F79266FC}" sibTransId="{4246C670-7F89-4026-A046-A3817141D8CB}"/>
    <dgm:cxn modelId="{840B07ED-903F-4F06-91D4-AF5E24BF2C4B}" type="presOf" srcId="{338D481E-C7E6-4207-B0E0-BD554AFC9855}" destId="{3B10DBBC-8678-4006-AB11-363913A0CE61}" srcOrd="0" destOrd="0" presId="urn:microsoft.com/office/officeart/2005/8/layout/hierarchy3"/>
    <dgm:cxn modelId="{DF5AFCFA-28D4-40F5-9D27-80B12E255550}" type="presOf" srcId="{37359A6A-E80C-40E0-8FE6-43E731C1D304}" destId="{84116208-1BD6-4FB9-90B7-35F2EB6829E0}"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2285" y="159212"/>
          <a:ext cx="2024328"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Fixed asset costs</a:t>
          </a:r>
        </a:p>
      </dsp:txBody>
      <dsp:txXfrm>
        <a:off x="26376" y="183303"/>
        <a:ext cx="1976146" cy="774341"/>
      </dsp:txXfrm>
    </dsp:sp>
    <dsp:sp modelId="{DC108BB5-12E8-4789-B67E-47F6BB0A90AC}">
      <dsp:nvSpPr>
        <dsp:cNvPr id="0" name=""/>
        <dsp:cNvSpPr/>
      </dsp:nvSpPr>
      <dsp:spPr>
        <a:xfrm>
          <a:off x="204718" y="981735"/>
          <a:ext cx="202432" cy="616892"/>
        </a:xfrm>
        <a:custGeom>
          <a:avLst/>
          <a:gdLst/>
          <a:ahLst/>
          <a:cxnLst/>
          <a:rect l="0" t="0" r="0" b="0"/>
          <a:pathLst>
            <a:path>
              <a:moveTo>
                <a:pt x="0" y="0"/>
              </a:moveTo>
              <a:lnTo>
                <a:pt x="0" y="616892"/>
              </a:lnTo>
              <a:lnTo>
                <a:pt x="202432"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407151" y="1187366"/>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buildings</a:t>
          </a:r>
          <a:endParaRPr lang="en-US" sz="1600" kern="1200" dirty="0"/>
        </a:p>
      </dsp:txBody>
      <dsp:txXfrm>
        <a:off x="431242" y="1211457"/>
        <a:ext cx="1267855" cy="774341"/>
      </dsp:txXfrm>
    </dsp:sp>
    <dsp:sp modelId="{2A302E10-A6E4-4434-8B80-9926A74BC799}">
      <dsp:nvSpPr>
        <dsp:cNvPr id="0" name=""/>
        <dsp:cNvSpPr/>
      </dsp:nvSpPr>
      <dsp:spPr>
        <a:xfrm>
          <a:off x="204718" y="981735"/>
          <a:ext cx="202432" cy="1645046"/>
        </a:xfrm>
        <a:custGeom>
          <a:avLst/>
          <a:gdLst/>
          <a:ahLst/>
          <a:cxnLst/>
          <a:rect l="0" t="0" r="0" b="0"/>
          <a:pathLst>
            <a:path>
              <a:moveTo>
                <a:pt x="0" y="0"/>
              </a:moveTo>
              <a:lnTo>
                <a:pt x="0" y="1645046"/>
              </a:lnTo>
              <a:lnTo>
                <a:pt x="202432"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407151" y="2215520"/>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Equipment and machines</a:t>
          </a:r>
        </a:p>
      </dsp:txBody>
      <dsp:txXfrm>
        <a:off x="431242" y="2239611"/>
        <a:ext cx="1267855" cy="774341"/>
      </dsp:txXfrm>
    </dsp:sp>
    <dsp:sp modelId="{ED7A2FE6-274E-4A87-958E-50C63550BFE6}">
      <dsp:nvSpPr>
        <dsp:cNvPr id="0" name=""/>
        <dsp:cNvSpPr/>
      </dsp:nvSpPr>
      <dsp:spPr>
        <a:xfrm>
          <a:off x="204718" y="981735"/>
          <a:ext cx="202432" cy="2673201"/>
        </a:xfrm>
        <a:custGeom>
          <a:avLst/>
          <a:gdLst/>
          <a:ahLst/>
          <a:cxnLst/>
          <a:rect l="0" t="0" r="0" b="0"/>
          <a:pathLst>
            <a:path>
              <a:moveTo>
                <a:pt x="0" y="0"/>
              </a:moveTo>
              <a:lnTo>
                <a:pt x="0" y="2673201"/>
              </a:lnTo>
              <a:lnTo>
                <a:pt x="202432" y="26732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407151" y="3243675"/>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lands</a:t>
          </a:r>
        </a:p>
      </dsp:txBody>
      <dsp:txXfrm>
        <a:off x="431242" y="3267766"/>
        <a:ext cx="1267855" cy="774341"/>
      </dsp:txXfrm>
    </dsp:sp>
    <dsp:sp modelId="{EE8BF04F-DBBC-4B3F-8768-5D80AE120940}">
      <dsp:nvSpPr>
        <dsp:cNvPr id="0" name=""/>
        <dsp:cNvSpPr/>
      </dsp:nvSpPr>
      <dsp:spPr>
        <a:xfrm>
          <a:off x="2437876" y="159212"/>
          <a:ext cx="2288276"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working capital</a:t>
          </a:r>
        </a:p>
      </dsp:txBody>
      <dsp:txXfrm>
        <a:off x="2461967" y="183303"/>
        <a:ext cx="2240094" cy="774341"/>
      </dsp:txXfrm>
    </dsp:sp>
    <dsp:sp modelId="{506FF50F-0D23-4C2D-BEB2-FB76320A5935}">
      <dsp:nvSpPr>
        <dsp:cNvPr id="0" name=""/>
        <dsp:cNvSpPr/>
      </dsp:nvSpPr>
      <dsp:spPr>
        <a:xfrm>
          <a:off x="2666703" y="981735"/>
          <a:ext cx="228827" cy="616892"/>
        </a:xfrm>
        <a:custGeom>
          <a:avLst/>
          <a:gdLst/>
          <a:ahLst/>
          <a:cxnLst/>
          <a:rect l="0" t="0" r="0" b="0"/>
          <a:pathLst>
            <a:path>
              <a:moveTo>
                <a:pt x="0" y="0"/>
              </a:moveTo>
              <a:lnTo>
                <a:pt x="0" y="616892"/>
              </a:lnTo>
              <a:lnTo>
                <a:pt x="228827"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2895531" y="1187366"/>
          <a:ext cx="2135139"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Supports 2-3 duty cycles.</a:t>
          </a:r>
          <a:endParaRPr lang="en-US" sz="1600" kern="1200" dirty="0"/>
        </a:p>
      </dsp:txBody>
      <dsp:txXfrm>
        <a:off x="2919622" y="1211457"/>
        <a:ext cx="2086957" cy="774341"/>
      </dsp:txXfrm>
    </dsp:sp>
    <dsp:sp modelId="{D721DD82-C6BE-4C4A-AA7E-25AA29EED095}">
      <dsp:nvSpPr>
        <dsp:cNvPr id="0" name=""/>
        <dsp:cNvSpPr/>
      </dsp:nvSpPr>
      <dsp:spPr>
        <a:xfrm>
          <a:off x="2666703" y="981735"/>
          <a:ext cx="228827" cy="1645046"/>
        </a:xfrm>
        <a:custGeom>
          <a:avLst/>
          <a:gdLst/>
          <a:ahLst/>
          <a:cxnLst/>
          <a:rect l="0" t="0" r="0" b="0"/>
          <a:pathLst>
            <a:path>
              <a:moveTo>
                <a:pt x="0" y="0"/>
              </a:moveTo>
              <a:lnTo>
                <a:pt x="0" y="1645046"/>
              </a:lnTo>
              <a:lnTo>
                <a:pt x="228827"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2895531" y="2215520"/>
          <a:ext cx="2418640"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Project for production</a:t>
          </a:r>
          <a:r>
            <a:rPr lang="ar-EG" sz="1600" kern="1200"/>
            <a:t>.</a:t>
          </a:r>
          <a:endParaRPr lang="en-US" sz="1600" kern="1200"/>
        </a:p>
      </dsp:txBody>
      <dsp:txXfrm>
        <a:off x="2919622" y="2239611"/>
        <a:ext cx="2370458" cy="774341"/>
      </dsp:txXfrm>
    </dsp:sp>
    <dsp:sp modelId="{9E25EBB5-2FBB-4E38-9EB9-21EE1DF4BBD0}">
      <dsp:nvSpPr>
        <dsp:cNvPr id="0" name=""/>
        <dsp:cNvSpPr/>
      </dsp:nvSpPr>
      <dsp:spPr>
        <a:xfrm>
          <a:off x="2666703" y="981735"/>
          <a:ext cx="228827" cy="2870771"/>
        </a:xfrm>
        <a:custGeom>
          <a:avLst/>
          <a:gdLst/>
          <a:ahLst/>
          <a:cxnLst/>
          <a:rect l="0" t="0" r="0" b="0"/>
          <a:pathLst>
            <a:path>
              <a:moveTo>
                <a:pt x="0" y="0"/>
              </a:moveTo>
              <a:lnTo>
                <a:pt x="0" y="2870771"/>
              </a:lnTo>
              <a:lnTo>
                <a:pt x="228827" y="28707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2895531" y="3243675"/>
          <a:ext cx="3502883" cy="12176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2931195" y="3279339"/>
        <a:ext cx="3431555" cy="1146335"/>
      </dsp:txXfrm>
    </dsp:sp>
    <dsp:sp modelId="{E0438AE6-0A86-4A46-B4C3-346B062947B2}">
      <dsp:nvSpPr>
        <dsp:cNvPr id="0" name=""/>
        <dsp:cNvSpPr/>
      </dsp:nvSpPr>
      <dsp:spPr>
        <a:xfrm>
          <a:off x="2666703" y="981735"/>
          <a:ext cx="228827" cy="3870552"/>
        </a:xfrm>
        <a:custGeom>
          <a:avLst/>
          <a:gdLst/>
          <a:ahLst/>
          <a:cxnLst/>
          <a:rect l="0" t="0" r="0" b="0"/>
          <a:pathLst>
            <a:path>
              <a:moveTo>
                <a:pt x="0" y="0"/>
              </a:moveTo>
              <a:lnTo>
                <a:pt x="0" y="3870552"/>
              </a:lnTo>
              <a:lnTo>
                <a:pt x="228827" y="38705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2895531" y="4666969"/>
          <a:ext cx="2088564" cy="37063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Labor wages</a:t>
          </a:r>
          <a:r>
            <a:rPr lang="ar-EG" sz="1600" kern="1200"/>
            <a:t>.</a:t>
          </a:r>
          <a:endParaRPr lang="en-US" sz="1600" kern="1200"/>
        </a:p>
      </dsp:txBody>
      <dsp:txXfrm>
        <a:off x="2906387" y="4677825"/>
        <a:ext cx="2066852" cy="348925"/>
      </dsp:txXfrm>
    </dsp:sp>
    <dsp:sp modelId="{D2EADA28-AEE2-41C5-9301-04CD9EDF9B60}">
      <dsp:nvSpPr>
        <dsp:cNvPr id="0" name=""/>
        <dsp:cNvSpPr/>
      </dsp:nvSpPr>
      <dsp:spPr>
        <a:xfrm>
          <a:off x="6480667" y="159212"/>
          <a:ext cx="1645046"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Establishment expenses</a:t>
          </a:r>
        </a:p>
      </dsp:txBody>
      <dsp:txXfrm>
        <a:off x="6504758" y="183303"/>
        <a:ext cx="1596864" cy="774341"/>
      </dsp:txXfrm>
    </dsp:sp>
    <dsp:sp modelId="{84116208-1BD6-4FB9-90B7-35F2EB6829E0}">
      <dsp:nvSpPr>
        <dsp:cNvPr id="0" name=""/>
        <dsp:cNvSpPr/>
      </dsp:nvSpPr>
      <dsp:spPr>
        <a:xfrm>
          <a:off x="6645172" y="981735"/>
          <a:ext cx="164504" cy="616892"/>
        </a:xfrm>
        <a:custGeom>
          <a:avLst/>
          <a:gdLst/>
          <a:ahLst/>
          <a:cxnLst/>
          <a:rect l="0" t="0" r="0" b="0"/>
          <a:pathLst>
            <a:path>
              <a:moveTo>
                <a:pt x="0" y="0"/>
              </a:moveTo>
              <a:lnTo>
                <a:pt x="0" y="616892"/>
              </a:lnTo>
              <a:lnTo>
                <a:pt x="164504"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6809677" y="1187366"/>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Feasibility study expenses</a:t>
          </a:r>
          <a:r>
            <a:rPr lang="ar-EG" sz="1600" kern="1200" dirty="0"/>
            <a:t>.</a:t>
          </a:r>
          <a:endParaRPr lang="en-US" sz="1600" kern="1200" dirty="0"/>
        </a:p>
      </dsp:txBody>
      <dsp:txXfrm>
        <a:off x="6833768" y="1211457"/>
        <a:ext cx="1267855" cy="774341"/>
      </dsp:txXfrm>
    </dsp:sp>
    <dsp:sp modelId="{A196B73C-36E7-454E-B2D3-E9A61DE7BE8B}">
      <dsp:nvSpPr>
        <dsp:cNvPr id="0" name=""/>
        <dsp:cNvSpPr/>
      </dsp:nvSpPr>
      <dsp:spPr>
        <a:xfrm>
          <a:off x="6645172" y="981735"/>
          <a:ext cx="164504" cy="1645046"/>
        </a:xfrm>
        <a:custGeom>
          <a:avLst/>
          <a:gdLst/>
          <a:ahLst/>
          <a:cxnLst/>
          <a:rect l="0" t="0" r="0" b="0"/>
          <a:pathLst>
            <a:path>
              <a:moveTo>
                <a:pt x="0" y="0"/>
              </a:moveTo>
              <a:lnTo>
                <a:pt x="0" y="1645046"/>
              </a:lnTo>
              <a:lnTo>
                <a:pt x="164504"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6809677" y="2215520"/>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License fees</a:t>
          </a:r>
          <a:r>
            <a:rPr lang="ar-EG" sz="1600" kern="1200"/>
            <a:t>.</a:t>
          </a:r>
          <a:endParaRPr lang="en-US" sz="1600" kern="1200"/>
        </a:p>
      </dsp:txBody>
      <dsp:txXfrm>
        <a:off x="6833768" y="2239611"/>
        <a:ext cx="1267855" cy="774341"/>
      </dsp:txXfrm>
    </dsp:sp>
    <dsp:sp modelId="{E7D67C24-DBB4-41C8-8773-FE8ACD453F37}">
      <dsp:nvSpPr>
        <dsp:cNvPr id="0" name=""/>
        <dsp:cNvSpPr/>
      </dsp:nvSpPr>
      <dsp:spPr>
        <a:xfrm>
          <a:off x="6645172" y="981735"/>
          <a:ext cx="164504" cy="2673201"/>
        </a:xfrm>
        <a:custGeom>
          <a:avLst/>
          <a:gdLst/>
          <a:ahLst/>
          <a:cxnLst/>
          <a:rect l="0" t="0" r="0" b="0"/>
          <a:pathLst>
            <a:path>
              <a:moveTo>
                <a:pt x="0" y="0"/>
              </a:moveTo>
              <a:lnTo>
                <a:pt x="0" y="2673201"/>
              </a:lnTo>
              <a:lnTo>
                <a:pt x="164504" y="26732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6809677" y="3243675"/>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Training expenses</a:t>
          </a:r>
          <a:r>
            <a:rPr lang="ar-EG" sz="1600" kern="1200" dirty="0"/>
            <a:t>.</a:t>
          </a:r>
          <a:endParaRPr lang="en-US" sz="1600" kern="1200" dirty="0"/>
        </a:p>
      </dsp:txBody>
      <dsp:txXfrm>
        <a:off x="6833768" y="3267766"/>
        <a:ext cx="1267855" cy="774341"/>
      </dsp:txXfrm>
    </dsp:sp>
    <dsp:sp modelId="{F7282F0E-854A-46CD-A57F-104E56DCDE4E}">
      <dsp:nvSpPr>
        <dsp:cNvPr id="0" name=""/>
        <dsp:cNvSpPr/>
      </dsp:nvSpPr>
      <dsp:spPr>
        <a:xfrm>
          <a:off x="6645172" y="981735"/>
          <a:ext cx="164504" cy="3701355"/>
        </a:xfrm>
        <a:custGeom>
          <a:avLst/>
          <a:gdLst/>
          <a:ahLst/>
          <a:cxnLst/>
          <a:rect l="0" t="0" r="0" b="0"/>
          <a:pathLst>
            <a:path>
              <a:moveTo>
                <a:pt x="0" y="0"/>
              </a:moveTo>
              <a:lnTo>
                <a:pt x="0" y="3701355"/>
              </a:lnTo>
              <a:lnTo>
                <a:pt x="164504" y="37013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6809677" y="4271829"/>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Promotional and marketing expenses</a:t>
          </a:r>
          <a:r>
            <a:rPr lang="ar-EG" sz="1600" kern="1200" dirty="0"/>
            <a:t>.</a:t>
          </a:r>
          <a:endParaRPr lang="en-US" sz="1600" kern="1200" dirty="0"/>
        </a:p>
      </dsp:txBody>
      <dsp:txXfrm>
        <a:off x="6833768" y="4295920"/>
        <a:ext cx="1267855" cy="774341"/>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1.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11" Type="http://schemas.microsoft.com/office/2007/relationships/diagramDrawing" Target="../diagrams/drawing1.xml"/><Relationship Id="rId5" Type="http://schemas.openxmlformats.org/officeDocument/2006/relationships/image" Target="../media/image8.png"/><Relationship Id="rId10" Type="http://schemas.openxmlformats.org/officeDocument/2006/relationships/diagramColors" Target="../diagrams/colors1.xml"/><Relationship Id="rId4" Type="http://schemas.openxmlformats.org/officeDocument/2006/relationships/image" Target="../media/image7.svg"/><Relationship Id="rId9"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11" Type="http://schemas.microsoft.com/office/2007/relationships/diagramDrawing" Target="../diagrams/drawing2.xml"/><Relationship Id="rId5" Type="http://schemas.openxmlformats.org/officeDocument/2006/relationships/image" Target="../media/image8.png"/><Relationship Id="rId10" Type="http://schemas.openxmlformats.org/officeDocument/2006/relationships/diagramColors" Target="../diagrams/colors2.xml"/><Relationship Id="rId4" Type="http://schemas.openxmlformats.org/officeDocument/2006/relationships/image" Target="../media/image7.svg"/><Relationship Id="rId9"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527581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2D3956"/>
                </a:solidFill>
                <a:latin typeface="Tajawal Medium" panose="00000600000000000000" pitchFamily="2" charset="-78"/>
                <a:cs typeface="Tajawal Medium" panose="00000600000000000000" pitchFamily="2" charset="-78"/>
              </a:rPr>
              <a:t>Feasibility Study</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Five Project Life Cycle Phases - projectcubicle">
            <a:extLst>
              <a:ext uri="{FF2B5EF4-FFF2-40B4-BE49-F238E27FC236}">
                <a16:creationId xmlns:a16="http://schemas.microsoft.com/office/drawing/2014/main" id="{E64BF331-7A67-4F42-0595-4826E0F4E1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06438" y="118205"/>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67AA5EF9-C78C-BC86-4E4C-CD509C389954}"/>
              </a:ext>
            </a:extLst>
          </p:cNvPr>
          <p:cNvSpPr/>
          <p:nvPr/>
        </p:nvSpPr>
        <p:spPr>
          <a:xfrm rot="19725745">
            <a:off x="1558995" y="1541985"/>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Outcomes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rgbClr val="FF0000"/>
                </a:solidFill>
                <a:effectLst/>
                <a:latin typeface="Calibri" panose="020F0502020204030204" pitchFamily="34" charset="0"/>
              </a:rPr>
              <a:t>At the end of this chapter, students should be able to:</a:t>
            </a:r>
            <a:endParaRPr lang="en-US" sz="3600" b="1" dirty="0">
              <a:solidFill>
                <a:srgbClr val="FF0000"/>
              </a:solidFill>
              <a:effectLst/>
            </a:endParaRPr>
          </a:p>
          <a:p>
            <a:pPr algn="l">
              <a:buFont typeface="Arial" panose="020B0604020202020204" pitchFamily="34" charset="0"/>
              <a:buChar char="•"/>
            </a:pPr>
            <a:r>
              <a:rPr lang="en-US" sz="2000" b="0" i="0" dirty="0">
                <a:solidFill>
                  <a:srgbClr val="000000"/>
                </a:solidFill>
                <a:effectLst/>
                <a:latin typeface="Lora" pitchFamily="2" charset="0"/>
              </a:rPr>
              <a:t>Design the framework for a sound project feasibility study.</a:t>
            </a:r>
          </a:p>
          <a:p>
            <a:pPr algn="l">
              <a:buFont typeface="Arial" panose="020B0604020202020204" pitchFamily="34" charset="0"/>
              <a:buChar char="•"/>
            </a:pPr>
            <a:r>
              <a:rPr lang="en-US" sz="2000" b="0" i="0" dirty="0">
                <a:solidFill>
                  <a:srgbClr val="000000"/>
                </a:solidFill>
                <a:effectLst/>
                <a:latin typeface="Lora" pitchFamily="2" charset="0"/>
              </a:rPr>
              <a:t>Conduct a simple marketing feasibility study.</a:t>
            </a:r>
          </a:p>
          <a:p>
            <a:pPr algn="l">
              <a:buFont typeface="Arial" panose="020B0604020202020204" pitchFamily="34" charset="0"/>
              <a:buChar char="•"/>
            </a:pPr>
            <a:r>
              <a:rPr lang="en-US" sz="2000" b="0" i="0" dirty="0">
                <a:solidFill>
                  <a:srgbClr val="000000"/>
                </a:solidFill>
                <a:effectLst/>
                <a:latin typeface="Lora" pitchFamily="2" charset="0"/>
              </a:rPr>
              <a:t>Determine the components of the technical feasibility study.</a:t>
            </a:r>
          </a:p>
          <a:p>
            <a:pPr algn="l">
              <a:buFont typeface="Arial" panose="020B0604020202020204" pitchFamily="34" charset="0"/>
              <a:buChar char="•"/>
            </a:pPr>
            <a:r>
              <a:rPr lang="en-US" sz="2000" b="0" i="0" dirty="0">
                <a:solidFill>
                  <a:srgbClr val="000000"/>
                </a:solidFill>
                <a:effectLst/>
                <a:latin typeface="Lora" pitchFamily="2" charset="0"/>
              </a:rPr>
              <a:t>Conduct a financial analysis to determine the viability of the project.</a:t>
            </a:r>
          </a:p>
          <a:p>
            <a:pPr algn="l">
              <a:buFont typeface="Arial" panose="020B0604020202020204" pitchFamily="34" charset="0"/>
              <a:buChar char="•"/>
            </a:pPr>
            <a:r>
              <a:rPr lang="en-US" sz="2000" b="0" i="0" dirty="0">
                <a:solidFill>
                  <a:srgbClr val="000000"/>
                </a:solidFill>
                <a:effectLst/>
                <a:latin typeface="Lora" pitchFamily="2" charset="0"/>
              </a:rPr>
              <a:t>Identify the scope of the project environmental impact study, project organization study, and legal study.</a:t>
            </a:r>
          </a:p>
          <a:p>
            <a:pPr algn="l">
              <a:buFont typeface="Arial" panose="020B0604020202020204" pitchFamily="34" charset="0"/>
              <a:buChar char="•"/>
            </a:pPr>
            <a:r>
              <a:rPr lang="en-US" sz="2000" b="0" i="0" dirty="0">
                <a:solidFill>
                  <a:srgbClr val="000000"/>
                </a:solidFill>
                <a:effectLst/>
                <a:latin typeface="Lora" pitchFamily="2" charset="0"/>
              </a:rPr>
              <a:t>Illustrate the need to determine the project's impact on the national economy and society.</a:t>
            </a:r>
            <a:endParaRPr lang="en-US" sz="2000" dirty="0"/>
          </a:p>
          <a:p>
            <a:pPr marL="0" indent="0" algn="just" fontAlgn="base">
              <a:lnSpc>
                <a:spcPct val="150000"/>
              </a:lnSpc>
              <a:spcBef>
                <a:spcPts val="0"/>
              </a:spcBef>
              <a:spcAft>
                <a:spcPts val="800"/>
              </a:spcAft>
              <a:buNone/>
            </a:pPr>
            <a:endParaRPr lang="en-US" dirty="0"/>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The project feasibility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6274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rgbClr val="002060"/>
                </a:solidFill>
              </a:rPr>
              <a:t>The project feasibility study - </a:t>
            </a:r>
            <a:r>
              <a:rPr lang="en-US" sz="2800" b="1" u="sng" dirty="0">
                <a:solidFill>
                  <a:srgbClr val="002060"/>
                </a:solidFill>
              </a:rPr>
              <a:t>Definition</a:t>
            </a:r>
            <a:endParaRPr lang="en-US" sz="2400" b="1" u="sng" dirty="0">
              <a:solidFill>
                <a:srgbClr val="002060"/>
              </a:solidFill>
            </a:endParaRPr>
          </a:p>
        </p:txBody>
      </p:sp>
      <p:sp>
        <p:nvSpPr>
          <p:cNvPr id="2" name="Content Placeholder 2">
            <a:extLst>
              <a:ext uri="{FF2B5EF4-FFF2-40B4-BE49-F238E27FC236}">
                <a16:creationId xmlns:a16="http://schemas.microsoft.com/office/drawing/2014/main" id="{7EDA3BF3-A926-0BA3-C014-389FCA36E70D}"/>
              </a:ext>
            </a:extLst>
          </p:cNvPr>
          <p:cNvSpPr txBox="1">
            <a:spLocks/>
          </p:cNvSpPr>
          <p:nvPr/>
        </p:nvSpPr>
        <p:spPr>
          <a:xfrm>
            <a:off x="1554025" y="2204739"/>
            <a:ext cx="805148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3600" kern="100" dirty="0">
                <a:effectLst/>
                <a:latin typeface="Calibri" panose="020F0502020204030204" pitchFamily="34" charset="0"/>
                <a:ea typeface="Calibri" panose="020F0502020204030204" pitchFamily="34" charset="0"/>
                <a:cs typeface="Arial" panose="020B0604020202020204" pitchFamily="34" charset="0"/>
              </a:rPr>
              <a:t>The Term </a:t>
            </a:r>
            <a:r>
              <a:rPr lang="en-US" sz="4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“feasibility” </a:t>
            </a:r>
            <a:r>
              <a:rPr lang="en-US" sz="3600" kern="100" dirty="0">
                <a:effectLst/>
                <a:latin typeface="Calibri" panose="020F0502020204030204" pitchFamily="34" charset="0"/>
                <a:ea typeface="Calibri" panose="020F0502020204030204" pitchFamily="34" charset="0"/>
                <a:cs typeface="Arial" panose="020B0604020202020204" pitchFamily="34" charset="0"/>
              </a:rPr>
              <a:t>is derived from “feasible”, which simply means </a:t>
            </a:r>
            <a:r>
              <a:rPr lang="en-US" sz="36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261736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rgbClr val="002060"/>
                </a:solidFill>
              </a:rPr>
              <a:t>The project feasibility study - </a:t>
            </a:r>
            <a:r>
              <a:rPr lang="en-US" sz="2800" b="1" u="sng" dirty="0">
                <a:solidFill>
                  <a:srgbClr val="002060"/>
                </a:solidFill>
              </a:rPr>
              <a:t>Definition</a:t>
            </a:r>
            <a:endParaRPr lang="en-US" sz="2400" b="1" u="sng" dirty="0">
              <a:solidFill>
                <a:srgbClr val="002060"/>
              </a:solidFill>
            </a:endParaRPr>
          </a:p>
        </p:txBody>
      </p:sp>
      <p:sp>
        <p:nvSpPr>
          <p:cNvPr id="4" name="Content Placeholder 2">
            <a:extLst>
              <a:ext uri="{FF2B5EF4-FFF2-40B4-BE49-F238E27FC236}">
                <a16:creationId xmlns:a16="http://schemas.microsoft.com/office/drawing/2014/main" id="{76B94EE2-3A8F-558A-02BB-17A4EE5F53F9}"/>
              </a:ext>
            </a:extLst>
          </p:cNvPr>
          <p:cNvSpPr txBox="1">
            <a:spLocks/>
          </p:cNvSpPr>
          <p:nvPr/>
        </p:nvSpPr>
        <p:spPr>
          <a:xfrm>
            <a:off x="1354911" y="1542292"/>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kern="100" dirty="0">
                <a:effectLst/>
                <a:latin typeface="Calibri" panose="020F0502020204030204" pitchFamily="34" charset="0"/>
                <a:ea typeface="Calibri" panose="020F0502020204030204" pitchFamily="34" charset="0"/>
                <a:cs typeface="Arial" panose="020B0604020202020204" pitchFamily="34" charset="0"/>
              </a:rPr>
              <a:t>The word “feasibility” means </a:t>
            </a: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expected benefit or return from the project</a:t>
            </a:r>
            <a:r>
              <a:rPr lang="en-US" kern="100" dirty="0">
                <a:effectLst/>
                <a:latin typeface="Calibri" panose="020F0502020204030204" pitchFamily="34" charset="0"/>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return may be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financial</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which is the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profit</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return may be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social</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which is the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benefit that will accrue to society</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2060046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8141277" cy="523220"/>
          </a:xfrm>
          <a:prstGeom prst="rect">
            <a:avLst/>
          </a:prstGeom>
          <a:noFill/>
        </p:spPr>
        <p:txBody>
          <a:bodyPr wrap="square">
            <a:spAutoFit/>
          </a:bodyPr>
          <a:lstStyle/>
          <a:p>
            <a:pPr algn="ctr"/>
            <a:r>
              <a:rPr lang="en-US" sz="2400" b="1" dirty="0">
                <a:solidFill>
                  <a:srgbClr val="002060"/>
                </a:solidFill>
              </a:rPr>
              <a:t>There are some key </a:t>
            </a:r>
            <a:r>
              <a:rPr lang="en-US" sz="2800" b="1" u="sng" dirty="0">
                <a:solidFill>
                  <a:srgbClr val="002060"/>
                </a:solidFill>
              </a:rPr>
              <a:t>benefits</a:t>
            </a:r>
            <a:r>
              <a:rPr lang="en-US" sz="2400" b="1" dirty="0">
                <a:solidFill>
                  <a:srgbClr val="002060"/>
                </a:solidFill>
              </a:rPr>
              <a:t> of conducting a feasibility study:</a:t>
            </a:r>
          </a:p>
        </p:txBody>
      </p:sp>
      <p:pic>
        <p:nvPicPr>
          <p:cNvPr id="2" name="Picture 1">
            <a:extLst>
              <a:ext uri="{FF2B5EF4-FFF2-40B4-BE49-F238E27FC236}">
                <a16:creationId xmlns:a16="http://schemas.microsoft.com/office/drawing/2014/main" id="{B0071E7E-2DA5-4ED5-E031-3ACEED441E5A}"/>
              </a:ext>
            </a:extLst>
          </p:cNvPr>
          <p:cNvPicPr>
            <a:picLocks noChangeAspect="1"/>
          </p:cNvPicPr>
          <p:nvPr/>
        </p:nvPicPr>
        <p:blipFill rotWithShape="1">
          <a:blip r:embed="rId7"/>
          <a:srcRect l="30833" t="17390" r="19167" b="8499"/>
          <a:stretch/>
        </p:blipFill>
        <p:spPr>
          <a:xfrm>
            <a:off x="2740478" y="1428065"/>
            <a:ext cx="9319962" cy="5304809"/>
          </a:xfrm>
          <a:prstGeom prst="rect">
            <a:avLst/>
          </a:prstGeom>
        </p:spPr>
      </p:pic>
    </p:spTree>
    <p:extLst>
      <p:ext uri="{BB962C8B-B14F-4D97-AF65-F5344CB8AC3E}">
        <p14:creationId xmlns:p14="http://schemas.microsoft.com/office/powerpoint/2010/main" val="1813837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8141277" cy="523220"/>
          </a:xfrm>
          <a:prstGeom prst="rect">
            <a:avLst/>
          </a:prstGeom>
          <a:noFill/>
        </p:spPr>
        <p:txBody>
          <a:bodyPr wrap="square">
            <a:spAutoFit/>
          </a:bodyPr>
          <a:lstStyle/>
          <a:p>
            <a:pPr algn="ctr"/>
            <a:r>
              <a:rPr lang="en-US" sz="2400" b="1" dirty="0">
                <a:solidFill>
                  <a:srgbClr val="002060"/>
                </a:solidFill>
              </a:rPr>
              <a:t>Possible </a:t>
            </a:r>
            <a:r>
              <a:rPr lang="en-US" sz="2800" b="1" u="sng" dirty="0">
                <a:solidFill>
                  <a:srgbClr val="002060"/>
                </a:solidFill>
              </a:rPr>
              <a:t>Constrains</a:t>
            </a:r>
            <a:endParaRPr lang="en-US" sz="2400" b="1" u="sng" dirty="0">
              <a:solidFill>
                <a:srgbClr val="002060"/>
              </a:solidFill>
            </a:endParaRPr>
          </a:p>
        </p:txBody>
      </p:sp>
      <p:pic>
        <p:nvPicPr>
          <p:cNvPr id="4" name="Picture 3">
            <a:extLst>
              <a:ext uri="{FF2B5EF4-FFF2-40B4-BE49-F238E27FC236}">
                <a16:creationId xmlns:a16="http://schemas.microsoft.com/office/drawing/2014/main" id="{A75855C5-959C-9C34-3DAA-620E70BD2DFE}"/>
              </a:ext>
            </a:extLst>
          </p:cNvPr>
          <p:cNvPicPr>
            <a:picLocks noChangeAspect="1"/>
          </p:cNvPicPr>
          <p:nvPr/>
        </p:nvPicPr>
        <p:blipFill rotWithShape="1">
          <a:blip r:embed="rId7"/>
          <a:srcRect l="30833" t="35496" r="18333" b="17392"/>
          <a:stretch/>
        </p:blipFill>
        <p:spPr>
          <a:xfrm>
            <a:off x="2626178" y="1343013"/>
            <a:ext cx="9482963" cy="5479694"/>
          </a:xfrm>
          <a:prstGeom prst="rect">
            <a:avLst/>
          </a:prstGeom>
        </p:spPr>
      </p:pic>
    </p:spTree>
    <p:extLst>
      <p:ext uri="{BB962C8B-B14F-4D97-AF65-F5344CB8AC3E}">
        <p14:creationId xmlns:p14="http://schemas.microsoft.com/office/powerpoint/2010/main" val="1719665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rgbClr val="002060"/>
                </a:solidFill>
              </a:rPr>
              <a:t>Data Sources </a:t>
            </a:r>
            <a:r>
              <a:rPr lang="en-US" sz="2400" b="1" dirty="0">
                <a:solidFill>
                  <a:srgbClr val="002060"/>
                </a:solidFill>
              </a:rPr>
              <a:t>for a Feasibility Assessment</a:t>
            </a:r>
          </a:p>
        </p:txBody>
      </p:sp>
      <p:sp>
        <p:nvSpPr>
          <p:cNvPr id="2" name="Rectangle 3">
            <a:extLst>
              <a:ext uri="{FF2B5EF4-FFF2-40B4-BE49-F238E27FC236}">
                <a16:creationId xmlns:a16="http://schemas.microsoft.com/office/drawing/2014/main" id="{03BB1FB8-74C3-4C01-4B88-C0294C59CD64}"/>
              </a:ext>
            </a:extLst>
          </p:cNvPr>
          <p:cNvSpPr txBox="1">
            <a:spLocks noChangeArrowheads="1"/>
          </p:cNvSpPr>
          <p:nvPr/>
        </p:nvSpPr>
        <p:spPr>
          <a:xfrm>
            <a:off x="1272209" y="1638483"/>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accent1">
                    <a:lumMod val="75000"/>
                  </a:schemeClr>
                </a:solidFill>
              </a:rPr>
              <a:t>Data required for a feasibility study can come from primary or secondary sources</a:t>
            </a:r>
          </a:p>
          <a:p>
            <a:pPr lvl="1"/>
            <a:r>
              <a:rPr lang="en-US" b="1" dirty="0"/>
              <a:t>Primary data </a:t>
            </a:r>
            <a:r>
              <a:rPr lang="en-US" dirty="0"/>
              <a:t>can include formal interviews and surveys</a:t>
            </a:r>
          </a:p>
          <a:p>
            <a:pPr lvl="2"/>
            <a:r>
              <a:rPr lang="en-US" dirty="0"/>
              <a:t>Collection of primary data can be expensive and time consuming</a:t>
            </a:r>
          </a:p>
          <a:p>
            <a:pPr lvl="2"/>
            <a:r>
              <a:rPr lang="en-US" b="1" dirty="0">
                <a:solidFill>
                  <a:srgbClr val="FF0000"/>
                </a:solidFill>
              </a:rPr>
              <a:t>Ex:</a:t>
            </a:r>
            <a:r>
              <a:rPr lang="en-US" dirty="0"/>
              <a:t> Focus groups, interviews, observation, Questionnaire</a:t>
            </a:r>
          </a:p>
          <a:p>
            <a:pPr lvl="2">
              <a:buFont typeface="Arial" panose="020B0604020202020204" pitchFamily="34" charset="0"/>
              <a:buNone/>
            </a:pPr>
            <a:endParaRPr lang="en-US" dirty="0"/>
          </a:p>
          <a:p>
            <a:pPr lvl="2">
              <a:buFont typeface="Arial" panose="020B0604020202020204" pitchFamily="34" charset="0"/>
              <a:buNone/>
            </a:pPr>
            <a:endParaRPr lang="en-US" dirty="0"/>
          </a:p>
          <a:p>
            <a:pPr lvl="1"/>
            <a:r>
              <a:rPr lang="en-US" b="1" dirty="0"/>
              <a:t>Secondary data </a:t>
            </a:r>
            <a:r>
              <a:rPr lang="en-US" dirty="0"/>
              <a:t>can include industry and trade publications, statistics of industry associations,  and government agency reports, newspapers, magazines</a:t>
            </a:r>
          </a:p>
          <a:p>
            <a:pPr lvl="2">
              <a:buFont typeface="Wingdings" pitchFamily="2" charset="2"/>
              <a:buNone/>
            </a:pPr>
            <a:endParaRPr lang="en-US" dirty="0"/>
          </a:p>
        </p:txBody>
      </p:sp>
    </p:spTree>
    <p:extLst>
      <p:ext uri="{BB962C8B-B14F-4D97-AF65-F5344CB8AC3E}">
        <p14:creationId xmlns:p14="http://schemas.microsoft.com/office/powerpoint/2010/main" val="313976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rgbClr val="002060"/>
                </a:solidFill>
              </a:rPr>
              <a:t>Types of Feasibility (7 Types)</a:t>
            </a:r>
          </a:p>
        </p:txBody>
      </p:sp>
      <p:graphicFrame>
        <p:nvGraphicFramePr>
          <p:cNvPr id="4" name="Content Placeholder 3">
            <a:extLst>
              <a:ext uri="{FF2B5EF4-FFF2-40B4-BE49-F238E27FC236}">
                <a16:creationId xmlns:a16="http://schemas.microsoft.com/office/drawing/2014/main" id="{660F2B11-274B-A683-B098-712259893D50}"/>
              </a:ext>
            </a:extLst>
          </p:cNvPr>
          <p:cNvGraphicFramePr>
            <a:graphicFrameLocks/>
          </p:cNvGraphicFramePr>
          <p:nvPr>
            <p:extLst>
              <p:ext uri="{D42A27DB-BD31-4B8C-83A1-F6EECF244321}">
                <p14:modId xmlns:p14="http://schemas.microsoft.com/office/powerpoint/2010/main" val="2857653517"/>
              </p:ext>
            </p:extLst>
          </p:nvPr>
        </p:nvGraphicFramePr>
        <p:xfrm>
          <a:off x="2271730" y="1426760"/>
          <a:ext cx="8001000" cy="51784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23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(1) Market Feasibility study</a:t>
            </a:r>
          </a:p>
        </p:txBody>
      </p:sp>
    </p:spTree>
    <p:extLst>
      <p:ext uri="{BB962C8B-B14F-4D97-AF65-F5344CB8AC3E}">
        <p14:creationId xmlns:p14="http://schemas.microsoft.com/office/powerpoint/2010/main" val="1139190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(1) Market Feasibility study</a:t>
            </a:r>
          </a:p>
        </p:txBody>
      </p:sp>
      <p:sp>
        <p:nvSpPr>
          <p:cNvPr id="8" name="Content Placeholder 2">
            <a:extLst>
              <a:ext uri="{FF2B5EF4-FFF2-40B4-BE49-F238E27FC236}">
                <a16:creationId xmlns:a16="http://schemas.microsoft.com/office/drawing/2014/main" id="{ADC6ABE9-527C-8652-F191-D2EC24EE9FC2}"/>
              </a:ext>
            </a:extLst>
          </p:cNvPr>
          <p:cNvSpPr txBox="1">
            <a:spLocks/>
          </p:cNvSpPr>
          <p:nvPr/>
        </p:nvSpPr>
        <p:spPr>
          <a:xfrm>
            <a:off x="1514475" y="2105434"/>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4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Market Feasibility study</a:t>
            </a:r>
            <a:r>
              <a:rPr lang="en-US" sz="4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 </a:t>
            </a:r>
            <a:r>
              <a:rPr lang="en-US" sz="3600" kern="100" dirty="0">
                <a:effectLst/>
                <a:latin typeface="Calibri" panose="020F0502020204030204" pitchFamily="34" charset="0"/>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305212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9288" y="1241664"/>
            <a:ext cx="9345750" cy="4758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(1) Market Feasibility study</a:t>
            </a:r>
          </a:p>
        </p:txBody>
      </p:sp>
      <p:sp>
        <p:nvSpPr>
          <p:cNvPr id="2" name="Content Placeholder 2">
            <a:extLst>
              <a:ext uri="{FF2B5EF4-FFF2-40B4-BE49-F238E27FC236}">
                <a16:creationId xmlns:a16="http://schemas.microsoft.com/office/drawing/2014/main" id="{8033B741-B526-0FFE-6DB8-47BE3DB5E051}"/>
              </a:ext>
            </a:extLst>
          </p:cNvPr>
          <p:cNvSpPr txBox="1">
            <a:spLocks/>
          </p:cNvSpPr>
          <p:nvPr/>
        </p:nvSpPr>
        <p:spPr>
          <a:xfrm>
            <a:off x="1458181" y="1470418"/>
            <a:ext cx="8743950"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volume of demand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supply size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expected gap </a:t>
            </a:r>
            <a:r>
              <a:rPr lang="en-US" sz="2000" kern="100" dirty="0">
                <a:effectLst/>
                <a:latin typeface="Calibri" panose="020F0502020204030204" pitchFamily="34" charset="0"/>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are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methods of distributing the product </a:t>
            </a:r>
            <a:r>
              <a:rPr lang="en-US" sz="2000" kern="100" dirty="0">
                <a:effectLst/>
                <a:latin typeface="Calibri" panose="020F0502020204030204" pitchFamily="34" charset="0"/>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selling price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are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strengths and weaknesses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Are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required raw materials available or not</a:t>
            </a:r>
            <a:r>
              <a:rPr lang="en-US" sz="2000" kern="100" dirty="0">
                <a:effectLst/>
                <a:latin typeface="Calibri" panose="020F0502020204030204" pitchFamily="34" charset="0"/>
                <a:ea typeface="Calibri" panose="020F0502020204030204" pitchFamily="34" charset="0"/>
                <a:cs typeface="Arial" panose="020B0604020202020204" pitchFamily="34" charset="0"/>
              </a:rPr>
              <a:t>? And what is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alternative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Where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site chosen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Is this </a:t>
            </a:r>
            <a:r>
              <a:rPr lang="en-US" sz="2000" b="1" kern="100" dirty="0">
                <a:effectLst/>
                <a:latin typeface="Calibri" panose="020F0502020204030204" pitchFamily="34" charset="0"/>
                <a:ea typeface="Calibri" panose="020F0502020204030204" pitchFamily="34" charset="0"/>
                <a:cs typeface="Arial" panose="020B0604020202020204" pitchFamily="34" charset="0"/>
              </a:rPr>
              <a:t>site equipped with the basic services </a:t>
            </a:r>
            <a:r>
              <a:rPr lang="en-US" sz="2000" kern="100" dirty="0">
                <a:effectLst/>
                <a:latin typeface="Calibri" panose="020F0502020204030204" pitchFamily="34" charset="0"/>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labor required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project </a:t>
            </a:r>
            <a:r>
              <a:rPr lang="en-US" sz="2000" b="1" kern="100" dirty="0">
                <a:effectLst/>
                <a:latin typeface="Calibri" panose="020F0502020204030204" pitchFamily="34" charset="0"/>
                <a:ea typeface="Calibri" panose="020F0502020204030204" pitchFamily="34" charset="0"/>
                <a:cs typeface="Arial" panose="020B0604020202020204" pitchFamily="34" charset="0"/>
              </a:rPr>
              <a:t>available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35993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(1) Market Feasibility study</a:t>
            </a:r>
          </a:p>
        </p:txBody>
      </p:sp>
      <p:sp>
        <p:nvSpPr>
          <p:cNvPr id="2" name="Content Placeholder 2">
            <a:extLst>
              <a:ext uri="{FF2B5EF4-FFF2-40B4-BE49-F238E27FC236}">
                <a16:creationId xmlns:a16="http://schemas.microsoft.com/office/drawing/2014/main" id="{65FCFC32-6E3B-22A4-5A05-FE6BA9AB98A8}"/>
              </a:ext>
            </a:extLst>
          </p:cNvPr>
          <p:cNvSpPr txBox="1">
            <a:spLocks/>
          </p:cNvSpPr>
          <p:nvPr/>
        </p:nvSpPr>
        <p:spPr>
          <a:xfrm>
            <a:off x="1403380" y="1731094"/>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availability of the project's needs </a:t>
            </a:r>
            <a:r>
              <a:rPr lang="en-US" sz="2400" kern="100" dirty="0">
                <a:latin typeface="Calibri" panose="020F0502020204030204" pitchFamily="34" charset="0"/>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 quality </a:t>
            </a:r>
            <a:r>
              <a:rPr lang="en-US" sz="2400" kern="100" dirty="0">
                <a:latin typeface="Calibri" panose="020F0502020204030204" pitchFamily="34" charset="0"/>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appropriate </a:t>
            </a:r>
            <a:r>
              <a:rPr lang="en-US" sz="2400" b="1" kern="100" dirty="0">
                <a:latin typeface="Calibri" panose="020F0502020204030204" pitchFamily="34" charset="0"/>
                <a:cs typeface="Arial" panose="020B0604020202020204" pitchFamily="34" charset="0"/>
              </a:rPr>
              <a:t>timing for the supply </a:t>
            </a:r>
            <a:r>
              <a:rPr lang="en-US" sz="2400" kern="100" dirty="0">
                <a:latin typeface="Calibri" panose="020F0502020204030204" pitchFamily="34" charset="0"/>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What are the appropriate </a:t>
            </a:r>
            <a:r>
              <a:rPr lang="en-US" sz="2400" b="1" kern="100" dirty="0">
                <a:latin typeface="Calibri" panose="020F0502020204030204" pitchFamily="34" charset="0"/>
                <a:cs typeface="Arial" panose="020B0604020202020204" pitchFamily="34" charset="0"/>
              </a:rPr>
              <a:t>sources of supply</a:t>
            </a:r>
            <a:r>
              <a:rPr lang="en-US" sz="2400" kern="100" dirty="0">
                <a:latin typeface="Calibri" panose="020F0502020204030204" pitchFamily="34" charset="0"/>
                <a:cs typeface="Arial" panose="020B0604020202020204" pitchFamily="34" charset="0"/>
              </a:rPr>
              <a: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627008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(2) Technical Feasibility study</a:t>
            </a:r>
          </a:p>
        </p:txBody>
      </p:sp>
    </p:spTree>
    <p:extLst>
      <p:ext uri="{BB962C8B-B14F-4D97-AF65-F5344CB8AC3E}">
        <p14:creationId xmlns:p14="http://schemas.microsoft.com/office/powerpoint/2010/main" val="1936562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(2) Technical Feasibility study</a:t>
            </a:r>
          </a:p>
        </p:txBody>
      </p:sp>
      <p:sp>
        <p:nvSpPr>
          <p:cNvPr id="2" name="Content Placeholder 2">
            <a:extLst>
              <a:ext uri="{FF2B5EF4-FFF2-40B4-BE49-F238E27FC236}">
                <a16:creationId xmlns:a16="http://schemas.microsoft.com/office/drawing/2014/main" id="{A549F9FE-3138-BC08-B413-E3D713D051BC}"/>
              </a:ext>
            </a:extLst>
          </p:cNvPr>
          <p:cNvSpPr txBox="1">
            <a:spLocks/>
          </p:cNvSpPr>
          <p:nvPr/>
        </p:nvSpPr>
        <p:spPr>
          <a:xfrm>
            <a:off x="1291899" y="1497485"/>
            <a:ext cx="8986837"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a:t>
            </a:r>
            <a:r>
              <a:rPr lang="en-US" sz="2400" kern="100" dirty="0">
                <a:effectLst/>
                <a:latin typeface="Calibri" panose="020F0502020204030204" pitchFamily="34" charset="0"/>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130293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(2) Technical Feasibility study</a:t>
            </a:r>
          </a:p>
        </p:txBody>
      </p:sp>
      <p:sp>
        <p:nvSpPr>
          <p:cNvPr id="3" name="Content Placeholder 2">
            <a:extLst>
              <a:ext uri="{FF2B5EF4-FFF2-40B4-BE49-F238E27FC236}">
                <a16:creationId xmlns:a16="http://schemas.microsoft.com/office/drawing/2014/main" id="{5CF8AD34-DAB0-F168-D72F-B8A49EDD9A83}"/>
              </a:ext>
            </a:extLst>
          </p:cNvPr>
          <p:cNvSpPr txBox="1">
            <a:spLocks/>
          </p:cNvSpPr>
          <p:nvPr/>
        </p:nvSpPr>
        <p:spPr>
          <a:xfrm>
            <a:off x="1500187" y="1766309"/>
            <a:ext cx="8786813"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quantity/size of production </a:t>
            </a:r>
            <a:r>
              <a:rPr lang="en-US" sz="2000" kern="100" dirty="0">
                <a:effectLst/>
                <a:latin typeface="Calibri" panose="020F0502020204030204" pitchFamily="34" charset="0"/>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type of technical method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raw materials required for manufacturing </a:t>
            </a:r>
            <a:r>
              <a:rPr lang="en-US" sz="2000" kern="100" dirty="0">
                <a:effectLst/>
                <a:latin typeface="Calibri" panose="020F0502020204030204" pitchFamily="34" charset="0"/>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technological equipment </a:t>
            </a:r>
            <a:r>
              <a:rPr lang="en-US" sz="2000" kern="100" dirty="0">
                <a:effectLst/>
                <a:latin typeface="Calibri" panose="020F0502020204030204" pitchFamily="34" charset="0"/>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labor required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660192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(2) Technical Feasibility study</a:t>
            </a:r>
          </a:p>
        </p:txBody>
      </p:sp>
      <p:sp>
        <p:nvSpPr>
          <p:cNvPr id="2" name="Content Placeholder 2">
            <a:extLst>
              <a:ext uri="{FF2B5EF4-FFF2-40B4-BE49-F238E27FC236}">
                <a16:creationId xmlns:a16="http://schemas.microsoft.com/office/drawing/2014/main" id="{43C10A26-B600-5AF1-E277-8E4382EFCB4F}"/>
              </a:ext>
            </a:extLst>
          </p:cNvPr>
          <p:cNvSpPr txBox="1">
            <a:spLocks/>
          </p:cNvSpPr>
          <p:nvPr/>
        </p:nvSpPr>
        <p:spPr>
          <a:xfrm>
            <a:off x="1364043" y="1687802"/>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driving energy </a:t>
            </a:r>
            <a:r>
              <a:rPr lang="en-US" sz="2400" kern="100" dirty="0">
                <a:effectLst/>
                <a:latin typeface="Calibri" panose="020F0502020204030204" pitchFamily="34" charset="0"/>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location of the project </a:t>
            </a:r>
            <a:r>
              <a:rPr lang="en-US" sz="2400" kern="100" dirty="0">
                <a:effectLst/>
                <a:latin typeface="Calibri" panose="020F0502020204030204" pitchFamily="34" charset="0"/>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Is the </a:t>
            </a:r>
            <a:r>
              <a:rPr lang="en-US" sz="2400" b="1" kern="100" dirty="0">
                <a:effectLst/>
                <a:latin typeface="Calibri" panose="020F0502020204030204" pitchFamily="34" charset="0"/>
                <a:ea typeface="Calibri" panose="020F0502020204030204" pitchFamily="34" charset="0"/>
                <a:cs typeface="Arial" panose="020B0604020202020204" pitchFamily="34" charset="0"/>
              </a:rPr>
              <a:t>project technically feasible</a:t>
            </a:r>
            <a:r>
              <a:rPr lang="en-US" sz="2400" kern="100" dirty="0">
                <a:effectLst/>
                <a:latin typeface="Calibri" panose="020F0502020204030204" pitchFamily="34" charset="0"/>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561653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(3) Financial Feasibility study</a:t>
            </a:r>
          </a:p>
        </p:txBody>
      </p:sp>
    </p:spTree>
    <p:extLst>
      <p:ext uri="{BB962C8B-B14F-4D97-AF65-F5344CB8AC3E}">
        <p14:creationId xmlns:p14="http://schemas.microsoft.com/office/powerpoint/2010/main" val="2381984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(3) Financial Feasibility study</a:t>
            </a:r>
          </a:p>
        </p:txBody>
      </p:sp>
      <p:sp>
        <p:nvSpPr>
          <p:cNvPr id="3" name="Content Placeholder 2">
            <a:extLst>
              <a:ext uri="{FF2B5EF4-FFF2-40B4-BE49-F238E27FC236}">
                <a16:creationId xmlns:a16="http://schemas.microsoft.com/office/drawing/2014/main" id="{DE0ECEA0-E1CD-A35F-5E42-65C95783683F}"/>
              </a:ext>
            </a:extLst>
          </p:cNvPr>
          <p:cNvSpPr txBox="1">
            <a:spLocks/>
          </p:cNvSpPr>
          <p:nvPr/>
        </p:nvSpPr>
        <p:spPr>
          <a:xfrm>
            <a:off x="1471612" y="1745661"/>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This study aims to </a:t>
            </a:r>
            <a:r>
              <a:rPr lang="en-US" b="1" kern="100" dirty="0">
                <a:effectLst/>
                <a:latin typeface="Calibri" panose="020F0502020204030204" pitchFamily="34" charset="0"/>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131455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(3) Financial Feasibility study</a:t>
            </a:r>
          </a:p>
        </p:txBody>
      </p:sp>
      <p:graphicFrame>
        <p:nvGraphicFramePr>
          <p:cNvPr id="2" name="Diagram 1">
            <a:extLst>
              <a:ext uri="{FF2B5EF4-FFF2-40B4-BE49-F238E27FC236}">
                <a16:creationId xmlns:a16="http://schemas.microsoft.com/office/drawing/2014/main" id="{7F418AF4-67D9-E81C-1C10-23988CA12EE5}"/>
              </a:ext>
            </a:extLst>
          </p:cNvPr>
          <p:cNvGraphicFramePr/>
          <p:nvPr>
            <p:extLst>
              <p:ext uri="{D42A27DB-BD31-4B8C-83A1-F6EECF244321}">
                <p14:modId xmlns:p14="http://schemas.microsoft.com/office/powerpoint/2010/main" val="34904112"/>
              </p:ext>
            </p:extLst>
          </p:nvPr>
        </p:nvGraphicFramePr>
        <p:xfrm>
          <a:off x="1629485" y="1382010"/>
          <a:ext cx="8128000" cy="525356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2874209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(4) Legal Feasibility study</a:t>
            </a:r>
          </a:p>
        </p:txBody>
      </p:sp>
    </p:spTree>
    <p:extLst>
      <p:ext uri="{BB962C8B-B14F-4D97-AF65-F5344CB8AC3E}">
        <p14:creationId xmlns:p14="http://schemas.microsoft.com/office/powerpoint/2010/main" val="23794469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(4) Legal Feasibility study</a:t>
            </a:r>
          </a:p>
        </p:txBody>
      </p:sp>
      <p:sp>
        <p:nvSpPr>
          <p:cNvPr id="2" name="Content Placeholder 2">
            <a:extLst>
              <a:ext uri="{FF2B5EF4-FFF2-40B4-BE49-F238E27FC236}">
                <a16:creationId xmlns:a16="http://schemas.microsoft.com/office/drawing/2014/main" id="{08FE9CED-1789-5674-38E8-090B0261EB31}"/>
              </a:ext>
            </a:extLst>
          </p:cNvPr>
          <p:cNvSpPr txBox="1">
            <a:spLocks/>
          </p:cNvSpPr>
          <p:nvPr/>
        </p:nvSpPr>
        <p:spPr>
          <a:xfrm>
            <a:off x="1414463" y="2105434"/>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32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Legal Feasibility study </a:t>
            </a:r>
            <a:r>
              <a:rPr lang="en-US" sz="3200" kern="100" dirty="0">
                <a:effectLst/>
                <a:latin typeface="Calibri" panose="020F0502020204030204" pitchFamily="34" charset="0"/>
                <a:ea typeface="Calibri" panose="020F0502020204030204" pitchFamily="34" charset="0"/>
                <a:cs typeface="Arial" panose="020B0604020202020204" pitchFamily="34" charset="0"/>
              </a:rPr>
              <a:t>aims to </a:t>
            </a:r>
            <a:r>
              <a:rPr lang="en-US" sz="3200" b="1" u="sng" kern="100" dirty="0">
                <a:effectLst/>
                <a:latin typeface="Calibri" panose="020F0502020204030204" pitchFamily="34" charset="0"/>
                <a:ea typeface="Calibri" panose="020F0502020204030204" pitchFamily="34" charset="0"/>
                <a:cs typeface="Arial" panose="020B0604020202020204" pitchFamily="34" charset="0"/>
              </a:rPr>
              <a:t>identify the legislation </a:t>
            </a:r>
            <a:r>
              <a:rPr lang="en-US" sz="3200" kern="100" dirty="0">
                <a:effectLst/>
                <a:latin typeface="Calibri" panose="020F0502020204030204" pitchFamily="34" charset="0"/>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99426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(4) Legal Feasibility study</a:t>
            </a:r>
          </a:p>
        </p:txBody>
      </p:sp>
      <p:sp>
        <p:nvSpPr>
          <p:cNvPr id="3" name="Content Placeholder 2">
            <a:extLst>
              <a:ext uri="{FF2B5EF4-FFF2-40B4-BE49-F238E27FC236}">
                <a16:creationId xmlns:a16="http://schemas.microsoft.com/office/drawing/2014/main" id="{5A403F7D-056B-6642-66E0-2F5AC0AFEFED}"/>
              </a:ext>
            </a:extLst>
          </p:cNvPr>
          <p:cNvSpPr txBox="1">
            <a:spLocks/>
          </p:cNvSpPr>
          <p:nvPr/>
        </p:nvSpPr>
        <p:spPr>
          <a:xfrm>
            <a:off x="1701141" y="197542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b="1" kern="100" dirty="0">
                <a:effectLst/>
                <a:latin typeface="Calibri" panose="020F0502020204030204" pitchFamily="34" charset="0"/>
                <a:ea typeface="Calibri" panose="020F0502020204030204" pitchFamily="34" charset="0"/>
                <a:cs typeface="Arial" panose="020B0604020202020204" pitchFamily="34" charset="0"/>
              </a:rPr>
              <a:t>Public laws </a:t>
            </a:r>
            <a:r>
              <a:rPr lang="en-US" kern="100" dirty="0">
                <a:effectLst/>
                <a:latin typeface="Calibri" panose="020F0502020204030204" pitchFamily="34" charset="0"/>
                <a:ea typeface="Calibri" panose="020F0502020204030204" pitchFamily="34" charset="0"/>
                <a:cs typeface="Arial" panose="020B0604020202020204" pitchFamily="34" charset="0"/>
              </a:rPr>
              <a:t>and </a:t>
            </a:r>
            <a:r>
              <a:rPr lang="en-US" b="1" kern="100" dirty="0">
                <a:effectLst/>
                <a:latin typeface="Calibri" panose="020F0502020204030204" pitchFamily="34" charset="0"/>
                <a:ea typeface="Calibri" panose="020F0502020204030204" pitchFamily="34" charset="0"/>
                <a:cs typeface="Arial" panose="020B0604020202020204" pitchFamily="34" charset="0"/>
              </a:rPr>
              <a:t>government regulations</a:t>
            </a:r>
          </a:p>
          <a:p>
            <a:pPr>
              <a:lnSpc>
                <a:spcPct val="107000"/>
              </a:lnSpc>
              <a:spcBef>
                <a:spcPts val="0"/>
              </a:spcBef>
            </a:pPr>
            <a:r>
              <a:rPr lang="en-US" kern="100" dirty="0">
                <a:effectLst/>
                <a:latin typeface="Calibri" panose="020F0502020204030204" pitchFamily="34" charset="0"/>
                <a:ea typeface="Calibri" panose="020F0502020204030204" pitchFamily="34" charset="0"/>
                <a:cs typeface="Arial" panose="020B0604020202020204" pitchFamily="34" charset="0"/>
              </a:rPr>
              <a:t>Choose </a:t>
            </a:r>
            <a:r>
              <a:rPr lang="en-US" b="1" kern="100" dirty="0">
                <a:effectLst/>
                <a:latin typeface="Calibri" panose="020F0502020204030204" pitchFamily="34" charset="0"/>
                <a:ea typeface="Calibri" panose="020F0502020204030204" pitchFamily="34" charset="0"/>
                <a:cs typeface="Arial" panose="020B0604020202020204" pitchFamily="34" charset="0"/>
              </a:rPr>
              <a:t>the legal form of the project</a:t>
            </a:r>
          </a:p>
          <a:p>
            <a:pPr>
              <a:lnSpc>
                <a:spcPct val="107000"/>
              </a:lnSpc>
              <a:spcBef>
                <a:spcPts val="0"/>
              </a:spcBef>
            </a:pPr>
            <a:r>
              <a:rPr lang="en-US" b="1" kern="100" dirty="0">
                <a:effectLst/>
                <a:latin typeface="Calibri" panose="020F0502020204030204" pitchFamily="34" charset="0"/>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b="1" kern="100" dirty="0">
                <a:effectLst/>
                <a:latin typeface="Calibri" panose="020F0502020204030204" pitchFamily="34" charset="0"/>
                <a:ea typeface="Calibri" panose="020F0502020204030204" pitchFamily="34" charset="0"/>
                <a:cs typeface="Arial" panose="020B0604020202020204" pitchFamily="34" charset="0"/>
              </a:rPr>
              <a:t>Rules for the use of labor</a:t>
            </a:r>
            <a:r>
              <a:rPr lang="en-US" kern="100" dirty="0">
                <a:effectLst/>
                <a:latin typeface="Calibri" panose="020F0502020204030204" pitchFamily="34" charset="0"/>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0625690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(5) Administrative Feasibility study</a:t>
            </a:r>
          </a:p>
        </p:txBody>
      </p:sp>
    </p:spTree>
    <p:extLst>
      <p:ext uri="{BB962C8B-B14F-4D97-AF65-F5344CB8AC3E}">
        <p14:creationId xmlns:p14="http://schemas.microsoft.com/office/powerpoint/2010/main" val="1699852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(5) Administrative Feasibility study</a:t>
            </a:r>
          </a:p>
        </p:txBody>
      </p:sp>
      <p:sp>
        <p:nvSpPr>
          <p:cNvPr id="3" name="Content Placeholder 2">
            <a:extLst>
              <a:ext uri="{FF2B5EF4-FFF2-40B4-BE49-F238E27FC236}">
                <a16:creationId xmlns:a16="http://schemas.microsoft.com/office/drawing/2014/main" id="{2A6C227C-8B30-20F7-5A39-EA4332137F42}"/>
              </a:ext>
            </a:extLst>
          </p:cNvPr>
          <p:cNvSpPr txBox="1">
            <a:spLocks/>
          </p:cNvSpPr>
          <p:nvPr/>
        </p:nvSpPr>
        <p:spPr>
          <a:xfrm>
            <a:off x="1515988" y="1668091"/>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Determine</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type of organizational structure </a:t>
            </a:r>
            <a:r>
              <a:rPr lang="en-US" sz="2400" kern="100" dirty="0">
                <a:effectLst/>
                <a:latin typeface="Calibri" panose="020F0502020204030204" pitchFamily="34" charset="0"/>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Designing the organizational structure </a:t>
            </a:r>
            <a:r>
              <a:rPr lang="en-US" sz="2400" kern="100" dirty="0">
                <a:effectLst/>
                <a:latin typeface="Calibri" panose="020F0502020204030204" pitchFamily="34" charset="0"/>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work systems </a:t>
            </a:r>
            <a:r>
              <a:rPr lang="en-US" sz="2400" kern="100" dirty="0">
                <a:effectLst/>
                <a:latin typeface="Calibri" panose="020F0502020204030204" pitchFamily="34" charset="0"/>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Appropriate employment </a:t>
            </a:r>
            <a:r>
              <a:rPr lang="en-US" sz="2400" kern="100" dirty="0">
                <a:effectLst/>
                <a:latin typeface="Calibri" panose="020F0502020204030204" pitchFamily="34" charset="0"/>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430380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(6) Environmental Feasibility study</a:t>
            </a:r>
          </a:p>
        </p:txBody>
      </p:sp>
    </p:spTree>
    <p:extLst>
      <p:ext uri="{BB962C8B-B14F-4D97-AF65-F5344CB8AC3E}">
        <p14:creationId xmlns:p14="http://schemas.microsoft.com/office/powerpoint/2010/main" val="3011519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(6) Environmental Feasibility study</a:t>
            </a:r>
          </a:p>
        </p:txBody>
      </p:sp>
      <p:sp>
        <p:nvSpPr>
          <p:cNvPr id="2" name="Content Placeholder 2">
            <a:extLst>
              <a:ext uri="{FF2B5EF4-FFF2-40B4-BE49-F238E27FC236}">
                <a16:creationId xmlns:a16="http://schemas.microsoft.com/office/drawing/2014/main" id="{5E6D1096-3C35-BE92-75F9-FFA588CECE71}"/>
              </a:ext>
            </a:extLst>
          </p:cNvPr>
          <p:cNvSpPr txBox="1">
            <a:spLocks/>
          </p:cNvSpPr>
          <p:nvPr/>
        </p:nvSpPr>
        <p:spPr>
          <a:xfrm>
            <a:off x="1328738" y="1808550"/>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kern="100" dirty="0">
                <a:effectLst/>
                <a:latin typeface="Calibri" panose="020F0502020204030204" pitchFamily="34" charset="0"/>
                <a:ea typeface="Calibri" panose="020F0502020204030204" pitchFamily="34" charset="0"/>
                <a:cs typeface="Arial" panose="020B0604020202020204" pitchFamily="34" charset="0"/>
              </a:rPr>
              <a:t> Determine </a:t>
            </a:r>
            <a:r>
              <a:rPr lang="en-US" b="1" kern="100" dirty="0">
                <a:effectLst/>
                <a:latin typeface="Calibri" panose="020F0502020204030204" pitchFamily="34" charset="0"/>
                <a:ea typeface="Calibri" panose="020F0502020204030204" pitchFamily="34" charset="0"/>
                <a:cs typeface="Arial" panose="020B0604020202020204" pitchFamily="34" charset="0"/>
              </a:rPr>
              <a:t>the impact of production </a:t>
            </a:r>
            <a:r>
              <a:rPr lang="en-US" kern="100" dirty="0">
                <a:effectLst/>
                <a:latin typeface="Calibri" panose="020F0502020204030204" pitchFamily="34" charset="0"/>
                <a:ea typeface="Calibri" panose="020F0502020204030204" pitchFamily="34" charset="0"/>
                <a:cs typeface="Arial" panose="020B0604020202020204" pitchFamily="34" charset="0"/>
              </a:rPr>
              <a:t>in the new project or product </a:t>
            </a:r>
            <a:r>
              <a:rPr lang="en-US" b="1" kern="100" dirty="0">
                <a:effectLst/>
                <a:latin typeface="Calibri" panose="020F0502020204030204" pitchFamily="34" charset="0"/>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kern="100" dirty="0">
                <a:effectLst/>
                <a:latin typeface="Calibri" panose="020F0502020204030204" pitchFamily="34" charset="0"/>
                <a:ea typeface="Calibri" panose="020F0502020204030204" pitchFamily="34" charset="0"/>
                <a:cs typeface="Arial" panose="020B0604020202020204" pitchFamily="34" charset="0"/>
              </a:rPr>
              <a:t> </a:t>
            </a:r>
            <a:r>
              <a:rPr lang="en-US" b="1" kern="100" dirty="0">
                <a:effectLst/>
                <a:latin typeface="Calibri" panose="020F0502020204030204" pitchFamily="34" charset="0"/>
                <a:ea typeface="Calibri" panose="020F0502020204030204" pitchFamily="34" charset="0"/>
                <a:cs typeface="Arial" panose="020B0604020202020204" pitchFamily="34" charset="0"/>
              </a:rPr>
              <a:t>How to treat project waste </a:t>
            </a:r>
            <a:r>
              <a:rPr lang="en-US" kern="100" dirty="0">
                <a:effectLst/>
                <a:latin typeface="Calibri" panose="020F0502020204030204" pitchFamily="34" charset="0"/>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b="1" kern="100" dirty="0">
                <a:latin typeface="Calibri" panose="020F0502020204030204" pitchFamily="34" charset="0"/>
                <a:ea typeface="Calibri" panose="020F0502020204030204" pitchFamily="34" charset="0"/>
                <a:cs typeface="Arial" panose="020B0604020202020204" pitchFamily="34" charset="0"/>
              </a:rPr>
              <a:t>Security and safety of project personnel</a:t>
            </a:r>
            <a:endParaRPr lang="en-US" dirty="0"/>
          </a:p>
        </p:txBody>
      </p:sp>
    </p:spTree>
    <p:extLst>
      <p:ext uri="{BB962C8B-B14F-4D97-AF65-F5344CB8AC3E}">
        <p14:creationId xmlns:p14="http://schemas.microsoft.com/office/powerpoint/2010/main" val="18649968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(7) Commercial Feasibility study</a:t>
            </a:r>
          </a:p>
        </p:txBody>
      </p:sp>
    </p:spTree>
    <p:extLst>
      <p:ext uri="{BB962C8B-B14F-4D97-AF65-F5344CB8AC3E}">
        <p14:creationId xmlns:p14="http://schemas.microsoft.com/office/powerpoint/2010/main" val="2236529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(7) Commercial Feasibility study</a:t>
            </a:r>
          </a:p>
        </p:txBody>
      </p:sp>
      <p:sp>
        <p:nvSpPr>
          <p:cNvPr id="3" name="Content Placeholder 2">
            <a:extLst>
              <a:ext uri="{FF2B5EF4-FFF2-40B4-BE49-F238E27FC236}">
                <a16:creationId xmlns:a16="http://schemas.microsoft.com/office/drawing/2014/main" id="{B6757ED8-E54A-A2E4-0702-00CDC1FDEF77}"/>
              </a:ext>
            </a:extLst>
          </p:cNvPr>
          <p:cNvSpPr txBox="1">
            <a:spLocks/>
          </p:cNvSpPr>
          <p:nvPr/>
        </p:nvSpPr>
        <p:spPr>
          <a:xfrm>
            <a:off x="1364043" y="166607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It aims to </a:t>
            </a:r>
            <a:r>
              <a:rPr lang="en-US" sz="2000" b="1" kern="100" dirty="0">
                <a:effectLst/>
                <a:latin typeface="Calibri" panose="020F0502020204030204" pitchFamily="34" charset="0"/>
                <a:ea typeface="Calibri" panose="020F0502020204030204" pitchFamily="34" charset="0"/>
                <a:cs typeface="Arial" panose="020B0604020202020204" pitchFamily="34" charset="0"/>
              </a:rPr>
              <a:t>determine the profitability of the project and</a:t>
            </a:r>
            <a:r>
              <a:rPr lang="en-US" sz="2000" kern="100" dirty="0">
                <a:effectLst/>
                <a:latin typeface="Calibri" panose="020F0502020204030204" pitchFamily="34" charset="0"/>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the costs </a:t>
            </a:r>
            <a:r>
              <a:rPr lang="en-US" sz="2000" kern="100" dirty="0">
                <a:effectLst/>
                <a:latin typeface="Calibri" panose="020F0502020204030204" pitchFamily="34" charset="0"/>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the returns </a:t>
            </a:r>
            <a:r>
              <a:rPr lang="en-US" sz="2000" kern="100" dirty="0">
                <a:effectLst/>
                <a:latin typeface="Calibri" panose="020F0502020204030204" pitchFamily="34" charset="0"/>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compare the cost with the returns </a:t>
            </a:r>
            <a:r>
              <a:rPr lang="en-US" sz="2000" kern="100" dirty="0">
                <a:effectLst/>
                <a:latin typeface="Calibri" panose="020F0502020204030204" pitchFamily="34" charset="0"/>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profitability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19713046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rgbClr val="002060"/>
                </a:solidFill>
              </a:rPr>
              <a:t>Summary</a:t>
            </a:r>
          </a:p>
        </p:txBody>
      </p:sp>
      <p:sp>
        <p:nvSpPr>
          <p:cNvPr id="2" name="Content Placeholder 2">
            <a:extLst>
              <a:ext uri="{FF2B5EF4-FFF2-40B4-BE49-F238E27FC236}">
                <a16:creationId xmlns:a16="http://schemas.microsoft.com/office/drawing/2014/main" id="{FBDF2934-4BE2-F5F5-5A93-D3B27AD7E539}"/>
              </a:ext>
            </a:extLst>
          </p:cNvPr>
          <p:cNvSpPr txBox="1">
            <a:spLocks/>
          </p:cNvSpPr>
          <p:nvPr/>
        </p:nvSpPr>
        <p:spPr>
          <a:xfrm>
            <a:off x="1450787" y="1497485"/>
            <a:ext cx="825795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Calibri" panose="020F0502020204030204" pitchFamily="34" charset="0"/>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Financial</a:t>
            </a:r>
            <a:r>
              <a:rPr lang="en-US" sz="2000" kern="100" dirty="0">
                <a:effectLst/>
                <a:latin typeface="Arial" panose="020B0604020202020204" pitchFamily="34" charset="0"/>
                <a:ea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1418573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369A22E6-23B9-5A39-C19F-4D246F05DE5F}"/>
              </a:ext>
            </a:extLst>
          </p:cNvPr>
          <p:cNvGraphicFramePr>
            <a:graphicFrameLocks noGrp="1"/>
          </p:cNvGraphicFramePr>
          <p:nvPr>
            <p:extLst>
              <p:ext uri="{D42A27DB-BD31-4B8C-83A1-F6EECF244321}">
                <p14:modId xmlns:p14="http://schemas.microsoft.com/office/powerpoint/2010/main" val="1033259207"/>
              </p:ext>
            </p:extLst>
          </p:nvPr>
        </p:nvGraphicFramePr>
        <p:xfrm>
          <a:off x="2146852" y="1896881"/>
          <a:ext cx="7633029" cy="3352800"/>
        </p:xfrm>
        <a:graphic>
          <a:graphicData uri="http://schemas.openxmlformats.org/drawingml/2006/table">
            <a:tbl>
              <a:tblPr firstRow="1" firstCol="1" bandRow="1"/>
              <a:tblGrid>
                <a:gridCol w="7633029">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the purpose of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Establish market trends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Provide quality information for decision making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Give focus to the project and outline alternatives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Specify business alterative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included in the composition of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Demographic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Physical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Resources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03E573E8-852A-9368-0C7D-2A8BB7AEA566}"/>
              </a:ext>
            </a:extLst>
          </p:cNvPr>
          <p:cNvGraphicFramePr>
            <a:graphicFrameLocks noGrp="1"/>
          </p:cNvGraphicFramePr>
          <p:nvPr>
            <p:extLst>
              <p:ext uri="{D42A27DB-BD31-4B8C-83A1-F6EECF244321}">
                <p14:modId xmlns:p14="http://schemas.microsoft.com/office/powerpoint/2010/main" val="704643084"/>
              </p:ext>
            </p:extLst>
          </p:nvPr>
        </p:nvGraphicFramePr>
        <p:xfrm>
          <a:off x="1431235" y="1896120"/>
          <a:ext cx="8348646" cy="292608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among aspects of technical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Location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Demand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Security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Instruction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________ is the process of determining whether a project idea is viable.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A72A810A-EB5B-75C7-8741-706C27A2B5DE}"/>
              </a:ext>
            </a:extLst>
          </p:cNvPr>
          <p:cNvGraphicFramePr>
            <a:graphicFrameLocks noGrp="1"/>
          </p:cNvGraphicFramePr>
          <p:nvPr>
            <p:extLst>
              <p:ext uri="{D42A27DB-BD31-4B8C-83A1-F6EECF244321}">
                <p14:modId xmlns:p14="http://schemas.microsoft.com/office/powerpoint/2010/main" val="2372103756"/>
              </p:ext>
            </p:extLst>
          </p:nvPr>
        </p:nvGraphicFramePr>
        <p:xfrm>
          <a:off x="1874165" y="1731604"/>
          <a:ext cx="8930392" cy="3979934"/>
        </p:xfrm>
        <a:graphic>
          <a:graphicData uri="http://schemas.openxmlformats.org/drawingml/2006/table">
            <a:tbl>
              <a:tblPr firstRow="1" firstCol="1" bandRow="1"/>
              <a:tblGrid>
                <a:gridCol w="8930392">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________ feasibility study is a quick financial assessment of the viability of a project idea.</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Organizational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Institutional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Product/service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1800" b="1" i="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B68EA2BC-CD14-31BD-BA3F-1386C8C6CDA5}"/>
              </a:ext>
            </a:extLst>
          </p:cNvPr>
          <p:cNvGraphicFramePr>
            <a:graphicFrameLocks noGrp="1"/>
          </p:cNvGraphicFramePr>
          <p:nvPr>
            <p:extLst>
              <p:ext uri="{D42A27DB-BD31-4B8C-83A1-F6EECF244321}">
                <p14:modId xmlns:p14="http://schemas.microsoft.com/office/powerpoint/2010/main" val="318972670"/>
              </p:ext>
            </p:extLst>
          </p:nvPr>
        </p:nvGraphicFramePr>
        <p:xfrm>
          <a:off x="1563757" y="1704221"/>
          <a:ext cx="8216124" cy="33528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primary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secondary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derivative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secondary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primary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derivative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8207060-F9AA-444E-F47B-A5A554D232BA}"/>
              </a:ext>
            </a:extLst>
          </p:cNvPr>
          <p:cNvGraphicFramePr>
            <a:graphicFrameLocks noGrp="1"/>
          </p:cNvGraphicFramePr>
          <p:nvPr>
            <p:extLst>
              <p:ext uri="{D42A27DB-BD31-4B8C-83A1-F6EECF244321}">
                <p14:modId xmlns:p14="http://schemas.microsoft.com/office/powerpoint/2010/main" val="3199838479"/>
              </p:ext>
            </p:extLst>
          </p:nvPr>
        </p:nvGraphicFramePr>
        <p:xfrm>
          <a:off x="2027583" y="1860672"/>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What is an example of secondary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Newspaper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Focus Group</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Questionnaire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What is an example of primary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Observation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Magazine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Newspaper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Government statistics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8C04D506-52E9-620F-E531-EC6430B1C787}"/>
              </a:ext>
            </a:extLst>
          </p:cNvPr>
          <p:cNvGraphicFramePr>
            <a:graphicFrameLocks noGrp="1"/>
          </p:cNvGraphicFramePr>
          <p:nvPr>
            <p:extLst>
              <p:ext uri="{D42A27DB-BD31-4B8C-83A1-F6EECF244321}">
                <p14:modId xmlns:p14="http://schemas.microsoft.com/office/powerpoint/2010/main" val="1931757718"/>
              </p:ext>
            </p:extLst>
          </p:nvPr>
        </p:nvGraphicFramePr>
        <p:xfrm>
          <a:off x="1795781" y="2018801"/>
          <a:ext cx="8600438" cy="310896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Public laws and government regulations are part of-----</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Designing the organizational structure of the project is part of-----</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TotalTime>
  <Words>1653</Words>
  <Application>Microsoft Office PowerPoint</Application>
  <PresentationFormat>Widescreen</PresentationFormat>
  <Paragraphs>208</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Lora</vt:lpstr>
      <vt:lpstr>Segoe UI Symbol</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34</cp:revision>
  <dcterms:created xsi:type="dcterms:W3CDTF">2023-04-29T09:08:23Z</dcterms:created>
  <dcterms:modified xsi:type="dcterms:W3CDTF">2023-06-04T17:05:36Z</dcterms:modified>
</cp:coreProperties>
</file>