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75" r:id="rId3"/>
    <p:sldMasterId id="2147483693" r:id="rId4"/>
  </p:sldMasterIdLst>
  <p:notesMasterIdLst>
    <p:notesMasterId r:id="rId38"/>
  </p:notesMasterIdLst>
  <p:sldIdLst>
    <p:sldId id="480" r:id="rId5"/>
    <p:sldId id="303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503" r:id="rId37"/>
  </p:sldIdLst>
  <p:sldSz cx="12192000" cy="6858000"/>
  <p:notesSz cx="6858000" cy="9144000"/>
  <p:defaultTextStyle>
    <a:defPPr>
      <a:defRPr lang="ar-SA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82208" autoAdjust="0"/>
  </p:normalViewPr>
  <p:slideViewPr>
    <p:cSldViewPr>
      <p:cViewPr varScale="1">
        <p:scale>
          <a:sx n="68" d="100"/>
          <a:sy n="68" d="100"/>
        </p:scale>
        <p:origin x="1234" y="53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presProps" Target="presProps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2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8" Type="http://schemas.openxmlformats.org/officeDocument/2006/relationships/slide" Target="slides/slide4.xml"/><Relationship Id="rId3" Type="http://schemas.openxmlformats.org/officeDocument/2006/relationships/slideMaster" Target="slideMasters/slideMaster1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رأس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7B45C00F-ABF3-4899-9447-0DA69EBA04F5}" type="datetimeFigureOut">
              <a:rPr lang="ar-SA" smtClean="0"/>
              <a:t>08/09/1446</a:t>
            </a:fld>
            <a:endParaRPr lang="ar-SA"/>
          </a:p>
        </p:txBody>
      </p:sp>
      <p:sp>
        <p:nvSpPr>
          <p:cNvPr id="4" name="عنصر نائب لصورة الشريحة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ar-SA"/>
          </a:p>
        </p:txBody>
      </p:sp>
      <p:sp>
        <p:nvSpPr>
          <p:cNvPr id="5" name="عنصر نائب للملاحظات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EB7FD29D-FB55-4DC5-BA37-9D5818DEF547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8819673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F60CF0-AFC1-4A77-9983-0C96A6C8C6A7}" type="slidenum">
              <a:rPr lang="ar-SA" smtClean="0"/>
              <a:t>3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4914366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F60CF0-AFC1-4A77-9983-0C96A6C8C6A7}" type="slidenum">
              <a:rPr lang="ar-SA" smtClean="0"/>
              <a:t>4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2084326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B7FD29D-FB55-4DC5-BA37-9D5818DEF547}" type="slidenum">
              <a:rPr lang="ar-SA" smtClean="0"/>
              <a:t>9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53249875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F60CF0-AFC1-4A77-9983-0C96A6C8C6A7}" type="slidenum">
              <a:rPr lang="ar-SA" smtClean="0"/>
              <a:t>14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3259610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F60CF0-AFC1-4A77-9983-0C96A6C8C6A7}" type="slidenum">
              <a:rPr lang="ar-SA" smtClean="0"/>
              <a:t>15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25012207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r>
              <a:rPr lang="en-US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00FFFF"/>
                </a:highlight>
              </a:rPr>
              <a:t>Strategic Projects </a:t>
            </a:r>
            <a:endParaRPr lang="ar-EG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highlight>
                <a:srgbClr val="00FFFF"/>
              </a:highlight>
            </a:endParaRPr>
          </a:p>
          <a:p>
            <a:pPr algn="l"/>
            <a:r>
              <a:rPr lang="en-US" dirty="0"/>
              <a:t>involve creating something new and innovative. A new product, a new service, a new retail location, a new branch or division, or even a new factory might be a strategic project because it will allow an organization to gain a strategic advantage over its competitors</a:t>
            </a:r>
            <a:r>
              <a:rPr lang="ar-EG" dirty="0"/>
              <a:t>.</a:t>
            </a:r>
            <a:endParaRPr lang="en-US" dirty="0"/>
          </a:p>
          <a:p>
            <a:pPr algn="l"/>
            <a:r>
              <a:rPr lang="en-US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Operational Projects </a:t>
            </a:r>
            <a:endParaRPr lang="ar-EG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r>
              <a:rPr lang="en-US" dirty="0"/>
              <a:t>improve current operations. These projects may not produce radical improvements, but they will reduce costs, get work done more efficiently, or produce a higher-quality product .</a:t>
            </a:r>
          </a:p>
          <a:p>
            <a:pPr algn="l"/>
            <a:endParaRPr lang="en-US" dirty="0"/>
          </a:p>
          <a:p>
            <a:pPr algn="l"/>
            <a:r>
              <a:rPr lang="en-US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00FFFF"/>
                </a:highlight>
              </a:rPr>
              <a:t>Compliance Projects </a:t>
            </a:r>
            <a:endParaRPr lang="ar-EG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highlight>
                <a:srgbClr val="00FFFF"/>
              </a:highlight>
            </a:endParaRPr>
          </a:p>
          <a:p>
            <a:pPr algn="l"/>
            <a:r>
              <a:rPr lang="en-US" dirty="0"/>
              <a:t>must be done to comply with an industry or governmental regulation or standard. Often there is no choice about whether to implement a project to meet a regulation, but there may be several project options to consider, any of which would result in meeting compliance requirements.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B7FD29D-FB55-4DC5-BA37-9D5818DEF547}" type="slidenum">
              <a:rPr lang="ar-SA" smtClean="0"/>
              <a:t>16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37691218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B7FD29D-FB55-4DC5-BA37-9D5818DEF547}" type="slidenum">
              <a:rPr lang="ar-SA" smtClean="0"/>
              <a:t>21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59836754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B7FD29D-FB55-4DC5-BA37-9D5818DEF547}" type="slidenum">
              <a:rPr lang="ar-SA" smtClean="0"/>
              <a:t>32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5494034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85186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51012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37383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3/7/2025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9753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3/7/2025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30343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3/7/2025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06171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3/7/2025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39567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3/7/2025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57703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3/7/2025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79878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43261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0487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901632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007273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009016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301099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0724681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531435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814225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564766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143237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3/7/2025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813057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3/7/2025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259401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3/7/2025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73440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3/7/2025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170708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3/7/2025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593498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3/7/2025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160456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147147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61076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01500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82728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15188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7211366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913833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2166477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30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9.xml"/><Relationship Id="rId17" Type="http://schemas.openxmlformats.org/officeDocument/2006/relationships/slideLayout" Target="../slideLayouts/slideLayout34.xml"/><Relationship Id="rId2" Type="http://schemas.openxmlformats.org/officeDocument/2006/relationships/slideLayout" Target="../slideLayouts/slideLayout19.xml"/><Relationship Id="rId16" Type="http://schemas.openxmlformats.org/officeDocument/2006/relationships/slideLayout" Target="../slideLayouts/slideLayout33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27.xml"/><Relationship Id="rId19" Type="http://schemas.openxmlformats.org/officeDocument/2006/relationships/image" Target="../media/image2.jpg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3/7/2025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14433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87" r:id="rId12"/>
    <p:sldLayoutId id="2147483688" r:id="rId13"/>
    <p:sldLayoutId id="2147483689" r:id="rId14"/>
    <p:sldLayoutId id="2147483690" r:id="rId15"/>
    <p:sldLayoutId id="2147483691" r:id="rId16"/>
    <p:sldLayoutId id="2147483692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3/7/2025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13429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95" r:id="rId2"/>
    <p:sldLayoutId id="2147483696" r:id="rId3"/>
    <p:sldLayoutId id="2147483697" r:id="rId4"/>
    <p:sldLayoutId id="2147483698" r:id="rId5"/>
    <p:sldLayoutId id="2147483699" r:id="rId6"/>
    <p:sldLayoutId id="2147483700" r:id="rId7"/>
    <p:sldLayoutId id="2147483701" r:id="rId8"/>
    <p:sldLayoutId id="2147483702" r:id="rId9"/>
    <p:sldLayoutId id="2147483703" r:id="rId10"/>
    <p:sldLayoutId id="2147483704" r:id="rId11"/>
    <p:sldLayoutId id="2147483705" r:id="rId12"/>
    <p:sldLayoutId id="2147483706" r:id="rId13"/>
    <p:sldLayoutId id="2147483707" r:id="rId14"/>
    <p:sldLayoutId id="2147483708" r:id="rId15"/>
    <p:sldLayoutId id="2147483709" r:id="rId16"/>
    <p:sldLayoutId id="2147483710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34.xml"/><Relationship Id="rId5" Type="http://schemas.openxmlformats.org/officeDocument/2006/relationships/image" Target="../media/image33.png"/><Relationship Id="rId4" Type="http://schemas.openxmlformats.org/officeDocument/2006/relationships/image" Target="../media/image3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Prepared by Dr.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Nagwan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Al-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Qershi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94617" y="5812126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No. 5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274145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PMG201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Project Feasibility Study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DEF428B-C119-AEA3-EEFD-6557AEB8D444}"/>
              </a:ext>
            </a:extLst>
          </p:cNvPr>
          <p:cNvSpPr txBox="1"/>
          <p:nvPr/>
        </p:nvSpPr>
        <p:spPr>
          <a:xfrm>
            <a:off x="350933" y="2082696"/>
            <a:ext cx="5539989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Project Feasibility Study</a:t>
            </a:r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-43542"/>
            <a:ext cx="8659664" cy="5300798"/>
          </a:xfrm>
        </p:spPr>
      </p:pic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7266283" y="2468612"/>
            <a:ext cx="4614542" cy="1499794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MANAGER, THE ORGANIZATION, AND THE TEAM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240524" y="6231076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Dr.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Nagwan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Al-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Qershi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4" y="5755368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normalizeH="0" baseline="0" noProof="0" dirty="0"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3712" y="404664"/>
            <a:ext cx="5502275" cy="1349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" name="Content Placeholder 2"/>
          <p:cNvSpPr txBox="1">
            <a:spLocks/>
          </p:cNvSpPr>
          <p:nvPr/>
        </p:nvSpPr>
        <p:spPr>
          <a:xfrm>
            <a:off x="2348106" y="1743541"/>
            <a:ext cx="7495787" cy="3816424"/>
          </a:xfrm>
          <a:prstGeom prst="rect">
            <a:avLst/>
          </a:prstGeom>
          <a:ln>
            <a:noFill/>
          </a:ln>
        </p:spPr>
        <p:txBody>
          <a:bodyPr anchor="t">
            <a:normAutofit lnSpcReduction="10000"/>
          </a:bodyPr>
          <a:lstStyle>
            <a:lvl1pPr marL="342900" indent="-342900" algn="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rtl="0">
              <a:buNone/>
            </a:pPr>
            <a:r>
              <a:rPr lang="en-US" sz="2400" dirty="0">
                <a:solidFill>
                  <a:srgbClr val="C00000"/>
                </a:solidFill>
                <a:latin typeface="Arial Black" panose="020B0A04020102020204" pitchFamily="34" charset="0"/>
              </a:rPr>
              <a:t>THE MANAGER, THE ORGANIZATION, AND THE TEAM</a:t>
            </a:r>
          </a:p>
          <a:p>
            <a:pPr marL="514350" indent="-514350" algn="just" rtl="0">
              <a:buFont typeface="Arial" panose="020B0604020202020204" pitchFamily="34" charset="0"/>
              <a:buAutoNum type="arabicPeriod"/>
            </a:pPr>
            <a:r>
              <a:rPr lang="en-US" sz="2400" b="1" dirty="0"/>
              <a:t>The PM’s Roles</a:t>
            </a:r>
          </a:p>
          <a:p>
            <a:pPr marL="514350" indent="-514350" algn="just" rtl="0">
              <a:buFont typeface="Arial" panose="020B0604020202020204" pitchFamily="34" charset="0"/>
              <a:buAutoNum type="arabicPeriod"/>
            </a:pPr>
            <a:r>
              <a:rPr lang="en-US" sz="2400" b="1" dirty="0"/>
              <a:t>The PM’s Responsibilities to the Project</a:t>
            </a:r>
          </a:p>
          <a:p>
            <a:pPr marL="514350" indent="-514350" algn="just" rtl="0">
              <a:buFont typeface="Arial" panose="020B0604020202020204" pitchFamily="34" charset="0"/>
              <a:buAutoNum type="arabicPeriod"/>
            </a:pPr>
            <a:r>
              <a:rPr lang="en-US" sz="2400" b="1" dirty="0"/>
              <a:t>Selection of a Project Manager</a:t>
            </a:r>
          </a:p>
          <a:p>
            <a:pPr marL="514350" indent="-514350" algn="just" rtl="0">
              <a:buFont typeface="Arial" panose="020B0604020202020204" pitchFamily="34" charset="0"/>
              <a:buAutoNum type="arabicPeriod"/>
            </a:pPr>
            <a:r>
              <a:rPr lang="en-US" sz="2400" b="1" dirty="0"/>
              <a:t>Project Management as a Profession </a:t>
            </a:r>
          </a:p>
          <a:p>
            <a:pPr marL="514350" indent="-514350" algn="just" rtl="0">
              <a:buFont typeface="Arial" panose="020B0604020202020204" pitchFamily="34" charset="0"/>
              <a:buAutoNum type="arabicPeriod"/>
            </a:pPr>
            <a:r>
              <a:rPr lang="en-US" sz="2400" b="1" dirty="0"/>
              <a:t>Fitting Projects Into the Parent Organization</a:t>
            </a:r>
          </a:p>
          <a:p>
            <a:pPr marL="514350" indent="-514350" algn="just" rtl="0">
              <a:buFont typeface="Arial" panose="020B0604020202020204" pitchFamily="34" charset="0"/>
              <a:buAutoNum type="arabicPeriod"/>
            </a:pPr>
            <a:r>
              <a:rPr lang="en-US" sz="2400" b="1" dirty="0"/>
              <a:t>The Project Team</a:t>
            </a:r>
          </a:p>
          <a:p>
            <a:pPr algn="just" rtl="0">
              <a:buFont typeface="Wingdings" panose="05000000000000000000" pitchFamily="2" charset="2"/>
              <a:buChar char="q"/>
            </a:pPr>
            <a:r>
              <a:rPr lang="en-US" sz="2400" dirty="0">
                <a:solidFill>
                  <a:srgbClr val="C00000"/>
                </a:solidFill>
                <a:latin typeface="Arial Black" panose="020B0A04020102020204" pitchFamily="34" charset="0"/>
              </a:rPr>
              <a:t>Effective Team Management</a:t>
            </a:r>
            <a:endParaRPr lang="en-US" sz="2400" dirty="0">
              <a:solidFill>
                <a:srgbClr val="C00000"/>
              </a:solidFill>
            </a:endParaRPr>
          </a:p>
          <a:p>
            <a:pPr marL="514350" indent="-514350" algn="just" rtl="0">
              <a:buFont typeface="Arial" panose="020B0604020202020204" pitchFamily="34" charset="0"/>
              <a:buAutoNum type="arabicPeriod"/>
            </a:pP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3047816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9159"/>
    </mc:Choice>
    <mc:Fallback xmlns="">
      <p:transition spd="slow" advTm="109159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مستطيل 5"/>
          <p:cNvSpPr/>
          <p:nvPr/>
        </p:nvSpPr>
        <p:spPr>
          <a:xfrm>
            <a:off x="1991545" y="1484785"/>
            <a:ext cx="27370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>
                <a:solidFill>
                  <a:srgbClr val="FF0000"/>
                </a:solidFill>
              </a:rPr>
              <a:t>1- THE PM ’ S ROLES</a:t>
            </a:r>
            <a:endParaRPr lang="ar-SA" sz="2400" b="1" dirty="0"/>
          </a:p>
        </p:txBody>
      </p:sp>
      <p:sp>
        <p:nvSpPr>
          <p:cNvPr id="7" name="مستطيل 6"/>
          <p:cNvSpPr/>
          <p:nvPr/>
        </p:nvSpPr>
        <p:spPr>
          <a:xfrm>
            <a:off x="1847528" y="2564065"/>
            <a:ext cx="345638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b="1" dirty="0"/>
              <a:t>Once a project has been </a:t>
            </a:r>
            <a:r>
              <a:rPr lang="en-US" sz="2000" b="1" dirty="0"/>
              <a:t>selected</a:t>
            </a:r>
            <a:r>
              <a:rPr lang="en-US" b="1" dirty="0"/>
              <a:t>, </a:t>
            </a:r>
            <a:r>
              <a:rPr lang="en-US" b="1" dirty="0">
                <a:solidFill>
                  <a:srgbClr val="C00000"/>
                </a:solidFill>
              </a:rPr>
              <a:t>the next step is for senior management to choose a project manager (PM). </a:t>
            </a:r>
            <a:r>
              <a:rPr lang="en-US" b="1" dirty="0"/>
              <a:t>It is the PM ’ s job to make sure that the project is properly planned, implemented, and completed</a:t>
            </a:r>
            <a:endParaRPr lang="ar-SA" b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4406" y="1961034"/>
            <a:ext cx="4579937" cy="3268167"/>
          </a:xfrm>
          <a:prstGeom prst="rect">
            <a:avLst/>
          </a:prstGeom>
          <a:noFill/>
          <a:ln>
            <a:noFill/>
          </a:ln>
          <a:effectLst>
            <a:glow rad="63500">
              <a:schemeClr val="accent1">
                <a:alpha val="29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  <a:softEdge rad="762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90676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7119"/>
    </mc:Choice>
    <mc:Fallback xmlns="">
      <p:transition spd="slow" advTm="107119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مستطيل 5"/>
          <p:cNvSpPr/>
          <p:nvPr/>
        </p:nvSpPr>
        <p:spPr>
          <a:xfrm>
            <a:off x="1343472" y="1604260"/>
            <a:ext cx="5556795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l" rtl="0">
              <a:buFontTx/>
              <a:buChar char="-"/>
            </a:pPr>
            <a:r>
              <a:rPr lang="en-US" b="1" dirty="0"/>
              <a:t>The PM is a </a:t>
            </a:r>
            <a:r>
              <a:rPr lang="en-US" b="1" dirty="0">
                <a:solidFill>
                  <a:srgbClr val="C00000"/>
                </a:solidFill>
              </a:rPr>
              <a:t>facilitator</a:t>
            </a:r>
            <a:r>
              <a:rPr lang="en-US" b="1" dirty="0"/>
              <a:t>, unlike the traditional manager who is a </a:t>
            </a:r>
            <a:r>
              <a:rPr lang="en-US" b="1" dirty="0">
                <a:solidFill>
                  <a:srgbClr val="C00000"/>
                </a:solidFill>
              </a:rPr>
              <a:t>supervisor</a:t>
            </a:r>
            <a:r>
              <a:rPr lang="en-US" b="1" dirty="0"/>
              <a:t>.</a:t>
            </a:r>
          </a:p>
          <a:p>
            <a:pPr marL="285750" indent="-285750" algn="l" rtl="0">
              <a:buFontTx/>
              <a:buChar char="-"/>
            </a:pPr>
            <a:r>
              <a:rPr lang="en-US" b="1" dirty="0"/>
              <a:t> The PM must </a:t>
            </a:r>
            <a:r>
              <a:rPr lang="en-US" b="1" dirty="0">
                <a:solidFill>
                  <a:srgbClr val="C00000"/>
                </a:solidFill>
              </a:rPr>
              <a:t>adopt the systems approach </a:t>
            </a:r>
            <a:r>
              <a:rPr lang="en-US" b="1" dirty="0"/>
              <a:t>to making decisions and managing projects. </a:t>
            </a:r>
          </a:p>
          <a:p>
            <a:pPr marL="285750" indent="-285750" algn="l" rtl="0">
              <a:buFontTx/>
              <a:buChar char="-"/>
            </a:pPr>
            <a:r>
              <a:rPr lang="en-US" b="1" dirty="0">
                <a:solidFill>
                  <a:srgbClr val="C00000"/>
                </a:solidFill>
              </a:rPr>
              <a:t>Multiple communication </a:t>
            </a:r>
            <a:r>
              <a:rPr lang="en-US" b="1" dirty="0"/>
              <a:t>paths exist in any project, and some paths bypass the PM, causing problems. </a:t>
            </a:r>
          </a:p>
          <a:p>
            <a:pPr marL="285750" indent="-285750" algn="l" rtl="0">
              <a:buFontTx/>
              <a:buChar char="-"/>
            </a:pPr>
            <a:r>
              <a:rPr lang="en-US" b="1" dirty="0">
                <a:solidFill>
                  <a:srgbClr val="C00000"/>
                </a:solidFill>
              </a:rPr>
              <a:t>Much project communication takes place in meetings </a:t>
            </a:r>
            <a:r>
              <a:rPr lang="en-US" b="1" dirty="0"/>
              <a:t>that may be run effectively if some simple rules are followed.</a:t>
            </a:r>
          </a:p>
          <a:p>
            <a:pPr marL="285750" indent="-285750" algn="l" rtl="0">
              <a:buFontTx/>
              <a:buChar char="-"/>
            </a:pPr>
            <a:r>
              <a:rPr lang="en-US" b="1" dirty="0">
                <a:solidFill>
                  <a:srgbClr val="C00000"/>
                </a:solidFill>
              </a:rPr>
              <a:t> In </a:t>
            </a:r>
            <a:r>
              <a:rPr lang="en-US" b="1" dirty="0">
                <a:solidFill>
                  <a:srgbClr val="C00000"/>
                </a:solidFill>
                <a:highlight>
                  <a:srgbClr val="FFFF00"/>
                </a:highlight>
              </a:rPr>
              <a:t>virtual projects </a:t>
            </a:r>
            <a:r>
              <a:rPr lang="en-US" b="1" dirty="0">
                <a:solidFill>
                  <a:srgbClr val="C00000"/>
                </a:solidFill>
              </a:rPr>
              <a:t>much communication is via high technology channels. </a:t>
            </a:r>
          </a:p>
          <a:p>
            <a:pPr marL="285750" indent="-285750" algn="l" rtl="0">
              <a:buFontTx/>
              <a:buChar char="-"/>
            </a:pPr>
            <a:r>
              <a:rPr lang="en-US" b="1" u="sng" dirty="0">
                <a:solidFill>
                  <a:srgbClr val="C00000"/>
                </a:solidFill>
              </a:rPr>
              <a:t>Above all, the PM must keep senior management informed about the current state of the project.</a:t>
            </a:r>
            <a:endParaRPr lang="ar-SA" u="sng" dirty="0">
              <a:solidFill>
                <a:srgbClr val="C00000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4112" y="2132857"/>
            <a:ext cx="3330414" cy="2424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مستطيل 6"/>
          <p:cNvSpPr/>
          <p:nvPr/>
        </p:nvSpPr>
        <p:spPr>
          <a:xfrm>
            <a:off x="2351585" y="1234927"/>
            <a:ext cx="18617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THE PM ’ S ROLES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4074564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0995"/>
    </mc:Choice>
    <mc:Fallback xmlns="">
      <p:transition spd="slow" advTm="440995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مستطيل 5"/>
          <p:cNvSpPr/>
          <p:nvPr/>
        </p:nvSpPr>
        <p:spPr>
          <a:xfrm>
            <a:off x="1991544" y="2204864"/>
            <a:ext cx="367240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l" rtl="0">
              <a:buFont typeface="Arial" panose="020B0604020202020204" pitchFamily="34" charset="0"/>
              <a:buChar char="•"/>
            </a:pPr>
            <a:r>
              <a:rPr lang="en-US" sz="2400" dirty="0"/>
              <a:t>Facilitator.</a:t>
            </a:r>
          </a:p>
          <a:p>
            <a:pPr marL="457200" indent="-457200" algn="l" rtl="0">
              <a:buFont typeface="Arial" panose="020B0604020202020204" pitchFamily="34" charset="0"/>
              <a:buChar char="•"/>
            </a:pPr>
            <a:r>
              <a:rPr lang="en-US" sz="2400" dirty="0"/>
              <a:t>Communicator.</a:t>
            </a:r>
          </a:p>
          <a:p>
            <a:pPr marL="457200" indent="-457200" algn="l" rtl="0">
              <a:buFont typeface="Arial" panose="020B0604020202020204" pitchFamily="34" charset="0"/>
              <a:buChar char="•"/>
            </a:pPr>
            <a:r>
              <a:rPr lang="en-US" sz="2400" dirty="0"/>
              <a:t>Virtual Project Manager.</a:t>
            </a:r>
          </a:p>
          <a:p>
            <a:pPr marL="457200" indent="-457200" algn="l" rtl="0">
              <a:buFont typeface="Arial" panose="020B0604020202020204" pitchFamily="34" charset="0"/>
              <a:buChar char="•"/>
            </a:pPr>
            <a:r>
              <a:rPr lang="en-US" sz="2400" dirty="0"/>
              <a:t>Meetings, Convener and Chair.</a:t>
            </a:r>
            <a:r>
              <a:rPr lang="ar-EG" sz="2400" dirty="0"/>
              <a:t> </a:t>
            </a:r>
            <a:r>
              <a:rPr lang="en-GB" sz="2400" dirty="0"/>
              <a:t> </a:t>
            </a:r>
            <a:r>
              <a:rPr lang="ar-EG" sz="2400" dirty="0"/>
              <a:t> منظم الاجتماعات والرئيس </a:t>
            </a:r>
            <a:endParaRPr lang="ar-SA" sz="2400" dirty="0"/>
          </a:p>
        </p:txBody>
      </p:sp>
      <p:sp>
        <p:nvSpPr>
          <p:cNvPr id="7" name="مستطيل 6"/>
          <p:cNvSpPr/>
          <p:nvPr/>
        </p:nvSpPr>
        <p:spPr>
          <a:xfrm>
            <a:off x="1964975" y="1612378"/>
            <a:ext cx="241803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>
                <a:solidFill>
                  <a:srgbClr val="FF0000"/>
                </a:solidFill>
              </a:rPr>
              <a:t>THE PM ’ S ROLES</a:t>
            </a:r>
            <a:endParaRPr lang="ar-SA" sz="24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3952" y="1575659"/>
            <a:ext cx="4842818" cy="38702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06139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3658"/>
    </mc:Choice>
    <mc:Fallback xmlns="">
      <p:transition spd="slow" advTm="73658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مستطيل 5"/>
          <p:cNvSpPr/>
          <p:nvPr/>
        </p:nvSpPr>
        <p:spPr>
          <a:xfrm>
            <a:off x="1919560" y="1348610"/>
            <a:ext cx="26512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ar-SA" b="1" dirty="0">
                <a:solidFill>
                  <a:srgbClr val="C00000"/>
                </a:solidFill>
              </a:rPr>
              <a:t>PM’s Role in </a:t>
            </a:r>
            <a:r>
              <a:rPr lang="en-US" altLang="ar-SA" b="1" dirty="0">
                <a:solidFill>
                  <a:srgbClr val="C00000"/>
                </a:solidFill>
                <a:highlight>
                  <a:srgbClr val="FFFF00"/>
                </a:highlight>
              </a:rPr>
              <a:t>Procurement</a:t>
            </a:r>
            <a:endParaRPr lang="ar-SA" b="1" dirty="0">
              <a:solidFill>
                <a:srgbClr val="C00000"/>
              </a:solidFill>
              <a:highlight>
                <a:srgbClr val="FFFF00"/>
              </a:highlight>
            </a:endParaRPr>
          </a:p>
        </p:txBody>
      </p:sp>
      <p:sp>
        <p:nvSpPr>
          <p:cNvPr id="7" name="مستطيل 6"/>
          <p:cNvSpPr/>
          <p:nvPr/>
        </p:nvSpPr>
        <p:spPr>
          <a:xfrm>
            <a:off x="1127449" y="1772816"/>
            <a:ext cx="5328592" cy="300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l" rtl="0">
              <a:spcBef>
                <a:spcPct val="50000"/>
              </a:spcBef>
              <a:buSzPct val="50000"/>
              <a:buFont typeface="Arial" panose="020B0604020202020204" pitchFamily="34" charset="0"/>
              <a:buChar char="•"/>
            </a:pPr>
            <a:r>
              <a:rPr lang="en-US" altLang="ar-SA" dirty="0">
                <a:highlight>
                  <a:srgbClr val="FFFF00"/>
                </a:highlight>
                <a:latin typeface="Arial" panose="020B0604020202020204" pitchFamily="34" charset="0"/>
              </a:rPr>
              <a:t>Know the procurement process</a:t>
            </a:r>
            <a:r>
              <a:rPr lang="en-US" altLang="ar-SA" dirty="0">
                <a:latin typeface="Arial" panose="020B0604020202020204" pitchFamily="34" charset="0"/>
              </a:rPr>
              <a:t>; seek support early from specialists in contracting, purchasing, law, and technical disciplines.</a:t>
            </a:r>
          </a:p>
          <a:p>
            <a:pPr marL="285750" indent="-285750" algn="l" rtl="0">
              <a:spcBef>
                <a:spcPct val="50000"/>
              </a:spcBef>
              <a:buSzPct val="50000"/>
              <a:buFont typeface="Arial" panose="020B0604020202020204" pitchFamily="34" charset="0"/>
              <a:buChar char="•"/>
            </a:pPr>
            <a:r>
              <a:rPr lang="en-US" altLang="ar-SA" dirty="0">
                <a:latin typeface="Arial" panose="020B0604020202020204" pitchFamily="34" charset="0"/>
              </a:rPr>
              <a:t>Involvement should begin </a:t>
            </a:r>
            <a:r>
              <a:rPr lang="en-US" altLang="ar-SA" dirty="0">
                <a:highlight>
                  <a:srgbClr val="FFFF00"/>
                </a:highlight>
                <a:latin typeface="Arial" panose="020B0604020202020204" pitchFamily="34" charset="0"/>
              </a:rPr>
              <a:t>at the start of </a:t>
            </a:r>
            <a:r>
              <a:rPr lang="en-US" altLang="ar-SA" dirty="0">
                <a:latin typeface="Arial" panose="020B0604020202020204" pitchFamily="34" charset="0"/>
              </a:rPr>
              <a:t>the procurement process.</a:t>
            </a:r>
          </a:p>
          <a:p>
            <a:pPr marL="285750" indent="-285750" algn="l" rtl="0">
              <a:spcBef>
                <a:spcPct val="50000"/>
              </a:spcBef>
              <a:buSzPct val="50000"/>
              <a:buFont typeface="Arial" panose="020B0604020202020204" pitchFamily="34" charset="0"/>
              <a:buChar char="•"/>
            </a:pPr>
            <a:r>
              <a:rPr lang="en-US" altLang="ar-SA" dirty="0">
                <a:highlight>
                  <a:srgbClr val="FFFF00"/>
                </a:highlight>
                <a:latin typeface="Arial" panose="020B0604020202020204" pitchFamily="34" charset="0"/>
              </a:rPr>
              <a:t>Understand </a:t>
            </a:r>
            <a:r>
              <a:rPr lang="en-US" altLang="ar-SA" dirty="0">
                <a:latin typeface="Arial" panose="020B0604020202020204" pitchFamily="34" charset="0"/>
              </a:rPr>
              <a:t>contract </a:t>
            </a:r>
            <a:r>
              <a:rPr lang="en-US" altLang="ar-SA" dirty="0">
                <a:highlight>
                  <a:srgbClr val="FFFF00"/>
                </a:highlight>
                <a:latin typeface="Arial" panose="020B0604020202020204" pitchFamily="34" charset="0"/>
              </a:rPr>
              <a:t>terms and conditions</a:t>
            </a:r>
          </a:p>
          <a:p>
            <a:pPr marL="285750" indent="-285750" algn="l" rtl="0">
              <a:spcBef>
                <a:spcPct val="50000"/>
              </a:spcBef>
              <a:buSzPct val="50000"/>
              <a:buFont typeface="Arial" panose="020B0604020202020204" pitchFamily="34" charset="0"/>
              <a:buChar char="•"/>
            </a:pPr>
            <a:r>
              <a:rPr lang="en-US" altLang="ar-SA" dirty="0">
                <a:latin typeface="Arial" panose="020B0604020202020204" pitchFamily="34" charset="0"/>
              </a:rPr>
              <a:t>Ensure the contract contains </a:t>
            </a:r>
            <a:r>
              <a:rPr lang="en-US" altLang="ar-SA" dirty="0">
                <a:highlight>
                  <a:srgbClr val="FFFF00"/>
                </a:highlight>
                <a:latin typeface="Arial" panose="020B0604020202020204" pitchFamily="34" charset="0"/>
              </a:rPr>
              <a:t>all</a:t>
            </a:r>
            <a:r>
              <a:rPr lang="en-US" altLang="ar-SA" dirty="0">
                <a:latin typeface="Arial" panose="020B0604020202020204" pitchFamily="34" charset="0"/>
              </a:rPr>
              <a:t> project management </a:t>
            </a:r>
            <a:r>
              <a:rPr lang="en-US" altLang="ar-SA" dirty="0">
                <a:highlight>
                  <a:srgbClr val="FFFF00"/>
                </a:highlight>
                <a:latin typeface="Arial" panose="020B0604020202020204" pitchFamily="34" charset="0"/>
              </a:rPr>
              <a:t>requirement</a:t>
            </a:r>
            <a:r>
              <a:rPr lang="en-US" altLang="ar-SA" dirty="0">
                <a:latin typeface="Arial" panose="020B0604020202020204" pitchFamily="34" charset="0"/>
              </a:rPr>
              <a:t>s and scope for the product or services being procured.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4032" y="1604260"/>
            <a:ext cx="3888408" cy="34089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10789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8493"/>
    </mc:Choice>
    <mc:Fallback xmlns="">
      <p:transition spd="slow" advTm="298493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مستطيل 5"/>
          <p:cNvSpPr/>
          <p:nvPr/>
        </p:nvSpPr>
        <p:spPr>
          <a:xfrm>
            <a:off x="1199456" y="1605971"/>
            <a:ext cx="5514039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l" rtl="0">
              <a:spcBef>
                <a:spcPct val="50000"/>
              </a:spcBef>
              <a:buSzPct val="50000"/>
              <a:buFont typeface="Arial" panose="020B0604020202020204" pitchFamily="34" charset="0"/>
              <a:buChar char="•"/>
            </a:pPr>
            <a:r>
              <a:rPr lang="en-US" altLang="ar-SA" dirty="0">
                <a:latin typeface="Arial" panose="020B0604020202020204" pitchFamily="34" charset="0"/>
              </a:rPr>
              <a:t>Identify </a:t>
            </a:r>
            <a:r>
              <a:rPr lang="en-US" altLang="ar-SA" dirty="0">
                <a:highlight>
                  <a:srgbClr val="FFFF00"/>
                </a:highlight>
                <a:latin typeface="Arial" panose="020B0604020202020204" pitchFamily="34" charset="0"/>
              </a:rPr>
              <a:t>risks and incorporate ways </a:t>
            </a:r>
            <a:r>
              <a:rPr lang="en-US" altLang="ar-SA" dirty="0">
                <a:latin typeface="Arial" panose="020B0604020202020204" pitchFamily="34" charset="0"/>
              </a:rPr>
              <a:t>to </a:t>
            </a:r>
            <a:r>
              <a:rPr lang="en-US" altLang="ar-SA" dirty="0">
                <a:highlight>
                  <a:srgbClr val="00FFFF"/>
                </a:highlight>
                <a:latin typeface="Arial" panose="020B0604020202020204" pitchFamily="34" charset="0"/>
              </a:rPr>
              <a:t>avoid, mitigate, transfer</a:t>
            </a:r>
            <a:r>
              <a:rPr lang="en-US" altLang="ar-SA" dirty="0">
                <a:latin typeface="Arial" panose="020B0604020202020204" pitchFamily="34" charset="0"/>
              </a:rPr>
              <a:t> to seller, or </a:t>
            </a:r>
            <a:r>
              <a:rPr lang="en-US" altLang="ar-SA" dirty="0">
                <a:highlight>
                  <a:srgbClr val="00FFFF"/>
                </a:highlight>
                <a:latin typeface="Arial" panose="020B0604020202020204" pitchFamily="34" charset="0"/>
              </a:rPr>
              <a:t>share</a:t>
            </a:r>
            <a:r>
              <a:rPr lang="en-US" altLang="ar-SA" dirty="0">
                <a:latin typeface="Arial" panose="020B0604020202020204" pitchFamily="34" charset="0"/>
              </a:rPr>
              <a:t> the potential risk within the contract.</a:t>
            </a:r>
          </a:p>
          <a:p>
            <a:pPr marL="285750" indent="-285750" algn="l" rtl="0">
              <a:spcBef>
                <a:spcPct val="50000"/>
              </a:spcBef>
              <a:buSzPct val="50000"/>
              <a:buFont typeface="Arial" panose="020B0604020202020204" pitchFamily="34" charset="0"/>
              <a:buChar char="•"/>
            </a:pPr>
            <a:r>
              <a:rPr lang="en-US" altLang="ar-SA" dirty="0">
                <a:highlight>
                  <a:srgbClr val="00FFFF"/>
                </a:highlight>
                <a:latin typeface="Arial" panose="020B0604020202020204" pitchFamily="34" charset="0"/>
              </a:rPr>
              <a:t>Fit the schedule </a:t>
            </a:r>
            <a:r>
              <a:rPr lang="en-US" altLang="ar-SA" dirty="0">
                <a:latin typeface="Arial" panose="020B0604020202020204" pitchFamily="34" charset="0"/>
              </a:rPr>
              <a:t>for completion of the procurement process into the schedule for the project.</a:t>
            </a:r>
          </a:p>
          <a:p>
            <a:pPr marL="285750" indent="-285750" algn="l" rtl="0">
              <a:spcBef>
                <a:spcPct val="50000"/>
              </a:spcBef>
              <a:buSzPct val="50000"/>
              <a:buFont typeface="Arial" panose="020B0604020202020204" pitchFamily="34" charset="0"/>
              <a:buChar char="•"/>
            </a:pPr>
            <a:r>
              <a:rPr lang="en-US" altLang="ar-SA" dirty="0">
                <a:latin typeface="Arial" panose="020B0604020202020204" pitchFamily="34" charset="0"/>
              </a:rPr>
              <a:t>Be </a:t>
            </a:r>
            <a:r>
              <a:rPr lang="en-US" altLang="ar-SA" dirty="0">
                <a:highlight>
                  <a:srgbClr val="00FFFF"/>
                </a:highlight>
                <a:latin typeface="Arial" panose="020B0604020202020204" pitchFamily="34" charset="0"/>
              </a:rPr>
              <a:t>engaged during contract negotiation </a:t>
            </a:r>
            <a:r>
              <a:rPr lang="en-US" altLang="ar-SA" dirty="0">
                <a:latin typeface="Arial" panose="020B0604020202020204" pitchFamily="34" charset="0"/>
              </a:rPr>
              <a:t>to establish a relationships with the seller.</a:t>
            </a:r>
          </a:p>
          <a:p>
            <a:pPr marL="285750" indent="-285750" algn="l" rtl="0">
              <a:spcBef>
                <a:spcPct val="50000"/>
              </a:spcBef>
              <a:buSzPct val="50000"/>
              <a:buFont typeface="Arial" panose="020B0604020202020204" pitchFamily="34" charset="0"/>
              <a:buChar char="•"/>
            </a:pPr>
            <a:r>
              <a:rPr lang="en-US" altLang="ar-SA" dirty="0">
                <a:latin typeface="Arial" panose="020B0604020202020204" pitchFamily="34" charset="0"/>
              </a:rPr>
              <a:t>Manage the </a:t>
            </a:r>
            <a:r>
              <a:rPr lang="en-US" altLang="ar-SA" dirty="0">
                <a:highlight>
                  <a:srgbClr val="00FFFF"/>
                </a:highlight>
                <a:latin typeface="Arial" panose="020B0604020202020204" pitchFamily="34" charset="0"/>
              </a:rPr>
              <a:t>entire project</a:t>
            </a:r>
            <a:r>
              <a:rPr lang="en-US" altLang="ar-SA" dirty="0">
                <a:latin typeface="Arial" panose="020B0604020202020204" pitchFamily="34" charset="0"/>
              </a:rPr>
              <a:t>, not just the contract statement of work.</a:t>
            </a:r>
          </a:p>
          <a:p>
            <a:pPr marL="285750" indent="-285750" algn="l" rtl="0">
              <a:spcBef>
                <a:spcPct val="50000"/>
              </a:spcBef>
              <a:buSzPct val="50000"/>
              <a:buFont typeface="Arial" panose="020B0604020202020204" pitchFamily="34" charset="0"/>
              <a:buChar char="•"/>
            </a:pPr>
            <a:r>
              <a:rPr lang="en-US" altLang="ar-SA" dirty="0">
                <a:latin typeface="Arial" panose="020B0604020202020204" pitchFamily="34" charset="0"/>
              </a:rPr>
              <a:t>Work with the contract or procurement manager to </a:t>
            </a:r>
            <a:r>
              <a:rPr lang="en-US" altLang="ar-SA" dirty="0">
                <a:highlight>
                  <a:srgbClr val="00FFFF"/>
                </a:highlight>
                <a:latin typeface="Arial" panose="020B0604020202020204" pitchFamily="34" charset="0"/>
              </a:rPr>
              <a:t>manage contract change control.</a:t>
            </a:r>
          </a:p>
        </p:txBody>
      </p:sp>
      <p:sp>
        <p:nvSpPr>
          <p:cNvPr id="7" name="مستطيل 6"/>
          <p:cNvSpPr/>
          <p:nvPr/>
        </p:nvSpPr>
        <p:spPr>
          <a:xfrm>
            <a:off x="1943455" y="1234927"/>
            <a:ext cx="26512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ar-SA" b="1" dirty="0">
                <a:solidFill>
                  <a:srgbClr val="C00000"/>
                </a:solidFill>
              </a:rPr>
              <a:t>PM’s Role in Procurement</a:t>
            </a:r>
            <a:endParaRPr lang="ar-SA" b="1" dirty="0">
              <a:solidFill>
                <a:srgbClr val="C00000"/>
              </a:solidFill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6080" y="1603256"/>
            <a:ext cx="3630978" cy="34089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44501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4569"/>
    </mc:Choice>
    <mc:Fallback xmlns="">
      <p:transition spd="slow" advTm="444569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مستطيل 4"/>
          <p:cNvSpPr/>
          <p:nvPr/>
        </p:nvSpPr>
        <p:spPr>
          <a:xfrm>
            <a:off x="2135560" y="1412776"/>
            <a:ext cx="676875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dirty="0">
                <a:solidFill>
                  <a:srgbClr val="C00000"/>
                </a:solidFill>
                <a:latin typeface="Arial Black" panose="020B0A04020102020204" pitchFamily="34" charset="0"/>
              </a:rPr>
              <a:t>2- THE PM ’ S RESPONSIBILITIES TO THE PROJECT</a:t>
            </a:r>
            <a:endParaRPr lang="ar-SA" dirty="0">
              <a:solidFill>
                <a:srgbClr val="C00000"/>
              </a:solidFill>
            </a:endParaRPr>
          </a:p>
        </p:txBody>
      </p:sp>
      <p:sp>
        <p:nvSpPr>
          <p:cNvPr id="6" name="مستطيل 5"/>
          <p:cNvSpPr/>
          <p:nvPr/>
        </p:nvSpPr>
        <p:spPr>
          <a:xfrm>
            <a:off x="1127448" y="2235519"/>
            <a:ext cx="482453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l" rtl="0">
              <a:buFont typeface="Arial" panose="020B0604020202020204" pitchFamily="34" charset="0"/>
              <a:buChar char="•"/>
            </a:pPr>
            <a:r>
              <a:rPr lang="en-US" b="1" dirty="0"/>
              <a:t>The PM has three overriding responsibilities to the project.</a:t>
            </a:r>
          </a:p>
          <a:p>
            <a:pPr marL="285750" indent="-285750" algn="l" rtl="0">
              <a:buFont typeface="Arial" panose="020B0604020202020204" pitchFamily="34" charset="0"/>
              <a:buChar char="•"/>
            </a:pPr>
            <a:r>
              <a:rPr lang="en-US" b="1" dirty="0"/>
              <a:t> </a:t>
            </a:r>
            <a:r>
              <a:rPr lang="en-US" b="1" dirty="0">
                <a:solidFill>
                  <a:srgbClr val="C00000"/>
                </a:solidFill>
              </a:rPr>
              <a:t>First</a:t>
            </a:r>
            <a:r>
              <a:rPr lang="en-US" b="1" dirty="0"/>
              <a:t> is the acquisition of resources and personnel.</a:t>
            </a:r>
            <a:r>
              <a:rPr lang="ar-EG" b="1" dirty="0"/>
              <a:t>استقطاب الموارد البشرية والمالية </a:t>
            </a:r>
            <a:endParaRPr lang="en-US" b="1" dirty="0"/>
          </a:p>
          <a:p>
            <a:pPr marL="285750" indent="-285750" algn="l" rtl="0">
              <a:buFont typeface="Arial" panose="020B0604020202020204" pitchFamily="34" charset="0"/>
              <a:buChar char="•"/>
            </a:pPr>
            <a:r>
              <a:rPr lang="en-US" b="1" dirty="0"/>
              <a:t> </a:t>
            </a:r>
            <a:r>
              <a:rPr lang="en-US" b="1" dirty="0">
                <a:solidFill>
                  <a:srgbClr val="C00000"/>
                </a:solidFill>
              </a:rPr>
              <a:t>Second</a:t>
            </a:r>
            <a:r>
              <a:rPr lang="en-US" b="1" dirty="0"/>
              <a:t> is dealing with the obstacles that arise during the course of the project. </a:t>
            </a:r>
          </a:p>
          <a:p>
            <a:pPr marL="285750" indent="-285750" algn="l" rtl="0"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C00000"/>
                </a:solidFill>
              </a:rPr>
              <a:t>Third</a:t>
            </a:r>
            <a:r>
              <a:rPr lang="en-US" b="1" dirty="0"/>
              <a:t> is exercising the leadership needed to bring the project to a successful conclusion and making the trade – offs</a:t>
            </a:r>
            <a:r>
              <a:rPr lang="ar-EG" b="1" dirty="0"/>
              <a:t> </a:t>
            </a:r>
            <a:r>
              <a:rPr lang="ar-EG" b="1" dirty="0" err="1"/>
              <a:t>المقاايضة</a:t>
            </a:r>
            <a:r>
              <a:rPr lang="ar-EG" b="1" dirty="0"/>
              <a:t>  </a:t>
            </a:r>
            <a:r>
              <a:rPr lang="en-US" b="1" dirty="0"/>
              <a:t> necessary to do so.</a:t>
            </a:r>
            <a:endParaRPr lang="ar-SA" b="1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3992" y="2484011"/>
            <a:ext cx="4183360" cy="2720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09048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8903"/>
    </mc:Choice>
    <mc:Fallback xmlns="">
      <p:transition spd="slow" advTm="258903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مستطيل 4"/>
          <p:cNvSpPr/>
          <p:nvPr/>
        </p:nvSpPr>
        <p:spPr>
          <a:xfrm>
            <a:off x="1199456" y="1720841"/>
            <a:ext cx="504056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l" rtl="0">
              <a:buFont typeface="Arial" panose="020B0604020202020204" pitchFamily="34" charset="0"/>
              <a:buChar char="•"/>
            </a:pPr>
            <a:r>
              <a:rPr lang="en-US" b="1" dirty="0"/>
              <a:t>The PM is responsible for </a:t>
            </a:r>
            <a:r>
              <a:rPr lang="en-US" b="1" dirty="0">
                <a:solidFill>
                  <a:srgbClr val="C00000"/>
                </a:solidFill>
              </a:rPr>
              <a:t>acquiring the human and material resources needed by the project. </a:t>
            </a:r>
          </a:p>
          <a:p>
            <a:pPr marL="285750" indent="-285750" algn="l" rtl="0">
              <a:buFont typeface="Arial" panose="020B0604020202020204" pitchFamily="34" charset="0"/>
              <a:buChar char="•"/>
            </a:pPr>
            <a:r>
              <a:rPr lang="en-US" b="1" dirty="0"/>
              <a:t>The PM is also responsible for </a:t>
            </a:r>
            <a:r>
              <a:rPr lang="en-US" b="1" dirty="0">
                <a:solidFill>
                  <a:srgbClr val="C00000"/>
                </a:solidFill>
              </a:rPr>
              <a:t>exercising leadership, fire fighting, and dealing with obstacles that impede the project ’ s progress.</a:t>
            </a:r>
          </a:p>
          <a:p>
            <a:pPr marL="285750" indent="-285750" algn="l" rtl="0"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/>
              <a:t>Finally, the PM is responsible for making the trade - offs between budget, schedule, and scope that are needed to ensure project success. </a:t>
            </a:r>
          </a:p>
          <a:p>
            <a:pPr marL="285750" indent="-285750" algn="l" rtl="0">
              <a:buFont typeface="Arial" panose="020B0604020202020204" pitchFamily="34" charset="0"/>
              <a:buChar char="•"/>
            </a:pPr>
            <a:r>
              <a:rPr lang="en-US" b="1" dirty="0"/>
              <a:t>To be successful at meeting this responsibilities, </a:t>
            </a:r>
            <a:r>
              <a:rPr lang="en-US" b="1" dirty="0">
                <a:solidFill>
                  <a:srgbClr val="C00000"/>
                </a:solidFill>
              </a:rPr>
              <a:t>the PM must be skilled at negotiation, conflict resolution, and persuasion.</a:t>
            </a:r>
            <a:endParaRPr lang="ar-SA" b="1" dirty="0">
              <a:solidFill>
                <a:srgbClr val="C00000"/>
              </a:solidFill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8048" y="2276873"/>
            <a:ext cx="3672408" cy="2720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44611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7213"/>
    </mc:Choice>
    <mc:Fallback xmlns="">
      <p:transition spd="slow" advTm="67213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مستطيل 4"/>
          <p:cNvSpPr/>
          <p:nvPr/>
        </p:nvSpPr>
        <p:spPr>
          <a:xfrm>
            <a:off x="1855608" y="1265281"/>
            <a:ext cx="39174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rgbClr val="C00000"/>
                </a:solidFill>
              </a:rPr>
              <a:t>3- SELECTION OF A PROJECT MANAGER</a:t>
            </a:r>
            <a:endParaRPr lang="ar-SA" b="1" dirty="0">
              <a:solidFill>
                <a:srgbClr val="C00000"/>
              </a:solidFill>
            </a:endParaRPr>
          </a:p>
        </p:txBody>
      </p:sp>
      <p:sp>
        <p:nvSpPr>
          <p:cNvPr id="6" name="مستطيل 5"/>
          <p:cNvSpPr/>
          <p:nvPr/>
        </p:nvSpPr>
        <p:spPr>
          <a:xfrm>
            <a:off x="1271464" y="1772816"/>
            <a:ext cx="4608513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sz="2400" dirty="0"/>
              <a:t>The most important criterion, in the language of sales people, is a “ </a:t>
            </a:r>
            <a:r>
              <a:rPr lang="en-US" sz="2400" dirty="0">
                <a:highlight>
                  <a:srgbClr val="00FFFF"/>
                </a:highlight>
              </a:rPr>
              <a:t>closer. </a:t>
            </a:r>
            <a:r>
              <a:rPr lang="en-US" sz="2400" dirty="0"/>
              <a:t>” Find individuals who </a:t>
            </a:r>
            <a:r>
              <a:rPr lang="en-US" sz="2400" dirty="0">
                <a:highlight>
                  <a:srgbClr val="00FFFF"/>
                </a:highlight>
              </a:rPr>
              <a:t>complete the tasks </a:t>
            </a:r>
            <a:r>
              <a:rPr lang="en-US" sz="2400" dirty="0"/>
              <a:t>they are given. As any senior manager </a:t>
            </a:r>
            <a:r>
              <a:rPr lang="en-US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knows, hard workers are easy</a:t>
            </a:r>
            <a:r>
              <a:rPr lang="en-US" sz="2400" dirty="0"/>
              <a:t> to find. What is rare is </a:t>
            </a:r>
            <a:r>
              <a:rPr lang="en-US" sz="2400" u="sng" dirty="0"/>
              <a:t>an individual who is driven to finish the job. </a:t>
            </a:r>
          </a:p>
          <a:p>
            <a:pPr algn="l" rtl="0"/>
            <a:endParaRPr lang="ar-SA" sz="2400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2023" y="1631791"/>
            <a:ext cx="4233580" cy="28759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91670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2187"/>
    </mc:Choice>
    <mc:Fallback xmlns="">
      <p:transition spd="slow" advTm="92187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مستطيل 4"/>
          <p:cNvSpPr/>
          <p:nvPr/>
        </p:nvSpPr>
        <p:spPr>
          <a:xfrm>
            <a:off x="1922456" y="2132856"/>
            <a:ext cx="403244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sz="2800" dirty="0"/>
              <a:t>Select those who meet the following criteria at reasonably high levels: </a:t>
            </a:r>
          </a:p>
          <a:p>
            <a:pPr marL="342900" indent="-342900" algn="l" rtl="0">
              <a:buFont typeface="Arial" panose="020B0604020202020204" pitchFamily="34" charset="0"/>
              <a:buChar char="•"/>
            </a:pPr>
            <a:r>
              <a:rPr lang="en-US" sz="2800" dirty="0"/>
              <a:t>Credibility.</a:t>
            </a:r>
          </a:p>
          <a:p>
            <a:pPr marL="342900" indent="-342900" algn="l" rtl="0">
              <a:buFont typeface="Arial" panose="020B0604020202020204" pitchFamily="34" charset="0"/>
              <a:buChar char="•"/>
            </a:pPr>
            <a:r>
              <a:rPr lang="en-US" sz="2800" dirty="0"/>
              <a:t>Sensitivity.</a:t>
            </a:r>
          </a:p>
          <a:p>
            <a:pPr marL="342900" indent="-342900" algn="l" rtl="0">
              <a:buFont typeface="Arial" panose="020B0604020202020204" pitchFamily="34" charset="0"/>
              <a:buChar char="•"/>
            </a:pPr>
            <a:r>
              <a:rPr lang="en-US" sz="2800" dirty="0"/>
              <a:t>Leadership, Style, Ethics.</a:t>
            </a:r>
            <a:endParaRPr lang="ar-SA" sz="2800" dirty="0"/>
          </a:p>
        </p:txBody>
      </p:sp>
      <p:sp>
        <p:nvSpPr>
          <p:cNvPr id="6" name="مستطيل 5"/>
          <p:cNvSpPr/>
          <p:nvPr/>
        </p:nvSpPr>
        <p:spPr>
          <a:xfrm>
            <a:off x="1703512" y="1504663"/>
            <a:ext cx="484158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>
                <a:solidFill>
                  <a:srgbClr val="C00000"/>
                </a:solidFill>
              </a:rPr>
              <a:t>SELECTION OF A PROJECT MANAGER</a:t>
            </a:r>
            <a:endParaRPr lang="ar-SA" sz="2400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5128" y="1916832"/>
            <a:ext cx="3744416" cy="28759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98741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2650"/>
    </mc:Choice>
    <mc:Fallback xmlns="">
      <p:transition spd="slow" advTm="9265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مستطيل 4"/>
          <p:cNvSpPr/>
          <p:nvPr/>
        </p:nvSpPr>
        <p:spPr>
          <a:xfrm>
            <a:off x="1415480" y="2933621"/>
            <a:ext cx="844383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b="1" dirty="0">
                <a:solidFill>
                  <a:srgbClr val="C00000"/>
                </a:solidFill>
              </a:rPr>
              <a:t>Successful PMs have some common characteristics</a:t>
            </a:r>
            <a:r>
              <a:rPr lang="en-US" dirty="0"/>
              <a:t>. </a:t>
            </a:r>
          </a:p>
          <a:p>
            <a:pPr marL="285750" indent="-285750" algn="l" rtl="0">
              <a:buFont typeface="Arial" panose="020B0604020202020204" pitchFamily="34" charset="0"/>
              <a:buChar char="•"/>
            </a:pPr>
            <a:r>
              <a:rPr lang="en-US" dirty="0"/>
              <a:t>They are </a:t>
            </a:r>
            <a:r>
              <a:rPr lang="en-US" b="1" dirty="0">
                <a:solidFill>
                  <a:srgbClr val="C00000"/>
                </a:solidFill>
              </a:rPr>
              <a:t>“ closers. ”</a:t>
            </a:r>
          </a:p>
          <a:p>
            <a:pPr marL="285750" indent="-285750" algn="l" rtl="0">
              <a:buFont typeface="Arial" panose="020B0604020202020204" pitchFamily="34" charset="0"/>
              <a:buChar char="•"/>
            </a:pPr>
            <a:r>
              <a:rPr lang="en-US" dirty="0"/>
              <a:t> They also have </a:t>
            </a:r>
            <a:r>
              <a:rPr lang="en-US" b="1" dirty="0">
                <a:solidFill>
                  <a:srgbClr val="C00000"/>
                </a:solidFill>
              </a:rPr>
              <a:t>high administrative and technical credibility</a:t>
            </a:r>
            <a:r>
              <a:rPr lang="en-US" dirty="0"/>
              <a:t>.</a:t>
            </a:r>
          </a:p>
          <a:p>
            <a:pPr marL="285750" indent="-285750" algn="l" rtl="0">
              <a:buFont typeface="Arial" panose="020B0604020202020204" pitchFamily="34" charset="0"/>
              <a:buChar char="•"/>
            </a:pPr>
            <a:r>
              <a:rPr lang="en-US" dirty="0"/>
              <a:t>In addition, the PM should be </a:t>
            </a:r>
            <a:r>
              <a:rPr lang="en-US" b="1" dirty="0">
                <a:solidFill>
                  <a:srgbClr val="C00000"/>
                </a:solidFill>
              </a:rPr>
              <a:t>a leader, and adopt a participatory </a:t>
            </a:r>
            <a:r>
              <a:rPr lang="en-US" dirty="0"/>
              <a:t>management style that may </a:t>
            </a:r>
            <a:r>
              <a:rPr lang="en-US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have to be modified depending on the level of technological sophistication</a:t>
            </a:r>
            <a:r>
              <a:rPr lang="ar-EG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التطور التكنولوجي </a:t>
            </a:r>
            <a:r>
              <a:rPr lang="en-US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and uncertainty involved in the project</a:t>
            </a:r>
            <a:r>
              <a:rPr lang="en-US" dirty="0"/>
              <a:t>. </a:t>
            </a:r>
          </a:p>
          <a:p>
            <a:pPr marL="285750" indent="-285750" algn="l" rtl="0">
              <a:buFont typeface="Arial" panose="020B0604020202020204" pitchFamily="34" charset="0"/>
              <a:buChar char="•"/>
            </a:pPr>
            <a:r>
              <a:rPr lang="en-US" dirty="0"/>
              <a:t>Another critical project management skill is </a:t>
            </a:r>
            <a:r>
              <a:rPr lang="en-US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ability to direct the project in an ethical manner.</a:t>
            </a:r>
            <a:endParaRPr lang="ar-SA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6626" y="1451568"/>
            <a:ext cx="4968552" cy="14820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78578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1076"/>
    </mc:Choice>
    <mc:Fallback xmlns="">
      <p:transition spd="slow" advTm="101076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مستطيل 4"/>
          <p:cNvSpPr/>
          <p:nvPr/>
        </p:nvSpPr>
        <p:spPr>
          <a:xfrm>
            <a:off x="2063552" y="1363938"/>
            <a:ext cx="501169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>
                <a:solidFill>
                  <a:srgbClr val="FF0000"/>
                </a:solidFill>
              </a:rPr>
              <a:t>4- PROJECT MANAGEMENT AS A PROFESSION</a:t>
            </a:r>
            <a:endParaRPr lang="ar-SA" sz="2000" b="1" dirty="0"/>
          </a:p>
        </p:txBody>
      </p:sp>
      <p:sp>
        <p:nvSpPr>
          <p:cNvPr id="6" name="مستطيل 5"/>
          <p:cNvSpPr/>
          <p:nvPr/>
        </p:nvSpPr>
        <p:spPr>
          <a:xfrm>
            <a:off x="1271464" y="1738846"/>
            <a:ext cx="5184576" cy="37359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l" rtl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It should be obvious to the reader that </a:t>
            </a:r>
            <a:r>
              <a:rPr lang="en-US" sz="2000" dirty="0">
                <a:highlight>
                  <a:srgbClr val="00FFFF"/>
                </a:highlight>
              </a:rPr>
              <a:t>project management is a demanding job. </a:t>
            </a:r>
          </a:p>
          <a:p>
            <a:pPr marL="342900" indent="-342900" algn="l" rtl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Planning and controlling the complexities of a project ’ s activities, schedule, and budget would be difficult.</a:t>
            </a:r>
          </a:p>
          <a:p>
            <a:pPr marL="342900" indent="-342900" algn="l" rtl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If the PM had </a:t>
            </a:r>
            <a:r>
              <a:rPr lang="en-US" sz="2000" dirty="0">
                <a:highlight>
                  <a:srgbClr val="00FFFF"/>
                </a:highlight>
              </a:rPr>
              <a:t>full authority </a:t>
            </a:r>
            <a:r>
              <a:rPr lang="en-US" sz="2000" dirty="0"/>
              <a:t>to take any action, he is required to keep the project on course for successful completion.</a:t>
            </a:r>
            <a:endParaRPr lang="ar-SA" sz="2000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5245" y="2132856"/>
            <a:ext cx="3247901" cy="2396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2079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6997"/>
    </mc:Choice>
    <mc:Fallback xmlns="">
      <p:transition spd="slow" advTm="86997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مستطيل 4"/>
          <p:cNvSpPr/>
          <p:nvPr/>
        </p:nvSpPr>
        <p:spPr>
          <a:xfrm>
            <a:off x="1343472" y="1490393"/>
            <a:ext cx="8856984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sz="2000" b="1" dirty="0">
                <a:solidFill>
                  <a:srgbClr val="C00000"/>
                </a:solidFill>
              </a:rPr>
              <a:t>5 - FITTING PROJECTS INTO THE PARENT ORGANIZATION</a:t>
            </a:r>
          </a:p>
          <a:p>
            <a:pPr marL="342900" indent="-342900" algn="l" rtl="0">
              <a:buFont typeface="Arial" panose="020B0604020202020204" pitchFamily="34" charset="0"/>
              <a:buChar char="•"/>
            </a:pPr>
            <a:r>
              <a:rPr lang="en-US" sz="2000" dirty="0"/>
              <a:t>The rapid growth in the use of projects has made the traditional ways of creating an interface between projects and the parent organization </a:t>
            </a:r>
            <a:r>
              <a:rPr lang="ar-EG" sz="2000" dirty="0"/>
              <a:t>المنظمة الأم</a:t>
            </a:r>
            <a:r>
              <a:rPr lang="en-US" sz="2000" dirty="0"/>
              <a:t> inadequate in many cases. </a:t>
            </a:r>
          </a:p>
          <a:p>
            <a:pPr marL="342900" indent="-342900" algn="l" rtl="0">
              <a:buFont typeface="Arial" panose="020B0604020202020204" pitchFamily="34" charset="0"/>
              <a:buChar char="•"/>
            </a:pPr>
            <a:r>
              <a:rPr lang="en-US" sz="2000" dirty="0"/>
              <a:t>Pure project organizations, are too costly and lack technological depth. </a:t>
            </a:r>
          </a:p>
          <a:p>
            <a:pPr marL="342900" indent="-342900" algn="l" rtl="0">
              <a:buFont typeface="Arial" panose="020B0604020202020204" pitchFamily="34" charset="0"/>
              <a:buChar char="•"/>
            </a:pPr>
            <a:r>
              <a:rPr lang="en-US" sz="2000" dirty="0"/>
              <a:t>Linking the two forms into matrix organized projects combines the strengths of the traditional forms and avoids most of their weaknesses.</a:t>
            </a:r>
          </a:p>
          <a:p>
            <a:pPr marL="342900" indent="-342900" algn="l" rtl="0"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</a:rPr>
              <a:t>Pure project organizations 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</a:rPr>
              <a:t>, An organization in which the project is </a:t>
            </a:r>
            <a:r>
              <a:rPr lang="en-US" sz="20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separated from 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</a:rPr>
              <a:t>the rest of the parent system. It becomes </a:t>
            </a:r>
            <a:r>
              <a:rPr lang="en-US" sz="20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self-contained unit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</a:rPr>
              <a:t> with its own technical staff, its administration, tied to the parent firm by </a:t>
            </a:r>
            <a:r>
              <a:rPr lang="en-US" sz="20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tenuous strands of periodic progress reports and oversight. </a:t>
            </a:r>
            <a:r>
              <a:rPr lang="ar-EG" sz="20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الخيوط الهشة للتقارير المرحلية الدورية والرقابة. </a:t>
            </a:r>
            <a:endParaRPr lang="ar-SA" sz="2000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 rtl="0"/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582954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3269"/>
    </mc:Choice>
    <mc:Fallback xmlns="">
      <p:transition spd="slow" advTm="283269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مستطيل 4"/>
          <p:cNvSpPr/>
          <p:nvPr/>
        </p:nvSpPr>
        <p:spPr>
          <a:xfrm>
            <a:off x="1199456" y="2453598"/>
            <a:ext cx="691276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l" rtl="0">
              <a:buFont typeface="Arial" panose="020B0604020202020204" pitchFamily="34" charset="0"/>
              <a:buChar char="•"/>
            </a:pPr>
            <a:r>
              <a:rPr lang="en-US" sz="2000" dirty="0"/>
              <a:t>Some organizations operate all three types of projects (</a:t>
            </a:r>
            <a:r>
              <a:rPr lang="en-US" sz="2000" b="1" dirty="0"/>
              <a:t>Strategic, Operational, Compliance</a:t>
            </a:r>
            <a:r>
              <a:rPr lang="en-US" sz="2000" dirty="0"/>
              <a:t>). Project management offices may be set up to achieve consistent project administration when the firm is operating a number of differently organized projects.</a:t>
            </a:r>
          </a:p>
          <a:p>
            <a:pPr marL="285750" indent="-285750" algn="l" rtl="0">
              <a:buFont typeface="Arial" panose="020B0604020202020204" pitchFamily="34" charset="0"/>
              <a:buChar char="•"/>
            </a:pPr>
            <a:r>
              <a:rPr lang="en-US" sz="20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Project maturity measurement models </a:t>
            </a:r>
            <a:r>
              <a:rPr lang="en-US" sz="2000" dirty="0"/>
              <a:t>have been developed to measure the degree to which individual organizations have mastered state - of- the- art project management practices.</a:t>
            </a:r>
            <a:endParaRPr lang="ar-SA" sz="2000" dirty="0"/>
          </a:p>
          <a:p>
            <a:pPr>
              <a:buFont typeface="Wingdings" panose="05000000000000000000" pitchFamily="2" charset="2"/>
              <a:buChar char="Ø"/>
            </a:pPr>
            <a:endParaRPr lang="ar-SA" sz="2000" dirty="0"/>
          </a:p>
        </p:txBody>
      </p:sp>
      <p:sp>
        <p:nvSpPr>
          <p:cNvPr id="6" name="مستطيل 5"/>
          <p:cNvSpPr/>
          <p:nvPr/>
        </p:nvSpPr>
        <p:spPr>
          <a:xfrm>
            <a:off x="1847528" y="1603541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l" rtl="0"/>
            <a:r>
              <a:rPr lang="en-US" b="1" dirty="0">
                <a:solidFill>
                  <a:srgbClr val="C00000"/>
                </a:solidFill>
              </a:rPr>
              <a:t>FITTING PROJECTS INTO THE PARENT ORGANIZATION</a:t>
            </a: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4232" y="2453598"/>
            <a:ext cx="2317263" cy="201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2450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2317"/>
    </mc:Choice>
    <mc:Fallback xmlns="">
      <p:transition spd="slow" advTm="172317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مستطيل 4"/>
          <p:cNvSpPr/>
          <p:nvPr/>
        </p:nvSpPr>
        <p:spPr>
          <a:xfrm>
            <a:off x="1919536" y="1408082"/>
            <a:ext cx="22942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rgbClr val="C00000"/>
                </a:solidFill>
              </a:rPr>
              <a:t>6- THE PROJECT TEAM</a:t>
            </a:r>
            <a:endParaRPr lang="ar-SA" b="1" dirty="0">
              <a:solidFill>
                <a:srgbClr val="C00000"/>
              </a:solidFill>
            </a:endParaRPr>
          </a:p>
        </p:txBody>
      </p:sp>
      <p:sp>
        <p:nvSpPr>
          <p:cNvPr id="6" name="مستطيل 5"/>
          <p:cNvSpPr/>
          <p:nvPr/>
        </p:nvSpPr>
        <p:spPr>
          <a:xfrm>
            <a:off x="1271464" y="1854312"/>
            <a:ext cx="6223239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Effective team members have some characteristics in common.</a:t>
            </a:r>
          </a:p>
          <a:p>
            <a:pPr algn="l" rtl="0"/>
            <a:r>
              <a:rPr lang="en-US" dirty="0"/>
              <a:t>1- They must be </a:t>
            </a:r>
            <a:r>
              <a:rPr lang="en-US" b="1" i="1" dirty="0">
                <a:solidFill>
                  <a:srgbClr val="C00000"/>
                </a:solidFill>
              </a:rPr>
              <a:t>technically competent </a:t>
            </a:r>
            <a:r>
              <a:rPr lang="ar-EG" b="1" i="1" dirty="0">
                <a:solidFill>
                  <a:srgbClr val="C00000"/>
                </a:solidFill>
              </a:rPr>
              <a:t> مختصين فنيا </a:t>
            </a:r>
            <a:r>
              <a:rPr lang="en-US" dirty="0"/>
              <a:t>. </a:t>
            </a:r>
          </a:p>
          <a:p>
            <a:pPr algn="l" rtl="0"/>
            <a:r>
              <a:rPr lang="en-US" dirty="0"/>
              <a:t>2. Senior members of the project team </a:t>
            </a:r>
            <a:r>
              <a:rPr lang="en-US" b="1" dirty="0">
                <a:solidFill>
                  <a:srgbClr val="C00000"/>
                </a:solidFill>
              </a:rPr>
              <a:t>must be </a:t>
            </a:r>
            <a:r>
              <a:rPr lang="en-US" b="1" i="1" dirty="0">
                <a:solidFill>
                  <a:srgbClr val="C00000"/>
                </a:solidFill>
              </a:rPr>
              <a:t>politically sensitive </a:t>
            </a:r>
            <a:r>
              <a:rPr lang="en-US" dirty="0"/>
              <a:t>.</a:t>
            </a:r>
            <a:r>
              <a:rPr lang="ar-EG" dirty="0"/>
              <a:t> </a:t>
            </a:r>
            <a:endParaRPr lang="en-US" dirty="0"/>
          </a:p>
          <a:p>
            <a:pPr algn="l" rtl="0"/>
            <a:r>
              <a:rPr lang="en-US" dirty="0"/>
              <a:t> It is rarely possible to complete a project of reasonable size and complexity without incurring problems that </a:t>
            </a:r>
            <a:r>
              <a:rPr lang="en-US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require aid </a:t>
            </a:r>
            <a:r>
              <a:rPr lang="en-US" dirty="0"/>
              <a:t>from the upper executive row; </a:t>
            </a:r>
          </a:p>
          <a:p>
            <a:pPr algn="l" rtl="0"/>
            <a:r>
              <a:rPr lang="en-US" dirty="0"/>
              <a:t>3- </a:t>
            </a:r>
            <a:r>
              <a:rPr lang="en-US" b="1" dirty="0">
                <a:solidFill>
                  <a:srgbClr val="C00000"/>
                </a:solidFill>
              </a:rPr>
              <a:t>To ensure cooperation and assistance</a:t>
            </a:r>
            <a:r>
              <a:rPr lang="en-US" dirty="0"/>
              <a:t>, there is a delicate balance</a:t>
            </a:r>
            <a:r>
              <a:rPr lang="ar-EG" dirty="0"/>
              <a:t>توازن دقيق </a:t>
            </a:r>
            <a:r>
              <a:rPr lang="en-US" dirty="0"/>
              <a:t> of power that must be maintained </a:t>
            </a:r>
            <a:r>
              <a:rPr lang="en-US" u="sng" dirty="0"/>
              <a:t>between the project and the functional departments, and between one project and others.</a:t>
            </a:r>
            <a:endParaRPr lang="ar-SA" u="sng" dirty="0"/>
          </a:p>
          <a:p>
            <a:pPr algn="l" rtl="0"/>
            <a:r>
              <a:rPr lang="en-US" dirty="0"/>
              <a:t>4- Members of the project team need a strong </a:t>
            </a:r>
            <a:r>
              <a:rPr lang="en-US" b="1" i="1" dirty="0">
                <a:solidFill>
                  <a:srgbClr val="C00000"/>
                </a:solidFill>
              </a:rPr>
              <a:t>problem orientation</a:t>
            </a:r>
            <a:r>
              <a:rPr lang="en-US" i="1" dirty="0"/>
              <a:t>.</a:t>
            </a:r>
            <a:endParaRPr lang="ar-SA" dirty="0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0176" y="2074476"/>
            <a:ext cx="2774489" cy="19879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51946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1337"/>
    </mc:Choice>
    <mc:Fallback xmlns="">
      <p:transition spd="slow" advTm="321337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مستطيل 4"/>
          <p:cNvSpPr/>
          <p:nvPr/>
        </p:nvSpPr>
        <p:spPr>
          <a:xfrm>
            <a:off x="1343472" y="1413678"/>
            <a:ext cx="6514726" cy="41996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>
              <a:lnSpc>
                <a:spcPct val="150000"/>
              </a:lnSpc>
            </a:pPr>
            <a:r>
              <a:rPr lang="en-US" sz="2000" b="1" dirty="0">
                <a:solidFill>
                  <a:srgbClr val="C00000"/>
                </a:solidFill>
              </a:rPr>
              <a:t>5- Team members need a strong </a:t>
            </a:r>
            <a:r>
              <a:rPr lang="en-US" sz="2000" b="1" i="1" dirty="0">
                <a:solidFill>
                  <a:srgbClr val="C00000"/>
                </a:solidFill>
              </a:rPr>
              <a:t>goal orientation </a:t>
            </a:r>
            <a:r>
              <a:rPr lang="en-US" sz="2000" b="1" dirty="0">
                <a:solidFill>
                  <a:srgbClr val="C00000"/>
                </a:solidFill>
              </a:rPr>
              <a:t>. </a:t>
            </a:r>
            <a:r>
              <a:rPr lang="en-US" sz="2000" dirty="0"/>
              <a:t>Projects are uncomfortable environments. In particular, </a:t>
            </a:r>
            <a:r>
              <a:rPr lang="en-US" sz="2000" dirty="0">
                <a:highlight>
                  <a:srgbClr val="FFFF00"/>
                </a:highlight>
              </a:rPr>
              <a:t>neither project teams nor PMs can succeed if their focus is on activity rather than results. </a:t>
            </a:r>
          </a:p>
          <a:p>
            <a:pPr algn="l" rtl="0">
              <a:lnSpc>
                <a:spcPct val="150000"/>
              </a:lnSpc>
            </a:pPr>
            <a:r>
              <a:rPr lang="en-US" sz="2000" b="1" dirty="0">
                <a:solidFill>
                  <a:srgbClr val="C00000"/>
                </a:solidFill>
              </a:rPr>
              <a:t>6- Project workers need </a:t>
            </a:r>
            <a:r>
              <a:rPr lang="en-US" sz="2000" b="1" i="1" dirty="0">
                <a:solidFill>
                  <a:srgbClr val="C00000"/>
                </a:solidFill>
              </a:rPr>
              <a:t>high self - esteem </a:t>
            </a:r>
            <a:r>
              <a:rPr lang="en-US" sz="2000" dirty="0"/>
              <a:t>. Project members who hide mistakes and failure are disasters waiting to happen. They can immediately acknowledge their own errors </a:t>
            </a:r>
            <a:r>
              <a:rPr lang="ar-EG" sz="2000" dirty="0"/>
              <a:t>يعترف بأخطائه </a:t>
            </a:r>
            <a:r>
              <a:rPr lang="en-GB" sz="2000" dirty="0"/>
              <a:t> </a:t>
            </a:r>
            <a:r>
              <a:rPr lang="en-US" sz="2000" dirty="0"/>
              <a:t>and point out problems caused by the errors of others.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8198" y="2089151"/>
            <a:ext cx="2486274" cy="16541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91507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2007"/>
    </mc:Choice>
    <mc:Fallback xmlns="">
      <p:transition spd="slow" advTm="92007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مستطيل 4"/>
          <p:cNvSpPr/>
          <p:nvPr/>
        </p:nvSpPr>
        <p:spPr>
          <a:xfrm>
            <a:off x="2207569" y="1340768"/>
            <a:ext cx="37867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FF0000"/>
                </a:solidFill>
                <a:latin typeface="Arial Black" panose="020B0A04020102020204" pitchFamily="34" charset="0"/>
              </a:rPr>
              <a:t>Effective Team Management</a:t>
            </a:r>
            <a:endParaRPr lang="ar-SA" dirty="0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5640" y="1843088"/>
            <a:ext cx="5760640" cy="34055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48805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897"/>
    </mc:Choice>
    <mc:Fallback xmlns="">
      <p:transition spd="slow" advTm="6897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مستطيل 4"/>
          <p:cNvSpPr/>
          <p:nvPr/>
        </p:nvSpPr>
        <p:spPr>
          <a:xfrm>
            <a:off x="2135561" y="1412776"/>
            <a:ext cx="48965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b="1" dirty="0">
                <a:solidFill>
                  <a:srgbClr val="C00000"/>
                </a:solidFill>
              </a:rPr>
              <a:t>Groups, Teams and Organizational Effectiveness</a:t>
            </a:r>
            <a:endParaRPr lang="ar-SA" b="1" dirty="0">
              <a:solidFill>
                <a:srgbClr val="C00000"/>
              </a:solidFill>
            </a:endParaRPr>
          </a:p>
        </p:txBody>
      </p:sp>
      <p:graphicFrame>
        <p:nvGraphicFramePr>
          <p:cNvPr id="6" name="جدول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5313599"/>
              </p:ext>
            </p:extLst>
          </p:nvPr>
        </p:nvGraphicFramePr>
        <p:xfrm>
          <a:off x="2423592" y="2060848"/>
          <a:ext cx="7799102" cy="280416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89955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9955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en-US" sz="2000" dirty="0"/>
                        <a:t>Team</a:t>
                      </a:r>
                      <a:endParaRPr lang="ar-SA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000" dirty="0"/>
                        <a:t>Group</a:t>
                      </a:r>
                      <a:endParaRPr lang="ar-SA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group of persons having collective identity joined together, to accomplish a goal.</a:t>
                      </a:r>
                      <a:endParaRPr lang="ar-SA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collection of individuals who work together in completing a task.</a:t>
                      </a:r>
                      <a:endParaRPr lang="ar-SA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en-US" sz="2000" dirty="0"/>
                        <a:t>Shared</a:t>
                      </a:r>
                      <a:r>
                        <a:rPr lang="en-US" sz="2000" baseline="0" dirty="0"/>
                        <a:t> Goals </a:t>
                      </a:r>
                      <a:endParaRPr lang="ar-SA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000" dirty="0"/>
                        <a:t>Individual Goals</a:t>
                      </a:r>
                      <a:r>
                        <a:rPr lang="en-US" sz="2000" baseline="0" dirty="0"/>
                        <a:t> </a:t>
                      </a:r>
                      <a:endParaRPr lang="ar-SA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en-US" sz="2000" dirty="0"/>
                        <a:t>Individual and Mutual accountability</a:t>
                      </a:r>
                      <a:endParaRPr lang="ar-SA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000" dirty="0"/>
                        <a:t>Individual Accountability</a:t>
                      </a:r>
                      <a:endParaRPr lang="ar-SA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en-US" sz="2000" dirty="0"/>
                        <a:t>Collective success or failure</a:t>
                      </a:r>
                      <a:endParaRPr lang="ar-SA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000" dirty="0"/>
                        <a:t>Individual success or</a:t>
                      </a:r>
                      <a:r>
                        <a:rPr lang="en-US" sz="2000" baseline="0" dirty="0"/>
                        <a:t> failure </a:t>
                      </a:r>
                      <a:endParaRPr lang="ar-SA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67759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8697"/>
    </mc:Choice>
    <mc:Fallback xmlns="">
      <p:transition spd="slow" advTm="218697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مستطيل 4"/>
          <p:cNvSpPr/>
          <p:nvPr/>
        </p:nvSpPr>
        <p:spPr>
          <a:xfrm>
            <a:off x="3143672" y="1234928"/>
            <a:ext cx="6192688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sz="2200" b="1" dirty="0">
                <a:solidFill>
                  <a:srgbClr val="C00000"/>
                </a:solidFill>
              </a:rPr>
              <a:t>Groups, Teams and  Organizational Effectiveness</a:t>
            </a:r>
            <a:endParaRPr lang="ar-SA" sz="2200" b="1" dirty="0">
              <a:solidFill>
                <a:srgbClr val="C00000"/>
              </a:solidFill>
            </a:endParaRPr>
          </a:p>
        </p:txBody>
      </p:sp>
      <p:sp>
        <p:nvSpPr>
          <p:cNvPr id="6" name="مستطيل 5"/>
          <p:cNvSpPr/>
          <p:nvPr/>
        </p:nvSpPr>
        <p:spPr>
          <a:xfrm>
            <a:off x="2279576" y="2132856"/>
            <a:ext cx="374441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>
              <a:buFontTx/>
              <a:buNone/>
              <a:defRPr/>
            </a:pPr>
            <a:r>
              <a:rPr lang="en-US" sz="2000" b="1" dirty="0">
                <a:solidFill>
                  <a:srgbClr val="C00000"/>
                </a:solidFill>
              </a:rPr>
              <a:t>Groups and teams can help an organization gain a competitive advantage because they can:</a:t>
            </a:r>
          </a:p>
          <a:p>
            <a:pPr algn="l" rtl="0">
              <a:buFontTx/>
              <a:buNone/>
              <a:defRPr/>
            </a:pPr>
            <a:r>
              <a:rPr lang="en-US" sz="2000" dirty="0"/>
              <a:t>1) Enhance its performance.</a:t>
            </a:r>
          </a:p>
          <a:p>
            <a:pPr algn="l" rtl="0">
              <a:buFontTx/>
              <a:buNone/>
              <a:defRPr/>
            </a:pPr>
            <a:r>
              <a:rPr lang="en-US" sz="2000" dirty="0"/>
              <a:t>2) Increase its responsiveness to customers.</a:t>
            </a:r>
          </a:p>
          <a:p>
            <a:pPr algn="l" rtl="0">
              <a:buFontTx/>
              <a:buNone/>
              <a:defRPr/>
            </a:pPr>
            <a:r>
              <a:rPr lang="en-US" sz="2000" dirty="0"/>
              <a:t>3) Increase innovation.</a:t>
            </a:r>
          </a:p>
          <a:p>
            <a:pPr algn="l" rtl="0">
              <a:buFontTx/>
              <a:buNone/>
              <a:defRPr/>
            </a:pPr>
            <a:r>
              <a:rPr lang="en-US" sz="2000" dirty="0"/>
              <a:t>4) Increase employees’ motivation and satisfaction.</a:t>
            </a: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3110" y="2195865"/>
            <a:ext cx="3877347" cy="27363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77646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6897"/>
    </mc:Choice>
    <mc:Fallback xmlns="">
      <p:transition spd="slow" advTm="86897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مستطيل 4"/>
          <p:cNvSpPr/>
          <p:nvPr/>
        </p:nvSpPr>
        <p:spPr>
          <a:xfrm>
            <a:off x="3810000" y="1281094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dirty="0">
                <a:solidFill>
                  <a:srgbClr val="C00000"/>
                </a:solidFill>
                <a:latin typeface="Arial Black" panose="020B0A04020102020204" pitchFamily="34" charset="0"/>
              </a:rPr>
              <a:t>Groups and Teams as </a:t>
            </a:r>
            <a:br>
              <a:rPr lang="en-US" dirty="0">
                <a:solidFill>
                  <a:srgbClr val="C00000"/>
                </a:solidFill>
                <a:latin typeface="Arial Black" panose="020B0A04020102020204" pitchFamily="34" charset="0"/>
              </a:rPr>
            </a:br>
            <a:r>
              <a:rPr lang="en-US" dirty="0">
                <a:solidFill>
                  <a:srgbClr val="C00000"/>
                </a:solidFill>
                <a:latin typeface="Arial Black" panose="020B0A04020102020204" pitchFamily="34" charset="0"/>
              </a:rPr>
              <a:t>Performance Enhancers</a:t>
            </a:r>
            <a:endParaRPr lang="ar-SA" dirty="0">
              <a:solidFill>
                <a:srgbClr val="C00000"/>
              </a:solidFill>
            </a:endParaRPr>
          </a:p>
        </p:txBody>
      </p:sp>
      <p:graphicFrame>
        <p:nvGraphicFramePr>
          <p:cNvPr id="6" name="جدول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4576327"/>
              </p:ext>
            </p:extLst>
          </p:nvPr>
        </p:nvGraphicFramePr>
        <p:xfrm>
          <a:off x="3048000" y="2276872"/>
          <a:ext cx="6096000" cy="210312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1" dirty="0"/>
                        <a:t>Performance Enhancement</a:t>
                      </a:r>
                    </a:p>
                    <a:p>
                      <a:pPr algn="ctr" rtl="0"/>
                      <a:endParaRPr lang="ar-SA" dirty="0"/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/>
                        <a:t>Synergy </a:t>
                      </a:r>
                    </a:p>
                    <a:p>
                      <a:pPr algn="ctr" rtl="0"/>
                      <a:endParaRPr lang="ar-SA" dirty="0"/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rtl="0"/>
                      <a:r>
                        <a:rPr lang="en-US" b="1" dirty="0"/>
                        <a:t>Making use of the synergy from employees in a group producing more or better output than employees working separately.</a:t>
                      </a:r>
                      <a:endParaRPr lang="ar-SA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1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1" dirty="0"/>
                        <a:t>Performance gains that result when individuals and departments coordinate their actions.</a:t>
                      </a:r>
                    </a:p>
                    <a:p>
                      <a:pPr algn="ctr" rtl="0"/>
                      <a:endParaRPr lang="ar-SA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2916" y="4437113"/>
            <a:ext cx="2826168" cy="2314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35940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2867"/>
    </mc:Choice>
    <mc:Fallback xmlns="">
      <p:transition spd="slow" advTm="92867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مستطيل 4"/>
          <p:cNvSpPr/>
          <p:nvPr/>
        </p:nvSpPr>
        <p:spPr>
          <a:xfrm>
            <a:off x="3071665" y="1281094"/>
            <a:ext cx="597666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0"/>
            <a:r>
              <a:rPr lang="en-US" sz="2400" b="1" dirty="0">
                <a:solidFill>
                  <a:srgbClr val="C00000"/>
                </a:solidFill>
              </a:rPr>
              <a:t>Groups and Teams as Performance Enhancers</a:t>
            </a:r>
            <a:endParaRPr lang="ar-SA" sz="2400" b="1" dirty="0">
              <a:solidFill>
                <a:srgbClr val="C00000"/>
              </a:solidFill>
            </a:endParaRPr>
          </a:p>
        </p:txBody>
      </p:sp>
      <p:sp>
        <p:nvSpPr>
          <p:cNvPr id="6" name="مستطيل 5"/>
          <p:cNvSpPr/>
          <p:nvPr/>
        </p:nvSpPr>
        <p:spPr>
          <a:xfrm>
            <a:off x="2135560" y="1916833"/>
            <a:ext cx="374441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09600" indent="-609600" algn="l" rtl="0">
              <a:defRPr/>
            </a:pPr>
            <a:r>
              <a:rPr lang="en-US" sz="2000" b="1" dirty="0">
                <a:solidFill>
                  <a:srgbClr val="C00000"/>
                </a:solidFill>
              </a:rPr>
              <a:t>Factors that contribute to synergy</a:t>
            </a:r>
          </a:p>
          <a:p>
            <a:pPr marL="342900" indent="-342900" algn="l" rtl="0">
              <a:buFont typeface="Arial" panose="020B0604020202020204" pitchFamily="34" charset="0"/>
              <a:buChar char="•"/>
              <a:defRPr/>
            </a:pPr>
            <a:r>
              <a:rPr lang="en-US" sz="2000" dirty="0"/>
              <a:t>Ability to bounce ideas off one another. </a:t>
            </a:r>
            <a:r>
              <a:rPr lang="ar-EG" sz="2000" dirty="0"/>
              <a:t>توارد </a:t>
            </a:r>
            <a:r>
              <a:rPr lang="ar-EG" sz="2000" dirty="0" err="1"/>
              <a:t>الافكار</a:t>
            </a:r>
            <a:r>
              <a:rPr lang="ar-EG" sz="2000" dirty="0"/>
              <a:t> </a:t>
            </a:r>
            <a:endParaRPr lang="en-US" sz="2000" dirty="0"/>
          </a:p>
          <a:p>
            <a:pPr marL="342900" indent="-342900" algn="l" rtl="0">
              <a:buFont typeface="Arial" panose="020B0604020202020204" pitchFamily="34" charset="0"/>
              <a:buChar char="•"/>
              <a:defRPr/>
            </a:pPr>
            <a:r>
              <a:rPr lang="en-US" sz="2000" dirty="0"/>
              <a:t>Correct each other’s errors</a:t>
            </a:r>
          </a:p>
          <a:p>
            <a:pPr marL="342900" indent="-342900" algn="l" rtl="0">
              <a:buFont typeface="Arial" panose="020B0604020202020204" pitchFamily="34" charset="0"/>
              <a:buChar char="•"/>
              <a:defRPr/>
            </a:pPr>
            <a:r>
              <a:rPr lang="en-US" sz="2000" dirty="0"/>
              <a:t>Bring more new ideas to bear on problems.</a:t>
            </a:r>
          </a:p>
          <a:p>
            <a:pPr marL="342900" indent="-342900" algn="l" rtl="0">
              <a:buFont typeface="Arial" panose="020B0604020202020204" pitchFamily="34" charset="0"/>
              <a:buChar char="•"/>
              <a:defRPr/>
            </a:pPr>
            <a:r>
              <a:rPr lang="en-US" sz="2000" dirty="0"/>
              <a:t>Accomplish projects beyond the scope of individuals.</a:t>
            </a: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8980" y="2060848"/>
            <a:ext cx="4063977" cy="29269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49037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5704"/>
    </mc:Choice>
    <mc:Fallback xmlns="">
      <p:transition spd="slow" advTm="105704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مستطيل 4"/>
          <p:cNvSpPr/>
          <p:nvPr/>
        </p:nvSpPr>
        <p:spPr>
          <a:xfrm>
            <a:off x="3143672" y="1326813"/>
            <a:ext cx="55446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0"/>
            <a:r>
              <a:rPr lang="en-US" b="1" dirty="0">
                <a:solidFill>
                  <a:srgbClr val="C00000"/>
                </a:solidFill>
                <a:latin typeface="Arial Black" panose="020B0A04020102020204" pitchFamily="34" charset="0"/>
              </a:rPr>
              <a:t>Groups’ and Teams’ Contributions to Organizational Effectiveness</a:t>
            </a:r>
            <a:endParaRPr lang="ar-SA" b="1" dirty="0">
              <a:solidFill>
                <a:srgbClr val="C00000"/>
              </a:solidFill>
            </a:endParaRPr>
          </a:p>
        </p:txBody>
      </p:sp>
      <p:pic>
        <p:nvPicPr>
          <p:cNvPr id="6" name="Picture 6" descr="jon30247_11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9576" y="2152546"/>
            <a:ext cx="6840760" cy="325056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9104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453"/>
    </mc:Choice>
    <mc:Fallback xmlns="">
      <p:transition spd="slow" advTm="37453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مستطيل 4"/>
          <p:cNvSpPr/>
          <p:nvPr/>
        </p:nvSpPr>
        <p:spPr>
          <a:xfrm>
            <a:off x="4295801" y="1373427"/>
            <a:ext cx="299190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 rtl="0"/>
            <a:r>
              <a:rPr lang="en-US" sz="2400" b="1" dirty="0">
                <a:solidFill>
                  <a:srgbClr val="C00000"/>
                </a:solidFill>
              </a:rPr>
              <a:t>Teams and Innovation</a:t>
            </a:r>
            <a:endParaRPr lang="ar-SA" sz="2400" b="1" dirty="0">
              <a:solidFill>
                <a:srgbClr val="C00000"/>
              </a:solidFill>
            </a:endParaRPr>
          </a:p>
        </p:txBody>
      </p:sp>
      <p:sp>
        <p:nvSpPr>
          <p:cNvPr id="6" name="مستطيل 5"/>
          <p:cNvSpPr/>
          <p:nvPr/>
        </p:nvSpPr>
        <p:spPr>
          <a:xfrm>
            <a:off x="1559496" y="2054696"/>
            <a:ext cx="4075555" cy="32762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>
              <a:lnSpc>
                <a:spcPct val="150000"/>
              </a:lnSpc>
              <a:defRPr/>
            </a:pPr>
            <a:r>
              <a:rPr lang="en-US" sz="2000" b="1" dirty="0">
                <a:solidFill>
                  <a:srgbClr val="C00000"/>
                </a:solidFill>
              </a:rPr>
              <a:t>Innovation</a:t>
            </a:r>
          </a:p>
          <a:p>
            <a:pPr algn="l" rtl="0">
              <a:lnSpc>
                <a:spcPct val="150000"/>
              </a:lnSpc>
              <a:defRPr/>
            </a:pPr>
            <a:r>
              <a:rPr lang="en-US" sz="2000" dirty="0"/>
              <a:t>The implementation of creative ideas for new products, new technologies, new services, or even new organizational structures essential for gaining and maintaining a competitive advantage</a:t>
            </a: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727" y="2444507"/>
            <a:ext cx="4075555" cy="24966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44665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6389"/>
    </mc:Choice>
    <mc:Fallback xmlns="">
      <p:transition spd="slow" advTm="66389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مستطيل 4"/>
          <p:cNvSpPr/>
          <p:nvPr/>
        </p:nvSpPr>
        <p:spPr>
          <a:xfrm>
            <a:off x="4439816" y="1346055"/>
            <a:ext cx="365523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>
                <a:solidFill>
                  <a:srgbClr val="C00000"/>
                </a:solidFill>
              </a:rPr>
              <a:t>Groups and Teams as Motivators</a:t>
            </a:r>
            <a:endParaRPr lang="ar-SA" sz="2000" b="1" dirty="0">
              <a:solidFill>
                <a:srgbClr val="C00000"/>
              </a:solidFill>
            </a:endParaRPr>
          </a:p>
        </p:txBody>
      </p:sp>
      <p:sp>
        <p:nvSpPr>
          <p:cNvPr id="6" name="مستطيل 5"/>
          <p:cNvSpPr/>
          <p:nvPr/>
        </p:nvSpPr>
        <p:spPr>
          <a:xfrm>
            <a:off x="1213969" y="2132856"/>
            <a:ext cx="4481513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l" rtl="0">
              <a:buFont typeface="Arial" panose="020B0604020202020204" pitchFamily="34" charset="0"/>
              <a:buChar char="•"/>
              <a:defRPr/>
            </a:pPr>
            <a:r>
              <a:rPr lang="en-US" sz="2000" dirty="0"/>
              <a:t>Team members are more motivated and satisfied than if they were </a:t>
            </a:r>
            <a:r>
              <a:rPr lang="en-US" sz="2000" dirty="0">
                <a:highlight>
                  <a:srgbClr val="FFFF00"/>
                </a:highlight>
              </a:rPr>
              <a:t>working alone</a:t>
            </a:r>
            <a:r>
              <a:rPr lang="en-US" sz="2000" dirty="0"/>
              <a:t>.</a:t>
            </a:r>
          </a:p>
          <a:p>
            <a:pPr marL="285750" indent="-285750" algn="l" rtl="0">
              <a:buFont typeface="Arial" panose="020B0604020202020204" pitchFamily="34" charset="0"/>
              <a:buChar char="•"/>
              <a:defRPr/>
            </a:pPr>
            <a:r>
              <a:rPr lang="en-US" sz="2000" dirty="0"/>
              <a:t>Team members can see the effect of their contribution to achieving </a:t>
            </a:r>
            <a:r>
              <a:rPr lang="en-US" sz="2000" dirty="0">
                <a:highlight>
                  <a:srgbClr val="FFFF00"/>
                </a:highlight>
              </a:rPr>
              <a:t>team and organizational goals.</a:t>
            </a:r>
          </a:p>
          <a:p>
            <a:pPr marL="285750" indent="-285750" algn="l" rtl="0">
              <a:buFont typeface="Arial" panose="020B0604020202020204" pitchFamily="34" charset="0"/>
              <a:buChar char="•"/>
              <a:defRPr/>
            </a:pPr>
            <a:r>
              <a:rPr lang="en-US" sz="2000" dirty="0"/>
              <a:t>Teams provide </a:t>
            </a:r>
            <a:r>
              <a:rPr lang="en-US" sz="2000" dirty="0">
                <a:highlight>
                  <a:srgbClr val="FFFF00"/>
                </a:highlight>
              </a:rPr>
              <a:t>needed social interaction</a:t>
            </a:r>
            <a:r>
              <a:rPr lang="en-US" sz="2000" dirty="0"/>
              <a:t> and </a:t>
            </a:r>
            <a:r>
              <a:rPr lang="en-US" sz="2000" dirty="0">
                <a:highlight>
                  <a:srgbClr val="FFFF00"/>
                </a:highlight>
              </a:rPr>
              <a:t>help employees cope with work-related stressors.</a:t>
            </a:r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1987" y="2251442"/>
            <a:ext cx="4481513" cy="3186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67112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2276"/>
    </mc:Choice>
    <mc:Fallback xmlns="">
      <p:transition spd="slow" advTm="132276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مستطيل 4"/>
          <p:cNvSpPr/>
          <p:nvPr/>
        </p:nvSpPr>
        <p:spPr>
          <a:xfrm>
            <a:off x="4247128" y="1319206"/>
            <a:ext cx="36977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rgbClr val="C00000"/>
                </a:solidFill>
                <a:latin typeface="Arial Black" panose="020B0A04020102020204" pitchFamily="34" charset="0"/>
              </a:rPr>
              <a:t>Types of Groups and Teams</a:t>
            </a:r>
            <a:endParaRPr lang="ar-SA" b="1" dirty="0">
              <a:solidFill>
                <a:srgbClr val="C00000"/>
              </a:solidFill>
            </a:endParaRPr>
          </a:p>
        </p:txBody>
      </p:sp>
      <p:pic>
        <p:nvPicPr>
          <p:cNvPr id="6" name="Picture 4" descr="jon30247_110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7529" y="1772817"/>
            <a:ext cx="8352928" cy="361561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3251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0769"/>
    </mc:Choice>
    <mc:Fallback xmlns="">
      <p:transition spd="slow" advTm="220769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مستطيل 4"/>
          <p:cNvSpPr/>
          <p:nvPr/>
        </p:nvSpPr>
        <p:spPr>
          <a:xfrm>
            <a:off x="4247128" y="1460928"/>
            <a:ext cx="36977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C00000"/>
                </a:solidFill>
                <a:latin typeface="Arial Black" panose="020B0A04020102020204" pitchFamily="34" charset="0"/>
              </a:rPr>
              <a:t>Types of Groups and Teams</a:t>
            </a:r>
            <a:endParaRPr lang="ar-SA" dirty="0">
              <a:solidFill>
                <a:srgbClr val="C00000"/>
              </a:solidFill>
            </a:endParaRPr>
          </a:p>
        </p:txBody>
      </p:sp>
      <p:sp>
        <p:nvSpPr>
          <p:cNvPr id="6" name="مستطيل 5"/>
          <p:cNvSpPr/>
          <p:nvPr/>
        </p:nvSpPr>
        <p:spPr>
          <a:xfrm>
            <a:off x="1421064" y="1815694"/>
            <a:ext cx="3697743" cy="37379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>
              <a:lnSpc>
                <a:spcPct val="150000"/>
              </a:lnSpc>
              <a:buFont typeface="Arial" charset="0"/>
              <a:buChar char="•"/>
              <a:defRPr/>
            </a:pPr>
            <a:r>
              <a:rPr lang="en-US" sz="2000" b="1" dirty="0">
                <a:solidFill>
                  <a:srgbClr val="C00000"/>
                </a:solidFill>
              </a:rPr>
              <a:t>Formal Group</a:t>
            </a:r>
          </a:p>
          <a:p>
            <a:pPr algn="l" rtl="0">
              <a:lnSpc>
                <a:spcPct val="150000"/>
              </a:lnSpc>
              <a:buFont typeface="Arial" charset="0"/>
              <a:buChar char="•"/>
              <a:defRPr/>
            </a:pPr>
            <a:r>
              <a:rPr lang="en-US" sz="2000" dirty="0"/>
              <a:t>A group that managers establish to achieve organization goals.</a:t>
            </a:r>
          </a:p>
          <a:p>
            <a:pPr algn="l" rtl="0">
              <a:lnSpc>
                <a:spcPct val="150000"/>
              </a:lnSpc>
              <a:buFont typeface="Arial" charset="0"/>
              <a:buChar char="•"/>
              <a:defRPr/>
            </a:pPr>
            <a:r>
              <a:rPr lang="en-US" sz="2000" b="1" dirty="0">
                <a:solidFill>
                  <a:srgbClr val="C00000"/>
                </a:solidFill>
              </a:rPr>
              <a:t>Informal Group</a:t>
            </a:r>
          </a:p>
          <a:p>
            <a:pPr algn="l" rtl="0">
              <a:lnSpc>
                <a:spcPct val="150000"/>
              </a:lnSpc>
              <a:buFont typeface="Arial" charset="0"/>
              <a:buChar char="•"/>
              <a:defRPr/>
            </a:pPr>
            <a:r>
              <a:rPr lang="en-US" sz="2000" dirty="0"/>
              <a:t>A group that managers or non managerial employees form to help achieve their own goals or to meet their own needs.</a:t>
            </a:r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3912" y="2060848"/>
            <a:ext cx="5022645" cy="31829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03753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3887"/>
    </mc:Choice>
    <mc:Fallback xmlns="">
      <p:transition spd="slow" advTm="53887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مستطيل 4"/>
          <p:cNvSpPr/>
          <p:nvPr/>
        </p:nvSpPr>
        <p:spPr>
          <a:xfrm>
            <a:off x="1286870" y="1585624"/>
            <a:ext cx="572983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>
              <a:buFont typeface="Arial" charset="0"/>
              <a:buChar char="•"/>
              <a:defRPr/>
            </a:pPr>
            <a:r>
              <a:rPr lang="en-US" dirty="0"/>
              <a:t> </a:t>
            </a:r>
            <a:r>
              <a:rPr lang="en-US" b="1" dirty="0">
                <a:solidFill>
                  <a:srgbClr val="C00000"/>
                </a:solidFill>
              </a:rPr>
              <a:t>Top-management team</a:t>
            </a:r>
          </a:p>
          <a:p>
            <a:pPr algn="l" rtl="0">
              <a:defRPr/>
            </a:pPr>
            <a:r>
              <a:rPr lang="en-US" dirty="0"/>
              <a:t>A group composed of the CEO, the president, and the heads of the most important departments </a:t>
            </a:r>
          </a:p>
          <a:p>
            <a:pPr algn="l" rtl="0">
              <a:buFont typeface="Arial" charset="0"/>
              <a:buChar char="•"/>
              <a:defRPr/>
            </a:pPr>
            <a:r>
              <a:rPr lang="en-US" b="1" dirty="0">
                <a:solidFill>
                  <a:srgbClr val="C00000"/>
                </a:solidFill>
              </a:rPr>
              <a:t>Research and Development team</a:t>
            </a:r>
          </a:p>
          <a:p>
            <a:pPr algn="l" rtl="0">
              <a:defRPr/>
            </a:pPr>
            <a:r>
              <a:rPr lang="en-US" dirty="0"/>
              <a:t>A team whose members have the expertise and experience needed to develop new products </a:t>
            </a:r>
          </a:p>
          <a:p>
            <a:pPr algn="l" rtl="0">
              <a:buFont typeface="Arial" charset="0"/>
              <a:buChar char="•"/>
              <a:defRPr/>
            </a:pPr>
            <a:r>
              <a:rPr lang="en-US" b="1" dirty="0">
                <a:solidFill>
                  <a:srgbClr val="C00000"/>
                </a:solidFill>
              </a:rPr>
              <a:t>Command Groups</a:t>
            </a:r>
            <a:r>
              <a:rPr lang="ar-EG" b="1" dirty="0">
                <a:solidFill>
                  <a:srgbClr val="C00000"/>
                </a:solidFill>
              </a:rPr>
              <a:t>مجموعات الأوامر </a:t>
            </a:r>
            <a:endParaRPr lang="en-US" b="1" dirty="0">
              <a:solidFill>
                <a:srgbClr val="C00000"/>
              </a:solidFill>
            </a:endParaRPr>
          </a:p>
          <a:p>
            <a:pPr algn="l" rtl="0">
              <a:defRPr/>
            </a:pPr>
            <a:r>
              <a:rPr lang="en-US" dirty="0"/>
              <a:t>A group composed of subordinates who report to the same supervisor, also called a department or unit</a:t>
            </a:r>
          </a:p>
          <a:p>
            <a:pPr algn="l" rtl="0">
              <a:buFont typeface="Arial" charset="0"/>
              <a:buChar char="•"/>
              <a:defRPr/>
            </a:pPr>
            <a:r>
              <a:rPr lang="en-US" b="1" dirty="0">
                <a:solidFill>
                  <a:srgbClr val="C00000"/>
                </a:solidFill>
              </a:rPr>
              <a:t>Task Forces</a:t>
            </a:r>
          </a:p>
          <a:p>
            <a:pPr algn="l" rtl="0">
              <a:defRPr/>
            </a:pPr>
            <a:r>
              <a:rPr lang="en-US" dirty="0"/>
              <a:t>A committee of managers or non-managerial employees from various departments or divisions who </a:t>
            </a:r>
            <a:r>
              <a:rPr lang="en-US" dirty="0">
                <a:highlight>
                  <a:srgbClr val="FFFF00"/>
                </a:highlight>
              </a:rPr>
              <a:t>meet to solve a specific, mutual problem</a:t>
            </a:r>
            <a:r>
              <a:rPr lang="en-US" dirty="0"/>
              <a:t>; also called an “ad hoc” committee </a:t>
            </a:r>
            <a:r>
              <a:rPr lang="ar-EG" dirty="0"/>
              <a:t>اللجنة المخصصة </a:t>
            </a:r>
            <a:endParaRPr lang="en-US" dirty="0"/>
          </a:p>
        </p:txBody>
      </p:sp>
      <p:sp>
        <p:nvSpPr>
          <p:cNvPr id="6" name="مستطيل 5"/>
          <p:cNvSpPr/>
          <p:nvPr/>
        </p:nvSpPr>
        <p:spPr>
          <a:xfrm>
            <a:off x="4151785" y="1306379"/>
            <a:ext cx="36977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C00000"/>
                </a:solidFill>
                <a:latin typeface="Arial Black" panose="020B0A04020102020204" pitchFamily="34" charset="0"/>
              </a:rPr>
              <a:t>Types of Groups and Teams</a:t>
            </a:r>
            <a:endParaRPr lang="ar-SA" dirty="0">
              <a:solidFill>
                <a:srgbClr val="C0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1248" y="1988840"/>
            <a:ext cx="3409673" cy="27363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69118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6113"/>
    </mc:Choice>
    <mc:Fallback xmlns="">
      <p:transition spd="slow" advTm="76113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مستطيل 4"/>
          <p:cNvSpPr/>
          <p:nvPr/>
        </p:nvSpPr>
        <p:spPr>
          <a:xfrm>
            <a:off x="1227147" y="1651041"/>
            <a:ext cx="5112568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>
              <a:buFont typeface="Arial" charset="0"/>
              <a:buChar char="•"/>
              <a:defRPr/>
            </a:pPr>
            <a:r>
              <a:rPr lang="en-US" sz="2000" b="1" dirty="0">
                <a:solidFill>
                  <a:srgbClr val="C00000"/>
                </a:solidFill>
              </a:rPr>
              <a:t>Self-Managed Work Team  </a:t>
            </a:r>
          </a:p>
          <a:p>
            <a:pPr algn="l" rtl="0">
              <a:defRPr/>
            </a:pPr>
            <a:r>
              <a:rPr lang="en-US" sz="2000" dirty="0"/>
              <a:t>A group of employees who supervise their own activities and monitor the quality of the goods and services they provide</a:t>
            </a:r>
          </a:p>
          <a:p>
            <a:pPr algn="l" rtl="0">
              <a:buFont typeface="Arial" charset="0"/>
              <a:buChar char="•"/>
              <a:defRPr/>
            </a:pPr>
            <a:r>
              <a:rPr lang="en-US" sz="2000" b="1" dirty="0">
                <a:solidFill>
                  <a:srgbClr val="C00000"/>
                </a:solidFill>
              </a:rPr>
              <a:t>Virtual Team</a:t>
            </a:r>
          </a:p>
          <a:p>
            <a:pPr marL="342900" indent="-342900" algn="l" rtl="0">
              <a:buFont typeface="Arial" panose="020B0604020202020204" pitchFamily="34" charset="0"/>
              <a:buChar char="•"/>
              <a:defRPr/>
            </a:pPr>
            <a:r>
              <a:rPr lang="en-US" sz="2000" dirty="0"/>
              <a:t>A team whose members rarely meet face-to-face.</a:t>
            </a:r>
          </a:p>
          <a:p>
            <a:pPr marL="342900" indent="-342900" algn="l" rtl="0">
              <a:buFont typeface="Arial" panose="020B0604020202020204" pitchFamily="34" charset="0"/>
              <a:buChar char="•"/>
              <a:defRPr/>
            </a:pPr>
            <a:r>
              <a:rPr lang="en-US" sz="2000" dirty="0"/>
              <a:t>Interact by using various forms of information technology.</a:t>
            </a:r>
          </a:p>
          <a:p>
            <a:pPr marL="342900" indent="-342900" algn="l" rtl="0">
              <a:buFont typeface="Arial" panose="020B0604020202020204" pitchFamily="34" charset="0"/>
              <a:buChar char="•"/>
              <a:defRPr/>
            </a:pPr>
            <a:r>
              <a:rPr lang="en-US" sz="2000" dirty="0"/>
              <a:t>Email, computer networks, telephone, fax, and videoconferences.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9642" y="1988841"/>
            <a:ext cx="3632821" cy="28803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90594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9"/>
    </mc:Choice>
    <mc:Fallback xmlns="">
      <p:transition spd="slow" advTm="90009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مستطيل 4"/>
          <p:cNvSpPr/>
          <p:nvPr/>
        </p:nvSpPr>
        <p:spPr>
          <a:xfrm>
            <a:off x="1509915" y="1997839"/>
            <a:ext cx="451407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>
              <a:buFont typeface="Arial" charset="0"/>
              <a:buChar char="•"/>
              <a:defRPr/>
            </a:pPr>
            <a:r>
              <a:rPr lang="en-US" sz="2000" b="1" dirty="0">
                <a:solidFill>
                  <a:srgbClr val="C00000"/>
                </a:solidFill>
              </a:rPr>
              <a:t>Interest Groups </a:t>
            </a:r>
          </a:p>
          <a:p>
            <a:pPr marL="342900" indent="-342900" algn="l" rtl="0">
              <a:buFontTx/>
              <a:buChar char="-"/>
              <a:defRPr/>
            </a:pPr>
            <a:r>
              <a:rPr lang="en-US" sz="2000" dirty="0"/>
              <a:t>An informal group of employees seeking to achieve a common goal related to their organization.</a:t>
            </a:r>
          </a:p>
          <a:p>
            <a:pPr algn="l" rtl="0">
              <a:defRPr/>
            </a:pPr>
            <a:endParaRPr lang="en-US" sz="2000" dirty="0"/>
          </a:p>
          <a:p>
            <a:pPr algn="l" rtl="0">
              <a:buFont typeface="Arial" charset="0"/>
              <a:buChar char="•"/>
              <a:defRPr/>
            </a:pPr>
            <a:r>
              <a:rPr lang="en-US" sz="2000" b="1" dirty="0">
                <a:solidFill>
                  <a:srgbClr val="C00000"/>
                </a:solidFill>
              </a:rPr>
              <a:t>Friendship Groups </a:t>
            </a:r>
          </a:p>
          <a:p>
            <a:pPr algn="l" rtl="0">
              <a:defRPr/>
            </a:pPr>
            <a:r>
              <a:rPr lang="en-US" sz="2000" b="1" dirty="0">
                <a:solidFill>
                  <a:srgbClr val="C00000"/>
                </a:solidFill>
              </a:rPr>
              <a:t>- </a:t>
            </a:r>
            <a:r>
              <a:rPr lang="en-US" sz="2000" dirty="0"/>
              <a:t>An informal group composed of employees who enjoy one another’s company and socialize with one another.</a:t>
            </a:r>
          </a:p>
        </p:txBody>
      </p:sp>
      <p:sp>
        <p:nvSpPr>
          <p:cNvPr id="6" name="مستطيل 5"/>
          <p:cNvSpPr/>
          <p:nvPr/>
        </p:nvSpPr>
        <p:spPr>
          <a:xfrm>
            <a:off x="2141583" y="1431717"/>
            <a:ext cx="489133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 rtl="0">
              <a:defRPr/>
            </a:pPr>
            <a:r>
              <a:rPr lang="en-US" sz="2400" b="1" dirty="0">
                <a:solidFill>
                  <a:srgbClr val="C00000"/>
                </a:solidFill>
              </a:rPr>
              <a:t>Types of Informal Groups and Teams 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8008" y="2220914"/>
            <a:ext cx="4039792" cy="21146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87608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8779"/>
    </mc:Choice>
    <mc:Fallback xmlns="">
      <p:transition spd="slow" advTm="78779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مستطيل 4"/>
          <p:cNvSpPr/>
          <p:nvPr/>
        </p:nvSpPr>
        <p:spPr>
          <a:xfrm>
            <a:off x="4223792" y="1295182"/>
            <a:ext cx="263610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C00000"/>
                </a:solidFill>
              </a:rPr>
              <a:t>Group Dynamics</a:t>
            </a:r>
            <a:endParaRPr lang="ar-SA" sz="2800" b="1" dirty="0">
              <a:solidFill>
                <a:srgbClr val="C00000"/>
              </a:solidFill>
            </a:endParaRPr>
          </a:p>
        </p:txBody>
      </p:sp>
      <p:sp>
        <p:nvSpPr>
          <p:cNvPr id="6" name="مستطيل 5"/>
          <p:cNvSpPr/>
          <p:nvPr/>
        </p:nvSpPr>
        <p:spPr>
          <a:xfrm>
            <a:off x="1343472" y="1729893"/>
            <a:ext cx="5800824" cy="3571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>
              <a:buFont typeface="Arial" charset="0"/>
              <a:buChar char="•"/>
              <a:defRPr/>
            </a:pPr>
            <a:r>
              <a:rPr lang="en-US" sz="2000" b="1" dirty="0">
                <a:solidFill>
                  <a:srgbClr val="C00000"/>
                </a:solidFill>
              </a:rPr>
              <a:t>Group Dynamics</a:t>
            </a:r>
          </a:p>
          <a:p>
            <a:pPr marL="285750" indent="-285750" algn="l" rtl="0"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highlight>
                  <a:srgbClr val="FFFF00"/>
                </a:highlight>
              </a:rPr>
              <a:t>The characteristics and processes that affect how a group or team functions.</a:t>
            </a:r>
          </a:p>
          <a:p>
            <a:pPr marL="285750" indent="-285750" algn="l" rtl="0">
              <a:buFont typeface="Arial" panose="020B0604020202020204" pitchFamily="34" charset="0"/>
              <a:buChar char="•"/>
              <a:defRPr/>
            </a:pPr>
            <a:r>
              <a:rPr lang="en-US" sz="2000" dirty="0"/>
              <a:t>Group size affects how a group performs.</a:t>
            </a:r>
          </a:p>
          <a:p>
            <a:pPr marL="285750" indent="-285750" algn="l" rtl="0">
              <a:buFont typeface="Arial" panose="020B0604020202020204" pitchFamily="34" charset="0"/>
              <a:buChar char="•"/>
              <a:defRPr/>
            </a:pPr>
            <a:r>
              <a:rPr lang="en-US" sz="2000" b="1" dirty="0">
                <a:solidFill>
                  <a:srgbClr val="C00000"/>
                </a:solidFill>
              </a:rPr>
              <a:t>Normally, small groups (2 to 9 members) interact better and tend to be more motivated</a:t>
            </a:r>
          </a:p>
          <a:p>
            <a:pPr marL="285750" indent="-285750" algn="l" rtl="0">
              <a:buFont typeface="Arial" panose="020B0604020202020204" pitchFamily="34" charset="0"/>
              <a:buChar char="•"/>
              <a:defRPr/>
            </a:pPr>
            <a:r>
              <a:rPr lang="en-US" sz="2000" b="1" dirty="0">
                <a:solidFill>
                  <a:srgbClr val="C00000"/>
                </a:solidFill>
              </a:rPr>
              <a:t>Larger groups </a:t>
            </a:r>
            <a:r>
              <a:rPr lang="en-US" sz="2000" dirty="0"/>
              <a:t>can be used when more resources are needed and division of labor is possible.</a:t>
            </a:r>
          </a:p>
          <a:p>
            <a:pPr algn="l" rtl="0">
              <a:buFont typeface="Arial" charset="0"/>
              <a:buChar char="•"/>
              <a:defRPr/>
            </a:pPr>
            <a:r>
              <a:rPr lang="en-US" sz="2000" b="1" dirty="0">
                <a:solidFill>
                  <a:srgbClr val="C00000"/>
                </a:solidFill>
              </a:rPr>
              <a:t>Division of labor </a:t>
            </a:r>
          </a:p>
          <a:p>
            <a:pPr marL="285750" indent="-285750" algn="l" rtl="0">
              <a:buFont typeface="Arial" panose="020B0604020202020204" pitchFamily="34" charset="0"/>
              <a:buChar char="•"/>
              <a:defRPr/>
            </a:pPr>
            <a:r>
              <a:rPr lang="en-US" sz="2000" dirty="0"/>
              <a:t>splitting the work to be performed into particular tasks and assigning tasks to individual workers.</a:t>
            </a:r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4296" y="1935165"/>
            <a:ext cx="3128167" cy="2861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76642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9111"/>
    </mc:Choice>
    <mc:Fallback xmlns="">
      <p:transition spd="slow" advTm="209111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9370118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LECTURE 3" id="{BDD9418B-3C5F-4974-83D5-1077BFADB770}" vid="{376B3FA9-4967-44BF-8697-7AA56B1C9A6E}"/>
    </a:ext>
  </a:extLst>
</a:theme>
</file>

<file path=ppt/theme/theme3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0f9785fd1d49e811b461e4a4d070eb6a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dcd5f44a92ed3da2b367a658c54edbe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BDFE030-B94D-45E7-8971-0F317F9B661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2F0ECAF2-C358-4CE0-B4F0-6A0DCD1E5DF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499</TotalTime>
  <Words>1921</Words>
  <Application>Microsoft Office PowerPoint</Application>
  <PresentationFormat>Widescreen</PresentationFormat>
  <Paragraphs>174</Paragraphs>
  <Slides>33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33</vt:i4>
      </vt:variant>
    </vt:vector>
  </HeadingPairs>
  <TitlesOfParts>
    <vt:vector size="41" baseType="lpstr">
      <vt:lpstr>Arial</vt:lpstr>
      <vt:lpstr>Arial Black</vt:lpstr>
      <vt:lpstr>Calibri</vt:lpstr>
      <vt:lpstr>Calibri Light</vt:lpstr>
      <vt:lpstr>Times New Roman</vt:lpstr>
      <vt:lpstr>Wingdings</vt:lpstr>
      <vt:lpstr>1_Office Theme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dc:creator>د.أبوالمجد</dc:creator>
  <cp:lastModifiedBy>Gitex</cp:lastModifiedBy>
  <cp:revision>12</cp:revision>
  <dcterms:created xsi:type="dcterms:W3CDTF">2023-07-15T06:29:28Z</dcterms:created>
  <dcterms:modified xsi:type="dcterms:W3CDTF">2025-03-06T22:37:31Z</dcterms:modified>
</cp:coreProperties>
</file>