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9" r:id="rId6"/>
    <p:sldId id="277" r:id="rId7"/>
    <p:sldId id="260" r:id="rId8"/>
    <p:sldId id="274" r:id="rId9"/>
    <p:sldId id="276" r:id="rId10"/>
    <p:sldId id="261" r:id="rId11"/>
    <p:sldId id="262" r:id="rId12"/>
    <p:sldId id="263" r:id="rId13"/>
    <p:sldId id="264" r:id="rId14"/>
    <p:sldId id="265" r:id="rId15"/>
    <p:sldId id="266" r:id="rId16"/>
    <p:sldId id="267" r:id="rId17"/>
    <p:sldId id="268" r:id="rId18"/>
    <p:sldId id="275" r:id="rId19"/>
    <p:sldId id="25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72FB1D-3A1D-4BDD-ACD0-122DBC692DA1}" type="datetimeFigureOut">
              <a:rPr lang="en-GB" smtClean="0"/>
              <a:t>20/01/2025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D04B47-7348-47AE-B08A-974492E7B413}" type="slidenum">
              <a:rPr lang="en-GB" smtClean="0"/>
              <a:t>‹#›</a:t>
            </a:fld>
            <a:endParaRPr lang="en-GB"/>
          </a:p>
        </p:txBody>
      </p:sp>
    </p:spTree>
    <p:extLst>
      <p:ext uri="{BB962C8B-B14F-4D97-AF65-F5344CB8AC3E}">
        <p14:creationId xmlns:p14="http://schemas.microsoft.com/office/powerpoint/2010/main" val="1483531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5D04B47-7348-47AE-B08A-974492E7B413}" type="slidenum">
              <a:rPr lang="en-GB" smtClean="0"/>
              <a:t>1</a:t>
            </a:fld>
            <a:endParaRPr lang="en-GB"/>
          </a:p>
        </p:txBody>
      </p:sp>
    </p:spTree>
    <p:extLst>
      <p:ext uri="{BB962C8B-B14F-4D97-AF65-F5344CB8AC3E}">
        <p14:creationId xmlns:p14="http://schemas.microsoft.com/office/powerpoint/2010/main" val="2033972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emf"/><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5.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7.jpg"/><Relationship Id="rId5" Type="http://schemas.openxmlformats.org/officeDocument/2006/relationships/image" Target="../media/image6.emf"/><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5.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7.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8.xml"/><Relationship Id="rId6" Type="http://schemas.openxmlformats.org/officeDocument/2006/relationships/image" Target="../media/image5.png"/><Relationship Id="rId5" Type="http://schemas.openxmlformats.org/officeDocument/2006/relationships/image" Target="../media/image9.emf"/><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9.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10.xml"/><Relationship Id="rId6" Type="http://schemas.openxmlformats.org/officeDocument/2006/relationships/image" Target="../media/image5.png"/><Relationship Id="rId5" Type="http://schemas.openxmlformats.org/officeDocument/2006/relationships/image" Target="../media/image10.emf"/><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11.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2" Type="http://schemas.microsoft.com/office/2007/relationships/media" Target="../media/media15.m4a"/><Relationship Id="rId1" Type="http://schemas.openxmlformats.org/officeDocument/2006/relationships/tags" Target="../tags/tag12.xml"/><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6"/>
          <a:stretch>
            <a:fillRect/>
          </a:stretch>
        </p:blipFill>
        <p:spPr>
          <a:xfrm>
            <a:off x="266233" y="5467733"/>
            <a:ext cx="5468100" cy="1034667"/>
          </a:xfrm>
          <a:prstGeom prst="rect">
            <a:avLst/>
          </a:prstGeom>
        </p:spPr>
      </p:pic>
      <p:sp>
        <p:nvSpPr>
          <p:cNvPr id="14" name="TextBox 13"/>
          <p:cNvSpPr txBox="1"/>
          <p:nvPr/>
        </p:nvSpPr>
        <p:spPr>
          <a:xfrm>
            <a:off x="142686" y="1182332"/>
            <a:ext cx="5468100" cy="3970318"/>
          </a:xfrm>
          <a:prstGeom prst="rect">
            <a:avLst/>
          </a:prstGeom>
          <a:noFill/>
        </p:spPr>
        <p:txBody>
          <a:bodyPr wrap="none" rtlCol="0">
            <a:spAutoFit/>
          </a:bodyPr>
          <a:lstStyle/>
          <a:p>
            <a:pPr algn="ctr"/>
            <a:r>
              <a:rPr kumimoji="0" lang="ar-EG"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ajawal Medium" panose="00000600000000000000" pitchFamily="2" charset="-78"/>
                <a:cs typeface="Simple Bold Jut Out" panose="02010401010101010101" pitchFamily="2" charset="-78"/>
              </a:rPr>
              <a:t>مادة </a:t>
            </a:r>
          </a:p>
          <a:p>
            <a:pPr algn="ctr"/>
            <a:r>
              <a:rPr kumimoji="0" lang="ar-EG" sz="2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ajawal Medium" panose="00000600000000000000" pitchFamily="2" charset="-78"/>
                <a:cs typeface="Simple Bold Jut Out" panose="02010401010101010101" pitchFamily="2" charset="-78"/>
              </a:rPr>
              <a:t>مهارات العرض والكتابة </a:t>
            </a:r>
            <a:endPar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Presentation and Writing Skills</a:t>
            </a:r>
            <a:endParaRPr lang="ar-EG"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endParaRPr lang="en-US" sz="28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endParaRPr lang="ar-EG"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Dr. </a:t>
            </a:r>
            <a:r>
              <a:rPr lang="en-US" sz="2800" b="1" dirty="0" err="1">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Nagwan</a:t>
            </a:r>
            <a:r>
              <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Al-</a:t>
            </a:r>
            <a:r>
              <a:rPr lang="en-US" sz="2800" b="1" dirty="0" err="1">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Qershi</a:t>
            </a:r>
            <a:endParaRPr lang="en-US" sz="2800" b="1"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r>
              <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المحاضرة الأولى</a:t>
            </a:r>
          </a:p>
          <a:p>
            <a:pPr algn="ctr"/>
            <a:r>
              <a:rPr lang="ar-EG"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مقدمة للكورس </a:t>
            </a:r>
          </a:p>
          <a:p>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Introduction to the course</a:t>
            </a:r>
          </a:p>
        </p:txBody>
      </p:sp>
      <p:sp>
        <p:nvSpPr>
          <p:cNvPr id="16" name="TextBox 15"/>
          <p:cNvSpPr txBox="1"/>
          <p:nvPr/>
        </p:nvSpPr>
        <p:spPr>
          <a:xfrm>
            <a:off x="1205907" y="5675668"/>
            <a:ext cx="3174450" cy="584775"/>
          </a:xfrm>
          <a:prstGeom prst="rect">
            <a:avLst/>
          </a:prstGeom>
          <a:noFill/>
        </p:spPr>
        <p:txBody>
          <a:bodyPr wrap="square" rtlCol="0">
            <a:spAutoFit/>
          </a:bodyPr>
          <a:lstStyle/>
          <a:p>
            <a:pPr algn="ctr"/>
            <a:r>
              <a:rPr lang="ar-EG"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3200" b="1"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MGM223</a:t>
            </a:r>
          </a:p>
        </p:txBody>
      </p:sp>
      <p:sp>
        <p:nvSpPr>
          <p:cNvPr id="3" name="Rectangle 2">
            <a:extLst>
              <a:ext uri="{FF2B5EF4-FFF2-40B4-BE49-F238E27FC236}">
                <a16:creationId xmlns:a16="http://schemas.microsoft.com/office/drawing/2014/main" id="{AC5C7B18-66BD-7BE7-F1FC-ACF3BDA7862A}"/>
              </a:ext>
            </a:extLst>
          </p:cNvPr>
          <p:cNvSpPr/>
          <p:nvPr/>
        </p:nvSpPr>
        <p:spPr>
          <a:xfrm>
            <a:off x="2582779" y="78003"/>
            <a:ext cx="9494243" cy="70515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highlight>
                <a:srgbClr val="C0C0C0"/>
              </a:highlight>
            </a:endParaRPr>
          </a:p>
        </p:txBody>
      </p:sp>
      <p:sp>
        <p:nvSpPr>
          <p:cNvPr id="5" name="Oval 4">
            <a:extLst>
              <a:ext uri="{FF2B5EF4-FFF2-40B4-BE49-F238E27FC236}">
                <a16:creationId xmlns:a16="http://schemas.microsoft.com/office/drawing/2014/main" id="{B256C03D-7AC6-E6F1-FE82-5D020B9A4C06}"/>
              </a:ext>
            </a:extLst>
          </p:cNvPr>
          <p:cNvSpPr/>
          <p:nvPr/>
        </p:nvSpPr>
        <p:spPr>
          <a:xfrm>
            <a:off x="5806546" y="-8731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Oval 6">
            <a:extLst>
              <a:ext uri="{FF2B5EF4-FFF2-40B4-BE49-F238E27FC236}">
                <a16:creationId xmlns:a16="http://schemas.microsoft.com/office/drawing/2014/main" id="{1164EA9F-2197-9976-4708-FB4981CD4971}"/>
              </a:ext>
            </a:extLst>
          </p:cNvPr>
          <p:cNvSpPr/>
          <p:nvPr/>
        </p:nvSpPr>
        <p:spPr>
          <a:xfrm>
            <a:off x="5806546" y="-276225"/>
            <a:ext cx="7410450" cy="7410450"/>
          </a:xfrm>
          <a:prstGeom prst="ellipse">
            <a:avLst/>
          </a:prstGeom>
          <a:blipFill>
            <a:blip r:embed="rId7"/>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40" name="Audio 39">
            <a:hlinkClick r:id="" action="ppaction://media"/>
            <a:extLst>
              <a:ext uri="{FF2B5EF4-FFF2-40B4-BE49-F238E27FC236}">
                <a16:creationId xmlns:a16="http://schemas.microsoft.com/office/drawing/2014/main" id="{A8212B5F-AFB8-C270-4E0A-F002066B1561}"/>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advTm="61609"/>
    </mc:Choice>
    <mc:Fallback>
      <p:transition spd="slow" advTm="616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4004154" y="523220"/>
            <a:ext cx="6513944"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ABOUT THE INSTRUCTOR  </a:t>
            </a:r>
          </a:p>
        </p:txBody>
      </p:sp>
      <p:sp>
        <p:nvSpPr>
          <p:cNvPr id="9" name="TextBox 8"/>
          <p:cNvSpPr txBox="1"/>
          <p:nvPr/>
        </p:nvSpPr>
        <p:spPr>
          <a:xfrm>
            <a:off x="3223219" y="1300480"/>
            <a:ext cx="9088106" cy="5509200"/>
          </a:xfrm>
          <a:prstGeom prst="rect">
            <a:avLst/>
          </a:prstGeom>
          <a:noFill/>
        </p:spPr>
        <p:txBody>
          <a:bodyPr wrap="square" rtlCol="0">
            <a:spAutoFit/>
          </a:bodyPr>
          <a:lstStyle/>
          <a:p>
            <a:pPr algn="just"/>
            <a:r>
              <a:rPr lang="en-IN" sz="1600" b="1" dirty="0">
                <a:solidFill>
                  <a:srgbClr val="C00000"/>
                </a:solidFill>
              </a:rPr>
              <a:t>Educational Background</a:t>
            </a:r>
            <a:r>
              <a:rPr lang="en-IN" sz="1600" dirty="0">
                <a:solidFill>
                  <a:srgbClr val="C00000"/>
                </a:solidFill>
              </a:rPr>
              <a:t>:</a:t>
            </a:r>
          </a:p>
          <a:p>
            <a:pPr lvl="0" algn="just"/>
            <a:r>
              <a:rPr lang="en-IN" sz="1600" dirty="0">
                <a:solidFill>
                  <a:srgbClr val="C00000"/>
                </a:solidFill>
              </a:rPr>
              <a:t>-Ph.D. in Management from COB-UUM (2019), the largest management school in Malaysia.</a:t>
            </a:r>
          </a:p>
          <a:p>
            <a:pPr lvl="0" algn="just"/>
            <a:r>
              <a:rPr lang="en-IN" sz="1600" dirty="0">
                <a:solidFill>
                  <a:srgbClr val="C00000"/>
                </a:solidFill>
              </a:rPr>
              <a:t>-Business Consultant Certificate from the American University in Cairo.</a:t>
            </a:r>
          </a:p>
          <a:p>
            <a:pPr lvl="0" algn="just"/>
            <a:r>
              <a:rPr lang="en-IN" sz="1600" dirty="0">
                <a:solidFill>
                  <a:srgbClr val="C00000"/>
                </a:solidFill>
              </a:rPr>
              <a:t>-Professional Business Development Educator certified by the Malaysian Ministry of Higher Education.</a:t>
            </a:r>
          </a:p>
          <a:p>
            <a:pPr algn="just"/>
            <a:r>
              <a:rPr lang="en-IN" sz="1600" b="1" dirty="0">
                <a:solidFill>
                  <a:srgbClr val="C00000"/>
                </a:solidFill>
              </a:rPr>
              <a:t>Experience</a:t>
            </a:r>
            <a:r>
              <a:rPr lang="en-IN" sz="1600" dirty="0">
                <a:solidFill>
                  <a:srgbClr val="C00000"/>
                </a:solidFill>
              </a:rPr>
              <a:t>:</a:t>
            </a:r>
          </a:p>
          <a:p>
            <a:pPr lvl="0" algn="just"/>
            <a:r>
              <a:rPr lang="en-IN" sz="1600" dirty="0">
                <a:solidFill>
                  <a:srgbClr val="C00000"/>
                </a:solidFill>
              </a:rPr>
              <a:t>Assistant Professor with over 15 years of experience in:</a:t>
            </a:r>
          </a:p>
          <a:p>
            <a:pPr lvl="1" algn="just"/>
            <a:r>
              <a:rPr lang="en-IN" sz="1600" dirty="0">
                <a:solidFill>
                  <a:srgbClr val="C00000"/>
                </a:solidFill>
              </a:rPr>
              <a:t>-Teaching at undergraduate and postgraduate levels in management.</a:t>
            </a:r>
          </a:p>
          <a:p>
            <a:pPr lvl="1" algn="just"/>
            <a:r>
              <a:rPr lang="en-IN" sz="1600" dirty="0">
                <a:solidFill>
                  <a:srgbClr val="C00000"/>
                </a:solidFill>
              </a:rPr>
              <a:t>-Supervising several Master’s, Ph.D., and DBA candidates.</a:t>
            </a:r>
          </a:p>
          <a:p>
            <a:pPr lvl="1" algn="just"/>
            <a:r>
              <a:rPr lang="en-IN" sz="1600" dirty="0">
                <a:solidFill>
                  <a:srgbClr val="C00000"/>
                </a:solidFill>
              </a:rPr>
              <a:t>-Serving on journals' advisory boards.</a:t>
            </a:r>
          </a:p>
          <a:p>
            <a:pPr lvl="1" algn="just"/>
            <a:r>
              <a:rPr lang="en-IN" sz="1600" dirty="0">
                <a:solidFill>
                  <a:srgbClr val="C00000"/>
                </a:solidFill>
              </a:rPr>
              <a:t>-Business consultancy and entrepreneurship coaching.</a:t>
            </a:r>
          </a:p>
          <a:p>
            <a:pPr lvl="1" algn="just"/>
            <a:r>
              <a:rPr lang="en-IN" sz="1600" dirty="0">
                <a:solidFill>
                  <a:srgbClr val="C00000"/>
                </a:solidFill>
              </a:rPr>
              <a:t>-Conducting research in the field of management.</a:t>
            </a:r>
          </a:p>
          <a:p>
            <a:pPr lvl="1" algn="just"/>
            <a:r>
              <a:rPr lang="en-IN" sz="1600" dirty="0">
                <a:solidFill>
                  <a:srgbClr val="C00000"/>
                </a:solidFill>
              </a:rPr>
              <a:t>-Serving on examination committees for Master’s and Ph.D. candidates.</a:t>
            </a:r>
          </a:p>
          <a:p>
            <a:pPr lvl="0" algn="just"/>
            <a:r>
              <a:rPr lang="en-IN" sz="1600" dirty="0">
                <a:solidFill>
                  <a:srgbClr val="C00000"/>
                </a:solidFill>
              </a:rPr>
              <a:t>Consultant for projects by the World Bank and ILO.</a:t>
            </a:r>
          </a:p>
          <a:p>
            <a:pPr algn="just"/>
            <a:r>
              <a:rPr lang="en-IN" sz="1600" b="1" dirty="0">
                <a:solidFill>
                  <a:srgbClr val="C00000"/>
                </a:solidFill>
              </a:rPr>
              <a:t>Research and Publications</a:t>
            </a:r>
            <a:r>
              <a:rPr lang="en-IN" sz="1600" dirty="0">
                <a:solidFill>
                  <a:srgbClr val="C00000"/>
                </a:solidFill>
              </a:rPr>
              <a:t>:</a:t>
            </a:r>
          </a:p>
          <a:p>
            <a:pPr lvl="0" algn="just"/>
            <a:r>
              <a:rPr lang="en-IN" sz="1600" dirty="0">
                <a:solidFill>
                  <a:srgbClr val="C00000"/>
                </a:solidFill>
              </a:rPr>
              <a:t>-Published articles in leading management journals</a:t>
            </a:r>
            <a:r>
              <a:rPr lang="en-GB" sz="1600" dirty="0">
                <a:solidFill>
                  <a:srgbClr val="C00000"/>
                </a:solidFill>
              </a:rPr>
              <a:t>.</a:t>
            </a:r>
            <a:endParaRPr lang="en-IN" sz="1600" dirty="0">
              <a:solidFill>
                <a:srgbClr val="C00000"/>
              </a:solidFill>
            </a:endParaRPr>
          </a:p>
          <a:p>
            <a:pPr lvl="0" algn="just"/>
            <a:r>
              <a:rPr lang="en-IN" sz="1600" dirty="0">
                <a:solidFill>
                  <a:srgbClr val="C00000"/>
                </a:solidFill>
              </a:rPr>
              <a:t>-Reviewer for several international journals.</a:t>
            </a:r>
          </a:p>
          <a:p>
            <a:pPr algn="just"/>
            <a:r>
              <a:rPr lang="en-IN" sz="1600" b="1" dirty="0">
                <a:solidFill>
                  <a:srgbClr val="C00000"/>
                </a:solidFill>
              </a:rPr>
              <a:t>Collaborations and Projects</a:t>
            </a:r>
            <a:r>
              <a:rPr lang="en-IN" sz="1600" dirty="0">
                <a:solidFill>
                  <a:srgbClr val="C00000"/>
                </a:solidFill>
              </a:rPr>
              <a:t>:</a:t>
            </a:r>
          </a:p>
          <a:p>
            <a:pPr lvl="0" algn="just"/>
            <a:r>
              <a:rPr lang="en-IN" sz="1600" dirty="0">
                <a:solidFill>
                  <a:srgbClr val="C00000"/>
                </a:solidFill>
              </a:rPr>
              <a:t>Active involvement in international collaborative projects and joint publications with renowned scholars.</a:t>
            </a:r>
          </a:p>
          <a:p>
            <a:pPr algn="just"/>
            <a:r>
              <a:rPr lang="en-IN" sz="1600" b="1" dirty="0">
                <a:solidFill>
                  <a:srgbClr val="C00000"/>
                </a:solidFill>
              </a:rPr>
              <a:t>Leadership Roles</a:t>
            </a:r>
            <a:r>
              <a:rPr lang="en-IN" sz="1600" dirty="0">
                <a:solidFill>
                  <a:srgbClr val="C00000"/>
                </a:solidFill>
              </a:rPr>
              <a:t>:</a:t>
            </a:r>
          </a:p>
          <a:p>
            <a:pPr lvl="0" algn="just"/>
            <a:r>
              <a:rPr lang="en-IN" sz="1600" dirty="0">
                <a:solidFill>
                  <a:srgbClr val="C00000"/>
                </a:solidFill>
              </a:rPr>
              <a:t>-Quality and Accreditation Manager.</a:t>
            </a:r>
          </a:p>
          <a:p>
            <a:pPr lvl="0" algn="just"/>
            <a:r>
              <a:rPr lang="en-IN" sz="1600" dirty="0">
                <a:solidFill>
                  <a:srgbClr val="C00000"/>
                </a:solidFill>
              </a:rPr>
              <a:t>-Session Chairperson at multiple international conferences.</a:t>
            </a:r>
          </a:p>
          <a:p>
            <a:pPr algn="just"/>
            <a:r>
              <a:rPr lang="en-IN" sz="1600" dirty="0">
                <a:solidFill>
                  <a:srgbClr val="C00000"/>
                </a:solidFill>
              </a:rPr>
              <a:t>-Member of committees for several international conferences.</a:t>
            </a:r>
            <a:endParaRPr lang="en-US" sz="1600"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p:txBody>
      </p:sp>
      <p:sp>
        <p:nvSpPr>
          <p:cNvPr id="13" name="TextBox 12">
            <a:extLst>
              <a:ext uri="{FF2B5EF4-FFF2-40B4-BE49-F238E27FC236}">
                <a16:creationId xmlns:a16="http://schemas.microsoft.com/office/drawing/2014/main" id="{3E66E961-C4A3-49BF-CA4E-AB0D7FFFF83B}"/>
              </a:ext>
            </a:extLst>
          </p:cNvPr>
          <p:cNvSpPr txBox="1"/>
          <p:nvPr/>
        </p:nvSpPr>
        <p:spPr>
          <a:xfrm>
            <a:off x="5339080" y="0"/>
            <a:ext cx="6228080" cy="523220"/>
          </a:xfrm>
          <a:prstGeom prst="rect">
            <a:avLst/>
          </a:prstGeom>
          <a:noFill/>
        </p:spPr>
        <p:txBody>
          <a:bodyPr wrap="square">
            <a:spAutoFit/>
          </a:bodyPr>
          <a:lstStyle/>
          <a:p>
            <a:r>
              <a:rPr lang="en-GB" sz="2800" dirty="0">
                <a:cs typeface="Tajawal Medium" panose="00000600000000000000" pitchFamily="2" charset="-78"/>
              </a:rPr>
              <a:t>BREIF BIO </a:t>
            </a:r>
          </a:p>
        </p:txBody>
      </p:sp>
      <p:pic>
        <p:nvPicPr>
          <p:cNvPr id="3" name="Picture 2" descr="A person in a suit and tie&#10;&#10;Description automatically generated">
            <a:extLst>
              <a:ext uri="{FF2B5EF4-FFF2-40B4-BE49-F238E27FC236}">
                <a16:creationId xmlns:a16="http://schemas.microsoft.com/office/drawing/2014/main" id="{993530E4-57C4-BAA1-EF79-855911B64E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8006" y="1300480"/>
            <a:ext cx="2734196" cy="4236720"/>
          </a:xfrm>
          <a:prstGeom prst="rect">
            <a:avLst/>
          </a:prstGeom>
        </p:spPr>
      </p:pic>
      <p:pic>
        <p:nvPicPr>
          <p:cNvPr id="29" name="Audio 28">
            <a:hlinkClick r:id="" action="ppaction://media"/>
            <a:extLst>
              <a:ext uri="{FF2B5EF4-FFF2-40B4-BE49-F238E27FC236}">
                <a16:creationId xmlns:a16="http://schemas.microsoft.com/office/drawing/2014/main" id="{D703F076-A57D-242E-4BEB-4D916A70CF11}"/>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mc:Choice xmlns:p14="http://schemas.microsoft.com/office/powerpoint/2010/main" Requires="p14">
      <p:transition spd="slow" p14:dur="2000" advTm="87082"/>
    </mc:Choice>
    <mc:Fallback>
      <p:transition spd="slow" advTm="87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 calcmode="lin" valueType="num">
                                      <p:cBhvr additive="base">
                                        <p:cTn id="1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 calcmode="lin" valueType="num">
                                      <p:cBhvr additive="base">
                                        <p:cTn id="2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 calcmode="lin" valueType="num">
                                      <p:cBhvr additive="base">
                                        <p:cTn id="2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 calcmode="lin" valueType="num">
                                      <p:cBhvr additive="base">
                                        <p:cTn id="35"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9">
                                            <p:txEl>
                                              <p:pRg st="5" end="5"/>
                                            </p:txEl>
                                          </p:spTgt>
                                        </p:tgtEl>
                                        <p:attrNameLst>
                                          <p:attrName>style.visibility</p:attrName>
                                        </p:attrNameLst>
                                      </p:cBhvr>
                                      <p:to>
                                        <p:strVal val="visible"/>
                                      </p:to>
                                    </p:set>
                                    <p:anim calcmode="lin" valueType="num">
                                      <p:cBhvr additive="base">
                                        <p:cTn id="4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 calcmode="lin" valueType="num">
                                      <p:cBhvr additive="base">
                                        <p:cTn id="47"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 calcmode="lin" valueType="num">
                                      <p:cBhvr additive="base">
                                        <p:cTn id="53"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9">
                                            <p:txEl>
                                              <p:pRg st="8" end="8"/>
                                            </p:txEl>
                                          </p:spTgt>
                                        </p:tgtEl>
                                        <p:attrNameLst>
                                          <p:attrName>style.visibility</p:attrName>
                                        </p:attrNameLst>
                                      </p:cBhvr>
                                      <p:to>
                                        <p:strVal val="visible"/>
                                      </p:to>
                                    </p:set>
                                    <p:anim calcmode="lin" valueType="num">
                                      <p:cBhvr additive="base">
                                        <p:cTn id="59"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9">
                                            <p:txEl>
                                              <p:pRg st="9" end="9"/>
                                            </p:txEl>
                                          </p:spTgt>
                                        </p:tgtEl>
                                        <p:attrNameLst>
                                          <p:attrName>style.visibility</p:attrName>
                                        </p:attrNameLst>
                                      </p:cBhvr>
                                      <p:to>
                                        <p:strVal val="visible"/>
                                      </p:to>
                                    </p:set>
                                    <p:anim calcmode="lin" valueType="num">
                                      <p:cBhvr additive="base">
                                        <p:cTn id="65" dur="500" fill="hold"/>
                                        <p:tgtEl>
                                          <p:spTgt spid="9">
                                            <p:txEl>
                                              <p:pRg st="9" end="9"/>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9">
                                            <p:txEl>
                                              <p:pRg st="10" end="10"/>
                                            </p:txEl>
                                          </p:spTgt>
                                        </p:tgtEl>
                                        <p:attrNameLst>
                                          <p:attrName>style.visibility</p:attrName>
                                        </p:attrNameLst>
                                      </p:cBhvr>
                                      <p:to>
                                        <p:strVal val="visible"/>
                                      </p:to>
                                    </p:set>
                                    <p:anim calcmode="lin" valueType="num">
                                      <p:cBhvr additive="base">
                                        <p:cTn id="71" dur="500" fill="hold"/>
                                        <p:tgtEl>
                                          <p:spTgt spid="9">
                                            <p:txEl>
                                              <p:pRg st="10" end="10"/>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9">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9">
                                            <p:txEl>
                                              <p:pRg st="11" end="11"/>
                                            </p:txEl>
                                          </p:spTgt>
                                        </p:tgtEl>
                                        <p:attrNameLst>
                                          <p:attrName>style.visibility</p:attrName>
                                        </p:attrNameLst>
                                      </p:cBhvr>
                                      <p:to>
                                        <p:strVal val="visible"/>
                                      </p:to>
                                    </p:set>
                                    <p:anim calcmode="lin" valueType="num">
                                      <p:cBhvr additive="base">
                                        <p:cTn id="77" dur="500" fill="hold"/>
                                        <p:tgtEl>
                                          <p:spTgt spid="9">
                                            <p:txEl>
                                              <p:pRg st="11" end="11"/>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9">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 calcmode="lin" valueType="num">
                                      <p:cBhvr additive="base">
                                        <p:cTn id="83" dur="500" fill="hold"/>
                                        <p:tgtEl>
                                          <p:spTgt spid="9">
                                            <p:txEl>
                                              <p:pRg st="12" end="12"/>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9">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9">
                                            <p:txEl>
                                              <p:pRg st="13" end="13"/>
                                            </p:txEl>
                                          </p:spTgt>
                                        </p:tgtEl>
                                        <p:attrNameLst>
                                          <p:attrName>style.visibility</p:attrName>
                                        </p:attrNameLst>
                                      </p:cBhvr>
                                      <p:to>
                                        <p:strVal val="visible"/>
                                      </p:to>
                                    </p:set>
                                    <p:anim calcmode="lin" valueType="num">
                                      <p:cBhvr additive="base">
                                        <p:cTn id="89" dur="500" fill="hold"/>
                                        <p:tgtEl>
                                          <p:spTgt spid="9">
                                            <p:txEl>
                                              <p:pRg st="13" end="13"/>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9">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4" fill="hold" nodeType="clickEffect">
                                  <p:stCondLst>
                                    <p:cond delay="0"/>
                                  </p:stCondLst>
                                  <p:childTnLst>
                                    <p:set>
                                      <p:cBhvr>
                                        <p:cTn id="94" dur="1" fill="hold">
                                          <p:stCondLst>
                                            <p:cond delay="0"/>
                                          </p:stCondLst>
                                        </p:cTn>
                                        <p:tgtEl>
                                          <p:spTgt spid="9">
                                            <p:txEl>
                                              <p:pRg st="14" end="14"/>
                                            </p:txEl>
                                          </p:spTgt>
                                        </p:tgtEl>
                                        <p:attrNameLst>
                                          <p:attrName>style.visibility</p:attrName>
                                        </p:attrNameLst>
                                      </p:cBhvr>
                                      <p:to>
                                        <p:strVal val="visible"/>
                                      </p:to>
                                    </p:set>
                                    <p:anim calcmode="lin" valueType="num">
                                      <p:cBhvr additive="base">
                                        <p:cTn id="95" dur="500" fill="hold"/>
                                        <p:tgtEl>
                                          <p:spTgt spid="9">
                                            <p:txEl>
                                              <p:pRg st="14" end="14"/>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9">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9">
                                            <p:txEl>
                                              <p:pRg st="15" end="15"/>
                                            </p:txEl>
                                          </p:spTgt>
                                        </p:tgtEl>
                                        <p:attrNameLst>
                                          <p:attrName>style.visibility</p:attrName>
                                        </p:attrNameLst>
                                      </p:cBhvr>
                                      <p:to>
                                        <p:strVal val="visible"/>
                                      </p:to>
                                    </p:set>
                                    <p:anim calcmode="lin" valueType="num">
                                      <p:cBhvr additive="base">
                                        <p:cTn id="101" dur="500" fill="hold"/>
                                        <p:tgtEl>
                                          <p:spTgt spid="9">
                                            <p:txEl>
                                              <p:pRg st="15" end="15"/>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9">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9">
                                            <p:txEl>
                                              <p:pRg st="16" end="16"/>
                                            </p:txEl>
                                          </p:spTgt>
                                        </p:tgtEl>
                                        <p:attrNameLst>
                                          <p:attrName>style.visibility</p:attrName>
                                        </p:attrNameLst>
                                      </p:cBhvr>
                                      <p:to>
                                        <p:strVal val="visible"/>
                                      </p:to>
                                    </p:set>
                                    <p:anim calcmode="lin" valueType="num">
                                      <p:cBhvr additive="base">
                                        <p:cTn id="107" dur="500" fill="hold"/>
                                        <p:tgtEl>
                                          <p:spTgt spid="9">
                                            <p:txEl>
                                              <p:pRg st="16" end="16"/>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9">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9">
                                            <p:txEl>
                                              <p:pRg st="17" end="17"/>
                                            </p:txEl>
                                          </p:spTgt>
                                        </p:tgtEl>
                                        <p:attrNameLst>
                                          <p:attrName>style.visibility</p:attrName>
                                        </p:attrNameLst>
                                      </p:cBhvr>
                                      <p:to>
                                        <p:strVal val="visible"/>
                                      </p:to>
                                    </p:set>
                                    <p:anim calcmode="lin" valueType="num">
                                      <p:cBhvr additive="base">
                                        <p:cTn id="113" dur="500" fill="hold"/>
                                        <p:tgtEl>
                                          <p:spTgt spid="9">
                                            <p:txEl>
                                              <p:pRg st="17" end="17"/>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9">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9">
                                            <p:txEl>
                                              <p:pRg st="18" end="18"/>
                                            </p:txEl>
                                          </p:spTgt>
                                        </p:tgtEl>
                                        <p:attrNameLst>
                                          <p:attrName>style.visibility</p:attrName>
                                        </p:attrNameLst>
                                      </p:cBhvr>
                                      <p:to>
                                        <p:strVal val="visible"/>
                                      </p:to>
                                    </p:set>
                                    <p:anim calcmode="lin" valueType="num">
                                      <p:cBhvr additive="base">
                                        <p:cTn id="119" dur="500" fill="hold"/>
                                        <p:tgtEl>
                                          <p:spTgt spid="9">
                                            <p:txEl>
                                              <p:pRg st="18" end="18"/>
                                            </p:txEl>
                                          </p:spTgt>
                                        </p:tgtEl>
                                        <p:attrNameLst>
                                          <p:attrName>ppt_x</p:attrName>
                                        </p:attrNameLst>
                                      </p:cBhvr>
                                      <p:tavLst>
                                        <p:tav tm="0">
                                          <p:val>
                                            <p:strVal val="#ppt_x"/>
                                          </p:val>
                                        </p:tav>
                                        <p:tav tm="100000">
                                          <p:val>
                                            <p:strVal val="#ppt_x"/>
                                          </p:val>
                                        </p:tav>
                                      </p:tavLst>
                                    </p:anim>
                                    <p:anim calcmode="lin" valueType="num">
                                      <p:cBhvr additive="base">
                                        <p:cTn id="120" dur="500" fill="hold"/>
                                        <p:tgtEl>
                                          <p:spTgt spid="9">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4" fill="hold" nodeType="clickEffect">
                                  <p:stCondLst>
                                    <p:cond delay="0"/>
                                  </p:stCondLst>
                                  <p:childTnLst>
                                    <p:set>
                                      <p:cBhvr>
                                        <p:cTn id="124" dur="1" fill="hold">
                                          <p:stCondLst>
                                            <p:cond delay="0"/>
                                          </p:stCondLst>
                                        </p:cTn>
                                        <p:tgtEl>
                                          <p:spTgt spid="9">
                                            <p:txEl>
                                              <p:pRg st="19" end="19"/>
                                            </p:txEl>
                                          </p:spTgt>
                                        </p:tgtEl>
                                        <p:attrNameLst>
                                          <p:attrName>style.visibility</p:attrName>
                                        </p:attrNameLst>
                                      </p:cBhvr>
                                      <p:to>
                                        <p:strVal val="visible"/>
                                      </p:to>
                                    </p:set>
                                    <p:anim calcmode="lin" valueType="num">
                                      <p:cBhvr additive="base">
                                        <p:cTn id="125" dur="500" fill="hold"/>
                                        <p:tgtEl>
                                          <p:spTgt spid="9">
                                            <p:txEl>
                                              <p:pRg st="19" end="19"/>
                                            </p:txEl>
                                          </p:spTgt>
                                        </p:tgtEl>
                                        <p:attrNameLst>
                                          <p:attrName>ppt_x</p:attrName>
                                        </p:attrNameLst>
                                      </p:cBhvr>
                                      <p:tavLst>
                                        <p:tav tm="0">
                                          <p:val>
                                            <p:strVal val="#ppt_x"/>
                                          </p:val>
                                        </p:tav>
                                        <p:tav tm="100000">
                                          <p:val>
                                            <p:strVal val="#ppt_x"/>
                                          </p:val>
                                        </p:tav>
                                      </p:tavLst>
                                    </p:anim>
                                    <p:anim calcmode="lin" valueType="num">
                                      <p:cBhvr additive="base">
                                        <p:cTn id="126" dur="500" fill="hold"/>
                                        <p:tgtEl>
                                          <p:spTgt spid="9">
                                            <p:txEl>
                                              <p:p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nodeType="clickEffect">
                                  <p:stCondLst>
                                    <p:cond delay="0"/>
                                  </p:stCondLst>
                                  <p:childTnLst>
                                    <p:set>
                                      <p:cBhvr>
                                        <p:cTn id="130" dur="1" fill="hold">
                                          <p:stCondLst>
                                            <p:cond delay="0"/>
                                          </p:stCondLst>
                                        </p:cTn>
                                        <p:tgtEl>
                                          <p:spTgt spid="9">
                                            <p:txEl>
                                              <p:pRg st="20" end="20"/>
                                            </p:txEl>
                                          </p:spTgt>
                                        </p:tgtEl>
                                        <p:attrNameLst>
                                          <p:attrName>style.visibility</p:attrName>
                                        </p:attrNameLst>
                                      </p:cBhvr>
                                      <p:to>
                                        <p:strVal val="visible"/>
                                      </p:to>
                                    </p:set>
                                    <p:anim calcmode="lin" valueType="num">
                                      <p:cBhvr additive="base">
                                        <p:cTn id="131" dur="500" fill="hold"/>
                                        <p:tgtEl>
                                          <p:spTgt spid="9">
                                            <p:txEl>
                                              <p:pRg st="20" end="20"/>
                                            </p:txEl>
                                          </p:spTgt>
                                        </p:tgtEl>
                                        <p:attrNameLst>
                                          <p:attrName>ppt_x</p:attrName>
                                        </p:attrNameLst>
                                      </p:cBhvr>
                                      <p:tavLst>
                                        <p:tav tm="0">
                                          <p:val>
                                            <p:strVal val="#ppt_x"/>
                                          </p:val>
                                        </p:tav>
                                        <p:tav tm="100000">
                                          <p:val>
                                            <p:strVal val="#ppt_x"/>
                                          </p:val>
                                        </p:tav>
                                      </p:tavLst>
                                    </p:anim>
                                    <p:anim calcmode="lin" valueType="num">
                                      <p:cBhvr additive="base">
                                        <p:cTn id="132" dur="500" fill="hold"/>
                                        <p:tgtEl>
                                          <p:spTgt spid="9">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4" fill="hold" nodeType="clickEffect">
                                  <p:stCondLst>
                                    <p:cond delay="0"/>
                                  </p:stCondLst>
                                  <p:childTnLst>
                                    <p:set>
                                      <p:cBhvr>
                                        <p:cTn id="136" dur="1" fill="hold">
                                          <p:stCondLst>
                                            <p:cond delay="0"/>
                                          </p:stCondLst>
                                        </p:cTn>
                                        <p:tgtEl>
                                          <p:spTgt spid="9">
                                            <p:txEl>
                                              <p:pRg st="21" end="21"/>
                                            </p:txEl>
                                          </p:spTgt>
                                        </p:tgtEl>
                                        <p:attrNameLst>
                                          <p:attrName>style.visibility</p:attrName>
                                        </p:attrNameLst>
                                      </p:cBhvr>
                                      <p:to>
                                        <p:strVal val="visible"/>
                                      </p:to>
                                    </p:set>
                                    <p:anim calcmode="lin" valueType="num">
                                      <p:cBhvr additive="base">
                                        <p:cTn id="137" dur="500" fill="hold"/>
                                        <p:tgtEl>
                                          <p:spTgt spid="9">
                                            <p:txEl>
                                              <p:pRg st="21" end="21"/>
                                            </p:txEl>
                                          </p:spTgt>
                                        </p:tgtEl>
                                        <p:attrNameLst>
                                          <p:attrName>ppt_x</p:attrName>
                                        </p:attrNameLst>
                                      </p:cBhvr>
                                      <p:tavLst>
                                        <p:tav tm="0">
                                          <p:val>
                                            <p:strVal val="#ppt_x"/>
                                          </p:val>
                                        </p:tav>
                                        <p:tav tm="100000">
                                          <p:val>
                                            <p:strVal val="#ppt_x"/>
                                          </p:val>
                                        </p:tav>
                                      </p:tavLst>
                                    </p:anim>
                                    <p:anim calcmode="lin" valueType="num">
                                      <p:cBhvr additive="base">
                                        <p:cTn id="138" dur="500" fill="hold"/>
                                        <p:tgtEl>
                                          <p:spTgt spid="9">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9" fill="hold" display="0">
                  <p:stCondLst>
                    <p:cond delay="indefinite"/>
                  </p:stCondLst>
                  <p:endCondLst>
                    <p:cond evt="onStopAudio" delay="0">
                      <p:tgtEl>
                        <p:sldTgt/>
                      </p:tgtEl>
                    </p:cond>
                  </p:endCondLst>
                </p:cTn>
                <p:tgtEl>
                  <p:spTgt spid="2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7AA9233-12C5-2A4F-EEB7-F1A2581412F9}"/>
              </a:ext>
            </a:extLst>
          </p:cNvPr>
          <p:cNvSpPr/>
          <p:nvPr/>
        </p:nvSpPr>
        <p:spPr>
          <a:xfrm>
            <a:off x="2165684" y="1364915"/>
            <a:ext cx="7138737" cy="213360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sz="4000" dirty="0">
                <a:cs typeface="PT Bold Heading" panose="02010400000000000000" pitchFamily="2" charset="-78"/>
              </a:rPr>
              <a:t>مواعيد المحاضرات الخاصة بالكورس </a:t>
            </a:r>
            <a:endParaRPr lang="en-GB" sz="4000" dirty="0">
              <a:cs typeface="PT Bold Heading" panose="02010400000000000000" pitchFamily="2" charset="-78"/>
            </a:endParaRPr>
          </a:p>
        </p:txBody>
      </p:sp>
      <p:pic>
        <p:nvPicPr>
          <p:cNvPr id="9" name="Picture 8" descr="Business woman raising hand">
            <a:extLst>
              <a:ext uri="{FF2B5EF4-FFF2-40B4-BE49-F238E27FC236}">
                <a16:creationId xmlns:a16="http://schemas.microsoft.com/office/drawing/2014/main" id="{81281526-876A-6689-F4CB-454D580F560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1007" y="1673727"/>
            <a:ext cx="3329354" cy="4828673"/>
          </a:xfrm>
          <a:prstGeom prst="rect">
            <a:avLst/>
          </a:prstGeom>
        </p:spPr>
      </p:pic>
      <p:pic>
        <p:nvPicPr>
          <p:cNvPr id="6" name="Audio 5">
            <a:hlinkClick r:id="" action="ppaction://media"/>
            <a:extLst>
              <a:ext uri="{FF2B5EF4-FFF2-40B4-BE49-F238E27FC236}">
                <a16:creationId xmlns:a16="http://schemas.microsoft.com/office/drawing/2014/main" id="{D535CE4C-B928-3A1E-8157-9AA4973316BC}"/>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318463411"/>
      </p:ext>
    </p:extLst>
  </p:cSld>
  <p:clrMapOvr>
    <a:masterClrMapping/>
  </p:clrMapOvr>
  <mc:AlternateContent xmlns:mc="http://schemas.openxmlformats.org/markup-compatibility/2006">
    <mc:Choice xmlns:p14="http://schemas.microsoft.com/office/powerpoint/2010/main" Requires="p14">
      <p:transition spd="slow" p14:dur="2000" advTm="42365"/>
    </mc:Choice>
    <mc:Fallback>
      <p:transition spd="slow" advTm="423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303384" y="718058"/>
            <a:ext cx="4280018" cy="369332"/>
          </a:xfrm>
          <a:prstGeom prst="rect">
            <a:avLst/>
          </a:prstGeom>
          <a:noFill/>
        </p:spPr>
        <p:txBody>
          <a:bodyPr wrap="none" rtlCol="0">
            <a:spAutoFit/>
          </a:bodyPr>
          <a:lstStyle/>
          <a:p>
            <a:r>
              <a:rPr lang="en-US" dirty="0">
                <a:latin typeface="Tajawal Medium" panose="00000600000000000000" pitchFamily="2" charset="-78"/>
                <a:cs typeface="Tajawal Medium" panose="00000600000000000000" pitchFamily="2" charset="-78"/>
              </a:rPr>
              <a:t>GO THROUGH YOUR COURSE PLAN </a:t>
            </a:r>
          </a:p>
        </p:txBody>
      </p:sp>
      <p:sp>
        <p:nvSpPr>
          <p:cNvPr id="11" name="Subtitle 10">
            <a:extLst>
              <a:ext uri="{FF2B5EF4-FFF2-40B4-BE49-F238E27FC236}">
                <a16:creationId xmlns:a16="http://schemas.microsoft.com/office/drawing/2014/main" id="{8DC26B77-E12F-6826-9C31-6287AD848011}"/>
              </a:ext>
            </a:extLst>
          </p:cNvPr>
          <p:cNvSpPr>
            <a:spLocks noGrp="1"/>
          </p:cNvSpPr>
          <p:nvPr>
            <p:ph type="subTitle" idx="1"/>
          </p:nvPr>
        </p:nvSpPr>
        <p:spPr>
          <a:xfrm>
            <a:off x="2560734" y="2169160"/>
            <a:ext cx="7768718" cy="2519680"/>
          </a:xfrm>
        </p:spPr>
        <p:txBody>
          <a:bodyPr/>
          <a:lstStyle/>
          <a:p>
            <a:r>
              <a:rPr lang="en-US" sz="3600" b="1" dirty="0">
                <a:solidFill>
                  <a:srgbClr val="FF0000"/>
                </a:solidFill>
                <a:effectLst>
                  <a:outerShdw blurRad="38100" dist="38100" dir="2700000" algn="tl">
                    <a:srgbClr val="000000">
                      <a:alpha val="43137"/>
                    </a:srgbClr>
                  </a:outerShdw>
                </a:effectLst>
              </a:rPr>
              <a:t>YOUR COURSE TITTLE IS</a:t>
            </a:r>
          </a:p>
          <a:p>
            <a:pPr algn="l"/>
            <a:endParaRPr lang="en-US" sz="3600" dirty="0"/>
          </a:p>
          <a:p>
            <a:r>
              <a:rPr lang="ar-EG" sz="3600" dirty="0"/>
              <a:t>مهارات العرض والكتابة </a:t>
            </a:r>
          </a:p>
          <a:p>
            <a:r>
              <a:rPr lang="en-US" sz="3600" dirty="0"/>
              <a:t> </a:t>
            </a:r>
            <a:r>
              <a:rPr lang="en-US" sz="3600" b="1" u="sng" dirty="0">
                <a:effectLst>
                  <a:outerShdw blurRad="38100" dist="38100" dir="2700000" algn="tl">
                    <a:srgbClr val="000000">
                      <a:alpha val="43137"/>
                    </a:srgbClr>
                  </a:outerShdw>
                </a:effectLst>
              </a:rPr>
              <a:t>PRESENTATIONS AND WRITING SKILLS </a:t>
            </a:r>
          </a:p>
          <a:p>
            <a:pPr algn="l"/>
            <a:endParaRPr lang="en-US" dirty="0"/>
          </a:p>
          <a:p>
            <a:pPr algn="l"/>
            <a:endParaRPr lang="en-GB" dirty="0"/>
          </a:p>
        </p:txBody>
      </p:sp>
      <p:pic>
        <p:nvPicPr>
          <p:cNvPr id="5" name="Audio 4">
            <a:hlinkClick r:id="" action="ppaction://media"/>
            <a:extLst>
              <a:ext uri="{FF2B5EF4-FFF2-40B4-BE49-F238E27FC236}">
                <a16:creationId xmlns:a16="http://schemas.microsoft.com/office/drawing/2014/main" id="{1BD62F82-2F23-6F7C-2D3D-6029513A0C6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1612914"/>
      </p:ext>
    </p:extLst>
  </p:cSld>
  <p:clrMapOvr>
    <a:masterClrMapping/>
  </p:clrMapOvr>
  <mc:AlternateContent xmlns:mc="http://schemas.openxmlformats.org/markup-compatibility/2006">
    <mc:Choice xmlns:p14="http://schemas.microsoft.com/office/powerpoint/2010/main" Requires="p14">
      <p:transition spd="slow" p14:dur="2000" advTm="19898"/>
    </mc:Choice>
    <mc:Fallback>
      <p:transition spd="slow" advTm="198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5467CD8-452A-41BD-02DF-7323DDD749FC}"/>
              </a:ext>
            </a:extLst>
          </p:cNvPr>
          <p:cNvSpPr txBox="1"/>
          <p:nvPr/>
        </p:nvSpPr>
        <p:spPr>
          <a:xfrm>
            <a:off x="1168400" y="1310422"/>
            <a:ext cx="9194800" cy="4651723"/>
          </a:xfrm>
          <a:prstGeom prst="rect">
            <a:avLst/>
          </a:prstGeom>
          <a:noFill/>
        </p:spPr>
        <p:txBody>
          <a:bodyPr wrap="square">
            <a:spAutoFit/>
          </a:bodyPr>
          <a:lstStyle/>
          <a:p>
            <a:pPr algn="r" rtl="1"/>
            <a:r>
              <a:rPr lang="ar-EG" sz="2400" b="1" dirty="0">
                <a:solidFill>
                  <a:srgbClr val="002060"/>
                </a:solidFill>
                <a:effectLst>
                  <a:outerShdw blurRad="38100" dist="38100" dir="2700000" algn="tl">
                    <a:srgbClr val="000000">
                      <a:alpha val="43137"/>
                    </a:srgbClr>
                  </a:outerShdw>
                </a:effectLst>
              </a:rPr>
              <a:t>يساعد هذا المساق الطلاب على اكتشاف كيفية صياغة العروض التقديمية حول الأهداف الأساسية ، وتقديم المفاهيم والأفكار الأساسية بقوة وحماس ، وتصميم وتقديم مرئيات فعالة ، وتوظيف تقنيات لصقل وإتقان تقديم العروض التقديمية. سيعزز المديرون التنفيذيون والمديرون والموظفون على حد سواء أداء العرض التقديمي من خلال هذه الكورس</a:t>
            </a:r>
            <a:r>
              <a:rPr lang="en-US" sz="2400" b="1" dirty="0">
                <a:solidFill>
                  <a:srgbClr val="002060"/>
                </a:solidFill>
                <a:effectLst>
                  <a:outerShdw blurRad="38100" dist="38100" dir="2700000" algn="tl">
                    <a:srgbClr val="000000">
                      <a:alpha val="43137"/>
                    </a:srgbClr>
                  </a:outerShdw>
                </a:effectLst>
              </a:rPr>
              <a:t>.</a:t>
            </a:r>
          </a:p>
          <a:p>
            <a:pPr algn="r" rtl="1"/>
            <a:endParaRPr lang="en-GB" sz="2400" b="1" dirty="0">
              <a:solidFill>
                <a:srgbClr val="002060"/>
              </a:solidFill>
              <a:effectLst>
                <a:outerShdw blurRad="38100" dist="38100" dir="2700000" algn="tl">
                  <a:srgbClr val="000000">
                    <a:alpha val="43137"/>
                  </a:srgbClr>
                </a:outerShdw>
              </a:effectLst>
            </a:endParaRPr>
          </a:p>
          <a:p>
            <a:pPr rtl="1"/>
            <a:r>
              <a:rPr lang="en-GB" sz="2400" b="1" dirty="0">
                <a:solidFill>
                  <a:srgbClr val="002060"/>
                </a:solidFill>
                <a:effectLst>
                  <a:outerShdw blurRad="38100" dist="38100" dir="2700000" algn="tl">
                    <a:srgbClr val="000000">
                      <a:alpha val="43137"/>
                    </a:srgbClr>
                  </a:outerShdw>
                </a:effectLst>
              </a:rPr>
              <a:t>This course equips students with the skills to craft presentations focused on core objectives, effectively deliver key concepts and ideas with confidence and enthusiasm, design impactful visuals, and apply advanced techniques to refine and perfect their presentation abilities. It is designed to benefit executives, managers, and employees alike, enhancing their overall presentation performance.</a:t>
            </a:r>
          </a:p>
          <a:p>
            <a:pPr rtl="1">
              <a:lnSpc>
                <a:spcPct val="150000"/>
              </a:lnSpc>
            </a:pPr>
            <a:endParaRPr lang="en-US" sz="2400" b="1" dirty="0">
              <a:solidFill>
                <a:srgbClr val="00206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19307087-BCF6-FADF-26CB-C1F21C190588}"/>
              </a:ext>
            </a:extLst>
          </p:cNvPr>
          <p:cNvSpPr txBox="1"/>
          <p:nvPr/>
        </p:nvSpPr>
        <p:spPr>
          <a:xfrm>
            <a:off x="130614" y="1125756"/>
            <a:ext cx="2946400" cy="369332"/>
          </a:xfrm>
          <a:prstGeom prst="rect">
            <a:avLst/>
          </a:prstGeom>
          <a:noFill/>
        </p:spPr>
        <p:txBody>
          <a:bodyPr wrap="square" rtlCol="0">
            <a:spAutoFit/>
          </a:bodyPr>
          <a:lstStyle/>
          <a:p>
            <a:endParaRPr lang="en-GB" dirty="0">
              <a:highlight>
                <a:srgbClr val="C0C0C0"/>
              </a:highlight>
            </a:endParaRPr>
          </a:p>
        </p:txBody>
      </p:sp>
      <p:pic>
        <p:nvPicPr>
          <p:cNvPr id="5" name="Audio 4">
            <a:hlinkClick r:id="" action="ppaction://media"/>
            <a:extLst>
              <a:ext uri="{FF2B5EF4-FFF2-40B4-BE49-F238E27FC236}">
                <a16:creationId xmlns:a16="http://schemas.microsoft.com/office/drawing/2014/main" id="{9E86A5E5-C6D3-8FE5-3B06-073691EEB27B}"/>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712226021"/>
      </p:ext>
    </p:extLst>
  </p:cSld>
  <p:clrMapOvr>
    <a:masterClrMapping/>
  </p:clrMapOvr>
  <mc:AlternateContent xmlns:mc="http://schemas.openxmlformats.org/markup-compatibility/2006">
    <mc:Choice xmlns:p14="http://schemas.microsoft.com/office/powerpoint/2010/main" Requires="p14">
      <p:transition spd="slow" p14:dur="2000" advTm="266499"/>
    </mc:Choice>
    <mc:Fallback>
      <p:transition spd="slow" advTm="2664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8" presetClass="emph" presetSubtype="0" fill="hold" nodeType="clickEffect">
                                  <p:stCondLst>
                                    <p:cond delay="0"/>
                                  </p:stCondLst>
                                  <p:iterate type="lt">
                                    <p:tmPct val="4000"/>
                                  </p:iterate>
                                  <p:childTnLst>
                                    <p:set>
                                      <p:cBhvr override="childStyle">
                                        <p:cTn id="10" dur="500" fill="hold"/>
                                        <p:tgtEl>
                                          <p:spTgt spid="10">
                                            <p:txEl>
                                              <p:pRg st="0" end="0"/>
                                            </p:txEl>
                                          </p:spTgt>
                                        </p:tgtEl>
                                        <p:attrNameLst>
                                          <p:attrName>style.textDecorationUnderline</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8" presetClass="emph" presetSubtype="0" fill="hold" nodeType="clickEffect">
                                  <p:stCondLst>
                                    <p:cond delay="0"/>
                                  </p:stCondLst>
                                  <p:iterate type="lt">
                                    <p:tmPct val="4000"/>
                                  </p:iterate>
                                  <p:childTnLst>
                                    <p:set>
                                      <p:cBhvr override="childStyle">
                                        <p:cTn id="14" dur="500" fill="hold"/>
                                        <p:tgtEl>
                                          <p:spTgt spid="10">
                                            <p:txEl>
                                              <p:pRg st="2" end="2"/>
                                            </p:txEl>
                                          </p:spTgt>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22EF6DD4-6826-B579-15A6-C7620363C389}"/>
              </a:ext>
            </a:extLst>
          </p:cNvPr>
          <p:cNvSpPr txBox="1"/>
          <p:nvPr/>
        </p:nvSpPr>
        <p:spPr>
          <a:xfrm>
            <a:off x="1386570" y="1433582"/>
            <a:ext cx="3984441" cy="3990836"/>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Topics:</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Communication Types.</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أنواع الاتصالات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Types of Audience.</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أنواع الجمهور</a:t>
            </a:r>
            <a:r>
              <a:rPr kumimoji="0" lang="ar-EG" sz="2000" b="1" i="0" u="none" strike="noStrike" kern="1200" cap="none" spc="0" normalizeH="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The main Types of writing. </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أنواع الرسائل المكتوبة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Effective Persuasive content.</a:t>
            </a:r>
            <a:endPar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endParaRPr>
          </a:p>
          <a:p>
            <a:pPr marL="0" marR="0" lvl="0" indent="0" algn="just" defTabSz="914400" rtl="0" eaLnBrk="1" fontAlgn="base" latinLnBrk="0" hangingPunct="1">
              <a:lnSpc>
                <a:spcPct val="100000"/>
              </a:lnSpc>
              <a:spcBef>
                <a:spcPts val="0"/>
              </a:spcBef>
              <a:spcAft>
                <a:spcPts val="0"/>
              </a:spcAft>
              <a:buClrTx/>
              <a:buSzTx/>
              <a:tabLst/>
              <a:defRPr/>
            </a:pPr>
            <a:r>
              <a:rPr lang="ar-EG" sz="2000" b="1" dirty="0">
                <a:solidFill>
                  <a:srgbClr val="000000"/>
                </a:solidFill>
                <a:effectLst>
                  <a:outerShdw blurRad="38100" dist="38100" dir="2700000" algn="tl">
                    <a:srgbClr val="000000">
                      <a:alpha val="43137"/>
                    </a:srgbClr>
                  </a:outerShdw>
                </a:effectLst>
                <a:latin typeface="Calibri" panose="020F0502020204030204" pitchFamily="34" charset="0"/>
              </a:rPr>
              <a:t>المحتوى المقنع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Essentials for Dynamic Presentations</a:t>
            </a: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العروض الديناميكية </a:t>
            </a:r>
            <a:r>
              <a:rPr kumimoji="0" lang="ar-EG" sz="2000" b="1" i="0" u="none" strike="noStrike" kern="1200" cap="none" spc="0" normalizeH="0" baseline="0" noProof="0" dirty="0" err="1">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اأساسيات</a:t>
            </a:r>
            <a:endPar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endParaRPr>
          </a:p>
          <a:p>
            <a:pPr marL="0" marR="0" lvl="0" indent="0" algn="just" defTabSz="914400" rtl="0" eaLnBrk="1" fontAlgn="base" latinLnBrk="0" hangingPunct="1">
              <a:lnSpc>
                <a:spcPct val="100000"/>
              </a:lnSpc>
              <a:spcBef>
                <a:spcPts val="0"/>
              </a:spcBef>
              <a:spcAft>
                <a:spcPts val="800"/>
              </a:spcAft>
              <a:buClrTx/>
              <a:buSzTx/>
              <a:buFont typeface="Arial" panose="020B0604020202020204" pitchFamily="34" charset="0"/>
              <a:buChar char="•"/>
              <a:tabLst/>
              <a:defRPr/>
            </a:pPr>
            <a:r>
              <a:rPr kumimoji="0" lang="ar-EG"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panose="020F0502020204030204" pitchFamily="34" charset="0"/>
                <a:ea typeface="+mn-ea"/>
                <a:cs typeface="+mn-cs"/>
              </a:rPr>
              <a:t> </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sp>
        <p:nvSpPr>
          <p:cNvPr id="7" name="TextBox 6">
            <a:extLst>
              <a:ext uri="{FF2B5EF4-FFF2-40B4-BE49-F238E27FC236}">
                <a16:creationId xmlns:a16="http://schemas.microsoft.com/office/drawing/2014/main" id="{CB60D804-2D49-0953-AF3E-2A2B11592F06}"/>
              </a:ext>
            </a:extLst>
          </p:cNvPr>
          <p:cNvSpPr txBox="1"/>
          <p:nvPr/>
        </p:nvSpPr>
        <p:spPr>
          <a:xfrm>
            <a:off x="5629918" y="1638766"/>
            <a:ext cx="4807656" cy="3272691"/>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800"/>
              </a:spcAft>
              <a:buClrTx/>
              <a:buSzTx/>
              <a:buFontTx/>
              <a:buNone/>
              <a:tabLst/>
              <a:defRPr/>
            </a:pPr>
            <a:r>
              <a:rPr kumimoji="0" lang="en-US"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Learning Outcomes:</a:t>
            </a:r>
            <a:r>
              <a:rPr kumimoji="0" lang="ar-EG" sz="2000" b="1" i="0" u="sng" strike="noStrike" kern="1200" cap="none" spc="0" normalizeH="0" baseline="0" noProof="0" dirty="0">
                <a:ln>
                  <a:noFill/>
                </a:ln>
                <a:solidFill>
                  <a:srgbClr val="1F497D"/>
                </a:solidFill>
                <a:effectLst>
                  <a:outerShdw blurRad="38100" dist="38100" dir="2700000" algn="tl">
                    <a:srgbClr val="000000">
                      <a:alpha val="43137"/>
                    </a:srgbClr>
                  </a:outerShdw>
                </a:effectLst>
                <a:uLnTx/>
                <a:uFillTx/>
                <a:latin typeface="Calibri" panose="020F0502020204030204" pitchFamily="34" charset="0"/>
                <a:ea typeface="+mn-ea"/>
                <a:cs typeface="+mn-cs"/>
              </a:rPr>
              <a:t> الأهداف التعليمية </a:t>
            </a: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استكشف كيفية عمل العرض التقديمي والكتابة.</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افهم ما يحدث أمام الجمهور.</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ممارسة مجموعة كاملة من التقنيات.</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تعرف على التلميحات والنصائح لتقديم عرض تقديمي فعال.</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 قم بتوسيع قدرتك على التقديم.</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قدم الحاضر بأناقة وحضور.</a:t>
            </a:r>
          </a:p>
          <a:p>
            <a:pPr marL="342900" lvl="0" indent="-342900" algn="just" fontAlgn="base">
              <a:buFont typeface="Wingdings" panose="05000000000000000000" pitchFamily="2" charset="2"/>
              <a:buChar char="§"/>
              <a:defRPr/>
            </a:pPr>
            <a:r>
              <a:rPr lang="ar-EG" sz="2000" b="1" dirty="0">
                <a:solidFill>
                  <a:srgbClr val="000000"/>
                </a:solidFill>
                <a:effectLst>
                  <a:outerShdw blurRad="38100" dist="38100" dir="2700000" algn="tl">
                    <a:srgbClr val="000000">
                      <a:alpha val="43137"/>
                    </a:srgbClr>
                  </a:outerShdw>
                </a:effectLst>
                <a:latin typeface="Noto Sans Symbols"/>
              </a:rPr>
              <a:t>استخدام مواد الدعم.</a:t>
            </a:r>
          </a:p>
          <a:p>
            <a:pPr marR="0" lvl="0" algn="just" defTabSz="914400" eaLnBrk="1" fontAlgn="base" latinLnBrk="0" hangingPunct="1">
              <a:lnSpc>
                <a:spcPct val="100000"/>
              </a:lnSpc>
              <a:spcBef>
                <a:spcPts val="0"/>
              </a:spcBef>
              <a:spcAft>
                <a:spcPts val="0"/>
              </a:spcAft>
              <a:buClrTx/>
              <a:buSzTx/>
              <a:tabLst/>
              <a:defRPr/>
            </a:pP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Noto Sans Symbols"/>
              <a:ea typeface="+mn-ea"/>
              <a:cs typeface="+mn-cs"/>
            </a:endParaRPr>
          </a:p>
        </p:txBody>
      </p:sp>
      <p:pic>
        <p:nvPicPr>
          <p:cNvPr id="5" name="Audio 4">
            <a:hlinkClick r:id="" action="ppaction://media"/>
            <a:extLst>
              <a:ext uri="{FF2B5EF4-FFF2-40B4-BE49-F238E27FC236}">
                <a16:creationId xmlns:a16="http://schemas.microsoft.com/office/drawing/2014/main" id="{136CFB0A-C11A-C3B8-B279-7BE26F58DB3F}"/>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1750133519"/>
      </p:ext>
    </p:extLst>
  </p:cSld>
  <p:clrMapOvr>
    <a:masterClrMapping/>
  </p:clrMapOvr>
  <mc:AlternateContent xmlns:mc="http://schemas.openxmlformats.org/markup-compatibility/2006">
    <mc:Choice xmlns:p14="http://schemas.microsoft.com/office/powerpoint/2010/main" Requires="p14">
      <p:transition spd="slow" p14:dur="2000" advTm="103432"/>
    </mc:Choice>
    <mc:Fallback>
      <p:transition spd="slow" advTm="1034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4">
                                            <p:txEl>
                                              <p:pRg st="1" end="1"/>
                                            </p:txEl>
                                          </p:spTgt>
                                        </p:tgtEl>
                                        <p:attrNameLst>
                                          <p:attrName>style.visibility</p:attrName>
                                        </p:attrNameLst>
                                      </p:cBhvr>
                                      <p:to>
                                        <p:strVal val="visible"/>
                                      </p:to>
                                    </p:set>
                                    <p:anim calcmode="lin" valueType="num">
                                      <p:cBhvr additive="base">
                                        <p:cTn id="1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 calcmode="lin" valueType="num">
                                      <p:cBhvr additive="base">
                                        <p:cTn id="17"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4">
                                            <p:txEl>
                                              <p:pRg st="3" end="3"/>
                                            </p:txEl>
                                          </p:spTgt>
                                        </p:tgtEl>
                                        <p:attrNameLst>
                                          <p:attrName>style.visibility</p:attrName>
                                        </p:attrNameLst>
                                      </p:cBhvr>
                                      <p:to>
                                        <p:strVal val="visible"/>
                                      </p:to>
                                    </p:set>
                                    <p:anim calcmode="lin" valueType="num">
                                      <p:cBhvr additive="base">
                                        <p:cTn id="23"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4">
                                            <p:txEl>
                                              <p:pRg st="4" end="4"/>
                                            </p:txEl>
                                          </p:spTgt>
                                        </p:tgtEl>
                                        <p:attrNameLst>
                                          <p:attrName>style.visibility</p:attrName>
                                        </p:attrNameLst>
                                      </p:cBhvr>
                                      <p:to>
                                        <p:strVal val="visible"/>
                                      </p:to>
                                    </p:set>
                                    <p:anim calcmode="lin" valueType="num">
                                      <p:cBhvr additive="base">
                                        <p:cTn id="29"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4">
                                            <p:txEl>
                                              <p:pRg st="5" end="5"/>
                                            </p:txEl>
                                          </p:spTgt>
                                        </p:tgtEl>
                                        <p:attrNameLst>
                                          <p:attrName>style.visibility</p:attrName>
                                        </p:attrNameLst>
                                      </p:cBhvr>
                                      <p:to>
                                        <p:strVal val="visible"/>
                                      </p:to>
                                    </p:set>
                                    <p:anim calcmode="lin" valueType="num">
                                      <p:cBhvr additive="base">
                                        <p:cTn id="35"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4">
                                            <p:txEl>
                                              <p:pRg st="6" end="6"/>
                                            </p:txEl>
                                          </p:spTgt>
                                        </p:tgtEl>
                                        <p:attrNameLst>
                                          <p:attrName>style.visibility</p:attrName>
                                        </p:attrNameLst>
                                      </p:cBhvr>
                                      <p:to>
                                        <p:strVal val="visible"/>
                                      </p:to>
                                    </p:set>
                                    <p:anim calcmode="lin" valueType="num">
                                      <p:cBhvr additive="base">
                                        <p:cTn id="41"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4">
                                            <p:txEl>
                                              <p:pRg st="7" end="7"/>
                                            </p:txEl>
                                          </p:spTgt>
                                        </p:tgtEl>
                                        <p:attrNameLst>
                                          <p:attrName>style.visibility</p:attrName>
                                        </p:attrNameLst>
                                      </p:cBhvr>
                                      <p:to>
                                        <p:strVal val="visible"/>
                                      </p:to>
                                    </p:set>
                                    <p:anim calcmode="lin" valueType="num">
                                      <p:cBhvr additive="base">
                                        <p:cTn id="47"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7">
                                            <p:txEl>
                                              <p:pRg st="1" end="1"/>
                                            </p:txEl>
                                          </p:spTgt>
                                        </p:tgtEl>
                                        <p:attrNameLst>
                                          <p:attrName>style.visibility</p:attrName>
                                        </p:attrNameLst>
                                      </p:cBhvr>
                                      <p:to>
                                        <p:strVal val="visible"/>
                                      </p:to>
                                    </p:set>
                                    <p:anim calcmode="lin" valueType="num">
                                      <p:cBhvr additive="base">
                                        <p:cTn id="5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7">
                                            <p:txEl>
                                              <p:pRg st="2" end="2"/>
                                            </p:txEl>
                                          </p:spTgt>
                                        </p:tgtEl>
                                        <p:attrNameLst>
                                          <p:attrName>style.visibility</p:attrName>
                                        </p:attrNameLst>
                                      </p:cBhvr>
                                      <p:to>
                                        <p:strVal val="visible"/>
                                      </p:to>
                                    </p:set>
                                    <p:anim calcmode="lin" valueType="num">
                                      <p:cBhvr additive="base">
                                        <p:cTn id="5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7">
                                            <p:txEl>
                                              <p:pRg st="3" end="3"/>
                                            </p:txEl>
                                          </p:spTgt>
                                        </p:tgtEl>
                                        <p:attrNameLst>
                                          <p:attrName>style.visibility</p:attrName>
                                        </p:attrNameLst>
                                      </p:cBhvr>
                                      <p:to>
                                        <p:strVal val="visible"/>
                                      </p:to>
                                    </p:set>
                                    <p:anim calcmode="lin" valueType="num">
                                      <p:cBhvr additive="base">
                                        <p:cTn id="6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7">
                                            <p:txEl>
                                              <p:pRg st="4" end="4"/>
                                            </p:txEl>
                                          </p:spTgt>
                                        </p:tgtEl>
                                        <p:attrNameLst>
                                          <p:attrName>style.visibility</p:attrName>
                                        </p:attrNameLst>
                                      </p:cBhvr>
                                      <p:to>
                                        <p:strVal val="visible"/>
                                      </p:to>
                                    </p:set>
                                    <p:anim calcmode="lin" valueType="num">
                                      <p:cBhvr additive="base">
                                        <p:cTn id="71"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7">
                                            <p:txEl>
                                              <p:pRg st="5" end="5"/>
                                            </p:txEl>
                                          </p:spTgt>
                                        </p:tgtEl>
                                        <p:attrNameLst>
                                          <p:attrName>style.visibility</p:attrName>
                                        </p:attrNameLst>
                                      </p:cBhvr>
                                      <p:to>
                                        <p:strVal val="visible"/>
                                      </p:to>
                                    </p:set>
                                    <p:anim calcmode="lin" valueType="num">
                                      <p:cBhvr additive="base">
                                        <p:cTn id="7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7">
                                            <p:txEl>
                                              <p:pRg st="6" end="6"/>
                                            </p:txEl>
                                          </p:spTgt>
                                        </p:tgtEl>
                                        <p:attrNameLst>
                                          <p:attrName>style.visibility</p:attrName>
                                        </p:attrNameLst>
                                      </p:cBhvr>
                                      <p:to>
                                        <p:strVal val="visible"/>
                                      </p:to>
                                    </p:set>
                                    <p:anim calcmode="lin" valueType="num">
                                      <p:cBhvr additive="base">
                                        <p:cTn id="83"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7">
                                            <p:txEl>
                                              <p:pRg st="7" end="7"/>
                                            </p:txEl>
                                          </p:spTgt>
                                        </p:tgtEl>
                                        <p:attrNameLst>
                                          <p:attrName>style.visibility</p:attrName>
                                        </p:attrNameLst>
                                      </p:cBhvr>
                                      <p:to>
                                        <p:strVal val="visible"/>
                                      </p:to>
                                    </p:set>
                                    <p:anim calcmode="lin" valueType="num">
                                      <p:cBhvr additive="base">
                                        <p:cTn id="89"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91"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23848" y="103753"/>
            <a:ext cx="5904565" cy="1569660"/>
          </a:xfrm>
          <a:prstGeom prst="rect">
            <a:avLst/>
          </a:prstGeom>
          <a:noFill/>
        </p:spPr>
        <p:txBody>
          <a:bodyPr wrap="none" rtlCol="0">
            <a:spAutoFit/>
          </a:bodyPr>
          <a:lstStyle/>
          <a:p>
            <a:pPr>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a:t>
            </a: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endParaRPr kumimoji="0" lang="ar-EG"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a:p>
            <a:pPr>
              <a:defRPr/>
            </a:pPr>
            <a:r>
              <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lang="en-US" sz="2400" b="1" dirty="0">
                <a:solidFill>
                  <a:srgbClr val="0A1F61"/>
                </a:solidFill>
                <a:effectLst>
                  <a:outerShdw blurRad="38100" dist="38100" dir="2700000" algn="tl">
                    <a:srgbClr val="000000">
                      <a:alpha val="43137"/>
                    </a:srgbClr>
                  </a:outerShdw>
                </a:effectLst>
                <a:cs typeface="Tajawal ExtraBold" panose="00000800000000000000" pitchFamily="2" charset="-78"/>
              </a:rPr>
              <a:t>THE MAIN TOPICS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903477" y="1673413"/>
            <a:ext cx="3872653" cy="282814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1200" b="1" u="sng"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CHAPTER 1: </a:t>
            </a:r>
            <a:r>
              <a:rPr lang="en-US" sz="1200" b="1" dirty="0">
                <a:solidFill>
                  <a:srgbClr val="FF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BUSINESS COMMUNICATION IN TODAY’S WORKPLACE.</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1200" b="1" u="sng"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Which will cover:</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Understanding Why Communication Matters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Today’s Global Business Environment.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Exploring the Communication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Committing to Ethical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12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Communicating in a World of Diversity. </a:t>
            </a:r>
          </a:p>
        </p:txBody>
      </p:sp>
      <p:sp>
        <p:nvSpPr>
          <p:cNvPr id="2" name="Rectangle 1">
            <a:extLst>
              <a:ext uri="{FF2B5EF4-FFF2-40B4-BE49-F238E27FC236}">
                <a16:creationId xmlns:a16="http://schemas.microsoft.com/office/drawing/2014/main" id="{0BBC330F-CF76-9994-B069-F1E2B720232C}"/>
              </a:ext>
            </a:extLst>
          </p:cNvPr>
          <p:cNvSpPr/>
          <p:nvPr/>
        </p:nvSpPr>
        <p:spPr>
          <a:xfrm>
            <a:off x="5933440" y="1673413"/>
            <a:ext cx="4114800" cy="32662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r"/>
            <a:r>
              <a:rPr lang="ar-EG" b="1" u="sng" dirty="0">
                <a:solidFill>
                  <a:srgbClr val="FF0000"/>
                </a:solidFill>
              </a:rPr>
              <a:t>الفصل 1: فهم الاتصالات التجارية في مكان العمل اليوم.</a:t>
            </a:r>
          </a:p>
          <a:p>
            <a:pPr algn="r"/>
            <a:r>
              <a:rPr lang="ar-EG" sz="2400" dirty="0"/>
              <a:t>والتي سوف تغطي:</a:t>
            </a:r>
          </a:p>
          <a:p>
            <a:pPr algn="r"/>
            <a:r>
              <a:rPr lang="ar-EG" sz="2400" dirty="0"/>
              <a:t>فهم سبب أهمية التواصل</a:t>
            </a:r>
          </a:p>
          <a:p>
            <a:pPr algn="r"/>
            <a:r>
              <a:rPr lang="ar-EG" sz="2400" dirty="0"/>
              <a:t>التواصل في بيئة الأعمال العالمية اليوم.</a:t>
            </a:r>
          </a:p>
          <a:p>
            <a:pPr algn="r"/>
            <a:r>
              <a:rPr lang="ar-EG" sz="2400" dirty="0"/>
              <a:t>استكشاف عملية الاتصال.</a:t>
            </a:r>
          </a:p>
          <a:p>
            <a:pPr algn="r"/>
            <a:r>
              <a:rPr lang="ar-EG" sz="2400" dirty="0"/>
              <a:t>الالتزام بالتواصل الأخلاقي.</a:t>
            </a:r>
          </a:p>
          <a:p>
            <a:pPr algn="r"/>
            <a:r>
              <a:rPr lang="ar-EG" sz="2400" dirty="0"/>
              <a:t>التواصل في عالم من التنوع. </a:t>
            </a:r>
          </a:p>
        </p:txBody>
      </p:sp>
      <p:pic>
        <p:nvPicPr>
          <p:cNvPr id="6" name="Audio 5">
            <a:hlinkClick r:id="" action="ppaction://media"/>
            <a:extLst>
              <a:ext uri="{FF2B5EF4-FFF2-40B4-BE49-F238E27FC236}">
                <a16:creationId xmlns:a16="http://schemas.microsoft.com/office/drawing/2014/main" id="{EB6F3872-9AE3-99CB-1E41-544C98143E2F}"/>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951451676"/>
      </p:ext>
    </p:extLst>
  </p:cSld>
  <p:clrMapOvr>
    <a:masterClrMapping/>
  </p:clrMapOvr>
  <mc:AlternateContent xmlns:mc="http://schemas.openxmlformats.org/markup-compatibility/2006">
    <mc:Choice xmlns:p14="http://schemas.microsoft.com/office/powerpoint/2010/main" Requires="p14">
      <p:transition spd="slow" p14:dur="2000" advTm="154842"/>
    </mc:Choice>
    <mc:Fallback>
      <p:transition spd="slow" advTm="1548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anim calcmode="lin" valueType="num">
                                      <p:cBhvr additive="base">
                                        <p:cTn id="2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
                                            <p:txEl>
                                              <p:pRg st="6" end="6"/>
                                            </p:txEl>
                                          </p:spTgt>
                                        </p:tgtEl>
                                        <p:attrNameLst>
                                          <p:attrName>style.visibility</p:attrName>
                                        </p:attrNameLst>
                                      </p:cBhvr>
                                      <p:to>
                                        <p:strVal val="visible"/>
                                      </p:to>
                                    </p:set>
                                    <p:anim calcmode="lin" valueType="num">
                                      <p:cBhvr additive="base">
                                        <p:cTn id="3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15182" y="770768"/>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416186" y="1292376"/>
            <a:ext cx="5290912" cy="4026743"/>
          </a:xfrm>
          <a:prstGeom prst="rect">
            <a:avLst/>
          </a:prstGeom>
          <a:noFill/>
        </p:spPr>
        <p:txBody>
          <a:bodyPr wrap="square" rtlCol="0">
            <a:spAutoFit/>
          </a:bodyPr>
          <a:lstStyle/>
          <a:p>
            <a:pPr marL="0" marR="0" lvl="0" indent="0" algn="ctr" defTabSz="914400" rtl="0" eaLnBrk="1" fontAlgn="auto" latinLnBrk="0" hangingPunct="1">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0" marR="0" lvl="0" indent="0" defTabSz="914400" rtl="0" eaLnBrk="1" fontAlgn="auto" latinLnBrk="0" hangingPunct="1">
              <a:spcBef>
                <a:spcPts val="0"/>
              </a:spcBef>
              <a:spcAft>
                <a:spcPts val="0"/>
              </a:spcAft>
              <a:buClrTx/>
              <a:buSzTx/>
              <a:buFontTx/>
              <a:buNone/>
              <a:tabLst/>
              <a:defRPr/>
            </a:pPr>
            <a:r>
              <a:rPr kumimoji="0" lang="en-US" sz="1600" b="1" i="0" u="none" strike="noStrike" kern="1200" cap="none" spc="0" normalizeH="0" baseline="0" noProof="0" dirty="0">
                <a:ln>
                  <a:noFill/>
                </a:ln>
                <a:solidFill>
                  <a:srgbClr val="002060"/>
                </a:solidFill>
                <a:effectLst/>
                <a:uLnTx/>
                <a:uFillTx/>
                <a:latin typeface="Tajawal ExtraBold" panose="00000800000000000000" pitchFamily="2" charset="-78"/>
                <a:ea typeface="+mn-ea"/>
                <a:cs typeface="Tajawal ExtraBold" panose="00000800000000000000" pitchFamily="2" charset="-78"/>
              </a:rPr>
              <a:t>CHAPTER 2: MASTERING TEAM SKILLS INTERPERSONAL COMMUNICATION.</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Communicating Effectively in Teams</a:t>
            </a:r>
            <a:r>
              <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Collaborating on Communication Efforts.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Making Your Meetings More Productive</a:t>
            </a:r>
            <a:endPar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Listening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Improving Your Nonverbal Communication Skills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Developing Your Business Etiquette.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Advantages and Disadvantages of Teams</a:t>
            </a:r>
            <a:r>
              <a:rPr lang="en-US" sz="1400" b="1" dirty="0">
                <a:solidFill>
                  <a:srgbClr val="0A1F61"/>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cs typeface="Tajawal ExtraBold" panose="00000800000000000000" pitchFamily="2" charset="-78"/>
              </a:rPr>
              <a:t>The most effective teams share the following characteristics</a:t>
            </a:r>
            <a:r>
              <a:rPr kumimoji="0" lang="en-US" sz="1600" b="1" i="0" strike="noStrike" kern="1200" cap="none" spc="0" normalizeH="0" baseline="0" noProof="0" dirty="0">
                <a:ln>
                  <a:noFill/>
                </a:ln>
                <a:solidFill>
                  <a:srgbClr val="0A1F61"/>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a:t>
            </a:r>
            <a:endParaRPr kumimoji="0" lang="en-US" sz="1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692F765B-E8F1-D5E1-FD3A-D0240595B48C}"/>
              </a:ext>
            </a:extLst>
          </p:cNvPr>
          <p:cNvSpPr txBox="1"/>
          <p:nvPr/>
        </p:nvSpPr>
        <p:spPr>
          <a:xfrm>
            <a:off x="5874792" y="1720699"/>
            <a:ext cx="4347666" cy="3170099"/>
          </a:xfrm>
          <a:prstGeom prst="rect">
            <a:avLst/>
          </a:prstGeom>
          <a:noFill/>
        </p:spPr>
        <p:txBody>
          <a:bodyPr wrap="square" rtlCol="0">
            <a:spAutoFit/>
          </a:bodyPr>
          <a:lstStyle/>
          <a:p>
            <a:pPr lvl="0" algn="r" rtl="1">
              <a:defRPr/>
            </a:pPr>
            <a:r>
              <a:rPr lang="ar-EG" sz="2000" b="1" dirty="0">
                <a:solidFill>
                  <a:srgbClr val="002060"/>
                </a:solidFill>
                <a:latin typeface="Tajawal ExtraBold" panose="00000800000000000000" pitchFamily="2" charset="-78"/>
                <a:cs typeface="Tajawal ExtraBold" panose="00000800000000000000" pitchFamily="2" charset="-78"/>
              </a:rPr>
              <a:t>الفصل 2: إتقان مهارات الفريق التواصل بين الأشخاص.</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latin typeface="Tajawal ExtraBold" panose="00000800000000000000" pitchFamily="2" charset="-78"/>
                <a:cs typeface="Tajawal ExtraBold" panose="00000800000000000000" pitchFamily="2" charset="-78"/>
              </a:rPr>
              <a:t>التواصل الفعال في فرق.
التعاون في جهود الاتصال.
جعل اجتماعاتك أكثر إنتاجية
تحسين مهارات الاستماع لديك.
تحسين مهارات الاتصال غير اللفظي لديك
تطوير آداب عملك.
مزايا وعيوب الفرق.
تشترك الفرق الأكثر فعالية في الخصائص التالية.</a:t>
            </a:r>
            <a:endParaRPr kumimoji="0" lang="en-US" sz="2000" b="1" i="0" u="none" strike="noStrike" kern="1200" cap="none" spc="0" normalizeH="0" baseline="0" noProof="0" dirty="0">
              <a:ln>
                <a:noFill/>
              </a:ln>
              <a:effectLst/>
              <a:uLnTx/>
              <a:uFillTx/>
              <a:latin typeface="Tajawal ExtraBold" panose="00000800000000000000" pitchFamily="2" charset="-78"/>
              <a:cs typeface="Tajawal ExtraBold" panose="00000800000000000000" pitchFamily="2" charset="-78"/>
            </a:endParaRPr>
          </a:p>
        </p:txBody>
      </p:sp>
      <p:pic>
        <p:nvPicPr>
          <p:cNvPr id="6" name="Audio 5">
            <a:hlinkClick r:id="" action="ppaction://media"/>
            <a:extLst>
              <a:ext uri="{FF2B5EF4-FFF2-40B4-BE49-F238E27FC236}">
                <a16:creationId xmlns:a16="http://schemas.microsoft.com/office/drawing/2014/main" id="{D443B3CD-0B40-86CF-65E3-5976046D2C63}"/>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740687464"/>
      </p:ext>
    </p:extLst>
  </p:cSld>
  <p:clrMapOvr>
    <a:masterClrMapping/>
  </p:clrMapOvr>
  <mc:AlternateContent xmlns:mc="http://schemas.openxmlformats.org/markup-compatibility/2006">
    <mc:Choice xmlns:p14="http://schemas.microsoft.com/office/powerpoint/2010/main" Requires="p14">
      <p:transition spd="slow" p14:dur="2000" advTm="123811"/>
    </mc:Choice>
    <mc:Fallback>
      <p:transition spd="slow" advTm="123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3" end="3"/>
                                            </p:txEl>
                                          </p:spTgt>
                                        </p:tgtEl>
                                        <p:attrNameLst>
                                          <p:attrName>style.visibility</p:attrName>
                                        </p:attrNameLst>
                                      </p:cBhvr>
                                      <p:to>
                                        <p:strVal val="visible"/>
                                      </p:to>
                                    </p:set>
                                    <p:anim calcmode="lin" valueType="num">
                                      <p:cBhvr additive="base">
                                        <p:cTn id="11"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 calcmode="lin" valueType="num">
                                      <p:cBhvr additive="base">
                                        <p:cTn id="17"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5" end="5"/>
                                            </p:txEl>
                                          </p:spTgt>
                                        </p:tgtEl>
                                        <p:attrNameLst>
                                          <p:attrName>style.visibility</p:attrName>
                                        </p:attrNameLst>
                                      </p:cBhvr>
                                      <p:to>
                                        <p:strVal val="visible"/>
                                      </p:to>
                                    </p:set>
                                    <p:anim calcmode="lin" valueType="num">
                                      <p:cBhvr additive="base">
                                        <p:cTn id="23"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6" end="6"/>
                                            </p:txEl>
                                          </p:spTgt>
                                        </p:tgtEl>
                                        <p:attrNameLst>
                                          <p:attrName>style.visibility</p:attrName>
                                        </p:attrNameLst>
                                      </p:cBhvr>
                                      <p:to>
                                        <p:strVal val="visible"/>
                                      </p:to>
                                    </p:set>
                                    <p:anim calcmode="lin" valueType="num">
                                      <p:cBhvr additive="base">
                                        <p:cTn id="29"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
                                            <p:txEl>
                                              <p:pRg st="7" end="7"/>
                                            </p:txEl>
                                          </p:spTgt>
                                        </p:tgtEl>
                                        <p:attrNameLst>
                                          <p:attrName>style.visibility</p:attrName>
                                        </p:attrNameLst>
                                      </p:cBhvr>
                                      <p:to>
                                        <p:strVal val="visible"/>
                                      </p:to>
                                    </p:set>
                                    <p:anim calcmode="lin" valueType="num">
                                      <p:cBhvr additive="base">
                                        <p:cTn id="35" dur="500" fill="hold"/>
                                        <p:tgtEl>
                                          <p:spTgt spid="19">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9">
                                            <p:txEl>
                                              <p:pRg st="8" end="8"/>
                                            </p:txEl>
                                          </p:spTgt>
                                        </p:tgtEl>
                                        <p:attrNameLst>
                                          <p:attrName>style.visibility</p:attrName>
                                        </p:attrNameLst>
                                      </p:cBhvr>
                                      <p:to>
                                        <p:strVal val="visible"/>
                                      </p:to>
                                    </p:set>
                                    <p:anim calcmode="lin" valueType="num">
                                      <p:cBhvr additive="base">
                                        <p:cTn id="41" dur="500" fill="hold"/>
                                        <p:tgtEl>
                                          <p:spTgt spid="19">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9">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9">
                                            <p:txEl>
                                              <p:pRg st="9" end="9"/>
                                            </p:txEl>
                                          </p:spTgt>
                                        </p:tgtEl>
                                        <p:attrNameLst>
                                          <p:attrName>style.visibility</p:attrName>
                                        </p:attrNameLst>
                                      </p:cBhvr>
                                      <p:to>
                                        <p:strVal val="visible"/>
                                      </p:to>
                                    </p:set>
                                    <p:anim calcmode="lin" valueType="num">
                                      <p:cBhvr additive="base">
                                        <p:cTn id="47" dur="500" fill="hold"/>
                                        <p:tgtEl>
                                          <p:spTgt spid="19">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9">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9">
                                            <p:txEl>
                                              <p:pRg st="10" end="10"/>
                                            </p:txEl>
                                          </p:spTgt>
                                        </p:tgtEl>
                                        <p:attrNameLst>
                                          <p:attrName>style.visibility</p:attrName>
                                        </p:attrNameLst>
                                      </p:cBhvr>
                                      <p:to>
                                        <p:strVal val="visible"/>
                                      </p:to>
                                    </p:set>
                                    <p:anim calcmode="lin" valueType="num">
                                      <p:cBhvr additive="base">
                                        <p:cTn id="53" dur="500" fill="hold"/>
                                        <p:tgtEl>
                                          <p:spTgt spid="19">
                                            <p:txEl>
                                              <p:pRg st="10" end="1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9">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5"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19301" y="635291"/>
            <a:ext cx="655339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520942" y="1896335"/>
            <a:ext cx="5457526" cy="2314544"/>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1" i="0" strike="noStrike" kern="1200" cap="none" spc="0" normalizeH="0" baseline="0" noProof="0" dirty="0">
                <a:ln>
                  <a:noFill/>
                </a:ln>
                <a:solidFill>
                  <a:srgbClr val="C00000"/>
                </a:solidFill>
                <a:uLnTx/>
                <a:uFillTx/>
                <a:latin typeface="Tajawal ExtraBold" panose="00000800000000000000" pitchFamily="2" charset="-78"/>
                <a:ea typeface="+mn-ea"/>
                <a:cs typeface="Tajawal ExtraBold" panose="00000800000000000000" pitchFamily="2" charset="-78"/>
              </a:rPr>
              <a:t>CHAPTER 3: PLANNING BUSINESS MESSAGES</a:t>
            </a:r>
          </a:p>
          <a:p>
            <a:pPr>
              <a:lnSpc>
                <a:spcPct val="200000"/>
              </a:lnSpc>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 </a:t>
            </a:r>
            <a:r>
              <a:rPr kumimoji="0" lang="en-US" sz="1400" b="1" i="0" u="sng"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Which will cover:</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Understanding the Three-Step Writing Process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Planning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Writing business messages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400" b="1" i="0" strike="noStrike" kern="1200" cap="none" spc="0" normalizeH="0" baseline="0" noProof="0" dirty="0">
                <a:ln>
                  <a:noFill/>
                </a:ln>
                <a:solidFill>
                  <a:srgbClr val="002060"/>
                </a:solidFill>
                <a:uLnTx/>
                <a:uFillTx/>
                <a:latin typeface="Tajawal ExtraBold" panose="00000800000000000000" pitchFamily="2" charset="-78"/>
                <a:ea typeface="+mn-ea"/>
                <a:cs typeface="Tajawal ExtraBold" panose="00000800000000000000" pitchFamily="2" charset="-78"/>
              </a:rPr>
              <a:t>Completing business messages</a:t>
            </a:r>
          </a:p>
        </p:txBody>
      </p:sp>
      <p:sp>
        <p:nvSpPr>
          <p:cNvPr id="2" name="Rectangle 1">
            <a:extLst>
              <a:ext uri="{FF2B5EF4-FFF2-40B4-BE49-F238E27FC236}">
                <a16:creationId xmlns:a16="http://schemas.microsoft.com/office/drawing/2014/main" id="{C2A697ED-33DC-F4BA-2222-3FDA81181513}"/>
              </a:ext>
            </a:extLst>
          </p:cNvPr>
          <p:cNvSpPr/>
          <p:nvPr/>
        </p:nvSpPr>
        <p:spPr>
          <a:xfrm>
            <a:off x="6664959" y="1968252"/>
            <a:ext cx="3537857" cy="2677656"/>
          </a:xfrm>
          <a:prstGeom prst="rect">
            <a:avLst/>
          </a:prstGeom>
        </p:spPr>
        <p:txBody>
          <a:bodyPr wrap="square">
            <a:spAutoFit/>
          </a:bodyPr>
          <a:lstStyle/>
          <a:p>
            <a:pPr algn="r" rtl="1"/>
            <a:r>
              <a:rPr lang="en-GB" sz="2400" b="1" u="sng" dirty="0" err="1"/>
              <a:t>الفصل</a:t>
            </a:r>
            <a:r>
              <a:rPr lang="en-GB" sz="2400" b="1" u="sng" dirty="0"/>
              <a:t> </a:t>
            </a:r>
            <a:r>
              <a:rPr lang="ar-EG" sz="2400" b="1" u="sng" dirty="0"/>
              <a:t>3: </a:t>
            </a:r>
            <a:r>
              <a:rPr lang="en-GB" sz="2400" b="1" u="sng" dirty="0"/>
              <a:t> </a:t>
            </a:r>
            <a:r>
              <a:rPr lang="en-GB" sz="2400" b="1" u="sng" dirty="0" err="1"/>
              <a:t>تخطيط</a:t>
            </a:r>
            <a:r>
              <a:rPr lang="en-GB" sz="2400" b="1" u="sng" dirty="0"/>
              <a:t> </a:t>
            </a:r>
            <a:r>
              <a:rPr lang="en-GB" sz="2400" b="1" u="sng" dirty="0" err="1"/>
              <a:t>رسائل</a:t>
            </a:r>
            <a:r>
              <a:rPr lang="en-GB" sz="2400" b="1" u="sng" dirty="0"/>
              <a:t> </a:t>
            </a:r>
            <a:r>
              <a:rPr lang="en-GB" sz="2400" b="1" u="sng" dirty="0" err="1"/>
              <a:t>العمل</a:t>
            </a:r>
            <a:r>
              <a:rPr lang="ar-EG" sz="2400" b="1" u="sng" dirty="0"/>
              <a:t> </a:t>
            </a:r>
            <a:r>
              <a:rPr lang="en-GB" sz="2400" b="1" u="sng" dirty="0" err="1"/>
              <a:t>والتي</a:t>
            </a:r>
            <a:r>
              <a:rPr lang="en-GB" sz="2400" b="1" u="sng" dirty="0"/>
              <a:t> </a:t>
            </a:r>
            <a:r>
              <a:rPr lang="en-GB" sz="2400" b="1" u="sng" dirty="0" err="1"/>
              <a:t>سوف</a:t>
            </a:r>
            <a:r>
              <a:rPr lang="en-GB" sz="2400" b="1" u="sng" dirty="0"/>
              <a:t> </a:t>
            </a:r>
            <a:r>
              <a:rPr lang="en-GB" sz="2400" b="1" u="sng" dirty="0" err="1"/>
              <a:t>تغطي</a:t>
            </a:r>
            <a:r>
              <a:rPr lang="en-GB" sz="2400" b="1" u="sng" dirty="0"/>
              <a:t>:</a:t>
            </a:r>
            <a:endParaRPr lang="ar-EG" sz="2400" b="1" u="sng" dirty="0"/>
          </a:p>
          <a:p>
            <a:pPr algn="r" rtl="1"/>
            <a:r>
              <a:rPr lang="en-GB" sz="2400" b="1" dirty="0" err="1"/>
              <a:t>فهم</a:t>
            </a:r>
            <a:r>
              <a:rPr lang="en-GB" sz="2400" b="1" dirty="0"/>
              <a:t> </a:t>
            </a:r>
            <a:r>
              <a:rPr lang="en-GB" sz="2400" b="1" dirty="0" err="1"/>
              <a:t>عملية</a:t>
            </a:r>
            <a:r>
              <a:rPr lang="en-GB" sz="2400" b="1" dirty="0"/>
              <a:t> </a:t>
            </a:r>
            <a:r>
              <a:rPr lang="en-GB" sz="2400" b="1" dirty="0" err="1"/>
              <a:t>الكتابة</a:t>
            </a:r>
            <a:r>
              <a:rPr lang="en-GB" sz="2400" b="1" dirty="0"/>
              <a:t> </a:t>
            </a:r>
            <a:r>
              <a:rPr lang="en-GB" sz="2400" b="1" dirty="0" err="1"/>
              <a:t>المكونة</a:t>
            </a:r>
            <a:r>
              <a:rPr lang="en-GB" sz="2400" b="1" dirty="0"/>
              <a:t> من </a:t>
            </a:r>
            <a:r>
              <a:rPr lang="en-GB" sz="2400" b="1" dirty="0" err="1"/>
              <a:t>ثلاث</a:t>
            </a:r>
            <a:r>
              <a:rPr lang="en-GB" sz="2400" b="1" dirty="0"/>
              <a:t> </a:t>
            </a:r>
            <a:r>
              <a:rPr lang="en-GB" sz="2400" b="1" dirty="0" err="1"/>
              <a:t>خطوات</a:t>
            </a:r>
            <a:r>
              <a:rPr lang="en-GB" sz="2400" b="1" dirty="0"/>
              <a:t>
</a:t>
            </a:r>
            <a:r>
              <a:rPr lang="en-GB" sz="2400" b="1" dirty="0" err="1"/>
              <a:t>تخطيط</a:t>
            </a:r>
            <a:r>
              <a:rPr lang="en-GB" sz="2400" b="1" dirty="0"/>
              <a:t> </a:t>
            </a:r>
            <a:r>
              <a:rPr lang="en-GB" sz="2400" b="1" dirty="0" err="1"/>
              <a:t>رسائل</a:t>
            </a:r>
            <a:r>
              <a:rPr lang="en-GB" sz="2400" b="1" dirty="0"/>
              <a:t> </a:t>
            </a:r>
            <a:r>
              <a:rPr lang="en-GB" sz="2400" b="1" dirty="0" err="1"/>
              <a:t>العمل</a:t>
            </a:r>
            <a:r>
              <a:rPr lang="en-GB" sz="2400" b="1" dirty="0"/>
              <a:t>
</a:t>
            </a:r>
            <a:r>
              <a:rPr lang="en-GB" sz="2400" b="1" dirty="0" err="1"/>
              <a:t>كتابة</a:t>
            </a:r>
            <a:r>
              <a:rPr lang="en-GB" sz="2400" b="1" dirty="0"/>
              <a:t> </a:t>
            </a:r>
            <a:r>
              <a:rPr lang="en-GB" sz="2400" b="1" dirty="0" err="1"/>
              <a:t>رسائل</a:t>
            </a:r>
            <a:r>
              <a:rPr lang="en-GB" sz="2400" b="1" dirty="0"/>
              <a:t> </a:t>
            </a:r>
            <a:r>
              <a:rPr lang="en-GB" sz="2400" b="1" dirty="0" err="1"/>
              <a:t>العمل</a:t>
            </a:r>
            <a:r>
              <a:rPr lang="en-GB" sz="2400" b="1" dirty="0"/>
              <a:t>
</a:t>
            </a:r>
            <a:r>
              <a:rPr lang="en-GB" sz="2400" b="1" dirty="0" err="1"/>
              <a:t>إكمال</a:t>
            </a:r>
            <a:r>
              <a:rPr lang="en-GB" sz="2400" b="1" dirty="0"/>
              <a:t> </a:t>
            </a:r>
            <a:r>
              <a:rPr lang="en-GB" sz="2400" b="1" dirty="0" err="1"/>
              <a:t>رسائل</a:t>
            </a:r>
            <a:r>
              <a:rPr lang="en-GB" sz="2400" b="1" dirty="0"/>
              <a:t> </a:t>
            </a:r>
            <a:r>
              <a:rPr lang="en-GB" sz="2400" b="1" dirty="0" err="1"/>
              <a:t>العمل</a:t>
            </a:r>
            <a:endParaRPr lang="en-GB" sz="2400" b="1" dirty="0"/>
          </a:p>
        </p:txBody>
      </p:sp>
      <p:pic>
        <p:nvPicPr>
          <p:cNvPr id="6" name="Audio 5">
            <a:hlinkClick r:id="" action="ppaction://media"/>
            <a:extLst>
              <a:ext uri="{FF2B5EF4-FFF2-40B4-BE49-F238E27FC236}">
                <a16:creationId xmlns:a16="http://schemas.microsoft.com/office/drawing/2014/main" id="{81AD64D4-5A59-D8C7-0D06-BFF5CF5CE376}"/>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356449520"/>
      </p:ext>
    </p:extLst>
  </p:cSld>
  <p:clrMapOvr>
    <a:masterClrMapping/>
  </p:clrMapOvr>
  <mc:AlternateContent xmlns:mc="http://schemas.openxmlformats.org/markup-compatibility/2006">
    <mc:Choice xmlns:p14="http://schemas.microsoft.com/office/powerpoint/2010/main" Requires="p14">
      <p:transition spd="slow" p14:dur="2000" advTm="105796"/>
    </mc:Choice>
    <mc:Fallback>
      <p:transition spd="slow" advTm="105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anim calcmode="lin" valueType="num">
                                      <p:cBhvr additive="base">
                                        <p:cTn id="2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a:stretch>
            <a:fillRect/>
          </a:stretch>
        </p:blipFill>
        <p:spPr>
          <a:xfrm>
            <a:off x="2440788" y="5949244"/>
            <a:ext cx="9902229" cy="204838"/>
          </a:xfrm>
          <a:prstGeom prst="rect">
            <a:avLst/>
          </a:prstGeom>
        </p:spPr>
      </p:pic>
      <p:sp>
        <p:nvSpPr>
          <p:cNvPr id="7" name="TextBox 6"/>
          <p:cNvSpPr txBox="1"/>
          <p:nvPr/>
        </p:nvSpPr>
        <p:spPr>
          <a:xfrm>
            <a:off x="2936922" y="703918"/>
            <a:ext cx="5630067"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386239" y="1739731"/>
            <a:ext cx="4949247" cy="3139321"/>
          </a:xfrm>
          <a:prstGeom prst="rect">
            <a:avLst/>
          </a:prstGeom>
          <a:noFill/>
        </p:spPr>
        <p:txBody>
          <a:bodyPr wrap="square" rtlCol="0">
            <a:spAutoFit/>
          </a:bodyPr>
          <a:lstStyle/>
          <a:p>
            <a:pPr marL="0" marR="0" lvl="0" indent="0" algn="l" defTabSz="914400" rtl="0" eaLnBrk="1" fontAlgn="auto" latinLnBrk="0" hangingPunct="1">
              <a:spcBef>
                <a:spcPts val="0"/>
              </a:spcBef>
              <a:spcAft>
                <a:spcPts val="0"/>
              </a:spcAft>
              <a:buClrTx/>
              <a:buSzTx/>
              <a:buFontTx/>
              <a:buNone/>
              <a:tabLst/>
              <a:defRPr/>
            </a:pPr>
            <a:r>
              <a:rPr kumimoji="0" lang="en-US" b="1" i="0" u="none" strike="noStrike" kern="1200" cap="none" spc="0" normalizeH="0" baseline="0" noProof="0">
                <a:ln>
                  <a:noFill/>
                </a:ln>
                <a:solidFill>
                  <a:srgbClr val="C00000"/>
                </a:solidFill>
                <a:effectLst/>
                <a:uLnTx/>
                <a:uFillTx/>
                <a:latin typeface="Tajawal ExtraBold" panose="00000800000000000000" pitchFamily="2" charset="-78"/>
                <a:cs typeface="Tajawal ExtraBold" panose="00000800000000000000" pitchFamily="2" charset="-78"/>
              </a:rPr>
              <a:t>CHAPTER 4: WRITING BUSINESS MESSAGES</a:t>
            </a:r>
          </a:p>
          <a:p>
            <a:pPr marL="0" marR="0" lvl="0" indent="0" algn="l" defTabSz="914400" rtl="0" eaLnBrk="1" fontAlgn="auto" latinLnBrk="0" hangingPunct="1">
              <a:spcBef>
                <a:spcPts val="0"/>
              </a:spcBef>
              <a:spcAft>
                <a:spcPts val="0"/>
              </a:spcAft>
              <a:buClrTx/>
              <a:buSzTx/>
              <a:buFontTx/>
              <a:buNone/>
              <a:tabLst/>
              <a:defRPr/>
            </a:pPr>
            <a:r>
              <a:rPr kumimoji="0" lang="en-US" b="1" i="0" u="sng"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Being Sensitive to Your Audience’s Needs</a:t>
            </a:r>
            <a:r>
              <a:rPr lang="en-US" b="1">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Building Strong Relationships with Your Audience.</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Choosing Strong Words</a:t>
            </a:r>
            <a:r>
              <a:rPr lang="en-US" b="1">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a:ln>
                  <a:noFill/>
                </a:ln>
                <a:solidFill>
                  <a:srgbClr val="0A1F61"/>
                </a:solidFill>
                <a:effectLst/>
                <a:uLnTx/>
                <a:uFillTx/>
                <a:latin typeface="Tajawal ExtraBold" panose="00000800000000000000" pitchFamily="2" charset="-78"/>
                <a:cs typeface="Tajawal ExtraBold" panose="00000800000000000000" pitchFamily="2" charset="-78"/>
              </a:rPr>
              <a:t>Composing Your Message: Creating Effective Sentences </a:t>
            </a:r>
            <a:endPar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endParaRPr>
          </a:p>
        </p:txBody>
      </p:sp>
      <p:sp>
        <p:nvSpPr>
          <p:cNvPr id="2" name="Rectangle 1">
            <a:extLst>
              <a:ext uri="{FF2B5EF4-FFF2-40B4-BE49-F238E27FC236}">
                <a16:creationId xmlns:a16="http://schemas.microsoft.com/office/drawing/2014/main" id="{EEE4EF39-AB31-D15B-3D74-9BA9C871CF71}"/>
              </a:ext>
            </a:extLst>
          </p:cNvPr>
          <p:cNvSpPr/>
          <p:nvPr/>
        </p:nvSpPr>
        <p:spPr>
          <a:xfrm>
            <a:off x="6411686" y="1713311"/>
            <a:ext cx="3657600" cy="300888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342900" indent="-342900" algn="just" rtl="1">
              <a:buFont typeface="Wingdings" panose="05000000000000000000" pitchFamily="2" charset="2"/>
              <a:buChar char="ü"/>
            </a:pPr>
            <a:r>
              <a:rPr lang="ar-EG" sz="2400" b="1" dirty="0">
                <a:solidFill>
                  <a:srgbClr val="C00000"/>
                </a:solidFill>
              </a:rPr>
              <a:t>الفصل 4: كتابة رسائل العمل
</a:t>
            </a:r>
            <a:r>
              <a:rPr lang="ar-EG" sz="2400" b="1" u="sng" dirty="0">
                <a:solidFill>
                  <a:srgbClr val="C00000"/>
                </a:solidFill>
              </a:rPr>
              <a:t>والتي سوف تغطي: </a:t>
            </a:r>
            <a:r>
              <a:rPr lang="ar-EG" sz="2400" dirty="0"/>
              <a:t>
أن تكون حساسا لاحتياجات جمهورك.
بناء علاقات قوية مع جمهورك.
كتابة رسالتك: اختيار كلمات قوية.
تأليف رسالتك: إنشاء جمل فعالة</a:t>
            </a:r>
            <a:endParaRPr lang="en-GB" sz="2400" dirty="0"/>
          </a:p>
        </p:txBody>
      </p:sp>
      <p:pic>
        <p:nvPicPr>
          <p:cNvPr id="8" name="Audio 7">
            <a:hlinkClick r:id="" action="ppaction://media"/>
            <a:extLst>
              <a:ext uri="{FF2B5EF4-FFF2-40B4-BE49-F238E27FC236}">
                <a16:creationId xmlns:a16="http://schemas.microsoft.com/office/drawing/2014/main" id="{A5DA7C87-8232-516E-333B-C50446F93D15}"/>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940261436"/>
      </p:ext>
    </p:extLst>
  </p:cSld>
  <p:clrMapOvr>
    <a:masterClrMapping/>
  </p:clrMapOvr>
  <mc:AlternateContent xmlns:mc="http://schemas.openxmlformats.org/markup-compatibility/2006">
    <mc:Choice xmlns:p14="http://schemas.microsoft.com/office/powerpoint/2010/main" Requires="p14">
      <p:transition spd="slow" p14:dur="2000" advTm="155484"/>
    </mc:Choice>
    <mc:Fallback>
      <p:transition spd="slow" advTm="1554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anim calcmode="lin" valueType="num">
                                      <p:cBhvr additive="base">
                                        <p:cTn id="2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38880" y="71853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256757" y="1288315"/>
            <a:ext cx="5361757" cy="4057521"/>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HAPTER 5: WRITING PERSUASIVE MESSAGES.</a:t>
            </a:r>
          </a:p>
          <a:p>
            <a:pPr lvl="0">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Using the Three-Step Writing Process for Convincing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1: Planning Convincing Messages</a:t>
            </a:r>
            <a:endParaRPr lang="en-US" b="1" dirty="0">
              <a:solidFill>
                <a:srgbClr val="0A1F61"/>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2: Writing Convincing Messages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Step 3: Completing Convincing Messages</a:t>
            </a:r>
          </a:p>
        </p:txBody>
      </p:sp>
      <p:sp>
        <p:nvSpPr>
          <p:cNvPr id="2" name="Rectangle 1">
            <a:extLst>
              <a:ext uri="{FF2B5EF4-FFF2-40B4-BE49-F238E27FC236}">
                <a16:creationId xmlns:a16="http://schemas.microsoft.com/office/drawing/2014/main" id="{AA5A6FD3-561C-883C-584B-2218E024C3D7}"/>
              </a:ext>
            </a:extLst>
          </p:cNvPr>
          <p:cNvSpPr/>
          <p:nvPr/>
        </p:nvSpPr>
        <p:spPr>
          <a:xfrm>
            <a:off x="6272348" y="1632807"/>
            <a:ext cx="3918857" cy="3046988"/>
          </a:xfrm>
          <a:prstGeom prst="rect">
            <a:avLst/>
          </a:prstGeom>
        </p:spPr>
        <p:txBody>
          <a:bodyPr wrap="square">
            <a:spAutoFit/>
          </a:bodyPr>
          <a:lstStyle/>
          <a:p>
            <a:pPr algn="r" rtl="1"/>
            <a:r>
              <a:rPr lang="ar-EG" sz="2400" b="1" u="sng" dirty="0">
                <a:solidFill>
                  <a:srgbClr val="C00000"/>
                </a:solidFill>
              </a:rPr>
              <a:t>الفصل الخامس:  </a:t>
            </a:r>
            <a:r>
              <a:rPr lang="en-GB" sz="2400" b="1" u="sng" dirty="0" err="1">
                <a:solidFill>
                  <a:srgbClr val="C00000"/>
                </a:solidFill>
              </a:rPr>
              <a:t>كتابة</a:t>
            </a:r>
            <a:r>
              <a:rPr lang="en-GB" sz="2400" b="1" u="sng" dirty="0">
                <a:solidFill>
                  <a:srgbClr val="C00000"/>
                </a:solidFill>
              </a:rPr>
              <a:t> </a:t>
            </a:r>
            <a:r>
              <a:rPr lang="en-GB" sz="2400" b="1" u="sng" dirty="0" err="1">
                <a:solidFill>
                  <a:srgbClr val="C00000"/>
                </a:solidFill>
              </a:rPr>
              <a:t>رسائل</a:t>
            </a:r>
            <a:r>
              <a:rPr lang="en-GB" sz="2400" b="1" u="sng" dirty="0">
                <a:solidFill>
                  <a:srgbClr val="C00000"/>
                </a:solidFill>
              </a:rPr>
              <a:t> </a:t>
            </a:r>
            <a:r>
              <a:rPr lang="en-GB" sz="2400" b="1" u="sng" dirty="0" err="1">
                <a:solidFill>
                  <a:srgbClr val="C00000"/>
                </a:solidFill>
              </a:rPr>
              <a:t>مقنعة</a:t>
            </a:r>
            <a:r>
              <a:rPr lang="en-GB" sz="2400" b="1" u="sng" dirty="0">
                <a:solidFill>
                  <a:srgbClr val="C00000"/>
                </a:solidFill>
              </a:rPr>
              <a:t>.
</a:t>
            </a:r>
            <a:r>
              <a:rPr lang="en-GB" sz="2400" b="1" u="sng" dirty="0" err="1">
                <a:solidFill>
                  <a:srgbClr val="C00000"/>
                </a:solidFill>
              </a:rPr>
              <a:t>الذي</a:t>
            </a:r>
            <a:r>
              <a:rPr lang="en-GB" sz="2400" b="1" u="sng" dirty="0">
                <a:solidFill>
                  <a:srgbClr val="C00000"/>
                </a:solidFill>
              </a:rPr>
              <a:t> </a:t>
            </a:r>
            <a:r>
              <a:rPr lang="en-GB" sz="2400" b="1" u="sng" dirty="0" err="1">
                <a:solidFill>
                  <a:srgbClr val="C00000"/>
                </a:solidFill>
              </a:rPr>
              <a:t>يغطي</a:t>
            </a:r>
            <a:r>
              <a:rPr lang="ar-EG" sz="2400" b="1" u="sng" dirty="0">
                <a:solidFill>
                  <a:srgbClr val="C00000"/>
                </a:solidFill>
              </a:rPr>
              <a:t> ما يلي </a:t>
            </a:r>
            <a:r>
              <a:rPr lang="en-GB" sz="2400" b="1" u="sng" dirty="0">
                <a:solidFill>
                  <a:srgbClr val="C00000"/>
                </a:solidFill>
              </a:rPr>
              <a:t>: </a:t>
            </a:r>
            <a:endParaRPr lang="ar-EG" sz="2400" b="1" u="sng" dirty="0">
              <a:solidFill>
                <a:srgbClr val="C00000"/>
              </a:solidFill>
            </a:endParaRPr>
          </a:p>
          <a:p>
            <a:pPr algn="r" rtl="1"/>
            <a:r>
              <a:rPr lang="en-GB" sz="2400" dirty="0"/>
              <a:t>
استخدام </a:t>
            </a:r>
            <a:r>
              <a:rPr lang="en-GB" sz="2400" dirty="0" err="1"/>
              <a:t>عملية</a:t>
            </a:r>
            <a:r>
              <a:rPr lang="en-GB" sz="2400" dirty="0"/>
              <a:t> </a:t>
            </a:r>
            <a:r>
              <a:rPr lang="en-GB" sz="2400" dirty="0" err="1"/>
              <a:t>الكتابة</a:t>
            </a:r>
            <a:r>
              <a:rPr lang="en-GB" sz="2400" dirty="0"/>
              <a:t> </a:t>
            </a:r>
            <a:r>
              <a:rPr lang="en-GB" sz="2400" dirty="0" err="1"/>
              <a:t>المكونة</a:t>
            </a:r>
            <a:r>
              <a:rPr lang="en-GB" sz="2400" dirty="0"/>
              <a:t> من </a:t>
            </a:r>
            <a:r>
              <a:rPr lang="en-GB" sz="2400" dirty="0" err="1"/>
              <a:t>ثلاث</a:t>
            </a:r>
            <a:r>
              <a:rPr lang="en-GB" sz="2400" dirty="0"/>
              <a:t> </a:t>
            </a:r>
            <a:r>
              <a:rPr lang="en-GB" sz="2400" dirty="0" err="1"/>
              <a:t>خطوات</a:t>
            </a:r>
            <a:r>
              <a:rPr lang="en-GB" sz="2400" dirty="0"/>
              <a:t> </a:t>
            </a:r>
            <a:r>
              <a:rPr lang="en-GB" sz="2400" dirty="0" err="1"/>
              <a:t>للرسائل</a:t>
            </a:r>
            <a:r>
              <a:rPr lang="en-GB" sz="2400" dirty="0"/>
              <a:t> </a:t>
            </a:r>
            <a:r>
              <a:rPr lang="en-GB" sz="2400" dirty="0" err="1"/>
              <a:t>المقنعة</a:t>
            </a:r>
            <a:r>
              <a:rPr lang="en-GB" sz="2400" dirty="0"/>
              <a:t>
</a:t>
            </a:r>
            <a:r>
              <a:rPr lang="en-GB" sz="2400" dirty="0" err="1"/>
              <a:t>الخطوة</a:t>
            </a:r>
            <a:r>
              <a:rPr lang="en-GB" sz="2400" dirty="0"/>
              <a:t> 1 </a:t>
            </a:r>
            <a:r>
              <a:rPr lang="ar-EG" sz="2400" dirty="0"/>
              <a:t> </a:t>
            </a:r>
            <a:r>
              <a:rPr lang="en-GB" sz="2400" dirty="0" err="1"/>
              <a:t>التخطيط</a:t>
            </a:r>
            <a:r>
              <a:rPr lang="en-GB" sz="2400" dirty="0"/>
              <a:t> </a:t>
            </a:r>
            <a:r>
              <a:rPr lang="en-GB" sz="2400" dirty="0" err="1"/>
              <a:t>لرسائل</a:t>
            </a:r>
            <a:r>
              <a:rPr lang="en-GB" sz="2400" dirty="0"/>
              <a:t> </a:t>
            </a:r>
            <a:r>
              <a:rPr lang="en-GB" sz="2400" dirty="0" err="1"/>
              <a:t>مقنعة</a:t>
            </a:r>
            <a:r>
              <a:rPr lang="en-GB" sz="2400" dirty="0"/>
              <a:t>
</a:t>
            </a:r>
            <a:r>
              <a:rPr lang="en-GB" sz="2400" dirty="0" err="1"/>
              <a:t>الخطوة</a:t>
            </a:r>
            <a:r>
              <a:rPr lang="en-GB" sz="2400" dirty="0"/>
              <a:t> </a:t>
            </a:r>
            <a:r>
              <a:rPr lang="ar-EG" sz="2400" dirty="0"/>
              <a:t>2 </a:t>
            </a:r>
            <a:r>
              <a:rPr lang="en-GB" sz="2400" dirty="0" err="1"/>
              <a:t>كتابة</a:t>
            </a:r>
            <a:r>
              <a:rPr lang="en-GB" sz="2400" dirty="0"/>
              <a:t> </a:t>
            </a:r>
            <a:r>
              <a:rPr lang="en-GB" sz="2400" dirty="0" err="1"/>
              <a:t>رسائل</a:t>
            </a:r>
            <a:r>
              <a:rPr lang="en-GB" sz="2400" dirty="0"/>
              <a:t> </a:t>
            </a:r>
            <a:r>
              <a:rPr lang="en-GB" sz="2400" dirty="0" err="1"/>
              <a:t>مقنعة</a:t>
            </a:r>
            <a:r>
              <a:rPr lang="en-GB" sz="2400" dirty="0"/>
              <a:t>
</a:t>
            </a:r>
            <a:r>
              <a:rPr lang="en-GB" sz="2400" dirty="0" err="1"/>
              <a:t>الخطوة</a:t>
            </a:r>
            <a:r>
              <a:rPr lang="en-GB" sz="2400" dirty="0"/>
              <a:t> </a:t>
            </a:r>
            <a:r>
              <a:rPr lang="ar-EG" sz="2400" dirty="0"/>
              <a:t>3 </a:t>
            </a:r>
            <a:r>
              <a:rPr lang="en-GB" sz="2400" dirty="0"/>
              <a:t> </a:t>
            </a:r>
            <a:r>
              <a:rPr lang="en-GB" sz="2400" dirty="0" err="1"/>
              <a:t>إكمال</a:t>
            </a:r>
            <a:r>
              <a:rPr lang="en-GB" sz="2400" dirty="0"/>
              <a:t> </a:t>
            </a:r>
            <a:r>
              <a:rPr lang="en-GB" sz="2400" dirty="0" err="1"/>
              <a:t>الرسائل</a:t>
            </a:r>
            <a:r>
              <a:rPr lang="en-GB" sz="2400" dirty="0"/>
              <a:t> </a:t>
            </a:r>
            <a:r>
              <a:rPr lang="en-GB" sz="2400" dirty="0" err="1"/>
              <a:t>المقنعة</a:t>
            </a:r>
            <a:endParaRPr lang="en-GB" sz="2400" dirty="0"/>
          </a:p>
        </p:txBody>
      </p:sp>
      <p:pic>
        <p:nvPicPr>
          <p:cNvPr id="6" name="Audio 5">
            <a:hlinkClick r:id="" action="ppaction://media"/>
            <a:extLst>
              <a:ext uri="{FF2B5EF4-FFF2-40B4-BE49-F238E27FC236}">
                <a16:creationId xmlns:a16="http://schemas.microsoft.com/office/drawing/2014/main" id="{9D7927ED-8F7D-7617-4D46-7CC428A410A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70469165"/>
      </p:ext>
    </p:extLst>
  </p:cSld>
  <p:clrMapOvr>
    <a:masterClrMapping/>
  </p:clrMapOvr>
  <mc:AlternateContent xmlns:mc="http://schemas.openxmlformats.org/markup-compatibility/2006">
    <mc:Choice xmlns:p14="http://schemas.microsoft.com/office/powerpoint/2010/main" Requires="p14">
      <p:transition spd="slow" p14:dur="2000" advTm="95317"/>
    </mc:Choice>
    <mc:Fallback>
      <p:transition spd="slow" advTm="953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806795" y="64322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259048" y="1432171"/>
            <a:ext cx="4722768" cy="399365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6: UNDERSTANDING AND PLANNING REPORTS AND PROPOSALS.</a:t>
            </a:r>
          </a:p>
          <a:p>
            <a:pPr>
              <a:lnSpc>
                <a:spcPct val="200000"/>
              </a:lnSpc>
            </a:pPr>
            <a:r>
              <a:rPr kumimoji="0" lang="en-US" b="1" i="0" u="sng"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WHICH WILL COVER: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The Types Of Reports. </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Applying the Three-Step Writing Process to Reports and Proposals.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Supporting Your Messages with Reliable Information.</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Conducting Secondary Research.</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v"/>
              <a:tabLst/>
              <a:defRPr/>
            </a:pPr>
            <a:r>
              <a:rPr lang="en-US" b="1" dirty="0">
                <a:solidFill>
                  <a:srgbClr val="0A1F61"/>
                </a:solidFill>
                <a:cs typeface="Tajawal ExtraBold" panose="00000800000000000000" pitchFamily="2" charset="-78"/>
              </a:rPr>
              <a:t>Documenting Your Sources</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endParaRPr lang="en-US" sz="1600" b="1" dirty="0">
              <a:solidFill>
                <a:srgbClr val="0A1F61"/>
              </a:solidFill>
              <a:cs typeface="Tajawal ExtraBold" panose="00000800000000000000" pitchFamily="2" charset="-78"/>
            </a:endParaRPr>
          </a:p>
        </p:txBody>
      </p:sp>
      <p:sp>
        <p:nvSpPr>
          <p:cNvPr id="2" name="Rectangle 1">
            <a:extLst>
              <a:ext uri="{FF2B5EF4-FFF2-40B4-BE49-F238E27FC236}">
                <a16:creationId xmlns:a16="http://schemas.microsoft.com/office/drawing/2014/main" id="{F4CE57CC-2E42-05B5-A891-CB8ED695B7DC}"/>
              </a:ext>
            </a:extLst>
          </p:cNvPr>
          <p:cNvSpPr/>
          <p:nvPr/>
        </p:nvSpPr>
        <p:spPr>
          <a:xfrm>
            <a:off x="6096000" y="1662224"/>
            <a:ext cx="4169230" cy="3416320"/>
          </a:xfrm>
          <a:prstGeom prst="rect">
            <a:avLst/>
          </a:prstGeom>
        </p:spPr>
        <p:txBody>
          <a:bodyPr wrap="square">
            <a:spAutoFit/>
          </a:bodyPr>
          <a:lstStyle/>
          <a:p>
            <a:pPr algn="r" rtl="1"/>
            <a:r>
              <a:rPr lang="en-GB" sz="2400" b="1" u="sng" dirty="0" err="1">
                <a:solidFill>
                  <a:srgbClr val="C00000"/>
                </a:solidFill>
              </a:rPr>
              <a:t>الفصل</a:t>
            </a:r>
            <a:r>
              <a:rPr lang="en-GB" sz="2400" b="1" u="sng" dirty="0">
                <a:solidFill>
                  <a:srgbClr val="C00000"/>
                </a:solidFill>
              </a:rPr>
              <a:t> </a:t>
            </a:r>
            <a:r>
              <a:rPr lang="ar-EG" sz="2400" b="1" u="sng" dirty="0">
                <a:solidFill>
                  <a:srgbClr val="C00000"/>
                </a:solidFill>
              </a:rPr>
              <a:t>6: </a:t>
            </a:r>
            <a:r>
              <a:rPr lang="en-GB" sz="2400" b="1" u="sng" dirty="0" err="1">
                <a:solidFill>
                  <a:srgbClr val="C00000"/>
                </a:solidFill>
              </a:rPr>
              <a:t>فهم</a:t>
            </a:r>
            <a:r>
              <a:rPr lang="en-GB" sz="2400" b="1" u="sng" dirty="0">
                <a:solidFill>
                  <a:srgbClr val="C00000"/>
                </a:solidFill>
              </a:rPr>
              <a:t> وتخطيط التقارير </a:t>
            </a:r>
            <a:r>
              <a:rPr lang="en-GB" sz="2400" b="1" u="sng" dirty="0" err="1">
                <a:solidFill>
                  <a:srgbClr val="C00000"/>
                </a:solidFill>
              </a:rPr>
              <a:t>والمقترحات</a:t>
            </a:r>
            <a:r>
              <a:rPr lang="en-GB" sz="2400" b="1" u="sng" dirty="0">
                <a:solidFill>
                  <a:srgbClr val="C00000"/>
                </a:solidFill>
              </a:rPr>
              <a:t>.</a:t>
            </a:r>
            <a:endParaRPr lang="ar-EG" sz="2400" b="1" u="sng" dirty="0">
              <a:solidFill>
                <a:srgbClr val="C00000"/>
              </a:solidFill>
            </a:endParaRPr>
          </a:p>
          <a:p>
            <a:pPr algn="r" rtl="1"/>
            <a:endParaRPr lang="ar-EG" sz="2400" b="1" u="sng" dirty="0">
              <a:solidFill>
                <a:srgbClr val="C00000"/>
              </a:solidFill>
            </a:endParaRPr>
          </a:p>
          <a:p>
            <a:pPr algn="r" rtl="1"/>
            <a:r>
              <a:rPr lang="en-GB" sz="2400" b="1" u="sng" dirty="0" err="1">
                <a:solidFill>
                  <a:srgbClr val="C00000"/>
                </a:solidFill>
              </a:rPr>
              <a:t>والتي</a:t>
            </a:r>
            <a:r>
              <a:rPr lang="en-GB" sz="2400" b="1" u="sng" dirty="0">
                <a:solidFill>
                  <a:srgbClr val="C00000"/>
                </a:solidFill>
              </a:rPr>
              <a:t> </a:t>
            </a:r>
            <a:r>
              <a:rPr lang="en-GB" sz="2400" b="1" u="sng" dirty="0" err="1">
                <a:solidFill>
                  <a:srgbClr val="C00000"/>
                </a:solidFill>
              </a:rPr>
              <a:t>سوف</a:t>
            </a:r>
            <a:r>
              <a:rPr lang="en-GB" sz="2400" b="1" u="sng" dirty="0">
                <a:solidFill>
                  <a:srgbClr val="C00000"/>
                </a:solidFill>
              </a:rPr>
              <a:t> </a:t>
            </a:r>
            <a:r>
              <a:rPr lang="en-GB" sz="2400" b="1" u="sng" dirty="0" err="1">
                <a:solidFill>
                  <a:srgbClr val="C00000"/>
                </a:solidFill>
              </a:rPr>
              <a:t>تغطي</a:t>
            </a:r>
            <a:r>
              <a:rPr lang="en-GB" sz="2400" b="1" u="sng" dirty="0">
                <a:solidFill>
                  <a:srgbClr val="C00000"/>
                </a:solidFill>
              </a:rPr>
              <a:t>: </a:t>
            </a:r>
            <a:r>
              <a:rPr lang="en-GB" sz="2400" dirty="0"/>
              <a:t>
</a:t>
            </a:r>
            <a:r>
              <a:rPr lang="en-GB" sz="2000" dirty="0" err="1"/>
              <a:t>أنواع</a:t>
            </a:r>
            <a:r>
              <a:rPr lang="en-GB" sz="2000" dirty="0"/>
              <a:t> التقارير. 
</a:t>
            </a:r>
            <a:r>
              <a:rPr lang="en-GB" sz="2000" dirty="0" err="1"/>
              <a:t>تطبيق</a:t>
            </a:r>
            <a:r>
              <a:rPr lang="en-GB" sz="2000" dirty="0"/>
              <a:t> </a:t>
            </a:r>
            <a:r>
              <a:rPr lang="en-GB" sz="2000" dirty="0" err="1"/>
              <a:t>عملية</a:t>
            </a:r>
            <a:r>
              <a:rPr lang="en-GB" sz="2000" dirty="0"/>
              <a:t> </a:t>
            </a:r>
            <a:r>
              <a:rPr lang="en-GB" sz="2000" dirty="0" err="1"/>
              <a:t>الكتابة</a:t>
            </a:r>
            <a:r>
              <a:rPr lang="en-GB" sz="2000" dirty="0"/>
              <a:t> </a:t>
            </a:r>
            <a:r>
              <a:rPr lang="en-GB" sz="2000" dirty="0" err="1"/>
              <a:t>المكونة</a:t>
            </a:r>
            <a:r>
              <a:rPr lang="en-GB" sz="2000" dirty="0"/>
              <a:t> من </a:t>
            </a:r>
            <a:r>
              <a:rPr lang="en-GB" sz="2000" dirty="0" err="1"/>
              <a:t>ثلاث</a:t>
            </a:r>
            <a:r>
              <a:rPr lang="en-GB" sz="2000" dirty="0"/>
              <a:t> </a:t>
            </a:r>
            <a:r>
              <a:rPr lang="en-GB" sz="2000" dirty="0" err="1"/>
              <a:t>خطوات</a:t>
            </a:r>
            <a:r>
              <a:rPr lang="en-GB" sz="2000" dirty="0"/>
              <a:t> </a:t>
            </a:r>
            <a:r>
              <a:rPr lang="en-GB" sz="2000" dirty="0" err="1"/>
              <a:t>على</a:t>
            </a:r>
            <a:r>
              <a:rPr lang="en-GB" sz="2000" dirty="0"/>
              <a:t> التقارير </a:t>
            </a:r>
            <a:r>
              <a:rPr lang="en-GB" sz="2000" dirty="0" err="1"/>
              <a:t>والمقترحات</a:t>
            </a:r>
            <a:r>
              <a:rPr lang="en-GB" sz="2000" dirty="0"/>
              <a:t>.
</a:t>
            </a:r>
            <a:r>
              <a:rPr lang="en-GB" sz="2000" dirty="0" err="1"/>
              <a:t>دعم</a:t>
            </a:r>
            <a:r>
              <a:rPr lang="en-GB" sz="2000" dirty="0"/>
              <a:t> </a:t>
            </a:r>
            <a:r>
              <a:rPr lang="en-GB" sz="2000" dirty="0" err="1"/>
              <a:t>رسائلك</a:t>
            </a:r>
            <a:r>
              <a:rPr lang="en-GB" sz="2000" dirty="0"/>
              <a:t> </a:t>
            </a:r>
            <a:r>
              <a:rPr lang="en-GB" sz="2000" dirty="0" err="1"/>
              <a:t>بمعلومات</a:t>
            </a:r>
            <a:r>
              <a:rPr lang="en-GB" sz="2000" dirty="0"/>
              <a:t> </a:t>
            </a:r>
            <a:r>
              <a:rPr lang="en-GB" sz="2000" dirty="0" err="1"/>
              <a:t>موثوقة</a:t>
            </a:r>
            <a:r>
              <a:rPr lang="en-GB" sz="2000" dirty="0"/>
              <a:t>.
</a:t>
            </a:r>
            <a:r>
              <a:rPr lang="en-GB" sz="2000" dirty="0" err="1"/>
              <a:t>إجراء</a:t>
            </a:r>
            <a:r>
              <a:rPr lang="en-GB" sz="2000" dirty="0"/>
              <a:t> </a:t>
            </a:r>
            <a:r>
              <a:rPr lang="en-GB" sz="2000" dirty="0" err="1"/>
              <a:t>البحوث</a:t>
            </a:r>
            <a:r>
              <a:rPr lang="en-GB" sz="2000" dirty="0"/>
              <a:t> </a:t>
            </a:r>
            <a:r>
              <a:rPr lang="en-GB" sz="2000" dirty="0" err="1"/>
              <a:t>الثانوية</a:t>
            </a:r>
            <a:r>
              <a:rPr lang="en-GB" sz="2000" dirty="0"/>
              <a:t>.
</a:t>
            </a:r>
            <a:r>
              <a:rPr lang="en-GB" sz="2000" dirty="0" err="1"/>
              <a:t>توثيق</a:t>
            </a:r>
            <a:r>
              <a:rPr lang="en-GB" sz="2000" dirty="0"/>
              <a:t> </a:t>
            </a:r>
            <a:r>
              <a:rPr lang="en-GB" sz="2000" dirty="0" err="1"/>
              <a:t>مصادرك</a:t>
            </a:r>
            <a:endParaRPr lang="en-GB" sz="2400" dirty="0"/>
          </a:p>
        </p:txBody>
      </p:sp>
      <p:pic>
        <p:nvPicPr>
          <p:cNvPr id="6" name="Audio 5">
            <a:hlinkClick r:id="" action="ppaction://media"/>
            <a:extLst>
              <a:ext uri="{FF2B5EF4-FFF2-40B4-BE49-F238E27FC236}">
                <a16:creationId xmlns:a16="http://schemas.microsoft.com/office/drawing/2014/main" id="{6E050476-E3BD-4E6C-D935-43FCAB4935FF}"/>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953583979"/>
      </p:ext>
    </p:extLst>
  </p:cSld>
  <p:clrMapOvr>
    <a:masterClrMapping/>
  </p:clrMapOvr>
  <mc:AlternateContent xmlns:mc="http://schemas.openxmlformats.org/markup-compatibility/2006">
    <mc:Choice xmlns:p14="http://schemas.microsoft.com/office/powerpoint/2010/main" Requires="p14">
      <p:transition spd="slow" p14:dur="2000" advTm="183927"/>
    </mc:Choice>
    <mc:Fallback>
      <p:transition spd="slow" advTm="1839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anim calcmode="lin" valueType="num">
                                      <p:cBhvr additive="base">
                                        <p:cTn id="2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
                                            <p:txEl>
                                              <p:pRg st="6" end="6"/>
                                            </p:txEl>
                                          </p:spTgt>
                                        </p:tgtEl>
                                        <p:attrNameLst>
                                          <p:attrName>style.visibility</p:attrName>
                                        </p:attrNameLst>
                                      </p:cBhvr>
                                      <p:to>
                                        <p:strVal val="visible"/>
                                      </p:to>
                                    </p:set>
                                    <p:anim calcmode="lin" valueType="num">
                                      <p:cBhvr additive="base">
                                        <p:cTn id="3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5"/>
          <a:stretch>
            <a:fillRect/>
          </a:stretch>
        </p:blipFill>
        <p:spPr>
          <a:xfrm>
            <a:off x="3622028" y="75802"/>
            <a:ext cx="6198451" cy="840667"/>
          </a:xfrm>
          <a:prstGeom prst="rect">
            <a:avLst/>
          </a:prstGeom>
        </p:spPr>
      </p:pic>
      <p:sp>
        <p:nvSpPr>
          <p:cNvPr id="7" name="TextBox 6"/>
          <p:cNvSpPr txBox="1"/>
          <p:nvPr/>
        </p:nvSpPr>
        <p:spPr>
          <a:xfrm>
            <a:off x="4053180" y="296080"/>
            <a:ext cx="434766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following topics will be covered: </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9" name="TextBox 18"/>
          <p:cNvSpPr txBox="1"/>
          <p:nvPr/>
        </p:nvSpPr>
        <p:spPr>
          <a:xfrm>
            <a:off x="1277067" y="1700319"/>
            <a:ext cx="4689921" cy="3457357"/>
          </a:xfrm>
          <a:prstGeom prst="rect">
            <a:avLst/>
          </a:prstGeom>
          <a:noFill/>
        </p:spPr>
        <p:txBody>
          <a:bodyPr wrap="square" rtlCol="0">
            <a:spAutoFit/>
          </a:bodyPr>
          <a:lstStyle/>
          <a:p>
            <a:pPr>
              <a:lnSpc>
                <a:spcPct val="150000"/>
              </a:lnSpc>
            </a:pPr>
            <a:r>
              <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rPr>
              <a:t>CHAPTER 7 : WRITING AND COMPLETING REPORTS AND PROPOSALS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0"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 </a:t>
            </a: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Adapting to Your Audience.</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Drafting Proposal Content</a:t>
            </a:r>
            <a:r>
              <a:rPr lang="en-US" b="1" dirty="0">
                <a:solidFill>
                  <a:srgbClr val="0A1F61"/>
                </a:solidFill>
                <a:latin typeface="Tajawal ExtraBold" panose="00000800000000000000" pitchFamily="2" charset="-78"/>
                <a:cs typeface="Tajawal ExtraBold" panose="00000800000000000000" pitchFamily="2" charset="-78"/>
              </a:rPr>
              <a:t>.</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Helping Readers Find Their Way.</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Designing Effective Visuals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b="1" i="0" u="none" strike="noStrike" kern="120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Completing Reports and Proposals</a:t>
            </a:r>
          </a:p>
        </p:txBody>
      </p:sp>
      <p:sp>
        <p:nvSpPr>
          <p:cNvPr id="2" name="TextBox 1">
            <a:extLst>
              <a:ext uri="{FF2B5EF4-FFF2-40B4-BE49-F238E27FC236}">
                <a16:creationId xmlns:a16="http://schemas.microsoft.com/office/drawing/2014/main" id="{C95706D4-6A81-DC0B-D1CF-AEA6945FCF1F}"/>
              </a:ext>
            </a:extLst>
          </p:cNvPr>
          <p:cNvSpPr txBox="1"/>
          <p:nvPr/>
        </p:nvSpPr>
        <p:spPr>
          <a:xfrm>
            <a:off x="5966988" y="1700319"/>
            <a:ext cx="4111105" cy="3735959"/>
          </a:xfrm>
          <a:prstGeom prst="rect">
            <a:avLst/>
          </a:prstGeom>
          <a:noFill/>
        </p:spPr>
        <p:txBody>
          <a:bodyPr wrap="square" rtlCol="0">
            <a:spAutoFit/>
          </a:bodyPr>
          <a:lstStyle/>
          <a:p>
            <a:pPr algn="r" rtl="1">
              <a:lnSpc>
                <a:spcPct val="150000"/>
              </a:lnSpc>
            </a:pPr>
            <a:r>
              <a:rPr lang="ar-EG" sz="2000" b="1" u="sng" dirty="0">
                <a:solidFill>
                  <a:srgbClr val="C00000"/>
                </a:solidFill>
                <a:effectLst>
                  <a:outerShdw blurRad="38100" dist="38100" dir="2700000" algn="tl">
                    <a:srgbClr val="000000">
                      <a:alpha val="43137"/>
                    </a:srgbClr>
                  </a:outerShdw>
                </a:effectLst>
                <a:cs typeface="Tajawal ExtraBold" panose="00000800000000000000" pitchFamily="2" charset="-78"/>
              </a:rPr>
              <a:t>الفصل 7: كتابة واستكمال التقارير والمقترحات
والتي سوف تغطي: </a:t>
            </a:r>
          </a:p>
          <a:p>
            <a:pPr algn="r" rtl="1">
              <a:lnSpc>
                <a:spcPct val="150000"/>
              </a:lnSpc>
            </a:pPr>
            <a:r>
              <a:rPr lang="ar-EG" sz="2000" b="1" dirty="0">
                <a:solidFill>
                  <a:srgbClr val="C00000"/>
                </a:solidFill>
                <a:effectLst>
                  <a:outerShdw blurRad="38100" dist="38100" dir="2700000" algn="tl">
                    <a:srgbClr val="000000">
                      <a:alpha val="43137"/>
                    </a:srgbClr>
                  </a:outerShdw>
                </a:effectLst>
                <a:cs typeface="Tajawal ExtraBold" panose="00000800000000000000" pitchFamily="2" charset="-78"/>
              </a:rPr>
              <a:t>
 </a:t>
            </a:r>
            <a:r>
              <a:rPr lang="ar-EG" sz="2000" b="1" dirty="0">
                <a:effectLst>
                  <a:outerShdw blurRad="38100" dist="38100" dir="2700000" algn="tl">
                    <a:srgbClr val="000000">
                      <a:alpha val="43137"/>
                    </a:srgbClr>
                  </a:outerShdw>
                </a:effectLst>
                <a:cs typeface="Tajawal ExtraBold" panose="00000800000000000000" pitchFamily="2" charset="-78"/>
              </a:rPr>
              <a:t>التكيف مع جمهورك.
صياغة محتوى المقترح.
مساعدة القراء في العثور على طريقهم.
تصميم مرئيات فعالة
استكمال التقارير والمقترحات.</a:t>
            </a:r>
            <a:endParaRPr kumimoji="0" lang="en-US" b="1" i="0" u="none" strike="noStrike" kern="1200" cap="none" spc="0" normalizeH="0" baseline="0" noProof="0" dirty="0">
              <a:ln>
                <a:noFill/>
              </a:ln>
              <a:effectLst/>
              <a:uLnTx/>
              <a:uFillTx/>
              <a:latin typeface="Tajawal ExtraBold" panose="00000800000000000000" pitchFamily="2" charset="-78"/>
              <a:cs typeface="Tajawal ExtraBold" panose="00000800000000000000" pitchFamily="2" charset="-78"/>
            </a:endParaRPr>
          </a:p>
        </p:txBody>
      </p:sp>
      <p:pic>
        <p:nvPicPr>
          <p:cNvPr id="6" name="Audio 5">
            <a:hlinkClick r:id="" action="ppaction://media"/>
            <a:extLst>
              <a:ext uri="{FF2B5EF4-FFF2-40B4-BE49-F238E27FC236}">
                <a16:creationId xmlns:a16="http://schemas.microsoft.com/office/drawing/2014/main" id="{15E2FDBD-AC0C-7184-D465-9637E88DF404}"/>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043317246"/>
      </p:ext>
    </p:extLst>
  </p:cSld>
  <p:clrMapOvr>
    <a:masterClrMapping/>
  </p:clrMapOvr>
  <mc:AlternateContent xmlns:mc="http://schemas.openxmlformats.org/markup-compatibility/2006">
    <mc:Choice xmlns:p14="http://schemas.microsoft.com/office/powerpoint/2010/main" Requires="p14">
      <p:transition spd="slow" p14:dur="2000" advTm="67120"/>
    </mc:Choice>
    <mc:Fallback>
      <p:transition spd="slow" advTm="671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xEl>
                                              <p:pRg st="5" end="5"/>
                                            </p:txEl>
                                          </p:spTgt>
                                        </p:tgtEl>
                                        <p:attrNameLst>
                                          <p:attrName>style.visibility</p:attrName>
                                        </p:attrNameLst>
                                      </p:cBhvr>
                                      <p:to>
                                        <p:strVal val="visible"/>
                                      </p:to>
                                    </p:set>
                                    <p:anim calcmode="lin" valueType="num">
                                      <p:cBhvr additive="base">
                                        <p:cTn id="2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9">
                                            <p:txEl>
                                              <p:pRg st="6" end="6"/>
                                            </p:txEl>
                                          </p:spTgt>
                                        </p:tgtEl>
                                        <p:attrNameLst>
                                          <p:attrName>style.visibility</p:attrName>
                                        </p:attrNameLst>
                                      </p:cBhvr>
                                      <p:to>
                                        <p:strVal val="visible"/>
                                      </p:to>
                                    </p:set>
                                    <p:anim calcmode="lin" valueType="num">
                                      <p:cBhvr additive="base">
                                        <p:cTn id="35"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extBox 18"/>
          <p:cNvSpPr txBox="1"/>
          <p:nvPr/>
        </p:nvSpPr>
        <p:spPr>
          <a:xfrm>
            <a:off x="1748335" y="1486801"/>
            <a:ext cx="4347665" cy="3884397"/>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8 : BULDING CAREERS AND WRITING RESUMES</a:t>
            </a:r>
          </a:p>
          <a:p>
            <a:pPr>
              <a:lnSpc>
                <a:spcPct val="200000"/>
              </a:lnSpc>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lang="en-US" sz="2000" b="1" dirty="0">
              <a:solidFill>
                <a:srgbClr val="C00000"/>
              </a:solidFill>
              <a:effectLst>
                <a:outerShdw blurRad="38100" dist="38100" dir="2700000" algn="tl">
                  <a:srgbClr val="000000">
                    <a:alpha val="43137"/>
                  </a:srgbClr>
                </a:outerShdw>
              </a:effectLst>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how to find the ideal opportunity in today’s job market.</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lang="en-US" b="1" dirty="0">
                <a:solidFill>
                  <a:srgbClr val="00206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building an effective LinkedIn profile.</a:t>
            </a:r>
          </a:p>
        </p:txBody>
      </p:sp>
      <p:sp>
        <p:nvSpPr>
          <p:cNvPr id="2" name="Rectangle 1">
            <a:extLst>
              <a:ext uri="{FF2B5EF4-FFF2-40B4-BE49-F238E27FC236}">
                <a16:creationId xmlns:a16="http://schemas.microsoft.com/office/drawing/2014/main" id="{0141D2C5-0325-EC08-EA0A-9A2E5D6DA95B}"/>
              </a:ext>
            </a:extLst>
          </p:cNvPr>
          <p:cNvSpPr/>
          <p:nvPr/>
        </p:nvSpPr>
        <p:spPr>
          <a:xfrm>
            <a:off x="6352814" y="1732487"/>
            <a:ext cx="3810000" cy="3108543"/>
          </a:xfrm>
          <a:prstGeom prst="rect">
            <a:avLst/>
          </a:prstGeom>
        </p:spPr>
        <p:txBody>
          <a:bodyPr wrap="square">
            <a:spAutoFit/>
          </a:bodyPr>
          <a:lstStyle/>
          <a:p>
            <a:pPr algn="r" rtl="1"/>
            <a:r>
              <a:rPr lang="en-GB" sz="2800" b="1" u="sng" dirty="0" err="1">
                <a:solidFill>
                  <a:srgbClr val="C00000"/>
                </a:solidFill>
              </a:rPr>
              <a:t>الفصل</a:t>
            </a:r>
            <a:r>
              <a:rPr lang="en-GB" sz="2800" b="1" u="sng" dirty="0">
                <a:solidFill>
                  <a:srgbClr val="C00000"/>
                </a:solidFill>
              </a:rPr>
              <a:t> </a:t>
            </a:r>
            <a:r>
              <a:rPr lang="ar-EG" sz="2800" b="1" u="sng" dirty="0">
                <a:solidFill>
                  <a:srgbClr val="C00000"/>
                </a:solidFill>
              </a:rPr>
              <a:t>8: </a:t>
            </a:r>
            <a:r>
              <a:rPr lang="en-GB" sz="2800" b="1" u="sng" dirty="0" err="1">
                <a:solidFill>
                  <a:srgbClr val="C00000"/>
                </a:solidFill>
              </a:rPr>
              <a:t>بناء</a:t>
            </a:r>
            <a:r>
              <a:rPr lang="en-GB" sz="2800" b="1" u="sng" dirty="0">
                <a:solidFill>
                  <a:srgbClr val="C00000"/>
                </a:solidFill>
              </a:rPr>
              <a:t> </a:t>
            </a:r>
            <a:r>
              <a:rPr lang="en-GB" sz="2800" b="1" u="sng" dirty="0" err="1">
                <a:solidFill>
                  <a:srgbClr val="C00000"/>
                </a:solidFill>
              </a:rPr>
              <a:t>المهن</a:t>
            </a:r>
            <a:r>
              <a:rPr lang="en-GB" sz="2800" b="1" u="sng" dirty="0">
                <a:solidFill>
                  <a:srgbClr val="C00000"/>
                </a:solidFill>
              </a:rPr>
              <a:t> </a:t>
            </a:r>
            <a:r>
              <a:rPr lang="en-GB" sz="2800" b="1" u="sng" dirty="0" err="1">
                <a:solidFill>
                  <a:srgbClr val="C00000"/>
                </a:solidFill>
              </a:rPr>
              <a:t>وكتابة</a:t>
            </a:r>
            <a:r>
              <a:rPr lang="en-GB" sz="2800" b="1" u="sng" dirty="0">
                <a:solidFill>
                  <a:srgbClr val="C00000"/>
                </a:solidFill>
              </a:rPr>
              <a:t> </a:t>
            </a:r>
            <a:r>
              <a:rPr lang="en-GB" sz="2800" b="1" u="sng" dirty="0" err="1">
                <a:solidFill>
                  <a:srgbClr val="C00000"/>
                </a:solidFill>
              </a:rPr>
              <a:t>السير</a:t>
            </a:r>
            <a:r>
              <a:rPr lang="en-GB" sz="2800" b="1" u="sng" dirty="0">
                <a:solidFill>
                  <a:srgbClr val="C00000"/>
                </a:solidFill>
              </a:rPr>
              <a:t> </a:t>
            </a:r>
            <a:r>
              <a:rPr lang="en-GB" sz="2800" b="1" u="sng" dirty="0" err="1">
                <a:solidFill>
                  <a:srgbClr val="C00000"/>
                </a:solidFill>
              </a:rPr>
              <a:t>الذاتية</a:t>
            </a:r>
            <a:r>
              <a:rPr lang="en-GB" sz="2800" dirty="0"/>
              <a:t>
</a:t>
            </a:r>
            <a:r>
              <a:rPr lang="en-GB" sz="2800" dirty="0" err="1"/>
              <a:t>التي</a:t>
            </a:r>
            <a:r>
              <a:rPr lang="en-GB" sz="2800" dirty="0"/>
              <a:t> </a:t>
            </a:r>
            <a:r>
              <a:rPr lang="en-GB" sz="2800" dirty="0" err="1"/>
              <a:t>سوف</a:t>
            </a:r>
            <a:r>
              <a:rPr lang="en-GB" sz="2800" dirty="0"/>
              <a:t> </a:t>
            </a:r>
            <a:r>
              <a:rPr lang="en-GB" sz="2800" dirty="0" err="1"/>
              <a:t>تغطي</a:t>
            </a:r>
            <a:r>
              <a:rPr lang="en-GB" sz="2800" dirty="0"/>
              <a:t>: 
</a:t>
            </a:r>
            <a:r>
              <a:rPr lang="ar-EG" sz="2800" dirty="0"/>
              <a:t> </a:t>
            </a:r>
            <a:r>
              <a:rPr lang="en-GB" sz="2800" dirty="0" err="1"/>
              <a:t>كيف</a:t>
            </a:r>
            <a:r>
              <a:rPr lang="en-GB" sz="2800" dirty="0"/>
              <a:t> </a:t>
            </a:r>
            <a:r>
              <a:rPr lang="en-GB" sz="2800" dirty="0" err="1"/>
              <a:t>تجد</a:t>
            </a:r>
            <a:r>
              <a:rPr lang="en-GB" sz="2800" dirty="0"/>
              <a:t> </a:t>
            </a:r>
            <a:r>
              <a:rPr lang="en-GB" sz="2800" dirty="0" err="1"/>
              <a:t>الفرصة</a:t>
            </a:r>
            <a:r>
              <a:rPr lang="en-GB" sz="2800" dirty="0"/>
              <a:t> </a:t>
            </a:r>
            <a:r>
              <a:rPr lang="en-GB" sz="2800" dirty="0" err="1"/>
              <a:t>المثالية</a:t>
            </a:r>
            <a:r>
              <a:rPr lang="en-GB" sz="2800" dirty="0"/>
              <a:t> </a:t>
            </a:r>
            <a:r>
              <a:rPr lang="en-GB" sz="2800" dirty="0" err="1"/>
              <a:t>في</a:t>
            </a:r>
            <a:r>
              <a:rPr lang="en-GB" sz="2800" dirty="0"/>
              <a:t> </a:t>
            </a:r>
            <a:r>
              <a:rPr lang="en-GB" sz="2800" dirty="0" err="1"/>
              <a:t>سوق</a:t>
            </a:r>
            <a:r>
              <a:rPr lang="en-GB" sz="2800" dirty="0"/>
              <a:t> </a:t>
            </a:r>
            <a:r>
              <a:rPr lang="en-GB" sz="2800" dirty="0" err="1"/>
              <a:t>العمل</a:t>
            </a:r>
            <a:r>
              <a:rPr lang="en-GB" sz="2800" dirty="0"/>
              <a:t> </a:t>
            </a:r>
            <a:r>
              <a:rPr lang="en-GB" sz="2800" dirty="0" err="1"/>
              <a:t>اليوم</a:t>
            </a:r>
            <a:r>
              <a:rPr lang="en-GB" sz="2800" dirty="0"/>
              <a:t>.
</a:t>
            </a:r>
            <a:r>
              <a:rPr lang="en-GB" sz="2800" dirty="0" err="1"/>
              <a:t>بناء</a:t>
            </a:r>
            <a:r>
              <a:rPr lang="en-GB" sz="2800" dirty="0"/>
              <a:t> </a:t>
            </a:r>
            <a:r>
              <a:rPr lang="en-GB" sz="2800" dirty="0" err="1"/>
              <a:t>ملف</a:t>
            </a:r>
            <a:r>
              <a:rPr lang="en-GB" sz="2800" dirty="0"/>
              <a:t> </a:t>
            </a:r>
            <a:r>
              <a:rPr lang="en-GB" sz="2800" dirty="0" err="1"/>
              <a:t>تعريف</a:t>
            </a:r>
            <a:r>
              <a:rPr lang="en-GB" sz="2800" dirty="0"/>
              <a:t> </a:t>
            </a:r>
            <a:r>
              <a:rPr lang="en-GB" sz="2800" dirty="0" err="1"/>
              <a:t>فعال</a:t>
            </a:r>
            <a:r>
              <a:rPr lang="en-GB" sz="2800" dirty="0"/>
              <a:t> </a:t>
            </a:r>
            <a:r>
              <a:rPr lang="en-GB" sz="2800" dirty="0" err="1"/>
              <a:t>على</a:t>
            </a:r>
            <a:r>
              <a:rPr lang="en-GB" sz="2800" dirty="0"/>
              <a:t> LinkedIn.</a:t>
            </a:r>
          </a:p>
        </p:txBody>
      </p:sp>
      <p:pic>
        <p:nvPicPr>
          <p:cNvPr id="6" name="Audio 5">
            <a:hlinkClick r:id="" action="ppaction://media"/>
            <a:extLst>
              <a:ext uri="{FF2B5EF4-FFF2-40B4-BE49-F238E27FC236}">
                <a16:creationId xmlns:a16="http://schemas.microsoft.com/office/drawing/2014/main" id="{C19DCECB-7803-2070-E4B9-803420E5F901}"/>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361352588"/>
      </p:ext>
    </p:extLst>
  </p:cSld>
  <p:clrMapOvr>
    <a:masterClrMapping/>
  </p:clrMapOvr>
  <mc:AlternateContent xmlns:mc="http://schemas.openxmlformats.org/markup-compatibility/2006">
    <mc:Choice xmlns:p14="http://schemas.microsoft.com/office/powerpoint/2010/main" Requires="p14">
      <p:transition spd="slow" p14:dur="2000" advTm="135618"/>
    </mc:Choice>
    <mc:Fallback>
      <p:transition spd="slow" advTm="1356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186907" y="664179"/>
            <a:ext cx="472276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outerShdw blurRad="38100" dist="38100" dir="2700000" algn="tl">
                    <a:srgbClr val="000000">
                      <a:alpha val="43137"/>
                    </a:srgbClr>
                  </a:outerShdw>
                </a:effectLst>
                <a:uLnTx/>
                <a:uFillTx/>
                <a:latin typeface="Tajawal Medium" panose="00000600000000000000" pitchFamily="2" charset="-78"/>
                <a:ea typeface="+mn-ea"/>
                <a:cs typeface="Tajawal Medium" panose="00000600000000000000" pitchFamily="2" charset="-78"/>
              </a:rPr>
              <a:t>The following topics will be covered: </a:t>
            </a:r>
          </a:p>
        </p:txBody>
      </p:sp>
      <p:sp>
        <p:nvSpPr>
          <p:cNvPr id="19" name="TextBox 18"/>
          <p:cNvSpPr txBox="1"/>
          <p:nvPr/>
        </p:nvSpPr>
        <p:spPr>
          <a:xfrm>
            <a:off x="1610548" y="1678129"/>
            <a:ext cx="4722768" cy="309161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rPr>
              <a:t>CHAPTER 9 : APPLYING AND INTERVIEWING FOR EMPLOYMENT.</a:t>
            </a:r>
            <a:endParaRPr kumimoji="0" lang="ar-EG" sz="18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ajawal ExtraBold" panose="00000800000000000000" pitchFamily="2" charset="-78"/>
              <a:ea typeface="+mn-ea"/>
              <a:cs typeface="Tajawal ExtraBold" panose="00000800000000000000" pitchFamily="2" charset="-78"/>
            </a:endParaRPr>
          </a:p>
          <a:p>
            <a:pPr>
              <a:lnSpc>
                <a:spcPct val="200000"/>
              </a:lnSpc>
              <a:defRPr/>
            </a:pPr>
            <a:r>
              <a:rPr kumimoji="0" lang="en-US"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WILL COVER: </a:t>
            </a:r>
            <a:endParaRPr kumimoji="0" lang="ar-EG" sz="1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PREPARING FOR A JOB INTERVIEW</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INTERVIEWING FOR SUCCESS</a:t>
            </a:r>
          </a:p>
          <a:p>
            <a:pPr marL="342900" indent="-342900">
              <a:lnSpc>
                <a:spcPct val="150000"/>
              </a:lnSpc>
              <a:buFont typeface="Wingdings" panose="05000000000000000000" pitchFamily="2" charset="2"/>
              <a:buChar char="§"/>
              <a:defRPr/>
            </a:pPr>
            <a:r>
              <a:rPr lang="en-US" sz="2000" b="1" dirty="0">
                <a:solidFill>
                  <a:srgbClr val="0A1F61"/>
                </a:solidFill>
                <a:effectLst>
                  <a:outerShdw blurRad="38100" dist="38100" dir="2700000" algn="tl">
                    <a:srgbClr val="000000">
                      <a:alpha val="43137"/>
                    </a:srgbClr>
                  </a:outerShdw>
                </a:effectLst>
                <a:cs typeface="Tajawal ExtraBold" panose="00000800000000000000" pitchFamily="2" charset="-78"/>
              </a:rPr>
              <a:t>FOLLOWING UP AFTER AN INTERVIEW. </a:t>
            </a:r>
          </a:p>
        </p:txBody>
      </p:sp>
      <p:sp>
        <p:nvSpPr>
          <p:cNvPr id="2" name="TextBox 1">
            <a:extLst>
              <a:ext uri="{FF2B5EF4-FFF2-40B4-BE49-F238E27FC236}">
                <a16:creationId xmlns:a16="http://schemas.microsoft.com/office/drawing/2014/main" id="{576C8348-4641-3F5A-8810-3D3F39E56866}"/>
              </a:ext>
            </a:extLst>
          </p:cNvPr>
          <p:cNvSpPr txBox="1"/>
          <p:nvPr/>
        </p:nvSpPr>
        <p:spPr>
          <a:xfrm>
            <a:off x="5548291" y="1589073"/>
            <a:ext cx="4722768" cy="3679854"/>
          </a:xfrm>
          <a:prstGeom prst="rect">
            <a:avLst/>
          </a:prstGeom>
          <a:noFill/>
        </p:spPr>
        <p:txBody>
          <a:bodyPr wrap="square" rtlCol="0">
            <a:spAutoFit/>
          </a:bodyPr>
          <a:lstStyle/>
          <a:p>
            <a:pPr lvl="0" algn="r" rtl="1">
              <a:lnSpc>
                <a:spcPct val="200000"/>
              </a:lnSpc>
              <a:defRPr/>
            </a:pPr>
            <a:r>
              <a:rPr lang="ar-EG" sz="2400"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الفصل 9: التقديم وإجراء المقابلات للعمل.
والتي سوف تغطي: 
</a:t>
            </a:r>
            <a:r>
              <a:rPr lang="en-GB" sz="2400" b="1" dirty="0">
                <a:solidFill>
                  <a:srgbClr val="C00000"/>
                </a:solidFill>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التحضير لمقابلة عمل
</a:t>
            </a:r>
            <a:r>
              <a:rPr lang="en-GB"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إجراء المقابلات من أجل النجاح
</a:t>
            </a:r>
            <a:r>
              <a:rPr lang="en-GB"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 </a:t>
            </a:r>
            <a:r>
              <a:rPr lang="ar-EG" sz="2400" b="1" dirty="0">
                <a:effectLst>
                  <a:outerShdw blurRad="38100" dist="38100" dir="2700000" algn="tl">
                    <a:srgbClr val="000000">
                      <a:alpha val="43137"/>
                    </a:srgbClr>
                  </a:outerShdw>
                </a:effectLst>
                <a:latin typeface="Tajawal ExtraBold" panose="00000800000000000000" pitchFamily="2" charset="-78"/>
                <a:cs typeface="Tajawal ExtraBold" panose="00000800000000000000" pitchFamily="2" charset="-78"/>
              </a:rPr>
              <a:t>المتابعة بعد المقابلة.</a:t>
            </a:r>
            <a:endParaRPr lang="en-US" sz="2800" b="1" dirty="0">
              <a:effectLst>
                <a:outerShdw blurRad="38100" dist="38100" dir="2700000" algn="tl">
                  <a:srgbClr val="000000">
                    <a:alpha val="43137"/>
                  </a:srgbClr>
                </a:outerShdw>
              </a:effectLst>
              <a:cs typeface="Tajawal ExtraBold" panose="00000800000000000000" pitchFamily="2" charset="-78"/>
            </a:endParaRPr>
          </a:p>
        </p:txBody>
      </p:sp>
      <p:pic>
        <p:nvPicPr>
          <p:cNvPr id="8" name="Audio 7">
            <a:hlinkClick r:id="" action="ppaction://media"/>
            <a:extLst>
              <a:ext uri="{FF2B5EF4-FFF2-40B4-BE49-F238E27FC236}">
                <a16:creationId xmlns:a16="http://schemas.microsoft.com/office/drawing/2014/main" id="{E1F00829-399E-223C-512C-16C3B9F050AD}"/>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298501569"/>
      </p:ext>
    </p:extLst>
  </p:cSld>
  <p:clrMapOvr>
    <a:masterClrMapping/>
  </p:clrMapOvr>
  <mc:AlternateContent xmlns:mc="http://schemas.openxmlformats.org/markup-compatibility/2006">
    <mc:Choice xmlns:p14="http://schemas.microsoft.com/office/powerpoint/2010/main" Requires="p14">
      <p:transition spd="slow" p14:dur="2000" advTm="144157"/>
    </mc:Choice>
    <mc:Fallback>
      <p:transition spd="slow" advTm="1441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xEl>
                                              <p:pRg st="2" end="2"/>
                                            </p:txEl>
                                          </p:spTgt>
                                        </p:tgtEl>
                                        <p:attrNameLst>
                                          <p:attrName>style.visibility</p:attrName>
                                        </p:attrNameLst>
                                      </p:cBhvr>
                                      <p:to>
                                        <p:strVal val="visible"/>
                                      </p:to>
                                    </p:set>
                                    <p:anim calcmode="lin" valueType="num">
                                      <p:cBhvr additive="base">
                                        <p:cTn id="11"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xEl>
                                              <p:pRg st="3" end="3"/>
                                            </p:txEl>
                                          </p:spTgt>
                                        </p:tgtEl>
                                        <p:attrNameLst>
                                          <p:attrName>style.visibility</p:attrName>
                                        </p:attrNameLst>
                                      </p:cBhvr>
                                      <p:to>
                                        <p:strVal val="visible"/>
                                      </p:to>
                                    </p:set>
                                    <p:anim calcmode="lin" valueType="num">
                                      <p:cBhvr additive="base">
                                        <p:cTn id="17"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9">
                                            <p:txEl>
                                              <p:pRg st="4" end="4"/>
                                            </p:txEl>
                                          </p:spTgt>
                                        </p:tgtEl>
                                        <p:attrNameLst>
                                          <p:attrName>style.visibility</p:attrName>
                                        </p:attrNameLst>
                                      </p:cBhvr>
                                      <p:to>
                                        <p:strVal val="visible"/>
                                      </p:to>
                                    </p:set>
                                    <p:anim calcmode="lin" valueType="num">
                                      <p:cBhvr additive="base">
                                        <p:cTn id="23"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4" name="TextBox 13"/>
          <p:cNvSpPr txBox="1"/>
          <p:nvPr/>
        </p:nvSpPr>
        <p:spPr>
          <a:xfrm>
            <a:off x="0" y="1905110"/>
            <a:ext cx="4872119" cy="1015663"/>
          </a:xfrm>
          <a:prstGeom prst="rect">
            <a:avLst/>
          </a:prstGeom>
          <a:noFill/>
        </p:spPr>
        <p:txBody>
          <a:bodyPr wrap="square" rtlCol="0">
            <a:spAutoFit/>
          </a:bodyPr>
          <a:lstStyle/>
          <a:p>
            <a:pPr algn="ctr"/>
            <a:r>
              <a:rPr lang="ar-EG"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rPr>
              <a:t>شكرًا جزيلًا</a:t>
            </a:r>
            <a:endParaRPr lang="en-US" sz="6000" b="1" dirty="0">
              <a:solidFill>
                <a:schemeClr val="bg1"/>
              </a:solidFill>
              <a:effectLst>
                <a:outerShdw blurRad="38100" dist="38100" dir="2700000" algn="tl">
                  <a:srgbClr val="000000">
                    <a:alpha val="43137"/>
                  </a:srgbClr>
                </a:outerShdw>
              </a:effectLst>
              <a:latin typeface="Traditional Arabic" panose="02020603050405020304" pitchFamily="18" charset="-78"/>
              <a:cs typeface="Traditional Arabic" panose="02020603050405020304" pitchFamily="18" charset="-78"/>
            </a:endParaRP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558" y="3791664"/>
            <a:ext cx="2338034" cy="1918256"/>
          </a:xfrm>
          <a:prstGeom prst="rect">
            <a:avLst/>
          </a:prstGeom>
        </p:spPr>
      </p:pic>
      <p:pic>
        <p:nvPicPr>
          <p:cNvPr id="8" name="Audio 7">
            <a:hlinkClick r:id="" action="ppaction://media"/>
            <a:extLst>
              <a:ext uri="{FF2B5EF4-FFF2-40B4-BE49-F238E27FC236}">
                <a16:creationId xmlns:a16="http://schemas.microsoft.com/office/drawing/2014/main" id="{CA641E8B-FFCD-0907-96C3-9F1883BC9275}"/>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2000" advTm="93623"/>
    </mc:Choice>
    <mc:Fallback>
      <p:transition spd="slow" advTm="936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1|1.9|2.2|15|4.7|3.6|4.1|5|3.5|4|4.5|3.9|1.7|6.5|2.1|5.7|2.3|3.1|1.2|3.1|3.1|1.7"/>
</p:tagLst>
</file>

<file path=ppt/tags/tag2.xml><?xml version="1.0" encoding="utf-8"?>
<p:tagLst xmlns:a="http://schemas.openxmlformats.org/drawingml/2006/main" xmlns:r="http://schemas.openxmlformats.org/officeDocument/2006/relationships" xmlns:p="http://schemas.openxmlformats.org/presentationml/2006/main">
  <p:tag name="TIMING" val="|10.2|7.9|8.2|11.8|12.7"/>
</p:tagLst>
</file>

<file path=ppt/tags/tag3.xml><?xml version="1.0" encoding="utf-8"?>
<p:tagLst xmlns:a="http://schemas.openxmlformats.org/drawingml/2006/main" xmlns:r="http://schemas.openxmlformats.org/officeDocument/2006/relationships" xmlns:p="http://schemas.openxmlformats.org/presentationml/2006/main">
  <p:tag name="TIMING" val="|261.4|2.3"/>
</p:tagLst>
</file>

<file path=ppt/tags/tag4.xml><?xml version="1.0" encoding="utf-8"?>
<p:tagLst xmlns:a="http://schemas.openxmlformats.org/drawingml/2006/main" xmlns:r="http://schemas.openxmlformats.org/officeDocument/2006/relationships" xmlns:p="http://schemas.openxmlformats.org/presentationml/2006/main">
  <p:tag name="TIMING" val="|1.2|4.4|1.1|1.1|0.8|2.1|5.4|2.1|1.7|1.7|1.2|1.7|1.5|75.5"/>
</p:tagLst>
</file>

<file path=ppt/tags/tag5.xml><?xml version="1.0" encoding="utf-8"?>
<p:tagLst xmlns:a="http://schemas.openxmlformats.org/drawingml/2006/main" xmlns:r="http://schemas.openxmlformats.org/officeDocument/2006/relationships" xmlns:p="http://schemas.openxmlformats.org/presentationml/2006/main">
  <p:tag name="TIMING" val="|1.4|2.7|145|2.8|1.1"/>
</p:tagLst>
</file>

<file path=ppt/tags/tag6.xml><?xml version="1.0" encoding="utf-8"?>
<p:tagLst xmlns:a="http://schemas.openxmlformats.org/drawingml/2006/main" xmlns:r="http://schemas.openxmlformats.org/officeDocument/2006/relationships" xmlns:p="http://schemas.openxmlformats.org/presentationml/2006/main">
  <p:tag name="TIMING" val="|3|1.9|71.8|24.8|17.9|1.1|0.8|1"/>
</p:tagLst>
</file>

<file path=ppt/tags/tag7.xml><?xml version="1.0" encoding="utf-8"?>
<p:tagLst xmlns:a="http://schemas.openxmlformats.org/drawingml/2006/main" xmlns:r="http://schemas.openxmlformats.org/officeDocument/2006/relationships" xmlns:p="http://schemas.openxmlformats.org/presentationml/2006/main">
  <p:tag name="TIMING" val="|20.9|2.3|1.4|79.8"/>
</p:tagLst>
</file>

<file path=ppt/tags/tag8.xml><?xml version="1.0" encoding="utf-8"?>
<p:tagLst xmlns:a="http://schemas.openxmlformats.org/drawingml/2006/main" xmlns:r="http://schemas.openxmlformats.org/officeDocument/2006/relationships" xmlns:p="http://schemas.openxmlformats.org/presentationml/2006/main">
  <p:tag name="TIMING" val="|106.3|2.2|2.4|43.2"/>
</p:tagLst>
</file>

<file path=ppt/tags/tag9.xml><?xml version="1.0" encoding="utf-8"?>
<p:tagLst xmlns:a="http://schemas.openxmlformats.org/drawingml/2006/main" xmlns:r="http://schemas.openxmlformats.org/officeDocument/2006/relationships" xmlns:p="http://schemas.openxmlformats.org/presentationml/2006/main">
  <p:tag name="TIMING" val="|17|2.3|161.3|0.9|1"/>
</p:tagLst>
</file>

<file path=ppt/tags/tag10.xml><?xml version="1.0" encoding="utf-8"?>
<p:tagLst xmlns:a="http://schemas.openxmlformats.org/drawingml/2006/main" xmlns:r="http://schemas.openxmlformats.org/officeDocument/2006/relationships" xmlns:p="http://schemas.openxmlformats.org/presentationml/2006/main">
  <p:tag name="TIMING" val="|2.8|1.2|1|59.6|1.2"/>
</p:tagLst>
</file>

<file path=ppt/tags/tag11.xml><?xml version="1.0" encoding="utf-8"?>
<p:tagLst xmlns:a="http://schemas.openxmlformats.org/drawingml/2006/main" xmlns:r="http://schemas.openxmlformats.org/officeDocument/2006/relationships" xmlns:p="http://schemas.openxmlformats.org/presentationml/2006/main">
  <p:tag name="TIMING" val="|8.3|125.9"/>
</p:tagLst>
</file>

<file path=ppt/tags/tag12.xml><?xml version="1.0" encoding="utf-8"?>
<p:tagLst xmlns:a="http://schemas.openxmlformats.org/drawingml/2006/main" xmlns:r="http://schemas.openxmlformats.org/officeDocument/2006/relationships" xmlns:p="http://schemas.openxmlformats.org/presentationml/2006/main">
  <p:tag name="TIMING" val="|15.2|1.4|126.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DE31C1-69F7-49B2-A88A-F8FC50DF53F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F0DB00D-0871-4B13-9FEF-F5136235C864}">
  <ds:schemaRefs>
    <ds:schemaRef ds:uri="http://schemas.microsoft.com/sharepoint/v3/contenttype/forms"/>
  </ds:schemaRefs>
</ds:datastoreItem>
</file>

<file path=customXml/itemProps3.xml><?xml version="1.0" encoding="utf-8"?>
<ds:datastoreItem xmlns:ds="http://schemas.openxmlformats.org/officeDocument/2006/customXml" ds:itemID="{FE7A0B0D-8315-4F0A-8494-B08A71BAE7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2136</TotalTime>
  <Words>1190</Words>
  <Application>Microsoft Office PowerPoint</Application>
  <PresentationFormat>Widescreen</PresentationFormat>
  <Paragraphs>150</Paragraphs>
  <Slides>16</Slides>
  <Notes>1</Notes>
  <HiddenSlides>0</HiddenSlides>
  <MMClips>16</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Arial</vt:lpstr>
      <vt:lpstr>Calibri</vt:lpstr>
      <vt:lpstr>Calibri Light</vt:lpstr>
      <vt:lpstr>Noto Sans Symbols</vt:lpstr>
      <vt:lpstr>PT Bold Heading</vt:lpstr>
      <vt:lpstr>Tajawal ExtraBold</vt:lpstr>
      <vt:lpstr>Tajawal Medium</vt:lpstr>
      <vt:lpstr>Traditional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Office</cp:lastModifiedBy>
  <cp:revision>30</cp:revision>
  <dcterms:created xsi:type="dcterms:W3CDTF">2021-08-03T13:03:26Z</dcterms:created>
  <dcterms:modified xsi:type="dcterms:W3CDTF">2025-01-21T17:30:58Z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