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entation.xml" ContentType="application/vnd.openxmlformats-officedocument.presentationml.presentation.main+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15.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40.xml" ContentType="application/vnd.openxmlformats-officedocument.presentationml.notesSlid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2" r:id="rId1"/>
  </p:sldMasterIdLst>
  <p:notesMasterIdLst>
    <p:notesMasterId r:id="rId44"/>
  </p:notesMasterIdLst>
  <p:sldIdLst>
    <p:sldId id="308" r:id="rId2"/>
    <p:sldId id="309" r:id="rId3"/>
    <p:sldId id="359" r:id="rId4"/>
    <p:sldId id="360" r:id="rId5"/>
    <p:sldId id="361" r:id="rId6"/>
    <p:sldId id="352" r:id="rId7"/>
    <p:sldId id="353" r:id="rId8"/>
    <p:sldId id="323" r:id="rId9"/>
    <p:sldId id="324" r:id="rId10"/>
    <p:sldId id="325" r:id="rId11"/>
    <p:sldId id="357" r:id="rId12"/>
    <p:sldId id="358" r:id="rId13"/>
    <p:sldId id="327" r:id="rId14"/>
    <p:sldId id="328" r:id="rId15"/>
    <p:sldId id="329" r:id="rId16"/>
    <p:sldId id="330" r:id="rId17"/>
    <p:sldId id="331" r:id="rId18"/>
    <p:sldId id="337" r:id="rId19"/>
    <p:sldId id="332" r:id="rId20"/>
    <p:sldId id="333" r:id="rId21"/>
    <p:sldId id="334" r:id="rId22"/>
    <p:sldId id="335" r:id="rId23"/>
    <p:sldId id="351" r:id="rId24"/>
    <p:sldId id="344" r:id="rId25"/>
    <p:sldId id="354" r:id="rId26"/>
    <p:sldId id="346" r:id="rId27"/>
    <p:sldId id="349" r:id="rId28"/>
    <p:sldId id="343" r:id="rId29"/>
    <p:sldId id="312" r:id="rId30"/>
    <p:sldId id="314" r:id="rId31"/>
    <p:sldId id="313" r:id="rId32"/>
    <p:sldId id="311" r:id="rId33"/>
    <p:sldId id="315" r:id="rId34"/>
    <p:sldId id="317" r:id="rId35"/>
    <p:sldId id="316" r:id="rId36"/>
    <p:sldId id="318" r:id="rId37"/>
    <p:sldId id="319" r:id="rId38"/>
    <p:sldId id="320" r:id="rId39"/>
    <p:sldId id="321" r:id="rId40"/>
    <p:sldId id="355" r:id="rId41"/>
    <p:sldId id="362" r:id="rId42"/>
    <p:sldId id="310"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632" autoAdjust="0"/>
    <p:restoredTop sz="89272" autoAdjust="0"/>
  </p:normalViewPr>
  <p:slideViewPr>
    <p:cSldViewPr snapToGrid="0">
      <p:cViewPr varScale="1">
        <p:scale>
          <a:sx n="48" d="100"/>
          <a:sy n="48" d="100"/>
        </p:scale>
        <p:origin x="1376" y="264"/>
      </p:cViewPr>
      <p:guideLst/>
    </p:cSldViewPr>
  </p:slideViewPr>
  <p:notesTextViewPr>
    <p:cViewPr>
      <p:scale>
        <a:sx n="125" d="100"/>
        <a:sy n="125" d="100"/>
      </p:scale>
      <p:origin x="0" y="0"/>
    </p:cViewPr>
  </p:notesTextViewPr>
  <p:sorterViewPr>
    <p:cViewPr>
      <p:scale>
        <a:sx n="100" d="100"/>
        <a:sy n="100" d="100"/>
      </p:scale>
      <p:origin x="0" y="0"/>
    </p:cViewPr>
  </p:sorterViewPr>
  <p:notesViewPr>
    <p:cSldViewPr snapToGrid="0">
      <p:cViewPr varScale="1">
        <p:scale>
          <a:sx n="66" d="100"/>
          <a:sy n="66" d="100"/>
        </p:scale>
        <p:origin x="3134" y="1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A8B3-A616-4CCA-9FB9-D71CF410FEE2}" type="datetimeFigureOut">
              <a:rPr lang="en-US" smtClean="0"/>
              <a:t>1/25/2026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3C062A-4B81-4350-B69B-2D1B8A7C511B}" type="slidenum">
              <a:rPr lang="en-US" smtClean="0"/>
              <a:t>‹#›</a:t>
            </a:fld>
            <a:endParaRPr lang="en-US"/>
          </a:p>
        </p:txBody>
      </p:sp>
    </p:spTree>
    <p:extLst>
      <p:ext uri="{BB962C8B-B14F-4D97-AF65-F5344CB8AC3E}">
        <p14:creationId xmlns:p14="http://schemas.microsoft.com/office/powerpoint/2010/main" val="1269665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a:t>
            </a:fld>
            <a:endParaRPr lang="en-US"/>
          </a:p>
        </p:txBody>
      </p:sp>
    </p:spTree>
    <p:extLst>
      <p:ext uri="{BB962C8B-B14F-4D97-AF65-F5344CB8AC3E}">
        <p14:creationId xmlns:p14="http://schemas.microsoft.com/office/powerpoint/2010/main" val="10758976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24321095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19728716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sz="4000"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6</a:t>
            </a:fld>
            <a:endParaRPr lang="en-US"/>
          </a:p>
        </p:txBody>
      </p:sp>
    </p:spTree>
    <p:extLst>
      <p:ext uri="{BB962C8B-B14F-4D97-AF65-F5344CB8AC3E}">
        <p14:creationId xmlns:p14="http://schemas.microsoft.com/office/powerpoint/2010/main" val="5821843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sz="4000"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7</a:t>
            </a:fld>
            <a:endParaRPr lang="en-US"/>
          </a:p>
        </p:txBody>
      </p:sp>
    </p:spTree>
    <p:extLst>
      <p:ext uri="{BB962C8B-B14F-4D97-AF65-F5344CB8AC3E}">
        <p14:creationId xmlns:p14="http://schemas.microsoft.com/office/powerpoint/2010/main" val="19501814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b="1" dirty="0">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28861114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26465120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15475956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2981565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28654513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lgn="r" rtl="1">
              <a:buFont typeface="+mj-lt"/>
              <a:buAutoNum type="arabicPeriod"/>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25790207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4192703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13820962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19479842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r" rtl="1">
              <a:buFont typeface="Arial" panose="020B0604020202020204" pitchFamily="34" charset="0"/>
              <a:buChar char="•"/>
            </a:pPr>
            <a:endParaRPr lang="ar-EG" sz="1400" b="0" i="0" dirty="0">
              <a:solidFill>
                <a:srgbClr val="374151"/>
              </a:solidFill>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10432420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lgn="r" rtl="1">
              <a:buFont typeface="+mj-lt"/>
              <a:buAutoNum type="arabicPeriod"/>
            </a:pPr>
            <a:endParaRPr lang="ar-EG" sz="1400" b="0" i="0" dirty="0">
              <a:solidFill>
                <a:srgbClr val="374151"/>
              </a:solidFill>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41747537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42887331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lgn="r" rtl="1">
              <a:buFont typeface="+mj-lt"/>
              <a:buAutoNum type="arabicPeriod"/>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31387890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31512652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41141567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3129062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37505944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390546887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19406196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15808338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205455996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278683975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159646562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227435271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
        <p:nvSpPr>
          <p:cNvPr id="6" name="Notes Placeholder 5">
            <a:extLst>
              <a:ext uri="{FF2B5EF4-FFF2-40B4-BE49-F238E27FC236}">
                <a16:creationId xmlns:a16="http://schemas.microsoft.com/office/drawing/2014/main" id="{AA75B432-577E-5AD9-C651-BF878657240E}"/>
              </a:ext>
            </a:extLst>
          </p:cNvPr>
          <p:cNvSpPr>
            <a:spLocks noGrp="1"/>
          </p:cNvSpPr>
          <p:nvPr>
            <p:ph type="body" sz="quarter" idx="3"/>
          </p:nvPr>
        </p:nvSpPr>
        <p:spPr/>
        <p:txBody>
          <a:bodyPr/>
          <a:lstStyle/>
          <a:p>
            <a:pPr algn="r" rtl="1"/>
            <a:endParaRPr lang="en-US" dirty="0"/>
          </a:p>
        </p:txBody>
      </p:sp>
    </p:spTree>
    <p:extLst>
      <p:ext uri="{BB962C8B-B14F-4D97-AF65-F5344CB8AC3E}">
        <p14:creationId xmlns:p14="http://schemas.microsoft.com/office/powerpoint/2010/main" val="62934995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dirty="0">
              <a:effectLst/>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69616189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dirty="0">
              <a:effectLst/>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52432902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66091028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None/>
            </a:pPr>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182486079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18967485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58319339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b="1" dirty="0">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390991743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40</a:t>
            </a:fld>
            <a:endParaRPr lang="en-US"/>
          </a:p>
        </p:txBody>
      </p:sp>
    </p:spTree>
    <p:extLst>
      <p:ext uri="{BB962C8B-B14F-4D97-AF65-F5344CB8AC3E}">
        <p14:creationId xmlns:p14="http://schemas.microsoft.com/office/powerpoint/2010/main" val="287146586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41</a:t>
            </a:fld>
            <a:endParaRPr lang="en-US"/>
          </a:p>
        </p:txBody>
      </p:sp>
    </p:spTree>
    <p:extLst>
      <p:ext uri="{BB962C8B-B14F-4D97-AF65-F5344CB8AC3E}">
        <p14:creationId xmlns:p14="http://schemas.microsoft.com/office/powerpoint/2010/main" val="82619906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112972A3-4068-43A1-96E7-A6377EA58B01}" type="datetime1">
              <a:rPr lang="en-US" smtClean="0"/>
              <a:t>1/25/2026</a:t>
            </a:fld>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3929247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54310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1B8B8E0-2789-4666-8B25-B55CCD9CE786}" type="datetime1">
              <a:rPr lang="en-US" smtClean="0"/>
              <a:t>1/25/2026</a:t>
            </a:fld>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2433540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B5F3A5A-D723-4E85-BEAB-3EAFAD368E20}" type="datetime1">
              <a:rPr lang="en-US" smtClean="0"/>
              <a:t>1/25/2026</a:t>
            </a:fld>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2917268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B342A3A-8B72-4E40-9B29-0DFC9459CC41}" type="datetime1">
              <a:rPr lang="en-US" smtClean="0"/>
              <a:t>1/25/2026</a:t>
            </a:fld>
            <a:endParaRPr lang="en-US"/>
          </a:p>
        </p:txBody>
      </p:sp>
      <p:sp>
        <p:nvSpPr>
          <p:cNvPr id="8" name="Footer Placeholder 7"/>
          <p:cNvSpPr>
            <a:spLocks noGrp="1"/>
          </p:cNvSpPr>
          <p:nvPr>
            <p:ph type="ftr" sz="quarter" idx="11"/>
          </p:nvPr>
        </p:nvSpPr>
        <p:spPr/>
        <p:txBody>
          <a:bodyPr/>
          <a:lstStyle/>
          <a:p>
            <a:r>
              <a:rPr lang="en-US"/>
              <a:t>www.midocean.ae</a:t>
            </a:r>
          </a:p>
        </p:txBody>
      </p:sp>
      <p:sp>
        <p:nvSpPr>
          <p:cNvPr id="9" name="Slide Number Placeholder 8"/>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535293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2653CF2-892F-4565-BBA9-33A3378C93C9}" type="datetime1">
              <a:rPr lang="en-US" smtClean="0"/>
              <a:t>1/25/2026</a:t>
            </a:fld>
            <a:endParaRPr lang="en-US"/>
          </a:p>
        </p:txBody>
      </p:sp>
      <p:sp>
        <p:nvSpPr>
          <p:cNvPr id="4" name="Footer Placeholder 3"/>
          <p:cNvSpPr>
            <a:spLocks noGrp="1"/>
          </p:cNvSpPr>
          <p:nvPr>
            <p:ph type="ftr" sz="quarter" idx="11"/>
          </p:nvPr>
        </p:nvSpPr>
        <p:spPr/>
        <p:txBody>
          <a:bodyPr/>
          <a:lstStyle/>
          <a:p>
            <a:r>
              <a:rPr lang="en-US"/>
              <a:t>www.midocean.ae</a:t>
            </a:r>
          </a:p>
        </p:txBody>
      </p:sp>
      <p:sp>
        <p:nvSpPr>
          <p:cNvPr id="5" name="Slide Number Placeholder 4"/>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41780832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B9E61E-007B-43B4-9EFF-7186C5EEBFD6}" type="datetime1">
              <a:rPr lang="en-US" smtClean="0"/>
              <a:t>1/25/2026</a:t>
            </a:fld>
            <a:endParaRPr lang="en-US"/>
          </a:p>
        </p:txBody>
      </p:sp>
      <p:sp>
        <p:nvSpPr>
          <p:cNvPr id="3" name="Footer Placeholder 2"/>
          <p:cNvSpPr>
            <a:spLocks noGrp="1"/>
          </p:cNvSpPr>
          <p:nvPr>
            <p:ph type="ftr" sz="quarter" idx="11"/>
          </p:nvPr>
        </p:nvSpPr>
        <p:spPr/>
        <p:txBody>
          <a:bodyPr/>
          <a:lstStyle/>
          <a:p>
            <a:r>
              <a:rPr lang="en-US"/>
              <a:t>www.midocean.ae</a:t>
            </a:r>
          </a:p>
        </p:txBody>
      </p:sp>
      <p:sp>
        <p:nvSpPr>
          <p:cNvPr id="4" name="Slide Number Placeholder 3"/>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3411197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F19F306-7F44-48A0-8308-A6CC180BD380}" type="datetime1">
              <a:rPr lang="en-US" smtClean="0"/>
              <a:t>1/25/2026</a:t>
            </a:fld>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781621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6671865-CC77-4471-9673-3F63CCD74A36}" type="datetime1">
              <a:rPr lang="en-US" smtClean="0"/>
              <a:t>1/25/2026</a:t>
            </a:fld>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8184296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45BB728-EE5F-4B48-AEE1-B4887ABE2AB9}" type="datetime1">
              <a:rPr lang="en-US" smtClean="0"/>
              <a:t>1/25/2026</a:t>
            </a:fld>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148027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8BB1C68-138D-4F7B-9F4C-04480F19FB45}" type="datetime1">
              <a:rPr lang="en-US" smtClean="0"/>
              <a:t>1/25/2026</a:t>
            </a:fld>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5147496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9519934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65548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84808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8973802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2099599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D35DE-11C5-4464-89A4-D93D8CEA5E28}" type="datetime1">
              <a:rPr lang="en-US" smtClean="0"/>
              <a:t>1/25/2026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www.midocean.ae</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4FCA09-A334-4A38-8A78-E51DCD588AB3}" type="slidenum">
              <a:rPr lang="en-US" smtClean="0"/>
              <a:t>‹#›</a:t>
            </a:fld>
            <a:endParaRPr lang="en-US"/>
          </a:p>
        </p:txBody>
      </p:sp>
      <p:pic>
        <p:nvPicPr>
          <p:cNvPr id="7" name="Graphic 21">
            <a:extLst>
              <a:ext uri="{FF2B5EF4-FFF2-40B4-BE49-F238E27FC236}">
                <a16:creationId xmlns:a16="http://schemas.microsoft.com/office/drawing/2014/main" id="{4A2D9B6B-407E-1774-896C-264E156D6943}"/>
              </a:ext>
            </a:extLst>
          </p:cNvPr>
          <p:cNvPicPr>
            <a:picLocks noChangeAspect="1"/>
          </p:cNvPicPr>
          <p:nvPr userDrawn="1"/>
        </p:nvPicPr>
        <p:blipFill rotWithShape="1">
          <a:blip r:embed="rId2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5824" y="-95472"/>
            <a:ext cx="1788047" cy="834896"/>
          </a:xfrm>
          <a:prstGeom prst="rect">
            <a:avLst/>
          </a:prstGeom>
        </p:spPr>
      </p:pic>
    </p:spTree>
    <p:extLst>
      <p:ext uri="{BB962C8B-B14F-4D97-AF65-F5344CB8AC3E}">
        <p14:creationId xmlns:p14="http://schemas.microsoft.com/office/powerpoint/2010/main" val="16363042"/>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81" r:id="rId15"/>
    <p:sldLayoutId id="2147483670" r:id="rId16"/>
    <p:sldLayoutId id="2147483667" r:id="rId17"/>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2.xml"/><Relationship Id="rId1" Type="http://schemas.openxmlformats.org/officeDocument/2006/relationships/slideLayout" Target="../slideLayouts/slideLayout14.xml"/><Relationship Id="rId5" Type="http://schemas.openxmlformats.org/officeDocument/2006/relationships/image" Target="../media/image11.jp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5198168" y="239360"/>
            <a:ext cx="6730070" cy="67490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5863" y="438823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270641" y="1772130"/>
            <a:ext cx="4424757" cy="2616101"/>
          </a:xfrm>
          <a:prstGeom prst="rect">
            <a:avLst/>
          </a:prstGeom>
          <a:noFill/>
        </p:spPr>
        <p:txBody>
          <a:bodyPr wrap="squar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Cryptocurrencies </a:t>
            </a:r>
          </a:p>
          <a:p>
            <a:r>
              <a:rPr lang="en-US" sz="4000" b="1" dirty="0">
                <a:solidFill>
                  <a:srgbClr val="00B0F0"/>
                </a:solidFill>
                <a:latin typeface="Times New Roman" panose="02020603050405020304" pitchFamily="18" charset="0"/>
                <a:cs typeface="Times New Roman" panose="02020603050405020304" pitchFamily="18" charset="0"/>
              </a:rPr>
              <a:t>&amp; </a:t>
            </a:r>
          </a:p>
          <a:p>
            <a:r>
              <a:rPr lang="en-US" sz="4000" b="1" dirty="0">
                <a:solidFill>
                  <a:srgbClr val="00B0F0"/>
                </a:solidFill>
                <a:latin typeface="Times New Roman" panose="02020603050405020304" pitchFamily="18" charset="0"/>
                <a:cs typeface="Times New Roman" panose="02020603050405020304" pitchFamily="18" charset="0"/>
              </a:rPr>
              <a:t>Blockchains</a:t>
            </a: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3787" y="5843657"/>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5</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4" name="Oval 13">
            <a:extLst>
              <a:ext uri="{FF2B5EF4-FFF2-40B4-BE49-F238E27FC236}">
                <a16:creationId xmlns:a16="http://schemas.microsoft.com/office/drawing/2014/main" id="{46F3C90B-EB3F-EA91-08C5-03400C278827}"/>
              </a:ext>
            </a:extLst>
          </p:cNvPr>
          <p:cNvSpPr/>
          <p:nvPr/>
        </p:nvSpPr>
        <p:spPr>
          <a:xfrm>
            <a:off x="5313771" y="356333"/>
            <a:ext cx="6498864" cy="6501667"/>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590451" y="2079852"/>
            <a:ext cx="4601547" cy="1754326"/>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Cryptocurrencies </a:t>
            </a:r>
          </a:p>
          <a:p>
            <a:r>
              <a:rPr lang="en-US" sz="3600" b="1" dirty="0">
                <a:solidFill>
                  <a:srgbClr val="00B0F0"/>
                </a:solidFill>
                <a:latin typeface="Times New Roman" panose="02020603050405020304" pitchFamily="18" charset="0"/>
                <a:cs typeface="Times New Roman" panose="02020603050405020304" pitchFamily="18" charset="0"/>
              </a:rPr>
              <a:t>&amp; </a:t>
            </a:r>
          </a:p>
          <a:p>
            <a:r>
              <a:rPr lang="en-US" sz="3600" b="1" dirty="0">
                <a:solidFill>
                  <a:srgbClr val="00B0F0"/>
                </a:solidFill>
                <a:latin typeface="Times New Roman" panose="02020603050405020304" pitchFamily="18" charset="0"/>
                <a:cs typeface="Times New Roman" panose="02020603050405020304" pitchFamily="18" charset="0"/>
              </a:rPr>
              <a:t>Blockchains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a:t>
            </a:r>
            <a:r>
              <a:rPr lang="en-US" sz="3600" b="1" dirty="0">
                <a:solidFill>
                  <a:srgbClr val="00B0F0"/>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4" name="Graphic 21">
            <a:extLst>
              <a:ext uri="{FF2B5EF4-FFF2-40B4-BE49-F238E27FC236}">
                <a16:creationId xmlns:a16="http://schemas.microsoft.com/office/drawing/2014/main" id="{2FDE493C-3792-D948-F596-5ADACB19E93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39102" y="10289"/>
            <a:ext cx="2301840" cy="1074802"/>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77072" y="1486411"/>
            <a:ext cx="11349871" cy="5126491"/>
          </a:xfrm>
        </p:spPr>
        <p:txBody>
          <a:bodyPr>
            <a:normAutofit lnSpcReduction="10000"/>
          </a:bodyPr>
          <a:lstStyle/>
          <a:p>
            <a:pPr marL="0" indent="0">
              <a:lnSpc>
                <a:spcPct val="114000"/>
              </a:lnSpc>
              <a:spcAft>
                <a:spcPts val="600"/>
              </a:spcAft>
              <a:buNone/>
            </a:pPr>
            <a:r>
              <a:rPr lang="en-US" sz="2400" b="1" dirty="0">
                <a:latin typeface="Söhne"/>
                <a:cs typeface="+mj-cs"/>
              </a:rPr>
              <a:t>In the context of today's 24/7/365, uber-connected business environment, discuss the challenges and implications faced by companies regarding their payment processes. Use the provided data on cash flow forecasting, supplier payment visibility, manual payment handling, and B2B invoice payments as evidence to support your analysis.</a:t>
            </a:r>
            <a:endParaRPr lang="ar-EG" sz="2400" b="1" dirty="0">
              <a:latin typeface="Söhne"/>
              <a:cs typeface="+mj-cs"/>
            </a:endParaRPr>
          </a:p>
          <a:p>
            <a:pPr>
              <a:lnSpc>
                <a:spcPct val="114000"/>
              </a:lnSpc>
              <a:spcAft>
                <a:spcPts val="600"/>
              </a:spcAft>
            </a:pPr>
            <a:r>
              <a:rPr lang="en-US" sz="2400" b="1" dirty="0">
                <a:latin typeface="Söhne"/>
                <a:cs typeface="+mj-cs"/>
              </a:rPr>
              <a:t>Challenges in predicting cash flow, causing liquidity problems.</a:t>
            </a:r>
          </a:p>
          <a:p>
            <a:pPr>
              <a:lnSpc>
                <a:spcPct val="114000"/>
              </a:lnSpc>
              <a:spcAft>
                <a:spcPts val="600"/>
              </a:spcAft>
            </a:pPr>
            <a:r>
              <a:rPr lang="en-US" sz="2400" b="1" dirty="0">
                <a:latin typeface="Söhne"/>
                <a:cs typeface="+mj-cs"/>
              </a:rPr>
              <a:t>Limited visibility in supplier payments leading to delays and strained relations.</a:t>
            </a:r>
          </a:p>
          <a:p>
            <a:pPr>
              <a:lnSpc>
                <a:spcPct val="114000"/>
              </a:lnSpc>
              <a:spcAft>
                <a:spcPts val="600"/>
              </a:spcAft>
            </a:pPr>
            <a:r>
              <a:rPr lang="en-US" sz="2400" b="1" dirty="0">
                <a:latin typeface="Söhne"/>
                <a:cs typeface="+mj-cs"/>
              </a:rPr>
              <a:t>Inefficiency and errors in manual payment processing.</a:t>
            </a:r>
          </a:p>
          <a:p>
            <a:pPr>
              <a:lnSpc>
                <a:spcPct val="114000"/>
              </a:lnSpc>
              <a:spcAft>
                <a:spcPts val="600"/>
              </a:spcAft>
            </a:pPr>
            <a:r>
              <a:rPr lang="en-US" sz="2400" b="1" dirty="0">
                <a:latin typeface="Söhne"/>
                <a:cs typeface="+mj-cs"/>
              </a:rPr>
              <a:t>Delays in B2B invoice payments impacting supply chain and business reputation.</a:t>
            </a:r>
          </a:p>
          <a:p>
            <a:pPr>
              <a:lnSpc>
                <a:spcPct val="114000"/>
              </a:lnSpc>
              <a:spcAft>
                <a:spcPts val="600"/>
              </a:spcAft>
            </a:pPr>
            <a:r>
              <a:rPr lang="en-US" sz="2400" b="1" dirty="0">
                <a:latin typeface="Söhne"/>
                <a:cs typeface="+mj-cs"/>
              </a:rPr>
              <a:t>Need for automated, transparent, efficient payment systems for better accuracy and trust.</a:t>
            </a:r>
          </a:p>
        </p:txBody>
      </p:sp>
      <p:sp>
        <p:nvSpPr>
          <p:cNvPr id="9" name="TextBox 8">
            <a:extLst>
              <a:ext uri="{FF2B5EF4-FFF2-40B4-BE49-F238E27FC236}">
                <a16:creationId xmlns:a16="http://schemas.microsoft.com/office/drawing/2014/main" id="{70AC1A5E-1454-EB5C-A1D4-6755D6472AA5}"/>
              </a:ext>
            </a:extLst>
          </p:cNvPr>
          <p:cNvSpPr txBox="1"/>
          <p:nvPr/>
        </p:nvSpPr>
        <p:spPr>
          <a:xfrm>
            <a:off x="460735" y="380942"/>
            <a:ext cx="6096784" cy="769441"/>
          </a:xfrm>
          <a:prstGeom prst="rect">
            <a:avLst/>
          </a:prstGeom>
          <a:noFill/>
        </p:spPr>
        <p:txBody>
          <a:bodyPr wrap="square">
            <a:spAutoFit/>
          </a:bodyPr>
          <a:lstStyle/>
          <a:p>
            <a:r>
              <a:rPr lang="en-US" sz="4400" b="1" dirty="0">
                <a:latin typeface="Söhne"/>
                <a:cs typeface="+mn-cs"/>
              </a:rPr>
              <a:t>Question-1</a:t>
            </a:r>
            <a:endParaRPr lang="en-US" sz="4400" dirty="0"/>
          </a:p>
        </p:txBody>
      </p:sp>
    </p:spTree>
    <p:extLst>
      <p:ext uri="{BB962C8B-B14F-4D97-AF65-F5344CB8AC3E}">
        <p14:creationId xmlns:p14="http://schemas.microsoft.com/office/powerpoint/2010/main" val="4100735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440592E-7489-28C6-75F5-DA0DDCCED1EA}"/>
              </a:ext>
            </a:extLst>
          </p:cNvPr>
          <p:cNvSpPr>
            <a:spLocks noGrp="1"/>
          </p:cNvSpPr>
          <p:nvPr>
            <p:ph idx="1"/>
          </p:nvPr>
        </p:nvSpPr>
        <p:spPr>
          <a:xfrm>
            <a:off x="499621" y="1825624"/>
            <a:ext cx="11142481" cy="4603455"/>
          </a:xfrm>
        </p:spPr>
        <p:txBody>
          <a:bodyPr>
            <a:noAutofit/>
          </a:bodyPr>
          <a:lstStyle/>
          <a:p>
            <a:pPr marL="0" indent="0">
              <a:lnSpc>
                <a:spcPct val="100000"/>
              </a:lnSpc>
              <a:buNone/>
            </a:pPr>
            <a:r>
              <a:rPr lang="en-US" b="1" dirty="0">
                <a:latin typeface="Söhne"/>
                <a:cs typeface="+mn-cs"/>
              </a:rPr>
              <a:t>How can predictive analytics benefit SMEs in terms of decision-making, and what are its impacts on consultants, tax accountants, in-house staff, and banks?</a:t>
            </a:r>
            <a:endParaRPr lang="ar-EG" b="1" dirty="0">
              <a:latin typeface="Söhne"/>
              <a:cs typeface="+mn-cs"/>
            </a:endParaRPr>
          </a:p>
          <a:p>
            <a:pPr>
              <a:lnSpc>
                <a:spcPct val="100000"/>
              </a:lnSpc>
            </a:pPr>
            <a:r>
              <a:rPr lang="en-US" b="1" dirty="0">
                <a:latin typeface="Söhne"/>
                <a:cs typeface="+mn-cs"/>
              </a:rPr>
              <a:t>Predictive analytics can enhance decision-making for SMEs by addressing financial illiteracy, providing clarity on complexities through visualizations, and interfacing with external data sources like macroeconomic data and CRM/ERP/accounting systems. This has repercussions on consultants, tax accountants, and in-house staff by changing the way they approach and manage financial tasks. For banks, it can recalibrate funding instrument pricing and risk assessment.</a:t>
            </a:r>
          </a:p>
        </p:txBody>
      </p:sp>
      <p:sp>
        <p:nvSpPr>
          <p:cNvPr id="6" name="TextBox 5">
            <a:extLst>
              <a:ext uri="{FF2B5EF4-FFF2-40B4-BE49-F238E27FC236}">
                <a16:creationId xmlns:a16="http://schemas.microsoft.com/office/drawing/2014/main" id="{751B8F0E-B758-4DA2-0641-382EC7449877}"/>
              </a:ext>
            </a:extLst>
          </p:cNvPr>
          <p:cNvSpPr txBox="1"/>
          <p:nvPr/>
        </p:nvSpPr>
        <p:spPr>
          <a:xfrm>
            <a:off x="635524" y="527059"/>
            <a:ext cx="6096784" cy="769441"/>
          </a:xfrm>
          <a:prstGeom prst="rect">
            <a:avLst/>
          </a:prstGeom>
          <a:noFill/>
        </p:spPr>
        <p:txBody>
          <a:bodyPr wrap="square">
            <a:spAutoFit/>
          </a:bodyPr>
          <a:lstStyle/>
          <a:p>
            <a:r>
              <a:rPr lang="en-US" sz="4400" b="1" dirty="0">
                <a:latin typeface="Söhne"/>
                <a:cs typeface="+mn-cs"/>
              </a:rPr>
              <a:t>Question-2: </a:t>
            </a:r>
            <a:endParaRPr lang="en-US" sz="4400" dirty="0"/>
          </a:p>
        </p:txBody>
      </p:sp>
    </p:spTree>
    <p:extLst>
      <p:ext uri="{BB962C8B-B14F-4D97-AF65-F5344CB8AC3E}">
        <p14:creationId xmlns:p14="http://schemas.microsoft.com/office/powerpoint/2010/main" val="30914631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5CD0EE-63FC-B19E-3A9F-EBEFE1824AE4}"/>
              </a:ext>
            </a:extLst>
          </p:cNvPr>
          <p:cNvSpPr>
            <a:spLocks noGrp="1"/>
          </p:cNvSpPr>
          <p:nvPr>
            <p:ph idx="1"/>
          </p:nvPr>
        </p:nvSpPr>
        <p:spPr>
          <a:xfrm>
            <a:off x="604684" y="1500534"/>
            <a:ext cx="10749116" cy="4879105"/>
          </a:xfrm>
        </p:spPr>
        <p:txBody>
          <a:bodyPr>
            <a:normAutofit/>
          </a:bodyPr>
          <a:lstStyle/>
          <a:p>
            <a:pPr marL="0" indent="0">
              <a:lnSpc>
                <a:spcPct val="100000"/>
              </a:lnSpc>
              <a:buNone/>
            </a:pPr>
            <a:r>
              <a:rPr lang="en-US" sz="2600" b="1" dirty="0">
                <a:solidFill>
                  <a:schemeClr val="tx2"/>
                </a:solidFill>
                <a:latin typeface="Söhne"/>
                <a:cs typeface="+mn-cs"/>
              </a:rPr>
              <a:t>What are the different types of business models, including B2B, B2C, B2A, C2C, C2B, and C2A, and how do they differ from one another?</a:t>
            </a:r>
            <a:endParaRPr lang="ar-EG" sz="2600" b="1" dirty="0">
              <a:solidFill>
                <a:schemeClr val="tx2"/>
              </a:solidFill>
              <a:latin typeface="Söhne"/>
              <a:cs typeface="+mn-cs"/>
            </a:endParaRPr>
          </a:p>
          <a:p>
            <a:pPr>
              <a:lnSpc>
                <a:spcPct val="100000"/>
              </a:lnSpc>
            </a:pPr>
            <a:r>
              <a:rPr lang="en-US" sz="2400" b="1" dirty="0">
                <a:latin typeface="Söhne"/>
                <a:cs typeface="+mn-cs"/>
              </a:rPr>
              <a:t>B2B (Business-to-Business) involves transactions between businesses, such as a manufacturer selling to a wholesaler.B2C (Business-to-Consumer) refers to businesses selling directly to end consumers.B2A (Business-to-Administration) covers transactions between businesses and public administrations.C2C (Consumer-to-Consumer) relates to transactions between consumers, often facilitated by platforms like eBay.C2B (Consumer-to-Business) is when consumers offer products or services for businesses to purchase.C2A (Consumer-to-Administration) involves transactions between individuals and public administrations, like paying taxes </a:t>
            </a:r>
            <a:r>
              <a:rPr lang="en-US" sz="2400" b="1" dirty="0" err="1">
                <a:latin typeface="Söhne"/>
                <a:cs typeface="+mn-cs"/>
              </a:rPr>
              <a:t>online.Each</a:t>
            </a:r>
            <a:r>
              <a:rPr lang="en-US" sz="2400" b="1" dirty="0">
                <a:latin typeface="Söhne"/>
                <a:cs typeface="+mn-cs"/>
              </a:rPr>
              <a:t> model caters to different audiences and has its unique strategies and nuances.</a:t>
            </a:r>
          </a:p>
        </p:txBody>
      </p:sp>
      <p:sp>
        <p:nvSpPr>
          <p:cNvPr id="4" name="TextBox 3">
            <a:extLst>
              <a:ext uri="{FF2B5EF4-FFF2-40B4-BE49-F238E27FC236}">
                <a16:creationId xmlns:a16="http://schemas.microsoft.com/office/drawing/2014/main" id="{BD3B5D65-856C-B47E-3091-AE090CA78B01}"/>
              </a:ext>
            </a:extLst>
          </p:cNvPr>
          <p:cNvSpPr txBox="1"/>
          <p:nvPr/>
        </p:nvSpPr>
        <p:spPr>
          <a:xfrm>
            <a:off x="734113" y="395082"/>
            <a:ext cx="6096784" cy="769441"/>
          </a:xfrm>
          <a:prstGeom prst="rect">
            <a:avLst/>
          </a:prstGeom>
          <a:noFill/>
        </p:spPr>
        <p:txBody>
          <a:bodyPr wrap="square">
            <a:spAutoFit/>
          </a:bodyPr>
          <a:lstStyle/>
          <a:p>
            <a:r>
              <a:rPr lang="en-US" sz="4400" b="1" dirty="0">
                <a:latin typeface="Söhne"/>
                <a:cs typeface="+mn-cs"/>
              </a:rPr>
              <a:t>Question-3: </a:t>
            </a:r>
            <a:endParaRPr lang="en-US" sz="4400" dirty="0"/>
          </a:p>
        </p:txBody>
      </p:sp>
    </p:spTree>
    <p:extLst>
      <p:ext uri="{BB962C8B-B14F-4D97-AF65-F5344CB8AC3E}">
        <p14:creationId xmlns:p14="http://schemas.microsoft.com/office/powerpoint/2010/main" val="36155697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sz="4400" b="1" dirty="0">
                <a:latin typeface="Söhne"/>
              </a:rPr>
              <a:t>Objectives: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96686" y="1812293"/>
            <a:ext cx="11011503" cy="4593828"/>
          </a:xfrm>
        </p:spPr>
        <p:txBody>
          <a:bodyPr>
            <a:normAutofit lnSpcReduction="10000"/>
          </a:bodyPr>
          <a:lstStyle/>
          <a:p>
            <a:pPr>
              <a:lnSpc>
                <a:spcPct val="150000"/>
              </a:lnSpc>
            </a:pPr>
            <a:r>
              <a:rPr lang="en-US" sz="2400" b="1" dirty="0">
                <a:latin typeface="Söhne"/>
              </a:rPr>
              <a:t>To explore the integration and impact of cryptocurrency within digital finance and mobile value exchange systems.</a:t>
            </a:r>
          </a:p>
          <a:p>
            <a:pPr>
              <a:lnSpc>
                <a:spcPct val="150000"/>
              </a:lnSpc>
            </a:pPr>
            <a:r>
              <a:rPr lang="en-US" sz="2400" b="1" dirty="0">
                <a:latin typeface="Söhne"/>
              </a:rPr>
              <a:t>To understand the transformative effects of the "Internet of Money" on traditional and new-age business models.</a:t>
            </a:r>
          </a:p>
          <a:p>
            <a:pPr>
              <a:lnSpc>
                <a:spcPct val="150000"/>
              </a:lnSpc>
            </a:pPr>
            <a:r>
              <a:rPr lang="en-US" sz="2400" b="1" dirty="0">
                <a:latin typeface="Söhne"/>
              </a:rPr>
              <a:t>To investigate digital asset management practices and their influence on value exchange in the global economic landscape.</a:t>
            </a:r>
          </a:p>
          <a:p>
            <a:pPr>
              <a:lnSpc>
                <a:spcPct val="150000"/>
              </a:lnSpc>
            </a:pPr>
            <a:r>
              <a:rPr lang="en-US" sz="2400" b="1" dirty="0">
                <a:latin typeface="Söhne"/>
              </a:rPr>
              <a:t>To analyze the development and significance of hybrid digital finance platforms and blockchain technology in creating innovative financial solutions.</a:t>
            </a:r>
          </a:p>
        </p:txBody>
      </p:sp>
    </p:spTree>
    <p:extLst>
      <p:ext uri="{BB962C8B-B14F-4D97-AF65-F5344CB8AC3E}">
        <p14:creationId xmlns:p14="http://schemas.microsoft.com/office/powerpoint/2010/main" val="25013125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sz="4400" b="1" dirty="0">
                <a:latin typeface="Söhne"/>
              </a:rPr>
              <a:t>Objectives: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96686" y="1812293"/>
            <a:ext cx="11011503" cy="4593828"/>
          </a:xfrm>
        </p:spPr>
        <p:txBody>
          <a:bodyPr>
            <a:normAutofit lnSpcReduction="10000"/>
          </a:bodyPr>
          <a:lstStyle/>
          <a:p>
            <a:pPr>
              <a:lnSpc>
                <a:spcPct val="150000"/>
              </a:lnSpc>
            </a:pPr>
            <a:r>
              <a:rPr lang="en-US" sz="2400" b="1" dirty="0">
                <a:latin typeface="Söhne"/>
              </a:rPr>
              <a:t>To evaluate the successes and challenges of mobile payment systems like M-</a:t>
            </a:r>
            <a:r>
              <a:rPr lang="en-US" sz="2400" b="1" dirty="0" err="1">
                <a:latin typeface="Söhne"/>
              </a:rPr>
              <a:t>Pesa</a:t>
            </a:r>
            <a:r>
              <a:rPr lang="en-US" sz="2400" b="1" dirty="0">
                <a:latin typeface="Söhne"/>
              </a:rPr>
              <a:t> in the broader context of FinTech and digital currency adoption.</a:t>
            </a:r>
          </a:p>
          <a:p>
            <a:pPr>
              <a:lnSpc>
                <a:spcPct val="150000"/>
              </a:lnSpc>
            </a:pPr>
            <a:r>
              <a:rPr lang="en-US" sz="2400" b="1" dirty="0">
                <a:latin typeface="Söhne"/>
              </a:rPr>
              <a:t>To examine the interoperability challenges in digital finance and identify opportunities for more inclusive financial ecosystems.</a:t>
            </a:r>
          </a:p>
          <a:p>
            <a:pPr>
              <a:lnSpc>
                <a:spcPct val="150000"/>
              </a:lnSpc>
            </a:pPr>
            <a:r>
              <a:rPr lang="en-US" sz="2400" b="1" dirty="0">
                <a:latin typeface="Söhne"/>
              </a:rPr>
              <a:t>To gain insights into the functionality, implications, and future trends of digital currencies, particularly focusing on Bitcoin and blockchain advancements.</a:t>
            </a:r>
          </a:p>
          <a:p>
            <a:pPr>
              <a:lnSpc>
                <a:spcPct val="150000"/>
              </a:lnSpc>
            </a:pPr>
            <a:r>
              <a:rPr lang="en-US" sz="2400" b="1" dirty="0">
                <a:latin typeface="Söhne"/>
              </a:rPr>
              <a:t>To assess the role of technology in asset management, focusing on digital currencies, asset registries, and asset-centric technologies.</a:t>
            </a:r>
            <a:endParaRPr lang="en-US" b="1" i="0" dirty="0">
              <a:effectLst/>
              <a:latin typeface="Söhne"/>
            </a:endParaRPr>
          </a:p>
        </p:txBody>
      </p:sp>
    </p:spTree>
    <p:extLst>
      <p:ext uri="{BB962C8B-B14F-4D97-AF65-F5344CB8AC3E}">
        <p14:creationId xmlns:p14="http://schemas.microsoft.com/office/powerpoint/2010/main" val="21623334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948923"/>
          </a:xfrm>
        </p:spPr>
        <p:txBody>
          <a:bodyPr>
            <a:noAutofit/>
          </a:bodyPr>
          <a:lstStyle/>
          <a:p>
            <a:pPr indent="0" algn="ctr">
              <a:buNone/>
            </a:pPr>
            <a:r>
              <a:rPr lang="en-US" sz="4400" b="1" dirty="0">
                <a:latin typeface="Söhne"/>
              </a:rPr>
              <a:t>Blockchain and Crypto-Currencies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9086" y="1715532"/>
            <a:ext cx="10397517" cy="4593828"/>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42950" indent="-457200"/>
            <a:r>
              <a:rPr lang="en-US" sz="2600" b="1" dirty="0">
                <a:latin typeface="Söhne"/>
              </a:rPr>
              <a:t>Historical Curiosity: The concept of entirely digital money has intrigued economists, computer scientists, and philosophers since the early days of computing.</a:t>
            </a:r>
          </a:p>
          <a:p>
            <a:pPr marL="742950" indent="-457200"/>
            <a:r>
              <a:rPr lang="en-US" sz="2600" b="1" dirty="0">
                <a:latin typeface="Söhne"/>
              </a:rPr>
              <a:t>Early Dilemma: A fundamental issue was the potential for easy replication of digital currency, much like audio duplication on compact discs.</a:t>
            </a:r>
          </a:p>
          <a:p>
            <a:pPr marL="742950" indent="-457200"/>
            <a:r>
              <a:rPr lang="en-US" sz="2600" b="1" dirty="0">
                <a:latin typeface="Söhne"/>
              </a:rPr>
              <a:t>Birth of Solutions: Bitcoin and its descendant digital currencies emerged as solutions to this problem, combining cryptography and decentralized networks.</a:t>
            </a:r>
          </a:p>
        </p:txBody>
      </p:sp>
    </p:spTree>
    <p:extLst>
      <p:ext uri="{BB962C8B-B14F-4D97-AF65-F5344CB8AC3E}">
        <p14:creationId xmlns:p14="http://schemas.microsoft.com/office/powerpoint/2010/main" val="5876774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99135"/>
          </a:xfrm>
        </p:spPr>
        <p:txBody>
          <a:bodyPr>
            <a:noAutofit/>
          </a:bodyPr>
          <a:lstStyle/>
          <a:p>
            <a:r>
              <a:rPr lang="en-US" sz="4400" b="1" dirty="0">
                <a:latin typeface="Söhne"/>
              </a:rPr>
              <a:t>Blockchain and Crypto-Currencies</a:t>
            </a:r>
            <a:endParaRPr lang="en-US" sz="4400" dirty="0"/>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9086" y="1964094"/>
            <a:ext cx="10397517" cy="4345266"/>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b="1" dirty="0">
                <a:latin typeface="Söhne"/>
              </a:rPr>
              <a:t>Cryptography's Role: Cryptography had already found uses in encoding email, sensitive data, and digital files.</a:t>
            </a:r>
          </a:p>
          <a:p>
            <a:r>
              <a:rPr lang="en-US" sz="2800" b="1" dirty="0">
                <a:latin typeface="Söhne"/>
              </a:rPr>
              <a:t>Decentralized Networks: Decentralized, distributed networks, like ARPANET (precursor to the internet), paved the way for the decentralized nature of digital currencies.</a:t>
            </a:r>
          </a:p>
        </p:txBody>
      </p:sp>
    </p:spTree>
    <p:extLst>
      <p:ext uri="{BB962C8B-B14F-4D97-AF65-F5344CB8AC3E}">
        <p14:creationId xmlns:p14="http://schemas.microsoft.com/office/powerpoint/2010/main" val="11096256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99135"/>
          </a:xfrm>
        </p:spPr>
        <p:txBody>
          <a:bodyPr>
            <a:noAutofit/>
          </a:bodyPr>
          <a:lstStyle/>
          <a:p>
            <a:pPr algn="l"/>
            <a:r>
              <a:rPr lang="en-US" sz="4400" dirty="0">
                <a:latin typeface="Söhne"/>
              </a:rPr>
              <a:t>How Digital Currency Works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503854" y="1715532"/>
            <a:ext cx="11015702" cy="4593828"/>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latin typeface="Söhne"/>
              </a:rPr>
              <a:t>Bitcoin's Inception: In 2009, Bitcoin, created by Satoshi Nakamoto, introduced an innovative system that combines cryptography, competition, and decentralized networks.</a:t>
            </a:r>
          </a:p>
          <a:p>
            <a:r>
              <a:rPr lang="en-US" sz="2400" b="1" dirty="0">
                <a:latin typeface="Söhne"/>
              </a:rPr>
              <a:t>Mining for Bitcoins: Bitcoin's </a:t>
            </a:r>
            <a:r>
              <a:rPr lang="en-US" sz="2400" b="1" dirty="0" err="1">
                <a:latin typeface="Söhne"/>
              </a:rPr>
              <a:t>networka</a:t>
            </a:r>
            <a:r>
              <a:rPr lang="en-US" sz="2400" b="1" dirty="0">
                <a:latin typeface="Söhne"/>
              </a:rPr>
              <a:t> participants compete to solve encrypted puzzles, with the first successful miner winning newly minted bitcoins. This process is known as "mining.</a:t>
            </a:r>
          </a:p>
          <a:p>
            <a:r>
              <a:rPr lang="en-US" sz="2400" b="1" dirty="0">
                <a:latin typeface="Söhne"/>
              </a:rPr>
              <a:t>Puzzle Difficulty Control: Bitcoin has a set rule that aims to maintain a 10-minute interval between block creation. If more miners join, the puzzle difficulty increases.</a:t>
            </a:r>
          </a:p>
          <a:p>
            <a:r>
              <a:rPr lang="en-US" sz="2400" b="1" dirty="0">
                <a:latin typeface="Söhne"/>
              </a:rPr>
              <a:t>Roulette Analogy: A casino roulette wheel analogy explains the concept, with the casino owner adjusting the wheel size to maintain the desired interval.</a:t>
            </a:r>
          </a:p>
        </p:txBody>
      </p:sp>
    </p:spTree>
    <p:extLst>
      <p:ext uri="{BB962C8B-B14F-4D97-AF65-F5344CB8AC3E}">
        <p14:creationId xmlns:p14="http://schemas.microsoft.com/office/powerpoint/2010/main" val="5748238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99135"/>
          </a:xfrm>
        </p:spPr>
        <p:txBody>
          <a:bodyPr>
            <a:noAutofit/>
          </a:bodyPr>
          <a:lstStyle/>
          <a:p>
            <a:pPr algn="l"/>
            <a:r>
              <a:rPr lang="en-US" sz="4400" dirty="0">
                <a:latin typeface="Söhne"/>
              </a:rPr>
              <a:t>How Digital Currency Works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503854" y="1715532"/>
            <a:ext cx="11015702" cy="4593828"/>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1200"/>
              </a:spcAft>
            </a:pPr>
            <a:r>
              <a:rPr lang="en-US" sz="2400" b="1" dirty="0">
                <a:latin typeface="Söhne"/>
              </a:rPr>
              <a:t>Transaction Initiation: A user initiates a transaction, which could involve cryptocurrencies, contracts, records, or other information.</a:t>
            </a:r>
          </a:p>
          <a:p>
            <a:pPr>
              <a:spcAft>
                <a:spcPts val="1200"/>
              </a:spcAft>
            </a:pPr>
            <a:r>
              <a:rPr lang="en-US" sz="2400" b="1" dirty="0">
                <a:latin typeface="Söhne"/>
              </a:rPr>
              <a:t>Transaction Representation: This transaction is represented online as a "block" of data. This block contains important information like transaction details, timestamps, and digital signatures.</a:t>
            </a:r>
          </a:p>
          <a:p>
            <a:pPr>
              <a:spcAft>
                <a:spcPts val="1200"/>
              </a:spcAft>
            </a:pPr>
            <a:r>
              <a:rPr lang="en-US" sz="2400" b="1" dirty="0">
                <a:latin typeface="Söhne"/>
              </a:rPr>
              <a:t>Verification Process: The block is broadcast to a network of nodes (computers) for validation. These nodes might involve solving cryptographic puzzles to validate the transaction, a process known as mining in the context of Bitcoin.</a:t>
            </a:r>
          </a:p>
        </p:txBody>
      </p:sp>
    </p:spTree>
    <p:extLst>
      <p:ext uri="{BB962C8B-B14F-4D97-AF65-F5344CB8AC3E}">
        <p14:creationId xmlns:p14="http://schemas.microsoft.com/office/powerpoint/2010/main" val="10828528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99135"/>
          </a:xfrm>
        </p:spPr>
        <p:txBody>
          <a:bodyPr>
            <a:noAutofit/>
          </a:bodyPr>
          <a:lstStyle/>
          <a:p>
            <a:pPr algn="l"/>
            <a:r>
              <a:rPr lang="en-US" sz="4400" dirty="0">
                <a:latin typeface="Söhne"/>
              </a:rPr>
              <a:t>How Digital Currency Works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503854" y="1926770"/>
            <a:ext cx="11015702" cy="4382589"/>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1200"/>
              </a:spcAft>
            </a:pPr>
            <a:r>
              <a:rPr lang="en-US" sz="2800" b="1" dirty="0">
                <a:latin typeface="Söhne"/>
              </a:rPr>
              <a:t>Block Addition to Chain: Once verified, the block is added to the existing blockchain. Each block contains a unique code called a hash, as well as the hash of the previous block, creating a chronological chain of blocks.</a:t>
            </a:r>
          </a:p>
          <a:p>
            <a:pPr>
              <a:spcAft>
                <a:spcPts val="1200"/>
              </a:spcAft>
            </a:pPr>
            <a:r>
              <a:rPr lang="en-US" sz="2800" b="1" dirty="0">
                <a:latin typeface="Söhne"/>
              </a:rPr>
              <a:t>Update and Distribution: The updated blockchain, with the new block added, is distributed across the network, ensuring all nodes have the latest, complete version of the ledger.</a:t>
            </a:r>
          </a:p>
        </p:txBody>
      </p:sp>
    </p:spTree>
    <p:extLst>
      <p:ext uri="{BB962C8B-B14F-4D97-AF65-F5344CB8AC3E}">
        <p14:creationId xmlns:p14="http://schemas.microsoft.com/office/powerpoint/2010/main" val="26814545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99135"/>
          </a:xfrm>
        </p:spPr>
        <p:txBody>
          <a:bodyPr>
            <a:noAutofit/>
          </a:bodyPr>
          <a:lstStyle/>
          <a:p>
            <a:r>
              <a:rPr lang="en-US" sz="4400" dirty="0">
                <a:latin typeface="Söhne"/>
              </a:rPr>
              <a:t>Bitcoin 2.0 and Future Trends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1021702" y="2015412"/>
            <a:ext cx="9941767" cy="4546162"/>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b="1" dirty="0">
                <a:latin typeface="Söhne"/>
              </a:rPr>
              <a:t>Bitcoin has been the dominant use case for blockchain technology, primarily based on trust and proof in transactions.</a:t>
            </a:r>
          </a:p>
          <a:p>
            <a:r>
              <a:rPr lang="en-US" sz="2800" b="1" dirty="0">
                <a:latin typeface="Söhne"/>
              </a:rPr>
              <a:t>Blockchain is suitable for any transaction requiring trust, as miners validate and confirm transactions while earning rewards.</a:t>
            </a:r>
          </a:p>
          <a:p>
            <a:r>
              <a:rPr lang="en-US" sz="2800" b="1" dirty="0">
                <a:latin typeface="Söhne"/>
              </a:rPr>
              <a:t>Information like ownership titles, deeds, contracts, and notary services can be permanently recorded on the blockchain, eliminating the need for a central authority.</a:t>
            </a:r>
          </a:p>
        </p:txBody>
      </p:sp>
    </p:spTree>
    <p:extLst>
      <p:ext uri="{BB962C8B-B14F-4D97-AF65-F5344CB8AC3E}">
        <p14:creationId xmlns:p14="http://schemas.microsoft.com/office/powerpoint/2010/main" val="11364685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4400" dirty="0">
                <a:latin typeface="Söhne"/>
              </a:rPr>
              <a:t>Bitcoin 2.0 and Future Trends</a:t>
            </a:r>
            <a:endParaRPr lang="en-US" sz="4400" dirty="0"/>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956388" y="1715531"/>
            <a:ext cx="10021077" cy="484604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latin typeface="Söhne"/>
              </a:rPr>
              <a:t>This shift has far-reaching implications for business transactions, potentially disrupting various sectors, including legal and financial.</a:t>
            </a:r>
          </a:p>
          <a:p>
            <a:r>
              <a:rPr lang="en-US" sz="2400" b="1" dirty="0">
                <a:latin typeface="Söhne"/>
              </a:rPr>
              <a:t>After the initial wave of Bitcoin enthusiasts focused on replacing traditional currencies, the Bitcoin community turned its attention to alternative uses of blockchain technology.</a:t>
            </a:r>
          </a:p>
          <a:p>
            <a:r>
              <a:rPr lang="en-US" sz="2400" b="1" dirty="0">
                <a:latin typeface="Söhne"/>
              </a:rPr>
              <a:t>Bitcoin 2.0 applications are emerging and aim to enhance transaction-based industries.</a:t>
            </a:r>
          </a:p>
          <a:p>
            <a:r>
              <a:rPr lang="en-US" sz="2400" b="1" dirty="0">
                <a:latin typeface="Söhne"/>
              </a:rPr>
              <a:t>Four key categories of blockchain technologies are anticipated to impact the financial sector: digital currencies, asset registries, application stacks, and asset-centric technologies.</a:t>
            </a:r>
          </a:p>
        </p:txBody>
      </p:sp>
    </p:spTree>
    <p:extLst>
      <p:ext uri="{BB962C8B-B14F-4D97-AF65-F5344CB8AC3E}">
        <p14:creationId xmlns:p14="http://schemas.microsoft.com/office/powerpoint/2010/main" val="19014279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4400" dirty="0">
                <a:latin typeface="Söhne"/>
              </a:rPr>
              <a:t>Digital Currencies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07539" y="1502588"/>
            <a:ext cx="10575683" cy="521545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latin typeface="Söhne"/>
              </a:rPr>
              <a:t>There are over 500 alternative altcoins, which are digital currencies similar to Bitcoin, each with unique monetary supply mechanisms and transaction networks.</a:t>
            </a:r>
          </a:p>
          <a:p>
            <a:r>
              <a:rPr lang="en-US" sz="2400" b="1" dirty="0">
                <a:latin typeface="Söhne"/>
              </a:rPr>
              <a:t>The future is likely to see the rise of community-based digital currencies for internal rewards, customer loyalty programs, incentives, and governance schemes.</a:t>
            </a:r>
          </a:p>
          <a:p>
            <a:r>
              <a:rPr lang="en-US" sz="2400" b="1" dirty="0">
                <a:latin typeface="Söhne"/>
              </a:rPr>
              <a:t>These community-based digital currencies can be organized by state institutions or private corporations, issuing their branded "coins.“</a:t>
            </a:r>
          </a:p>
          <a:p>
            <a:r>
              <a:rPr lang="en-US" sz="2400" b="1" dirty="0">
                <a:latin typeface="Söhne"/>
              </a:rPr>
              <a:t>Platforms already exist that enable individuals with basic software programming knowledge to create their unique digital currencies with customized rules and usage limits</a:t>
            </a:r>
            <a:endParaRPr lang="en-US" altLang="en-US" sz="2400" b="1" dirty="0">
              <a:latin typeface="Söhne"/>
            </a:endParaRPr>
          </a:p>
        </p:txBody>
      </p:sp>
    </p:spTree>
    <p:extLst>
      <p:ext uri="{BB962C8B-B14F-4D97-AF65-F5344CB8AC3E}">
        <p14:creationId xmlns:p14="http://schemas.microsoft.com/office/powerpoint/2010/main" val="6685018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4400" dirty="0">
                <a:latin typeface="Söhne"/>
              </a:rPr>
              <a:t>Digital Currencies</a:t>
            </a:r>
            <a:endParaRPr lang="en-US" sz="4400" dirty="0"/>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8" y="1813727"/>
            <a:ext cx="10630949" cy="4747847"/>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b="1" dirty="0">
                <a:latin typeface="Söhne"/>
              </a:rPr>
              <a:t>Payment networks like Ripple facilitate easy transfer of various digital currencies among users.</a:t>
            </a:r>
          </a:p>
          <a:p>
            <a:r>
              <a:rPr lang="en-US" sz="2800" b="1" dirty="0">
                <a:latin typeface="Söhne"/>
              </a:rPr>
              <a:t>In the near future, every smartphone user could have digital wallets for different branded coins, exchangeable for loyalty points, other altcoins, or traditional currencies.</a:t>
            </a:r>
          </a:p>
          <a:p>
            <a:r>
              <a:rPr lang="en-US" sz="2800" b="1" dirty="0">
                <a:latin typeface="Söhne"/>
              </a:rPr>
              <a:t>This system operates within a global market with a distributed and decentralized clearing mechanism, enhancing transaction efficiency and the utility of these digital currencies for rewards.</a:t>
            </a:r>
          </a:p>
        </p:txBody>
      </p:sp>
    </p:spTree>
    <p:extLst>
      <p:ext uri="{BB962C8B-B14F-4D97-AF65-F5344CB8AC3E}">
        <p14:creationId xmlns:p14="http://schemas.microsoft.com/office/powerpoint/2010/main" val="28809923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4400" dirty="0">
                <a:latin typeface="Söhne"/>
              </a:rPr>
              <a:t>Asset Registries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612648" y="1813727"/>
            <a:ext cx="10847497" cy="4747847"/>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b="1" dirty="0">
                <a:latin typeface="Söhne"/>
              </a:rPr>
              <a:t>Asset registries involve linking real assets like stocks, bonds, and certificates to digital tokens for exchange among network users.</a:t>
            </a:r>
          </a:p>
          <a:p>
            <a:r>
              <a:rPr lang="en-US" sz="2800" b="1" dirty="0">
                <a:latin typeface="Söhne"/>
              </a:rPr>
              <a:t>Ownership changes of these assets are automatically registered in a multi-asset public ledger, eliminating the need for central authorities or clearing and settlement services.</a:t>
            </a:r>
          </a:p>
          <a:p>
            <a:r>
              <a:rPr lang="en-US" sz="2800" b="1" dirty="0">
                <a:latin typeface="Söhne"/>
              </a:rPr>
              <a:t>Current technology in this area requires refinement due to issues like potential blockchain overload, known as "blockchain bloat," which may lead to scalability problems.</a:t>
            </a:r>
          </a:p>
        </p:txBody>
      </p:sp>
    </p:spTree>
    <p:extLst>
      <p:ext uri="{BB962C8B-B14F-4D97-AF65-F5344CB8AC3E}">
        <p14:creationId xmlns:p14="http://schemas.microsoft.com/office/powerpoint/2010/main" val="9830046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4400" dirty="0">
                <a:latin typeface="Söhne"/>
              </a:rPr>
              <a:t>Asset Registries</a:t>
            </a:r>
            <a:endParaRPr lang="en-US" sz="4400" dirty="0"/>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95739" y="1813727"/>
            <a:ext cx="10226352" cy="4747847"/>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b="1" dirty="0">
                <a:latin typeface="Söhne"/>
              </a:rPr>
              <a:t>Despite challenges, asset registry applications like </a:t>
            </a:r>
            <a:r>
              <a:rPr lang="en-US" sz="2600" b="1" dirty="0" err="1">
                <a:latin typeface="Söhne"/>
              </a:rPr>
              <a:t>Mastercoin</a:t>
            </a:r>
            <a:r>
              <a:rPr lang="en-US" sz="2600" b="1" dirty="0">
                <a:latin typeface="Söhne"/>
              </a:rPr>
              <a:t> (now </a:t>
            </a:r>
            <a:r>
              <a:rPr lang="en-US" sz="2600" b="1" dirty="0" err="1">
                <a:latin typeface="Söhne"/>
              </a:rPr>
              <a:t>OmniLayer</a:t>
            </a:r>
            <a:r>
              <a:rPr lang="en-US" sz="2600" b="1" dirty="0">
                <a:latin typeface="Söhne"/>
              </a:rPr>
              <a:t>), </a:t>
            </a:r>
            <a:r>
              <a:rPr lang="en-US" sz="2600" b="1" dirty="0" err="1">
                <a:latin typeface="Söhne"/>
              </a:rPr>
              <a:t>ColoredCoin</a:t>
            </a:r>
            <a:r>
              <a:rPr lang="en-US" sz="2600" b="1" dirty="0">
                <a:latin typeface="Söhne"/>
              </a:rPr>
              <a:t>, </a:t>
            </a:r>
            <a:r>
              <a:rPr lang="en-US" sz="2600" b="1" dirty="0" err="1">
                <a:latin typeface="Söhne"/>
              </a:rPr>
              <a:t>Namecoin</a:t>
            </a:r>
            <a:r>
              <a:rPr lang="en-US" sz="2600" b="1" dirty="0">
                <a:latin typeface="Söhne"/>
              </a:rPr>
              <a:t>, and Counterparty have been introduced to the market.</a:t>
            </a:r>
          </a:p>
          <a:p>
            <a:r>
              <a:rPr lang="en-US" sz="2600" b="1" dirty="0">
                <a:latin typeface="Söhne"/>
              </a:rPr>
              <a:t>The banking industry has not fully harnessed the potential of this technology, but solutions such as sidechains are being developed to address blockchain bloat.</a:t>
            </a:r>
          </a:p>
          <a:p>
            <a:r>
              <a:rPr lang="en-US" sz="2600" b="1" dirty="0">
                <a:latin typeface="Söhne"/>
              </a:rPr>
              <a:t>It is expected that in the near future, asset registry applications will become a common tool in the finance industry, offering more efficient asset management and transfer.</a:t>
            </a:r>
          </a:p>
        </p:txBody>
      </p:sp>
    </p:spTree>
    <p:extLst>
      <p:ext uri="{BB962C8B-B14F-4D97-AF65-F5344CB8AC3E}">
        <p14:creationId xmlns:p14="http://schemas.microsoft.com/office/powerpoint/2010/main" val="18152589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sz="4400" dirty="0">
                <a:latin typeface="Söhne"/>
              </a:rPr>
              <a:t>Application stacks </a:t>
            </a:r>
            <a:endParaRPr lang="en-US" sz="4400" dirty="0"/>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1009859" y="1875453"/>
            <a:ext cx="10108642" cy="4669971"/>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b="1" dirty="0">
                <a:latin typeface="Söhne"/>
              </a:rPr>
              <a:t>Application stacks refer to non-currency blockchain platforms designed for creating and running complete applications on decentralized networks.</a:t>
            </a:r>
          </a:p>
          <a:p>
            <a:r>
              <a:rPr lang="en-US" sz="2600" b="1" dirty="0">
                <a:latin typeface="Söhne"/>
              </a:rPr>
              <a:t>These applications encompass Distributed Autonomous Organizations (DAOs), which redefine traditional business organizations by decentralizing and encoding rules for interactions among individuals.</a:t>
            </a:r>
          </a:p>
          <a:p>
            <a:r>
              <a:rPr lang="en-US" sz="2600" b="1" dirty="0">
                <a:latin typeface="Söhne"/>
              </a:rPr>
              <a:t>DAOs operate through a network of autonomous agents that follow predefined rules, ensuring transparency and accountability. These agents can include both humans and other DAOs.</a:t>
            </a:r>
          </a:p>
        </p:txBody>
      </p:sp>
    </p:spTree>
    <p:extLst>
      <p:ext uri="{BB962C8B-B14F-4D97-AF65-F5344CB8AC3E}">
        <p14:creationId xmlns:p14="http://schemas.microsoft.com/office/powerpoint/2010/main" val="37229618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sz="4400" dirty="0">
                <a:latin typeface="Söhne"/>
              </a:rPr>
              <a:t>Application stacks </a:t>
            </a:r>
            <a:endParaRPr lang="en-US" sz="4400" dirty="0"/>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1009859" y="2265903"/>
            <a:ext cx="10108642" cy="3873639"/>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b="1" dirty="0">
                <a:latin typeface="Söhne"/>
              </a:rPr>
              <a:t>DAOs represent the most complex form of decentralized automation, but simpler variations include smart contracts, autonomous agents, decentralized applications, and decentralized organizations.</a:t>
            </a:r>
          </a:p>
          <a:p>
            <a:r>
              <a:rPr lang="en-US" sz="2800" b="1" dirty="0">
                <a:latin typeface="Söhne"/>
              </a:rPr>
              <a:t>Current application stacks that facilitate decentralized automation include NXT, Ethereum, and Eris, each with its unique focus and features.</a:t>
            </a:r>
          </a:p>
        </p:txBody>
      </p:sp>
    </p:spTree>
    <p:extLst>
      <p:ext uri="{BB962C8B-B14F-4D97-AF65-F5344CB8AC3E}">
        <p14:creationId xmlns:p14="http://schemas.microsoft.com/office/powerpoint/2010/main" val="36649573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sz="4400" dirty="0"/>
              <a:t>Asset-Centric Technologies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1009859" y="2245807"/>
            <a:ext cx="10108642" cy="3893735"/>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1200"/>
              </a:spcAft>
            </a:pPr>
            <a:r>
              <a:rPr lang="en-US" sz="2800" b="1" dirty="0">
                <a:latin typeface="Söhne"/>
              </a:rPr>
              <a:t>Asset-centric technologies depart from the resource-intensive proof-of-work system used by Bitcoin, introducing a new concept of distributed consensus.</a:t>
            </a:r>
          </a:p>
          <a:p>
            <a:pPr>
              <a:spcAft>
                <a:spcPts val="1200"/>
              </a:spcAft>
            </a:pPr>
            <a:r>
              <a:rPr lang="en-US" sz="2800" b="1" dirty="0">
                <a:latin typeface="Söhne"/>
              </a:rPr>
              <a:t>Prominent examples of asset-centric technologies include Stellar, Ripple, Hyperledger, and Namecoin</a:t>
            </a:r>
            <a:r>
              <a:rPr lang="en-US" sz="2800" dirty="0">
                <a:latin typeface="Söhne"/>
              </a:rPr>
              <a:t>.</a:t>
            </a:r>
          </a:p>
        </p:txBody>
      </p:sp>
    </p:spTree>
    <p:extLst>
      <p:ext uri="{BB962C8B-B14F-4D97-AF65-F5344CB8AC3E}">
        <p14:creationId xmlns:p14="http://schemas.microsoft.com/office/powerpoint/2010/main" val="24735011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sz="4400" dirty="0"/>
              <a:t>Asset-Centric Technologies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54110" y="2160396"/>
            <a:ext cx="10575889" cy="3979147"/>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1200"/>
              </a:spcAft>
            </a:pPr>
            <a:r>
              <a:rPr lang="en-US" sz="2800" b="1" dirty="0">
                <a:latin typeface="Söhne"/>
              </a:rPr>
              <a:t>These decentralized ledger systems facilitate the exchange of real assets, such as currencies, metals, stocks, and bonds. Some, like Hyperledger, function without requiring a native digital token.</a:t>
            </a:r>
          </a:p>
          <a:p>
            <a:pPr>
              <a:spcAft>
                <a:spcPts val="1200"/>
              </a:spcAft>
            </a:pPr>
            <a:r>
              <a:rPr lang="en-US" sz="2800" b="1" dirty="0">
                <a:latin typeface="Söhne"/>
              </a:rPr>
              <a:t>Asset-centric technologies distinguish themselves by serving as distributed exchangers, enabling network users to trade a broad spectrum of real assets among themselves</a:t>
            </a:r>
            <a:endParaRPr lang="en-US" altLang="en-US" sz="2800" b="1" dirty="0">
              <a:latin typeface="Söhne"/>
            </a:endParaRPr>
          </a:p>
        </p:txBody>
      </p:sp>
    </p:spTree>
    <p:extLst>
      <p:ext uri="{BB962C8B-B14F-4D97-AF65-F5344CB8AC3E}">
        <p14:creationId xmlns:p14="http://schemas.microsoft.com/office/powerpoint/2010/main" val="2127509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96686" y="451879"/>
            <a:ext cx="8727232" cy="1530876"/>
          </a:xfrm>
        </p:spPr>
        <p:txBody>
          <a:bodyPr>
            <a:noAutofit/>
          </a:bodyPr>
          <a:lstStyle/>
          <a:p>
            <a:r>
              <a:rPr lang="en-US" b="1" dirty="0"/>
              <a:t>Crypto-currency Meets Digital Finance and Mobile Value Exchange:</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956387" y="2383971"/>
            <a:ext cx="10473613" cy="4022150"/>
          </a:xfrm>
        </p:spPr>
        <p:txBody>
          <a:bodyPr>
            <a:noAutofit/>
          </a:bodyPr>
          <a:lstStyle/>
          <a:p>
            <a:pPr>
              <a:lnSpc>
                <a:spcPct val="120000"/>
              </a:lnSpc>
            </a:pPr>
            <a:r>
              <a:rPr lang="en-US" sz="2600" b="1" dirty="0"/>
              <a:t> Rapid Growth: Cryptocurrency has transformed from a hobby project to a multi-billion dollar global digital finance industry in just two years.</a:t>
            </a:r>
          </a:p>
          <a:p>
            <a:pPr>
              <a:lnSpc>
                <a:spcPct val="120000"/>
              </a:lnSpc>
            </a:pPr>
            <a:r>
              <a:rPr lang="en-US" sz="2600" b="1" dirty="0"/>
              <a:t>Diverse Applications: Beyond simple currency-based payments, cryptocurrency now encompasses value exchange, financial instruments, smart contracts, and blockchain-based distributed ledgers.</a:t>
            </a:r>
          </a:p>
          <a:p>
            <a:pPr>
              <a:lnSpc>
                <a:spcPct val="120000"/>
              </a:lnSpc>
            </a:pPr>
            <a:r>
              <a:rPr lang="en-US" sz="2600" b="1" dirty="0"/>
              <a:t>Bitcoin as a Beginning: Bitcoin was just the beginning, as new alternatives and technologies have emerged.</a:t>
            </a:r>
          </a:p>
        </p:txBody>
      </p:sp>
    </p:spTree>
    <p:extLst>
      <p:ext uri="{BB962C8B-B14F-4D97-AF65-F5344CB8AC3E}">
        <p14:creationId xmlns:p14="http://schemas.microsoft.com/office/powerpoint/2010/main" val="9309266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39"/>
            <a:ext cx="8839262" cy="1518091"/>
          </a:xfrm>
        </p:spPr>
        <p:txBody>
          <a:bodyPr>
            <a:normAutofit/>
          </a:bodyPr>
          <a:lstStyle/>
          <a:p>
            <a:r>
              <a:rPr lang="en-US" i="0" dirty="0">
                <a:effectLst/>
                <a:latin typeface="Söhne"/>
              </a:rPr>
              <a:t>The Internet of Money: Transforming Business Models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1154515" y="2143275"/>
            <a:ext cx="10158852" cy="4262845"/>
          </a:xfrm>
        </p:spPr>
        <p:txBody>
          <a:bodyPr>
            <a:noAutofit/>
          </a:bodyPr>
          <a:lstStyle/>
          <a:p>
            <a:r>
              <a:rPr lang="en-US" sz="2400" b="1" dirty="0">
                <a:latin typeface="Söhne"/>
              </a:rPr>
              <a:t>Key Drivers: Emerging FinTech and digital currency innovations aim to provide secure, frictionless, real-time, and almost free financial services.</a:t>
            </a:r>
          </a:p>
          <a:p>
            <a:r>
              <a:rPr lang="en-US" sz="2400" b="1" dirty="0">
                <a:latin typeface="Söhne"/>
              </a:rPr>
              <a:t>Incentives for Traditional Providers: The efficiencies offered by these technologies are compelling for traditional financial services providers.</a:t>
            </a:r>
          </a:p>
          <a:p>
            <a:r>
              <a:rPr lang="en-US" sz="2400" b="1" dirty="0">
                <a:latin typeface="Söhne"/>
              </a:rPr>
              <a:t>Investment in Crypto-Currency: Entrepreneurs in the crypto-currency space have attracted over $1.5 billion in investments.</a:t>
            </a:r>
            <a:endParaRPr lang="ar-EG" sz="2400" b="1" dirty="0">
              <a:latin typeface="Söhne"/>
            </a:endParaRPr>
          </a:p>
          <a:p>
            <a:r>
              <a:rPr lang="en-US" sz="2400" b="1" dirty="0">
                <a:latin typeface="Söhne"/>
              </a:rPr>
              <a:t>Broader FinTech Sector: The FinTech sector is projected to reach $22 billion in 2015.</a:t>
            </a:r>
          </a:p>
        </p:txBody>
      </p:sp>
    </p:spTree>
    <p:extLst>
      <p:ext uri="{BB962C8B-B14F-4D97-AF65-F5344CB8AC3E}">
        <p14:creationId xmlns:p14="http://schemas.microsoft.com/office/powerpoint/2010/main" val="16263409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07950780-1883-4813-C841-E9F04619A0AC}"/>
              </a:ext>
            </a:extLst>
          </p:cNvPr>
          <p:cNvSpPr>
            <a:spLocks noGrp="1"/>
          </p:cNvSpPr>
          <p:nvPr>
            <p:ph type="title"/>
          </p:nvPr>
        </p:nvSpPr>
        <p:spPr>
          <a:xfrm>
            <a:off x="696686" y="451879"/>
            <a:ext cx="8727232" cy="1530876"/>
          </a:xfrm>
        </p:spPr>
        <p:txBody>
          <a:bodyPr>
            <a:noAutofit/>
          </a:bodyPr>
          <a:lstStyle/>
          <a:p>
            <a:r>
              <a:rPr lang="en-US" b="1" dirty="0"/>
              <a:t>Crypto-currency Meets Digital Finance and Mobile Value Exchange:</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96686" y="2202023"/>
            <a:ext cx="11011503" cy="4204097"/>
          </a:xfrm>
        </p:spPr>
        <p:txBody>
          <a:bodyPr>
            <a:noAutofit/>
          </a:bodyPr>
          <a:lstStyle/>
          <a:p>
            <a:pPr>
              <a:lnSpc>
                <a:spcPct val="120000"/>
              </a:lnSpc>
            </a:pPr>
            <a:r>
              <a:rPr lang="en-US" b="1" dirty="0"/>
              <a:t>Financial Disruption: Bitcoin, alternative currencies, and digital finance innovations promise to disrupt global finance, coinciding with the rise of mobile payments and digital-value exchange.</a:t>
            </a:r>
          </a:p>
          <a:p>
            <a:pPr>
              <a:lnSpc>
                <a:spcPct val="120000"/>
              </a:lnSpc>
            </a:pPr>
            <a:r>
              <a:rPr lang="en-US" b="1" dirty="0"/>
              <a:t>Mainstream Attention: Once an outlier technology, Bitcoin and digital money applications now attract attention from major financial institutions, consumer technologies, and regulators worldwide.</a:t>
            </a:r>
          </a:p>
        </p:txBody>
      </p:sp>
    </p:spTree>
    <p:extLst>
      <p:ext uri="{BB962C8B-B14F-4D97-AF65-F5344CB8AC3E}">
        <p14:creationId xmlns:p14="http://schemas.microsoft.com/office/powerpoint/2010/main" val="30491610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1154515" y="2216019"/>
            <a:ext cx="9886018" cy="4190101"/>
          </a:xfrm>
        </p:spPr>
        <p:txBody>
          <a:bodyPr>
            <a:normAutofit lnSpcReduction="10000"/>
          </a:bodyPr>
          <a:lstStyle/>
          <a:p>
            <a:pPr>
              <a:lnSpc>
                <a:spcPct val="125000"/>
              </a:lnSpc>
            </a:pPr>
            <a:r>
              <a:rPr lang="en-US" sz="2600" b="1" dirty="0">
                <a:latin typeface="Söhne"/>
              </a:rPr>
              <a:t>Growing User Base: Bitcoin has gained millions of users and a significant market capitalization ($3.7 billion as of July 2015).</a:t>
            </a:r>
          </a:p>
          <a:p>
            <a:pPr>
              <a:lnSpc>
                <a:spcPct val="125000"/>
              </a:lnSpc>
            </a:pPr>
            <a:r>
              <a:rPr lang="en-US" sz="2600" b="1" dirty="0" err="1">
                <a:latin typeface="Söhne"/>
              </a:rPr>
              <a:t>MtGox</a:t>
            </a:r>
            <a:r>
              <a:rPr lang="en-US" sz="2600" b="1" dirty="0">
                <a:latin typeface="Söhne"/>
              </a:rPr>
              <a:t> and Silk Road: Notable controversies, like </a:t>
            </a:r>
            <a:r>
              <a:rPr lang="en-US" sz="2600" b="1" dirty="0" err="1">
                <a:latin typeface="Söhne"/>
              </a:rPr>
              <a:t>MtGox</a:t>
            </a:r>
            <a:r>
              <a:rPr lang="en-US" sz="2600" b="1" dirty="0">
                <a:latin typeface="Söhne"/>
              </a:rPr>
              <a:t> and Silk Road, have contributed to skepticism among bankers and regulators.</a:t>
            </a:r>
          </a:p>
          <a:p>
            <a:pPr>
              <a:lnSpc>
                <a:spcPct val="125000"/>
              </a:lnSpc>
            </a:pPr>
            <a:r>
              <a:rPr lang="en-US" sz="2600" b="1" dirty="0">
                <a:latin typeface="Söhne"/>
              </a:rPr>
              <a:t>Convergence of FinTech Sectors: The convergence of digital banking, mobile transactions, and cryptocurrency protocols is a key intersection with potential implications, opportunities, and challenges for various stakeholders.</a:t>
            </a:r>
          </a:p>
        </p:txBody>
      </p:sp>
      <p:sp>
        <p:nvSpPr>
          <p:cNvPr id="7" name="Title 1">
            <a:extLst>
              <a:ext uri="{FF2B5EF4-FFF2-40B4-BE49-F238E27FC236}">
                <a16:creationId xmlns:a16="http://schemas.microsoft.com/office/drawing/2014/main" id="{61BF9C2A-5079-000E-7EBB-D0954D2F6A6A}"/>
              </a:ext>
            </a:extLst>
          </p:cNvPr>
          <p:cNvSpPr txBox="1">
            <a:spLocks/>
          </p:cNvSpPr>
          <p:nvPr/>
        </p:nvSpPr>
        <p:spPr>
          <a:xfrm>
            <a:off x="727787" y="310451"/>
            <a:ext cx="8150291" cy="1658308"/>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pPr>
              <a:lnSpc>
                <a:spcPct val="100000"/>
              </a:lnSpc>
            </a:pPr>
            <a:r>
              <a:rPr lang="en-US" b="1" dirty="0">
                <a:solidFill>
                  <a:schemeClr val="tx1"/>
                </a:solidFill>
                <a:latin typeface="Calibri" panose="020F0502020204030204" pitchFamily="34" charset="0"/>
                <a:cs typeface="Calibri" panose="020F0502020204030204" pitchFamily="34" charset="0"/>
              </a:rPr>
              <a:t>Crypto-currency Meets Digital Finance and Mobile Value Exchange:</a:t>
            </a:r>
          </a:p>
        </p:txBody>
      </p:sp>
    </p:spTree>
    <p:extLst>
      <p:ext uri="{BB962C8B-B14F-4D97-AF65-F5344CB8AC3E}">
        <p14:creationId xmlns:p14="http://schemas.microsoft.com/office/powerpoint/2010/main" val="37349108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99303" cy="1438780"/>
          </a:xfrm>
        </p:spPr>
        <p:txBody>
          <a:bodyPr>
            <a:noAutofit/>
          </a:bodyPr>
          <a:lstStyle/>
          <a:p>
            <a:pPr>
              <a:lnSpc>
                <a:spcPct val="100000"/>
              </a:lnSpc>
            </a:pPr>
            <a:r>
              <a:rPr lang="en-US" i="0" dirty="0">
                <a:effectLst/>
                <a:latin typeface="Söhne"/>
              </a:rPr>
              <a:t>The Internet of Money: Transforming Business Models</a:t>
            </a:r>
            <a:endParaRPr lang="en-US" dirty="0"/>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1154515" y="2143275"/>
            <a:ext cx="9349038" cy="4262845"/>
          </a:xfrm>
        </p:spPr>
        <p:txBody>
          <a:bodyPr>
            <a:normAutofit/>
          </a:bodyPr>
          <a:lstStyle/>
          <a:p>
            <a:r>
              <a:rPr lang="en-US" sz="2800" b="1" dirty="0">
                <a:latin typeface="Söhne"/>
              </a:rPr>
              <a:t>Adoption Drivers: </a:t>
            </a:r>
            <a:r>
              <a:rPr lang="en-US" sz="2800" dirty="0">
                <a:latin typeface="Calibri" panose="020F0502020204030204" pitchFamily="34" charset="0"/>
                <a:cs typeface="Calibri" panose="020F0502020204030204" pitchFamily="34" charset="0"/>
              </a:rPr>
              <a:t>The adoption of these technologies is driven by their efficiency and disruptive business opportunities.</a:t>
            </a:r>
          </a:p>
          <a:p>
            <a:r>
              <a:rPr lang="en-US" sz="2800" b="1" dirty="0">
                <a:latin typeface="Söhne"/>
              </a:rPr>
              <a:t>Customer-Centric Approach: </a:t>
            </a:r>
            <a:r>
              <a:rPr lang="en-US" sz="2800" dirty="0">
                <a:latin typeface="Calibri" panose="020F0502020204030204" pitchFamily="34" charset="0"/>
                <a:cs typeface="Calibri" panose="020F0502020204030204" pitchFamily="34" charset="0"/>
              </a:rPr>
              <a:t>Customers, consumers, and users are becoming co-creators of value in the financial sector.</a:t>
            </a:r>
          </a:p>
          <a:p>
            <a:r>
              <a:rPr lang="en-US" sz="2800" b="1" dirty="0">
                <a:latin typeface="Söhne"/>
              </a:rPr>
              <a:t>Value Transfer System: </a:t>
            </a:r>
            <a:r>
              <a:rPr lang="en-US" sz="2800" dirty="0">
                <a:latin typeface="Calibri" panose="020F0502020204030204" pitchFamily="34" charset="0"/>
                <a:cs typeface="Calibri" panose="020F0502020204030204" pitchFamily="34" charset="0"/>
              </a:rPr>
              <a:t>A value transfer system is needed to reward contributions incrementally and directly, regardless of the services or goods offered globally in real-time.</a:t>
            </a:r>
          </a:p>
        </p:txBody>
      </p:sp>
    </p:spTree>
    <p:extLst>
      <p:ext uri="{BB962C8B-B14F-4D97-AF65-F5344CB8AC3E}">
        <p14:creationId xmlns:p14="http://schemas.microsoft.com/office/powerpoint/2010/main" val="5990884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505968" y="548639"/>
            <a:ext cx="8801318" cy="1378131"/>
          </a:xfrm>
        </p:spPr>
        <p:txBody>
          <a:bodyPr>
            <a:normAutofit/>
          </a:bodyPr>
          <a:lstStyle/>
          <a:p>
            <a:pPr algn="l"/>
            <a:r>
              <a:rPr lang="en-US" sz="4000" dirty="0">
                <a:latin typeface="Söhne"/>
              </a:rPr>
              <a:t>Digital Asset Management and Value Exchange in the Global Economy</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881742" y="2337318"/>
            <a:ext cx="9079943" cy="3972042"/>
          </a:xfrm>
        </p:spPr>
        <p:txBody>
          <a:bodyPr>
            <a:normAutofit/>
          </a:bodyPr>
          <a:lstStyle/>
          <a:p>
            <a:r>
              <a:rPr lang="en-US" sz="2400" b="1" dirty="0">
                <a:latin typeface="Söhne"/>
              </a:rPr>
              <a:t>Virtual Market Spaces: </a:t>
            </a:r>
            <a:r>
              <a:rPr lang="en-US" sz="2400" dirty="0">
                <a:latin typeface="Calibri" panose="020F0502020204030204" pitchFamily="34" charset="0"/>
                <a:cs typeface="Calibri" panose="020F0502020204030204" pitchFamily="34" charset="0"/>
              </a:rPr>
              <a:t>Digital asset management and value exchange are emerging virtual marketplaces where global organizations and communities connect to exchange, transact, and interact using various forms of digital value.</a:t>
            </a:r>
          </a:p>
          <a:p>
            <a:r>
              <a:rPr lang="en-US" sz="2400" b="1" dirty="0">
                <a:latin typeface="Söhne"/>
              </a:rPr>
              <a:t>Key Focus Areas: </a:t>
            </a:r>
            <a:r>
              <a:rPr lang="en-US" sz="2400" dirty="0">
                <a:latin typeface="Calibri" panose="020F0502020204030204" pitchFamily="34" charset="0"/>
                <a:cs typeface="Calibri" panose="020F0502020204030204" pitchFamily="34" charset="0"/>
              </a:rPr>
              <a:t>As the digital economy goes global, primary focus areas include digital asset management, distribution and logistics, IoT, M2M data, online and mobile payments, and global remittances through smart contracts.</a:t>
            </a:r>
          </a:p>
        </p:txBody>
      </p:sp>
    </p:spTree>
    <p:extLst>
      <p:ext uri="{BB962C8B-B14F-4D97-AF65-F5344CB8AC3E}">
        <p14:creationId xmlns:p14="http://schemas.microsoft.com/office/powerpoint/2010/main" val="20101973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633EAB10-1BE2-191F-48DE-D65FDB3C9938}"/>
              </a:ext>
            </a:extLst>
          </p:cNvPr>
          <p:cNvSpPr>
            <a:spLocks noGrp="1"/>
          </p:cNvSpPr>
          <p:nvPr>
            <p:ph type="title"/>
          </p:nvPr>
        </p:nvSpPr>
        <p:spPr>
          <a:xfrm>
            <a:off x="521208" y="321733"/>
            <a:ext cx="7717723" cy="1132258"/>
          </a:xfrm>
        </p:spPr>
        <p:txBody>
          <a:bodyPr>
            <a:normAutofit fontScale="90000"/>
          </a:bodyPr>
          <a:lstStyle/>
          <a:p>
            <a:pPr algn="l"/>
            <a:r>
              <a:rPr lang="en-US" sz="4000" dirty="0">
                <a:solidFill>
                  <a:srgbClr val="92D050"/>
                </a:solidFill>
                <a:latin typeface="Söhne"/>
              </a:rPr>
              <a:t>Digital Asset Management and Value Exchange in the Global Economy</a:t>
            </a:r>
            <a:endParaRPr lang="en-US" sz="4000" dirty="0">
              <a:latin typeface="Söhne"/>
            </a:endParaRPr>
          </a:p>
        </p:txBody>
      </p:sp>
      <p:pic>
        <p:nvPicPr>
          <p:cNvPr id="6" name="Content Placeholder 5">
            <a:extLst>
              <a:ext uri="{FF2B5EF4-FFF2-40B4-BE49-F238E27FC236}">
                <a16:creationId xmlns:a16="http://schemas.microsoft.com/office/drawing/2014/main" id="{A815FC05-7572-14A6-325E-A9C4F61CFFD0}"/>
              </a:ext>
            </a:extLst>
          </p:cNvPr>
          <p:cNvPicPr>
            <a:picLocks noGrp="1" noChangeAspect="1"/>
          </p:cNvPicPr>
          <p:nvPr>
            <p:ph idx="1"/>
          </p:nvPr>
        </p:nvPicPr>
        <p:blipFill>
          <a:blip r:embed="rId3"/>
          <a:stretch>
            <a:fillRect/>
          </a:stretch>
        </p:blipFill>
        <p:spPr>
          <a:xfrm>
            <a:off x="1760375" y="1612611"/>
            <a:ext cx="7670184" cy="5082276"/>
          </a:xfrm>
          <a:prstGeom prst="rect">
            <a:avLst/>
          </a:prstGeom>
        </p:spPr>
      </p:pic>
    </p:spTree>
    <p:extLst>
      <p:ext uri="{BB962C8B-B14F-4D97-AF65-F5344CB8AC3E}">
        <p14:creationId xmlns:p14="http://schemas.microsoft.com/office/powerpoint/2010/main" val="22311340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2F95D13-6340-D772-86FC-230FE0685934}"/>
              </a:ext>
            </a:extLst>
          </p:cNvPr>
          <p:cNvSpPr>
            <a:spLocks noGrp="1"/>
          </p:cNvSpPr>
          <p:nvPr>
            <p:ph type="title"/>
          </p:nvPr>
        </p:nvSpPr>
        <p:spPr>
          <a:xfrm>
            <a:off x="612648" y="548640"/>
            <a:ext cx="8708634" cy="1336144"/>
          </a:xfrm>
        </p:spPr>
        <p:txBody>
          <a:bodyPr>
            <a:normAutofit/>
          </a:bodyPr>
          <a:lstStyle/>
          <a:p>
            <a:r>
              <a:rPr lang="en-US" sz="4000" dirty="0">
                <a:latin typeface="Söhne"/>
              </a:rPr>
              <a:t>Digital Asset Management and Value Exchange in the Global Economy</a:t>
            </a:r>
            <a:endParaRPr lang="en-US" dirty="0"/>
          </a:p>
        </p:txBody>
      </p:sp>
      <p:sp>
        <p:nvSpPr>
          <p:cNvPr id="2" name="Content Placeholder 1">
            <a:extLst>
              <a:ext uri="{FF2B5EF4-FFF2-40B4-BE49-F238E27FC236}">
                <a16:creationId xmlns:a16="http://schemas.microsoft.com/office/drawing/2014/main" id="{9559D027-702E-AC8E-2EAF-BBFCEAE58357}"/>
              </a:ext>
            </a:extLst>
          </p:cNvPr>
          <p:cNvSpPr>
            <a:spLocks noGrp="1"/>
          </p:cNvSpPr>
          <p:nvPr>
            <p:ph idx="1"/>
          </p:nvPr>
        </p:nvSpPr>
        <p:spPr>
          <a:xfrm>
            <a:off x="612647" y="2057400"/>
            <a:ext cx="10653579" cy="4251960"/>
          </a:xfrm>
        </p:spPr>
        <p:txBody>
          <a:bodyPr>
            <a:normAutofit/>
          </a:bodyPr>
          <a:lstStyle/>
          <a:p>
            <a:pPr algn="l"/>
            <a:r>
              <a:rPr lang="en-US" sz="2400" b="1" dirty="0">
                <a:latin typeface="Söhne"/>
                <a:cs typeface="+mn-cs"/>
              </a:rPr>
              <a:t>Sectors Addressed: </a:t>
            </a:r>
            <a:r>
              <a:rPr lang="en-US" sz="2400" dirty="0">
                <a:latin typeface="Söhne"/>
              </a:rPr>
              <a:t>Distributed ledgers (blockchain), tokenization (digital currencies), and smart contracts will address key sectors, including:</a:t>
            </a:r>
          </a:p>
          <a:p>
            <a:pPr marL="800100" lvl="1" indent="-342900"/>
            <a:r>
              <a:rPr lang="en-US" b="1" dirty="0">
                <a:latin typeface="Söhne"/>
                <a:cs typeface="+mn-cs"/>
              </a:rPr>
              <a:t>Government-to-government (G2G) </a:t>
            </a:r>
            <a:r>
              <a:rPr lang="en-US" sz="2400" dirty="0">
                <a:latin typeface="Söhne"/>
              </a:rPr>
              <a:t>verification and validation for finance, development aid, taxation, anti-money laundering, and trade monitoring.</a:t>
            </a:r>
          </a:p>
          <a:p>
            <a:pPr marL="800100" lvl="1" indent="-342900"/>
            <a:r>
              <a:rPr lang="en-US" b="1" dirty="0">
                <a:latin typeface="Söhne"/>
                <a:cs typeface="+mn-cs"/>
              </a:rPr>
              <a:t>Government-to-business and business-to-government (G2B2G) </a:t>
            </a:r>
            <a:r>
              <a:rPr lang="en-US" sz="2400" dirty="0">
                <a:latin typeface="Söhne"/>
              </a:rPr>
              <a:t>information tracking, auditing, taxation, and foreign trade monitoring.</a:t>
            </a:r>
          </a:p>
          <a:p>
            <a:pPr marL="800100" lvl="1" indent="-342900"/>
            <a:r>
              <a:rPr lang="en-US" b="1" dirty="0">
                <a:latin typeface="Söhne"/>
                <a:cs typeface="+mn-cs"/>
              </a:rPr>
              <a:t>Government-to-citizen (G2C2G) </a:t>
            </a:r>
            <a:r>
              <a:rPr lang="en-US" sz="2400" dirty="0">
                <a:latin typeface="Söhne"/>
              </a:rPr>
              <a:t>services, encompassing registration, passports, voting, and citizen engagement with governments.</a:t>
            </a:r>
          </a:p>
        </p:txBody>
      </p:sp>
    </p:spTree>
    <p:extLst>
      <p:ext uri="{BB962C8B-B14F-4D97-AF65-F5344CB8AC3E}">
        <p14:creationId xmlns:p14="http://schemas.microsoft.com/office/powerpoint/2010/main" val="23830993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F38F93EB-896D-58DC-A9C7-3C469881EEB5}"/>
              </a:ext>
            </a:extLst>
          </p:cNvPr>
          <p:cNvPicPr>
            <a:picLocks noGrp="1" noChangeAspect="1"/>
          </p:cNvPicPr>
          <p:nvPr>
            <p:ph idx="1"/>
          </p:nvPr>
        </p:nvPicPr>
        <p:blipFill>
          <a:blip r:embed="rId3"/>
          <a:stretch>
            <a:fillRect/>
          </a:stretch>
        </p:blipFill>
        <p:spPr>
          <a:xfrm>
            <a:off x="2773680" y="832446"/>
            <a:ext cx="6027483" cy="5659793"/>
          </a:xfrm>
          <a:prstGeom prst="rect">
            <a:avLst/>
          </a:prstGeom>
        </p:spPr>
      </p:pic>
    </p:spTree>
    <p:extLst>
      <p:ext uri="{BB962C8B-B14F-4D97-AF65-F5344CB8AC3E}">
        <p14:creationId xmlns:p14="http://schemas.microsoft.com/office/powerpoint/2010/main" val="10004995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80642" cy="1331478"/>
          </a:xfrm>
        </p:spPr>
        <p:txBody>
          <a:bodyPr>
            <a:noAutofit/>
          </a:bodyPr>
          <a:lstStyle/>
          <a:p>
            <a:pPr algn="l">
              <a:lnSpc>
                <a:spcPct val="100000"/>
              </a:lnSpc>
            </a:pPr>
            <a:r>
              <a:rPr lang="en-US" sz="3600" dirty="0">
                <a:latin typeface="Söhne"/>
              </a:rPr>
              <a:t>Digital Asset Management and Value Exchange in the Global Economy</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7" y="2332652"/>
            <a:ext cx="10331577" cy="3976707"/>
          </a:xfrm>
        </p:spPr>
        <p:txBody>
          <a:bodyPr>
            <a:normAutofit lnSpcReduction="10000"/>
          </a:bodyPr>
          <a:lstStyle/>
          <a:p>
            <a:pPr lvl="1"/>
            <a:r>
              <a:rPr lang="en-US" sz="3200" b="1" dirty="0">
                <a:latin typeface="Söhne"/>
              </a:rPr>
              <a:t>Business-to-business (B2B) </a:t>
            </a:r>
            <a:r>
              <a:rPr lang="en-US" sz="3200" dirty="0">
                <a:latin typeface="Söhne"/>
                <a:cs typeface="Calibri" panose="020F0502020204030204" pitchFamily="34" charset="0"/>
              </a:rPr>
              <a:t>for inter-business trade, manufacturing, supply chain management, and digital rights.</a:t>
            </a:r>
          </a:p>
          <a:p>
            <a:pPr lvl="1"/>
            <a:r>
              <a:rPr lang="en-US" sz="3200" b="1" dirty="0">
                <a:latin typeface="Söhne"/>
              </a:rPr>
              <a:t>Interactive business-to-consumer (B2C2B) </a:t>
            </a:r>
            <a:r>
              <a:rPr lang="en-US" sz="3200" dirty="0">
                <a:latin typeface="Söhne"/>
                <a:cs typeface="Calibri" panose="020F0502020204030204" pitchFamily="34" charset="0"/>
              </a:rPr>
              <a:t>in retail, online services, and social media-driven economic activities.</a:t>
            </a:r>
          </a:p>
          <a:p>
            <a:pPr lvl="1"/>
            <a:r>
              <a:rPr lang="en-US" sz="3200" b="1" dirty="0">
                <a:latin typeface="Söhne"/>
              </a:rPr>
              <a:t>Citizen-to-citizen (C2C) </a:t>
            </a:r>
            <a:r>
              <a:rPr lang="en-US" sz="3200" dirty="0">
                <a:latin typeface="Söhne"/>
                <a:cs typeface="Calibri" panose="020F0502020204030204" pitchFamily="34" charset="0"/>
              </a:rPr>
              <a:t>engagement in the shared and digital economy, featuring crowdfunding, peer-to-peer lending, informal trade, and barter.</a:t>
            </a:r>
          </a:p>
        </p:txBody>
      </p:sp>
    </p:spTree>
    <p:extLst>
      <p:ext uri="{BB962C8B-B14F-4D97-AF65-F5344CB8AC3E}">
        <p14:creationId xmlns:p14="http://schemas.microsoft.com/office/powerpoint/2010/main" val="28578621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517356" cy="1233506"/>
          </a:xfrm>
        </p:spPr>
        <p:txBody>
          <a:bodyPr>
            <a:noAutofit/>
          </a:bodyPr>
          <a:lstStyle/>
          <a:p>
            <a:pPr algn="l"/>
            <a:r>
              <a:rPr lang="en-US" sz="4400" dirty="0">
                <a:latin typeface="Söhne"/>
              </a:rPr>
              <a:t>Hybrid Digital Finance Platform Convergence</a:t>
            </a:r>
            <a:r>
              <a:rPr lang="ar-EG" sz="4400" dirty="0">
                <a:latin typeface="Söhne"/>
              </a:rPr>
              <a:t>:</a:t>
            </a:r>
            <a:endParaRPr lang="en-US" sz="4400" dirty="0">
              <a:latin typeface="Söhne"/>
            </a:endParaRP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773648" y="2239347"/>
            <a:ext cx="10331577" cy="4366726"/>
          </a:xfrm>
        </p:spPr>
        <p:txBody>
          <a:bodyPr>
            <a:normAutofit/>
          </a:bodyPr>
          <a:lstStyle/>
          <a:p>
            <a:r>
              <a:rPr lang="en-US" sz="2600" b="1" dirty="0">
                <a:latin typeface="Söhne"/>
              </a:rPr>
              <a:t>Convergence of Digital Finance: </a:t>
            </a:r>
            <a:r>
              <a:rPr lang="en-US" sz="2200" dirty="0">
                <a:latin typeface="Söhne"/>
                <a:cs typeface="Calibri" panose="020F0502020204030204" pitchFamily="34" charset="0"/>
              </a:rPr>
              <a:t>Digital finance is evolving by converging digital banking, mobile value exchange, and crypto-currency applications to serve diverse jurisdictions and user needs.</a:t>
            </a:r>
          </a:p>
          <a:p>
            <a:r>
              <a:rPr lang="en-US" sz="2600" b="1" dirty="0">
                <a:latin typeface="Söhne"/>
              </a:rPr>
              <a:t>The "Internet of Money": </a:t>
            </a:r>
            <a:r>
              <a:rPr lang="en-US" sz="2200" dirty="0">
                <a:latin typeface="Söhne"/>
                <a:cs typeface="Calibri" panose="020F0502020204030204" pitchFamily="34" charset="0"/>
              </a:rPr>
              <a:t>The</a:t>
            </a:r>
            <a:r>
              <a:rPr lang="en-US" sz="2600" b="1" dirty="0">
                <a:latin typeface="Söhne"/>
              </a:rPr>
              <a:t> </a:t>
            </a:r>
            <a:r>
              <a:rPr lang="en-US" sz="2200" dirty="0">
                <a:latin typeface="Söhne"/>
                <a:cs typeface="Calibri" panose="020F0502020204030204" pitchFamily="34" charset="0"/>
              </a:rPr>
              <a:t>concept of the "Internet of Money" is emerging, aligning with the "Internet of Value" and the "Internet of Things," fostering a deeper understanding of digital finance and distributed infrastructure development.</a:t>
            </a:r>
          </a:p>
          <a:p>
            <a:r>
              <a:rPr lang="en-US" sz="2600" b="1" dirty="0">
                <a:latin typeface="Söhne"/>
              </a:rPr>
              <a:t>User-Centric Evolution: </a:t>
            </a:r>
            <a:r>
              <a:rPr lang="en-US" sz="2200" dirty="0">
                <a:latin typeface="Söhne"/>
                <a:cs typeface="Calibri" panose="020F0502020204030204" pitchFamily="34" charset="0"/>
              </a:rPr>
              <a:t>Digital finance is evolving to cater to user needs, emphasizing ease of use, access, stability, security, and the overall user experience.</a:t>
            </a:r>
          </a:p>
          <a:p>
            <a:r>
              <a:rPr lang="en-US" sz="2600" b="1" dirty="0">
                <a:latin typeface="Söhne"/>
              </a:rPr>
              <a:t>Competitive Landscape:</a:t>
            </a:r>
            <a:r>
              <a:rPr lang="en-US" sz="2200" dirty="0">
                <a:latin typeface="Söhne"/>
                <a:cs typeface="Calibri" panose="020F0502020204030204" pitchFamily="34" charset="0"/>
              </a:rPr>
              <a:t> Delivery platforms from various sectors will compete for a share of the global financial system, addressing both overbanked and underbanked regions.</a:t>
            </a:r>
          </a:p>
        </p:txBody>
      </p:sp>
    </p:spTree>
    <p:extLst>
      <p:ext uri="{BB962C8B-B14F-4D97-AF65-F5344CB8AC3E}">
        <p14:creationId xmlns:p14="http://schemas.microsoft.com/office/powerpoint/2010/main" val="20013645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450390" cy="880110"/>
          </a:xfrm>
        </p:spPr>
        <p:txBody>
          <a:bodyPr>
            <a:normAutofit fontScale="90000"/>
          </a:bodyPr>
          <a:lstStyle/>
          <a:p>
            <a:pPr algn="l"/>
            <a:r>
              <a:rPr lang="en-US" sz="4400" dirty="0">
                <a:latin typeface="Söhne"/>
              </a:rPr>
              <a:t>Hybrid Digital Finance Platform Convergence</a:t>
            </a:r>
            <a:r>
              <a:rPr lang="ar-EG" sz="4400" dirty="0">
                <a:latin typeface="Söhne"/>
              </a:rPr>
              <a:t>:</a:t>
            </a:r>
            <a:endParaRPr lang="en-US" sz="4400" dirty="0">
              <a:latin typeface="Söhne"/>
            </a:endParaRP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7" y="2211354"/>
            <a:ext cx="10686724" cy="4098005"/>
          </a:xfrm>
        </p:spPr>
        <p:txBody>
          <a:bodyPr>
            <a:normAutofit lnSpcReduction="10000"/>
          </a:bodyPr>
          <a:lstStyle/>
          <a:p>
            <a:r>
              <a:rPr lang="en-US" sz="2800" b="1" dirty="0">
                <a:latin typeface="Söhne"/>
              </a:rPr>
              <a:t>Hybridization: </a:t>
            </a:r>
            <a:r>
              <a:rPr lang="en-US" sz="2400" dirty="0">
                <a:latin typeface="Söhne"/>
                <a:cs typeface="Calibri" panose="020F0502020204030204" pitchFamily="34" charset="0"/>
              </a:rPr>
              <a:t>A "hybridization" of digital finance technologies is likely, combining decentralized and centralized platforms and delivery channels.</a:t>
            </a:r>
          </a:p>
          <a:p>
            <a:r>
              <a:rPr lang="en-US" sz="2800" b="1" dirty="0">
                <a:latin typeface="Söhne"/>
              </a:rPr>
              <a:t>Dual Economy: </a:t>
            </a:r>
            <a:r>
              <a:rPr lang="en-US" sz="2400" dirty="0">
                <a:latin typeface="Söhne"/>
                <a:cs typeface="Calibri" panose="020F0502020204030204" pitchFamily="34" charset="0"/>
              </a:rPr>
              <a:t>A dual economy could emerge, driven by the ease of uniting global consumers and merchants with digital currencies, low transaction costs, consumer openness to innovation, and the influence of technology companies.</a:t>
            </a:r>
          </a:p>
          <a:p>
            <a:r>
              <a:rPr lang="en-US" sz="2800" b="1" dirty="0">
                <a:latin typeface="Söhne"/>
              </a:rPr>
              <a:t>Future Possibilities: </a:t>
            </a:r>
            <a:r>
              <a:rPr lang="en-US" sz="2400" dirty="0">
                <a:latin typeface="Söhne"/>
                <a:cs typeface="Calibri" panose="020F0502020204030204" pitchFamily="34" charset="0"/>
              </a:rPr>
              <a:t>A hybrid Bitcoin-Fiat future may materialize, where different currencies coexist for various goods and services, fostering internal balance of payments.</a:t>
            </a:r>
          </a:p>
          <a:p>
            <a:r>
              <a:rPr lang="en-US" sz="2800" b="1" dirty="0">
                <a:latin typeface="Söhne"/>
              </a:rPr>
              <a:t>Multi-Currency Economies: </a:t>
            </a:r>
            <a:r>
              <a:rPr lang="en-US" sz="2400" dirty="0">
                <a:latin typeface="Söhne"/>
                <a:cs typeface="Calibri" panose="020F0502020204030204" pitchFamily="34" charset="0"/>
              </a:rPr>
              <a:t>Multi-currency economies are not uncommon, with the example of the US dollar coexisting with local currencies in various regions.</a:t>
            </a:r>
          </a:p>
        </p:txBody>
      </p:sp>
    </p:spTree>
    <p:extLst>
      <p:ext uri="{BB962C8B-B14F-4D97-AF65-F5344CB8AC3E}">
        <p14:creationId xmlns:p14="http://schemas.microsoft.com/office/powerpoint/2010/main" val="15332338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912352" cy="962919"/>
          </a:xfrm>
        </p:spPr>
        <p:txBody>
          <a:bodyPr>
            <a:normAutofit/>
          </a:bodyPr>
          <a:lstStyle/>
          <a:p>
            <a:pPr>
              <a:lnSpc>
                <a:spcPct val="100000"/>
              </a:lnSpc>
            </a:pPr>
            <a:r>
              <a:rPr lang="en-US" sz="4400" dirty="0">
                <a:latin typeface="Söhne"/>
              </a:rPr>
              <a:t>Blockchain Value Change</a:t>
            </a:r>
            <a:endParaRPr lang="en-US" sz="4400" dirty="0"/>
          </a:p>
        </p:txBody>
      </p:sp>
      <p:pic>
        <p:nvPicPr>
          <p:cNvPr id="3" name="Picture 2">
            <a:extLst>
              <a:ext uri="{FF2B5EF4-FFF2-40B4-BE49-F238E27FC236}">
                <a16:creationId xmlns:a16="http://schemas.microsoft.com/office/drawing/2014/main" id="{10AAF967-580E-E9B7-72DD-C738B4DB335D}"/>
              </a:ext>
            </a:extLst>
          </p:cNvPr>
          <p:cNvPicPr>
            <a:picLocks noChangeAspect="1"/>
          </p:cNvPicPr>
          <p:nvPr/>
        </p:nvPicPr>
        <p:blipFill>
          <a:blip r:embed="rId3"/>
          <a:stretch>
            <a:fillRect/>
          </a:stretch>
        </p:blipFill>
        <p:spPr>
          <a:xfrm>
            <a:off x="1915236" y="1614981"/>
            <a:ext cx="7304964" cy="4869976"/>
          </a:xfrm>
          <a:prstGeom prst="rect">
            <a:avLst/>
          </a:prstGeom>
        </p:spPr>
      </p:pic>
    </p:spTree>
    <p:extLst>
      <p:ext uri="{BB962C8B-B14F-4D97-AF65-F5344CB8AC3E}">
        <p14:creationId xmlns:p14="http://schemas.microsoft.com/office/powerpoint/2010/main" val="26573911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7" y="365760"/>
            <a:ext cx="8044335" cy="699135"/>
          </a:xfrm>
        </p:spPr>
        <p:txBody>
          <a:bodyPr vert="horz" lIns="91440" tIns="45720" rIns="91440" bIns="45720" rtlCol="0" anchor="t">
            <a:normAutofit fontScale="90000"/>
          </a:bodyPr>
          <a:lstStyle/>
          <a:p>
            <a:r>
              <a:rPr lang="en-US" sz="4400" dirty="0">
                <a:latin typeface="Söhne"/>
              </a:rPr>
              <a:t>M-</a:t>
            </a:r>
            <a:r>
              <a:rPr lang="en-US" sz="4400" dirty="0" err="1">
                <a:latin typeface="Söhne"/>
              </a:rPr>
              <a:t>Pesa</a:t>
            </a:r>
            <a:r>
              <a:rPr lang="en-US" sz="4400" dirty="0">
                <a:latin typeface="Söhne"/>
              </a:rPr>
              <a:t> and Lessons for Integrated FinTech + Digital Currency Adoption:</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612647" y="2164702"/>
            <a:ext cx="10331577" cy="4144658"/>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800" b="1" dirty="0">
                <a:latin typeface="Söhne"/>
              </a:rPr>
              <a:t>M-</a:t>
            </a:r>
            <a:r>
              <a:rPr lang="en-US" sz="2800" b="1" dirty="0" err="1">
                <a:latin typeface="Söhne"/>
              </a:rPr>
              <a:t>Pesa</a:t>
            </a:r>
            <a:r>
              <a:rPr lang="en-US" sz="2800" b="1" dirty="0">
                <a:latin typeface="Söhne"/>
              </a:rPr>
              <a:t> Success Story: </a:t>
            </a:r>
            <a:r>
              <a:rPr lang="en-US" sz="2800" dirty="0">
                <a:latin typeface="Söhne"/>
                <a:cs typeface="Calibri" panose="020F0502020204030204" pitchFamily="34" charset="0"/>
              </a:rPr>
              <a:t>M-</a:t>
            </a:r>
            <a:r>
              <a:rPr lang="en-US" sz="2800" dirty="0" err="1">
                <a:latin typeface="Söhne"/>
                <a:cs typeface="Calibri" panose="020F0502020204030204" pitchFamily="34" charset="0"/>
              </a:rPr>
              <a:t>Pesa</a:t>
            </a:r>
            <a:r>
              <a:rPr lang="en-US" sz="2800" dirty="0">
                <a:latin typeface="Söhne"/>
                <a:cs typeface="Calibri" panose="020F0502020204030204" pitchFamily="34" charset="0"/>
              </a:rPr>
              <a:t> in Kenya serves as a prime example of successful digital transaction adoption and offers valuable insights.</a:t>
            </a:r>
          </a:p>
          <a:p>
            <a:pPr indent="-514350">
              <a:lnSpc>
                <a:spcPct val="150000"/>
              </a:lnSpc>
            </a:pPr>
            <a:r>
              <a:rPr lang="en-US" sz="2800" b="1" dirty="0">
                <a:latin typeface="Söhne"/>
              </a:rPr>
              <a:t>Origin and Purpose : </a:t>
            </a:r>
            <a:r>
              <a:rPr lang="en-US" sz="2800" dirty="0">
                <a:latin typeface="Söhne"/>
                <a:cs typeface="Calibri" panose="020F0502020204030204" pitchFamily="34" charset="0"/>
              </a:rPr>
              <a:t>Originally developed by Safaricom (Vodafone), M-</a:t>
            </a:r>
            <a:r>
              <a:rPr lang="en-US" sz="2800" dirty="0" err="1">
                <a:latin typeface="Söhne"/>
                <a:cs typeface="Calibri" panose="020F0502020204030204" pitchFamily="34" charset="0"/>
              </a:rPr>
              <a:t>Pesa</a:t>
            </a:r>
            <a:r>
              <a:rPr lang="en-US" sz="2800" dirty="0">
                <a:latin typeface="Söhne"/>
                <a:cs typeface="Calibri" panose="020F0502020204030204" pitchFamily="34" charset="0"/>
              </a:rPr>
              <a:t> aimed to facilitate microfinance loan repayments via mobile phones, reducing cash-handling costs and enabling lower interest rates.</a:t>
            </a:r>
          </a:p>
        </p:txBody>
      </p:sp>
    </p:spTree>
    <p:extLst>
      <p:ext uri="{BB962C8B-B14F-4D97-AF65-F5344CB8AC3E}">
        <p14:creationId xmlns:p14="http://schemas.microsoft.com/office/powerpoint/2010/main" val="22193505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566928" y="489856"/>
            <a:ext cx="8196072" cy="1506583"/>
          </a:xfrm>
        </p:spPr>
        <p:txBody>
          <a:bodyPr vert="horz" lIns="91440" tIns="45720" rIns="91440" bIns="45720" rtlCol="0" anchor="t">
            <a:normAutofit fontScale="90000"/>
          </a:bodyPr>
          <a:lstStyle/>
          <a:p>
            <a:r>
              <a:rPr lang="en-US" sz="4400" dirty="0">
                <a:latin typeface="Söhne"/>
              </a:rPr>
              <a:t>M-</a:t>
            </a:r>
            <a:r>
              <a:rPr lang="en-US" sz="4400" dirty="0" err="1">
                <a:latin typeface="Söhne"/>
              </a:rPr>
              <a:t>Pesa</a:t>
            </a:r>
            <a:r>
              <a:rPr lang="en-US" sz="4400" dirty="0">
                <a:latin typeface="Söhne"/>
              </a:rPr>
              <a:t> and Lessons for Integrated FinTech + Digital Currency Adoption </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9086" y="2085392"/>
            <a:ext cx="10470382" cy="4223968"/>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514350"/>
            <a:r>
              <a:rPr lang="en-US" sz="2600" b="1" dirty="0">
                <a:latin typeface="Söhne"/>
              </a:rPr>
              <a:t>User Onboarding: </a:t>
            </a:r>
            <a:r>
              <a:rPr lang="en-US" sz="2400" b="1" dirty="0">
                <a:latin typeface="Söhne"/>
              </a:rPr>
              <a:t>Users deposit money into the system by giving cash to one of the 40,000 agents, often street vendors or local shops selling airtime.</a:t>
            </a:r>
          </a:p>
          <a:p>
            <a:pPr indent="-514350"/>
            <a:r>
              <a:rPr lang="en-US" sz="2600" b="1" dirty="0">
                <a:latin typeface="Söhne"/>
              </a:rPr>
              <a:t>Expanding Services: </a:t>
            </a:r>
            <a:r>
              <a:rPr lang="en-US" sz="2400" b="1" dirty="0">
                <a:latin typeface="Söhne"/>
              </a:rPr>
              <a:t>Over time, M-</a:t>
            </a:r>
            <a:r>
              <a:rPr lang="en-US" sz="2400" b="1" dirty="0" err="1">
                <a:latin typeface="Söhne"/>
              </a:rPr>
              <a:t>Pesa</a:t>
            </a:r>
            <a:r>
              <a:rPr lang="en-US" sz="2400" b="1" dirty="0">
                <a:latin typeface="Söhne"/>
              </a:rPr>
              <a:t> evolved into a comprehensive money-transfer platform, offering loans, savings, bill payments, and salary transfers.</a:t>
            </a:r>
          </a:p>
          <a:p>
            <a:r>
              <a:rPr lang="en-US" sz="2600" b="1" dirty="0">
                <a:latin typeface="Söhne"/>
              </a:rPr>
              <a:t>Network Effects: </a:t>
            </a:r>
            <a:r>
              <a:rPr lang="en-US" sz="2400" b="1" dirty="0">
                <a:latin typeface="Söhne"/>
              </a:rPr>
              <a:t>M-</a:t>
            </a:r>
            <a:r>
              <a:rPr lang="en-US" sz="2400" b="1" dirty="0" err="1">
                <a:latin typeface="Söhne"/>
              </a:rPr>
              <a:t>Pesa's</a:t>
            </a:r>
            <a:r>
              <a:rPr lang="en-US" sz="2400" b="1" dirty="0">
                <a:latin typeface="Söhne"/>
              </a:rPr>
              <a:t> success was amplified by network effects, where increased user adoption led to more people finding value in the service, encouraging further sign-ups</a:t>
            </a:r>
            <a:r>
              <a:rPr lang="en-US" sz="2400" dirty="0">
                <a:latin typeface="Söhne"/>
              </a:rPr>
              <a:t>.</a:t>
            </a:r>
          </a:p>
        </p:txBody>
      </p:sp>
    </p:spTree>
    <p:extLst>
      <p:ext uri="{BB962C8B-B14F-4D97-AF65-F5344CB8AC3E}">
        <p14:creationId xmlns:p14="http://schemas.microsoft.com/office/powerpoint/2010/main" val="23635563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0598D15-C052-C990-7D9F-C90A2DD61325}"/>
              </a:ext>
            </a:extLst>
          </p:cNvPr>
          <p:cNvSpPr>
            <a:spLocks noGrp="1"/>
          </p:cNvSpPr>
          <p:nvPr>
            <p:ph type="title"/>
          </p:nvPr>
        </p:nvSpPr>
        <p:spPr>
          <a:xfrm>
            <a:off x="612648" y="548640"/>
            <a:ext cx="8400723" cy="1550748"/>
          </a:xfrm>
        </p:spPr>
        <p:txBody>
          <a:bodyPr>
            <a:normAutofit/>
          </a:bodyPr>
          <a:lstStyle/>
          <a:p>
            <a:pPr>
              <a:lnSpc>
                <a:spcPct val="100000"/>
              </a:lnSpc>
            </a:pPr>
            <a:r>
              <a:rPr lang="en-US" dirty="0"/>
              <a:t>Interoperability in Digital Finance: Challenge and Opportunity </a:t>
            </a:r>
          </a:p>
        </p:txBody>
      </p:sp>
      <p:sp>
        <p:nvSpPr>
          <p:cNvPr id="6" name="Content Placeholder 2">
            <a:extLst>
              <a:ext uri="{FF2B5EF4-FFF2-40B4-BE49-F238E27FC236}">
                <a16:creationId xmlns:a16="http://schemas.microsoft.com/office/drawing/2014/main" id="{1F0C5FCF-E4D1-D2C5-4E39-488A31F01E64}"/>
              </a:ext>
            </a:extLst>
          </p:cNvPr>
          <p:cNvSpPr txBox="1">
            <a:spLocks/>
          </p:cNvSpPr>
          <p:nvPr/>
        </p:nvSpPr>
        <p:spPr>
          <a:xfrm>
            <a:off x="849086" y="2253342"/>
            <a:ext cx="10470382" cy="4056017"/>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40000"/>
              </a:lnSpc>
              <a:spcAft>
                <a:spcPts val="1200"/>
              </a:spcAft>
            </a:pPr>
            <a:r>
              <a:rPr lang="en-US" sz="2400" b="1" dirty="0">
                <a:latin typeface="Söhne"/>
              </a:rPr>
              <a:t>Trust Gap: Emerging financial technologies lack trust and access to established financial institutions, and vice versa. However, strategic partnerships and relationships are being explored.</a:t>
            </a:r>
          </a:p>
          <a:p>
            <a:pPr>
              <a:lnSpc>
                <a:spcPct val="140000"/>
              </a:lnSpc>
              <a:spcAft>
                <a:spcPts val="1200"/>
              </a:spcAft>
            </a:pPr>
            <a:r>
              <a:rPr lang="en-US" sz="2400" b="1" dirty="0">
                <a:latin typeface="Söhne"/>
              </a:rPr>
              <a:t>Convergence Ahead: A large-scale convergence between legacy financial systems and emerging digital finance platforms is on the horizon, with blockchain-based "proof of concepts" emerging.</a:t>
            </a:r>
          </a:p>
        </p:txBody>
      </p:sp>
    </p:spTree>
    <p:extLst>
      <p:ext uri="{BB962C8B-B14F-4D97-AF65-F5344CB8AC3E}">
        <p14:creationId xmlns:p14="http://schemas.microsoft.com/office/powerpoint/2010/main" val="316972176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849086" y="396239"/>
            <a:ext cx="8551506" cy="1194629"/>
          </a:xfrm>
        </p:spPr>
        <p:txBody>
          <a:bodyPr vert="horz" lIns="91440" tIns="45720" rIns="91440" bIns="45720" rtlCol="0" anchor="t">
            <a:normAutofit fontScale="90000"/>
          </a:bodyPr>
          <a:lstStyle/>
          <a:p>
            <a:r>
              <a:rPr lang="en-US" dirty="0"/>
              <a:t>Interoperability in Digital Finance: Challenge and Opportunity </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9086" y="1931436"/>
            <a:ext cx="10470382" cy="4377923"/>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b="1" dirty="0">
                <a:latin typeface="Söhne"/>
              </a:rPr>
              <a:t>Competitive Advantage: </a:t>
            </a:r>
            <a:r>
              <a:rPr lang="en-US" sz="2200" b="1" dirty="0">
                <a:latin typeface="Söhne"/>
              </a:rPr>
              <a:t>The true competitive advantage and innovation in digital finance lie in the integration of centralized, cloud-based, and distributed solutions.</a:t>
            </a:r>
          </a:p>
          <a:p>
            <a:r>
              <a:rPr lang="en-US" sz="2600" b="1" dirty="0">
                <a:latin typeface="Söhne"/>
              </a:rPr>
              <a:t>Diverse Future Currency: </a:t>
            </a:r>
            <a:r>
              <a:rPr lang="en-US" sz="2200" b="1" dirty="0">
                <a:latin typeface="Söhne"/>
              </a:rPr>
              <a:t>The future digital currency can take various forms, breaking barriers and increasing access across different regions and income levels.</a:t>
            </a:r>
          </a:p>
          <a:p>
            <a:r>
              <a:rPr lang="en-US" sz="2600" b="1" dirty="0">
                <a:latin typeface="Söhne"/>
              </a:rPr>
              <a:t>Inclusive Financial Models: </a:t>
            </a:r>
            <a:r>
              <a:rPr lang="en-US" sz="2200" b="1" dirty="0">
                <a:latin typeface="Söhne"/>
              </a:rPr>
              <a:t>Emerging digital finance models and technologies can benefit the "unbanked" and excluded, offering greater access, equality, and efficiency in established markets.</a:t>
            </a:r>
          </a:p>
          <a:p>
            <a:r>
              <a:rPr lang="en-US" sz="2600" b="1" dirty="0">
                <a:latin typeface="Söhne"/>
              </a:rPr>
              <a:t>Vision of the Future: </a:t>
            </a:r>
            <a:r>
              <a:rPr lang="en-US" sz="2200" b="1" dirty="0">
                <a:latin typeface="Söhne"/>
              </a:rPr>
              <a:t>The digital finance future aims to be "flexible, frictionless, and almost free" for all.</a:t>
            </a:r>
          </a:p>
        </p:txBody>
      </p:sp>
    </p:spTree>
    <p:extLst>
      <p:ext uri="{BB962C8B-B14F-4D97-AF65-F5344CB8AC3E}">
        <p14:creationId xmlns:p14="http://schemas.microsoft.com/office/powerpoint/2010/main" val="11011680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p:txBody>
          <a:bodyPr>
            <a:normAutofit/>
          </a:bodyPr>
          <a:lstStyle/>
          <a:p>
            <a:r>
              <a:rPr lang="en-US" sz="4800" dirty="0"/>
              <a:t>Summary</a:t>
            </a:r>
          </a:p>
        </p:txBody>
      </p:sp>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p:txBody>
          <a:bodyPr>
            <a:normAutofit/>
          </a:bodyPr>
          <a:lstStyle/>
          <a:p>
            <a:r>
              <a:rPr lang="en-US" sz="2400" dirty="0"/>
              <a:t>Exploring cryptocurrency's role in digital finance and mobile transactions.</a:t>
            </a:r>
          </a:p>
          <a:p>
            <a:r>
              <a:rPr lang="en-US" sz="2400" dirty="0"/>
              <a:t>Understanding the "Internet of Money" and its impact on business models.</a:t>
            </a:r>
          </a:p>
          <a:p>
            <a:r>
              <a:rPr lang="en-US" sz="2400" dirty="0"/>
              <a:t>Investigating digital asset management and global economic influence.</a:t>
            </a:r>
          </a:p>
          <a:p>
            <a:r>
              <a:rPr lang="en-US" sz="2400" dirty="0"/>
              <a:t>Analyzing hybrid finance platforms and blockchain in financial innovation.</a:t>
            </a:r>
          </a:p>
          <a:p>
            <a:r>
              <a:rPr lang="en-US" sz="2400" dirty="0"/>
              <a:t>Evaluating mobile payment systems like M-</a:t>
            </a:r>
            <a:r>
              <a:rPr lang="en-US" sz="2400" dirty="0" err="1"/>
              <a:t>Pesa</a:t>
            </a:r>
            <a:r>
              <a:rPr lang="en-US" sz="2400" dirty="0"/>
              <a:t> in FinTech and digital currency adoption.</a:t>
            </a:r>
          </a:p>
          <a:p>
            <a:r>
              <a:rPr lang="en-US" sz="2400" dirty="0"/>
              <a:t>Examining digital finance interoperability and opportunities for inclusive ecosystems.</a:t>
            </a:r>
          </a:p>
          <a:p>
            <a:r>
              <a:rPr lang="en-US" sz="2400" dirty="0"/>
              <a:t>Gaining insights into digital currency trends, focusing on Bitcoin and blockchain.</a:t>
            </a:r>
          </a:p>
          <a:p>
            <a:r>
              <a:rPr lang="en-US" sz="2400" dirty="0"/>
              <a:t>Assessing technology's role in managing digital currencies and assets.</a:t>
            </a:r>
          </a:p>
        </p:txBody>
      </p:sp>
    </p:spTree>
    <p:extLst>
      <p:ext uri="{BB962C8B-B14F-4D97-AF65-F5344CB8AC3E}">
        <p14:creationId xmlns:p14="http://schemas.microsoft.com/office/powerpoint/2010/main" val="29427333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p:txBody>
          <a:bodyPr>
            <a:normAutofit/>
          </a:bodyPr>
          <a:lstStyle/>
          <a:p>
            <a:r>
              <a:rPr lang="en-US" sz="4800" dirty="0"/>
              <a:t>Discussion</a:t>
            </a:r>
          </a:p>
        </p:txBody>
      </p:sp>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p:txBody>
          <a:bodyPr>
            <a:normAutofit/>
          </a:bodyPr>
          <a:lstStyle/>
          <a:p>
            <a:pPr marL="342900" marR="0" lvl="0" indent="-342900" rtl="0">
              <a:lnSpc>
                <a:spcPct val="127000"/>
              </a:lnSpc>
              <a:spcBef>
                <a:spcPts val="1200"/>
              </a:spcBef>
              <a:spcAft>
                <a:spcPts val="800"/>
              </a:spcAft>
              <a:buFont typeface="+mj-lt"/>
              <a:buAutoNum type="arabicPeriod"/>
            </a:pPr>
            <a:r>
              <a:rPr lang="en-US" kern="100" dirty="0">
                <a:effectLst/>
                <a:latin typeface="Calibri" panose="020F0502020204030204" pitchFamily="34" charset="0"/>
                <a:ea typeface="Calibri" panose="020F0502020204030204" pitchFamily="34" charset="0"/>
                <a:cs typeface="Arial" panose="020B0604020202020204" pitchFamily="34" charset="0"/>
              </a:rPr>
              <a:t>How might community-based digital currencies impact loyalty programs and incentives in the future?</a:t>
            </a:r>
          </a:p>
          <a:p>
            <a:pPr marL="342900" marR="0" lvl="0" indent="-342900" rtl="0">
              <a:lnSpc>
                <a:spcPct val="127000"/>
              </a:lnSpc>
              <a:spcBef>
                <a:spcPts val="1200"/>
              </a:spcBef>
              <a:spcAft>
                <a:spcPts val="800"/>
              </a:spcAft>
              <a:buFont typeface="+mj-lt"/>
              <a:buAutoNum type="arabicPeriod"/>
            </a:pPr>
            <a:r>
              <a:rPr lang="en-US" dirty="0">
                <a:effectLst/>
                <a:latin typeface="Calibri" panose="020F0502020204030204" pitchFamily="34" charset="0"/>
                <a:ea typeface="Calibri" panose="020F0502020204030204" pitchFamily="34" charset="0"/>
                <a:cs typeface="Arial" panose="020B0604020202020204" pitchFamily="34" charset="0"/>
              </a:rPr>
              <a:t>How do asset registries leverage blockchain technology to link real assets like stocks, bonds, and certificates to digital tokens? </a:t>
            </a:r>
          </a:p>
          <a:p>
            <a:pPr marL="342900" marR="0" lvl="0" indent="-342900" rtl="0">
              <a:lnSpc>
                <a:spcPct val="127000"/>
              </a:lnSpc>
              <a:spcBef>
                <a:spcPts val="1200"/>
              </a:spcBef>
              <a:spcAft>
                <a:spcPts val="800"/>
              </a:spcAft>
              <a:buFont typeface="+mj-lt"/>
              <a:buAutoNum type="arabicPeriod"/>
            </a:pPr>
            <a:r>
              <a:rPr lang="en-US" kern="100" dirty="0">
                <a:effectLst/>
                <a:latin typeface="Calibri" panose="020F0502020204030204" pitchFamily="34" charset="0"/>
                <a:ea typeface="Calibri" panose="020F0502020204030204" pitchFamily="34" charset="0"/>
                <a:cs typeface="Arial" panose="020B0604020202020204" pitchFamily="34" charset="0"/>
              </a:rPr>
              <a:t>Explain the concept of Application Stacks in the blockchain ecosystem and how they relate to the development of Distributed Autonomous Organizations (DAOs).</a:t>
            </a:r>
          </a:p>
        </p:txBody>
      </p:sp>
    </p:spTree>
    <p:extLst>
      <p:ext uri="{BB962C8B-B14F-4D97-AF65-F5344CB8AC3E}">
        <p14:creationId xmlns:p14="http://schemas.microsoft.com/office/powerpoint/2010/main" val="17499159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43807" y="5838269"/>
            <a:ext cx="4524565" cy="830997"/>
          </a:xfrm>
          <a:prstGeom prst="rect">
            <a:avLst/>
          </a:prstGeom>
          <a:noFill/>
        </p:spPr>
        <p:txBody>
          <a:bodyPr wrap="square" rtlCol="0">
            <a:spAutoFit/>
          </a:bodyPr>
          <a:lstStyle/>
          <a:p>
            <a:r>
              <a:rPr lang="en-US" sz="48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43A6168-2E05-40AF-81C5-3CA697091FA0}"/>
</file>

<file path=customXml/itemProps2.xml><?xml version="1.0" encoding="utf-8"?>
<ds:datastoreItem xmlns:ds="http://schemas.openxmlformats.org/officeDocument/2006/customXml" ds:itemID="{95BB1D46-0915-4A70-8074-47549E7387A9}"/>
</file>

<file path=customXml/itemProps3.xml><?xml version="1.0" encoding="utf-8"?>
<ds:datastoreItem xmlns:ds="http://schemas.openxmlformats.org/officeDocument/2006/customXml" ds:itemID="{6C9B7BD5-FABA-4B5C-9FA2-5A5AF33B1F35}"/>
</file>

<file path=docProps/app.xml><?xml version="1.0" encoding="utf-8"?>
<Properties xmlns="http://schemas.openxmlformats.org/officeDocument/2006/extended-properties" xmlns:vt="http://schemas.openxmlformats.org/officeDocument/2006/docPropsVTypes">
  <Template>template</Template>
  <TotalTime>4571</TotalTime>
  <Words>3112</Words>
  <Application>Microsoft Office PowerPoint</Application>
  <PresentationFormat>Widescreen</PresentationFormat>
  <Paragraphs>211</Paragraphs>
  <Slides>42</Slides>
  <Notes>42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Calibri</vt:lpstr>
      <vt:lpstr>Calibri Light</vt:lpstr>
      <vt:lpstr>Söhne</vt:lpstr>
      <vt:lpstr>Times New Roman</vt:lpstr>
      <vt:lpstr>Office Theme</vt:lpstr>
      <vt:lpstr>PowerPoint Presentation</vt:lpstr>
      <vt:lpstr>PowerPoint Presentation</vt:lpstr>
      <vt:lpstr>PowerPoint Presentation</vt:lpstr>
      <vt:lpstr>PowerPoint Presentation</vt:lpstr>
      <vt:lpstr>PowerPoint Presentation</vt:lpstr>
      <vt:lpstr>Objectives: </vt:lpstr>
      <vt:lpstr>Objectives: </vt:lpstr>
      <vt:lpstr>Blockchain and Crypto-Currencies</vt:lpstr>
      <vt:lpstr>Blockchain and Crypto-Currencies</vt:lpstr>
      <vt:lpstr>How Digital Currency Works</vt:lpstr>
      <vt:lpstr>How Digital Currency Works</vt:lpstr>
      <vt:lpstr>How Digital Currency Works</vt:lpstr>
      <vt:lpstr>Bitcoin 2.0 and Future Trends</vt:lpstr>
      <vt:lpstr>Bitcoin 2.0 and Future Trends</vt:lpstr>
      <vt:lpstr>Digital Currencies</vt:lpstr>
      <vt:lpstr>Digital Currencies</vt:lpstr>
      <vt:lpstr>Asset Registries</vt:lpstr>
      <vt:lpstr>Asset Registries</vt:lpstr>
      <vt:lpstr>Application stacks </vt:lpstr>
      <vt:lpstr>Application stacks </vt:lpstr>
      <vt:lpstr>Asset-Centric Technologies</vt:lpstr>
      <vt:lpstr>Asset-Centric Technologies</vt:lpstr>
      <vt:lpstr>Crypto-currency Meets Digital Finance and Mobile Value Exchange:</vt:lpstr>
      <vt:lpstr>The Internet of Money: Transforming Business Models</vt:lpstr>
      <vt:lpstr>Crypto-currency Meets Digital Finance and Mobile Value Exchange:</vt:lpstr>
      <vt:lpstr>PowerPoint Presentation</vt:lpstr>
      <vt:lpstr>The Internet of Money: Transforming Business Models</vt:lpstr>
      <vt:lpstr>Digital Asset Management and Value Exchange in the Global Economy</vt:lpstr>
      <vt:lpstr>Digital Asset Management and Value Exchange in the Global Economy</vt:lpstr>
      <vt:lpstr>Digital Asset Management and Value Exchange in the Global Economy</vt:lpstr>
      <vt:lpstr>PowerPoint Presentation</vt:lpstr>
      <vt:lpstr>Digital Asset Management and Value Exchange in the Global Economy</vt:lpstr>
      <vt:lpstr>Hybrid Digital Finance Platform Convergence:</vt:lpstr>
      <vt:lpstr>Hybrid Digital Finance Platform Convergence:</vt:lpstr>
      <vt:lpstr>Blockchain Value Change</vt:lpstr>
      <vt:lpstr>M-Pesa and Lessons for Integrated FinTech + Digital Currency Adoption:</vt:lpstr>
      <vt:lpstr>M-Pesa and Lessons for Integrated FinTech + Digital Currency Adoption </vt:lpstr>
      <vt:lpstr>Interoperability in Digital Finance: Challenge and Opportunity </vt:lpstr>
      <vt:lpstr>Interoperability in Digital Finance: Challenge and Opportunity </vt:lpstr>
      <vt:lpstr>Summary</vt:lpstr>
      <vt:lpstr>Discussion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Mohamed Abdalla (DBN)</cp:lastModifiedBy>
  <cp:revision>47</cp:revision>
  <dcterms:created xsi:type="dcterms:W3CDTF">2023-09-15T16:04:41Z</dcterms:created>
  <dcterms:modified xsi:type="dcterms:W3CDTF">2026-01-25T14:18:13Z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