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Lst>
  <p:sldSz cy="6858000" cx="12192000"/>
  <p:notesSz cx="6858000" cy="9144000"/>
  <p:embeddedFontLst>
    <p:embeddedFont>
      <p:font typeface="Tajawal ExtraBold"/>
      <p:bold r:id="rId44"/>
    </p:embeddedFont>
    <p:embeddedFont>
      <p:font typeface="Tajawal Medium"/>
      <p:regular r:id="rId45"/>
      <p:bold r:id="rId4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3840">
          <p15:clr>
            <a:srgbClr val="000000"/>
          </p15:clr>
        </p15:guide>
      </p15:sldGuideLst>
    </p:ext>
    <p:ext uri="GoogleSlidesCustomDataVersion2">
      <go:slidesCustomData xmlns:go="http://customooxmlschemas.google.com/" r:id="rId47" roundtripDataSignature="AMtx7mgKyqhA/K75NEIfdSjrnz1/dp7As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font" Target="fonts/TajawalExtraBold-bold.fntdata"/><Relationship Id="rId21" Type="http://schemas.openxmlformats.org/officeDocument/2006/relationships/slide" Target="slides/slide16.xml"/><Relationship Id="rId43" Type="http://schemas.openxmlformats.org/officeDocument/2006/relationships/slide" Target="slides/slide38.xml"/><Relationship Id="rId24" Type="http://schemas.openxmlformats.org/officeDocument/2006/relationships/slide" Target="slides/slide19.xml"/><Relationship Id="rId46" Type="http://schemas.openxmlformats.org/officeDocument/2006/relationships/font" Target="fonts/TajawalMedium-bold.fntdata"/><Relationship Id="rId23" Type="http://schemas.openxmlformats.org/officeDocument/2006/relationships/slide" Target="slides/slide18.xml"/><Relationship Id="rId45" Type="http://schemas.openxmlformats.org/officeDocument/2006/relationships/font" Target="fonts/TajawalMedium-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47" Type="http://customschemas.google.com/relationships/presentationmetadata" Target="metadata"/><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7" name="Google Shape;8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4" name="Google Shape;104;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5" name="Google Shape;115;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26" name="Google Shape;126;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8" name="Google Shape;138;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1" name="Google Shape;151;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3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4" name="Google Shape;164;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3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7" name="Google Shape;177;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3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0" name="Google Shape;190;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3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2" name="Google Shape;202;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3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5" name="Google Shape;215;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3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8" name="Google Shape;228;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3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0" name="Google Shape;240;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4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3" name="Google Shape;253;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4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5" name="Google Shape;265;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4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7" name="Google Shape;277;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4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9" name="Google Shape;289;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4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1" name="Google Shape;301;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4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4" name="Google Shape;314;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4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26" name="Google Shape;326;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4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38" name="Google Shape;338;p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4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50" name="Google Shape;350;p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4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63" name="Google Shape;363;p4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5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76" name="Google Shape;376;p5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p5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88" name="Google Shape;388;p5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5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00" name="Google Shape;400;p5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p5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13" name="Google Shape;413;p5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p5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25" name="Google Shape;425;p5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p5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37" name="Google Shape;437;p5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p5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49" name="Google Shape;449;p5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0" name="Shape 460"/>
        <p:cNvGrpSpPr/>
        <p:nvPr/>
      </p:nvGrpSpPr>
      <p:grpSpPr>
        <a:xfrm>
          <a:off x="0" y="0"/>
          <a:ext cx="0" cy="0"/>
          <a:chOff x="0" y="0"/>
          <a:chExt cx="0" cy="0"/>
        </a:xfrm>
      </p:grpSpPr>
      <p:sp>
        <p:nvSpPr>
          <p:cNvPr id="461" name="Google Shape;461;p5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62" name="Google Shape;462;p5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2" name="Shape 472"/>
        <p:cNvGrpSpPr/>
        <p:nvPr/>
      </p:nvGrpSpPr>
      <p:grpSpPr>
        <a:xfrm>
          <a:off x="0" y="0"/>
          <a:ext cx="0" cy="0"/>
          <a:chOff x="0" y="0"/>
          <a:chExt cx="0" cy="0"/>
        </a:xfrm>
      </p:grpSpPr>
      <p:sp>
        <p:nvSpPr>
          <p:cNvPr id="473" name="Google Shape;473;p5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74" name="Google Shape;474;p5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4" name="Shape 484"/>
        <p:cNvGrpSpPr/>
        <p:nvPr/>
      </p:nvGrpSpPr>
      <p:grpSpPr>
        <a:xfrm>
          <a:off x="0" y="0"/>
          <a:ext cx="0" cy="0"/>
          <a:chOff x="0" y="0"/>
          <a:chExt cx="0" cy="0"/>
        </a:xfrm>
      </p:grpSpPr>
      <p:sp>
        <p:nvSpPr>
          <p:cNvPr id="485" name="Google Shape;485;p5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86" name="Google Shape;486;p5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6" name="Shape 496"/>
        <p:cNvGrpSpPr/>
        <p:nvPr/>
      </p:nvGrpSpPr>
      <p:grpSpPr>
        <a:xfrm>
          <a:off x="0" y="0"/>
          <a:ext cx="0" cy="0"/>
          <a:chOff x="0" y="0"/>
          <a:chExt cx="0" cy="0"/>
        </a:xfrm>
      </p:grpSpPr>
      <p:sp>
        <p:nvSpPr>
          <p:cNvPr id="497" name="Google Shape;497;p6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98" name="Google Shape;498;p6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8" name="Shape 508"/>
        <p:cNvGrpSpPr/>
        <p:nvPr/>
      </p:nvGrpSpPr>
      <p:grpSpPr>
        <a:xfrm>
          <a:off x="0" y="0"/>
          <a:ext cx="0" cy="0"/>
          <a:chOff x="0" y="0"/>
          <a:chExt cx="0" cy="0"/>
        </a:xfrm>
      </p:grpSpPr>
      <p:sp>
        <p:nvSpPr>
          <p:cNvPr id="509" name="Google Shape;509;p6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0" name="Google Shape;510;p6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5" name="Shape 515"/>
        <p:cNvGrpSpPr/>
        <p:nvPr/>
      </p:nvGrpSpPr>
      <p:grpSpPr>
        <a:xfrm>
          <a:off x="0" y="0"/>
          <a:ext cx="0" cy="0"/>
          <a:chOff x="0" y="0"/>
          <a:chExt cx="0" cy="0"/>
        </a:xfrm>
      </p:grpSpPr>
      <p:sp>
        <p:nvSpPr>
          <p:cNvPr id="516" name="Google Shape;516;p6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7" name="Google Shape;517;p6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2" name="Shape 522"/>
        <p:cNvGrpSpPr/>
        <p:nvPr/>
      </p:nvGrpSpPr>
      <p:grpSpPr>
        <a:xfrm>
          <a:off x="0" y="0"/>
          <a:ext cx="0" cy="0"/>
          <a:chOff x="0" y="0"/>
          <a:chExt cx="0" cy="0"/>
        </a:xfrm>
      </p:grpSpPr>
      <p:sp>
        <p:nvSpPr>
          <p:cNvPr id="523" name="Google Shape;523;p6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4" name="Google Shape;524;p6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9" name="Shape 529"/>
        <p:cNvGrpSpPr/>
        <p:nvPr/>
      </p:nvGrpSpPr>
      <p:grpSpPr>
        <a:xfrm>
          <a:off x="0" y="0"/>
          <a:ext cx="0" cy="0"/>
          <a:chOff x="0" y="0"/>
          <a:chExt cx="0" cy="0"/>
        </a:xfrm>
      </p:grpSpPr>
      <p:sp>
        <p:nvSpPr>
          <p:cNvPr id="530" name="Google Shape;530;p6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31" name="Google Shape;531;p6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10"/>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7" name="Shape 17"/>
        <p:cNvGrpSpPr/>
        <p:nvPr/>
      </p:nvGrpSpPr>
      <p:grpSpPr>
        <a:xfrm>
          <a:off x="0" y="0"/>
          <a:ext cx="0" cy="0"/>
          <a:chOff x="0" y="0"/>
          <a:chExt cx="0" cy="0"/>
        </a:xfrm>
      </p:grpSpPr>
      <p:sp>
        <p:nvSpPr>
          <p:cNvPr id="18" name="Google Shape;18;p6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6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0" name="Google Shape;20;p6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6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6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23" name="Shape 23"/>
        <p:cNvGrpSpPr/>
        <p:nvPr/>
      </p:nvGrpSpPr>
      <p:grpSpPr>
        <a:xfrm>
          <a:off x="0" y="0"/>
          <a:ext cx="0" cy="0"/>
          <a:chOff x="0" y="0"/>
          <a:chExt cx="0" cy="0"/>
        </a:xfrm>
      </p:grpSpPr>
      <p:sp>
        <p:nvSpPr>
          <p:cNvPr id="24" name="Google Shape;24;p12"/>
          <p:cNvSpPr/>
          <p:nvPr>
            <p:ph idx="2" type="pic"/>
          </p:nvPr>
        </p:nvSpPr>
        <p:spPr>
          <a:xfrm>
            <a:off x="1127760" y="1123950"/>
            <a:ext cx="9936480" cy="4610100"/>
          </a:xfrm>
          <a:prstGeom prst="rect">
            <a:avLst/>
          </a:prstGeom>
          <a:solidFill>
            <a:srgbClr val="D8D8D8">
              <a:alpha val="49411"/>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500"/>
                                        <p:tgtEl>
                                          <p:spTgt spid="24"/>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25" name="Shape 25"/>
        <p:cNvGrpSpPr/>
        <p:nvPr/>
      </p:nvGrpSpPr>
      <p:grpSpPr>
        <a:xfrm>
          <a:off x="0" y="0"/>
          <a:ext cx="0" cy="0"/>
          <a:chOff x="0" y="0"/>
          <a:chExt cx="0" cy="0"/>
        </a:xfrm>
      </p:grpSpPr>
      <p:sp>
        <p:nvSpPr>
          <p:cNvPr id="26" name="Google Shape;26;p66"/>
          <p:cNvSpPr/>
          <p:nvPr>
            <p:ph idx="2" type="pic"/>
          </p:nvPr>
        </p:nvSpPr>
        <p:spPr>
          <a:xfrm>
            <a:off x="3452649" y="-3"/>
            <a:ext cx="8739351" cy="6858000"/>
          </a:xfrm>
          <a:prstGeom prst="rect">
            <a:avLst/>
          </a:prstGeom>
          <a:solidFill>
            <a:srgbClr val="D8D8D8">
              <a:alpha val="49411"/>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6"/>
                                        </p:tgtEl>
                                        <p:attrNameLst>
                                          <p:attrName>style.visibility</p:attrName>
                                        </p:attrNameLst>
                                      </p:cBhvr>
                                      <p:to>
                                        <p:strVal val="visible"/>
                                      </p:to>
                                    </p:set>
                                    <p:anim calcmode="lin" valueType="num">
                                      <p:cBhvr additive="base">
                                        <p:cTn dur="500"/>
                                        <p:tgtEl>
                                          <p:spTgt spid="26"/>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7" name="Shape 27"/>
        <p:cNvGrpSpPr/>
        <p:nvPr/>
      </p:nvGrpSpPr>
      <p:grpSpPr>
        <a:xfrm>
          <a:off x="0" y="0"/>
          <a:ext cx="0" cy="0"/>
          <a:chOff x="0" y="0"/>
          <a:chExt cx="0" cy="0"/>
        </a:xfrm>
      </p:grpSpPr>
      <p:sp>
        <p:nvSpPr>
          <p:cNvPr id="28" name="Google Shape;28;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1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 name="Google Shape;30;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2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2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2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2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2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2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2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2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2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2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2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25"/>
          <p:cNvSpPr/>
          <p:nvPr>
            <p:ph idx="2" type="pic"/>
          </p:nvPr>
        </p:nvSpPr>
        <p:spPr>
          <a:xfrm>
            <a:off x="5183188" y="987425"/>
            <a:ext cx="6172200" cy="4873625"/>
          </a:xfrm>
          <a:prstGeom prst="rect">
            <a:avLst/>
          </a:prstGeom>
          <a:noFill/>
          <a:ln>
            <a:noFill/>
          </a:ln>
        </p:spPr>
      </p:sp>
      <p:sp>
        <p:nvSpPr>
          <p:cNvPr id="68" name="Google Shape;68;p2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2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2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2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9.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theme" Target="../theme/theme1.xml"/><Relationship Id="rId14" Type="http://schemas.openxmlformats.org/officeDocument/2006/relationships/slideLayout" Target="../slideLayouts/slideLayout1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76000"/>
          </a:blip>
          <a:stretch>
            <a:fillRect/>
          </a:stretch>
        </a:blipFill>
      </p:bgPr>
    </p:bg>
    <p:spTree>
      <p:nvGrpSpPr>
        <p:cNvPr id="9" name="Shape 9"/>
        <p:cNvGrpSpPr/>
        <p:nvPr/>
      </p:nvGrpSpPr>
      <p:grpSpPr>
        <a:xfrm>
          <a:off x="0" y="0"/>
          <a:ext cx="0" cy="0"/>
          <a:chOff x="0" y="0"/>
          <a:chExt cx="0" cy="0"/>
        </a:xfrm>
      </p:grpSpPr>
      <p:sp>
        <p:nvSpPr>
          <p:cNvPr id="10" name="Google Shape;10;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jpg"/><Relationship Id="rId4" Type="http://schemas.openxmlformats.org/officeDocument/2006/relationships/image" Target="../media/image2.png"/><Relationship Id="rId5"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 Id="rId6"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8.xml"/><Relationship Id="rId3" Type="http://schemas.openxmlformats.org/officeDocument/2006/relationships/image" Target="../media/image14.png"/><Relationship Id="rId4" Type="http://schemas.openxmlformats.org/officeDocument/2006/relationships/image" Target="../media/image13.png"/><Relationship Id="rId5" Type="http://schemas.openxmlformats.org/officeDocument/2006/relationships/image" Target="../media/image12.png"/><Relationship Id="rId6"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grpSp>
        <p:nvGrpSpPr>
          <p:cNvPr id="89" name="Google Shape;89;p1"/>
          <p:cNvGrpSpPr/>
          <p:nvPr/>
        </p:nvGrpSpPr>
        <p:grpSpPr>
          <a:xfrm>
            <a:off x="321733" y="0"/>
            <a:ext cx="2024825" cy="1879600"/>
            <a:chOff x="321733" y="0"/>
            <a:chExt cx="2024825" cy="1879600"/>
          </a:xfrm>
        </p:grpSpPr>
        <p:sp>
          <p:nvSpPr>
            <p:cNvPr id="90" name="Google Shape;90;p1"/>
            <p:cNvSpPr/>
            <p:nvPr/>
          </p:nvSpPr>
          <p:spPr>
            <a:xfrm>
              <a:off x="321733" y="0"/>
              <a:ext cx="1821625" cy="1100667"/>
            </a:xfrm>
            <a:prstGeom prst="parallelogram">
              <a:avLst>
                <a:gd fmla="val 97502" name="adj"/>
              </a:avLst>
            </a:prstGeom>
            <a:solidFill>
              <a:schemeClr val="lt1">
                <a:alpha val="6274"/>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91" name="Google Shape;91;p1"/>
            <p:cNvSpPr/>
            <p:nvPr/>
          </p:nvSpPr>
          <p:spPr>
            <a:xfrm>
              <a:off x="524933" y="778933"/>
              <a:ext cx="1821625" cy="1100667"/>
            </a:xfrm>
            <a:prstGeom prst="parallelogram">
              <a:avLst>
                <a:gd fmla="val 97502" name="adj"/>
              </a:avLst>
            </a:prstGeom>
            <a:solidFill>
              <a:schemeClr val="lt1">
                <a:alpha val="6274"/>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sp>
        <p:nvSpPr>
          <p:cNvPr id="92" name="Google Shape;92;p1"/>
          <p:cNvSpPr/>
          <p:nvPr/>
        </p:nvSpPr>
        <p:spPr>
          <a:xfrm flipH="1" rot="10800000">
            <a:off x="4889591" y="-44450"/>
            <a:ext cx="1549309" cy="2063750"/>
          </a:xfrm>
          <a:custGeom>
            <a:rect b="b" l="l" r="r" t="t"/>
            <a:pathLst>
              <a:path extrusionOk="0" h="2063750" w="1549309">
                <a:moveTo>
                  <a:pt x="0" y="2063750"/>
                </a:moveTo>
                <a:lnTo>
                  <a:pt x="812755" y="0"/>
                </a:lnTo>
                <a:lnTo>
                  <a:pt x="1549309" y="2057400"/>
                </a:lnTo>
                <a:lnTo>
                  <a:pt x="0" y="2063750"/>
                </a:lnTo>
                <a:close/>
              </a:path>
            </a:pathLst>
          </a:cu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93" name="Google Shape;93;p1"/>
          <p:cNvSpPr txBox="1"/>
          <p:nvPr/>
        </p:nvSpPr>
        <p:spPr>
          <a:xfrm>
            <a:off x="6603988" y="3809977"/>
            <a:ext cx="4886463" cy="107717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rgbClr val="2D3956"/>
                </a:solidFill>
                <a:latin typeface="Tajawal Medium"/>
                <a:ea typeface="Tajawal Medium"/>
                <a:cs typeface="Tajawal Medium"/>
                <a:sym typeface="Tajawal Medium"/>
              </a:rPr>
              <a:t>أ.د | محمد محمدي محمد مخلص</a:t>
            </a:r>
            <a:endParaRPr b="1" i="0" sz="2000" u="none" cap="none" strike="noStrike">
              <a:solidFill>
                <a:srgbClr val="2D3956"/>
              </a:solidFill>
              <a:latin typeface="Tajawal Medium"/>
              <a:ea typeface="Tajawal Medium"/>
              <a:cs typeface="Tajawal Medium"/>
              <a:sym typeface="Tajawal Medium"/>
            </a:endParaRPr>
          </a:p>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rgbClr val="2D3956"/>
                </a:solidFill>
                <a:latin typeface="Tajawal Medium"/>
                <a:ea typeface="Tajawal Medium"/>
                <a:cs typeface="Tajawal Medium"/>
                <a:sym typeface="Tajawal Medium"/>
              </a:rPr>
              <a:t>أستاذ القيادة التربوية المشارك - كلية العلوم الانسانية- جامعة الجميع الذكية</a:t>
            </a:r>
            <a:endParaRPr/>
          </a:p>
        </p:txBody>
      </p:sp>
      <p:sp>
        <p:nvSpPr>
          <p:cNvPr id="94" name="Google Shape;94;p1"/>
          <p:cNvSpPr/>
          <p:nvPr/>
        </p:nvSpPr>
        <p:spPr>
          <a:xfrm>
            <a:off x="-57150" y="-19050"/>
            <a:ext cx="7452000" cy="6912000"/>
          </a:xfrm>
          <a:custGeom>
            <a:rect b="b" l="l" r="r" t="t"/>
            <a:pathLst>
              <a:path extrusionOk="0" h="6934200" w="7372350">
                <a:moveTo>
                  <a:pt x="38100" y="19050"/>
                </a:moveTo>
                <a:lnTo>
                  <a:pt x="4743450" y="0"/>
                </a:lnTo>
                <a:lnTo>
                  <a:pt x="7372350" y="6915150"/>
                </a:lnTo>
                <a:lnTo>
                  <a:pt x="0" y="6934200"/>
                </a:lnTo>
                <a:lnTo>
                  <a:pt x="38100" y="19050"/>
                </a:lnTo>
                <a:close/>
              </a:path>
            </a:pathLst>
          </a:custGeom>
          <a:blipFill rotWithShape="1">
            <a:blip r:embed="rId3">
              <a:alphaModFix amt="76000"/>
            </a:blip>
            <a:stretch>
              <a:fillRect b="0" l="0" r="0" t="-998"/>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95" name="Google Shape;95;p1"/>
          <p:cNvSpPr txBox="1"/>
          <p:nvPr/>
        </p:nvSpPr>
        <p:spPr>
          <a:xfrm>
            <a:off x="6550866" y="2424037"/>
            <a:ext cx="4703532" cy="76940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400"/>
              <a:buFont typeface="Arial"/>
              <a:buNone/>
            </a:pPr>
            <a:r>
              <a:rPr b="1" i="0" lang="en-US" sz="4400" u="none" cap="none" strike="noStrike">
                <a:solidFill>
                  <a:srgbClr val="8E5A6D"/>
                </a:solidFill>
                <a:latin typeface="Tajawal Medium"/>
                <a:ea typeface="Tajawal Medium"/>
                <a:cs typeface="Tajawal Medium"/>
                <a:sym typeface="Tajawal Medium"/>
              </a:rPr>
              <a:t>مقرر التخطيط التربوي   </a:t>
            </a:r>
            <a:endParaRPr b="0" i="0" sz="1400" u="none" cap="none" strike="noStrike">
              <a:solidFill>
                <a:srgbClr val="000000"/>
              </a:solidFill>
              <a:latin typeface="Arial"/>
              <a:ea typeface="Arial"/>
              <a:cs typeface="Arial"/>
              <a:sym typeface="Arial"/>
            </a:endParaRPr>
          </a:p>
        </p:txBody>
      </p:sp>
      <p:sp>
        <p:nvSpPr>
          <p:cNvPr id="96" name="Google Shape;96;p1"/>
          <p:cNvSpPr/>
          <p:nvPr/>
        </p:nvSpPr>
        <p:spPr>
          <a:xfrm>
            <a:off x="6603988" y="5589240"/>
            <a:ext cx="5108636" cy="983011"/>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الخامسة: التقنيات الحديثة في التخطيط التربوي</a:t>
            </a:r>
            <a:endParaRPr b="0" i="0" sz="1400" u="none" cap="none" strike="noStrike">
              <a:solidFill>
                <a:srgbClr val="000000"/>
              </a:solidFill>
              <a:latin typeface="Arial"/>
              <a:ea typeface="Arial"/>
              <a:cs typeface="Arial"/>
              <a:sym typeface="Arial"/>
            </a:endParaRPr>
          </a:p>
        </p:txBody>
      </p:sp>
      <p:pic>
        <p:nvPicPr>
          <p:cNvPr id="97" name="Google Shape;97;p1"/>
          <p:cNvPicPr preferRelativeResize="0"/>
          <p:nvPr/>
        </p:nvPicPr>
        <p:blipFill rotWithShape="1">
          <a:blip r:embed="rId4">
            <a:alphaModFix/>
          </a:blip>
          <a:srcRect b="0" l="0" r="0" t="0"/>
          <a:stretch/>
        </p:blipFill>
        <p:spPr>
          <a:xfrm>
            <a:off x="8993573" y="-394321"/>
            <a:ext cx="2876694" cy="2544327"/>
          </a:xfrm>
          <a:prstGeom prst="rect">
            <a:avLst/>
          </a:prstGeom>
          <a:noFill/>
          <a:ln>
            <a:noFill/>
          </a:ln>
        </p:spPr>
      </p:pic>
      <p:sp>
        <p:nvSpPr>
          <p:cNvPr id="98" name="Google Shape;98;p1"/>
          <p:cNvSpPr/>
          <p:nvPr/>
        </p:nvSpPr>
        <p:spPr>
          <a:xfrm rot="4043456">
            <a:off x="-459862" y="6293391"/>
            <a:ext cx="5381392" cy="134671"/>
          </a:xfrm>
          <a:prstGeom prst="parallelogram">
            <a:avLst>
              <a:gd fmla="val 25000" name="adj"/>
            </a:avLst>
          </a:prstGeom>
          <a:solidFill>
            <a:srgbClr val="FAC74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99" name="Google Shape;99;p1"/>
          <p:cNvSpPr/>
          <p:nvPr/>
        </p:nvSpPr>
        <p:spPr>
          <a:xfrm>
            <a:off x="-57150" y="1756704"/>
            <a:ext cx="2084784" cy="5143500"/>
          </a:xfrm>
          <a:prstGeom prst="rtTriangle">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00" name="Google Shape;100;p1"/>
          <p:cNvSpPr txBox="1"/>
          <p:nvPr/>
        </p:nvSpPr>
        <p:spPr>
          <a:xfrm>
            <a:off x="7081460" y="4887156"/>
            <a:ext cx="3551044" cy="43084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200"/>
              <a:buFont typeface="Arial"/>
              <a:buNone/>
            </a:pPr>
            <a:r>
              <a:rPr b="1" i="0" lang="en-US" sz="2200" u="none" cap="none" strike="noStrike">
                <a:solidFill>
                  <a:srgbClr val="2D3956"/>
                </a:solidFill>
                <a:latin typeface="Tajawal Medium"/>
                <a:ea typeface="Tajawal Medium"/>
                <a:cs typeface="Tajawal Medium"/>
                <a:sym typeface="Tajawal Medium"/>
              </a:rPr>
              <a:t>رقم المقرر 712</a:t>
            </a:r>
            <a:endParaRPr b="1" i="0" sz="2200" u="none" cap="none" strike="noStrike">
              <a:solidFill>
                <a:srgbClr val="000000"/>
              </a:solidFill>
              <a:latin typeface="Arial"/>
              <a:ea typeface="Arial"/>
              <a:cs typeface="Arial"/>
              <a:sym typeface="Arial"/>
            </a:endParaRPr>
          </a:p>
        </p:txBody>
      </p:sp>
      <p:pic>
        <p:nvPicPr>
          <p:cNvPr id="101" name="Google Shape;101;p1"/>
          <p:cNvPicPr preferRelativeResize="0"/>
          <p:nvPr/>
        </p:nvPicPr>
        <p:blipFill rotWithShape="1">
          <a:blip r:embed="rId5">
            <a:alphaModFix/>
          </a:blip>
          <a:srcRect b="0" l="0" r="0" t="0"/>
          <a:stretch/>
        </p:blipFill>
        <p:spPr>
          <a:xfrm>
            <a:off x="313679" y="372325"/>
            <a:ext cx="2457656" cy="67087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28"/>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07" name="Google Shape;107;p28"/>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sp>
        <p:nvSpPr>
          <p:cNvPr id="108" name="Google Shape;108;p28"/>
          <p:cNvSpPr/>
          <p:nvPr/>
        </p:nvSpPr>
        <p:spPr>
          <a:xfrm>
            <a:off x="1181062" y="1015372"/>
            <a:ext cx="9345750" cy="5054552"/>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09" name="Google Shape;109;p28"/>
          <p:cNvSpPr txBox="1"/>
          <p:nvPr/>
        </p:nvSpPr>
        <p:spPr>
          <a:xfrm>
            <a:off x="1489310" y="1003146"/>
            <a:ext cx="8729253" cy="6955710"/>
          </a:xfrm>
          <a:prstGeom prst="rect">
            <a:avLst/>
          </a:prstGeom>
          <a:noFill/>
          <a:ln>
            <a:noFill/>
          </a:ln>
        </p:spPr>
        <p:txBody>
          <a:bodyPr anchorCtr="0" anchor="t" bIns="45700" lIns="91425" spcFirstLastPara="1" rIns="91425" wrap="square" tIns="45700">
            <a:spAutoFit/>
          </a:bodyPr>
          <a:lstStyle/>
          <a:p>
            <a:pPr indent="0" lvl="0" marL="0" marR="0" rtl="0" algn="r">
              <a:lnSpc>
                <a:spcPct val="150000"/>
              </a:lnSpc>
              <a:spcBef>
                <a:spcPts val="0"/>
              </a:spcBef>
              <a:spcAft>
                <a:spcPts val="0"/>
              </a:spcAft>
              <a:buClr>
                <a:srgbClr val="000000"/>
              </a:buClr>
              <a:buSzPts val="2400"/>
              <a:buFont typeface="Arial"/>
              <a:buNone/>
            </a:pPr>
            <a:r>
              <a:rPr b="1" i="0" lang="en-US" sz="2400" u="none" cap="none" strike="noStrike">
                <a:solidFill>
                  <a:schemeClr val="dk1"/>
                </a:solidFill>
                <a:latin typeface="Simplified Arabic"/>
                <a:ea typeface="Simplified Arabic"/>
                <a:cs typeface="Simplified Arabic"/>
                <a:sym typeface="Simplified Arabic"/>
              </a:rPr>
              <a:t>تذكير بالمحاضرة السابقة:</a:t>
            </a:r>
            <a:endParaRPr/>
          </a:p>
          <a:p>
            <a:pPr indent="-342900" lvl="0" marL="342900" marR="0" rtl="1" algn="r">
              <a:lnSpc>
                <a:spcPct val="150000"/>
              </a:lnSpc>
              <a:spcBef>
                <a:spcPts val="600"/>
              </a:spcBef>
              <a:spcAft>
                <a:spcPts val="0"/>
              </a:spcAft>
              <a:buClr>
                <a:srgbClr val="000000"/>
              </a:buClr>
              <a:buSzPts val="2400"/>
              <a:buFont typeface="Arial"/>
              <a:buChar char="•"/>
            </a:pPr>
            <a:r>
              <a:rPr b="1" i="0" lang="en-US" sz="2400" u="none" cap="none" strike="noStrike">
                <a:solidFill>
                  <a:srgbClr val="FF0000"/>
                </a:solidFill>
                <a:latin typeface="Simplified Arabic"/>
                <a:ea typeface="Simplified Arabic"/>
                <a:cs typeface="Simplified Arabic"/>
                <a:sym typeface="Simplified Arabic"/>
              </a:rPr>
              <a:t>تناولنا مفهوم الأولوية .</a:t>
            </a:r>
            <a:endParaRPr/>
          </a:p>
          <a:p>
            <a:pPr indent="-342900" lvl="0" marL="342900" marR="0" rtl="1" algn="r">
              <a:lnSpc>
                <a:spcPct val="150000"/>
              </a:lnSpc>
              <a:spcBef>
                <a:spcPts val="1200"/>
              </a:spcBef>
              <a:spcAft>
                <a:spcPts val="0"/>
              </a:spcAft>
              <a:buClr>
                <a:srgbClr val="000000"/>
              </a:buClr>
              <a:buSzPts val="2400"/>
              <a:buFont typeface="Arial"/>
              <a:buChar char="•"/>
            </a:pPr>
            <a:r>
              <a:rPr b="1" i="0" lang="en-US" sz="2400" u="none" cap="none" strike="noStrike">
                <a:solidFill>
                  <a:srgbClr val="FF0000"/>
                </a:solidFill>
                <a:latin typeface="Simplified Arabic"/>
                <a:ea typeface="Simplified Arabic"/>
                <a:cs typeface="Simplified Arabic"/>
                <a:sym typeface="Simplified Arabic"/>
              </a:rPr>
              <a:t>كما تناولنا مستويات الأولوية التربوية .</a:t>
            </a:r>
            <a:endParaRPr/>
          </a:p>
          <a:p>
            <a:pPr indent="-342900" lvl="0" marL="342900" marR="0" rtl="1" algn="r">
              <a:lnSpc>
                <a:spcPct val="150000"/>
              </a:lnSpc>
              <a:spcBef>
                <a:spcPts val="1200"/>
              </a:spcBef>
              <a:spcAft>
                <a:spcPts val="0"/>
              </a:spcAft>
              <a:buClr>
                <a:srgbClr val="000000"/>
              </a:buClr>
              <a:buSzPts val="2400"/>
              <a:buFont typeface="Arial"/>
              <a:buChar char="•"/>
            </a:pPr>
            <a:r>
              <a:rPr b="1" i="0" lang="en-US" sz="2400" u="none" cap="none" strike="noStrike">
                <a:solidFill>
                  <a:srgbClr val="FF0000"/>
                </a:solidFill>
                <a:latin typeface="Simplified Arabic"/>
                <a:ea typeface="Simplified Arabic"/>
                <a:cs typeface="Simplified Arabic"/>
                <a:sym typeface="Simplified Arabic"/>
              </a:rPr>
              <a:t>أولويات التخطيط التربوي في العالم العربي .</a:t>
            </a:r>
            <a:endParaRPr/>
          </a:p>
          <a:p>
            <a:pPr indent="-342900" lvl="0" marL="342900" marR="0" rtl="1" algn="r">
              <a:lnSpc>
                <a:spcPct val="150000"/>
              </a:lnSpc>
              <a:spcBef>
                <a:spcPts val="1200"/>
              </a:spcBef>
              <a:spcAft>
                <a:spcPts val="0"/>
              </a:spcAft>
              <a:buClr>
                <a:srgbClr val="000000"/>
              </a:buClr>
              <a:buSzPts val="2400"/>
              <a:buFont typeface="Arial"/>
              <a:buChar char="•"/>
            </a:pPr>
            <a:r>
              <a:rPr b="1" i="0" lang="en-US" sz="2400" u="none" cap="none" strike="noStrike">
                <a:solidFill>
                  <a:srgbClr val="FF0000"/>
                </a:solidFill>
                <a:latin typeface="Simplified Arabic"/>
                <a:ea typeface="Simplified Arabic"/>
                <a:cs typeface="Simplified Arabic"/>
                <a:sym typeface="Simplified Arabic"/>
              </a:rPr>
              <a:t>أولويات التخطيط على مستوى المدرسة .</a:t>
            </a:r>
            <a:endParaRPr/>
          </a:p>
          <a:p>
            <a:pPr indent="-342900" lvl="0" marL="342900" marR="0" rtl="1" algn="r">
              <a:lnSpc>
                <a:spcPct val="150000"/>
              </a:lnSpc>
              <a:spcBef>
                <a:spcPts val="1200"/>
              </a:spcBef>
              <a:spcAft>
                <a:spcPts val="0"/>
              </a:spcAft>
              <a:buClr>
                <a:srgbClr val="000000"/>
              </a:buClr>
              <a:buSzPts val="2400"/>
              <a:buFont typeface="Arial"/>
              <a:buChar char="•"/>
            </a:pPr>
            <a:r>
              <a:rPr b="1" i="0" lang="en-US" sz="2400" u="none" cap="none" strike="noStrike">
                <a:solidFill>
                  <a:srgbClr val="FF0000"/>
                </a:solidFill>
                <a:latin typeface="Simplified Arabic"/>
                <a:ea typeface="Simplified Arabic"/>
                <a:cs typeface="Simplified Arabic"/>
                <a:sym typeface="Simplified Arabic"/>
              </a:rPr>
              <a:t>المعوقات التي تواجه التخطيط التربوي على مستوي المدرسة .</a:t>
            </a:r>
            <a:endParaRPr b="0" i="0" sz="1800" u="none" cap="none" strike="noStrike">
              <a:solidFill>
                <a:srgbClr val="FF0000"/>
              </a:solidFill>
              <a:latin typeface="Tajawal ExtraBold"/>
              <a:ea typeface="Tajawal ExtraBold"/>
              <a:cs typeface="Tajawal ExtraBold"/>
              <a:sym typeface="Tajawal ExtraBold"/>
            </a:endParaRPr>
          </a:p>
          <a:p>
            <a:pPr indent="0" lvl="0" marL="0" marR="0" rtl="0" algn="r">
              <a:lnSpc>
                <a:spcPct val="150000"/>
              </a:lnSpc>
              <a:spcBef>
                <a:spcPts val="600"/>
              </a:spcBef>
              <a:spcAft>
                <a:spcPts val="0"/>
              </a:spcAft>
              <a:buClr>
                <a:srgbClr val="000000"/>
              </a:buClr>
              <a:buSzPts val="2400"/>
              <a:buFont typeface="Arial"/>
              <a:buNone/>
            </a:pPr>
            <a:r>
              <a:t/>
            </a:r>
            <a:endParaRPr b="1" i="0" sz="2400" u="none" cap="none" strike="noStrike">
              <a:solidFill>
                <a:schemeClr val="dk1"/>
              </a:solidFill>
              <a:latin typeface="Simplified Arabic"/>
              <a:ea typeface="Simplified Arabic"/>
              <a:cs typeface="Simplified Arabic"/>
              <a:sym typeface="Simplified Arabic"/>
            </a:endParaRPr>
          </a:p>
          <a:p>
            <a:pPr indent="0" lvl="0" marL="0" marR="0" rtl="0" algn="r">
              <a:lnSpc>
                <a:spcPct val="150000"/>
              </a:lnSpc>
              <a:spcBef>
                <a:spcPts val="0"/>
              </a:spcBef>
              <a:spcAft>
                <a:spcPts val="0"/>
              </a:spcAft>
              <a:buClr>
                <a:srgbClr val="000000"/>
              </a:buClr>
              <a:buSzPts val="2400"/>
              <a:buFont typeface="Arial"/>
              <a:buNone/>
            </a:pPr>
            <a:r>
              <a:t/>
            </a:r>
            <a:endParaRPr b="1" i="0" sz="2400" u="none" cap="none" strike="noStrike">
              <a:solidFill>
                <a:schemeClr val="dk1"/>
              </a:solidFill>
              <a:latin typeface="Simplified Arabic"/>
              <a:ea typeface="Simplified Arabic"/>
              <a:cs typeface="Simplified Arabic"/>
              <a:sym typeface="Simplified Arabic"/>
            </a:endParaRPr>
          </a:p>
          <a:p>
            <a:pPr indent="0" lvl="0" marL="0" marR="0" rtl="0" algn="r">
              <a:lnSpc>
                <a:spcPct val="150000"/>
              </a:lnSpc>
              <a:spcBef>
                <a:spcPts val="0"/>
              </a:spcBef>
              <a:spcAft>
                <a:spcPts val="0"/>
              </a:spcAft>
              <a:buClr>
                <a:srgbClr val="000000"/>
              </a:buClr>
              <a:buSzPts val="2400"/>
              <a:buFont typeface="Arial"/>
              <a:buNone/>
            </a:pPr>
            <a:r>
              <a:t/>
            </a:r>
            <a:endParaRPr b="1" i="0" sz="2400" u="none" cap="none" strike="noStrike">
              <a:solidFill>
                <a:schemeClr val="dk1"/>
              </a:solidFill>
              <a:latin typeface="Simplified Arabic"/>
              <a:ea typeface="Simplified Arabic"/>
              <a:cs typeface="Simplified Arabic"/>
              <a:sym typeface="Simplified Arabic"/>
            </a:endParaRPr>
          </a:p>
          <a:p>
            <a:pPr indent="0" lvl="0" marL="0" marR="0" rtl="0" algn="r">
              <a:lnSpc>
                <a:spcPct val="150000"/>
              </a:lnSpc>
              <a:spcBef>
                <a:spcPts val="0"/>
              </a:spcBef>
              <a:spcAft>
                <a:spcPts val="0"/>
              </a:spcAft>
              <a:buClr>
                <a:srgbClr val="000000"/>
              </a:buClr>
              <a:buSzPts val="2400"/>
              <a:buFont typeface="Arial"/>
              <a:buNone/>
            </a:pPr>
            <a:r>
              <a:t/>
            </a:r>
            <a:endParaRPr b="1" i="0" sz="2400" u="none" cap="none" strike="noStrike">
              <a:solidFill>
                <a:schemeClr val="dk1"/>
              </a:solidFill>
              <a:latin typeface="Simplified Arabic"/>
              <a:ea typeface="Simplified Arabic"/>
              <a:cs typeface="Simplified Arabic"/>
              <a:sym typeface="Simplified Arabic"/>
            </a:endParaRPr>
          </a:p>
          <a:p>
            <a:pPr indent="0" lvl="0" marL="0" marR="0" rtl="0" algn="r">
              <a:lnSpc>
                <a:spcPct val="150000"/>
              </a:lnSpc>
              <a:spcBef>
                <a:spcPts val="0"/>
              </a:spcBef>
              <a:spcAft>
                <a:spcPts val="0"/>
              </a:spcAft>
              <a:buClr>
                <a:srgbClr val="000000"/>
              </a:buClr>
              <a:buSzPts val="2400"/>
              <a:buFont typeface="Arial"/>
              <a:buNone/>
            </a:pPr>
            <a:r>
              <a:t/>
            </a:r>
            <a:endParaRPr b="1" i="0" sz="2400" u="none" cap="none" strike="noStrike">
              <a:solidFill>
                <a:schemeClr val="dk1"/>
              </a:solidFill>
              <a:latin typeface="Simplified Arabic"/>
              <a:ea typeface="Simplified Arabic"/>
              <a:cs typeface="Simplified Arabic"/>
              <a:sym typeface="Simplified Arabic"/>
            </a:endParaRPr>
          </a:p>
        </p:txBody>
      </p:sp>
      <p:pic>
        <p:nvPicPr>
          <p:cNvPr id="110" name="Google Shape;110;p28"/>
          <p:cNvPicPr preferRelativeResize="0"/>
          <p:nvPr/>
        </p:nvPicPr>
        <p:blipFill rotWithShape="1">
          <a:blip r:embed="rId4">
            <a:alphaModFix/>
          </a:blip>
          <a:srcRect b="0" l="0" r="0" t="0"/>
          <a:stretch/>
        </p:blipFill>
        <p:spPr>
          <a:xfrm>
            <a:off x="280308" y="6133854"/>
            <a:ext cx="2167470" cy="591661"/>
          </a:xfrm>
          <a:prstGeom prst="rect">
            <a:avLst/>
          </a:prstGeom>
          <a:noFill/>
          <a:ln>
            <a:noFill/>
          </a:ln>
        </p:spPr>
      </p:pic>
      <p:pic>
        <p:nvPicPr>
          <p:cNvPr id="111" name="Google Shape;111;p28"/>
          <p:cNvPicPr preferRelativeResize="0"/>
          <p:nvPr/>
        </p:nvPicPr>
        <p:blipFill rotWithShape="1">
          <a:blip r:embed="rId5">
            <a:alphaModFix/>
          </a:blip>
          <a:srcRect b="0" l="0" r="0" t="0"/>
          <a:stretch/>
        </p:blipFill>
        <p:spPr>
          <a:xfrm>
            <a:off x="9923145" y="6371340"/>
            <a:ext cx="1879649" cy="309233"/>
          </a:xfrm>
          <a:prstGeom prst="rect">
            <a:avLst/>
          </a:prstGeom>
          <a:noFill/>
          <a:ln>
            <a:noFill/>
          </a:ln>
        </p:spPr>
      </p:pic>
      <p:sp>
        <p:nvSpPr>
          <p:cNvPr id="112" name="Google Shape;112;p28"/>
          <p:cNvSpPr/>
          <p:nvPr/>
        </p:nvSpPr>
        <p:spPr>
          <a:xfrm>
            <a:off x="3143672" y="5877272"/>
            <a:ext cx="5256584" cy="694979"/>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الخامسة-التخطيط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29"/>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18" name="Google Shape;118;p29"/>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sp>
        <p:nvSpPr>
          <p:cNvPr id="119" name="Google Shape;119;p29"/>
          <p:cNvSpPr/>
          <p:nvPr/>
        </p:nvSpPr>
        <p:spPr>
          <a:xfrm>
            <a:off x="1181062" y="1015372"/>
            <a:ext cx="9345750" cy="5054552"/>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20" name="Google Shape;120;p29"/>
          <p:cNvSpPr txBox="1"/>
          <p:nvPr/>
        </p:nvSpPr>
        <p:spPr>
          <a:xfrm>
            <a:off x="1489310" y="1003146"/>
            <a:ext cx="8729400" cy="4894800"/>
          </a:xfrm>
          <a:prstGeom prst="rect">
            <a:avLst/>
          </a:prstGeom>
          <a:noFill/>
          <a:ln>
            <a:noFill/>
          </a:ln>
        </p:spPr>
        <p:txBody>
          <a:bodyPr anchorCtr="0" anchor="t" bIns="45700" lIns="91425" spcFirstLastPara="1" rIns="91425" wrap="square" tIns="45700">
            <a:spAutoFit/>
          </a:bodyPr>
          <a:lstStyle/>
          <a:p>
            <a:pPr indent="0" lvl="0" marL="0" marR="0" rtl="0" algn="r">
              <a:lnSpc>
                <a:spcPct val="150000"/>
              </a:lnSpc>
              <a:spcBef>
                <a:spcPts val="0"/>
              </a:spcBef>
              <a:spcAft>
                <a:spcPts val="0"/>
              </a:spcAft>
              <a:buClr>
                <a:srgbClr val="000000"/>
              </a:buClr>
              <a:buSzPts val="2400"/>
              <a:buFont typeface="Arial"/>
              <a:buNone/>
            </a:pPr>
            <a:r>
              <a:rPr b="1" i="0" lang="en-US" sz="2400" u="none" cap="none" strike="noStrike">
                <a:solidFill>
                  <a:schemeClr val="dk1"/>
                </a:solidFill>
                <a:latin typeface="Simplified Arabic"/>
                <a:ea typeface="Simplified Arabic"/>
                <a:cs typeface="Simplified Arabic"/>
                <a:sym typeface="Simplified Arabic"/>
              </a:rPr>
              <a:t>المحاضرة الخامسة: التقنيات الحديثة في التخطيط التربوي</a:t>
            </a:r>
            <a:endParaRPr/>
          </a:p>
          <a:p>
            <a:pPr indent="-342900" lvl="0" marL="342900" marR="0" rtl="1" algn="just">
              <a:lnSpc>
                <a:spcPct val="150000"/>
              </a:lnSpc>
              <a:spcBef>
                <a:spcPts val="0"/>
              </a:spcBef>
              <a:spcAft>
                <a:spcPts val="0"/>
              </a:spcAft>
              <a:buClr>
                <a:srgbClr val="000000"/>
              </a:buClr>
              <a:buSzPts val="2400"/>
              <a:buFont typeface="Arial"/>
              <a:buChar char="•"/>
            </a:pPr>
            <a:r>
              <a:rPr b="1" i="0" lang="en-US" sz="2400" u="none" cap="none" strike="noStrike">
                <a:solidFill>
                  <a:schemeClr val="dk1"/>
                </a:solidFill>
                <a:latin typeface="Simplified Arabic"/>
                <a:ea typeface="Simplified Arabic"/>
                <a:cs typeface="Simplified Arabic"/>
                <a:sym typeface="Simplified Arabic"/>
              </a:rPr>
              <a:t>الخريطة التربوية والخريطة المدرسية (مفهوم وأهداف ووظائف الخريطة التربوية ومتطلبات إعدادها.</a:t>
            </a:r>
            <a:endParaRPr b="1" i="0" sz="2400" u="none" cap="none" strike="noStrike">
              <a:solidFill>
                <a:schemeClr val="dk1"/>
              </a:solidFill>
              <a:latin typeface="Simplified Arabic"/>
              <a:ea typeface="Simplified Arabic"/>
              <a:cs typeface="Simplified Arabic"/>
              <a:sym typeface="Simplified Arabic"/>
            </a:endParaRPr>
          </a:p>
          <a:p>
            <a:pPr indent="-342900" lvl="0" marL="342900" marR="0" rtl="1" algn="just">
              <a:lnSpc>
                <a:spcPct val="150000"/>
              </a:lnSpc>
              <a:spcBef>
                <a:spcPts val="0"/>
              </a:spcBef>
              <a:spcAft>
                <a:spcPts val="0"/>
              </a:spcAft>
              <a:buClr>
                <a:srgbClr val="000000"/>
              </a:buClr>
              <a:buSzPts val="2400"/>
              <a:buFont typeface="Arial"/>
              <a:buChar char="•"/>
            </a:pPr>
            <a:r>
              <a:rPr b="1" i="0" lang="en-US" sz="2400" u="none" cap="none" strike="noStrike">
                <a:solidFill>
                  <a:schemeClr val="dk1"/>
                </a:solidFill>
                <a:latin typeface="Simplified Arabic"/>
                <a:ea typeface="Simplified Arabic"/>
                <a:cs typeface="Simplified Arabic"/>
                <a:sym typeface="Simplified Arabic"/>
              </a:rPr>
              <a:t>مراحل بناء الخريطة التربوية وأوجه المقارنة بين الخريطة التربوية والمدرسية</a:t>
            </a:r>
            <a:endParaRPr b="1" i="0" sz="2400" u="none" cap="none" strike="noStrike">
              <a:solidFill>
                <a:schemeClr val="dk1"/>
              </a:solidFill>
              <a:latin typeface="Simplified Arabic"/>
              <a:ea typeface="Simplified Arabic"/>
              <a:cs typeface="Simplified Arabic"/>
              <a:sym typeface="Simplified Arabic"/>
            </a:endParaRPr>
          </a:p>
          <a:p>
            <a:pPr indent="-342900" lvl="0" marL="342900" marR="0" rtl="1" algn="just">
              <a:lnSpc>
                <a:spcPct val="150000"/>
              </a:lnSpc>
              <a:spcBef>
                <a:spcPts val="0"/>
              </a:spcBef>
              <a:spcAft>
                <a:spcPts val="0"/>
              </a:spcAft>
              <a:buClr>
                <a:srgbClr val="000000"/>
              </a:buClr>
              <a:buSzPts val="2400"/>
              <a:buFont typeface="Arial"/>
              <a:buChar char="•"/>
            </a:pPr>
            <a:r>
              <a:rPr b="1" i="0" lang="en-US" sz="2400" u="none" cap="none" strike="noStrike">
                <a:solidFill>
                  <a:schemeClr val="dk1"/>
                </a:solidFill>
                <a:latin typeface="Simplified Arabic"/>
                <a:ea typeface="Simplified Arabic"/>
                <a:cs typeface="Simplified Arabic"/>
                <a:sym typeface="Simplified Arabic"/>
              </a:rPr>
              <a:t>نظام </a:t>
            </a:r>
            <a:r>
              <a:rPr b="1" lang="en-US" sz="2400">
                <a:solidFill>
                  <a:schemeClr val="dk1"/>
                </a:solidFill>
                <a:latin typeface="Simplified Arabic"/>
                <a:ea typeface="Simplified Arabic"/>
                <a:cs typeface="Simplified Arabic"/>
                <a:sym typeface="Simplified Arabic"/>
              </a:rPr>
              <a:t>إدارة</a:t>
            </a:r>
            <a:r>
              <a:rPr b="1" i="0" lang="en-US" sz="2400" u="none" cap="none" strike="noStrike">
                <a:solidFill>
                  <a:schemeClr val="dk1"/>
                </a:solidFill>
                <a:latin typeface="Simplified Arabic"/>
                <a:ea typeface="Simplified Arabic"/>
                <a:cs typeface="Simplified Arabic"/>
                <a:sym typeface="Simplified Arabic"/>
              </a:rPr>
              <a:t> المعلومات التعليمية: (مميزات نظم المعلومات </a:t>
            </a:r>
            <a:r>
              <a:rPr b="1" lang="en-US" sz="2400">
                <a:solidFill>
                  <a:schemeClr val="dk1"/>
                </a:solidFill>
                <a:latin typeface="Simplified Arabic"/>
                <a:ea typeface="Simplified Arabic"/>
                <a:cs typeface="Simplified Arabic"/>
                <a:sym typeface="Simplified Arabic"/>
              </a:rPr>
              <a:t>الإدارية</a:t>
            </a:r>
            <a:r>
              <a:rPr b="1" i="0" lang="en-US" sz="2400" u="none" cap="none" strike="noStrike">
                <a:solidFill>
                  <a:schemeClr val="dk1"/>
                </a:solidFill>
                <a:latin typeface="Simplified Arabic"/>
                <a:ea typeface="Simplified Arabic"/>
                <a:cs typeface="Simplified Arabic"/>
                <a:sym typeface="Simplified Arabic"/>
              </a:rPr>
              <a:t> في المؤسسات التربوية- أهمية نظم المعلومات </a:t>
            </a:r>
            <a:r>
              <a:rPr b="1" lang="en-US" sz="2400">
                <a:solidFill>
                  <a:schemeClr val="dk1"/>
                </a:solidFill>
                <a:latin typeface="Simplified Arabic"/>
                <a:ea typeface="Simplified Arabic"/>
                <a:cs typeface="Simplified Arabic"/>
                <a:sym typeface="Simplified Arabic"/>
              </a:rPr>
              <a:t>الإدارية</a:t>
            </a:r>
            <a:r>
              <a:rPr b="1" i="0" lang="en-US" sz="2400" u="none" cap="none" strike="noStrike">
                <a:solidFill>
                  <a:schemeClr val="dk1"/>
                </a:solidFill>
                <a:latin typeface="Simplified Arabic"/>
                <a:ea typeface="Simplified Arabic"/>
                <a:cs typeface="Simplified Arabic"/>
                <a:sym typeface="Simplified Arabic"/>
              </a:rPr>
              <a:t> - فوائد هذا النظام - مجالات توظيف إدارة نظام المعلومات - أهداف نظام إدارة المعلومات التربوية - إجراءات نظام إدارة المعلومات التربوية - مزايا نظام إدارة المعلومات التربوية</a:t>
            </a:r>
            <a:endParaRPr b="1" i="0" sz="2400" u="none" cap="none" strike="noStrike">
              <a:solidFill>
                <a:schemeClr val="dk1"/>
              </a:solidFill>
              <a:latin typeface="Simplified Arabic"/>
              <a:ea typeface="Simplified Arabic"/>
              <a:cs typeface="Simplified Arabic"/>
              <a:sym typeface="Simplified Arabic"/>
            </a:endParaRPr>
          </a:p>
          <a:p>
            <a:pPr indent="-342900" lvl="0" marL="342900" marR="0" rtl="1" algn="just">
              <a:lnSpc>
                <a:spcPct val="150000"/>
              </a:lnSpc>
              <a:spcBef>
                <a:spcPts val="0"/>
              </a:spcBef>
              <a:spcAft>
                <a:spcPts val="0"/>
              </a:spcAft>
              <a:buClr>
                <a:srgbClr val="000000"/>
              </a:buClr>
              <a:buSzPts val="2400"/>
              <a:buFont typeface="Arial"/>
              <a:buChar char="•"/>
            </a:pPr>
            <a:r>
              <a:rPr b="1" i="0" lang="en-US" sz="2400" u="none" cap="none" strike="noStrike">
                <a:solidFill>
                  <a:schemeClr val="dk1"/>
                </a:solidFill>
                <a:latin typeface="Simplified Arabic"/>
                <a:ea typeface="Simplified Arabic"/>
                <a:cs typeface="Simplified Arabic"/>
                <a:sym typeface="Simplified Arabic"/>
              </a:rPr>
              <a:t>أمثلة </a:t>
            </a:r>
            <a:r>
              <a:rPr b="1" lang="en-US" sz="2400">
                <a:solidFill>
                  <a:schemeClr val="dk1"/>
                </a:solidFill>
                <a:latin typeface="Simplified Arabic"/>
                <a:ea typeface="Simplified Arabic"/>
                <a:cs typeface="Simplified Arabic"/>
                <a:sym typeface="Simplified Arabic"/>
              </a:rPr>
              <a:t>لخرائط</a:t>
            </a:r>
            <a:r>
              <a:rPr b="1" i="0" lang="en-US" sz="2400" u="none" cap="none" strike="noStrike">
                <a:solidFill>
                  <a:schemeClr val="dk1"/>
                </a:solidFill>
                <a:latin typeface="Simplified Arabic"/>
                <a:ea typeface="Simplified Arabic"/>
                <a:cs typeface="Simplified Arabic"/>
                <a:sym typeface="Simplified Arabic"/>
              </a:rPr>
              <a:t> لمدرسية .</a:t>
            </a:r>
            <a:endParaRPr b="1" i="0" sz="2400" u="none" cap="none" strike="noStrike">
              <a:solidFill>
                <a:schemeClr val="dk1"/>
              </a:solidFill>
              <a:latin typeface="Simplified Arabic"/>
              <a:ea typeface="Simplified Arabic"/>
              <a:cs typeface="Simplified Arabic"/>
              <a:sym typeface="Simplified Arabic"/>
            </a:endParaRPr>
          </a:p>
        </p:txBody>
      </p:sp>
      <p:pic>
        <p:nvPicPr>
          <p:cNvPr id="121" name="Google Shape;121;p29"/>
          <p:cNvPicPr preferRelativeResize="0"/>
          <p:nvPr/>
        </p:nvPicPr>
        <p:blipFill rotWithShape="1">
          <a:blip r:embed="rId4">
            <a:alphaModFix/>
          </a:blip>
          <a:srcRect b="0" l="0" r="0" t="0"/>
          <a:stretch/>
        </p:blipFill>
        <p:spPr>
          <a:xfrm>
            <a:off x="280308" y="6133854"/>
            <a:ext cx="2167470" cy="591661"/>
          </a:xfrm>
          <a:prstGeom prst="rect">
            <a:avLst/>
          </a:prstGeom>
          <a:noFill/>
          <a:ln>
            <a:noFill/>
          </a:ln>
        </p:spPr>
      </p:pic>
      <p:pic>
        <p:nvPicPr>
          <p:cNvPr id="122" name="Google Shape;122;p29"/>
          <p:cNvPicPr preferRelativeResize="0"/>
          <p:nvPr/>
        </p:nvPicPr>
        <p:blipFill rotWithShape="1">
          <a:blip r:embed="rId5">
            <a:alphaModFix/>
          </a:blip>
          <a:srcRect b="0" l="0" r="0" t="0"/>
          <a:stretch/>
        </p:blipFill>
        <p:spPr>
          <a:xfrm>
            <a:off x="9923145" y="6371340"/>
            <a:ext cx="1879649" cy="309233"/>
          </a:xfrm>
          <a:prstGeom prst="rect">
            <a:avLst/>
          </a:prstGeom>
          <a:noFill/>
          <a:ln>
            <a:noFill/>
          </a:ln>
        </p:spPr>
      </p:pic>
      <p:sp>
        <p:nvSpPr>
          <p:cNvPr id="123" name="Google Shape;123;p29"/>
          <p:cNvSpPr/>
          <p:nvPr/>
        </p:nvSpPr>
        <p:spPr>
          <a:xfrm>
            <a:off x="3143672" y="5877272"/>
            <a:ext cx="5256584" cy="694979"/>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الخامسة-التخطيط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grpSp>
        <p:nvGrpSpPr>
          <p:cNvPr id="128" name="Google Shape;128;p30"/>
          <p:cNvGrpSpPr/>
          <p:nvPr/>
        </p:nvGrpSpPr>
        <p:grpSpPr>
          <a:xfrm flipH="1">
            <a:off x="6977774" y="4418471"/>
            <a:ext cx="4023343" cy="923289"/>
            <a:chOff x="645649" y="1388017"/>
            <a:chExt cx="4023343" cy="923289"/>
          </a:xfrm>
        </p:grpSpPr>
        <p:sp>
          <p:nvSpPr>
            <p:cNvPr id="129" name="Google Shape;129;p30"/>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130" name="Google Shape;130;p30"/>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131" name="Google Shape;131;p30"/>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132" name="Google Shape;132;p3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133" name="Google Shape;133;p30"/>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134" name="Google Shape;134;p30"/>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135" name="Google Shape;135;p30"/>
          <p:cNvSpPr/>
          <p:nvPr/>
        </p:nvSpPr>
        <p:spPr>
          <a:xfrm>
            <a:off x="100428" y="573141"/>
            <a:ext cx="12011966" cy="6219908"/>
          </a:xfrm>
          <a:prstGeom prst="rect">
            <a:avLst/>
          </a:prstGeom>
          <a:noFill/>
          <a:ln>
            <a:noFill/>
          </a:ln>
        </p:spPr>
        <p:txBody>
          <a:bodyPr anchorCtr="0" anchor="t" bIns="45700" lIns="91425" spcFirstLastPara="1" rIns="91425" wrap="square" tIns="45700">
            <a:spAutoFit/>
          </a:bodyPr>
          <a:lstStyle/>
          <a:p>
            <a:pPr indent="0" lvl="0" marL="0" marR="0" rtl="1" algn="just">
              <a:lnSpc>
                <a:spcPct val="110000"/>
              </a:lnSpc>
              <a:spcBef>
                <a:spcPts val="0"/>
              </a:spcBef>
              <a:spcAft>
                <a:spcPts val="0"/>
              </a:spcAft>
              <a:buNone/>
            </a:pPr>
            <a:r>
              <a:rPr b="1" i="0" lang="en-US" sz="2550" u="none" cap="none" strike="noStrike">
                <a:solidFill>
                  <a:srgbClr val="00B0F0"/>
                </a:solidFill>
                <a:latin typeface="Arial"/>
                <a:ea typeface="Arial"/>
                <a:cs typeface="Arial"/>
                <a:sym typeface="Arial"/>
              </a:rPr>
              <a:t>أولاً: الخريطة التربوية:</a:t>
            </a:r>
            <a:endParaRPr/>
          </a:p>
          <a:p>
            <a:pPr indent="0" lvl="0" marL="0" marR="0" rtl="1" algn="just">
              <a:lnSpc>
                <a:spcPct val="110000"/>
              </a:lnSpc>
              <a:spcBef>
                <a:spcPts val="0"/>
              </a:spcBef>
              <a:spcAft>
                <a:spcPts val="0"/>
              </a:spcAft>
              <a:buNone/>
            </a:pPr>
            <a:r>
              <a:rPr b="0" i="1" lang="en-US" sz="2550" u="none" cap="none" strike="noStrike">
                <a:solidFill>
                  <a:srgbClr val="00B050"/>
                </a:solidFill>
                <a:latin typeface="Arial"/>
                <a:ea typeface="Arial"/>
                <a:cs typeface="Arial"/>
                <a:sym typeface="Arial"/>
              </a:rPr>
              <a:t>1- مفهوم الخريطة التربوية:</a:t>
            </a:r>
            <a:endParaRPr/>
          </a:p>
          <a:p>
            <a:pPr indent="0" lvl="0" marL="0" marR="0" rtl="1" algn="just">
              <a:lnSpc>
                <a:spcPct val="110000"/>
              </a:lnSpc>
              <a:spcBef>
                <a:spcPts val="0"/>
              </a:spcBef>
              <a:spcAft>
                <a:spcPts val="0"/>
              </a:spcAft>
              <a:buNone/>
            </a:pPr>
            <a:r>
              <a:rPr b="0" i="0" lang="en-US" sz="2550" u="none" cap="none" strike="noStrike">
                <a:solidFill>
                  <a:schemeClr val="dk1"/>
                </a:solidFill>
                <a:latin typeface="Arial"/>
                <a:ea typeface="Arial"/>
                <a:cs typeface="Arial"/>
                <a:sym typeface="Arial"/>
              </a:rPr>
              <a:t>مجموعه من الادوات تعد من </a:t>
            </a:r>
            <a:r>
              <a:rPr lang="en-US" sz="2550">
                <a:solidFill>
                  <a:schemeClr val="dk1"/>
                </a:solidFill>
              </a:rPr>
              <a:t>أجل</a:t>
            </a:r>
            <a:r>
              <a:rPr b="0" i="0" lang="en-US" sz="2550" u="none" cap="none" strike="noStrike">
                <a:solidFill>
                  <a:schemeClr val="dk1"/>
                </a:solidFill>
                <a:latin typeface="Arial"/>
                <a:ea typeface="Arial"/>
                <a:cs typeface="Arial"/>
                <a:sym typeface="Arial"/>
              </a:rPr>
              <a:t> تشخيص الواقع التربوي من أبعاده المختلفة داخل المدرسة وخارجها ، وذلك للكشف عن نواحي القوة والضعف في هذا الواقع وفق معايير أو مؤشرات معين</a:t>
            </a:r>
            <a:r>
              <a:rPr lang="en-US" sz="2550">
                <a:solidFill>
                  <a:schemeClr val="dk1"/>
                </a:solidFill>
              </a:rPr>
              <a:t>ة</a:t>
            </a:r>
            <a:r>
              <a:rPr b="0" i="0" lang="en-US" sz="2550" u="none" cap="none" strike="noStrike">
                <a:solidFill>
                  <a:schemeClr val="dk1"/>
                </a:solidFill>
                <a:latin typeface="Arial"/>
                <a:ea typeface="Arial"/>
                <a:cs typeface="Arial"/>
                <a:sym typeface="Arial"/>
              </a:rPr>
              <a:t> </a:t>
            </a:r>
            <a:endParaRPr/>
          </a:p>
          <a:p>
            <a:pPr indent="0" lvl="0" marL="0" marR="0" rtl="1" algn="just">
              <a:lnSpc>
                <a:spcPct val="110000"/>
              </a:lnSpc>
              <a:spcBef>
                <a:spcPts val="0"/>
              </a:spcBef>
              <a:spcAft>
                <a:spcPts val="0"/>
              </a:spcAft>
              <a:buNone/>
            </a:pPr>
            <a:r>
              <a:rPr b="0" i="1" lang="en-US" sz="2550" u="none" cap="none" strike="noStrike">
                <a:solidFill>
                  <a:srgbClr val="00B050"/>
                </a:solidFill>
                <a:latin typeface="Arial"/>
                <a:ea typeface="Arial"/>
                <a:cs typeface="Arial"/>
                <a:sym typeface="Arial"/>
              </a:rPr>
              <a:t>2- دوافع تبني أسلوب الخريطة التربوية:</a:t>
            </a:r>
            <a:endParaRPr/>
          </a:p>
          <a:p>
            <a:pPr indent="0" lvl="0" marL="0" marR="0" rtl="1" algn="just">
              <a:lnSpc>
                <a:spcPct val="110000"/>
              </a:lnSpc>
              <a:spcBef>
                <a:spcPts val="0"/>
              </a:spcBef>
              <a:spcAft>
                <a:spcPts val="0"/>
              </a:spcAft>
              <a:buNone/>
            </a:pPr>
            <a:r>
              <a:rPr b="0" i="0" lang="en-US" sz="2550" u="none" cap="none" strike="noStrike">
                <a:solidFill>
                  <a:schemeClr val="dk1"/>
                </a:solidFill>
                <a:latin typeface="Arial"/>
                <a:ea typeface="Arial"/>
                <a:cs typeface="Arial"/>
                <a:sym typeface="Arial"/>
              </a:rPr>
              <a:t>* تعطي الخريطة التربوية صور</a:t>
            </a:r>
            <a:r>
              <a:rPr lang="en-US" sz="2550">
                <a:solidFill>
                  <a:schemeClr val="dk1"/>
                </a:solidFill>
              </a:rPr>
              <a:t>ة</a:t>
            </a:r>
            <a:r>
              <a:rPr b="0" i="0" lang="en-US" sz="2550" u="none" cap="none" strike="noStrike">
                <a:solidFill>
                  <a:schemeClr val="dk1"/>
                </a:solidFill>
                <a:latin typeface="Arial"/>
                <a:ea typeface="Arial"/>
                <a:cs typeface="Arial"/>
                <a:sym typeface="Arial"/>
              </a:rPr>
              <a:t> واضحة عن الواقع التعليمي في المنطقة أو الإقليم واحتياجاته المستقبلية ، وتوائم هذه الاحتياجات مع الإمكانات المتاحة.</a:t>
            </a:r>
            <a:endParaRPr/>
          </a:p>
          <a:p>
            <a:pPr indent="0" lvl="0" marL="0" marR="0" rtl="1" algn="just">
              <a:lnSpc>
                <a:spcPct val="110000"/>
              </a:lnSpc>
              <a:spcBef>
                <a:spcPts val="0"/>
              </a:spcBef>
              <a:spcAft>
                <a:spcPts val="0"/>
              </a:spcAft>
              <a:buNone/>
            </a:pPr>
            <a:r>
              <a:rPr b="0" i="0" lang="en-US" sz="2550" u="none" cap="none" strike="noStrike">
                <a:solidFill>
                  <a:schemeClr val="dk1"/>
                </a:solidFill>
                <a:latin typeface="Arial"/>
                <a:ea typeface="Arial"/>
                <a:cs typeface="Arial"/>
                <a:sym typeface="Arial"/>
              </a:rPr>
              <a:t>* تؤكد الخريطة التربوية على مبدأ تكافؤ الفرص من خلال التوزيع العادل للخدمات التربوية بين مناطق وأقاليم الدولة.</a:t>
            </a:r>
            <a:endParaRPr/>
          </a:p>
          <a:p>
            <a:pPr indent="0" lvl="0" marL="0" marR="0" rtl="1" algn="just">
              <a:lnSpc>
                <a:spcPct val="110000"/>
              </a:lnSpc>
              <a:spcBef>
                <a:spcPts val="0"/>
              </a:spcBef>
              <a:spcAft>
                <a:spcPts val="0"/>
              </a:spcAft>
              <a:buNone/>
            </a:pPr>
            <a:r>
              <a:rPr b="0" i="0" lang="en-US" sz="2550" u="none" cap="none" strike="noStrike">
                <a:solidFill>
                  <a:schemeClr val="dk1"/>
                </a:solidFill>
                <a:latin typeface="Arial"/>
                <a:ea typeface="Arial"/>
                <a:cs typeface="Arial"/>
                <a:sym typeface="Arial"/>
              </a:rPr>
              <a:t>* عادة ما تكون الخطط التربوية مركزية الإعداد و يقع تنفيذها على عاتق المسئولين عن التخطيط على المستوى المحلي، وربما اتضح أن هذه الخطط لا تحقق التطلعات والآمال المرغوبة، أو أنها غير قابله للتنفيذ على أرض الواقع، ونظرا لهذه المركزية فإن إدارة التخطيط على المستوى المحلي لا تستطيع اتخاذ الإجراءات المناسبة وتعديل مسار الخطة.</a:t>
            </a:r>
            <a:endParaRPr/>
          </a:p>
          <a:p>
            <a:pPr indent="0" lvl="0" marL="0" marR="0" rtl="1" algn="just">
              <a:lnSpc>
                <a:spcPct val="110000"/>
              </a:lnSpc>
              <a:spcBef>
                <a:spcPts val="0"/>
              </a:spcBef>
              <a:spcAft>
                <a:spcPts val="0"/>
              </a:spcAft>
              <a:buNone/>
            </a:pPr>
            <a:r>
              <a:rPr b="0" i="0" lang="en-US" sz="2550" u="none" cap="none" strike="noStrike">
                <a:solidFill>
                  <a:schemeClr val="dk1"/>
                </a:solidFill>
                <a:latin typeface="Arial"/>
                <a:ea typeface="Arial"/>
                <a:cs typeface="Arial"/>
                <a:sym typeface="Arial"/>
              </a:rPr>
              <a:t>* تحقق الخريطة التربوية مبدأ المشاركة في اتخاذ القرارات.</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28"/>
                                        </p:tgtEl>
                                        <p:attrNameLst>
                                          <p:attrName>style.visibility</p:attrName>
                                        </p:attrNameLst>
                                      </p:cBhvr>
                                      <p:to>
                                        <p:strVal val="visible"/>
                                      </p:to>
                                    </p:set>
                                    <p:animEffect filter="fade" transition="in">
                                      <p:cBhvr>
                                        <p:cTn dur="500"/>
                                        <p:tgtEl>
                                          <p:spTgt spid="12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grpSp>
        <p:nvGrpSpPr>
          <p:cNvPr id="140" name="Google Shape;140;p31"/>
          <p:cNvGrpSpPr/>
          <p:nvPr/>
        </p:nvGrpSpPr>
        <p:grpSpPr>
          <a:xfrm flipH="1">
            <a:off x="6977774" y="4418471"/>
            <a:ext cx="4023343" cy="923289"/>
            <a:chOff x="645649" y="1388017"/>
            <a:chExt cx="4023343" cy="923289"/>
          </a:xfrm>
        </p:grpSpPr>
        <p:sp>
          <p:nvSpPr>
            <p:cNvPr id="141" name="Google Shape;141;p31"/>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142" name="Google Shape;142;p31"/>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143" name="Google Shape;143;p31"/>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144" name="Google Shape;144;p3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145" name="Google Shape;145;p31"/>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146" name="Google Shape;146;p31"/>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147" name="Google Shape;147;p31"/>
          <p:cNvSpPr/>
          <p:nvPr/>
        </p:nvSpPr>
        <p:spPr>
          <a:xfrm>
            <a:off x="100428" y="573141"/>
            <a:ext cx="12011966" cy="4728602"/>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1" lang="en-US" sz="2550" u="none" cap="none" strike="noStrike">
                <a:solidFill>
                  <a:srgbClr val="00B050"/>
                </a:solidFill>
                <a:latin typeface="Arial"/>
                <a:ea typeface="Arial"/>
                <a:cs typeface="Arial"/>
                <a:sym typeface="Arial"/>
              </a:rPr>
              <a:t>3- أهداف الخريطة التربوية :</a:t>
            </a:r>
            <a:endParaRPr/>
          </a:p>
          <a:p>
            <a:pPr indent="0" lvl="0" marL="0" marR="0" rtl="1" algn="just">
              <a:lnSpc>
                <a:spcPct val="150000"/>
              </a:lnSpc>
              <a:spcBef>
                <a:spcPts val="0"/>
              </a:spcBef>
              <a:spcAft>
                <a:spcPts val="0"/>
              </a:spcAft>
              <a:buNone/>
            </a:pPr>
            <a:r>
              <a:rPr b="0" i="0" lang="en-US" sz="2550" u="none" cap="none" strike="noStrike">
                <a:solidFill>
                  <a:schemeClr val="dk1"/>
                </a:solidFill>
                <a:latin typeface="Arial"/>
                <a:ea typeface="Arial"/>
                <a:cs typeface="Arial"/>
                <a:sym typeface="Arial"/>
              </a:rPr>
              <a:t>* تحقيق مبدأ تكافؤ الفرص في التربية والتعليم ،من خلال تحديد المواقع التي يتعين توفير الموارد والإمكانات بها أولاً على مستوى المناطق وثانياً داخل المنطقة نفسها بين المحافظات والمراكز بل وحتى بين الأحياء .</a:t>
            </a:r>
            <a:endParaRPr/>
          </a:p>
          <a:p>
            <a:pPr indent="0" lvl="0" marL="0" marR="0" rtl="1" algn="just">
              <a:lnSpc>
                <a:spcPct val="150000"/>
              </a:lnSpc>
              <a:spcBef>
                <a:spcPts val="0"/>
              </a:spcBef>
              <a:spcAft>
                <a:spcPts val="0"/>
              </a:spcAft>
              <a:buNone/>
            </a:pPr>
            <a:r>
              <a:rPr b="0" i="0" lang="en-US" sz="2550" u="none" cap="none" strike="noStrike">
                <a:solidFill>
                  <a:schemeClr val="dk1"/>
                </a:solidFill>
                <a:latin typeface="Arial"/>
                <a:ea typeface="Arial"/>
                <a:cs typeface="Arial"/>
                <a:sym typeface="Arial"/>
              </a:rPr>
              <a:t>* تحقيق مبدأ المشاركة في إعداد وتنفيذ الخطط .</a:t>
            </a:r>
            <a:endParaRPr/>
          </a:p>
          <a:p>
            <a:pPr indent="0" lvl="0" marL="0" marR="0" rtl="1" algn="just">
              <a:lnSpc>
                <a:spcPct val="150000"/>
              </a:lnSpc>
              <a:spcBef>
                <a:spcPts val="0"/>
              </a:spcBef>
              <a:spcAft>
                <a:spcPts val="0"/>
              </a:spcAft>
              <a:buNone/>
            </a:pPr>
            <a:r>
              <a:rPr b="0" i="0" lang="en-US" sz="2550" u="none" cap="none" strike="noStrike">
                <a:solidFill>
                  <a:schemeClr val="dk1"/>
                </a:solidFill>
                <a:latin typeface="Arial"/>
                <a:ea typeface="Arial"/>
                <a:cs typeface="Arial"/>
                <a:sym typeface="Arial"/>
              </a:rPr>
              <a:t>* استغلال الإمكانات التعليمية المتاحة الاستغلال الأمثل .</a:t>
            </a:r>
            <a:endParaRPr/>
          </a:p>
          <a:p>
            <a:pPr indent="0" lvl="0" marL="0" marR="0" rtl="1" algn="just">
              <a:lnSpc>
                <a:spcPct val="150000"/>
              </a:lnSpc>
              <a:spcBef>
                <a:spcPts val="0"/>
              </a:spcBef>
              <a:spcAft>
                <a:spcPts val="0"/>
              </a:spcAft>
              <a:buNone/>
            </a:pPr>
            <a:r>
              <a:rPr b="0" i="0" lang="en-US" sz="2550" u="none" cap="none" strike="noStrike">
                <a:solidFill>
                  <a:schemeClr val="dk1"/>
                </a:solidFill>
                <a:latin typeface="Arial"/>
                <a:ea typeface="Arial"/>
                <a:cs typeface="Arial"/>
                <a:sym typeface="Arial"/>
              </a:rPr>
              <a:t>* وضع خطة واقعية للمنطقة أو الإقليم وضمان تنفيذها.</a:t>
            </a:r>
            <a:endParaRPr/>
          </a:p>
          <a:p>
            <a:pPr indent="0" lvl="0" marL="0" marR="0" rtl="1" algn="just">
              <a:lnSpc>
                <a:spcPct val="150000"/>
              </a:lnSpc>
              <a:spcBef>
                <a:spcPts val="0"/>
              </a:spcBef>
              <a:spcAft>
                <a:spcPts val="0"/>
              </a:spcAft>
              <a:buNone/>
            </a:pPr>
            <a:r>
              <a:rPr b="0" i="0" lang="en-US" sz="2550" u="none" cap="none" strike="noStrike">
                <a:solidFill>
                  <a:schemeClr val="dk1"/>
                </a:solidFill>
                <a:latin typeface="Arial"/>
                <a:ea typeface="Arial"/>
                <a:cs typeface="Arial"/>
                <a:sym typeface="Arial"/>
              </a:rPr>
              <a:t>* توفير قاعدة بيانات معلوماتية أو إحصائية للمناطق يمكن الاستعانة بها عند إعداد خطة تربوية على مستوى الدولة وعند إعداد خطة تنموية </a:t>
            </a:r>
            <a:r>
              <a:rPr lang="en-US" sz="2550">
                <a:solidFill>
                  <a:schemeClr val="dk1"/>
                </a:solidFill>
              </a:rPr>
              <a:t>شاملة</a:t>
            </a:r>
            <a:r>
              <a:rPr b="0" i="0" lang="en-US" sz="2550" u="none" cap="none" strike="noStrike">
                <a:solidFill>
                  <a:schemeClr val="dk1"/>
                </a:solidFill>
                <a:latin typeface="Arial"/>
                <a:ea typeface="Arial"/>
                <a:cs typeface="Arial"/>
                <a:sym typeface="Arial"/>
              </a:rPr>
              <a:t>.</a:t>
            </a:r>
            <a:endParaRPr/>
          </a:p>
        </p:txBody>
      </p:sp>
      <p:sp>
        <p:nvSpPr>
          <p:cNvPr id="148" name="Google Shape;148;p31"/>
          <p:cNvSpPr/>
          <p:nvPr/>
        </p:nvSpPr>
        <p:spPr>
          <a:xfrm>
            <a:off x="3143672" y="5877272"/>
            <a:ext cx="5256584" cy="694979"/>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الخامسة-التخطيط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40"/>
                                        </p:tgtEl>
                                        <p:attrNameLst>
                                          <p:attrName>style.visibility</p:attrName>
                                        </p:attrNameLst>
                                      </p:cBhvr>
                                      <p:to>
                                        <p:strVal val="visible"/>
                                      </p:to>
                                    </p:set>
                                    <p:animEffect filter="fade" transition="in">
                                      <p:cBhvr>
                                        <p:cTn dur="500"/>
                                        <p:tgtEl>
                                          <p:spTgt spid="14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grpSp>
        <p:nvGrpSpPr>
          <p:cNvPr id="153" name="Google Shape;153;p32"/>
          <p:cNvGrpSpPr/>
          <p:nvPr/>
        </p:nvGrpSpPr>
        <p:grpSpPr>
          <a:xfrm flipH="1">
            <a:off x="6977774" y="4418471"/>
            <a:ext cx="4023343" cy="923289"/>
            <a:chOff x="645649" y="1388017"/>
            <a:chExt cx="4023343" cy="923289"/>
          </a:xfrm>
        </p:grpSpPr>
        <p:sp>
          <p:nvSpPr>
            <p:cNvPr id="154" name="Google Shape;154;p32"/>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155" name="Google Shape;155;p32"/>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156" name="Google Shape;156;p32"/>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157" name="Google Shape;157;p3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158" name="Google Shape;158;p32"/>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159" name="Google Shape;159;p32"/>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160" name="Google Shape;160;p32"/>
          <p:cNvSpPr/>
          <p:nvPr/>
        </p:nvSpPr>
        <p:spPr>
          <a:xfrm>
            <a:off x="100428" y="573141"/>
            <a:ext cx="12011966" cy="5151795"/>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1" lang="en-US" sz="2550" u="none" cap="none" strike="noStrike">
                <a:solidFill>
                  <a:srgbClr val="00B050"/>
                </a:solidFill>
                <a:latin typeface="Arial"/>
                <a:ea typeface="Arial"/>
                <a:cs typeface="Arial"/>
                <a:sym typeface="Arial"/>
              </a:rPr>
              <a:t>4- حدود استخدام الخريطة التربوية:</a:t>
            </a:r>
            <a:endParaRPr/>
          </a:p>
          <a:p>
            <a:pPr indent="0" lvl="0" marL="0" marR="0" rtl="1" algn="just">
              <a:lnSpc>
                <a:spcPct val="150000"/>
              </a:lnSpc>
              <a:spcBef>
                <a:spcPts val="1100"/>
              </a:spcBef>
              <a:spcAft>
                <a:spcPts val="0"/>
              </a:spcAft>
              <a:buNone/>
            </a:pPr>
            <a:r>
              <a:rPr b="0" i="0" lang="en-US" sz="2550" u="none" cap="none" strike="noStrike">
                <a:solidFill>
                  <a:schemeClr val="dk1"/>
                </a:solidFill>
                <a:latin typeface="Arial"/>
                <a:ea typeface="Arial"/>
                <a:cs typeface="Arial"/>
                <a:sym typeface="Arial"/>
              </a:rPr>
              <a:t>* مركزياً: تستخدم على المستوى المركزي لشتى الدول التي يخضع تعليمها إلى نظم تعليمية مركزي</a:t>
            </a:r>
            <a:r>
              <a:rPr lang="en-US" sz="2550">
                <a:solidFill>
                  <a:schemeClr val="dk1"/>
                </a:solidFill>
              </a:rPr>
              <a:t>ة</a:t>
            </a:r>
            <a:r>
              <a:rPr b="0" i="0" lang="en-US" sz="2550" u="none" cap="none" strike="noStrike">
                <a:solidFill>
                  <a:schemeClr val="dk1"/>
                </a:solidFill>
                <a:latin typeface="Arial"/>
                <a:ea typeface="Arial"/>
                <a:cs typeface="Arial"/>
                <a:sym typeface="Arial"/>
              </a:rPr>
              <a:t> ، بهدف توزيع الإمكانات على جميع أنحاء البلاد بطريقة عادلة ومنسقة.</a:t>
            </a:r>
            <a:endParaRPr/>
          </a:p>
          <a:p>
            <a:pPr indent="0" lvl="0" marL="0" marR="0" rtl="1" algn="just">
              <a:lnSpc>
                <a:spcPct val="150000"/>
              </a:lnSpc>
              <a:spcBef>
                <a:spcPts val="1100"/>
              </a:spcBef>
              <a:spcAft>
                <a:spcPts val="0"/>
              </a:spcAft>
              <a:buNone/>
            </a:pPr>
            <a:r>
              <a:rPr b="0" i="0" lang="en-US" sz="2550" u="none" cap="none" strike="noStrike">
                <a:solidFill>
                  <a:schemeClr val="dk1"/>
                </a:solidFill>
                <a:latin typeface="Arial"/>
                <a:ea typeface="Arial"/>
                <a:cs typeface="Arial"/>
                <a:sym typeface="Arial"/>
              </a:rPr>
              <a:t>* محلياً :تستخدم على المستوى اللامركزي ، بحيث يكون تركيز الخريطة هنا على تنمية التعليم للمناطق والأقاليم كل على حده ، وفق إمكانات الإدارة المحلية .</a:t>
            </a:r>
            <a:endParaRPr/>
          </a:p>
          <a:p>
            <a:pPr indent="0" lvl="0" marL="0" marR="0" rtl="1" algn="just">
              <a:lnSpc>
                <a:spcPct val="150000"/>
              </a:lnSpc>
              <a:spcBef>
                <a:spcPts val="1100"/>
              </a:spcBef>
              <a:spcAft>
                <a:spcPts val="0"/>
              </a:spcAft>
              <a:buNone/>
            </a:pPr>
            <a:r>
              <a:rPr b="0" i="0" lang="en-US" sz="2550" u="none" cap="none" strike="noStrike">
                <a:solidFill>
                  <a:schemeClr val="dk1"/>
                </a:solidFill>
                <a:latin typeface="Arial"/>
                <a:ea typeface="Arial"/>
                <a:cs typeface="Arial"/>
                <a:sym typeface="Arial"/>
              </a:rPr>
              <a:t>* على مستوى النظم التعليمية ككل: حيث شاع استخدام الخريطة على مستوى التعليم ما قبل الجامعي، إلا أن هذا لا يمنع من استخدامها في شتى النظم التعليمية سواء أكانت :تعليم عالي ام جامعي -تعليم ما قبل الجامعي (جميع المراحل)-تعليم محو الأمية وتعليم الكبار.-شتى الأنظمة التعليمية التي تقع تحت مظلة الخريطة التربوية.</a:t>
            </a:r>
            <a:endParaRPr/>
          </a:p>
        </p:txBody>
      </p:sp>
      <p:sp>
        <p:nvSpPr>
          <p:cNvPr id="161" name="Google Shape;161;p32"/>
          <p:cNvSpPr/>
          <p:nvPr/>
        </p:nvSpPr>
        <p:spPr>
          <a:xfrm>
            <a:off x="3143672" y="5877272"/>
            <a:ext cx="5256584" cy="694979"/>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الخامسة-التخطيط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53"/>
                                        </p:tgtEl>
                                        <p:attrNameLst>
                                          <p:attrName>style.visibility</p:attrName>
                                        </p:attrNameLst>
                                      </p:cBhvr>
                                      <p:to>
                                        <p:strVal val="visible"/>
                                      </p:to>
                                    </p:set>
                                    <p:animEffect filter="fade" transition="in">
                                      <p:cBhvr>
                                        <p:cTn dur="500"/>
                                        <p:tgtEl>
                                          <p:spTgt spid="15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grpSp>
        <p:nvGrpSpPr>
          <p:cNvPr id="166" name="Google Shape;166;p33"/>
          <p:cNvGrpSpPr/>
          <p:nvPr/>
        </p:nvGrpSpPr>
        <p:grpSpPr>
          <a:xfrm flipH="1">
            <a:off x="6977774" y="4418471"/>
            <a:ext cx="4023343" cy="923289"/>
            <a:chOff x="645649" y="1388017"/>
            <a:chExt cx="4023343" cy="923289"/>
          </a:xfrm>
        </p:grpSpPr>
        <p:sp>
          <p:nvSpPr>
            <p:cNvPr id="167" name="Google Shape;167;p33"/>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168" name="Google Shape;168;p33"/>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169" name="Google Shape;169;p33"/>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170" name="Google Shape;170;p3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171" name="Google Shape;171;p33"/>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172" name="Google Shape;172;p33"/>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173" name="Google Shape;173;p33"/>
          <p:cNvSpPr/>
          <p:nvPr/>
        </p:nvSpPr>
        <p:spPr>
          <a:xfrm>
            <a:off x="100428" y="573141"/>
            <a:ext cx="12011966" cy="4422108"/>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1" lang="en-US" sz="2550" u="none" cap="none" strike="noStrike">
                <a:solidFill>
                  <a:srgbClr val="00B050"/>
                </a:solidFill>
                <a:latin typeface="Arial"/>
                <a:ea typeface="Arial"/>
                <a:cs typeface="Arial"/>
                <a:sym typeface="Arial"/>
              </a:rPr>
              <a:t>5- مراحل بناء الخريطة التربوية:</a:t>
            </a:r>
            <a:endParaRPr/>
          </a:p>
          <a:p>
            <a:pPr indent="0" lvl="0" marL="0" marR="0" rtl="1" algn="just">
              <a:lnSpc>
                <a:spcPct val="150000"/>
              </a:lnSpc>
              <a:spcBef>
                <a:spcPts val="1100"/>
              </a:spcBef>
              <a:spcAft>
                <a:spcPts val="0"/>
              </a:spcAft>
              <a:buNone/>
            </a:pPr>
            <a:r>
              <a:rPr b="1" i="1" lang="en-US" sz="2550" u="none" cap="none" strike="noStrike">
                <a:solidFill>
                  <a:srgbClr val="C00000"/>
                </a:solidFill>
                <a:latin typeface="Arial"/>
                <a:ea typeface="Arial"/>
                <a:cs typeface="Arial"/>
                <a:sym typeface="Arial"/>
              </a:rPr>
              <a:t>* المرحلة التحضيرية:</a:t>
            </a:r>
            <a:endParaRPr/>
          </a:p>
          <a:p>
            <a:pPr indent="0" lvl="0" marL="0" marR="0" rtl="1" algn="just">
              <a:lnSpc>
                <a:spcPct val="150000"/>
              </a:lnSpc>
              <a:spcBef>
                <a:spcPts val="1100"/>
              </a:spcBef>
              <a:spcAft>
                <a:spcPts val="0"/>
              </a:spcAft>
              <a:buNone/>
            </a:pPr>
            <a:r>
              <a:rPr b="0" i="0" lang="en-US" sz="2550" u="none" cap="none" strike="noStrike">
                <a:solidFill>
                  <a:schemeClr val="dk1"/>
                </a:solidFill>
                <a:latin typeface="Arial"/>
                <a:ea typeface="Arial"/>
                <a:cs typeface="Arial"/>
                <a:sym typeface="Arial"/>
              </a:rPr>
              <a:t>وتشمل هذه المرحلة اختيار فريق العمل المناسب والذي يجب أن تتوفر في أعضاءه الخبرة المطلوبة بالإضافة إلى تعدد التخصصات ، ويقوم هذا الفريق بالإشراف على إعداد وبناء الخريطة التربوية والاطمئنان على كفاءة سير عمليات التخطيط ووضع التصور المبدئي للخريطة، وتحديد من سيشارك في إعدادها، وكيف ومتى، وتحديد الأولويات ،وتسهيل الحصول على المعلومات ، كما تشمل هذه المرحلة تحديد الشركاء ،وتحديد الأدوار </a:t>
            </a:r>
            <a:r>
              <a:rPr lang="en-US" sz="2550">
                <a:solidFill>
                  <a:schemeClr val="dk1"/>
                </a:solidFill>
              </a:rPr>
              <a:t>والمسؤوليات</a:t>
            </a:r>
            <a:r>
              <a:rPr b="0" i="0" lang="en-US" sz="2550" u="none" cap="none" strike="noStrike">
                <a:solidFill>
                  <a:schemeClr val="dk1"/>
                </a:solidFill>
                <a:latin typeface="Arial"/>
                <a:ea typeface="Arial"/>
                <a:cs typeface="Arial"/>
                <a:sym typeface="Arial"/>
              </a:rPr>
              <a:t> ، وتحديد المعلومات ومصادرها ، وتحديد الموارد المطلوبة وكيفية تأمينها، وتحديد المدة الزمنية.</a:t>
            </a:r>
            <a:endParaRPr/>
          </a:p>
        </p:txBody>
      </p:sp>
      <p:sp>
        <p:nvSpPr>
          <p:cNvPr id="174" name="Google Shape;174;p33"/>
          <p:cNvSpPr/>
          <p:nvPr/>
        </p:nvSpPr>
        <p:spPr>
          <a:xfrm>
            <a:off x="3143672" y="5877272"/>
            <a:ext cx="5256584" cy="694979"/>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الخامسة-التخطيط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66"/>
                                        </p:tgtEl>
                                        <p:attrNameLst>
                                          <p:attrName>style.visibility</p:attrName>
                                        </p:attrNameLst>
                                      </p:cBhvr>
                                      <p:to>
                                        <p:strVal val="visible"/>
                                      </p:to>
                                    </p:set>
                                    <p:animEffect filter="fade" transition="in">
                                      <p:cBhvr>
                                        <p:cTn dur="500"/>
                                        <p:tgtEl>
                                          <p:spTgt spid="16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grpSp>
        <p:nvGrpSpPr>
          <p:cNvPr id="179" name="Google Shape;179;p34"/>
          <p:cNvGrpSpPr/>
          <p:nvPr/>
        </p:nvGrpSpPr>
        <p:grpSpPr>
          <a:xfrm flipH="1">
            <a:off x="6977774" y="4418471"/>
            <a:ext cx="4023343" cy="923289"/>
            <a:chOff x="645649" y="1388017"/>
            <a:chExt cx="4023343" cy="923289"/>
          </a:xfrm>
        </p:grpSpPr>
        <p:sp>
          <p:nvSpPr>
            <p:cNvPr id="180" name="Google Shape;180;p34"/>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181" name="Google Shape;181;p34"/>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182" name="Google Shape;182;p34"/>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183" name="Google Shape;183;p3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184" name="Google Shape;184;p34"/>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185" name="Google Shape;185;p34"/>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186" name="Google Shape;186;p34"/>
          <p:cNvSpPr/>
          <p:nvPr/>
        </p:nvSpPr>
        <p:spPr>
          <a:xfrm>
            <a:off x="100428" y="573141"/>
            <a:ext cx="12011966" cy="5782352"/>
          </a:xfrm>
          <a:prstGeom prst="rect">
            <a:avLst/>
          </a:prstGeom>
          <a:noFill/>
          <a:ln>
            <a:noFill/>
          </a:ln>
        </p:spPr>
        <p:txBody>
          <a:bodyPr anchorCtr="0" anchor="t" bIns="45700" lIns="91425" spcFirstLastPara="1" rIns="91425" wrap="square" tIns="45700">
            <a:spAutoFit/>
          </a:bodyPr>
          <a:lstStyle/>
          <a:p>
            <a:pPr indent="0" lvl="0" marL="0" marR="0" rtl="1" algn="just">
              <a:lnSpc>
                <a:spcPct val="110000"/>
              </a:lnSpc>
              <a:spcBef>
                <a:spcPts val="0"/>
              </a:spcBef>
              <a:spcAft>
                <a:spcPts val="0"/>
              </a:spcAft>
              <a:buNone/>
            </a:pPr>
            <a:r>
              <a:rPr b="1" i="1" lang="en-US" sz="2400" u="none" cap="none" strike="noStrike">
                <a:solidFill>
                  <a:srgbClr val="00B050"/>
                </a:solidFill>
                <a:latin typeface="Arial"/>
                <a:ea typeface="Arial"/>
                <a:cs typeface="Arial"/>
                <a:sym typeface="Arial"/>
              </a:rPr>
              <a:t>* مرحلة جمع المعلومات :</a:t>
            </a:r>
            <a:endParaRPr/>
          </a:p>
          <a:p>
            <a:pPr indent="0" lvl="0" marL="0" marR="0" rtl="1" algn="just">
              <a:lnSpc>
                <a:spcPct val="110000"/>
              </a:lnSpc>
              <a:spcBef>
                <a:spcPts val="1100"/>
              </a:spcBef>
              <a:spcAft>
                <a:spcPts val="0"/>
              </a:spcAft>
              <a:buNone/>
            </a:pPr>
            <a:r>
              <a:rPr b="0" i="1" lang="en-US" sz="2400" u="none" cap="none" strike="noStrike">
                <a:solidFill>
                  <a:schemeClr val="dk1"/>
                </a:solidFill>
                <a:latin typeface="Arial"/>
                <a:ea typeface="Arial"/>
                <a:cs typeface="Arial"/>
                <a:sym typeface="Arial"/>
              </a:rPr>
              <a:t>لابد أن تتوفر المتطلبات التالية:</a:t>
            </a:r>
            <a:endParaRPr/>
          </a:p>
          <a:p>
            <a:pPr indent="0" lvl="0" marL="0" marR="0" rtl="1" algn="just">
              <a:lnSpc>
                <a:spcPct val="110000"/>
              </a:lnSpc>
              <a:spcBef>
                <a:spcPts val="1100"/>
              </a:spcBef>
              <a:spcAft>
                <a:spcPts val="0"/>
              </a:spcAft>
              <a:buNone/>
            </a:pPr>
            <a:r>
              <a:rPr b="0" i="0" lang="en-US" sz="2400" u="none" cap="none" strike="noStrike">
                <a:solidFill>
                  <a:schemeClr val="dk1"/>
                </a:solidFill>
                <a:latin typeface="Arial"/>
                <a:ea typeface="Arial"/>
                <a:cs typeface="Arial"/>
                <a:sym typeface="Arial"/>
              </a:rPr>
              <a:t>- اللوائح والأنظمة: وتشمل السياسة العامة للدولة، وسياسة التعليم، وجميع القرارات والأنظمة المتعلقة بسير العملية التربوية.</a:t>
            </a:r>
            <a:endParaRPr/>
          </a:p>
          <a:p>
            <a:pPr indent="0" lvl="0" marL="0" marR="0" rtl="1" algn="just">
              <a:lnSpc>
                <a:spcPct val="110000"/>
              </a:lnSpc>
              <a:spcBef>
                <a:spcPts val="1100"/>
              </a:spcBef>
              <a:spcAft>
                <a:spcPts val="0"/>
              </a:spcAft>
              <a:buNone/>
            </a:pPr>
            <a:r>
              <a:rPr b="0" i="0" lang="en-US" sz="2400" u="none" cap="none" strike="noStrike">
                <a:solidFill>
                  <a:schemeClr val="dk1"/>
                </a:solidFill>
                <a:latin typeface="Arial"/>
                <a:ea typeface="Arial"/>
                <a:cs typeface="Arial"/>
                <a:sym typeface="Arial"/>
              </a:rPr>
              <a:t>- البيانات السكانية: وتدخل فيها البيانات الإحصائية عن عدد السكان حسب فئات الجنس والسن وحسب توزيعهم على الريف والحضر وتطور معدلات الخصوبة، والمواليد، والوفيات وإحصاءات الهجرة من المنطقة المراد وضع الخريطة لها واليها.</a:t>
            </a:r>
            <a:endParaRPr/>
          </a:p>
          <a:p>
            <a:pPr indent="0" lvl="0" marL="0" marR="0" rtl="1" algn="just">
              <a:lnSpc>
                <a:spcPct val="110000"/>
              </a:lnSpc>
              <a:spcBef>
                <a:spcPts val="1100"/>
              </a:spcBef>
              <a:spcAft>
                <a:spcPts val="0"/>
              </a:spcAft>
              <a:buNone/>
            </a:pPr>
            <a:r>
              <a:rPr b="0" i="0" lang="en-US" sz="2400" u="none" cap="none" strike="noStrike">
                <a:solidFill>
                  <a:schemeClr val="dk1"/>
                </a:solidFill>
                <a:latin typeface="Arial"/>
                <a:ea typeface="Arial"/>
                <a:cs typeface="Arial"/>
                <a:sym typeface="Arial"/>
              </a:rPr>
              <a:t>- البيانات الاقتصادية والاجتماعية : وتشمل هذه البيانات معلومات المنطقة أو الإقليم من الناحية الاقتصادية والاجتماعية.</a:t>
            </a:r>
            <a:endParaRPr/>
          </a:p>
          <a:p>
            <a:pPr indent="0" lvl="0" marL="0" marR="0" rtl="1" algn="just">
              <a:lnSpc>
                <a:spcPct val="110000"/>
              </a:lnSpc>
              <a:spcBef>
                <a:spcPts val="1100"/>
              </a:spcBef>
              <a:spcAft>
                <a:spcPts val="0"/>
              </a:spcAft>
              <a:buNone/>
            </a:pPr>
            <a:r>
              <a:rPr b="0" i="0" lang="en-US" sz="2400" u="none" cap="none" strike="noStrike">
                <a:solidFill>
                  <a:schemeClr val="dk1"/>
                </a:solidFill>
                <a:latin typeface="Arial"/>
                <a:ea typeface="Arial"/>
                <a:cs typeface="Arial"/>
                <a:sym typeface="Arial"/>
              </a:rPr>
              <a:t>- البيانات التعليمية: وتشمل هذه البيانات وصف شامل للواقع التعليمي في المنطقة </a:t>
            </a:r>
            <a:r>
              <a:rPr lang="en-US" sz="2400">
                <a:solidFill>
                  <a:schemeClr val="dk1"/>
                </a:solidFill>
              </a:rPr>
              <a:t>كعدد</a:t>
            </a:r>
            <a:r>
              <a:rPr b="0" i="0" lang="en-US" sz="2400" u="none" cap="none" strike="noStrike">
                <a:solidFill>
                  <a:schemeClr val="dk1"/>
                </a:solidFill>
                <a:latin typeface="Arial"/>
                <a:ea typeface="Arial"/>
                <a:cs typeface="Arial"/>
                <a:sym typeface="Arial"/>
              </a:rPr>
              <a:t> المدارس والفصول وتوزيع المدارس وتجهيزاتها وإحصاءات الطلاب في المراحل التعليمية المختلفة حسب فئات الجنس وحسب نوعية التعليم، ومعدلات القبول ومعدلات النجاح والرسوب والتسرب.</a:t>
            </a:r>
            <a:endParaRPr/>
          </a:p>
          <a:p>
            <a:pPr indent="0" lvl="0" marL="0" marR="0" rtl="1" algn="just">
              <a:lnSpc>
                <a:spcPct val="110000"/>
              </a:lnSpc>
              <a:spcBef>
                <a:spcPts val="1100"/>
              </a:spcBef>
              <a:spcAft>
                <a:spcPts val="0"/>
              </a:spcAft>
              <a:buNone/>
            </a:pPr>
            <a:r>
              <a:rPr b="0" i="0" lang="en-US" sz="2400" u="none" cap="none" strike="noStrike">
                <a:solidFill>
                  <a:schemeClr val="dk1"/>
                </a:solidFill>
                <a:latin typeface="Arial"/>
                <a:ea typeface="Arial"/>
                <a:cs typeface="Arial"/>
                <a:sym typeface="Arial"/>
              </a:rPr>
              <a:t>- ميزانية الخريطة: ويقصد بها الموارد المالية اللازمة لإعداد وتنفيذ الخريطة التربوية، فأي خط</a:t>
            </a:r>
            <a:r>
              <a:rPr lang="en-US" sz="2400">
                <a:solidFill>
                  <a:schemeClr val="dk1"/>
                </a:solidFill>
              </a:rPr>
              <a:t>ة</a:t>
            </a:r>
            <a:r>
              <a:rPr b="0" i="0" lang="en-US" sz="2400" u="none" cap="none" strike="noStrike">
                <a:solidFill>
                  <a:schemeClr val="dk1"/>
                </a:solidFill>
                <a:latin typeface="Arial"/>
                <a:ea typeface="Arial"/>
                <a:cs typeface="Arial"/>
                <a:sym typeface="Arial"/>
              </a:rPr>
              <a:t> تعليمية يجب أن تنتهي بإعداد ميزاني</a:t>
            </a:r>
            <a:r>
              <a:rPr lang="en-US" sz="2400">
                <a:solidFill>
                  <a:schemeClr val="dk1"/>
                </a:solidFill>
              </a:rPr>
              <a:t>ة</a:t>
            </a:r>
            <a:r>
              <a:rPr b="0" i="0" lang="en-US" sz="2400" u="none" cap="none" strike="noStrike">
                <a:solidFill>
                  <a:schemeClr val="dk1"/>
                </a:solidFill>
                <a:latin typeface="Arial"/>
                <a:ea typeface="Arial"/>
                <a:cs typeface="Arial"/>
                <a:sym typeface="Arial"/>
              </a:rPr>
              <a:t> تبين حجم النفقات المقدرة خلال فترة الخطة، كذلك يجب تحديد مصادر تمويل الخطة وتوزيع بنودها وتحليلها ومراجعتها حسب المتغيرات الاقتصادية.</a:t>
            </a:r>
            <a:endParaRPr/>
          </a:p>
        </p:txBody>
      </p:sp>
      <p:sp>
        <p:nvSpPr>
          <p:cNvPr id="187" name="Google Shape;187;p34"/>
          <p:cNvSpPr/>
          <p:nvPr/>
        </p:nvSpPr>
        <p:spPr>
          <a:xfrm>
            <a:off x="2495599" y="5877272"/>
            <a:ext cx="5354795" cy="694979"/>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الخامسة-التخطيط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79"/>
                                        </p:tgtEl>
                                        <p:attrNameLst>
                                          <p:attrName>style.visibility</p:attrName>
                                        </p:attrNameLst>
                                      </p:cBhvr>
                                      <p:to>
                                        <p:strVal val="visible"/>
                                      </p:to>
                                    </p:set>
                                    <p:animEffect filter="fade" transition="in">
                                      <p:cBhvr>
                                        <p:cTn dur="500"/>
                                        <p:tgtEl>
                                          <p:spTgt spid="17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grpSp>
        <p:nvGrpSpPr>
          <p:cNvPr id="192" name="Google Shape;192;p35"/>
          <p:cNvGrpSpPr/>
          <p:nvPr/>
        </p:nvGrpSpPr>
        <p:grpSpPr>
          <a:xfrm flipH="1">
            <a:off x="6977774" y="4418471"/>
            <a:ext cx="4023343" cy="923289"/>
            <a:chOff x="645649" y="1388017"/>
            <a:chExt cx="4023343" cy="923289"/>
          </a:xfrm>
        </p:grpSpPr>
        <p:sp>
          <p:nvSpPr>
            <p:cNvPr id="193" name="Google Shape;193;p35"/>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194" name="Google Shape;194;p35"/>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195" name="Google Shape;195;p35"/>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196" name="Google Shape;196;p35"/>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197" name="Google Shape;197;p35"/>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198" name="Google Shape;198;p35"/>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199" name="Google Shape;199;p35"/>
          <p:cNvSpPr/>
          <p:nvPr/>
        </p:nvSpPr>
        <p:spPr>
          <a:xfrm>
            <a:off x="100428" y="648091"/>
            <a:ext cx="12011966" cy="5782352"/>
          </a:xfrm>
          <a:prstGeom prst="rect">
            <a:avLst/>
          </a:prstGeom>
          <a:noFill/>
          <a:ln>
            <a:noFill/>
          </a:ln>
        </p:spPr>
        <p:txBody>
          <a:bodyPr anchorCtr="0" anchor="t" bIns="45700" lIns="91425" spcFirstLastPara="1" rIns="91425" wrap="square" tIns="45700">
            <a:spAutoFit/>
          </a:bodyPr>
          <a:lstStyle/>
          <a:p>
            <a:pPr indent="0" lvl="0" marL="0" marR="0" rtl="1" algn="just">
              <a:lnSpc>
                <a:spcPct val="110000"/>
              </a:lnSpc>
              <a:spcBef>
                <a:spcPts val="0"/>
              </a:spcBef>
              <a:spcAft>
                <a:spcPts val="0"/>
              </a:spcAft>
              <a:buNone/>
            </a:pPr>
            <a:r>
              <a:rPr b="1" i="0" lang="en-US" sz="2400" u="none" cap="none" strike="noStrike">
                <a:solidFill>
                  <a:srgbClr val="C00000"/>
                </a:solidFill>
                <a:latin typeface="Arial"/>
                <a:ea typeface="Arial"/>
                <a:cs typeface="Arial"/>
                <a:sym typeface="Arial"/>
              </a:rPr>
              <a:t>6- أهمية الخريطة التربوية:</a:t>
            </a:r>
            <a:endParaRPr/>
          </a:p>
          <a:p>
            <a:pPr indent="0" lvl="0" marL="0" marR="0" rtl="1" algn="just">
              <a:lnSpc>
                <a:spcPct val="110000"/>
              </a:lnSpc>
              <a:spcBef>
                <a:spcPts val="600"/>
              </a:spcBef>
              <a:spcAft>
                <a:spcPts val="0"/>
              </a:spcAft>
              <a:buNone/>
            </a:pPr>
            <a:r>
              <a:rPr b="0" i="0" lang="en-US" sz="2400" u="none" cap="none" strike="noStrike">
                <a:solidFill>
                  <a:schemeClr val="dk1"/>
                </a:solidFill>
                <a:latin typeface="Arial"/>
                <a:ea typeface="Arial"/>
                <a:cs typeface="Arial"/>
                <a:sym typeface="Arial"/>
              </a:rPr>
              <a:t>*  تشخيص الأوضاع التعليمية والتربوية الحالية</a:t>
            </a:r>
            <a:endParaRPr/>
          </a:p>
          <a:p>
            <a:pPr indent="0" lvl="0" marL="0" marR="0" rtl="1" algn="just">
              <a:lnSpc>
                <a:spcPct val="110000"/>
              </a:lnSpc>
              <a:spcBef>
                <a:spcPts val="600"/>
              </a:spcBef>
              <a:spcAft>
                <a:spcPts val="0"/>
              </a:spcAft>
              <a:buNone/>
            </a:pPr>
            <a:r>
              <a:rPr b="0" i="0" lang="en-US" sz="2400" u="none" cap="none" strike="noStrike">
                <a:solidFill>
                  <a:schemeClr val="dk1"/>
                </a:solidFill>
                <a:latin typeface="Arial"/>
                <a:ea typeface="Arial"/>
                <a:cs typeface="Arial"/>
                <a:sym typeface="Arial"/>
              </a:rPr>
              <a:t>* النظرة البعيدة الواعية إلى المستقبل ورسم الخطط على المدى الطويل</a:t>
            </a:r>
            <a:endParaRPr/>
          </a:p>
          <a:p>
            <a:pPr indent="0" lvl="0" marL="0" marR="0" rtl="1" algn="just">
              <a:lnSpc>
                <a:spcPct val="110000"/>
              </a:lnSpc>
              <a:spcBef>
                <a:spcPts val="600"/>
              </a:spcBef>
              <a:spcAft>
                <a:spcPts val="0"/>
              </a:spcAft>
              <a:buNone/>
            </a:pPr>
            <a:r>
              <a:rPr b="0" i="0" lang="en-US" sz="2400" u="none" cap="none" strike="noStrike">
                <a:solidFill>
                  <a:schemeClr val="dk1"/>
                </a:solidFill>
                <a:latin typeface="Arial"/>
                <a:ea typeface="Arial"/>
                <a:cs typeface="Arial"/>
                <a:sym typeface="Arial"/>
              </a:rPr>
              <a:t>* العمل على التخفيف من الهدر في التعليم ورفع مستوى كفاءته</a:t>
            </a:r>
            <a:endParaRPr/>
          </a:p>
          <a:p>
            <a:pPr indent="0" lvl="0" marL="0" marR="0" rtl="1" algn="just">
              <a:lnSpc>
                <a:spcPct val="110000"/>
              </a:lnSpc>
              <a:spcBef>
                <a:spcPts val="600"/>
              </a:spcBef>
              <a:spcAft>
                <a:spcPts val="0"/>
              </a:spcAft>
              <a:buNone/>
            </a:pPr>
            <a:r>
              <a:rPr b="0" i="0" lang="en-US" sz="2400" u="none" cap="none" strike="noStrike">
                <a:solidFill>
                  <a:schemeClr val="dk1"/>
                </a:solidFill>
                <a:latin typeface="Arial"/>
                <a:ea typeface="Arial"/>
                <a:cs typeface="Arial"/>
                <a:sym typeface="Arial"/>
              </a:rPr>
              <a:t>*تحقيق التكامل بين جوانب النظام التربوي، وتقديم الحلول الشاملة لمشكلاته المتعددة.</a:t>
            </a:r>
            <a:endParaRPr/>
          </a:p>
          <a:p>
            <a:pPr indent="0" lvl="0" marL="0" marR="0" rtl="1" algn="just">
              <a:lnSpc>
                <a:spcPct val="110000"/>
              </a:lnSpc>
              <a:spcBef>
                <a:spcPts val="600"/>
              </a:spcBef>
              <a:spcAft>
                <a:spcPts val="0"/>
              </a:spcAft>
              <a:buNone/>
            </a:pPr>
            <a:r>
              <a:rPr b="1" i="0" lang="en-US" sz="2400" u="none" cap="none" strike="noStrike">
                <a:solidFill>
                  <a:srgbClr val="C00000"/>
                </a:solidFill>
                <a:latin typeface="Arial"/>
                <a:ea typeface="Arial"/>
                <a:cs typeface="Arial"/>
                <a:sym typeface="Arial"/>
              </a:rPr>
              <a:t>ثانياً الخريطة المدرسية:</a:t>
            </a:r>
            <a:endParaRPr/>
          </a:p>
          <a:p>
            <a:pPr indent="0" lvl="0" marL="0" marR="0" rtl="1" algn="just">
              <a:lnSpc>
                <a:spcPct val="110000"/>
              </a:lnSpc>
              <a:spcBef>
                <a:spcPts val="600"/>
              </a:spcBef>
              <a:spcAft>
                <a:spcPts val="0"/>
              </a:spcAft>
              <a:buNone/>
            </a:pPr>
            <a:r>
              <a:rPr b="0" i="0" lang="en-US" sz="2400" u="none" cap="none" strike="noStrike">
                <a:solidFill>
                  <a:schemeClr val="dk1"/>
                </a:solidFill>
                <a:latin typeface="Arial"/>
                <a:ea typeface="Arial"/>
                <a:cs typeface="Arial"/>
                <a:sym typeface="Arial"/>
              </a:rPr>
              <a:t>1- المفهوم: هي مجموعة من التقنيات والمداخل ذات منظور جغرافي لمعالجة واقع التعليم والتخطيط لمستقبله.</a:t>
            </a:r>
            <a:endParaRPr/>
          </a:p>
          <a:p>
            <a:pPr indent="0" lvl="0" marL="0" marR="0" rtl="1" algn="just">
              <a:lnSpc>
                <a:spcPct val="110000"/>
              </a:lnSpc>
              <a:spcBef>
                <a:spcPts val="600"/>
              </a:spcBef>
              <a:spcAft>
                <a:spcPts val="0"/>
              </a:spcAft>
              <a:buNone/>
            </a:pPr>
            <a:r>
              <a:rPr b="0" i="0" lang="en-US" sz="2400" u="none" cap="none" strike="noStrike">
                <a:solidFill>
                  <a:schemeClr val="dk1"/>
                </a:solidFill>
                <a:latin typeface="Arial"/>
                <a:ea typeface="Arial"/>
                <a:cs typeface="Arial"/>
                <a:sym typeface="Arial"/>
              </a:rPr>
              <a:t>2- أهداف الخريطة المدرسية</a:t>
            </a:r>
            <a:endParaRPr/>
          </a:p>
          <a:p>
            <a:pPr indent="0" lvl="0" marL="0" marR="0" rtl="1" algn="just">
              <a:lnSpc>
                <a:spcPct val="110000"/>
              </a:lnSpc>
              <a:spcBef>
                <a:spcPts val="600"/>
              </a:spcBef>
              <a:spcAft>
                <a:spcPts val="0"/>
              </a:spcAft>
              <a:buNone/>
            </a:pPr>
            <a:r>
              <a:rPr b="0" i="0" lang="en-US" sz="2400" u="none" cap="none" strike="noStrike">
                <a:solidFill>
                  <a:schemeClr val="dk1"/>
                </a:solidFill>
                <a:latin typeface="Arial"/>
                <a:ea typeface="Arial"/>
                <a:cs typeface="Arial"/>
                <a:sym typeface="Arial"/>
              </a:rPr>
              <a:t>* توفير الخدمات التعليمية وفق مواقع الاحتياج .</a:t>
            </a:r>
            <a:endParaRPr/>
          </a:p>
          <a:p>
            <a:pPr indent="0" lvl="0" marL="0" marR="0" rtl="1" algn="just">
              <a:lnSpc>
                <a:spcPct val="110000"/>
              </a:lnSpc>
              <a:spcBef>
                <a:spcPts val="600"/>
              </a:spcBef>
              <a:spcAft>
                <a:spcPts val="0"/>
              </a:spcAft>
              <a:buNone/>
            </a:pPr>
            <a:r>
              <a:rPr b="0" i="0" lang="en-US" sz="2400" u="none" cap="none" strike="noStrike">
                <a:solidFill>
                  <a:schemeClr val="dk1"/>
                </a:solidFill>
                <a:latin typeface="Arial"/>
                <a:ea typeface="Arial"/>
                <a:cs typeface="Arial"/>
                <a:sym typeface="Arial"/>
              </a:rPr>
              <a:t>* العدالة في توزيع الخدمات التعليمية بما يتناسب وحجم الفئة المستفيدة مع تحقيق معدلات نمو مناسبة.</a:t>
            </a:r>
            <a:endParaRPr/>
          </a:p>
          <a:p>
            <a:pPr indent="0" lvl="0" marL="0" marR="0" rtl="1" algn="just">
              <a:lnSpc>
                <a:spcPct val="110000"/>
              </a:lnSpc>
              <a:spcBef>
                <a:spcPts val="600"/>
              </a:spcBef>
              <a:spcAft>
                <a:spcPts val="0"/>
              </a:spcAft>
              <a:buNone/>
            </a:pPr>
            <a:r>
              <a:rPr b="0" i="0" lang="en-US" sz="2400" u="none" cap="none" strike="noStrike">
                <a:solidFill>
                  <a:schemeClr val="dk1"/>
                </a:solidFill>
                <a:latin typeface="Arial"/>
                <a:ea typeface="Arial"/>
                <a:cs typeface="Arial"/>
                <a:sym typeface="Arial"/>
              </a:rPr>
              <a:t>*وضع الحلول المناسبة لمشكلات الهدر في بعض المنشآت المدرسية ومشكلات العجز في البعض الآخر.</a:t>
            </a:r>
            <a:endParaRPr/>
          </a:p>
          <a:p>
            <a:pPr indent="0" lvl="0" marL="0" marR="0" rtl="1" algn="just">
              <a:lnSpc>
                <a:spcPct val="110000"/>
              </a:lnSpc>
              <a:spcBef>
                <a:spcPts val="600"/>
              </a:spcBef>
              <a:spcAft>
                <a:spcPts val="0"/>
              </a:spcAft>
              <a:buNone/>
            </a:pPr>
            <a:r>
              <a:rPr b="0" i="0" lang="en-US" sz="2400" u="none" cap="none" strike="noStrike">
                <a:solidFill>
                  <a:schemeClr val="dk1"/>
                </a:solidFill>
                <a:latin typeface="Arial"/>
                <a:ea typeface="Arial"/>
                <a:cs typeface="Arial"/>
                <a:sym typeface="Arial"/>
              </a:rPr>
              <a:t>*  الاستثمار الأنسب للموارد المتاحة من مباني وتجهيزات مدرسية وقوى بشرية.</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92"/>
                                        </p:tgtEl>
                                        <p:attrNameLst>
                                          <p:attrName>style.visibility</p:attrName>
                                        </p:attrNameLst>
                                      </p:cBhvr>
                                      <p:to>
                                        <p:strVal val="visible"/>
                                      </p:to>
                                    </p:set>
                                    <p:animEffect filter="fade" transition="in">
                                      <p:cBhvr>
                                        <p:cTn dur="500"/>
                                        <p:tgtEl>
                                          <p:spTgt spid="19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grpSp>
        <p:nvGrpSpPr>
          <p:cNvPr id="204" name="Google Shape;204;p36"/>
          <p:cNvGrpSpPr/>
          <p:nvPr/>
        </p:nvGrpSpPr>
        <p:grpSpPr>
          <a:xfrm flipH="1">
            <a:off x="6977774" y="4418471"/>
            <a:ext cx="4023343" cy="923289"/>
            <a:chOff x="645649" y="1388017"/>
            <a:chExt cx="4023343" cy="923289"/>
          </a:xfrm>
        </p:grpSpPr>
        <p:sp>
          <p:nvSpPr>
            <p:cNvPr id="205" name="Google Shape;205;p36"/>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06" name="Google Shape;206;p36"/>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07" name="Google Shape;207;p36"/>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208" name="Google Shape;208;p3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09" name="Google Shape;209;p36"/>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210" name="Google Shape;210;p36"/>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211" name="Google Shape;211;p36"/>
          <p:cNvSpPr/>
          <p:nvPr/>
        </p:nvSpPr>
        <p:spPr>
          <a:xfrm>
            <a:off x="100428" y="648091"/>
            <a:ext cx="12011966" cy="5539978"/>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0" lang="en-US" sz="2400" u="none" cap="none" strike="noStrike">
                <a:solidFill>
                  <a:schemeClr val="dk1"/>
                </a:solidFill>
                <a:latin typeface="Arial"/>
                <a:ea typeface="Arial"/>
                <a:cs typeface="Arial"/>
                <a:sym typeface="Arial"/>
              </a:rPr>
              <a:t>3- مراحل إعداد الخريطة المدرسية :</a:t>
            </a:r>
            <a:endParaRPr/>
          </a:p>
          <a:p>
            <a:pPr indent="0" lvl="0" marL="0" marR="0" rtl="1" algn="just">
              <a:lnSpc>
                <a:spcPct val="150000"/>
              </a:lnSpc>
              <a:spcBef>
                <a:spcPts val="600"/>
              </a:spcBef>
              <a:spcAft>
                <a:spcPts val="0"/>
              </a:spcAft>
              <a:buNone/>
            </a:pPr>
            <a:r>
              <a:rPr b="0" i="0" lang="en-US" sz="2400" u="none" cap="none" strike="noStrike">
                <a:solidFill>
                  <a:schemeClr val="dk1"/>
                </a:solidFill>
                <a:latin typeface="Arial"/>
                <a:ea typeface="Arial"/>
                <a:cs typeface="Arial"/>
                <a:sym typeface="Arial"/>
              </a:rPr>
              <a:t>المرحلة التحضيرية - مرحلة جمع المعلومات - مرحلة التحليل والتشخيص - مرحلة وضع التصورات المستقبلية- مرحلة تصميم الخريطة المدرسية - مرحلة تنفيذ الخريطة .</a:t>
            </a:r>
            <a:endParaRPr b="0" i="0" sz="2400" u="none" cap="none" strike="noStrike">
              <a:solidFill>
                <a:schemeClr val="dk1"/>
              </a:solidFill>
              <a:latin typeface="Arial"/>
              <a:ea typeface="Arial"/>
              <a:cs typeface="Arial"/>
              <a:sym typeface="Arial"/>
            </a:endParaRPr>
          </a:p>
          <a:p>
            <a:pPr indent="0" lvl="0" marL="0" marR="0" rtl="1" algn="just">
              <a:lnSpc>
                <a:spcPct val="150000"/>
              </a:lnSpc>
              <a:spcBef>
                <a:spcPts val="600"/>
              </a:spcBef>
              <a:spcAft>
                <a:spcPts val="0"/>
              </a:spcAft>
              <a:buNone/>
            </a:pPr>
            <a:r>
              <a:rPr b="1" i="0" lang="en-US" sz="2400" u="none" cap="none" strike="noStrike">
                <a:solidFill>
                  <a:schemeClr val="dk1"/>
                </a:solidFill>
                <a:latin typeface="Arial"/>
                <a:ea typeface="Arial"/>
                <a:cs typeface="Arial"/>
                <a:sym typeface="Arial"/>
              </a:rPr>
              <a:t>4- متطلبات الخريطة المدرسية :</a:t>
            </a:r>
            <a:endParaRPr b="1" i="0" sz="2400" u="none" cap="none" strike="noStrike">
              <a:solidFill>
                <a:schemeClr val="dk1"/>
              </a:solidFill>
              <a:latin typeface="Arial"/>
              <a:ea typeface="Arial"/>
              <a:cs typeface="Arial"/>
              <a:sym typeface="Arial"/>
            </a:endParaRPr>
          </a:p>
          <a:p>
            <a:pPr indent="0" lvl="0" marL="0" marR="0" rtl="1" algn="just">
              <a:lnSpc>
                <a:spcPct val="150000"/>
              </a:lnSpc>
              <a:spcBef>
                <a:spcPts val="600"/>
              </a:spcBef>
              <a:spcAft>
                <a:spcPts val="0"/>
              </a:spcAft>
              <a:buNone/>
            </a:pPr>
            <a:r>
              <a:rPr b="0" i="0" lang="en-US" sz="2400" u="none" cap="none" strike="noStrike">
                <a:solidFill>
                  <a:schemeClr val="dk1"/>
                </a:solidFill>
                <a:latin typeface="Arial"/>
                <a:ea typeface="Arial"/>
                <a:cs typeface="Arial"/>
                <a:sym typeface="Arial"/>
              </a:rPr>
              <a:t>العوامل السكانية – العوامل التعليمية – العوامل الجغرافية – العوامل الاجتماعية – العوامل الاقتصادية – العوامل السياسية.</a:t>
            </a:r>
            <a:endParaRPr/>
          </a:p>
          <a:p>
            <a:pPr indent="0" lvl="0" marL="0" marR="0" rtl="1" algn="just">
              <a:lnSpc>
                <a:spcPct val="150000"/>
              </a:lnSpc>
              <a:spcBef>
                <a:spcPts val="600"/>
              </a:spcBef>
              <a:spcAft>
                <a:spcPts val="0"/>
              </a:spcAft>
              <a:buNone/>
            </a:pPr>
            <a:r>
              <a:rPr b="1" i="0" lang="en-US" sz="2400" u="none" cap="none" strike="noStrike">
                <a:solidFill>
                  <a:schemeClr val="dk1"/>
                </a:solidFill>
                <a:latin typeface="Arial"/>
                <a:ea typeface="Arial"/>
                <a:cs typeface="Arial"/>
                <a:sym typeface="Arial"/>
              </a:rPr>
              <a:t>ثالثاً: الفرق بين الخريطة التربوية والمدرسية:</a:t>
            </a:r>
            <a:endParaRPr/>
          </a:p>
          <a:p>
            <a:pPr indent="0" lvl="0" marL="0" marR="0" rtl="1" algn="just">
              <a:lnSpc>
                <a:spcPct val="150000"/>
              </a:lnSpc>
              <a:spcBef>
                <a:spcPts val="600"/>
              </a:spcBef>
              <a:spcAft>
                <a:spcPts val="0"/>
              </a:spcAft>
              <a:buNone/>
            </a:pPr>
            <a:r>
              <a:rPr b="0" i="0" lang="en-US" sz="2400" u="none" cap="none" strike="noStrike">
                <a:solidFill>
                  <a:schemeClr val="dk1"/>
                </a:solidFill>
                <a:latin typeface="Arial"/>
                <a:ea typeface="Arial"/>
                <a:cs typeface="Arial"/>
                <a:sym typeface="Arial"/>
              </a:rPr>
              <a:t>الخريطة التربوية والخريطة المدرسية</a:t>
            </a:r>
            <a:endParaRPr/>
          </a:p>
          <a:p>
            <a:pPr indent="0" lvl="0" marL="0" marR="0" rtl="1" algn="just">
              <a:lnSpc>
                <a:spcPct val="150000"/>
              </a:lnSpc>
              <a:spcBef>
                <a:spcPts val="600"/>
              </a:spcBef>
              <a:spcAft>
                <a:spcPts val="0"/>
              </a:spcAft>
              <a:buNone/>
            </a:pPr>
            <a:r>
              <a:rPr b="0" i="0" lang="en-US" sz="2400" u="none" cap="none" strike="noStrike">
                <a:solidFill>
                  <a:schemeClr val="dk1"/>
                </a:solidFill>
                <a:latin typeface="Arial"/>
                <a:ea typeface="Arial"/>
                <a:cs typeface="Arial"/>
                <a:sym typeface="Arial"/>
              </a:rPr>
              <a:t>* تهتم بتوفير التسهيلات التعليمية لجميع فئات السكان العمرية تهتم بتوفير التسهيلات التعليمية للسكان من فئات الأعمار (6-17) سنة .</a:t>
            </a:r>
            <a:endParaRPr b="0" i="0" sz="2400" u="none" cap="none" strike="noStrike">
              <a:solidFill>
                <a:schemeClr val="dk1"/>
              </a:solidFill>
              <a:latin typeface="Arial"/>
              <a:ea typeface="Arial"/>
              <a:cs typeface="Arial"/>
              <a:sym typeface="Arial"/>
            </a:endParaRPr>
          </a:p>
        </p:txBody>
      </p:sp>
      <p:sp>
        <p:nvSpPr>
          <p:cNvPr id="212" name="Google Shape;212;p36"/>
          <p:cNvSpPr/>
          <p:nvPr/>
        </p:nvSpPr>
        <p:spPr>
          <a:xfrm>
            <a:off x="3143672" y="5902373"/>
            <a:ext cx="5256584" cy="694979"/>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الخامسة-التخطيط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04"/>
                                        </p:tgtEl>
                                        <p:attrNameLst>
                                          <p:attrName>style.visibility</p:attrName>
                                        </p:attrNameLst>
                                      </p:cBhvr>
                                      <p:to>
                                        <p:strVal val="visible"/>
                                      </p:to>
                                    </p:set>
                                    <p:animEffect filter="fade" transition="in">
                                      <p:cBhvr>
                                        <p:cTn dur="500"/>
                                        <p:tgtEl>
                                          <p:spTgt spid="20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grpSp>
        <p:nvGrpSpPr>
          <p:cNvPr id="217" name="Google Shape;217;p37"/>
          <p:cNvGrpSpPr/>
          <p:nvPr/>
        </p:nvGrpSpPr>
        <p:grpSpPr>
          <a:xfrm flipH="1">
            <a:off x="6977774" y="4418471"/>
            <a:ext cx="4023343" cy="923289"/>
            <a:chOff x="645649" y="1388017"/>
            <a:chExt cx="4023343" cy="923289"/>
          </a:xfrm>
        </p:grpSpPr>
        <p:sp>
          <p:nvSpPr>
            <p:cNvPr id="218" name="Google Shape;218;p37"/>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19" name="Google Shape;219;p37"/>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20" name="Google Shape;220;p37"/>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221" name="Google Shape;221;p37"/>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22" name="Google Shape;222;p37"/>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223" name="Google Shape;223;p37"/>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224" name="Google Shape;224;p37"/>
          <p:cNvSpPr/>
          <p:nvPr/>
        </p:nvSpPr>
        <p:spPr>
          <a:xfrm>
            <a:off x="100428" y="648091"/>
            <a:ext cx="12011966" cy="4121321"/>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0" i="0" lang="en-US" sz="2800" u="none" cap="none" strike="noStrike">
                <a:solidFill>
                  <a:schemeClr val="dk1"/>
                </a:solidFill>
                <a:latin typeface="Arial"/>
                <a:ea typeface="Arial"/>
                <a:cs typeface="Arial"/>
                <a:sym typeface="Arial"/>
              </a:rPr>
              <a:t>* تخدم بالإضافة إلى المدارس والأماكن والمراكز والمؤسسات الأخرى التي يمكن إقامة التعليم والتدريب فيها  - تقتصر على تعيين عدد المدارس وفصولها </a:t>
            </a:r>
            <a:r>
              <a:rPr lang="en-US" sz="2800">
                <a:solidFill>
                  <a:schemeClr val="dk1"/>
                </a:solidFill>
              </a:rPr>
              <a:t>بأنواعها</a:t>
            </a:r>
            <a:r>
              <a:rPr b="0" i="0" lang="en-US" sz="2800" u="none" cap="none" strike="noStrike">
                <a:solidFill>
                  <a:schemeClr val="dk1"/>
                </a:solidFill>
                <a:latin typeface="Arial"/>
                <a:ea typeface="Arial"/>
                <a:cs typeface="Arial"/>
                <a:sym typeface="Arial"/>
              </a:rPr>
              <a:t> وأماكنها .</a:t>
            </a:r>
            <a:endParaRPr/>
          </a:p>
          <a:p>
            <a:pPr indent="0" lvl="0" marL="0" marR="0" rtl="1" algn="just">
              <a:lnSpc>
                <a:spcPct val="150000"/>
              </a:lnSpc>
              <a:spcBef>
                <a:spcPts val="600"/>
              </a:spcBef>
              <a:spcAft>
                <a:spcPts val="0"/>
              </a:spcAft>
              <a:buNone/>
            </a:pPr>
            <a:r>
              <a:rPr b="0" i="0" lang="en-US" sz="2800" u="none" cap="none" strike="noStrike">
                <a:solidFill>
                  <a:schemeClr val="dk1"/>
                </a:solidFill>
                <a:latin typeface="Arial"/>
                <a:ea typeface="Arial"/>
                <a:cs typeface="Arial"/>
                <a:sym typeface="Arial"/>
              </a:rPr>
              <a:t>* تخطط للتعليم النظامي وغير النظامي - تقتصر على تخطيط التعليم النظامي (المدرسة).</a:t>
            </a:r>
            <a:endParaRPr/>
          </a:p>
          <a:p>
            <a:pPr indent="0" lvl="0" marL="0" marR="0" rtl="1" algn="just">
              <a:lnSpc>
                <a:spcPct val="150000"/>
              </a:lnSpc>
              <a:spcBef>
                <a:spcPts val="600"/>
              </a:spcBef>
              <a:spcAft>
                <a:spcPts val="0"/>
              </a:spcAft>
              <a:buNone/>
            </a:pPr>
            <a:r>
              <a:rPr b="0" i="0" lang="en-US" sz="2800" u="none" cap="none" strike="noStrike">
                <a:solidFill>
                  <a:schemeClr val="dk1"/>
                </a:solidFill>
                <a:latin typeface="Arial"/>
                <a:ea typeface="Arial"/>
                <a:cs typeface="Arial"/>
                <a:sym typeface="Arial"/>
              </a:rPr>
              <a:t>* تبين الموارد المحلية التي يمكن الإفادة منها - تبين ما يلزم من المعلمين النظاميين المتخصصين في التدريس والتجهيزات</a:t>
            </a:r>
            <a:endParaRPr/>
          </a:p>
          <a:p>
            <a:pPr indent="0" lvl="0" marL="0" marR="0" rtl="1" algn="just">
              <a:lnSpc>
                <a:spcPct val="150000"/>
              </a:lnSpc>
              <a:spcBef>
                <a:spcPts val="600"/>
              </a:spcBef>
              <a:spcAft>
                <a:spcPts val="0"/>
              </a:spcAft>
              <a:buNone/>
            </a:pPr>
            <a:r>
              <a:rPr b="0" i="0" lang="en-US" sz="2800" u="none" cap="none" strike="noStrike">
                <a:solidFill>
                  <a:schemeClr val="dk1"/>
                </a:solidFill>
                <a:latin typeface="Arial"/>
                <a:ea typeface="Arial"/>
                <a:cs typeface="Arial"/>
                <a:sym typeface="Arial"/>
              </a:rPr>
              <a:t>*الخريطة المدرسية جزء من الخريطة التربوية .</a:t>
            </a:r>
            <a:endParaRPr/>
          </a:p>
        </p:txBody>
      </p:sp>
      <p:sp>
        <p:nvSpPr>
          <p:cNvPr id="225" name="Google Shape;225;p37"/>
          <p:cNvSpPr/>
          <p:nvPr/>
        </p:nvSpPr>
        <p:spPr>
          <a:xfrm>
            <a:off x="3143672" y="5877272"/>
            <a:ext cx="5256584" cy="694979"/>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الخامسة-التخطيط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17"/>
                                        </p:tgtEl>
                                        <p:attrNameLst>
                                          <p:attrName>style.visibility</p:attrName>
                                        </p:attrNameLst>
                                      </p:cBhvr>
                                      <p:to>
                                        <p:strVal val="visible"/>
                                      </p:to>
                                    </p:set>
                                    <p:animEffect filter="fade" transition="in">
                                      <p:cBhvr>
                                        <p:cTn dur="500"/>
                                        <p:tgtEl>
                                          <p:spTgt spid="21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grpSp>
        <p:nvGrpSpPr>
          <p:cNvPr id="230" name="Google Shape;230;p38"/>
          <p:cNvGrpSpPr/>
          <p:nvPr/>
        </p:nvGrpSpPr>
        <p:grpSpPr>
          <a:xfrm flipH="1">
            <a:off x="6977774" y="4418471"/>
            <a:ext cx="4023343" cy="923289"/>
            <a:chOff x="645649" y="1388017"/>
            <a:chExt cx="4023343" cy="923289"/>
          </a:xfrm>
        </p:grpSpPr>
        <p:sp>
          <p:nvSpPr>
            <p:cNvPr id="231" name="Google Shape;231;p38"/>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32" name="Google Shape;232;p38"/>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33" name="Google Shape;233;p38"/>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234" name="Google Shape;234;p38"/>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35" name="Google Shape;235;p38"/>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236" name="Google Shape;236;p38"/>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237" name="Google Shape;237;p38"/>
          <p:cNvSpPr/>
          <p:nvPr/>
        </p:nvSpPr>
        <p:spPr>
          <a:xfrm>
            <a:off x="100428" y="648091"/>
            <a:ext cx="12011966" cy="5193729"/>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None/>
            </a:pPr>
            <a:r>
              <a:rPr b="1" i="0" lang="en-US" sz="2400" u="none" cap="none" strike="noStrike">
                <a:solidFill>
                  <a:srgbClr val="548135"/>
                </a:solidFill>
                <a:latin typeface="Arial"/>
                <a:ea typeface="Arial"/>
                <a:cs typeface="Arial"/>
                <a:sym typeface="Arial"/>
              </a:rPr>
              <a:t>2- عناصر نظم المعلومات الإدارية (Input - processing – output – feedback) :</a:t>
            </a:r>
            <a:endParaRPr b="0" i="0" sz="2400" u="none" cap="none" strike="noStrike">
              <a:solidFill>
                <a:srgbClr val="548135"/>
              </a:solidFill>
              <a:latin typeface="Arial"/>
              <a:ea typeface="Arial"/>
              <a:cs typeface="Arial"/>
              <a:sym typeface="Arial"/>
            </a:endParaRPr>
          </a:p>
          <a:p>
            <a:pPr indent="0" lvl="0" marL="0" marR="0" rtl="1" algn="just">
              <a:lnSpc>
                <a:spcPct val="100000"/>
              </a:lnSpc>
              <a:spcBef>
                <a:spcPts val="900"/>
              </a:spcBef>
              <a:spcAft>
                <a:spcPts val="0"/>
              </a:spcAft>
              <a:buNone/>
            </a:pPr>
            <a:r>
              <a:rPr b="1" i="0" lang="en-US" sz="2800" u="none" cap="none" strike="noStrike">
                <a:solidFill>
                  <a:srgbClr val="000000"/>
                </a:solidFill>
                <a:latin typeface="Arial"/>
                <a:ea typeface="Arial"/>
                <a:cs typeface="Arial"/>
                <a:sym typeface="Arial"/>
              </a:rPr>
              <a:t>أ- </a:t>
            </a:r>
            <a:r>
              <a:rPr b="1" i="0" lang="en-US" sz="2800" u="sng" cap="none" strike="noStrike">
                <a:solidFill>
                  <a:srgbClr val="000000"/>
                </a:solidFill>
                <a:latin typeface="Arial"/>
                <a:ea typeface="Arial"/>
                <a:cs typeface="Arial"/>
                <a:sym typeface="Arial"/>
              </a:rPr>
              <a:t>المدخلات</a:t>
            </a:r>
            <a:r>
              <a:rPr b="1" i="0" lang="en-US" sz="2800" u="none" cap="none" strike="noStrike">
                <a:solidFill>
                  <a:srgbClr val="000000"/>
                </a:solidFill>
                <a:latin typeface="Arial"/>
                <a:ea typeface="Arial"/>
                <a:cs typeface="Arial"/>
                <a:sym typeface="Arial"/>
              </a:rPr>
              <a:t> </a:t>
            </a:r>
            <a:r>
              <a:rPr b="0" i="0" lang="en-US" sz="2800" u="none" cap="none" strike="noStrike">
                <a:solidFill>
                  <a:srgbClr val="000000"/>
                </a:solidFill>
                <a:latin typeface="Arial"/>
                <a:ea typeface="Arial"/>
                <a:cs typeface="Arial"/>
                <a:sym typeface="Arial"/>
              </a:rPr>
              <a:t>: </a:t>
            </a:r>
            <a:r>
              <a:rPr b="0" i="0" lang="en-US" sz="2600" u="none" cap="none" strike="noStrike">
                <a:solidFill>
                  <a:srgbClr val="000000"/>
                </a:solidFill>
                <a:latin typeface="Arial"/>
                <a:ea typeface="Arial"/>
                <a:cs typeface="Arial"/>
                <a:sym typeface="Arial"/>
              </a:rPr>
              <a:t>وهو الحصول على العناصر وتجميعها وإدخالها للنظام قصد عملية المعالجة . وتتباين المدخلات بحسب نوع النظام ، مدخلات النظام الإنتاجي مواد خام ، مدخلات نظام المعلومات بيانات، مدخلات النظام التعليمي الطلبة  والأساتذة والإجراءات التعليمية .</a:t>
            </a:r>
            <a:r>
              <a:rPr b="1" i="0" lang="en-US" sz="2600" u="none" cap="none" strike="noStrike">
                <a:solidFill>
                  <a:srgbClr val="000000"/>
                </a:solidFill>
                <a:latin typeface="Arial"/>
                <a:ea typeface="Arial"/>
                <a:cs typeface="Arial"/>
                <a:sym typeface="Arial"/>
              </a:rPr>
              <a:t> </a:t>
            </a:r>
            <a:endParaRPr b="0" i="0" sz="2600" u="none" cap="none" strike="noStrike">
              <a:solidFill>
                <a:srgbClr val="000000"/>
              </a:solidFill>
              <a:latin typeface="Arial"/>
              <a:ea typeface="Arial"/>
              <a:cs typeface="Arial"/>
              <a:sym typeface="Arial"/>
            </a:endParaRPr>
          </a:p>
          <a:p>
            <a:pPr indent="0" lvl="0" marL="0" marR="0" rtl="1" algn="just">
              <a:lnSpc>
                <a:spcPct val="100000"/>
              </a:lnSpc>
              <a:spcBef>
                <a:spcPts val="900"/>
              </a:spcBef>
              <a:spcAft>
                <a:spcPts val="0"/>
              </a:spcAft>
              <a:buNone/>
            </a:pPr>
            <a:r>
              <a:rPr b="1" i="0" lang="en-US" sz="2800" u="none" cap="none" strike="noStrike">
                <a:solidFill>
                  <a:srgbClr val="000000"/>
                </a:solidFill>
                <a:latin typeface="Arial"/>
                <a:ea typeface="Arial"/>
                <a:cs typeface="Arial"/>
                <a:sym typeface="Arial"/>
              </a:rPr>
              <a:t>ب</a:t>
            </a:r>
            <a:r>
              <a:rPr b="1" i="0" lang="en-US" sz="2800" u="sng" cap="none" strike="noStrike">
                <a:solidFill>
                  <a:srgbClr val="000000"/>
                </a:solidFill>
                <a:latin typeface="Arial"/>
                <a:ea typeface="Arial"/>
                <a:cs typeface="Arial"/>
                <a:sym typeface="Arial"/>
              </a:rPr>
              <a:t>- معالجة</a:t>
            </a:r>
            <a:r>
              <a:rPr b="1" i="0" lang="en-US" sz="2800" u="none" cap="none" strike="noStrike">
                <a:solidFill>
                  <a:srgbClr val="000000"/>
                </a:solidFill>
                <a:latin typeface="Arial"/>
                <a:ea typeface="Arial"/>
                <a:cs typeface="Arial"/>
                <a:sym typeface="Arial"/>
              </a:rPr>
              <a:t> البيانات:</a:t>
            </a:r>
            <a:r>
              <a:rPr b="0" i="0" lang="en-US" sz="2800" u="none" cap="none" strike="noStrike">
                <a:solidFill>
                  <a:srgbClr val="000000"/>
                </a:solidFill>
                <a:latin typeface="Arial"/>
                <a:ea typeface="Arial"/>
                <a:cs typeface="Arial"/>
                <a:sym typeface="Arial"/>
              </a:rPr>
              <a:t> </a:t>
            </a:r>
            <a:r>
              <a:rPr b="0" i="0" lang="en-US" sz="2700" u="none" cap="none" strike="noStrike">
                <a:solidFill>
                  <a:srgbClr val="000000"/>
                </a:solidFill>
                <a:latin typeface="Arial"/>
                <a:ea typeface="Arial"/>
                <a:cs typeface="Arial"/>
                <a:sym typeface="Arial"/>
              </a:rPr>
              <a:t>وهي العملية التي تحول المدخلات إلى مخرجات. فهي العمليات الحسابية والمنطقية </a:t>
            </a:r>
            <a:r>
              <a:rPr lang="en-US" sz="2700"/>
              <a:t>معالجة</a:t>
            </a:r>
            <a:r>
              <a:rPr b="0" i="0" lang="en-US" sz="2700" u="none" cap="none" strike="noStrike">
                <a:solidFill>
                  <a:srgbClr val="000000"/>
                </a:solidFill>
                <a:latin typeface="Arial"/>
                <a:ea typeface="Arial"/>
                <a:cs typeface="Arial"/>
                <a:sym typeface="Arial"/>
              </a:rPr>
              <a:t> البيانات وتحويلها إلى المعلومات في نظام المعلومات والعمليات الإنتاجية بالفندق لتحويل المواد الأولية إلى سلع وخدمات في النظام الفندقي، وبمعنى أخر() تتم معالجة البيانات وفقاً لبرامج معدة مسبقاً والتي قد تحتوي على :</a:t>
            </a:r>
            <a:endParaRPr b="0" i="0" sz="2700" u="none" cap="none" strike="noStrike">
              <a:solidFill>
                <a:srgbClr val="000000"/>
              </a:solidFill>
              <a:latin typeface="Arial"/>
              <a:ea typeface="Arial"/>
              <a:cs typeface="Arial"/>
              <a:sym typeface="Arial"/>
            </a:endParaRPr>
          </a:p>
          <a:p>
            <a:pPr indent="0" lvl="0" marL="0" marR="0" rtl="1" algn="just">
              <a:lnSpc>
                <a:spcPct val="100000"/>
              </a:lnSpc>
              <a:spcBef>
                <a:spcPts val="900"/>
              </a:spcBef>
              <a:spcAft>
                <a:spcPts val="0"/>
              </a:spcAft>
              <a:buNone/>
            </a:pPr>
            <a:r>
              <a:rPr b="0" i="0" lang="en-US" sz="2700" u="none" cap="none" strike="noStrike">
                <a:solidFill>
                  <a:srgbClr val="000000"/>
                </a:solidFill>
                <a:latin typeface="Arial"/>
                <a:ea typeface="Arial"/>
                <a:cs typeface="Arial"/>
                <a:sym typeface="Arial"/>
              </a:rPr>
              <a:t>- التصنيف (Classification)		- ترتيب (Sorting)</a:t>
            </a:r>
            <a:endParaRPr b="0" i="0" sz="2700" u="none" cap="none" strike="noStrike">
              <a:solidFill>
                <a:srgbClr val="000000"/>
              </a:solidFill>
              <a:latin typeface="Arial"/>
              <a:ea typeface="Arial"/>
              <a:cs typeface="Arial"/>
              <a:sym typeface="Arial"/>
            </a:endParaRPr>
          </a:p>
          <a:p>
            <a:pPr indent="0" lvl="0" marL="0" marR="0" rtl="1" algn="just">
              <a:lnSpc>
                <a:spcPct val="100000"/>
              </a:lnSpc>
              <a:spcBef>
                <a:spcPts val="900"/>
              </a:spcBef>
              <a:spcAft>
                <a:spcPts val="0"/>
              </a:spcAft>
              <a:buNone/>
            </a:pPr>
            <a:r>
              <a:rPr b="0" i="0" lang="en-US" sz="2700" u="none" cap="none" strike="noStrike">
                <a:solidFill>
                  <a:srgbClr val="000000"/>
                </a:solidFill>
                <a:latin typeface="Arial"/>
                <a:ea typeface="Arial"/>
                <a:cs typeface="Arial"/>
                <a:sym typeface="Arial"/>
              </a:rPr>
              <a:t>- تجميع (Calculating)		- تلخيص (Summarizing)</a:t>
            </a:r>
            <a:endParaRPr b="0" i="0" sz="2700" u="none" cap="none" strike="noStrike">
              <a:solidFill>
                <a:srgbClr val="000000"/>
              </a:solidFill>
              <a:latin typeface="Arial"/>
              <a:ea typeface="Arial"/>
              <a:cs typeface="Arial"/>
              <a:sym typeface="Arial"/>
            </a:endParaRPr>
          </a:p>
          <a:p>
            <a:pPr indent="0" lvl="0" marL="0" marR="0" rtl="1" algn="just">
              <a:lnSpc>
                <a:spcPct val="100000"/>
              </a:lnSpc>
              <a:spcBef>
                <a:spcPts val="900"/>
              </a:spcBef>
              <a:spcAft>
                <a:spcPts val="0"/>
              </a:spcAft>
              <a:buNone/>
            </a:pPr>
            <a:r>
              <a:rPr b="0" i="0" lang="en-US" sz="2700" u="none" cap="none" strike="noStrike">
                <a:solidFill>
                  <a:srgbClr val="000000"/>
                </a:solidFill>
                <a:latin typeface="Arial"/>
                <a:ea typeface="Arial"/>
                <a:cs typeface="Arial"/>
                <a:sym typeface="Arial"/>
              </a:rPr>
              <a:t>- تفسير (Interpreting)		- تحديث (Updating)</a:t>
            </a:r>
            <a:endParaRPr b="0" i="0" sz="27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30"/>
                                        </p:tgtEl>
                                        <p:attrNameLst>
                                          <p:attrName>style.visibility</p:attrName>
                                        </p:attrNameLst>
                                      </p:cBhvr>
                                      <p:to>
                                        <p:strVal val="visible"/>
                                      </p:to>
                                    </p:set>
                                    <p:animEffect filter="fade" transition="in">
                                      <p:cBhvr>
                                        <p:cTn dur="500"/>
                                        <p:tgtEl>
                                          <p:spTgt spid="23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grpSp>
        <p:nvGrpSpPr>
          <p:cNvPr id="242" name="Google Shape;242;p39"/>
          <p:cNvGrpSpPr/>
          <p:nvPr/>
        </p:nvGrpSpPr>
        <p:grpSpPr>
          <a:xfrm flipH="1">
            <a:off x="6977774" y="4418471"/>
            <a:ext cx="4023343" cy="923289"/>
            <a:chOff x="645649" y="1388017"/>
            <a:chExt cx="4023343" cy="923289"/>
          </a:xfrm>
        </p:grpSpPr>
        <p:sp>
          <p:nvSpPr>
            <p:cNvPr id="243" name="Google Shape;243;p39"/>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44" name="Google Shape;244;p39"/>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45" name="Google Shape;245;p39"/>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246" name="Google Shape;246;p39"/>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47" name="Google Shape;247;p39"/>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248" name="Google Shape;248;p39"/>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249" name="Google Shape;249;p39"/>
          <p:cNvSpPr/>
          <p:nvPr/>
        </p:nvSpPr>
        <p:spPr>
          <a:xfrm>
            <a:off x="100428" y="648091"/>
            <a:ext cx="12011966" cy="2423740"/>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None/>
            </a:pPr>
            <a:r>
              <a:rPr b="0" i="0" lang="en-US" sz="2400" u="none" cap="none" strike="noStrike">
                <a:solidFill>
                  <a:schemeClr val="dk1"/>
                </a:solidFill>
                <a:latin typeface="Arial"/>
                <a:ea typeface="Arial"/>
                <a:cs typeface="Arial"/>
                <a:sym typeface="Arial"/>
              </a:rPr>
              <a:t>ج- </a:t>
            </a:r>
            <a:r>
              <a:rPr b="1" i="0" lang="en-US" sz="2400" u="none" cap="none" strike="noStrike">
                <a:solidFill>
                  <a:srgbClr val="C00000"/>
                </a:solidFill>
                <a:latin typeface="Arial"/>
                <a:ea typeface="Arial"/>
                <a:cs typeface="Arial"/>
                <a:sym typeface="Arial"/>
              </a:rPr>
              <a:t>المخرجات</a:t>
            </a:r>
            <a:r>
              <a:rPr b="0" i="0" lang="en-US" sz="2400" u="none" cap="none" strike="noStrike">
                <a:solidFill>
                  <a:schemeClr val="dk1"/>
                </a:solidFill>
                <a:latin typeface="Arial"/>
                <a:ea typeface="Arial"/>
                <a:cs typeface="Arial"/>
                <a:sym typeface="Arial"/>
              </a:rPr>
              <a:t> : هي كل ما ينتج عن النظام نتيجة عمليات المعالجة من معلومات، منتجات، خدمات، والتي يستفيد منها صانع القرار (المدير- الموظف).</a:t>
            </a:r>
            <a:endParaRPr/>
          </a:p>
          <a:p>
            <a:pPr indent="0" lvl="0" marL="0" marR="0" rtl="1" algn="just">
              <a:lnSpc>
                <a:spcPct val="100000"/>
              </a:lnSpc>
              <a:spcBef>
                <a:spcPts val="900"/>
              </a:spcBef>
              <a:spcAft>
                <a:spcPts val="0"/>
              </a:spcAft>
              <a:buNone/>
            </a:pPr>
            <a:r>
              <a:rPr b="1" i="0" lang="en-US" sz="2400" u="none" cap="none" strike="noStrike">
                <a:solidFill>
                  <a:srgbClr val="C00000"/>
                </a:solidFill>
                <a:latin typeface="Arial"/>
                <a:ea typeface="Arial"/>
                <a:cs typeface="Arial"/>
                <a:sym typeface="Arial"/>
              </a:rPr>
              <a:t>د- التغذية العكسية : </a:t>
            </a:r>
            <a:r>
              <a:rPr b="0" i="0" lang="en-US" sz="2400" u="none" cap="none" strike="noStrike">
                <a:solidFill>
                  <a:schemeClr val="dk1"/>
                </a:solidFill>
                <a:latin typeface="Arial"/>
                <a:ea typeface="Arial"/>
                <a:cs typeface="Arial"/>
                <a:sym typeface="Arial"/>
              </a:rPr>
              <a:t>تقتضي عملية ضبط النظام وجود رقابة على جميع عناصر النظام ويعبر عنها بالتغذية العكسية وهي عبارة عن ردود الأفعال السلبية أو الايجابية عن مخرجات النظام ، ويمكن التأكد من جودة مخرجات النظام من خلال مقارن المخرجات بمعايير محددة مسبقا للأداء ثم تغذية النظام بنتائج هذه المقارنة ، إن الهدف من عملية التغذية العكسية الحفاظ على مستوى أداء النظام ومعالجة الانحرافات ، مما يساهم في وصول النظام إلى حالة من التوازن والاستقرار .</a:t>
            </a:r>
            <a:endParaRPr/>
          </a:p>
        </p:txBody>
      </p:sp>
      <p:pic>
        <p:nvPicPr>
          <p:cNvPr id="250" name="Google Shape;250;p39"/>
          <p:cNvPicPr preferRelativeResize="0"/>
          <p:nvPr/>
        </p:nvPicPr>
        <p:blipFill rotWithShape="1">
          <a:blip r:embed="rId6">
            <a:alphaModFix/>
          </a:blip>
          <a:srcRect b="18595" l="30222" r="29799" t="42674"/>
          <a:stretch/>
        </p:blipFill>
        <p:spPr>
          <a:xfrm>
            <a:off x="2999657" y="3140968"/>
            <a:ext cx="6624736" cy="3608287"/>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42"/>
                                        </p:tgtEl>
                                        <p:attrNameLst>
                                          <p:attrName>style.visibility</p:attrName>
                                        </p:attrNameLst>
                                      </p:cBhvr>
                                      <p:to>
                                        <p:strVal val="visible"/>
                                      </p:to>
                                    </p:set>
                                    <p:animEffect filter="fade" transition="in">
                                      <p:cBhvr>
                                        <p:cTn dur="500"/>
                                        <p:tgtEl>
                                          <p:spTgt spid="24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grpSp>
        <p:nvGrpSpPr>
          <p:cNvPr id="255" name="Google Shape;255;p40"/>
          <p:cNvGrpSpPr/>
          <p:nvPr/>
        </p:nvGrpSpPr>
        <p:grpSpPr>
          <a:xfrm flipH="1">
            <a:off x="6977774" y="4418471"/>
            <a:ext cx="4023343" cy="923289"/>
            <a:chOff x="645649" y="1388017"/>
            <a:chExt cx="4023343" cy="923289"/>
          </a:xfrm>
        </p:grpSpPr>
        <p:sp>
          <p:nvSpPr>
            <p:cNvPr id="256" name="Google Shape;256;p40"/>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57" name="Google Shape;257;p40"/>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58" name="Google Shape;258;p40"/>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259" name="Google Shape;259;p4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60" name="Google Shape;260;p40"/>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261" name="Google Shape;261;p40"/>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262" name="Google Shape;262;p40"/>
          <p:cNvSpPr/>
          <p:nvPr/>
        </p:nvSpPr>
        <p:spPr>
          <a:xfrm>
            <a:off x="100428" y="753021"/>
            <a:ext cx="12011966" cy="5144485"/>
          </a:xfrm>
          <a:prstGeom prst="rect">
            <a:avLst/>
          </a:prstGeom>
          <a:noFill/>
          <a:ln>
            <a:noFill/>
          </a:ln>
        </p:spPr>
        <p:txBody>
          <a:bodyPr anchorCtr="0" anchor="t" bIns="45700" lIns="91425" spcFirstLastPara="1" rIns="91425" wrap="square" tIns="45700">
            <a:spAutoFit/>
          </a:bodyPr>
          <a:lstStyle/>
          <a:p>
            <a:pPr indent="0" lvl="0" marL="0" marR="0" rtl="1" algn="just">
              <a:lnSpc>
                <a:spcPct val="110000"/>
              </a:lnSpc>
              <a:spcBef>
                <a:spcPts val="0"/>
              </a:spcBef>
              <a:spcAft>
                <a:spcPts val="0"/>
              </a:spcAft>
              <a:buNone/>
            </a:pPr>
            <a:r>
              <a:rPr b="1" i="1" lang="en-US" sz="2600" u="none" cap="none" strike="noStrike">
                <a:solidFill>
                  <a:srgbClr val="C00000"/>
                </a:solidFill>
                <a:latin typeface="Arial"/>
                <a:ea typeface="Arial"/>
                <a:cs typeface="Arial"/>
                <a:sym typeface="Arial"/>
              </a:rPr>
              <a:t>ثانياً : خصائص نظام المعلومات الإدارية : يتصف النظام بمجموعة من الخصائص يمكن تحديد أهمها :</a:t>
            </a:r>
            <a:endParaRPr/>
          </a:p>
          <a:p>
            <a:pPr indent="0" lvl="0" marL="0" marR="0" rtl="1" algn="just">
              <a:lnSpc>
                <a:spcPct val="110000"/>
              </a:lnSpc>
              <a:spcBef>
                <a:spcPts val="900"/>
              </a:spcBef>
              <a:spcAft>
                <a:spcPts val="0"/>
              </a:spcAft>
              <a:buNone/>
            </a:pPr>
            <a:r>
              <a:rPr b="0" i="0" lang="en-US" sz="2800" u="none" cap="none" strike="noStrike">
                <a:solidFill>
                  <a:schemeClr val="dk1"/>
                </a:solidFill>
                <a:latin typeface="Arial"/>
                <a:ea typeface="Arial"/>
                <a:cs typeface="Arial"/>
                <a:sym typeface="Arial"/>
              </a:rPr>
              <a:t>1. هدف النظام : لابد أن يكون لكل نظام في الكون هدف يسعى إلى تحقيقه وإلا لا مبرر لوجوده و بعد تحديد الهدف العام للنظام يمكن أن نحدد الأهداف الفرعية لكل عنصر من العناصر المكونة للنظام التي يجب أن تعمل معا </a:t>
            </a:r>
            <a:r>
              <a:rPr lang="en-US" sz="2800">
                <a:solidFill>
                  <a:schemeClr val="dk1"/>
                </a:solidFill>
              </a:rPr>
              <a:t>وبتنسيق</a:t>
            </a:r>
            <a:r>
              <a:rPr b="0" i="0" lang="en-US" sz="2800" u="none" cap="none" strike="noStrike">
                <a:solidFill>
                  <a:schemeClr val="dk1"/>
                </a:solidFill>
                <a:latin typeface="Arial"/>
                <a:ea typeface="Arial"/>
                <a:cs typeface="Arial"/>
                <a:sym typeface="Arial"/>
              </a:rPr>
              <a:t> تام ليحقق كل عنصر هدفه الذي يسهم في تحقيق الهدف العام لنظام .</a:t>
            </a:r>
            <a:endParaRPr/>
          </a:p>
          <a:p>
            <a:pPr indent="0" lvl="0" marL="0" marR="0" rtl="1" algn="just">
              <a:lnSpc>
                <a:spcPct val="110000"/>
              </a:lnSpc>
              <a:spcBef>
                <a:spcPts val="900"/>
              </a:spcBef>
              <a:spcAft>
                <a:spcPts val="0"/>
              </a:spcAft>
              <a:buNone/>
            </a:pPr>
            <a:r>
              <a:rPr b="0" i="0" lang="en-US" sz="2800" u="none" cap="none" strike="noStrike">
                <a:solidFill>
                  <a:schemeClr val="dk1"/>
                </a:solidFill>
                <a:latin typeface="Arial"/>
                <a:ea typeface="Arial"/>
                <a:cs typeface="Arial"/>
                <a:sym typeface="Arial"/>
              </a:rPr>
              <a:t>على سبيل المثال المدرسة لديها هدف عام هو خريج جيد وتقديم خدمات وكل مرحلة تعليمية لها هدف، حيث مجموع أهداف هذه المرحلة  تمثل الهدف العام للمؤسسة التعليمية.</a:t>
            </a:r>
            <a:endParaRPr b="0" i="0" sz="2800" u="none" cap="none" strike="noStrike">
              <a:solidFill>
                <a:schemeClr val="dk1"/>
              </a:solidFill>
              <a:latin typeface="Arial"/>
              <a:ea typeface="Arial"/>
              <a:cs typeface="Arial"/>
              <a:sym typeface="Arial"/>
            </a:endParaRPr>
          </a:p>
          <a:p>
            <a:pPr indent="0" lvl="0" marL="0" marR="0" rtl="1" algn="just">
              <a:lnSpc>
                <a:spcPct val="110000"/>
              </a:lnSpc>
              <a:spcBef>
                <a:spcPts val="900"/>
              </a:spcBef>
              <a:spcAft>
                <a:spcPts val="0"/>
              </a:spcAft>
              <a:buNone/>
            </a:pPr>
            <a:r>
              <a:rPr b="0" i="0" lang="en-US" sz="2800" u="none" cap="none" strike="noStrike">
                <a:solidFill>
                  <a:schemeClr val="dk1"/>
                </a:solidFill>
                <a:latin typeface="Arial"/>
                <a:ea typeface="Arial"/>
                <a:cs typeface="Arial"/>
                <a:sym typeface="Arial"/>
              </a:rPr>
              <a:t>2. مستويات النظام : يحتوي كل نظام في الكون على عدد من النظم الفرعية مجموعها يمثل النظام الكلي العام ويفضل أن نحدد النظام العام ثم نحدد النظم الفرعية بداخله ومخرجات كل نظام فرعي تكون مدخلات لنظام فرعي آخر كما أن انتقال مخرجات أي نظام فرعي لتصبح مدخلات لنظام فرعي آخر يتم عبر حدود كل نظام فرعي مثال مخرجات المرحلة الابتدائية هي مدخلات المرحلة الاعدادية وهكذا حتي الجامعة.</a:t>
            </a:r>
            <a:endParaRPr b="0" i="0" sz="2800" u="none" cap="none" strike="noStrike">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55"/>
                                        </p:tgtEl>
                                        <p:attrNameLst>
                                          <p:attrName>style.visibility</p:attrName>
                                        </p:attrNameLst>
                                      </p:cBhvr>
                                      <p:to>
                                        <p:strVal val="visible"/>
                                      </p:to>
                                    </p:set>
                                    <p:animEffect filter="fade" transition="in">
                                      <p:cBhvr>
                                        <p:cTn dur="500"/>
                                        <p:tgtEl>
                                          <p:spTgt spid="25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grpSp>
        <p:nvGrpSpPr>
          <p:cNvPr id="267" name="Google Shape;267;p41"/>
          <p:cNvGrpSpPr/>
          <p:nvPr/>
        </p:nvGrpSpPr>
        <p:grpSpPr>
          <a:xfrm flipH="1">
            <a:off x="6977774" y="4418471"/>
            <a:ext cx="4023343" cy="923289"/>
            <a:chOff x="645649" y="1388017"/>
            <a:chExt cx="4023343" cy="923289"/>
          </a:xfrm>
        </p:grpSpPr>
        <p:sp>
          <p:nvSpPr>
            <p:cNvPr id="268" name="Google Shape;268;p41"/>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69" name="Google Shape;269;p41"/>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70" name="Google Shape;270;p41"/>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271" name="Google Shape;271;p4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72" name="Google Shape;272;p41"/>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273" name="Google Shape;273;p41"/>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274" name="Google Shape;274;p41"/>
          <p:cNvSpPr/>
          <p:nvPr/>
        </p:nvSpPr>
        <p:spPr>
          <a:xfrm>
            <a:off x="100428" y="753021"/>
            <a:ext cx="12011966" cy="5130379"/>
          </a:xfrm>
          <a:prstGeom prst="rect">
            <a:avLst/>
          </a:prstGeom>
          <a:noFill/>
          <a:ln>
            <a:noFill/>
          </a:ln>
        </p:spPr>
        <p:txBody>
          <a:bodyPr anchorCtr="0" anchor="t" bIns="45700" lIns="91425" spcFirstLastPara="1" rIns="91425" wrap="square" tIns="45700">
            <a:spAutoFit/>
          </a:bodyPr>
          <a:lstStyle/>
          <a:p>
            <a:pPr indent="0" lvl="0" marL="0" marR="0" rtl="1" algn="just">
              <a:lnSpc>
                <a:spcPct val="110000"/>
              </a:lnSpc>
              <a:spcBef>
                <a:spcPts val="0"/>
              </a:spcBef>
              <a:spcAft>
                <a:spcPts val="0"/>
              </a:spcAft>
              <a:buNone/>
            </a:pPr>
            <a:r>
              <a:rPr b="0" i="0" lang="en-US" sz="2600" u="none" cap="none" strike="noStrike">
                <a:solidFill>
                  <a:schemeClr val="dk1"/>
                </a:solidFill>
                <a:latin typeface="Arial"/>
                <a:ea typeface="Arial"/>
                <a:cs typeface="Arial"/>
                <a:sym typeface="Arial"/>
              </a:rPr>
              <a:t>3. الكلية والشمول : أن النظام ككل واحد ليس مجرد مجموع أجزائه وعناصره أنه في الواقع نتاج تفاعل الأجزاء والمكونات والأجزاء وينتج منها نظاما يقوم على قاعدة التفاعل والتكامل المتبادل </a:t>
            </a:r>
            <a:r>
              <a:rPr lang="en-US" sz="2600">
                <a:solidFill>
                  <a:schemeClr val="dk1"/>
                </a:solidFill>
              </a:rPr>
              <a:t>مكوناته</a:t>
            </a:r>
            <a:r>
              <a:rPr b="0" i="0" lang="en-US" sz="2600" u="none" cap="none" strike="noStrike">
                <a:solidFill>
                  <a:schemeClr val="dk1"/>
                </a:solidFill>
                <a:latin typeface="Arial"/>
                <a:ea typeface="Arial"/>
                <a:cs typeface="Arial"/>
                <a:sym typeface="Arial"/>
              </a:rPr>
              <a:t> وعناصره أو نظمه الفرعية .كما يجب النظر إلى كل نظام فرعي على </a:t>
            </a:r>
            <a:r>
              <a:rPr lang="en-US" sz="2600">
                <a:solidFill>
                  <a:schemeClr val="dk1"/>
                </a:solidFill>
              </a:rPr>
              <a:t>أنه</a:t>
            </a:r>
            <a:r>
              <a:rPr b="0" i="0" lang="en-US" sz="2600" u="none" cap="none" strike="noStrike">
                <a:solidFill>
                  <a:schemeClr val="dk1"/>
                </a:solidFill>
                <a:latin typeface="Arial"/>
                <a:ea typeface="Arial"/>
                <a:cs typeface="Arial"/>
                <a:sym typeface="Arial"/>
              </a:rPr>
              <a:t> جزء من كل أي التأكيد على النظرة الكلية والابتعاد عن النظرة الجزئية في علاقة أجزاء النظام بالنظام الكلي .</a:t>
            </a:r>
            <a:endParaRPr/>
          </a:p>
          <a:p>
            <a:pPr indent="0" lvl="0" marL="0" marR="0" rtl="1" algn="just">
              <a:lnSpc>
                <a:spcPct val="110000"/>
              </a:lnSpc>
              <a:spcBef>
                <a:spcPts val="900"/>
              </a:spcBef>
              <a:spcAft>
                <a:spcPts val="0"/>
              </a:spcAft>
              <a:buNone/>
            </a:pPr>
            <a:r>
              <a:rPr b="0" i="0" lang="en-US" sz="2600" u="none" cap="none" strike="noStrike">
                <a:solidFill>
                  <a:schemeClr val="dk1"/>
                </a:solidFill>
                <a:latin typeface="Arial"/>
                <a:ea typeface="Arial"/>
                <a:cs typeface="Arial"/>
                <a:sym typeface="Arial"/>
              </a:rPr>
              <a:t>4. التكيف : يقصد به قدرة النظام على الاستجابة لمتغيرات البيئة الخارجية، والنظم المفتوحة وشب</a:t>
            </a:r>
            <a:r>
              <a:rPr lang="en-US" sz="2600">
                <a:solidFill>
                  <a:schemeClr val="dk1"/>
                </a:solidFill>
              </a:rPr>
              <a:t>ه</a:t>
            </a:r>
            <a:r>
              <a:rPr b="0" i="0" lang="en-US" sz="2600" u="none" cap="none" strike="noStrike">
                <a:solidFill>
                  <a:schemeClr val="dk1"/>
                </a:solidFill>
                <a:latin typeface="Arial"/>
                <a:ea typeface="Arial"/>
                <a:cs typeface="Arial"/>
                <a:sym typeface="Arial"/>
              </a:rPr>
              <a:t> المفتوحة تمتاز بقدرتها على الاستجابة لمتغيرات البيئة الخارجية وتعتبر النظم شبه المفتوحة أكثر قدرة على التكيف والوصول عل</a:t>
            </a:r>
            <a:r>
              <a:rPr lang="en-US" sz="2600">
                <a:solidFill>
                  <a:schemeClr val="dk1"/>
                </a:solidFill>
              </a:rPr>
              <a:t>ي</a:t>
            </a:r>
            <a:r>
              <a:rPr b="0" i="0" lang="en-US" sz="2600" u="none" cap="none" strike="noStrike">
                <a:solidFill>
                  <a:schemeClr val="dk1"/>
                </a:solidFill>
                <a:latin typeface="Arial"/>
                <a:ea typeface="Arial"/>
                <a:cs typeface="Arial"/>
                <a:sym typeface="Arial"/>
              </a:rPr>
              <a:t> حالة التوازن من خلال علاقتها بالبيئة الخارجية وذلك بسبب قدرتها على السيطرة على متغيرات البيئة الخارجية من خلال عملية التغذية العكسية والرقابة .</a:t>
            </a:r>
            <a:endParaRPr/>
          </a:p>
          <a:p>
            <a:pPr indent="0" lvl="0" marL="0" marR="0" rtl="1" algn="just">
              <a:lnSpc>
                <a:spcPct val="110000"/>
              </a:lnSpc>
              <a:spcBef>
                <a:spcPts val="900"/>
              </a:spcBef>
              <a:spcAft>
                <a:spcPts val="0"/>
              </a:spcAft>
              <a:buNone/>
            </a:pPr>
            <a:r>
              <a:rPr b="0" i="0" lang="en-US" sz="2600" u="none" cap="none" strike="noStrike">
                <a:solidFill>
                  <a:schemeClr val="dk1"/>
                </a:solidFill>
                <a:latin typeface="Arial"/>
                <a:ea typeface="Arial"/>
                <a:cs typeface="Arial"/>
                <a:sym typeface="Arial"/>
              </a:rPr>
              <a:t>5. حدود النظام : للنظم حدود افتراضية أو تنظيمية، وكل نظام بما في ذلك نظام المعلومات يعمل ضمن </a:t>
            </a:r>
            <a:r>
              <a:rPr lang="en-US" sz="2600">
                <a:solidFill>
                  <a:schemeClr val="dk1"/>
                </a:solidFill>
              </a:rPr>
              <a:t>إطار</a:t>
            </a:r>
            <a:r>
              <a:rPr b="0" i="0" lang="en-US" sz="2600" u="none" cap="none" strike="noStrike">
                <a:solidFill>
                  <a:schemeClr val="dk1"/>
                </a:solidFill>
                <a:latin typeface="Arial"/>
                <a:ea typeface="Arial"/>
                <a:cs typeface="Arial"/>
                <a:sym typeface="Arial"/>
              </a:rPr>
              <a:t> تنظيمي معين وأن كل ما هو خارج  عن النظام يمثل البيئة الخارجية . وإن تحديد حدود النظام يساعدنا في تحديد الصورة الكلية للنظام ، وحدود النظام تجعل من السهل دراسته وتحليله .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67"/>
                                        </p:tgtEl>
                                        <p:attrNameLst>
                                          <p:attrName>style.visibility</p:attrName>
                                        </p:attrNameLst>
                                      </p:cBhvr>
                                      <p:to>
                                        <p:strVal val="visible"/>
                                      </p:to>
                                    </p:set>
                                    <p:animEffect filter="fade" transition="in">
                                      <p:cBhvr>
                                        <p:cTn dur="500"/>
                                        <p:tgtEl>
                                          <p:spTgt spid="26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grpSp>
        <p:nvGrpSpPr>
          <p:cNvPr id="279" name="Google Shape;279;p42"/>
          <p:cNvGrpSpPr/>
          <p:nvPr/>
        </p:nvGrpSpPr>
        <p:grpSpPr>
          <a:xfrm flipH="1">
            <a:off x="6977774" y="4418471"/>
            <a:ext cx="4023343" cy="923289"/>
            <a:chOff x="645649" y="1388017"/>
            <a:chExt cx="4023343" cy="923289"/>
          </a:xfrm>
        </p:grpSpPr>
        <p:sp>
          <p:nvSpPr>
            <p:cNvPr id="280" name="Google Shape;280;p42"/>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81" name="Google Shape;281;p42"/>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82" name="Google Shape;282;p42"/>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283" name="Google Shape;283;p4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84" name="Google Shape;284;p42"/>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285" name="Google Shape;285;p42"/>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286" name="Google Shape;286;p42"/>
          <p:cNvSpPr/>
          <p:nvPr/>
        </p:nvSpPr>
        <p:spPr>
          <a:xfrm>
            <a:off x="130408" y="588131"/>
            <a:ext cx="12011966" cy="5945795"/>
          </a:xfrm>
          <a:prstGeom prst="rect">
            <a:avLst/>
          </a:prstGeom>
          <a:noFill/>
          <a:ln>
            <a:noFill/>
          </a:ln>
        </p:spPr>
        <p:txBody>
          <a:bodyPr anchorCtr="0" anchor="t" bIns="45700" lIns="91425" spcFirstLastPara="1" rIns="91425" wrap="square" tIns="45700">
            <a:spAutoFit/>
          </a:bodyPr>
          <a:lstStyle/>
          <a:p>
            <a:pPr indent="0" lvl="0" marL="0" marR="0" rtl="1" algn="just">
              <a:lnSpc>
                <a:spcPct val="110000"/>
              </a:lnSpc>
              <a:spcBef>
                <a:spcPts val="0"/>
              </a:spcBef>
              <a:spcAft>
                <a:spcPts val="0"/>
              </a:spcAft>
              <a:buNone/>
            </a:pPr>
            <a:r>
              <a:rPr b="1" i="0" lang="en-US" sz="2500" u="none" cap="none" strike="noStrike">
                <a:solidFill>
                  <a:srgbClr val="C00000"/>
                </a:solidFill>
                <a:latin typeface="Arial"/>
                <a:ea typeface="Arial"/>
                <a:cs typeface="Arial"/>
                <a:sym typeface="Arial"/>
              </a:rPr>
              <a:t>البيانات ، المعلومات ، المعرفة :</a:t>
            </a:r>
            <a:endParaRPr b="1" i="0" sz="2500" u="none" cap="none" strike="noStrike">
              <a:solidFill>
                <a:srgbClr val="C00000"/>
              </a:solidFill>
              <a:latin typeface="Arial"/>
              <a:ea typeface="Arial"/>
              <a:cs typeface="Arial"/>
              <a:sym typeface="Arial"/>
            </a:endParaRPr>
          </a:p>
          <a:p>
            <a:pPr indent="0" lvl="0" marL="0" marR="0" rtl="1" algn="just">
              <a:lnSpc>
                <a:spcPct val="110000"/>
              </a:lnSpc>
              <a:spcBef>
                <a:spcPts val="600"/>
              </a:spcBef>
              <a:spcAft>
                <a:spcPts val="0"/>
              </a:spcAft>
              <a:buNone/>
            </a:pPr>
            <a:r>
              <a:rPr b="0" i="1" lang="en-US" sz="2500" u="none" cap="none" strike="noStrike">
                <a:solidFill>
                  <a:srgbClr val="00B0F0"/>
                </a:solidFill>
                <a:latin typeface="Arial"/>
                <a:ea typeface="Arial"/>
                <a:cs typeface="Arial"/>
                <a:sym typeface="Arial"/>
              </a:rPr>
              <a:t>البيانات</a:t>
            </a:r>
            <a:r>
              <a:rPr b="0" i="0" lang="en-US" sz="2500" u="none" cap="none" strike="noStrike">
                <a:solidFill>
                  <a:schemeClr val="dk1"/>
                </a:solidFill>
                <a:latin typeface="Arial"/>
                <a:ea typeface="Arial"/>
                <a:cs typeface="Arial"/>
                <a:sym typeface="Arial"/>
              </a:rPr>
              <a:t> </a:t>
            </a:r>
            <a:r>
              <a:rPr b="0" i="1" lang="en-US" sz="2500" u="none" cap="none" strike="noStrike">
                <a:solidFill>
                  <a:srgbClr val="00B0F0"/>
                </a:solidFill>
                <a:latin typeface="Arial"/>
                <a:ea typeface="Arial"/>
                <a:cs typeface="Arial"/>
                <a:sym typeface="Arial"/>
              </a:rPr>
              <a:t>Data</a:t>
            </a:r>
            <a:r>
              <a:rPr b="0" i="0" lang="en-US" sz="2500" u="none" cap="none" strike="noStrike">
                <a:solidFill>
                  <a:schemeClr val="dk1"/>
                </a:solidFill>
                <a:latin typeface="Arial"/>
                <a:ea typeface="Arial"/>
                <a:cs typeface="Arial"/>
                <a:sym typeface="Arial"/>
              </a:rPr>
              <a:t> :  هي مواد وحقائق خام أولية ليست ذات قيمة بشكلها الأولي ما لم تتحول إلى معلومات مفهومة ومفيدة، أو هي (مجموعة من الحقائق والمشاهدات قد تكون أرقاما أو كلمات أو رموز أو حروفًا) ومن الأمثلة على ذلك كميات الإنتاج ، حجم المبيعات، أسماء الطلبة، أعداد الطلبة. ويمكن أن تجمع عن طريق الملاحظة أو المشاهدة وتخزن بأسلوب معين ويمكن أن تعبر عن حقائق حالية أو تاريخية أو مستقبلية. </a:t>
            </a:r>
            <a:endParaRPr/>
          </a:p>
          <a:p>
            <a:pPr indent="0" lvl="0" marL="0" marR="0" rtl="1" algn="just">
              <a:lnSpc>
                <a:spcPct val="110000"/>
              </a:lnSpc>
              <a:spcBef>
                <a:spcPts val="600"/>
              </a:spcBef>
              <a:spcAft>
                <a:spcPts val="0"/>
              </a:spcAft>
              <a:buNone/>
            </a:pPr>
            <a:r>
              <a:rPr b="0" i="1" lang="en-US" sz="2500" u="none" cap="none" strike="noStrike">
                <a:solidFill>
                  <a:srgbClr val="00B0F0"/>
                </a:solidFill>
                <a:latin typeface="Arial"/>
                <a:ea typeface="Arial"/>
                <a:cs typeface="Arial"/>
                <a:sym typeface="Arial"/>
              </a:rPr>
              <a:t>المعلومات :Information </a:t>
            </a:r>
            <a:endParaRPr/>
          </a:p>
          <a:p>
            <a:pPr indent="0" lvl="0" marL="0" marR="0" rtl="1" algn="just">
              <a:lnSpc>
                <a:spcPct val="110000"/>
              </a:lnSpc>
              <a:spcBef>
                <a:spcPts val="600"/>
              </a:spcBef>
              <a:spcAft>
                <a:spcPts val="0"/>
              </a:spcAft>
              <a:buNone/>
            </a:pPr>
            <a:r>
              <a:rPr b="0" i="0" lang="en-US" sz="2500" u="none" cap="none" strike="noStrike">
                <a:solidFill>
                  <a:schemeClr val="dk1"/>
                </a:solidFill>
                <a:latin typeface="Arial"/>
                <a:ea typeface="Arial"/>
                <a:cs typeface="Arial"/>
                <a:sym typeface="Arial"/>
              </a:rPr>
              <a:t>هي مجموعة من البيانات المنظمة والمنسقة ، أو هي بيانات تمت معالجتها ثم تطبيقها وتحليلها وتنظيمها وتلخيصها بشكل يسمح باستخدامها والاستفادة منها حيث أصبحت ذات معنى لمستخدميها . </a:t>
            </a:r>
            <a:endParaRPr/>
          </a:p>
          <a:p>
            <a:pPr indent="0" lvl="0" marL="0" marR="0" rtl="1" algn="just">
              <a:lnSpc>
                <a:spcPct val="110000"/>
              </a:lnSpc>
              <a:spcBef>
                <a:spcPts val="600"/>
              </a:spcBef>
              <a:spcAft>
                <a:spcPts val="0"/>
              </a:spcAft>
              <a:buNone/>
            </a:pPr>
            <a:r>
              <a:rPr b="0" i="1" lang="en-US" sz="2500" u="none" cap="none" strike="noStrike">
                <a:solidFill>
                  <a:srgbClr val="00B0F0"/>
                </a:solidFill>
                <a:latin typeface="Arial"/>
                <a:ea typeface="Arial"/>
                <a:cs typeface="Arial"/>
                <a:sym typeface="Arial"/>
              </a:rPr>
              <a:t>المعرفة</a:t>
            </a:r>
            <a:r>
              <a:rPr b="0" i="0" lang="en-US" sz="2500" u="none" cap="none" strike="noStrike">
                <a:solidFill>
                  <a:schemeClr val="dk1"/>
                </a:solidFill>
                <a:latin typeface="Arial"/>
                <a:ea typeface="Arial"/>
                <a:cs typeface="Arial"/>
                <a:sym typeface="Arial"/>
              </a:rPr>
              <a:t> : </a:t>
            </a:r>
            <a:r>
              <a:rPr b="0" i="1" lang="en-US" sz="2500" u="none" cap="none" strike="noStrike">
                <a:solidFill>
                  <a:srgbClr val="00B0F0"/>
                </a:solidFill>
                <a:latin typeface="Arial"/>
                <a:ea typeface="Arial"/>
                <a:cs typeface="Arial"/>
                <a:sym typeface="Arial"/>
              </a:rPr>
              <a:t>Knowledge</a:t>
            </a:r>
            <a:endParaRPr/>
          </a:p>
          <a:p>
            <a:pPr indent="0" lvl="0" marL="0" marR="0" rtl="1" algn="just">
              <a:lnSpc>
                <a:spcPct val="110000"/>
              </a:lnSpc>
              <a:spcBef>
                <a:spcPts val="600"/>
              </a:spcBef>
              <a:spcAft>
                <a:spcPts val="0"/>
              </a:spcAft>
              <a:buNone/>
            </a:pPr>
            <a:r>
              <a:rPr b="0" i="0" lang="en-US" sz="2500" u="none" cap="none" strike="noStrike">
                <a:solidFill>
                  <a:schemeClr val="dk1"/>
                </a:solidFill>
                <a:latin typeface="Arial"/>
                <a:ea typeface="Arial"/>
                <a:cs typeface="Arial"/>
                <a:sym typeface="Arial"/>
              </a:rPr>
              <a:t>هي عبارة عن معلومات تم تنظيمها ومعالجتها </a:t>
            </a:r>
            <a:r>
              <a:rPr lang="en-US" sz="2500">
                <a:solidFill>
                  <a:schemeClr val="dk1"/>
                </a:solidFill>
              </a:rPr>
              <a:t>وتحويلها</a:t>
            </a:r>
            <a:r>
              <a:rPr b="0" i="0" lang="en-US" sz="2500" u="none" cap="none" strike="noStrike">
                <a:solidFill>
                  <a:schemeClr val="dk1"/>
                </a:solidFill>
                <a:latin typeface="Arial"/>
                <a:ea typeface="Arial"/>
                <a:cs typeface="Arial"/>
                <a:sym typeface="Arial"/>
              </a:rPr>
              <a:t> إلى خبرة أو معرفة مبتكرة لا تعرف عنها شيء من قبل ، أو تصف شيئا يوسع من معارفنا السابقة أو يعدل منها ، أو هي الحصيلة النهائية لاستخدام المعلومات من قبل صناع القرار والمستخدمين الذين يحولون المعلومات إلى معرفة و عمل مثمر يخدمهم و يخدم مجتمعهم ، فإنتاج منتج لأول مرة أو ابتكار طريق جديدة في التسويق أو الإنتاج يعبر عنه بالمعرفة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79"/>
                                        </p:tgtEl>
                                        <p:attrNameLst>
                                          <p:attrName>style.visibility</p:attrName>
                                        </p:attrNameLst>
                                      </p:cBhvr>
                                      <p:to>
                                        <p:strVal val="visible"/>
                                      </p:to>
                                    </p:set>
                                    <p:animEffect filter="fade" transition="in">
                                      <p:cBhvr>
                                        <p:cTn dur="500"/>
                                        <p:tgtEl>
                                          <p:spTgt spid="27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grpSp>
        <p:nvGrpSpPr>
          <p:cNvPr id="291" name="Google Shape;291;p43"/>
          <p:cNvGrpSpPr/>
          <p:nvPr/>
        </p:nvGrpSpPr>
        <p:grpSpPr>
          <a:xfrm flipH="1">
            <a:off x="6977774" y="4418471"/>
            <a:ext cx="4023343" cy="923289"/>
            <a:chOff x="645649" y="1388017"/>
            <a:chExt cx="4023343" cy="923289"/>
          </a:xfrm>
        </p:grpSpPr>
        <p:sp>
          <p:nvSpPr>
            <p:cNvPr id="292" name="Google Shape;292;p43"/>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93" name="Google Shape;293;p43"/>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94" name="Google Shape;294;p43"/>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295" name="Google Shape;295;p4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96" name="Google Shape;296;p43"/>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297" name="Google Shape;297;p43"/>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298" name="Google Shape;298;p43"/>
          <p:cNvSpPr/>
          <p:nvPr/>
        </p:nvSpPr>
        <p:spPr>
          <a:xfrm>
            <a:off x="130408" y="588131"/>
            <a:ext cx="12011966" cy="5373779"/>
          </a:xfrm>
          <a:prstGeom prst="rect">
            <a:avLst/>
          </a:prstGeom>
          <a:noFill/>
          <a:ln>
            <a:noFill/>
          </a:ln>
        </p:spPr>
        <p:txBody>
          <a:bodyPr anchorCtr="0" anchor="t" bIns="45700" lIns="91425" spcFirstLastPara="1" rIns="91425" wrap="square" tIns="45700">
            <a:spAutoFit/>
          </a:bodyPr>
          <a:lstStyle/>
          <a:p>
            <a:pPr indent="0" lvl="0" marL="0" marR="0" rtl="1" algn="just">
              <a:lnSpc>
                <a:spcPct val="110000"/>
              </a:lnSpc>
              <a:spcBef>
                <a:spcPts val="0"/>
              </a:spcBef>
              <a:spcAft>
                <a:spcPts val="0"/>
              </a:spcAft>
              <a:buNone/>
            </a:pPr>
            <a:r>
              <a:rPr b="1" i="1" lang="en-US" sz="2400" u="none" cap="none" strike="noStrike">
                <a:solidFill>
                  <a:srgbClr val="C00000"/>
                </a:solidFill>
                <a:latin typeface="Arial"/>
                <a:ea typeface="Arial"/>
                <a:cs typeface="Arial"/>
                <a:sym typeface="Arial"/>
              </a:rPr>
              <a:t>ثالثاً : نظام المعلومات الإدارية :</a:t>
            </a:r>
            <a:endParaRPr/>
          </a:p>
          <a:p>
            <a:pPr indent="0" lvl="0" marL="0" marR="0" rtl="1" algn="just">
              <a:lnSpc>
                <a:spcPct val="110000"/>
              </a:lnSpc>
              <a:spcBef>
                <a:spcPts val="0"/>
              </a:spcBef>
              <a:spcAft>
                <a:spcPts val="0"/>
              </a:spcAft>
              <a:buNone/>
            </a:pPr>
            <a:r>
              <a:rPr b="0" i="0" lang="en-US" sz="3200" u="none" cap="none" strike="noStrike">
                <a:solidFill>
                  <a:schemeClr val="dk1"/>
                </a:solidFill>
                <a:latin typeface="Arial"/>
                <a:ea typeface="Arial"/>
                <a:cs typeface="Arial"/>
                <a:sym typeface="Arial"/>
              </a:rPr>
              <a:t>يعرف نظام المعلومات الإدارية : " بأنه مجموعة من العناصر المتداخلة أو المتفاعلة بعضها البعض مثل أنواع البيانات والمعلومات وتعمل على معالجتها وتخزينها وبثها وتوزيعها على المستفيدين (المدراء - الموظفين) لغرض دعم عملية اتخاذ القرار ، وليس شرطا أن يكون نظام المعلومات محوسب يمكن أن يكون يدوياً في كل عملياته (الإدخال ، المعالجة ، المخرجات) حيث تستغرق وقتا وجهدًا وتكون أحيانا أقل دقة لذلك ظهرت الحاجة إلى النظم المحوسبة ، وأصبح يطلق مصطلح (نظم المعلومات المحوسبة).</a:t>
            </a:r>
            <a:endParaRPr b="0" i="0" sz="3200" u="none" cap="none" strike="noStrike">
              <a:solidFill>
                <a:schemeClr val="dk1"/>
              </a:solidFill>
              <a:latin typeface="Arial"/>
              <a:ea typeface="Arial"/>
              <a:cs typeface="Arial"/>
              <a:sym typeface="Arial"/>
            </a:endParaRPr>
          </a:p>
          <a:p>
            <a:pPr indent="0" lvl="0" marL="0" marR="0" rtl="1" algn="just">
              <a:lnSpc>
                <a:spcPct val="110000"/>
              </a:lnSpc>
              <a:spcBef>
                <a:spcPts val="0"/>
              </a:spcBef>
              <a:spcAft>
                <a:spcPts val="0"/>
              </a:spcAft>
              <a:buNone/>
            </a:pPr>
            <a:r>
              <a:rPr b="0" i="0" lang="en-US" sz="3200" u="none" cap="none" strike="noStrike">
                <a:solidFill>
                  <a:schemeClr val="dk1"/>
                </a:solidFill>
                <a:latin typeface="Arial"/>
                <a:ea typeface="Arial"/>
                <a:cs typeface="Arial"/>
                <a:sym typeface="Arial"/>
              </a:rPr>
              <a:t>ويمكن تحديد تعريف نظام المعلومات: " بأنه مجموعة من العناصر البشرية والآلية التي تعمل معا على تجميع البيانات ومعالجتها وتحليلها وتبويبها طبقا لقواعد وإجراءات مقننة لأغراض محددة بغرض إتاحتها لصانعي القرارات على شكل معلومات ملائمة .</a:t>
            </a:r>
            <a:endParaRPr b="0" i="0" sz="3200" u="none" cap="none" strike="noStrike">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91"/>
                                        </p:tgtEl>
                                        <p:attrNameLst>
                                          <p:attrName>style.visibility</p:attrName>
                                        </p:attrNameLst>
                                      </p:cBhvr>
                                      <p:to>
                                        <p:strVal val="visible"/>
                                      </p:to>
                                    </p:set>
                                    <p:animEffect filter="fade" transition="in">
                                      <p:cBhvr>
                                        <p:cTn dur="500"/>
                                        <p:tgtEl>
                                          <p:spTgt spid="29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grpSp>
        <p:nvGrpSpPr>
          <p:cNvPr id="303" name="Google Shape;303;p44"/>
          <p:cNvGrpSpPr/>
          <p:nvPr/>
        </p:nvGrpSpPr>
        <p:grpSpPr>
          <a:xfrm flipH="1">
            <a:off x="6977774" y="4418471"/>
            <a:ext cx="4023343" cy="923289"/>
            <a:chOff x="645649" y="1388017"/>
            <a:chExt cx="4023343" cy="923289"/>
          </a:xfrm>
        </p:grpSpPr>
        <p:sp>
          <p:nvSpPr>
            <p:cNvPr id="304" name="Google Shape;304;p44"/>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05" name="Google Shape;305;p44"/>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06" name="Google Shape;306;p44"/>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307" name="Google Shape;307;p4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08" name="Google Shape;308;p44"/>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309" name="Google Shape;309;p44"/>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310" name="Google Shape;310;p44"/>
          <p:cNvSpPr/>
          <p:nvPr/>
        </p:nvSpPr>
        <p:spPr>
          <a:xfrm>
            <a:off x="130408" y="588131"/>
            <a:ext cx="12011966" cy="5693866"/>
          </a:xfrm>
          <a:prstGeom prst="rect">
            <a:avLst/>
          </a:prstGeom>
          <a:noFill/>
          <a:ln>
            <a:noFill/>
          </a:ln>
        </p:spPr>
        <p:txBody>
          <a:bodyPr anchorCtr="0" anchor="t" bIns="45700" lIns="91425" spcFirstLastPara="1" rIns="91425" wrap="square" tIns="45700">
            <a:spAutoFit/>
          </a:bodyPr>
          <a:lstStyle/>
          <a:p>
            <a:pPr indent="0" lvl="0" marL="0" marR="0" rtl="1" algn="just">
              <a:lnSpc>
                <a:spcPct val="130000"/>
              </a:lnSpc>
              <a:spcBef>
                <a:spcPts val="0"/>
              </a:spcBef>
              <a:spcAft>
                <a:spcPts val="0"/>
              </a:spcAft>
              <a:buNone/>
            </a:pPr>
            <a:r>
              <a:rPr b="1" i="1" lang="en-US" sz="2800" u="none" cap="none" strike="noStrike">
                <a:solidFill>
                  <a:srgbClr val="00B0F0"/>
                </a:solidFill>
                <a:latin typeface="Arial"/>
                <a:ea typeface="Arial"/>
                <a:cs typeface="Arial"/>
                <a:sym typeface="Arial"/>
              </a:rPr>
              <a:t>رابعاً : فوائد نظام المعلومات الإدارية :</a:t>
            </a:r>
            <a:endParaRPr/>
          </a:p>
          <a:p>
            <a:pPr indent="0" lvl="0" marL="0" marR="0" rtl="1" algn="just">
              <a:lnSpc>
                <a:spcPct val="130000"/>
              </a:lnSpc>
              <a:spcBef>
                <a:spcPts val="0"/>
              </a:spcBef>
              <a:spcAft>
                <a:spcPts val="0"/>
              </a:spcAft>
              <a:buNone/>
            </a:pPr>
            <a:r>
              <a:rPr b="0" i="0" lang="en-US" sz="2800" u="none" cap="none" strike="noStrike">
                <a:solidFill>
                  <a:schemeClr val="dk1"/>
                </a:solidFill>
                <a:latin typeface="Arial"/>
                <a:ea typeface="Arial"/>
                <a:cs typeface="Arial"/>
                <a:sym typeface="Arial"/>
              </a:rPr>
              <a:t>تقدم نظم المعلومات الإدارية العديد من الفوائد لمتخذي القرار كما تساعد العاملين في المنظمة على أدائهم لوظائفهم ، ومن أهم الفوائد التي يمكن أن تقدمها نظم المعلومات الإدارية :</a:t>
            </a:r>
            <a:endParaRPr/>
          </a:p>
          <a:p>
            <a:pPr indent="0" lvl="0" marL="0" marR="0" rtl="1" algn="just">
              <a:lnSpc>
                <a:spcPct val="130000"/>
              </a:lnSpc>
              <a:spcBef>
                <a:spcPts val="0"/>
              </a:spcBef>
              <a:spcAft>
                <a:spcPts val="0"/>
              </a:spcAft>
              <a:buNone/>
            </a:pPr>
            <a:r>
              <a:rPr b="0" i="0" lang="en-US" sz="2800" u="none" cap="none" strike="noStrike">
                <a:solidFill>
                  <a:schemeClr val="dk1"/>
                </a:solidFill>
                <a:latin typeface="Arial"/>
                <a:ea typeface="Arial"/>
                <a:cs typeface="Arial"/>
                <a:sym typeface="Arial"/>
              </a:rPr>
              <a:t>1- تقديم المعلومات إلى المستويات الإدارية المختلفة لمساعدتها في اتخاذ القرار</a:t>
            </a:r>
            <a:endParaRPr b="0" i="0" sz="2800" u="none" cap="none" strike="noStrike">
              <a:solidFill>
                <a:schemeClr val="dk1"/>
              </a:solidFill>
              <a:latin typeface="Arial"/>
              <a:ea typeface="Arial"/>
              <a:cs typeface="Arial"/>
              <a:sym typeface="Arial"/>
            </a:endParaRPr>
          </a:p>
          <a:p>
            <a:pPr indent="0" lvl="0" marL="0" marR="0" rtl="1" algn="just">
              <a:lnSpc>
                <a:spcPct val="130000"/>
              </a:lnSpc>
              <a:spcBef>
                <a:spcPts val="0"/>
              </a:spcBef>
              <a:spcAft>
                <a:spcPts val="0"/>
              </a:spcAft>
              <a:buNone/>
            </a:pPr>
            <a:r>
              <a:rPr b="0" i="0" lang="en-US" sz="2800" u="none" cap="none" strike="noStrike">
                <a:solidFill>
                  <a:schemeClr val="dk1"/>
                </a:solidFill>
                <a:latin typeface="Arial"/>
                <a:ea typeface="Arial"/>
                <a:cs typeface="Arial"/>
                <a:sym typeface="Arial"/>
              </a:rPr>
              <a:t>2- تقديم المعلومات لجميع العاملين </a:t>
            </a:r>
            <a:r>
              <a:rPr lang="en-US" sz="2800">
                <a:solidFill>
                  <a:schemeClr val="dk1"/>
                </a:solidFill>
              </a:rPr>
              <a:t>ومساعدتهم</a:t>
            </a:r>
            <a:r>
              <a:rPr b="0" i="0" lang="en-US" sz="2800" u="none" cap="none" strike="noStrike">
                <a:solidFill>
                  <a:schemeClr val="dk1"/>
                </a:solidFill>
                <a:latin typeface="Arial"/>
                <a:ea typeface="Arial"/>
                <a:cs typeface="Arial"/>
                <a:sym typeface="Arial"/>
              </a:rPr>
              <a:t> في أداء أنشطتهم الوظيفية . </a:t>
            </a:r>
            <a:endParaRPr/>
          </a:p>
          <a:p>
            <a:pPr indent="0" lvl="0" marL="0" marR="0" rtl="1" algn="just">
              <a:lnSpc>
                <a:spcPct val="130000"/>
              </a:lnSpc>
              <a:spcBef>
                <a:spcPts val="0"/>
              </a:spcBef>
              <a:spcAft>
                <a:spcPts val="0"/>
              </a:spcAft>
              <a:buNone/>
            </a:pPr>
            <a:r>
              <a:rPr b="0" i="0" lang="en-US" sz="2800" u="none" cap="none" strike="noStrike">
                <a:solidFill>
                  <a:schemeClr val="dk1"/>
                </a:solidFill>
                <a:latin typeface="Arial"/>
                <a:ea typeface="Arial"/>
                <a:cs typeface="Arial"/>
                <a:sym typeface="Arial"/>
              </a:rPr>
              <a:t>3- المساعدة في تقييم أنشطة المنظمة و إجراء عملية الرقابة  . </a:t>
            </a:r>
            <a:endParaRPr/>
          </a:p>
          <a:p>
            <a:pPr indent="0" lvl="0" marL="0" marR="0" rtl="1" algn="just">
              <a:lnSpc>
                <a:spcPct val="130000"/>
              </a:lnSpc>
              <a:spcBef>
                <a:spcPts val="0"/>
              </a:spcBef>
              <a:spcAft>
                <a:spcPts val="0"/>
              </a:spcAft>
              <a:buNone/>
            </a:pPr>
            <a:r>
              <a:rPr b="0" i="0" lang="en-US" sz="2800" u="none" cap="none" strike="noStrike">
                <a:solidFill>
                  <a:schemeClr val="dk1"/>
                </a:solidFill>
                <a:latin typeface="Arial"/>
                <a:ea typeface="Arial"/>
                <a:cs typeface="Arial"/>
                <a:sym typeface="Arial"/>
              </a:rPr>
              <a:t>4- مساعدة المدراء على التنبؤ بالمستقبل بالنسبة لجميع أنشطة المنظم . </a:t>
            </a:r>
            <a:endParaRPr/>
          </a:p>
          <a:p>
            <a:pPr indent="0" lvl="0" marL="0" marR="0" rtl="1" algn="just">
              <a:lnSpc>
                <a:spcPct val="130000"/>
              </a:lnSpc>
              <a:spcBef>
                <a:spcPts val="0"/>
              </a:spcBef>
              <a:spcAft>
                <a:spcPts val="0"/>
              </a:spcAft>
              <a:buNone/>
            </a:pPr>
            <a:r>
              <a:rPr b="0" i="0" lang="en-US" sz="2800" u="none" cap="none" strike="noStrike">
                <a:solidFill>
                  <a:schemeClr val="dk1"/>
                </a:solidFill>
                <a:latin typeface="Arial"/>
                <a:ea typeface="Arial"/>
                <a:cs typeface="Arial"/>
                <a:sym typeface="Arial"/>
              </a:rPr>
              <a:t>5- تحديد قنوات الاتصال بين الوحدات الإدارية المختلفة لتسهيل عملية استرجاع البيانات . </a:t>
            </a:r>
            <a:endParaRPr/>
          </a:p>
          <a:p>
            <a:pPr indent="0" lvl="0" marL="0" marR="0" rtl="1" algn="just">
              <a:lnSpc>
                <a:spcPct val="130000"/>
              </a:lnSpc>
              <a:spcBef>
                <a:spcPts val="0"/>
              </a:spcBef>
              <a:spcAft>
                <a:spcPts val="0"/>
              </a:spcAft>
              <a:buNone/>
            </a:pPr>
            <a:r>
              <a:rPr b="0" i="0" lang="en-US" sz="2800" u="none" cap="none" strike="noStrike">
                <a:solidFill>
                  <a:schemeClr val="dk1"/>
                </a:solidFill>
                <a:latin typeface="Arial"/>
                <a:ea typeface="Arial"/>
                <a:cs typeface="Arial"/>
                <a:sym typeface="Arial"/>
              </a:rPr>
              <a:t>6- حفظ البيانات لغرض إتاحتها عند الحاجة لمستخدميها.</a:t>
            </a:r>
            <a:endParaRPr/>
          </a:p>
          <a:p>
            <a:pPr indent="0" lvl="0" marL="0" marR="0" rtl="1" algn="just">
              <a:lnSpc>
                <a:spcPct val="130000"/>
              </a:lnSpc>
              <a:spcBef>
                <a:spcPts val="0"/>
              </a:spcBef>
              <a:spcAft>
                <a:spcPts val="0"/>
              </a:spcAft>
              <a:buNone/>
            </a:pPr>
            <a:r>
              <a:t/>
            </a:r>
            <a:endParaRPr b="0" i="0" sz="2800" u="none" cap="none" strike="noStrike">
              <a:solidFill>
                <a:schemeClr val="dk1"/>
              </a:solidFill>
              <a:latin typeface="Arial"/>
              <a:ea typeface="Arial"/>
              <a:cs typeface="Arial"/>
              <a:sym typeface="Arial"/>
            </a:endParaRPr>
          </a:p>
        </p:txBody>
      </p:sp>
      <p:sp>
        <p:nvSpPr>
          <p:cNvPr id="311" name="Google Shape;311;p44"/>
          <p:cNvSpPr/>
          <p:nvPr/>
        </p:nvSpPr>
        <p:spPr>
          <a:xfrm>
            <a:off x="3143672" y="5877272"/>
            <a:ext cx="5256584" cy="694979"/>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الخامسة-التخطيط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03"/>
                                        </p:tgtEl>
                                        <p:attrNameLst>
                                          <p:attrName>style.visibility</p:attrName>
                                        </p:attrNameLst>
                                      </p:cBhvr>
                                      <p:to>
                                        <p:strVal val="visible"/>
                                      </p:to>
                                    </p:set>
                                    <p:animEffect filter="fade" transition="in">
                                      <p:cBhvr>
                                        <p:cTn dur="500"/>
                                        <p:tgtEl>
                                          <p:spTgt spid="30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grpSp>
        <p:nvGrpSpPr>
          <p:cNvPr id="316" name="Google Shape;316;p45"/>
          <p:cNvGrpSpPr/>
          <p:nvPr/>
        </p:nvGrpSpPr>
        <p:grpSpPr>
          <a:xfrm flipH="1">
            <a:off x="6977774" y="4418471"/>
            <a:ext cx="4023343" cy="923289"/>
            <a:chOff x="645649" y="1388017"/>
            <a:chExt cx="4023343" cy="923289"/>
          </a:xfrm>
        </p:grpSpPr>
        <p:sp>
          <p:nvSpPr>
            <p:cNvPr id="317" name="Google Shape;317;p45"/>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18" name="Google Shape;318;p45"/>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19" name="Google Shape;319;p45"/>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320" name="Google Shape;320;p45"/>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21" name="Google Shape;321;p45"/>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322" name="Google Shape;322;p45"/>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323" name="Google Shape;323;p45"/>
          <p:cNvSpPr/>
          <p:nvPr/>
        </p:nvSpPr>
        <p:spPr>
          <a:xfrm>
            <a:off x="130408" y="588131"/>
            <a:ext cx="12011966" cy="5635582"/>
          </a:xfrm>
          <a:prstGeom prst="rect">
            <a:avLst/>
          </a:prstGeom>
          <a:noFill/>
          <a:ln>
            <a:noFill/>
          </a:ln>
        </p:spPr>
        <p:txBody>
          <a:bodyPr anchorCtr="0" anchor="t" bIns="45700" lIns="91425" spcFirstLastPara="1" rIns="91425" wrap="square" tIns="45700">
            <a:spAutoFit/>
          </a:bodyPr>
          <a:lstStyle/>
          <a:p>
            <a:pPr indent="0" lvl="0" marL="0" marR="0" rtl="1" algn="just">
              <a:lnSpc>
                <a:spcPct val="130000"/>
              </a:lnSpc>
              <a:spcBef>
                <a:spcPts val="0"/>
              </a:spcBef>
              <a:spcAft>
                <a:spcPts val="0"/>
              </a:spcAft>
              <a:buNone/>
            </a:pPr>
            <a:r>
              <a:rPr b="1" i="1" lang="en-US" sz="2800" u="none" cap="none" strike="noStrike">
                <a:solidFill>
                  <a:srgbClr val="00B0F0"/>
                </a:solidFill>
                <a:latin typeface="Arial"/>
                <a:ea typeface="Arial"/>
                <a:cs typeface="Arial"/>
                <a:sym typeface="Arial"/>
              </a:rPr>
              <a:t>خصائص المعلومات Attribute Of Information Quality </a:t>
            </a:r>
            <a:endParaRPr/>
          </a:p>
          <a:p>
            <a:pPr indent="0" lvl="0" marL="0" marR="0" rtl="1" algn="just">
              <a:lnSpc>
                <a:spcPct val="130000"/>
              </a:lnSpc>
              <a:spcBef>
                <a:spcPts val="0"/>
              </a:spcBef>
              <a:spcAft>
                <a:spcPts val="0"/>
              </a:spcAft>
              <a:buNone/>
            </a:pPr>
            <a:r>
              <a:rPr b="1" i="1" lang="en-US" sz="2800" u="none" cap="none" strike="noStrike">
                <a:solidFill>
                  <a:schemeClr val="dk1"/>
                </a:solidFill>
                <a:latin typeface="Arial"/>
                <a:ea typeface="Arial"/>
                <a:cs typeface="Arial"/>
                <a:sym typeface="Arial"/>
              </a:rPr>
              <a:t> </a:t>
            </a:r>
            <a:r>
              <a:rPr b="0" i="0" lang="en-US" sz="2800" u="none" cap="none" strike="noStrike">
                <a:solidFill>
                  <a:schemeClr val="dk1"/>
                </a:solidFill>
                <a:latin typeface="Arial"/>
                <a:ea typeface="Arial"/>
                <a:cs typeface="Arial"/>
                <a:sym typeface="Arial"/>
              </a:rPr>
              <a:t>البعد الزمني Temporal dimension يتضمن هذا البعد الجوانب التالية :-</a:t>
            </a:r>
            <a:endParaRPr/>
          </a:p>
          <a:p>
            <a:pPr indent="0" lvl="0" marL="0" marR="0" rtl="1" algn="just">
              <a:lnSpc>
                <a:spcPct val="130000"/>
              </a:lnSpc>
              <a:spcBef>
                <a:spcPts val="0"/>
              </a:spcBef>
              <a:spcAft>
                <a:spcPts val="0"/>
              </a:spcAft>
              <a:buNone/>
            </a:pPr>
            <a:r>
              <a:rPr b="0" i="0" lang="en-US" sz="2800" u="none" cap="none" strike="noStrike">
                <a:solidFill>
                  <a:schemeClr val="dk1"/>
                </a:solidFill>
                <a:latin typeface="Arial"/>
                <a:ea typeface="Arial"/>
                <a:cs typeface="Arial"/>
                <a:sym typeface="Arial"/>
              </a:rPr>
              <a:t>1. التوقيت Time Lines ويقصد به توفير المعلومات في الزمن المناسب لمتخذ القرار وقد تكون المعلومة مفيدة في الزمن الحاضر ولكن قد تفقد أهميتها بعد زمن قليل لذا على المدير أن يكون قادرًا على الحصول على معلومات في وقت الحاجة إليها .</a:t>
            </a:r>
            <a:endParaRPr/>
          </a:p>
          <a:p>
            <a:pPr indent="0" lvl="0" marL="0" marR="0" rtl="1" algn="just">
              <a:lnSpc>
                <a:spcPct val="130000"/>
              </a:lnSpc>
              <a:spcBef>
                <a:spcPts val="0"/>
              </a:spcBef>
              <a:spcAft>
                <a:spcPts val="0"/>
              </a:spcAft>
              <a:buNone/>
            </a:pPr>
            <a:r>
              <a:rPr b="0" i="0" lang="en-US" sz="2800" u="none" cap="none" strike="noStrike">
                <a:solidFill>
                  <a:schemeClr val="dk1"/>
                </a:solidFill>
                <a:latin typeface="Arial"/>
                <a:ea typeface="Arial"/>
                <a:cs typeface="Arial"/>
                <a:sym typeface="Arial"/>
              </a:rPr>
              <a:t>2. الحداثة Currently  أي يجب أن تكون المعلومات متجددة </a:t>
            </a:r>
            <a:r>
              <a:rPr lang="en-US" sz="2800">
                <a:solidFill>
                  <a:schemeClr val="dk1"/>
                </a:solidFill>
              </a:rPr>
              <a:t>و حديثة</a:t>
            </a:r>
            <a:r>
              <a:rPr b="0" i="0" lang="en-US" sz="2800" u="none" cap="none" strike="noStrike">
                <a:solidFill>
                  <a:schemeClr val="dk1"/>
                </a:solidFill>
                <a:latin typeface="Arial"/>
                <a:ea typeface="Arial"/>
                <a:cs typeface="Arial"/>
                <a:sym typeface="Arial"/>
              </a:rPr>
              <a:t> للاستفادة منها عند تقديمها لمتخذ القرار حيث تلعب الحداثة دورا هاما في جودة المعلومات إذ تقل قيمة المعلومات عند </a:t>
            </a:r>
            <a:r>
              <a:rPr lang="en-US" sz="2800">
                <a:solidFill>
                  <a:schemeClr val="dk1"/>
                </a:solidFill>
              </a:rPr>
              <a:t>تقادمها</a:t>
            </a:r>
            <a:r>
              <a:rPr b="0" i="0" lang="en-US" sz="2800" u="none" cap="none" strike="noStrike">
                <a:solidFill>
                  <a:schemeClr val="dk1"/>
                </a:solidFill>
                <a:latin typeface="Arial"/>
                <a:ea typeface="Arial"/>
                <a:cs typeface="Arial"/>
                <a:sym typeface="Arial"/>
              </a:rPr>
              <a:t> .</a:t>
            </a:r>
            <a:endParaRPr/>
          </a:p>
          <a:p>
            <a:pPr indent="0" lvl="0" marL="0" marR="0" rtl="1" algn="just">
              <a:lnSpc>
                <a:spcPct val="130000"/>
              </a:lnSpc>
              <a:spcBef>
                <a:spcPts val="0"/>
              </a:spcBef>
              <a:spcAft>
                <a:spcPts val="0"/>
              </a:spcAft>
              <a:buNone/>
            </a:pPr>
            <a:r>
              <a:rPr b="0" i="0" lang="en-US" sz="2800" u="none" cap="none" strike="noStrike">
                <a:solidFill>
                  <a:schemeClr val="dk1"/>
                </a:solidFill>
                <a:latin typeface="Arial"/>
                <a:ea typeface="Arial"/>
                <a:cs typeface="Arial"/>
                <a:sym typeface="Arial"/>
              </a:rPr>
              <a:t>3. الفترة الزمنية Time Period ويقصد بها الفترة الزمنية المطلوب توفير معلومات عنها، على سبيل المثال يحتاج المدير معلومات عن حجم المبيعات للسنوات الخمس الماضية، </a:t>
            </a:r>
            <a:r>
              <a:rPr lang="en-US" sz="2800">
                <a:solidFill>
                  <a:schemeClr val="dk1"/>
                </a:solidFill>
              </a:rPr>
              <a:t>بالمعلومات</a:t>
            </a:r>
            <a:r>
              <a:rPr b="0" i="0" lang="en-US" sz="2800" u="none" cap="none" strike="noStrike">
                <a:solidFill>
                  <a:schemeClr val="dk1"/>
                </a:solidFill>
                <a:latin typeface="Arial"/>
                <a:ea typeface="Arial"/>
                <a:cs typeface="Arial"/>
                <a:sym typeface="Arial"/>
              </a:rPr>
              <a:t> الملائمة هي التي تغطي الفترة الزمنية المطلوب الاستعلام عنه.</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16"/>
                                        </p:tgtEl>
                                        <p:attrNameLst>
                                          <p:attrName>style.visibility</p:attrName>
                                        </p:attrNameLst>
                                      </p:cBhvr>
                                      <p:to>
                                        <p:strVal val="visible"/>
                                      </p:to>
                                    </p:set>
                                    <p:animEffect filter="fade" transition="in">
                                      <p:cBhvr>
                                        <p:cTn dur="500"/>
                                        <p:tgtEl>
                                          <p:spTgt spid="31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grpSp>
        <p:nvGrpSpPr>
          <p:cNvPr id="328" name="Google Shape;328;p46"/>
          <p:cNvGrpSpPr/>
          <p:nvPr/>
        </p:nvGrpSpPr>
        <p:grpSpPr>
          <a:xfrm flipH="1">
            <a:off x="6977774" y="4418471"/>
            <a:ext cx="4023343" cy="923289"/>
            <a:chOff x="645649" y="1388017"/>
            <a:chExt cx="4023343" cy="923289"/>
          </a:xfrm>
        </p:grpSpPr>
        <p:sp>
          <p:nvSpPr>
            <p:cNvPr id="329" name="Google Shape;329;p46"/>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30" name="Google Shape;330;p46"/>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31" name="Google Shape;331;p46"/>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332" name="Google Shape;332;p4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33" name="Google Shape;333;p46"/>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334" name="Google Shape;334;p46"/>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335" name="Google Shape;335;p46"/>
          <p:cNvSpPr/>
          <p:nvPr/>
        </p:nvSpPr>
        <p:spPr>
          <a:xfrm>
            <a:off x="130408" y="588131"/>
            <a:ext cx="12011966" cy="5873916"/>
          </a:xfrm>
          <a:prstGeom prst="rect">
            <a:avLst/>
          </a:prstGeom>
          <a:noFill/>
          <a:ln>
            <a:noFill/>
          </a:ln>
        </p:spPr>
        <p:txBody>
          <a:bodyPr anchorCtr="0" anchor="t" bIns="45700" lIns="91425" spcFirstLastPara="1" rIns="91425" wrap="square" tIns="45700">
            <a:spAutoFit/>
          </a:bodyPr>
          <a:lstStyle/>
          <a:p>
            <a:pPr indent="0" lvl="0" marL="0" marR="0" rtl="1" algn="just">
              <a:lnSpc>
                <a:spcPct val="130000"/>
              </a:lnSpc>
              <a:spcBef>
                <a:spcPts val="0"/>
              </a:spcBef>
              <a:spcAft>
                <a:spcPts val="0"/>
              </a:spcAft>
              <a:buNone/>
            </a:pPr>
            <a:r>
              <a:rPr b="0" i="1" lang="en-US" sz="2500" u="none" cap="none" strike="noStrike">
                <a:solidFill>
                  <a:srgbClr val="00B0F0"/>
                </a:solidFill>
                <a:latin typeface="Arial"/>
                <a:ea typeface="Arial"/>
                <a:cs typeface="Arial"/>
                <a:sym typeface="Arial"/>
              </a:rPr>
              <a:t>بعد المضمون (المحتوى) Content Dimension  ويتضمن هذا البعد الجوانب التالية :-</a:t>
            </a:r>
            <a:endParaRPr/>
          </a:p>
          <a:p>
            <a:pPr indent="0" lvl="0" marL="0" marR="0" rtl="1" algn="just">
              <a:lnSpc>
                <a:spcPct val="110000"/>
              </a:lnSpc>
              <a:spcBef>
                <a:spcPts val="0"/>
              </a:spcBef>
              <a:spcAft>
                <a:spcPts val="0"/>
              </a:spcAft>
              <a:buNone/>
            </a:pPr>
            <a:r>
              <a:rPr b="0" i="0" lang="en-US" sz="2400" u="none" cap="none" strike="noStrike">
                <a:solidFill>
                  <a:schemeClr val="dk1"/>
                </a:solidFill>
                <a:latin typeface="Arial"/>
                <a:ea typeface="Arial"/>
                <a:cs typeface="Arial"/>
                <a:sym typeface="Arial"/>
              </a:rPr>
              <a:t>1- </a:t>
            </a:r>
            <a:r>
              <a:rPr b="0" i="1" lang="en-US" sz="2400" u="none" cap="none" strike="noStrike">
                <a:solidFill>
                  <a:srgbClr val="FF0000"/>
                </a:solidFill>
                <a:latin typeface="Arial"/>
                <a:ea typeface="Arial"/>
                <a:cs typeface="Arial"/>
                <a:sym typeface="Arial"/>
              </a:rPr>
              <a:t>الدقة</a:t>
            </a:r>
            <a:r>
              <a:rPr b="0" i="0" lang="en-US" sz="2400" u="none" cap="none" strike="noStrike">
                <a:solidFill>
                  <a:schemeClr val="dk1"/>
                </a:solidFill>
                <a:latin typeface="Arial"/>
                <a:ea typeface="Arial"/>
                <a:cs typeface="Arial"/>
                <a:sym typeface="Arial"/>
              </a:rPr>
              <a:t> </a:t>
            </a:r>
            <a:r>
              <a:rPr b="0" i="1" lang="en-US" sz="2400" u="none" cap="none" strike="noStrike">
                <a:solidFill>
                  <a:srgbClr val="FF0000"/>
                </a:solidFill>
                <a:latin typeface="Arial"/>
                <a:ea typeface="Arial"/>
                <a:cs typeface="Arial"/>
                <a:sym typeface="Arial"/>
              </a:rPr>
              <a:t>Accuracy</a:t>
            </a:r>
            <a:r>
              <a:rPr b="0" i="0" lang="en-US" sz="2400" u="none" cap="none" strike="noStrike">
                <a:solidFill>
                  <a:schemeClr val="dk1"/>
                </a:solidFill>
                <a:latin typeface="Arial"/>
                <a:ea typeface="Arial"/>
                <a:cs typeface="Arial"/>
                <a:sym typeface="Arial"/>
              </a:rPr>
              <a:t>  ويقصد به خلو المعلومات من الأخطاء حيث أن دقة المعلومات تساهم في جودة القرار، ما تعمل على تجنب القرارات الخاطئة وتقلل من التكلفة وإهدار الوقت ويختلف مدى الدقة في المعلومات المطلوبة حسب الحاجة إلى الاستخدام وطبيعة المشكلة .</a:t>
            </a:r>
            <a:endParaRPr/>
          </a:p>
          <a:p>
            <a:pPr indent="0" lvl="0" marL="0" marR="0" rtl="1" algn="just">
              <a:lnSpc>
                <a:spcPct val="110000"/>
              </a:lnSpc>
              <a:spcBef>
                <a:spcPts val="0"/>
              </a:spcBef>
              <a:spcAft>
                <a:spcPts val="0"/>
              </a:spcAft>
              <a:buNone/>
            </a:pPr>
            <a:r>
              <a:rPr b="0" i="0" lang="en-US" sz="2400" u="none" cap="none" strike="noStrike">
                <a:solidFill>
                  <a:schemeClr val="dk1"/>
                </a:solidFill>
                <a:latin typeface="Arial"/>
                <a:ea typeface="Arial"/>
                <a:cs typeface="Arial"/>
                <a:sym typeface="Arial"/>
              </a:rPr>
              <a:t>2- </a:t>
            </a:r>
            <a:r>
              <a:rPr b="0" i="1" lang="en-US" sz="2400" u="none" cap="none" strike="noStrike">
                <a:solidFill>
                  <a:srgbClr val="FF0000"/>
                </a:solidFill>
                <a:latin typeface="Arial"/>
                <a:ea typeface="Arial"/>
                <a:cs typeface="Arial"/>
                <a:sym typeface="Arial"/>
              </a:rPr>
              <a:t>الصدق</a:t>
            </a:r>
            <a:r>
              <a:rPr b="0" i="0" lang="en-US" sz="2400" u="none" cap="none" strike="noStrike">
                <a:solidFill>
                  <a:schemeClr val="dk1"/>
                </a:solidFill>
                <a:latin typeface="Arial"/>
                <a:ea typeface="Arial"/>
                <a:cs typeface="Arial"/>
                <a:sym typeface="Arial"/>
              </a:rPr>
              <a:t> </a:t>
            </a:r>
            <a:r>
              <a:rPr b="0" i="1" lang="en-US" sz="2400" u="none" cap="none" strike="noStrike">
                <a:solidFill>
                  <a:srgbClr val="FF0000"/>
                </a:solidFill>
                <a:latin typeface="Arial"/>
                <a:ea typeface="Arial"/>
                <a:cs typeface="Arial"/>
                <a:sym typeface="Arial"/>
              </a:rPr>
              <a:t>والثبات</a:t>
            </a:r>
            <a:r>
              <a:rPr b="0" i="0" lang="en-US" sz="2400" u="none" cap="none" strike="noStrike">
                <a:solidFill>
                  <a:schemeClr val="dk1"/>
                </a:solidFill>
                <a:latin typeface="Arial"/>
                <a:ea typeface="Arial"/>
                <a:cs typeface="Arial"/>
                <a:sym typeface="Arial"/>
              </a:rPr>
              <a:t> </a:t>
            </a:r>
            <a:r>
              <a:rPr b="0" i="1" lang="en-US" sz="2400" u="none" cap="none" strike="noStrike">
                <a:solidFill>
                  <a:srgbClr val="FF0000"/>
                </a:solidFill>
                <a:latin typeface="Arial"/>
                <a:ea typeface="Arial"/>
                <a:cs typeface="Arial"/>
                <a:sym typeface="Arial"/>
              </a:rPr>
              <a:t>Validity</a:t>
            </a:r>
            <a:r>
              <a:rPr b="0" i="0" lang="en-US" sz="2400" u="none" cap="none" strike="noStrike">
                <a:solidFill>
                  <a:schemeClr val="dk1"/>
                </a:solidFill>
                <a:latin typeface="Arial"/>
                <a:ea typeface="Arial"/>
                <a:cs typeface="Arial"/>
                <a:sym typeface="Arial"/>
              </a:rPr>
              <a:t> </a:t>
            </a:r>
            <a:r>
              <a:rPr b="0" i="1" lang="en-US" sz="2400" u="none" cap="none" strike="noStrike">
                <a:solidFill>
                  <a:srgbClr val="FF0000"/>
                </a:solidFill>
                <a:latin typeface="Arial"/>
                <a:ea typeface="Arial"/>
                <a:cs typeface="Arial"/>
                <a:sym typeface="Arial"/>
              </a:rPr>
              <a:t>Reliability</a:t>
            </a:r>
            <a:r>
              <a:rPr b="0" i="0" lang="en-US" sz="2400" u="none" cap="none" strike="noStrike">
                <a:solidFill>
                  <a:schemeClr val="dk1"/>
                </a:solidFill>
                <a:latin typeface="Arial"/>
                <a:ea typeface="Arial"/>
                <a:cs typeface="Arial"/>
                <a:sym typeface="Arial"/>
              </a:rPr>
              <a:t>  هي إعطاء المعلومات نفس النتائج التي أعطتها في كل مرة استخدمت فيها وأن تكون المعلومات التي يقدمها النظام تمتاز بالصدق والواقعية و تتطابق مع معطيات الواقع شكلا ومضمونًا وتوجهًا .</a:t>
            </a:r>
            <a:endParaRPr/>
          </a:p>
          <a:p>
            <a:pPr indent="0" lvl="0" marL="0" marR="0" rtl="1" algn="just">
              <a:lnSpc>
                <a:spcPct val="110000"/>
              </a:lnSpc>
              <a:spcBef>
                <a:spcPts val="0"/>
              </a:spcBef>
              <a:spcAft>
                <a:spcPts val="0"/>
              </a:spcAft>
              <a:buNone/>
            </a:pPr>
            <a:r>
              <a:rPr b="0" i="0" lang="en-US" sz="2400" u="none" cap="none" strike="noStrike">
                <a:solidFill>
                  <a:schemeClr val="dk1"/>
                </a:solidFill>
                <a:latin typeface="Arial"/>
                <a:ea typeface="Arial"/>
                <a:cs typeface="Arial"/>
                <a:sym typeface="Arial"/>
              </a:rPr>
              <a:t>3- </a:t>
            </a:r>
            <a:r>
              <a:rPr b="0" i="1" lang="en-US" sz="2400" u="none" cap="none" strike="noStrike">
                <a:solidFill>
                  <a:srgbClr val="FF0000"/>
                </a:solidFill>
                <a:latin typeface="Arial"/>
                <a:ea typeface="Arial"/>
                <a:cs typeface="Arial"/>
                <a:sym typeface="Arial"/>
              </a:rPr>
              <a:t>الملائمة</a:t>
            </a:r>
            <a:r>
              <a:rPr b="0" i="0" lang="en-US" sz="2400" u="none" cap="none" strike="noStrike">
                <a:solidFill>
                  <a:schemeClr val="dk1"/>
                </a:solidFill>
                <a:latin typeface="Arial"/>
                <a:ea typeface="Arial"/>
                <a:cs typeface="Arial"/>
                <a:sym typeface="Arial"/>
              </a:rPr>
              <a:t> </a:t>
            </a:r>
            <a:r>
              <a:rPr b="0" i="1" lang="en-US" sz="2400" u="none" cap="none" strike="noStrike">
                <a:solidFill>
                  <a:srgbClr val="FF0000"/>
                </a:solidFill>
                <a:latin typeface="Arial"/>
                <a:ea typeface="Arial"/>
                <a:cs typeface="Arial"/>
                <a:sym typeface="Arial"/>
              </a:rPr>
              <a:t>Relevancy</a:t>
            </a:r>
            <a:r>
              <a:rPr b="0" i="0" lang="en-US" sz="2400" u="none" cap="none" strike="noStrike">
                <a:solidFill>
                  <a:schemeClr val="dk1"/>
                </a:solidFill>
                <a:latin typeface="Arial"/>
                <a:ea typeface="Arial"/>
                <a:cs typeface="Arial"/>
                <a:sym typeface="Arial"/>
              </a:rPr>
              <a:t> أن تكون المعلومات ملائمة ووثيقة الصلة ولها دور في تحسين عملية اتخاذ القرار، ولا بد أن تكون ملائمة للموضوع و لها صلة بالمشكلة المراد اتخاذ قرار بشأنها .</a:t>
            </a:r>
            <a:endParaRPr/>
          </a:p>
          <a:p>
            <a:pPr indent="0" lvl="0" marL="0" marR="0" rtl="1" algn="just">
              <a:lnSpc>
                <a:spcPct val="110000"/>
              </a:lnSpc>
              <a:spcBef>
                <a:spcPts val="0"/>
              </a:spcBef>
              <a:spcAft>
                <a:spcPts val="0"/>
              </a:spcAft>
              <a:buNone/>
            </a:pPr>
            <a:r>
              <a:rPr b="0" i="0" lang="en-US" sz="2400" u="none" cap="none" strike="noStrike">
                <a:solidFill>
                  <a:schemeClr val="dk1"/>
                </a:solidFill>
                <a:latin typeface="Arial"/>
                <a:ea typeface="Arial"/>
                <a:cs typeface="Arial"/>
                <a:sym typeface="Arial"/>
              </a:rPr>
              <a:t>4- </a:t>
            </a:r>
            <a:r>
              <a:rPr b="0" i="1" lang="en-US" sz="2400" u="none" cap="none" strike="noStrike">
                <a:solidFill>
                  <a:srgbClr val="FF0000"/>
                </a:solidFill>
                <a:latin typeface="Arial"/>
                <a:ea typeface="Arial"/>
                <a:cs typeface="Arial"/>
                <a:sym typeface="Arial"/>
              </a:rPr>
              <a:t>الشمولية</a:t>
            </a:r>
            <a:r>
              <a:rPr b="0" i="0" lang="en-US" sz="2400" u="none" cap="none" strike="noStrike">
                <a:solidFill>
                  <a:schemeClr val="dk1"/>
                </a:solidFill>
                <a:latin typeface="Arial"/>
                <a:ea typeface="Arial"/>
                <a:cs typeface="Arial"/>
                <a:sym typeface="Arial"/>
              </a:rPr>
              <a:t> </a:t>
            </a:r>
            <a:r>
              <a:rPr b="0" i="1" lang="en-US" sz="2400" u="none" cap="none" strike="noStrike">
                <a:solidFill>
                  <a:srgbClr val="FF0000"/>
                </a:solidFill>
                <a:latin typeface="Arial"/>
                <a:ea typeface="Arial"/>
                <a:cs typeface="Arial"/>
                <a:sym typeface="Arial"/>
              </a:rPr>
              <a:t>Completeness</a:t>
            </a:r>
            <a:r>
              <a:rPr b="0" i="0" lang="en-US" sz="2400" u="none" cap="none" strike="noStrike">
                <a:solidFill>
                  <a:schemeClr val="dk1"/>
                </a:solidFill>
                <a:latin typeface="Arial"/>
                <a:ea typeface="Arial"/>
                <a:cs typeface="Arial"/>
                <a:sym typeface="Arial"/>
              </a:rPr>
              <a:t> ويقصد بها قدرة المعلومات على إعطاء صورة كاملة عن المشكلة أو عن الحقائق الظاهرة لموضوع الدراسة مع تقديم بدائل الحلول المختلفة لها حتى تتمكن الإدارة من تأدية وظائفها المختلفة ، وعلى المدير أن يقدر كمية التفاصيل اللازمة عن المشكلة حتى يتجنب الوقوع في بحر من المعلومات ما يسمى (بالإغراق) .</a:t>
            </a:r>
            <a:endParaRPr/>
          </a:p>
          <a:p>
            <a:pPr indent="0" lvl="0" marL="0" marR="0" rtl="1" algn="just">
              <a:lnSpc>
                <a:spcPct val="110000"/>
              </a:lnSpc>
              <a:spcBef>
                <a:spcPts val="0"/>
              </a:spcBef>
              <a:spcAft>
                <a:spcPts val="0"/>
              </a:spcAft>
              <a:buNone/>
            </a:pPr>
            <a:r>
              <a:rPr b="0" i="0" lang="en-US" sz="2400" u="none" cap="none" strike="noStrike">
                <a:solidFill>
                  <a:schemeClr val="dk1"/>
                </a:solidFill>
                <a:latin typeface="Arial"/>
                <a:ea typeface="Arial"/>
                <a:cs typeface="Arial"/>
                <a:sym typeface="Arial"/>
              </a:rPr>
              <a:t>5- ا</a:t>
            </a:r>
            <a:r>
              <a:rPr b="0" i="1" lang="en-US" sz="2400" u="none" cap="none" strike="noStrike">
                <a:solidFill>
                  <a:srgbClr val="FF0000"/>
                </a:solidFill>
                <a:latin typeface="Arial"/>
                <a:ea typeface="Arial"/>
                <a:cs typeface="Arial"/>
                <a:sym typeface="Arial"/>
              </a:rPr>
              <a:t>لإيجاز Conciseness </a:t>
            </a:r>
            <a:r>
              <a:rPr b="0" i="0" lang="en-US" sz="2400" u="none" cap="none" strike="noStrike">
                <a:solidFill>
                  <a:schemeClr val="dk1"/>
                </a:solidFill>
                <a:latin typeface="Arial"/>
                <a:ea typeface="Arial"/>
                <a:cs typeface="Arial"/>
                <a:sym typeface="Arial"/>
              </a:rPr>
              <a:t>أي تقديم المعلومات اللازمة لكل مستوى إداري وما يتناسب مع متطلباته من المعلومات إذ لا بد من الإيجاز في المستوى الاستراتيجي دون الخوض في كم كبير من المعلومات عن الموضوع ، ويمكن لمحلل النظم أن يساعد المدير على تحقيق هذه المهمة بطريقة منطقية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28"/>
                                        </p:tgtEl>
                                        <p:attrNameLst>
                                          <p:attrName>style.visibility</p:attrName>
                                        </p:attrNameLst>
                                      </p:cBhvr>
                                      <p:to>
                                        <p:strVal val="visible"/>
                                      </p:to>
                                    </p:set>
                                    <p:animEffect filter="fade" transition="in">
                                      <p:cBhvr>
                                        <p:cTn dur="500"/>
                                        <p:tgtEl>
                                          <p:spTgt spid="32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grpSp>
        <p:nvGrpSpPr>
          <p:cNvPr id="340" name="Google Shape;340;p47"/>
          <p:cNvGrpSpPr/>
          <p:nvPr/>
        </p:nvGrpSpPr>
        <p:grpSpPr>
          <a:xfrm flipH="1">
            <a:off x="6977774" y="4418471"/>
            <a:ext cx="4023343" cy="923289"/>
            <a:chOff x="645649" y="1388017"/>
            <a:chExt cx="4023343" cy="923289"/>
          </a:xfrm>
        </p:grpSpPr>
        <p:sp>
          <p:nvSpPr>
            <p:cNvPr id="341" name="Google Shape;341;p47"/>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42" name="Google Shape;342;p47"/>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43" name="Google Shape;343;p47"/>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344" name="Google Shape;344;p47"/>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45" name="Google Shape;345;p47"/>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346" name="Google Shape;346;p47"/>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347" name="Google Shape;347;p47"/>
          <p:cNvSpPr/>
          <p:nvPr/>
        </p:nvSpPr>
        <p:spPr>
          <a:xfrm>
            <a:off x="130408" y="588131"/>
            <a:ext cx="12011966" cy="5593839"/>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0" i="0" lang="en-US" sz="2500" u="none" cap="none" strike="noStrike">
                <a:solidFill>
                  <a:schemeClr val="dk1"/>
                </a:solidFill>
                <a:latin typeface="Arial"/>
                <a:ea typeface="Arial"/>
                <a:cs typeface="Arial"/>
                <a:sym typeface="Arial"/>
              </a:rPr>
              <a:t>البعد الشكلي Form Dimension  يتعلق البعد الشكلي بكيف تقدم المعلومة وتكون حاضرة لمن يطلبها ، فهي تتعلق بالإجابة على تساؤل (كيف) ويتضمن الجوانب التالية :</a:t>
            </a:r>
            <a:endParaRPr/>
          </a:p>
          <a:p>
            <a:pPr indent="0" lvl="0" marL="0" marR="0" rtl="1" algn="just">
              <a:lnSpc>
                <a:spcPct val="150000"/>
              </a:lnSpc>
              <a:spcBef>
                <a:spcPts val="600"/>
              </a:spcBef>
              <a:spcAft>
                <a:spcPts val="0"/>
              </a:spcAft>
              <a:buNone/>
            </a:pPr>
            <a:r>
              <a:rPr b="0" i="0" lang="en-US" sz="2500" u="none" cap="none" strike="noStrike">
                <a:solidFill>
                  <a:schemeClr val="dk1"/>
                </a:solidFill>
                <a:latin typeface="Arial"/>
                <a:ea typeface="Arial"/>
                <a:cs typeface="Arial"/>
                <a:sym typeface="Arial"/>
              </a:rPr>
              <a:t>1- الوضوح Clarity   يقصد به تقديم المعلومات بطريقة وشكل يسهل </a:t>
            </a:r>
            <a:r>
              <a:rPr lang="en-US" sz="2500">
                <a:solidFill>
                  <a:schemeClr val="dk1"/>
                </a:solidFill>
              </a:rPr>
              <a:t>فهمها</a:t>
            </a:r>
            <a:r>
              <a:rPr b="0" i="0" lang="en-US" sz="2500" u="none" cap="none" strike="noStrike">
                <a:solidFill>
                  <a:schemeClr val="dk1"/>
                </a:solidFill>
                <a:latin typeface="Arial"/>
                <a:ea typeface="Arial"/>
                <a:cs typeface="Arial"/>
                <a:sym typeface="Arial"/>
              </a:rPr>
              <a:t> من قبل المستخدم كلما أمكن ذلك، بحيث تكون المعلومات واضحة و خالية من الغموض حتى يتمكن المدير من الوصول إلى قرارات صائبة.</a:t>
            </a:r>
            <a:endParaRPr/>
          </a:p>
          <a:p>
            <a:pPr indent="0" lvl="0" marL="0" marR="0" rtl="1" algn="just">
              <a:lnSpc>
                <a:spcPct val="150000"/>
              </a:lnSpc>
              <a:spcBef>
                <a:spcPts val="600"/>
              </a:spcBef>
              <a:spcAft>
                <a:spcPts val="0"/>
              </a:spcAft>
              <a:buNone/>
            </a:pPr>
            <a:r>
              <a:rPr b="0" i="0" lang="en-US" sz="2500" u="none" cap="none" strike="noStrike">
                <a:solidFill>
                  <a:schemeClr val="dk1"/>
                </a:solidFill>
                <a:latin typeface="Arial"/>
                <a:ea typeface="Arial"/>
                <a:cs typeface="Arial"/>
                <a:sym typeface="Arial"/>
              </a:rPr>
              <a:t>2- التنظيم ويقصد به تقديم المعلومات بترتيب وتنسيق ضمن معايير محددة مسبقا كي يتم تعظيم الاستفادة منها.</a:t>
            </a:r>
            <a:endParaRPr/>
          </a:p>
          <a:p>
            <a:pPr indent="0" lvl="0" marL="0" marR="0" rtl="1" algn="just">
              <a:lnSpc>
                <a:spcPct val="150000"/>
              </a:lnSpc>
              <a:spcBef>
                <a:spcPts val="600"/>
              </a:spcBef>
              <a:spcAft>
                <a:spcPts val="0"/>
              </a:spcAft>
              <a:buNone/>
            </a:pPr>
            <a:r>
              <a:rPr b="0" i="0" lang="en-US" sz="2500" u="none" cap="none" strike="noStrike">
                <a:solidFill>
                  <a:schemeClr val="dk1"/>
                </a:solidFill>
                <a:latin typeface="Arial"/>
                <a:ea typeface="Arial"/>
                <a:cs typeface="Arial"/>
                <a:sym typeface="Arial"/>
              </a:rPr>
              <a:t>3- المرونة Flexibility  يقصد بها قابلية المعلومات على التكيف لأكثر من مستخدم و أكثر من تطبيق، لذلك يجب أن تكون المعلومات متوفرة بشكل مرن يمكن استخدامه من قبل المستويات الإدارية المختلفة بفاعلية في عملية اتخاذ القرار.</a:t>
            </a:r>
            <a:endParaRPr/>
          </a:p>
          <a:p>
            <a:pPr indent="0" lvl="0" marL="0" marR="0" rtl="1" algn="just">
              <a:lnSpc>
                <a:spcPct val="150000"/>
              </a:lnSpc>
              <a:spcBef>
                <a:spcPts val="600"/>
              </a:spcBef>
              <a:spcAft>
                <a:spcPts val="0"/>
              </a:spcAft>
              <a:buNone/>
            </a:pPr>
            <a:r>
              <a:rPr b="0" i="0" lang="en-US" sz="2500" u="none" cap="none" strike="noStrike">
                <a:solidFill>
                  <a:schemeClr val="dk1"/>
                </a:solidFill>
                <a:latin typeface="Arial"/>
                <a:ea typeface="Arial"/>
                <a:cs typeface="Arial"/>
                <a:sym typeface="Arial"/>
              </a:rPr>
              <a:t>4- العرض Presentation و يقصد به طريقة عرض المعلومات، أي أن تقدم بشكل مناسب كأن تكون مختصرة أو تفصيلية، أو بشكل كمي أو وصفي أو أن تعرض على شكل جداول توضيحية.</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40"/>
                                        </p:tgtEl>
                                        <p:attrNameLst>
                                          <p:attrName>style.visibility</p:attrName>
                                        </p:attrNameLst>
                                      </p:cBhvr>
                                      <p:to>
                                        <p:strVal val="visible"/>
                                      </p:to>
                                    </p:set>
                                    <p:animEffect filter="fade" transition="in">
                                      <p:cBhvr>
                                        <p:cTn dur="500"/>
                                        <p:tgtEl>
                                          <p:spTgt spid="34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grpSp>
        <p:nvGrpSpPr>
          <p:cNvPr id="352" name="Google Shape;352;p48"/>
          <p:cNvGrpSpPr/>
          <p:nvPr/>
        </p:nvGrpSpPr>
        <p:grpSpPr>
          <a:xfrm flipH="1">
            <a:off x="6977774" y="4418471"/>
            <a:ext cx="4023343" cy="923289"/>
            <a:chOff x="645649" y="1388017"/>
            <a:chExt cx="4023343" cy="923289"/>
          </a:xfrm>
        </p:grpSpPr>
        <p:sp>
          <p:nvSpPr>
            <p:cNvPr id="353" name="Google Shape;353;p48"/>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54" name="Google Shape;354;p48"/>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55" name="Google Shape;355;p48"/>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356" name="Google Shape;356;p48"/>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57" name="Google Shape;357;p48"/>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358" name="Google Shape;358;p48"/>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359" name="Google Shape;359;p48"/>
          <p:cNvSpPr/>
          <p:nvPr/>
        </p:nvSpPr>
        <p:spPr>
          <a:xfrm>
            <a:off x="130408" y="588131"/>
            <a:ext cx="12011966" cy="486287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0" lang="en-US" sz="2500" u="none" cap="none" strike="noStrike">
                <a:solidFill>
                  <a:srgbClr val="385623"/>
                </a:solidFill>
                <a:latin typeface="Arial"/>
                <a:ea typeface="Arial"/>
                <a:cs typeface="Arial"/>
                <a:sym typeface="Arial"/>
              </a:rPr>
              <a:t>العوامل المؤثرة في تطور نظم المعلومات الإدارية :</a:t>
            </a:r>
            <a:endParaRPr/>
          </a:p>
          <a:p>
            <a:pPr indent="0" lvl="0" marL="0" marR="0" rtl="1" algn="just">
              <a:lnSpc>
                <a:spcPct val="150000"/>
              </a:lnSpc>
              <a:spcBef>
                <a:spcPts val="600"/>
              </a:spcBef>
              <a:spcAft>
                <a:spcPts val="0"/>
              </a:spcAft>
              <a:buNone/>
            </a:pPr>
            <a:r>
              <a:rPr b="0" i="0" lang="en-US" sz="2500" u="none" cap="none" strike="noStrike">
                <a:solidFill>
                  <a:schemeClr val="dk1"/>
                </a:solidFill>
                <a:latin typeface="Arial"/>
                <a:ea typeface="Arial"/>
                <a:cs typeface="Arial"/>
                <a:sym typeface="Arial"/>
              </a:rPr>
              <a:t>1- انبثاق ثورة المعلومات المعرفة : نحن نعيش في عصر انفجار المعلومات المعرفة ويعبر عن هذه الثورة النمو المستمر في تكنولوجيا المعلومات وشبكات الاتصالات وتحول العالم إلى قرية صغيرة حيث تتدفق المعلومات من خلال شبكة </a:t>
            </a:r>
            <a:r>
              <a:rPr lang="en-US" sz="2500">
                <a:solidFill>
                  <a:schemeClr val="dk1"/>
                </a:solidFill>
              </a:rPr>
              <a:t>الإنترنت</a:t>
            </a:r>
            <a:r>
              <a:rPr b="0" i="0" lang="en-US" sz="2500" u="none" cap="none" strike="noStrike">
                <a:solidFill>
                  <a:schemeClr val="dk1"/>
                </a:solidFill>
                <a:latin typeface="Arial"/>
                <a:ea typeface="Arial"/>
                <a:cs typeface="Arial"/>
                <a:sym typeface="Arial"/>
              </a:rPr>
              <a:t> </a:t>
            </a:r>
            <a:r>
              <a:rPr lang="en-US" sz="2500">
                <a:solidFill>
                  <a:schemeClr val="dk1"/>
                </a:solidFill>
              </a:rPr>
              <a:t>يتجاوز</a:t>
            </a:r>
            <a:r>
              <a:rPr b="0" i="0" lang="en-US" sz="2500" u="none" cap="none" strike="noStrike">
                <a:solidFill>
                  <a:schemeClr val="dk1"/>
                </a:solidFill>
                <a:latin typeface="Arial"/>
                <a:ea typeface="Arial"/>
                <a:cs typeface="Arial"/>
                <a:sym typeface="Arial"/>
              </a:rPr>
              <a:t> الحدود الجغرافية وقيود المكان .</a:t>
            </a:r>
            <a:endParaRPr b="0" i="0" sz="2500" u="none" cap="none" strike="noStrike">
              <a:solidFill>
                <a:schemeClr val="dk1"/>
              </a:solidFill>
              <a:latin typeface="Arial"/>
              <a:ea typeface="Arial"/>
              <a:cs typeface="Arial"/>
              <a:sym typeface="Arial"/>
            </a:endParaRPr>
          </a:p>
          <a:p>
            <a:pPr indent="0" lvl="0" marL="0" marR="0" rtl="1" algn="just">
              <a:lnSpc>
                <a:spcPct val="150000"/>
              </a:lnSpc>
              <a:spcBef>
                <a:spcPts val="600"/>
              </a:spcBef>
              <a:spcAft>
                <a:spcPts val="0"/>
              </a:spcAft>
              <a:buNone/>
            </a:pPr>
            <a:r>
              <a:rPr b="0" i="0" lang="en-US" sz="2500" u="none" cap="none" strike="noStrike">
                <a:solidFill>
                  <a:schemeClr val="dk1"/>
                </a:solidFill>
                <a:latin typeface="Arial"/>
                <a:ea typeface="Arial"/>
                <a:cs typeface="Arial"/>
                <a:sym typeface="Arial"/>
              </a:rPr>
              <a:t>2- تكنولوجيا الانترنت والشبكات: إن شبكة </a:t>
            </a:r>
            <a:r>
              <a:rPr lang="en-US" sz="2500">
                <a:solidFill>
                  <a:schemeClr val="dk1"/>
                </a:solidFill>
              </a:rPr>
              <a:t>الإنترنت</a:t>
            </a:r>
            <a:r>
              <a:rPr b="0" i="0" lang="en-US" sz="2500" u="none" cap="none" strike="noStrike">
                <a:solidFill>
                  <a:schemeClr val="dk1"/>
                </a:solidFill>
                <a:latin typeface="Arial"/>
                <a:ea typeface="Arial"/>
                <a:cs typeface="Arial"/>
                <a:sym typeface="Arial"/>
              </a:rPr>
              <a:t> هي </a:t>
            </a:r>
            <a:r>
              <a:rPr lang="en-US" sz="2500">
                <a:solidFill>
                  <a:schemeClr val="dk1"/>
                </a:solidFill>
              </a:rPr>
              <a:t>أكبر</a:t>
            </a:r>
            <a:r>
              <a:rPr b="0" i="0" lang="en-US" sz="2500" u="none" cap="none" strike="noStrike">
                <a:solidFill>
                  <a:schemeClr val="dk1"/>
                </a:solidFill>
                <a:latin typeface="Arial"/>
                <a:ea typeface="Arial"/>
                <a:cs typeface="Arial"/>
                <a:sym typeface="Arial"/>
              </a:rPr>
              <a:t> تقدم تكنولوجي منذ اختراع آلة الطباعة قبل 500 عام . حيث أدى إلى ظهور نماذج أعمال جديدة  مثل التجارة  </a:t>
            </a:r>
            <a:r>
              <a:rPr lang="en-US" sz="2500">
                <a:solidFill>
                  <a:schemeClr val="dk1"/>
                </a:solidFill>
              </a:rPr>
              <a:t>الإلكترونية</a:t>
            </a:r>
            <a:r>
              <a:rPr b="0" i="0" lang="en-US" sz="2500" u="none" cap="none" strike="noStrike">
                <a:solidFill>
                  <a:schemeClr val="dk1"/>
                </a:solidFill>
                <a:latin typeface="Arial"/>
                <a:ea typeface="Arial"/>
                <a:cs typeface="Arial"/>
                <a:sym typeface="Arial"/>
              </a:rPr>
              <a:t> </a:t>
            </a:r>
            <a:r>
              <a:rPr lang="en-US" sz="2500">
                <a:solidFill>
                  <a:schemeClr val="dk1"/>
                </a:solidFill>
              </a:rPr>
              <a:t>والأعمال</a:t>
            </a:r>
            <a:r>
              <a:rPr b="0" i="0" lang="en-US" sz="2500" u="none" cap="none" strike="noStrike">
                <a:solidFill>
                  <a:schemeClr val="dk1"/>
                </a:solidFill>
                <a:latin typeface="Arial"/>
                <a:ea typeface="Arial"/>
                <a:cs typeface="Arial"/>
                <a:sym typeface="Arial"/>
              </a:rPr>
              <a:t> </a:t>
            </a:r>
            <a:r>
              <a:rPr lang="en-US" sz="2500">
                <a:solidFill>
                  <a:schemeClr val="dk1"/>
                </a:solidFill>
              </a:rPr>
              <a:t>الإلكترونية</a:t>
            </a:r>
            <a:r>
              <a:rPr b="0" i="0" lang="en-US" sz="2500" u="none" cap="none" strike="noStrike">
                <a:solidFill>
                  <a:schemeClr val="dk1"/>
                </a:solidFill>
                <a:latin typeface="Arial"/>
                <a:ea typeface="Arial"/>
                <a:cs typeface="Arial"/>
                <a:sym typeface="Arial"/>
              </a:rPr>
              <a:t> إضافة إلى ظهور مفهوم الشركات الرقمية، حيث ساهم </a:t>
            </a:r>
            <a:r>
              <a:rPr lang="en-US" sz="2500">
                <a:solidFill>
                  <a:schemeClr val="dk1"/>
                </a:solidFill>
              </a:rPr>
              <a:t>الإنترنت</a:t>
            </a:r>
            <a:r>
              <a:rPr b="0" i="0" lang="en-US" sz="2500" u="none" cap="none" strike="noStrike">
                <a:solidFill>
                  <a:schemeClr val="dk1"/>
                </a:solidFill>
                <a:latin typeface="Arial"/>
                <a:ea typeface="Arial"/>
                <a:cs typeface="Arial"/>
                <a:sym typeface="Arial"/>
              </a:rPr>
              <a:t> في تحسين جودة الخدمة </a:t>
            </a:r>
            <a:r>
              <a:rPr lang="en-US" sz="2500">
                <a:solidFill>
                  <a:schemeClr val="dk1"/>
                </a:solidFill>
              </a:rPr>
              <a:t>وتقليل</a:t>
            </a:r>
            <a:r>
              <a:rPr b="0" i="0" lang="en-US" sz="2500" u="none" cap="none" strike="noStrike">
                <a:solidFill>
                  <a:schemeClr val="dk1"/>
                </a:solidFill>
                <a:latin typeface="Arial"/>
                <a:ea typeface="Arial"/>
                <a:cs typeface="Arial"/>
                <a:sym typeface="Arial"/>
              </a:rPr>
              <a:t> كلفة أدائها ، حيث دفعت الشركات إلى إعادة النظر في الكيفية التي تدار بها إعمالها . </a:t>
            </a:r>
            <a:endParaRPr/>
          </a:p>
        </p:txBody>
      </p:sp>
      <p:sp>
        <p:nvSpPr>
          <p:cNvPr id="360" name="Google Shape;360;p48"/>
          <p:cNvSpPr/>
          <p:nvPr/>
        </p:nvSpPr>
        <p:spPr>
          <a:xfrm>
            <a:off x="3143672" y="5877272"/>
            <a:ext cx="5256584" cy="694979"/>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الخامسة-التخطيط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52"/>
                                        </p:tgtEl>
                                        <p:attrNameLst>
                                          <p:attrName>style.visibility</p:attrName>
                                        </p:attrNameLst>
                                      </p:cBhvr>
                                      <p:to>
                                        <p:strVal val="visible"/>
                                      </p:to>
                                    </p:set>
                                    <p:animEffect filter="fade" transition="in">
                                      <p:cBhvr>
                                        <p:cTn dur="500"/>
                                        <p:tgtEl>
                                          <p:spTgt spid="35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grpSp>
        <p:nvGrpSpPr>
          <p:cNvPr id="365" name="Google Shape;365;p49"/>
          <p:cNvGrpSpPr/>
          <p:nvPr/>
        </p:nvGrpSpPr>
        <p:grpSpPr>
          <a:xfrm flipH="1">
            <a:off x="6977774" y="4418471"/>
            <a:ext cx="4023343" cy="923289"/>
            <a:chOff x="645649" y="1388017"/>
            <a:chExt cx="4023343" cy="923289"/>
          </a:xfrm>
        </p:grpSpPr>
        <p:sp>
          <p:nvSpPr>
            <p:cNvPr id="366" name="Google Shape;366;p49"/>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67" name="Google Shape;367;p49"/>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68" name="Google Shape;368;p49"/>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369" name="Google Shape;369;p49"/>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70" name="Google Shape;370;p49"/>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371" name="Google Shape;371;p49"/>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372" name="Google Shape;372;p49"/>
          <p:cNvSpPr/>
          <p:nvPr/>
        </p:nvSpPr>
        <p:spPr>
          <a:xfrm>
            <a:off x="130408" y="648091"/>
            <a:ext cx="12011966" cy="3616375"/>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None/>
            </a:pPr>
            <a:r>
              <a:rPr b="1" i="0" lang="en-US" sz="2800" u="none" cap="none" strike="noStrike">
                <a:solidFill>
                  <a:schemeClr val="dk1"/>
                </a:solidFill>
                <a:latin typeface="Arial"/>
                <a:ea typeface="Arial"/>
                <a:cs typeface="Arial"/>
                <a:sym typeface="Arial"/>
              </a:rPr>
              <a:t>3- تسارع التغيرات كميا ونوعيا في بيئة الأعمال : حيث تتلاشى الفواصل بين ما هو قديم وبين ما هو جديد. ويظهر هذا التغير بوضوح في البنية التكنولوجية والاقتصادية والاجتماعية المتغيرة في العالم. في ظل هذه التغيرات </a:t>
            </a:r>
            <a:r>
              <a:rPr b="1" lang="en-US" sz="2800">
                <a:solidFill>
                  <a:schemeClr val="dk1"/>
                </a:solidFill>
              </a:rPr>
              <a:t>فإن</a:t>
            </a:r>
            <a:r>
              <a:rPr b="1" i="0" lang="en-US" sz="2800" u="none" cap="none" strike="noStrike">
                <a:solidFill>
                  <a:schemeClr val="dk1"/>
                </a:solidFill>
                <a:latin typeface="Arial"/>
                <a:ea typeface="Arial"/>
                <a:cs typeface="Arial"/>
                <a:sym typeface="Arial"/>
              </a:rPr>
              <a:t> جوهر المنافسة والميزة التنافسية يكمن في قيمة المعلومات الضرورية التي يقوم بإنتاجها نظام المعلومات الإدارية في عالم المنافسة والتطور، وأن قيمة المعلومات لم تعد كافية لوحدها إذا تحتاج إلى مزيج من عناصر ومكونات لإنتاج قيمة مضافة أخرى هي المعرفة ، فالمعرفة ضرورية ووجود نظم المعلومات في منظمات الأعمال هو تعبير عن الوعي بهذه الضرورة.</a:t>
            </a:r>
            <a:endParaRPr/>
          </a:p>
          <a:p>
            <a:pPr indent="0" lvl="0" marL="0" marR="0" rtl="1" algn="just">
              <a:lnSpc>
                <a:spcPct val="100000"/>
              </a:lnSpc>
              <a:spcBef>
                <a:spcPts val="600"/>
              </a:spcBef>
              <a:spcAft>
                <a:spcPts val="0"/>
              </a:spcAft>
              <a:buNone/>
            </a:pPr>
            <a:r>
              <a:rPr b="1" i="0" lang="en-US" sz="2800" u="none" cap="none" strike="noStrike">
                <a:solidFill>
                  <a:schemeClr val="dk1"/>
                </a:solidFill>
                <a:latin typeface="Arial"/>
                <a:ea typeface="Arial"/>
                <a:cs typeface="Arial"/>
                <a:sym typeface="Arial"/>
              </a:rPr>
              <a:t>4- العولمة : تتضح ظاهرة العولمة في بعدها الاقتصادي من خلال ظهور الشركات الكونية وتزايد تأثير الشركات المتعددة الجنسية والاندماج المتزايد لاقتصاديات العالم المتقدم. </a:t>
            </a:r>
            <a:endParaRPr/>
          </a:p>
        </p:txBody>
      </p:sp>
      <p:sp>
        <p:nvSpPr>
          <p:cNvPr id="373" name="Google Shape;373;p49"/>
          <p:cNvSpPr/>
          <p:nvPr/>
        </p:nvSpPr>
        <p:spPr>
          <a:xfrm>
            <a:off x="3143672" y="5877272"/>
            <a:ext cx="5256584" cy="694979"/>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الخامسة-التخطيط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65"/>
                                        </p:tgtEl>
                                        <p:attrNameLst>
                                          <p:attrName>style.visibility</p:attrName>
                                        </p:attrNameLst>
                                      </p:cBhvr>
                                      <p:to>
                                        <p:strVal val="visible"/>
                                      </p:to>
                                    </p:set>
                                    <p:animEffect filter="fade" transition="in">
                                      <p:cBhvr>
                                        <p:cTn dur="500"/>
                                        <p:tgtEl>
                                          <p:spTgt spid="36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grpSp>
        <p:nvGrpSpPr>
          <p:cNvPr id="378" name="Google Shape;378;p50"/>
          <p:cNvGrpSpPr/>
          <p:nvPr/>
        </p:nvGrpSpPr>
        <p:grpSpPr>
          <a:xfrm flipH="1">
            <a:off x="6977774" y="4418471"/>
            <a:ext cx="4023343" cy="923289"/>
            <a:chOff x="645649" y="1388017"/>
            <a:chExt cx="4023343" cy="923289"/>
          </a:xfrm>
        </p:grpSpPr>
        <p:sp>
          <p:nvSpPr>
            <p:cNvPr id="379" name="Google Shape;379;p50"/>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80" name="Google Shape;380;p50"/>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81" name="Google Shape;381;p50"/>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382" name="Google Shape;382;p5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83" name="Google Shape;383;p50"/>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384" name="Google Shape;384;p50"/>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385" name="Google Shape;385;p50"/>
          <p:cNvSpPr/>
          <p:nvPr/>
        </p:nvSpPr>
        <p:spPr>
          <a:xfrm>
            <a:off x="130408" y="633101"/>
            <a:ext cx="12011966" cy="5416868"/>
          </a:xfrm>
          <a:prstGeom prst="rect">
            <a:avLst/>
          </a:prstGeom>
          <a:noFill/>
          <a:ln>
            <a:noFill/>
          </a:ln>
        </p:spPr>
        <p:txBody>
          <a:bodyPr anchorCtr="0" anchor="t" bIns="45700" lIns="91425" spcFirstLastPara="1" rIns="91425" wrap="square" tIns="45700">
            <a:spAutoFit/>
          </a:bodyPr>
          <a:lstStyle/>
          <a:p>
            <a:pPr indent="0" lvl="0" marL="0" marR="0" rtl="1" algn="just">
              <a:lnSpc>
                <a:spcPct val="120000"/>
              </a:lnSpc>
              <a:spcBef>
                <a:spcPts val="0"/>
              </a:spcBef>
              <a:spcAft>
                <a:spcPts val="0"/>
              </a:spcAft>
              <a:buNone/>
            </a:pPr>
            <a:r>
              <a:rPr b="1" i="1" lang="en-US" sz="2800" u="none" cap="none" strike="noStrike">
                <a:solidFill>
                  <a:srgbClr val="C00000"/>
                </a:solidFill>
                <a:latin typeface="Arial"/>
                <a:ea typeface="Arial"/>
                <a:cs typeface="Arial"/>
                <a:sym typeface="Arial"/>
              </a:rPr>
              <a:t>التقنية في خدمة المعلومات التربوية :</a:t>
            </a:r>
            <a:endParaRPr b="1" i="1" sz="2800" u="none" cap="none" strike="noStrike">
              <a:solidFill>
                <a:srgbClr val="C00000"/>
              </a:solidFill>
              <a:latin typeface="Arial"/>
              <a:ea typeface="Arial"/>
              <a:cs typeface="Arial"/>
              <a:sym typeface="Arial"/>
            </a:endParaRPr>
          </a:p>
          <a:p>
            <a:pPr indent="0" lvl="0" marL="0" marR="0" rtl="1" algn="just">
              <a:lnSpc>
                <a:spcPct val="120000"/>
              </a:lnSpc>
              <a:spcBef>
                <a:spcPts val="600"/>
              </a:spcBef>
              <a:spcAft>
                <a:spcPts val="0"/>
              </a:spcAft>
              <a:buNone/>
            </a:pPr>
            <a:r>
              <a:rPr b="0" i="0" lang="en-US" sz="2800" u="none" cap="none" strike="noStrike">
                <a:solidFill>
                  <a:schemeClr val="dk1"/>
                </a:solidFill>
                <a:latin typeface="Arial"/>
                <a:ea typeface="Arial"/>
                <a:cs typeface="Arial"/>
                <a:sym typeface="Arial"/>
              </a:rPr>
              <a:t>تتسابق الدول المتحضرة </a:t>
            </a:r>
            <a:r>
              <a:rPr lang="en-US" sz="2800">
                <a:solidFill>
                  <a:schemeClr val="dk1"/>
                </a:solidFill>
              </a:rPr>
              <a:t>الى</a:t>
            </a:r>
            <a:r>
              <a:rPr b="0" i="0" lang="en-US" sz="2800" u="none" cap="none" strike="noStrike">
                <a:solidFill>
                  <a:schemeClr val="dk1"/>
                </a:solidFill>
                <a:latin typeface="Arial"/>
                <a:ea typeface="Arial"/>
                <a:cs typeface="Arial"/>
                <a:sym typeface="Arial"/>
              </a:rPr>
              <a:t> الاستخدام الامثل من الانفجار التقني المتسارع لتقديم خدمات حديثة ودقيقة ويمكن مشاركتها </a:t>
            </a:r>
            <a:r>
              <a:rPr lang="en-US" sz="2800">
                <a:solidFill>
                  <a:schemeClr val="dk1"/>
                </a:solidFill>
              </a:rPr>
              <a:t>على</a:t>
            </a:r>
            <a:r>
              <a:rPr b="0" i="0" lang="en-US" sz="2800" u="none" cap="none" strike="noStrike">
                <a:solidFill>
                  <a:schemeClr val="dk1"/>
                </a:solidFill>
                <a:latin typeface="Arial"/>
                <a:ea typeface="Arial"/>
                <a:cs typeface="Arial"/>
                <a:sym typeface="Arial"/>
              </a:rPr>
              <a:t> قطاع واسع من المهتمين وتتبني وزارات التربية والتعليم </a:t>
            </a:r>
            <a:r>
              <a:rPr lang="en-US" sz="2800">
                <a:solidFill>
                  <a:schemeClr val="dk1"/>
                </a:solidFill>
              </a:rPr>
              <a:t>أنظمة</a:t>
            </a:r>
            <a:r>
              <a:rPr b="0" i="0" lang="en-US" sz="2800" u="none" cap="none" strike="noStrike">
                <a:solidFill>
                  <a:schemeClr val="dk1"/>
                </a:solidFill>
                <a:latin typeface="Arial"/>
                <a:ea typeface="Arial"/>
                <a:cs typeface="Arial"/>
                <a:sym typeface="Arial"/>
              </a:rPr>
              <a:t> حديثة للمساهمة في توفير معلومات دقيقة ومتاحة من </a:t>
            </a:r>
            <a:r>
              <a:rPr lang="en-US" sz="2800">
                <a:solidFill>
                  <a:schemeClr val="dk1"/>
                </a:solidFill>
              </a:rPr>
              <a:t>أجل</a:t>
            </a:r>
            <a:r>
              <a:rPr b="0" i="0" lang="en-US" sz="2800" u="none" cap="none" strike="noStrike">
                <a:solidFill>
                  <a:schemeClr val="dk1"/>
                </a:solidFill>
                <a:latin typeface="Arial"/>
                <a:ea typeface="Arial"/>
                <a:cs typeface="Arial"/>
                <a:sym typeface="Arial"/>
              </a:rPr>
              <a:t> تخطيط تربوي سليم ولعل من </a:t>
            </a:r>
            <a:r>
              <a:rPr lang="en-US" sz="2800">
                <a:solidFill>
                  <a:schemeClr val="dk1"/>
                </a:solidFill>
              </a:rPr>
              <a:t>أحدث</a:t>
            </a:r>
            <a:r>
              <a:rPr b="0" i="0" lang="en-US" sz="2800" u="none" cap="none" strike="noStrike">
                <a:solidFill>
                  <a:schemeClr val="dk1"/>
                </a:solidFill>
                <a:latin typeface="Arial"/>
                <a:ea typeface="Arial"/>
                <a:cs typeface="Arial"/>
                <a:sym typeface="Arial"/>
              </a:rPr>
              <a:t> هذه الاستخدامات برنامج نظم المعلومات التربوية والذي اعطي شمولية غير مسبوقة للإحصاء التربوي وفي البدء نتعرف </a:t>
            </a:r>
            <a:r>
              <a:rPr lang="en-US" sz="2800">
                <a:solidFill>
                  <a:schemeClr val="dk1"/>
                </a:solidFill>
              </a:rPr>
              <a:t>على</a:t>
            </a:r>
            <a:r>
              <a:rPr b="0" i="0" lang="en-US" sz="2800" u="none" cap="none" strike="noStrike">
                <a:solidFill>
                  <a:schemeClr val="dk1"/>
                </a:solidFill>
                <a:latin typeface="Arial"/>
                <a:ea typeface="Arial"/>
                <a:cs typeface="Arial"/>
                <a:sym typeface="Arial"/>
              </a:rPr>
              <a:t> النظام </a:t>
            </a:r>
            <a:r>
              <a:rPr lang="en-US" sz="2800">
                <a:solidFill>
                  <a:schemeClr val="dk1"/>
                </a:solidFill>
              </a:rPr>
              <a:t>المسمى</a:t>
            </a:r>
            <a:r>
              <a:rPr b="0" i="0" lang="en-US" sz="2800" u="none" cap="none" strike="noStrike">
                <a:solidFill>
                  <a:schemeClr val="dk1"/>
                </a:solidFill>
                <a:latin typeface="Arial"/>
                <a:ea typeface="Arial"/>
                <a:cs typeface="Arial"/>
                <a:sym typeface="Arial"/>
              </a:rPr>
              <a:t> اختصارا (EMIS) وهو مختصر  </a:t>
            </a:r>
            <a:r>
              <a:rPr lang="en-US" sz="2800">
                <a:solidFill>
                  <a:schemeClr val="dk1"/>
                </a:solidFill>
              </a:rPr>
              <a:t>لمسمى</a:t>
            </a:r>
            <a:r>
              <a:rPr b="0" i="0" lang="en-US" sz="2800" u="none" cap="none" strike="noStrike">
                <a:solidFill>
                  <a:schemeClr val="dk1"/>
                </a:solidFill>
                <a:latin typeface="Arial"/>
                <a:ea typeface="Arial"/>
                <a:cs typeface="Arial"/>
                <a:sym typeface="Arial"/>
              </a:rPr>
              <a:t> النظام Education   Information Management   System .</a:t>
            </a:r>
            <a:endParaRPr b="0" i="0" sz="2800" u="none" cap="none" strike="noStrike">
              <a:solidFill>
                <a:schemeClr val="dk1"/>
              </a:solidFill>
              <a:latin typeface="Arial"/>
              <a:ea typeface="Arial"/>
              <a:cs typeface="Arial"/>
              <a:sym typeface="Arial"/>
            </a:endParaRPr>
          </a:p>
          <a:p>
            <a:pPr indent="0" lvl="0" marL="0" marR="0" rtl="1" algn="just">
              <a:lnSpc>
                <a:spcPct val="120000"/>
              </a:lnSpc>
              <a:spcBef>
                <a:spcPts val="600"/>
              </a:spcBef>
              <a:spcAft>
                <a:spcPts val="0"/>
              </a:spcAft>
              <a:buNone/>
            </a:pPr>
            <a:r>
              <a:rPr b="0" i="0" lang="en-US" sz="2800" u="none" cap="none" strike="noStrike">
                <a:solidFill>
                  <a:schemeClr val="dk1"/>
                </a:solidFill>
                <a:latin typeface="Arial"/>
                <a:ea typeface="Arial"/>
                <a:cs typeface="Arial"/>
                <a:sym typeface="Arial"/>
              </a:rPr>
              <a:t>وهو عبارة عن نظام عام ومفتوح المصدر لإدارة المعلومات التربوية، مصمم لجمع البيانات </a:t>
            </a:r>
            <a:r>
              <a:rPr lang="en-US" sz="2800">
                <a:solidFill>
                  <a:schemeClr val="dk1"/>
                </a:solidFill>
              </a:rPr>
              <a:t>وإعداد</a:t>
            </a:r>
            <a:r>
              <a:rPr b="0" i="0" lang="en-US" sz="2800" u="none" cap="none" strike="noStrike">
                <a:solidFill>
                  <a:schemeClr val="dk1"/>
                </a:solidFill>
                <a:latin typeface="Arial"/>
                <a:ea typeface="Arial"/>
                <a:cs typeface="Arial"/>
                <a:sym typeface="Arial"/>
              </a:rPr>
              <a:t> التقارير التي تساند عملية دعم اتخاذ القرارات الرشيدة، وهو </a:t>
            </a:r>
            <a:r>
              <a:rPr lang="en-US" sz="2800">
                <a:solidFill>
                  <a:schemeClr val="dk1"/>
                </a:solidFill>
              </a:rPr>
              <a:t>أداة</a:t>
            </a:r>
            <a:r>
              <a:rPr b="0" i="0" lang="en-US" sz="2800" u="none" cap="none" strike="noStrike">
                <a:solidFill>
                  <a:schemeClr val="dk1"/>
                </a:solidFill>
                <a:latin typeface="Arial"/>
                <a:ea typeface="Arial"/>
                <a:cs typeface="Arial"/>
                <a:sym typeface="Arial"/>
              </a:rPr>
              <a:t> فاعلة في إعداد البيانات الإحصائية الخاصة بقطاع التعليم. بسرعة وبأقل التكاليف مع القدرة على التكيف وفقاً لمتطلبات المستخدمين .</a:t>
            </a:r>
            <a:endParaRPr b="0" i="0" sz="2800" u="none" cap="none" strike="noStrike">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78"/>
                                        </p:tgtEl>
                                        <p:attrNameLst>
                                          <p:attrName>style.visibility</p:attrName>
                                        </p:attrNameLst>
                                      </p:cBhvr>
                                      <p:to>
                                        <p:strVal val="visible"/>
                                      </p:to>
                                    </p:set>
                                    <p:animEffect filter="fade" transition="in">
                                      <p:cBhvr>
                                        <p:cTn dur="500"/>
                                        <p:tgtEl>
                                          <p:spTgt spid="37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grpSp>
        <p:nvGrpSpPr>
          <p:cNvPr id="390" name="Google Shape;390;p51"/>
          <p:cNvGrpSpPr/>
          <p:nvPr/>
        </p:nvGrpSpPr>
        <p:grpSpPr>
          <a:xfrm flipH="1">
            <a:off x="6977774" y="4418471"/>
            <a:ext cx="4023343" cy="923289"/>
            <a:chOff x="645649" y="1388017"/>
            <a:chExt cx="4023343" cy="923289"/>
          </a:xfrm>
        </p:grpSpPr>
        <p:sp>
          <p:nvSpPr>
            <p:cNvPr id="391" name="Google Shape;391;p51"/>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92" name="Google Shape;392;p51"/>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93" name="Google Shape;393;p51"/>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394" name="Google Shape;394;p5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95" name="Google Shape;395;p51"/>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396" name="Google Shape;396;p51"/>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397" name="Google Shape;397;p51"/>
          <p:cNvSpPr/>
          <p:nvPr/>
        </p:nvSpPr>
        <p:spPr>
          <a:xfrm>
            <a:off x="130408" y="633101"/>
            <a:ext cx="12011966" cy="5584221"/>
          </a:xfrm>
          <a:prstGeom prst="rect">
            <a:avLst/>
          </a:prstGeom>
          <a:noFill/>
          <a:ln>
            <a:noFill/>
          </a:ln>
        </p:spPr>
        <p:txBody>
          <a:bodyPr anchorCtr="0" anchor="t" bIns="45700" lIns="91425" spcFirstLastPara="1" rIns="91425" wrap="square" tIns="45700">
            <a:spAutoFit/>
          </a:bodyPr>
          <a:lstStyle/>
          <a:p>
            <a:pPr indent="0" lvl="0" marL="0" marR="0" rtl="1" algn="just">
              <a:lnSpc>
                <a:spcPct val="120000"/>
              </a:lnSpc>
              <a:spcBef>
                <a:spcPts val="0"/>
              </a:spcBef>
              <a:spcAft>
                <a:spcPts val="0"/>
              </a:spcAft>
              <a:buNone/>
            </a:pPr>
            <a:r>
              <a:rPr b="0" i="0" lang="en-US" sz="2650" u="none" cap="none" strike="noStrike">
                <a:solidFill>
                  <a:schemeClr val="dk1"/>
                </a:solidFill>
                <a:latin typeface="Arial"/>
                <a:ea typeface="Arial"/>
                <a:cs typeface="Arial"/>
                <a:sym typeface="Arial"/>
              </a:rPr>
              <a:t>ويهدف  نظام </a:t>
            </a:r>
            <a:r>
              <a:rPr lang="en-US" sz="2650">
                <a:solidFill>
                  <a:schemeClr val="dk1"/>
                </a:solidFill>
              </a:rPr>
              <a:t>الإحصاء</a:t>
            </a:r>
            <a:r>
              <a:rPr b="0" i="0" lang="en-US" sz="2650" u="none" cap="none" strike="noStrike">
                <a:solidFill>
                  <a:schemeClr val="dk1"/>
                </a:solidFill>
                <a:latin typeface="Arial"/>
                <a:ea typeface="Arial"/>
                <a:cs typeface="Arial"/>
                <a:sym typeface="Arial"/>
              </a:rPr>
              <a:t> التربوي </a:t>
            </a:r>
            <a:r>
              <a:rPr lang="en-US" sz="2650">
                <a:solidFill>
                  <a:schemeClr val="dk1"/>
                </a:solidFill>
              </a:rPr>
              <a:t>إلى</a:t>
            </a:r>
            <a:r>
              <a:rPr b="0" i="0" lang="en-US" sz="2650" u="none" cap="none" strike="noStrike">
                <a:solidFill>
                  <a:schemeClr val="dk1"/>
                </a:solidFill>
                <a:latin typeface="Arial"/>
                <a:ea typeface="Arial"/>
                <a:cs typeface="Arial"/>
                <a:sym typeface="Arial"/>
              </a:rPr>
              <a:t>: خلق قاعدة بيانات قادرة على توفير معظم البيانات الإحصائية عن التعليم، وتتضمن معلومات عامة عن المدرسة ومعلومات مفصلة عن الطلبة والشعب وغيرها، ومعلومات عن العاملين في المدرسة من إداريين ومعلمين ومستخدمين متضمنة معلومات عن مؤهلاتهم </a:t>
            </a:r>
            <a:r>
              <a:rPr lang="en-US" sz="2650">
                <a:solidFill>
                  <a:schemeClr val="dk1"/>
                </a:solidFill>
              </a:rPr>
              <a:t>و خبراتهم</a:t>
            </a:r>
            <a:r>
              <a:rPr b="0" i="0" lang="en-US" sz="2650" u="none" cap="none" strike="noStrike">
                <a:solidFill>
                  <a:schemeClr val="dk1"/>
                </a:solidFill>
                <a:latin typeface="Arial"/>
                <a:ea typeface="Arial"/>
                <a:cs typeface="Arial"/>
                <a:sym typeface="Arial"/>
              </a:rPr>
              <a:t> وتخصصاتهم وغيرها من المعلومات الحيوية الأخرى وكذلك معلومات عن العاملين في مديريات التعليم بالمناطق التعليمية وديوان عام الوزارة.</a:t>
            </a:r>
            <a:endParaRPr/>
          </a:p>
          <a:p>
            <a:pPr indent="0" lvl="0" marL="0" marR="0" rtl="1" algn="just">
              <a:lnSpc>
                <a:spcPct val="120000"/>
              </a:lnSpc>
              <a:spcBef>
                <a:spcPts val="600"/>
              </a:spcBef>
              <a:spcAft>
                <a:spcPts val="0"/>
              </a:spcAft>
              <a:buNone/>
            </a:pPr>
            <a:r>
              <a:rPr b="0" i="0" lang="en-US" sz="2650" u="none" cap="none" strike="noStrike">
                <a:solidFill>
                  <a:schemeClr val="dk1"/>
                </a:solidFill>
                <a:latin typeface="Arial"/>
                <a:ea typeface="Arial"/>
                <a:cs typeface="Arial"/>
                <a:sym typeface="Arial"/>
              </a:rPr>
              <a:t>هو نظام لجمع البيانات التربوية عن طريق إدخال البيانات من مصادرها «إدارة، مديرية، ديوان عام الوزارة» باستخدام الربط الشبكي، </a:t>
            </a:r>
            <a:r>
              <a:rPr lang="en-US" sz="2650">
                <a:solidFill>
                  <a:schemeClr val="dk1"/>
                </a:solidFill>
              </a:rPr>
              <a:t>وتخزين</a:t>
            </a:r>
            <a:r>
              <a:rPr b="0" i="0" lang="en-US" sz="2650" u="none" cap="none" strike="noStrike">
                <a:solidFill>
                  <a:schemeClr val="dk1"/>
                </a:solidFill>
                <a:latin typeface="Arial"/>
                <a:ea typeface="Arial"/>
                <a:cs typeface="Arial"/>
                <a:sym typeface="Arial"/>
              </a:rPr>
              <a:t> </a:t>
            </a:r>
            <a:r>
              <a:rPr lang="en-US" sz="2650">
                <a:solidFill>
                  <a:schemeClr val="dk1"/>
                </a:solidFill>
              </a:rPr>
              <a:t>ومعالجة</a:t>
            </a:r>
            <a:r>
              <a:rPr b="0" i="0" lang="en-US" sz="2650" u="none" cap="none" strike="noStrike">
                <a:solidFill>
                  <a:schemeClr val="dk1"/>
                </a:solidFill>
                <a:latin typeface="Arial"/>
                <a:ea typeface="Arial"/>
                <a:cs typeface="Arial"/>
                <a:sym typeface="Arial"/>
              </a:rPr>
              <a:t> هذه البيانات وتحويلها </a:t>
            </a:r>
            <a:r>
              <a:rPr lang="en-US" sz="2650">
                <a:solidFill>
                  <a:schemeClr val="dk1"/>
                </a:solidFill>
              </a:rPr>
              <a:t>إلى معلومات</a:t>
            </a:r>
            <a:r>
              <a:rPr b="0" i="0" lang="en-US" sz="2650" u="none" cap="none" strike="noStrike">
                <a:solidFill>
                  <a:schemeClr val="dk1"/>
                </a:solidFill>
                <a:latin typeface="Arial"/>
                <a:ea typeface="Arial"/>
                <a:cs typeface="Arial"/>
                <a:sym typeface="Arial"/>
              </a:rPr>
              <a:t> صحيحة، وموثوق بها، ويتم تزويدها للمخططين.</a:t>
            </a:r>
            <a:endParaRPr/>
          </a:p>
          <a:p>
            <a:pPr indent="0" lvl="0" marL="0" marR="0" rtl="1" algn="just">
              <a:lnSpc>
                <a:spcPct val="120000"/>
              </a:lnSpc>
              <a:spcBef>
                <a:spcPts val="600"/>
              </a:spcBef>
              <a:spcAft>
                <a:spcPts val="0"/>
              </a:spcAft>
              <a:buNone/>
            </a:pPr>
            <a:r>
              <a:rPr b="0" i="0" lang="en-US" sz="2650" u="none" cap="none" strike="noStrike">
                <a:solidFill>
                  <a:schemeClr val="dk1"/>
                </a:solidFill>
                <a:latin typeface="Arial"/>
                <a:ea typeface="Arial"/>
                <a:cs typeface="Arial"/>
                <a:sym typeface="Arial"/>
              </a:rPr>
              <a:t>وتتم الإفادة من المعلومات التربوية في صنع السياسات التعليمية، وفي وضع الخطط القصيرة والمتوسطة المدى ومنها الخطط الخمسية التطويرية، كذلك في صنع القرارات التربوية، وفي مجال الإدارة التربوية والممارسة التعليمية، إضافة الى مجال البحث التربوي.</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90"/>
                                        </p:tgtEl>
                                        <p:attrNameLst>
                                          <p:attrName>style.visibility</p:attrName>
                                        </p:attrNameLst>
                                      </p:cBhvr>
                                      <p:to>
                                        <p:strVal val="visible"/>
                                      </p:to>
                                    </p:set>
                                    <p:animEffect filter="fade" transition="in">
                                      <p:cBhvr>
                                        <p:cTn dur="500"/>
                                        <p:tgtEl>
                                          <p:spTgt spid="39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grpSp>
        <p:nvGrpSpPr>
          <p:cNvPr id="402" name="Google Shape;402;p52"/>
          <p:cNvGrpSpPr/>
          <p:nvPr/>
        </p:nvGrpSpPr>
        <p:grpSpPr>
          <a:xfrm flipH="1">
            <a:off x="6977774" y="4418471"/>
            <a:ext cx="4023343" cy="923289"/>
            <a:chOff x="645649" y="1388017"/>
            <a:chExt cx="4023343" cy="923289"/>
          </a:xfrm>
        </p:grpSpPr>
        <p:sp>
          <p:nvSpPr>
            <p:cNvPr id="403" name="Google Shape;403;p52"/>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04" name="Google Shape;404;p52"/>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05" name="Google Shape;405;p52"/>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06" name="Google Shape;406;p5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07" name="Google Shape;407;p52"/>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08" name="Google Shape;408;p52"/>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409" name="Google Shape;409;p52"/>
          <p:cNvSpPr/>
          <p:nvPr/>
        </p:nvSpPr>
        <p:spPr>
          <a:xfrm>
            <a:off x="130408" y="633101"/>
            <a:ext cx="12011966" cy="4452566"/>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0" i="1" lang="en-US" sz="2650" u="none" cap="none" strike="noStrike">
                <a:solidFill>
                  <a:srgbClr val="0070C0"/>
                </a:solidFill>
                <a:latin typeface="Arial"/>
                <a:ea typeface="Arial"/>
                <a:cs typeface="Arial"/>
                <a:sym typeface="Arial"/>
              </a:rPr>
              <a:t>مزايا وأهداف نظام إدارة المعلومات التربوية فتتلخص في </a:t>
            </a:r>
            <a:r>
              <a:rPr i="1" lang="en-US" sz="2650">
                <a:solidFill>
                  <a:srgbClr val="0070C0"/>
                </a:solidFill>
              </a:rPr>
              <a:t>الآتي</a:t>
            </a:r>
            <a:r>
              <a:rPr b="0" i="1" lang="en-US" sz="2650" u="none" cap="none" strike="noStrike">
                <a:solidFill>
                  <a:srgbClr val="0070C0"/>
                </a:solidFill>
                <a:latin typeface="Arial"/>
                <a:ea typeface="Arial"/>
                <a:cs typeface="Arial"/>
                <a:sym typeface="Arial"/>
              </a:rPr>
              <a:t> :</a:t>
            </a:r>
            <a:endParaRPr/>
          </a:p>
          <a:p>
            <a:pPr indent="0" lvl="0" marL="0" marR="0" rtl="1" algn="just">
              <a:lnSpc>
                <a:spcPct val="150000"/>
              </a:lnSpc>
              <a:spcBef>
                <a:spcPts val="600"/>
              </a:spcBef>
              <a:spcAft>
                <a:spcPts val="0"/>
              </a:spcAft>
              <a:buNone/>
            </a:pPr>
            <a:r>
              <a:rPr b="0" i="0" lang="en-US" sz="2650" u="none" cap="none" strike="noStrike">
                <a:solidFill>
                  <a:schemeClr val="dk1"/>
                </a:solidFill>
                <a:latin typeface="Arial"/>
                <a:ea typeface="Arial"/>
                <a:cs typeface="Arial"/>
                <a:sym typeface="Arial"/>
              </a:rPr>
              <a:t>• أن نظام إدارة المعلومات التربوية يتيح للإدارة «التربوية» الوزارة عملية الاستعلام واستخراج تقارير تخص جميع البيانات المدخلة،  كما يسهم في دعم القرارات التربوية ، إذ تهيئ البيانات المختلفة للمعالجة التحليلية سواء الماضية أو الحالية من تحويل البيانات الخام إلى مؤشرات تربوية إحصائية مستخدمين النظم الاحصائية المختلفة.</a:t>
            </a:r>
            <a:endParaRPr/>
          </a:p>
          <a:p>
            <a:pPr indent="0" lvl="0" marL="0" marR="0" rtl="1" algn="just">
              <a:lnSpc>
                <a:spcPct val="150000"/>
              </a:lnSpc>
              <a:spcBef>
                <a:spcPts val="600"/>
              </a:spcBef>
              <a:spcAft>
                <a:spcPts val="0"/>
              </a:spcAft>
              <a:buNone/>
            </a:pPr>
            <a:r>
              <a:rPr b="0" i="0" lang="en-US" sz="2650" u="none" cap="none" strike="noStrike">
                <a:solidFill>
                  <a:schemeClr val="dk1"/>
                </a:solidFill>
                <a:latin typeface="Arial"/>
                <a:ea typeface="Arial"/>
                <a:cs typeface="Arial"/>
                <a:sym typeface="Arial"/>
              </a:rPr>
              <a:t>• ويمتاز النظام بسهولة إدخال البيانات وتدقيقها وإدارتها حيث لا يتطلب العمل عليه خبرة حاسوبية سابقة ويتم استرجاع المعلومات بسرعة عالية جداً، كما يحفظ بيانات كل عام دراسي على حدة بحيث يمكن الرجوع إليها وقت الحاجة ويمكن تحديث البيانات والمعلومات خلال العام الدراسي الواحد.</a:t>
            </a:r>
            <a:endParaRPr/>
          </a:p>
        </p:txBody>
      </p:sp>
      <p:sp>
        <p:nvSpPr>
          <p:cNvPr id="410" name="Google Shape;410;p52"/>
          <p:cNvSpPr/>
          <p:nvPr/>
        </p:nvSpPr>
        <p:spPr>
          <a:xfrm>
            <a:off x="3143672" y="5877272"/>
            <a:ext cx="5256584" cy="694979"/>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الخامسة-التخطيط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02"/>
                                        </p:tgtEl>
                                        <p:attrNameLst>
                                          <p:attrName>style.visibility</p:attrName>
                                        </p:attrNameLst>
                                      </p:cBhvr>
                                      <p:to>
                                        <p:strVal val="visible"/>
                                      </p:to>
                                    </p:set>
                                    <p:animEffect filter="fade" transition="in">
                                      <p:cBhvr>
                                        <p:cTn dur="500"/>
                                        <p:tgtEl>
                                          <p:spTgt spid="40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4" name="Shape 414"/>
        <p:cNvGrpSpPr/>
        <p:nvPr/>
      </p:nvGrpSpPr>
      <p:grpSpPr>
        <a:xfrm>
          <a:off x="0" y="0"/>
          <a:ext cx="0" cy="0"/>
          <a:chOff x="0" y="0"/>
          <a:chExt cx="0" cy="0"/>
        </a:xfrm>
      </p:grpSpPr>
      <p:grpSp>
        <p:nvGrpSpPr>
          <p:cNvPr id="415" name="Google Shape;415;p53"/>
          <p:cNvGrpSpPr/>
          <p:nvPr/>
        </p:nvGrpSpPr>
        <p:grpSpPr>
          <a:xfrm flipH="1">
            <a:off x="6977774" y="4418471"/>
            <a:ext cx="4023343" cy="923289"/>
            <a:chOff x="645649" y="1388017"/>
            <a:chExt cx="4023343" cy="923289"/>
          </a:xfrm>
        </p:grpSpPr>
        <p:sp>
          <p:nvSpPr>
            <p:cNvPr id="416" name="Google Shape;416;p53"/>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17" name="Google Shape;417;p53"/>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18" name="Google Shape;418;p53"/>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19" name="Google Shape;419;p5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20" name="Google Shape;420;p53"/>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21" name="Google Shape;421;p53"/>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422" name="Google Shape;422;p53"/>
          <p:cNvSpPr/>
          <p:nvPr/>
        </p:nvSpPr>
        <p:spPr>
          <a:xfrm>
            <a:off x="130408" y="513181"/>
            <a:ext cx="12011966" cy="5865452"/>
          </a:xfrm>
          <a:prstGeom prst="rect">
            <a:avLst/>
          </a:prstGeom>
          <a:noFill/>
          <a:ln>
            <a:noFill/>
          </a:ln>
        </p:spPr>
        <p:txBody>
          <a:bodyPr anchorCtr="0" anchor="t" bIns="45700" lIns="91425" spcFirstLastPara="1" rIns="91425" wrap="square" tIns="45700">
            <a:spAutoFit/>
          </a:bodyPr>
          <a:lstStyle/>
          <a:p>
            <a:pPr indent="0" lvl="0" marL="0" marR="0" rtl="1" algn="ctr">
              <a:lnSpc>
                <a:spcPct val="130000"/>
              </a:lnSpc>
              <a:spcBef>
                <a:spcPts val="0"/>
              </a:spcBef>
              <a:spcAft>
                <a:spcPts val="0"/>
              </a:spcAft>
              <a:buNone/>
            </a:pPr>
            <a:r>
              <a:rPr b="1" i="0" lang="en-US" sz="2600" u="none" cap="none" strike="noStrike">
                <a:solidFill>
                  <a:srgbClr val="C00000"/>
                </a:solidFill>
                <a:latin typeface="Arial"/>
                <a:ea typeface="Arial"/>
                <a:cs typeface="Arial"/>
                <a:sym typeface="Arial"/>
              </a:rPr>
              <a:t>نموذج خطة المدرسة</a:t>
            </a:r>
            <a:endParaRPr/>
          </a:p>
          <a:p>
            <a:pPr indent="0" lvl="0" marL="0" marR="0" rtl="1" algn="just">
              <a:lnSpc>
                <a:spcPct val="130000"/>
              </a:lnSpc>
              <a:spcBef>
                <a:spcPts val="900"/>
              </a:spcBef>
              <a:spcAft>
                <a:spcPts val="0"/>
              </a:spcAft>
              <a:buNone/>
            </a:pPr>
            <a:r>
              <a:rPr b="1" i="0" lang="en-US" sz="2600" u="none" cap="none" strike="noStrike">
                <a:solidFill>
                  <a:srgbClr val="FFFF00"/>
                </a:solidFill>
                <a:latin typeface="Arial"/>
                <a:ea typeface="Arial"/>
                <a:cs typeface="Arial"/>
                <a:sym typeface="Arial"/>
              </a:rPr>
              <a:t>المقدمة</a:t>
            </a:r>
            <a:endParaRPr/>
          </a:p>
          <a:p>
            <a:pPr indent="0" lvl="0" marL="0" marR="0" rtl="1" algn="just">
              <a:lnSpc>
                <a:spcPct val="130000"/>
              </a:lnSpc>
              <a:spcBef>
                <a:spcPts val="900"/>
              </a:spcBef>
              <a:spcAft>
                <a:spcPts val="0"/>
              </a:spcAft>
              <a:buNone/>
            </a:pPr>
            <a:r>
              <a:rPr b="0" i="0" lang="en-US" sz="2400" u="none" cap="none" strike="noStrike">
                <a:solidFill>
                  <a:schemeClr val="dk1"/>
                </a:solidFill>
                <a:latin typeface="Arial"/>
                <a:ea typeface="Arial"/>
                <a:cs typeface="Arial"/>
                <a:sym typeface="Arial"/>
              </a:rPr>
              <a:t>إن الإدارة المدرسية عملية أو مجموعة من العمليات التي يتم بمقتضاها تهيئة وتوظيف الإمكانات المادية والبشرية، وتنسيقها، وتوجيهها لتحقيق أهداف التعليم والتعلم، فمن الضروري الاعتماد على عملية التخطيط باعتبارها أسلوبا علميا أو مجموعة من الوسائل التي تستطيع بها المؤسسة التعليمية الكشف عن موقفها الحاضر لرسم سياستها المستقبلية لتحقيق الاستفادة الكاملة من مواردها وإمكاناتها المادية والبشرية من أجل التطوير المستمر لمستوى العملية التعليمية.</a:t>
            </a:r>
            <a:endParaRPr/>
          </a:p>
          <a:p>
            <a:pPr indent="0" lvl="0" marL="0" marR="0" rtl="1" algn="just">
              <a:lnSpc>
                <a:spcPct val="130000"/>
              </a:lnSpc>
              <a:spcBef>
                <a:spcPts val="900"/>
              </a:spcBef>
              <a:spcAft>
                <a:spcPts val="0"/>
              </a:spcAft>
              <a:buNone/>
            </a:pPr>
            <a:r>
              <a:rPr b="0" i="0" lang="en-US" sz="2400" u="none" cap="none" strike="noStrike">
                <a:solidFill>
                  <a:schemeClr val="dk1"/>
                </a:solidFill>
                <a:latin typeface="Arial"/>
                <a:ea typeface="Arial"/>
                <a:cs typeface="Arial"/>
                <a:sym typeface="Arial"/>
              </a:rPr>
              <a:t>وعملية التخطيط هي بداية كل عمل إداري ناجح، وهي العملية التي تسبق اتخاذ أي قرار والمحددة لأولويات التطوير وإجراءاته، ذلك لأنها طريقة من طرق النظر إلى المستقبل في ضوء الحاضر.</a:t>
            </a:r>
            <a:endParaRPr/>
          </a:p>
          <a:p>
            <a:pPr indent="0" lvl="0" marL="0" marR="0" rtl="1" algn="just">
              <a:lnSpc>
                <a:spcPct val="130000"/>
              </a:lnSpc>
              <a:spcBef>
                <a:spcPts val="900"/>
              </a:spcBef>
              <a:spcAft>
                <a:spcPts val="0"/>
              </a:spcAft>
              <a:buNone/>
            </a:pPr>
            <a:r>
              <a:rPr b="0" i="0" lang="en-US" sz="2400" u="none" cap="none" strike="noStrike">
                <a:solidFill>
                  <a:schemeClr val="dk1"/>
                </a:solidFill>
                <a:latin typeface="Arial"/>
                <a:ea typeface="Arial"/>
                <a:cs typeface="Arial"/>
                <a:sym typeface="Arial"/>
              </a:rPr>
              <a:t>لهذا فإن المدرسة الناجحة، هي التي تخطط لمستقبلها من خلال مشاركة العاملين بها والمستفيدين منها لتبني خطة مدرسية شاملة، بحيث تتضح فيها رؤية المدرسة ورسالتها، من خلال ربط الأهداف المنشودة بمجموعة من الإجراءات مقترنة بمعايير قياس مستوى الأداء للوصول إلى ما تسعى إليه من مستوى أداء متميز.</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15"/>
                                        </p:tgtEl>
                                        <p:attrNameLst>
                                          <p:attrName>style.visibility</p:attrName>
                                        </p:attrNameLst>
                                      </p:cBhvr>
                                      <p:to>
                                        <p:strVal val="visible"/>
                                      </p:to>
                                    </p:set>
                                    <p:animEffect filter="fade" transition="in">
                                      <p:cBhvr>
                                        <p:cTn dur="500"/>
                                        <p:tgtEl>
                                          <p:spTgt spid="41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6" name="Shape 426"/>
        <p:cNvGrpSpPr/>
        <p:nvPr/>
      </p:nvGrpSpPr>
      <p:grpSpPr>
        <a:xfrm>
          <a:off x="0" y="0"/>
          <a:ext cx="0" cy="0"/>
          <a:chOff x="0" y="0"/>
          <a:chExt cx="0" cy="0"/>
        </a:xfrm>
      </p:grpSpPr>
      <p:grpSp>
        <p:nvGrpSpPr>
          <p:cNvPr id="427" name="Google Shape;427;p54"/>
          <p:cNvGrpSpPr/>
          <p:nvPr/>
        </p:nvGrpSpPr>
        <p:grpSpPr>
          <a:xfrm flipH="1">
            <a:off x="6977774" y="4418471"/>
            <a:ext cx="4023343" cy="923289"/>
            <a:chOff x="645649" y="1388017"/>
            <a:chExt cx="4023343" cy="923289"/>
          </a:xfrm>
        </p:grpSpPr>
        <p:sp>
          <p:nvSpPr>
            <p:cNvPr id="428" name="Google Shape;428;p54"/>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29" name="Google Shape;429;p54"/>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30" name="Google Shape;430;p54"/>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31" name="Google Shape;431;p5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32" name="Google Shape;432;p54"/>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33" name="Google Shape;433;p54"/>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434" name="Google Shape;434;p54"/>
          <p:cNvSpPr/>
          <p:nvPr/>
        </p:nvSpPr>
        <p:spPr>
          <a:xfrm>
            <a:off x="130408" y="513181"/>
            <a:ext cx="12011966" cy="6062429"/>
          </a:xfrm>
          <a:prstGeom prst="rect">
            <a:avLst/>
          </a:prstGeom>
          <a:noFill/>
          <a:ln>
            <a:noFill/>
          </a:ln>
        </p:spPr>
        <p:txBody>
          <a:bodyPr anchorCtr="0" anchor="t" bIns="45700" lIns="91425" spcFirstLastPara="1" rIns="91425" wrap="square" tIns="45700">
            <a:spAutoFit/>
          </a:bodyPr>
          <a:lstStyle/>
          <a:p>
            <a:pPr indent="0" lvl="0" marL="0" marR="0" rtl="1" algn="r">
              <a:lnSpc>
                <a:spcPct val="120000"/>
              </a:lnSpc>
              <a:spcBef>
                <a:spcPts val="0"/>
              </a:spcBef>
              <a:spcAft>
                <a:spcPts val="0"/>
              </a:spcAft>
              <a:buNone/>
            </a:pPr>
            <a:r>
              <a:rPr b="1" i="0" lang="en-US" sz="2400" u="none" cap="none" strike="noStrike">
                <a:solidFill>
                  <a:schemeClr val="dk1"/>
                </a:solidFill>
                <a:latin typeface="Arial"/>
                <a:ea typeface="Arial"/>
                <a:cs typeface="Arial"/>
                <a:sym typeface="Arial"/>
              </a:rPr>
              <a:t>مفهوم خطة المدرسة :</a:t>
            </a:r>
            <a:endParaRPr b="1" i="0" sz="2400" u="none" cap="none" strike="noStrike">
              <a:solidFill>
                <a:schemeClr val="dk1"/>
              </a:solidFill>
              <a:latin typeface="Arial"/>
              <a:ea typeface="Arial"/>
              <a:cs typeface="Arial"/>
              <a:sym typeface="Arial"/>
            </a:endParaRPr>
          </a:p>
          <a:p>
            <a:pPr indent="0" lvl="0" marL="0" marR="0" rtl="1" algn="r">
              <a:lnSpc>
                <a:spcPct val="120000"/>
              </a:lnSpc>
              <a:spcBef>
                <a:spcPts val="600"/>
              </a:spcBef>
              <a:spcAft>
                <a:spcPts val="0"/>
              </a:spcAft>
              <a:buNone/>
            </a:pPr>
            <a:r>
              <a:rPr b="0" i="0" lang="en-US" sz="2400" u="none" cap="none" strike="noStrike">
                <a:solidFill>
                  <a:schemeClr val="dk1"/>
                </a:solidFill>
                <a:latin typeface="Arial"/>
                <a:ea typeface="Arial"/>
                <a:cs typeface="Arial"/>
                <a:sym typeface="Arial"/>
              </a:rPr>
              <a:t>يقصد بخطة المدرسة الوثيقة التي تنتج عن عملية التخطيط للتصور </a:t>
            </a:r>
            <a:r>
              <a:rPr lang="en-US" sz="2400">
                <a:solidFill>
                  <a:schemeClr val="dk1"/>
                </a:solidFill>
              </a:rPr>
              <a:t>المستقبلي</a:t>
            </a:r>
            <a:r>
              <a:rPr b="0" i="0" lang="en-US" sz="2400" u="none" cap="none" strike="noStrike">
                <a:solidFill>
                  <a:schemeClr val="dk1"/>
                </a:solidFill>
                <a:latin typeface="Arial"/>
                <a:ea typeface="Arial"/>
                <a:cs typeface="Arial"/>
                <a:sym typeface="Arial"/>
              </a:rPr>
              <a:t> للمدرسة ومجموعة العمليات والإجراءات التي ستقوم بها المدرسة خلال فترة زمنية معينة, من أجل توظيف الموارد المادية والبشرية المتاحة لتحقيق رؤيتها ورسالتها وأهدافها على المستوى البعيد والقريب.</a:t>
            </a:r>
            <a:endParaRPr/>
          </a:p>
          <a:p>
            <a:pPr indent="0" lvl="0" marL="0" marR="0" rtl="1" algn="r">
              <a:lnSpc>
                <a:spcPct val="120000"/>
              </a:lnSpc>
              <a:spcBef>
                <a:spcPts val="600"/>
              </a:spcBef>
              <a:spcAft>
                <a:spcPts val="0"/>
              </a:spcAft>
              <a:buNone/>
            </a:pPr>
            <a:r>
              <a:rPr b="1" i="0" lang="en-US" sz="2400" u="none" cap="none" strike="noStrike">
                <a:solidFill>
                  <a:schemeClr val="dk1"/>
                </a:solidFill>
                <a:latin typeface="Arial"/>
                <a:ea typeface="Arial"/>
                <a:cs typeface="Arial"/>
                <a:sym typeface="Arial"/>
              </a:rPr>
              <a:t>مصادر خطة المدرسة:</a:t>
            </a:r>
            <a:endParaRPr/>
          </a:p>
          <a:p>
            <a:pPr indent="0" lvl="0" marL="0" marR="0" rtl="1" algn="r">
              <a:lnSpc>
                <a:spcPct val="120000"/>
              </a:lnSpc>
              <a:spcBef>
                <a:spcPts val="600"/>
              </a:spcBef>
              <a:spcAft>
                <a:spcPts val="0"/>
              </a:spcAft>
              <a:buNone/>
            </a:pPr>
            <a:r>
              <a:rPr b="0" i="0" lang="en-US" sz="2400" u="none" cap="none" strike="noStrike">
                <a:solidFill>
                  <a:schemeClr val="dk1"/>
                </a:solidFill>
                <a:latin typeface="Arial"/>
                <a:ea typeface="Arial"/>
                <a:cs typeface="Arial"/>
                <a:sym typeface="Arial"/>
              </a:rPr>
              <a:t>يعتمد فريق إعداد الخطة عند وضع خطة المدرسة على مصادر عدة تشمل مجالات العمل الرئيسة الإدارية والفنية، مثل:</a:t>
            </a:r>
            <a:endParaRPr/>
          </a:p>
          <a:p>
            <a:pPr indent="0" lvl="0" marL="0" marR="0" rtl="1" algn="r">
              <a:lnSpc>
                <a:spcPct val="120000"/>
              </a:lnSpc>
              <a:spcBef>
                <a:spcPts val="600"/>
              </a:spcBef>
              <a:spcAft>
                <a:spcPts val="0"/>
              </a:spcAft>
              <a:buNone/>
            </a:pPr>
            <a:r>
              <a:rPr b="0" i="0" lang="en-US" sz="2400" u="none" cap="none" strike="noStrike">
                <a:solidFill>
                  <a:schemeClr val="dk1"/>
                </a:solidFill>
                <a:latin typeface="Arial"/>
                <a:ea typeface="Arial"/>
                <a:cs typeface="Arial"/>
                <a:sym typeface="Arial"/>
              </a:rPr>
              <a:t>- فلسفة وأهداف التربية .		- أهداف التعليم في كل مرحلة تعليمية.</a:t>
            </a:r>
            <a:endParaRPr/>
          </a:p>
          <a:p>
            <a:pPr indent="0" lvl="0" marL="0" marR="0" rtl="1" algn="r">
              <a:lnSpc>
                <a:spcPct val="120000"/>
              </a:lnSpc>
              <a:spcBef>
                <a:spcPts val="600"/>
              </a:spcBef>
              <a:spcAft>
                <a:spcPts val="0"/>
              </a:spcAft>
              <a:buNone/>
            </a:pPr>
            <a:r>
              <a:rPr b="0" i="0" lang="en-US" sz="2400" u="none" cap="none" strike="noStrike">
                <a:solidFill>
                  <a:schemeClr val="dk1"/>
                </a:solidFill>
                <a:latin typeface="Arial"/>
                <a:ea typeface="Arial"/>
                <a:cs typeface="Arial"/>
                <a:sym typeface="Arial"/>
              </a:rPr>
              <a:t>- الاتجاهات التربوية الحديثة التي تنتهجها المشاريع التطويرية المنفذة بالمدارس.</a:t>
            </a:r>
            <a:endParaRPr/>
          </a:p>
          <a:p>
            <a:pPr indent="0" lvl="0" marL="0" marR="0" rtl="1" algn="r">
              <a:lnSpc>
                <a:spcPct val="120000"/>
              </a:lnSpc>
              <a:spcBef>
                <a:spcPts val="600"/>
              </a:spcBef>
              <a:spcAft>
                <a:spcPts val="0"/>
              </a:spcAft>
              <a:buNone/>
            </a:pPr>
            <a:r>
              <a:rPr b="0" i="0" lang="en-US" sz="2400" u="none" cap="none" strike="noStrike">
                <a:solidFill>
                  <a:schemeClr val="dk1"/>
                </a:solidFill>
                <a:latin typeface="Arial"/>
                <a:ea typeface="Arial"/>
                <a:cs typeface="Arial"/>
                <a:sym typeface="Arial"/>
              </a:rPr>
              <a:t>- جميع العاملين بالمدرسة .		- المشرفون.		- خطة المدرسة السابقة.</a:t>
            </a:r>
            <a:endParaRPr/>
          </a:p>
          <a:p>
            <a:pPr indent="0" lvl="0" marL="0" marR="0" rtl="1" algn="r">
              <a:lnSpc>
                <a:spcPct val="120000"/>
              </a:lnSpc>
              <a:spcBef>
                <a:spcPts val="600"/>
              </a:spcBef>
              <a:spcAft>
                <a:spcPts val="0"/>
              </a:spcAft>
              <a:buNone/>
            </a:pPr>
            <a:r>
              <a:rPr b="0" i="0" lang="en-US" sz="2400" u="none" cap="none" strike="noStrike">
                <a:solidFill>
                  <a:schemeClr val="dk1"/>
                </a:solidFill>
                <a:latin typeface="Arial"/>
                <a:ea typeface="Arial"/>
                <a:cs typeface="Arial"/>
                <a:sym typeface="Arial"/>
              </a:rPr>
              <a:t>- نتائج التقويم الذاتي والخارجي للأداء المدرسي وتوصياته.	- الطلاب.</a:t>
            </a:r>
            <a:endParaRPr b="0" i="0" sz="2400" u="none" cap="none" strike="noStrike">
              <a:solidFill>
                <a:schemeClr val="dk1"/>
              </a:solidFill>
              <a:latin typeface="Arial"/>
              <a:ea typeface="Arial"/>
              <a:cs typeface="Arial"/>
              <a:sym typeface="Arial"/>
            </a:endParaRPr>
          </a:p>
          <a:p>
            <a:pPr indent="0" lvl="0" marL="0" marR="0" rtl="1" algn="r">
              <a:lnSpc>
                <a:spcPct val="120000"/>
              </a:lnSpc>
              <a:spcBef>
                <a:spcPts val="600"/>
              </a:spcBef>
              <a:spcAft>
                <a:spcPts val="0"/>
              </a:spcAft>
              <a:buNone/>
            </a:pPr>
            <a:r>
              <a:rPr b="0" i="0" lang="en-US" sz="2400" u="none" cap="none" strike="noStrike">
                <a:solidFill>
                  <a:schemeClr val="dk1"/>
                </a:solidFill>
                <a:latin typeface="Arial"/>
                <a:ea typeface="Arial"/>
                <a:cs typeface="Arial"/>
                <a:sym typeface="Arial"/>
              </a:rPr>
              <a:t>- أولياء أمور الطلاب.		- المناهج الدراسية.	- المبنى المدرسي.</a:t>
            </a:r>
            <a:endParaRPr/>
          </a:p>
          <a:p>
            <a:pPr indent="0" lvl="0" marL="0" marR="0" rtl="1" algn="r">
              <a:lnSpc>
                <a:spcPct val="120000"/>
              </a:lnSpc>
              <a:spcBef>
                <a:spcPts val="600"/>
              </a:spcBef>
              <a:spcAft>
                <a:spcPts val="0"/>
              </a:spcAft>
              <a:buNone/>
            </a:pPr>
            <a:r>
              <a:rPr b="0" i="0" lang="en-US" sz="2400" u="none" cap="none" strike="noStrike">
                <a:solidFill>
                  <a:schemeClr val="dk1"/>
                </a:solidFill>
                <a:latin typeface="Arial"/>
                <a:ea typeface="Arial"/>
                <a:cs typeface="Arial"/>
                <a:sym typeface="Arial"/>
              </a:rPr>
              <a:t>- مؤسسات المجتمع المحلي ومتطلبات سوق العمل.</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27"/>
                                        </p:tgtEl>
                                        <p:attrNameLst>
                                          <p:attrName>style.visibility</p:attrName>
                                        </p:attrNameLst>
                                      </p:cBhvr>
                                      <p:to>
                                        <p:strVal val="visible"/>
                                      </p:to>
                                    </p:set>
                                    <p:animEffect filter="fade" transition="in">
                                      <p:cBhvr>
                                        <p:cTn dur="500"/>
                                        <p:tgtEl>
                                          <p:spTgt spid="42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8" name="Shape 438"/>
        <p:cNvGrpSpPr/>
        <p:nvPr/>
      </p:nvGrpSpPr>
      <p:grpSpPr>
        <a:xfrm>
          <a:off x="0" y="0"/>
          <a:ext cx="0" cy="0"/>
          <a:chOff x="0" y="0"/>
          <a:chExt cx="0" cy="0"/>
        </a:xfrm>
      </p:grpSpPr>
      <p:grpSp>
        <p:nvGrpSpPr>
          <p:cNvPr id="439" name="Google Shape;439;p55"/>
          <p:cNvGrpSpPr/>
          <p:nvPr/>
        </p:nvGrpSpPr>
        <p:grpSpPr>
          <a:xfrm flipH="1">
            <a:off x="6977774" y="4418471"/>
            <a:ext cx="4023343" cy="923289"/>
            <a:chOff x="645649" y="1388017"/>
            <a:chExt cx="4023343" cy="923289"/>
          </a:xfrm>
        </p:grpSpPr>
        <p:sp>
          <p:nvSpPr>
            <p:cNvPr id="440" name="Google Shape;440;p55"/>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41" name="Google Shape;441;p55"/>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42" name="Google Shape;442;p55"/>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43" name="Google Shape;443;p55"/>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44" name="Google Shape;444;p55"/>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45" name="Google Shape;445;p55"/>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446" name="Google Shape;446;p55"/>
          <p:cNvSpPr/>
          <p:nvPr/>
        </p:nvSpPr>
        <p:spPr>
          <a:xfrm>
            <a:off x="130408" y="513181"/>
            <a:ext cx="12011966" cy="6062429"/>
          </a:xfrm>
          <a:prstGeom prst="rect">
            <a:avLst/>
          </a:prstGeom>
          <a:noFill/>
          <a:ln>
            <a:noFill/>
          </a:ln>
        </p:spPr>
        <p:txBody>
          <a:bodyPr anchorCtr="0" anchor="t" bIns="45700" lIns="91425" spcFirstLastPara="1" rIns="91425" wrap="square" tIns="45700">
            <a:spAutoFit/>
          </a:bodyPr>
          <a:lstStyle/>
          <a:p>
            <a:pPr indent="0" lvl="0" marL="0" marR="0" rtl="1" algn="r">
              <a:lnSpc>
                <a:spcPct val="120000"/>
              </a:lnSpc>
              <a:spcBef>
                <a:spcPts val="0"/>
              </a:spcBef>
              <a:spcAft>
                <a:spcPts val="0"/>
              </a:spcAft>
              <a:buNone/>
            </a:pPr>
            <a:r>
              <a:rPr b="1" i="1" lang="en-US" sz="2400" u="none" cap="none" strike="noStrike">
                <a:solidFill>
                  <a:srgbClr val="C00000"/>
                </a:solidFill>
                <a:latin typeface="Arial"/>
                <a:ea typeface="Arial"/>
                <a:cs typeface="Arial"/>
                <a:sym typeface="Arial"/>
              </a:rPr>
              <a:t>مراحل خطة المدرسة:</a:t>
            </a:r>
            <a:endParaRPr/>
          </a:p>
          <a:p>
            <a:pPr indent="0" lvl="0" marL="0" marR="0" rtl="1" algn="r">
              <a:lnSpc>
                <a:spcPct val="120000"/>
              </a:lnSpc>
              <a:spcBef>
                <a:spcPts val="600"/>
              </a:spcBef>
              <a:spcAft>
                <a:spcPts val="0"/>
              </a:spcAft>
              <a:buNone/>
            </a:pPr>
            <a:r>
              <a:rPr b="0" i="0" lang="en-US" sz="2400" u="none" cap="none" strike="noStrike">
                <a:solidFill>
                  <a:schemeClr val="dk1"/>
                </a:solidFill>
                <a:latin typeface="Arial"/>
                <a:ea typeface="Arial"/>
                <a:cs typeface="Arial"/>
                <a:sym typeface="Arial"/>
              </a:rPr>
              <a:t>يقوم بإعداد خطة المدرسة فريق التطوير والتحسين والشكل أدناه يوضح مراحل الخطة:</a:t>
            </a:r>
            <a:endParaRPr/>
          </a:p>
          <a:p>
            <a:pPr indent="0" lvl="0" marL="0" marR="0" rtl="1" algn="r">
              <a:lnSpc>
                <a:spcPct val="120000"/>
              </a:lnSpc>
              <a:spcBef>
                <a:spcPts val="600"/>
              </a:spcBef>
              <a:spcAft>
                <a:spcPts val="0"/>
              </a:spcAft>
              <a:buNone/>
            </a:pPr>
            <a:r>
              <a:rPr b="1" i="1" lang="en-US" sz="2400" u="none" cap="none" strike="noStrike">
                <a:solidFill>
                  <a:srgbClr val="C00000"/>
                </a:solidFill>
                <a:latin typeface="Arial"/>
                <a:ea typeface="Arial"/>
                <a:cs typeface="Arial"/>
                <a:sym typeface="Arial"/>
              </a:rPr>
              <a:t>مجالات خطة المدرسة:</a:t>
            </a:r>
            <a:endParaRPr/>
          </a:p>
          <a:p>
            <a:pPr indent="0" lvl="0" marL="0" marR="0" rtl="1" algn="r">
              <a:lnSpc>
                <a:spcPct val="120000"/>
              </a:lnSpc>
              <a:spcBef>
                <a:spcPts val="600"/>
              </a:spcBef>
              <a:spcAft>
                <a:spcPts val="0"/>
              </a:spcAft>
              <a:buNone/>
            </a:pPr>
            <a:r>
              <a:rPr b="0" i="0" lang="en-US" sz="2400" u="none" cap="none" strike="noStrike">
                <a:solidFill>
                  <a:schemeClr val="dk1"/>
                </a:solidFill>
                <a:latin typeface="Arial"/>
                <a:ea typeface="Arial"/>
                <a:cs typeface="Arial"/>
                <a:sym typeface="Arial"/>
              </a:rPr>
              <a:t>يتم بناء خطة المدرسة في ضوء ثلاثة مجالات رئيسة هي : التعلم، والتعليم، والإدارة المدرسية، ويندرج تحت إطار كل مجال من هذه المجالات عدد من العناصر، كما يلي:</a:t>
            </a:r>
            <a:endParaRPr/>
          </a:p>
          <a:p>
            <a:pPr indent="0" lvl="0" marL="0" marR="0" rtl="1" algn="r">
              <a:lnSpc>
                <a:spcPct val="120000"/>
              </a:lnSpc>
              <a:spcBef>
                <a:spcPts val="600"/>
              </a:spcBef>
              <a:spcAft>
                <a:spcPts val="0"/>
              </a:spcAft>
              <a:buNone/>
            </a:pPr>
            <a:r>
              <a:rPr b="1" i="1" lang="en-US" sz="2400" u="none" cap="none" strike="noStrike">
                <a:solidFill>
                  <a:schemeClr val="dk1"/>
                </a:solidFill>
                <a:latin typeface="Arial"/>
                <a:ea typeface="Arial"/>
                <a:cs typeface="Arial"/>
                <a:sym typeface="Arial"/>
              </a:rPr>
              <a:t>أولاً : مجال التعلم:</a:t>
            </a:r>
            <a:endParaRPr/>
          </a:p>
          <a:p>
            <a:pPr indent="0" lvl="0" marL="0" marR="0" rtl="1" algn="r">
              <a:lnSpc>
                <a:spcPct val="120000"/>
              </a:lnSpc>
              <a:spcBef>
                <a:spcPts val="600"/>
              </a:spcBef>
              <a:spcAft>
                <a:spcPts val="0"/>
              </a:spcAft>
              <a:buNone/>
            </a:pPr>
            <a:r>
              <a:rPr b="0" i="0" lang="en-US" sz="2400" u="none" cap="none" strike="noStrike">
                <a:solidFill>
                  <a:schemeClr val="dk1"/>
                </a:solidFill>
                <a:latin typeface="Arial"/>
                <a:ea typeface="Arial"/>
                <a:cs typeface="Arial"/>
                <a:sym typeface="Arial"/>
              </a:rPr>
              <a:t>ويقصد به اكتساب الطلاب المعارف والمهارات وفهمها، والقدرة على تطبيقها، وتكوين اتجاهات وسلوكيات إيجابية نحوها ويشمل هذا المجال العناصر الآتية:</a:t>
            </a:r>
            <a:endParaRPr/>
          </a:p>
          <a:p>
            <a:pPr indent="0" lvl="0" marL="0" marR="0" rtl="1" algn="r">
              <a:lnSpc>
                <a:spcPct val="120000"/>
              </a:lnSpc>
              <a:spcBef>
                <a:spcPts val="600"/>
              </a:spcBef>
              <a:spcAft>
                <a:spcPts val="0"/>
              </a:spcAft>
              <a:buNone/>
            </a:pPr>
            <a:r>
              <a:rPr b="0" i="0" lang="en-US" sz="2400" u="none" cap="none" strike="noStrike">
                <a:solidFill>
                  <a:schemeClr val="dk1"/>
                </a:solidFill>
                <a:latin typeface="Arial"/>
                <a:ea typeface="Arial"/>
                <a:cs typeface="Arial"/>
                <a:sym typeface="Arial"/>
              </a:rPr>
              <a:t>- اكتساب الطلاب للمعارف والمهارات.</a:t>
            </a:r>
            <a:endParaRPr/>
          </a:p>
          <a:p>
            <a:pPr indent="0" lvl="0" marL="0" marR="0" rtl="1" algn="r">
              <a:lnSpc>
                <a:spcPct val="120000"/>
              </a:lnSpc>
              <a:spcBef>
                <a:spcPts val="600"/>
              </a:spcBef>
              <a:spcAft>
                <a:spcPts val="0"/>
              </a:spcAft>
              <a:buNone/>
            </a:pPr>
            <a:r>
              <a:rPr b="0" i="0" lang="en-US" sz="2400" u="none" cap="none" strike="noStrike">
                <a:solidFill>
                  <a:schemeClr val="dk1"/>
                </a:solidFill>
                <a:latin typeface="Arial"/>
                <a:ea typeface="Arial"/>
                <a:cs typeface="Arial"/>
                <a:sym typeface="Arial"/>
              </a:rPr>
              <a:t>- توظيف الطلاب نحو </a:t>
            </a:r>
            <a:r>
              <a:rPr lang="en-US" sz="2400">
                <a:solidFill>
                  <a:schemeClr val="dk1"/>
                </a:solidFill>
              </a:rPr>
              <a:t>المهارات</a:t>
            </a:r>
            <a:r>
              <a:rPr b="0" i="0" lang="en-US" sz="2400" u="none" cap="none" strike="noStrike">
                <a:solidFill>
                  <a:schemeClr val="dk1"/>
                </a:solidFill>
                <a:latin typeface="Arial"/>
                <a:ea typeface="Arial"/>
                <a:cs typeface="Arial"/>
                <a:sym typeface="Arial"/>
              </a:rPr>
              <a:t> والسلوكيات الإيجابية.</a:t>
            </a:r>
            <a:endParaRPr/>
          </a:p>
          <a:p>
            <a:pPr indent="0" lvl="0" marL="0" marR="0" rtl="1" algn="r">
              <a:lnSpc>
                <a:spcPct val="120000"/>
              </a:lnSpc>
              <a:spcBef>
                <a:spcPts val="600"/>
              </a:spcBef>
              <a:spcAft>
                <a:spcPts val="0"/>
              </a:spcAft>
              <a:buNone/>
            </a:pPr>
            <a:r>
              <a:rPr b="0" i="0" lang="en-US" sz="2400" u="none" cap="none" strike="noStrike">
                <a:solidFill>
                  <a:schemeClr val="dk1"/>
                </a:solidFill>
                <a:latin typeface="Arial"/>
                <a:ea typeface="Arial"/>
                <a:cs typeface="Arial"/>
                <a:sym typeface="Arial"/>
              </a:rPr>
              <a:t>- اكتساب الطلاب الاتجاهات والقيم الإيجابية وتوظيفها.</a:t>
            </a:r>
            <a:endParaRPr/>
          </a:p>
          <a:p>
            <a:pPr indent="0" lvl="0" marL="0" marR="0" rtl="1" algn="r">
              <a:lnSpc>
                <a:spcPct val="120000"/>
              </a:lnSpc>
              <a:spcBef>
                <a:spcPts val="600"/>
              </a:spcBef>
              <a:spcAft>
                <a:spcPts val="0"/>
              </a:spcAft>
              <a:buNone/>
            </a:pPr>
            <a:r>
              <a:rPr b="0" i="0" lang="en-US" sz="2400" u="none" cap="none" strike="noStrike">
                <a:solidFill>
                  <a:schemeClr val="dk1"/>
                </a:solidFill>
                <a:latin typeface="Arial"/>
                <a:ea typeface="Arial"/>
                <a:cs typeface="Arial"/>
                <a:sym typeface="Arial"/>
              </a:rPr>
              <a:t>- رفع مستويات تحصيل </a:t>
            </a:r>
            <a:r>
              <a:rPr lang="en-US" sz="2400">
                <a:solidFill>
                  <a:schemeClr val="dk1"/>
                </a:solidFill>
              </a:rPr>
              <a:t>الطلبة</a:t>
            </a:r>
            <a:r>
              <a:rPr b="0" i="0" lang="en-US" sz="2400" u="none" cap="none" strike="noStrike">
                <a:solidFill>
                  <a:schemeClr val="dk1"/>
                </a:solidFill>
                <a:latin typeface="Arial"/>
                <a:ea typeface="Arial"/>
                <a:cs typeface="Arial"/>
                <a:sym typeface="Arial"/>
              </a:rPr>
              <a:t> وتقدمهم الدراسي.</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39"/>
                                        </p:tgtEl>
                                        <p:attrNameLst>
                                          <p:attrName>style.visibility</p:attrName>
                                        </p:attrNameLst>
                                      </p:cBhvr>
                                      <p:to>
                                        <p:strVal val="visible"/>
                                      </p:to>
                                    </p:set>
                                    <p:animEffect filter="fade" transition="in">
                                      <p:cBhvr>
                                        <p:cTn dur="500"/>
                                        <p:tgtEl>
                                          <p:spTgt spid="43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 name="Shape 450"/>
        <p:cNvGrpSpPr/>
        <p:nvPr/>
      </p:nvGrpSpPr>
      <p:grpSpPr>
        <a:xfrm>
          <a:off x="0" y="0"/>
          <a:ext cx="0" cy="0"/>
          <a:chOff x="0" y="0"/>
          <a:chExt cx="0" cy="0"/>
        </a:xfrm>
      </p:grpSpPr>
      <p:grpSp>
        <p:nvGrpSpPr>
          <p:cNvPr id="451" name="Google Shape;451;p56"/>
          <p:cNvGrpSpPr/>
          <p:nvPr/>
        </p:nvGrpSpPr>
        <p:grpSpPr>
          <a:xfrm flipH="1">
            <a:off x="6977774" y="4418471"/>
            <a:ext cx="4023343" cy="923289"/>
            <a:chOff x="645649" y="1388017"/>
            <a:chExt cx="4023343" cy="923289"/>
          </a:xfrm>
        </p:grpSpPr>
        <p:sp>
          <p:nvSpPr>
            <p:cNvPr id="452" name="Google Shape;452;p56"/>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53" name="Google Shape;453;p56"/>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54" name="Google Shape;454;p56"/>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55" name="Google Shape;455;p5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56" name="Google Shape;456;p56"/>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57" name="Google Shape;457;p56"/>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458" name="Google Shape;458;p56"/>
          <p:cNvSpPr/>
          <p:nvPr/>
        </p:nvSpPr>
        <p:spPr>
          <a:xfrm>
            <a:off x="130408" y="908720"/>
            <a:ext cx="12011966" cy="4838248"/>
          </a:xfrm>
          <a:prstGeom prst="rect">
            <a:avLst/>
          </a:prstGeom>
          <a:noFill/>
          <a:ln>
            <a:noFill/>
          </a:ln>
        </p:spPr>
        <p:txBody>
          <a:bodyPr anchorCtr="0" anchor="t" bIns="45700" lIns="91425" spcFirstLastPara="1" rIns="91425" wrap="square" tIns="45700">
            <a:spAutoFit/>
          </a:bodyPr>
          <a:lstStyle/>
          <a:p>
            <a:pPr indent="0" lvl="0" marL="0" marR="0" rtl="1" algn="r">
              <a:lnSpc>
                <a:spcPct val="120000"/>
              </a:lnSpc>
              <a:spcBef>
                <a:spcPts val="0"/>
              </a:spcBef>
              <a:spcAft>
                <a:spcPts val="0"/>
              </a:spcAft>
              <a:buNone/>
            </a:pPr>
            <a:r>
              <a:rPr b="1" i="1" lang="en-US" sz="2900" u="none" cap="none" strike="noStrike">
                <a:solidFill>
                  <a:schemeClr val="dk1"/>
                </a:solidFill>
                <a:latin typeface="Arial"/>
                <a:ea typeface="Arial"/>
                <a:cs typeface="Arial"/>
                <a:sym typeface="Arial"/>
              </a:rPr>
              <a:t>ثانيًا : مجال التعليم:</a:t>
            </a:r>
            <a:endParaRPr/>
          </a:p>
          <a:p>
            <a:pPr indent="0" lvl="0" marL="0" marR="0" rtl="1" algn="r">
              <a:lnSpc>
                <a:spcPct val="120000"/>
              </a:lnSpc>
              <a:spcBef>
                <a:spcPts val="600"/>
              </a:spcBef>
              <a:spcAft>
                <a:spcPts val="0"/>
              </a:spcAft>
              <a:buNone/>
            </a:pPr>
            <a:r>
              <a:rPr b="0" i="0" lang="en-US" sz="2900" u="none" cap="none" strike="noStrike">
                <a:solidFill>
                  <a:schemeClr val="dk1"/>
                </a:solidFill>
                <a:latin typeface="Arial"/>
                <a:ea typeface="Arial"/>
                <a:cs typeface="Arial"/>
                <a:sym typeface="Arial"/>
              </a:rPr>
              <a:t>ويقصد به الأساليب والطرائق والوسائل التي يتم بها تطوير مستوى أداء الطلاب التعليمي ويشمل هذا المجال العناصر الآتية:-</a:t>
            </a:r>
            <a:endParaRPr/>
          </a:p>
          <a:p>
            <a:pPr indent="0" lvl="0" marL="0" marR="0" rtl="1" algn="r">
              <a:lnSpc>
                <a:spcPct val="120000"/>
              </a:lnSpc>
              <a:spcBef>
                <a:spcPts val="600"/>
              </a:spcBef>
              <a:spcAft>
                <a:spcPts val="0"/>
              </a:spcAft>
              <a:buNone/>
            </a:pPr>
            <a:r>
              <a:rPr b="0" i="0" lang="en-US" sz="2900" u="none" cap="none" strike="noStrike">
                <a:solidFill>
                  <a:schemeClr val="dk1"/>
                </a:solidFill>
                <a:latin typeface="Arial"/>
                <a:ea typeface="Arial"/>
                <a:cs typeface="Arial"/>
                <a:sym typeface="Arial"/>
              </a:rPr>
              <a:t>- رفع جودة التعليم والتعلم.</a:t>
            </a:r>
            <a:endParaRPr/>
          </a:p>
          <a:p>
            <a:pPr indent="0" lvl="0" marL="0" marR="0" rtl="1" algn="r">
              <a:lnSpc>
                <a:spcPct val="120000"/>
              </a:lnSpc>
              <a:spcBef>
                <a:spcPts val="600"/>
              </a:spcBef>
              <a:spcAft>
                <a:spcPts val="0"/>
              </a:spcAft>
              <a:buNone/>
            </a:pPr>
            <a:r>
              <a:rPr b="0" i="0" lang="en-US" sz="2900" u="none" cap="none" strike="noStrike">
                <a:solidFill>
                  <a:schemeClr val="dk1"/>
                </a:solidFill>
                <a:latin typeface="Arial"/>
                <a:ea typeface="Arial"/>
                <a:cs typeface="Arial"/>
                <a:sym typeface="Arial"/>
              </a:rPr>
              <a:t>- تلبية التدريس لاحتياجات الطلاب.</a:t>
            </a:r>
            <a:endParaRPr/>
          </a:p>
          <a:p>
            <a:pPr indent="0" lvl="0" marL="0" marR="0" rtl="1" algn="r">
              <a:lnSpc>
                <a:spcPct val="120000"/>
              </a:lnSpc>
              <a:spcBef>
                <a:spcPts val="600"/>
              </a:spcBef>
              <a:spcAft>
                <a:spcPts val="0"/>
              </a:spcAft>
              <a:buNone/>
            </a:pPr>
            <a:r>
              <a:rPr b="0" i="0" lang="en-US" sz="2900" u="none" cap="none" strike="noStrike">
                <a:solidFill>
                  <a:schemeClr val="dk1"/>
                </a:solidFill>
                <a:latin typeface="Arial"/>
                <a:ea typeface="Arial"/>
                <a:cs typeface="Arial"/>
                <a:sym typeface="Arial"/>
              </a:rPr>
              <a:t>- فاعلية أساليب التقويم.</a:t>
            </a:r>
            <a:endParaRPr/>
          </a:p>
          <a:p>
            <a:pPr indent="0" lvl="0" marL="0" marR="0" rtl="1" algn="r">
              <a:lnSpc>
                <a:spcPct val="120000"/>
              </a:lnSpc>
              <a:spcBef>
                <a:spcPts val="600"/>
              </a:spcBef>
              <a:spcAft>
                <a:spcPts val="0"/>
              </a:spcAft>
              <a:buNone/>
            </a:pPr>
            <a:r>
              <a:rPr b="0" i="0" lang="en-US" sz="2900" u="none" cap="none" strike="noStrike">
                <a:solidFill>
                  <a:schemeClr val="dk1"/>
                </a:solidFill>
                <a:latin typeface="Arial"/>
                <a:ea typeface="Arial"/>
                <a:cs typeface="Arial"/>
                <a:sym typeface="Arial"/>
              </a:rPr>
              <a:t>- التطوير الذاتي للمعلم.</a:t>
            </a:r>
            <a:endParaRPr/>
          </a:p>
          <a:p>
            <a:pPr indent="0" lvl="0" marL="0" marR="0" rtl="1" algn="r">
              <a:lnSpc>
                <a:spcPct val="120000"/>
              </a:lnSpc>
              <a:spcBef>
                <a:spcPts val="600"/>
              </a:spcBef>
              <a:spcAft>
                <a:spcPts val="0"/>
              </a:spcAft>
              <a:buNone/>
            </a:pPr>
            <a:r>
              <a:rPr b="0" i="0" lang="en-US" sz="2900" u="none" cap="none" strike="noStrike">
                <a:solidFill>
                  <a:schemeClr val="dk1"/>
                </a:solidFill>
                <a:latin typeface="Arial"/>
                <a:ea typeface="Arial"/>
                <a:cs typeface="Arial"/>
                <a:sym typeface="Arial"/>
              </a:rPr>
              <a:t>- فاعلية المعلم الأول (المشرف المقيم).</a:t>
            </a:r>
            <a:endParaRPr/>
          </a:p>
        </p:txBody>
      </p:sp>
      <p:sp>
        <p:nvSpPr>
          <p:cNvPr id="459" name="Google Shape;459;p56"/>
          <p:cNvSpPr/>
          <p:nvPr/>
        </p:nvSpPr>
        <p:spPr>
          <a:xfrm>
            <a:off x="3143672" y="5877272"/>
            <a:ext cx="5256584" cy="694979"/>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الخامسة-التخطيط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51"/>
                                        </p:tgtEl>
                                        <p:attrNameLst>
                                          <p:attrName>style.visibility</p:attrName>
                                        </p:attrNameLst>
                                      </p:cBhvr>
                                      <p:to>
                                        <p:strVal val="visible"/>
                                      </p:to>
                                    </p:set>
                                    <p:animEffect filter="fade" transition="in">
                                      <p:cBhvr>
                                        <p:cTn dur="500"/>
                                        <p:tgtEl>
                                          <p:spTgt spid="45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3" name="Shape 463"/>
        <p:cNvGrpSpPr/>
        <p:nvPr/>
      </p:nvGrpSpPr>
      <p:grpSpPr>
        <a:xfrm>
          <a:off x="0" y="0"/>
          <a:ext cx="0" cy="0"/>
          <a:chOff x="0" y="0"/>
          <a:chExt cx="0" cy="0"/>
        </a:xfrm>
      </p:grpSpPr>
      <p:grpSp>
        <p:nvGrpSpPr>
          <p:cNvPr id="464" name="Google Shape;464;p57"/>
          <p:cNvGrpSpPr/>
          <p:nvPr/>
        </p:nvGrpSpPr>
        <p:grpSpPr>
          <a:xfrm flipH="1">
            <a:off x="6977774" y="4418471"/>
            <a:ext cx="4023343" cy="923289"/>
            <a:chOff x="645649" y="1388017"/>
            <a:chExt cx="4023343" cy="923289"/>
          </a:xfrm>
        </p:grpSpPr>
        <p:sp>
          <p:nvSpPr>
            <p:cNvPr id="465" name="Google Shape;465;p57"/>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66" name="Google Shape;466;p57"/>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67" name="Google Shape;467;p57"/>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68" name="Google Shape;468;p57"/>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69" name="Google Shape;469;p57"/>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70" name="Google Shape;470;p57"/>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471" name="Google Shape;471;p57"/>
          <p:cNvSpPr/>
          <p:nvPr/>
        </p:nvSpPr>
        <p:spPr>
          <a:xfrm>
            <a:off x="130408" y="648065"/>
            <a:ext cx="12011966" cy="5910849"/>
          </a:xfrm>
          <a:prstGeom prst="rect">
            <a:avLst/>
          </a:prstGeom>
          <a:noFill/>
          <a:ln>
            <a:noFill/>
          </a:ln>
        </p:spPr>
        <p:txBody>
          <a:bodyPr anchorCtr="0" anchor="t" bIns="45700" lIns="91425" spcFirstLastPara="1" rIns="91425" wrap="square" tIns="45700">
            <a:spAutoFit/>
          </a:bodyPr>
          <a:lstStyle/>
          <a:p>
            <a:pPr indent="0" lvl="0" marL="0" marR="0" rtl="1" algn="r">
              <a:lnSpc>
                <a:spcPct val="120000"/>
              </a:lnSpc>
              <a:spcBef>
                <a:spcPts val="0"/>
              </a:spcBef>
              <a:spcAft>
                <a:spcPts val="0"/>
              </a:spcAft>
              <a:buNone/>
            </a:pPr>
            <a:r>
              <a:rPr b="1" i="1" lang="en-US" sz="2700" u="none" cap="none" strike="noStrike">
                <a:solidFill>
                  <a:schemeClr val="dk1"/>
                </a:solidFill>
                <a:latin typeface="Arial"/>
                <a:ea typeface="Arial"/>
                <a:cs typeface="Arial"/>
                <a:sym typeface="Arial"/>
              </a:rPr>
              <a:t>ثالثًا: مجال الإدارة المدرسية:</a:t>
            </a:r>
            <a:endParaRPr/>
          </a:p>
          <a:p>
            <a:pPr indent="0" lvl="0" marL="0" marR="0" rtl="1" algn="just">
              <a:lnSpc>
                <a:spcPct val="120000"/>
              </a:lnSpc>
              <a:spcBef>
                <a:spcPts val="300"/>
              </a:spcBef>
              <a:spcAft>
                <a:spcPts val="0"/>
              </a:spcAft>
              <a:buNone/>
            </a:pPr>
            <a:r>
              <a:rPr b="0" i="0" lang="en-US" sz="2600" u="none" cap="none" strike="noStrike">
                <a:solidFill>
                  <a:schemeClr val="dk1"/>
                </a:solidFill>
                <a:latin typeface="Arial"/>
                <a:ea typeface="Arial"/>
                <a:cs typeface="Arial"/>
                <a:sym typeface="Arial"/>
              </a:rPr>
              <a:t>ويقصد بها أداء الكوادر الإدارية التي تعمل على تجويد، وتطوير، وتسيير العمل بالمدرسة من مدير المدرسة ومساعده والمنسق، ويشمل هذا المجال العناصر الآتية :</a:t>
            </a:r>
            <a:endParaRPr/>
          </a:p>
          <a:p>
            <a:pPr indent="0" lvl="0" marL="0" marR="0" rtl="1" algn="just">
              <a:lnSpc>
                <a:spcPct val="120000"/>
              </a:lnSpc>
              <a:spcBef>
                <a:spcPts val="0"/>
              </a:spcBef>
              <a:spcAft>
                <a:spcPts val="0"/>
              </a:spcAft>
              <a:buNone/>
            </a:pPr>
            <a:r>
              <a:rPr b="0" i="0" lang="en-US" sz="2600" u="none" cap="none" strike="noStrike">
                <a:solidFill>
                  <a:schemeClr val="dk1"/>
                </a:solidFill>
                <a:latin typeface="Arial"/>
                <a:ea typeface="Arial"/>
                <a:cs typeface="Arial"/>
                <a:sym typeface="Arial"/>
              </a:rPr>
              <a:t>- الإشراف على عملية التعليم والتعلم (زيارات صفية، تحليل أعمال طلاب، تحليل نتائج التقويم،...).</a:t>
            </a:r>
            <a:endParaRPr/>
          </a:p>
          <a:p>
            <a:pPr indent="0" lvl="0" marL="0" marR="0" rtl="1" algn="just">
              <a:lnSpc>
                <a:spcPct val="120000"/>
              </a:lnSpc>
              <a:spcBef>
                <a:spcPts val="0"/>
              </a:spcBef>
              <a:spcAft>
                <a:spcPts val="0"/>
              </a:spcAft>
              <a:buNone/>
            </a:pPr>
            <a:r>
              <a:rPr b="0" i="0" lang="en-US" sz="2600" u="none" cap="none" strike="noStrike">
                <a:solidFill>
                  <a:schemeClr val="dk1"/>
                </a:solidFill>
                <a:latin typeface="Arial"/>
                <a:ea typeface="Arial"/>
                <a:cs typeface="Arial"/>
                <a:sym typeface="Arial"/>
              </a:rPr>
              <a:t>- الإنماء المهني للعاملين (مشاغل، دورات تدريبية، اجتماعات، ورش عمل، محاضرات، ندوات.....).</a:t>
            </a:r>
            <a:endParaRPr/>
          </a:p>
          <a:p>
            <a:pPr indent="0" lvl="0" marL="0" marR="0" rtl="1" algn="just">
              <a:lnSpc>
                <a:spcPct val="120000"/>
              </a:lnSpc>
              <a:spcBef>
                <a:spcPts val="0"/>
              </a:spcBef>
              <a:spcAft>
                <a:spcPts val="0"/>
              </a:spcAft>
              <a:buNone/>
            </a:pPr>
            <a:r>
              <a:rPr b="0" i="0" lang="en-US" sz="2600" u="none" cap="none" strike="noStrike">
                <a:solidFill>
                  <a:schemeClr val="dk1"/>
                </a:solidFill>
                <a:latin typeface="Arial"/>
                <a:ea typeface="Arial"/>
                <a:cs typeface="Arial"/>
                <a:sym typeface="Arial"/>
              </a:rPr>
              <a:t>- رعاية الطلاب (متابعة حضور الطلاب، صحة الطلاب وسلامتهم، تلبية حاجاتهم، تنمية سلوكياتهم واتجاهاتهم....).</a:t>
            </a:r>
            <a:endParaRPr/>
          </a:p>
          <a:p>
            <a:pPr indent="0" lvl="0" marL="0" marR="0" rtl="1" algn="just">
              <a:lnSpc>
                <a:spcPct val="120000"/>
              </a:lnSpc>
              <a:spcBef>
                <a:spcPts val="0"/>
              </a:spcBef>
              <a:spcAft>
                <a:spcPts val="0"/>
              </a:spcAft>
              <a:buNone/>
            </a:pPr>
            <a:r>
              <a:rPr b="0" i="0" lang="en-US" sz="2600" u="none" cap="none" strike="noStrike">
                <a:solidFill>
                  <a:schemeClr val="dk1"/>
                </a:solidFill>
                <a:latin typeface="Arial"/>
                <a:ea typeface="Arial"/>
                <a:cs typeface="Arial"/>
                <a:sym typeface="Arial"/>
              </a:rPr>
              <a:t>- العلاقة مع المجتمع المحلي (التواصل مع أولياء الأمور، مجلس الآباء/الأمهات، أنشطة مشتركة مع المجتمع المحلي....).</a:t>
            </a:r>
            <a:endParaRPr/>
          </a:p>
          <a:p>
            <a:pPr indent="0" lvl="0" marL="0" marR="0" rtl="1" algn="just">
              <a:lnSpc>
                <a:spcPct val="120000"/>
              </a:lnSpc>
              <a:spcBef>
                <a:spcPts val="0"/>
              </a:spcBef>
              <a:spcAft>
                <a:spcPts val="0"/>
              </a:spcAft>
              <a:buNone/>
            </a:pPr>
            <a:r>
              <a:rPr b="0" i="0" lang="en-US" sz="2600" u="none" cap="none" strike="noStrike">
                <a:solidFill>
                  <a:schemeClr val="dk1"/>
                </a:solidFill>
                <a:latin typeface="Arial"/>
                <a:ea typeface="Arial"/>
                <a:cs typeface="Arial"/>
                <a:sym typeface="Arial"/>
              </a:rPr>
              <a:t>- المبنى المدرسي ( توظيف مرافق المبنى، المحافظة على نظافة المبنى، صيانة المبنى،...).</a:t>
            </a:r>
            <a:endParaRPr/>
          </a:p>
          <a:p>
            <a:pPr indent="0" lvl="0" marL="0" marR="0" rtl="1" algn="just">
              <a:lnSpc>
                <a:spcPct val="120000"/>
              </a:lnSpc>
              <a:spcBef>
                <a:spcPts val="0"/>
              </a:spcBef>
              <a:spcAft>
                <a:spcPts val="0"/>
              </a:spcAft>
              <a:buNone/>
            </a:pPr>
            <a:r>
              <a:rPr b="0" i="0" lang="en-US" sz="2600" u="none" cap="none" strike="noStrike">
                <a:solidFill>
                  <a:schemeClr val="dk1"/>
                </a:solidFill>
                <a:latin typeface="Arial"/>
                <a:ea typeface="Arial"/>
                <a:cs typeface="Arial"/>
                <a:sym typeface="Arial"/>
              </a:rPr>
              <a:t>- المسابقات والمشاريع والبرامج التربوية (مسابقة المحافظة على النظافة والصحة في البيئة المدرسية، برنامج التنمية المعرفية، الاختبارات الوطنية، مسابقات الأنشطة التربوية،.....).</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64"/>
                                        </p:tgtEl>
                                        <p:attrNameLst>
                                          <p:attrName>style.visibility</p:attrName>
                                        </p:attrNameLst>
                                      </p:cBhvr>
                                      <p:to>
                                        <p:strVal val="visible"/>
                                      </p:to>
                                    </p:set>
                                    <p:animEffect filter="fade" transition="in">
                                      <p:cBhvr>
                                        <p:cTn dur="500"/>
                                        <p:tgtEl>
                                          <p:spTgt spid="46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5" name="Shape 475"/>
        <p:cNvGrpSpPr/>
        <p:nvPr/>
      </p:nvGrpSpPr>
      <p:grpSpPr>
        <a:xfrm>
          <a:off x="0" y="0"/>
          <a:ext cx="0" cy="0"/>
          <a:chOff x="0" y="0"/>
          <a:chExt cx="0" cy="0"/>
        </a:xfrm>
      </p:grpSpPr>
      <p:grpSp>
        <p:nvGrpSpPr>
          <p:cNvPr id="476" name="Google Shape;476;p58"/>
          <p:cNvGrpSpPr/>
          <p:nvPr/>
        </p:nvGrpSpPr>
        <p:grpSpPr>
          <a:xfrm flipH="1">
            <a:off x="6977774" y="4418471"/>
            <a:ext cx="4023343" cy="923289"/>
            <a:chOff x="645649" y="1388017"/>
            <a:chExt cx="4023343" cy="923289"/>
          </a:xfrm>
        </p:grpSpPr>
        <p:sp>
          <p:nvSpPr>
            <p:cNvPr id="477" name="Google Shape;477;p58"/>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78" name="Google Shape;478;p58"/>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79" name="Google Shape;479;p58"/>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80" name="Google Shape;480;p58"/>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81" name="Google Shape;481;p58"/>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82" name="Google Shape;482;p58"/>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483" name="Google Shape;483;p58"/>
          <p:cNvSpPr/>
          <p:nvPr/>
        </p:nvSpPr>
        <p:spPr>
          <a:xfrm>
            <a:off x="130408" y="603095"/>
            <a:ext cx="12011966" cy="5884688"/>
          </a:xfrm>
          <a:prstGeom prst="rect">
            <a:avLst/>
          </a:prstGeom>
          <a:noFill/>
          <a:ln>
            <a:noFill/>
          </a:ln>
        </p:spPr>
        <p:txBody>
          <a:bodyPr anchorCtr="0" anchor="t" bIns="45700" lIns="91425" spcFirstLastPara="1" rIns="91425" wrap="square" tIns="45700">
            <a:spAutoFit/>
          </a:bodyPr>
          <a:lstStyle/>
          <a:p>
            <a:pPr indent="0" lvl="0" marL="0" marR="0" rtl="1" algn="r">
              <a:lnSpc>
                <a:spcPct val="120000"/>
              </a:lnSpc>
              <a:spcBef>
                <a:spcPts val="0"/>
              </a:spcBef>
              <a:spcAft>
                <a:spcPts val="0"/>
              </a:spcAft>
              <a:buNone/>
            </a:pPr>
            <a:r>
              <a:rPr b="1" i="0" lang="en-US" sz="2700" u="none" cap="none" strike="noStrike">
                <a:solidFill>
                  <a:schemeClr val="dk1"/>
                </a:solidFill>
                <a:latin typeface="Arial"/>
                <a:ea typeface="Arial"/>
                <a:cs typeface="Arial"/>
                <a:sym typeface="Arial"/>
              </a:rPr>
              <a:t>محتويات خطة المدرسة:</a:t>
            </a:r>
            <a:endParaRPr/>
          </a:p>
          <a:p>
            <a:pPr indent="0" lvl="0" marL="0" marR="0" rtl="1" algn="r">
              <a:lnSpc>
                <a:spcPct val="120000"/>
              </a:lnSpc>
              <a:spcBef>
                <a:spcPts val="600"/>
              </a:spcBef>
              <a:spcAft>
                <a:spcPts val="0"/>
              </a:spcAft>
              <a:buNone/>
            </a:pPr>
            <a:r>
              <a:rPr b="0" i="0" lang="en-US" sz="2700" u="none" cap="none" strike="noStrike">
                <a:solidFill>
                  <a:schemeClr val="dk1"/>
                </a:solidFill>
                <a:latin typeface="Arial"/>
                <a:ea typeface="Arial"/>
                <a:cs typeface="Arial"/>
                <a:sym typeface="Arial"/>
              </a:rPr>
              <a:t>1- المقدمة: وتحتوي على:</a:t>
            </a:r>
            <a:endParaRPr/>
          </a:p>
          <a:p>
            <a:pPr indent="0" lvl="0" marL="0" marR="0" rtl="1" algn="just">
              <a:lnSpc>
                <a:spcPct val="120000"/>
              </a:lnSpc>
              <a:spcBef>
                <a:spcPts val="600"/>
              </a:spcBef>
              <a:spcAft>
                <a:spcPts val="0"/>
              </a:spcAft>
              <a:buNone/>
            </a:pPr>
            <a:r>
              <a:rPr b="0" i="0" lang="en-US" sz="2700" u="none" cap="none" strike="noStrike">
                <a:solidFill>
                  <a:schemeClr val="dk1"/>
                </a:solidFill>
                <a:latin typeface="Arial"/>
                <a:ea typeface="Arial"/>
                <a:cs typeface="Arial"/>
                <a:sym typeface="Arial"/>
              </a:rPr>
              <a:t>- تعريف عام بخطة المدرسة وفريق إعداد الخطة: نبذة عن آلية التخطيط بالمدرسة. </a:t>
            </a:r>
            <a:endParaRPr/>
          </a:p>
          <a:p>
            <a:pPr indent="0" lvl="0" marL="0" marR="0" rtl="1" algn="just">
              <a:lnSpc>
                <a:spcPct val="120000"/>
              </a:lnSpc>
              <a:spcBef>
                <a:spcPts val="600"/>
              </a:spcBef>
              <a:spcAft>
                <a:spcPts val="0"/>
              </a:spcAft>
              <a:buNone/>
            </a:pPr>
            <a:r>
              <a:rPr b="0" i="0" lang="en-US" sz="2700" u="none" cap="none" strike="noStrike">
                <a:solidFill>
                  <a:schemeClr val="dk1"/>
                </a:solidFill>
                <a:latin typeface="Arial"/>
                <a:ea typeface="Arial"/>
                <a:cs typeface="Arial"/>
                <a:sym typeface="Arial"/>
              </a:rPr>
              <a:t>- رؤية المدرسة: بيان تعبر فيه المدرسة عن نظرتها للمستقبل، كيف ترى نفسها في المستقبل، كيف ترى الفئات الذين تخدمهم في المستقبل، إن </a:t>
            </a:r>
            <a:r>
              <a:rPr lang="en-US" sz="2700">
                <a:solidFill>
                  <a:schemeClr val="dk1"/>
                </a:solidFill>
              </a:rPr>
              <a:t>الرؤية</a:t>
            </a:r>
            <a:r>
              <a:rPr b="0" i="0" lang="en-US" sz="2700" u="none" cap="none" strike="noStrike">
                <a:solidFill>
                  <a:schemeClr val="dk1"/>
                </a:solidFill>
                <a:latin typeface="Arial"/>
                <a:ea typeface="Arial"/>
                <a:cs typeface="Arial"/>
                <a:sym typeface="Arial"/>
              </a:rPr>
              <a:t> هي صورة ملهمة وإيجابية للمستقبل، وتشجع أعضاء المدرسة ومجتمعها على النظر بإيجابية للمستقبل. وتتفاوت الرؤية بحسب ظروف كل مدرسة وطبيعة مجتمعها وتوجهات أفرادها والمستوى العمري لطلابها.</a:t>
            </a:r>
            <a:endParaRPr b="0" i="0" sz="2700" u="none" cap="none" strike="noStrike">
              <a:solidFill>
                <a:schemeClr val="dk1"/>
              </a:solidFill>
              <a:latin typeface="Arial"/>
              <a:ea typeface="Arial"/>
              <a:cs typeface="Arial"/>
              <a:sym typeface="Arial"/>
            </a:endParaRPr>
          </a:p>
          <a:p>
            <a:pPr indent="0" lvl="0" marL="0" marR="0" rtl="1" algn="just">
              <a:lnSpc>
                <a:spcPct val="120000"/>
              </a:lnSpc>
              <a:spcBef>
                <a:spcPts val="600"/>
              </a:spcBef>
              <a:spcAft>
                <a:spcPts val="0"/>
              </a:spcAft>
              <a:buNone/>
            </a:pPr>
            <a:r>
              <a:rPr b="0" i="0" lang="en-US" sz="2700" u="none" cap="none" strike="noStrike">
                <a:solidFill>
                  <a:schemeClr val="dk1"/>
                </a:solidFill>
                <a:latin typeface="Arial"/>
                <a:ea typeface="Arial"/>
                <a:cs typeface="Arial"/>
                <a:sym typeface="Arial"/>
              </a:rPr>
              <a:t>- رسالة المدرسة: بيان يحدد الغاية من وجود المدرسة، ما الخدمات التي تقدمها والوظائف والعمليات المحورية التي تقوم بها، من تستهدف، وكيف تخدمهم وتساعدهم، فالرسالة توضح كيف ستحقق المدرسة رؤيتها. وهي تصلح لمدرسة محددة فهي ليست عامة. ويتميز مضمون بيان الرسالة بأنه مركز ومختصر وواضح ويحدد القيم التي تنطلق منها المدرسة في تقديم خدماتها، ويحدد الفئات التي تستفيد من هذه الخدمات.</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76"/>
                                        </p:tgtEl>
                                        <p:attrNameLst>
                                          <p:attrName>style.visibility</p:attrName>
                                        </p:attrNameLst>
                                      </p:cBhvr>
                                      <p:to>
                                        <p:strVal val="visible"/>
                                      </p:to>
                                    </p:set>
                                    <p:animEffect filter="fade" transition="in">
                                      <p:cBhvr>
                                        <p:cTn dur="500"/>
                                        <p:tgtEl>
                                          <p:spTgt spid="47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7" name="Shape 487"/>
        <p:cNvGrpSpPr/>
        <p:nvPr/>
      </p:nvGrpSpPr>
      <p:grpSpPr>
        <a:xfrm>
          <a:off x="0" y="0"/>
          <a:ext cx="0" cy="0"/>
          <a:chOff x="0" y="0"/>
          <a:chExt cx="0" cy="0"/>
        </a:xfrm>
      </p:grpSpPr>
      <p:grpSp>
        <p:nvGrpSpPr>
          <p:cNvPr id="488" name="Google Shape;488;p59"/>
          <p:cNvGrpSpPr/>
          <p:nvPr/>
        </p:nvGrpSpPr>
        <p:grpSpPr>
          <a:xfrm flipH="1">
            <a:off x="6977774" y="4418471"/>
            <a:ext cx="4023343" cy="923289"/>
            <a:chOff x="645649" y="1388017"/>
            <a:chExt cx="4023343" cy="923289"/>
          </a:xfrm>
        </p:grpSpPr>
        <p:sp>
          <p:nvSpPr>
            <p:cNvPr id="489" name="Google Shape;489;p59"/>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90" name="Google Shape;490;p59"/>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91" name="Google Shape;491;p59"/>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92" name="Google Shape;492;p59"/>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93" name="Google Shape;493;p59"/>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94" name="Google Shape;494;p59"/>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495" name="Google Shape;495;p59"/>
          <p:cNvSpPr/>
          <p:nvPr/>
        </p:nvSpPr>
        <p:spPr>
          <a:xfrm>
            <a:off x="130408" y="603095"/>
            <a:ext cx="12011966" cy="5494133"/>
          </a:xfrm>
          <a:prstGeom prst="rect">
            <a:avLst/>
          </a:prstGeom>
          <a:noFill/>
          <a:ln>
            <a:noFill/>
          </a:ln>
        </p:spPr>
        <p:txBody>
          <a:bodyPr anchorCtr="0" anchor="t" bIns="45700" lIns="91425" spcFirstLastPara="1" rIns="91425" wrap="square" tIns="45700">
            <a:spAutoFit/>
          </a:bodyPr>
          <a:lstStyle/>
          <a:p>
            <a:pPr indent="0" lvl="0" marL="0" marR="0" rtl="1" algn="just">
              <a:lnSpc>
                <a:spcPct val="120000"/>
              </a:lnSpc>
              <a:spcBef>
                <a:spcPts val="0"/>
              </a:spcBef>
              <a:spcAft>
                <a:spcPts val="0"/>
              </a:spcAft>
              <a:buNone/>
            </a:pPr>
            <a:r>
              <a:rPr b="0" i="0" lang="en-US" sz="2700" u="none" cap="none" strike="noStrike">
                <a:solidFill>
                  <a:schemeClr val="dk1"/>
                </a:solidFill>
                <a:latin typeface="Arial"/>
                <a:ea typeface="Arial"/>
                <a:cs typeface="Arial"/>
                <a:sym typeface="Arial"/>
              </a:rPr>
              <a:t>- قيم المدرسة: مجموعة القيم التي توجه سلوكيات أفراد المدرسة والمتعاملين معها نحو تحقيق رؤيتها ورسالتها. ومن خلال  الرؤية والرسالة </a:t>
            </a:r>
            <a:r>
              <a:rPr lang="en-US" sz="2700">
                <a:solidFill>
                  <a:schemeClr val="dk1"/>
                </a:solidFill>
              </a:rPr>
              <a:t>والأهداف</a:t>
            </a:r>
            <a:r>
              <a:rPr b="0" i="0" lang="en-US" sz="2700" u="none" cap="none" strike="noStrike">
                <a:solidFill>
                  <a:schemeClr val="dk1"/>
                </a:solidFill>
                <a:latin typeface="Arial"/>
                <a:ea typeface="Arial"/>
                <a:cs typeface="Arial"/>
                <a:sym typeface="Arial"/>
              </a:rPr>
              <a:t> والقيم ممكن وضع ما يلي: </a:t>
            </a:r>
            <a:endParaRPr b="0" i="0" sz="2700" u="none" cap="none" strike="noStrike">
              <a:solidFill>
                <a:schemeClr val="dk1"/>
              </a:solidFill>
              <a:latin typeface="Arial"/>
              <a:ea typeface="Arial"/>
              <a:cs typeface="Arial"/>
              <a:sym typeface="Arial"/>
            </a:endParaRPr>
          </a:p>
          <a:p>
            <a:pPr indent="0" lvl="0" marL="0" marR="0" rtl="1" algn="just">
              <a:lnSpc>
                <a:spcPct val="120000"/>
              </a:lnSpc>
              <a:spcBef>
                <a:spcPts val="600"/>
              </a:spcBef>
              <a:spcAft>
                <a:spcPts val="0"/>
              </a:spcAft>
              <a:buNone/>
            </a:pPr>
            <a:r>
              <a:rPr b="0" i="0" lang="en-US" sz="2700" u="none" cap="none" strike="noStrike">
                <a:solidFill>
                  <a:schemeClr val="dk1"/>
                </a:solidFill>
                <a:latin typeface="Arial"/>
                <a:ea typeface="Arial"/>
                <a:cs typeface="Arial"/>
                <a:sym typeface="Arial"/>
              </a:rPr>
              <a:t>1- الأهداف الاستراتيجية للمدرسة: الأهداف المنبثقة من الرؤية والرسالة ويمتد مداها الزمني من ثلاث سنوات فأكثر، ويتم تحقيقها على مراحل من خلال الأهداف والخطط السنوية للمدرسة.</a:t>
            </a:r>
            <a:endParaRPr/>
          </a:p>
          <a:p>
            <a:pPr indent="0" lvl="0" marL="0" marR="0" rtl="1" algn="just">
              <a:lnSpc>
                <a:spcPct val="120000"/>
              </a:lnSpc>
              <a:spcBef>
                <a:spcPts val="600"/>
              </a:spcBef>
              <a:spcAft>
                <a:spcPts val="0"/>
              </a:spcAft>
              <a:buNone/>
            </a:pPr>
            <a:r>
              <a:rPr b="0" i="0" lang="en-US" sz="2700" u="none" cap="none" strike="noStrike">
                <a:solidFill>
                  <a:schemeClr val="dk1"/>
                </a:solidFill>
                <a:latin typeface="Arial"/>
                <a:ea typeface="Arial"/>
                <a:cs typeface="Arial"/>
                <a:sym typeface="Arial"/>
              </a:rPr>
              <a:t>2- المجالات وتشير إلى: الإدارة المدرسية/ التعليم/ التعلم.</a:t>
            </a:r>
            <a:endParaRPr/>
          </a:p>
          <a:p>
            <a:pPr indent="0" lvl="0" marL="0" marR="0" rtl="1" algn="just">
              <a:lnSpc>
                <a:spcPct val="120000"/>
              </a:lnSpc>
              <a:spcBef>
                <a:spcPts val="600"/>
              </a:spcBef>
              <a:spcAft>
                <a:spcPts val="0"/>
              </a:spcAft>
              <a:buNone/>
            </a:pPr>
            <a:r>
              <a:rPr b="0" i="0" lang="en-US" sz="2700" u="none" cap="none" strike="noStrike">
                <a:solidFill>
                  <a:schemeClr val="dk1"/>
                </a:solidFill>
                <a:latin typeface="Arial"/>
                <a:ea typeface="Arial"/>
                <a:cs typeface="Arial"/>
                <a:sym typeface="Arial"/>
              </a:rPr>
              <a:t>3- الأهداف: وهي النتائج المراد تحقيقها في فترة زمنية محددة.</a:t>
            </a:r>
            <a:endParaRPr/>
          </a:p>
          <a:p>
            <a:pPr indent="0" lvl="0" marL="0" marR="0" rtl="1" algn="just">
              <a:lnSpc>
                <a:spcPct val="120000"/>
              </a:lnSpc>
              <a:spcBef>
                <a:spcPts val="600"/>
              </a:spcBef>
              <a:spcAft>
                <a:spcPts val="0"/>
              </a:spcAft>
              <a:buNone/>
            </a:pPr>
            <a:r>
              <a:rPr b="0" i="0" lang="en-US" sz="2700" u="none" cap="none" strike="noStrike">
                <a:solidFill>
                  <a:schemeClr val="dk1"/>
                </a:solidFill>
                <a:latin typeface="Arial"/>
                <a:ea typeface="Arial"/>
                <a:cs typeface="Arial"/>
                <a:sym typeface="Arial"/>
              </a:rPr>
              <a:t>4- الأسباب: دواعي وضع الهدف (أولويات التطوير).</a:t>
            </a:r>
            <a:endParaRPr/>
          </a:p>
          <a:p>
            <a:pPr indent="0" lvl="0" marL="0" marR="0" rtl="1" algn="just">
              <a:lnSpc>
                <a:spcPct val="120000"/>
              </a:lnSpc>
              <a:spcBef>
                <a:spcPts val="600"/>
              </a:spcBef>
              <a:spcAft>
                <a:spcPts val="0"/>
              </a:spcAft>
              <a:buNone/>
            </a:pPr>
            <a:r>
              <a:rPr b="0" i="0" lang="en-US" sz="2700" u="none" cap="none" strike="noStrike">
                <a:solidFill>
                  <a:schemeClr val="dk1"/>
                </a:solidFill>
                <a:latin typeface="Arial"/>
                <a:ea typeface="Arial"/>
                <a:cs typeface="Arial"/>
                <a:sym typeface="Arial"/>
              </a:rPr>
              <a:t>5- مؤشرات النجاح: المستوى الذي نسعى للوصول إليه في كل هدف من خلال إجراءات ومؤشرات معينة، وقد يكون المعيار وصفيا وقد يكون رقميا.</a:t>
            </a:r>
            <a:endParaRPr/>
          </a:p>
          <a:p>
            <a:pPr indent="0" lvl="0" marL="0" marR="0" rtl="1" algn="just">
              <a:lnSpc>
                <a:spcPct val="120000"/>
              </a:lnSpc>
              <a:spcBef>
                <a:spcPts val="600"/>
              </a:spcBef>
              <a:spcAft>
                <a:spcPts val="0"/>
              </a:spcAft>
              <a:buNone/>
            </a:pPr>
            <a:r>
              <a:rPr b="0" i="0" lang="en-US" sz="2700" u="none" cap="none" strike="noStrike">
                <a:solidFill>
                  <a:schemeClr val="dk1"/>
                </a:solidFill>
                <a:latin typeface="Arial"/>
                <a:ea typeface="Arial"/>
                <a:cs typeface="Arial"/>
                <a:sym typeface="Arial"/>
              </a:rPr>
              <a:t>6- إجراءات التنفيذ: الأساليب والآليات المتبعة لتحقيق الهدف.</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88"/>
                                        </p:tgtEl>
                                        <p:attrNameLst>
                                          <p:attrName>style.visibility</p:attrName>
                                        </p:attrNameLst>
                                      </p:cBhvr>
                                      <p:to>
                                        <p:strVal val="visible"/>
                                      </p:to>
                                    </p:set>
                                    <p:animEffect filter="fade" transition="in">
                                      <p:cBhvr>
                                        <p:cTn dur="500"/>
                                        <p:tgtEl>
                                          <p:spTgt spid="48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9" name="Shape 499"/>
        <p:cNvGrpSpPr/>
        <p:nvPr/>
      </p:nvGrpSpPr>
      <p:grpSpPr>
        <a:xfrm>
          <a:off x="0" y="0"/>
          <a:ext cx="0" cy="0"/>
          <a:chOff x="0" y="0"/>
          <a:chExt cx="0" cy="0"/>
        </a:xfrm>
      </p:grpSpPr>
      <p:grpSp>
        <p:nvGrpSpPr>
          <p:cNvPr id="500" name="Google Shape;500;p60"/>
          <p:cNvGrpSpPr/>
          <p:nvPr/>
        </p:nvGrpSpPr>
        <p:grpSpPr>
          <a:xfrm flipH="1">
            <a:off x="6977774" y="4418471"/>
            <a:ext cx="4023343" cy="923289"/>
            <a:chOff x="645649" y="1388017"/>
            <a:chExt cx="4023343" cy="923289"/>
          </a:xfrm>
        </p:grpSpPr>
        <p:sp>
          <p:nvSpPr>
            <p:cNvPr id="501" name="Google Shape;501;p60"/>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502" name="Google Shape;502;p60"/>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503" name="Google Shape;503;p60"/>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504" name="Google Shape;504;p6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05" name="Google Shape;505;p60"/>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506" name="Google Shape;506;p60"/>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507" name="Google Shape;507;p60"/>
          <p:cNvSpPr/>
          <p:nvPr/>
        </p:nvSpPr>
        <p:spPr>
          <a:xfrm>
            <a:off x="130408" y="528145"/>
            <a:ext cx="12011966" cy="6009274"/>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0" i="0" lang="en-US" sz="2700" u="none" cap="none" strike="noStrike">
                <a:solidFill>
                  <a:schemeClr val="dk1"/>
                </a:solidFill>
                <a:latin typeface="Arial"/>
                <a:ea typeface="Arial"/>
                <a:cs typeface="Arial"/>
                <a:sym typeface="Arial"/>
              </a:rPr>
              <a:t>7- الدعم اللازم: الوسائل المادية والبشرية المعينة على تحقيق الهدف.</a:t>
            </a:r>
            <a:endParaRPr/>
          </a:p>
          <a:p>
            <a:pPr indent="0" lvl="0" marL="0" marR="0" rtl="1" algn="just">
              <a:lnSpc>
                <a:spcPct val="150000"/>
              </a:lnSpc>
              <a:spcBef>
                <a:spcPts val="600"/>
              </a:spcBef>
              <a:spcAft>
                <a:spcPts val="0"/>
              </a:spcAft>
              <a:buNone/>
            </a:pPr>
            <a:r>
              <a:rPr b="0" i="0" lang="en-US" sz="2700" u="none" cap="none" strike="noStrike">
                <a:solidFill>
                  <a:schemeClr val="dk1"/>
                </a:solidFill>
                <a:latin typeface="Arial"/>
                <a:ea typeface="Arial"/>
                <a:cs typeface="Arial"/>
                <a:sym typeface="Arial"/>
              </a:rPr>
              <a:t>8- فترة التنفيذ: الفترة الزمنية المتوقعة لتحقيق الهدف.</a:t>
            </a:r>
            <a:endParaRPr/>
          </a:p>
          <a:p>
            <a:pPr indent="0" lvl="0" marL="0" marR="0" rtl="1" algn="just">
              <a:lnSpc>
                <a:spcPct val="150000"/>
              </a:lnSpc>
              <a:spcBef>
                <a:spcPts val="600"/>
              </a:spcBef>
              <a:spcAft>
                <a:spcPts val="0"/>
              </a:spcAft>
              <a:buNone/>
            </a:pPr>
            <a:r>
              <a:rPr b="0" i="0" lang="en-US" sz="2700" u="none" cap="none" strike="noStrike">
                <a:solidFill>
                  <a:schemeClr val="dk1"/>
                </a:solidFill>
                <a:latin typeface="Arial"/>
                <a:ea typeface="Arial"/>
                <a:cs typeface="Arial"/>
                <a:sym typeface="Arial"/>
              </a:rPr>
              <a:t>9- مسؤولية التنفيذ: الأفراد الذين تناط بهم مسؤولية تنفيذ الإجراءات التي تحقق الهدف سواء أكانوا من داخل المدرسة أم من خارجها.</a:t>
            </a:r>
            <a:endParaRPr/>
          </a:p>
          <a:p>
            <a:pPr indent="0" lvl="0" marL="0" marR="0" rtl="1" algn="just">
              <a:lnSpc>
                <a:spcPct val="150000"/>
              </a:lnSpc>
              <a:spcBef>
                <a:spcPts val="600"/>
              </a:spcBef>
              <a:spcAft>
                <a:spcPts val="0"/>
              </a:spcAft>
              <a:buNone/>
            </a:pPr>
            <a:r>
              <a:rPr b="0" i="0" lang="en-US" sz="2700" u="none" cap="none" strike="noStrike">
                <a:solidFill>
                  <a:schemeClr val="dk1"/>
                </a:solidFill>
                <a:latin typeface="Arial"/>
                <a:ea typeface="Arial"/>
                <a:cs typeface="Arial"/>
                <a:sym typeface="Arial"/>
              </a:rPr>
              <a:t>10- مسؤولية التقويم: الأفراد الذين يقومون بمتابعة مدى تحقق الأهداف وفق معايير النجاح، وتقويمها.</a:t>
            </a:r>
            <a:endParaRPr/>
          </a:p>
          <a:p>
            <a:pPr indent="0" lvl="0" marL="0" marR="0" rtl="1" algn="just">
              <a:lnSpc>
                <a:spcPct val="150000"/>
              </a:lnSpc>
              <a:spcBef>
                <a:spcPts val="600"/>
              </a:spcBef>
              <a:spcAft>
                <a:spcPts val="0"/>
              </a:spcAft>
              <a:buNone/>
            </a:pPr>
            <a:r>
              <a:rPr b="0" i="0" lang="en-US" sz="2700" u="none" cap="none" strike="noStrike">
                <a:solidFill>
                  <a:schemeClr val="dk1"/>
                </a:solidFill>
                <a:latin typeface="Arial"/>
                <a:ea typeface="Arial"/>
                <a:cs typeface="Arial"/>
                <a:sym typeface="Arial"/>
              </a:rPr>
              <a:t>11- التقويم: تخصص لبيان تنفيذ الهدف ومبررات عدم التنفيذ.</a:t>
            </a:r>
            <a:endParaRPr/>
          </a:p>
          <a:p>
            <a:pPr indent="0" lvl="0" marL="0" marR="0" rtl="1" algn="just">
              <a:lnSpc>
                <a:spcPct val="150000"/>
              </a:lnSpc>
              <a:spcBef>
                <a:spcPts val="600"/>
              </a:spcBef>
              <a:spcAft>
                <a:spcPts val="0"/>
              </a:spcAft>
              <a:buNone/>
            </a:pPr>
            <a:r>
              <a:rPr b="0" i="0" lang="en-US" sz="2700" u="none" cap="none" strike="noStrike">
                <a:solidFill>
                  <a:schemeClr val="dk1"/>
                </a:solidFill>
                <a:latin typeface="Arial"/>
                <a:ea typeface="Arial"/>
                <a:cs typeface="Arial"/>
                <a:sym typeface="Arial"/>
              </a:rPr>
              <a:t>12- كشف الزيارات الإشرافية للإداريين والمعلمين والفنيين: يتضمن الزيارات الإشرافية التي ينفذها مدير المدرسة ومساعده لأعضاء الهيئات الإدارية والتدريسية والفنية، والزيارات الإشرافية التي ينفذها المعلمون الأوائل لأعضاء الهيئة التدريسية، خلال العام الدراسي.</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500"/>
                                        </p:tgtEl>
                                        <p:attrNameLst>
                                          <p:attrName>style.visibility</p:attrName>
                                        </p:attrNameLst>
                                      </p:cBhvr>
                                      <p:to>
                                        <p:strVal val="visible"/>
                                      </p:to>
                                    </p:set>
                                    <p:animEffect filter="fade" transition="in">
                                      <p:cBhvr>
                                        <p:cTn dur="500"/>
                                        <p:tgtEl>
                                          <p:spTgt spid="50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1" name="Shape 511"/>
        <p:cNvGrpSpPr/>
        <p:nvPr/>
      </p:nvGrpSpPr>
      <p:grpSpPr>
        <a:xfrm>
          <a:off x="0" y="0"/>
          <a:ext cx="0" cy="0"/>
          <a:chOff x="0" y="0"/>
          <a:chExt cx="0" cy="0"/>
        </a:xfrm>
      </p:grpSpPr>
      <p:sp>
        <p:nvSpPr>
          <p:cNvPr id="512" name="Google Shape;512;p61"/>
          <p:cNvSpPr/>
          <p:nvPr>
            <p:ph idx="2" type="pic"/>
          </p:nvPr>
        </p:nvSpPr>
        <p:spPr>
          <a:xfrm>
            <a:off x="1127760" y="1123950"/>
            <a:ext cx="9936480" cy="4610100"/>
          </a:xfrm>
          <a:prstGeom prst="rect">
            <a:avLst/>
          </a:prstGeom>
          <a:solidFill>
            <a:srgbClr val="D8D8D8">
              <a:alpha val="49411"/>
            </a:srgbClr>
          </a:solidFill>
          <a:ln>
            <a:noFill/>
          </a:ln>
        </p:spPr>
      </p:sp>
      <p:sp>
        <p:nvSpPr>
          <p:cNvPr id="513" name="Google Shape;513;p61"/>
          <p:cNvSpPr/>
          <p:nvPr/>
        </p:nvSpPr>
        <p:spPr>
          <a:xfrm>
            <a:off x="1127448" y="908720"/>
            <a:ext cx="9937104" cy="4524315"/>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0" lang="en-US" sz="2400" u="none" cap="none" strike="noStrike">
                <a:solidFill>
                  <a:schemeClr val="dk1"/>
                </a:solidFill>
                <a:latin typeface="Simplified Arabic"/>
                <a:ea typeface="Simplified Arabic"/>
                <a:cs typeface="Simplified Arabic"/>
                <a:sym typeface="Simplified Arabic"/>
              </a:rPr>
              <a:t>ملخص المحاضرة:-</a:t>
            </a:r>
            <a:endParaRPr/>
          </a:p>
          <a:p>
            <a:pPr indent="-342900" lvl="0" marL="342900" marR="0" rtl="1" algn="just">
              <a:lnSpc>
                <a:spcPct val="150000"/>
              </a:lnSpc>
              <a:spcBef>
                <a:spcPts val="0"/>
              </a:spcBef>
              <a:spcAft>
                <a:spcPts val="0"/>
              </a:spcAft>
              <a:buClr>
                <a:srgbClr val="000000"/>
              </a:buClr>
              <a:buSzPts val="2400"/>
              <a:buFont typeface="Arial"/>
              <a:buChar char="•"/>
            </a:pPr>
            <a:r>
              <a:rPr b="1" i="0" lang="en-US" sz="2400" u="none" cap="none" strike="noStrike">
                <a:solidFill>
                  <a:schemeClr val="dk1"/>
                </a:solidFill>
                <a:latin typeface="Simplified Arabic"/>
                <a:ea typeface="Simplified Arabic"/>
                <a:cs typeface="Simplified Arabic"/>
                <a:sym typeface="Simplified Arabic"/>
              </a:rPr>
              <a:t>تناولنا الخريطة التربوية والخريطة المدرسية  من حيث (مفهوم وأهداف ووظائف الخريطة التربوية ومتطلبات إعدادها.</a:t>
            </a:r>
            <a:endParaRPr b="1" i="0" sz="2400" u="none" cap="none" strike="noStrike">
              <a:solidFill>
                <a:schemeClr val="dk1"/>
              </a:solidFill>
              <a:latin typeface="Simplified Arabic"/>
              <a:ea typeface="Simplified Arabic"/>
              <a:cs typeface="Simplified Arabic"/>
              <a:sym typeface="Simplified Arabic"/>
            </a:endParaRPr>
          </a:p>
          <a:p>
            <a:pPr indent="-342900" lvl="0" marL="342900" marR="0" rtl="1" algn="just">
              <a:lnSpc>
                <a:spcPct val="150000"/>
              </a:lnSpc>
              <a:spcBef>
                <a:spcPts val="0"/>
              </a:spcBef>
              <a:spcAft>
                <a:spcPts val="0"/>
              </a:spcAft>
              <a:buClr>
                <a:srgbClr val="000000"/>
              </a:buClr>
              <a:buSzPts val="2400"/>
              <a:buFont typeface="Arial"/>
              <a:buChar char="•"/>
            </a:pPr>
            <a:r>
              <a:rPr b="1" i="0" lang="en-US" sz="2400" u="none" cap="none" strike="noStrike">
                <a:solidFill>
                  <a:schemeClr val="dk1"/>
                </a:solidFill>
                <a:latin typeface="Simplified Arabic"/>
                <a:ea typeface="Simplified Arabic"/>
                <a:cs typeface="Simplified Arabic"/>
                <a:sym typeface="Simplified Arabic"/>
              </a:rPr>
              <a:t>كما تم تناول مراحل بناء الخريطة التربوية وأوجه المقارنة بين الخريطة التربوية والمدرسية</a:t>
            </a:r>
            <a:endParaRPr b="1" i="0" sz="2400" u="none" cap="none" strike="noStrike">
              <a:solidFill>
                <a:schemeClr val="dk1"/>
              </a:solidFill>
              <a:latin typeface="Simplified Arabic"/>
              <a:ea typeface="Simplified Arabic"/>
              <a:cs typeface="Simplified Arabic"/>
              <a:sym typeface="Simplified Arabic"/>
            </a:endParaRPr>
          </a:p>
          <a:p>
            <a:pPr indent="-342900" lvl="0" marL="342900" marR="0" rtl="1" algn="just">
              <a:lnSpc>
                <a:spcPct val="150000"/>
              </a:lnSpc>
              <a:spcBef>
                <a:spcPts val="0"/>
              </a:spcBef>
              <a:spcAft>
                <a:spcPts val="0"/>
              </a:spcAft>
              <a:buClr>
                <a:srgbClr val="000000"/>
              </a:buClr>
              <a:buSzPts val="2400"/>
              <a:buFont typeface="Arial"/>
              <a:buChar char="•"/>
            </a:pPr>
            <a:r>
              <a:rPr b="1" i="0" lang="en-US" sz="2400" u="none" cap="none" strike="noStrike">
                <a:solidFill>
                  <a:schemeClr val="dk1"/>
                </a:solidFill>
                <a:latin typeface="Simplified Arabic"/>
                <a:ea typeface="Simplified Arabic"/>
                <a:cs typeface="Simplified Arabic"/>
                <a:sym typeface="Simplified Arabic"/>
              </a:rPr>
              <a:t>وكذلك تم تناول نظام </a:t>
            </a:r>
            <a:r>
              <a:rPr b="1" lang="en-US" sz="2400">
                <a:solidFill>
                  <a:schemeClr val="dk1"/>
                </a:solidFill>
                <a:latin typeface="Simplified Arabic"/>
                <a:ea typeface="Simplified Arabic"/>
                <a:cs typeface="Simplified Arabic"/>
                <a:sym typeface="Simplified Arabic"/>
              </a:rPr>
              <a:t>إدارة</a:t>
            </a:r>
            <a:r>
              <a:rPr b="1" i="0" lang="en-US" sz="2400" u="none" cap="none" strike="noStrike">
                <a:solidFill>
                  <a:schemeClr val="dk1"/>
                </a:solidFill>
                <a:latin typeface="Simplified Arabic"/>
                <a:ea typeface="Simplified Arabic"/>
                <a:cs typeface="Simplified Arabic"/>
                <a:sym typeface="Simplified Arabic"/>
              </a:rPr>
              <a:t> المعلومات التعليمية: (مميزات نظم المعلومات </a:t>
            </a:r>
            <a:r>
              <a:rPr b="1" lang="en-US" sz="2400">
                <a:solidFill>
                  <a:schemeClr val="dk1"/>
                </a:solidFill>
                <a:latin typeface="Simplified Arabic"/>
                <a:ea typeface="Simplified Arabic"/>
                <a:cs typeface="Simplified Arabic"/>
                <a:sym typeface="Simplified Arabic"/>
              </a:rPr>
              <a:t>الإدارية</a:t>
            </a:r>
            <a:r>
              <a:rPr b="1" i="0" lang="en-US" sz="2400" u="none" cap="none" strike="noStrike">
                <a:solidFill>
                  <a:schemeClr val="dk1"/>
                </a:solidFill>
                <a:latin typeface="Simplified Arabic"/>
                <a:ea typeface="Simplified Arabic"/>
                <a:cs typeface="Simplified Arabic"/>
                <a:sym typeface="Simplified Arabic"/>
              </a:rPr>
              <a:t> في المؤسسات التربوية- أهمية نظم المعلومات </a:t>
            </a:r>
            <a:r>
              <a:rPr b="1" lang="en-US" sz="2400">
                <a:solidFill>
                  <a:schemeClr val="dk1"/>
                </a:solidFill>
                <a:latin typeface="Simplified Arabic"/>
                <a:ea typeface="Simplified Arabic"/>
                <a:cs typeface="Simplified Arabic"/>
                <a:sym typeface="Simplified Arabic"/>
              </a:rPr>
              <a:t>الإدارية</a:t>
            </a:r>
            <a:r>
              <a:rPr b="1" i="0" lang="en-US" sz="2400" u="none" cap="none" strike="noStrike">
                <a:solidFill>
                  <a:schemeClr val="dk1"/>
                </a:solidFill>
                <a:latin typeface="Simplified Arabic"/>
                <a:ea typeface="Simplified Arabic"/>
                <a:cs typeface="Simplified Arabic"/>
                <a:sym typeface="Simplified Arabic"/>
              </a:rPr>
              <a:t> - فوائد هذا النظام - مجالات توظيف إدارة نظام المعلومات - أهداف نظام إدارة المعلومات التربوية - إجراءات نظام إدارة المعلومات التربوية - مزايا نظام إدارة المعلومات التربوية</a:t>
            </a:r>
            <a:endParaRPr b="1" i="0" sz="2400" u="none" cap="none" strike="noStrike">
              <a:solidFill>
                <a:schemeClr val="dk1"/>
              </a:solidFill>
              <a:latin typeface="Simplified Arabic"/>
              <a:ea typeface="Simplified Arabic"/>
              <a:cs typeface="Simplified Arabic"/>
              <a:sym typeface="Simplified Arabic"/>
            </a:endParaRPr>
          </a:p>
        </p:txBody>
      </p:sp>
      <p:sp>
        <p:nvSpPr>
          <p:cNvPr id="514" name="Google Shape;514;p61"/>
          <p:cNvSpPr/>
          <p:nvPr/>
        </p:nvSpPr>
        <p:spPr>
          <a:xfrm>
            <a:off x="3143672" y="5877272"/>
            <a:ext cx="5256584" cy="694979"/>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الخامسة-التخطيط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8" name="Shape 518"/>
        <p:cNvGrpSpPr/>
        <p:nvPr/>
      </p:nvGrpSpPr>
      <p:grpSpPr>
        <a:xfrm>
          <a:off x="0" y="0"/>
          <a:ext cx="0" cy="0"/>
          <a:chOff x="0" y="0"/>
          <a:chExt cx="0" cy="0"/>
        </a:xfrm>
      </p:grpSpPr>
      <p:sp>
        <p:nvSpPr>
          <p:cNvPr id="519" name="Google Shape;519;p62"/>
          <p:cNvSpPr/>
          <p:nvPr>
            <p:ph idx="2" type="pic"/>
          </p:nvPr>
        </p:nvSpPr>
        <p:spPr>
          <a:xfrm>
            <a:off x="1127760" y="1123950"/>
            <a:ext cx="9936480" cy="4610100"/>
          </a:xfrm>
          <a:prstGeom prst="rect">
            <a:avLst/>
          </a:prstGeom>
          <a:solidFill>
            <a:srgbClr val="D8D8D8">
              <a:alpha val="49411"/>
            </a:srgbClr>
          </a:solidFill>
          <a:ln>
            <a:noFill/>
          </a:ln>
        </p:spPr>
      </p:sp>
      <p:sp>
        <p:nvSpPr>
          <p:cNvPr id="520" name="Google Shape;520;p62"/>
          <p:cNvSpPr/>
          <p:nvPr/>
        </p:nvSpPr>
        <p:spPr>
          <a:xfrm>
            <a:off x="1127448" y="908720"/>
            <a:ext cx="9937104" cy="4847481"/>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0" lang="en-US" sz="2400" u="none" cap="none" strike="noStrike">
                <a:solidFill>
                  <a:schemeClr val="dk1"/>
                </a:solidFill>
                <a:latin typeface="Simplified Arabic"/>
                <a:ea typeface="Simplified Arabic"/>
                <a:cs typeface="Simplified Arabic"/>
                <a:sym typeface="Simplified Arabic"/>
              </a:rPr>
              <a:t>أسئلة للمناقشة</a:t>
            </a:r>
            <a:endParaRPr/>
          </a:p>
          <a:p>
            <a:pPr indent="-342900" lvl="0" marL="342900" marR="0" rtl="1" algn="just">
              <a:lnSpc>
                <a:spcPct val="150000"/>
              </a:lnSpc>
              <a:spcBef>
                <a:spcPts val="0"/>
              </a:spcBef>
              <a:spcAft>
                <a:spcPts val="0"/>
              </a:spcAft>
              <a:buClr>
                <a:srgbClr val="000000"/>
              </a:buClr>
              <a:buSzPts val="3200"/>
              <a:buFont typeface="Noto Sans Symbols"/>
              <a:buChar char="▪"/>
            </a:pPr>
            <a:r>
              <a:rPr b="1" i="0" lang="en-US" sz="3200" u="none" cap="none" strike="noStrike">
                <a:solidFill>
                  <a:srgbClr val="FF0000"/>
                </a:solidFill>
                <a:latin typeface="Simplified Arabic"/>
                <a:ea typeface="Simplified Arabic"/>
                <a:cs typeface="Simplified Arabic"/>
                <a:sym typeface="Simplified Arabic"/>
              </a:rPr>
              <a:t>تناول الخريطة التربوية والخريطة المدرسية  من حيث (مفهوم وأهداف ووظائف الخريطة التربوية ومتطلبات إعدادها؟</a:t>
            </a:r>
            <a:endParaRPr b="1" i="0" sz="3200" u="none" cap="none" strike="noStrike">
              <a:solidFill>
                <a:srgbClr val="FF0000"/>
              </a:solidFill>
              <a:latin typeface="Simplified Arabic"/>
              <a:ea typeface="Simplified Arabic"/>
              <a:cs typeface="Simplified Arabic"/>
              <a:sym typeface="Simplified Arabic"/>
            </a:endParaRPr>
          </a:p>
          <a:p>
            <a:pPr indent="-342900" lvl="0" marL="342900" marR="0" rtl="1" algn="just">
              <a:lnSpc>
                <a:spcPct val="150000"/>
              </a:lnSpc>
              <a:spcBef>
                <a:spcPts val="0"/>
              </a:spcBef>
              <a:spcAft>
                <a:spcPts val="0"/>
              </a:spcAft>
              <a:buClr>
                <a:srgbClr val="000000"/>
              </a:buClr>
              <a:buSzPts val="3200"/>
              <a:buFont typeface="Noto Sans Symbols"/>
              <a:buChar char="▪"/>
            </a:pPr>
            <a:r>
              <a:rPr b="1" i="0" lang="en-US" sz="3200" u="none" cap="none" strike="noStrike">
                <a:solidFill>
                  <a:srgbClr val="FF0000"/>
                </a:solidFill>
                <a:latin typeface="Simplified Arabic"/>
                <a:ea typeface="Simplified Arabic"/>
                <a:cs typeface="Simplified Arabic"/>
                <a:sym typeface="Simplified Arabic"/>
              </a:rPr>
              <a:t>قارن بين الخريطة التربوية والمدرسية؟</a:t>
            </a:r>
            <a:endParaRPr b="1" i="0" sz="3200" u="none" cap="none" strike="noStrike">
              <a:solidFill>
                <a:srgbClr val="FF0000"/>
              </a:solidFill>
              <a:latin typeface="Simplified Arabic"/>
              <a:ea typeface="Simplified Arabic"/>
              <a:cs typeface="Simplified Arabic"/>
              <a:sym typeface="Simplified Arabic"/>
            </a:endParaRPr>
          </a:p>
          <a:p>
            <a:pPr indent="-342900" lvl="0" marL="342900" marR="0" rtl="1" algn="just">
              <a:lnSpc>
                <a:spcPct val="150000"/>
              </a:lnSpc>
              <a:spcBef>
                <a:spcPts val="0"/>
              </a:spcBef>
              <a:spcAft>
                <a:spcPts val="0"/>
              </a:spcAft>
              <a:buClr>
                <a:srgbClr val="000000"/>
              </a:buClr>
              <a:buSzPts val="3200"/>
              <a:buFont typeface="Noto Sans Symbols"/>
              <a:buChar char="▪"/>
            </a:pPr>
            <a:r>
              <a:rPr b="1" i="0" lang="en-US" sz="3200" u="none" cap="none" strike="noStrike">
                <a:solidFill>
                  <a:srgbClr val="FF0000"/>
                </a:solidFill>
                <a:latin typeface="Simplified Arabic"/>
                <a:ea typeface="Simplified Arabic"/>
                <a:cs typeface="Simplified Arabic"/>
                <a:sym typeface="Simplified Arabic"/>
              </a:rPr>
              <a:t>تناول نظام ادارة المعلومات التعليمية بالشرح؟</a:t>
            </a:r>
            <a:endParaRPr/>
          </a:p>
          <a:p>
            <a:pPr indent="-342900" lvl="0" marL="342900" marR="0" rtl="1" algn="just">
              <a:lnSpc>
                <a:spcPct val="150000"/>
              </a:lnSpc>
              <a:spcBef>
                <a:spcPts val="0"/>
              </a:spcBef>
              <a:spcAft>
                <a:spcPts val="0"/>
              </a:spcAft>
              <a:buClr>
                <a:srgbClr val="000000"/>
              </a:buClr>
              <a:buSzPts val="3200"/>
              <a:buFont typeface="Noto Sans Symbols"/>
              <a:buChar char="▪"/>
            </a:pPr>
            <a:r>
              <a:rPr b="1" i="0" lang="en-US" sz="3200" u="none" cap="none" strike="noStrike">
                <a:solidFill>
                  <a:srgbClr val="FF0000"/>
                </a:solidFill>
                <a:latin typeface="Simplified Arabic"/>
                <a:ea typeface="Simplified Arabic"/>
                <a:cs typeface="Simplified Arabic"/>
                <a:sym typeface="Simplified Arabic"/>
              </a:rPr>
              <a:t>قم بتصميم خريطة مدرسية وتناولها بالتوضيح </a:t>
            </a:r>
            <a:r>
              <a:rPr b="1" i="0" lang="en-US" sz="2400" u="none" cap="none" strike="noStrike">
                <a:solidFill>
                  <a:schemeClr val="dk1"/>
                </a:solidFill>
                <a:latin typeface="Simplified Arabic"/>
                <a:ea typeface="Simplified Arabic"/>
                <a:cs typeface="Simplified Arabic"/>
                <a:sym typeface="Simplified Arabic"/>
              </a:rPr>
              <a:t>؟</a:t>
            </a:r>
            <a:endParaRPr/>
          </a:p>
          <a:p>
            <a:pPr indent="-190500" lvl="0" marL="342900" marR="0" rtl="1" algn="just">
              <a:lnSpc>
                <a:spcPct val="150000"/>
              </a:lnSpc>
              <a:spcBef>
                <a:spcPts val="0"/>
              </a:spcBef>
              <a:spcAft>
                <a:spcPts val="0"/>
              </a:spcAft>
              <a:buClr>
                <a:srgbClr val="000000"/>
              </a:buClr>
              <a:buSzPts val="2400"/>
              <a:buFont typeface="Arial"/>
              <a:buNone/>
            </a:pPr>
            <a:r>
              <a:t/>
            </a:r>
            <a:endParaRPr b="1" i="0" sz="2400" u="none" cap="none" strike="noStrike">
              <a:solidFill>
                <a:schemeClr val="dk1"/>
              </a:solidFill>
              <a:latin typeface="Simplified Arabic"/>
              <a:ea typeface="Simplified Arabic"/>
              <a:cs typeface="Simplified Arabic"/>
              <a:sym typeface="Simplified Arabic"/>
            </a:endParaRPr>
          </a:p>
        </p:txBody>
      </p:sp>
      <p:sp>
        <p:nvSpPr>
          <p:cNvPr id="521" name="Google Shape;521;p62"/>
          <p:cNvSpPr/>
          <p:nvPr/>
        </p:nvSpPr>
        <p:spPr>
          <a:xfrm>
            <a:off x="3143672" y="5877272"/>
            <a:ext cx="5256584" cy="694979"/>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الخامسة-التخطيط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5" name="Shape 525"/>
        <p:cNvGrpSpPr/>
        <p:nvPr/>
      </p:nvGrpSpPr>
      <p:grpSpPr>
        <a:xfrm>
          <a:off x="0" y="0"/>
          <a:ext cx="0" cy="0"/>
          <a:chOff x="0" y="0"/>
          <a:chExt cx="0" cy="0"/>
        </a:xfrm>
      </p:grpSpPr>
      <p:sp>
        <p:nvSpPr>
          <p:cNvPr id="526" name="Google Shape;526;p63"/>
          <p:cNvSpPr/>
          <p:nvPr>
            <p:ph idx="2" type="pic"/>
          </p:nvPr>
        </p:nvSpPr>
        <p:spPr>
          <a:xfrm>
            <a:off x="1127760" y="1123950"/>
            <a:ext cx="9936480" cy="4610100"/>
          </a:xfrm>
          <a:prstGeom prst="rect">
            <a:avLst/>
          </a:prstGeom>
          <a:solidFill>
            <a:srgbClr val="D8D8D8">
              <a:alpha val="49411"/>
            </a:srgbClr>
          </a:solidFill>
          <a:ln>
            <a:noFill/>
          </a:ln>
        </p:spPr>
      </p:sp>
      <p:sp>
        <p:nvSpPr>
          <p:cNvPr id="527" name="Google Shape;527;p63"/>
          <p:cNvSpPr/>
          <p:nvPr/>
        </p:nvSpPr>
        <p:spPr>
          <a:xfrm>
            <a:off x="1127448" y="908720"/>
            <a:ext cx="9937104" cy="3046988"/>
          </a:xfrm>
          <a:prstGeom prst="rect">
            <a:avLst/>
          </a:prstGeom>
          <a:noFill/>
          <a:ln>
            <a:noFill/>
          </a:ln>
        </p:spPr>
        <p:txBody>
          <a:bodyPr anchorCtr="0" anchor="t" bIns="45700" lIns="91425" spcFirstLastPara="1" rIns="91425" wrap="square" tIns="45700">
            <a:spAutoFit/>
          </a:bodyPr>
          <a:lstStyle/>
          <a:p>
            <a:pPr indent="0" lvl="0" marL="0" marR="0" rtl="1" algn="r">
              <a:lnSpc>
                <a:spcPct val="100000"/>
              </a:lnSpc>
              <a:spcBef>
                <a:spcPts val="0"/>
              </a:spcBef>
              <a:spcAft>
                <a:spcPts val="0"/>
              </a:spcAft>
              <a:buNone/>
            </a:pPr>
            <a:r>
              <a:t/>
            </a:r>
            <a:endParaRPr b="1" i="0" sz="3200" u="none" cap="none" strike="noStrike">
              <a:solidFill>
                <a:schemeClr val="dk1"/>
              </a:solidFill>
              <a:latin typeface="Simplified Arabic"/>
              <a:ea typeface="Simplified Arabic"/>
              <a:cs typeface="Simplified Arabic"/>
              <a:sym typeface="Simplified Arabic"/>
            </a:endParaRPr>
          </a:p>
          <a:p>
            <a:pPr indent="0" lvl="0" marL="0" marR="0" rtl="1" algn="r">
              <a:lnSpc>
                <a:spcPct val="100000"/>
              </a:lnSpc>
              <a:spcBef>
                <a:spcPts val="0"/>
              </a:spcBef>
              <a:spcAft>
                <a:spcPts val="0"/>
              </a:spcAft>
              <a:buNone/>
            </a:pPr>
            <a:r>
              <a:rPr b="1" i="0" lang="en-US" sz="3200" u="none" cap="none" strike="noStrike">
                <a:solidFill>
                  <a:schemeClr val="dk1"/>
                </a:solidFill>
                <a:latin typeface="Simplified Arabic"/>
                <a:ea typeface="Simplified Arabic"/>
                <a:cs typeface="Simplified Arabic"/>
                <a:sym typeface="Simplified Arabic"/>
              </a:rPr>
              <a:t>مصادر المحاضرة </a:t>
            </a:r>
            <a:r>
              <a:rPr b="1" i="0" lang="en-US" sz="3200" u="none" cap="none" strike="noStrike">
                <a:solidFill>
                  <a:srgbClr val="000000"/>
                </a:solidFill>
                <a:latin typeface="Arial"/>
                <a:ea typeface="Arial"/>
                <a:cs typeface="Arial"/>
                <a:sym typeface="Arial"/>
              </a:rPr>
              <a:t>الرجاء الاطلاع على المصادر التالية</a:t>
            </a:r>
            <a:endParaRPr/>
          </a:p>
          <a:p>
            <a:pPr indent="0" lvl="0" marL="0" marR="0" rtl="1" algn="r">
              <a:lnSpc>
                <a:spcPct val="100000"/>
              </a:lnSpc>
              <a:spcBef>
                <a:spcPts val="0"/>
              </a:spcBef>
              <a:spcAft>
                <a:spcPts val="0"/>
              </a:spcAft>
              <a:buNone/>
            </a:pPr>
            <a:r>
              <a:rPr b="1" i="0" lang="en-US" sz="3200" u="none" cap="none" strike="noStrike">
                <a:solidFill>
                  <a:srgbClr val="0C0C0C"/>
                </a:solidFill>
                <a:latin typeface="Arial"/>
                <a:ea typeface="Arial"/>
                <a:cs typeface="Arial"/>
                <a:sym typeface="Arial"/>
              </a:rPr>
              <a:t>1-  الكتاب </a:t>
            </a:r>
            <a:r>
              <a:rPr b="1" lang="en-US" sz="3200">
                <a:solidFill>
                  <a:srgbClr val="0C0C0C"/>
                </a:solidFill>
              </a:rPr>
              <a:t>المقرر</a:t>
            </a:r>
            <a:r>
              <a:rPr b="1" i="0" lang="en-US" sz="3200" u="none" cap="none" strike="noStrike">
                <a:solidFill>
                  <a:srgbClr val="0C0C0C"/>
                </a:solidFill>
                <a:latin typeface="Arial"/>
                <a:ea typeface="Arial"/>
                <a:cs typeface="Arial"/>
                <a:sym typeface="Arial"/>
              </a:rPr>
              <a:t> بالتوصيف التخطيط التربوي المعاصر، صالح أحمد عبابنة، دار المسيرة، 2015 ، ط،1 .</a:t>
            </a:r>
            <a:endParaRPr/>
          </a:p>
          <a:p>
            <a:pPr indent="0" lvl="0" marL="0" marR="0" rtl="1" algn="r">
              <a:lnSpc>
                <a:spcPct val="100000"/>
              </a:lnSpc>
              <a:spcBef>
                <a:spcPts val="0"/>
              </a:spcBef>
              <a:spcAft>
                <a:spcPts val="0"/>
              </a:spcAft>
              <a:buNone/>
            </a:pPr>
            <a:r>
              <a:rPr b="1" i="0" lang="en-US" sz="3200" u="none" cap="none" strike="noStrike">
                <a:solidFill>
                  <a:srgbClr val="0C0C0C"/>
                </a:solidFill>
                <a:latin typeface="Arial"/>
                <a:ea typeface="Arial"/>
                <a:cs typeface="Arial"/>
                <a:sym typeface="Arial"/>
              </a:rPr>
              <a:t>2- </a:t>
            </a:r>
            <a:r>
              <a:rPr b="1" i="0" lang="en-US" sz="3200" u="none" cap="none" strike="noStrike">
                <a:solidFill>
                  <a:srgbClr val="0C0C0C"/>
                </a:solidFill>
                <a:latin typeface="Arial"/>
                <a:ea typeface="Arial"/>
                <a:cs typeface="Arial"/>
                <a:sym typeface="Arial"/>
              </a:rPr>
              <a:t>الخطيط</a:t>
            </a:r>
            <a:r>
              <a:rPr b="1" i="0" lang="en-US" sz="3200" u="none" cap="none" strike="noStrike">
                <a:solidFill>
                  <a:srgbClr val="0C0C0C"/>
                </a:solidFill>
                <a:latin typeface="Arial"/>
                <a:ea typeface="Arial"/>
                <a:cs typeface="Arial"/>
                <a:sym typeface="Arial"/>
              </a:rPr>
              <a:t> للتنمية المستدامة، محمد مخلص، حامد الشراري، دار ابن رشد، الرياض ، 2023م.</a:t>
            </a:r>
            <a:endParaRPr b="1" i="0" sz="2400" u="none" cap="none" strike="noStrike">
              <a:solidFill>
                <a:schemeClr val="dk1"/>
              </a:solidFill>
              <a:latin typeface="Simplified Arabic"/>
              <a:ea typeface="Simplified Arabic"/>
              <a:cs typeface="Simplified Arabic"/>
              <a:sym typeface="Simplified Arabic"/>
            </a:endParaRPr>
          </a:p>
        </p:txBody>
      </p:sp>
      <p:sp>
        <p:nvSpPr>
          <p:cNvPr id="528" name="Google Shape;528;p63"/>
          <p:cNvSpPr/>
          <p:nvPr/>
        </p:nvSpPr>
        <p:spPr>
          <a:xfrm>
            <a:off x="3143672" y="5877272"/>
            <a:ext cx="5256584" cy="694979"/>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الخامسة-التخطيط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2" name="Shape 532"/>
        <p:cNvGrpSpPr/>
        <p:nvPr/>
      </p:nvGrpSpPr>
      <p:grpSpPr>
        <a:xfrm>
          <a:off x="0" y="0"/>
          <a:ext cx="0" cy="0"/>
          <a:chOff x="0" y="0"/>
          <a:chExt cx="0" cy="0"/>
        </a:xfrm>
      </p:grpSpPr>
      <p:pic>
        <p:nvPicPr>
          <p:cNvPr id="533" name="Google Shape;533;p64"/>
          <p:cNvPicPr preferRelativeResize="0"/>
          <p:nvPr/>
        </p:nvPicPr>
        <p:blipFill rotWithShape="1">
          <a:blip r:embed="rId3">
            <a:alphaModFix/>
          </a:blip>
          <a:srcRect b="0" l="0" r="0" t="0"/>
          <a:stretch/>
        </p:blipFill>
        <p:spPr>
          <a:xfrm>
            <a:off x="0" y="7112"/>
            <a:ext cx="12192000" cy="6843776"/>
          </a:xfrm>
          <a:prstGeom prst="rect">
            <a:avLst/>
          </a:prstGeom>
          <a:noFill/>
          <a:ln>
            <a:noFill/>
          </a:ln>
        </p:spPr>
      </p:pic>
      <p:sp>
        <p:nvSpPr>
          <p:cNvPr id="534" name="Google Shape;534;p64"/>
          <p:cNvSpPr/>
          <p:nvPr/>
        </p:nvSpPr>
        <p:spPr>
          <a:xfrm flipH="1">
            <a:off x="6512645" y="3153102"/>
            <a:ext cx="5679355" cy="3704899"/>
          </a:xfrm>
          <a:prstGeom prst="rtTriangle">
            <a:avLst/>
          </a:prstGeom>
          <a:solidFill>
            <a:srgbClr val="669BBC">
              <a:alpha val="7647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35" name="Google Shape;535;p64"/>
          <p:cNvSpPr txBox="1"/>
          <p:nvPr/>
        </p:nvSpPr>
        <p:spPr>
          <a:xfrm>
            <a:off x="582006" y="5707075"/>
            <a:ext cx="4524565"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5400"/>
              <a:buFont typeface="Arial"/>
              <a:buNone/>
            </a:pPr>
            <a:r>
              <a:rPr b="1" i="0" lang="en-US" sz="5400" u="none" cap="none" strike="noStrike">
                <a:solidFill>
                  <a:schemeClr val="lt1"/>
                </a:solidFill>
                <a:latin typeface="Tajawal Medium"/>
                <a:ea typeface="Tajawal Medium"/>
                <a:cs typeface="Tajawal Medium"/>
                <a:sym typeface="Tajawal Medium"/>
              </a:rPr>
              <a:t>Thank You</a:t>
            </a:r>
            <a:endParaRPr b="0" i="0" sz="1400" u="none" cap="none" strike="noStrike">
              <a:solidFill>
                <a:srgbClr val="000000"/>
              </a:solidFill>
              <a:latin typeface="Arial"/>
              <a:ea typeface="Arial"/>
              <a:cs typeface="Arial"/>
              <a:sym typeface="Arial"/>
            </a:endParaRPr>
          </a:p>
        </p:txBody>
      </p:sp>
      <p:pic>
        <p:nvPicPr>
          <p:cNvPr id="536" name="Google Shape;536;p64"/>
          <p:cNvPicPr preferRelativeResize="0"/>
          <p:nvPr/>
        </p:nvPicPr>
        <p:blipFill rotWithShape="1">
          <a:blip r:embed="rId4">
            <a:alphaModFix/>
          </a:blip>
          <a:srcRect b="0" l="0" r="0" t="0"/>
          <a:stretch/>
        </p:blipFill>
        <p:spPr>
          <a:xfrm>
            <a:off x="9576180" y="6168740"/>
            <a:ext cx="2279266" cy="384052"/>
          </a:xfrm>
          <a:prstGeom prst="rect">
            <a:avLst/>
          </a:prstGeom>
          <a:noFill/>
          <a:ln>
            <a:noFill/>
          </a:ln>
        </p:spPr>
      </p:pic>
      <p:sp>
        <p:nvSpPr>
          <p:cNvPr id="537" name="Google Shape;537;p64"/>
          <p:cNvSpPr/>
          <p:nvPr/>
        </p:nvSpPr>
        <p:spPr>
          <a:xfrm flipH="1" rot="5400000">
            <a:off x="-2058944" y="4401414"/>
            <a:ext cx="3801492" cy="1097456"/>
          </a:xfrm>
          <a:custGeom>
            <a:rect b="b" l="l" r="r" t="t"/>
            <a:pathLst>
              <a:path extrusionOk="0" h="1097456" w="3801492">
                <a:moveTo>
                  <a:pt x="0" y="1097456"/>
                </a:moveTo>
                <a:lnTo>
                  <a:pt x="1102581" y="0"/>
                </a:lnTo>
                <a:lnTo>
                  <a:pt x="3801492" y="12700"/>
                </a:lnTo>
                <a:lnTo>
                  <a:pt x="2724311" y="1097456"/>
                </a:lnTo>
                <a:lnTo>
                  <a:pt x="0" y="1097456"/>
                </a:lnTo>
                <a:close/>
              </a:path>
            </a:pathLst>
          </a:custGeom>
          <a:solidFill>
            <a:srgbClr val="669BB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669BBC"/>
              </a:solidFill>
              <a:latin typeface="Calibri"/>
              <a:ea typeface="Calibri"/>
              <a:cs typeface="Calibri"/>
              <a:sym typeface="Calibri"/>
            </a:endParaRPr>
          </a:p>
        </p:txBody>
      </p:sp>
      <p:pic>
        <p:nvPicPr>
          <p:cNvPr id="538" name="Google Shape;538;p64"/>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pic>
        <p:nvPicPr>
          <p:cNvPr id="539" name="Google Shape;539;p64"/>
          <p:cNvPicPr preferRelativeResize="0"/>
          <p:nvPr/>
        </p:nvPicPr>
        <p:blipFill rotWithShape="1">
          <a:blip r:embed="rId6">
            <a:alphaModFix/>
          </a:blip>
          <a:srcRect b="0" l="0" r="0" t="0"/>
          <a:stretch/>
        </p:blipFill>
        <p:spPr>
          <a:xfrm>
            <a:off x="367466" y="542565"/>
            <a:ext cx="2758843" cy="753090"/>
          </a:xfrm>
          <a:prstGeom prst="rect">
            <a:avLst/>
          </a:prstGeom>
          <a:noFill/>
          <a:ln>
            <a:noFill/>
          </a:ln>
        </p:spPr>
      </p:pic>
      <p:sp>
        <p:nvSpPr>
          <p:cNvPr id="540" name="Google Shape;540;p64"/>
          <p:cNvSpPr/>
          <p:nvPr/>
        </p:nvSpPr>
        <p:spPr>
          <a:xfrm>
            <a:off x="6816080" y="4293096"/>
            <a:ext cx="4608512" cy="1211585"/>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إلى اللقاء في محاضرات قادمة</a:t>
            </a:r>
            <a:endParaRPr/>
          </a:p>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تحياتي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2023-04-29T09:08:23Z</dcterms:created>
  <dc:creator>start</dc:creator>
</cp:coreProperties>
</file>