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8" r:id="rId3"/>
    <p:sldId id="298" r:id="rId4"/>
    <p:sldId id="302" r:id="rId5"/>
    <p:sldId id="303" r:id="rId6"/>
    <p:sldId id="300" r:id="rId7"/>
    <p:sldId id="301" r:id="rId8"/>
    <p:sldId id="306" r:id="rId9"/>
    <p:sldId id="305" r:id="rId10"/>
    <p:sldId id="304" r:id="rId11"/>
    <p:sldId id="311" r:id="rId12"/>
    <p:sldId id="310" r:id="rId13"/>
    <p:sldId id="309" r:id="rId14"/>
    <p:sldId id="308" r:id="rId15"/>
    <p:sldId id="307" r:id="rId16"/>
    <p:sldId id="319" r:id="rId17"/>
    <p:sldId id="318" r:id="rId18"/>
    <p:sldId id="317" r:id="rId19"/>
    <p:sldId id="316" r:id="rId20"/>
    <p:sldId id="315" r:id="rId21"/>
    <p:sldId id="314" r:id="rId22"/>
    <p:sldId id="323" r:id="rId23"/>
    <p:sldId id="322" r:id="rId24"/>
    <p:sldId id="321" r:id="rId25"/>
    <p:sldId id="320" r:id="rId26"/>
    <p:sldId id="313" r:id="rId27"/>
    <p:sldId id="338" r:id="rId28"/>
    <p:sldId id="336" r:id="rId29"/>
    <p:sldId id="339" r:id="rId30"/>
    <p:sldId id="337" r:id="rId31"/>
    <p:sldId id="333" r:id="rId32"/>
    <p:sldId id="334" r:id="rId33"/>
    <p:sldId id="328" r:id="rId34"/>
    <p:sldId id="324" r:id="rId35"/>
    <p:sldId id="325" r:id="rId36"/>
    <p:sldId id="329" r:id="rId37"/>
    <p:sldId id="331" r:id="rId3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23CA08B-1ABC-4536-83E6-5A652886D7BE}" type="datetimeFigureOut">
              <a:rPr lang="ar-SA" smtClean="0"/>
              <a:t>7/10/1443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7F58380-B917-492F-B4C9-373485616845}" type="slidenum">
              <a:rPr lang="ar-SA" smtClean="0"/>
              <a:t>‹#›</a:t>
            </a:fld>
            <a:endParaRPr lang="ar-SA"/>
          </a:p>
        </p:txBody>
      </p:sp>
    </p:spTree>
    <p:extLst>
      <p:ext uri="{BB962C8B-B14F-4D97-AF65-F5344CB8AC3E}">
        <p14:creationId xmlns:p14="http://schemas.microsoft.com/office/powerpoint/2010/main" val="3816696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A9943D39-F646-4085-B258-2736FFE36400}" type="uaqdatetime1">
              <a:rPr lang="ar-SA" smtClean="0"/>
              <a:t>7/10/1443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2367185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0648BC34-745E-42CC-8C35-8C27F85F4443}" type="uaqdatetime1">
              <a:rPr lang="ar-SA" smtClean="0"/>
              <a:t>7/10/1443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2697703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B5F70E7-549E-4C80-B794-CA38C4B8865B}" type="uaqdatetime1">
              <a:rPr lang="ar-SA" smtClean="0"/>
              <a:t>7/10/1443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2161793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494079E0-80D8-4364-A636-974456F87F37}" type="uaqdatetime1">
              <a:rPr lang="ar-SA" smtClean="0"/>
              <a:t>7/10/1443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2042051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3EF2AD4A-F920-4A2D-B9C0-136230183887}" type="uaqdatetime1">
              <a:rPr lang="ar-SA" smtClean="0"/>
              <a:t>7/10/1443</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4223802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52446B86-53DB-41E7-B74A-BFE04A928133}" type="uaqdatetime1">
              <a:rPr lang="ar-SA" smtClean="0"/>
              <a:t>7/10/1443</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2969404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FD071A-D09D-45AA-8799-20FF41B14084}" type="uaqdatetime1">
              <a:rPr lang="ar-SA" smtClean="0"/>
              <a:t>7/10/1443</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1654970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B3C94A-1C72-44F7-8A41-6DAB8E0796B8}" type="uaqdatetime1">
              <a:rPr lang="ar-SA" smtClean="0"/>
              <a:t>7/10/1443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3212582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EFB5EA8-23D3-4DD8-A28E-8AFA94047A23}" type="uaqdatetime1">
              <a:rPr lang="ar-SA" smtClean="0"/>
              <a:t>7/10/1443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827067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0CA26362-91E9-484D-8AEB-0103D022FFF1}" type="uaqdatetime1">
              <a:rPr lang="ar-SA" smtClean="0"/>
              <a:t>7/10/1443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516932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FE06BF58-6531-4A74-8986-D661038DEE8F}" type="uaqdatetime1">
              <a:rPr lang="ar-SA" smtClean="0"/>
              <a:t>7/10/1443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723CF12-6361-4C03-AF0A-C19B7685DF40}" type="slidenum">
              <a:rPr lang="ar-SA" smtClean="0"/>
              <a:t>‹#›</a:t>
            </a:fld>
            <a:endParaRPr lang="ar-SA"/>
          </a:p>
        </p:txBody>
      </p:sp>
    </p:spTree>
    <p:extLst>
      <p:ext uri="{BB962C8B-B14F-4D97-AF65-F5344CB8AC3E}">
        <p14:creationId xmlns:p14="http://schemas.microsoft.com/office/powerpoint/2010/main" val="730070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68870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C5704D-0152-4858-A2BE-6E825D16C908}" type="uaqdatetime1">
              <a:rPr lang="ar-SA" smtClean="0"/>
              <a:t>7/10/1443</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23CF12-6361-4C03-AF0A-C19B7685DF40}" type="slidenum">
              <a:rPr lang="ar-SA" smtClean="0"/>
              <a:t>‹#›</a:t>
            </a:fld>
            <a:endParaRPr lang="ar-SA"/>
          </a:p>
        </p:txBody>
      </p:sp>
    </p:spTree>
    <p:extLst>
      <p:ext uri="{BB962C8B-B14F-4D97-AF65-F5344CB8AC3E}">
        <p14:creationId xmlns:p14="http://schemas.microsoft.com/office/powerpoint/2010/main" val="659061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0" y="26807"/>
            <a:ext cx="6714451" cy="1972334"/>
          </a:xfrm>
          <a:prstGeom prst="rect">
            <a:avLst/>
          </a:prstGeom>
        </p:spPr>
      </p:pic>
      <p:pic>
        <p:nvPicPr>
          <p:cNvPr id="13" name="Picture 12"/>
          <p:cNvPicPr>
            <a:picLocks noChangeAspect="1"/>
          </p:cNvPicPr>
          <p:nvPr/>
        </p:nvPicPr>
        <p:blipFill>
          <a:blip r:embed="rId6"/>
          <a:stretch>
            <a:fillRect/>
          </a:stretch>
        </p:blipFill>
        <p:spPr>
          <a:xfrm>
            <a:off x="4047893" y="2903671"/>
            <a:ext cx="8144107" cy="1034667"/>
          </a:xfrm>
          <a:prstGeom prst="rect">
            <a:avLst/>
          </a:prstGeom>
        </p:spPr>
      </p:pic>
      <p:sp>
        <p:nvSpPr>
          <p:cNvPr id="14" name="TextBox 13"/>
          <p:cNvSpPr txBox="1"/>
          <p:nvPr/>
        </p:nvSpPr>
        <p:spPr>
          <a:xfrm>
            <a:off x="730762" y="481616"/>
            <a:ext cx="4231531" cy="1384995"/>
          </a:xfrm>
          <a:prstGeom prst="rect">
            <a:avLst/>
          </a:prstGeom>
          <a:noFill/>
        </p:spPr>
        <p:txBody>
          <a:bodyPr wrap="square" rtlCol="0">
            <a:spAutoFit/>
          </a:bodyPr>
          <a:lstStyle/>
          <a:p>
            <a:r>
              <a:rPr lang="en-US" sz="2800" b="1" dirty="0" smtClean="0">
                <a:solidFill>
                  <a:schemeClr val="bg1">
                    <a:lumMod val="95000"/>
                  </a:schemeClr>
                </a:solidFill>
              </a:rPr>
              <a:t>Marketing Management</a:t>
            </a:r>
          </a:p>
          <a:p>
            <a:r>
              <a:rPr lang="en-US" sz="2800" b="1" dirty="0" smtClean="0">
                <a:solidFill>
                  <a:schemeClr val="bg1">
                    <a:lumMod val="95000"/>
                  </a:schemeClr>
                </a:solidFill>
              </a:rPr>
              <a:t> </a:t>
            </a:r>
            <a:r>
              <a:rPr lang="en-US" sz="2800" b="1" dirty="0">
                <a:solidFill>
                  <a:schemeClr val="bg1">
                    <a:lumMod val="95000"/>
                  </a:schemeClr>
                </a:solidFill>
              </a:rPr>
              <a:t>MGM612 </a:t>
            </a:r>
          </a:p>
          <a:p>
            <a:r>
              <a:rPr lang="en-US" sz="2800" b="1" dirty="0" smtClean="0">
                <a:solidFill>
                  <a:schemeClr val="bg1">
                    <a:lumMod val="95000"/>
                  </a:schemeClr>
                </a:solidFill>
              </a:rPr>
              <a:t>Dr</a:t>
            </a:r>
            <a:r>
              <a:rPr lang="en-US" sz="2800" b="1" dirty="0">
                <a:solidFill>
                  <a:schemeClr val="bg1">
                    <a:lumMod val="95000"/>
                  </a:schemeClr>
                </a:solidFill>
              </a:rPr>
              <a:t>. Magdy </a:t>
            </a:r>
            <a:r>
              <a:rPr lang="en-US" sz="2800" b="1" dirty="0" smtClean="0">
                <a:solidFill>
                  <a:schemeClr val="bg1">
                    <a:lumMod val="95000"/>
                  </a:schemeClr>
                </a:solidFill>
              </a:rPr>
              <a:t>alhaj</a:t>
            </a:r>
            <a:endParaRPr lang="en-US" sz="2800" b="1" dirty="0">
              <a:solidFill>
                <a:schemeClr val="bg1">
                  <a:lumMod val="95000"/>
                </a:schemeClr>
              </a:solidFill>
            </a:endParaRPr>
          </a:p>
        </p:txBody>
      </p:sp>
      <p:sp>
        <p:nvSpPr>
          <p:cNvPr id="16" name="TextBox 15"/>
          <p:cNvSpPr txBox="1"/>
          <p:nvPr/>
        </p:nvSpPr>
        <p:spPr>
          <a:xfrm>
            <a:off x="4471640" y="3159395"/>
            <a:ext cx="7571678" cy="523220"/>
          </a:xfrm>
          <a:prstGeom prst="rect">
            <a:avLst/>
          </a:prstGeom>
          <a:noFill/>
        </p:spPr>
        <p:txBody>
          <a:bodyPr wrap="square" rtlCol="0">
            <a:spAutoFit/>
          </a:bodyPr>
          <a:lstStyle/>
          <a:p>
            <a:r>
              <a:rPr lang="en-US" altLang="ar-SA" sz="2800" b="1" dirty="0" smtClean="0">
                <a:solidFill>
                  <a:schemeClr val="bg1"/>
                </a:solidFill>
                <a:latin typeface="Aharoni" panose="02010803020104030203" pitchFamily="2" charset="-79"/>
                <a:cs typeface="Aharoni" panose="02010803020104030203" pitchFamily="2" charset="-79"/>
              </a:rPr>
              <a:t>Marketing Ethics and Social Responsibility</a:t>
            </a:r>
            <a:endParaRPr lang="en-US" sz="2800" b="1" dirty="0">
              <a:solidFill>
                <a:schemeClr val="bg1"/>
              </a:solidFill>
            </a:endParaRPr>
          </a:p>
        </p:txBody>
      </p:sp>
    </p:spTree>
    <p:extLst>
      <p:ext uri="{BB962C8B-B14F-4D97-AF65-F5344CB8AC3E}">
        <p14:creationId xmlns:p14="http://schemas.microsoft.com/office/powerpoint/2010/main" val="2610604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36878"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9" name="TextBox 8"/>
          <p:cNvSpPr txBox="1"/>
          <p:nvPr/>
        </p:nvSpPr>
        <p:spPr>
          <a:xfrm>
            <a:off x="1475703" y="1812468"/>
            <a:ext cx="10088112" cy="3539430"/>
          </a:xfrm>
          <a:prstGeom prst="rect">
            <a:avLst/>
          </a:prstGeom>
          <a:noFill/>
          <a:ln>
            <a:solidFill>
              <a:schemeClr val="accent1"/>
            </a:solidFill>
          </a:ln>
        </p:spPr>
        <p:txBody>
          <a:bodyPr wrap="square" rtlCol="0" anchor="ctr">
            <a:spAutoFit/>
          </a:bodyPr>
          <a:lstStyle/>
          <a:p>
            <a:pPr marL="533400" indent="-533400">
              <a:buFontTx/>
              <a:buAutoNum type="arabicPeriod"/>
            </a:pPr>
            <a:r>
              <a:rPr lang="en-US" altLang="ar-SA" sz="3200" b="1" dirty="0" smtClean="0"/>
              <a:t>Know the major social criticisms of marketing. </a:t>
            </a:r>
          </a:p>
          <a:p>
            <a:pPr marL="533400" indent="-533400">
              <a:buFontTx/>
              <a:buAutoNum type="arabicPeriod"/>
            </a:pPr>
            <a:r>
              <a:rPr lang="en-US" altLang="ar-SA" sz="3200" b="1" dirty="0" smtClean="0"/>
              <a:t>Learn the principles of socially responsible marketing.</a:t>
            </a:r>
          </a:p>
          <a:p>
            <a:pPr marL="533400" indent="-533400">
              <a:buFontTx/>
              <a:buAutoNum type="arabicPeriod"/>
            </a:pPr>
            <a:r>
              <a:rPr lang="en-US" altLang="ar-SA" sz="3200" b="1" dirty="0" smtClean="0"/>
              <a:t>Learn the role of ethics in marketing.</a:t>
            </a:r>
          </a:p>
          <a:p>
            <a:pPr marL="533400" indent="-533400">
              <a:buFontTx/>
              <a:buAutoNum type="arabicPeriod"/>
            </a:pPr>
            <a:r>
              <a:rPr lang="en-GB" altLang="ar-SA" sz="3200" b="1" dirty="0" smtClean="0">
                <a:latin typeface="Times New Roman" panose="02020603050405020304" pitchFamily="18" charset="0"/>
              </a:rPr>
              <a:t>Ethical issues in marketing </a:t>
            </a:r>
            <a:endParaRPr lang="en-US" altLang="ar-SA" sz="3200" b="1" dirty="0" smtClean="0"/>
          </a:p>
          <a:p>
            <a:pPr marL="457200" indent="-457200">
              <a:buFont typeface="Wingdings" panose="05000000000000000000" pitchFamily="2" charset="2"/>
              <a:buChar char="q"/>
            </a:pPr>
            <a:endParaRPr lang="ar-SA" sz="3200" b="1" dirty="0"/>
          </a:p>
          <a:p>
            <a:pPr marL="457200" indent="-457200">
              <a:buFont typeface="Wingdings" panose="05000000000000000000" pitchFamily="2" charset="2"/>
              <a:buChar char="q"/>
            </a:pPr>
            <a:endParaRPr lang="en-US" sz="32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3200" b="1" dirty="0"/>
          </a:p>
        </p:txBody>
      </p:sp>
      <p:sp>
        <p:nvSpPr>
          <p:cNvPr id="10" name="Slide Number Placeholder 9"/>
          <p:cNvSpPr>
            <a:spLocks noGrp="1"/>
          </p:cNvSpPr>
          <p:nvPr>
            <p:ph type="sldNum" sz="quarter" idx="12"/>
          </p:nvPr>
        </p:nvSpPr>
        <p:spPr/>
        <p:txBody>
          <a:bodyPr/>
          <a:lstStyle/>
          <a:p>
            <a:pPr algn="ctr"/>
            <a:fld id="{3723CF12-6361-4C03-AF0A-C19B7685DF40}" type="slidenum">
              <a:rPr lang="ar-SA" sz="2400" b="1" smtClean="0">
                <a:solidFill>
                  <a:schemeClr val="tx1"/>
                </a:solidFill>
              </a:rPr>
              <a:pPr algn="ctr"/>
              <a:t>2</a:t>
            </a:fld>
            <a:endParaRPr lang="ar-SA" sz="2400" b="1" dirty="0">
              <a:solidFill>
                <a:schemeClr val="tx1"/>
              </a:solidFill>
            </a:endParaRPr>
          </a:p>
        </p:txBody>
      </p:sp>
    </p:spTree>
    <p:extLst>
      <p:ext uri="{BB962C8B-B14F-4D97-AF65-F5344CB8AC3E}">
        <p14:creationId xmlns:p14="http://schemas.microsoft.com/office/powerpoint/2010/main" val="1834925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itle 1"/>
          <p:cNvSpPr txBox="1">
            <a:spLocks/>
          </p:cNvSpPr>
          <p:nvPr/>
        </p:nvSpPr>
        <p:spPr>
          <a:xfrm>
            <a:off x="1616926" y="446049"/>
            <a:ext cx="9255511" cy="732450"/>
          </a:xfrm>
          <a:prstGeom prst="rect">
            <a:avLst/>
          </a:prstGeom>
          <a:noFill/>
          <a:ln>
            <a:noFill/>
          </a:ln>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smtClean="0">
                <a:solidFill>
                  <a:schemeClr val="bg1"/>
                </a:solidFill>
                <a:latin typeface="Aharoni" panose="02010803020104030203" pitchFamily="2" charset="-79"/>
                <a:cs typeface="Aharoni" panose="02010803020104030203" pitchFamily="2" charset="-79"/>
              </a:rPr>
              <a:t>What are ethics ?</a:t>
            </a:r>
            <a:endParaRPr lang="ar-SA" altLang="ar-SA" sz="4800" b="1" dirty="0">
              <a:solidFill>
                <a:schemeClr val="bg1"/>
              </a:solidFill>
              <a:latin typeface="Aharoni" panose="02010803020104030203" pitchFamily="2" charset="-79"/>
              <a:cs typeface="Aharoni" panose="02010803020104030203" pitchFamily="2" charset="-79"/>
            </a:endParaRPr>
          </a:p>
        </p:txBody>
      </p:sp>
      <p:sp>
        <p:nvSpPr>
          <p:cNvPr id="8" name="Content Placeholder 2"/>
          <p:cNvSpPr txBox="1">
            <a:spLocks/>
          </p:cNvSpPr>
          <p:nvPr/>
        </p:nvSpPr>
        <p:spPr>
          <a:xfrm>
            <a:off x="1616926" y="1661532"/>
            <a:ext cx="9255511" cy="3757962"/>
          </a:xfrm>
          <a:prstGeom prst="rect">
            <a:avLst/>
          </a:prstGeom>
          <a:ln>
            <a:solidFill>
              <a:schemeClr val="accent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latin typeface="Arial" panose="020B0604020202020204" pitchFamily="34" charset="0"/>
                <a:cs typeface="Arial" panose="020B0604020202020204" pitchFamily="34" charset="0"/>
              </a:rPr>
              <a:t>Ethics is the art and science of determining good and bad or right or wrong moral behavior. </a:t>
            </a:r>
          </a:p>
          <a:p>
            <a:r>
              <a:rPr lang="en-US" altLang="ar-SA" b="1" smtClean="0"/>
              <a:t>Ethics, also known as moral philosophy, is a branch of philosophy that addresses questions about morality — that is, concepts such as good and evil, right and wrong, virtue and vice, justice and crime, etc</a:t>
            </a:r>
            <a:endParaRPr lang="ar-SA" altLang="ar-SA" b="1" smtClean="0"/>
          </a:p>
          <a:p>
            <a:endParaRPr lang="en-US" altLang="ar-SA" b="1" smtClean="0">
              <a:latin typeface="Arial" panose="020B0604020202020204" pitchFamily="34" charset="0"/>
              <a:cs typeface="Arial" panose="020B0604020202020204" pitchFamily="34" charset="0"/>
            </a:endParaRPr>
          </a:p>
          <a:p>
            <a:pPr marL="0" indent="0">
              <a:buFont typeface="Arial" panose="020B0604020202020204" pitchFamily="34" charset="0"/>
              <a:buNone/>
            </a:pPr>
            <a:endParaRPr lang="ar-SA" altLang="ar-SA" b="1" dirty="0">
              <a:latin typeface="Arial" panose="020B0604020202020204" pitchFamily="34" charset="0"/>
              <a:cs typeface="Arial" panose="020B0604020202020204" pitchFamily="34" charset="0"/>
            </a:endParaRPr>
          </a:p>
        </p:txBody>
      </p:sp>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a:t>
            </a:fld>
            <a:endParaRPr lang="ar-SA" sz="2400" b="1">
              <a:solidFill>
                <a:schemeClr val="tx1"/>
              </a:solidFill>
            </a:endParaRPr>
          </a:p>
        </p:txBody>
      </p:sp>
    </p:spTree>
    <p:extLst>
      <p:ext uri="{BB962C8B-B14F-4D97-AF65-F5344CB8AC3E}">
        <p14:creationId xmlns:p14="http://schemas.microsoft.com/office/powerpoint/2010/main" val="2455656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itle 1"/>
          <p:cNvSpPr txBox="1">
            <a:spLocks/>
          </p:cNvSpPr>
          <p:nvPr/>
        </p:nvSpPr>
        <p:spPr>
          <a:xfrm>
            <a:off x="838200" y="365125"/>
            <a:ext cx="10515600"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smtClean="0">
                <a:solidFill>
                  <a:schemeClr val="bg1"/>
                </a:solidFill>
                <a:latin typeface="Aharoni" panose="02010803020104030203" pitchFamily="2" charset="-79"/>
                <a:cs typeface="Aharoni" panose="02010803020104030203" pitchFamily="2" charset="-79"/>
              </a:rPr>
              <a:t>MARKETING ETHICS</a:t>
            </a:r>
            <a:endParaRPr lang="ar-SA" altLang="ar-SA" sz="4800" b="1" dirty="0">
              <a:solidFill>
                <a:schemeClr val="bg1"/>
              </a:solidFill>
              <a:latin typeface="Aharoni" panose="02010803020104030203" pitchFamily="2" charset="-79"/>
              <a:cs typeface="Aharoni" panose="02010803020104030203" pitchFamily="2" charset="-79"/>
            </a:endParaRPr>
          </a:p>
        </p:txBody>
      </p:sp>
      <p:sp>
        <p:nvSpPr>
          <p:cNvPr id="8" name="Content Placeholder 2"/>
          <p:cNvSpPr txBox="1">
            <a:spLocks/>
          </p:cNvSpPr>
          <p:nvPr/>
        </p:nvSpPr>
        <p:spPr>
          <a:xfrm>
            <a:off x="1353038" y="1825625"/>
            <a:ext cx="10000761" cy="381312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t>Marketing ethics is the area of applied ethics which deals with the moral principles behind the operation and regulation of marketing. Some areas of marketing ethics (ethics of advertising and promotion) overlap with media ethics.</a:t>
            </a:r>
          </a:p>
          <a:p>
            <a:r>
              <a:rPr lang="en-US" altLang="ar-SA" b="1" smtClean="0">
                <a:latin typeface="Arial" panose="020B0604020202020204" pitchFamily="34" charset="0"/>
              </a:rPr>
              <a:t>Marketing ethics is the area of applied ethics which deals with the moral principles behind the operation and regulation of marketing.</a:t>
            </a:r>
          </a:p>
          <a:p>
            <a:endParaRPr lang="ar-SA" altLang="ar-SA" b="1" dirty="0"/>
          </a:p>
        </p:txBody>
      </p:sp>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4</a:t>
            </a:fld>
            <a:endParaRPr lang="ar-SA" sz="2400" b="1">
              <a:solidFill>
                <a:schemeClr val="tx1"/>
              </a:solidFill>
            </a:endParaRPr>
          </a:p>
        </p:txBody>
      </p:sp>
    </p:spTree>
    <p:extLst>
      <p:ext uri="{BB962C8B-B14F-4D97-AF65-F5344CB8AC3E}">
        <p14:creationId xmlns:p14="http://schemas.microsoft.com/office/powerpoint/2010/main" val="1670421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itle 1"/>
          <p:cNvSpPr txBox="1">
            <a:spLocks/>
          </p:cNvSpPr>
          <p:nvPr/>
        </p:nvSpPr>
        <p:spPr>
          <a:xfrm>
            <a:off x="838200" y="470408"/>
            <a:ext cx="10515600" cy="1325563"/>
          </a:xfrm>
          <a:prstGeom prst="rect">
            <a:avLst/>
          </a:prstGeom>
          <a:ln>
            <a:noFill/>
          </a:ln>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smtClean="0">
                <a:solidFill>
                  <a:schemeClr val="bg1"/>
                </a:solidFill>
                <a:latin typeface="Aharoni" panose="02010803020104030203" pitchFamily="2" charset="-79"/>
                <a:cs typeface="Aharoni" panose="02010803020104030203" pitchFamily="2" charset="-79"/>
              </a:rPr>
              <a:t>Why Business ethics  ? </a:t>
            </a:r>
            <a:br>
              <a:rPr lang="en-US" altLang="ar-SA" sz="4800" b="1" dirty="0" smtClean="0">
                <a:solidFill>
                  <a:schemeClr val="bg1"/>
                </a:solidFill>
                <a:latin typeface="Aharoni" panose="02010803020104030203" pitchFamily="2" charset="-79"/>
                <a:cs typeface="Aharoni" panose="02010803020104030203" pitchFamily="2" charset="-79"/>
              </a:rPr>
            </a:br>
            <a:endParaRPr lang="ar-SA" altLang="ar-SA" sz="4800" b="1" dirty="0">
              <a:solidFill>
                <a:schemeClr val="bg1"/>
              </a:solidFill>
              <a:latin typeface="Aharoni" panose="02010803020104030203" pitchFamily="2" charset="-79"/>
              <a:cs typeface="Aharoni" panose="02010803020104030203" pitchFamily="2" charset="-79"/>
            </a:endParaRPr>
          </a:p>
        </p:txBody>
      </p:sp>
      <p:sp>
        <p:nvSpPr>
          <p:cNvPr id="8" name="Content Placeholder 2"/>
          <p:cNvSpPr txBox="1">
            <a:spLocks/>
          </p:cNvSpPr>
          <p:nvPr/>
        </p:nvSpPr>
        <p:spPr>
          <a:xfrm>
            <a:off x="1538867" y="1795971"/>
            <a:ext cx="9500840" cy="3657010"/>
          </a:xfrm>
          <a:prstGeom prst="rect">
            <a:avLst/>
          </a:prstGeom>
          <a:ln>
            <a:solidFill>
              <a:schemeClr val="tx1"/>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ar-SA" b="1" dirty="0" smtClean="0">
                <a:solidFill>
                  <a:srgbClr val="FF0000"/>
                </a:solidFill>
              </a:rPr>
              <a:t>Business ethics is a set of laws about how a business should conduct itself.</a:t>
            </a:r>
          </a:p>
          <a:p>
            <a:pPr marL="0" indent="0">
              <a:buFont typeface="Arial" panose="020B0604020202020204" pitchFamily="34" charset="0"/>
              <a:buNone/>
            </a:pPr>
            <a:r>
              <a:rPr lang="en-US" altLang="ar-SA" b="1" dirty="0" smtClean="0">
                <a:solidFill>
                  <a:srgbClr val="FF0000"/>
                </a:solidFill>
              </a:rPr>
              <a:t>(In general, for any business to be successful, it must operate legally and humanely. )</a:t>
            </a:r>
          </a:p>
          <a:p>
            <a:pPr marL="0" indent="0">
              <a:buFont typeface="Arial" panose="020B0604020202020204" pitchFamily="34" charset="0"/>
              <a:buNone/>
            </a:pPr>
            <a:r>
              <a:rPr lang="en-US" altLang="ar-SA" b="1" dirty="0" smtClean="0"/>
              <a:t>* Customers develop positive attitude towards the firm, its products and its services.</a:t>
            </a:r>
          </a:p>
          <a:p>
            <a:pPr marL="0" indent="0">
              <a:buFont typeface="Arial" panose="020B0604020202020204" pitchFamily="34" charset="0"/>
              <a:buNone/>
            </a:pPr>
            <a:r>
              <a:rPr lang="en-US" altLang="ar-SA" b="1" dirty="0" smtClean="0"/>
              <a:t> * To create a good image of the company in the minds of customers and employees.</a:t>
            </a:r>
          </a:p>
          <a:p>
            <a:pPr marL="0" indent="0">
              <a:buFont typeface="Arial" panose="020B0604020202020204" pitchFamily="34" charset="0"/>
              <a:buNone/>
            </a:pPr>
            <a:endParaRPr lang="en-US" altLang="ar-SA" b="1" dirty="0" smtClean="0">
              <a:solidFill>
                <a:srgbClr val="FF0000"/>
              </a:solidFill>
            </a:endParaRPr>
          </a:p>
          <a:p>
            <a:pPr marL="0" indent="0">
              <a:buFont typeface="Arial" panose="020B0604020202020204" pitchFamily="34" charset="0"/>
              <a:buNone/>
            </a:pPr>
            <a:r>
              <a:rPr lang="en-US" altLang="ar-SA" b="1" dirty="0" smtClean="0"/>
              <a:t> </a:t>
            </a:r>
          </a:p>
          <a:p>
            <a:pPr marL="0" indent="0">
              <a:buFont typeface="Arial" panose="020B0604020202020204" pitchFamily="34" charset="0"/>
              <a:buNone/>
            </a:pPr>
            <a:endParaRPr lang="en-US" altLang="ar-SA" b="1" dirty="0" smtClean="0"/>
          </a:p>
          <a:p>
            <a:pPr marL="0" indent="0">
              <a:buFont typeface="Arial" panose="020B0604020202020204" pitchFamily="34" charset="0"/>
              <a:buNone/>
            </a:pPr>
            <a:endParaRPr lang="ar-SA" altLang="ar-SA" b="1" dirty="0"/>
          </a:p>
        </p:txBody>
      </p:sp>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5</a:t>
            </a:fld>
            <a:endParaRPr lang="ar-SA" sz="2400" b="1">
              <a:solidFill>
                <a:schemeClr val="tx1"/>
              </a:solidFill>
            </a:endParaRPr>
          </a:p>
        </p:txBody>
      </p:sp>
    </p:spTree>
    <p:extLst>
      <p:ext uri="{BB962C8B-B14F-4D97-AF65-F5344CB8AC3E}">
        <p14:creationId xmlns:p14="http://schemas.microsoft.com/office/powerpoint/2010/main" val="692740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6"/>
          <p:cNvSpPr/>
          <p:nvPr/>
        </p:nvSpPr>
        <p:spPr>
          <a:xfrm>
            <a:off x="2670308" y="481934"/>
            <a:ext cx="6296917" cy="646331"/>
          </a:xfrm>
          <a:prstGeom prst="rect">
            <a:avLst/>
          </a:prstGeom>
        </p:spPr>
        <p:txBody>
          <a:bodyPr wrap="none">
            <a:spAutoFit/>
          </a:bodyPr>
          <a:lstStyle/>
          <a:p>
            <a:r>
              <a:rPr lang="en-US" altLang="en-US" sz="3600" b="1" dirty="0">
                <a:solidFill>
                  <a:schemeClr val="bg1"/>
                </a:solidFill>
                <a:latin typeface="Aharoni" panose="02010803020104030203" pitchFamily="2" charset="-79"/>
                <a:cs typeface="Aharoni" panose="02010803020104030203" pitchFamily="2" charset="-79"/>
              </a:rPr>
              <a:t>Ethical Behavior in Business </a:t>
            </a:r>
            <a:endParaRPr lang="ar-SA" sz="3600" dirty="0">
              <a:solidFill>
                <a:schemeClr val="bg1"/>
              </a:solidFill>
            </a:endParaRPr>
          </a:p>
        </p:txBody>
      </p:sp>
      <p:grpSp>
        <p:nvGrpSpPr>
          <p:cNvPr id="8" name="Group 35"/>
          <p:cNvGrpSpPr>
            <a:grpSpLocks/>
          </p:cNvGrpSpPr>
          <p:nvPr/>
        </p:nvGrpSpPr>
        <p:grpSpPr bwMode="auto">
          <a:xfrm>
            <a:off x="2895600" y="1766381"/>
            <a:ext cx="2209800" cy="3352800"/>
            <a:chOff x="768" y="1392"/>
            <a:chExt cx="1968" cy="1632"/>
          </a:xfrm>
        </p:grpSpPr>
        <p:sp>
          <p:nvSpPr>
            <p:cNvPr id="9" name="Rectangle 36"/>
            <p:cNvSpPr>
              <a:spLocks noChangeArrowheads="1"/>
            </p:cNvSpPr>
            <p:nvPr/>
          </p:nvSpPr>
          <p:spPr bwMode="auto">
            <a:xfrm>
              <a:off x="768" y="1392"/>
              <a:ext cx="1968" cy="816"/>
            </a:xfrm>
            <a:prstGeom prst="rect">
              <a:avLst/>
            </a:prstGeom>
            <a:solidFill>
              <a:srgbClr val="A0CA42"/>
            </a:solidFill>
            <a:ln w="9525">
              <a:solidFill>
                <a:srgbClr val="000000"/>
              </a:solidFill>
              <a:miter lim="800000"/>
              <a:headEnd/>
              <a:tailEnd/>
            </a:ln>
            <a:effectLst>
              <a:outerShdw dist="107763" dir="2700000" algn="ctr" rotWithShape="0">
                <a:schemeClr val="bg2">
                  <a:alpha val="50000"/>
                </a:schemeClr>
              </a:outerShdw>
            </a:effectLst>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400" b="1" dirty="0">
                  <a:solidFill>
                    <a:schemeClr val="tx1"/>
                  </a:solidFill>
                  <a:latin typeface="Arial" panose="020B0604020202020204" pitchFamily="34" charset="0"/>
                  <a:cs typeface="ＭＳ Ｐゴシック" panose="020B0600070205080204" pitchFamily="34" charset="-128"/>
                </a:rPr>
                <a:t>Ethics</a:t>
              </a:r>
            </a:p>
          </p:txBody>
        </p:sp>
        <p:sp>
          <p:nvSpPr>
            <p:cNvPr id="10" name="Rectangle 37"/>
            <p:cNvSpPr>
              <a:spLocks noChangeArrowheads="1"/>
            </p:cNvSpPr>
            <p:nvPr/>
          </p:nvSpPr>
          <p:spPr bwMode="auto">
            <a:xfrm>
              <a:off x="768" y="2208"/>
              <a:ext cx="1968" cy="816"/>
            </a:xfrm>
            <a:prstGeom prst="rect">
              <a:avLst/>
            </a:prstGeom>
            <a:solidFill>
              <a:srgbClr val="B8D773"/>
            </a:solidFill>
            <a:ln w="9525">
              <a:solidFill>
                <a:srgbClr val="000000"/>
              </a:solidFill>
              <a:miter lim="800000"/>
              <a:headEnd/>
              <a:tailEnd/>
            </a:ln>
            <a:effectLst>
              <a:outerShdw dist="107763" dir="2700000" algn="ctr" rotWithShape="0">
                <a:schemeClr val="bg2">
                  <a:alpha val="50000"/>
                </a:schemeClr>
              </a:outerShdw>
            </a:effectLst>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400" b="1" dirty="0">
                  <a:solidFill>
                    <a:schemeClr val="tx1"/>
                  </a:solidFill>
                  <a:latin typeface="Arial" panose="020B0604020202020204" pitchFamily="34" charset="0"/>
                  <a:cs typeface="ＭＳ Ｐゴシック" panose="020B0600070205080204" pitchFamily="34" charset="-128"/>
                </a:rPr>
                <a:t>Morals</a:t>
              </a:r>
            </a:p>
          </p:txBody>
        </p:sp>
      </p:grpSp>
      <p:grpSp>
        <p:nvGrpSpPr>
          <p:cNvPr id="11" name="Group 42"/>
          <p:cNvGrpSpPr>
            <a:grpSpLocks/>
          </p:cNvGrpSpPr>
          <p:nvPr/>
        </p:nvGrpSpPr>
        <p:grpSpPr bwMode="auto">
          <a:xfrm>
            <a:off x="5105400" y="1778000"/>
            <a:ext cx="4191000" cy="3356043"/>
            <a:chOff x="2304" y="1248"/>
            <a:chExt cx="2640" cy="2160"/>
          </a:xfrm>
        </p:grpSpPr>
        <p:sp>
          <p:nvSpPr>
            <p:cNvPr id="12" name="Rectangle 38"/>
            <p:cNvSpPr>
              <a:spLocks noChangeArrowheads="1"/>
            </p:cNvSpPr>
            <p:nvPr/>
          </p:nvSpPr>
          <p:spPr bwMode="auto">
            <a:xfrm>
              <a:off x="2304" y="1248"/>
              <a:ext cx="2640" cy="1102"/>
            </a:xfrm>
            <a:prstGeom prst="rect">
              <a:avLst/>
            </a:prstGeom>
            <a:solidFill>
              <a:srgbClr val="EEC208"/>
            </a:solidFill>
            <a:ln w="9525">
              <a:solidFill>
                <a:srgbClr val="000000"/>
              </a:solidFill>
              <a:miter lim="800000"/>
              <a:headEnd/>
              <a:tailEnd/>
            </a:ln>
            <a:effectLst>
              <a:outerShdw dist="107763" dir="2700000" algn="ctr" rotWithShape="0">
                <a:schemeClr val="bg2">
                  <a:alpha val="50000"/>
                </a:schemeClr>
              </a:outerShdw>
            </a:effectLst>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endParaRPr lang="en-US" altLang="en-US" sz="2400">
                <a:solidFill>
                  <a:schemeClr val="tx1"/>
                </a:solidFill>
                <a:latin typeface="Arial" panose="020B0604020202020204" pitchFamily="34" charset="0"/>
                <a:cs typeface="ＭＳ Ｐゴシック" panose="020B0600070205080204" pitchFamily="34" charset="-128"/>
              </a:endParaRPr>
            </a:p>
          </p:txBody>
        </p:sp>
        <p:sp>
          <p:nvSpPr>
            <p:cNvPr id="13" name="Rectangle 39"/>
            <p:cNvSpPr>
              <a:spLocks noChangeArrowheads="1"/>
            </p:cNvSpPr>
            <p:nvPr/>
          </p:nvSpPr>
          <p:spPr bwMode="auto">
            <a:xfrm>
              <a:off x="2352" y="1299"/>
              <a:ext cx="2385" cy="97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defTabSz="457200">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eaLnBrk="1" hangingPunct="1">
                <a:lnSpc>
                  <a:spcPct val="120000"/>
                </a:lnSpc>
                <a:buClr>
                  <a:schemeClr val="folHlink"/>
                </a:buClr>
                <a:buSzPct val="80000"/>
                <a:buFont typeface="Wingdings" panose="05000000000000000000" pitchFamily="2" charset="2"/>
                <a:buNone/>
              </a:pPr>
              <a:r>
                <a:rPr lang="en-US" altLang="en-US" sz="2000" b="1" dirty="0">
                  <a:solidFill>
                    <a:schemeClr val="tx1"/>
                  </a:solidFill>
                  <a:latin typeface="Arial" panose="020B0604020202020204" pitchFamily="34" charset="0"/>
                  <a:cs typeface="ＭＳ Ｐゴシック" panose="020B0600070205080204" pitchFamily="34" charset="-128"/>
                </a:rPr>
                <a:t>The moral principles or values that generally govern the conduct of an individual.</a:t>
              </a:r>
            </a:p>
          </p:txBody>
        </p:sp>
        <p:sp>
          <p:nvSpPr>
            <p:cNvPr id="14" name="Rectangle 40"/>
            <p:cNvSpPr>
              <a:spLocks noChangeArrowheads="1"/>
            </p:cNvSpPr>
            <p:nvPr/>
          </p:nvSpPr>
          <p:spPr bwMode="auto">
            <a:xfrm>
              <a:off x="2304" y="2344"/>
              <a:ext cx="2640" cy="1064"/>
            </a:xfrm>
            <a:prstGeom prst="rect">
              <a:avLst/>
            </a:prstGeom>
            <a:solidFill>
              <a:srgbClr val="F9DA55"/>
            </a:solidFill>
            <a:ln w="9525">
              <a:solidFill>
                <a:srgbClr val="000000"/>
              </a:solidFill>
              <a:miter lim="800000"/>
              <a:headEnd/>
              <a:tailEnd/>
            </a:ln>
            <a:effectLst>
              <a:outerShdw dist="107763" dir="2700000" algn="ctr" rotWithShape="0">
                <a:schemeClr val="bg2">
                  <a:alpha val="50000"/>
                </a:schemeClr>
              </a:outerShdw>
            </a:effectLst>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endParaRPr lang="en-US" altLang="en-US" sz="2400">
                <a:solidFill>
                  <a:schemeClr val="tx1"/>
                </a:solidFill>
                <a:latin typeface="Arial" panose="020B0604020202020204" pitchFamily="34" charset="0"/>
                <a:cs typeface="ＭＳ Ｐゴシック" panose="020B0600070205080204" pitchFamily="34" charset="-128"/>
              </a:endParaRPr>
            </a:p>
          </p:txBody>
        </p:sp>
        <p:sp>
          <p:nvSpPr>
            <p:cNvPr id="15" name="Rectangle 41"/>
            <p:cNvSpPr>
              <a:spLocks noChangeArrowheads="1"/>
            </p:cNvSpPr>
            <p:nvPr/>
          </p:nvSpPr>
          <p:spPr bwMode="auto">
            <a:xfrm>
              <a:off x="2432" y="2395"/>
              <a:ext cx="2464" cy="92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defTabSz="457200">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eaLnBrk="1" hangingPunct="1">
                <a:spcBef>
                  <a:spcPct val="0"/>
                </a:spcBef>
                <a:buFontTx/>
                <a:buNone/>
              </a:pPr>
              <a:r>
                <a:rPr lang="en-US" altLang="en-US" sz="2400" b="1" dirty="0">
                  <a:solidFill>
                    <a:schemeClr val="tx1"/>
                  </a:solidFill>
                  <a:latin typeface="Arial" panose="020B0604020202020204" pitchFamily="34" charset="0"/>
                  <a:cs typeface="ＭＳ Ｐゴシック" panose="020B0600070205080204" pitchFamily="34" charset="-128"/>
                </a:rPr>
                <a:t>The rules people develop as a result of cultural values and norms.</a:t>
              </a:r>
            </a:p>
          </p:txBody>
        </p:sp>
      </p:grpSp>
      <p:sp>
        <p:nvSpPr>
          <p:cNvPr id="16" name="Text Box 43"/>
          <p:cNvSpPr txBox="1">
            <a:spLocks noChangeArrowheads="1"/>
          </p:cNvSpPr>
          <p:nvPr/>
        </p:nvSpPr>
        <p:spPr bwMode="auto">
          <a:xfrm>
            <a:off x="1984917" y="5359400"/>
            <a:ext cx="8798311" cy="40011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50000"/>
              </a:spcBef>
              <a:buFontTx/>
              <a:buNone/>
            </a:pPr>
            <a:r>
              <a:rPr lang="en-US" altLang="en-US" sz="2000" b="1" dirty="0">
                <a:solidFill>
                  <a:schemeClr val="tx1"/>
                </a:solidFill>
                <a:latin typeface="Arial" panose="020B0604020202020204" pitchFamily="34" charset="0"/>
                <a:cs typeface="ＭＳ Ｐゴシック" panose="020B0600070205080204" pitchFamily="34" charset="-128"/>
              </a:rPr>
              <a:t>Morals involve “good” and “bad” as well as “deviant”  behaviors</a:t>
            </a:r>
          </a:p>
        </p:txBody>
      </p:sp>
      <p:sp>
        <p:nvSpPr>
          <p:cNvPr id="17" name="TextBox 1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8" name="Slide Number Placeholder 17"/>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6</a:t>
            </a:fld>
            <a:endParaRPr lang="ar-SA" sz="2400" b="1">
              <a:solidFill>
                <a:schemeClr val="tx1"/>
              </a:solidFill>
            </a:endParaRPr>
          </a:p>
        </p:txBody>
      </p:sp>
    </p:spTree>
    <p:extLst>
      <p:ext uri="{BB962C8B-B14F-4D97-AF65-F5344CB8AC3E}">
        <p14:creationId xmlns:p14="http://schemas.microsoft.com/office/powerpoint/2010/main" val="1881680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15"/>
          <p:cNvSpPr txBox="1">
            <a:spLocks noChangeArrowheads="1"/>
          </p:cNvSpPr>
          <p:nvPr/>
        </p:nvSpPr>
        <p:spPr>
          <a:xfrm>
            <a:off x="1735873" y="327715"/>
            <a:ext cx="8229600" cy="1143000"/>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800" b="1" smtClean="0">
                <a:solidFill>
                  <a:schemeClr val="bg1"/>
                </a:solidFill>
                <a:latin typeface="Aharoni" panose="02010803020104030203" pitchFamily="2" charset="-79"/>
                <a:cs typeface="Aharoni" panose="02010803020104030203" pitchFamily="2" charset="-79"/>
              </a:rPr>
              <a:t>Ethical Decision Making</a:t>
            </a:r>
            <a:endParaRPr lang="en-US" altLang="en-US" sz="4800" b="1" dirty="0">
              <a:solidFill>
                <a:schemeClr val="bg1"/>
              </a:solidFill>
              <a:latin typeface="Aharoni" panose="02010803020104030203" pitchFamily="2" charset="-79"/>
              <a:cs typeface="Aharoni" panose="02010803020104030203" pitchFamily="2" charset="-79"/>
            </a:endParaRPr>
          </a:p>
        </p:txBody>
      </p:sp>
      <p:sp>
        <p:nvSpPr>
          <p:cNvPr id="8" name="Rectangle 37"/>
          <p:cNvSpPr>
            <a:spLocks noChangeArrowheads="1"/>
          </p:cNvSpPr>
          <p:nvPr/>
        </p:nvSpPr>
        <p:spPr bwMode="auto">
          <a:xfrm>
            <a:off x="2497873" y="1424788"/>
            <a:ext cx="6705600" cy="685800"/>
          </a:xfrm>
          <a:prstGeom prst="rect">
            <a:avLst/>
          </a:prstGeom>
          <a:solidFill>
            <a:srgbClr val="92D050"/>
          </a:solidFill>
          <a:ln w="9525">
            <a:no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dirty="0">
                <a:solidFill>
                  <a:schemeClr val="tx1"/>
                </a:solidFill>
                <a:latin typeface="Arial Black" panose="020B0A04020102020204" pitchFamily="34" charset="0"/>
                <a:cs typeface="ＭＳ Ｐゴシック" panose="020B0600070205080204" pitchFamily="34" charset="-128"/>
              </a:rPr>
              <a:t>Influential Factors</a:t>
            </a:r>
          </a:p>
        </p:txBody>
      </p:sp>
      <p:grpSp>
        <p:nvGrpSpPr>
          <p:cNvPr id="9" name="Group 47"/>
          <p:cNvGrpSpPr>
            <a:grpSpLocks/>
          </p:cNvGrpSpPr>
          <p:nvPr/>
        </p:nvGrpSpPr>
        <p:grpSpPr bwMode="auto">
          <a:xfrm>
            <a:off x="2567065" y="2204822"/>
            <a:ext cx="6858000" cy="3460750"/>
            <a:chOff x="576" y="1392"/>
            <a:chExt cx="4656" cy="2064"/>
          </a:xfrm>
        </p:grpSpPr>
        <p:sp>
          <p:nvSpPr>
            <p:cNvPr id="10" name="Rectangle 26"/>
            <p:cNvSpPr>
              <a:spLocks noChangeArrowheads="1"/>
            </p:cNvSpPr>
            <p:nvPr/>
          </p:nvSpPr>
          <p:spPr bwMode="auto">
            <a:xfrm>
              <a:off x="576" y="1392"/>
              <a:ext cx="2160" cy="432"/>
            </a:xfrm>
            <a:prstGeom prst="rect">
              <a:avLst/>
            </a:prstGeom>
            <a:solidFill>
              <a:srgbClr val="B2BDCA"/>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Extent of Problems</a:t>
              </a:r>
            </a:p>
          </p:txBody>
        </p:sp>
        <p:sp>
          <p:nvSpPr>
            <p:cNvPr id="11" name="Rectangle 38"/>
            <p:cNvSpPr>
              <a:spLocks noChangeArrowheads="1"/>
            </p:cNvSpPr>
            <p:nvPr/>
          </p:nvSpPr>
          <p:spPr bwMode="auto">
            <a:xfrm>
              <a:off x="576" y="1936"/>
              <a:ext cx="2160" cy="432"/>
            </a:xfrm>
            <a:prstGeom prst="rect">
              <a:avLst/>
            </a:prstGeom>
            <a:solidFill>
              <a:srgbClr val="00B0F0"/>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Top Management </a:t>
              </a:r>
              <a:br>
                <a:rPr lang="en-US" altLang="en-US" sz="2200" b="1" dirty="0">
                  <a:solidFill>
                    <a:schemeClr val="tx1"/>
                  </a:solidFill>
                  <a:latin typeface="Arial" panose="020B0604020202020204" pitchFamily="34" charset="0"/>
                  <a:cs typeface="ＭＳ Ｐゴシック" panose="020B0600070205080204" pitchFamily="34" charset="-128"/>
                </a:rPr>
              </a:br>
              <a:r>
                <a:rPr lang="en-US" altLang="en-US" sz="2200" b="1" dirty="0">
                  <a:solidFill>
                    <a:schemeClr val="tx1"/>
                  </a:solidFill>
                  <a:latin typeface="Arial" panose="020B0604020202020204" pitchFamily="34" charset="0"/>
                  <a:cs typeface="ＭＳ Ｐゴシック" panose="020B0600070205080204" pitchFamily="34" charset="-128"/>
                </a:rPr>
                <a:t>Actions</a:t>
              </a:r>
            </a:p>
          </p:txBody>
        </p:sp>
        <p:sp>
          <p:nvSpPr>
            <p:cNvPr id="12" name="Rectangle 39"/>
            <p:cNvSpPr>
              <a:spLocks noChangeArrowheads="1"/>
            </p:cNvSpPr>
            <p:nvPr/>
          </p:nvSpPr>
          <p:spPr bwMode="auto">
            <a:xfrm>
              <a:off x="576" y="2480"/>
              <a:ext cx="2160" cy="432"/>
            </a:xfrm>
            <a:prstGeom prst="rect">
              <a:avLst/>
            </a:prstGeom>
            <a:solidFill>
              <a:srgbClr val="B2BDCA"/>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000" b="1" dirty="0">
                  <a:solidFill>
                    <a:schemeClr val="tx1"/>
                  </a:solidFill>
                  <a:latin typeface="Arial" panose="020B0604020202020204" pitchFamily="34" charset="0"/>
                  <a:cs typeface="ＭＳ Ｐゴシック" panose="020B0600070205080204" pitchFamily="34" charset="-128"/>
                </a:rPr>
                <a:t>Potential Consequences</a:t>
              </a:r>
            </a:p>
          </p:txBody>
        </p:sp>
        <p:sp>
          <p:nvSpPr>
            <p:cNvPr id="13" name="Rectangle 43"/>
            <p:cNvSpPr>
              <a:spLocks noChangeArrowheads="1"/>
            </p:cNvSpPr>
            <p:nvPr/>
          </p:nvSpPr>
          <p:spPr bwMode="auto">
            <a:xfrm>
              <a:off x="576" y="3024"/>
              <a:ext cx="2160" cy="432"/>
            </a:xfrm>
            <a:prstGeom prst="rect">
              <a:avLst/>
            </a:prstGeom>
            <a:solidFill>
              <a:srgbClr val="00B0F0"/>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Social Consensus</a:t>
              </a:r>
            </a:p>
          </p:txBody>
        </p:sp>
        <p:sp>
          <p:nvSpPr>
            <p:cNvPr id="14" name="Rectangle 44"/>
            <p:cNvSpPr>
              <a:spLocks noChangeArrowheads="1"/>
            </p:cNvSpPr>
            <p:nvPr/>
          </p:nvSpPr>
          <p:spPr bwMode="auto">
            <a:xfrm>
              <a:off x="3072" y="1392"/>
              <a:ext cx="2160" cy="432"/>
            </a:xfrm>
            <a:prstGeom prst="rect">
              <a:avLst/>
            </a:prstGeom>
            <a:solidFill>
              <a:srgbClr val="00B0F0"/>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Probability of Harm</a:t>
              </a:r>
            </a:p>
          </p:txBody>
        </p:sp>
        <p:sp>
          <p:nvSpPr>
            <p:cNvPr id="15" name="Rectangle 45"/>
            <p:cNvSpPr>
              <a:spLocks noChangeArrowheads="1"/>
            </p:cNvSpPr>
            <p:nvPr/>
          </p:nvSpPr>
          <p:spPr bwMode="auto">
            <a:xfrm>
              <a:off x="3072" y="1936"/>
              <a:ext cx="2160" cy="432"/>
            </a:xfrm>
            <a:prstGeom prst="rect">
              <a:avLst/>
            </a:prstGeom>
            <a:solidFill>
              <a:srgbClr val="B2BDCA"/>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Time Until</a:t>
              </a:r>
            </a:p>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Consequences</a:t>
              </a:r>
            </a:p>
          </p:txBody>
        </p:sp>
        <p:sp>
          <p:nvSpPr>
            <p:cNvPr id="16" name="Rectangle 46"/>
            <p:cNvSpPr>
              <a:spLocks noChangeArrowheads="1"/>
            </p:cNvSpPr>
            <p:nvPr/>
          </p:nvSpPr>
          <p:spPr bwMode="auto">
            <a:xfrm>
              <a:off x="3072" y="2480"/>
              <a:ext cx="2160" cy="432"/>
            </a:xfrm>
            <a:prstGeom prst="rect">
              <a:avLst/>
            </a:prstGeom>
            <a:solidFill>
              <a:srgbClr val="00B0F0"/>
            </a:solidFill>
            <a:ln w="9525">
              <a:solidFill>
                <a:schemeClr val="tx1"/>
              </a:solidFill>
              <a:miter lim="800000"/>
              <a:headEnd/>
              <a:tailEnd/>
            </a:ln>
            <a:extLst/>
          </p:spPr>
          <p:txBody>
            <a:bodyPr wrap="none" anchor="ctr"/>
            <a:lstStyle>
              <a:lvl1pPr>
                <a:spcBef>
                  <a:spcPct val="20000"/>
                </a:spcBef>
                <a:buFont typeface="Arial" panose="020B0604020202020204" pitchFamily="34" charset="0"/>
                <a:buChar char="•"/>
                <a:defRPr sz="3200">
                  <a:solidFill>
                    <a:srgbClr val="FFFFFF"/>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rgbClr val="FFFFFF"/>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rgbClr val="FFFFFF"/>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rgbClr val="FFFFFF"/>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rgbClr val="FFFFFF"/>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FFFFFF"/>
                  </a:solidFill>
                  <a:latin typeface="Calibri" panose="020F0502020204030204" pitchFamily="34" charset="0"/>
                </a:defRPr>
              </a:lvl9pPr>
            </a:lstStyle>
            <a:p>
              <a:pPr algn="ctr">
                <a:spcBef>
                  <a:spcPct val="0"/>
                </a:spcBef>
                <a:buFontTx/>
                <a:buNone/>
              </a:pPr>
              <a:r>
                <a:rPr lang="en-US" altLang="en-US" sz="2200" b="1" dirty="0">
                  <a:solidFill>
                    <a:schemeClr val="tx1"/>
                  </a:solidFill>
                  <a:latin typeface="Arial" panose="020B0604020202020204" pitchFamily="34" charset="0"/>
                  <a:cs typeface="ＭＳ Ｐゴシック" panose="020B0600070205080204" pitchFamily="34" charset="-128"/>
                </a:rPr>
                <a:t>Number Affected</a:t>
              </a:r>
            </a:p>
          </p:txBody>
        </p:sp>
      </p:grpSp>
      <p:sp>
        <p:nvSpPr>
          <p:cNvPr id="17" name="TextBox 1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8" name="Slide Number Placeholder 17"/>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7</a:t>
            </a:fld>
            <a:endParaRPr lang="ar-SA" sz="2400" b="1">
              <a:solidFill>
                <a:schemeClr val="tx1"/>
              </a:solidFill>
            </a:endParaRPr>
          </a:p>
        </p:txBody>
      </p:sp>
    </p:spTree>
    <p:extLst>
      <p:ext uri="{BB962C8B-B14F-4D97-AF65-F5344CB8AC3E}">
        <p14:creationId xmlns:p14="http://schemas.microsoft.com/office/powerpoint/2010/main" val="3053506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 Box 2"/>
          <p:cNvSpPr txBox="1">
            <a:spLocks noChangeArrowheads="1"/>
          </p:cNvSpPr>
          <p:nvPr/>
        </p:nvSpPr>
        <p:spPr bwMode="auto">
          <a:xfrm>
            <a:off x="1143000" y="516026"/>
            <a:ext cx="9338310" cy="757290"/>
          </a:xfrm>
          <a:prstGeom prst="rect">
            <a:avLst/>
          </a:prstGeom>
          <a:ln>
            <a:noFill/>
          </a:ln>
        </p:spPr>
        <p:txBody>
          <a:bodyPr vert="horz" lIns="91440" tIns="45720" rIns="91440" bIns="45720" rtlCol="0" anchor="ctr">
            <a:normAutofit/>
          </a:bodyPr>
          <a:lstStyle>
            <a:lvl1pPr algn="ctr">
              <a:lnSpc>
                <a:spcPct val="90000"/>
              </a:lnSpc>
              <a:spcBef>
                <a:spcPct val="0"/>
              </a:spcBef>
              <a:buNone/>
              <a:defRPr sz="4800" b="1">
                <a:latin typeface="Aharoni" panose="02010803020104030203" pitchFamily="2" charset="-79"/>
                <a:ea typeface="+mj-ea"/>
                <a:cs typeface="Aharoni" panose="02010803020104030203" pitchFamily="2" charset="-79"/>
              </a:defRPr>
            </a:lvl1pPr>
          </a:lstStyle>
          <a:p>
            <a:r>
              <a:rPr lang="en-US" altLang="ar-SA" sz="3200" dirty="0">
                <a:solidFill>
                  <a:schemeClr val="bg1"/>
                </a:solidFill>
              </a:rPr>
              <a:t>Making Decisions on </a:t>
            </a:r>
            <a:r>
              <a:rPr lang="en-US" altLang="ar-SA" sz="3200" dirty="0" smtClean="0">
                <a:solidFill>
                  <a:schemeClr val="bg1"/>
                </a:solidFill>
              </a:rPr>
              <a:t>Ethical </a:t>
            </a:r>
            <a:r>
              <a:rPr lang="en-US" altLang="ar-SA" sz="3200" dirty="0">
                <a:solidFill>
                  <a:schemeClr val="bg1"/>
                </a:solidFill>
              </a:rPr>
              <a:t>Issues </a:t>
            </a:r>
          </a:p>
        </p:txBody>
      </p:sp>
      <p:sp>
        <p:nvSpPr>
          <p:cNvPr id="8" name="Text Box 3"/>
          <p:cNvSpPr txBox="1">
            <a:spLocks noChangeArrowheads="1"/>
          </p:cNvSpPr>
          <p:nvPr/>
        </p:nvSpPr>
        <p:spPr bwMode="auto">
          <a:xfrm>
            <a:off x="466678" y="1670478"/>
            <a:ext cx="10950497" cy="52322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ar-SA" sz="2800" b="1" dirty="0">
                <a:latin typeface="Arial" panose="020B0604020202020204" pitchFamily="34" charset="0"/>
                <a:cs typeface="Times New Roman" panose="02020603050405020304" pitchFamily="18" charset="0"/>
              </a:rPr>
              <a:t>Here are some steps if you find yourself in an ethical dilemma: </a:t>
            </a:r>
          </a:p>
        </p:txBody>
      </p:sp>
      <p:sp>
        <p:nvSpPr>
          <p:cNvPr id="9" name="Text Box 4"/>
          <p:cNvSpPr txBox="1">
            <a:spLocks noChangeArrowheads="1"/>
          </p:cNvSpPr>
          <p:nvPr/>
        </p:nvSpPr>
        <p:spPr bwMode="auto">
          <a:xfrm>
            <a:off x="1702048" y="2449532"/>
            <a:ext cx="9270752" cy="30469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685800" indent="-685800">
              <a:defRPr sz="2400">
                <a:solidFill>
                  <a:schemeClr val="tx1"/>
                </a:solidFill>
                <a:latin typeface="Times New Roman" panose="02020603050405020304" pitchFamily="18" charset="0"/>
              </a:defRPr>
            </a:lvl1pPr>
            <a:lvl2pPr marL="1257300" indent="-457200">
              <a:defRPr sz="2400">
                <a:solidFill>
                  <a:schemeClr val="tx1"/>
                </a:solidFill>
                <a:latin typeface="Times New Roman" panose="02020603050405020304" pitchFamily="18" charset="0"/>
              </a:defRPr>
            </a:lvl2pPr>
            <a:lvl3pPr marL="1828800" indent="-457200">
              <a:defRPr sz="2400">
                <a:solidFill>
                  <a:schemeClr val="tx1"/>
                </a:solidFill>
                <a:latin typeface="Times New Roman" panose="02020603050405020304" pitchFamily="18" charset="0"/>
              </a:defRPr>
            </a:lvl3pPr>
            <a:lvl4pPr marL="2400300" indent="-457200">
              <a:defRPr sz="2400">
                <a:solidFill>
                  <a:schemeClr val="tx1"/>
                </a:solidFill>
                <a:latin typeface="Times New Roman" panose="02020603050405020304" pitchFamily="18" charset="0"/>
              </a:defRPr>
            </a:lvl4pPr>
            <a:lvl5pPr marL="2971800" indent="-457200">
              <a:defRPr sz="2400">
                <a:solidFill>
                  <a:schemeClr val="tx1"/>
                </a:solidFill>
                <a:latin typeface="Times New Roman" panose="02020603050405020304" pitchFamily="18" charset="0"/>
              </a:defRPr>
            </a:lvl5pPr>
            <a:lvl6pPr marL="3429000" indent="-457200" fontAlgn="base">
              <a:spcBef>
                <a:spcPct val="0"/>
              </a:spcBef>
              <a:spcAft>
                <a:spcPct val="0"/>
              </a:spcAft>
              <a:defRPr sz="2400">
                <a:solidFill>
                  <a:schemeClr val="tx1"/>
                </a:solidFill>
                <a:latin typeface="Times New Roman" panose="02020603050405020304" pitchFamily="18" charset="0"/>
              </a:defRPr>
            </a:lvl6pPr>
            <a:lvl7pPr marL="3886200" indent="-457200" fontAlgn="base">
              <a:spcBef>
                <a:spcPct val="0"/>
              </a:spcBef>
              <a:spcAft>
                <a:spcPct val="0"/>
              </a:spcAft>
              <a:defRPr sz="2400">
                <a:solidFill>
                  <a:schemeClr val="tx1"/>
                </a:solidFill>
                <a:latin typeface="Times New Roman" panose="02020603050405020304" pitchFamily="18" charset="0"/>
              </a:defRPr>
            </a:lvl7pPr>
            <a:lvl8pPr marL="4343400" indent="-457200" fontAlgn="base">
              <a:spcBef>
                <a:spcPct val="0"/>
              </a:spcBef>
              <a:spcAft>
                <a:spcPct val="0"/>
              </a:spcAft>
              <a:defRPr sz="2400">
                <a:solidFill>
                  <a:schemeClr val="tx1"/>
                </a:solidFill>
                <a:latin typeface="Times New Roman" panose="02020603050405020304" pitchFamily="18" charset="0"/>
              </a:defRPr>
            </a:lvl8pPr>
            <a:lvl9pPr marL="4800600" indent="-457200" fontAlgn="base">
              <a:spcBef>
                <a:spcPct val="0"/>
              </a:spcBef>
              <a:spcAft>
                <a:spcPct val="0"/>
              </a:spcAft>
              <a:defRPr sz="2400">
                <a:solidFill>
                  <a:schemeClr val="tx1"/>
                </a:solidFill>
                <a:latin typeface="Times New Roman" panose="02020603050405020304" pitchFamily="18" charset="0"/>
              </a:defRPr>
            </a:lvl9pPr>
          </a:lstStyle>
          <a:p>
            <a:pPr>
              <a:buFontTx/>
              <a:buAutoNum type="arabicPeriod"/>
            </a:pPr>
            <a:r>
              <a:rPr lang="en-US" altLang="ar-SA" sz="3200" b="1" dirty="0">
                <a:latin typeface="Arial" panose="020B0604020202020204" pitchFamily="34" charset="0"/>
                <a:cs typeface="Times New Roman" panose="02020603050405020304" pitchFamily="18" charset="0"/>
              </a:rPr>
              <a:t>Identify the ethical dilemma.</a:t>
            </a:r>
          </a:p>
          <a:p>
            <a:pPr>
              <a:buFontTx/>
              <a:buAutoNum type="arabicPeriod"/>
            </a:pPr>
            <a:r>
              <a:rPr lang="en-US" altLang="ar-SA" sz="3200" b="1" dirty="0">
                <a:latin typeface="Arial" panose="020B0604020202020204" pitchFamily="34" charset="0"/>
                <a:cs typeface="Times New Roman" panose="02020603050405020304" pitchFamily="18" charset="0"/>
              </a:rPr>
              <a:t>Discover alternative actions</a:t>
            </a:r>
            <a:r>
              <a:rPr lang="en-US" altLang="ar-SA" sz="3200" b="1" dirty="0" smtClean="0">
                <a:latin typeface="Arial" panose="020B0604020202020204" pitchFamily="34" charset="0"/>
                <a:cs typeface="Times New Roman" panose="02020603050405020304" pitchFamily="18" charset="0"/>
              </a:rPr>
              <a:t>.</a:t>
            </a:r>
          </a:p>
          <a:p>
            <a:pPr>
              <a:buFontTx/>
              <a:buAutoNum type="arabicPeriod" startAt="3"/>
            </a:pPr>
            <a:r>
              <a:rPr lang="en-US" altLang="ar-SA" sz="3200" b="1" dirty="0" smtClean="0">
                <a:latin typeface="Arial" panose="020B0604020202020204" pitchFamily="34" charset="0"/>
                <a:cs typeface="Times New Roman" panose="02020603050405020304" pitchFamily="18" charset="0"/>
              </a:rPr>
              <a:t>Decide who might be affected.</a:t>
            </a:r>
          </a:p>
          <a:p>
            <a:pPr>
              <a:buFontTx/>
              <a:buAutoNum type="arabicPeriod" startAt="3"/>
            </a:pPr>
            <a:r>
              <a:rPr lang="en-US" altLang="ar-SA" sz="3200" b="1" dirty="0" smtClean="0">
                <a:latin typeface="Arial" panose="020B0604020202020204" pitchFamily="34" charset="0"/>
                <a:cs typeface="Times New Roman" panose="02020603050405020304" pitchFamily="18" charset="0"/>
              </a:rPr>
              <a:t>List the probable effects of the alternatives.</a:t>
            </a:r>
          </a:p>
          <a:p>
            <a:pPr>
              <a:buFontTx/>
              <a:buAutoNum type="arabicPeriod" startAt="3"/>
            </a:pPr>
            <a:r>
              <a:rPr lang="en-US" altLang="ar-SA" sz="3200" b="1" dirty="0" smtClean="0">
                <a:latin typeface="Arial" panose="020B0604020202020204" pitchFamily="34" charset="0"/>
                <a:cs typeface="Times New Roman" panose="02020603050405020304" pitchFamily="18" charset="0"/>
              </a:rPr>
              <a:t>Select the best alternative.</a:t>
            </a:r>
          </a:p>
          <a:p>
            <a:pPr marL="0" indent="0"/>
            <a:r>
              <a:rPr lang="en-US" altLang="ar-SA" sz="3200" b="1" dirty="0" smtClean="0">
                <a:latin typeface="Arial" panose="020B0604020202020204" pitchFamily="34" charset="0"/>
                <a:cs typeface="Times New Roman" panose="02020603050405020304" pitchFamily="18" charset="0"/>
              </a:rPr>
              <a:t> </a:t>
            </a:r>
            <a:endParaRPr lang="en-US" altLang="ar-SA" sz="3200" b="1" dirty="0">
              <a:latin typeface="Arial" panose="020B0604020202020204" pitchFamily="34" charset="0"/>
              <a:cs typeface="Times New Roman" panose="02020603050405020304" pitchFamily="18" charset="0"/>
            </a:endParaRP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8</a:t>
            </a:fld>
            <a:endParaRPr lang="ar-SA" sz="2400" b="1">
              <a:solidFill>
                <a:schemeClr val="tx1"/>
              </a:solidFill>
            </a:endParaRPr>
          </a:p>
        </p:txBody>
      </p:sp>
    </p:spTree>
    <p:extLst>
      <p:ext uri="{BB962C8B-B14F-4D97-AF65-F5344CB8AC3E}">
        <p14:creationId xmlns:p14="http://schemas.microsoft.com/office/powerpoint/2010/main" val="1598396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9999"/>
            <a:ext cx="9425065" cy="1610200"/>
          </a:xfrm>
          <a:prstGeom prst="rect">
            <a:avLst/>
          </a:prstGeom>
        </p:spPr>
      </p:pic>
      <p:sp>
        <p:nvSpPr>
          <p:cNvPr id="7" name="Rectangle 2"/>
          <p:cNvSpPr txBox="1">
            <a:spLocks/>
          </p:cNvSpPr>
          <p:nvPr/>
        </p:nvSpPr>
        <p:spPr>
          <a:xfrm>
            <a:off x="468351" y="540851"/>
            <a:ext cx="10127166" cy="1028777"/>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dirty="0" smtClean="0">
                <a:solidFill>
                  <a:srgbClr val="00CC00"/>
                </a:solidFill>
                <a:latin typeface="Arial Black" panose="020B0A04020102020204" pitchFamily="34" charset="0"/>
              </a:rPr>
              <a:t>Green</a:t>
            </a:r>
            <a:r>
              <a:rPr lang="en-US" altLang="en-US" dirty="0" smtClean="0">
                <a:latin typeface="Arial Black" panose="020B0A04020102020204" pitchFamily="34" charset="0"/>
              </a:rPr>
              <a:t> </a:t>
            </a:r>
            <a:r>
              <a:rPr lang="en-US" altLang="en-US" sz="4800" b="1" dirty="0" smtClean="0">
                <a:solidFill>
                  <a:schemeClr val="bg1"/>
                </a:solidFill>
                <a:latin typeface="Aharoni" panose="02010803020104030203" pitchFamily="2" charset="-79"/>
                <a:cs typeface="Aharoni" panose="02010803020104030203" pitchFamily="2" charset="-79"/>
              </a:rPr>
              <a:t>Marketing</a:t>
            </a:r>
            <a:endParaRPr lang="en-US" altLang="en-US" sz="4800" b="1" dirty="0">
              <a:solidFill>
                <a:schemeClr val="bg1"/>
              </a:solidFill>
              <a:latin typeface="Aharoni" panose="02010803020104030203" pitchFamily="2" charset="-79"/>
              <a:cs typeface="Aharoni" panose="02010803020104030203" pitchFamily="2" charset="-79"/>
            </a:endParaRPr>
          </a:p>
        </p:txBody>
      </p:sp>
      <p:sp>
        <p:nvSpPr>
          <p:cNvPr id="8" name="Rectangle 3"/>
          <p:cNvSpPr txBox="1">
            <a:spLocks/>
          </p:cNvSpPr>
          <p:nvPr/>
        </p:nvSpPr>
        <p:spPr>
          <a:xfrm>
            <a:off x="2144775" y="1794832"/>
            <a:ext cx="8202640" cy="387110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smtClean="0">
                <a:latin typeface="Arial" panose="020B0604020202020204" pitchFamily="34" charset="0"/>
              </a:rPr>
              <a:t>The development and marketing of products designed to minimize negative effects on the environment or improve the environment.</a:t>
            </a:r>
          </a:p>
          <a:p>
            <a:pPr lvl="1"/>
            <a:r>
              <a:rPr lang="en-US" altLang="en-US" b="1" dirty="0" smtClean="0">
                <a:latin typeface="Arial" panose="020B0604020202020204" pitchFamily="34" charset="0"/>
              </a:rPr>
              <a:t>Environmentally aware customers pay more for products</a:t>
            </a:r>
          </a:p>
          <a:p>
            <a:pPr lvl="1"/>
            <a:r>
              <a:rPr lang="en-US" altLang="en-US" b="1" dirty="0" smtClean="0">
                <a:latin typeface="Arial" panose="020B0604020202020204" pitchFamily="34" charset="0"/>
              </a:rPr>
              <a:t>Companies must try to educate customers of environmental benefits</a:t>
            </a:r>
          </a:p>
          <a:p>
            <a:pPr lvl="1"/>
            <a:endParaRPr lang="en-US" altLang="en-US" b="1" dirty="0">
              <a:latin typeface="Arial" panose="020B0604020202020204" pitchFamily="34" charset="0"/>
            </a:endParaRPr>
          </a:p>
        </p:txBody>
      </p:sp>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9</a:t>
            </a:fld>
            <a:endParaRPr lang="ar-SA" sz="2400" b="1">
              <a:solidFill>
                <a:schemeClr val="tx1"/>
              </a:solidFill>
            </a:endParaRPr>
          </a:p>
        </p:txBody>
      </p:sp>
    </p:spTree>
    <p:extLst>
      <p:ext uri="{BB962C8B-B14F-4D97-AF65-F5344CB8AC3E}">
        <p14:creationId xmlns:p14="http://schemas.microsoft.com/office/powerpoint/2010/main" val="4294813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 Box 2"/>
          <p:cNvSpPr txBox="1">
            <a:spLocks noChangeArrowheads="1"/>
          </p:cNvSpPr>
          <p:nvPr/>
        </p:nvSpPr>
        <p:spPr bwMode="auto">
          <a:xfrm>
            <a:off x="1856678" y="604025"/>
            <a:ext cx="8153400" cy="6413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pPr>
            <a:r>
              <a:rPr lang="en-US" altLang="ar-SA" sz="4000" b="1" dirty="0">
                <a:solidFill>
                  <a:schemeClr val="bg1"/>
                </a:solidFill>
                <a:effectLst>
                  <a:outerShdw blurRad="38100" dist="38100" dir="2700000" algn="tl">
                    <a:srgbClr val="000000"/>
                  </a:outerShdw>
                </a:effectLst>
                <a:latin typeface="Arial" panose="020B0604020202020204" pitchFamily="34" charset="0"/>
                <a:cs typeface="Times New Roman" panose="02020603050405020304" pitchFamily="18" charset="0"/>
              </a:rPr>
              <a:t>Social Responsibility </a:t>
            </a:r>
          </a:p>
        </p:txBody>
      </p:sp>
      <p:sp>
        <p:nvSpPr>
          <p:cNvPr id="8" name="Text Box 3"/>
          <p:cNvSpPr txBox="1">
            <a:spLocks noChangeArrowheads="1"/>
          </p:cNvSpPr>
          <p:nvPr/>
        </p:nvSpPr>
        <p:spPr bwMode="auto">
          <a:xfrm>
            <a:off x="1932878" y="1423794"/>
            <a:ext cx="8077200" cy="39703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71500" indent="-571500">
              <a:buFont typeface="Wingdings" panose="05000000000000000000" pitchFamily="2" charset="2"/>
              <a:buChar char="q"/>
            </a:pPr>
            <a:r>
              <a:rPr lang="en-US" altLang="ar-SA" sz="3600" b="1" dirty="0">
                <a:latin typeface="Arial" panose="020B0604020202020204" pitchFamily="34" charset="0"/>
                <a:cs typeface="Times New Roman" panose="02020603050405020304" pitchFamily="18" charset="0"/>
              </a:rPr>
              <a:t>Social responsibility </a:t>
            </a:r>
            <a:r>
              <a:rPr lang="en-US" altLang="ar-SA" sz="3600" dirty="0">
                <a:latin typeface="Arial" panose="020B0604020202020204" pitchFamily="34" charset="0"/>
                <a:cs typeface="Times New Roman" panose="02020603050405020304" pitchFamily="18" charset="0"/>
              </a:rPr>
              <a:t>is the duty to do what is best for the good of society. </a:t>
            </a:r>
          </a:p>
          <a:p>
            <a:pPr marL="571500" indent="-571500">
              <a:buFont typeface="Wingdings" panose="05000000000000000000" pitchFamily="2" charset="2"/>
              <a:buChar char="q"/>
            </a:pPr>
            <a:r>
              <a:rPr lang="en-US" altLang="ar-SA" sz="3600" b="1" dirty="0" smtClean="0">
                <a:latin typeface="Arial" panose="020B0604020202020204" pitchFamily="34" charset="0"/>
              </a:rPr>
              <a:t>A</a:t>
            </a:r>
            <a:r>
              <a:rPr lang="en-US" altLang="ar-SA" sz="3600" dirty="0" smtClean="0">
                <a:latin typeface="Arial" panose="020B0604020202020204" pitchFamily="34" charset="0"/>
              </a:rPr>
              <a:t> </a:t>
            </a:r>
            <a:r>
              <a:rPr lang="en-US" altLang="ar-SA" sz="3600" b="1" dirty="0">
                <a:latin typeface="Arial" panose="020B0604020202020204" pitchFamily="34" charset="0"/>
              </a:rPr>
              <a:t>conflict of interest</a:t>
            </a:r>
            <a:r>
              <a:rPr lang="en-US" altLang="ar-SA" sz="3600" dirty="0">
                <a:latin typeface="Arial" panose="020B0604020202020204" pitchFamily="34" charset="0"/>
              </a:rPr>
              <a:t> is when a business is tempted to put profits before social welfare.</a:t>
            </a:r>
            <a:endParaRPr lang="en-US" altLang="ar-SA" sz="3600" dirty="0">
              <a:latin typeface="Arial" panose="020B0604020202020204" pitchFamily="34" charset="0"/>
              <a:cs typeface="Times New Roman" panose="02020603050405020304" pitchFamily="18" charset="0"/>
            </a:endParaRPr>
          </a:p>
          <a:p>
            <a:endParaRPr lang="en-US" altLang="ar-SA" sz="3600" dirty="0">
              <a:latin typeface="Arial" panose="020B0604020202020204" pitchFamily="34" charset="0"/>
              <a:cs typeface="Times New Roman" panose="02020603050405020304" pitchFamily="18" charset="0"/>
            </a:endParaRPr>
          </a:p>
        </p:txBody>
      </p:sp>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10</a:t>
            </a:fld>
            <a:endParaRPr lang="ar-SA" sz="2400" b="1">
              <a:solidFill>
                <a:schemeClr val="tx1"/>
              </a:solidFill>
            </a:endParaRPr>
          </a:p>
        </p:txBody>
      </p:sp>
    </p:spTree>
    <p:extLst>
      <p:ext uri="{BB962C8B-B14F-4D97-AF65-F5344CB8AC3E}">
        <p14:creationId xmlns:p14="http://schemas.microsoft.com/office/powerpoint/2010/main" val="2380286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0797"/>
            <a:ext cx="9425065" cy="1610200"/>
          </a:xfrm>
          <a:prstGeom prst="rect">
            <a:avLst/>
          </a:prstGeom>
        </p:spPr>
      </p:pic>
      <p:sp>
        <p:nvSpPr>
          <p:cNvPr id="7" name="Text Box 2"/>
          <p:cNvSpPr txBox="1">
            <a:spLocks noChangeArrowheads="1"/>
          </p:cNvSpPr>
          <p:nvPr/>
        </p:nvSpPr>
        <p:spPr bwMode="auto">
          <a:xfrm>
            <a:off x="2057400" y="626326"/>
            <a:ext cx="8153400" cy="6413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pPr>
            <a:r>
              <a:rPr lang="en-US" altLang="ar-SA" sz="4000" b="1" dirty="0">
                <a:solidFill>
                  <a:schemeClr val="bg1"/>
                </a:solidFill>
                <a:effectLst>
                  <a:outerShdw blurRad="38100" dist="38100" dir="2700000" algn="tl">
                    <a:srgbClr val="000000"/>
                  </a:outerShdw>
                </a:effectLst>
                <a:latin typeface="Arial" panose="020B0604020202020204" pitchFamily="34" charset="0"/>
                <a:cs typeface="Times New Roman" panose="02020603050405020304" pitchFamily="18" charset="0"/>
              </a:rPr>
              <a:t>Social Responsibility </a:t>
            </a:r>
          </a:p>
        </p:txBody>
      </p:sp>
      <p:sp>
        <p:nvSpPr>
          <p:cNvPr id="8" name="Text Box 3"/>
          <p:cNvSpPr txBox="1">
            <a:spLocks noChangeArrowheads="1"/>
          </p:cNvSpPr>
          <p:nvPr/>
        </p:nvSpPr>
        <p:spPr bwMode="auto">
          <a:xfrm>
            <a:off x="1328853" y="1667169"/>
            <a:ext cx="9610493" cy="584775"/>
          </a:xfrm>
          <a:prstGeom prst="rect">
            <a:avLst/>
          </a:prstGeom>
          <a:solidFill>
            <a:schemeClr val="accent1">
              <a:lumMod val="40000"/>
              <a:lumOff val="60000"/>
            </a:schemeClr>
          </a:solidFill>
          <a:ln w="9525">
            <a:solidFill>
              <a:schemeClr val="tx1"/>
            </a:solidFill>
            <a:miter lim="800000"/>
            <a:headEnd/>
            <a:tailEnd/>
          </a:ln>
          <a:effectLst/>
          <a:extLst/>
        </p:spPr>
        <p:txBody>
          <a:bodyPr wrap="square">
            <a:spAutoFit/>
          </a:bodyPr>
          <a:lstStyle/>
          <a:p>
            <a:pPr algn="ctr"/>
            <a:r>
              <a:rPr lang="en-US" altLang="ar-SA" sz="3200" b="1" dirty="0">
                <a:latin typeface="Arial" panose="020B0604020202020204" pitchFamily="34" charset="0"/>
                <a:cs typeface="Times New Roman" panose="02020603050405020304" pitchFamily="18" charset="0"/>
              </a:rPr>
              <a:t>The ethical obligations of a business are to:</a:t>
            </a:r>
          </a:p>
        </p:txBody>
      </p:sp>
      <p:sp>
        <p:nvSpPr>
          <p:cNvPr id="9" name="Text Box 5"/>
          <p:cNvSpPr txBox="1">
            <a:spLocks noChangeArrowheads="1"/>
          </p:cNvSpPr>
          <p:nvPr/>
        </p:nvSpPr>
        <p:spPr bwMode="auto">
          <a:xfrm>
            <a:off x="2133600" y="2672146"/>
            <a:ext cx="8077200" cy="28384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buClr>
                <a:srgbClr val="D20513"/>
              </a:buClr>
              <a:buFontTx/>
              <a:buChar char="•"/>
            </a:pPr>
            <a:r>
              <a:rPr lang="en-US" altLang="ar-SA" sz="3600" b="1" dirty="0">
                <a:latin typeface="Arial" panose="020B0604020202020204" pitchFamily="34" charset="0"/>
                <a:cs typeface="Times New Roman" panose="02020603050405020304" pitchFamily="18" charset="0"/>
              </a:rPr>
              <a:t>Provide safe products</a:t>
            </a:r>
          </a:p>
          <a:p>
            <a:pPr>
              <a:buClr>
                <a:srgbClr val="D20513"/>
              </a:buClr>
              <a:buFontTx/>
              <a:buChar char="•"/>
            </a:pPr>
            <a:r>
              <a:rPr lang="en-US" altLang="ar-SA" sz="3600" b="1" dirty="0">
                <a:latin typeface="Arial" panose="020B0604020202020204" pitchFamily="34" charset="0"/>
                <a:cs typeface="Times New Roman" panose="02020603050405020304" pitchFamily="18" charset="0"/>
              </a:rPr>
              <a:t>Create jobs</a:t>
            </a:r>
          </a:p>
          <a:p>
            <a:pPr>
              <a:buClr>
                <a:srgbClr val="D20513"/>
              </a:buClr>
              <a:buFontTx/>
              <a:buChar char="•"/>
            </a:pPr>
            <a:r>
              <a:rPr lang="en-US" altLang="ar-SA" sz="3600" b="1" dirty="0">
                <a:latin typeface="Arial" panose="020B0604020202020204" pitchFamily="34" charset="0"/>
                <a:cs typeface="Times New Roman" panose="02020603050405020304" pitchFamily="18" charset="0"/>
              </a:rPr>
              <a:t>Protect the environment</a:t>
            </a:r>
          </a:p>
          <a:p>
            <a:pPr>
              <a:buClr>
                <a:srgbClr val="D20513"/>
              </a:buClr>
              <a:buFontTx/>
              <a:buChar char="•"/>
            </a:pPr>
            <a:r>
              <a:rPr lang="en-US" altLang="ar-SA" sz="3600" b="1" dirty="0">
                <a:latin typeface="Arial" panose="020B0604020202020204" pitchFamily="34" charset="0"/>
                <a:cs typeface="Times New Roman" panose="02020603050405020304" pitchFamily="18" charset="0"/>
              </a:rPr>
              <a:t>Contribute to the standard of living in society</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11</a:t>
            </a:fld>
            <a:endParaRPr lang="ar-SA" sz="2400" b="1">
              <a:solidFill>
                <a:schemeClr val="tx1"/>
              </a:solidFill>
            </a:endParaRPr>
          </a:p>
        </p:txBody>
      </p:sp>
    </p:spTree>
    <p:extLst>
      <p:ext uri="{BB962C8B-B14F-4D97-AF65-F5344CB8AC3E}">
        <p14:creationId xmlns:p14="http://schemas.microsoft.com/office/powerpoint/2010/main" val="3176827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2"/>
          <p:cNvSpPr txBox="1">
            <a:spLocks noChangeArrowheads="1"/>
          </p:cNvSpPr>
          <p:nvPr/>
        </p:nvSpPr>
        <p:spPr>
          <a:xfrm>
            <a:off x="2542478" y="503671"/>
            <a:ext cx="6882587" cy="86793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smtClean="0">
                <a:solidFill>
                  <a:schemeClr val="bg1"/>
                </a:solidFill>
                <a:effectLst>
                  <a:outerShdw blurRad="38100" dist="38100" dir="2700000" algn="tl">
                    <a:srgbClr val="000000"/>
                  </a:outerShdw>
                </a:effectLst>
                <a:latin typeface="Arial" panose="020B0604020202020204" pitchFamily="34" charset="0"/>
                <a:ea typeface="+mn-ea"/>
                <a:cs typeface="Times New Roman" panose="02020603050405020304" pitchFamily="18" charset="0"/>
              </a:rPr>
              <a:t>Theories of Social Responsibility – Summary </a:t>
            </a:r>
            <a:endParaRPr lang="en-US" sz="2800" b="1" dirty="0">
              <a:solidFill>
                <a:schemeClr val="bg1"/>
              </a:solidFill>
              <a:effectLst>
                <a:outerShdw blurRad="38100" dist="38100" dir="2700000" algn="tl">
                  <a:srgbClr val="000000"/>
                </a:outerShdw>
              </a:effectLst>
              <a:latin typeface="Arial" panose="020B0604020202020204" pitchFamily="34" charset="0"/>
              <a:ea typeface="+mn-ea"/>
              <a:cs typeface="Times New Roman" panose="02020603050405020304" pitchFamily="18" charset="0"/>
            </a:endParaRPr>
          </a:p>
        </p:txBody>
      </p:sp>
      <p:graphicFrame>
        <p:nvGraphicFramePr>
          <p:cNvPr id="8" name="Group 27"/>
          <p:cNvGraphicFramePr>
            <a:graphicFrameLocks/>
          </p:cNvGraphicFramePr>
          <p:nvPr>
            <p:extLst>
              <p:ext uri="{D42A27DB-BD31-4B8C-83A1-F6EECF244321}">
                <p14:modId xmlns:p14="http://schemas.microsoft.com/office/powerpoint/2010/main" val="272954052"/>
              </p:ext>
            </p:extLst>
          </p:nvPr>
        </p:nvGraphicFramePr>
        <p:xfrm>
          <a:off x="1891022" y="1547662"/>
          <a:ext cx="8077917" cy="4225521"/>
        </p:xfrm>
        <a:graphic>
          <a:graphicData uri="http://schemas.openxmlformats.org/drawingml/2006/table">
            <a:tbl>
              <a:tblPr>
                <a:tableStyleId>{616DA210-FB5B-4158-B5E0-FEB733F419BA}</a:tableStyleId>
              </a:tblPr>
              <a:tblGrid>
                <a:gridCol w="2621781">
                  <a:extLst>
                    <a:ext uri="{9D8B030D-6E8A-4147-A177-3AD203B41FA5}">
                      <a16:colId xmlns:a16="http://schemas.microsoft.com/office/drawing/2014/main" val="20000"/>
                    </a:ext>
                  </a:extLst>
                </a:gridCol>
                <a:gridCol w="5456136">
                  <a:extLst>
                    <a:ext uri="{9D8B030D-6E8A-4147-A177-3AD203B41FA5}">
                      <a16:colId xmlns:a16="http://schemas.microsoft.com/office/drawing/2014/main" val="20001"/>
                    </a:ext>
                  </a:extLst>
                </a:gridCol>
              </a:tblGrid>
              <a:tr h="518517">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Theory</a:t>
                      </a:r>
                      <a:endParaRPr kumimoji="0" lang="en-US" sz="2400" b="1" i="0" u="none" strike="noStrike" cap="none" normalizeH="0" baseline="0" dirty="0" smtClean="0">
                        <a:ln>
                          <a:noFill/>
                        </a:ln>
                        <a:solidFill>
                          <a:schemeClr val="bg1"/>
                        </a:solidFill>
                        <a:effectLst/>
                        <a:latin typeface="Arial Narrow" pitchFamily="34" charset="0"/>
                      </a:endParaRPr>
                    </a:p>
                  </a:txBody>
                  <a:tcPr marT="45725" marB="45725" horzOverflow="overflow">
                    <a:solidFill>
                      <a:schemeClr val="accent6">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Social Responsibility</a:t>
                      </a:r>
                      <a:endParaRPr kumimoji="0" lang="en-US" sz="2400" b="1" i="0" u="none" strike="noStrike" cap="none" normalizeH="0" baseline="0" dirty="0" smtClean="0">
                        <a:ln>
                          <a:noFill/>
                        </a:ln>
                        <a:solidFill>
                          <a:schemeClr val="bg1"/>
                        </a:solidFill>
                        <a:effectLst/>
                        <a:latin typeface="Arial Narrow" pitchFamily="34" charset="0"/>
                      </a:endParaRPr>
                    </a:p>
                  </a:txBody>
                  <a:tcPr marT="45725" marB="45725" horzOverflow="overflow">
                    <a:solidFill>
                      <a:schemeClr val="accent6">
                        <a:lumMod val="20000"/>
                        <a:lumOff val="80000"/>
                      </a:schemeClr>
                    </a:solidFill>
                  </a:tcPr>
                </a:tc>
                <a:extLst>
                  <a:ext uri="{0D108BD9-81ED-4DB2-BD59-A6C34878D82A}">
                    <a16:rowId xmlns:a16="http://schemas.microsoft.com/office/drawing/2014/main" val="10000"/>
                  </a:ext>
                </a:extLst>
              </a:tr>
              <a:tr h="700266">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Maximizing profits</a:t>
                      </a:r>
                      <a:endParaRPr kumimoji="0" lang="en-US" sz="2400" b="1" i="0" u="none" strike="noStrike" cap="none" normalizeH="0" baseline="0" dirty="0" smtClean="0">
                        <a:ln>
                          <a:noFill/>
                        </a:ln>
                        <a:solidFill>
                          <a:srgbClr val="0000CC"/>
                        </a:solidFill>
                        <a:effectLst/>
                        <a:latin typeface="Arial Narrow" pitchFamily="34" charset="0"/>
                      </a:endParaRPr>
                    </a:p>
                  </a:txBody>
                  <a:tcPr marT="45725" marB="45725" horzOverflow="overflow">
                    <a:solidFill>
                      <a:schemeClr val="bg1">
                        <a:lumMod val="95000"/>
                      </a:schemeClr>
                    </a:solidFill>
                  </a:tcPr>
                </a:tc>
                <a:tc>
                  <a:txBody>
                    <a:bodyPr/>
                    <a:lstStyle/>
                    <a:p>
                      <a:pPr marL="0" marR="0" lvl="0" indent="0" algn="just" defTabSz="914400" rtl="0" eaLnBrk="1" fontAlgn="base" latinLnBrk="0" hangingPunct="1">
                        <a:lnSpc>
                          <a:spcPct val="90000"/>
                        </a:lnSpc>
                        <a:spcBef>
                          <a:spcPct val="20000"/>
                        </a:spcBef>
                        <a:spcAft>
                          <a:spcPct val="0"/>
                        </a:spcAft>
                        <a:buClr>
                          <a:srgbClr val="CC3300"/>
                        </a:buClr>
                        <a:buSzPct val="65000"/>
                        <a:buFont typeface="Wingdings" pitchFamily="2" charset="2"/>
                        <a:buNone/>
                        <a:tabLst/>
                      </a:pPr>
                      <a:r>
                        <a:rPr kumimoji="0" lang="en-US" sz="2400" u="none" strike="noStrike" cap="none" normalizeH="0" baseline="0" dirty="0" smtClean="0">
                          <a:ln>
                            <a:noFill/>
                          </a:ln>
                          <a:effectLst>
                            <a:outerShdw blurRad="38100" dist="38100" dir="2700000" algn="tl">
                              <a:srgbClr val="FFFFFF"/>
                            </a:outerShdw>
                          </a:effectLst>
                        </a:rPr>
                        <a:t>To maximize profits for stockholders.</a:t>
                      </a:r>
                      <a:endParaRPr kumimoji="0" lang="en-US" sz="2400" b="0" i="0" u="none" strike="noStrike" cap="none" normalizeH="0" baseline="0" dirty="0" smtClean="0">
                        <a:ln>
                          <a:noFill/>
                        </a:ln>
                        <a:solidFill>
                          <a:schemeClr val="bg1"/>
                        </a:solidFill>
                        <a:effectLst>
                          <a:outerShdw blurRad="38100" dist="38100" dir="2700000" algn="tl">
                            <a:srgbClr val="FFFFFF"/>
                          </a:outerShdw>
                        </a:effectLst>
                        <a:latin typeface="Arial Narrow" pitchFamily="34" charset="0"/>
                      </a:endParaRPr>
                    </a:p>
                  </a:txBody>
                  <a:tcPr marT="45725" marB="45725" horzOverflow="overflow"/>
                </a:tc>
                <a:extLst>
                  <a:ext uri="{0D108BD9-81ED-4DB2-BD59-A6C34878D82A}">
                    <a16:rowId xmlns:a16="http://schemas.microsoft.com/office/drawing/2014/main" val="10001"/>
                  </a:ext>
                </a:extLst>
              </a:tr>
              <a:tr h="674409">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Moral minimum</a:t>
                      </a:r>
                      <a:endParaRPr kumimoji="0" lang="en-US" sz="2400" b="1" i="0" u="none" strike="noStrike" cap="none" normalizeH="0" baseline="0" dirty="0" smtClean="0">
                        <a:ln>
                          <a:noFill/>
                        </a:ln>
                        <a:solidFill>
                          <a:srgbClr val="0000CC"/>
                        </a:solidFill>
                        <a:effectLst/>
                        <a:latin typeface="Arial Narrow" pitchFamily="34" charset="0"/>
                      </a:endParaRPr>
                    </a:p>
                  </a:txBody>
                  <a:tcPr marT="45725" marB="45725" horzOverflow="overflow">
                    <a:solidFill>
                      <a:schemeClr val="bg1">
                        <a:lumMod val="95000"/>
                      </a:schemeClr>
                    </a:solidFill>
                  </a:tcPr>
                </a:tc>
                <a:tc>
                  <a:txBody>
                    <a:bodyPr/>
                    <a:lstStyle/>
                    <a:p>
                      <a:pPr marL="0" marR="0" lvl="0" indent="0" algn="just" defTabSz="914400" rtl="0" eaLnBrk="1" fontAlgn="base" latinLnBrk="0" hangingPunct="1">
                        <a:lnSpc>
                          <a:spcPct val="90000"/>
                        </a:lnSpc>
                        <a:spcBef>
                          <a:spcPct val="20000"/>
                        </a:spcBef>
                        <a:spcAft>
                          <a:spcPct val="0"/>
                        </a:spcAft>
                        <a:buClr>
                          <a:srgbClr val="CC3300"/>
                        </a:buClr>
                        <a:buSzPct val="65000"/>
                        <a:buFont typeface="Wingdings" pitchFamily="2" charset="2"/>
                        <a:buNone/>
                        <a:tabLst/>
                      </a:pPr>
                      <a:r>
                        <a:rPr kumimoji="0" lang="en-US" sz="2400" u="none" strike="noStrike" cap="none" normalizeH="0" baseline="0" dirty="0" smtClean="0">
                          <a:ln>
                            <a:noFill/>
                          </a:ln>
                          <a:effectLst>
                            <a:outerShdw blurRad="38100" dist="38100" dir="2700000" algn="tl">
                              <a:srgbClr val="FFFFFF"/>
                            </a:outerShdw>
                          </a:effectLst>
                        </a:rPr>
                        <a:t>To avoid causing harm and to compensate for harm caused.  </a:t>
                      </a:r>
                      <a:endParaRPr kumimoji="0" lang="en-US" sz="1800" b="1" i="0" u="none" strike="noStrike" cap="none" normalizeH="0" baseline="0" dirty="0" smtClean="0">
                        <a:ln>
                          <a:noFill/>
                        </a:ln>
                        <a:solidFill>
                          <a:schemeClr val="bg1"/>
                        </a:solidFill>
                        <a:effectLst/>
                        <a:latin typeface="Arial Narrow" pitchFamily="34" charset="0"/>
                      </a:endParaRPr>
                    </a:p>
                  </a:txBody>
                  <a:tcPr marT="45725" marB="45725" horzOverflow="overflow"/>
                </a:tc>
                <a:extLst>
                  <a:ext uri="{0D108BD9-81ED-4DB2-BD59-A6C34878D82A}">
                    <a16:rowId xmlns:a16="http://schemas.microsoft.com/office/drawing/2014/main" val="10002"/>
                  </a:ext>
                </a:extLst>
              </a:tr>
              <a:tr h="1356320">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Stakeholder interest</a:t>
                      </a:r>
                      <a:endParaRPr kumimoji="0" lang="en-US" sz="2400" b="1" i="0" u="none" strike="noStrike" cap="none" normalizeH="0" baseline="0" dirty="0" smtClean="0">
                        <a:ln>
                          <a:noFill/>
                        </a:ln>
                        <a:solidFill>
                          <a:srgbClr val="0000CC"/>
                        </a:solidFill>
                        <a:effectLst/>
                        <a:latin typeface="Arial Narrow" pitchFamily="34" charset="0"/>
                      </a:endParaRPr>
                    </a:p>
                  </a:txBody>
                  <a:tcPr marT="45725" marB="45725" horzOverflow="overflow">
                    <a:solidFill>
                      <a:schemeClr val="bg1">
                        <a:lumMod val="95000"/>
                      </a:schemeClr>
                    </a:solidFill>
                  </a:tcPr>
                </a:tc>
                <a:tc>
                  <a:txBody>
                    <a:bodyPr/>
                    <a:lstStyle/>
                    <a:p>
                      <a:pPr marL="0" marR="0" lvl="0" indent="0" algn="just" defTabSz="914400" rtl="0" eaLnBrk="1" fontAlgn="base" latinLnBrk="0" hangingPunct="1">
                        <a:lnSpc>
                          <a:spcPct val="90000"/>
                        </a:lnSpc>
                        <a:spcBef>
                          <a:spcPct val="20000"/>
                        </a:spcBef>
                        <a:spcAft>
                          <a:spcPct val="0"/>
                        </a:spcAft>
                        <a:buClr>
                          <a:srgbClr val="CC3300"/>
                        </a:buClr>
                        <a:buSzPct val="65000"/>
                        <a:buFont typeface="Wingdings" pitchFamily="2" charset="2"/>
                        <a:buNone/>
                        <a:tabLst/>
                      </a:pPr>
                      <a:r>
                        <a:rPr kumimoji="0" lang="en-US" sz="2400" u="none" strike="noStrike" kern="1200" cap="none" normalizeH="0" baseline="0" dirty="0" smtClean="0">
                          <a:ln>
                            <a:noFill/>
                          </a:ln>
                          <a:effectLst>
                            <a:outerShdw blurRad="38100" dist="38100" dir="2700000" algn="tl">
                              <a:srgbClr val="FFFFFF"/>
                            </a:outerShdw>
                          </a:effectLst>
                        </a:rPr>
                        <a:t>To consider the interests of all stakeholders, including stockholders, employees, customers, suppliers, creditors, and local community.</a:t>
                      </a:r>
                      <a:endParaRPr kumimoji="0" lang="en-US" sz="2400" b="0" i="0" u="none" strike="noStrike" kern="1200" cap="none" normalizeH="0" baseline="0" dirty="0" smtClean="0">
                        <a:ln>
                          <a:noFill/>
                        </a:ln>
                        <a:solidFill>
                          <a:schemeClr val="bg1"/>
                        </a:solidFill>
                        <a:effectLst>
                          <a:outerShdw blurRad="38100" dist="38100" dir="2700000" algn="tl">
                            <a:srgbClr val="FFFFFF"/>
                          </a:outerShdw>
                        </a:effectLst>
                        <a:latin typeface="Arial Narrow" pitchFamily="34" charset="0"/>
                        <a:ea typeface="+mn-ea"/>
                        <a:cs typeface="+mn-cs"/>
                      </a:endParaRPr>
                    </a:p>
                  </a:txBody>
                  <a:tcPr marT="45725" marB="45725" horzOverflow="overflow"/>
                </a:tc>
                <a:extLst>
                  <a:ext uri="{0D108BD9-81ED-4DB2-BD59-A6C34878D82A}">
                    <a16:rowId xmlns:a16="http://schemas.microsoft.com/office/drawing/2014/main" val="10003"/>
                  </a:ext>
                </a:extLst>
              </a:tr>
              <a:tr h="848734">
                <a:tc>
                  <a:txBody>
                    <a:bodyPr/>
                    <a:lstStyle/>
                    <a:p>
                      <a:pPr marL="0" marR="0" lvl="0" indent="0" algn="ctr" defTabSz="914400" rtl="0" eaLnBrk="1" fontAlgn="base" latinLnBrk="0" hangingPunct="1">
                        <a:lnSpc>
                          <a:spcPct val="100000"/>
                        </a:lnSpc>
                        <a:spcBef>
                          <a:spcPct val="20000"/>
                        </a:spcBef>
                        <a:spcAft>
                          <a:spcPct val="0"/>
                        </a:spcAft>
                        <a:buClr>
                          <a:srgbClr val="CC3300"/>
                        </a:buClr>
                        <a:buSzPct val="65000"/>
                        <a:buFont typeface="Wingdings" pitchFamily="2" charset="2"/>
                        <a:buNone/>
                        <a:tabLst/>
                      </a:pPr>
                      <a:r>
                        <a:rPr kumimoji="0" lang="en-US" sz="2400" b="1" u="none" strike="noStrike" cap="none" normalizeH="0" baseline="0" dirty="0" smtClean="0">
                          <a:ln>
                            <a:noFill/>
                          </a:ln>
                          <a:effectLst/>
                        </a:rPr>
                        <a:t>Corporate citizenship</a:t>
                      </a:r>
                      <a:endParaRPr kumimoji="0" lang="en-US" sz="2400" b="1" i="0" u="none" strike="noStrike" cap="none" normalizeH="0" baseline="0" dirty="0" smtClean="0">
                        <a:ln>
                          <a:noFill/>
                        </a:ln>
                        <a:solidFill>
                          <a:srgbClr val="0000CC"/>
                        </a:solidFill>
                        <a:effectLst/>
                        <a:latin typeface="Arial Narrow" pitchFamily="34" charset="0"/>
                      </a:endParaRPr>
                    </a:p>
                  </a:txBody>
                  <a:tcPr marT="45725" marB="45725" horzOverflow="overflow">
                    <a:solidFill>
                      <a:schemeClr val="bg1">
                        <a:lumMod val="95000"/>
                      </a:schemeClr>
                    </a:solidFill>
                  </a:tcPr>
                </a:tc>
                <a:tc>
                  <a:txBody>
                    <a:bodyPr/>
                    <a:lstStyle/>
                    <a:p>
                      <a:pPr marL="0" marR="0" lvl="0" indent="0" algn="just" defTabSz="914400" rtl="0" eaLnBrk="1" fontAlgn="base" latinLnBrk="0" hangingPunct="1">
                        <a:lnSpc>
                          <a:spcPct val="150000"/>
                        </a:lnSpc>
                        <a:spcBef>
                          <a:spcPct val="20000"/>
                        </a:spcBef>
                        <a:spcAft>
                          <a:spcPct val="0"/>
                        </a:spcAft>
                        <a:buClr>
                          <a:srgbClr val="CC3300"/>
                        </a:buClr>
                        <a:buSzPct val="65000"/>
                        <a:buFont typeface="Wingdings" pitchFamily="2" charset="2"/>
                        <a:buNone/>
                        <a:tabLst/>
                      </a:pPr>
                      <a:r>
                        <a:rPr kumimoji="0" lang="en-US" sz="2400" u="none" strike="noStrike" cap="none" normalizeH="0" baseline="0" dirty="0" smtClean="0">
                          <a:ln>
                            <a:noFill/>
                          </a:ln>
                          <a:effectLst>
                            <a:outerShdw blurRad="38100" dist="38100" dir="2700000" algn="tl">
                              <a:srgbClr val="FFFFFF"/>
                            </a:outerShdw>
                          </a:effectLst>
                        </a:rPr>
                        <a:t>To do good and solve social problems.</a:t>
                      </a:r>
                      <a:endParaRPr kumimoji="0" lang="en-US" sz="2400" b="0" i="0" u="none" strike="noStrike" cap="none" normalizeH="0" baseline="0" dirty="0" smtClean="0">
                        <a:ln>
                          <a:noFill/>
                        </a:ln>
                        <a:solidFill>
                          <a:schemeClr val="bg1"/>
                        </a:solidFill>
                        <a:effectLst>
                          <a:outerShdw blurRad="38100" dist="38100" dir="2700000" algn="tl">
                            <a:srgbClr val="FFFFFF"/>
                          </a:outerShdw>
                        </a:effectLst>
                        <a:latin typeface="Arial Narrow" pitchFamily="34" charset="0"/>
                      </a:endParaRPr>
                    </a:p>
                  </a:txBody>
                  <a:tcPr marT="45725" marB="45725" horzOverflow="overflow"/>
                </a:tc>
                <a:extLst>
                  <a:ext uri="{0D108BD9-81ED-4DB2-BD59-A6C34878D82A}">
                    <a16:rowId xmlns:a16="http://schemas.microsoft.com/office/drawing/2014/main" val="10004"/>
                  </a:ext>
                </a:extLst>
              </a:tr>
            </a:tbl>
          </a:graphicData>
        </a:graphic>
      </p:graphicFrame>
      <p:sp>
        <p:nvSpPr>
          <p:cNvPr id="9" name="TextBox 8"/>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12</a:t>
            </a:fld>
            <a:endParaRPr lang="ar-SA" sz="2400" b="1">
              <a:solidFill>
                <a:schemeClr val="tx1"/>
              </a:solidFill>
            </a:endParaRPr>
          </a:p>
        </p:txBody>
      </p:sp>
    </p:spTree>
    <p:extLst>
      <p:ext uri="{BB962C8B-B14F-4D97-AF65-F5344CB8AC3E}">
        <p14:creationId xmlns:p14="http://schemas.microsoft.com/office/powerpoint/2010/main" val="3539099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604025" y="142318"/>
            <a:ext cx="10515600"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Social</a:t>
            </a:r>
            <a:r>
              <a:rPr lang="en-US" altLang="ar-SA" sz="4000" b="1" dirty="0" smtClean="0">
                <a:solidFill>
                  <a:schemeClr val="bg1"/>
                </a:solidFill>
                <a:latin typeface="Aharoni" panose="02010803020104030203" pitchFamily="2" charset="-79"/>
                <a:cs typeface="Aharoni" panose="02010803020104030203" pitchFamily="2" charset="-79"/>
              </a:rPr>
              <a:t> Criticisms of Marketing</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2219092" y="1825625"/>
            <a:ext cx="7504771" cy="30887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smtClean="0">
                <a:solidFill>
                  <a:srgbClr val="000099"/>
                </a:solidFill>
              </a:rPr>
              <a:t>Marketing’s Impact on Individual Consumers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High Prices</a:t>
            </a:r>
          </a:p>
          <a:p>
            <a:pPr lvl="2" fontAlgn="base">
              <a:spcBef>
                <a:spcPct val="5000"/>
              </a:spcBef>
              <a:spcAft>
                <a:spcPct val="0"/>
              </a:spcAft>
              <a:buClr>
                <a:srgbClr val="000099"/>
              </a:buClr>
            </a:pPr>
            <a:r>
              <a:rPr lang="en-US" altLang="ar-SA" sz="2400" b="1" smtClean="0"/>
              <a:t> High costs of distribution</a:t>
            </a:r>
          </a:p>
          <a:p>
            <a:pPr lvl="2" fontAlgn="base">
              <a:spcBef>
                <a:spcPct val="5000"/>
              </a:spcBef>
              <a:spcAft>
                <a:spcPct val="0"/>
              </a:spcAft>
              <a:buClr>
                <a:srgbClr val="000099"/>
              </a:buClr>
            </a:pPr>
            <a:r>
              <a:rPr lang="en-US" altLang="ar-SA" sz="2400" b="1" smtClean="0"/>
              <a:t> High advertising and promotion costs</a:t>
            </a:r>
          </a:p>
          <a:p>
            <a:pPr lvl="2" fontAlgn="base">
              <a:spcBef>
                <a:spcPct val="5000"/>
              </a:spcBef>
              <a:spcAft>
                <a:spcPct val="0"/>
              </a:spcAft>
              <a:buClr>
                <a:srgbClr val="000099"/>
              </a:buClr>
            </a:pPr>
            <a:r>
              <a:rPr lang="en-US" altLang="ar-SA" sz="2400" b="1" smtClean="0"/>
              <a:t> Excessive markups</a:t>
            </a:r>
            <a:endParaRPr lang="en-US" altLang="ar-SA" sz="2400" b="1" dirty="0"/>
          </a:p>
        </p:txBody>
      </p:sp>
      <p:sp>
        <p:nvSpPr>
          <p:cNvPr id="9" name="Text Box 6"/>
          <p:cNvSpPr txBox="1">
            <a:spLocks noChangeArrowheads="1"/>
          </p:cNvSpPr>
          <p:nvPr/>
        </p:nvSpPr>
        <p:spPr bwMode="auto">
          <a:xfrm>
            <a:off x="2276954" y="5129781"/>
            <a:ext cx="7446909"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1:  Know the major social criticisms of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13</a:t>
            </a:fld>
            <a:endParaRPr lang="ar-SA" sz="2400" b="1">
              <a:solidFill>
                <a:schemeClr val="tx1"/>
              </a:solidFill>
            </a:endParaRPr>
          </a:p>
        </p:txBody>
      </p:sp>
    </p:spTree>
    <p:extLst>
      <p:ext uri="{BB962C8B-B14F-4D97-AF65-F5344CB8AC3E}">
        <p14:creationId xmlns:p14="http://schemas.microsoft.com/office/powerpoint/2010/main" val="1029417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514815" y="142319"/>
            <a:ext cx="10515600"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Social Criticisms of Marketing</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2044415" y="1610200"/>
            <a:ext cx="7757508" cy="361617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Marketing’s Impact on Individual Consumers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Deceptive Practices</a:t>
            </a:r>
          </a:p>
          <a:p>
            <a:pPr lvl="2" fontAlgn="base">
              <a:spcBef>
                <a:spcPct val="5000"/>
              </a:spcBef>
              <a:spcAft>
                <a:spcPct val="0"/>
              </a:spcAft>
              <a:buClr>
                <a:srgbClr val="000099"/>
              </a:buClr>
            </a:pPr>
            <a:r>
              <a:rPr lang="en-US" altLang="ar-SA" sz="2400" b="1" dirty="0" smtClean="0"/>
              <a:t> Pricing </a:t>
            </a:r>
          </a:p>
          <a:p>
            <a:pPr lvl="2" fontAlgn="base">
              <a:spcBef>
                <a:spcPct val="5000"/>
              </a:spcBef>
              <a:spcAft>
                <a:spcPct val="0"/>
              </a:spcAft>
              <a:buClr>
                <a:srgbClr val="000099"/>
              </a:buClr>
            </a:pPr>
            <a:r>
              <a:rPr lang="en-US" altLang="ar-SA" sz="2400" b="1" dirty="0" smtClean="0"/>
              <a:t> Promotion</a:t>
            </a:r>
          </a:p>
          <a:p>
            <a:pPr lvl="2" fontAlgn="base">
              <a:spcBef>
                <a:spcPct val="5000"/>
              </a:spcBef>
              <a:spcAft>
                <a:spcPct val="0"/>
              </a:spcAft>
              <a:buClr>
                <a:srgbClr val="000099"/>
              </a:buClr>
            </a:pPr>
            <a:r>
              <a:rPr lang="en-US" altLang="ar-SA" sz="2400" b="1" dirty="0" smtClean="0"/>
              <a:t> Packaging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High-Pressure Selling</a:t>
            </a:r>
            <a:endParaRPr lang="en-US" altLang="ar-SA" sz="2800" b="1" dirty="0"/>
          </a:p>
        </p:txBody>
      </p:sp>
      <p:sp>
        <p:nvSpPr>
          <p:cNvPr id="9" name="Text Box 6"/>
          <p:cNvSpPr txBox="1">
            <a:spLocks noChangeArrowheads="1"/>
          </p:cNvSpPr>
          <p:nvPr/>
        </p:nvSpPr>
        <p:spPr bwMode="auto">
          <a:xfrm>
            <a:off x="2276954" y="5348571"/>
            <a:ext cx="7148111"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1:  Know the major social criticisms of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14</a:t>
            </a:fld>
            <a:endParaRPr lang="ar-SA" sz="2400" b="1">
              <a:solidFill>
                <a:schemeClr val="tx1"/>
              </a:solidFill>
            </a:endParaRPr>
          </a:p>
        </p:txBody>
      </p:sp>
    </p:spTree>
    <p:extLst>
      <p:ext uri="{BB962C8B-B14F-4D97-AF65-F5344CB8AC3E}">
        <p14:creationId xmlns:p14="http://schemas.microsoft.com/office/powerpoint/2010/main" val="2817926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1940312" y="365126"/>
            <a:ext cx="7484753" cy="998730"/>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Social Criticisms of Marketing</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784195" y="1739296"/>
            <a:ext cx="8240751" cy="33596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smtClean="0">
                <a:solidFill>
                  <a:srgbClr val="000099"/>
                </a:solidFill>
              </a:rPr>
              <a:t>Marketing’s Impact on Individual Consumers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Shoddy or unsafe products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Planned obsolescence</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Poor service to disadvantaged consumers</a:t>
            </a:r>
            <a:endParaRPr lang="en-US" altLang="ar-SA" sz="2800" b="1" dirty="0"/>
          </a:p>
        </p:txBody>
      </p:sp>
      <p:sp>
        <p:nvSpPr>
          <p:cNvPr id="9" name="Text Box 6"/>
          <p:cNvSpPr txBox="1">
            <a:spLocks noChangeArrowheads="1"/>
          </p:cNvSpPr>
          <p:nvPr/>
        </p:nvSpPr>
        <p:spPr bwMode="auto">
          <a:xfrm>
            <a:off x="2492110" y="5329297"/>
            <a:ext cx="7148111"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1:  Know the major social criticisms of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15</a:t>
            </a:fld>
            <a:endParaRPr lang="ar-SA" sz="2400" b="1">
              <a:solidFill>
                <a:schemeClr val="tx1"/>
              </a:solidFill>
            </a:endParaRPr>
          </a:p>
        </p:txBody>
      </p:sp>
    </p:spTree>
    <p:extLst>
      <p:ext uri="{BB962C8B-B14F-4D97-AF65-F5344CB8AC3E}">
        <p14:creationId xmlns:p14="http://schemas.microsoft.com/office/powerpoint/2010/main" val="4048801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1929161" y="365125"/>
            <a:ext cx="7968500" cy="1039929"/>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Social Criticisms of Marketing</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550020" y="1825626"/>
            <a:ext cx="8463775" cy="324818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smtClean="0">
                <a:solidFill>
                  <a:srgbClr val="000099"/>
                </a:solidFill>
              </a:rPr>
              <a:t>Marketing’s Impact on Society as a Whole</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False wants and too much materialism</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Too few social goods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Cultural pollution</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smtClean="0"/>
              <a:t>Too much political power</a:t>
            </a:r>
            <a:endParaRPr lang="en-US" altLang="ar-SA" sz="2800" b="1" dirty="0"/>
          </a:p>
        </p:txBody>
      </p:sp>
      <p:sp>
        <p:nvSpPr>
          <p:cNvPr id="9" name="Text Box 6"/>
          <p:cNvSpPr txBox="1">
            <a:spLocks noChangeArrowheads="1"/>
          </p:cNvSpPr>
          <p:nvPr/>
        </p:nvSpPr>
        <p:spPr bwMode="auto">
          <a:xfrm>
            <a:off x="2440788" y="5208774"/>
            <a:ext cx="7148111"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1:  Know the major social criticisms of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16</a:t>
            </a:fld>
            <a:endParaRPr lang="ar-SA" sz="2400" b="1">
              <a:solidFill>
                <a:schemeClr val="tx1"/>
              </a:solidFill>
            </a:endParaRPr>
          </a:p>
        </p:txBody>
      </p:sp>
    </p:spTree>
    <p:extLst>
      <p:ext uri="{BB962C8B-B14F-4D97-AF65-F5344CB8AC3E}">
        <p14:creationId xmlns:p14="http://schemas.microsoft.com/office/powerpoint/2010/main" val="362186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481361" y="236724"/>
            <a:ext cx="10515600"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Social Criticisms of Marketing</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916498" y="1610420"/>
            <a:ext cx="7869021" cy="33039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Marketing’s Impact on Other Businesses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Acquisitions of competitors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Marketing practices that create barriers to entry</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Unfair competitive marketing practices</a:t>
            </a:r>
            <a:endParaRPr lang="en-US" altLang="ar-SA" sz="2800" b="1" dirty="0"/>
          </a:p>
        </p:txBody>
      </p:sp>
      <p:sp>
        <p:nvSpPr>
          <p:cNvPr id="9" name="Text Box 6"/>
          <p:cNvSpPr txBox="1">
            <a:spLocks noChangeArrowheads="1"/>
          </p:cNvSpPr>
          <p:nvPr/>
        </p:nvSpPr>
        <p:spPr bwMode="auto">
          <a:xfrm>
            <a:off x="2276954" y="5231745"/>
            <a:ext cx="7148111"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1:  Know the major social criticisms of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17</a:t>
            </a:fld>
            <a:endParaRPr lang="ar-SA" sz="2400" b="1">
              <a:solidFill>
                <a:schemeClr val="tx1"/>
              </a:solidFill>
            </a:endParaRPr>
          </a:p>
        </p:txBody>
      </p:sp>
    </p:spTree>
    <p:extLst>
      <p:ext uri="{BB962C8B-B14F-4D97-AF65-F5344CB8AC3E}">
        <p14:creationId xmlns:p14="http://schemas.microsoft.com/office/powerpoint/2010/main" val="2039815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425065" cy="1610200"/>
          </a:xfrm>
          <a:prstGeom prst="rect">
            <a:avLst/>
          </a:prstGeom>
        </p:spPr>
      </p:pic>
      <p:sp>
        <p:nvSpPr>
          <p:cNvPr id="7" name="Rectangle 4"/>
          <p:cNvSpPr txBox="1">
            <a:spLocks noChangeArrowheads="1"/>
          </p:cNvSpPr>
          <p:nvPr/>
        </p:nvSpPr>
        <p:spPr>
          <a:xfrm>
            <a:off x="1973765" y="284637"/>
            <a:ext cx="7326351"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smtClean="0">
                <a:solidFill>
                  <a:schemeClr val="bg1"/>
                </a:solidFill>
                <a:latin typeface="Aharoni" panose="02010803020104030203" pitchFamily="2" charset="-79"/>
                <a:cs typeface="Aharoni" panose="02010803020104030203" pitchFamily="2" charset="-79"/>
              </a:rPr>
              <a:t>Citizen &amp; Public Actions to Regulate Marketing</a:t>
            </a:r>
            <a:endParaRPr lang="en-US" altLang="ar-SA" sz="28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987339" y="1610200"/>
            <a:ext cx="7919788" cy="334854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Consumerism</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Traditional seller’s rights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Traditional buyer’s rights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Additional rights proposed by consumer advocates</a:t>
            </a:r>
          </a:p>
          <a:p>
            <a:pPr lvl="2"/>
            <a:r>
              <a:rPr lang="en-US" altLang="ar-SA" dirty="0" smtClean="0"/>
              <a:t> Each proposed right has led to more </a:t>
            </a:r>
            <a:r>
              <a:rPr lang="en-US" altLang="ar-SA" dirty="0"/>
              <a:t> </a:t>
            </a:r>
            <a:r>
              <a:rPr lang="en-US" altLang="ar-SA" dirty="0" smtClean="0"/>
              <a:t>specific proposals by consumerists</a:t>
            </a:r>
            <a:endParaRPr lang="en-US" altLang="ar-SA" dirty="0"/>
          </a:p>
        </p:txBody>
      </p:sp>
      <p:sp>
        <p:nvSpPr>
          <p:cNvPr id="9" name="Text Box 6"/>
          <p:cNvSpPr txBox="1">
            <a:spLocks noChangeArrowheads="1"/>
          </p:cNvSpPr>
          <p:nvPr/>
        </p:nvSpPr>
        <p:spPr bwMode="auto">
          <a:xfrm>
            <a:off x="1618367" y="5319130"/>
            <a:ext cx="10259540"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2:  Be able to define and understand consumerism and environmentalism</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18</a:t>
            </a:fld>
            <a:endParaRPr lang="ar-SA" sz="2400" b="1">
              <a:solidFill>
                <a:schemeClr val="tx1"/>
              </a:solidFill>
            </a:endParaRPr>
          </a:p>
        </p:txBody>
      </p:sp>
    </p:spTree>
    <p:extLst>
      <p:ext uri="{BB962C8B-B14F-4D97-AF65-F5344CB8AC3E}">
        <p14:creationId xmlns:p14="http://schemas.microsoft.com/office/powerpoint/2010/main" val="1595275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1596482" y="284637"/>
            <a:ext cx="7592122"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smtClean="0">
                <a:solidFill>
                  <a:schemeClr val="bg1"/>
                </a:solidFill>
                <a:latin typeface="Aharoni" panose="02010803020104030203" pitchFamily="2" charset="-79"/>
                <a:cs typeface="Aharoni" panose="02010803020104030203" pitchFamily="2" charset="-79"/>
              </a:rPr>
              <a:t>Citizen &amp; Public Actions to Regulate Marketing</a:t>
            </a:r>
            <a:endParaRPr lang="en-US" altLang="ar-SA" sz="28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596482" y="1825625"/>
            <a:ext cx="9398620" cy="35217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Environmentalism</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An organized movement of concerned citizens, businesses and government agencies to protect and improve people’s living environment</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Environmental Sustainability</a:t>
            </a:r>
          </a:p>
          <a:p>
            <a:pPr lvl="2"/>
            <a:r>
              <a:rPr lang="en-US" altLang="ar-SA" b="1" dirty="0" smtClean="0"/>
              <a:t> Pollution prevention</a:t>
            </a:r>
          </a:p>
          <a:p>
            <a:pPr lvl="2"/>
            <a:r>
              <a:rPr lang="en-US" altLang="ar-SA" b="1" dirty="0" smtClean="0"/>
              <a:t> Product stewardship</a:t>
            </a:r>
          </a:p>
          <a:p>
            <a:pPr lvl="2"/>
            <a:r>
              <a:rPr lang="en-US" altLang="ar-SA" b="1" dirty="0" smtClean="0"/>
              <a:t> New environmental technology</a:t>
            </a:r>
          </a:p>
          <a:p>
            <a:pPr lvl="2"/>
            <a:r>
              <a:rPr lang="en-US" altLang="ar-SA" b="1" dirty="0" smtClean="0"/>
              <a:t> Sustainability vision</a:t>
            </a:r>
            <a:endParaRPr lang="en-US" altLang="ar-SA" b="1" dirty="0"/>
          </a:p>
        </p:txBody>
      </p:sp>
      <p:sp>
        <p:nvSpPr>
          <p:cNvPr id="9" name="Text Box 6"/>
          <p:cNvSpPr txBox="1">
            <a:spLocks noChangeArrowheads="1"/>
          </p:cNvSpPr>
          <p:nvPr/>
        </p:nvSpPr>
        <p:spPr bwMode="auto">
          <a:xfrm>
            <a:off x="1596482" y="5446438"/>
            <a:ext cx="10515600"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2:  Be able to define and understand consumerism and environmentalism</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19</a:t>
            </a:fld>
            <a:endParaRPr lang="ar-SA" sz="2400" b="1" dirty="0">
              <a:solidFill>
                <a:schemeClr val="tx1"/>
              </a:solidFill>
            </a:endParaRPr>
          </a:p>
        </p:txBody>
      </p:sp>
    </p:spTree>
    <p:extLst>
      <p:ext uri="{BB962C8B-B14F-4D97-AF65-F5344CB8AC3E}">
        <p14:creationId xmlns:p14="http://schemas.microsoft.com/office/powerpoint/2010/main" val="31741945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4"/>
          <p:cNvSpPr txBox="1">
            <a:spLocks noChangeArrowheads="1"/>
          </p:cNvSpPr>
          <p:nvPr/>
        </p:nvSpPr>
        <p:spPr>
          <a:xfrm>
            <a:off x="1841810" y="236724"/>
            <a:ext cx="7101468" cy="1325563"/>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smtClean="0">
                <a:solidFill>
                  <a:schemeClr val="bg1"/>
                </a:solidFill>
                <a:latin typeface="Aharoni" panose="02010803020104030203" pitchFamily="2" charset="-79"/>
                <a:cs typeface="Aharoni" panose="02010803020104030203" pitchFamily="2" charset="-79"/>
              </a:rPr>
              <a:t>Citizen &amp; Public Actions to Regulate Marketing</a:t>
            </a:r>
            <a:endParaRPr lang="en-US" altLang="ar-SA" sz="28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1672682" y="1610199"/>
            <a:ext cx="9681117" cy="356041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Public Actions to Regulate Marketing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Major legal issues affect every area of marketing management, including:</a:t>
            </a:r>
          </a:p>
          <a:p>
            <a:pPr lvl="2"/>
            <a:r>
              <a:rPr lang="en-US" altLang="ar-SA" b="1" dirty="0" smtClean="0"/>
              <a:t> Selling and advertising decisions</a:t>
            </a:r>
          </a:p>
          <a:p>
            <a:pPr lvl="2"/>
            <a:r>
              <a:rPr lang="en-US" altLang="ar-SA" b="1" dirty="0" smtClean="0"/>
              <a:t> Channel decisions</a:t>
            </a:r>
          </a:p>
          <a:p>
            <a:pPr lvl="2"/>
            <a:r>
              <a:rPr lang="en-US" altLang="ar-SA" b="1" dirty="0" smtClean="0"/>
              <a:t> Product decisions</a:t>
            </a:r>
          </a:p>
          <a:p>
            <a:pPr lvl="2"/>
            <a:r>
              <a:rPr lang="en-US" altLang="ar-SA" b="1" dirty="0" smtClean="0"/>
              <a:t> Packaging decisions</a:t>
            </a:r>
          </a:p>
          <a:p>
            <a:pPr lvl="2"/>
            <a:r>
              <a:rPr lang="en-US" altLang="ar-SA" b="1" dirty="0" smtClean="0"/>
              <a:t> Price decisions</a:t>
            </a:r>
          </a:p>
          <a:p>
            <a:pPr lvl="2"/>
            <a:r>
              <a:rPr lang="en-US" altLang="ar-SA" b="1" dirty="0" smtClean="0"/>
              <a:t> Competitive reaction decisions</a:t>
            </a:r>
            <a:endParaRPr lang="en-US" altLang="ar-SA" b="1" dirty="0"/>
          </a:p>
        </p:txBody>
      </p:sp>
      <p:sp>
        <p:nvSpPr>
          <p:cNvPr id="9" name="Text Box 6"/>
          <p:cNvSpPr txBox="1">
            <a:spLocks noChangeArrowheads="1"/>
          </p:cNvSpPr>
          <p:nvPr/>
        </p:nvSpPr>
        <p:spPr bwMode="auto">
          <a:xfrm>
            <a:off x="1266591" y="5376866"/>
            <a:ext cx="10493297"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2:  Be able to define and understand consumerism and environmentalism</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20</a:t>
            </a:fld>
            <a:endParaRPr lang="ar-SA" sz="2400" b="1">
              <a:solidFill>
                <a:schemeClr val="tx1"/>
              </a:solidFill>
            </a:endParaRPr>
          </a:p>
        </p:txBody>
      </p:sp>
    </p:spTree>
    <p:extLst>
      <p:ext uri="{BB962C8B-B14F-4D97-AF65-F5344CB8AC3E}">
        <p14:creationId xmlns:p14="http://schemas.microsoft.com/office/powerpoint/2010/main" val="3038486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6"/>
          <p:cNvSpPr txBox="1">
            <a:spLocks noChangeArrowheads="1"/>
          </p:cNvSpPr>
          <p:nvPr/>
        </p:nvSpPr>
        <p:spPr>
          <a:xfrm>
            <a:off x="1514708" y="398462"/>
            <a:ext cx="8119946" cy="883928"/>
          </a:xfrm>
          <a:prstGeom prst="rect">
            <a:avLst/>
          </a:prstGeom>
          <a:ln>
            <a:noFill/>
          </a:ln>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Business Actions Toward Socially Responsible Marketing</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8" name="Rectangle 7"/>
          <p:cNvSpPr txBox="1">
            <a:spLocks noChangeArrowheads="1"/>
          </p:cNvSpPr>
          <p:nvPr/>
        </p:nvSpPr>
        <p:spPr>
          <a:xfrm>
            <a:off x="1672682" y="1825625"/>
            <a:ext cx="9681117" cy="34265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Enlightened Marketing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Customer-Oriented Marketing:</a:t>
            </a:r>
          </a:p>
          <a:p>
            <a:pPr lvl="2"/>
            <a:r>
              <a:rPr lang="en-US" altLang="ar-SA" b="1" dirty="0" smtClean="0"/>
              <a:t>Companies view and organize their marketing activities from the consumer’s point of view.</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Innovative Marketing:</a:t>
            </a:r>
          </a:p>
          <a:p>
            <a:pPr lvl="2"/>
            <a:r>
              <a:rPr lang="en-US" altLang="ar-SA" b="1" dirty="0" smtClean="0"/>
              <a:t>Companies seek real product and marketing improvements.</a:t>
            </a:r>
            <a:endParaRPr lang="en-US" altLang="ar-SA" b="1" dirty="0"/>
          </a:p>
        </p:txBody>
      </p:sp>
      <p:sp>
        <p:nvSpPr>
          <p:cNvPr id="9" name="Text Box 10"/>
          <p:cNvSpPr txBox="1">
            <a:spLocks noChangeArrowheads="1"/>
          </p:cNvSpPr>
          <p:nvPr/>
        </p:nvSpPr>
        <p:spPr bwMode="auto">
          <a:xfrm>
            <a:off x="2228385" y="5467649"/>
            <a:ext cx="8111516"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3:  Learn the principles of socially responsible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21</a:t>
            </a:fld>
            <a:endParaRPr lang="ar-SA" sz="2400" b="1">
              <a:solidFill>
                <a:schemeClr val="tx1"/>
              </a:solidFill>
            </a:endParaRPr>
          </a:p>
        </p:txBody>
      </p:sp>
    </p:spTree>
    <p:extLst>
      <p:ext uri="{BB962C8B-B14F-4D97-AF65-F5344CB8AC3E}">
        <p14:creationId xmlns:p14="http://schemas.microsoft.com/office/powerpoint/2010/main" val="1451651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a:ln>
            <a:noFill/>
          </a:ln>
        </p:spPr>
      </p:pic>
      <p:sp>
        <p:nvSpPr>
          <p:cNvPr id="7" name="Rectangle 4"/>
          <p:cNvSpPr txBox="1">
            <a:spLocks noChangeArrowheads="1"/>
          </p:cNvSpPr>
          <p:nvPr/>
        </p:nvSpPr>
        <p:spPr>
          <a:xfrm>
            <a:off x="1693127" y="366131"/>
            <a:ext cx="8382000" cy="1143000"/>
          </a:xfrm>
          <a:prstGeom prst="rect">
            <a:avLst/>
          </a:prstGeom>
          <a:ln>
            <a:no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Business Actions Toward Socially Responsible Marketing</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2200041" y="1829795"/>
            <a:ext cx="8352263" cy="32593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Enlightened Marketing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Value Marketing:</a:t>
            </a:r>
          </a:p>
          <a:p>
            <a:pPr lvl="2"/>
            <a:r>
              <a:rPr lang="en-US" altLang="ar-SA" b="1" dirty="0" smtClean="0"/>
              <a:t>Companies put most of their resources into value-building marketing investments.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Sense-of-Mission Marketing:</a:t>
            </a:r>
          </a:p>
          <a:p>
            <a:pPr lvl="2"/>
            <a:r>
              <a:rPr lang="en-US" altLang="ar-SA" b="1" dirty="0" smtClean="0"/>
              <a:t>Companies define their mission in broad social terms, rather than in narrow product terms.</a:t>
            </a:r>
            <a:endParaRPr lang="en-US" altLang="ar-SA" b="1" dirty="0"/>
          </a:p>
        </p:txBody>
      </p:sp>
      <p:sp>
        <p:nvSpPr>
          <p:cNvPr id="9" name="Text Box 6"/>
          <p:cNvSpPr txBox="1">
            <a:spLocks noChangeArrowheads="1"/>
          </p:cNvSpPr>
          <p:nvPr/>
        </p:nvSpPr>
        <p:spPr bwMode="auto">
          <a:xfrm>
            <a:off x="2440788" y="5319130"/>
            <a:ext cx="8111516"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3:  Learn the principles of socially responsible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22</a:t>
            </a:fld>
            <a:endParaRPr lang="ar-SA" sz="2400" b="1">
              <a:solidFill>
                <a:schemeClr val="tx1"/>
              </a:solidFill>
            </a:endParaRPr>
          </a:p>
        </p:txBody>
      </p:sp>
    </p:spTree>
    <p:extLst>
      <p:ext uri="{BB962C8B-B14F-4D97-AF65-F5344CB8AC3E}">
        <p14:creationId xmlns:p14="http://schemas.microsoft.com/office/powerpoint/2010/main" val="1124934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6"/>
          <p:cNvSpPr txBox="1">
            <a:spLocks noChangeArrowheads="1"/>
          </p:cNvSpPr>
          <p:nvPr/>
        </p:nvSpPr>
        <p:spPr>
          <a:xfrm>
            <a:off x="1716291" y="1825625"/>
            <a:ext cx="8754703" cy="35590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600" b="1" dirty="0" smtClean="0">
                <a:solidFill>
                  <a:srgbClr val="000099"/>
                </a:solidFill>
              </a:rPr>
              <a:t>Enlightened Marketing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3200" b="1" dirty="0" smtClean="0"/>
              <a:t>Societal Marketing:</a:t>
            </a:r>
          </a:p>
          <a:p>
            <a:pPr lvl="2"/>
            <a:r>
              <a:rPr lang="en-US" altLang="ar-SA" sz="2400" b="1" dirty="0" smtClean="0"/>
              <a:t> Companies make marketing decisions </a:t>
            </a:r>
            <a:br>
              <a:rPr lang="en-US" altLang="ar-SA" sz="2400" b="1" dirty="0" smtClean="0"/>
            </a:br>
            <a:r>
              <a:rPr lang="en-US" altLang="ar-SA" sz="2400" b="1" dirty="0" smtClean="0"/>
              <a:t> by considering consumers’ wants, the  </a:t>
            </a:r>
            <a:br>
              <a:rPr lang="en-US" altLang="ar-SA" sz="2400" b="1" dirty="0" smtClean="0"/>
            </a:br>
            <a:r>
              <a:rPr lang="en-US" altLang="ar-SA" sz="2400" b="1" dirty="0" smtClean="0"/>
              <a:t> company’s requirements, consumers’ </a:t>
            </a:r>
            <a:br>
              <a:rPr lang="en-US" altLang="ar-SA" sz="2400" b="1" dirty="0" smtClean="0"/>
            </a:br>
            <a:r>
              <a:rPr lang="en-US" altLang="ar-SA" sz="2400" b="1" dirty="0" smtClean="0"/>
              <a:t> long-run interests, and society’s </a:t>
            </a:r>
            <a:br>
              <a:rPr lang="en-US" altLang="ar-SA" sz="2400" b="1" dirty="0" smtClean="0"/>
            </a:br>
            <a:r>
              <a:rPr lang="en-US" altLang="ar-SA" sz="2400" b="1" dirty="0" smtClean="0"/>
              <a:t> long-run interests.</a:t>
            </a:r>
            <a:endParaRPr lang="en-US" altLang="ar-SA" sz="2400" b="1" dirty="0"/>
          </a:p>
        </p:txBody>
      </p:sp>
      <p:sp>
        <p:nvSpPr>
          <p:cNvPr id="8" name="Rectangle 9"/>
          <p:cNvSpPr txBox="1">
            <a:spLocks noChangeArrowheads="1"/>
          </p:cNvSpPr>
          <p:nvPr/>
        </p:nvSpPr>
        <p:spPr>
          <a:xfrm>
            <a:off x="1716292" y="332678"/>
            <a:ext cx="8534400" cy="1143000"/>
          </a:xfrm>
          <a:prstGeom prst="rect">
            <a:avLst/>
          </a:prstGeom>
          <a:ln>
            <a:no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smtClean="0">
                <a:solidFill>
                  <a:schemeClr val="bg1"/>
                </a:solidFill>
                <a:latin typeface="Aharoni" panose="02010803020104030203" pitchFamily="2" charset="-79"/>
                <a:cs typeface="Aharoni" panose="02010803020104030203" pitchFamily="2" charset="-79"/>
              </a:rPr>
              <a:t>Business Actions Toward Socially Responsible Marketing</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9" name="Text Box 10"/>
          <p:cNvSpPr txBox="1">
            <a:spLocks noChangeArrowheads="1"/>
          </p:cNvSpPr>
          <p:nvPr/>
        </p:nvSpPr>
        <p:spPr bwMode="auto">
          <a:xfrm>
            <a:off x="2139176" y="5519185"/>
            <a:ext cx="8111516"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3:  Learn the principles of socially responsible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23</a:t>
            </a:fld>
            <a:endParaRPr lang="ar-SA" sz="2400" b="1" dirty="0">
              <a:solidFill>
                <a:schemeClr val="tx1"/>
              </a:solidFill>
            </a:endParaRPr>
          </a:p>
        </p:txBody>
      </p:sp>
    </p:spTree>
    <p:extLst>
      <p:ext uri="{BB962C8B-B14F-4D97-AF65-F5344CB8AC3E}">
        <p14:creationId xmlns:p14="http://schemas.microsoft.com/office/powerpoint/2010/main" val="1339256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6757"/>
            <a:ext cx="9425065" cy="1610200"/>
          </a:xfrm>
          <a:prstGeom prst="rect">
            <a:avLst/>
          </a:prstGeom>
        </p:spPr>
      </p:pic>
      <p:sp>
        <p:nvSpPr>
          <p:cNvPr id="7" name="Rectangle 4"/>
          <p:cNvSpPr txBox="1">
            <a:spLocks noChangeArrowheads="1"/>
          </p:cNvSpPr>
          <p:nvPr/>
        </p:nvSpPr>
        <p:spPr>
          <a:xfrm>
            <a:off x="1744648" y="284417"/>
            <a:ext cx="8534400" cy="1143000"/>
          </a:xfrm>
          <a:prstGeom prst="rect">
            <a:avLst/>
          </a:prstGeom>
          <a:ln>
            <a:no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Business Actions Toward Socially Responsible Marketing</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8" name="Rectangle 5"/>
          <p:cNvSpPr txBox="1">
            <a:spLocks noChangeArrowheads="1"/>
          </p:cNvSpPr>
          <p:nvPr/>
        </p:nvSpPr>
        <p:spPr>
          <a:xfrm>
            <a:off x="2319454" y="1611268"/>
            <a:ext cx="8185406" cy="350041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Enlightened Marketing</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Societal Classification of Products</a:t>
            </a:r>
          </a:p>
          <a:p>
            <a:pPr lvl="2"/>
            <a:r>
              <a:rPr lang="en-US" altLang="ar-SA" b="1" dirty="0" smtClean="0"/>
              <a:t> </a:t>
            </a:r>
            <a:r>
              <a:rPr lang="en-US" altLang="ar-SA" sz="2400" b="1" dirty="0" smtClean="0"/>
              <a:t>Deficient products</a:t>
            </a:r>
          </a:p>
          <a:p>
            <a:pPr lvl="2"/>
            <a:r>
              <a:rPr lang="en-US" altLang="ar-SA" sz="2400" b="1" dirty="0" smtClean="0"/>
              <a:t> Pleasing products</a:t>
            </a:r>
          </a:p>
          <a:p>
            <a:pPr lvl="2"/>
            <a:r>
              <a:rPr lang="en-US" altLang="ar-SA" sz="2400" b="1" dirty="0" smtClean="0"/>
              <a:t> Salutary products</a:t>
            </a:r>
          </a:p>
          <a:p>
            <a:pPr lvl="2"/>
            <a:r>
              <a:rPr lang="en-US" altLang="ar-SA" sz="2400" b="1" dirty="0" smtClean="0"/>
              <a:t> Desirable products</a:t>
            </a:r>
            <a:endParaRPr lang="en-US" altLang="ar-SA" sz="2400" b="1" dirty="0"/>
          </a:p>
        </p:txBody>
      </p:sp>
      <p:sp>
        <p:nvSpPr>
          <p:cNvPr id="9" name="Text Box 6"/>
          <p:cNvSpPr txBox="1">
            <a:spLocks noChangeArrowheads="1"/>
          </p:cNvSpPr>
          <p:nvPr/>
        </p:nvSpPr>
        <p:spPr bwMode="auto">
          <a:xfrm>
            <a:off x="1967242" y="5319130"/>
            <a:ext cx="8111516"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3:  Learn the principles of socially responsible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24</a:t>
            </a:fld>
            <a:endParaRPr lang="ar-SA" sz="2400" b="1" dirty="0">
              <a:solidFill>
                <a:schemeClr val="tx1"/>
              </a:solidFill>
            </a:endParaRPr>
          </a:p>
        </p:txBody>
      </p:sp>
    </p:spTree>
    <p:extLst>
      <p:ext uri="{BB962C8B-B14F-4D97-AF65-F5344CB8AC3E}">
        <p14:creationId xmlns:p14="http://schemas.microsoft.com/office/powerpoint/2010/main" val="998646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Rectangle 6"/>
          <p:cNvSpPr txBox="1">
            <a:spLocks noChangeArrowheads="1"/>
          </p:cNvSpPr>
          <p:nvPr/>
        </p:nvSpPr>
        <p:spPr>
          <a:xfrm>
            <a:off x="1706136" y="467200"/>
            <a:ext cx="8534400" cy="1143000"/>
          </a:xfrm>
          <a:prstGeom prst="rect">
            <a:avLst/>
          </a:prstGeom>
          <a:ln>
            <a:noFill/>
          </a:ln>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Business Actions Toward Socially Responsible Marketing</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8" name="Rectangle 7"/>
          <p:cNvSpPr txBox="1">
            <a:spLocks noChangeArrowheads="1"/>
          </p:cNvSpPr>
          <p:nvPr/>
        </p:nvSpPr>
        <p:spPr>
          <a:xfrm>
            <a:off x="1784195" y="1825625"/>
            <a:ext cx="8456342" cy="35114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spcBef>
                <a:spcPct val="10000"/>
              </a:spcBef>
              <a:spcAft>
                <a:spcPct val="0"/>
              </a:spcAft>
              <a:buClr>
                <a:schemeClr val="tx1"/>
              </a:buClr>
            </a:pPr>
            <a:r>
              <a:rPr lang="en-US" altLang="ar-SA" sz="3200" b="1" dirty="0" smtClean="0">
                <a:solidFill>
                  <a:srgbClr val="000099"/>
                </a:solidFill>
              </a:rPr>
              <a:t>Marketing Ethics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Corporate marketing ethics policies</a:t>
            </a:r>
          </a:p>
          <a:p>
            <a:pPr lvl="2"/>
            <a:r>
              <a:rPr lang="en-US" altLang="ar-SA" dirty="0" smtClean="0"/>
              <a:t>Distributor relations, advertising standards, customer service, pricing, product development and general ethical standards.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Guiding principle in policy determination</a:t>
            </a:r>
          </a:p>
          <a:p>
            <a:pPr lvl="2"/>
            <a:r>
              <a:rPr lang="en-US" altLang="ar-SA" dirty="0" smtClean="0"/>
              <a:t> Free market and legal system</a:t>
            </a:r>
          </a:p>
          <a:p>
            <a:pPr lvl="2"/>
            <a:r>
              <a:rPr lang="en-US" altLang="ar-SA" dirty="0" smtClean="0"/>
              <a:t> Individual companies and managers</a:t>
            </a:r>
          </a:p>
          <a:p>
            <a:pPr marL="742950" lvl="1" indent="-285750" fontAlgn="base">
              <a:spcBef>
                <a:spcPct val="10000"/>
              </a:spcBef>
              <a:spcAft>
                <a:spcPct val="0"/>
              </a:spcAft>
              <a:buClr>
                <a:srgbClr val="000099"/>
              </a:buClr>
              <a:buFont typeface="Wingdings" panose="05000000000000000000" pitchFamily="2" charset="2"/>
              <a:buChar char="§"/>
            </a:pPr>
            <a:r>
              <a:rPr lang="en-US" altLang="ar-SA" sz="2800" b="1" dirty="0" smtClean="0"/>
              <a:t>International ethical policies are a special challenge</a:t>
            </a:r>
            <a:endParaRPr lang="en-US" altLang="ar-SA" sz="2800" b="1" dirty="0"/>
          </a:p>
        </p:txBody>
      </p:sp>
      <p:sp>
        <p:nvSpPr>
          <p:cNvPr id="9" name="Text Box 9"/>
          <p:cNvSpPr txBox="1">
            <a:spLocks noChangeArrowheads="1"/>
          </p:cNvSpPr>
          <p:nvPr/>
        </p:nvSpPr>
        <p:spPr bwMode="auto">
          <a:xfrm>
            <a:off x="2847977" y="5443108"/>
            <a:ext cx="5933034" cy="4001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r>
              <a:rPr lang="en-US" altLang="ar-SA" sz="2000" b="1" dirty="0">
                <a:solidFill>
                  <a:schemeClr val="hlink"/>
                </a:solidFill>
              </a:rPr>
              <a:t>Goal 4:  Learn the role of ethics in marketing</a:t>
            </a: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25</a:t>
            </a:fld>
            <a:endParaRPr lang="ar-SA" sz="2400" b="1">
              <a:solidFill>
                <a:schemeClr val="tx1"/>
              </a:solidFill>
            </a:endParaRPr>
          </a:p>
        </p:txBody>
      </p:sp>
    </p:spTree>
    <p:extLst>
      <p:ext uri="{BB962C8B-B14F-4D97-AF65-F5344CB8AC3E}">
        <p14:creationId xmlns:p14="http://schemas.microsoft.com/office/powerpoint/2010/main" val="4074973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itle 1"/>
          <p:cNvSpPr txBox="1">
            <a:spLocks/>
          </p:cNvSpPr>
          <p:nvPr/>
        </p:nvSpPr>
        <p:spPr>
          <a:xfrm>
            <a:off x="2787804" y="1492797"/>
            <a:ext cx="5140713" cy="571849"/>
          </a:xfrm>
          <a:prstGeom prst="rect">
            <a:avLst/>
          </a:prstGeom>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SA" sz="3200" b="1" dirty="0" smtClean="0">
                <a:latin typeface="Times New Roman" panose="02020603050405020304" pitchFamily="18" charset="0"/>
              </a:rPr>
              <a:t>Major Ethical Concerns </a:t>
            </a:r>
            <a:endParaRPr lang="en-GB" altLang="ar-SA" sz="3200" b="1" dirty="0"/>
          </a:p>
        </p:txBody>
      </p:sp>
      <p:sp>
        <p:nvSpPr>
          <p:cNvPr id="8" name="Content Placeholder 2"/>
          <p:cNvSpPr txBox="1">
            <a:spLocks/>
          </p:cNvSpPr>
          <p:nvPr/>
        </p:nvSpPr>
        <p:spPr>
          <a:xfrm>
            <a:off x="1918010" y="2366188"/>
            <a:ext cx="8073482" cy="2674163"/>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GB" altLang="ar-SA" dirty="0" smtClean="0">
                <a:latin typeface="Times New Roman" panose="02020603050405020304" pitchFamily="18" charset="0"/>
                <a:cs typeface="Times New Roman" panose="02020603050405020304" pitchFamily="18" charset="0"/>
              </a:rPr>
              <a:t>Ethical values are situation specific and time oriented</a:t>
            </a:r>
          </a:p>
          <a:p>
            <a:pPr algn="just">
              <a:buFontTx/>
              <a:buBlip>
                <a:blip r:embed="rId6"/>
              </a:buBlip>
            </a:pPr>
            <a:r>
              <a:rPr lang="en-GB" altLang="ar-SA" dirty="0" smtClean="0">
                <a:latin typeface="Times New Roman" panose="02020603050405020304" pitchFamily="18" charset="0"/>
                <a:cs typeface="Times New Roman" panose="02020603050405020304" pitchFamily="18" charset="0"/>
              </a:rPr>
              <a:t>Everyone must have an ethical base that applies to conduct in the business world and in personal life</a:t>
            </a:r>
          </a:p>
          <a:p>
            <a:pPr algn="just">
              <a:buFontTx/>
              <a:buBlip>
                <a:blip r:embed="rId6"/>
              </a:buBlip>
            </a:pPr>
            <a:r>
              <a:rPr lang="en-GB" altLang="ar-SA" dirty="0" smtClean="0">
                <a:solidFill>
                  <a:srgbClr val="FF0000"/>
                </a:solidFill>
                <a:latin typeface="Times New Roman" panose="02020603050405020304" pitchFamily="18" charset="0"/>
                <a:cs typeface="Times New Roman" panose="02020603050405020304" pitchFamily="18" charset="0"/>
              </a:rPr>
              <a:t>How can we assess moral behaviour of marketers?</a:t>
            </a:r>
          </a:p>
        </p:txBody>
      </p:sp>
      <p:sp>
        <p:nvSpPr>
          <p:cNvPr id="9" name="Title 1"/>
          <p:cNvSpPr txBox="1">
            <a:spLocks/>
          </p:cNvSpPr>
          <p:nvPr/>
        </p:nvSpPr>
        <p:spPr>
          <a:xfrm>
            <a:off x="741826" y="277759"/>
            <a:ext cx="10405946" cy="1140290"/>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SA" sz="4000" b="1" dirty="0" smtClean="0">
                <a:solidFill>
                  <a:schemeClr val="bg1"/>
                </a:solidFill>
                <a:latin typeface="Times New Roman" panose="02020603050405020304" pitchFamily="18" charset="0"/>
              </a:rPr>
              <a:t>Ethical issues in marketing </a:t>
            </a:r>
            <a:endParaRPr lang="ar-SA" sz="4000" b="1" dirty="0">
              <a:solidFill>
                <a:schemeClr val="bg1"/>
              </a:solidFill>
              <a:latin typeface="Times New Roman" panose="02020603050405020304" pitchFamily="18" charset="0"/>
            </a:endParaRPr>
          </a:p>
        </p:txBody>
      </p:sp>
      <p:sp>
        <p:nvSpPr>
          <p:cNvPr id="10" name="TextBox 9"/>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26</a:t>
            </a:fld>
            <a:endParaRPr lang="ar-SA" sz="2400" b="1">
              <a:solidFill>
                <a:schemeClr val="tx1"/>
              </a:solidFill>
            </a:endParaRPr>
          </a:p>
        </p:txBody>
      </p:sp>
    </p:spTree>
    <p:extLst>
      <p:ext uri="{BB962C8B-B14F-4D97-AF65-F5344CB8AC3E}">
        <p14:creationId xmlns:p14="http://schemas.microsoft.com/office/powerpoint/2010/main" val="37942584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Content Placeholder 2"/>
          <p:cNvSpPr txBox="1">
            <a:spLocks/>
          </p:cNvSpPr>
          <p:nvPr/>
        </p:nvSpPr>
        <p:spPr>
          <a:xfrm>
            <a:off x="1951463" y="1794832"/>
            <a:ext cx="8229600" cy="3924408"/>
          </a:xfrm>
          <a:prstGeom prst="rect">
            <a:avLst/>
          </a:prstGeom>
          <a:ln>
            <a:solidFill>
              <a:schemeClr val="tx1"/>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US" altLang="ar-SA" sz="2400" b="1" dirty="0" smtClean="0">
                <a:latin typeface="Times New Roman" panose="02020603050405020304" pitchFamily="18" charset="0"/>
                <a:cs typeface="Times New Roman" panose="02020603050405020304" pitchFamily="18" charset="0"/>
              </a:rPr>
              <a:t>By its very nature, marketing ethics is controversial, and there is no universally accepted approach for resolving questions</a:t>
            </a:r>
          </a:p>
          <a:p>
            <a:pPr algn="just">
              <a:buFontTx/>
              <a:buBlip>
                <a:blip r:embed="rId6"/>
              </a:buBlip>
            </a:pPr>
            <a:endParaRPr lang="en-US" altLang="ar-SA" sz="2400" b="1" dirty="0" smtClean="0">
              <a:latin typeface="Times New Roman" panose="02020603050405020304" pitchFamily="18" charset="0"/>
              <a:cs typeface="Times New Roman" panose="02020603050405020304" pitchFamily="18" charset="0"/>
            </a:endParaRPr>
          </a:p>
          <a:p>
            <a:pPr algn="just">
              <a:buFontTx/>
              <a:buBlip>
                <a:blip r:embed="rId6"/>
              </a:buBlip>
            </a:pPr>
            <a:r>
              <a:rPr lang="en-US" altLang="ar-SA" sz="2400" b="1" dirty="0" smtClean="0">
                <a:latin typeface="Times New Roman" panose="02020603050405020304" pitchFamily="18" charset="0"/>
                <a:cs typeface="Times New Roman" panose="02020603050405020304" pitchFamily="18" charset="0"/>
              </a:rPr>
              <a:t>Ethical issues address a problem, situation, or opportunity that requires an individual, group, or organization to choose among several actions that must be evaluated as right or wrong</a:t>
            </a:r>
            <a:r>
              <a:rPr lang="en-GB" altLang="ar-SA" sz="2400" b="1" dirty="0" smtClean="0">
                <a:latin typeface="Times New Roman" panose="02020603050405020304" pitchFamily="18" charset="0"/>
                <a:cs typeface="Times New Roman" panose="02020603050405020304" pitchFamily="18" charset="0"/>
              </a:rPr>
              <a:t> </a:t>
            </a:r>
          </a:p>
          <a:p>
            <a:pPr algn="just">
              <a:buFontTx/>
              <a:buBlip>
                <a:blip r:embed="rId6"/>
              </a:buBlip>
            </a:pPr>
            <a:endParaRPr lang="en-GB" altLang="ar-SA" sz="2400" b="1" dirty="0" smtClean="0">
              <a:latin typeface="Times New Roman" panose="02020603050405020304" pitchFamily="18" charset="0"/>
              <a:cs typeface="Times New Roman" panose="02020603050405020304" pitchFamily="18" charset="0"/>
            </a:endParaRPr>
          </a:p>
          <a:p>
            <a:pPr algn="just">
              <a:buFontTx/>
              <a:buBlip>
                <a:blip r:embed="rId6"/>
              </a:buBlip>
            </a:pPr>
            <a:r>
              <a:rPr lang="en-US" altLang="ar-SA" sz="2400" b="1" dirty="0" smtClean="0">
                <a:latin typeface="Times New Roman" panose="02020603050405020304" pitchFamily="18" charset="0"/>
                <a:cs typeface="Times New Roman" panose="02020603050405020304" pitchFamily="18" charset="0"/>
              </a:rPr>
              <a:t>The organization and stakeholders define marketing ethical issues that must be identified and resolved to build trust and effective relationships with stakeholders</a:t>
            </a:r>
            <a:endParaRPr lang="en-GB" altLang="ar-SA" sz="2400" b="1" dirty="0" smtClean="0">
              <a:latin typeface="Times New Roman" panose="02020603050405020304" pitchFamily="18" charset="0"/>
              <a:cs typeface="Times New Roman" panose="02020603050405020304" pitchFamily="18" charset="0"/>
            </a:endParaRPr>
          </a:p>
          <a:p>
            <a:pPr algn="just"/>
            <a:endParaRPr lang="en-GB" altLang="ar-SA" sz="2400" b="1" dirty="0" smtClean="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557180" y="465260"/>
            <a:ext cx="8515815" cy="719812"/>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dirty="0">
                <a:solidFill>
                  <a:schemeClr val="bg1"/>
                </a:solidFill>
              </a:rPr>
              <a:t>Major Ethical Concerns </a:t>
            </a: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27</a:t>
            </a:fld>
            <a:endParaRPr lang="ar-SA" sz="2400" b="1">
              <a:solidFill>
                <a:schemeClr val="tx1"/>
              </a:solidFill>
            </a:endParaRPr>
          </a:p>
        </p:txBody>
      </p:sp>
    </p:spTree>
    <p:extLst>
      <p:ext uri="{BB962C8B-B14F-4D97-AF65-F5344CB8AC3E}">
        <p14:creationId xmlns:p14="http://schemas.microsoft.com/office/powerpoint/2010/main" val="1916242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33222"/>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1393902" y="477959"/>
            <a:ext cx="8828011" cy="720725"/>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sz="3600" dirty="0">
                <a:solidFill>
                  <a:schemeClr val="bg1"/>
                </a:solidFill>
              </a:rPr>
              <a:t>Major Ethical Concerns </a:t>
            </a:r>
          </a:p>
        </p:txBody>
      </p:sp>
      <p:sp>
        <p:nvSpPr>
          <p:cNvPr id="9" name="Content Placeholder 2"/>
          <p:cNvSpPr txBox="1">
            <a:spLocks/>
          </p:cNvSpPr>
          <p:nvPr/>
        </p:nvSpPr>
        <p:spPr>
          <a:xfrm>
            <a:off x="1393902" y="1846924"/>
            <a:ext cx="9144000" cy="371753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Blip>
                <a:blip r:embed="rId6"/>
              </a:buBlip>
              <a:defRPr/>
            </a:pPr>
            <a:r>
              <a:rPr lang="en-US" sz="2400" b="1" dirty="0" smtClean="0">
                <a:latin typeface="Times New Roman" pitchFamily="18" charset="0"/>
                <a:cs typeface="Times New Roman" pitchFamily="18" charset="0"/>
              </a:rPr>
              <a:t>Ethics brings many rewards to organizations that nurture it, but managing ethics requires activity and attention on several levels including the following:</a:t>
            </a:r>
          </a:p>
          <a:p>
            <a:pPr lvl="1" algn="just">
              <a:buFont typeface="Wingdings" panose="05000000000000000000" pitchFamily="2" charset="2"/>
              <a:buChar char="Ø"/>
              <a:defRPr/>
            </a:pPr>
            <a:r>
              <a:rPr lang="en-US" sz="2000" dirty="0" smtClean="0">
                <a:latin typeface="Times New Roman" pitchFamily="18" charset="0"/>
                <a:cs typeface="Times New Roman" pitchFamily="18" charset="0"/>
              </a:rPr>
              <a:t>Complying with the law</a:t>
            </a:r>
          </a:p>
          <a:p>
            <a:pPr lvl="1" algn="just">
              <a:buFont typeface="Wingdings" panose="05000000000000000000" pitchFamily="2" charset="2"/>
              <a:buChar char="Ø"/>
              <a:defRPr/>
            </a:pPr>
            <a:r>
              <a:rPr lang="en-US" sz="2000" dirty="0" smtClean="0">
                <a:latin typeface="Times New Roman" pitchFamily="18" charset="0"/>
                <a:cs typeface="Times New Roman" pitchFamily="18" charset="0"/>
              </a:rPr>
              <a:t>Setting ethical standards</a:t>
            </a:r>
          </a:p>
          <a:p>
            <a:pPr lvl="1" algn="just">
              <a:buFont typeface="Wingdings" panose="05000000000000000000" pitchFamily="2" charset="2"/>
              <a:buChar char="Ø"/>
              <a:defRPr/>
            </a:pPr>
            <a:r>
              <a:rPr lang="en-US" sz="2000" dirty="0" smtClean="0">
                <a:latin typeface="Times New Roman" pitchFamily="18" charset="0"/>
                <a:cs typeface="Times New Roman" pitchFamily="18" charset="0"/>
              </a:rPr>
              <a:t>Dealing with the complex decisions related to trade-offs between the bottom line and ethical conduct</a:t>
            </a:r>
          </a:p>
          <a:p>
            <a:pPr marL="342900" lvl="1" indent="-342900" algn="just">
              <a:buFont typeface="Arial" panose="020B0604020202020204" pitchFamily="34" charset="0"/>
              <a:buBlip>
                <a:blip r:embed="rId6"/>
              </a:buBlip>
              <a:defRPr/>
            </a:pPr>
            <a:r>
              <a:rPr lang="en-US" sz="2000" b="1" dirty="0" smtClean="0">
                <a:latin typeface="Times New Roman" pitchFamily="18" charset="0"/>
                <a:cs typeface="Times New Roman" pitchFamily="18" charset="0"/>
              </a:rPr>
              <a:t>High ethical standards require both organizations and individuals to conform to sound moral principles</a:t>
            </a:r>
          </a:p>
          <a:p>
            <a:pPr marL="342900" lvl="1" indent="-342900" algn="just">
              <a:buFont typeface="Arial" panose="020B0604020202020204" pitchFamily="34" charset="0"/>
              <a:buBlip>
                <a:blip r:embed="rId6"/>
              </a:buBlip>
              <a:defRPr/>
            </a:pPr>
            <a:r>
              <a:rPr lang="en-US" sz="2000" b="1" dirty="0" smtClean="0">
                <a:latin typeface="Times New Roman" pitchFamily="18" charset="0"/>
                <a:cs typeface="Times New Roman" pitchFamily="18" charset="0"/>
              </a:rPr>
              <a:t>Organizational culture and individual moral philosophies and values influence the recognition of ethical issues and marketing ethics decisions</a:t>
            </a:r>
            <a:endParaRPr lang="en-GB" sz="2000" b="1" dirty="0" smtClean="0">
              <a:latin typeface="Times New Roman" pitchFamily="18" charset="0"/>
              <a:cs typeface="Times New Roman"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28</a:t>
            </a:fld>
            <a:endParaRPr lang="ar-SA" sz="2400" b="1" dirty="0">
              <a:solidFill>
                <a:schemeClr val="tx1"/>
              </a:solidFill>
            </a:endParaRPr>
          </a:p>
        </p:txBody>
      </p:sp>
    </p:spTree>
    <p:extLst>
      <p:ext uri="{BB962C8B-B14F-4D97-AF65-F5344CB8AC3E}">
        <p14:creationId xmlns:p14="http://schemas.microsoft.com/office/powerpoint/2010/main" val="40661280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1822"/>
            <a:ext cx="9425065" cy="1610200"/>
          </a:xfrm>
          <a:prstGeom prst="rect">
            <a:avLst/>
          </a:prstGeom>
        </p:spPr>
      </p:pic>
      <p:sp>
        <p:nvSpPr>
          <p:cNvPr id="7" name="Title 1"/>
          <p:cNvSpPr txBox="1">
            <a:spLocks/>
          </p:cNvSpPr>
          <p:nvPr/>
        </p:nvSpPr>
        <p:spPr>
          <a:xfrm>
            <a:off x="1285700" y="435586"/>
            <a:ext cx="8828011" cy="720725"/>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sz="4000" dirty="0">
                <a:solidFill>
                  <a:schemeClr val="bg1"/>
                </a:solidFill>
              </a:rPr>
              <a:t>Major Ethical Concerns </a:t>
            </a:r>
          </a:p>
        </p:txBody>
      </p:sp>
      <p:sp>
        <p:nvSpPr>
          <p:cNvPr id="8" name="TextBox 7"/>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9" name="Title 1"/>
          <p:cNvSpPr txBox="1">
            <a:spLocks/>
          </p:cNvSpPr>
          <p:nvPr/>
        </p:nvSpPr>
        <p:spPr>
          <a:xfrm>
            <a:off x="2352907" y="1673755"/>
            <a:ext cx="8106936" cy="4160779"/>
          </a:xfrm>
          <a:prstGeom prst="rect">
            <a:avLst/>
          </a:prstGeom>
          <a:ln>
            <a:solidFill>
              <a:schemeClr val="tx1"/>
            </a:solidFill>
          </a:ln>
        </p:spPr>
        <p:txBody>
          <a:bodyPr vert="horz" lIns="91440" tIns="45720" rIns="91440" bIns="45720" rtlCol="0">
            <a:normAutofit/>
          </a:bodyPr>
          <a:lstStyle>
            <a:defPPr>
              <a:defRPr lang="ar-SA"/>
            </a:defPPr>
            <a:lvl1pPr marL="228600" indent="-228600" algn="just">
              <a:lnSpc>
                <a:spcPct val="90000"/>
              </a:lnSpc>
              <a:spcBef>
                <a:spcPts val="1000"/>
              </a:spcBef>
              <a:buFontTx/>
              <a:buBlip>
                <a:blip r:embed="rId6"/>
              </a:buBlip>
              <a:defRPr sz="2800">
                <a:latin typeface="Times New Roman" panose="02020603050405020304" pitchFamily="18"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GB" altLang="ar-SA" b="1" dirty="0" smtClean="0"/>
              <a:t> </a:t>
            </a:r>
            <a:r>
              <a:rPr lang="en-GB" altLang="ar-SA" b="1" dirty="0"/>
              <a:t>Ethical Concerns in Marketing Communication</a:t>
            </a:r>
          </a:p>
          <a:p>
            <a:r>
              <a:rPr lang="en-GB" altLang="ar-SA" b="1" dirty="0" smtClean="0"/>
              <a:t> </a:t>
            </a:r>
            <a:r>
              <a:rPr lang="en-GB" altLang="ar-SA" b="1" dirty="0"/>
              <a:t>Ethical issues in public relations and publicity</a:t>
            </a:r>
          </a:p>
          <a:p>
            <a:r>
              <a:rPr lang="en-GB" altLang="ar-SA" b="1" dirty="0"/>
              <a:t> </a:t>
            </a:r>
            <a:r>
              <a:rPr lang="en-GB" altLang="ar-SA" b="1" dirty="0" smtClean="0"/>
              <a:t>Ethical </a:t>
            </a:r>
            <a:r>
              <a:rPr lang="en-GB" altLang="ar-SA" b="1" dirty="0"/>
              <a:t>issues in personal selling</a:t>
            </a:r>
          </a:p>
          <a:p>
            <a:r>
              <a:rPr lang="en-GB" altLang="ar-SA" b="1" dirty="0" smtClean="0"/>
              <a:t> </a:t>
            </a:r>
            <a:r>
              <a:rPr lang="en-GB" altLang="ar-SA" b="1" dirty="0"/>
              <a:t>Ethical issues in sales promotion</a:t>
            </a:r>
          </a:p>
          <a:p>
            <a:r>
              <a:rPr lang="en-GB" altLang="ar-SA" b="1" dirty="0" smtClean="0"/>
              <a:t> Ethical </a:t>
            </a:r>
            <a:r>
              <a:rPr lang="en-GB" altLang="ar-SA" b="1" dirty="0"/>
              <a:t>issues in advertising</a:t>
            </a:r>
          </a:p>
          <a:p>
            <a:r>
              <a:rPr lang="en-GB" altLang="ar-SA" b="1" dirty="0" smtClean="0"/>
              <a:t> Ethical </a:t>
            </a:r>
            <a:r>
              <a:rPr lang="en-GB" altLang="ar-SA" b="1" dirty="0"/>
              <a:t>issues in Packaging</a:t>
            </a:r>
          </a:p>
          <a:p>
            <a:r>
              <a:rPr lang="en-GB" altLang="ar-SA" b="1" dirty="0" smtClean="0"/>
              <a:t> Ethics </a:t>
            </a:r>
            <a:r>
              <a:rPr lang="en-GB" altLang="ar-SA" b="1" dirty="0"/>
              <a:t>in marketing research</a:t>
            </a:r>
          </a:p>
          <a:p>
            <a:pPr marL="0" indent="0">
              <a:buNone/>
            </a:pPr>
            <a:endParaRPr lang="en-GB" altLang="ar-SA" b="1" dirty="0"/>
          </a:p>
          <a:p>
            <a:endParaRPr lang="en-GB" altLang="ar-SA" b="1" dirty="0"/>
          </a:p>
          <a:p>
            <a:endParaRPr lang="en-GB" altLang="ar-SA" b="1" dirty="0"/>
          </a:p>
          <a:p>
            <a:endParaRPr lang="en-GB" altLang="ar-SA" b="1" dirty="0"/>
          </a:p>
          <a:p>
            <a:endParaRPr lang="en-GB" altLang="ar-SA" b="1" dirty="0"/>
          </a:p>
          <a:p>
            <a:endParaRPr lang="en-GB" altLang="ar-SA" b="1" dirty="0"/>
          </a:p>
        </p:txBody>
      </p:sp>
      <p:sp>
        <p:nvSpPr>
          <p:cNvPr id="11" name="Slide Number Placeholder 10"/>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29</a:t>
            </a:fld>
            <a:endParaRPr lang="ar-SA" sz="2400" b="1">
              <a:solidFill>
                <a:schemeClr val="tx1"/>
              </a:solidFill>
            </a:endParaRPr>
          </a:p>
        </p:txBody>
      </p:sp>
    </p:spTree>
    <p:extLst>
      <p:ext uri="{BB962C8B-B14F-4D97-AF65-F5344CB8AC3E}">
        <p14:creationId xmlns:p14="http://schemas.microsoft.com/office/powerpoint/2010/main" val="2680613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1803722" y="331085"/>
            <a:ext cx="7751956" cy="1047303"/>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sz="2800" dirty="0">
                <a:solidFill>
                  <a:schemeClr val="bg1"/>
                </a:solidFill>
              </a:rPr>
              <a:t>Ethical Concerns in Marketing Communication</a:t>
            </a:r>
          </a:p>
        </p:txBody>
      </p:sp>
      <p:sp>
        <p:nvSpPr>
          <p:cNvPr id="9" name="Content Placeholder 2"/>
          <p:cNvSpPr txBox="1">
            <a:spLocks/>
          </p:cNvSpPr>
          <p:nvPr/>
        </p:nvSpPr>
        <p:spPr>
          <a:xfrm>
            <a:off x="2018371" y="1610200"/>
            <a:ext cx="9199756" cy="4071730"/>
          </a:xfrm>
          <a:prstGeom prst="rect">
            <a:avLst/>
          </a:prstGeom>
          <a:ln>
            <a:solidFill>
              <a:schemeClr val="tx1"/>
            </a:solidFill>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GB" altLang="ar-SA" dirty="0" smtClean="0">
                <a:latin typeface="Times New Roman" panose="02020603050405020304" pitchFamily="18" charset="0"/>
                <a:cs typeface="Times New Roman" panose="02020603050405020304" pitchFamily="18" charset="0"/>
              </a:rPr>
              <a:t>Marketing Communications is the sharing of information concepts and meanings by the source and receiver about products and services and the organizations that sells them </a:t>
            </a:r>
          </a:p>
          <a:p>
            <a:pPr algn="just">
              <a:buFontTx/>
              <a:buBlip>
                <a:blip r:embed="rId6"/>
              </a:buBlip>
            </a:pPr>
            <a:r>
              <a:rPr lang="en-GB" altLang="ar-SA" dirty="0" smtClean="0">
                <a:latin typeface="Times New Roman" panose="02020603050405020304" pitchFamily="18" charset="0"/>
                <a:cs typeface="Times New Roman" panose="02020603050405020304" pitchFamily="18" charset="0"/>
              </a:rPr>
              <a:t>Integrated marketing communication is the coordination and integration of all marketing communication tools, avenues, and sources within a company into a seamless program that maximizes the impact on consumers and other end users at a minimal cost </a:t>
            </a:r>
            <a:endParaRPr lang="en-GB" altLang="ar-SA" dirty="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30</a:t>
            </a:fld>
            <a:endParaRPr lang="ar-SA" sz="2400" b="1">
              <a:solidFill>
                <a:schemeClr val="tx1"/>
              </a:solidFill>
            </a:endParaRPr>
          </a:p>
        </p:txBody>
      </p:sp>
    </p:spTree>
    <p:extLst>
      <p:ext uri="{BB962C8B-B14F-4D97-AF65-F5344CB8AC3E}">
        <p14:creationId xmlns:p14="http://schemas.microsoft.com/office/powerpoint/2010/main" val="3938406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1946897" y="641418"/>
            <a:ext cx="7608781" cy="483598"/>
          </a:xfrm>
          <a:prstGeom prst="rect">
            <a:avLst/>
          </a:prstGeom>
          <a:ln>
            <a:noFill/>
          </a:ln>
        </p:spPr>
        <p:txBody>
          <a:bodyPr vert="horz" lIns="91440" tIns="45720" rIns="91440" bIns="45720" rtlCol="0" anchor="ctr">
            <a:normAutofit fontScale="85000" lnSpcReduction="10000"/>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dirty="0">
                <a:solidFill>
                  <a:schemeClr val="bg1"/>
                </a:solidFill>
              </a:rPr>
              <a:t>Ethical Concerns in Marketing Communication</a:t>
            </a:r>
          </a:p>
        </p:txBody>
      </p:sp>
      <p:sp>
        <p:nvSpPr>
          <p:cNvPr id="9" name="Content Placeholder 2"/>
          <p:cNvSpPr txBox="1">
            <a:spLocks/>
          </p:cNvSpPr>
          <p:nvPr/>
        </p:nvSpPr>
        <p:spPr>
          <a:xfrm>
            <a:off x="1535220" y="1733473"/>
            <a:ext cx="9616000" cy="4092497"/>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Font typeface="+mj-lt"/>
              <a:buAutoNum type="arabicPeriod"/>
              <a:defRPr/>
            </a:pPr>
            <a:r>
              <a:rPr lang="en-GB" sz="2400" b="1" dirty="0" smtClean="0">
                <a:latin typeface="Times New Roman" pitchFamily="18" charset="0"/>
                <a:cs typeface="Times New Roman" pitchFamily="18" charset="0"/>
              </a:rPr>
              <a:t>Ethics in communication requires dignity in preparation and implementation of communication programmes</a:t>
            </a:r>
          </a:p>
          <a:p>
            <a:pPr marL="514350" indent="-514350" algn="just">
              <a:buFont typeface="+mj-lt"/>
              <a:buAutoNum type="arabicPeriod"/>
              <a:defRPr/>
            </a:pPr>
            <a:r>
              <a:rPr lang="en-GB" sz="2400" b="1" dirty="0" smtClean="0">
                <a:latin typeface="Times New Roman" pitchFamily="18" charset="0"/>
                <a:cs typeface="Times New Roman" pitchFamily="18" charset="0"/>
              </a:rPr>
              <a:t>Integrity involves avoiding deceiving others of behaving purely in an expedient fashion. Integrity is the quality of being morally good </a:t>
            </a:r>
          </a:p>
          <a:p>
            <a:pPr marL="514350" indent="-514350" algn="just">
              <a:buFont typeface="+mj-lt"/>
              <a:buAutoNum type="arabicPeriod"/>
              <a:defRPr/>
            </a:pPr>
            <a:r>
              <a:rPr lang="en-GB" sz="2400" b="1" dirty="0">
                <a:latin typeface="Times New Roman" pitchFamily="18" charset="0"/>
                <a:cs typeface="Times New Roman" pitchFamily="18" charset="0"/>
              </a:rPr>
              <a:t>Marketing and marketing communication are activities in which ethics and morals play key roles </a:t>
            </a:r>
          </a:p>
          <a:p>
            <a:pPr marL="514350" indent="-514350" algn="just">
              <a:buFont typeface="+mj-lt"/>
              <a:buAutoNum type="arabicPeriod"/>
              <a:defRPr/>
            </a:pPr>
            <a:r>
              <a:rPr lang="en-GB" sz="2400" b="1" dirty="0">
                <a:latin typeface="Times New Roman" pitchFamily="18" charset="0"/>
                <a:cs typeface="Times New Roman" pitchFamily="18" charset="0"/>
              </a:rPr>
              <a:t>Advertising and promotion are areas where a lapse in ethical standards or judgement can result in actions that are highly visible and damaging to a company </a:t>
            </a:r>
          </a:p>
          <a:p>
            <a:pPr marL="0" indent="0" algn="just">
              <a:buNone/>
              <a:defRPr/>
            </a:pPr>
            <a:endParaRPr lang="en-GB" sz="2400" b="1" dirty="0" smtClean="0">
              <a:latin typeface="Times New Roman" pitchFamily="18" charset="0"/>
              <a:cs typeface="Times New Roman"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31</a:t>
            </a:fld>
            <a:endParaRPr lang="ar-SA" sz="2400" b="1">
              <a:solidFill>
                <a:schemeClr val="tx1"/>
              </a:solidFill>
            </a:endParaRPr>
          </a:p>
        </p:txBody>
      </p:sp>
    </p:spTree>
    <p:extLst>
      <p:ext uri="{BB962C8B-B14F-4D97-AF65-F5344CB8AC3E}">
        <p14:creationId xmlns:p14="http://schemas.microsoft.com/office/powerpoint/2010/main" val="2692080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2297151" y="365539"/>
            <a:ext cx="6657278" cy="962414"/>
          </a:xfrm>
          <a:prstGeom prst="rect">
            <a:avLst/>
          </a:prstGeom>
          <a:ln>
            <a:noFill/>
          </a:ln>
        </p:spPr>
        <p:txBody>
          <a:bodyPr vert="horz" lIns="91440" tIns="45720" rIns="91440" bIns="45720" rtlCol="0" anchor="ctr">
            <a:normAutofit lnSpcReduction="10000"/>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dirty="0">
                <a:solidFill>
                  <a:schemeClr val="bg1"/>
                </a:solidFill>
              </a:rPr>
              <a:t>Ethical issues in public relations and publicity</a:t>
            </a:r>
          </a:p>
        </p:txBody>
      </p:sp>
      <p:sp>
        <p:nvSpPr>
          <p:cNvPr id="9" name="Content Placeholder 2"/>
          <p:cNvSpPr txBox="1">
            <a:spLocks/>
          </p:cNvSpPr>
          <p:nvPr/>
        </p:nvSpPr>
        <p:spPr>
          <a:xfrm>
            <a:off x="1741517" y="1610200"/>
            <a:ext cx="8720254" cy="3931580"/>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Blip>
                <a:blip r:embed="rId6"/>
              </a:buBlip>
              <a:defRPr/>
            </a:pPr>
            <a:r>
              <a:rPr lang="en-GB" sz="2400" dirty="0" smtClean="0">
                <a:latin typeface="Times New Roman" pitchFamily="18" charset="0"/>
                <a:cs typeface="Times New Roman" pitchFamily="18" charset="0"/>
              </a:rPr>
              <a:t>Public relations is a deliberate planned and sustained effort to establish and maintain mutual line of understanding between an organisation and its publics</a:t>
            </a:r>
          </a:p>
          <a:p>
            <a:pPr algn="just">
              <a:buFont typeface="Arial" panose="020B0604020202020204" pitchFamily="34" charset="0"/>
              <a:buBlip>
                <a:blip r:embed="rId6"/>
              </a:buBlip>
              <a:defRPr/>
            </a:pPr>
            <a:r>
              <a:rPr lang="en-GB" sz="2400" dirty="0" smtClean="0">
                <a:latin typeface="Times New Roman" pitchFamily="18" charset="0"/>
                <a:cs typeface="Times New Roman" pitchFamily="18" charset="0"/>
              </a:rPr>
              <a:t>Publicity is any form of commercially significant news item about an organization, goods, medium that is not paid for by the sponsor</a:t>
            </a:r>
          </a:p>
          <a:p>
            <a:pPr algn="just">
              <a:buFont typeface="Arial" panose="020B0604020202020204" pitchFamily="34" charset="0"/>
              <a:buBlip>
                <a:blip r:embed="rId6"/>
              </a:buBlip>
              <a:defRPr/>
            </a:pPr>
            <a:r>
              <a:rPr lang="en-GB" sz="2400" dirty="0" smtClean="0">
                <a:latin typeface="Times New Roman" pitchFamily="18" charset="0"/>
                <a:cs typeface="Times New Roman" pitchFamily="18" charset="0"/>
              </a:rPr>
              <a:t>The way firms confront negative publicity has important strategic as well as ethical ramifications</a:t>
            </a:r>
          </a:p>
          <a:p>
            <a:pPr algn="just">
              <a:buFont typeface="Arial" panose="020B0604020202020204" pitchFamily="34" charset="0"/>
              <a:buBlip>
                <a:blip r:embed="rId6"/>
              </a:buBlip>
              <a:defRPr/>
            </a:pPr>
            <a:r>
              <a:rPr lang="en-GB" sz="2400" dirty="0" smtClean="0">
                <a:latin typeface="Times New Roman" pitchFamily="18" charset="0"/>
                <a:cs typeface="Times New Roman" pitchFamily="18" charset="0"/>
              </a:rPr>
              <a:t>The primary ethical issue concerns whether firms confess to product shortcomings and acknowledge problems or, instead, attempt to cover up the problems </a:t>
            </a:r>
            <a:endParaRPr lang="en-GB" sz="2400" dirty="0">
              <a:latin typeface="Times New Roman" pitchFamily="18" charset="0"/>
              <a:cs typeface="Times New Roman"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32</a:t>
            </a:fld>
            <a:endParaRPr lang="ar-SA" sz="2400" b="1">
              <a:solidFill>
                <a:schemeClr val="tx1"/>
              </a:solidFill>
            </a:endParaRPr>
          </a:p>
        </p:txBody>
      </p:sp>
    </p:spTree>
    <p:extLst>
      <p:ext uri="{BB962C8B-B14F-4D97-AF65-F5344CB8AC3E}">
        <p14:creationId xmlns:p14="http://schemas.microsoft.com/office/powerpoint/2010/main" val="2493704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1285700" y="498334"/>
            <a:ext cx="9313204" cy="706437"/>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sz="3600" dirty="0">
                <a:solidFill>
                  <a:schemeClr val="bg1"/>
                </a:solidFill>
              </a:rPr>
              <a:t>Ethical issues in personal selling</a:t>
            </a:r>
          </a:p>
        </p:txBody>
      </p:sp>
      <p:sp>
        <p:nvSpPr>
          <p:cNvPr id="9" name="Content Placeholder 2"/>
          <p:cNvSpPr txBox="1">
            <a:spLocks/>
          </p:cNvSpPr>
          <p:nvPr/>
        </p:nvSpPr>
        <p:spPr>
          <a:xfrm>
            <a:off x="1467345" y="1674665"/>
            <a:ext cx="9313205" cy="3769847"/>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Personal selling is a concise effort on the part of the seller to induce a prospective buyer to purchase something that he had not originally decided to buy, even if he had thought of it favourably </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Ethical issues include making unsubstantiated claims and undeliverable promises</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Company’s </a:t>
            </a:r>
            <a:r>
              <a:rPr lang="en-GB" altLang="ar-SA" sz="2400" dirty="0" smtClean="0">
                <a:latin typeface="Times New Roman" panose="02020603050405020304" pitchFamily="18" charset="0"/>
                <a:cs typeface="Times New Roman" panose="02020603050405020304" pitchFamily="18" charset="0"/>
              </a:rPr>
              <a:t>penalty and reward structures have some effect on sales person’s ethical conduct</a:t>
            </a:r>
            <a:endParaRPr lang="en-GB" altLang="ar-SA" sz="2400" dirty="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33</a:t>
            </a:fld>
            <a:endParaRPr lang="ar-SA" sz="2400" b="1">
              <a:solidFill>
                <a:schemeClr val="tx1"/>
              </a:solidFill>
            </a:endParaRPr>
          </a:p>
        </p:txBody>
      </p:sp>
    </p:spTree>
    <p:extLst>
      <p:ext uri="{BB962C8B-B14F-4D97-AF65-F5344CB8AC3E}">
        <p14:creationId xmlns:p14="http://schemas.microsoft.com/office/powerpoint/2010/main" val="38255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764337" y="535997"/>
            <a:ext cx="10337180" cy="642938"/>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SA" sz="3600" b="1" dirty="0" smtClean="0">
                <a:solidFill>
                  <a:schemeClr val="bg1"/>
                </a:solidFill>
                <a:latin typeface="Times New Roman" panose="02020603050405020304" pitchFamily="18" charset="0"/>
              </a:rPr>
              <a:t>Ethical issues in sales promotion</a:t>
            </a:r>
            <a:endParaRPr lang="en-GB" altLang="ar-SA" sz="3600" b="1" dirty="0">
              <a:solidFill>
                <a:schemeClr val="bg1"/>
              </a:solidFill>
              <a:latin typeface="Times New Roman" panose="02020603050405020304" pitchFamily="18" charset="0"/>
            </a:endParaRPr>
          </a:p>
        </p:txBody>
      </p:sp>
      <p:sp>
        <p:nvSpPr>
          <p:cNvPr id="9" name="Content Placeholder 2"/>
          <p:cNvSpPr txBox="1">
            <a:spLocks/>
          </p:cNvSpPr>
          <p:nvPr/>
        </p:nvSpPr>
        <p:spPr>
          <a:xfrm>
            <a:off x="1137424" y="1628747"/>
            <a:ext cx="10337180" cy="3841942"/>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Sales promotion is the function of marketing which seeks to achieve given objectives by the adding of extrinsic tangible value to a product or service </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It concerns the making of a featured offer to a defined customer group within a specific time limit </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Consumer-oriented sales promotions are unethical when the sales promoter offers consumers a reward for their behaviour that is never </a:t>
            </a:r>
            <a:r>
              <a:rPr lang="en-GB" altLang="ar-SA" sz="2400" dirty="0" smtClean="0">
                <a:latin typeface="Times New Roman" panose="02020603050405020304" pitchFamily="18" charset="0"/>
                <a:cs typeface="Times New Roman" panose="02020603050405020304" pitchFamily="18" charset="0"/>
              </a:rPr>
              <a:t>delivered</a:t>
            </a:r>
            <a:endParaRPr lang="en-GB" altLang="ar-SA" sz="2400" dirty="0" smtClean="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34</a:t>
            </a:fld>
            <a:endParaRPr lang="ar-SA" sz="2400" b="1">
              <a:solidFill>
                <a:schemeClr val="tx1"/>
              </a:solidFill>
            </a:endParaRPr>
          </a:p>
        </p:txBody>
      </p:sp>
    </p:spTree>
    <p:extLst>
      <p:ext uri="{BB962C8B-B14F-4D97-AF65-F5344CB8AC3E}">
        <p14:creationId xmlns:p14="http://schemas.microsoft.com/office/powerpoint/2010/main" val="31639441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2" y="385743"/>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847492" y="544318"/>
            <a:ext cx="9507306" cy="633412"/>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sz="3600" dirty="0">
                <a:solidFill>
                  <a:schemeClr val="bg1"/>
                </a:solidFill>
              </a:rPr>
              <a:t>Ethical issues in advertising</a:t>
            </a:r>
          </a:p>
        </p:txBody>
      </p:sp>
      <p:sp>
        <p:nvSpPr>
          <p:cNvPr id="9" name="Content Placeholder 2"/>
          <p:cNvSpPr txBox="1">
            <a:spLocks/>
          </p:cNvSpPr>
          <p:nvPr/>
        </p:nvSpPr>
        <p:spPr>
          <a:xfrm>
            <a:off x="1285700" y="1843805"/>
            <a:ext cx="9507306" cy="3542292"/>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One of the major problems in advertising and promotion is the lack of a clear and acceptable code of conduct</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Advertising codes vary from country to country </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Advertising is primarily meant to influence the independent thinking of the consumer and change his behaviour</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Advertising can be considered as a brain- washing catalyst, which is intended to manipulate the consumer into thinking that the advertised product is the best for him, and it does not matter much whether the consumer really needs the product or not  </a:t>
            </a:r>
            <a:endParaRPr lang="en-GB" altLang="ar-SA" sz="2400" dirty="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35</a:t>
            </a:fld>
            <a:endParaRPr lang="ar-SA" sz="2400" b="1">
              <a:solidFill>
                <a:schemeClr val="tx1"/>
              </a:solidFill>
            </a:endParaRPr>
          </a:p>
        </p:txBody>
      </p:sp>
    </p:spTree>
    <p:extLst>
      <p:ext uri="{BB962C8B-B14F-4D97-AF65-F5344CB8AC3E}">
        <p14:creationId xmlns:p14="http://schemas.microsoft.com/office/powerpoint/2010/main" val="3000324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1724283" y="465895"/>
            <a:ext cx="8482361" cy="717820"/>
          </a:xfrm>
          <a:prstGeom prst="rect">
            <a:avLst/>
          </a:prstGeom>
          <a:ln>
            <a:noFill/>
          </a:ln>
        </p:spPr>
        <p:txBody>
          <a:bodyPr vert="horz" lIns="91440" tIns="45720" rIns="91440" bIns="45720" rtlCol="0" anchor="ctr">
            <a:normAutofit/>
          </a:bodyPr>
          <a:lstStyle>
            <a:defPPr>
              <a:defRPr lang="ar-SA"/>
            </a:defPPr>
            <a:lvl1pPr algn="ctr">
              <a:lnSpc>
                <a:spcPct val="90000"/>
              </a:lnSpc>
              <a:spcBef>
                <a:spcPct val="0"/>
              </a:spcBef>
              <a:buNone/>
              <a:defRPr sz="3200" b="1">
                <a:latin typeface="Times New Roman" panose="02020603050405020304" pitchFamily="18" charset="0"/>
                <a:ea typeface="+mj-ea"/>
                <a:cs typeface="+mj-cs"/>
              </a:defRPr>
            </a:lvl1pPr>
          </a:lstStyle>
          <a:p>
            <a:r>
              <a:rPr lang="en-GB" altLang="ar-SA" dirty="0">
                <a:solidFill>
                  <a:schemeClr val="bg1"/>
                </a:solidFill>
              </a:rPr>
              <a:t>Ethical issues in packaging</a:t>
            </a:r>
          </a:p>
        </p:txBody>
      </p:sp>
      <p:sp>
        <p:nvSpPr>
          <p:cNvPr id="9" name="Content Placeholder 2"/>
          <p:cNvSpPr txBox="1">
            <a:spLocks/>
          </p:cNvSpPr>
          <p:nvPr/>
        </p:nvSpPr>
        <p:spPr>
          <a:xfrm>
            <a:off x="1081670" y="1701159"/>
            <a:ext cx="10649414" cy="3397829"/>
          </a:xfrm>
          <a:prstGeom prst="rect">
            <a:avLst/>
          </a:prstGeom>
          <a:ln>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6"/>
              </a:buBlip>
            </a:pPr>
            <a:r>
              <a:rPr lang="en-GB" altLang="ar-SA" dirty="0" smtClean="0">
                <a:latin typeface="Times New Roman" panose="02020603050405020304" pitchFamily="18" charset="0"/>
                <a:cs typeface="Times New Roman" panose="02020603050405020304" pitchFamily="18" charset="0"/>
              </a:rPr>
              <a:t>Four aspects of packaging involve ethical issues:</a:t>
            </a:r>
          </a:p>
          <a:p>
            <a:pPr lvl="1">
              <a:buFont typeface="Arial" panose="020B0604020202020204" pitchFamily="34" charset="0"/>
              <a:buNone/>
            </a:pPr>
            <a:r>
              <a:rPr lang="en-GB" altLang="ar-SA" dirty="0" err="1" smtClean="0">
                <a:latin typeface="Times New Roman" panose="02020603050405020304" pitchFamily="18" charset="0"/>
                <a:cs typeface="Times New Roman" panose="02020603050405020304" pitchFamily="18" charset="0"/>
              </a:rPr>
              <a:t>i</a:t>
            </a:r>
            <a:r>
              <a:rPr lang="en-GB" altLang="ar-SA" dirty="0" smtClean="0">
                <a:latin typeface="Times New Roman" panose="02020603050405020304" pitchFamily="18" charset="0"/>
                <a:cs typeface="Times New Roman" panose="02020603050405020304" pitchFamily="18" charset="0"/>
              </a:rPr>
              <a:t>) Label information</a:t>
            </a:r>
          </a:p>
          <a:p>
            <a:pPr lvl="1">
              <a:buFont typeface="Arial" panose="020B0604020202020204" pitchFamily="34" charset="0"/>
              <a:buNone/>
            </a:pPr>
            <a:r>
              <a:rPr lang="en-GB" altLang="ar-SA" dirty="0" smtClean="0">
                <a:latin typeface="Times New Roman" panose="02020603050405020304" pitchFamily="18" charset="0"/>
                <a:cs typeface="Times New Roman" panose="02020603050405020304" pitchFamily="18" charset="0"/>
              </a:rPr>
              <a:t>ii) Packaging graphics</a:t>
            </a:r>
          </a:p>
          <a:p>
            <a:pPr lvl="1">
              <a:buFont typeface="Arial" panose="020B0604020202020204" pitchFamily="34" charset="0"/>
              <a:buNone/>
            </a:pPr>
            <a:r>
              <a:rPr lang="en-GB" altLang="ar-SA" dirty="0" smtClean="0">
                <a:latin typeface="Times New Roman" panose="02020603050405020304" pitchFamily="18" charset="0"/>
                <a:cs typeface="Times New Roman" panose="02020603050405020304" pitchFamily="18" charset="0"/>
              </a:rPr>
              <a:t>iii) Packaging safety</a:t>
            </a:r>
          </a:p>
          <a:p>
            <a:pPr lvl="1">
              <a:buFont typeface="Arial" panose="020B0604020202020204" pitchFamily="34" charset="0"/>
              <a:buNone/>
            </a:pPr>
            <a:r>
              <a:rPr lang="en-GB" altLang="ar-SA" dirty="0" smtClean="0">
                <a:latin typeface="Times New Roman" panose="02020603050405020304" pitchFamily="18" charset="0"/>
                <a:cs typeface="Times New Roman" panose="02020603050405020304" pitchFamily="18" charset="0"/>
              </a:rPr>
              <a:t>iv) Environmental implications of packaging </a:t>
            </a:r>
          </a:p>
          <a:p>
            <a:pPr algn="just">
              <a:buFontTx/>
              <a:buBlip>
                <a:blip r:embed="rId6"/>
              </a:buBlip>
            </a:pPr>
            <a:r>
              <a:rPr lang="en-GB" altLang="ar-SA" dirty="0" smtClean="0">
                <a:latin typeface="Times New Roman" panose="02020603050405020304" pitchFamily="18" charset="0"/>
                <a:cs typeface="Times New Roman" panose="02020603050405020304" pitchFamily="18" charset="0"/>
              </a:rPr>
              <a:t>Label information on packages can mislead consumers by providing exaggerated information or by unethically suggesting that product contains more of desired attributes or less of desired attributes that is actually the case </a:t>
            </a:r>
            <a:endParaRPr lang="en-GB" altLang="ar-SA" dirty="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36</a:t>
            </a:fld>
            <a:endParaRPr lang="ar-SA" sz="2400" b="1">
              <a:solidFill>
                <a:schemeClr val="tx1"/>
              </a:solidFill>
            </a:endParaRPr>
          </a:p>
        </p:txBody>
      </p:sp>
    </p:spTree>
    <p:extLst>
      <p:ext uri="{BB962C8B-B14F-4D97-AF65-F5344CB8AC3E}">
        <p14:creationId xmlns:p14="http://schemas.microsoft.com/office/powerpoint/2010/main" val="18853069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751212" cy="20171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30613" y="236724"/>
            <a:ext cx="231017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Chapter-3</a:t>
            </a:r>
          </a:p>
        </p:txBody>
      </p:sp>
      <p:sp>
        <p:nvSpPr>
          <p:cNvPr id="8" name="Title 1"/>
          <p:cNvSpPr txBox="1">
            <a:spLocks/>
          </p:cNvSpPr>
          <p:nvPr/>
        </p:nvSpPr>
        <p:spPr>
          <a:xfrm>
            <a:off x="535259" y="394789"/>
            <a:ext cx="10614102" cy="820621"/>
          </a:xfrm>
          <a:prstGeom prst="rect">
            <a:avLst/>
          </a:prstGeom>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ar-SA" sz="3600" b="1" dirty="0" smtClean="0">
                <a:solidFill>
                  <a:schemeClr val="bg1"/>
                </a:solidFill>
                <a:latin typeface="Times New Roman" panose="02020603050405020304" pitchFamily="18" charset="0"/>
              </a:rPr>
              <a:t>Ethics in marketing research</a:t>
            </a:r>
            <a:endParaRPr lang="en-GB" altLang="ar-SA" sz="3600" b="1" dirty="0">
              <a:solidFill>
                <a:schemeClr val="bg1"/>
              </a:solidFill>
              <a:latin typeface="Times New Roman" panose="02020603050405020304" pitchFamily="18" charset="0"/>
            </a:endParaRPr>
          </a:p>
        </p:txBody>
      </p:sp>
      <p:sp>
        <p:nvSpPr>
          <p:cNvPr id="9" name="Content Placeholder 2"/>
          <p:cNvSpPr txBox="1">
            <a:spLocks/>
          </p:cNvSpPr>
          <p:nvPr/>
        </p:nvSpPr>
        <p:spPr>
          <a:xfrm>
            <a:off x="1353038" y="1846924"/>
            <a:ext cx="10153161" cy="3813366"/>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6"/>
              </a:buBlip>
            </a:pPr>
            <a:r>
              <a:rPr lang="en-GB" altLang="ar-SA" sz="2400" dirty="0" smtClean="0">
                <a:latin typeface="Times New Roman" panose="02020603050405020304" pitchFamily="18" charset="0"/>
                <a:cs typeface="Times New Roman" panose="02020603050405020304" pitchFamily="18" charset="0"/>
              </a:rPr>
              <a:t>Marketing research is subjected to public scrutiny, as it involves direct contact with the public </a:t>
            </a:r>
          </a:p>
          <a:p>
            <a:pPr algn="just">
              <a:buFontTx/>
              <a:buBlip>
                <a:blip r:embed="rId6"/>
              </a:buBlip>
            </a:pPr>
            <a:r>
              <a:rPr lang="en-GB" altLang="ar-SA" sz="2400" dirty="0" smtClean="0">
                <a:latin typeface="Times New Roman" panose="02020603050405020304" pitchFamily="18" charset="0"/>
                <a:cs typeface="Times New Roman" panose="02020603050405020304" pitchFamily="18" charset="0"/>
              </a:rPr>
              <a:t>Identification of people affected by marketing research enables us to be aware of some readily discernible and easily avoidable ethical pitfalls</a:t>
            </a:r>
          </a:p>
          <a:p>
            <a:pPr algn="just">
              <a:buBlip>
                <a:blip r:embed="rId6"/>
              </a:buBlip>
            </a:pPr>
            <a:r>
              <a:rPr lang="en-GB" sz="2400" dirty="0">
                <a:latin typeface="Times New Roman" pitchFamily="18" charset="0"/>
                <a:cs typeface="Times New Roman" pitchFamily="18" charset="0"/>
              </a:rPr>
              <a:t>With regard to the public as a whole, ethical concerns revolve primarily around the methods of gaining and reporting research </a:t>
            </a:r>
            <a:r>
              <a:rPr lang="en-GB" sz="2400" dirty="0" smtClean="0">
                <a:latin typeface="Times New Roman" pitchFamily="18" charset="0"/>
                <a:cs typeface="Times New Roman" pitchFamily="18" charset="0"/>
              </a:rPr>
              <a:t>results</a:t>
            </a:r>
            <a:endParaRPr lang="ar-SA" sz="2400" dirty="0" smtClean="0">
              <a:latin typeface="Times New Roman" pitchFamily="18" charset="0"/>
              <a:cs typeface="Times New Roman" pitchFamily="18" charset="0"/>
            </a:endParaRPr>
          </a:p>
          <a:p>
            <a:pPr algn="just">
              <a:buBlip>
                <a:blip r:embed="rId6"/>
              </a:buBlip>
            </a:pPr>
            <a:r>
              <a:rPr lang="en-GB" sz="2400" dirty="0">
                <a:latin typeface="Times New Roman" pitchFamily="18" charset="0"/>
                <a:cs typeface="Times New Roman" pitchFamily="18" charset="0"/>
              </a:rPr>
              <a:t>Care should be taken to avoid incomplete reporting, misleading reporting, and biased research </a:t>
            </a:r>
          </a:p>
          <a:p>
            <a:pPr algn="just">
              <a:buBlip>
                <a:blip r:embed="rId6"/>
              </a:buBlip>
            </a:pPr>
            <a:endParaRPr lang="en-GB" sz="2400" dirty="0">
              <a:latin typeface="Times New Roman" pitchFamily="18" charset="0"/>
              <a:cs typeface="Times New Roman" pitchFamily="18" charset="0"/>
            </a:endParaRPr>
          </a:p>
          <a:p>
            <a:pPr algn="just">
              <a:buFontTx/>
              <a:buBlip>
                <a:blip r:embed="rId6"/>
              </a:buBlip>
            </a:pPr>
            <a:endParaRPr lang="en-GB" altLang="ar-SA" sz="2400" dirty="0" smtClean="0">
              <a:latin typeface="Times New Roman" panose="02020603050405020304" pitchFamily="18" charset="0"/>
              <a:cs typeface="Times New Roman" panose="02020603050405020304" pitchFamily="18" charset="0"/>
            </a:endParaRPr>
          </a:p>
        </p:txBody>
      </p:sp>
      <p:sp>
        <p:nvSpPr>
          <p:cNvPr id="10" name="Slide Number Placeholder 9"/>
          <p:cNvSpPr>
            <a:spLocks noGrp="1"/>
          </p:cNvSpPr>
          <p:nvPr>
            <p:ph type="sldNum" sz="quarter" idx="12"/>
          </p:nvPr>
        </p:nvSpPr>
        <p:spPr/>
        <p:txBody>
          <a:bodyPr vert="horz" lIns="91440" tIns="45720" rIns="91440" bIns="45720" rtlCol="0" anchor="ctr"/>
          <a:lstStyle/>
          <a:p>
            <a:pPr algn="ctr"/>
            <a:fld id="{3723CF12-6361-4C03-AF0A-C19B7685DF40}" type="slidenum">
              <a:rPr lang="ar-SA" sz="2400" b="1">
                <a:solidFill>
                  <a:schemeClr val="tx1"/>
                </a:solidFill>
              </a:rPr>
              <a:pPr algn="ctr"/>
              <a:t>37</a:t>
            </a:fld>
            <a:endParaRPr lang="ar-SA" sz="2400" b="1">
              <a:solidFill>
                <a:schemeClr val="tx1"/>
              </a:solidFill>
            </a:endParaRPr>
          </a:p>
        </p:txBody>
      </p:sp>
    </p:spTree>
    <p:extLst>
      <p:ext uri="{BB962C8B-B14F-4D97-AF65-F5344CB8AC3E}">
        <p14:creationId xmlns:p14="http://schemas.microsoft.com/office/powerpoint/2010/main" val="10196073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TotalTime>
  <Words>2011</Words>
  <Application>Microsoft Office PowerPoint</Application>
  <PresentationFormat>Widescreen</PresentationFormat>
  <Paragraphs>307</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ＭＳ Ｐゴシック</vt:lpstr>
      <vt:lpstr>Aharoni</vt:lpstr>
      <vt:lpstr>Arial</vt:lpstr>
      <vt:lpstr>Arial Black</vt:lpstr>
      <vt:lpstr>Arial Narrow</vt:lpstr>
      <vt:lpstr>Calibri</vt:lpstr>
      <vt:lpstr>Calibri Light</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ABUBAKR</cp:lastModifiedBy>
  <cp:revision>33</cp:revision>
  <dcterms:created xsi:type="dcterms:W3CDTF">2022-02-05T16:08:12Z</dcterms:created>
  <dcterms:modified xsi:type="dcterms:W3CDTF">2022-02-11T14:00:57Z</dcterms:modified>
</cp:coreProperties>
</file>