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m4a" ContentType="audi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Lst>
  <p:notesMasterIdLst>
    <p:notesMasterId r:id="rId88"/>
  </p:notesMasterIdLst>
  <p:sldIdLst>
    <p:sldId id="440" r:id="rId2"/>
    <p:sldId id="484" r:id="rId3"/>
    <p:sldId id="525" r:id="rId4"/>
    <p:sldId id="503" r:id="rId5"/>
    <p:sldId id="521" r:id="rId6"/>
    <p:sldId id="504" r:id="rId7"/>
    <p:sldId id="505" r:id="rId8"/>
    <p:sldId id="506" r:id="rId9"/>
    <p:sldId id="507" r:id="rId10"/>
    <p:sldId id="508" r:id="rId11"/>
    <p:sldId id="509" r:id="rId12"/>
    <p:sldId id="522" r:id="rId13"/>
    <p:sldId id="510" r:id="rId14"/>
    <p:sldId id="511" r:id="rId15"/>
    <p:sldId id="512" r:id="rId16"/>
    <p:sldId id="513" r:id="rId17"/>
    <p:sldId id="514" r:id="rId18"/>
    <p:sldId id="474" r:id="rId19"/>
    <p:sldId id="481" r:id="rId20"/>
    <p:sldId id="482" r:id="rId21"/>
    <p:sldId id="526" r:id="rId22"/>
    <p:sldId id="527" r:id="rId23"/>
    <p:sldId id="528" r:id="rId24"/>
    <p:sldId id="529" r:id="rId25"/>
    <p:sldId id="530" r:id="rId26"/>
    <p:sldId id="531" r:id="rId27"/>
    <p:sldId id="532" r:id="rId28"/>
    <p:sldId id="533" r:id="rId29"/>
    <p:sldId id="534" r:id="rId30"/>
    <p:sldId id="535" r:id="rId31"/>
    <p:sldId id="536" r:id="rId32"/>
    <p:sldId id="537" r:id="rId33"/>
    <p:sldId id="538" r:id="rId34"/>
    <p:sldId id="539" r:id="rId35"/>
    <p:sldId id="540" r:id="rId36"/>
    <p:sldId id="541" r:id="rId37"/>
    <p:sldId id="542" r:id="rId38"/>
    <p:sldId id="543" r:id="rId39"/>
    <p:sldId id="544" r:id="rId40"/>
    <p:sldId id="545" r:id="rId41"/>
    <p:sldId id="546" r:id="rId42"/>
    <p:sldId id="547" r:id="rId43"/>
    <p:sldId id="548" r:id="rId44"/>
    <p:sldId id="549" r:id="rId45"/>
    <p:sldId id="550" r:id="rId46"/>
    <p:sldId id="551" r:id="rId47"/>
    <p:sldId id="552" r:id="rId48"/>
    <p:sldId id="553" r:id="rId49"/>
    <p:sldId id="554" r:id="rId50"/>
    <p:sldId id="555" r:id="rId51"/>
    <p:sldId id="556" r:id="rId52"/>
    <p:sldId id="557" r:id="rId53"/>
    <p:sldId id="558" r:id="rId54"/>
    <p:sldId id="559" r:id="rId55"/>
    <p:sldId id="560" r:id="rId56"/>
    <p:sldId id="561" r:id="rId57"/>
    <p:sldId id="562" r:id="rId58"/>
    <p:sldId id="563" r:id="rId59"/>
    <p:sldId id="564" r:id="rId60"/>
    <p:sldId id="565" r:id="rId61"/>
    <p:sldId id="566" r:id="rId62"/>
    <p:sldId id="567" r:id="rId63"/>
    <p:sldId id="568" r:id="rId64"/>
    <p:sldId id="569" r:id="rId65"/>
    <p:sldId id="570" r:id="rId66"/>
    <p:sldId id="571" r:id="rId67"/>
    <p:sldId id="572" r:id="rId68"/>
    <p:sldId id="573" r:id="rId69"/>
    <p:sldId id="574" r:id="rId70"/>
    <p:sldId id="575" r:id="rId71"/>
    <p:sldId id="576" r:id="rId72"/>
    <p:sldId id="577" r:id="rId73"/>
    <p:sldId id="578" r:id="rId74"/>
    <p:sldId id="579" r:id="rId75"/>
    <p:sldId id="580" r:id="rId76"/>
    <p:sldId id="581" r:id="rId77"/>
    <p:sldId id="582" r:id="rId78"/>
    <p:sldId id="583" r:id="rId79"/>
    <p:sldId id="584" r:id="rId80"/>
    <p:sldId id="585" r:id="rId81"/>
    <p:sldId id="586" r:id="rId82"/>
    <p:sldId id="587" r:id="rId83"/>
    <p:sldId id="588" r:id="rId84"/>
    <p:sldId id="589" r:id="rId85"/>
    <p:sldId id="590" r:id="rId86"/>
    <p:sldId id="304" r:id="rId8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8C01"/>
    <a:srgbClr val="24A9E1"/>
    <a:srgbClr val="FF9518"/>
    <a:srgbClr val="00AAE6"/>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854ACC6-ED9B-40EE-A3A1-F0CBD42DBE2F}" v="31" dt="2024-10-10T16:22:17.21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29" autoAdjust="0"/>
    <p:restoredTop sz="94660"/>
  </p:normalViewPr>
  <p:slideViewPr>
    <p:cSldViewPr snapToGrid="0">
      <p:cViewPr varScale="1">
        <p:scale>
          <a:sx n="69" d="100"/>
          <a:sy n="69" d="100"/>
        </p:scale>
        <p:origin x="376" y="5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presProps" Target="pres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viewProps" Target="view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microsoft.com/office/2016/11/relationships/changesInfo" Target="changesInfos/changesInfo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notesMaster" Target="notesMasters/notesMaster1.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ableStyles" Target="tableStyle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tokki" userId="6b4e99cb2147362f" providerId="LiveId" clId="{B854ACC6-ED9B-40EE-A3A1-F0CBD42DBE2F}"/>
    <pc:docChg chg="custSel modSld">
      <pc:chgData name="kiki tokki" userId="6b4e99cb2147362f" providerId="LiveId" clId="{B854ACC6-ED9B-40EE-A3A1-F0CBD42DBE2F}" dt="2024-10-10T16:44:16.922" v="96" actId="207"/>
      <pc:docMkLst>
        <pc:docMk/>
      </pc:docMkLst>
      <pc:sldChg chg="modSp mod">
        <pc:chgData name="kiki tokki" userId="6b4e99cb2147362f" providerId="LiveId" clId="{B854ACC6-ED9B-40EE-A3A1-F0CBD42DBE2F}" dt="2024-10-10T16:10:21.894" v="0"/>
        <pc:sldMkLst>
          <pc:docMk/>
          <pc:sldMk cId="1659119429" sldId="531"/>
        </pc:sldMkLst>
        <pc:spChg chg="mod">
          <ac:chgData name="kiki tokki" userId="6b4e99cb2147362f" providerId="LiveId" clId="{B854ACC6-ED9B-40EE-A3A1-F0CBD42DBE2F}" dt="2024-10-10T16:10:21.894" v="0"/>
          <ac:spMkLst>
            <pc:docMk/>
            <pc:sldMk cId="1659119429" sldId="531"/>
            <ac:spMk id="9" creationId="{00000000-0000-0000-0000-000000000000}"/>
          </ac:spMkLst>
        </pc:spChg>
      </pc:sldChg>
      <pc:sldChg chg="addSp modSp">
        <pc:chgData name="kiki tokki" userId="6b4e99cb2147362f" providerId="LiveId" clId="{B854ACC6-ED9B-40EE-A3A1-F0CBD42DBE2F}" dt="2024-10-10T16:18:39.912" v="37" actId="14100"/>
        <pc:sldMkLst>
          <pc:docMk/>
          <pc:sldMk cId="2459653339" sldId="542"/>
        </pc:sldMkLst>
        <pc:picChg chg="add mod">
          <ac:chgData name="kiki tokki" userId="6b4e99cb2147362f" providerId="LiveId" clId="{B854ACC6-ED9B-40EE-A3A1-F0CBD42DBE2F}" dt="2024-10-10T16:18:39.912" v="37" actId="14100"/>
          <ac:picMkLst>
            <pc:docMk/>
            <pc:sldMk cId="2459653339" sldId="542"/>
            <ac:picMk id="1026" creationId="{2C3D9C10-E548-09E0-F539-4CD30E24A201}"/>
          </ac:picMkLst>
        </pc:picChg>
      </pc:sldChg>
      <pc:sldChg chg="modSp mod">
        <pc:chgData name="kiki tokki" userId="6b4e99cb2147362f" providerId="LiveId" clId="{B854ACC6-ED9B-40EE-A3A1-F0CBD42DBE2F}" dt="2024-10-10T16:19:38.892" v="38" actId="207"/>
        <pc:sldMkLst>
          <pc:docMk/>
          <pc:sldMk cId="1525248433" sldId="546"/>
        </pc:sldMkLst>
        <pc:spChg chg="mod">
          <ac:chgData name="kiki tokki" userId="6b4e99cb2147362f" providerId="LiveId" clId="{B854ACC6-ED9B-40EE-A3A1-F0CBD42DBE2F}" dt="2024-10-10T16:19:38.892" v="38" actId="207"/>
          <ac:spMkLst>
            <pc:docMk/>
            <pc:sldMk cId="1525248433" sldId="546"/>
            <ac:spMk id="9" creationId="{00000000-0000-0000-0000-000000000000}"/>
          </ac:spMkLst>
        </pc:spChg>
      </pc:sldChg>
      <pc:sldChg chg="addSp modSp mod">
        <pc:chgData name="kiki tokki" userId="6b4e99cb2147362f" providerId="LiveId" clId="{B854ACC6-ED9B-40EE-A3A1-F0CBD42DBE2F}" dt="2024-10-10T16:24:35.167" v="65" actId="207"/>
        <pc:sldMkLst>
          <pc:docMk/>
          <pc:sldMk cId="2807276423" sldId="548"/>
        </pc:sldMkLst>
        <pc:spChg chg="add mod">
          <ac:chgData name="kiki tokki" userId="6b4e99cb2147362f" providerId="LiveId" clId="{B854ACC6-ED9B-40EE-A3A1-F0CBD42DBE2F}" dt="2024-10-10T16:24:35.167" v="65" actId="207"/>
          <ac:spMkLst>
            <pc:docMk/>
            <pc:sldMk cId="2807276423" sldId="548"/>
            <ac:spMk id="7" creationId="{23219CB6-71CD-E7E9-49B4-10A672690986}"/>
          </ac:spMkLst>
        </pc:spChg>
        <pc:spChg chg="mod">
          <ac:chgData name="kiki tokki" userId="6b4e99cb2147362f" providerId="LiveId" clId="{B854ACC6-ED9B-40EE-A3A1-F0CBD42DBE2F}" dt="2024-10-10T16:24:22.745" v="64" actId="115"/>
          <ac:spMkLst>
            <pc:docMk/>
            <pc:sldMk cId="2807276423" sldId="548"/>
            <ac:spMk id="9" creationId="{00000000-0000-0000-0000-000000000000}"/>
          </ac:spMkLst>
        </pc:spChg>
      </pc:sldChg>
      <pc:sldChg chg="addSp delSp modSp mod">
        <pc:chgData name="kiki tokki" userId="6b4e99cb2147362f" providerId="LiveId" clId="{B854ACC6-ED9B-40EE-A3A1-F0CBD42DBE2F}" dt="2024-10-10T16:27:15.916" v="82" actId="113"/>
        <pc:sldMkLst>
          <pc:docMk/>
          <pc:sldMk cId="1039361622" sldId="552"/>
        </pc:sldMkLst>
        <pc:spChg chg="mod">
          <ac:chgData name="kiki tokki" userId="6b4e99cb2147362f" providerId="LiveId" clId="{B854ACC6-ED9B-40EE-A3A1-F0CBD42DBE2F}" dt="2024-10-10T16:26:31.007" v="78" actId="404"/>
          <ac:spMkLst>
            <pc:docMk/>
            <pc:sldMk cId="1039361622" sldId="552"/>
            <ac:spMk id="9" creationId="{00000000-0000-0000-0000-000000000000}"/>
          </ac:spMkLst>
        </pc:spChg>
        <pc:spChg chg="add mod">
          <ac:chgData name="kiki tokki" userId="6b4e99cb2147362f" providerId="LiveId" clId="{B854ACC6-ED9B-40EE-A3A1-F0CBD42DBE2F}" dt="2024-10-10T16:27:15.916" v="82" actId="113"/>
          <ac:spMkLst>
            <pc:docMk/>
            <pc:sldMk cId="1039361622" sldId="552"/>
            <ac:spMk id="10" creationId="{4BE0C83E-AD97-DF6F-C1FF-14AE824D8A45}"/>
          </ac:spMkLst>
        </pc:spChg>
        <pc:picChg chg="del">
          <ac:chgData name="kiki tokki" userId="6b4e99cb2147362f" providerId="LiveId" clId="{B854ACC6-ED9B-40EE-A3A1-F0CBD42DBE2F}" dt="2024-10-10T16:25:57.885" v="74" actId="478"/>
          <ac:picMkLst>
            <pc:docMk/>
            <pc:sldMk cId="1039361622" sldId="552"/>
            <ac:picMk id="3" creationId="{00000000-0000-0000-0000-000000000000}"/>
          </ac:picMkLst>
        </pc:picChg>
      </pc:sldChg>
      <pc:sldChg chg="modSp mod">
        <pc:chgData name="kiki tokki" userId="6b4e99cb2147362f" providerId="LiveId" clId="{B854ACC6-ED9B-40EE-A3A1-F0CBD42DBE2F}" dt="2024-10-10T16:31:34.237" v="84"/>
        <pc:sldMkLst>
          <pc:docMk/>
          <pc:sldMk cId="2963074966" sldId="562"/>
        </pc:sldMkLst>
        <pc:spChg chg="mod">
          <ac:chgData name="kiki tokki" userId="6b4e99cb2147362f" providerId="LiveId" clId="{B854ACC6-ED9B-40EE-A3A1-F0CBD42DBE2F}" dt="2024-10-10T16:31:34.237" v="84"/>
          <ac:spMkLst>
            <pc:docMk/>
            <pc:sldMk cId="2963074966" sldId="562"/>
            <ac:spMk id="9" creationId="{00000000-0000-0000-0000-000000000000}"/>
          </ac:spMkLst>
        </pc:spChg>
      </pc:sldChg>
      <pc:sldChg chg="modSp mod">
        <pc:chgData name="kiki tokki" userId="6b4e99cb2147362f" providerId="LiveId" clId="{B854ACC6-ED9B-40EE-A3A1-F0CBD42DBE2F}" dt="2024-10-10T16:39:20.388" v="95" actId="782"/>
        <pc:sldMkLst>
          <pc:docMk/>
          <pc:sldMk cId="895338597" sldId="563"/>
        </pc:sldMkLst>
        <pc:spChg chg="mod">
          <ac:chgData name="kiki tokki" userId="6b4e99cb2147362f" providerId="LiveId" clId="{B854ACC6-ED9B-40EE-A3A1-F0CBD42DBE2F}" dt="2024-10-10T16:39:20.388" v="95" actId="782"/>
          <ac:spMkLst>
            <pc:docMk/>
            <pc:sldMk cId="895338597" sldId="563"/>
            <ac:spMk id="11" creationId="{FABCB7A5-865E-AD3D-5FE7-8FF050C682AC}"/>
          </ac:spMkLst>
        </pc:spChg>
      </pc:sldChg>
      <pc:sldChg chg="modSp mod">
        <pc:chgData name="kiki tokki" userId="6b4e99cb2147362f" providerId="LiveId" clId="{B854ACC6-ED9B-40EE-A3A1-F0CBD42DBE2F}" dt="2024-10-10T16:44:16.922" v="96" actId="207"/>
        <pc:sldMkLst>
          <pc:docMk/>
          <pc:sldMk cId="2734828381" sldId="569"/>
        </pc:sldMkLst>
        <pc:spChg chg="mod">
          <ac:chgData name="kiki tokki" userId="6b4e99cb2147362f" providerId="LiveId" clId="{B854ACC6-ED9B-40EE-A3A1-F0CBD42DBE2F}" dt="2024-10-10T16:44:16.922" v="96" actId="207"/>
          <ac:spMkLst>
            <pc:docMk/>
            <pc:sldMk cId="2734828381" sldId="569"/>
            <ac:spMk id="9" creationId="{00000000-0000-0000-0000-000000000000}"/>
          </ac:spMkLst>
        </pc:spChg>
      </pc:sldChg>
      <pc:sldChg chg="modSp mod">
        <pc:chgData name="kiki tokki" userId="6b4e99cb2147362f" providerId="LiveId" clId="{B854ACC6-ED9B-40EE-A3A1-F0CBD42DBE2F}" dt="2024-10-10T16:12:37.509" v="8" actId="20577"/>
        <pc:sldMkLst>
          <pc:docMk/>
          <pc:sldMk cId="774196605" sldId="571"/>
        </pc:sldMkLst>
        <pc:graphicFrameChg chg="mod modGraphic">
          <ac:chgData name="kiki tokki" userId="6b4e99cb2147362f" providerId="LiveId" clId="{B854ACC6-ED9B-40EE-A3A1-F0CBD42DBE2F}" dt="2024-10-10T16:12:37.509" v="8" actId="20577"/>
          <ac:graphicFrameMkLst>
            <pc:docMk/>
            <pc:sldMk cId="774196605" sldId="571"/>
            <ac:graphicFrameMk id="10" creationId="{95BEA478-9A07-84B1-0EA8-85914975CB18}"/>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D1E7F2-CA2B-4ADA-AE50-0D59D277A235}" type="doc">
      <dgm:prSet loTypeId="urn:microsoft.com/office/officeart/2005/8/layout/venn1" loCatId="relationship" qsTypeId="urn:microsoft.com/office/officeart/2005/8/quickstyle/simple1" qsCatId="simple" csTypeId="urn:microsoft.com/office/officeart/2005/8/colors/accent1_2" csCatId="accent1" phldr="1"/>
      <dgm:spPr/>
    </dgm:pt>
    <dgm:pt modelId="{C9E5BE23-E3BB-4E74-9F68-452308C27416}">
      <dgm:prSet phldrT="[Text]"/>
      <dgm:spPr>
        <a:solidFill>
          <a:srgbClr val="FF9518">
            <a:alpha val="50000"/>
          </a:srgbClr>
        </a:solidFill>
      </dgm:spPr>
      <dgm:t>
        <a:bodyPr/>
        <a:lstStyle/>
        <a:p>
          <a:r>
            <a:rPr lang="en-US" dirty="0"/>
            <a:t>Leadership</a:t>
          </a:r>
        </a:p>
      </dgm:t>
    </dgm:pt>
    <dgm:pt modelId="{2A1F7219-BC53-4FA9-A3FA-F3A2CD0DF023}" type="parTrans" cxnId="{FAEF979D-9883-47B6-9A61-8484518F1259}">
      <dgm:prSet/>
      <dgm:spPr/>
      <dgm:t>
        <a:bodyPr/>
        <a:lstStyle/>
        <a:p>
          <a:endParaRPr lang="en-US"/>
        </a:p>
      </dgm:t>
    </dgm:pt>
    <dgm:pt modelId="{C3DE7AC0-C255-4EB9-BBF8-4F588472AC21}" type="sibTrans" cxnId="{FAEF979D-9883-47B6-9A61-8484518F1259}">
      <dgm:prSet/>
      <dgm:spPr/>
      <dgm:t>
        <a:bodyPr/>
        <a:lstStyle/>
        <a:p>
          <a:endParaRPr lang="en-US"/>
        </a:p>
      </dgm:t>
    </dgm:pt>
    <dgm:pt modelId="{94EFBF99-C1E7-43A9-B291-D4ACF8E87C7A}">
      <dgm:prSet phldrT="[Text]"/>
      <dgm:spPr/>
      <dgm:t>
        <a:bodyPr/>
        <a:lstStyle/>
        <a:p>
          <a:r>
            <a:rPr lang="en-US" dirty="0"/>
            <a:t>Digitization &amp; Digitalization</a:t>
          </a:r>
        </a:p>
      </dgm:t>
    </dgm:pt>
    <dgm:pt modelId="{2772B259-950F-418B-90C4-3E7BFC61DCC3}" type="parTrans" cxnId="{2E6B03FF-A01F-4852-81E3-95FA5DBD5B70}">
      <dgm:prSet/>
      <dgm:spPr/>
      <dgm:t>
        <a:bodyPr/>
        <a:lstStyle/>
        <a:p>
          <a:endParaRPr lang="en-US"/>
        </a:p>
      </dgm:t>
    </dgm:pt>
    <dgm:pt modelId="{05997630-519E-4F59-962C-E59B9FBAE83B}" type="sibTrans" cxnId="{2E6B03FF-A01F-4852-81E3-95FA5DBD5B70}">
      <dgm:prSet/>
      <dgm:spPr/>
      <dgm:t>
        <a:bodyPr/>
        <a:lstStyle/>
        <a:p>
          <a:endParaRPr lang="en-US"/>
        </a:p>
      </dgm:t>
    </dgm:pt>
    <dgm:pt modelId="{04248F09-A79F-44BA-9292-838E29A9CB53}">
      <dgm:prSet phldrT="[Text]"/>
      <dgm:spPr>
        <a:solidFill>
          <a:srgbClr val="7030A0">
            <a:alpha val="50000"/>
          </a:srgbClr>
        </a:solidFill>
      </dgm:spPr>
      <dgm:t>
        <a:bodyPr/>
        <a:lstStyle/>
        <a:p>
          <a:r>
            <a:rPr lang="en-US" dirty="0"/>
            <a:t>Media</a:t>
          </a:r>
        </a:p>
      </dgm:t>
    </dgm:pt>
    <dgm:pt modelId="{20DE29F9-8B34-4B74-BCCF-6C7E63F8A24B}" type="parTrans" cxnId="{4B2E74B7-164F-4B63-9A9C-5C56820147F4}">
      <dgm:prSet/>
      <dgm:spPr/>
      <dgm:t>
        <a:bodyPr/>
        <a:lstStyle/>
        <a:p>
          <a:endParaRPr lang="en-US"/>
        </a:p>
      </dgm:t>
    </dgm:pt>
    <dgm:pt modelId="{E7E33E87-7A5B-48FD-8B41-1DDCE793D583}" type="sibTrans" cxnId="{4B2E74B7-164F-4B63-9A9C-5C56820147F4}">
      <dgm:prSet/>
      <dgm:spPr/>
      <dgm:t>
        <a:bodyPr/>
        <a:lstStyle/>
        <a:p>
          <a:endParaRPr lang="en-US"/>
        </a:p>
      </dgm:t>
    </dgm:pt>
    <dgm:pt modelId="{A5E0D1BB-97FA-4842-ADC2-7DB009B7DF0B}" type="pres">
      <dgm:prSet presAssocID="{CDD1E7F2-CA2B-4ADA-AE50-0D59D277A235}" presName="compositeShape" presStyleCnt="0">
        <dgm:presLayoutVars>
          <dgm:chMax val="7"/>
          <dgm:dir/>
          <dgm:resizeHandles val="exact"/>
        </dgm:presLayoutVars>
      </dgm:prSet>
      <dgm:spPr/>
    </dgm:pt>
    <dgm:pt modelId="{84539E34-DD80-4571-9EA4-ABC32B363390}" type="pres">
      <dgm:prSet presAssocID="{C9E5BE23-E3BB-4E74-9F68-452308C27416}" presName="circ1" presStyleLbl="vennNode1" presStyleIdx="0" presStyleCnt="3"/>
      <dgm:spPr/>
    </dgm:pt>
    <dgm:pt modelId="{648AF4E7-76AD-41AA-B9A2-22D658CB850A}" type="pres">
      <dgm:prSet presAssocID="{C9E5BE23-E3BB-4E74-9F68-452308C27416}" presName="circ1Tx" presStyleLbl="revTx" presStyleIdx="0" presStyleCnt="0">
        <dgm:presLayoutVars>
          <dgm:chMax val="0"/>
          <dgm:chPref val="0"/>
          <dgm:bulletEnabled val="1"/>
        </dgm:presLayoutVars>
      </dgm:prSet>
      <dgm:spPr/>
    </dgm:pt>
    <dgm:pt modelId="{55AFD1EE-72B3-4126-B034-4C4D5FE4A92E}" type="pres">
      <dgm:prSet presAssocID="{94EFBF99-C1E7-43A9-B291-D4ACF8E87C7A}" presName="circ2" presStyleLbl="vennNode1" presStyleIdx="1" presStyleCnt="3"/>
      <dgm:spPr/>
    </dgm:pt>
    <dgm:pt modelId="{853A9235-EFDD-4030-A80A-6BD9DFF6C559}" type="pres">
      <dgm:prSet presAssocID="{94EFBF99-C1E7-43A9-B291-D4ACF8E87C7A}" presName="circ2Tx" presStyleLbl="revTx" presStyleIdx="0" presStyleCnt="0">
        <dgm:presLayoutVars>
          <dgm:chMax val="0"/>
          <dgm:chPref val="0"/>
          <dgm:bulletEnabled val="1"/>
        </dgm:presLayoutVars>
      </dgm:prSet>
      <dgm:spPr/>
    </dgm:pt>
    <dgm:pt modelId="{9FD89D8B-672F-4128-A670-8B30EAEF0804}" type="pres">
      <dgm:prSet presAssocID="{04248F09-A79F-44BA-9292-838E29A9CB53}" presName="circ3" presStyleLbl="vennNode1" presStyleIdx="2" presStyleCnt="3"/>
      <dgm:spPr/>
    </dgm:pt>
    <dgm:pt modelId="{DF774726-ABAD-420B-B698-B9AAB55C25A6}" type="pres">
      <dgm:prSet presAssocID="{04248F09-A79F-44BA-9292-838E29A9CB53}" presName="circ3Tx" presStyleLbl="revTx" presStyleIdx="0" presStyleCnt="0">
        <dgm:presLayoutVars>
          <dgm:chMax val="0"/>
          <dgm:chPref val="0"/>
          <dgm:bulletEnabled val="1"/>
        </dgm:presLayoutVars>
      </dgm:prSet>
      <dgm:spPr/>
    </dgm:pt>
  </dgm:ptLst>
  <dgm:cxnLst>
    <dgm:cxn modelId="{1B069809-CD51-4E0F-A57E-1AC08357788F}" type="presOf" srcId="{94EFBF99-C1E7-43A9-B291-D4ACF8E87C7A}" destId="{853A9235-EFDD-4030-A80A-6BD9DFF6C559}" srcOrd="1" destOrd="0" presId="urn:microsoft.com/office/officeart/2005/8/layout/venn1"/>
    <dgm:cxn modelId="{22CD1814-DE9B-4F05-A614-96B16EF084B7}" type="presOf" srcId="{C9E5BE23-E3BB-4E74-9F68-452308C27416}" destId="{648AF4E7-76AD-41AA-B9A2-22D658CB850A}" srcOrd="1" destOrd="0" presId="urn:microsoft.com/office/officeart/2005/8/layout/venn1"/>
    <dgm:cxn modelId="{25DCD620-B986-4159-A51A-FC2F0C2F0F3A}" type="presOf" srcId="{C9E5BE23-E3BB-4E74-9F68-452308C27416}" destId="{84539E34-DD80-4571-9EA4-ABC32B363390}" srcOrd="0" destOrd="0" presId="urn:microsoft.com/office/officeart/2005/8/layout/venn1"/>
    <dgm:cxn modelId="{D074A829-E211-4931-8742-A7E30AABEA87}" type="presOf" srcId="{04248F09-A79F-44BA-9292-838E29A9CB53}" destId="{DF774726-ABAD-420B-B698-B9AAB55C25A6}" srcOrd="1" destOrd="0" presId="urn:microsoft.com/office/officeart/2005/8/layout/venn1"/>
    <dgm:cxn modelId="{7DF4B743-58BB-401F-81BE-1AA2AE338F5E}" type="presOf" srcId="{CDD1E7F2-CA2B-4ADA-AE50-0D59D277A235}" destId="{A5E0D1BB-97FA-4842-ADC2-7DB009B7DF0B}" srcOrd="0" destOrd="0" presId="urn:microsoft.com/office/officeart/2005/8/layout/venn1"/>
    <dgm:cxn modelId="{9616AF46-6D5E-4414-ACB8-1B2B0B1511DA}" type="presOf" srcId="{04248F09-A79F-44BA-9292-838E29A9CB53}" destId="{9FD89D8B-672F-4128-A670-8B30EAEF0804}" srcOrd="0" destOrd="0" presId="urn:microsoft.com/office/officeart/2005/8/layout/venn1"/>
    <dgm:cxn modelId="{07BC9767-2F37-4B8B-9EB3-3DF270E25F03}" type="presOf" srcId="{94EFBF99-C1E7-43A9-B291-D4ACF8E87C7A}" destId="{55AFD1EE-72B3-4126-B034-4C4D5FE4A92E}" srcOrd="0" destOrd="0" presId="urn:microsoft.com/office/officeart/2005/8/layout/venn1"/>
    <dgm:cxn modelId="{FAEF979D-9883-47B6-9A61-8484518F1259}" srcId="{CDD1E7F2-CA2B-4ADA-AE50-0D59D277A235}" destId="{C9E5BE23-E3BB-4E74-9F68-452308C27416}" srcOrd="0" destOrd="0" parTransId="{2A1F7219-BC53-4FA9-A3FA-F3A2CD0DF023}" sibTransId="{C3DE7AC0-C255-4EB9-BBF8-4F588472AC21}"/>
    <dgm:cxn modelId="{4B2E74B7-164F-4B63-9A9C-5C56820147F4}" srcId="{CDD1E7F2-CA2B-4ADA-AE50-0D59D277A235}" destId="{04248F09-A79F-44BA-9292-838E29A9CB53}" srcOrd="2" destOrd="0" parTransId="{20DE29F9-8B34-4B74-BCCF-6C7E63F8A24B}" sibTransId="{E7E33E87-7A5B-48FD-8B41-1DDCE793D583}"/>
    <dgm:cxn modelId="{2E6B03FF-A01F-4852-81E3-95FA5DBD5B70}" srcId="{CDD1E7F2-CA2B-4ADA-AE50-0D59D277A235}" destId="{94EFBF99-C1E7-43A9-B291-D4ACF8E87C7A}" srcOrd="1" destOrd="0" parTransId="{2772B259-950F-418B-90C4-3E7BFC61DCC3}" sibTransId="{05997630-519E-4F59-962C-E59B9FBAE83B}"/>
    <dgm:cxn modelId="{F58F8410-810C-4457-8270-3BE96B497A8D}" type="presParOf" srcId="{A5E0D1BB-97FA-4842-ADC2-7DB009B7DF0B}" destId="{84539E34-DD80-4571-9EA4-ABC32B363390}" srcOrd="0" destOrd="0" presId="urn:microsoft.com/office/officeart/2005/8/layout/venn1"/>
    <dgm:cxn modelId="{715C2157-3F6F-4B10-9589-8CCB87176765}" type="presParOf" srcId="{A5E0D1BB-97FA-4842-ADC2-7DB009B7DF0B}" destId="{648AF4E7-76AD-41AA-B9A2-22D658CB850A}" srcOrd="1" destOrd="0" presId="urn:microsoft.com/office/officeart/2005/8/layout/venn1"/>
    <dgm:cxn modelId="{04F870A7-1B96-4369-99E7-FD29B348DB4C}" type="presParOf" srcId="{A5E0D1BB-97FA-4842-ADC2-7DB009B7DF0B}" destId="{55AFD1EE-72B3-4126-B034-4C4D5FE4A92E}" srcOrd="2" destOrd="0" presId="urn:microsoft.com/office/officeart/2005/8/layout/venn1"/>
    <dgm:cxn modelId="{75D8F6A0-EF17-4961-AB3E-A3F6A3FBF05D}" type="presParOf" srcId="{A5E0D1BB-97FA-4842-ADC2-7DB009B7DF0B}" destId="{853A9235-EFDD-4030-A80A-6BD9DFF6C559}" srcOrd="3" destOrd="0" presId="urn:microsoft.com/office/officeart/2005/8/layout/venn1"/>
    <dgm:cxn modelId="{A4980B20-DCEA-4545-99E5-FE6644CB4776}" type="presParOf" srcId="{A5E0D1BB-97FA-4842-ADC2-7DB009B7DF0B}" destId="{9FD89D8B-672F-4128-A670-8B30EAEF0804}" srcOrd="4" destOrd="0" presId="urn:microsoft.com/office/officeart/2005/8/layout/venn1"/>
    <dgm:cxn modelId="{A73F333A-7515-493D-AC9F-105C44FDE28B}" type="presParOf" srcId="{A5E0D1BB-97FA-4842-ADC2-7DB009B7DF0B}" destId="{DF774726-ABAD-420B-B698-B9AAB55C25A6}" srcOrd="5" destOrd="0" presId="urn:microsoft.com/office/officeart/2005/8/layout/ven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539E34-DD80-4571-9EA4-ABC32B363390}">
      <dsp:nvSpPr>
        <dsp:cNvPr id="0" name=""/>
        <dsp:cNvSpPr/>
      </dsp:nvSpPr>
      <dsp:spPr>
        <a:xfrm>
          <a:off x="1741723" y="41516"/>
          <a:ext cx="1992773" cy="1992773"/>
        </a:xfrm>
        <a:prstGeom prst="ellipse">
          <a:avLst/>
        </a:prstGeom>
        <a:solidFill>
          <a:srgbClr val="FF9518">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r>
            <a:rPr lang="en-US" sz="1700" kern="1200" dirty="0"/>
            <a:t>Leadership</a:t>
          </a:r>
        </a:p>
      </dsp:txBody>
      <dsp:txXfrm>
        <a:off x="2007426" y="390251"/>
        <a:ext cx="1461367" cy="896748"/>
      </dsp:txXfrm>
    </dsp:sp>
    <dsp:sp modelId="{55AFD1EE-72B3-4126-B034-4C4D5FE4A92E}">
      <dsp:nvSpPr>
        <dsp:cNvPr id="0" name=""/>
        <dsp:cNvSpPr/>
      </dsp:nvSpPr>
      <dsp:spPr>
        <a:xfrm>
          <a:off x="2460782" y="1286999"/>
          <a:ext cx="1992773" cy="199277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r>
            <a:rPr lang="en-US" sz="1700" kern="1200" dirty="0"/>
            <a:t>Digitization &amp; Digitalization</a:t>
          </a:r>
        </a:p>
      </dsp:txBody>
      <dsp:txXfrm>
        <a:off x="3070238" y="1801799"/>
        <a:ext cx="1195664" cy="1096025"/>
      </dsp:txXfrm>
    </dsp:sp>
    <dsp:sp modelId="{9FD89D8B-672F-4128-A670-8B30EAEF0804}">
      <dsp:nvSpPr>
        <dsp:cNvPr id="0" name=""/>
        <dsp:cNvSpPr/>
      </dsp:nvSpPr>
      <dsp:spPr>
        <a:xfrm>
          <a:off x="1022664" y="1286999"/>
          <a:ext cx="1992773" cy="1992773"/>
        </a:xfrm>
        <a:prstGeom prst="ellipse">
          <a:avLst/>
        </a:prstGeom>
        <a:solidFill>
          <a:srgbClr val="7030A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r>
            <a:rPr lang="en-US" sz="1700" kern="1200" dirty="0"/>
            <a:t>Media</a:t>
          </a:r>
        </a:p>
      </dsp:txBody>
      <dsp:txXfrm>
        <a:off x="1210317" y="1801799"/>
        <a:ext cx="1195664" cy="1096025"/>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10/10/2024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32230693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Lesson descriptions should be brief.</a:t>
            </a:r>
          </a:p>
          <a:p>
            <a:endParaRPr lang="en-US" dirty="0"/>
          </a:p>
        </p:txBody>
      </p:sp>
      <p:sp>
        <p:nvSpPr>
          <p:cNvPr id="4" name="Slide Number Placeholder 3"/>
          <p:cNvSpPr>
            <a:spLocks noGrp="1"/>
          </p:cNvSpPr>
          <p:nvPr>
            <p:ph type="sldNum" sz="quarter" idx="10"/>
          </p:nvPr>
        </p:nvSpPr>
        <p:spPr/>
        <p:txBody>
          <a:bodyPr/>
          <a:lstStyle/>
          <a:p>
            <a:fld id="{CF2FD335-6D8E-486A-8F5F-DFC7325903FF}" type="slidenum">
              <a:rPr lang="en-US" smtClean="0"/>
              <a:t>14</a:t>
            </a:fld>
            <a:endParaRPr lang="en-US" dirty="0"/>
          </a:p>
        </p:txBody>
      </p:sp>
    </p:spTree>
    <p:extLst>
      <p:ext uri="{BB962C8B-B14F-4D97-AF65-F5344CB8AC3E}">
        <p14:creationId xmlns:p14="http://schemas.microsoft.com/office/powerpoint/2010/main" val="36127336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Lesson descriptions should be brief.</a:t>
            </a:r>
          </a:p>
          <a:p>
            <a:endParaRPr lang="en-US" dirty="0"/>
          </a:p>
        </p:txBody>
      </p:sp>
      <p:sp>
        <p:nvSpPr>
          <p:cNvPr id="4" name="Slide Number Placeholder 3"/>
          <p:cNvSpPr>
            <a:spLocks noGrp="1"/>
          </p:cNvSpPr>
          <p:nvPr>
            <p:ph type="sldNum" sz="quarter" idx="10"/>
          </p:nvPr>
        </p:nvSpPr>
        <p:spPr/>
        <p:txBody>
          <a:bodyPr/>
          <a:lstStyle/>
          <a:p>
            <a:fld id="{CF2FD335-6D8E-486A-8F5F-DFC7325903FF}" type="slidenum">
              <a:rPr lang="en-US" smtClean="0"/>
              <a:t>15</a:t>
            </a:fld>
            <a:endParaRPr lang="en-US" dirty="0"/>
          </a:p>
        </p:txBody>
      </p:sp>
    </p:spTree>
    <p:extLst>
      <p:ext uri="{BB962C8B-B14F-4D97-AF65-F5344CB8AC3E}">
        <p14:creationId xmlns:p14="http://schemas.microsoft.com/office/powerpoint/2010/main" val="37277407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Lesson descriptions should be brief.</a:t>
            </a:r>
          </a:p>
          <a:p>
            <a:endParaRPr lang="en-US" dirty="0"/>
          </a:p>
        </p:txBody>
      </p:sp>
      <p:sp>
        <p:nvSpPr>
          <p:cNvPr id="4" name="Slide Number Placeholder 3"/>
          <p:cNvSpPr>
            <a:spLocks noGrp="1"/>
          </p:cNvSpPr>
          <p:nvPr>
            <p:ph type="sldNum" sz="quarter" idx="10"/>
          </p:nvPr>
        </p:nvSpPr>
        <p:spPr/>
        <p:txBody>
          <a:bodyPr/>
          <a:lstStyle/>
          <a:p>
            <a:fld id="{CF2FD335-6D8E-486A-8F5F-DFC7325903FF}" type="slidenum">
              <a:rPr lang="en-US" smtClean="0"/>
              <a:t>16</a:t>
            </a:fld>
            <a:endParaRPr lang="en-US" dirty="0"/>
          </a:p>
        </p:txBody>
      </p:sp>
    </p:spTree>
    <p:extLst>
      <p:ext uri="{BB962C8B-B14F-4D97-AF65-F5344CB8AC3E}">
        <p14:creationId xmlns:p14="http://schemas.microsoft.com/office/powerpoint/2010/main" val="40946035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Lesson descriptions should be brief.</a:t>
            </a:r>
          </a:p>
          <a:p>
            <a:endParaRPr lang="en-US" dirty="0"/>
          </a:p>
        </p:txBody>
      </p:sp>
      <p:sp>
        <p:nvSpPr>
          <p:cNvPr id="4" name="Slide Number Placeholder 3"/>
          <p:cNvSpPr>
            <a:spLocks noGrp="1"/>
          </p:cNvSpPr>
          <p:nvPr>
            <p:ph type="sldNum" sz="quarter" idx="10"/>
          </p:nvPr>
        </p:nvSpPr>
        <p:spPr/>
        <p:txBody>
          <a:bodyPr/>
          <a:lstStyle/>
          <a:p>
            <a:fld id="{CF2FD335-6D8E-486A-8F5F-DFC7325903FF}" type="slidenum">
              <a:rPr lang="en-US" smtClean="0"/>
              <a:t>17</a:t>
            </a:fld>
            <a:endParaRPr lang="en-US" dirty="0"/>
          </a:p>
        </p:txBody>
      </p:sp>
    </p:spTree>
    <p:extLst>
      <p:ext uri="{BB962C8B-B14F-4D97-AF65-F5344CB8AC3E}">
        <p14:creationId xmlns:p14="http://schemas.microsoft.com/office/powerpoint/2010/main" val="29275103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19</a:t>
            </a:fld>
            <a:endParaRPr lang="en-US"/>
          </a:p>
        </p:txBody>
      </p:sp>
    </p:spTree>
    <p:extLst>
      <p:ext uri="{BB962C8B-B14F-4D97-AF65-F5344CB8AC3E}">
        <p14:creationId xmlns:p14="http://schemas.microsoft.com/office/powerpoint/2010/main" val="17882298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20</a:t>
            </a:fld>
            <a:endParaRPr lang="en-US"/>
          </a:p>
        </p:txBody>
      </p:sp>
    </p:spTree>
    <p:extLst>
      <p:ext uri="{BB962C8B-B14F-4D97-AF65-F5344CB8AC3E}">
        <p14:creationId xmlns:p14="http://schemas.microsoft.com/office/powerpoint/2010/main" val="29461030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26</a:t>
            </a:fld>
            <a:endParaRPr lang="en-US"/>
          </a:p>
        </p:txBody>
      </p:sp>
    </p:spTree>
    <p:extLst>
      <p:ext uri="{BB962C8B-B14F-4D97-AF65-F5344CB8AC3E}">
        <p14:creationId xmlns:p14="http://schemas.microsoft.com/office/powerpoint/2010/main" val="26146298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32</a:t>
            </a:fld>
            <a:endParaRPr lang="en-US"/>
          </a:p>
        </p:txBody>
      </p:sp>
    </p:spTree>
    <p:extLst>
      <p:ext uri="{BB962C8B-B14F-4D97-AF65-F5344CB8AC3E}">
        <p14:creationId xmlns:p14="http://schemas.microsoft.com/office/powerpoint/2010/main" val="21324360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33</a:t>
            </a:fld>
            <a:endParaRPr lang="en-US"/>
          </a:p>
        </p:txBody>
      </p:sp>
    </p:spTree>
    <p:extLst>
      <p:ext uri="{BB962C8B-B14F-4D97-AF65-F5344CB8AC3E}">
        <p14:creationId xmlns:p14="http://schemas.microsoft.com/office/powerpoint/2010/main" val="10052316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34</a:t>
            </a:fld>
            <a:endParaRPr lang="en-US"/>
          </a:p>
        </p:txBody>
      </p:sp>
    </p:spTree>
    <p:extLst>
      <p:ext uri="{BB962C8B-B14F-4D97-AF65-F5344CB8AC3E}">
        <p14:creationId xmlns:p14="http://schemas.microsoft.com/office/powerpoint/2010/main" val="7826595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36</a:t>
            </a:fld>
            <a:endParaRPr lang="en-US"/>
          </a:p>
        </p:txBody>
      </p:sp>
    </p:spTree>
    <p:extLst>
      <p:ext uri="{BB962C8B-B14F-4D97-AF65-F5344CB8AC3E}">
        <p14:creationId xmlns:p14="http://schemas.microsoft.com/office/powerpoint/2010/main" val="34837410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37</a:t>
            </a:fld>
            <a:endParaRPr lang="en-US"/>
          </a:p>
        </p:txBody>
      </p:sp>
    </p:spTree>
    <p:extLst>
      <p:ext uri="{BB962C8B-B14F-4D97-AF65-F5344CB8AC3E}">
        <p14:creationId xmlns:p14="http://schemas.microsoft.com/office/powerpoint/2010/main" val="36251452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38</a:t>
            </a:fld>
            <a:endParaRPr lang="en-US"/>
          </a:p>
        </p:txBody>
      </p:sp>
    </p:spTree>
    <p:extLst>
      <p:ext uri="{BB962C8B-B14F-4D97-AF65-F5344CB8AC3E}">
        <p14:creationId xmlns:p14="http://schemas.microsoft.com/office/powerpoint/2010/main" val="8227016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39</a:t>
            </a:fld>
            <a:endParaRPr lang="en-US"/>
          </a:p>
        </p:txBody>
      </p:sp>
    </p:spTree>
    <p:extLst>
      <p:ext uri="{BB962C8B-B14F-4D97-AF65-F5344CB8AC3E}">
        <p14:creationId xmlns:p14="http://schemas.microsoft.com/office/powerpoint/2010/main" val="10491668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40</a:t>
            </a:fld>
            <a:endParaRPr lang="en-US"/>
          </a:p>
        </p:txBody>
      </p:sp>
    </p:spTree>
    <p:extLst>
      <p:ext uri="{BB962C8B-B14F-4D97-AF65-F5344CB8AC3E}">
        <p14:creationId xmlns:p14="http://schemas.microsoft.com/office/powerpoint/2010/main" val="38692075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41</a:t>
            </a:fld>
            <a:endParaRPr lang="en-US"/>
          </a:p>
        </p:txBody>
      </p:sp>
    </p:spTree>
    <p:extLst>
      <p:ext uri="{BB962C8B-B14F-4D97-AF65-F5344CB8AC3E}">
        <p14:creationId xmlns:p14="http://schemas.microsoft.com/office/powerpoint/2010/main" val="29763446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42</a:t>
            </a:fld>
            <a:endParaRPr lang="en-US"/>
          </a:p>
        </p:txBody>
      </p:sp>
    </p:spTree>
    <p:extLst>
      <p:ext uri="{BB962C8B-B14F-4D97-AF65-F5344CB8AC3E}">
        <p14:creationId xmlns:p14="http://schemas.microsoft.com/office/powerpoint/2010/main" val="28675367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43</a:t>
            </a:fld>
            <a:endParaRPr lang="en-US"/>
          </a:p>
        </p:txBody>
      </p:sp>
    </p:spTree>
    <p:extLst>
      <p:ext uri="{BB962C8B-B14F-4D97-AF65-F5344CB8AC3E}">
        <p14:creationId xmlns:p14="http://schemas.microsoft.com/office/powerpoint/2010/main" val="36609278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47</a:t>
            </a:fld>
            <a:endParaRPr lang="en-US"/>
          </a:p>
        </p:txBody>
      </p:sp>
    </p:spTree>
    <p:extLst>
      <p:ext uri="{BB962C8B-B14F-4D97-AF65-F5344CB8AC3E}">
        <p14:creationId xmlns:p14="http://schemas.microsoft.com/office/powerpoint/2010/main" val="7104818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50</a:t>
            </a:fld>
            <a:endParaRPr lang="en-US"/>
          </a:p>
        </p:txBody>
      </p:sp>
    </p:spTree>
    <p:extLst>
      <p:ext uri="{BB962C8B-B14F-4D97-AF65-F5344CB8AC3E}">
        <p14:creationId xmlns:p14="http://schemas.microsoft.com/office/powerpoint/2010/main" val="2674575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51</a:t>
            </a:fld>
            <a:endParaRPr lang="en-US"/>
          </a:p>
        </p:txBody>
      </p:sp>
    </p:spTree>
    <p:extLst>
      <p:ext uri="{BB962C8B-B14F-4D97-AF65-F5344CB8AC3E}">
        <p14:creationId xmlns:p14="http://schemas.microsoft.com/office/powerpoint/2010/main" val="36000775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52</a:t>
            </a:fld>
            <a:endParaRPr lang="en-US"/>
          </a:p>
        </p:txBody>
      </p:sp>
    </p:spTree>
    <p:extLst>
      <p:ext uri="{BB962C8B-B14F-4D97-AF65-F5344CB8AC3E}">
        <p14:creationId xmlns:p14="http://schemas.microsoft.com/office/powerpoint/2010/main" val="41273018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54</a:t>
            </a:fld>
            <a:endParaRPr lang="en-US"/>
          </a:p>
        </p:txBody>
      </p:sp>
    </p:spTree>
    <p:extLst>
      <p:ext uri="{BB962C8B-B14F-4D97-AF65-F5344CB8AC3E}">
        <p14:creationId xmlns:p14="http://schemas.microsoft.com/office/powerpoint/2010/main" val="4764740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55</a:t>
            </a:fld>
            <a:endParaRPr lang="en-US"/>
          </a:p>
        </p:txBody>
      </p:sp>
    </p:spTree>
    <p:extLst>
      <p:ext uri="{BB962C8B-B14F-4D97-AF65-F5344CB8AC3E}">
        <p14:creationId xmlns:p14="http://schemas.microsoft.com/office/powerpoint/2010/main" val="19894239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57</a:t>
            </a:fld>
            <a:endParaRPr lang="en-US"/>
          </a:p>
        </p:txBody>
      </p:sp>
    </p:spTree>
    <p:extLst>
      <p:ext uri="{BB962C8B-B14F-4D97-AF65-F5344CB8AC3E}">
        <p14:creationId xmlns:p14="http://schemas.microsoft.com/office/powerpoint/2010/main" val="38061469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58</a:t>
            </a:fld>
            <a:endParaRPr lang="en-US"/>
          </a:p>
        </p:txBody>
      </p:sp>
    </p:spTree>
    <p:extLst>
      <p:ext uri="{BB962C8B-B14F-4D97-AF65-F5344CB8AC3E}">
        <p14:creationId xmlns:p14="http://schemas.microsoft.com/office/powerpoint/2010/main" val="237273466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59</a:t>
            </a:fld>
            <a:endParaRPr lang="en-US"/>
          </a:p>
        </p:txBody>
      </p:sp>
    </p:spTree>
    <p:extLst>
      <p:ext uri="{BB962C8B-B14F-4D97-AF65-F5344CB8AC3E}">
        <p14:creationId xmlns:p14="http://schemas.microsoft.com/office/powerpoint/2010/main" val="41055330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60</a:t>
            </a:fld>
            <a:endParaRPr lang="en-US"/>
          </a:p>
        </p:txBody>
      </p:sp>
    </p:spTree>
    <p:extLst>
      <p:ext uri="{BB962C8B-B14F-4D97-AF65-F5344CB8AC3E}">
        <p14:creationId xmlns:p14="http://schemas.microsoft.com/office/powerpoint/2010/main" val="1383330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61</a:t>
            </a:fld>
            <a:endParaRPr lang="en-US"/>
          </a:p>
        </p:txBody>
      </p:sp>
    </p:spTree>
    <p:extLst>
      <p:ext uri="{BB962C8B-B14F-4D97-AF65-F5344CB8AC3E}">
        <p14:creationId xmlns:p14="http://schemas.microsoft.com/office/powerpoint/2010/main" val="329374139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62</a:t>
            </a:fld>
            <a:endParaRPr lang="en-US"/>
          </a:p>
        </p:txBody>
      </p:sp>
    </p:spTree>
    <p:extLst>
      <p:ext uri="{BB962C8B-B14F-4D97-AF65-F5344CB8AC3E}">
        <p14:creationId xmlns:p14="http://schemas.microsoft.com/office/powerpoint/2010/main" val="3493594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64</a:t>
            </a:fld>
            <a:endParaRPr lang="en-US"/>
          </a:p>
        </p:txBody>
      </p:sp>
    </p:spTree>
    <p:extLst>
      <p:ext uri="{BB962C8B-B14F-4D97-AF65-F5344CB8AC3E}">
        <p14:creationId xmlns:p14="http://schemas.microsoft.com/office/powerpoint/2010/main" val="157076991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65</a:t>
            </a:fld>
            <a:endParaRPr lang="en-US"/>
          </a:p>
        </p:txBody>
      </p:sp>
    </p:spTree>
    <p:extLst>
      <p:ext uri="{BB962C8B-B14F-4D97-AF65-F5344CB8AC3E}">
        <p14:creationId xmlns:p14="http://schemas.microsoft.com/office/powerpoint/2010/main" val="3718592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66</a:t>
            </a:fld>
            <a:endParaRPr lang="en-US"/>
          </a:p>
        </p:txBody>
      </p:sp>
    </p:spTree>
    <p:extLst>
      <p:ext uri="{BB962C8B-B14F-4D97-AF65-F5344CB8AC3E}">
        <p14:creationId xmlns:p14="http://schemas.microsoft.com/office/powerpoint/2010/main" val="42696522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lnSpc>
                <a:spcPct val="107000"/>
              </a:lnSpc>
              <a:spcAft>
                <a:spcPts val="800"/>
              </a:spcAft>
            </a:pPr>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68</a:t>
            </a:fld>
            <a:endParaRPr lang="en-US"/>
          </a:p>
        </p:txBody>
      </p:sp>
    </p:spTree>
    <p:extLst>
      <p:ext uri="{BB962C8B-B14F-4D97-AF65-F5344CB8AC3E}">
        <p14:creationId xmlns:p14="http://schemas.microsoft.com/office/powerpoint/2010/main" val="40684785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83</a:t>
            </a:fld>
            <a:endParaRPr lang="en-US"/>
          </a:p>
        </p:txBody>
      </p:sp>
    </p:spTree>
    <p:extLst>
      <p:ext uri="{BB962C8B-B14F-4D97-AF65-F5344CB8AC3E}">
        <p14:creationId xmlns:p14="http://schemas.microsoft.com/office/powerpoint/2010/main" val="17219492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2.wdp"/></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3.wdp"/></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4.wdp"/></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27.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1.jp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19.emf"/></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3.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4.jp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40.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9.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44.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9.emf"/><Relationship Id="rId4" Type="http://schemas.openxmlformats.org/officeDocument/2006/relationships/image" Target="../media/image6.emf"/></Relationships>
</file>

<file path=ppt/slides/_rels/slide46.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4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19.emf"/></Relationships>
</file>

<file path=ppt/slides/_rels/slide49.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8.emf"/><Relationship Id="rId1" Type="http://schemas.openxmlformats.org/officeDocument/2006/relationships/slideLayout" Target="../slideLayouts/slideLayout7.xml"/><Relationship Id="rId5" Type="http://schemas.openxmlformats.org/officeDocument/2006/relationships/image" Target="../media/image27.jpg"/><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53.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8.emf"/><Relationship Id="rId1" Type="http://schemas.openxmlformats.org/officeDocument/2006/relationships/slideLayout" Target="../slideLayouts/slideLayout7.xml"/><Relationship Id="rId6" Type="http://schemas.microsoft.com/office/2007/relationships/hdphoto" Target="../media/hdphoto5.wdp"/><Relationship Id="rId5" Type="http://schemas.openxmlformats.org/officeDocument/2006/relationships/image" Target="../media/image28.png"/><Relationship Id="rId4" Type="http://schemas.openxmlformats.org/officeDocument/2006/relationships/image" Target="../media/image7.png"/></Relationships>
</file>

<file path=ppt/slides/_rels/slide5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5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56.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emf"/><Relationship Id="rId1" Type="http://schemas.openxmlformats.org/officeDocument/2006/relationships/slideLayout" Target="../slideLayouts/slideLayout7.xml"/><Relationship Id="rId6" Type="http://schemas.microsoft.com/office/2007/relationships/hdphoto" Target="../media/hdphoto6.wdp"/><Relationship Id="rId5" Type="http://schemas.openxmlformats.org/officeDocument/2006/relationships/image" Target="../media/image29.png"/><Relationship Id="rId4" Type="http://schemas.openxmlformats.org/officeDocument/2006/relationships/image" Target="../media/image7.png"/></Relationships>
</file>

<file path=ppt/slides/_rels/slide57.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slideLayout" Target="../slideLayouts/slideLayout7.xml"/><Relationship Id="rId7" Type="http://schemas.openxmlformats.org/officeDocument/2006/relationships/image" Target="../media/image6.emf"/><Relationship Id="rId2" Type="http://schemas.microsoft.com/office/2007/relationships/media" Target="../media/media1.m4a"/><Relationship Id="rId1" Type="http://schemas.openxmlformats.org/officeDocument/2006/relationships/audio" Target="NULL" TargetMode="External"/><Relationship Id="rId6" Type="http://schemas.openxmlformats.org/officeDocument/2006/relationships/image" Target="../media/image18.emf"/><Relationship Id="rId5" Type="http://schemas.openxmlformats.org/officeDocument/2006/relationships/image" Target="../media/image7.png"/><Relationship Id="rId4" Type="http://schemas.openxmlformats.org/officeDocument/2006/relationships/notesSlide" Target="../notesSlides/notesSlide26.xml"/><Relationship Id="rId9" Type="http://schemas.openxmlformats.org/officeDocument/2006/relationships/image" Target="../media/image30.png"/></Relationships>
</file>

<file path=ppt/slides/_rels/slide5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5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6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6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6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63.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6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6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6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67.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68.xml.rels><?xml version="1.0" encoding="UTF-8" standalone="yes"?>
<Relationships xmlns="http://schemas.openxmlformats.org/package/2006/relationships"><Relationship Id="rId8" Type="http://schemas.microsoft.com/office/2007/relationships/hdphoto" Target="../media/hdphoto7.wdp"/><Relationship Id="rId3" Type="http://schemas.openxmlformats.org/officeDocument/2006/relationships/image" Target="../media/image7.png"/><Relationship Id="rId7" Type="http://schemas.openxmlformats.org/officeDocument/2006/relationships/image" Target="../media/image31.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6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71.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72.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73.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74.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75.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76.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77.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78.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79.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32.gif"/><Relationship Id="rId4" Type="http://schemas.openxmlformats.org/officeDocument/2006/relationships/image" Target="../media/image7.png"/></Relationships>
</file>

<file path=ppt/slides/_rels/slide80.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81.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82.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6.emf"/></Relationships>
</file>

<file path=ppt/slides/_rels/slide8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19.emf"/><Relationship Id="rId5" Type="http://schemas.openxmlformats.org/officeDocument/2006/relationships/image" Target="../media/image6.emf"/><Relationship Id="rId4" Type="http://schemas.openxmlformats.org/officeDocument/2006/relationships/image" Target="../media/image18.emf"/></Relationships>
</file>

<file path=ppt/slides/_rels/slide8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9.emf"/></Relationships>
</file>

<file path=ppt/slides/_rels/slide8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3.emf"/><Relationship Id="rId1" Type="http://schemas.openxmlformats.org/officeDocument/2006/relationships/slideLayout" Target="../slideLayouts/slideLayout7.xml"/><Relationship Id="rId6" Type="http://schemas.openxmlformats.org/officeDocument/2006/relationships/hyperlink" Target="http://www.enhow.com/" TargetMode="External"/><Relationship Id="rId5" Type="http://schemas.openxmlformats.org/officeDocument/2006/relationships/image" Target="../media/image6.emf"/><Relationship Id="rId4" Type="http://schemas.openxmlformats.org/officeDocument/2006/relationships/image" Target="../media/image18.emf"/></Relationships>
</file>

<file path=ppt/slides/_rels/slide8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6185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W2 Lecture1 – Live Session</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627100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775107" y="3045209"/>
            <a:ext cx="2443298"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Lecture1</a:t>
            </a:r>
          </a:p>
          <a:p>
            <a:r>
              <a:rPr lang="en-US" sz="2800" b="1" dirty="0">
                <a:solidFill>
                  <a:schemeClr val="bg1"/>
                </a:solidFill>
                <a:latin typeface="Tajawal Medium" panose="00000600000000000000" pitchFamily="2" charset="-78"/>
                <a:cs typeface="Tajawal Medium" panose="00000600000000000000" pitchFamily="2" charset="-78"/>
              </a:rPr>
              <a:t> Live session</a:t>
            </a:r>
          </a:p>
        </p:txBody>
      </p:sp>
      <p:sp>
        <p:nvSpPr>
          <p:cNvPr id="11" name="TextBox 10">
            <a:extLst>
              <a:ext uri="{FF2B5EF4-FFF2-40B4-BE49-F238E27FC236}">
                <a16:creationId xmlns:a16="http://schemas.microsoft.com/office/drawing/2014/main" id="{DC8778B0-6D9D-2657-EAE7-40EE4C886EE8}"/>
              </a:ext>
            </a:extLst>
          </p:cNvPr>
          <p:cNvSpPr txBox="1"/>
          <p:nvPr/>
        </p:nvSpPr>
        <p:spPr>
          <a:xfrm>
            <a:off x="5165765" y="733866"/>
            <a:ext cx="5994365" cy="3682226"/>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Learning Aims from Live sessions</a:t>
            </a:r>
          </a:p>
          <a:p>
            <a:pPr marL="342900" indent="-342900" algn="just">
              <a:lnSpc>
                <a:spcPct val="200000"/>
              </a:lnSpc>
              <a:buFont typeface="Wingdings" panose="05000000000000000000" pitchFamily="2" charset="2"/>
              <a:buChar char="q"/>
            </a:pPr>
            <a:r>
              <a:rPr lang="en-US" sz="2400" b="1" dirty="0">
                <a:solidFill>
                  <a:srgbClr val="0A1F61"/>
                </a:solidFill>
                <a:cs typeface="Tajawal ExtraBold" panose="00000800000000000000" pitchFamily="2" charset="-78"/>
              </a:rPr>
              <a:t>Go deep by discussion and examples</a:t>
            </a:r>
          </a:p>
          <a:p>
            <a:pPr marL="342900" indent="-342900" algn="just">
              <a:lnSpc>
                <a:spcPct val="200000"/>
              </a:lnSpc>
              <a:buFont typeface="Wingdings" panose="05000000000000000000" pitchFamily="2" charset="2"/>
              <a:buChar char="q"/>
            </a:pPr>
            <a:r>
              <a:rPr lang="en-US" sz="2400" b="1" dirty="0">
                <a:solidFill>
                  <a:srgbClr val="0A1F61"/>
                </a:solidFill>
                <a:cs typeface="Tajawal ExtraBold" panose="00000800000000000000" pitchFamily="2" charset="-78"/>
              </a:rPr>
              <a:t>Connect Lectures’ Topics</a:t>
            </a:r>
          </a:p>
          <a:p>
            <a:pPr marL="342900" indent="-342900" algn="just">
              <a:lnSpc>
                <a:spcPct val="200000"/>
              </a:lnSpc>
              <a:buFont typeface="Wingdings" panose="05000000000000000000" pitchFamily="2" charset="2"/>
              <a:buChar char="q"/>
            </a:pPr>
            <a:r>
              <a:rPr lang="en-US" sz="2400" b="1" dirty="0">
                <a:solidFill>
                  <a:srgbClr val="0A1F61"/>
                </a:solidFill>
                <a:cs typeface="Tajawal ExtraBold" panose="00000800000000000000" pitchFamily="2" charset="-78"/>
              </a:rPr>
              <a:t>Answer Questions </a:t>
            </a:r>
          </a:p>
          <a:p>
            <a:pPr marL="342900" indent="-342900" algn="just">
              <a:lnSpc>
                <a:spcPct val="200000"/>
              </a:lnSpc>
              <a:buFont typeface="Wingdings" panose="05000000000000000000" pitchFamily="2" charset="2"/>
              <a:buChar char="q"/>
            </a:pPr>
            <a:endParaRPr lang="en-US" sz="2400" b="1" dirty="0">
              <a:solidFill>
                <a:srgbClr val="0A1F61"/>
              </a:solidFill>
              <a:cs typeface="Tajawal ExtraBold" panose="00000800000000000000" pitchFamily="2" charset="-78"/>
            </a:endParaRPr>
          </a:p>
        </p:txBody>
      </p:sp>
      <p:graphicFrame>
        <p:nvGraphicFramePr>
          <p:cNvPr id="8" name="Diagram 7">
            <a:extLst>
              <a:ext uri="{FF2B5EF4-FFF2-40B4-BE49-F238E27FC236}">
                <a16:creationId xmlns:a16="http://schemas.microsoft.com/office/drawing/2014/main" id="{DA86AF3D-956E-D079-28E8-C38825D64C39}"/>
              </a:ext>
            </a:extLst>
          </p:cNvPr>
          <p:cNvGraphicFramePr/>
          <p:nvPr>
            <p:extLst>
              <p:ext uri="{D42A27DB-BD31-4B8C-83A1-F6EECF244321}">
                <p14:modId xmlns:p14="http://schemas.microsoft.com/office/powerpoint/2010/main" val="2400080507"/>
              </p:ext>
            </p:extLst>
          </p:nvPr>
        </p:nvGraphicFramePr>
        <p:xfrm>
          <a:off x="6495803" y="3182587"/>
          <a:ext cx="5476220" cy="33212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7155548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6006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Lecture1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935676" y="732871"/>
            <a:ext cx="6357112" cy="3538213"/>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Previous Lecture</a:t>
            </a:r>
          </a:p>
          <a:p>
            <a:pPr algn="just">
              <a:lnSpc>
                <a:spcPct val="200000"/>
              </a:lnSpc>
            </a:pPr>
            <a:endParaRPr lang="en-US" sz="2400" b="1" u="sng" dirty="0">
              <a:solidFill>
                <a:srgbClr val="FF8C01"/>
              </a:solidFill>
              <a:latin typeface="Tajawal ExtraBold" panose="00000800000000000000" pitchFamily="2" charset="-78"/>
              <a:cs typeface="Tajawal ExtraBold" panose="00000800000000000000" pitchFamily="2" charset="-78"/>
            </a:endParaRP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Introduction about Leadership &amp; Management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Managers vs. Leaders</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Values, Attitude &amp; Behavior</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5630773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8" name="TextBox 7">
            <a:extLst>
              <a:ext uri="{FF2B5EF4-FFF2-40B4-BE49-F238E27FC236}">
                <a16:creationId xmlns:a16="http://schemas.microsoft.com/office/drawing/2014/main" id="{687D26A3-28D3-82C1-5397-B03AED7C8D40}"/>
              </a:ext>
            </a:extLst>
          </p:cNvPr>
          <p:cNvSpPr txBox="1"/>
          <p:nvPr/>
        </p:nvSpPr>
        <p:spPr>
          <a:xfrm>
            <a:off x="8912992" y="288332"/>
            <a:ext cx="2640062" cy="73975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Mind Map</a:t>
            </a:r>
          </a:p>
        </p:txBody>
      </p:sp>
      <p:sp>
        <p:nvSpPr>
          <p:cNvPr id="9" name="Rectangle: Rounded Corners 8">
            <a:extLst>
              <a:ext uri="{FF2B5EF4-FFF2-40B4-BE49-F238E27FC236}">
                <a16:creationId xmlns:a16="http://schemas.microsoft.com/office/drawing/2014/main" id="{24E4790B-F739-F146-ABFA-6A729FB9BF31}"/>
              </a:ext>
            </a:extLst>
          </p:cNvPr>
          <p:cNvSpPr/>
          <p:nvPr/>
        </p:nvSpPr>
        <p:spPr>
          <a:xfrm>
            <a:off x="4304974" y="306151"/>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ln w="0"/>
                <a:solidFill>
                  <a:srgbClr val="0A1F61"/>
                </a:solidFill>
                <a:effectLst>
                  <a:outerShdw blurRad="38100" dist="19050" dir="2700000" algn="tl" rotWithShape="0">
                    <a:schemeClr val="dk1">
                      <a:alpha val="40000"/>
                    </a:schemeClr>
                  </a:outerShdw>
                </a:effectLst>
              </a:rPr>
              <a:t>How to Study</a:t>
            </a:r>
            <a:r>
              <a:rPr lang="en-US" sz="6000" b="1" dirty="0">
                <a:ln w="0"/>
                <a:solidFill>
                  <a:srgbClr val="00B0F0"/>
                </a:solidFill>
                <a:effectLst>
                  <a:outerShdw blurRad="38100" dist="19050" dir="2700000" algn="tl" rotWithShape="0">
                    <a:schemeClr val="dk1">
                      <a:alpha val="40000"/>
                    </a:schemeClr>
                  </a:outerShdw>
                </a:effectLst>
              </a:rPr>
              <a:t>?</a:t>
            </a:r>
            <a:endParaRPr lang="en-US" b="1" dirty="0">
              <a:solidFill>
                <a:srgbClr val="00B0F0"/>
              </a:solidFill>
            </a:endParaRPr>
          </a:p>
        </p:txBody>
      </p:sp>
      <p:pic>
        <p:nvPicPr>
          <p:cNvPr id="14" name="Picture 13" descr="Shape, circle&#10;&#10;Description automatically generated">
            <a:extLst>
              <a:ext uri="{FF2B5EF4-FFF2-40B4-BE49-F238E27FC236}">
                <a16:creationId xmlns:a16="http://schemas.microsoft.com/office/drawing/2014/main" id="{36DD231E-8555-AA11-DC31-8906CFC6BE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94112" y="1245394"/>
            <a:ext cx="7635592" cy="5090395"/>
          </a:xfrm>
          <a:prstGeom prst="rect">
            <a:avLst/>
          </a:prstGeom>
        </p:spPr>
      </p:pic>
      <p:sp>
        <p:nvSpPr>
          <p:cNvPr id="3" name="TextBox 2">
            <a:extLst>
              <a:ext uri="{FF2B5EF4-FFF2-40B4-BE49-F238E27FC236}">
                <a16:creationId xmlns:a16="http://schemas.microsoft.com/office/drawing/2014/main" id="{7C2EC851-54B4-AFA1-0F30-C0210B7016BA}"/>
              </a:ext>
            </a:extLst>
          </p:cNvPr>
          <p:cNvSpPr txBox="1"/>
          <p:nvPr/>
        </p:nvSpPr>
        <p:spPr>
          <a:xfrm>
            <a:off x="869379" y="2680198"/>
            <a:ext cx="242245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 1</a:t>
            </a:r>
          </a:p>
        </p:txBody>
      </p:sp>
    </p:spTree>
    <p:extLst>
      <p:ext uri="{BB962C8B-B14F-4D97-AF65-F5344CB8AC3E}">
        <p14:creationId xmlns:p14="http://schemas.microsoft.com/office/powerpoint/2010/main" val="33572418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8" name="TextBox 7">
            <a:extLst>
              <a:ext uri="{FF2B5EF4-FFF2-40B4-BE49-F238E27FC236}">
                <a16:creationId xmlns:a16="http://schemas.microsoft.com/office/drawing/2014/main" id="{687D26A3-28D3-82C1-5397-B03AED7C8D40}"/>
              </a:ext>
            </a:extLst>
          </p:cNvPr>
          <p:cNvSpPr txBox="1"/>
          <p:nvPr/>
        </p:nvSpPr>
        <p:spPr>
          <a:xfrm>
            <a:off x="8912992" y="288332"/>
            <a:ext cx="2640062" cy="73975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Mind Map</a:t>
            </a:r>
          </a:p>
        </p:txBody>
      </p:sp>
      <p:sp>
        <p:nvSpPr>
          <p:cNvPr id="9" name="Rectangle: Rounded Corners 8">
            <a:extLst>
              <a:ext uri="{FF2B5EF4-FFF2-40B4-BE49-F238E27FC236}">
                <a16:creationId xmlns:a16="http://schemas.microsoft.com/office/drawing/2014/main" id="{24E4790B-F739-F146-ABFA-6A729FB9BF31}"/>
              </a:ext>
            </a:extLst>
          </p:cNvPr>
          <p:cNvSpPr/>
          <p:nvPr/>
        </p:nvSpPr>
        <p:spPr>
          <a:xfrm>
            <a:off x="4304974" y="306151"/>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ln w="0"/>
                <a:solidFill>
                  <a:srgbClr val="0A1F61"/>
                </a:solidFill>
                <a:effectLst>
                  <a:outerShdw blurRad="38100" dist="19050" dir="2700000" algn="tl" rotWithShape="0">
                    <a:schemeClr val="dk1">
                      <a:alpha val="40000"/>
                    </a:schemeClr>
                  </a:outerShdw>
                </a:effectLst>
              </a:rPr>
              <a:t>How to Study</a:t>
            </a:r>
            <a:r>
              <a:rPr lang="en-US" sz="6000" b="1" dirty="0">
                <a:ln w="0"/>
                <a:solidFill>
                  <a:srgbClr val="00B0F0"/>
                </a:solidFill>
                <a:effectLst>
                  <a:outerShdw blurRad="38100" dist="19050" dir="2700000" algn="tl" rotWithShape="0">
                    <a:schemeClr val="dk1">
                      <a:alpha val="40000"/>
                    </a:schemeClr>
                  </a:outerShdw>
                </a:effectLst>
              </a:rPr>
              <a:t>?</a:t>
            </a:r>
            <a:endParaRPr lang="en-US" b="1" dirty="0">
              <a:solidFill>
                <a:srgbClr val="00B0F0"/>
              </a:solidFill>
            </a:endParaRPr>
          </a:p>
        </p:txBody>
      </p:sp>
      <p:sp>
        <p:nvSpPr>
          <p:cNvPr id="3" name="TextBox 2">
            <a:extLst>
              <a:ext uri="{FF2B5EF4-FFF2-40B4-BE49-F238E27FC236}">
                <a16:creationId xmlns:a16="http://schemas.microsoft.com/office/drawing/2014/main" id="{7C2EC851-54B4-AFA1-0F30-C0210B7016BA}"/>
              </a:ext>
            </a:extLst>
          </p:cNvPr>
          <p:cNvSpPr txBox="1"/>
          <p:nvPr/>
        </p:nvSpPr>
        <p:spPr>
          <a:xfrm>
            <a:off x="869379" y="2680198"/>
            <a:ext cx="242245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 1</a:t>
            </a:r>
          </a:p>
        </p:txBody>
      </p:sp>
      <p:pic>
        <p:nvPicPr>
          <p:cNvPr id="7" name="Picture 6" descr="A picture containing text, handwriting, person, office supplies&#10;&#10;Description automatically generated">
            <a:extLst>
              <a:ext uri="{FF2B5EF4-FFF2-40B4-BE49-F238E27FC236}">
                <a16:creationId xmlns:a16="http://schemas.microsoft.com/office/drawing/2014/main" id="{ADF429E4-A23B-2F78-1574-BE4BFC2261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25476" y="2393738"/>
            <a:ext cx="8166524" cy="4083262"/>
          </a:xfrm>
          <a:prstGeom prst="rect">
            <a:avLst/>
          </a:prstGeom>
        </p:spPr>
      </p:pic>
    </p:spTree>
    <p:extLst>
      <p:ext uri="{BB962C8B-B14F-4D97-AF65-F5344CB8AC3E}">
        <p14:creationId xmlns:p14="http://schemas.microsoft.com/office/powerpoint/2010/main" val="176337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8" name="TextBox 7">
            <a:extLst>
              <a:ext uri="{FF2B5EF4-FFF2-40B4-BE49-F238E27FC236}">
                <a16:creationId xmlns:a16="http://schemas.microsoft.com/office/drawing/2014/main" id="{687D26A3-28D3-82C1-5397-B03AED7C8D40}"/>
              </a:ext>
            </a:extLst>
          </p:cNvPr>
          <p:cNvSpPr txBox="1"/>
          <p:nvPr/>
        </p:nvSpPr>
        <p:spPr>
          <a:xfrm>
            <a:off x="8912992" y="288332"/>
            <a:ext cx="2640062" cy="73975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Mind Map</a:t>
            </a:r>
          </a:p>
        </p:txBody>
      </p:sp>
      <p:sp>
        <p:nvSpPr>
          <p:cNvPr id="9" name="Rectangle: Rounded Corners 8">
            <a:extLst>
              <a:ext uri="{FF2B5EF4-FFF2-40B4-BE49-F238E27FC236}">
                <a16:creationId xmlns:a16="http://schemas.microsoft.com/office/drawing/2014/main" id="{24E4790B-F739-F146-ABFA-6A729FB9BF31}"/>
              </a:ext>
            </a:extLst>
          </p:cNvPr>
          <p:cNvSpPr/>
          <p:nvPr/>
        </p:nvSpPr>
        <p:spPr>
          <a:xfrm>
            <a:off x="4304974" y="306151"/>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ln w="0"/>
                <a:solidFill>
                  <a:srgbClr val="0A1F61"/>
                </a:solidFill>
                <a:effectLst>
                  <a:outerShdw blurRad="38100" dist="19050" dir="2700000" algn="tl" rotWithShape="0">
                    <a:schemeClr val="dk1">
                      <a:alpha val="40000"/>
                    </a:schemeClr>
                  </a:outerShdw>
                </a:effectLst>
              </a:rPr>
              <a:t>How to Study</a:t>
            </a:r>
            <a:r>
              <a:rPr lang="en-US" sz="6000" b="1" dirty="0">
                <a:ln w="0"/>
                <a:solidFill>
                  <a:srgbClr val="00B0F0"/>
                </a:solidFill>
                <a:effectLst>
                  <a:outerShdw blurRad="38100" dist="19050" dir="2700000" algn="tl" rotWithShape="0">
                    <a:schemeClr val="dk1">
                      <a:alpha val="40000"/>
                    </a:schemeClr>
                  </a:outerShdw>
                </a:effectLst>
              </a:rPr>
              <a:t>?</a:t>
            </a:r>
            <a:endParaRPr lang="en-US" b="1" dirty="0">
              <a:solidFill>
                <a:srgbClr val="00B0F0"/>
              </a:solidFill>
            </a:endParaRPr>
          </a:p>
        </p:txBody>
      </p:sp>
      <p:pic>
        <p:nvPicPr>
          <p:cNvPr id="11" name="Picture 10" descr="Diagram&#10;&#10;Description automatically generated">
            <a:extLst>
              <a:ext uri="{FF2B5EF4-FFF2-40B4-BE49-F238E27FC236}">
                <a16:creationId xmlns:a16="http://schemas.microsoft.com/office/drawing/2014/main" id="{440F5E0C-3797-E3B9-FB35-BC3AFD99383B}"/>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4353262" y="1385730"/>
            <a:ext cx="7521939" cy="4720017"/>
          </a:xfrm>
          <a:prstGeom prst="rect">
            <a:avLst/>
          </a:prstGeom>
        </p:spPr>
      </p:pic>
      <p:sp>
        <p:nvSpPr>
          <p:cNvPr id="3" name="TextBox 2">
            <a:extLst>
              <a:ext uri="{FF2B5EF4-FFF2-40B4-BE49-F238E27FC236}">
                <a16:creationId xmlns:a16="http://schemas.microsoft.com/office/drawing/2014/main" id="{8CB6E781-1D81-0D63-F8CE-074688AF397D}"/>
              </a:ext>
            </a:extLst>
          </p:cNvPr>
          <p:cNvSpPr txBox="1"/>
          <p:nvPr/>
        </p:nvSpPr>
        <p:spPr>
          <a:xfrm>
            <a:off x="869379" y="2680198"/>
            <a:ext cx="242245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 1</a:t>
            </a:r>
          </a:p>
        </p:txBody>
      </p:sp>
    </p:spTree>
    <p:extLst>
      <p:ext uri="{BB962C8B-B14F-4D97-AF65-F5344CB8AC3E}">
        <p14:creationId xmlns:p14="http://schemas.microsoft.com/office/powerpoint/2010/main" val="26307339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8" name="TextBox 7">
            <a:extLst>
              <a:ext uri="{FF2B5EF4-FFF2-40B4-BE49-F238E27FC236}">
                <a16:creationId xmlns:a16="http://schemas.microsoft.com/office/drawing/2014/main" id="{687D26A3-28D3-82C1-5397-B03AED7C8D40}"/>
              </a:ext>
            </a:extLst>
          </p:cNvPr>
          <p:cNvSpPr txBox="1"/>
          <p:nvPr/>
        </p:nvSpPr>
        <p:spPr>
          <a:xfrm>
            <a:off x="8912992" y="288332"/>
            <a:ext cx="2640062" cy="73975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Mind Map</a:t>
            </a:r>
          </a:p>
        </p:txBody>
      </p:sp>
      <p:sp>
        <p:nvSpPr>
          <p:cNvPr id="9" name="Rectangle: Rounded Corners 8">
            <a:extLst>
              <a:ext uri="{FF2B5EF4-FFF2-40B4-BE49-F238E27FC236}">
                <a16:creationId xmlns:a16="http://schemas.microsoft.com/office/drawing/2014/main" id="{24E4790B-F739-F146-ABFA-6A729FB9BF31}"/>
              </a:ext>
            </a:extLst>
          </p:cNvPr>
          <p:cNvSpPr/>
          <p:nvPr/>
        </p:nvSpPr>
        <p:spPr>
          <a:xfrm>
            <a:off x="4304974" y="306151"/>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ln w="0"/>
                <a:solidFill>
                  <a:srgbClr val="0A1F61"/>
                </a:solidFill>
                <a:effectLst>
                  <a:outerShdw blurRad="38100" dist="19050" dir="2700000" algn="tl" rotWithShape="0">
                    <a:schemeClr val="dk1">
                      <a:alpha val="40000"/>
                    </a:schemeClr>
                  </a:outerShdw>
                </a:effectLst>
              </a:rPr>
              <a:t>How to Study</a:t>
            </a:r>
            <a:r>
              <a:rPr lang="en-US" sz="6000" b="1" dirty="0">
                <a:ln w="0"/>
                <a:solidFill>
                  <a:srgbClr val="00B0F0"/>
                </a:solidFill>
                <a:effectLst>
                  <a:outerShdw blurRad="38100" dist="19050" dir="2700000" algn="tl" rotWithShape="0">
                    <a:schemeClr val="dk1">
                      <a:alpha val="40000"/>
                    </a:schemeClr>
                  </a:outerShdw>
                </a:effectLst>
              </a:rPr>
              <a:t>?</a:t>
            </a:r>
            <a:endParaRPr lang="en-US" b="1" dirty="0">
              <a:solidFill>
                <a:srgbClr val="00B0F0"/>
              </a:solidFill>
            </a:endParaRPr>
          </a:p>
        </p:txBody>
      </p:sp>
      <p:pic>
        <p:nvPicPr>
          <p:cNvPr id="4" name="Picture 3" descr="Diagram&#10;&#10;Description automatically generated">
            <a:extLst>
              <a:ext uri="{FF2B5EF4-FFF2-40B4-BE49-F238E27FC236}">
                <a16:creationId xmlns:a16="http://schemas.microsoft.com/office/drawing/2014/main" id="{9C5D9F4F-7FC1-95F8-88B1-D75E97591AA5}"/>
              </a:ext>
            </a:extLst>
          </p:cNvPr>
          <p:cNvPicPr>
            <a:picLocks noChangeAspect="1"/>
          </p:cNvPicPr>
          <p:nvPr/>
        </p:nvPicPr>
        <p:blipFill rotWithShape="1">
          <a:blip r:embed="rId3">
            <a:extLst>
              <a:ext uri="{28A0092B-C50C-407E-A947-70E740481C1C}">
                <a14:useLocalDpi xmlns:a14="http://schemas.microsoft.com/office/drawing/2010/main" val="0"/>
              </a:ext>
            </a:extLst>
          </a:blip>
          <a:srcRect t="4262"/>
          <a:stretch/>
        </p:blipFill>
        <p:spPr>
          <a:xfrm>
            <a:off x="4199737" y="1189497"/>
            <a:ext cx="7262409" cy="5254702"/>
          </a:xfrm>
          <a:prstGeom prst="rect">
            <a:avLst/>
          </a:prstGeom>
        </p:spPr>
      </p:pic>
      <p:sp>
        <p:nvSpPr>
          <p:cNvPr id="3" name="TextBox 2">
            <a:extLst>
              <a:ext uri="{FF2B5EF4-FFF2-40B4-BE49-F238E27FC236}">
                <a16:creationId xmlns:a16="http://schemas.microsoft.com/office/drawing/2014/main" id="{E0CC20E7-730C-1309-EB3D-BC4458114CE3}"/>
              </a:ext>
            </a:extLst>
          </p:cNvPr>
          <p:cNvSpPr txBox="1"/>
          <p:nvPr/>
        </p:nvSpPr>
        <p:spPr>
          <a:xfrm>
            <a:off x="869379" y="2680198"/>
            <a:ext cx="242245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 1</a:t>
            </a:r>
          </a:p>
        </p:txBody>
      </p:sp>
    </p:spTree>
    <p:extLst>
      <p:ext uri="{BB962C8B-B14F-4D97-AF65-F5344CB8AC3E}">
        <p14:creationId xmlns:p14="http://schemas.microsoft.com/office/powerpoint/2010/main" val="40220968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8" name="TextBox 7">
            <a:extLst>
              <a:ext uri="{FF2B5EF4-FFF2-40B4-BE49-F238E27FC236}">
                <a16:creationId xmlns:a16="http://schemas.microsoft.com/office/drawing/2014/main" id="{687D26A3-28D3-82C1-5397-B03AED7C8D40}"/>
              </a:ext>
            </a:extLst>
          </p:cNvPr>
          <p:cNvSpPr txBox="1"/>
          <p:nvPr/>
        </p:nvSpPr>
        <p:spPr>
          <a:xfrm>
            <a:off x="8912992" y="288332"/>
            <a:ext cx="2640062" cy="73975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Mind Map</a:t>
            </a:r>
          </a:p>
        </p:txBody>
      </p:sp>
      <p:sp>
        <p:nvSpPr>
          <p:cNvPr id="9" name="Rectangle: Rounded Corners 8">
            <a:extLst>
              <a:ext uri="{FF2B5EF4-FFF2-40B4-BE49-F238E27FC236}">
                <a16:creationId xmlns:a16="http://schemas.microsoft.com/office/drawing/2014/main" id="{24E4790B-F739-F146-ABFA-6A729FB9BF31}"/>
              </a:ext>
            </a:extLst>
          </p:cNvPr>
          <p:cNvSpPr/>
          <p:nvPr/>
        </p:nvSpPr>
        <p:spPr>
          <a:xfrm>
            <a:off x="4304974" y="306151"/>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ln w="0"/>
                <a:solidFill>
                  <a:srgbClr val="0A1F61"/>
                </a:solidFill>
                <a:effectLst>
                  <a:outerShdw blurRad="38100" dist="19050" dir="2700000" algn="tl" rotWithShape="0">
                    <a:schemeClr val="dk1">
                      <a:alpha val="40000"/>
                    </a:schemeClr>
                  </a:outerShdw>
                </a:effectLst>
              </a:rPr>
              <a:t>How to Study</a:t>
            </a:r>
            <a:r>
              <a:rPr lang="en-US" sz="6000" b="1" dirty="0">
                <a:ln w="0"/>
                <a:solidFill>
                  <a:srgbClr val="00B0F0"/>
                </a:solidFill>
                <a:effectLst>
                  <a:outerShdw blurRad="38100" dist="19050" dir="2700000" algn="tl" rotWithShape="0">
                    <a:schemeClr val="dk1">
                      <a:alpha val="40000"/>
                    </a:schemeClr>
                  </a:outerShdw>
                </a:effectLst>
              </a:rPr>
              <a:t>?</a:t>
            </a:r>
            <a:endParaRPr lang="en-US" b="1" dirty="0">
              <a:solidFill>
                <a:srgbClr val="00B0F0"/>
              </a:solidFill>
            </a:endParaRPr>
          </a:p>
        </p:txBody>
      </p:sp>
      <p:pic>
        <p:nvPicPr>
          <p:cNvPr id="6" name="Picture 5" descr="Diagram&#10;&#10;Description automatically generated">
            <a:extLst>
              <a:ext uri="{FF2B5EF4-FFF2-40B4-BE49-F238E27FC236}">
                <a16:creationId xmlns:a16="http://schemas.microsoft.com/office/drawing/2014/main" id="{933BE86A-381C-6BDE-5E43-FE8A4B12CF32}"/>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saturation sat="300000"/>
                    </a14:imgEffect>
                  </a14:imgLayer>
                </a14:imgProps>
              </a:ext>
              <a:ext uri="{28A0092B-C50C-407E-A947-70E740481C1C}">
                <a14:useLocalDpi xmlns:a14="http://schemas.microsoft.com/office/drawing/2010/main" val="0"/>
              </a:ext>
            </a:extLst>
          </a:blip>
          <a:stretch>
            <a:fillRect/>
          </a:stretch>
        </p:blipFill>
        <p:spPr>
          <a:xfrm>
            <a:off x="4304974" y="1489675"/>
            <a:ext cx="7818380" cy="4816122"/>
          </a:xfrm>
          <a:prstGeom prst="rect">
            <a:avLst/>
          </a:prstGeom>
        </p:spPr>
      </p:pic>
      <p:sp>
        <p:nvSpPr>
          <p:cNvPr id="3" name="TextBox 2">
            <a:extLst>
              <a:ext uri="{FF2B5EF4-FFF2-40B4-BE49-F238E27FC236}">
                <a16:creationId xmlns:a16="http://schemas.microsoft.com/office/drawing/2014/main" id="{A362E04A-D7E8-1540-D04F-F30790CC1C81}"/>
              </a:ext>
            </a:extLst>
          </p:cNvPr>
          <p:cNvSpPr txBox="1"/>
          <p:nvPr/>
        </p:nvSpPr>
        <p:spPr>
          <a:xfrm>
            <a:off x="869379" y="2680198"/>
            <a:ext cx="242245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 1</a:t>
            </a:r>
          </a:p>
        </p:txBody>
      </p:sp>
    </p:spTree>
    <p:extLst>
      <p:ext uri="{BB962C8B-B14F-4D97-AF65-F5344CB8AC3E}">
        <p14:creationId xmlns:p14="http://schemas.microsoft.com/office/powerpoint/2010/main" val="11007073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8" name="TextBox 7">
            <a:extLst>
              <a:ext uri="{FF2B5EF4-FFF2-40B4-BE49-F238E27FC236}">
                <a16:creationId xmlns:a16="http://schemas.microsoft.com/office/drawing/2014/main" id="{687D26A3-28D3-82C1-5397-B03AED7C8D40}"/>
              </a:ext>
            </a:extLst>
          </p:cNvPr>
          <p:cNvSpPr txBox="1"/>
          <p:nvPr/>
        </p:nvSpPr>
        <p:spPr>
          <a:xfrm>
            <a:off x="8912992" y="288332"/>
            <a:ext cx="2640062" cy="73975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Mind Map</a:t>
            </a:r>
          </a:p>
        </p:txBody>
      </p:sp>
      <p:sp>
        <p:nvSpPr>
          <p:cNvPr id="9" name="Rectangle: Rounded Corners 8">
            <a:extLst>
              <a:ext uri="{FF2B5EF4-FFF2-40B4-BE49-F238E27FC236}">
                <a16:creationId xmlns:a16="http://schemas.microsoft.com/office/drawing/2014/main" id="{24E4790B-F739-F146-ABFA-6A729FB9BF31}"/>
              </a:ext>
            </a:extLst>
          </p:cNvPr>
          <p:cNvSpPr/>
          <p:nvPr/>
        </p:nvSpPr>
        <p:spPr>
          <a:xfrm>
            <a:off x="4304974" y="306151"/>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ln w="0"/>
                <a:solidFill>
                  <a:srgbClr val="0A1F61"/>
                </a:solidFill>
                <a:effectLst>
                  <a:outerShdw blurRad="38100" dist="19050" dir="2700000" algn="tl" rotWithShape="0">
                    <a:schemeClr val="dk1">
                      <a:alpha val="40000"/>
                    </a:schemeClr>
                  </a:outerShdw>
                </a:effectLst>
              </a:rPr>
              <a:t>How to Study</a:t>
            </a:r>
            <a:r>
              <a:rPr lang="en-US" sz="6000" b="1" dirty="0">
                <a:ln w="0"/>
                <a:solidFill>
                  <a:srgbClr val="00B0F0"/>
                </a:solidFill>
                <a:effectLst>
                  <a:outerShdw blurRad="38100" dist="19050" dir="2700000" algn="tl" rotWithShape="0">
                    <a:schemeClr val="dk1">
                      <a:alpha val="40000"/>
                    </a:schemeClr>
                  </a:outerShdw>
                </a:effectLst>
              </a:rPr>
              <a:t>?</a:t>
            </a:r>
            <a:endParaRPr lang="en-US" b="1" dirty="0">
              <a:solidFill>
                <a:srgbClr val="00B0F0"/>
              </a:solidFill>
            </a:endParaRPr>
          </a:p>
        </p:txBody>
      </p:sp>
      <p:pic>
        <p:nvPicPr>
          <p:cNvPr id="4" name="Picture 3" descr="Diagram&#10;&#10;Description automatically generated">
            <a:extLst>
              <a:ext uri="{FF2B5EF4-FFF2-40B4-BE49-F238E27FC236}">
                <a16:creationId xmlns:a16="http://schemas.microsoft.com/office/drawing/2014/main" id="{4BEBE40B-F7C4-36CE-1611-CB42F9AE9B1F}"/>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Effect>
                      <a14:saturation sat="400000"/>
                    </a14:imgEffect>
                  </a14:imgLayer>
                </a14:imgProps>
              </a:ext>
              <a:ext uri="{28A0092B-C50C-407E-A947-70E740481C1C}">
                <a14:useLocalDpi xmlns:a14="http://schemas.microsoft.com/office/drawing/2010/main" val="0"/>
              </a:ext>
            </a:extLst>
          </a:blip>
          <a:srcRect b="12661"/>
          <a:stretch/>
        </p:blipFill>
        <p:spPr>
          <a:xfrm>
            <a:off x="4087865" y="1195448"/>
            <a:ext cx="8093245" cy="5193056"/>
          </a:xfrm>
          <a:prstGeom prst="rect">
            <a:avLst/>
          </a:prstGeom>
        </p:spPr>
      </p:pic>
      <p:sp>
        <p:nvSpPr>
          <p:cNvPr id="3" name="TextBox 2">
            <a:extLst>
              <a:ext uri="{FF2B5EF4-FFF2-40B4-BE49-F238E27FC236}">
                <a16:creationId xmlns:a16="http://schemas.microsoft.com/office/drawing/2014/main" id="{82E6FF6C-506C-BDDA-444E-5C91C319521C}"/>
              </a:ext>
            </a:extLst>
          </p:cNvPr>
          <p:cNvSpPr txBox="1"/>
          <p:nvPr/>
        </p:nvSpPr>
        <p:spPr>
          <a:xfrm>
            <a:off x="869379" y="2680198"/>
            <a:ext cx="242245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 1</a:t>
            </a:r>
          </a:p>
        </p:txBody>
      </p:sp>
    </p:spTree>
    <p:extLst>
      <p:ext uri="{BB962C8B-B14F-4D97-AF65-F5344CB8AC3E}">
        <p14:creationId xmlns:p14="http://schemas.microsoft.com/office/powerpoint/2010/main" val="17699121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8" name="TextBox 7">
            <a:extLst>
              <a:ext uri="{FF2B5EF4-FFF2-40B4-BE49-F238E27FC236}">
                <a16:creationId xmlns:a16="http://schemas.microsoft.com/office/drawing/2014/main" id="{687D26A3-28D3-82C1-5397-B03AED7C8D40}"/>
              </a:ext>
            </a:extLst>
          </p:cNvPr>
          <p:cNvSpPr txBox="1"/>
          <p:nvPr/>
        </p:nvSpPr>
        <p:spPr>
          <a:xfrm>
            <a:off x="8912992" y="288332"/>
            <a:ext cx="2640062" cy="73975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Mind Map</a:t>
            </a:r>
          </a:p>
        </p:txBody>
      </p:sp>
      <p:sp>
        <p:nvSpPr>
          <p:cNvPr id="9" name="Rectangle: Rounded Corners 8">
            <a:extLst>
              <a:ext uri="{FF2B5EF4-FFF2-40B4-BE49-F238E27FC236}">
                <a16:creationId xmlns:a16="http://schemas.microsoft.com/office/drawing/2014/main" id="{24E4790B-F739-F146-ABFA-6A729FB9BF31}"/>
              </a:ext>
            </a:extLst>
          </p:cNvPr>
          <p:cNvSpPr/>
          <p:nvPr/>
        </p:nvSpPr>
        <p:spPr>
          <a:xfrm>
            <a:off x="4304974" y="306151"/>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ln w="0"/>
                <a:solidFill>
                  <a:srgbClr val="0A1F61"/>
                </a:solidFill>
                <a:effectLst>
                  <a:outerShdw blurRad="38100" dist="19050" dir="2700000" algn="tl" rotWithShape="0">
                    <a:schemeClr val="dk1">
                      <a:alpha val="40000"/>
                    </a:schemeClr>
                  </a:outerShdw>
                </a:effectLst>
              </a:rPr>
              <a:t>How to Study</a:t>
            </a:r>
            <a:r>
              <a:rPr lang="en-US" sz="6000" b="1" dirty="0">
                <a:ln w="0"/>
                <a:solidFill>
                  <a:srgbClr val="00B0F0"/>
                </a:solidFill>
                <a:effectLst>
                  <a:outerShdw blurRad="38100" dist="19050" dir="2700000" algn="tl" rotWithShape="0">
                    <a:schemeClr val="dk1">
                      <a:alpha val="40000"/>
                    </a:schemeClr>
                  </a:outerShdw>
                </a:effectLst>
              </a:rPr>
              <a:t>?</a:t>
            </a:r>
            <a:endParaRPr lang="en-US" b="1" dirty="0">
              <a:solidFill>
                <a:srgbClr val="00B0F0"/>
              </a:solidFill>
            </a:endParaRPr>
          </a:p>
        </p:txBody>
      </p:sp>
      <p:pic>
        <p:nvPicPr>
          <p:cNvPr id="4" name="Picture 3" descr="Diagram&#10;&#10;Description automatically generated">
            <a:extLst>
              <a:ext uri="{FF2B5EF4-FFF2-40B4-BE49-F238E27FC236}">
                <a16:creationId xmlns:a16="http://schemas.microsoft.com/office/drawing/2014/main" id="{6B5A055D-E083-1052-3122-46240DAE60A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43840" y="1455505"/>
            <a:ext cx="7731595" cy="4542312"/>
          </a:xfrm>
          <a:prstGeom prst="rect">
            <a:avLst/>
          </a:prstGeom>
        </p:spPr>
      </p:pic>
      <p:sp>
        <p:nvSpPr>
          <p:cNvPr id="3" name="TextBox 2">
            <a:extLst>
              <a:ext uri="{FF2B5EF4-FFF2-40B4-BE49-F238E27FC236}">
                <a16:creationId xmlns:a16="http://schemas.microsoft.com/office/drawing/2014/main" id="{29A7E6EA-6BC0-B74A-BB51-30E4DA8A3A0F}"/>
              </a:ext>
            </a:extLst>
          </p:cNvPr>
          <p:cNvSpPr txBox="1"/>
          <p:nvPr/>
        </p:nvSpPr>
        <p:spPr>
          <a:xfrm>
            <a:off x="869379" y="2680198"/>
            <a:ext cx="242245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 1</a:t>
            </a:r>
          </a:p>
        </p:txBody>
      </p:sp>
    </p:spTree>
    <p:extLst>
      <p:ext uri="{BB962C8B-B14F-4D97-AF65-F5344CB8AC3E}">
        <p14:creationId xmlns:p14="http://schemas.microsoft.com/office/powerpoint/2010/main" val="34010216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9761" y="133006"/>
            <a:ext cx="1926389" cy="1727484"/>
          </a:xfrm>
          <a:prstGeom prst="rect">
            <a:avLst/>
          </a:prstGeom>
          <a:solidFill>
            <a:schemeClr val="bg1">
              <a:alpha val="62000"/>
            </a:schemeClr>
          </a:solidFill>
        </p:spPr>
      </p:pic>
      <p:sp>
        <p:nvSpPr>
          <p:cNvPr id="8" name="TextBox 7">
            <a:extLst>
              <a:ext uri="{FF2B5EF4-FFF2-40B4-BE49-F238E27FC236}">
                <a16:creationId xmlns:a16="http://schemas.microsoft.com/office/drawing/2014/main" id="{687D26A3-28D3-82C1-5397-B03AED7C8D40}"/>
              </a:ext>
            </a:extLst>
          </p:cNvPr>
          <p:cNvSpPr txBox="1"/>
          <p:nvPr/>
        </p:nvSpPr>
        <p:spPr>
          <a:xfrm>
            <a:off x="8912992" y="288332"/>
            <a:ext cx="2640062" cy="73975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Mind Map</a:t>
            </a:r>
          </a:p>
        </p:txBody>
      </p:sp>
      <p:sp>
        <p:nvSpPr>
          <p:cNvPr id="9" name="Rectangle: Rounded Corners 8">
            <a:extLst>
              <a:ext uri="{FF2B5EF4-FFF2-40B4-BE49-F238E27FC236}">
                <a16:creationId xmlns:a16="http://schemas.microsoft.com/office/drawing/2014/main" id="{24E4790B-F739-F146-ABFA-6A729FB9BF31}"/>
              </a:ext>
            </a:extLst>
          </p:cNvPr>
          <p:cNvSpPr/>
          <p:nvPr/>
        </p:nvSpPr>
        <p:spPr>
          <a:xfrm>
            <a:off x="4304974" y="306151"/>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ln w="0"/>
                <a:solidFill>
                  <a:srgbClr val="0A1F61"/>
                </a:solidFill>
                <a:effectLst>
                  <a:outerShdw blurRad="38100" dist="19050" dir="2700000" algn="tl" rotWithShape="0">
                    <a:schemeClr val="dk1">
                      <a:alpha val="40000"/>
                    </a:schemeClr>
                  </a:outerShdw>
                </a:effectLst>
              </a:rPr>
              <a:t>How to Study</a:t>
            </a:r>
            <a:r>
              <a:rPr lang="en-US" sz="6000" b="1" dirty="0">
                <a:ln w="0"/>
                <a:solidFill>
                  <a:srgbClr val="00B0F0"/>
                </a:solidFill>
                <a:effectLst>
                  <a:outerShdw blurRad="38100" dist="19050" dir="2700000" algn="tl" rotWithShape="0">
                    <a:schemeClr val="dk1">
                      <a:alpha val="40000"/>
                    </a:schemeClr>
                  </a:outerShdw>
                </a:effectLst>
              </a:rPr>
              <a:t>?</a:t>
            </a:r>
            <a:endParaRPr lang="en-US" b="1" dirty="0">
              <a:solidFill>
                <a:srgbClr val="00B0F0"/>
              </a:solidFill>
            </a:endParaRPr>
          </a:p>
        </p:txBody>
      </p:sp>
      <p:pic>
        <p:nvPicPr>
          <p:cNvPr id="4" name="Picture 3" descr="Diagram&#10;&#10;Description automatically generated">
            <a:extLst>
              <a:ext uri="{FF2B5EF4-FFF2-40B4-BE49-F238E27FC236}">
                <a16:creationId xmlns:a16="http://schemas.microsoft.com/office/drawing/2014/main" id="{6D5CD974-5EE0-F940-8C4F-C80E05910D78}"/>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1148335" y="2543106"/>
            <a:ext cx="10850088" cy="4319385"/>
          </a:xfrm>
          <a:prstGeom prst="rect">
            <a:avLst/>
          </a:prstGeom>
        </p:spPr>
      </p:pic>
      <p:sp>
        <p:nvSpPr>
          <p:cNvPr id="3" name="TextBox 2">
            <a:extLst>
              <a:ext uri="{FF2B5EF4-FFF2-40B4-BE49-F238E27FC236}">
                <a16:creationId xmlns:a16="http://schemas.microsoft.com/office/drawing/2014/main" id="{1C4518B3-7F3C-1D22-3B79-7C759C2565B9}"/>
              </a:ext>
            </a:extLst>
          </p:cNvPr>
          <p:cNvSpPr txBox="1"/>
          <p:nvPr/>
        </p:nvSpPr>
        <p:spPr>
          <a:xfrm>
            <a:off x="192968" y="1868972"/>
            <a:ext cx="242245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 1</a:t>
            </a:r>
          </a:p>
        </p:txBody>
      </p:sp>
    </p:spTree>
    <p:extLst>
      <p:ext uri="{BB962C8B-B14F-4D97-AF65-F5344CB8AC3E}">
        <p14:creationId xmlns:p14="http://schemas.microsoft.com/office/powerpoint/2010/main" val="14232460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9761" y="133006"/>
            <a:ext cx="1926389" cy="1727484"/>
          </a:xfrm>
          <a:prstGeom prst="rect">
            <a:avLst/>
          </a:prstGeom>
          <a:solidFill>
            <a:schemeClr val="bg1">
              <a:alpha val="62000"/>
            </a:schemeClr>
          </a:solidFill>
        </p:spPr>
      </p:pic>
      <p:sp>
        <p:nvSpPr>
          <p:cNvPr id="8" name="TextBox 7">
            <a:extLst>
              <a:ext uri="{FF2B5EF4-FFF2-40B4-BE49-F238E27FC236}">
                <a16:creationId xmlns:a16="http://schemas.microsoft.com/office/drawing/2014/main" id="{687D26A3-28D3-82C1-5397-B03AED7C8D40}"/>
              </a:ext>
            </a:extLst>
          </p:cNvPr>
          <p:cNvSpPr txBox="1"/>
          <p:nvPr/>
        </p:nvSpPr>
        <p:spPr>
          <a:xfrm>
            <a:off x="8912992" y="288332"/>
            <a:ext cx="2640062" cy="739754"/>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Mind Map</a:t>
            </a:r>
          </a:p>
        </p:txBody>
      </p:sp>
      <p:sp>
        <p:nvSpPr>
          <p:cNvPr id="9" name="Rectangle: Rounded Corners 8">
            <a:extLst>
              <a:ext uri="{FF2B5EF4-FFF2-40B4-BE49-F238E27FC236}">
                <a16:creationId xmlns:a16="http://schemas.microsoft.com/office/drawing/2014/main" id="{24E4790B-F739-F146-ABFA-6A729FB9BF31}"/>
              </a:ext>
            </a:extLst>
          </p:cNvPr>
          <p:cNvSpPr/>
          <p:nvPr/>
        </p:nvSpPr>
        <p:spPr>
          <a:xfrm>
            <a:off x="4304974" y="306151"/>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ln w="0"/>
                <a:solidFill>
                  <a:srgbClr val="0A1F61"/>
                </a:solidFill>
                <a:effectLst>
                  <a:outerShdw blurRad="38100" dist="19050" dir="2700000" algn="tl" rotWithShape="0">
                    <a:schemeClr val="dk1">
                      <a:alpha val="40000"/>
                    </a:schemeClr>
                  </a:outerShdw>
                </a:effectLst>
              </a:rPr>
              <a:t>How to Study</a:t>
            </a:r>
            <a:r>
              <a:rPr lang="en-US" sz="6000" b="1" dirty="0">
                <a:ln w="0"/>
                <a:solidFill>
                  <a:srgbClr val="00B0F0"/>
                </a:solidFill>
                <a:effectLst>
                  <a:outerShdw blurRad="38100" dist="19050" dir="2700000" algn="tl" rotWithShape="0">
                    <a:schemeClr val="dk1">
                      <a:alpha val="40000"/>
                    </a:schemeClr>
                  </a:outerShdw>
                </a:effectLst>
              </a:rPr>
              <a:t>?</a:t>
            </a:r>
            <a:endParaRPr lang="en-US" b="1" dirty="0">
              <a:solidFill>
                <a:srgbClr val="00B0F0"/>
              </a:solidFill>
            </a:endParaRPr>
          </a:p>
        </p:txBody>
      </p:sp>
      <p:sp>
        <p:nvSpPr>
          <p:cNvPr id="3" name="TextBox 2">
            <a:extLst>
              <a:ext uri="{FF2B5EF4-FFF2-40B4-BE49-F238E27FC236}">
                <a16:creationId xmlns:a16="http://schemas.microsoft.com/office/drawing/2014/main" id="{1C4518B3-7F3C-1D22-3B79-7C759C2565B9}"/>
              </a:ext>
            </a:extLst>
          </p:cNvPr>
          <p:cNvSpPr txBox="1"/>
          <p:nvPr/>
        </p:nvSpPr>
        <p:spPr>
          <a:xfrm>
            <a:off x="192968" y="1868972"/>
            <a:ext cx="242245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 1</a:t>
            </a:r>
          </a:p>
        </p:txBody>
      </p:sp>
      <p:sp>
        <p:nvSpPr>
          <p:cNvPr id="6" name="TextBox 5">
            <a:extLst>
              <a:ext uri="{FF2B5EF4-FFF2-40B4-BE49-F238E27FC236}">
                <a16:creationId xmlns:a16="http://schemas.microsoft.com/office/drawing/2014/main" id="{23AA2B7F-15E2-73C4-8455-AB422DB6E5F9}"/>
              </a:ext>
            </a:extLst>
          </p:cNvPr>
          <p:cNvSpPr txBox="1"/>
          <p:nvPr/>
        </p:nvSpPr>
        <p:spPr>
          <a:xfrm>
            <a:off x="4468924" y="1233956"/>
            <a:ext cx="7501090" cy="1754326"/>
          </a:xfrm>
          <a:prstGeom prst="rect">
            <a:avLst/>
          </a:prstGeom>
          <a:noFill/>
        </p:spPr>
        <p:txBody>
          <a:bodyPr wrap="square">
            <a:spAutoFit/>
          </a:bodyPr>
          <a:lstStyle/>
          <a:p>
            <a:pPr marL="342900" indent="-342900">
              <a:buAutoNum type="arabicPeriod"/>
            </a:pPr>
            <a:r>
              <a:rPr lang="en-US" b="1" dirty="0"/>
              <a:t>Coggle</a:t>
            </a:r>
          </a:p>
          <a:p>
            <a:pPr marL="342900" indent="-342900">
              <a:buFontTx/>
              <a:buAutoNum type="arabicPeriod"/>
            </a:pPr>
            <a:r>
              <a:rPr lang="en-US" b="1" dirty="0" err="1"/>
              <a:t>GitMind</a:t>
            </a:r>
            <a:endParaRPr lang="en-US" b="1" dirty="0"/>
          </a:p>
          <a:p>
            <a:pPr marL="342900" indent="-342900">
              <a:buFontTx/>
              <a:buAutoNum type="arabicPeriod"/>
            </a:pPr>
            <a:r>
              <a:rPr lang="en-US" b="1" dirty="0"/>
              <a:t> </a:t>
            </a:r>
            <a:r>
              <a:rPr lang="en-US" b="1" dirty="0" err="1"/>
              <a:t>InfoRapid</a:t>
            </a:r>
            <a:r>
              <a:rPr lang="en-US" b="1" dirty="0"/>
              <a:t> </a:t>
            </a:r>
            <a:r>
              <a:rPr lang="en-US" b="1" dirty="0" err="1"/>
              <a:t>KnowledgeBase</a:t>
            </a:r>
            <a:r>
              <a:rPr lang="en-US" b="1" dirty="0"/>
              <a:t> Builder </a:t>
            </a:r>
          </a:p>
          <a:p>
            <a:pPr marL="342900" indent="-342900">
              <a:buFontTx/>
              <a:buAutoNum type="arabicPeriod"/>
            </a:pPr>
            <a:r>
              <a:rPr lang="en-US" b="1" dirty="0"/>
              <a:t>Scapple</a:t>
            </a:r>
          </a:p>
          <a:p>
            <a:pPr marL="342900" indent="-342900">
              <a:buFontTx/>
              <a:buAutoNum type="arabicPeriod"/>
            </a:pPr>
            <a:r>
              <a:rPr lang="en-US" b="1" dirty="0" err="1"/>
              <a:t>Wondershare</a:t>
            </a:r>
            <a:r>
              <a:rPr lang="en-US" b="1" dirty="0"/>
              <a:t> </a:t>
            </a:r>
            <a:r>
              <a:rPr lang="en-US" b="1" dirty="0" err="1"/>
              <a:t>EdrawMind</a:t>
            </a:r>
            <a:r>
              <a:rPr lang="en-US" b="1" dirty="0"/>
              <a:t> </a:t>
            </a:r>
          </a:p>
          <a:p>
            <a:r>
              <a:rPr lang="en-US" i="1" dirty="0">
                <a:solidFill>
                  <a:srgbClr val="FF0000"/>
                </a:solidFill>
              </a:rPr>
              <a:t>Source: https://www.makeuseof.com/tag/8-free-mind-map-tools-best-use/</a:t>
            </a:r>
          </a:p>
        </p:txBody>
      </p:sp>
      <p:pic>
        <p:nvPicPr>
          <p:cNvPr id="10" name="Picture 9">
            <a:extLst>
              <a:ext uri="{FF2B5EF4-FFF2-40B4-BE49-F238E27FC236}">
                <a16:creationId xmlns:a16="http://schemas.microsoft.com/office/drawing/2014/main" id="{3635CE59-395B-9520-3C22-846A0A6B33D4}"/>
              </a:ext>
            </a:extLst>
          </p:cNvPr>
          <p:cNvPicPr>
            <a:picLocks noChangeAspect="1"/>
          </p:cNvPicPr>
          <p:nvPr/>
        </p:nvPicPr>
        <p:blipFill>
          <a:blip r:embed="rId3"/>
          <a:stretch>
            <a:fillRect/>
          </a:stretch>
        </p:blipFill>
        <p:spPr>
          <a:xfrm>
            <a:off x="4535387" y="2988282"/>
            <a:ext cx="6637069" cy="3496950"/>
          </a:xfrm>
          <a:prstGeom prst="rect">
            <a:avLst/>
          </a:prstGeom>
        </p:spPr>
      </p:pic>
      <p:sp>
        <p:nvSpPr>
          <p:cNvPr id="12" name="TextBox 11">
            <a:extLst>
              <a:ext uri="{FF2B5EF4-FFF2-40B4-BE49-F238E27FC236}">
                <a16:creationId xmlns:a16="http://schemas.microsoft.com/office/drawing/2014/main" id="{F2E835B9-9BBA-EEEF-4C98-18428F51526D}"/>
              </a:ext>
            </a:extLst>
          </p:cNvPr>
          <p:cNvSpPr txBox="1"/>
          <p:nvPr/>
        </p:nvSpPr>
        <p:spPr>
          <a:xfrm>
            <a:off x="4495803" y="6433701"/>
            <a:ext cx="7501090" cy="338554"/>
          </a:xfrm>
          <a:prstGeom prst="rect">
            <a:avLst/>
          </a:prstGeom>
          <a:noFill/>
        </p:spPr>
        <p:txBody>
          <a:bodyPr wrap="square">
            <a:spAutoFit/>
          </a:bodyPr>
          <a:lstStyle/>
          <a:p>
            <a:r>
              <a:rPr lang="en-US" sz="1600" i="1" dirty="0">
                <a:solidFill>
                  <a:srgbClr val="FF0000"/>
                </a:solidFill>
              </a:rPr>
              <a:t>Source: https://thedigitalprojectmanager.com/tools/best-free-mind-mapping-software/</a:t>
            </a:r>
          </a:p>
        </p:txBody>
      </p:sp>
    </p:spTree>
    <p:extLst>
      <p:ext uri="{BB962C8B-B14F-4D97-AF65-F5344CB8AC3E}">
        <p14:creationId xmlns:p14="http://schemas.microsoft.com/office/powerpoint/2010/main" val="2345043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F0837-3B55-4867-87D5-1A494839B7DD}"/>
              </a:ext>
            </a:extLst>
          </p:cNvPr>
          <p:cNvSpPr>
            <a:spLocks noGrp="1"/>
          </p:cNvSpPr>
          <p:nvPr>
            <p:ph type="ctrTitle"/>
          </p:nvPr>
        </p:nvSpPr>
        <p:spPr>
          <a:xfrm>
            <a:off x="5356288" y="1004446"/>
            <a:ext cx="5767324" cy="3153753"/>
          </a:xfrm>
        </p:spPr>
        <p:txBody>
          <a:bodyPr>
            <a:normAutofit/>
          </a:bodyPr>
          <a:lstStyle/>
          <a:p>
            <a:pPr algn="ctr"/>
            <a:r>
              <a:rPr lang="en-US" sz="10400" b="1" dirty="0">
                <a:solidFill>
                  <a:srgbClr val="0A1F61"/>
                </a:solidFill>
              </a:rPr>
              <a:t>Skills</a:t>
            </a:r>
            <a:br>
              <a:rPr lang="en-US" sz="10400" b="1" dirty="0">
                <a:solidFill>
                  <a:srgbClr val="0A1F61"/>
                </a:solidFill>
              </a:rPr>
            </a:br>
            <a:r>
              <a:rPr lang="en-US" sz="2000" b="1" dirty="0">
                <a:solidFill>
                  <a:srgbClr val="0A1F61"/>
                </a:solidFill>
              </a:rPr>
              <a:t>needed for coming assignments</a:t>
            </a:r>
            <a:endParaRPr lang="en-US" sz="10400" b="1" dirty="0">
              <a:solidFill>
                <a:srgbClr val="0A1F61"/>
              </a:solidFill>
            </a:endParaRPr>
          </a:p>
        </p:txBody>
      </p:sp>
      <p:sp>
        <p:nvSpPr>
          <p:cNvPr id="7" name="TextBox 6">
            <a:extLst>
              <a:ext uri="{FF2B5EF4-FFF2-40B4-BE49-F238E27FC236}">
                <a16:creationId xmlns:a16="http://schemas.microsoft.com/office/drawing/2014/main" id="{F2CF72EC-2BE6-485D-9914-3A5B3FAA0E6D}"/>
              </a:ext>
            </a:extLst>
          </p:cNvPr>
          <p:cNvSpPr txBox="1"/>
          <p:nvPr/>
        </p:nvSpPr>
        <p:spPr>
          <a:xfrm>
            <a:off x="10363200" y="604336"/>
            <a:ext cx="840295" cy="400110"/>
          </a:xfrm>
          <a:prstGeom prst="rect">
            <a:avLst/>
          </a:prstGeom>
          <a:noFill/>
        </p:spPr>
        <p:txBody>
          <a:bodyPr wrap="none" rtlCol="0">
            <a:spAutoFit/>
          </a:bodyPr>
          <a:lstStyle/>
          <a:p>
            <a:r>
              <a:rPr lang="en-US" sz="2000" b="1" dirty="0">
                <a:solidFill>
                  <a:schemeClr val="bg1"/>
                </a:solidFill>
              </a:rPr>
              <a:t>Lec.3</a:t>
            </a:r>
          </a:p>
        </p:txBody>
      </p:sp>
      <p:pic>
        <p:nvPicPr>
          <p:cNvPr id="3" name="Picture 2">
            <a:extLst>
              <a:ext uri="{FF2B5EF4-FFF2-40B4-BE49-F238E27FC236}">
                <a16:creationId xmlns:a16="http://schemas.microsoft.com/office/drawing/2014/main" id="{2A09EB21-B692-4477-F643-DB509B67993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2" y="1004446"/>
            <a:ext cx="2756845" cy="2472193"/>
          </a:xfrm>
          <a:prstGeom prst="rect">
            <a:avLst/>
          </a:prstGeom>
          <a:solidFill>
            <a:schemeClr val="bg1">
              <a:alpha val="62000"/>
            </a:schemeClr>
          </a:solidFill>
        </p:spPr>
      </p:pic>
      <p:sp>
        <p:nvSpPr>
          <p:cNvPr id="5" name="TextBox 4">
            <a:extLst>
              <a:ext uri="{FF2B5EF4-FFF2-40B4-BE49-F238E27FC236}">
                <a16:creationId xmlns:a16="http://schemas.microsoft.com/office/drawing/2014/main" id="{32D929C9-2FCF-6DE6-C4C7-DC826F83674A}"/>
              </a:ext>
            </a:extLst>
          </p:cNvPr>
          <p:cNvSpPr txBox="1"/>
          <p:nvPr/>
        </p:nvSpPr>
        <p:spPr>
          <a:xfrm>
            <a:off x="935407" y="3634979"/>
            <a:ext cx="2422458" cy="523220"/>
          </a:xfrm>
          <a:prstGeom prst="rect">
            <a:avLst/>
          </a:prstGeom>
          <a:noFill/>
        </p:spPr>
        <p:txBody>
          <a:bodyPr wrap="none" rtlCol="0">
            <a:spAutoFit/>
          </a:bodyPr>
          <a:lstStyle/>
          <a:p>
            <a:r>
              <a:rPr lang="en-US" sz="2800" b="1" dirty="0">
                <a:solidFill>
                  <a:srgbClr val="0A1F61"/>
                </a:solidFill>
                <a:latin typeface="Tajawal Medium" panose="00000600000000000000" pitchFamily="2" charset="-78"/>
                <a:cs typeface="Tajawal Medium" panose="00000600000000000000" pitchFamily="2" charset="-78"/>
              </a:rPr>
              <a:t>W2 Lecture 1</a:t>
            </a:r>
          </a:p>
        </p:txBody>
      </p:sp>
      <p:sp>
        <p:nvSpPr>
          <p:cNvPr id="6" name="Rectangle: Rounded Corners 5">
            <a:extLst>
              <a:ext uri="{FF2B5EF4-FFF2-40B4-BE49-F238E27FC236}">
                <a16:creationId xmlns:a16="http://schemas.microsoft.com/office/drawing/2014/main" id="{4E393D30-EC38-95F4-CF7A-5E64A5AE8E23}"/>
              </a:ext>
            </a:extLst>
          </p:cNvPr>
          <p:cNvSpPr/>
          <p:nvPr/>
        </p:nvSpPr>
        <p:spPr>
          <a:xfrm>
            <a:off x="5551883" y="1101798"/>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ln w="0"/>
                <a:solidFill>
                  <a:srgbClr val="0A1F61"/>
                </a:solidFill>
                <a:effectLst>
                  <a:outerShdw blurRad="38100" dist="19050" dir="2700000" algn="tl" rotWithShape="0">
                    <a:schemeClr val="dk1">
                      <a:alpha val="40000"/>
                    </a:schemeClr>
                  </a:outerShdw>
                </a:effectLst>
              </a:rPr>
              <a:t>How to Study</a:t>
            </a:r>
            <a:r>
              <a:rPr lang="en-US" sz="6000" b="1" dirty="0">
                <a:ln w="0"/>
                <a:solidFill>
                  <a:srgbClr val="00B0F0"/>
                </a:solidFill>
                <a:effectLst>
                  <a:outerShdw blurRad="38100" dist="19050" dir="2700000" algn="tl" rotWithShape="0">
                    <a:schemeClr val="dk1">
                      <a:alpha val="40000"/>
                    </a:schemeClr>
                  </a:outerShdw>
                </a:effectLst>
              </a:rPr>
              <a:t>?</a:t>
            </a:r>
            <a:endParaRPr lang="en-US" b="1" dirty="0">
              <a:solidFill>
                <a:srgbClr val="00B0F0"/>
              </a:solidFill>
            </a:endParaRPr>
          </a:p>
        </p:txBody>
      </p:sp>
    </p:spTree>
    <p:extLst>
      <p:ext uri="{BB962C8B-B14F-4D97-AF65-F5344CB8AC3E}">
        <p14:creationId xmlns:p14="http://schemas.microsoft.com/office/powerpoint/2010/main" val="301852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7046" y="2478816"/>
            <a:ext cx="11197908" cy="4089598"/>
          </a:xfrm>
        </p:spPr>
        <p:txBody>
          <a:bodyPr>
            <a:noAutofit/>
          </a:bodyPr>
          <a:lstStyle/>
          <a:p>
            <a:pPr marL="0" lvl="3" indent="0" algn="just">
              <a:spcBef>
                <a:spcPts val="600"/>
              </a:spcBef>
              <a:buNone/>
            </a:pPr>
            <a:r>
              <a:rPr lang="en-US" sz="2800" b="1" dirty="0">
                <a:latin typeface="Book Antiqua" panose="02040602050305030304" pitchFamily="18" charset="0"/>
              </a:rPr>
              <a:t>The following is a list of some techniques that you can use to annotate text:</a:t>
            </a:r>
          </a:p>
          <a:p>
            <a:pPr marL="342900" lvl="3" indent="-342900" algn="just">
              <a:spcBef>
                <a:spcPts val="600"/>
              </a:spcBef>
            </a:pPr>
            <a:r>
              <a:rPr lang="en-US" sz="2200" b="1" dirty="0">
                <a:latin typeface="Book Antiqua" panose="02040602050305030304" pitchFamily="18" charset="0"/>
              </a:rPr>
              <a:t>Underline important terms.</a:t>
            </a:r>
          </a:p>
          <a:p>
            <a:pPr marL="342900" lvl="3" indent="-342900" algn="just">
              <a:spcBef>
                <a:spcPts val="600"/>
              </a:spcBef>
            </a:pPr>
            <a:r>
              <a:rPr lang="en-US" sz="2200" b="1" dirty="0">
                <a:latin typeface="Book Antiqua" panose="02040602050305030304" pitchFamily="18" charset="0"/>
              </a:rPr>
              <a:t>Circle definitions and meanings.</a:t>
            </a:r>
          </a:p>
          <a:p>
            <a:pPr marL="342900" lvl="3" indent="-342900" algn="just">
              <a:spcBef>
                <a:spcPts val="600"/>
              </a:spcBef>
            </a:pPr>
            <a:r>
              <a:rPr lang="en-US" sz="2200" b="1" dirty="0">
                <a:latin typeface="Book Antiqua" panose="02040602050305030304" pitchFamily="18" charset="0"/>
              </a:rPr>
              <a:t>Write </a:t>
            </a:r>
            <a:r>
              <a:rPr lang="en-US" sz="2200" b="1" dirty="0">
                <a:highlight>
                  <a:srgbClr val="FFFF00"/>
                </a:highlight>
                <a:latin typeface="Book Antiqua" panose="02040602050305030304" pitchFamily="18" charset="0"/>
              </a:rPr>
              <a:t>key words </a:t>
            </a:r>
            <a:r>
              <a:rPr lang="en-US" sz="2200" b="1" dirty="0">
                <a:latin typeface="Book Antiqua" panose="02040602050305030304" pitchFamily="18" charset="0"/>
              </a:rPr>
              <a:t>and </a:t>
            </a:r>
            <a:r>
              <a:rPr lang="en-US" sz="2200" b="1" u="sng" dirty="0">
                <a:latin typeface="Book Antiqua" panose="02040602050305030304" pitchFamily="18" charset="0"/>
              </a:rPr>
              <a:t>definitions in the margin.</a:t>
            </a:r>
          </a:p>
          <a:p>
            <a:pPr marL="342900" lvl="3" indent="-342900" algn="just">
              <a:spcBef>
                <a:spcPts val="600"/>
              </a:spcBef>
            </a:pPr>
            <a:r>
              <a:rPr lang="en-US" sz="2200" b="1" dirty="0">
                <a:latin typeface="Book Antiqua" panose="02040602050305030304" pitchFamily="18" charset="0"/>
              </a:rPr>
              <a:t>Determine where important information can be found with key words or symbols in the margin.</a:t>
            </a:r>
          </a:p>
          <a:p>
            <a:pPr marL="342900" lvl="3" indent="-342900" algn="just">
              <a:spcBef>
                <a:spcPts val="600"/>
              </a:spcBef>
            </a:pPr>
            <a:r>
              <a:rPr lang="en-US" sz="2200" b="1" dirty="0">
                <a:latin typeface="Book Antiqua" panose="02040602050305030304" pitchFamily="18" charset="0"/>
              </a:rPr>
              <a:t>Write short summaries in the margin at the end of sub-units.</a:t>
            </a:r>
          </a:p>
          <a:p>
            <a:pPr marL="342900" lvl="3" indent="-342900" algn="just">
              <a:spcBef>
                <a:spcPts val="600"/>
              </a:spcBef>
            </a:pPr>
            <a:r>
              <a:rPr lang="en-US" sz="2200" b="1" dirty="0">
                <a:latin typeface="Book Antiqua" panose="02040602050305030304" pitchFamily="18" charset="0"/>
              </a:rPr>
              <a:t>Write the questions in the margin next to the section where the answer is found.</a:t>
            </a:r>
          </a:p>
          <a:p>
            <a:pPr marL="342900" lvl="3" indent="-342900" algn="just">
              <a:spcBef>
                <a:spcPts val="600"/>
              </a:spcBef>
            </a:pPr>
            <a:r>
              <a:rPr lang="en-US" sz="2200" b="1" dirty="0">
                <a:latin typeface="Book Antiqua" panose="02040602050305030304" pitchFamily="18" charset="0"/>
              </a:rPr>
              <a:t>Indicate steps in a process by using numbers in the margin</a:t>
            </a:r>
            <a:r>
              <a:rPr lang="en-US" sz="2000" b="1" dirty="0">
                <a:latin typeface="Book Antiqua" panose="02040602050305030304" pitchFamily="18" charset="0"/>
              </a:rPr>
              <a:t>.</a:t>
            </a:r>
          </a:p>
          <a:p>
            <a:pPr marL="0" lvl="3" indent="0" algn="r">
              <a:spcBef>
                <a:spcPts val="600"/>
              </a:spcBef>
              <a:buNone/>
            </a:pPr>
            <a:endParaRPr lang="en-US" sz="1000" b="1" dirty="0">
              <a:latin typeface="Book Antiqua" panose="02040602050305030304" pitchFamily="18" charset="0"/>
            </a:endParaRPr>
          </a:p>
          <a:p>
            <a:pPr marL="0" lvl="3" indent="0" algn="r">
              <a:spcBef>
                <a:spcPts val="600"/>
              </a:spcBef>
              <a:buNone/>
            </a:pPr>
            <a:r>
              <a:rPr lang="en-US" sz="1000" b="1" dirty="0">
                <a:latin typeface="Book Antiqua" panose="02040602050305030304" pitchFamily="18" charset="0"/>
              </a:rPr>
              <a:t>Source: http://faculty.bucks.edu/specpop/annotate.htm</a:t>
            </a:r>
          </a:p>
        </p:txBody>
      </p:sp>
      <p:sp>
        <p:nvSpPr>
          <p:cNvPr id="8" name="Title 1">
            <a:extLst>
              <a:ext uri="{FF2B5EF4-FFF2-40B4-BE49-F238E27FC236}">
                <a16:creationId xmlns:a16="http://schemas.microsoft.com/office/drawing/2014/main" id="{7ED01B7F-1644-7E55-AE7B-B6AF81EE6CD3}"/>
              </a:ext>
            </a:extLst>
          </p:cNvPr>
          <p:cNvSpPr>
            <a:spLocks noGrp="1"/>
          </p:cNvSpPr>
          <p:nvPr>
            <p:ph type="title"/>
          </p:nvPr>
        </p:nvSpPr>
        <p:spPr>
          <a:xfrm>
            <a:off x="4511672" y="1020657"/>
            <a:ext cx="6283036" cy="1325563"/>
          </a:xfrm>
        </p:spPr>
        <p:txBody>
          <a:bodyPr/>
          <a:lstStyle/>
          <a:p>
            <a:r>
              <a:rPr lang="en-US" b="1" dirty="0">
                <a:solidFill>
                  <a:srgbClr val="C00000"/>
                </a:solidFill>
              </a:rPr>
              <a:t>Text Annotation</a:t>
            </a:r>
          </a:p>
        </p:txBody>
      </p:sp>
      <p:pic>
        <p:nvPicPr>
          <p:cNvPr id="9" name="Picture 8">
            <a:extLst>
              <a:ext uri="{FF2B5EF4-FFF2-40B4-BE49-F238E27FC236}">
                <a16:creationId xmlns:a16="http://schemas.microsoft.com/office/drawing/2014/main" id="{010E8CE2-8C7C-C1AC-2CB5-9238C14B2D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0872" y="80730"/>
            <a:ext cx="1936104" cy="1736196"/>
          </a:xfrm>
          <a:prstGeom prst="rect">
            <a:avLst/>
          </a:prstGeom>
          <a:solidFill>
            <a:schemeClr val="bg1">
              <a:alpha val="62000"/>
            </a:schemeClr>
          </a:solidFill>
        </p:spPr>
      </p:pic>
      <p:sp>
        <p:nvSpPr>
          <p:cNvPr id="2" name="TextBox 1">
            <a:extLst>
              <a:ext uri="{FF2B5EF4-FFF2-40B4-BE49-F238E27FC236}">
                <a16:creationId xmlns:a16="http://schemas.microsoft.com/office/drawing/2014/main" id="{76E01C1B-3F66-54C8-1D08-C1EABD075FB3}"/>
              </a:ext>
            </a:extLst>
          </p:cNvPr>
          <p:cNvSpPr txBox="1"/>
          <p:nvPr/>
        </p:nvSpPr>
        <p:spPr>
          <a:xfrm>
            <a:off x="497046" y="1687912"/>
            <a:ext cx="2422458" cy="523220"/>
          </a:xfrm>
          <a:prstGeom prst="rect">
            <a:avLst/>
          </a:prstGeom>
          <a:noFill/>
        </p:spPr>
        <p:txBody>
          <a:bodyPr wrap="none" rtlCol="0">
            <a:spAutoFit/>
          </a:bodyPr>
          <a:lstStyle/>
          <a:p>
            <a:r>
              <a:rPr lang="en-US" sz="2800" b="1" dirty="0">
                <a:solidFill>
                  <a:srgbClr val="0A1F61"/>
                </a:solidFill>
                <a:latin typeface="Tajawal Medium" panose="00000600000000000000" pitchFamily="2" charset="-78"/>
                <a:cs typeface="Tajawal Medium" panose="00000600000000000000" pitchFamily="2" charset="-78"/>
              </a:rPr>
              <a:t>W2 Lecture 1</a:t>
            </a:r>
          </a:p>
        </p:txBody>
      </p:sp>
    </p:spTree>
    <p:extLst>
      <p:ext uri="{BB962C8B-B14F-4D97-AF65-F5344CB8AC3E}">
        <p14:creationId xmlns:p14="http://schemas.microsoft.com/office/powerpoint/2010/main" val="3538421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11672" y="1020657"/>
            <a:ext cx="6283036" cy="1325563"/>
          </a:xfrm>
        </p:spPr>
        <p:txBody>
          <a:bodyPr/>
          <a:lstStyle/>
          <a:p>
            <a:r>
              <a:rPr lang="en-US" b="1" dirty="0">
                <a:solidFill>
                  <a:srgbClr val="C00000"/>
                </a:solidFill>
              </a:rPr>
              <a:t>Text Annotation</a:t>
            </a:r>
          </a:p>
        </p:txBody>
      </p:sp>
      <p:sp>
        <p:nvSpPr>
          <p:cNvPr id="7" name="Content Placeholder 6">
            <a:extLst>
              <a:ext uri="{FF2B5EF4-FFF2-40B4-BE49-F238E27FC236}">
                <a16:creationId xmlns:a16="http://schemas.microsoft.com/office/drawing/2014/main" id="{9670ECD0-D06D-4E33-B486-25028661FE49}"/>
              </a:ext>
            </a:extLst>
          </p:cNvPr>
          <p:cNvSpPr>
            <a:spLocks noGrp="1"/>
          </p:cNvSpPr>
          <p:nvPr>
            <p:ph idx="1"/>
          </p:nvPr>
        </p:nvSpPr>
        <p:spPr>
          <a:xfrm>
            <a:off x="2441448" y="5944210"/>
            <a:ext cx="8207661" cy="858925"/>
          </a:xfrm>
        </p:spPr>
        <p:txBody>
          <a:bodyPr>
            <a:normAutofit fontScale="62500" lnSpcReduction="20000"/>
          </a:bodyPr>
          <a:lstStyle/>
          <a:p>
            <a:r>
              <a:rPr lang="en-US" b="1" dirty="0"/>
              <a:t>Adobe Acrobat Pro DC https://acrobat.adobe.com/mena/en/acrobat/acrobat-pro.html</a:t>
            </a:r>
          </a:p>
          <a:p>
            <a:r>
              <a:rPr lang="en-US" b="1" dirty="0"/>
              <a:t>PDF Annotator   </a:t>
            </a:r>
            <a:r>
              <a:rPr lang="en-US" dirty="0"/>
              <a:t>https://www.pdfannotator.com/en/how</a:t>
            </a:r>
          </a:p>
        </p:txBody>
      </p:sp>
      <p:pic>
        <p:nvPicPr>
          <p:cNvPr id="9" name="Picture 8" descr="Text&#10;&#10;Description automatically generated">
            <a:extLst>
              <a:ext uri="{FF2B5EF4-FFF2-40B4-BE49-F238E27FC236}">
                <a16:creationId xmlns:a16="http://schemas.microsoft.com/office/drawing/2014/main" id="{C3C9D404-A6CA-4CCE-836C-52331F902D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9559" y="2346220"/>
            <a:ext cx="9479550" cy="3341540"/>
          </a:xfrm>
          <a:prstGeom prst="roundRect">
            <a:avLst>
              <a:gd name="adj" fmla="val 1858"/>
            </a:avLst>
          </a:prstGeom>
          <a:effectLst>
            <a:outerShdw blurRad="50800" dist="50800" dir="5400000" algn="tl" rotWithShape="0">
              <a:srgbClr val="000000">
                <a:alpha val="43000"/>
              </a:srgbClr>
            </a:outerShdw>
          </a:effectLst>
        </p:spPr>
      </p:pic>
      <p:sp>
        <p:nvSpPr>
          <p:cNvPr id="10" name="TextBox 9">
            <a:extLst>
              <a:ext uri="{FF2B5EF4-FFF2-40B4-BE49-F238E27FC236}">
                <a16:creationId xmlns:a16="http://schemas.microsoft.com/office/drawing/2014/main" id="{F97BE1D0-9715-4C34-8278-D85429083296}"/>
              </a:ext>
            </a:extLst>
          </p:cNvPr>
          <p:cNvSpPr txBox="1"/>
          <p:nvPr/>
        </p:nvSpPr>
        <p:spPr>
          <a:xfrm>
            <a:off x="1169559" y="6108803"/>
            <a:ext cx="1198737" cy="461665"/>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US" sz="2400" b="1" dirty="0">
                <a:ln w="0"/>
                <a:solidFill>
                  <a:schemeClr val="tx1"/>
                </a:solidFill>
                <a:effectLst>
                  <a:outerShdw blurRad="38100" dist="19050" dir="2700000" algn="tl" rotWithShape="0">
                    <a:schemeClr val="dk1">
                      <a:alpha val="40000"/>
                    </a:schemeClr>
                  </a:outerShdw>
                </a:effectLst>
              </a:rPr>
              <a:t>Tools</a:t>
            </a:r>
          </a:p>
        </p:txBody>
      </p:sp>
      <p:pic>
        <p:nvPicPr>
          <p:cNvPr id="6" name="Picture 5">
            <a:extLst>
              <a:ext uri="{FF2B5EF4-FFF2-40B4-BE49-F238E27FC236}">
                <a16:creationId xmlns:a16="http://schemas.microsoft.com/office/drawing/2014/main" id="{35BCB67A-16C5-D2FE-578D-6D82C9BB3DA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0872" y="80730"/>
            <a:ext cx="1936104" cy="1736196"/>
          </a:xfrm>
          <a:prstGeom prst="rect">
            <a:avLst/>
          </a:prstGeom>
          <a:solidFill>
            <a:schemeClr val="bg1">
              <a:alpha val="62000"/>
            </a:schemeClr>
          </a:solidFill>
        </p:spPr>
      </p:pic>
      <p:sp>
        <p:nvSpPr>
          <p:cNvPr id="3" name="TextBox 2">
            <a:extLst>
              <a:ext uri="{FF2B5EF4-FFF2-40B4-BE49-F238E27FC236}">
                <a16:creationId xmlns:a16="http://schemas.microsoft.com/office/drawing/2014/main" id="{5BB9A63A-5391-C497-E6E7-198400B53872}"/>
              </a:ext>
            </a:extLst>
          </p:cNvPr>
          <p:cNvSpPr txBox="1"/>
          <p:nvPr/>
        </p:nvSpPr>
        <p:spPr>
          <a:xfrm>
            <a:off x="497046" y="1687912"/>
            <a:ext cx="2422458" cy="523220"/>
          </a:xfrm>
          <a:prstGeom prst="rect">
            <a:avLst/>
          </a:prstGeom>
          <a:noFill/>
        </p:spPr>
        <p:txBody>
          <a:bodyPr wrap="none" rtlCol="0">
            <a:spAutoFit/>
          </a:bodyPr>
          <a:lstStyle/>
          <a:p>
            <a:r>
              <a:rPr lang="en-US" sz="2800" b="1" dirty="0">
                <a:solidFill>
                  <a:srgbClr val="0A1F61"/>
                </a:solidFill>
                <a:latin typeface="Tajawal Medium" panose="00000600000000000000" pitchFamily="2" charset="-78"/>
                <a:cs typeface="Tajawal Medium" panose="00000600000000000000" pitchFamily="2" charset="-78"/>
              </a:rPr>
              <a:t>W2 Lecture 1</a:t>
            </a:r>
          </a:p>
        </p:txBody>
      </p:sp>
    </p:spTree>
    <p:extLst>
      <p:ext uri="{BB962C8B-B14F-4D97-AF65-F5344CB8AC3E}">
        <p14:creationId xmlns:p14="http://schemas.microsoft.com/office/powerpoint/2010/main" val="26623178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160" y="2731324"/>
            <a:ext cx="11197908" cy="3994595"/>
          </a:xfrm>
        </p:spPr>
        <p:txBody>
          <a:bodyPr>
            <a:noAutofit/>
          </a:bodyPr>
          <a:lstStyle/>
          <a:p>
            <a:pPr marL="0" lvl="3" indent="0" algn="just">
              <a:spcBef>
                <a:spcPts val="600"/>
              </a:spcBef>
              <a:buNone/>
            </a:pPr>
            <a:r>
              <a:rPr lang="en-US" sz="2800" b="1" dirty="0">
                <a:latin typeface="Book Antiqua" panose="02040602050305030304" pitchFamily="18" charset="0"/>
              </a:rPr>
              <a:t>Writing a good summary demonstrates that you clearly understand a text...and that you can communicate that understanding to your readers.</a:t>
            </a:r>
          </a:p>
          <a:p>
            <a:pPr marL="342900" lvl="3" indent="-342900" algn="just">
              <a:spcBef>
                <a:spcPts val="600"/>
              </a:spcBef>
            </a:pPr>
            <a:r>
              <a:rPr lang="en-US" sz="2400" b="1" dirty="0">
                <a:latin typeface="Book Antiqua" panose="02040602050305030304" pitchFamily="18" charset="0"/>
              </a:rPr>
              <a:t>Put the information into your own words.</a:t>
            </a:r>
          </a:p>
          <a:p>
            <a:pPr marL="342900" lvl="3" indent="-342900" algn="just">
              <a:spcBef>
                <a:spcPts val="600"/>
              </a:spcBef>
            </a:pPr>
            <a:r>
              <a:rPr lang="en-US" sz="2400" b="1" dirty="0">
                <a:latin typeface="Book Antiqua" panose="02040602050305030304" pitchFamily="18" charset="0"/>
              </a:rPr>
              <a:t>Keep all of the points the author made.</a:t>
            </a:r>
          </a:p>
          <a:p>
            <a:pPr marL="342900" lvl="3" indent="-342900" algn="just">
              <a:spcBef>
                <a:spcPts val="600"/>
              </a:spcBef>
            </a:pPr>
            <a:r>
              <a:rPr lang="en-US" sz="2400" b="1" dirty="0">
                <a:latin typeface="Book Antiqua" panose="02040602050305030304" pitchFamily="18" charset="0"/>
              </a:rPr>
              <a:t>Keep the points in the same order as they appear in the source.</a:t>
            </a:r>
          </a:p>
          <a:p>
            <a:pPr marL="342900" lvl="3" indent="-342900" algn="just">
              <a:spcBef>
                <a:spcPts val="600"/>
              </a:spcBef>
            </a:pPr>
            <a:r>
              <a:rPr lang="en-US" sz="2400" b="1" dirty="0">
                <a:latin typeface="Book Antiqua" panose="02040602050305030304" pitchFamily="18" charset="0"/>
              </a:rPr>
              <a:t>Do not shorten/condense anything.</a:t>
            </a:r>
          </a:p>
          <a:p>
            <a:pPr marL="342900" lvl="3" indent="-342900" algn="just">
              <a:spcBef>
                <a:spcPts val="600"/>
              </a:spcBef>
            </a:pPr>
            <a:r>
              <a:rPr lang="en-US" sz="2400" b="1" dirty="0">
                <a:latin typeface="Book Antiqua" panose="02040602050305030304" pitchFamily="18" charset="0"/>
              </a:rPr>
              <a:t>Do not use quotation marks.</a:t>
            </a:r>
            <a:endParaRPr lang="en-US" sz="1050" b="1" dirty="0">
              <a:latin typeface="Book Antiqua" panose="02040602050305030304" pitchFamily="18" charset="0"/>
            </a:endParaRPr>
          </a:p>
        </p:txBody>
      </p:sp>
      <p:sp>
        <p:nvSpPr>
          <p:cNvPr id="8" name="Title 1">
            <a:extLst>
              <a:ext uri="{FF2B5EF4-FFF2-40B4-BE49-F238E27FC236}">
                <a16:creationId xmlns:a16="http://schemas.microsoft.com/office/drawing/2014/main" id="{744813FE-C467-E1A0-E88B-E29FB18C05C8}"/>
              </a:ext>
            </a:extLst>
          </p:cNvPr>
          <p:cNvSpPr>
            <a:spLocks noGrp="1"/>
          </p:cNvSpPr>
          <p:nvPr>
            <p:ph type="title"/>
          </p:nvPr>
        </p:nvSpPr>
        <p:spPr>
          <a:xfrm>
            <a:off x="4548249" y="1489396"/>
            <a:ext cx="6952880" cy="1325563"/>
          </a:xfrm>
        </p:spPr>
        <p:txBody>
          <a:bodyPr/>
          <a:lstStyle/>
          <a:p>
            <a:r>
              <a:rPr lang="en-US" b="1" dirty="0">
                <a:solidFill>
                  <a:srgbClr val="C00000"/>
                </a:solidFill>
              </a:rPr>
              <a:t>Summarizing a text</a:t>
            </a:r>
          </a:p>
        </p:txBody>
      </p:sp>
      <p:pic>
        <p:nvPicPr>
          <p:cNvPr id="9" name="Picture 8">
            <a:extLst>
              <a:ext uri="{FF2B5EF4-FFF2-40B4-BE49-F238E27FC236}">
                <a16:creationId xmlns:a16="http://schemas.microsoft.com/office/drawing/2014/main" id="{1C72C430-EFB2-AA34-6FD4-12595CAF405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0872" y="80730"/>
            <a:ext cx="1936104" cy="1736196"/>
          </a:xfrm>
          <a:prstGeom prst="rect">
            <a:avLst/>
          </a:prstGeom>
          <a:solidFill>
            <a:schemeClr val="bg1">
              <a:alpha val="62000"/>
            </a:schemeClr>
          </a:solidFill>
        </p:spPr>
      </p:pic>
      <p:sp>
        <p:nvSpPr>
          <p:cNvPr id="2" name="TextBox 1">
            <a:extLst>
              <a:ext uri="{FF2B5EF4-FFF2-40B4-BE49-F238E27FC236}">
                <a16:creationId xmlns:a16="http://schemas.microsoft.com/office/drawing/2014/main" id="{453F6F03-4F23-2C34-3EC0-3052D7A20576}"/>
              </a:ext>
            </a:extLst>
          </p:cNvPr>
          <p:cNvSpPr txBox="1"/>
          <p:nvPr/>
        </p:nvSpPr>
        <p:spPr>
          <a:xfrm>
            <a:off x="497046" y="1687912"/>
            <a:ext cx="2422458" cy="523220"/>
          </a:xfrm>
          <a:prstGeom prst="rect">
            <a:avLst/>
          </a:prstGeom>
          <a:noFill/>
        </p:spPr>
        <p:txBody>
          <a:bodyPr wrap="none" rtlCol="0">
            <a:spAutoFit/>
          </a:bodyPr>
          <a:lstStyle/>
          <a:p>
            <a:r>
              <a:rPr lang="en-US" sz="2800" b="1" dirty="0">
                <a:solidFill>
                  <a:srgbClr val="0A1F61"/>
                </a:solidFill>
                <a:latin typeface="Tajawal Medium" panose="00000600000000000000" pitchFamily="2" charset="-78"/>
                <a:cs typeface="Tajawal Medium" panose="00000600000000000000" pitchFamily="2" charset="-78"/>
              </a:rPr>
              <a:t>W2 Lecture 1</a:t>
            </a:r>
          </a:p>
        </p:txBody>
      </p:sp>
    </p:spTree>
    <p:extLst>
      <p:ext uri="{BB962C8B-B14F-4D97-AF65-F5344CB8AC3E}">
        <p14:creationId xmlns:p14="http://schemas.microsoft.com/office/powerpoint/2010/main" val="2639793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48249" y="1489396"/>
            <a:ext cx="6952880" cy="1325563"/>
          </a:xfrm>
        </p:spPr>
        <p:txBody>
          <a:bodyPr/>
          <a:lstStyle/>
          <a:p>
            <a:r>
              <a:rPr lang="en-US" b="1" dirty="0">
                <a:solidFill>
                  <a:srgbClr val="C00000"/>
                </a:solidFill>
              </a:rPr>
              <a:t>Summarizing a text</a:t>
            </a:r>
          </a:p>
        </p:txBody>
      </p:sp>
      <p:sp>
        <p:nvSpPr>
          <p:cNvPr id="3" name="Content Placeholder 2"/>
          <p:cNvSpPr>
            <a:spLocks noGrp="1"/>
          </p:cNvSpPr>
          <p:nvPr>
            <p:ph idx="1"/>
          </p:nvPr>
        </p:nvSpPr>
        <p:spPr>
          <a:xfrm>
            <a:off x="644375" y="2851846"/>
            <a:ext cx="11197908" cy="3067924"/>
          </a:xfrm>
        </p:spPr>
        <p:txBody>
          <a:bodyPr>
            <a:noAutofit/>
          </a:bodyPr>
          <a:lstStyle/>
          <a:p>
            <a:pPr marL="342900" lvl="3" indent="-342900" algn="just">
              <a:spcBef>
                <a:spcPts val="600"/>
              </a:spcBef>
            </a:pPr>
            <a:r>
              <a:rPr lang="en-US" sz="2400" b="1" dirty="0">
                <a:latin typeface="Book Antiqua" panose="02040602050305030304" pitchFamily="18" charset="0"/>
              </a:rPr>
              <a:t>Write a paragraph or more that presents the author's main ideas largely in your own words.</a:t>
            </a:r>
          </a:p>
          <a:p>
            <a:pPr marL="342900" lvl="3" indent="-342900" algn="just">
              <a:spcBef>
                <a:spcPts val="600"/>
              </a:spcBef>
            </a:pPr>
            <a:r>
              <a:rPr lang="en-US" sz="2400" b="1" dirty="0">
                <a:latin typeface="Book Antiqua" panose="02040602050305030304" pitchFamily="18" charset="0"/>
              </a:rPr>
              <a:t>To make the summary coherent, fill in connections between ideas.</a:t>
            </a:r>
          </a:p>
          <a:p>
            <a:pPr marL="342900" lvl="3" indent="-342900" algn="just">
              <a:spcBef>
                <a:spcPts val="600"/>
              </a:spcBef>
            </a:pPr>
            <a:r>
              <a:rPr lang="en-US" sz="2400" b="1" dirty="0">
                <a:latin typeface="Book Antiqua" panose="02040602050305030304" pitchFamily="18" charset="0"/>
              </a:rPr>
              <a:t>Make sure to include the author and title of the work.</a:t>
            </a:r>
          </a:p>
          <a:p>
            <a:pPr marL="342900" lvl="3" indent="-342900" algn="just">
              <a:spcBef>
                <a:spcPts val="600"/>
              </a:spcBef>
            </a:pPr>
            <a:r>
              <a:rPr lang="en-US" sz="2400" b="1" dirty="0">
                <a:latin typeface="Book Antiqua" panose="02040602050305030304" pitchFamily="18" charset="0"/>
              </a:rPr>
              <a:t>Don't put your own opinions, ideas, or interpretations into the summary. </a:t>
            </a:r>
          </a:p>
          <a:p>
            <a:pPr marL="342900" lvl="3" indent="-342900" algn="just">
              <a:spcBef>
                <a:spcPts val="600"/>
              </a:spcBef>
            </a:pPr>
            <a:r>
              <a:rPr lang="en-US" sz="2400" b="1" dirty="0">
                <a:latin typeface="Book Antiqua" panose="02040602050305030304" pitchFamily="18" charset="0"/>
              </a:rPr>
              <a:t>The purpose of writing a summary is to represent what the author wanted to say, not to provide a critique.</a:t>
            </a:r>
          </a:p>
          <a:p>
            <a:pPr marL="0" lvl="3" indent="0" algn="r">
              <a:spcBef>
                <a:spcPts val="600"/>
              </a:spcBef>
              <a:buNone/>
            </a:pPr>
            <a:endParaRPr lang="en-US" sz="1000" b="1" dirty="0">
              <a:latin typeface="Book Antiqua" panose="02040602050305030304" pitchFamily="18" charset="0"/>
            </a:endParaRPr>
          </a:p>
          <a:p>
            <a:pPr marL="0" lvl="3" indent="0" algn="r">
              <a:spcBef>
                <a:spcPts val="600"/>
              </a:spcBef>
              <a:buNone/>
            </a:pPr>
            <a:endParaRPr lang="en-US" sz="1000" b="1" dirty="0">
              <a:latin typeface="Book Antiqua" panose="02040602050305030304" pitchFamily="18" charset="0"/>
            </a:endParaRPr>
          </a:p>
        </p:txBody>
      </p:sp>
      <p:pic>
        <p:nvPicPr>
          <p:cNvPr id="6" name="Picture 5">
            <a:extLst>
              <a:ext uri="{FF2B5EF4-FFF2-40B4-BE49-F238E27FC236}">
                <a16:creationId xmlns:a16="http://schemas.microsoft.com/office/drawing/2014/main" id="{F421AC76-5F95-B9FF-65F6-C8FD030CCF0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0872" y="80730"/>
            <a:ext cx="1936104" cy="1736196"/>
          </a:xfrm>
          <a:prstGeom prst="rect">
            <a:avLst/>
          </a:prstGeom>
          <a:solidFill>
            <a:schemeClr val="bg1">
              <a:alpha val="62000"/>
            </a:schemeClr>
          </a:solidFill>
        </p:spPr>
      </p:pic>
      <p:sp>
        <p:nvSpPr>
          <p:cNvPr id="4" name="TextBox 3">
            <a:extLst>
              <a:ext uri="{FF2B5EF4-FFF2-40B4-BE49-F238E27FC236}">
                <a16:creationId xmlns:a16="http://schemas.microsoft.com/office/drawing/2014/main" id="{6BF7CC1F-E481-F37C-B5FA-9C286CDD0AFD}"/>
              </a:ext>
            </a:extLst>
          </p:cNvPr>
          <p:cNvSpPr txBox="1"/>
          <p:nvPr/>
        </p:nvSpPr>
        <p:spPr>
          <a:xfrm>
            <a:off x="497046" y="1687912"/>
            <a:ext cx="2422458" cy="523220"/>
          </a:xfrm>
          <a:prstGeom prst="rect">
            <a:avLst/>
          </a:prstGeom>
          <a:noFill/>
        </p:spPr>
        <p:txBody>
          <a:bodyPr wrap="none" rtlCol="0">
            <a:spAutoFit/>
          </a:bodyPr>
          <a:lstStyle/>
          <a:p>
            <a:r>
              <a:rPr lang="en-US" sz="2800" b="1" dirty="0">
                <a:solidFill>
                  <a:srgbClr val="0A1F61"/>
                </a:solidFill>
                <a:latin typeface="Tajawal Medium" panose="00000600000000000000" pitchFamily="2" charset="-78"/>
                <a:cs typeface="Tajawal Medium" panose="00000600000000000000" pitchFamily="2" charset="-78"/>
              </a:rPr>
              <a:t>W2 Lecture 1</a:t>
            </a:r>
          </a:p>
        </p:txBody>
      </p:sp>
    </p:spTree>
    <p:extLst>
      <p:ext uri="{BB962C8B-B14F-4D97-AF65-F5344CB8AC3E}">
        <p14:creationId xmlns:p14="http://schemas.microsoft.com/office/powerpoint/2010/main" val="2749249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129325" y="1385730"/>
            <a:ext cx="221078" cy="2503561"/>
          </a:xfrm>
          <a:prstGeom prst="rect">
            <a:avLst/>
          </a:prstGeom>
        </p:spPr>
      </p:pic>
      <p:pic>
        <p:nvPicPr>
          <p:cNvPr id="3" name="Picture 2"/>
          <p:cNvPicPr>
            <a:picLocks noChangeAspect="1"/>
          </p:cNvPicPr>
          <p:nvPr/>
        </p:nvPicPr>
        <p:blipFill>
          <a:blip r:embed="rId3"/>
          <a:stretch>
            <a:fillRect/>
          </a:stretch>
        </p:blipFill>
        <p:spPr>
          <a:xfrm>
            <a:off x="6377532" y="3570442"/>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199737" y="1855437"/>
            <a:ext cx="6867728" cy="1478418"/>
          </a:xfrm>
          <a:prstGeom prst="rect">
            <a:avLst/>
          </a:prstGeom>
          <a:noFill/>
        </p:spPr>
        <p:txBody>
          <a:bodyPr wrap="square">
            <a:spAutoFit/>
          </a:bodyPr>
          <a:lstStyle/>
          <a:p>
            <a:pPr marL="517525" algn="ctr">
              <a:lnSpc>
                <a:spcPct val="150000"/>
              </a:lnSpc>
            </a:pPr>
            <a:r>
              <a:rPr lang="en-US" sz="3200" b="1" dirty="0">
                <a:solidFill>
                  <a:srgbClr val="0A1F61"/>
                </a:solidFill>
                <a:latin typeface="Tajawal ExtraBold" panose="00000800000000000000" pitchFamily="2" charset="-78"/>
                <a:cs typeface="Tajawal ExtraBold" panose="00000800000000000000" pitchFamily="2" charset="-78"/>
              </a:rPr>
              <a:t>What is the difference between a Manger and a Leader?</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Rectangle: Rounded Corners 1">
            <a:extLst>
              <a:ext uri="{FF2B5EF4-FFF2-40B4-BE49-F238E27FC236}">
                <a16:creationId xmlns:a16="http://schemas.microsoft.com/office/drawing/2014/main" id="{BA3010AF-AA29-8865-1DB0-D83F93D31609}"/>
              </a:ext>
            </a:extLst>
          </p:cNvPr>
          <p:cNvSpPr/>
          <p:nvPr/>
        </p:nvSpPr>
        <p:spPr>
          <a:xfrm>
            <a:off x="5668270" y="854332"/>
            <a:ext cx="4690753" cy="773428"/>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dirty="0">
                <a:ln w="0"/>
                <a:solidFill>
                  <a:srgbClr val="0A1F61"/>
                </a:solidFill>
                <a:effectLst>
                  <a:outerShdw blurRad="38100" dist="19050" dir="2700000" algn="tl" rotWithShape="0">
                    <a:schemeClr val="dk1">
                      <a:alpha val="40000"/>
                    </a:schemeClr>
                  </a:outerShdw>
                </a:effectLst>
              </a:rPr>
              <a:t>Discussion</a:t>
            </a:r>
            <a:endParaRPr lang="en-US" b="1" dirty="0">
              <a:solidFill>
                <a:srgbClr val="0A1F61"/>
              </a:solidFill>
            </a:endParaRPr>
          </a:p>
        </p:txBody>
      </p:sp>
    </p:spTree>
    <p:extLst>
      <p:ext uri="{BB962C8B-B14F-4D97-AF65-F5344CB8AC3E}">
        <p14:creationId xmlns:p14="http://schemas.microsoft.com/office/powerpoint/2010/main" val="35832267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02049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9212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Functions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Table 9">
            <a:extLst>
              <a:ext uri="{FF2B5EF4-FFF2-40B4-BE49-F238E27FC236}">
                <a16:creationId xmlns:a16="http://schemas.microsoft.com/office/drawing/2014/main" id="{95BEA478-9A07-84B1-0EA8-85914975CB18}"/>
              </a:ext>
            </a:extLst>
          </p:cNvPr>
          <p:cNvGraphicFramePr>
            <a:graphicFrameLocks noGrp="1"/>
          </p:cNvGraphicFramePr>
          <p:nvPr/>
        </p:nvGraphicFramePr>
        <p:xfrm>
          <a:off x="1880511" y="1475723"/>
          <a:ext cx="10013036" cy="4450702"/>
        </p:xfrm>
        <a:graphic>
          <a:graphicData uri="http://schemas.openxmlformats.org/drawingml/2006/table">
            <a:tbl>
              <a:tblPr firstRow="1" firstCol="1" bandRow="1">
                <a:tableStyleId>{5C22544A-7EE6-4342-B048-85BDC9FD1C3A}</a:tableStyleId>
              </a:tblPr>
              <a:tblGrid>
                <a:gridCol w="5006518">
                  <a:extLst>
                    <a:ext uri="{9D8B030D-6E8A-4147-A177-3AD203B41FA5}">
                      <a16:colId xmlns:a16="http://schemas.microsoft.com/office/drawing/2014/main" val="407560810"/>
                    </a:ext>
                  </a:extLst>
                </a:gridCol>
                <a:gridCol w="5006518">
                  <a:extLst>
                    <a:ext uri="{9D8B030D-6E8A-4147-A177-3AD203B41FA5}">
                      <a16:colId xmlns:a16="http://schemas.microsoft.com/office/drawing/2014/main" val="368968953"/>
                    </a:ext>
                  </a:extLst>
                </a:gridCol>
              </a:tblGrid>
              <a:tr h="309931">
                <a:tc gridSpan="2">
                  <a:txBody>
                    <a:bodyPr/>
                    <a:lstStyle/>
                    <a:p>
                      <a:pPr algn="ctr"/>
                      <a:r>
                        <a:rPr lang="en-US" sz="2400" b="1" kern="1200" dirty="0">
                          <a:solidFill>
                            <a:srgbClr val="C00000"/>
                          </a:solidFill>
                          <a:ea typeface="+mn-ea"/>
                          <a:cs typeface="Tajawal ExtraBold" panose="00000800000000000000" pitchFamily="2" charset="-78"/>
                        </a:rPr>
                        <a:t>Planning</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527155280"/>
                  </a:ext>
                </a:extLst>
              </a:tr>
              <a:tr h="1549659">
                <a:tc>
                  <a:txBody>
                    <a:bodyPr/>
                    <a:lstStyle/>
                    <a:p>
                      <a:r>
                        <a:rPr lang="en-US" sz="2000" b="1" kern="1200" dirty="0">
                          <a:solidFill>
                            <a:srgbClr val="0A1F61"/>
                          </a:solidFill>
                          <a:ea typeface="+mn-ea"/>
                          <a:cs typeface="Tajawal ExtraBold" panose="00000800000000000000" pitchFamily="2" charset="-78"/>
                        </a:rPr>
                        <a:t>Manager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Budgeting</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Sets targets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Detailed steps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Allocates resources</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a:txBody>
                    <a:bodyPr/>
                    <a:lstStyle/>
                    <a:p>
                      <a:r>
                        <a:rPr lang="en-US" sz="2000" b="1" kern="1200" dirty="0">
                          <a:solidFill>
                            <a:srgbClr val="0A1F61"/>
                          </a:solidFill>
                          <a:ea typeface="+mn-ea"/>
                          <a:cs typeface="Tajawal ExtraBold" panose="00000800000000000000" pitchFamily="2" charset="-78"/>
                        </a:rPr>
                        <a:t>Leader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Devises strategy</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Sets direction</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Creates vision</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tc>
                <a:extLst>
                  <a:ext uri="{0D108BD9-81ED-4DB2-BD59-A6C34878D82A}">
                    <a16:rowId xmlns:a16="http://schemas.microsoft.com/office/drawing/2014/main" val="3401938261"/>
                  </a:ext>
                </a:extLst>
              </a:tr>
              <a:tr h="309931">
                <a:tc gridSpan="2">
                  <a:txBody>
                    <a:bodyPr/>
                    <a:lstStyle/>
                    <a:p>
                      <a:pPr algn="ctr"/>
                      <a:r>
                        <a:rPr lang="en-US" sz="2400" b="1" kern="1200" dirty="0">
                          <a:solidFill>
                            <a:srgbClr val="C00000"/>
                          </a:solidFill>
                          <a:ea typeface="+mn-ea"/>
                          <a:cs typeface="Tajawal ExtraBold" panose="00000800000000000000" pitchFamily="2" charset="-78"/>
                        </a:rPr>
                        <a:t>Organizing</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289990480"/>
                  </a:ext>
                </a:extLst>
              </a:tr>
              <a:tr h="2169523">
                <a:tc>
                  <a:txBody>
                    <a:bodyPr/>
                    <a:lstStyle/>
                    <a:p>
                      <a:r>
                        <a:rPr lang="en-US" sz="2000" b="1" kern="1200" dirty="0">
                          <a:solidFill>
                            <a:srgbClr val="0A1F61"/>
                          </a:solidFill>
                          <a:ea typeface="+mn-ea"/>
                          <a:cs typeface="Tajawal ExtraBold" panose="00000800000000000000" pitchFamily="2" charset="-78"/>
                        </a:rPr>
                        <a:t>Manager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Creates structure</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Job descriptions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Staffing</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Hierarchy</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Delegates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Training</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a:txBody>
                    <a:bodyPr/>
                    <a:lstStyle/>
                    <a:p>
                      <a:r>
                        <a:rPr lang="en-US" sz="2000" b="1" kern="1200" dirty="0">
                          <a:solidFill>
                            <a:srgbClr val="0A1F61"/>
                          </a:solidFill>
                          <a:ea typeface="+mn-ea"/>
                          <a:cs typeface="Tajawal ExtraBold" panose="00000800000000000000" pitchFamily="2" charset="-78"/>
                        </a:rPr>
                        <a:t>Leader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Gets people on board for strategy</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Communication</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Networks</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tc>
                <a:extLst>
                  <a:ext uri="{0D108BD9-81ED-4DB2-BD59-A6C34878D82A}">
                    <a16:rowId xmlns:a16="http://schemas.microsoft.com/office/drawing/2014/main" val="1742038646"/>
                  </a:ext>
                </a:extLst>
              </a:tr>
            </a:tbl>
          </a:graphicData>
        </a:graphic>
      </p:graphicFrame>
      <p:sp>
        <p:nvSpPr>
          <p:cNvPr id="9" name="Flowchart: Connector 8">
            <a:extLst>
              <a:ext uri="{FF2B5EF4-FFF2-40B4-BE49-F238E27FC236}">
                <a16:creationId xmlns:a16="http://schemas.microsoft.com/office/drawing/2014/main" id="{677F643C-1147-A6B8-7EDE-EB2F674324AE}"/>
              </a:ext>
            </a:extLst>
          </p:cNvPr>
          <p:cNvSpPr/>
          <p:nvPr/>
        </p:nvSpPr>
        <p:spPr>
          <a:xfrm>
            <a:off x="7343529" y="472080"/>
            <a:ext cx="4690753" cy="773428"/>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dirty="0">
                <a:ln w="0"/>
                <a:solidFill>
                  <a:srgbClr val="0A1F61"/>
                </a:solidFill>
                <a:effectLst>
                  <a:outerShdw blurRad="38100" dist="19050" dir="2700000" algn="tl" rotWithShape="0">
                    <a:schemeClr val="dk1">
                      <a:alpha val="40000"/>
                    </a:schemeClr>
                  </a:outerShdw>
                </a:effectLst>
              </a:rPr>
              <a:t>Discussion</a:t>
            </a:r>
            <a:endParaRPr lang="en-US" b="1" dirty="0">
              <a:solidFill>
                <a:srgbClr val="0A1F61"/>
              </a:solidFill>
            </a:endParaRPr>
          </a:p>
        </p:txBody>
      </p:sp>
    </p:spTree>
    <p:extLst>
      <p:ext uri="{BB962C8B-B14F-4D97-AF65-F5344CB8AC3E}">
        <p14:creationId xmlns:p14="http://schemas.microsoft.com/office/powerpoint/2010/main" val="18633045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02049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9212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Functions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Table 9">
            <a:extLst>
              <a:ext uri="{FF2B5EF4-FFF2-40B4-BE49-F238E27FC236}">
                <a16:creationId xmlns:a16="http://schemas.microsoft.com/office/drawing/2014/main" id="{95BEA478-9A07-84B1-0EA8-85914975CB18}"/>
              </a:ext>
            </a:extLst>
          </p:cNvPr>
          <p:cNvGraphicFramePr>
            <a:graphicFrameLocks noGrp="1"/>
          </p:cNvGraphicFramePr>
          <p:nvPr>
            <p:extLst>
              <p:ext uri="{D42A27DB-BD31-4B8C-83A1-F6EECF244321}">
                <p14:modId xmlns:p14="http://schemas.microsoft.com/office/powerpoint/2010/main" val="2002885520"/>
              </p:ext>
            </p:extLst>
          </p:nvPr>
        </p:nvGraphicFramePr>
        <p:xfrm>
          <a:off x="1874165" y="1474792"/>
          <a:ext cx="10013036" cy="4450702"/>
        </p:xfrm>
        <a:graphic>
          <a:graphicData uri="http://schemas.openxmlformats.org/drawingml/2006/table">
            <a:tbl>
              <a:tblPr firstRow="1" firstCol="1" bandRow="1">
                <a:tableStyleId>{5C22544A-7EE6-4342-B048-85BDC9FD1C3A}</a:tableStyleId>
              </a:tblPr>
              <a:tblGrid>
                <a:gridCol w="5006518">
                  <a:extLst>
                    <a:ext uri="{9D8B030D-6E8A-4147-A177-3AD203B41FA5}">
                      <a16:colId xmlns:a16="http://schemas.microsoft.com/office/drawing/2014/main" val="407560810"/>
                    </a:ext>
                  </a:extLst>
                </a:gridCol>
                <a:gridCol w="5006518">
                  <a:extLst>
                    <a:ext uri="{9D8B030D-6E8A-4147-A177-3AD203B41FA5}">
                      <a16:colId xmlns:a16="http://schemas.microsoft.com/office/drawing/2014/main" val="368968953"/>
                    </a:ext>
                  </a:extLst>
                </a:gridCol>
              </a:tblGrid>
              <a:tr h="309931">
                <a:tc gridSpan="2">
                  <a:txBody>
                    <a:bodyPr/>
                    <a:lstStyle/>
                    <a:p>
                      <a:pPr algn="ctr"/>
                      <a:r>
                        <a:rPr lang="en-US" sz="2400" b="1" kern="1200" dirty="0">
                          <a:solidFill>
                            <a:srgbClr val="C00000"/>
                          </a:solidFill>
                          <a:ea typeface="+mn-ea"/>
                          <a:cs typeface="Tajawal ExtraBold" panose="00000800000000000000" pitchFamily="2" charset="-78"/>
                        </a:rPr>
                        <a:t>Leading / Directing Work</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527155280"/>
                  </a:ext>
                </a:extLst>
              </a:tr>
              <a:tr h="1549659">
                <a:tc>
                  <a:txBody>
                    <a:bodyPr/>
                    <a:lstStyle/>
                    <a:p>
                      <a:r>
                        <a:rPr lang="en-US" sz="2000" b="1" kern="1200" dirty="0">
                          <a:solidFill>
                            <a:srgbClr val="0A1F61"/>
                          </a:solidFill>
                          <a:ea typeface="+mn-ea"/>
                          <a:cs typeface="Tajawal ExtraBold" panose="00000800000000000000" pitchFamily="2" charset="-78"/>
                        </a:rPr>
                        <a:t>Manager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Solves problems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Negotiates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Brings to consensus</a:t>
                      </a:r>
                    </a:p>
                  </a:txBody>
                  <a:tcPr marL="68580" marR="68580" marT="0" marB="0">
                    <a:solidFill>
                      <a:schemeClr val="accent1">
                        <a:lumMod val="60000"/>
                        <a:lumOff val="40000"/>
                      </a:schemeClr>
                    </a:solidFill>
                  </a:tcPr>
                </a:tc>
                <a:tc>
                  <a:txBody>
                    <a:bodyPr/>
                    <a:lstStyle/>
                    <a:p>
                      <a:r>
                        <a:rPr lang="en-US" sz="2000" b="1" kern="1200" dirty="0">
                          <a:solidFill>
                            <a:srgbClr val="0A1F61"/>
                          </a:solidFill>
                          <a:ea typeface="+mn-ea"/>
                          <a:cs typeface="Tajawal ExtraBold" panose="00000800000000000000" pitchFamily="2" charset="-78"/>
                        </a:rPr>
                        <a:t>Leader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Empowers people</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Cheerleads</a:t>
                      </a:r>
                      <a:r>
                        <a:rPr lang="ar-EG" sz="2000" b="1" kern="1200" dirty="0">
                          <a:solidFill>
                            <a:srgbClr val="0A1F61"/>
                          </a:solidFill>
                          <a:ea typeface="+mn-ea"/>
                          <a:cs typeface="Tajawal ExtraBold" panose="00000800000000000000" pitchFamily="2" charset="-78"/>
                        </a:rPr>
                        <a:t> </a:t>
                      </a:r>
                      <a:r>
                        <a:rPr lang="ar-EG" sz="2000" dirty="0"/>
                        <a:t>مُشَجِّع (بأنشطة وشعارات)</a:t>
                      </a:r>
                      <a:endParaRPr lang="en-US" sz="2000" b="1" kern="1200" dirty="0">
                        <a:solidFill>
                          <a:srgbClr val="0A1F61"/>
                        </a:solidFill>
                        <a:ea typeface="+mn-ea"/>
                        <a:cs typeface="Tajawal ExtraBold" panose="00000800000000000000" pitchFamily="2" charset="-78"/>
                      </a:endParaRP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Encourages</a:t>
                      </a:r>
                    </a:p>
                  </a:txBody>
                  <a:tcPr marL="68580" marR="68580" marT="0" marB="0"/>
                </a:tc>
                <a:extLst>
                  <a:ext uri="{0D108BD9-81ED-4DB2-BD59-A6C34878D82A}">
                    <a16:rowId xmlns:a16="http://schemas.microsoft.com/office/drawing/2014/main" val="3401938261"/>
                  </a:ext>
                </a:extLst>
              </a:tr>
              <a:tr h="309931">
                <a:tc gridSpan="2">
                  <a:txBody>
                    <a:bodyPr/>
                    <a:lstStyle/>
                    <a:p>
                      <a:pPr algn="ctr"/>
                      <a:r>
                        <a:rPr lang="en-US" sz="2400" b="1" kern="1200" dirty="0">
                          <a:solidFill>
                            <a:srgbClr val="C00000"/>
                          </a:solidFill>
                          <a:ea typeface="+mn-ea"/>
                          <a:cs typeface="Tajawal ExtraBold" panose="00000800000000000000" pitchFamily="2" charset="-78"/>
                        </a:rPr>
                        <a:t>Controlling</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289990480"/>
                  </a:ext>
                </a:extLst>
              </a:tr>
              <a:tr h="2169523">
                <a:tc>
                  <a:txBody>
                    <a:bodyPr/>
                    <a:lstStyle/>
                    <a:p>
                      <a:r>
                        <a:rPr lang="en-US" sz="2000" b="1" kern="1200" dirty="0">
                          <a:solidFill>
                            <a:srgbClr val="0A1F61"/>
                          </a:solidFill>
                          <a:ea typeface="+mn-ea"/>
                          <a:cs typeface="Tajawal ExtraBold" panose="00000800000000000000" pitchFamily="2" charset="-78"/>
                        </a:rPr>
                        <a:t>Manager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Implements control systems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Performance measures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Identifies variances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Fixes variances</a:t>
                      </a:r>
                    </a:p>
                  </a:txBody>
                  <a:tcPr marL="68580" marR="68580" marT="0" marB="0">
                    <a:solidFill>
                      <a:schemeClr val="accent1">
                        <a:lumMod val="60000"/>
                        <a:lumOff val="40000"/>
                      </a:schemeClr>
                    </a:solidFill>
                  </a:tcPr>
                </a:tc>
                <a:tc>
                  <a:txBody>
                    <a:bodyPr/>
                    <a:lstStyle/>
                    <a:p>
                      <a:r>
                        <a:rPr lang="en-US" sz="2000" b="1" kern="1200" dirty="0">
                          <a:solidFill>
                            <a:srgbClr val="0A1F61"/>
                          </a:solidFill>
                          <a:ea typeface="+mn-ea"/>
                          <a:cs typeface="Tajawal ExtraBold" panose="00000800000000000000" pitchFamily="2" charset="-78"/>
                        </a:rPr>
                        <a:t>Leader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Motivates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Inspires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Gives sense of accomplishment</a:t>
                      </a:r>
                      <a:r>
                        <a:rPr lang="ar-EG" sz="2000" b="1" kern="1200" dirty="0">
                          <a:solidFill>
                            <a:srgbClr val="0A1F61"/>
                          </a:solidFill>
                          <a:ea typeface="+mn-ea"/>
                          <a:cs typeface="Tajawal ExtraBold" panose="00000800000000000000" pitchFamily="2" charset="-78"/>
                        </a:rPr>
                        <a:t>إنجاز</a:t>
                      </a:r>
                      <a:endParaRPr lang="en-US" sz="2000" b="1" kern="1200" dirty="0">
                        <a:solidFill>
                          <a:srgbClr val="0A1F61"/>
                        </a:solidFill>
                        <a:ea typeface="+mn-ea"/>
                        <a:cs typeface="Tajawal ExtraBold" panose="00000800000000000000" pitchFamily="2" charset="-78"/>
                      </a:endParaRPr>
                    </a:p>
                  </a:txBody>
                  <a:tcPr marL="68580" marR="68580" marT="0" marB="0"/>
                </a:tc>
                <a:extLst>
                  <a:ext uri="{0D108BD9-81ED-4DB2-BD59-A6C34878D82A}">
                    <a16:rowId xmlns:a16="http://schemas.microsoft.com/office/drawing/2014/main" val="1742038646"/>
                  </a:ext>
                </a:extLst>
              </a:tr>
            </a:tbl>
          </a:graphicData>
        </a:graphic>
      </p:graphicFrame>
      <p:sp>
        <p:nvSpPr>
          <p:cNvPr id="9" name="Flowchart: Connector 8">
            <a:extLst>
              <a:ext uri="{FF2B5EF4-FFF2-40B4-BE49-F238E27FC236}">
                <a16:creationId xmlns:a16="http://schemas.microsoft.com/office/drawing/2014/main" id="{AE9EBB9C-674B-978E-D058-C797EA1308A7}"/>
              </a:ext>
            </a:extLst>
          </p:cNvPr>
          <p:cNvSpPr/>
          <p:nvPr/>
        </p:nvSpPr>
        <p:spPr>
          <a:xfrm>
            <a:off x="7343529" y="472080"/>
            <a:ext cx="4690753" cy="773428"/>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dirty="0">
                <a:ln w="0"/>
                <a:solidFill>
                  <a:srgbClr val="0A1F61"/>
                </a:solidFill>
                <a:effectLst>
                  <a:outerShdw blurRad="38100" dist="19050" dir="2700000" algn="tl" rotWithShape="0">
                    <a:schemeClr val="dk1">
                      <a:alpha val="40000"/>
                    </a:schemeClr>
                  </a:outerShdw>
                </a:effectLst>
              </a:rPr>
              <a:t>Discussion</a:t>
            </a:r>
            <a:endParaRPr lang="en-US" b="1" dirty="0">
              <a:solidFill>
                <a:srgbClr val="0A1F61"/>
              </a:solidFill>
            </a:endParaRPr>
          </a:p>
        </p:txBody>
      </p:sp>
    </p:spTree>
    <p:extLst>
      <p:ext uri="{BB962C8B-B14F-4D97-AF65-F5344CB8AC3E}">
        <p14:creationId xmlns:p14="http://schemas.microsoft.com/office/powerpoint/2010/main" val="1052592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6006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Lecture1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971948" y="-62768"/>
            <a:ext cx="6357112" cy="6862200"/>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Know about </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What is Management?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Why management is important?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Levels of Management</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Management Functions </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Organizational Performance</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What are Management Roles?</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Qualities of Successful Managers</a:t>
            </a:r>
          </a:p>
          <a:p>
            <a:pPr marL="682625" indent="-165100">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What is Leadership and Digital Leadership?</a:t>
            </a:r>
          </a:p>
          <a:p>
            <a:pPr marL="682625"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Leadership Functions</a:t>
            </a:r>
          </a:p>
          <a:p>
            <a:pPr marL="682625" indent="-165100">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Comparison Bet. Mangers &amp; Leaders Activities</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138091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24186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W2 Lecture1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159554"/>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marL="342900" indent="-342900" algn="just">
              <a:lnSpc>
                <a:spcPct val="200000"/>
              </a:lnSpc>
              <a:buFont typeface="Wingdings" panose="05000000000000000000" pitchFamily="2" charset="2"/>
              <a:buChar char="q"/>
            </a:pPr>
            <a:r>
              <a:rPr lang="en-US" sz="2400" b="1" dirty="0">
                <a:solidFill>
                  <a:srgbClr val="0A1F61"/>
                </a:solidFill>
                <a:cs typeface="Tajawal ExtraBold" panose="00000800000000000000" pitchFamily="2" charset="-78"/>
              </a:rPr>
              <a:t>This lecture aims to understand management &amp; leadership definitions and functions with examples in media industry.</a:t>
            </a:r>
          </a:p>
          <a:p>
            <a:pPr marL="342900" indent="-342900" algn="just">
              <a:lnSpc>
                <a:spcPct val="200000"/>
              </a:lnSpc>
              <a:buFont typeface="Wingdings" panose="05000000000000000000" pitchFamily="2" charset="2"/>
              <a:buChar char="q"/>
            </a:pPr>
            <a:r>
              <a:rPr lang="en-US" sz="2400" b="1" dirty="0">
                <a:solidFill>
                  <a:srgbClr val="0A1F61"/>
                </a:solidFill>
                <a:cs typeface="Tajawal ExtraBold" panose="00000800000000000000" pitchFamily="2" charset="-78"/>
              </a:rPr>
              <a:t>It aims to compare between Mangers &amp; Leaders Activities </a:t>
            </a:r>
          </a:p>
          <a:p>
            <a:pPr marL="342900" indent="-342900" algn="just">
              <a:lnSpc>
                <a:spcPct val="200000"/>
              </a:lnSpc>
              <a:buFont typeface="Wingdings" panose="05000000000000000000" pitchFamily="2" charset="2"/>
              <a:buChar char="q"/>
            </a:pP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5563455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626534" y="2116468"/>
            <a:ext cx="6097978" cy="1028423"/>
          </a:xfrm>
          <a:prstGeom prst="rect">
            <a:avLst/>
          </a:prstGeom>
          <a:noFill/>
        </p:spPr>
        <p:txBody>
          <a:bodyPr wrap="square">
            <a:spAutoFit/>
          </a:bodyPr>
          <a:lstStyle/>
          <a:p>
            <a:pPr marL="517525" algn="just">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What is Management?</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4764512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805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Management?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409669"/>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Management is a process which exists to get results by making the </a:t>
            </a:r>
            <a:r>
              <a:rPr lang="en-US" sz="2400" b="1" dirty="0">
                <a:solidFill>
                  <a:srgbClr val="C00000"/>
                </a:solidFill>
                <a:latin typeface="Tajawal ExtraBold" panose="00000800000000000000" pitchFamily="2" charset="-78"/>
                <a:cs typeface="Tajawal ExtraBold" panose="00000800000000000000" pitchFamily="2" charset="-78"/>
              </a:rPr>
              <a:t>best use of the human, financial &amp; material resources </a:t>
            </a:r>
            <a:r>
              <a:rPr lang="en-US" sz="2400" b="1" dirty="0">
                <a:solidFill>
                  <a:srgbClr val="0A1F61"/>
                </a:solidFill>
                <a:latin typeface="Tajawal ExtraBold" panose="00000800000000000000" pitchFamily="2" charset="-78"/>
                <a:cs typeface="Tajawal ExtraBold" panose="00000800000000000000" pitchFamily="2" charset="-78"/>
              </a:rPr>
              <a:t>available.</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planning, organizing, leading, and controlling of human and other resources to </a:t>
            </a:r>
            <a:r>
              <a:rPr lang="en-US" sz="2400" b="1" dirty="0">
                <a:solidFill>
                  <a:srgbClr val="C00000"/>
                </a:solidFill>
                <a:latin typeface="Tajawal ExtraBold" panose="00000800000000000000" pitchFamily="2" charset="-78"/>
                <a:cs typeface="Tajawal ExtraBold" panose="00000800000000000000" pitchFamily="2" charset="-78"/>
              </a:rPr>
              <a:t>achieve organizational goals </a:t>
            </a:r>
            <a:r>
              <a:rPr lang="en-US" sz="2400" b="1" dirty="0">
                <a:solidFill>
                  <a:srgbClr val="0A1F61"/>
                </a:solidFill>
                <a:latin typeface="Tajawal ExtraBold" panose="00000800000000000000" pitchFamily="2" charset="-78"/>
                <a:cs typeface="Tajawal ExtraBold" panose="00000800000000000000" pitchFamily="2" charset="-78"/>
              </a:rPr>
              <a:t>effectively and efficiently.</a:t>
            </a:r>
          </a:p>
        </p:txBody>
      </p:sp>
    </p:spTree>
    <p:extLst>
      <p:ext uri="{BB962C8B-B14F-4D97-AF65-F5344CB8AC3E}">
        <p14:creationId xmlns:p14="http://schemas.microsoft.com/office/powerpoint/2010/main" val="12737236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805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Management?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148332"/>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Resources</a:t>
            </a:r>
            <a:r>
              <a:rPr lang="en-US" sz="2400" b="1" dirty="0">
                <a:solidFill>
                  <a:srgbClr val="0A1F61"/>
                </a:solidFill>
                <a:latin typeface="Tajawal ExtraBold" panose="00000800000000000000" pitchFamily="2" charset="-78"/>
                <a:cs typeface="Tajawal ExtraBold" panose="00000800000000000000" pitchFamily="2" charset="-78"/>
              </a:rPr>
              <a:t> include people, skills, know-how and experience, machinery, raw materials, computers and IT, patents, financial capital, and loyal customers and employees.</a:t>
            </a:r>
          </a:p>
          <a:p>
            <a:pPr marL="517525" algn="just">
              <a:lnSpc>
                <a:spcPct val="2000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517525" algn="just">
              <a:lnSpc>
                <a:spcPct val="200000"/>
              </a:lnSpc>
            </a:pPr>
            <a:r>
              <a:rPr lang="en-US" sz="3000" b="1" dirty="0">
                <a:solidFill>
                  <a:srgbClr val="C00000"/>
                </a:solidFill>
                <a:latin typeface="Tajawal ExtraBold" panose="00000800000000000000" pitchFamily="2" charset="-78"/>
                <a:cs typeface="Tajawal ExtraBold" panose="00000800000000000000" pitchFamily="2" charset="-78"/>
              </a:rPr>
              <a:t>“It is the art of getting things done through others.”</a:t>
            </a:r>
          </a:p>
          <a:p>
            <a:pPr marL="517525" algn="r">
              <a:lnSpc>
                <a:spcPct val="200000"/>
              </a:lnSpc>
            </a:pPr>
            <a:r>
              <a:rPr lang="en-US" b="1" i="1" dirty="0">
                <a:solidFill>
                  <a:srgbClr val="0A1F61"/>
                </a:solidFill>
                <a:latin typeface="Tajawal ExtraBold" panose="00000800000000000000" pitchFamily="2" charset="-78"/>
                <a:cs typeface="Tajawal ExtraBold" panose="00000800000000000000" pitchFamily="2" charset="-78"/>
              </a:rPr>
              <a:t>(Mary Parker Follet)</a:t>
            </a:r>
          </a:p>
          <a:p>
            <a:pPr marL="517525" algn="just">
              <a:lnSpc>
                <a:spcPct val="20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1183675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63647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Why management is important?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671005"/>
          </a:xfrm>
          <a:prstGeom prst="rect">
            <a:avLst/>
          </a:prstGeom>
          <a:noFill/>
        </p:spPr>
        <p:txBody>
          <a:bodyPr wrap="square" rtlCol="0">
            <a:spAutoFit/>
          </a:bodyPr>
          <a:lstStyle/>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1.	</a:t>
            </a:r>
            <a:r>
              <a:rPr lang="en-US" sz="2400" b="1" dirty="0">
                <a:solidFill>
                  <a:srgbClr val="00B0F0"/>
                </a:solidFill>
                <a:latin typeface="Tajawal ExtraBold" panose="00000800000000000000" pitchFamily="2" charset="-78"/>
                <a:cs typeface="Tajawal ExtraBold" panose="00000800000000000000" pitchFamily="2" charset="-78"/>
              </a:rPr>
              <a:t>The more </a:t>
            </a:r>
            <a:r>
              <a:rPr lang="en-US" sz="2400" b="1" dirty="0">
                <a:solidFill>
                  <a:srgbClr val="C00000"/>
                </a:solidFill>
                <a:latin typeface="Tajawal ExtraBold" panose="00000800000000000000" pitchFamily="2" charset="-78"/>
                <a:cs typeface="Tajawal ExtraBold" panose="00000800000000000000" pitchFamily="2" charset="-78"/>
              </a:rPr>
              <a:t>efficient and effective use of resources </a:t>
            </a:r>
            <a:r>
              <a:rPr lang="en-US" sz="2400" b="1" dirty="0">
                <a:solidFill>
                  <a:srgbClr val="0A1F61"/>
                </a:solidFill>
                <a:latin typeface="Tajawal ExtraBold" panose="00000800000000000000" pitchFamily="2" charset="-78"/>
                <a:cs typeface="Tajawal ExtraBold" panose="00000800000000000000" pitchFamily="2" charset="-78"/>
              </a:rPr>
              <a:t>that organizations make of those resources, </a:t>
            </a:r>
            <a:r>
              <a:rPr lang="en-US" sz="2400" b="1" dirty="0">
                <a:solidFill>
                  <a:srgbClr val="00B0F0"/>
                </a:solidFill>
                <a:latin typeface="Tajawal ExtraBold" panose="00000800000000000000" pitchFamily="2" charset="-78"/>
                <a:cs typeface="Tajawal ExtraBold" panose="00000800000000000000" pitchFamily="2" charset="-78"/>
              </a:rPr>
              <a:t>the greater </a:t>
            </a:r>
            <a:r>
              <a:rPr lang="en-US" sz="2400" b="1" dirty="0">
                <a:solidFill>
                  <a:srgbClr val="0A1F61"/>
                </a:solidFill>
                <a:latin typeface="Tajawal ExtraBold" panose="00000800000000000000" pitchFamily="2" charset="-78"/>
                <a:cs typeface="Tajawal ExtraBold" panose="00000800000000000000" pitchFamily="2" charset="-78"/>
              </a:rPr>
              <a:t>the relative </a:t>
            </a:r>
            <a:r>
              <a:rPr lang="en-US" sz="2400" b="1" dirty="0">
                <a:solidFill>
                  <a:srgbClr val="C00000"/>
                </a:solidFill>
                <a:latin typeface="Tajawal ExtraBold" panose="00000800000000000000" pitchFamily="2" charset="-78"/>
                <a:cs typeface="Tajawal ExtraBold" panose="00000800000000000000" pitchFamily="2" charset="-78"/>
              </a:rPr>
              <a:t>well-being and prosperity</a:t>
            </a:r>
            <a:r>
              <a:rPr lang="ar-EG" sz="2400" b="1" dirty="0">
                <a:solidFill>
                  <a:srgbClr val="C00000"/>
                </a:solidFill>
                <a:latin typeface="Tajawal ExtraBold" panose="00000800000000000000" pitchFamily="2" charset="-78"/>
                <a:cs typeface="Tajawal ExtraBold" panose="00000800000000000000" pitchFamily="2" charset="-78"/>
              </a:rPr>
              <a:t> الرفاهية والرخاء</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of people in that society</a:t>
            </a:r>
          </a:p>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2.	Helps people deal with their </a:t>
            </a:r>
            <a:r>
              <a:rPr lang="en-US" sz="2400" b="1" dirty="0">
                <a:solidFill>
                  <a:srgbClr val="C00000"/>
                </a:solidFill>
                <a:latin typeface="Tajawal ExtraBold" panose="00000800000000000000" pitchFamily="2" charset="-78"/>
                <a:cs typeface="Tajawal ExtraBold" panose="00000800000000000000" pitchFamily="2" charset="-78"/>
              </a:rPr>
              <a:t>bosses and coworkers</a:t>
            </a:r>
          </a:p>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3.	Opens a path to a </a:t>
            </a:r>
            <a:r>
              <a:rPr lang="en-US" sz="2400" b="1" dirty="0">
                <a:solidFill>
                  <a:srgbClr val="C00000"/>
                </a:solidFill>
                <a:latin typeface="Tajawal ExtraBold" panose="00000800000000000000" pitchFamily="2" charset="-78"/>
                <a:cs typeface="Tajawal ExtraBold" panose="00000800000000000000" pitchFamily="2" charset="-78"/>
              </a:rPr>
              <a:t>well-paying job and a satisfying career</a:t>
            </a:r>
          </a:p>
        </p:txBody>
      </p:sp>
    </p:spTree>
    <p:extLst>
      <p:ext uri="{BB962C8B-B14F-4D97-AF65-F5344CB8AC3E}">
        <p14:creationId xmlns:p14="http://schemas.microsoft.com/office/powerpoint/2010/main" val="16591194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186610" y="2447068"/>
            <a:ext cx="6383482" cy="872355"/>
          </a:xfrm>
          <a:prstGeom prst="rect">
            <a:avLst/>
          </a:prstGeom>
          <a:noFill/>
        </p:spPr>
        <p:txBody>
          <a:bodyPr wrap="square">
            <a:spAutoFit/>
          </a:bodyPr>
          <a:lstStyle/>
          <a:p>
            <a:pPr marL="517525" algn="just">
              <a:lnSpc>
                <a:spcPct val="200000"/>
              </a:lnSpc>
            </a:pPr>
            <a:r>
              <a:rPr lang="en-US" sz="3000" b="1" dirty="0">
                <a:solidFill>
                  <a:srgbClr val="0A1F61"/>
                </a:solidFill>
                <a:latin typeface="Tajawal ExtraBold" panose="00000800000000000000" pitchFamily="2" charset="-78"/>
                <a:cs typeface="Tajawal ExtraBold" panose="00000800000000000000" pitchFamily="2" charset="-78"/>
              </a:rPr>
              <a:t>What are Management Levels?</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8650346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6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239BE21B-0475-130A-B186-38304972A77A}"/>
              </a:ext>
            </a:extLst>
          </p:cNvPr>
          <p:cNvPicPr>
            <a:picLocks noChangeAspect="1"/>
          </p:cNvPicPr>
          <p:nvPr/>
        </p:nvPicPr>
        <p:blipFill>
          <a:blip r:embed="rId6">
            <a:lum bright="-12000" contrast="34000"/>
            <a:extLst>
              <a:ext uri="{28A0092B-C50C-407E-A947-70E740481C1C}">
                <a14:useLocalDpi xmlns:a14="http://schemas.microsoft.com/office/drawing/2010/main" val="0"/>
              </a:ext>
            </a:extLst>
          </a:blip>
          <a:srcRect/>
          <a:stretch>
            <a:fillRect/>
          </a:stretch>
        </p:blipFill>
        <p:spPr bwMode="auto">
          <a:xfrm>
            <a:off x="6032323" y="1783370"/>
            <a:ext cx="5411499" cy="3725609"/>
          </a:xfrm>
          <a:prstGeom prst="rect">
            <a:avLst/>
          </a:prstGeom>
          <a:noFill/>
          <a:ln>
            <a:noFill/>
          </a:ln>
        </p:spPr>
      </p:pic>
      <p:sp>
        <p:nvSpPr>
          <p:cNvPr id="12" name="TextBox 11">
            <a:extLst>
              <a:ext uri="{FF2B5EF4-FFF2-40B4-BE49-F238E27FC236}">
                <a16:creationId xmlns:a16="http://schemas.microsoft.com/office/drawing/2014/main" id="{A7301323-7CE2-84DB-7023-E699F037E487}"/>
              </a:ext>
            </a:extLst>
          </p:cNvPr>
          <p:cNvSpPr txBox="1"/>
          <p:nvPr/>
        </p:nvSpPr>
        <p:spPr>
          <a:xfrm>
            <a:off x="1402125" y="1331672"/>
            <a:ext cx="4560726" cy="4455835"/>
          </a:xfrm>
          <a:prstGeom prst="rect">
            <a:avLst/>
          </a:prstGeom>
          <a:noFill/>
        </p:spPr>
        <p:txBody>
          <a:bodyPr wrap="square" rtlCol="0">
            <a:spAutoFit/>
          </a:bodyPr>
          <a:lstStyle/>
          <a:p>
            <a:pPr marL="344488" indent="-225425" algn="just">
              <a:lnSpc>
                <a:spcPct val="150000"/>
              </a:lnSpc>
              <a:buFont typeface="Wingdings" panose="05000000000000000000" pitchFamily="2" charset="2"/>
              <a:buChar char="q"/>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Areas of Managers</a:t>
            </a:r>
          </a:p>
          <a:p>
            <a:pPr marL="461963"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Department</a:t>
            </a:r>
          </a:p>
          <a:p>
            <a:pPr marL="576263" lvl="1">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A group of managers and employees who work together and possess similar skills or use the same knowledge, tools,</a:t>
            </a:r>
            <a:r>
              <a:rPr lang="ar-EG"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or techniques</a:t>
            </a:r>
          </a:p>
        </p:txBody>
      </p:sp>
      <p:sp>
        <p:nvSpPr>
          <p:cNvPr id="11" name="TextBox 10">
            <a:extLst>
              <a:ext uri="{FF2B5EF4-FFF2-40B4-BE49-F238E27FC236}">
                <a16:creationId xmlns:a16="http://schemas.microsoft.com/office/drawing/2014/main" id="{8F2631E2-D36D-F835-350C-1478E8810355}"/>
              </a:ext>
            </a:extLst>
          </p:cNvPr>
          <p:cNvSpPr txBox="1"/>
          <p:nvPr/>
        </p:nvSpPr>
        <p:spPr>
          <a:xfrm>
            <a:off x="10001031" y="4292216"/>
            <a:ext cx="1898343" cy="338554"/>
          </a:xfrm>
          <a:prstGeom prst="rect">
            <a:avLst/>
          </a:prstGeom>
          <a:noFill/>
        </p:spPr>
        <p:txBody>
          <a:bodyPr wrap="square">
            <a:spAutoFit/>
          </a:bodyPr>
          <a:lstStyle/>
          <a:p>
            <a:pPr algn="r" rtl="1"/>
            <a:r>
              <a:rPr lang="ar-EG" sz="1600" b="1" dirty="0">
                <a:solidFill>
                  <a:srgbClr val="0A1F61"/>
                </a:solidFill>
                <a:latin typeface="Tajawal ExtraBold" panose="00000800000000000000" pitchFamily="2" charset="-78"/>
                <a:cs typeface="Tajawal ExtraBold" panose="00000800000000000000" pitchFamily="2" charset="-78"/>
              </a:rPr>
              <a:t>مديري الإدارة المباشرة</a:t>
            </a:r>
            <a:endParaRPr lang="en-US" sz="1600" dirty="0"/>
          </a:p>
        </p:txBody>
      </p:sp>
      <p:sp>
        <p:nvSpPr>
          <p:cNvPr id="13" name="TextBox 12">
            <a:extLst>
              <a:ext uri="{FF2B5EF4-FFF2-40B4-BE49-F238E27FC236}">
                <a16:creationId xmlns:a16="http://schemas.microsoft.com/office/drawing/2014/main" id="{50305C36-508D-6FEB-A805-80FE2BDC2A34}"/>
              </a:ext>
            </a:extLst>
          </p:cNvPr>
          <p:cNvSpPr txBox="1"/>
          <p:nvPr/>
        </p:nvSpPr>
        <p:spPr>
          <a:xfrm>
            <a:off x="10001031" y="3570706"/>
            <a:ext cx="1898343" cy="369332"/>
          </a:xfrm>
          <a:prstGeom prst="rect">
            <a:avLst/>
          </a:prstGeom>
          <a:noFill/>
        </p:spPr>
        <p:txBody>
          <a:bodyPr wrap="square">
            <a:spAutoFit/>
          </a:bodyPr>
          <a:lstStyle/>
          <a:p>
            <a:pPr algn="r" rtl="1"/>
            <a:r>
              <a:rPr lang="ar-EG" sz="1800" b="1" dirty="0">
                <a:solidFill>
                  <a:srgbClr val="0A1F61"/>
                </a:solidFill>
                <a:latin typeface="Tajawal ExtraBold" panose="00000800000000000000" pitchFamily="2" charset="-78"/>
                <a:cs typeface="Tajawal ExtraBold" panose="00000800000000000000" pitchFamily="2" charset="-78"/>
              </a:rPr>
              <a:t>مديري الإدارة الوسطى</a:t>
            </a:r>
            <a:endParaRPr lang="en-US" dirty="0"/>
          </a:p>
        </p:txBody>
      </p:sp>
      <p:sp>
        <p:nvSpPr>
          <p:cNvPr id="14" name="TextBox 13">
            <a:extLst>
              <a:ext uri="{FF2B5EF4-FFF2-40B4-BE49-F238E27FC236}">
                <a16:creationId xmlns:a16="http://schemas.microsoft.com/office/drawing/2014/main" id="{559A4AFD-8A3D-684A-9F3C-0AC5F8A9CDCC}"/>
              </a:ext>
            </a:extLst>
          </p:cNvPr>
          <p:cNvSpPr txBox="1"/>
          <p:nvPr/>
        </p:nvSpPr>
        <p:spPr>
          <a:xfrm>
            <a:off x="10001031" y="2775524"/>
            <a:ext cx="1898343" cy="400110"/>
          </a:xfrm>
          <a:prstGeom prst="rect">
            <a:avLst/>
          </a:prstGeom>
          <a:noFill/>
        </p:spPr>
        <p:txBody>
          <a:bodyPr wrap="square">
            <a:spAutoFit/>
          </a:bodyPr>
          <a:lstStyle/>
          <a:p>
            <a:pPr algn="r" rtl="1"/>
            <a:r>
              <a:rPr lang="ar-EG" sz="2000" b="1" dirty="0">
                <a:solidFill>
                  <a:srgbClr val="0A1F61"/>
                </a:solidFill>
                <a:latin typeface="Tajawal ExtraBold" panose="00000800000000000000" pitchFamily="2" charset="-78"/>
                <a:cs typeface="Tajawal ExtraBold" panose="00000800000000000000" pitchFamily="2" charset="-78"/>
              </a:rPr>
              <a:t>مديري الإدارة العليا</a:t>
            </a:r>
            <a:endParaRPr lang="en-US" sz="2000" dirty="0"/>
          </a:p>
        </p:txBody>
      </p:sp>
      <p:sp>
        <p:nvSpPr>
          <p:cNvPr id="15" name="TextBox 14">
            <a:extLst>
              <a:ext uri="{FF2B5EF4-FFF2-40B4-BE49-F238E27FC236}">
                <a16:creationId xmlns:a16="http://schemas.microsoft.com/office/drawing/2014/main" id="{ECB37263-A308-FCA0-3F06-C011FBEFC6CB}"/>
              </a:ext>
            </a:extLst>
          </p:cNvPr>
          <p:cNvSpPr txBox="1"/>
          <p:nvPr/>
        </p:nvSpPr>
        <p:spPr>
          <a:xfrm>
            <a:off x="9330471" y="1962378"/>
            <a:ext cx="1898343" cy="461665"/>
          </a:xfrm>
          <a:prstGeom prst="rect">
            <a:avLst/>
          </a:prstGeom>
          <a:noFill/>
        </p:spPr>
        <p:txBody>
          <a:bodyPr wrap="square">
            <a:spAutoFit/>
          </a:bodyPr>
          <a:lstStyle/>
          <a:p>
            <a:pPr algn="r" rtl="1"/>
            <a:r>
              <a:rPr lang="ar-EG" sz="2400" b="1" dirty="0">
                <a:solidFill>
                  <a:srgbClr val="0A1F61"/>
                </a:solidFill>
                <a:latin typeface="Tajawal ExtraBold" panose="00000800000000000000" pitchFamily="2" charset="-78"/>
                <a:cs typeface="Tajawal ExtraBold" panose="00000800000000000000" pitchFamily="2" charset="-78"/>
              </a:rPr>
              <a:t>الرئيس التنفيذي</a:t>
            </a:r>
            <a:endParaRPr lang="en-US" sz="2400" dirty="0"/>
          </a:p>
        </p:txBody>
      </p:sp>
    </p:spTree>
    <p:extLst>
      <p:ext uri="{BB962C8B-B14F-4D97-AF65-F5344CB8AC3E}">
        <p14:creationId xmlns:p14="http://schemas.microsoft.com/office/powerpoint/2010/main" val="25537077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0685" y="1303434"/>
            <a:ext cx="10442246" cy="3901837"/>
          </a:xfrm>
          <a:prstGeom prst="rect">
            <a:avLst/>
          </a:prstGeom>
          <a:noFill/>
        </p:spPr>
        <p:txBody>
          <a:bodyPr wrap="square" rtlCol="0">
            <a:spAutoFit/>
          </a:bodyPr>
          <a:lstStyle/>
          <a:p>
            <a:pPr marL="119063" algn="just">
              <a:lnSpc>
                <a:spcPct val="150000"/>
              </a:lnSpc>
              <a:tabLst>
                <a:tab pos="403225" algn="l"/>
              </a:tabLst>
            </a:pPr>
            <a:endParaRPr lang="en-US" sz="2400" b="1" dirty="0">
              <a:solidFill>
                <a:srgbClr val="0A1F61"/>
              </a:solidFill>
              <a:latin typeface="Tajawal ExtraBold" panose="00000800000000000000" pitchFamily="2" charset="-78"/>
              <a:cs typeface="Tajawal ExtraBold" panose="00000800000000000000" pitchFamily="2" charset="-78"/>
            </a:endParaRPr>
          </a:p>
          <a:p>
            <a:pPr marL="461963" indent="-342900" algn="just">
              <a:lnSpc>
                <a:spcPct val="150000"/>
              </a:lnSpc>
              <a:buFont typeface="Arial" panose="020B0604020202020204" pitchFamily="34" charset="0"/>
              <a:buChar char="•"/>
              <a:tabLst>
                <a:tab pos="403225" algn="l"/>
              </a:tabLst>
            </a:pPr>
            <a:r>
              <a:rPr lang="en-US" sz="2400" b="1" dirty="0">
                <a:solidFill>
                  <a:srgbClr val="C00000"/>
                </a:solidFill>
                <a:latin typeface="Tajawal ExtraBold" panose="00000800000000000000" pitchFamily="2" charset="-78"/>
                <a:cs typeface="Tajawal ExtraBold" panose="00000800000000000000" pitchFamily="2" charset="-78"/>
              </a:rPr>
              <a:t>First line managers </a:t>
            </a:r>
            <a:r>
              <a:rPr lang="en-US" sz="2400" b="1" dirty="0">
                <a:solidFill>
                  <a:srgbClr val="0A1F61"/>
                </a:solidFill>
                <a:latin typeface="Tajawal ExtraBold" panose="00000800000000000000" pitchFamily="2" charset="-78"/>
                <a:cs typeface="Tajawal ExtraBold" panose="00000800000000000000" pitchFamily="2" charset="-78"/>
              </a:rPr>
              <a:t>- Responsible for daily supervision of the non-managerial employees who perform many of the specific activities necessary to produce goods and services</a:t>
            </a:r>
          </a:p>
          <a:p>
            <a:pPr marL="461963" indent="-342900" algn="just">
              <a:lnSpc>
                <a:spcPct val="150000"/>
              </a:lnSpc>
              <a:buFont typeface="Arial" panose="020B0604020202020204" pitchFamily="34" charset="0"/>
              <a:buChar char="•"/>
              <a:tabLst>
                <a:tab pos="403225" algn="l"/>
              </a:tabLst>
            </a:pPr>
            <a:r>
              <a:rPr lang="en-US" sz="2400" b="1" dirty="0">
                <a:solidFill>
                  <a:srgbClr val="C00000"/>
                </a:solidFill>
                <a:latin typeface="Tajawal ExtraBold" panose="00000800000000000000" pitchFamily="2" charset="-78"/>
                <a:cs typeface="Tajawal ExtraBold" panose="00000800000000000000" pitchFamily="2" charset="-78"/>
              </a:rPr>
              <a:t>Middle managers </a:t>
            </a:r>
            <a:r>
              <a:rPr lang="en-US" sz="2400" b="1" dirty="0">
                <a:solidFill>
                  <a:srgbClr val="0A1F61"/>
                </a:solidFill>
                <a:latin typeface="Tajawal ExtraBold" panose="00000800000000000000" pitchFamily="2" charset="-78"/>
                <a:cs typeface="Tajawal ExtraBold" panose="00000800000000000000" pitchFamily="2" charset="-78"/>
              </a:rPr>
              <a:t>- Supervise first-line managers. Responsible for finding the best way to organize human and other resources to achieve organizational goals</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Tree>
    <p:extLst>
      <p:ext uri="{BB962C8B-B14F-4D97-AF65-F5344CB8AC3E}">
        <p14:creationId xmlns:p14="http://schemas.microsoft.com/office/powerpoint/2010/main" val="29165667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5691" y="1303434"/>
            <a:ext cx="10442246" cy="4455835"/>
          </a:xfrm>
          <a:prstGeom prst="rect">
            <a:avLst/>
          </a:prstGeom>
          <a:noFill/>
        </p:spPr>
        <p:txBody>
          <a:bodyPr wrap="square" rtlCol="0">
            <a:spAutoFit/>
          </a:bodyPr>
          <a:lstStyle/>
          <a:p>
            <a:pPr marL="461963" indent="-342900" algn="just">
              <a:lnSpc>
                <a:spcPct val="150000"/>
              </a:lnSpc>
              <a:buFont typeface="Arial" panose="020B0604020202020204" pitchFamily="34" charset="0"/>
              <a:buChar char="•"/>
              <a:tabLst>
                <a:tab pos="403225" algn="l"/>
              </a:tabLst>
            </a:pPr>
            <a:r>
              <a:rPr lang="en-US" sz="2400" b="1" dirty="0">
                <a:solidFill>
                  <a:srgbClr val="C00000"/>
                </a:solidFill>
                <a:latin typeface="Tajawal ExtraBold" panose="00000800000000000000" pitchFamily="2" charset="-78"/>
                <a:cs typeface="Tajawal ExtraBold" panose="00000800000000000000" pitchFamily="2" charset="-78"/>
              </a:rPr>
              <a:t>Top managers </a:t>
            </a:r>
            <a:r>
              <a:rPr lang="en-US" sz="2400" b="1" dirty="0">
                <a:solidFill>
                  <a:srgbClr val="0A1F61"/>
                </a:solidFill>
                <a:latin typeface="Tajawal ExtraBold" panose="00000800000000000000" pitchFamily="2" charset="-78"/>
                <a:cs typeface="Tajawal ExtraBold" panose="00000800000000000000" pitchFamily="2" charset="-78"/>
              </a:rPr>
              <a:t>– Responsible for the performance of all departments and have cross-departmental responsibility. </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Establish </a:t>
            </a:r>
            <a:r>
              <a:rPr lang="en-US" sz="2400" b="1" dirty="0">
                <a:solidFill>
                  <a:srgbClr val="C00000"/>
                </a:solidFill>
                <a:latin typeface="Tajawal ExtraBold" panose="00000800000000000000" pitchFamily="2" charset="-78"/>
                <a:cs typeface="Tajawal ExtraBold" panose="00000800000000000000" pitchFamily="2" charset="-78"/>
              </a:rPr>
              <a:t>organizational goals </a:t>
            </a:r>
            <a:r>
              <a:rPr lang="en-US" sz="2400" b="1" dirty="0">
                <a:solidFill>
                  <a:srgbClr val="0A1F61"/>
                </a:solidFill>
                <a:latin typeface="Tajawal ExtraBold" panose="00000800000000000000" pitchFamily="2" charset="-78"/>
                <a:cs typeface="Tajawal ExtraBold" panose="00000800000000000000" pitchFamily="2" charset="-78"/>
              </a:rPr>
              <a:t>and monitor middle managers</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Decide how different </a:t>
            </a:r>
            <a:r>
              <a:rPr lang="en-US" sz="2400" b="1" dirty="0">
                <a:solidFill>
                  <a:srgbClr val="C00000"/>
                </a:solidFill>
                <a:latin typeface="Tajawal ExtraBold" panose="00000800000000000000" pitchFamily="2" charset="-78"/>
                <a:cs typeface="Tajawal ExtraBold" panose="00000800000000000000" pitchFamily="2" charset="-78"/>
              </a:rPr>
              <a:t>departments should interact</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Ultimately responsible for </a:t>
            </a:r>
            <a:r>
              <a:rPr lang="en-US" sz="2400" b="1" dirty="0">
                <a:solidFill>
                  <a:srgbClr val="C00000"/>
                </a:solidFill>
                <a:latin typeface="Tajawal ExtraBold" panose="00000800000000000000" pitchFamily="2" charset="-78"/>
                <a:cs typeface="Tajawal ExtraBold" panose="00000800000000000000" pitchFamily="2" charset="-78"/>
              </a:rPr>
              <a:t>the success or failure </a:t>
            </a:r>
            <a:r>
              <a:rPr lang="en-US" sz="2400" b="1" dirty="0">
                <a:solidFill>
                  <a:srgbClr val="0A1F61"/>
                </a:solidFill>
                <a:latin typeface="Tajawal ExtraBold" panose="00000800000000000000" pitchFamily="2" charset="-78"/>
                <a:cs typeface="Tajawal ExtraBold" panose="00000800000000000000" pitchFamily="2" charset="-78"/>
              </a:rPr>
              <a:t>of an organization</a:t>
            </a:r>
          </a:p>
          <a:p>
            <a:pPr marL="344488" indent="-225425" algn="just">
              <a:lnSpc>
                <a:spcPct val="150000"/>
              </a:lnSpc>
              <a:buFont typeface="Wingdings" panose="05000000000000000000" pitchFamily="2" charset="2"/>
              <a:buChar char="q"/>
              <a:tabLst>
                <a:tab pos="403225" algn="l"/>
              </a:tabLst>
            </a:pPr>
            <a:r>
              <a:rPr lang="en-US" sz="2400" b="1" dirty="0">
                <a:solidFill>
                  <a:srgbClr val="C00000"/>
                </a:solidFill>
                <a:latin typeface="Tajawal ExtraBold" panose="00000800000000000000" pitchFamily="2" charset="-78"/>
                <a:cs typeface="Tajawal ExtraBold" panose="00000800000000000000" pitchFamily="2" charset="-78"/>
              </a:rPr>
              <a:t>Chief executive officer (CEO) </a:t>
            </a:r>
            <a:r>
              <a:rPr lang="en-US" sz="2400" b="1" dirty="0">
                <a:solidFill>
                  <a:srgbClr val="0A1F61"/>
                </a:solidFill>
                <a:latin typeface="Tajawal ExtraBold" panose="00000800000000000000" pitchFamily="2" charset="-78"/>
                <a:cs typeface="Tajawal ExtraBold" panose="00000800000000000000" pitchFamily="2" charset="-78"/>
              </a:rPr>
              <a:t>is company’s most senior and important manager</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
        <p:nvSpPr>
          <p:cNvPr id="7" name="Callout: Line with Border and Accent Bar 6">
            <a:extLst>
              <a:ext uri="{FF2B5EF4-FFF2-40B4-BE49-F238E27FC236}">
                <a16:creationId xmlns:a16="http://schemas.microsoft.com/office/drawing/2014/main" id="{1DE2C6AC-2989-3194-5E78-786EBD0DFA7B}"/>
              </a:ext>
            </a:extLst>
          </p:cNvPr>
          <p:cNvSpPr/>
          <p:nvPr/>
        </p:nvSpPr>
        <p:spPr>
          <a:xfrm>
            <a:off x="6626431" y="5240930"/>
            <a:ext cx="3586348" cy="1096206"/>
          </a:xfrm>
          <a:prstGeom prst="accentBorderCallout1">
            <a:avLst>
              <a:gd name="adj1" fmla="val 18750"/>
              <a:gd name="adj2" fmla="val -8333"/>
              <a:gd name="adj3" fmla="val -5581"/>
              <a:gd name="adj4" fmla="val -41644"/>
            </a:avLst>
          </a:prstGeom>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ln w="0"/>
                <a:solidFill>
                  <a:schemeClr val="tx1"/>
                </a:solidFill>
                <a:effectLst>
                  <a:outerShdw blurRad="38100" dist="19050" dir="2700000" algn="tl" rotWithShape="0">
                    <a:schemeClr val="dk1">
                      <a:alpha val="40000"/>
                    </a:schemeClr>
                  </a:outerShdw>
                </a:effectLst>
              </a:rPr>
              <a:t>Strategies and plans </a:t>
            </a:r>
          </a:p>
          <a:p>
            <a:pPr algn="ctr"/>
            <a:r>
              <a:rPr lang="en-US" sz="2000" b="1" dirty="0">
                <a:ln w="0"/>
                <a:solidFill>
                  <a:schemeClr val="tx1"/>
                </a:solidFill>
                <a:effectLst>
                  <a:outerShdw blurRad="38100" dist="19050" dir="2700000" algn="tl" rotWithShape="0">
                    <a:schemeClr val="dk1">
                      <a:alpha val="40000"/>
                    </a:schemeClr>
                  </a:outerShdw>
                </a:effectLst>
              </a:rPr>
              <a:t>(discuss with top managers)</a:t>
            </a:r>
          </a:p>
        </p:txBody>
      </p:sp>
    </p:spTree>
    <p:extLst>
      <p:ext uri="{BB962C8B-B14F-4D97-AF65-F5344CB8AC3E}">
        <p14:creationId xmlns:p14="http://schemas.microsoft.com/office/powerpoint/2010/main" val="16585480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971948" y="2447068"/>
            <a:ext cx="5598144" cy="872355"/>
          </a:xfrm>
          <a:prstGeom prst="rect">
            <a:avLst/>
          </a:prstGeom>
          <a:noFill/>
        </p:spPr>
        <p:txBody>
          <a:bodyPr wrap="square">
            <a:spAutoFit/>
          </a:bodyPr>
          <a:lstStyle/>
          <a:p>
            <a:pPr marL="517525" algn="just">
              <a:lnSpc>
                <a:spcPct val="200000"/>
              </a:lnSpc>
            </a:pPr>
            <a:r>
              <a:rPr lang="en-US" sz="3000" b="1" dirty="0">
                <a:solidFill>
                  <a:srgbClr val="0A1F61"/>
                </a:solidFill>
                <a:latin typeface="Tajawal ExtraBold" panose="00000800000000000000" pitchFamily="2" charset="-78"/>
                <a:cs typeface="Tajawal ExtraBold" panose="00000800000000000000" pitchFamily="2" charset="-78"/>
              </a:rPr>
              <a:t>Management Functions </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14747220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613507"/>
          </a:xfrm>
          <a:prstGeom prst="rect">
            <a:avLst/>
          </a:prstGeom>
          <a:noFill/>
        </p:spPr>
        <p:txBody>
          <a:bodyPr wrap="square" rtlCol="0">
            <a:spAutoFit/>
          </a:bodyPr>
          <a:lstStyle/>
          <a:p>
            <a:pPr marL="517525" algn="just">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	Managers at all levels in all organizations perform each of the four essential managerial tasks of planning </a:t>
            </a:r>
            <a:r>
              <a:rPr lang="ar-EG" sz="2000" b="1" dirty="0">
                <a:solidFill>
                  <a:srgbClr val="0A1F61"/>
                </a:solidFill>
                <a:latin typeface="Tajawal ExtraBold" panose="00000800000000000000" pitchFamily="2" charset="-78"/>
                <a:cs typeface="Tajawal ExtraBold" panose="00000800000000000000" pitchFamily="2" charset="-78"/>
              </a:rPr>
              <a:t>التخطيط</a:t>
            </a:r>
            <a:r>
              <a:rPr lang="en-US" sz="2000" b="1" dirty="0">
                <a:solidFill>
                  <a:srgbClr val="0A1F61"/>
                </a:solidFill>
                <a:latin typeface="Tajawal ExtraBold" panose="00000800000000000000" pitchFamily="2" charset="-78"/>
                <a:cs typeface="Tajawal ExtraBold" panose="00000800000000000000" pitchFamily="2" charset="-78"/>
              </a:rPr>
              <a:t>, organizing</a:t>
            </a:r>
            <a:r>
              <a:rPr lang="ar-EG" sz="2000" b="1" dirty="0">
                <a:solidFill>
                  <a:srgbClr val="0A1F61"/>
                </a:solidFill>
                <a:latin typeface="Tajawal ExtraBold" panose="00000800000000000000" pitchFamily="2" charset="-78"/>
                <a:cs typeface="Tajawal ExtraBold" panose="00000800000000000000" pitchFamily="2" charset="-78"/>
              </a:rPr>
              <a:t> التنظيم </a:t>
            </a:r>
            <a:r>
              <a:rPr lang="en-US" sz="2000" b="1" dirty="0">
                <a:solidFill>
                  <a:srgbClr val="0A1F61"/>
                </a:solidFill>
                <a:latin typeface="Tajawal ExtraBold" panose="00000800000000000000" pitchFamily="2" charset="-78"/>
                <a:cs typeface="Tajawal ExtraBold" panose="00000800000000000000" pitchFamily="2" charset="-78"/>
              </a:rPr>
              <a:t>, leading</a:t>
            </a:r>
            <a:r>
              <a:rPr lang="ar-EG" sz="2000" b="1" dirty="0">
                <a:solidFill>
                  <a:srgbClr val="0A1F61"/>
                </a:solidFill>
                <a:latin typeface="Tajawal ExtraBold" panose="00000800000000000000" pitchFamily="2" charset="-78"/>
                <a:cs typeface="Tajawal ExtraBold" panose="00000800000000000000" pitchFamily="2" charset="-78"/>
              </a:rPr>
              <a:t>القيادة </a:t>
            </a:r>
            <a:r>
              <a:rPr lang="en-US" sz="2000" b="1" dirty="0">
                <a:solidFill>
                  <a:srgbClr val="0A1F61"/>
                </a:solidFill>
                <a:latin typeface="Tajawal ExtraBold" panose="00000800000000000000" pitchFamily="2" charset="-78"/>
                <a:cs typeface="Tajawal ExtraBold" panose="00000800000000000000" pitchFamily="2" charset="-78"/>
              </a:rPr>
              <a:t>, and controlling</a:t>
            </a:r>
            <a:r>
              <a:rPr lang="ar-EG" sz="2000" b="1" dirty="0">
                <a:solidFill>
                  <a:srgbClr val="0A1F61"/>
                </a:solidFill>
                <a:latin typeface="Tajawal ExtraBold" panose="00000800000000000000" pitchFamily="2" charset="-78"/>
                <a:cs typeface="Tajawal ExtraBold" panose="00000800000000000000" pitchFamily="2" charset="-78"/>
              </a:rPr>
              <a:t>التحكم والمراقبة </a:t>
            </a:r>
            <a:r>
              <a:rPr lang="en-US" sz="2000" b="1" dirty="0">
                <a:solidFill>
                  <a:srgbClr val="0A1F61"/>
                </a:solidFill>
                <a:latin typeface="Tajawal ExtraBold" panose="00000800000000000000" pitchFamily="2" charset="-78"/>
                <a:cs typeface="Tajawal ExtraBold" panose="00000800000000000000" pitchFamily="2" charset="-78"/>
              </a:rPr>
              <a:t>.</a:t>
            </a:r>
          </a:p>
          <a:p>
            <a:pPr marL="517525" algn="just">
              <a:lnSpc>
                <a:spcPct val="200000"/>
              </a:lnSpc>
            </a:pPr>
            <a:endParaRPr lang="en-US" sz="10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200000"/>
              </a:lnSpc>
              <a:buFontTx/>
              <a:buChar char="–"/>
            </a:pPr>
            <a:r>
              <a:rPr lang="en-US" sz="2000" b="1" dirty="0">
                <a:solidFill>
                  <a:srgbClr val="0A1F61"/>
                </a:solidFill>
                <a:latin typeface="Tajawal ExtraBold" panose="00000800000000000000" pitchFamily="2" charset="-78"/>
                <a:cs typeface="Tajawal ExtraBold" panose="00000800000000000000" pitchFamily="2" charset="-78"/>
              </a:rPr>
              <a:t>Lower</a:t>
            </a:r>
            <a:r>
              <a:rPr lang="ar-EG" sz="2000" b="1" dirty="0">
                <a:solidFill>
                  <a:srgbClr val="0A1F61"/>
                </a:solidFill>
                <a:latin typeface="Tajawal ExtraBold" panose="00000800000000000000" pitchFamily="2" charset="-78"/>
                <a:cs typeface="Tajawal ExtraBold" panose="00000800000000000000" pitchFamily="2" charset="-78"/>
              </a:rPr>
              <a:t>(الإدارة المباشرة) </a:t>
            </a:r>
            <a:r>
              <a:rPr lang="en-US" sz="2000" b="1" dirty="0">
                <a:solidFill>
                  <a:srgbClr val="0A1F61"/>
                </a:solidFill>
                <a:latin typeface="Tajawal ExtraBold" panose="00000800000000000000" pitchFamily="2" charset="-78"/>
                <a:cs typeface="Tajawal ExtraBold" panose="00000800000000000000" pitchFamily="2" charset="-78"/>
              </a:rPr>
              <a:t> – Closely supervise work of subordinates</a:t>
            </a:r>
            <a:r>
              <a:rPr lang="ar-EG" sz="2000" b="1" dirty="0">
                <a:solidFill>
                  <a:srgbClr val="0A1F61"/>
                </a:solidFill>
                <a:latin typeface="Tajawal ExtraBold" panose="00000800000000000000" pitchFamily="2" charset="-78"/>
                <a:cs typeface="Tajawal ExtraBold" panose="00000800000000000000" pitchFamily="2" charset="-78"/>
              </a:rPr>
              <a:t> المرؤوسين</a:t>
            </a:r>
            <a:r>
              <a:rPr lang="en-US" sz="20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ct val="200000"/>
              </a:lnSpc>
              <a:buFontTx/>
              <a:buChar char="–"/>
            </a:pPr>
            <a:r>
              <a:rPr lang="en-US" sz="2000" b="1" dirty="0">
                <a:solidFill>
                  <a:srgbClr val="0A1F61"/>
                </a:solidFill>
                <a:latin typeface="Tajawal ExtraBold" panose="00000800000000000000" pitchFamily="2" charset="-78"/>
                <a:cs typeface="Tajawal ExtraBold" panose="00000800000000000000" pitchFamily="2" charset="-78"/>
              </a:rPr>
              <a:t>Middle </a:t>
            </a:r>
            <a:r>
              <a:rPr lang="ar-EG" sz="2000" b="1" dirty="0">
                <a:solidFill>
                  <a:srgbClr val="0A1F61"/>
                </a:solidFill>
                <a:latin typeface="Tajawal ExtraBold" panose="00000800000000000000" pitchFamily="2" charset="-78"/>
                <a:cs typeface="Tajawal ExtraBold" panose="00000800000000000000" pitchFamily="2" charset="-78"/>
              </a:rPr>
              <a:t>(الإدارة الوسطى/التنفيذية)</a:t>
            </a:r>
            <a:r>
              <a:rPr lang="en-US" sz="2000" b="1" dirty="0">
                <a:solidFill>
                  <a:srgbClr val="0A1F61"/>
                </a:solidFill>
                <a:latin typeface="Tajawal ExtraBold" panose="00000800000000000000" pitchFamily="2" charset="-78"/>
                <a:cs typeface="Tajawal ExtraBold" panose="00000800000000000000" pitchFamily="2" charset="-78"/>
              </a:rPr>
              <a:t>– Carry out activities to further goals of organization. (ex.: heads of sales, programming, marketing, etc.)</a:t>
            </a:r>
          </a:p>
          <a:p>
            <a:pPr marL="860425" indent="-342900" algn="just">
              <a:lnSpc>
                <a:spcPct val="200000"/>
              </a:lnSpc>
              <a:buFontTx/>
              <a:buChar char="–"/>
            </a:pPr>
            <a:r>
              <a:rPr lang="en-US" sz="2000" b="1" dirty="0">
                <a:solidFill>
                  <a:srgbClr val="0A1F61"/>
                </a:solidFill>
                <a:latin typeface="Tajawal ExtraBold" panose="00000800000000000000" pitchFamily="2" charset="-78"/>
                <a:cs typeface="Tajawal ExtraBold" panose="00000800000000000000" pitchFamily="2" charset="-78"/>
              </a:rPr>
              <a:t>Top </a:t>
            </a:r>
            <a:r>
              <a:rPr lang="ar-EG" sz="2000" b="1" dirty="0">
                <a:solidFill>
                  <a:srgbClr val="0A1F61"/>
                </a:solidFill>
                <a:latin typeface="Tajawal ExtraBold" panose="00000800000000000000" pitchFamily="2" charset="-78"/>
                <a:cs typeface="Tajawal ExtraBold" panose="00000800000000000000" pitchFamily="2" charset="-78"/>
              </a:rPr>
              <a:t>(الإدارة العليا)</a:t>
            </a:r>
            <a:r>
              <a:rPr lang="en-US" sz="2000" b="1" dirty="0">
                <a:solidFill>
                  <a:srgbClr val="0A1F61"/>
                </a:solidFill>
                <a:latin typeface="Tajawal ExtraBold" panose="00000800000000000000" pitchFamily="2" charset="-78"/>
                <a:cs typeface="Tajawal ExtraBold" panose="00000800000000000000" pitchFamily="2" charset="-78"/>
              </a:rPr>
              <a:t>– Coordinate company’s activities and provide overall direction. </a:t>
            </a:r>
          </a:p>
        </p:txBody>
      </p:sp>
    </p:spTree>
    <p:extLst>
      <p:ext uri="{BB962C8B-B14F-4D97-AF65-F5344CB8AC3E}">
        <p14:creationId xmlns:p14="http://schemas.microsoft.com/office/powerpoint/2010/main" val="32606349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2" name="Picture 31" descr="Table&#10;&#10;Description automatically generated">
            <a:extLst>
              <a:ext uri="{FF2B5EF4-FFF2-40B4-BE49-F238E27FC236}">
                <a16:creationId xmlns:a16="http://schemas.microsoft.com/office/drawing/2014/main" id="{0B28ED57-46DD-25A5-6CAC-56294A3CBE16}"/>
              </a:ext>
            </a:extLst>
          </p:cNvPr>
          <p:cNvPicPr>
            <a:picLocks noChangeAspect="1"/>
          </p:cNvPicPr>
          <p:nvPr/>
        </p:nvPicPr>
        <p:blipFill rotWithShape="1">
          <a:blip r:embed="rId7">
            <a:extLst>
              <a:ext uri="{28A0092B-C50C-407E-A947-70E740481C1C}">
                <a14:useLocalDpi xmlns:a14="http://schemas.microsoft.com/office/drawing/2010/main" val="0"/>
              </a:ext>
            </a:extLst>
          </a:blip>
          <a:srcRect l="3829" t="5688" r="13593" b="7924"/>
          <a:stretch/>
        </p:blipFill>
        <p:spPr>
          <a:xfrm>
            <a:off x="2650377" y="0"/>
            <a:ext cx="7550900" cy="5924403"/>
          </a:xfrm>
          <a:prstGeom prst="rect">
            <a:avLst/>
          </a:prstGeom>
        </p:spPr>
      </p:pic>
      <p:sp>
        <p:nvSpPr>
          <p:cNvPr id="34" name="Rectangle 33">
            <a:extLst>
              <a:ext uri="{FF2B5EF4-FFF2-40B4-BE49-F238E27FC236}">
                <a16:creationId xmlns:a16="http://schemas.microsoft.com/office/drawing/2014/main" id="{804861A2-979A-5BBE-7F21-D5B59F7BD969}"/>
              </a:ext>
            </a:extLst>
          </p:cNvPr>
          <p:cNvSpPr/>
          <p:nvPr/>
        </p:nvSpPr>
        <p:spPr>
          <a:xfrm>
            <a:off x="6096000" y="4429496"/>
            <a:ext cx="3048000" cy="11875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b="1" dirty="0">
              <a:solidFill>
                <a:schemeClr val="tx1"/>
              </a:solidFill>
              <a:effectLst/>
            </a:endParaRPr>
          </a:p>
          <a:p>
            <a:pPr algn="ctr"/>
            <a:endParaRPr lang="en-US" sz="1000" b="1" dirty="0">
              <a:solidFill>
                <a:schemeClr val="tx1"/>
              </a:solidFill>
            </a:endParaRPr>
          </a:p>
          <a:p>
            <a:pPr algn="ctr"/>
            <a:endParaRPr lang="en-US" sz="1000" b="1" dirty="0">
              <a:solidFill>
                <a:schemeClr val="tx1"/>
              </a:solidFill>
              <a:effectLst/>
            </a:endParaRPr>
          </a:p>
          <a:p>
            <a:pPr algn="ctr"/>
            <a:endParaRPr lang="en-US" sz="1000" b="1" dirty="0">
              <a:solidFill>
                <a:schemeClr val="tx1"/>
              </a:solidFill>
            </a:endParaRPr>
          </a:p>
          <a:p>
            <a:pPr algn="ctr"/>
            <a:endParaRPr lang="en-US" sz="1000" b="1" dirty="0">
              <a:solidFill>
                <a:schemeClr val="tx1"/>
              </a:solidFill>
              <a:effectLst/>
            </a:endParaRPr>
          </a:p>
          <a:p>
            <a:pPr algn="ctr"/>
            <a:endParaRPr lang="en-US" sz="1000" b="1" dirty="0">
              <a:solidFill>
                <a:schemeClr val="tx1"/>
              </a:solidFill>
            </a:endParaRPr>
          </a:p>
          <a:p>
            <a:pPr algn="r"/>
            <a:r>
              <a:rPr lang="en-US" sz="1000" b="1" dirty="0">
                <a:solidFill>
                  <a:schemeClr val="tx1"/>
                </a:solidFill>
                <a:effectLst/>
              </a:rPr>
              <a:t>A Television Organization Chart-</a:t>
            </a:r>
            <a:r>
              <a:rPr lang="en-US" sz="1000" b="1" i="1" dirty="0">
                <a:solidFill>
                  <a:schemeClr val="tx1"/>
                </a:solidFill>
                <a:effectLst/>
              </a:rPr>
              <a:t>Stovall</a:t>
            </a:r>
            <a:endParaRPr lang="en-US" sz="1000" dirty="0">
              <a:solidFill>
                <a:schemeClr val="tx1"/>
              </a:solidFill>
            </a:endParaRPr>
          </a:p>
        </p:txBody>
      </p:sp>
    </p:spTree>
    <p:extLst>
      <p:ext uri="{BB962C8B-B14F-4D97-AF65-F5344CB8AC3E}">
        <p14:creationId xmlns:p14="http://schemas.microsoft.com/office/powerpoint/2010/main" val="36947466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6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921284"/>
          </a:xfrm>
          <a:prstGeom prst="rect">
            <a:avLst/>
          </a:prstGeom>
          <a:noFill/>
        </p:spPr>
        <p:txBody>
          <a:bodyPr wrap="square" rtlCol="0">
            <a:spAutoFit/>
          </a:bodyPr>
          <a:lstStyle/>
          <a:p>
            <a:pPr marL="860425" indent="-342900" algn="just">
              <a:lnSpc>
                <a:spcPct val="2000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Four Functions of Management </a:t>
            </a:r>
            <a:r>
              <a:rPr lang="en-US" sz="2000" b="1" dirty="0">
                <a:solidFill>
                  <a:srgbClr val="0A1F61"/>
                </a:solidFill>
                <a:latin typeface="Tajawal ExtraBold" panose="00000800000000000000" pitchFamily="2" charset="-78"/>
                <a:cs typeface="Tajawal ExtraBold" panose="00000800000000000000" pitchFamily="2" charset="-78"/>
              </a:rPr>
              <a:t>Includes defining </a:t>
            </a:r>
            <a:r>
              <a:rPr lang="en-US" sz="2000" b="1" dirty="0">
                <a:solidFill>
                  <a:srgbClr val="C00000"/>
                </a:solidFill>
                <a:latin typeface="Tajawal ExtraBold" panose="00000800000000000000" pitchFamily="2" charset="-78"/>
                <a:cs typeface="Tajawal ExtraBold" panose="00000800000000000000" pitchFamily="2" charset="-78"/>
              </a:rPr>
              <a:t>goals</a:t>
            </a:r>
            <a:r>
              <a:rPr lang="en-US" sz="2000" b="1" dirty="0">
                <a:solidFill>
                  <a:srgbClr val="0A1F61"/>
                </a:solidFill>
                <a:latin typeface="Tajawal ExtraBold" panose="00000800000000000000" pitchFamily="2" charset="-78"/>
                <a:cs typeface="Tajawal ExtraBold" panose="00000800000000000000" pitchFamily="2" charset="-78"/>
              </a:rPr>
              <a:t>, establishing </a:t>
            </a:r>
            <a:r>
              <a:rPr lang="en-US" sz="2000" b="1" dirty="0">
                <a:solidFill>
                  <a:srgbClr val="C00000"/>
                </a:solidFill>
                <a:latin typeface="Tajawal ExtraBold" panose="00000800000000000000" pitchFamily="2" charset="-78"/>
                <a:cs typeface="Tajawal ExtraBold" panose="00000800000000000000" pitchFamily="2" charset="-78"/>
              </a:rPr>
              <a:t>strategy</a:t>
            </a:r>
            <a:r>
              <a:rPr lang="en-US" sz="2000" b="1" dirty="0">
                <a:solidFill>
                  <a:srgbClr val="0A1F61"/>
                </a:solidFill>
                <a:latin typeface="Tajawal ExtraBold" panose="00000800000000000000" pitchFamily="2" charset="-78"/>
                <a:cs typeface="Tajawal ExtraBold" panose="00000800000000000000" pitchFamily="2" charset="-78"/>
              </a:rPr>
              <a:t>, and </a:t>
            </a:r>
            <a:r>
              <a:rPr lang="en-US" sz="2000" b="1" dirty="0">
                <a:solidFill>
                  <a:srgbClr val="C00000"/>
                </a:solidFill>
                <a:latin typeface="Tajawal ExtraBold" panose="00000800000000000000" pitchFamily="2" charset="-78"/>
                <a:cs typeface="Tajawal ExtraBold" panose="00000800000000000000" pitchFamily="2" charset="-78"/>
              </a:rPr>
              <a:t>developing plans </a:t>
            </a:r>
            <a:r>
              <a:rPr lang="en-US" sz="2000" b="1" dirty="0">
                <a:solidFill>
                  <a:srgbClr val="0A1F61"/>
                </a:solidFill>
                <a:latin typeface="Tajawal ExtraBold" panose="00000800000000000000" pitchFamily="2" charset="-78"/>
                <a:cs typeface="Tajawal ExtraBold" panose="00000800000000000000" pitchFamily="2" charset="-78"/>
              </a:rPr>
              <a:t>to </a:t>
            </a:r>
            <a:r>
              <a:rPr lang="en-US" sz="2000" b="1" dirty="0">
                <a:solidFill>
                  <a:srgbClr val="C00000"/>
                </a:solidFill>
                <a:latin typeface="Tajawal ExtraBold" panose="00000800000000000000" pitchFamily="2" charset="-78"/>
                <a:cs typeface="Tajawal ExtraBold" panose="00000800000000000000" pitchFamily="2" charset="-78"/>
              </a:rPr>
              <a:t>coordinate activities</a:t>
            </a:r>
            <a:r>
              <a:rPr lang="en-US" sz="2000" b="1" dirty="0">
                <a:solidFill>
                  <a:srgbClr val="0A1F61"/>
                </a:solidFill>
                <a:latin typeface="Tajawal ExtraBold" panose="00000800000000000000" pitchFamily="2" charset="-78"/>
                <a:cs typeface="Tajawal ExtraBold" panose="00000800000000000000" pitchFamily="2" charset="-78"/>
              </a:rPr>
              <a:t>.</a:t>
            </a:r>
          </a:p>
          <a:p>
            <a:pPr marL="860425" indent="-342900" algn="just">
              <a:lnSpc>
                <a:spcPct val="20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Determining </a:t>
            </a:r>
            <a:r>
              <a:rPr lang="en-US" sz="2000" b="1" dirty="0">
                <a:solidFill>
                  <a:srgbClr val="C00000"/>
                </a:solidFill>
                <a:latin typeface="Tajawal ExtraBold" panose="00000800000000000000" pitchFamily="2" charset="-78"/>
                <a:cs typeface="Tajawal ExtraBold" panose="00000800000000000000" pitchFamily="2" charset="-78"/>
              </a:rPr>
              <a:t>what tasks </a:t>
            </a:r>
            <a:r>
              <a:rPr lang="en-US" sz="2000" b="1" dirty="0">
                <a:solidFill>
                  <a:srgbClr val="0A1F61"/>
                </a:solidFill>
                <a:latin typeface="Tajawal ExtraBold" panose="00000800000000000000" pitchFamily="2" charset="-78"/>
                <a:cs typeface="Tajawal ExtraBold" panose="00000800000000000000" pitchFamily="2" charset="-78"/>
              </a:rPr>
              <a:t>are to be done, </a:t>
            </a:r>
            <a:r>
              <a:rPr lang="en-US" sz="2000" b="1" dirty="0">
                <a:solidFill>
                  <a:srgbClr val="C00000"/>
                </a:solidFill>
                <a:latin typeface="Tajawal ExtraBold" panose="00000800000000000000" pitchFamily="2" charset="-78"/>
                <a:cs typeface="Tajawal ExtraBold" panose="00000800000000000000" pitchFamily="2" charset="-78"/>
              </a:rPr>
              <a:t>who</a:t>
            </a:r>
            <a:r>
              <a:rPr lang="en-US" sz="2000" b="1" dirty="0">
                <a:solidFill>
                  <a:srgbClr val="0A1F61"/>
                </a:solidFill>
                <a:latin typeface="Tajawal ExtraBold" panose="00000800000000000000" pitchFamily="2" charset="-78"/>
                <a:cs typeface="Tajawal ExtraBold" panose="00000800000000000000" pitchFamily="2" charset="-78"/>
              </a:rPr>
              <a:t> is to do them, </a:t>
            </a:r>
            <a:r>
              <a:rPr lang="en-US" sz="2000" b="1" dirty="0">
                <a:solidFill>
                  <a:srgbClr val="C00000"/>
                </a:solidFill>
                <a:latin typeface="Tajawal ExtraBold" panose="00000800000000000000" pitchFamily="2" charset="-78"/>
                <a:cs typeface="Tajawal ExtraBold" panose="00000800000000000000" pitchFamily="2" charset="-78"/>
              </a:rPr>
              <a:t>how</a:t>
            </a:r>
            <a:r>
              <a:rPr lang="en-US" sz="2000" b="1" dirty="0">
                <a:solidFill>
                  <a:srgbClr val="0A1F61"/>
                </a:solidFill>
                <a:latin typeface="Tajawal ExtraBold" panose="00000800000000000000" pitchFamily="2" charset="-78"/>
                <a:cs typeface="Tajawal ExtraBold" panose="00000800000000000000" pitchFamily="2" charset="-78"/>
              </a:rPr>
              <a:t> the tasks are to be grouped, </a:t>
            </a:r>
            <a:r>
              <a:rPr lang="en-US" sz="2000" b="1" dirty="0">
                <a:solidFill>
                  <a:srgbClr val="C00000"/>
                </a:solidFill>
                <a:latin typeface="Tajawal ExtraBold" panose="00000800000000000000" pitchFamily="2" charset="-78"/>
                <a:cs typeface="Tajawal ExtraBold" panose="00000800000000000000" pitchFamily="2" charset="-78"/>
              </a:rPr>
              <a:t>who reports to whom</a:t>
            </a:r>
            <a:r>
              <a:rPr lang="en-US" sz="2000" b="1" dirty="0">
                <a:solidFill>
                  <a:srgbClr val="0A1F61"/>
                </a:solidFill>
                <a:latin typeface="Tajawal ExtraBold" panose="00000800000000000000" pitchFamily="2" charset="-78"/>
                <a:cs typeface="Tajawal ExtraBold" panose="00000800000000000000" pitchFamily="2" charset="-78"/>
              </a:rPr>
              <a:t>, and </a:t>
            </a:r>
            <a:r>
              <a:rPr lang="en-US" sz="2000" b="1" dirty="0">
                <a:solidFill>
                  <a:srgbClr val="C00000"/>
                </a:solidFill>
                <a:latin typeface="Tajawal ExtraBold" panose="00000800000000000000" pitchFamily="2" charset="-78"/>
                <a:cs typeface="Tajawal ExtraBold" panose="00000800000000000000" pitchFamily="2" charset="-78"/>
              </a:rPr>
              <a:t>where decisions are to be made</a:t>
            </a:r>
            <a:r>
              <a:rPr lang="en-US" sz="2000" b="1" dirty="0">
                <a:solidFill>
                  <a:srgbClr val="0A1F61"/>
                </a:solidFill>
                <a:latin typeface="Tajawal ExtraBold" panose="00000800000000000000" pitchFamily="2" charset="-78"/>
                <a:cs typeface="Tajawal ExtraBold" panose="00000800000000000000" pitchFamily="2" charset="-78"/>
              </a:rPr>
              <a:t>.</a:t>
            </a:r>
          </a:p>
          <a:p>
            <a:pPr marL="860425" indent="-342900" algn="just">
              <a:lnSpc>
                <a:spcPct val="20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Includes motivating subordinates, directing others, selecting the most effective communication channels, and resolving conflicts.</a:t>
            </a:r>
          </a:p>
          <a:p>
            <a:pPr marL="860425" indent="-342900" algn="just">
              <a:lnSpc>
                <a:spcPct val="20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Monitoring activities to ensure they are being accomplished as planned and correcting any significant deviations.</a:t>
            </a:r>
          </a:p>
        </p:txBody>
      </p:sp>
    </p:spTree>
    <p:extLst>
      <p:ext uri="{BB962C8B-B14F-4D97-AF65-F5344CB8AC3E}">
        <p14:creationId xmlns:p14="http://schemas.microsoft.com/office/powerpoint/2010/main" val="42611713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2692C825-97C0-AD76-0A16-4599515401AB}"/>
              </a:ext>
            </a:extLst>
          </p:cNvPr>
          <p:cNvPicPr>
            <a:picLocks noChangeAspect="1"/>
          </p:cNvPicPr>
          <p:nvPr/>
        </p:nvPicPr>
        <p:blipFill rotWithShape="1">
          <a:blip r:embed="rId5"/>
          <a:srcRect l="3086" r="6479"/>
          <a:stretch/>
        </p:blipFill>
        <p:spPr>
          <a:xfrm>
            <a:off x="2015818" y="1300176"/>
            <a:ext cx="8232586" cy="5511571"/>
          </a:xfrm>
          <a:prstGeom prst="rect">
            <a:avLst/>
          </a:prstGeom>
        </p:spPr>
      </p:pic>
      <p:sp>
        <p:nvSpPr>
          <p:cNvPr id="3" name="Callout: Line with Border and Accent Bar 2">
            <a:extLst>
              <a:ext uri="{FF2B5EF4-FFF2-40B4-BE49-F238E27FC236}">
                <a16:creationId xmlns:a16="http://schemas.microsoft.com/office/drawing/2014/main" id="{F4CE927D-CFCC-0596-E8BE-6D10B10A80A8}"/>
              </a:ext>
            </a:extLst>
          </p:cNvPr>
          <p:cNvSpPr/>
          <p:nvPr/>
        </p:nvSpPr>
        <p:spPr>
          <a:xfrm>
            <a:off x="7733410" y="1232076"/>
            <a:ext cx="1505593" cy="764973"/>
          </a:xfrm>
          <a:prstGeom prst="accentBorderCallout1">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b="1" dirty="0">
                <a:ln w="0"/>
                <a:solidFill>
                  <a:schemeClr val="tx1"/>
                </a:solidFill>
                <a:effectLst>
                  <a:outerShdw blurRad="38100" dist="19050" dir="2700000" algn="tl" rotWithShape="0">
                    <a:schemeClr val="dk1">
                      <a:alpha val="40000"/>
                    </a:schemeClr>
                  </a:outerShdw>
                </a:effectLst>
              </a:rPr>
              <a:t>الأهداف والسياسات والخطط</a:t>
            </a:r>
            <a:endParaRPr lang="en-US" b="1" dirty="0">
              <a:ln w="0"/>
              <a:solidFill>
                <a:schemeClr val="tx1"/>
              </a:solidFill>
              <a:effectLst>
                <a:outerShdw blurRad="38100" dist="19050" dir="2700000" algn="tl" rotWithShape="0">
                  <a:schemeClr val="dk1">
                    <a:alpha val="40000"/>
                  </a:schemeClr>
                </a:outerShdw>
              </a:effectLst>
            </a:endParaRPr>
          </a:p>
        </p:txBody>
      </p:sp>
      <p:sp>
        <p:nvSpPr>
          <p:cNvPr id="9" name="Callout: Line with Border and Accent Bar 8">
            <a:extLst>
              <a:ext uri="{FF2B5EF4-FFF2-40B4-BE49-F238E27FC236}">
                <a16:creationId xmlns:a16="http://schemas.microsoft.com/office/drawing/2014/main" id="{6108B9AF-55B2-A9B1-AE9A-3FABB59C0872}"/>
              </a:ext>
            </a:extLst>
          </p:cNvPr>
          <p:cNvSpPr/>
          <p:nvPr/>
        </p:nvSpPr>
        <p:spPr>
          <a:xfrm>
            <a:off x="9834053" y="1997049"/>
            <a:ext cx="1505593" cy="1138037"/>
          </a:xfrm>
          <a:prstGeom prst="accentBorderCallout1">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b="1" dirty="0">
                <a:ln w="0"/>
                <a:solidFill>
                  <a:schemeClr val="tx1"/>
                </a:solidFill>
                <a:effectLst>
                  <a:outerShdw blurRad="38100" dist="19050" dir="2700000" algn="tl" rotWithShape="0">
                    <a:schemeClr val="dk1">
                      <a:alpha val="40000"/>
                    </a:schemeClr>
                  </a:outerShdw>
                </a:effectLst>
              </a:rPr>
              <a:t>تنظيم المهام والعلاقات بين الموظفين والمديرين</a:t>
            </a:r>
            <a:endParaRPr lang="en-US" b="1" dirty="0">
              <a:ln w="0"/>
              <a:solidFill>
                <a:schemeClr val="tx1"/>
              </a:solidFill>
              <a:effectLst>
                <a:outerShdw blurRad="38100" dist="19050" dir="2700000" algn="tl" rotWithShape="0">
                  <a:schemeClr val="dk1">
                    <a:alpha val="40000"/>
                  </a:schemeClr>
                </a:outerShdw>
              </a:effectLst>
            </a:endParaRPr>
          </a:p>
        </p:txBody>
      </p:sp>
      <p:sp>
        <p:nvSpPr>
          <p:cNvPr id="13" name="Callout: Line with Border and Accent Bar 12">
            <a:extLst>
              <a:ext uri="{FF2B5EF4-FFF2-40B4-BE49-F238E27FC236}">
                <a16:creationId xmlns:a16="http://schemas.microsoft.com/office/drawing/2014/main" id="{C0BEBBF0-B9AF-0298-B938-C3B4C7BB0317}"/>
              </a:ext>
            </a:extLst>
          </p:cNvPr>
          <p:cNvSpPr/>
          <p:nvPr/>
        </p:nvSpPr>
        <p:spPr>
          <a:xfrm>
            <a:off x="8137171" y="5840212"/>
            <a:ext cx="1505593" cy="764973"/>
          </a:xfrm>
          <a:prstGeom prst="accentBorderCallout1">
            <a:avLst>
              <a:gd name="adj1" fmla="val 18750"/>
              <a:gd name="adj2" fmla="val -8333"/>
              <a:gd name="adj3" fmla="val -83100"/>
              <a:gd name="adj4" fmla="val -62784"/>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b="1" dirty="0">
                <a:ln w="0"/>
                <a:solidFill>
                  <a:schemeClr val="tx1"/>
                </a:solidFill>
                <a:effectLst>
                  <a:outerShdw blurRad="38100" dist="19050" dir="2700000" algn="tl" rotWithShape="0">
                    <a:schemeClr val="dk1">
                      <a:alpha val="40000"/>
                    </a:schemeClr>
                  </a:outerShdw>
                </a:effectLst>
              </a:rPr>
              <a:t>تكوين فريق متعاون لتحقيق الأهداف</a:t>
            </a:r>
            <a:endParaRPr lang="en-US" b="1" dirty="0">
              <a:ln w="0"/>
              <a:solidFill>
                <a:schemeClr val="tx1"/>
              </a:solidFill>
              <a:effectLst>
                <a:outerShdw blurRad="38100" dist="19050" dir="2700000" algn="tl" rotWithShape="0">
                  <a:schemeClr val="dk1">
                    <a:alpha val="40000"/>
                  </a:schemeClr>
                </a:outerShdw>
              </a:effectLst>
            </a:endParaRPr>
          </a:p>
        </p:txBody>
      </p:sp>
      <p:sp>
        <p:nvSpPr>
          <p:cNvPr id="14" name="Callout: Line with Border and Accent Bar 13">
            <a:extLst>
              <a:ext uri="{FF2B5EF4-FFF2-40B4-BE49-F238E27FC236}">
                <a16:creationId xmlns:a16="http://schemas.microsoft.com/office/drawing/2014/main" id="{C7BE3A61-8A8F-94C9-3218-774A5479222C}"/>
              </a:ext>
            </a:extLst>
          </p:cNvPr>
          <p:cNvSpPr/>
          <p:nvPr/>
        </p:nvSpPr>
        <p:spPr>
          <a:xfrm>
            <a:off x="519983" y="3830620"/>
            <a:ext cx="1505593" cy="1096206"/>
          </a:xfrm>
          <a:prstGeom prst="accentBorderCallout1">
            <a:avLst>
              <a:gd name="adj1" fmla="val 18750"/>
              <a:gd name="adj2" fmla="val -8333"/>
              <a:gd name="adj3" fmla="val -28767"/>
              <a:gd name="adj4" fmla="val 10048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b="1" dirty="0">
                <a:ln w="0"/>
                <a:solidFill>
                  <a:schemeClr val="tx1"/>
                </a:solidFill>
                <a:effectLst>
                  <a:outerShdw blurRad="38100" dist="19050" dir="2700000" algn="tl" rotWithShape="0">
                    <a:schemeClr val="dk1">
                      <a:alpha val="40000"/>
                    </a:schemeClr>
                  </a:outerShdw>
                </a:effectLst>
              </a:rPr>
              <a:t>التحكم والمراقبة لقياس أداء الموظفين ومدى تحقيق الأهداف</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2807500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6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898200"/>
          </a:xfrm>
          <a:prstGeom prst="rect">
            <a:avLst/>
          </a:prstGeom>
          <a:noFill/>
        </p:spPr>
        <p:txBody>
          <a:bodyPr wrap="square" rtlCol="0">
            <a:spAutoFit/>
          </a:bodyPr>
          <a:lstStyle/>
          <a:p>
            <a:pPr marL="860425" indent="-342900" algn="just">
              <a:lnSpc>
                <a:spcPct val="20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Planning</a:t>
            </a:r>
            <a:r>
              <a:rPr lang="en-US" sz="2400" b="1" dirty="0">
                <a:solidFill>
                  <a:srgbClr val="0A1F61"/>
                </a:solidFill>
                <a:latin typeface="Tajawal ExtraBold" panose="00000800000000000000" pitchFamily="2" charset="-78"/>
                <a:cs typeface="Tajawal ExtraBold" panose="00000800000000000000" pitchFamily="2" charset="-78"/>
              </a:rPr>
              <a:t> is the process of identifying and selecting appropriate organizational goals and courses of action</a:t>
            </a:r>
            <a:r>
              <a:rPr lang="ar-EG" sz="2400" b="1" dirty="0">
                <a:solidFill>
                  <a:srgbClr val="0A1F61"/>
                </a:solidFill>
                <a:latin typeface="Tajawal ExtraBold" panose="00000800000000000000" pitchFamily="2" charset="-78"/>
                <a:cs typeface="Tajawal ExtraBold" panose="00000800000000000000" pitchFamily="2" charset="-78"/>
              </a:rPr>
              <a:t>مسارات العمل</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20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Steps in the Planning Process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Deciding which goals, the organization will pursue</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Deciding what courses of action to adopt to attain those goals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Deciding how to allocate organizational resources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Complex, difficult activity</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Strategy to adopt is not always immediately clear</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Done under uncertainty</a:t>
            </a:r>
            <a:r>
              <a:rPr lang="ar-EG" sz="2000" b="1" dirty="0">
                <a:solidFill>
                  <a:srgbClr val="0A1F61"/>
                </a:solidFill>
                <a:latin typeface="Tajawal ExtraBold" panose="00000800000000000000" pitchFamily="2" charset="-78"/>
                <a:cs typeface="Tajawal ExtraBold" panose="00000800000000000000" pitchFamily="2" charset="-78"/>
              </a:rPr>
              <a:t> قد يقابلنا بعض التحديات </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660054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9524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575309"/>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Organizing</a:t>
            </a:r>
            <a:r>
              <a:rPr lang="en-US" sz="2000" b="1" dirty="0">
                <a:solidFill>
                  <a:srgbClr val="0A1F61"/>
                </a:solidFill>
                <a:latin typeface="Tajawal ExtraBold" panose="00000800000000000000" pitchFamily="2" charset="-78"/>
                <a:cs typeface="Tajawal ExtraBold" panose="00000800000000000000" pitchFamily="2" charset="-78"/>
              </a:rPr>
              <a:t> is a task that managers perform to create a structure of working relationships that </a:t>
            </a:r>
            <a:r>
              <a:rPr lang="en-US" sz="2000" b="1" dirty="0">
                <a:solidFill>
                  <a:srgbClr val="C00000"/>
                </a:solidFill>
                <a:latin typeface="Tajawal ExtraBold" panose="00000800000000000000" pitchFamily="2" charset="-78"/>
                <a:cs typeface="Tajawal ExtraBold" panose="00000800000000000000" pitchFamily="2" charset="-78"/>
              </a:rPr>
              <a:t>allow organizational members to interact and cooperate to achieve organizational goals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Involves </a:t>
            </a:r>
            <a:r>
              <a:rPr lang="en-US" sz="2000" b="1" dirty="0">
                <a:solidFill>
                  <a:srgbClr val="C00000"/>
                </a:solidFill>
                <a:latin typeface="Tajawal ExtraBold" panose="00000800000000000000" pitchFamily="2" charset="-78"/>
                <a:cs typeface="Tajawal ExtraBold" panose="00000800000000000000" pitchFamily="2" charset="-78"/>
              </a:rPr>
              <a:t>grouping people into departments </a:t>
            </a:r>
            <a:r>
              <a:rPr lang="en-US" sz="2000" b="1" dirty="0">
                <a:solidFill>
                  <a:srgbClr val="0A1F61"/>
                </a:solidFill>
                <a:latin typeface="Tajawal ExtraBold" panose="00000800000000000000" pitchFamily="2" charset="-78"/>
                <a:cs typeface="Tajawal ExtraBold" panose="00000800000000000000" pitchFamily="2" charset="-78"/>
              </a:rPr>
              <a:t>according to the kinds of job-specific </a:t>
            </a:r>
            <a:r>
              <a:rPr lang="en-US" sz="2000" b="1" dirty="0">
                <a:solidFill>
                  <a:srgbClr val="C00000"/>
                </a:solidFill>
                <a:latin typeface="Tajawal ExtraBold" panose="00000800000000000000" pitchFamily="2" charset="-78"/>
                <a:cs typeface="Tajawal ExtraBold" panose="00000800000000000000" pitchFamily="2" charset="-78"/>
              </a:rPr>
              <a:t>tasks</a:t>
            </a:r>
            <a:r>
              <a:rPr lang="en-US" sz="2000" b="1" dirty="0">
                <a:solidFill>
                  <a:srgbClr val="0A1F61"/>
                </a:solidFill>
                <a:latin typeface="Tajawal ExtraBold" panose="00000800000000000000" pitchFamily="2" charset="-78"/>
                <a:cs typeface="Tajawal ExtraBold" panose="00000800000000000000" pitchFamily="2" charset="-78"/>
              </a:rPr>
              <a:t> they perform</a:t>
            </a:r>
          </a:p>
          <a:p>
            <a:pPr marL="1317625" lvl="1" indent="-342900" algn="just">
              <a:lnSpc>
                <a:spcPct val="150000"/>
              </a:lnSpc>
              <a:buFont typeface="Arial" panose="020B0604020202020204" pitchFamily="34" charset="0"/>
              <a:buChar char="•"/>
            </a:pPr>
            <a:r>
              <a:rPr lang="en-US" sz="2000" b="1" dirty="0">
                <a:solidFill>
                  <a:srgbClr val="C00000"/>
                </a:solidFill>
                <a:latin typeface="Tajawal ExtraBold" panose="00000800000000000000" pitchFamily="2" charset="-78"/>
                <a:cs typeface="Tajawal ExtraBold" panose="00000800000000000000" pitchFamily="2" charset="-78"/>
              </a:rPr>
              <a:t>Managers</a:t>
            </a:r>
            <a:r>
              <a:rPr lang="en-US" sz="2000" b="1" dirty="0">
                <a:solidFill>
                  <a:srgbClr val="0A1F61"/>
                </a:solidFill>
                <a:latin typeface="Tajawal ExtraBold" panose="00000800000000000000" pitchFamily="2" charset="-78"/>
                <a:cs typeface="Tajawal ExtraBold" panose="00000800000000000000" pitchFamily="2" charset="-78"/>
              </a:rPr>
              <a:t> lay out lines of </a:t>
            </a:r>
            <a:r>
              <a:rPr lang="en-US" sz="2000" b="1" dirty="0">
                <a:solidFill>
                  <a:srgbClr val="C00000"/>
                </a:solidFill>
                <a:latin typeface="Tajawal ExtraBold" panose="00000800000000000000" pitchFamily="2" charset="-78"/>
                <a:cs typeface="Tajawal ExtraBold" panose="00000800000000000000" pitchFamily="2" charset="-78"/>
              </a:rPr>
              <a:t>authority and responsibility</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Decide how to coordinate </a:t>
            </a:r>
            <a:r>
              <a:rPr lang="en-US" sz="2000" b="1" dirty="0">
                <a:solidFill>
                  <a:srgbClr val="C00000"/>
                </a:solidFill>
                <a:latin typeface="Tajawal ExtraBold" panose="00000800000000000000" pitchFamily="2" charset="-78"/>
                <a:cs typeface="Tajawal ExtraBold" panose="00000800000000000000" pitchFamily="2" charset="-78"/>
              </a:rPr>
              <a:t>organizational resources</a:t>
            </a:r>
          </a:p>
          <a:p>
            <a:pPr marL="855663" lvl="1" indent="-344488" algn="just">
              <a:lnSpc>
                <a:spcPct val="150000"/>
              </a:lnSpc>
              <a:buFont typeface="Wingdings" panose="05000000000000000000" pitchFamily="2" charset="2"/>
              <a:buChar char="q"/>
              <a:tabLst>
                <a:tab pos="914400" algn="l"/>
              </a:tabLst>
            </a:pPr>
            <a:r>
              <a:rPr lang="en-US" sz="2000" b="1" dirty="0">
                <a:solidFill>
                  <a:srgbClr val="C00000"/>
                </a:solidFill>
                <a:latin typeface="Tajawal ExtraBold" panose="00000800000000000000" pitchFamily="2" charset="-78"/>
                <a:cs typeface="Tajawal ExtraBold" panose="00000800000000000000" pitchFamily="2" charset="-78"/>
              </a:rPr>
              <a:t>Organizational Structure</a:t>
            </a:r>
          </a:p>
          <a:p>
            <a:pPr marL="974725" lvl="1"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A formal system of task and reporting relationships that coordinates and motivates members so that they work together to achieve organizational goals</a:t>
            </a:r>
          </a:p>
          <a:p>
            <a:pPr marL="974725" lvl="1" algn="just">
              <a:lnSpc>
                <a:spcPct val="1500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FBE3D686-E75E-A18F-94DE-D91F0A1AEA9D}"/>
              </a:ext>
            </a:extLst>
          </p:cNvPr>
          <p:cNvSpPr txBox="1"/>
          <p:nvPr/>
        </p:nvSpPr>
        <p:spPr>
          <a:xfrm>
            <a:off x="3048000" y="5896476"/>
            <a:ext cx="8616803" cy="646331"/>
          </a:xfrm>
          <a:prstGeom prst="rect">
            <a:avLst/>
          </a:prstGeom>
          <a:noFill/>
        </p:spPr>
        <p:txBody>
          <a:bodyPr wrap="square">
            <a:spAutoFit/>
          </a:bodyPr>
          <a:lstStyle/>
          <a:p>
            <a:pPr algn="r" rtl="1"/>
            <a:r>
              <a:rPr lang="en-US" b="1" dirty="0" err="1"/>
              <a:t>نظام</a:t>
            </a:r>
            <a:r>
              <a:rPr lang="en-US" b="1" dirty="0"/>
              <a:t> </a:t>
            </a:r>
            <a:r>
              <a:rPr lang="en-US" b="1" dirty="0" err="1"/>
              <a:t>رسمي</a:t>
            </a:r>
            <a:r>
              <a:rPr lang="en-US" b="1" dirty="0"/>
              <a:t> </a:t>
            </a:r>
            <a:r>
              <a:rPr lang="en-US" b="1" dirty="0" err="1"/>
              <a:t>للمهام</a:t>
            </a:r>
            <a:r>
              <a:rPr lang="en-US" b="1" dirty="0"/>
              <a:t> </a:t>
            </a:r>
            <a:r>
              <a:rPr lang="en-US" b="1" dirty="0" err="1"/>
              <a:t>وعلاقات</a:t>
            </a:r>
            <a:r>
              <a:rPr lang="en-US" b="1" dirty="0"/>
              <a:t> </a:t>
            </a:r>
            <a:r>
              <a:rPr lang="en-US" b="1" dirty="0" err="1"/>
              <a:t>إعداد</a:t>
            </a:r>
            <a:r>
              <a:rPr lang="en-US" b="1" dirty="0"/>
              <a:t> </a:t>
            </a:r>
            <a:r>
              <a:rPr lang="en-US" b="1" dirty="0" err="1"/>
              <a:t>التقارير</a:t>
            </a:r>
            <a:r>
              <a:rPr lang="en-US" b="1" dirty="0"/>
              <a:t> </a:t>
            </a:r>
            <a:r>
              <a:rPr lang="en-US" b="1" dirty="0" err="1"/>
              <a:t>يقوم</a:t>
            </a:r>
            <a:r>
              <a:rPr lang="en-US" b="1" dirty="0"/>
              <a:t> </a:t>
            </a:r>
            <a:r>
              <a:rPr lang="en-US" b="1" dirty="0" err="1"/>
              <a:t>بتنسيق</a:t>
            </a:r>
            <a:r>
              <a:rPr lang="en-US" b="1" dirty="0"/>
              <a:t> </a:t>
            </a:r>
            <a:r>
              <a:rPr lang="en-US" b="1" dirty="0" err="1"/>
              <a:t>وتحفيز</a:t>
            </a:r>
            <a:r>
              <a:rPr lang="en-US" b="1" dirty="0"/>
              <a:t> </a:t>
            </a:r>
            <a:r>
              <a:rPr lang="en-US" b="1" dirty="0" err="1"/>
              <a:t>الأعضاء</a:t>
            </a:r>
            <a:r>
              <a:rPr lang="en-US" b="1" dirty="0"/>
              <a:t> </a:t>
            </a:r>
            <a:r>
              <a:rPr lang="en-US" b="1" dirty="0" err="1"/>
              <a:t>بحيث</a:t>
            </a:r>
            <a:r>
              <a:rPr lang="en-US" b="1" dirty="0"/>
              <a:t> </a:t>
            </a:r>
            <a:r>
              <a:rPr lang="en-US" b="1" dirty="0" err="1"/>
              <a:t>يعملون</a:t>
            </a:r>
            <a:r>
              <a:rPr lang="en-US" b="1" dirty="0"/>
              <a:t> </a:t>
            </a:r>
            <a:r>
              <a:rPr lang="en-US" b="1" dirty="0" err="1"/>
              <a:t>معًا</a:t>
            </a:r>
            <a:r>
              <a:rPr lang="en-US" b="1" dirty="0"/>
              <a:t> </a:t>
            </a:r>
            <a:r>
              <a:rPr lang="en-US" b="1" dirty="0" err="1"/>
              <a:t>لتحقيق</a:t>
            </a:r>
            <a:r>
              <a:rPr lang="en-US" b="1" dirty="0"/>
              <a:t> </a:t>
            </a:r>
            <a:r>
              <a:rPr lang="en-US" b="1" dirty="0" err="1"/>
              <a:t>الأهداف</a:t>
            </a:r>
            <a:r>
              <a:rPr lang="en-US" b="1" dirty="0"/>
              <a:t> </a:t>
            </a:r>
            <a:r>
              <a:rPr lang="en-US" b="1" dirty="0" err="1"/>
              <a:t>التنظيمية</a:t>
            </a:r>
            <a:endParaRPr lang="en-US" b="1" dirty="0"/>
          </a:p>
        </p:txBody>
      </p:sp>
      <p:sp>
        <p:nvSpPr>
          <p:cNvPr id="13" name="TextBox 12">
            <a:extLst>
              <a:ext uri="{FF2B5EF4-FFF2-40B4-BE49-F238E27FC236}">
                <a16:creationId xmlns:a16="http://schemas.microsoft.com/office/drawing/2014/main" id="{91696F16-E3B1-2F5F-F705-62FFB658B3EC}"/>
              </a:ext>
            </a:extLst>
          </p:cNvPr>
          <p:cNvSpPr txBox="1"/>
          <p:nvPr/>
        </p:nvSpPr>
        <p:spPr>
          <a:xfrm>
            <a:off x="4897120" y="4623156"/>
            <a:ext cx="1620520" cy="369332"/>
          </a:xfrm>
          <a:prstGeom prst="rect">
            <a:avLst/>
          </a:prstGeom>
          <a:noFill/>
        </p:spPr>
        <p:txBody>
          <a:bodyPr wrap="square">
            <a:spAutoFit/>
          </a:bodyPr>
          <a:lstStyle/>
          <a:p>
            <a:pPr algn="r" rtl="1"/>
            <a:r>
              <a:rPr lang="en-US" b="1" dirty="0" err="1"/>
              <a:t>الهيكل</a:t>
            </a:r>
            <a:r>
              <a:rPr lang="en-US" b="1" dirty="0"/>
              <a:t> </a:t>
            </a:r>
            <a:r>
              <a:rPr lang="en-US" b="1" dirty="0" err="1"/>
              <a:t>التنظيمي</a:t>
            </a:r>
            <a:endParaRPr lang="en-US" b="1" dirty="0"/>
          </a:p>
        </p:txBody>
      </p:sp>
      <p:pic>
        <p:nvPicPr>
          <p:cNvPr id="1026" name="Picture 2" descr="4 Common Types of Organizational Structures - AllBusiness.com">
            <a:extLst>
              <a:ext uri="{FF2B5EF4-FFF2-40B4-BE49-F238E27FC236}">
                <a16:creationId xmlns:a16="http://schemas.microsoft.com/office/drawing/2014/main" id="{2C3D9C10-E548-09E0-F539-4CD30E24A20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60873" y="3106249"/>
            <a:ext cx="2939594" cy="1953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96533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530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61659BF-6767-BB59-EE36-A7487AFCA0B9}"/>
              </a:ext>
            </a:extLst>
          </p:cNvPr>
          <p:cNvSpPr txBox="1"/>
          <p:nvPr/>
        </p:nvSpPr>
        <p:spPr>
          <a:xfrm>
            <a:off x="5346866" y="3064678"/>
            <a:ext cx="4735285" cy="989823"/>
          </a:xfrm>
          <a:prstGeom prst="rect">
            <a:avLst/>
          </a:prstGeom>
          <a:noFill/>
        </p:spPr>
        <p:txBody>
          <a:bodyPr wrap="square">
            <a:spAutoFit/>
          </a:bodyPr>
          <a:lstStyle/>
          <a:p>
            <a:pPr algn="ctr" eaLnBrk="1" hangingPunct="1">
              <a:lnSpc>
                <a:spcPct val="80000"/>
              </a:lnSpc>
            </a:pPr>
            <a:r>
              <a:rPr lang="en-US" altLang="en-US" sz="3600" b="1" dirty="0">
                <a:solidFill>
                  <a:srgbClr val="C00000"/>
                </a:solidFill>
              </a:rPr>
              <a:t>Organizing process </a:t>
            </a:r>
          </a:p>
          <a:p>
            <a:pPr algn="ctr" eaLnBrk="1" hangingPunct="1">
              <a:lnSpc>
                <a:spcPct val="80000"/>
              </a:lnSpc>
            </a:pPr>
            <a:r>
              <a:rPr lang="en-US" altLang="en-US" sz="3600" b="1" dirty="0">
                <a:solidFill>
                  <a:srgbClr val="C00000"/>
                </a:solidFill>
              </a:rPr>
              <a:t>in Media Organization</a:t>
            </a:r>
          </a:p>
        </p:txBody>
      </p:sp>
      <p:pic>
        <p:nvPicPr>
          <p:cNvPr id="13" name="Picture 12" descr="Logo, arrow&#10;&#10;Description automatically generated with medium confidence">
            <a:extLst>
              <a:ext uri="{FF2B5EF4-FFF2-40B4-BE49-F238E27FC236}">
                <a16:creationId xmlns:a16="http://schemas.microsoft.com/office/drawing/2014/main" id="{1B34AEE5-D464-57CB-6660-91A0D0E6EAEB}"/>
              </a:ext>
            </a:extLst>
          </p:cNvPr>
          <p:cNvPicPr>
            <a:picLocks noChangeAspect="1"/>
          </p:cNvPicPr>
          <p:nvPr/>
        </p:nvPicPr>
        <p:blipFill>
          <a:blip r:embed="rId7">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1263799" y="1794516"/>
            <a:ext cx="4270337" cy="3530145"/>
          </a:xfrm>
          <a:prstGeom prst="rect">
            <a:avLst/>
          </a:prstGeom>
        </p:spPr>
      </p:pic>
    </p:spTree>
    <p:extLst>
      <p:ext uri="{BB962C8B-B14F-4D97-AF65-F5344CB8AC3E}">
        <p14:creationId xmlns:p14="http://schemas.microsoft.com/office/powerpoint/2010/main" val="1300826510"/>
      </p:ext>
    </p:extLst>
  </p:cSld>
  <p:clrMapOvr>
    <a:masterClrMapping/>
  </p:clrMapOvr>
  <p:transition spd="slow">
    <p:randomBar dir="ver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530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0686" y="1456817"/>
            <a:ext cx="10442246" cy="4844403"/>
          </a:xfrm>
          <a:prstGeom prst="rect">
            <a:avLst/>
          </a:prstGeom>
          <a:noFill/>
        </p:spPr>
        <p:txBody>
          <a:bodyPr wrap="square" rtlCol="0">
            <a:spAutoFit/>
          </a:bodyPr>
          <a:lstStyle/>
          <a:p>
            <a:pPr eaLnBrk="1" hangingPunct="1">
              <a:lnSpc>
                <a:spcPct val="80000"/>
              </a:lnSpc>
            </a:pPr>
            <a:r>
              <a:rPr lang="en-US" altLang="en-US" sz="2800" b="1" dirty="0">
                <a:solidFill>
                  <a:srgbClr val="C00000"/>
                </a:solidFill>
              </a:rPr>
              <a:t>Organizing process in Media Organization</a:t>
            </a:r>
          </a:p>
          <a:p>
            <a:pPr eaLnBrk="1" hangingPunct="1">
              <a:lnSpc>
                <a:spcPct val="80000"/>
              </a:lnSpc>
            </a:pPr>
            <a:endParaRPr lang="en-US" altLang="en-US" sz="2800" b="1" dirty="0">
              <a:solidFill>
                <a:srgbClr val="002060"/>
              </a:solidFill>
            </a:endParaRPr>
          </a:p>
          <a:p>
            <a:pPr marL="800100" lvl="1" indent="-342900" eaLnBrk="1" hangingPunct="1">
              <a:buFont typeface="Wingdings" panose="05000000000000000000" pitchFamily="2" charset="2"/>
              <a:buChar char="q"/>
            </a:pPr>
            <a:r>
              <a:rPr lang="en-US" altLang="en-US" sz="2400" b="1" dirty="0">
                <a:solidFill>
                  <a:srgbClr val="002060"/>
                </a:solidFill>
              </a:rPr>
              <a:t>Sales department – sale of time to advertisers, principal source of revenue for broadcast stations. Subdivided to national sales, local or regional sales</a:t>
            </a:r>
          </a:p>
          <a:p>
            <a:pPr marL="800100" lvl="1" indent="-342900" eaLnBrk="1" hangingPunct="1">
              <a:buFont typeface="Wingdings" panose="05000000000000000000" pitchFamily="2" charset="2"/>
              <a:buChar char="q"/>
            </a:pPr>
            <a:r>
              <a:rPr lang="en-US" altLang="en-US" sz="2400" b="1" dirty="0">
                <a:solidFill>
                  <a:srgbClr val="002060"/>
                </a:solidFill>
              </a:rPr>
              <a:t>Program department – Headed by program manager/director. Plans, selects, schedules and monitors programming, provides content for website</a:t>
            </a:r>
          </a:p>
          <a:p>
            <a:pPr marL="800100" lvl="1" indent="-342900" eaLnBrk="1" hangingPunct="1">
              <a:buFont typeface="Wingdings" panose="05000000000000000000" pitchFamily="2" charset="2"/>
              <a:buChar char="q"/>
            </a:pPr>
            <a:r>
              <a:rPr lang="en-US" altLang="en-US" sz="2400" b="1" dirty="0">
                <a:solidFill>
                  <a:srgbClr val="002060"/>
                </a:solidFill>
              </a:rPr>
              <a:t>Promotion and Marketing department – Attract and maintain audiences</a:t>
            </a:r>
          </a:p>
          <a:p>
            <a:pPr marL="800100" lvl="1" indent="-342900" eaLnBrk="1" hangingPunct="1">
              <a:buFont typeface="Wingdings" panose="05000000000000000000" pitchFamily="2" charset="2"/>
              <a:buChar char="q"/>
            </a:pPr>
            <a:r>
              <a:rPr lang="en-US" altLang="en-US" sz="2400" b="1" dirty="0">
                <a:solidFill>
                  <a:srgbClr val="002060"/>
                </a:solidFill>
              </a:rPr>
              <a:t>News department – Usually kept separate from entertainment function, supervised by news director. </a:t>
            </a:r>
          </a:p>
          <a:p>
            <a:pPr marL="800100" lvl="1" indent="-342900">
              <a:buFont typeface="Wingdings" panose="05000000000000000000" pitchFamily="2" charset="2"/>
              <a:buChar char="q"/>
            </a:pPr>
            <a:r>
              <a:rPr lang="en-US" altLang="en-US" sz="2400" b="1" dirty="0">
                <a:solidFill>
                  <a:srgbClr val="002060"/>
                </a:solidFill>
              </a:rPr>
              <a:t>Production department – Headed by production or creative director. Writes and produces commercials, technical support for newscast production, master control.</a:t>
            </a:r>
          </a:p>
        </p:txBody>
      </p:sp>
    </p:spTree>
    <p:extLst>
      <p:ext uri="{BB962C8B-B14F-4D97-AF65-F5344CB8AC3E}">
        <p14:creationId xmlns:p14="http://schemas.microsoft.com/office/powerpoint/2010/main" val="24211626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353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80342" y="1442090"/>
            <a:ext cx="10976033" cy="4244239"/>
          </a:xfrm>
          <a:prstGeom prst="rect">
            <a:avLst/>
          </a:prstGeom>
          <a:noFill/>
        </p:spPr>
        <p:txBody>
          <a:bodyPr wrap="square" rtlCol="0">
            <a:spAutoFit/>
          </a:bodyPr>
          <a:lstStyle/>
          <a:p>
            <a:pPr eaLnBrk="1" hangingPunct="1">
              <a:lnSpc>
                <a:spcPct val="80000"/>
              </a:lnSpc>
            </a:pPr>
            <a:r>
              <a:rPr lang="en-US" altLang="en-US" sz="2800" b="1" dirty="0">
                <a:solidFill>
                  <a:srgbClr val="C00000"/>
                </a:solidFill>
              </a:rPr>
              <a:t>      Organizing process in Media Organization</a:t>
            </a:r>
          </a:p>
          <a:p>
            <a:pPr eaLnBrk="1" hangingPunct="1">
              <a:lnSpc>
                <a:spcPct val="80000"/>
              </a:lnSpc>
            </a:pPr>
            <a:endParaRPr lang="en-US" altLang="en-US" sz="2800" b="1" dirty="0">
              <a:solidFill>
                <a:srgbClr val="C00000"/>
              </a:solidFill>
            </a:endParaRPr>
          </a:p>
          <a:p>
            <a:pPr marL="800100" lvl="1" indent="-342900" eaLnBrk="1" hangingPunct="1">
              <a:buFont typeface="Wingdings" panose="05000000000000000000" pitchFamily="2" charset="2"/>
              <a:buChar char="q"/>
            </a:pPr>
            <a:r>
              <a:rPr lang="en-US" altLang="en-US" sz="2500" b="1" dirty="0">
                <a:solidFill>
                  <a:srgbClr val="002060"/>
                </a:solidFill>
              </a:rPr>
              <a:t>Engineering department – Headed by chief engineer. Selects, operates, maintains studio, control room, transmitting equipment, computers.</a:t>
            </a:r>
          </a:p>
          <a:p>
            <a:pPr marL="800100" lvl="1" indent="-342900" eaLnBrk="1" hangingPunct="1">
              <a:buFont typeface="Wingdings" panose="05000000000000000000" pitchFamily="2" charset="2"/>
              <a:buChar char="q"/>
            </a:pPr>
            <a:r>
              <a:rPr lang="en-US" altLang="en-US" sz="2500" b="1" dirty="0">
                <a:solidFill>
                  <a:srgbClr val="002060"/>
                </a:solidFill>
              </a:rPr>
              <a:t>Business department – Accounting, secretarial, billing, payroll, HR</a:t>
            </a:r>
          </a:p>
          <a:p>
            <a:pPr marL="800100" lvl="1" indent="-342900" eaLnBrk="1" hangingPunct="1">
              <a:buFont typeface="Wingdings" panose="05000000000000000000" pitchFamily="2" charset="2"/>
              <a:buChar char="q"/>
            </a:pPr>
            <a:r>
              <a:rPr lang="en-US" altLang="en-US" sz="2500" b="1" dirty="0">
                <a:solidFill>
                  <a:srgbClr val="002060"/>
                </a:solidFill>
              </a:rPr>
              <a:t>[Sometimes] Traffic – Daily scheduling of all content to be aired, compiles availability sheet for times available for purchase by advertisers, monitoring of ad content to ensure compliance with contracts. Sometimes with Sales department.</a:t>
            </a:r>
          </a:p>
          <a:p>
            <a:pPr marL="800100" lvl="1" indent="-342900" eaLnBrk="1" hangingPunct="1">
              <a:buFont typeface="Wingdings" panose="05000000000000000000" pitchFamily="2" charset="2"/>
              <a:buChar char="q"/>
            </a:pPr>
            <a:r>
              <a:rPr lang="en-US" altLang="en-US" sz="2500" b="1" dirty="0">
                <a:solidFill>
                  <a:srgbClr val="002060"/>
                </a:solidFill>
              </a:rPr>
              <a:t>[Sometimes] Continuity – Writing of commercial copy, often with Sales department.</a:t>
            </a:r>
          </a:p>
        </p:txBody>
      </p:sp>
      <p:pic>
        <p:nvPicPr>
          <p:cNvPr id="10" name="Picture 9">
            <a:extLst>
              <a:ext uri="{FF2B5EF4-FFF2-40B4-BE49-F238E27FC236}">
                <a16:creationId xmlns:a16="http://schemas.microsoft.com/office/drawing/2014/main" id="{06F6CD66-D031-922A-C50E-26AE2BC29E0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Tree>
    <p:extLst>
      <p:ext uri="{BB962C8B-B14F-4D97-AF65-F5344CB8AC3E}">
        <p14:creationId xmlns:p14="http://schemas.microsoft.com/office/powerpoint/2010/main" val="17728525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6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455835"/>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Leading</a:t>
            </a:r>
            <a:r>
              <a:rPr lang="en-US" sz="2400" b="1" dirty="0">
                <a:solidFill>
                  <a:srgbClr val="0A1F61"/>
                </a:solidFill>
                <a:latin typeface="Tajawal ExtraBold" panose="00000800000000000000" pitchFamily="2" charset="-78"/>
                <a:cs typeface="Tajawal ExtraBold" panose="00000800000000000000" pitchFamily="2" charset="-78"/>
              </a:rPr>
              <a:t> is articulating </a:t>
            </a:r>
            <a:r>
              <a:rPr lang="en-US" sz="2400" b="1" dirty="0">
                <a:solidFill>
                  <a:srgbClr val="C00000"/>
                </a:solidFill>
                <a:latin typeface="Tajawal ExtraBold" panose="00000800000000000000" pitchFamily="2" charset="-78"/>
                <a:cs typeface="Tajawal ExtraBold" panose="00000800000000000000" pitchFamily="2" charset="-78"/>
              </a:rPr>
              <a:t>a clear organizational vision </a:t>
            </a:r>
            <a:r>
              <a:rPr lang="en-US" sz="2400" b="1" dirty="0">
                <a:solidFill>
                  <a:srgbClr val="0A1F61"/>
                </a:solidFill>
                <a:latin typeface="Tajawal ExtraBold" panose="00000800000000000000" pitchFamily="2" charset="-78"/>
                <a:cs typeface="Tajawal ExtraBold" panose="00000800000000000000" pitchFamily="2" charset="-78"/>
              </a:rPr>
              <a:t>for its members to accomplish, and energize and enable employees so that everyone understands the part they play in achieving organizational goals</a:t>
            </a:r>
          </a:p>
          <a:p>
            <a:pPr marL="1317625" lvl="1" indent="-342900" algn="just">
              <a:lnSpc>
                <a:spcPct val="150000"/>
              </a:lnSpc>
              <a:buFont typeface="Arial" panose="020B0604020202020204" pitchFamily="34" charset="0"/>
              <a:buChar char="•"/>
            </a:pPr>
            <a:r>
              <a:rPr lang="en-US" sz="2400" b="1" dirty="0">
                <a:solidFill>
                  <a:srgbClr val="0A1F61"/>
                </a:solidFill>
                <a:latin typeface="Tajawal ExtraBold" panose="00000800000000000000" pitchFamily="2" charset="-78"/>
                <a:cs typeface="Tajawal ExtraBold" panose="00000800000000000000" pitchFamily="2" charset="-78"/>
              </a:rPr>
              <a:t>Leadership involves using </a:t>
            </a:r>
            <a:r>
              <a:rPr lang="en-US" sz="2400" b="1" dirty="0">
                <a:solidFill>
                  <a:srgbClr val="C00000"/>
                </a:solidFill>
                <a:latin typeface="Tajawal ExtraBold" panose="00000800000000000000" pitchFamily="2" charset="-78"/>
                <a:cs typeface="Tajawal ExtraBold" panose="00000800000000000000" pitchFamily="2" charset="-78"/>
              </a:rPr>
              <a:t>power, personality, and influence, persuasion, and communication </a:t>
            </a:r>
            <a:r>
              <a:rPr lang="en-US" sz="2400" b="1" dirty="0">
                <a:solidFill>
                  <a:srgbClr val="0A1F61"/>
                </a:solidFill>
                <a:latin typeface="Tajawal ExtraBold" panose="00000800000000000000" pitchFamily="2" charset="-78"/>
                <a:cs typeface="Tajawal ExtraBold" panose="00000800000000000000" pitchFamily="2" charset="-78"/>
              </a:rPr>
              <a:t>skills</a:t>
            </a:r>
          </a:p>
          <a:p>
            <a:pPr marL="1317625" lvl="1" indent="-342900" algn="just">
              <a:lnSpc>
                <a:spcPct val="150000"/>
              </a:lnSpc>
              <a:buFont typeface="Arial" panose="020B0604020202020204" pitchFamily="34" charset="0"/>
              <a:buChar char="•"/>
            </a:pPr>
            <a:r>
              <a:rPr lang="en-US" sz="2400" b="1" dirty="0">
                <a:solidFill>
                  <a:srgbClr val="0A1F61"/>
                </a:solidFill>
                <a:latin typeface="Tajawal ExtraBold" panose="00000800000000000000" pitchFamily="2" charset="-78"/>
                <a:cs typeface="Tajawal ExtraBold" panose="00000800000000000000" pitchFamily="2" charset="-78"/>
              </a:rPr>
              <a:t>Outcome of leadership is highly motivated and committed workforce</a:t>
            </a:r>
          </a:p>
        </p:txBody>
      </p:sp>
      <p:sp>
        <p:nvSpPr>
          <p:cNvPr id="11" name="TextBox 10">
            <a:extLst>
              <a:ext uri="{FF2B5EF4-FFF2-40B4-BE49-F238E27FC236}">
                <a16:creationId xmlns:a16="http://schemas.microsoft.com/office/drawing/2014/main" id="{3E34C052-0110-67C6-A3A4-78FEED44228D}"/>
              </a:ext>
            </a:extLst>
          </p:cNvPr>
          <p:cNvSpPr txBox="1"/>
          <p:nvPr/>
        </p:nvSpPr>
        <p:spPr>
          <a:xfrm>
            <a:off x="5237480" y="3018083"/>
            <a:ext cx="6228080" cy="646331"/>
          </a:xfrm>
          <a:prstGeom prst="rect">
            <a:avLst/>
          </a:prstGeom>
          <a:noFill/>
        </p:spPr>
        <p:txBody>
          <a:bodyPr wrap="square">
            <a:spAutoFit/>
          </a:bodyPr>
          <a:lstStyle/>
          <a:p>
            <a:pPr algn="r" rtl="1"/>
            <a:r>
              <a:rPr lang="en-US" b="1" dirty="0" err="1"/>
              <a:t>تقوم</a:t>
            </a:r>
            <a:r>
              <a:rPr lang="en-US" b="1" dirty="0"/>
              <a:t> </a:t>
            </a:r>
            <a:r>
              <a:rPr lang="en-US" b="1" dirty="0" err="1"/>
              <a:t>بصياغة</a:t>
            </a:r>
            <a:r>
              <a:rPr lang="en-US" b="1" dirty="0"/>
              <a:t> </a:t>
            </a:r>
            <a:r>
              <a:rPr lang="en-US" b="1" dirty="0" err="1"/>
              <a:t>رؤية</a:t>
            </a:r>
            <a:r>
              <a:rPr lang="en-US" b="1" dirty="0"/>
              <a:t> </a:t>
            </a:r>
            <a:r>
              <a:rPr lang="en-US" b="1" dirty="0" err="1"/>
              <a:t>تنظيمية</a:t>
            </a:r>
            <a:r>
              <a:rPr lang="en-US" b="1" dirty="0"/>
              <a:t> </a:t>
            </a:r>
            <a:r>
              <a:rPr lang="en-US" b="1" dirty="0" err="1"/>
              <a:t>واضحة</a:t>
            </a:r>
            <a:r>
              <a:rPr lang="en-US" b="1" dirty="0"/>
              <a:t> </a:t>
            </a:r>
            <a:r>
              <a:rPr lang="en-US" b="1" dirty="0" err="1"/>
              <a:t>لأعضائها</a:t>
            </a:r>
            <a:r>
              <a:rPr lang="en-US" b="1" dirty="0"/>
              <a:t> </a:t>
            </a:r>
            <a:r>
              <a:rPr lang="en-US" b="1" dirty="0" err="1"/>
              <a:t>لإنجازها</a:t>
            </a:r>
            <a:r>
              <a:rPr lang="en-US" b="1" dirty="0"/>
              <a:t>، </a:t>
            </a:r>
            <a:r>
              <a:rPr lang="en-US" b="1" dirty="0" err="1"/>
              <a:t>وتنشيط</a:t>
            </a:r>
            <a:r>
              <a:rPr lang="en-US" b="1" dirty="0"/>
              <a:t> </a:t>
            </a:r>
            <a:r>
              <a:rPr lang="en-US" b="1" dirty="0" err="1"/>
              <a:t>وتمكين</a:t>
            </a:r>
            <a:r>
              <a:rPr lang="en-US" b="1" dirty="0"/>
              <a:t> </a:t>
            </a:r>
            <a:r>
              <a:rPr lang="en-US" b="1" dirty="0" err="1"/>
              <a:t>الموظفين</a:t>
            </a:r>
            <a:r>
              <a:rPr lang="en-US" b="1" dirty="0"/>
              <a:t> </a:t>
            </a:r>
            <a:r>
              <a:rPr lang="en-US" b="1" dirty="0" err="1"/>
              <a:t>بحيث</a:t>
            </a:r>
            <a:r>
              <a:rPr lang="en-US" b="1" dirty="0"/>
              <a:t> </a:t>
            </a:r>
            <a:r>
              <a:rPr lang="en-US" b="1" dirty="0" err="1"/>
              <a:t>يفهم</a:t>
            </a:r>
            <a:r>
              <a:rPr lang="en-US" b="1" dirty="0"/>
              <a:t> </a:t>
            </a:r>
            <a:r>
              <a:rPr lang="en-US" b="1" dirty="0" err="1"/>
              <a:t>الجميع</a:t>
            </a:r>
            <a:r>
              <a:rPr lang="en-US" b="1" dirty="0"/>
              <a:t> </a:t>
            </a:r>
            <a:r>
              <a:rPr lang="en-US" b="1" dirty="0" err="1"/>
              <a:t>الدور</a:t>
            </a:r>
            <a:r>
              <a:rPr lang="en-US" b="1" dirty="0"/>
              <a:t> الذي </a:t>
            </a:r>
            <a:r>
              <a:rPr lang="en-US" b="1" dirty="0" err="1"/>
              <a:t>يلعبونه</a:t>
            </a:r>
            <a:r>
              <a:rPr lang="en-US" b="1" dirty="0"/>
              <a:t> في </a:t>
            </a:r>
            <a:r>
              <a:rPr lang="en-US" b="1" dirty="0" err="1"/>
              <a:t>تحقيق</a:t>
            </a:r>
            <a:r>
              <a:rPr lang="en-US" b="1" dirty="0"/>
              <a:t> </a:t>
            </a:r>
            <a:r>
              <a:rPr lang="en-US" b="1" dirty="0" err="1"/>
              <a:t>الأهداف</a:t>
            </a:r>
            <a:r>
              <a:rPr lang="en-US" b="1" dirty="0"/>
              <a:t> </a:t>
            </a:r>
            <a:r>
              <a:rPr lang="en-US" b="1" dirty="0" err="1"/>
              <a:t>التنظيمية</a:t>
            </a:r>
            <a:endParaRPr lang="en-US" b="1" dirty="0"/>
          </a:p>
        </p:txBody>
      </p:sp>
    </p:spTree>
    <p:extLst>
      <p:ext uri="{BB962C8B-B14F-4D97-AF65-F5344CB8AC3E}">
        <p14:creationId xmlns:p14="http://schemas.microsoft.com/office/powerpoint/2010/main" val="15252484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6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200206"/>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Leading/Influencing/Directing</a:t>
            </a:r>
            <a:r>
              <a:rPr lang="en-US" sz="2400" b="1" dirty="0">
                <a:solidFill>
                  <a:srgbClr val="0A1F61"/>
                </a:solidFill>
                <a:latin typeface="Tajawal ExtraBold" panose="00000800000000000000" pitchFamily="2" charset="-78"/>
                <a:cs typeface="Tajawal ExtraBold" panose="00000800000000000000" pitchFamily="2" charset="-78"/>
              </a:rPr>
              <a:t>: Getting employees to carry out their responsibilities with enthusiasm and effectiveness.</a:t>
            </a: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Motivation – basic “hygiene” needs, then motivators</a:t>
            </a:r>
            <a:r>
              <a:rPr lang="ar-EG" sz="2100" b="1" dirty="0">
                <a:solidFill>
                  <a:srgbClr val="0A1F61"/>
                </a:solidFill>
                <a:latin typeface="Tajawal ExtraBold" panose="00000800000000000000" pitchFamily="2" charset="-78"/>
                <a:cs typeface="Tajawal ExtraBold" panose="00000800000000000000" pitchFamily="2" charset="-78"/>
              </a:rPr>
              <a:t>الدافعية والتحفيز </a:t>
            </a:r>
            <a:endParaRPr lang="en-US" sz="21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Communication – Top-down, and bottom-up</a:t>
            </a: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Training – Must make certain employees have opportunities to gain the skills they need. Make sure it is directly related to employee’s responsibilities.</a:t>
            </a: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Personal influence – Must command respect, loyalty</a:t>
            </a:r>
          </a:p>
          <a:p>
            <a:pPr marL="860425" indent="-342900" algn="just">
              <a:lnSpc>
                <a:spcPct val="150000"/>
              </a:lnSpc>
              <a:buFont typeface="Arial" panose="020B0604020202020204" pitchFamily="34" charset="0"/>
              <a:buChar char="•"/>
            </a:pPr>
            <a:r>
              <a:rPr lang="en-US" sz="2100" b="1" dirty="0">
                <a:solidFill>
                  <a:srgbClr val="0A1F61"/>
                </a:solidFill>
                <a:latin typeface="Tajawal ExtraBold" panose="00000800000000000000" pitchFamily="2" charset="-78"/>
                <a:cs typeface="Tajawal ExtraBold" panose="00000800000000000000" pitchFamily="2" charset="-78"/>
              </a:rPr>
              <a:t>Related to competence, willingness to listen and act on employee complaints, honesty, integrity, etc.</a:t>
            </a:r>
          </a:p>
        </p:txBody>
      </p:sp>
    </p:spTree>
    <p:extLst>
      <p:ext uri="{BB962C8B-B14F-4D97-AF65-F5344CB8AC3E}">
        <p14:creationId xmlns:p14="http://schemas.microsoft.com/office/powerpoint/2010/main" val="9787830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933163"/>
          </a:xfrm>
          <a:prstGeom prst="rect">
            <a:avLst/>
          </a:prstGeom>
          <a:noFill/>
        </p:spPr>
        <p:txBody>
          <a:bodyPr wrap="square" rtlCol="0">
            <a:spAutoFit/>
          </a:bodyPr>
          <a:lstStyle/>
          <a:p>
            <a:pPr marL="344488" indent="-225425" algn="just">
              <a:lnSpc>
                <a:spcPct val="150000"/>
              </a:lnSpc>
              <a:buFont typeface="Wingdings" panose="05000000000000000000" pitchFamily="2" charset="2"/>
              <a:buChar char="q"/>
              <a:tabLst>
                <a:tab pos="403225" algn="l"/>
              </a:tabLst>
            </a:pPr>
            <a:r>
              <a:rPr lang="en-US" sz="2400" b="1" dirty="0">
                <a:solidFill>
                  <a:srgbClr val="C00000"/>
                </a:solidFill>
                <a:latin typeface="Tajawal ExtraBold" panose="00000800000000000000" pitchFamily="2" charset="-78"/>
                <a:cs typeface="Tajawal ExtraBold" panose="00000800000000000000" pitchFamily="2" charset="-78"/>
              </a:rPr>
              <a:t>Controlling</a:t>
            </a:r>
            <a:r>
              <a:rPr lang="en-US" sz="2400" b="1" dirty="0">
                <a:solidFill>
                  <a:srgbClr val="0A1F61"/>
                </a:solidFill>
                <a:latin typeface="Tajawal ExtraBold" panose="00000800000000000000" pitchFamily="2" charset="-78"/>
                <a:cs typeface="Tajawal ExtraBold" panose="00000800000000000000" pitchFamily="2" charset="-78"/>
              </a:rPr>
              <a:t> is determining degree to which objectives are being achieved.</a:t>
            </a:r>
          </a:p>
          <a:p>
            <a:pPr marL="860425" indent="-342900" algn="just">
              <a:lnSpc>
                <a:spcPct val="150000"/>
              </a:lnSpc>
              <a:buFont typeface="Arial" panose="020B0604020202020204" pitchFamily="34" charset="0"/>
              <a:buChar char="•"/>
            </a:pPr>
            <a:r>
              <a:rPr lang="en-US" sz="2200" b="1" dirty="0">
                <a:solidFill>
                  <a:srgbClr val="C00000"/>
                </a:solidFill>
                <a:latin typeface="Tajawal ExtraBold" panose="00000800000000000000" pitchFamily="2" charset="-78"/>
                <a:cs typeface="Tajawal ExtraBold" panose="00000800000000000000" pitchFamily="2" charset="-78"/>
              </a:rPr>
              <a:t>Task of managers </a:t>
            </a:r>
            <a:r>
              <a:rPr lang="en-US" sz="2200" b="1" dirty="0">
                <a:solidFill>
                  <a:srgbClr val="0A1F61"/>
                </a:solidFill>
                <a:latin typeface="Tajawal ExtraBold" panose="00000800000000000000" pitchFamily="2" charset="-78"/>
                <a:cs typeface="Tajawal ExtraBold" panose="00000800000000000000" pitchFamily="2" charset="-78"/>
              </a:rPr>
              <a:t>is to </a:t>
            </a:r>
            <a:r>
              <a:rPr lang="en-US" sz="2200" b="1" dirty="0">
                <a:solidFill>
                  <a:srgbClr val="C00000"/>
                </a:solidFill>
                <a:latin typeface="Tajawal ExtraBold" panose="00000800000000000000" pitchFamily="2" charset="-78"/>
                <a:cs typeface="Tajawal ExtraBold" panose="00000800000000000000" pitchFamily="2" charset="-78"/>
              </a:rPr>
              <a:t>evaluate how well an organization has achieved its goals </a:t>
            </a:r>
            <a:r>
              <a:rPr lang="en-US" sz="2200" b="1" dirty="0">
                <a:solidFill>
                  <a:srgbClr val="0A1F61"/>
                </a:solidFill>
                <a:latin typeface="Tajawal ExtraBold" panose="00000800000000000000" pitchFamily="2" charset="-78"/>
                <a:cs typeface="Tajawal ExtraBold" panose="00000800000000000000" pitchFamily="2" charset="-78"/>
              </a:rPr>
              <a:t>and to take any </a:t>
            </a:r>
            <a:r>
              <a:rPr lang="en-US" sz="2200" b="1" dirty="0">
                <a:solidFill>
                  <a:srgbClr val="C00000"/>
                </a:solidFill>
                <a:latin typeface="Tajawal ExtraBold" panose="00000800000000000000" pitchFamily="2" charset="-78"/>
                <a:cs typeface="Tajawal ExtraBold" panose="00000800000000000000" pitchFamily="2" charset="-78"/>
              </a:rPr>
              <a:t>corrective actions </a:t>
            </a:r>
            <a:r>
              <a:rPr lang="en-US" sz="2200" b="1" dirty="0">
                <a:solidFill>
                  <a:srgbClr val="0A1F61"/>
                </a:solidFill>
                <a:latin typeface="Tajawal ExtraBold" panose="00000800000000000000" pitchFamily="2" charset="-78"/>
                <a:cs typeface="Tajawal ExtraBold" panose="00000800000000000000" pitchFamily="2" charset="-78"/>
              </a:rPr>
              <a:t>needed to maintain or improve performance</a:t>
            </a:r>
          </a:p>
          <a:p>
            <a:pPr marL="860425" indent="-342900" algn="just">
              <a:lnSpc>
                <a:spcPct val="150000"/>
              </a:lnSpc>
              <a:buFont typeface="Arial" panose="020B0604020202020204" pitchFamily="34" charset="0"/>
              <a:buChar char="•"/>
            </a:pPr>
            <a:r>
              <a:rPr lang="en-US" sz="2200" b="1" dirty="0">
                <a:solidFill>
                  <a:srgbClr val="0A1F61"/>
                </a:solidFill>
                <a:latin typeface="Tajawal ExtraBold" panose="00000800000000000000" pitchFamily="2" charset="-78"/>
                <a:cs typeface="Tajawal ExtraBold" panose="00000800000000000000" pitchFamily="2" charset="-78"/>
              </a:rPr>
              <a:t>The outcome of the </a:t>
            </a:r>
            <a:r>
              <a:rPr lang="en-US" sz="2200" b="1" dirty="0">
                <a:solidFill>
                  <a:srgbClr val="C00000"/>
                </a:solidFill>
                <a:latin typeface="Tajawal ExtraBold" panose="00000800000000000000" pitchFamily="2" charset="-78"/>
                <a:cs typeface="Tajawal ExtraBold" panose="00000800000000000000" pitchFamily="2" charset="-78"/>
              </a:rPr>
              <a:t>control process is the ability to </a:t>
            </a:r>
            <a:r>
              <a:rPr lang="en-US" sz="2200" b="1" u="sng" dirty="0">
                <a:solidFill>
                  <a:srgbClr val="C00000"/>
                </a:solidFill>
                <a:latin typeface="Tajawal ExtraBold" panose="00000800000000000000" pitchFamily="2" charset="-78"/>
                <a:cs typeface="Tajawal ExtraBold" panose="00000800000000000000" pitchFamily="2" charset="-78"/>
              </a:rPr>
              <a:t>measure </a:t>
            </a:r>
            <a:r>
              <a:rPr lang="en-US" sz="2200" b="1" dirty="0">
                <a:solidFill>
                  <a:srgbClr val="C00000"/>
                </a:solidFill>
                <a:latin typeface="Tajawal ExtraBold" panose="00000800000000000000" pitchFamily="2" charset="-78"/>
                <a:cs typeface="Tajawal ExtraBold" panose="00000800000000000000" pitchFamily="2" charset="-78"/>
              </a:rPr>
              <a:t>performance accurately and regulate organizational efficiency and effectiveness</a:t>
            </a:r>
          </a:p>
          <a:p>
            <a:pPr marL="860425" indent="-342900" algn="just">
              <a:lnSpc>
                <a:spcPct val="150000"/>
              </a:lnSpc>
              <a:buFont typeface="Arial" panose="020B0604020202020204" pitchFamily="34" charset="0"/>
              <a:buChar char="•"/>
            </a:pPr>
            <a:r>
              <a:rPr lang="en-US" sz="2200" b="1" dirty="0">
                <a:solidFill>
                  <a:srgbClr val="0A1F61"/>
                </a:solidFill>
                <a:latin typeface="Tajawal ExtraBold" panose="00000800000000000000" pitchFamily="2" charset="-78"/>
                <a:cs typeface="Tajawal ExtraBold" panose="00000800000000000000" pitchFamily="2" charset="-78"/>
              </a:rPr>
              <a:t>Periodic evaluations of individuals and departments</a:t>
            </a:r>
          </a:p>
          <a:p>
            <a:pPr marL="860425" indent="-342900" algn="just">
              <a:lnSpc>
                <a:spcPct val="150000"/>
              </a:lnSpc>
              <a:buFont typeface="Arial" panose="020B0604020202020204" pitchFamily="34" charset="0"/>
              <a:buChar char="•"/>
            </a:pPr>
            <a:r>
              <a:rPr lang="en-US" sz="2200" b="1" dirty="0">
                <a:solidFill>
                  <a:srgbClr val="0A1F61"/>
                </a:solidFill>
                <a:latin typeface="Tajawal ExtraBold" panose="00000800000000000000" pitchFamily="2" charset="-78"/>
                <a:cs typeface="Tajawal ExtraBold" panose="00000800000000000000" pitchFamily="2" charset="-78"/>
              </a:rPr>
              <a:t>Based on objective, measurable, known criteria.</a:t>
            </a:r>
          </a:p>
          <a:p>
            <a:pPr marL="860425" indent="-342900" algn="just">
              <a:lnSpc>
                <a:spcPct val="150000"/>
              </a:lnSpc>
              <a:buFont typeface="Arial" panose="020B0604020202020204" pitchFamily="34" charset="0"/>
              <a:buChar char="•"/>
            </a:pP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7" name="TextBox 6">
            <a:extLst>
              <a:ext uri="{FF2B5EF4-FFF2-40B4-BE49-F238E27FC236}">
                <a16:creationId xmlns:a16="http://schemas.microsoft.com/office/drawing/2014/main" id="{23219CB6-71CD-E7E9-49B4-10A672690986}"/>
              </a:ext>
            </a:extLst>
          </p:cNvPr>
          <p:cNvSpPr txBox="1"/>
          <p:nvPr/>
        </p:nvSpPr>
        <p:spPr>
          <a:xfrm>
            <a:off x="7129659" y="3696989"/>
            <a:ext cx="4990469" cy="338554"/>
          </a:xfrm>
          <a:prstGeom prst="rect">
            <a:avLst/>
          </a:prstGeom>
          <a:solidFill>
            <a:schemeClr val="accent4">
              <a:lumMod val="20000"/>
              <a:lumOff val="80000"/>
            </a:schemeClr>
          </a:solidFill>
        </p:spPr>
        <p:txBody>
          <a:bodyPr wrap="none" rtlCol="0">
            <a:spAutoFit/>
          </a:bodyPr>
          <a:lstStyle/>
          <a:p>
            <a:pPr algn="ctr" rtl="1"/>
            <a:r>
              <a:rPr lang="ar-EG" sz="1600" b="1" dirty="0"/>
              <a:t>مؤشرات الأداء الرئيسية</a:t>
            </a:r>
            <a:r>
              <a:rPr lang="en-US" sz="1600" b="1" i="0" dirty="0">
                <a:solidFill>
                  <a:srgbClr val="444444"/>
                </a:solidFill>
                <a:effectLst/>
                <a:latin typeface="Roboto" panose="02000000000000000000" pitchFamily="2" charset="0"/>
              </a:rPr>
              <a:t>key performance indicators (KPIs)</a:t>
            </a:r>
            <a:r>
              <a:rPr lang="en-US" sz="1600" b="1" dirty="0"/>
              <a:t> </a:t>
            </a:r>
          </a:p>
        </p:txBody>
      </p:sp>
    </p:spTree>
    <p:extLst>
      <p:ext uri="{BB962C8B-B14F-4D97-AF65-F5344CB8AC3E}">
        <p14:creationId xmlns:p14="http://schemas.microsoft.com/office/powerpoint/2010/main" val="28072764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933185" y="1941646"/>
            <a:ext cx="5598144" cy="1391728"/>
          </a:xfrm>
          <a:prstGeom prst="rect">
            <a:avLst/>
          </a:prstGeom>
          <a:noFill/>
        </p:spPr>
        <p:txBody>
          <a:bodyPr wrap="square">
            <a:spAutoFit/>
          </a:bodyPr>
          <a:lstStyle/>
          <a:p>
            <a:pPr marL="517525" algn="just">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Management Functions &amp; </a:t>
            </a:r>
          </a:p>
          <a:p>
            <a:pPr marL="517525" algn="just">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Levels of Management</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133250234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353489"/>
            <a:ext cx="4660250"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&amp; </a:t>
            </a:r>
          </a:p>
          <a:p>
            <a:r>
              <a:rPr lang="en-US" sz="2800" b="1" dirty="0">
                <a:solidFill>
                  <a:schemeClr val="bg1"/>
                </a:solidFill>
                <a:latin typeface="Tajawal Medium" panose="00000600000000000000" pitchFamily="2" charset="-78"/>
                <a:cs typeface="Tajawal Medium" panose="00000600000000000000" pitchFamily="2" charset="-78"/>
              </a:rPr>
              <a:t>Levels of Management</a:t>
            </a:r>
          </a:p>
          <a:p>
            <a:r>
              <a:rPr lang="en-US" sz="2800" b="1" dirty="0">
                <a:solidFill>
                  <a:schemeClr val="bg1"/>
                </a:solidFill>
                <a:latin typeface="Tajawal Medium" panose="00000600000000000000" pitchFamily="2" charset="-78"/>
                <a:cs typeface="Tajawal Medium" panose="00000600000000000000" pitchFamily="2" charset="-78"/>
              </a:rPr>
              <a:t> </a:t>
            </a:r>
          </a:p>
        </p:txBody>
      </p:sp>
      <p:pic>
        <p:nvPicPr>
          <p:cNvPr id="7" name="Picture 6">
            <a:extLst>
              <a:ext uri="{FF2B5EF4-FFF2-40B4-BE49-F238E27FC236}">
                <a16:creationId xmlns:a16="http://schemas.microsoft.com/office/drawing/2014/main" id="{F3878255-95F1-0EDC-2511-0248CDF926BE}"/>
              </a:ext>
            </a:extLst>
          </p:cNvPr>
          <p:cNvPicPr>
            <a:picLocks noChangeAspect="1"/>
          </p:cNvPicPr>
          <p:nvPr/>
        </p:nvPicPr>
        <p:blipFill rotWithShape="1">
          <a:blip r:embed="rId6">
            <a:lum bright="-16000" contrast="36000"/>
            <a:extLst>
              <a:ext uri="{28A0092B-C50C-407E-A947-70E740481C1C}">
                <a14:useLocalDpi xmlns:a14="http://schemas.microsoft.com/office/drawing/2010/main" val="0"/>
              </a:ext>
            </a:extLst>
          </a:blip>
          <a:srcRect t="6137" b="9417"/>
          <a:stretch/>
        </p:blipFill>
        <p:spPr bwMode="auto">
          <a:xfrm>
            <a:off x="2363190" y="1286019"/>
            <a:ext cx="8123908" cy="5164331"/>
          </a:xfrm>
          <a:prstGeom prst="rect">
            <a:avLst/>
          </a:prstGeom>
          <a:noFill/>
          <a:ln>
            <a:noFill/>
          </a:ln>
        </p:spPr>
      </p:pic>
    </p:spTree>
    <p:extLst>
      <p:ext uri="{BB962C8B-B14F-4D97-AF65-F5344CB8AC3E}">
        <p14:creationId xmlns:p14="http://schemas.microsoft.com/office/powerpoint/2010/main" val="41550763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360380" y="1875886"/>
            <a:ext cx="6035526" cy="1391728"/>
          </a:xfrm>
          <a:prstGeom prst="rect">
            <a:avLst/>
          </a:prstGeom>
          <a:noFill/>
        </p:spPr>
        <p:txBody>
          <a:bodyPr wrap="square">
            <a:spAutoFit/>
          </a:bodyPr>
          <a:lstStyle/>
          <a:p>
            <a:pPr marL="517525" algn="ctr">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What is </a:t>
            </a:r>
          </a:p>
          <a:p>
            <a:pPr marL="517525" algn="ctr">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Organizational Performance?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3504135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5691" y="1303434"/>
            <a:ext cx="10442246" cy="5471498"/>
          </a:xfrm>
          <a:prstGeom prst="rect">
            <a:avLst/>
          </a:prstGeom>
          <a:noFill/>
        </p:spPr>
        <p:txBody>
          <a:bodyPr wrap="square" rtlCol="0">
            <a:spAutoFit/>
          </a:bodyPr>
          <a:lstStyle/>
          <a:p>
            <a:pPr marL="461963" indent="-342900" algn="just">
              <a:lnSpc>
                <a:spcPct val="150000"/>
              </a:lnSpc>
              <a:buFont typeface="Wingdings" panose="05000000000000000000" pitchFamily="2" charset="2"/>
              <a:buChar char="q"/>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Organizational Performance </a:t>
            </a:r>
            <a:r>
              <a:rPr lang="ar-EG" sz="2400" b="1" dirty="0">
                <a:solidFill>
                  <a:srgbClr val="0A1F61"/>
                </a:solidFill>
                <a:latin typeface="Tajawal ExtraBold" panose="00000800000000000000" pitchFamily="2" charset="-78"/>
                <a:cs typeface="Tajawal ExtraBold" panose="00000800000000000000" pitchFamily="2" charset="-78"/>
              </a:rPr>
              <a:t>الأداء التنظيمي</a:t>
            </a:r>
            <a:endParaRPr lang="en-US" sz="2400" b="1" dirty="0">
              <a:solidFill>
                <a:srgbClr val="0A1F61"/>
              </a:solidFill>
              <a:latin typeface="Tajawal ExtraBold" panose="00000800000000000000" pitchFamily="2" charset="-78"/>
              <a:cs typeface="Tajawal ExtraBold" panose="00000800000000000000" pitchFamily="2" charset="-78"/>
            </a:endParaRPr>
          </a:p>
          <a:p>
            <a:pPr marL="119063"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how efficiently and effectively managers use available resources to satisfy customers and achieve organizational goals.</a:t>
            </a:r>
          </a:p>
          <a:p>
            <a:pPr marL="119063" algn="just" rtl="1">
              <a:lnSpc>
                <a:spcPct val="150000"/>
              </a:lnSpc>
              <a:tabLst>
                <a:tab pos="403225" algn="l"/>
              </a:tabLst>
            </a:pPr>
            <a:r>
              <a:rPr lang="ar-EG" sz="2000" b="1" dirty="0">
                <a:solidFill>
                  <a:srgbClr val="0A1F61"/>
                </a:solidFill>
                <a:latin typeface="Tajawal ExtraBold" panose="00000800000000000000" pitchFamily="2" charset="-78"/>
                <a:cs typeface="Tajawal ExtraBold" panose="00000800000000000000" pitchFamily="2" charset="-78"/>
              </a:rPr>
              <a:t>هو مقياس لمدى كفاءة وفعالية المديرين في استخدام الموارد المتاحة لإرضاء العملاء وتحقيق أهداف المنظمة.</a:t>
            </a:r>
            <a:endParaRPr lang="en-US" sz="2000" b="1" dirty="0">
              <a:solidFill>
                <a:srgbClr val="0A1F61"/>
              </a:solidFill>
              <a:latin typeface="Tajawal ExtraBold" panose="00000800000000000000" pitchFamily="2" charset="-78"/>
              <a:cs typeface="Tajawal ExtraBold" panose="00000800000000000000" pitchFamily="2" charset="-78"/>
            </a:endParaRPr>
          </a:p>
          <a:p>
            <a:pPr marL="461963" indent="-342900" algn="just">
              <a:lnSpc>
                <a:spcPct val="150000"/>
              </a:lnSpc>
              <a:buFont typeface="Wingdings" panose="05000000000000000000" pitchFamily="2" charset="2"/>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Efficiency </a:t>
            </a:r>
            <a:r>
              <a:rPr lang="ar-EG" sz="2400" b="1" dirty="0">
                <a:solidFill>
                  <a:srgbClr val="0A1F61"/>
                </a:solidFill>
                <a:latin typeface="Tajawal ExtraBold" panose="00000800000000000000" pitchFamily="2" charset="-78"/>
                <a:cs typeface="Tajawal ExtraBold" panose="00000800000000000000" pitchFamily="2" charset="-78"/>
              </a:rPr>
              <a:t>الكفاءة</a:t>
            </a:r>
            <a:endParaRPr lang="en-US" sz="2400" b="1" dirty="0">
              <a:solidFill>
                <a:srgbClr val="0A1F61"/>
              </a:solidFill>
              <a:latin typeface="Tajawal ExtraBold" panose="00000800000000000000" pitchFamily="2" charset="-78"/>
              <a:cs typeface="Tajawal ExtraBold" panose="00000800000000000000" pitchFamily="2" charset="-78"/>
            </a:endParaRPr>
          </a:p>
          <a:p>
            <a:pPr marL="576263" lvl="1"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a:t>
            </a:r>
            <a:r>
              <a:rPr lang="en-US" sz="2400" b="1" dirty="0">
                <a:solidFill>
                  <a:srgbClr val="C00000"/>
                </a:solidFill>
                <a:latin typeface="Tajawal ExtraBold" panose="00000800000000000000" pitchFamily="2" charset="-78"/>
                <a:cs typeface="Tajawal ExtraBold" panose="00000800000000000000" pitchFamily="2" charset="-78"/>
              </a:rPr>
              <a:t>how well or how productively resources are used </a:t>
            </a:r>
            <a:r>
              <a:rPr lang="en-US" sz="2400" b="1" dirty="0">
                <a:solidFill>
                  <a:srgbClr val="0A1F61"/>
                </a:solidFill>
                <a:latin typeface="Tajawal ExtraBold" panose="00000800000000000000" pitchFamily="2" charset="-78"/>
                <a:cs typeface="Tajawal ExtraBold" panose="00000800000000000000" pitchFamily="2" charset="-78"/>
              </a:rPr>
              <a:t>to achieve a goal </a:t>
            </a:r>
            <a:r>
              <a:rPr lang="ar-EG" sz="2000" b="1" dirty="0">
                <a:solidFill>
                  <a:srgbClr val="0A1F61"/>
                </a:solidFill>
                <a:latin typeface="Tajawal ExtraBold" panose="00000800000000000000" pitchFamily="2" charset="-78"/>
                <a:cs typeface="Tajawal ExtraBold" panose="00000800000000000000" pitchFamily="2" charset="-78"/>
              </a:rPr>
              <a:t>هو مقياس لمدى جودة أو إنتاجية استخدام الموارد لتحقيق هدف ما</a:t>
            </a:r>
            <a:r>
              <a:rPr lang="en-US" sz="2000" b="1" dirty="0">
                <a:solidFill>
                  <a:srgbClr val="0A1F61"/>
                </a:solidFill>
                <a:latin typeface="Tajawal ExtraBold" panose="00000800000000000000" pitchFamily="2" charset="-78"/>
                <a:cs typeface="Tajawal ExtraBold" panose="00000800000000000000" pitchFamily="2" charset="-78"/>
              </a:rPr>
              <a:t> </a:t>
            </a:r>
          </a:p>
          <a:p>
            <a:pPr marL="461963" indent="-342900" algn="just">
              <a:lnSpc>
                <a:spcPct val="150000"/>
              </a:lnSpc>
              <a:buFont typeface="Wingdings" panose="05000000000000000000" pitchFamily="2" charset="2"/>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Effectiveness</a:t>
            </a:r>
            <a:r>
              <a:rPr lang="ar-EG" sz="2400" b="1" dirty="0">
                <a:solidFill>
                  <a:srgbClr val="0A1F61"/>
                </a:solidFill>
                <a:latin typeface="Tajawal ExtraBold" panose="00000800000000000000" pitchFamily="2" charset="-78"/>
                <a:cs typeface="Tajawal ExtraBold" panose="00000800000000000000" pitchFamily="2" charset="-78"/>
              </a:rPr>
              <a:t>الفعالية </a:t>
            </a:r>
            <a:endParaRPr lang="en-US" sz="2400" b="1" dirty="0">
              <a:solidFill>
                <a:srgbClr val="0A1F61"/>
              </a:solidFill>
              <a:latin typeface="Tajawal ExtraBold" panose="00000800000000000000" pitchFamily="2" charset="-78"/>
              <a:cs typeface="Tajawal ExtraBold" panose="00000800000000000000" pitchFamily="2" charset="-78"/>
            </a:endParaRPr>
          </a:p>
          <a:p>
            <a:pPr marL="576263" lvl="1"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a:t>
            </a:r>
            <a:r>
              <a:rPr lang="en-US" sz="2400" b="1" dirty="0">
                <a:solidFill>
                  <a:srgbClr val="C00000"/>
                </a:solidFill>
                <a:latin typeface="Tajawal ExtraBold" panose="00000800000000000000" pitchFamily="2" charset="-78"/>
                <a:cs typeface="Tajawal ExtraBold" panose="00000800000000000000" pitchFamily="2" charset="-78"/>
              </a:rPr>
              <a:t>the appropriateness of the goals </a:t>
            </a:r>
            <a:r>
              <a:rPr lang="en-US" sz="2400" b="1" dirty="0">
                <a:solidFill>
                  <a:srgbClr val="0A1F61"/>
                </a:solidFill>
                <a:latin typeface="Tajawal ExtraBold" panose="00000800000000000000" pitchFamily="2" charset="-78"/>
                <a:cs typeface="Tajawal ExtraBold" panose="00000800000000000000" pitchFamily="2" charset="-78"/>
              </a:rPr>
              <a:t>an organization is pursuing and </a:t>
            </a:r>
            <a:r>
              <a:rPr lang="en-US" sz="2400" b="1" dirty="0">
                <a:solidFill>
                  <a:srgbClr val="C00000"/>
                </a:solidFill>
                <a:latin typeface="Tajawal ExtraBold" panose="00000800000000000000" pitchFamily="2" charset="-78"/>
                <a:cs typeface="Tajawal ExtraBold" panose="00000800000000000000" pitchFamily="2" charset="-78"/>
              </a:rPr>
              <a:t>the degree to which they are achieved</a:t>
            </a:r>
            <a:r>
              <a:rPr lang="en-US" sz="2400" b="1" dirty="0">
                <a:solidFill>
                  <a:srgbClr val="0A1F61"/>
                </a:solidFill>
                <a:latin typeface="Tajawal ExtraBold" panose="00000800000000000000" pitchFamily="2" charset="-78"/>
                <a:cs typeface="Tajawal ExtraBold" panose="00000800000000000000" pitchFamily="2" charset="-78"/>
              </a:rPr>
              <a:t>.</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97764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Organizational Performance</a:t>
            </a:r>
          </a:p>
        </p:txBody>
      </p:sp>
      <p:sp>
        <p:nvSpPr>
          <p:cNvPr id="10" name="TextBox 9">
            <a:extLst>
              <a:ext uri="{FF2B5EF4-FFF2-40B4-BE49-F238E27FC236}">
                <a16:creationId xmlns:a16="http://schemas.microsoft.com/office/drawing/2014/main" id="{4BE0C83E-AD97-DF6F-C1FF-14AE824D8A45}"/>
              </a:ext>
            </a:extLst>
          </p:cNvPr>
          <p:cNvSpPr txBox="1"/>
          <p:nvPr/>
        </p:nvSpPr>
        <p:spPr>
          <a:xfrm>
            <a:off x="5861221" y="5508979"/>
            <a:ext cx="6211454" cy="369332"/>
          </a:xfrm>
          <a:prstGeom prst="rect">
            <a:avLst/>
          </a:prstGeom>
          <a:noFill/>
        </p:spPr>
        <p:txBody>
          <a:bodyPr wrap="square">
            <a:spAutoFit/>
          </a:bodyPr>
          <a:lstStyle/>
          <a:p>
            <a:pPr algn="r" rtl="1"/>
            <a:r>
              <a:rPr lang="en-US" b="1" dirty="0" err="1"/>
              <a:t>هو</a:t>
            </a:r>
            <a:r>
              <a:rPr lang="en-US" b="1" dirty="0"/>
              <a:t> </a:t>
            </a:r>
            <a:r>
              <a:rPr lang="en-US" b="1" dirty="0" err="1"/>
              <a:t>مقياس</a:t>
            </a:r>
            <a:r>
              <a:rPr lang="en-US" b="1" dirty="0"/>
              <a:t> </a:t>
            </a:r>
            <a:r>
              <a:rPr lang="en-US" b="1" dirty="0" err="1"/>
              <a:t>لمدى</a:t>
            </a:r>
            <a:r>
              <a:rPr lang="en-US" b="1" dirty="0"/>
              <a:t> </a:t>
            </a:r>
            <a:r>
              <a:rPr lang="en-US" b="1" dirty="0" err="1"/>
              <a:t>ملاءمة</a:t>
            </a:r>
            <a:r>
              <a:rPr lang="en-US" b="1" dirty="0"/>
              <a:t> </a:t>
            </a:r>
            <a:r>
              <a:rPr lang="en-US" b="1" dirty="0" err="1"/>
              <a:t>الأهداف</a:t>
            </a:r>
            <a:r>
              <a:rPr lang="en-US" b="1" dirty="0"/>
              <a:t> </a:t>
            </a:r>
            <a:r>
              <a:rPr lang="en-US" b="1" dirty="0" err="1"/>
              <a:t>التي</a:t>
            </a:r>
            <a:r>
              <a:rPr lang="en-US" b="1" dirty="0"/>
              <a:t> </a:t>
            </a:r>
            <a:r>
              <a:rPr lang="en-US" b="1" dirty="0" err="1"/>
              <a:t>تسعى</a:t>
            </a:r>
            <a:r>
              <a:rPr lang="en-US" b="1" dirty="0"/>
              <a:t> </a:t>
            </a:r>
            <a:r>
              <a:rPr lang="en-US" b="1" dirty="0" err="1"/>
              <a:t>المنظمة</a:t>
            </a:r>
            <a:r>
              <a:rPr lang="en-US" b="1" dirty="0"/>
              <a:t> </a:t>
            </a:r>
            <a:r>
              <a:rPr lang="en-US" b="1" dirty="0" err="1"/>
              <a:t>إلى</a:t>
            </a:r>
            <a:r>
              <a:rPr lang="en-US" b="1" dirty="0"/>
              <a:t> </a:t>
            </a:r>
            <a:r>
              <a:rPr lang="en-US" b="1" dirty="0" err="1"/>
              <a:t>تحقيقها</a:t>
            </a:r>
            <a:r>
              <a:rPr lang="en-US" b="1" dirty="0"/>
              <a:t> </a:t>
            </a:r>
            <a:r>
              <a:rPr lang="en-US" b="1" dirty="0" err="1"/>
              <a:t>ومدى</a:t>
            </a:r>
            <a:r>
              <a:rPr lang="en-US" b="1" dirty="0"/>
              <a:t> </a:t>
            </a:r>
            <a:r>
              <a:rPr lang="en-US" b="1" dirty="0" err="1"/>
              <a:t>تحقيقها</a:t>
            </a:r>
            <a:r>
              <a:rPr lang="en-US" b="1" dirty="0"/>
              <a:t>.</a:t>
            </a:r>
          </a:p>
        </p:txBody>
      </p:sp>
    </p:spTree>
    <p:extLst>
      <p:ext uri="{BB962C8B-B14F-4D97-AF65-F5344CB8AC3E}">
        <p14:creationId xmlns:p14="http://schemas.microsoft.com/office/powerpoint/2010/main" val="103936162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7" name="Picture 6" descr="Timeline&#10;&#10;Description automatically generated">
            <a:extLst>
              <a:ext uri="{FF2B5EF4-FFF2-40B4-BE49-F238E27FC236}">
                <a16:creationId xmlns:a16="http://schemas.microsoft.com/office/drawing/2014/main" id="{0CA46923-EDC4-EBB2-B280-7B19D4F0CF96}"/>
              </a:ext>
            </a:extLst>
          </p:cNvPr>
          <p:cNvPicPr>
            <a:picLocks noChangeAspect="1"/>
          </p:cNvPicPr>
          <p:nvPr/>
        </p:nvPicPr>
        <p:blipFill rotWithShape="1">
          <a:blip r:embed="rId5"/>
          <a:srcRect t="842" r="3525"/>
          <a:stretch/>
        </p:blipFill>
        <p:spPr bwMode="auto">
          <a:xfrm>
            <a:off x="3583339" y="108476"/>
            <a:ext cx="8489336" cy="6641048"/>
          </a:xfrm>
          <a:prstGeom prst="rect">
            <a:avLst/>
          </a:prstGeom>
          <a:ln>
            <a:noFill/>
          </a:ln>
          <a:extLst>
            <a:ext uri="{53640926-AAD7-44D8-BBD7-CCE9431645EC}">
              <a14:shadowObscured xmlns:a14="http://schemas.microsoft.com/office/drawing/2010/main"/>
            </a:ext>
          </a:extLst>
        </p:spPr>
      </p:pic>
      <p:sp>
        <p:nvSpPr>
          <p:cNvPr id="10" name="TextBox 9">
            <a:extLst>
              <a:ext uri="{FF2B5EF4-FFF2-40B4-BE49-F238E27FC236}">
                <a16:creationId xmlns:a16="http://schemas.microsoft.com/office/drawing/2014/main" id="{29261420-7B21-1968-FFB1-D98B0EB8DEF1}"/>
              </a:ext>
            </a:extLst>
          </p:cNvPr>
          <p:cNvSpPr txBox="1"/>
          <p:nvPr/>
        </p:nvSpPr>
        <p:spPr>
          <a:xfrm>
            <a:off x="379017" y="2951946"/>
            <a:ext cx="2717270" cy="95410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sz="2800" b="1" dirty="0">
                <a:solidFill>
                  <a:srgbClr val="0A1F61"/>
                </a:solidFill>
                <a:latin typeface="Tajawal Medium" panose="00000600000000000000" pitchFamily="2" charset="-78"/>
                <a:cs typeface="Tajawal Medium" panose="00000600000000000000" pitchFamily="2" charset="-78"/>
              </a:rPr>
              <a:t>Organizational Performance</a:t>
            </a:r>
          </a:p>
        </p:txBody>
      </p:sp>
    </p:spTree>
    <p:extLst>
      <p:ext uri="{BB962C8B-B14F-4D97-AF65-F5344CB8AC3E}">
        <p14:creationId xmlns:p14="http://schemas.microsoft.com/office/powerpoint/2010/main" val="366994573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 name="Rectangle 66">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1" name="Straight Connector 70">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995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F7B9171F-1CCC-5A38-2CB2-10D21C638A8D}"/>
              </a:ext>
            </a:extLst>
          </p:cNvPr>
          <p:cNvPicPr>
            <a:picLocks noChangeAspect="1"/>
          </p:cNvPicPr>
          <p:nvPr/>
        </p:nvPicPr>
        <p:blipFill>
          <a:blip r:embed="rId2"/>
          <a:stretch>
            <a:fillRect/>
          </a:stretch>
        </p:blipFill>
        <p:spPr>
          <a:xfrm>
            <a:off x="871555" y="1355799"/>
            <a:ext cx="2155206" cy="44467"/>
          </a:xfrm>
          <a:prstGeom prst="rect">
            <a:avLst/>
          </a:prstGeom>
        </p:spPr>
      </p:pic>
      <p:sp>
        <p:nvSpPr>
          <p:cNvPr id="5" name="TextBox 4">
            <a:extLst>
              <a:ext uri="{FF2B5EF4-FFF2-40B4-BE49-F238E27FC236}">
                <a16:creationId xmlns:a16="http://schemas.microsoft.com/office/drawing/2014/main" id="{B1A08C98-7494-73E1-73AB-7D4B6A8E8211}"/>
              </a:ext>
            </a:extLst>
          </p:cNvPr>
          <p:cNvSpPr txBox="1"/>
          <p:nvPr/>
        </p:nvSpPr>
        <p:spPr>
          <a:xfrm>
            <a:off x="1021278" y="646477"/>
            <a:ext cx="1925781" cy="802111"/>
          </a:xfrm>
          <a:prstGeom prst="rect">
            <a:avLst/>
          </a:prstGeom>
        </p:spPr>
        <p:txBody>
          <a:bodyPr vert="horz" lIns="91440" tIns="45720" rIns="91440" bIns="45720" rtlCol="0" anchor="ctr">
            <a:normAutofit/>
          </a:bodyPr>
          <a:lstStyle/>
          <a:p>
            <a:pPr algn="r">
              <a:lnSpc>
                <a:spcPct val="90000"/>
              </a:lnSpc>
              <a:spcBef>
                <a:spcPct val="0"/>
              </a:spcBef>
              <a:spcAft>
                <a:spcPts val="600"/>
              </a:spcAft>
            </a:pPr>
            <a:r>
              <a:rPr lang="en-US" sz="2800" b="1" kern="1200" dirty="0">
                <a:solidFill>
                  <a:srgbClr val="0A1F61"/>
                </a:solidFill>
                <a:latin typeface="+mj-lt"/>
                <a:ea typeface="+mj-ea"/>
                <a:cs typeface="+mj-cs"/>
              </a:rPr>
              <a:t>W2 Lecture</a:t>
            </a:r>
          </a:p>
        </p:txBody>
      </p:sp>
      <p:pic>
        <p:nvPicPr>
          <p:cNvPr id="7" name="Picture 6">
            <a:extLst>
              <a:ext uri="{FF2B5EF4-FFF2-40B4-BE49-F238E27FC236}">
                <a16:creationId xmlns:a16="http://schemas.microsoft.com/office/drawing/2014/main" id="{6A7AB735-2931-467F-13A6-9C4599408185}"/>
              </a:ext>
            </a:extLst>
          </p:cNvPr>
          <p:cNvPicPr>
            <a:picLocks noChangeAspect="1"/>
          </p:cNvPicPr>
          <p:nvPr/>
        </p:nvPicPr>
        <p:blipFill>
          <a:blip r:embed="rId3"/>
          <a:stretch>
            <a:fillRect/>
          </a:stretch>
        </p:blipFill>
        <p:spPr>
          <a:xfrm>
            <a:off x="760022" y="1469828"/>
            <a:ext cx="2396155" cy="403682"/>
          </a:xfrm>
          <a:prstGeom prst="rect">
            <a:avLst/>
          </a:prstGeom>
        </p:spPr>
      </p:pic>
      <p:pic>
        <p:nvPicPr>
          <p:cNvPr id="9" name="Picture 8">
            <a:extLst>
              <a:ext uri="{FF2B5EF4-FFF2-40B4-BE49-F238E27FC236}">
                <a16:creationId xmlns:a16="http://schemas.microsoft.com/office/drawing/2014/main" id="{AD588061-53A9-5DC7-ACFB-15AC6B9108A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6733" y="5166897"/>
            <a:ext cx="1222425" cy="1096206"/>
          </a:xfrm>
          <a:prstGeom prst="rect">
            <a:avLst/>
          </a:prstGeom>
        </p:spPr>
      </p:pic>
      <p:sp>
        <p:nvSpPr>
          <p:cNvPr id="10" name="TextBox 9">
            <a:extLst>
              <a:ext uri="{FF2B5EF4-FFF2-40B4-BE49-F238E27FC236}">
                <a16:creationId xmlns:a16="http://schemas.microsoft.com/office/drawing/2014/main" id="{73EDF7EB-332B-2FA8-C30E-820FA5C19D49}"/>
              </a:ext>
            </a:extLst>
          </p:cNvPr>
          <p:cNvSpPr txBox="1"/>
          <p:nvPr/>
        </p:nvSpPr>
        <p:spPr>
          <a:xfrm>
            <a:off x="1949158" y="2603588"/>
            <a:ext cx="2802370" cy="1569660"/>
          </a:xfrm>
          <a:prstGeom prst="rect">
            <a:avLst/>
          </a:prstGeom>
          <a:noFill/>
        </p:spPr>
        <p:txBody>
          <a:bodyPr wrap="none" rtlCol="0">
            <a:spAutoFit/>
          </a:bodyPr>
          <a:lstStyle/>
          <a:p>
            <a:pPr algn="ctr"/>
            <a:r>
              <a:rPr lang="en-US" sz="3200" b="1" dirty="0">
                <a:solidFill>
                  <a:srgbClr val="0A1F61"/>
                </a:solidFill>
                <a:latin typeface="Tajawal Medium" panose="00000600000000000000" pitchFamily="2" charset="-78"/>
                <a:cs typeface="Tajawal Medium" panose="00000600000000000000" pitchFamily="2" charset="-78"/>
              </a:rPr>
              <a:t>What are </a:t>
            </a:r>
          </a:p>
          <a:p>
            <a:pPr algn="ctr"/>
            <a:r>
              <a:rPr lang="en-US" sz="3200" b="1" dirty="0">
                <a:solidFill>
                  <a:srgbClr val="0A1F61"/>
                </a:solidFill>
                <a:latin typeface="Tajawal Medium" panose="00000600000000000000" pitchFamily="2" charset="-78"/>
                <a:cs typeface="Tajawal Medium" panose="00000600000000000000" pitchFamily="2" charset="-78"/>
              </a:rPr>
              <a:t>Management </a:t>
            </a:r>
          </a:p>
          <a:p>
            <a:pPr algn="ctr"/>
            <a:r>
              <a:rPr lang="en-US" sz="3200" b="1" dirty="0">
                <a:solidFill>
                  <a:srgbClr val="0A1F61"/>
                </a:solidFill>
                <a:latin typeface="Tajawal Medium" panose="00000600000000000000" pitchFamily="2" charset="-78"/>
                <a:cs typeface="Tajawal Medium" panose="00000600000000000000" pitchFamily="2" charset="-78"/>
              </a:rPr>
              <a:t>Roles?</a:t>
            </a:r>
          </a:p>
        </p:txBody>
      </p:sp>
      <p:pic>
        <p:nvPicPr>
          <p:cNvPr id="14" name="Picture 13" descr="Diagram&#10;&#10;Description automatically generated">
            <a:extLst>
              <a:ext uri="{FF2B5EF4-FFF2-40B4-BE49-F238E27FC236}">
                <a16:creationId xmlns:a16="http://schemas.microsoft.com/office/drawing/2014/main" id="{F7230EE2-1F1F-A32A-459D-7A1033C66D5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04471" y="1729514"/>
            <a:ext cx="5483959" cy="2783109"/>
          </a:xfrm>
          <a:prstGeom prst="rect">
            <a:avLst/>
          </a:prstGeom>
        </p:spPr>
      </p:pic>
      <p:sp>
        <p:nvSpPr>
          <p:cNvPr id="2" name="Oval 1">
            <a:extLst>
              <a:ext uri="{FF2B5EF4-FFF2-40B4-BE49-F238E27FC236}">
                <a16:creationId xmlns:a16="http://schemas.microsoft.com/office/drawing/2014/main" id="{C713B351-BA0A-4AD2-E36C-1B160C46A73D}"/>
              </a:ext>
            </a:extLst>
          </p:cNvPr>
          <p:cNvSpPr/>
          <p:nvPr/>
        </p:nvSpPr>
        <p:spPr>
          <a:xfrm>
            <a:off x="8090610" y="4605102"/>
            <a:ext cx="1566229" cy="134191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ln w="0"/>
                <a:solidFill>
                  <a:schemeClr val="tx1"/>
                </a:solidFill>
                <a:effectLst>
                  <a:outerShdw blurRad="38100" dist="19050" dir="2700000" algn="tl" rotWithShape="0">
                    <a:schemeClr val="dk1">
                      <a:alpha val="40000"/>
                    </a:schemeClr>
                  </a:outerShdw>
                </a:effectLst>
              </a:rPr>
              <a:t>10</a:t>
            </a:r>
            <a:r>
              <a:rPr lang="ar-EG" sz="2400" b="1" dirty="0">
                <a:ln w="0"/>
                <a:solidFill>
                  <a:schemeClr val="tx1"/>
                </a:solidFill>
                <a:effectLst>
                  <a:outerShdw blurRad="38100" dist="19050" dir="2700000" algn="tl" rotWithShape="0">
                    <a:schemeClr val="dk1">
                      <a:alpha val="40000"/>
                    </a:schemeClr>
                  </a:outerShdw>
                </a:effectLst>
              </a:rPr>
              <a:t> أدوار فرعية</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8517839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4493538"/>
          </a:xfrm>
          <a:prstGeom prst="rect">
            <a:avLst/>
          </a:prstGeom>
          <a:noFill/>
        </p:spPr>
        <p:txBody>
          <a:bodyPr wrap="square" rtlCol="0">
            <a:spAutoFit/>
          </a:bodyPr>
          <a:lstStyle/>
          <a:p>
            <a:pPr marL="457200" indent="-457200" eaLnBrk="1" fontAlgn="auto" hangingPunct="1">
              <a:spcAft>
                <a:spcPts val="0"/>
              </a:spcAft>
              <a:buFont typeface="Wingdings" panose="05000000000000000000" pitchFamily="2" charset="2"/>
              <a:buChar char="q"/>
              <a:tabLst>
                <a:tab pos="5711825" algn="l"/>
              </a:tabLst>
              <a:defRPr/>
            </a:pPr>
            <a:r>
              <a:rPr lang="en-US" sz="2600" b="1" dirty="0">
                <a:solidFill>
                  <a:srgbClr val="C00000"/>
                </a:solidFill>
              </a:rPr>
              <a:t>Interpersonal Roles </a:t>
            </a:r>
            <a:r>
              <a:rPr lang="ar-EG" sz="2600" b="1" dirty="0">
                <a:solidFill>
                  <a:srgbClr val="C00000"/>
                </a:solidFill>
              </a:rPr>
              <a:t> الأدوار الشخصية</a:t>
            </a:r>
            <a:r>
              <a:rPr lang="en-US" sz="2600" b="1" dirty="0">
                <a:solidFill>
                  <a:srgbClr val="0A1F61"/>
                </a:solidFill>
              </a:rPr>
              <a:t>that managers assume to provide direction and supervision to both employees and the organization as a whole.</a:t>
            </a:r>
          </a:p>
          <a:p>
            <a:pPr eaLnBrk="1" fontAlgn="auto" hangingPunct="1">
              <a:spcAft>
                <a:spcPts val="0"/>
              </a:spcAft>
              <a:tabLst>
                <a:tab pos="5711825" algn="l"/>
              </a:tabLst>
              <a:defRPr/>
            </a:pPr>
            <a:endParaRPr lang="en-US" sz="2600" b="1" dirty="0">
              <a:solidFill>
                <a:srgbClr val="0A1F61"/>
              </a:solidFill>
            </a:endParaRPr>
          </a:p>
          <a:p>
            <a:pPr marL="640080" lvl="1" indent="-274320" eaLnBrk="1" fontAlgn="auto" hangingPunct="1">
              <a:spcAft>
                <a:spcPts val="0"/>
              </a:spcAft>
              <a:buFont typeface="Wingdings 2"/>
              <a:buChar char=""/>
              <a:defRPr/>
            </a:pPr>
            <a:r>
              <a:rPr lang="en-US" sz="2600" b="1" dirty="0">
                <a:solidFill>
                  <a:srgbClr val="0A1F61"/>
                </a:solidFill>
              </a:rPr>
              <a:t>	Figurehead</a:t>
            </a:r>
            <a:r>
              <a:rPr lang="ar-EG" sz="2600" b="1" dirty="0">
                <a:solidFill>
                  <a:srgbClr val="0A1F61"/>
                </a:solidFill>
              </a:rPr>
              <a:t> رمز </a:t>
            </a:r>
            <a:r>
              <a:rPr lang="en-US" sz="2600" dirty="0">
                <a:solidFill>
                  <a:srgbClr val="0A1F61"/>
                </a:solidFill>
              </a:rPr>
              <a:t>—symbolizing the organization’s mission and what it is seeking to achieve.</a:t>
            </a:r>
          </a:p>
          <a:p>
            <a:pPr marL="640080" lvl="1" indent="-274320">
              <a:buFont typeface="Wingdings 2"/>
              <a:buChar char=""/>
              <a:defRPr/>
            </a:pPr>
            <a:r>
              <a:rPr lang="en-US" sz="2600" dirty="0">
                <a:solidFill>
                  <a:srgbClr val="0A1F61"/>
                </a:solidFill>
              </a:rPr>
              <a:t> </a:t>
            </a:r>
            <a:r>
              <a:rPr lang="en-US" sz="2600" b="1" dirty="0">
                <a:solidFill>
                  <a:srgbClr val="0A1F61"/>
                </a:solidFill>
              </a:rPr>
              <a:t>Leader </a:t>
            </a:r>
            <a:r>
              <a:rPr lang="ar-EG" sz="2600" b="1" dirty="0">
                <a:solidFill>
                  <a:srgbClr val="0A1F61"/>
                </a:solidFill>
              </a:rPr>
              <a:t>قائد</a:t>
            </a:r>
            <a:r>
              <a:rPr lang="en-US" sz="2600" dirty="0">
                <a:solidFill>
                  <a:srgbClr val="0A1F61"/>
                </a:solidFill>
              </a:rPr>
              <a:t>—training, counseling, and mentoring high employee performance.</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Liaison</a:t>
            </a:r>
            <a:r>
              <a:rPr lang="ar-EG" sz="2600" b="1" dirty="0">
                <a:solidFill>
                  <a:srgbClr val="0A1F61"/>
                </a:solidFill>
              </a:rPr>
              <a:t>منسق/ متصل </a:t>
            </a:r>
            <a:r>
              <a:rPr lang="en-US" sz="2600" dirty="0">
                <a:solidFill>
                  <a:srgbClr val="0A1F61"/>
                </a:solidFill>
              </a:rPr>
              <a:t>—linking and coordinating the activities of people and groups both inside and outside the organization (owners and employees).</a:t>
            </a:r>
            <a:r>
              <a:rPr lang="en-US" sz="2600" b="1" dirty="0">
                <a:solidFill>
                  <a:srgbClr val="0A1F61"/>
                </a:solidFill>
              </a:rPr>
              <a:t>	</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34628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Roles</a:t>
            </a:r>
          </a:p>
        </p:txBody>
      </p:sp>
      <p:sp>
        <p:nvSpPr>
          <p:cNvPr id="7" name="Oval 6">
            <a:extLst>
              <a:ext uri="{FF2B5EF4-FFF2-40B4-BE49-F238E27FC236}">
                <a16:creationId xmlns:a16="http://schemas.microsoft.com/office/drawing/2014/main" id="{28F439D8-C5E9-3059-59E8-4212B3361D9C}"/>
              </a:ext>
            </a:extLst>
          </p:cNvPr>
          <p:cNvSpPr/>
          <p:nvPr/>
        </p:nvSpPr>
        <p:spPr>
          <a:xfrm>
            <a:off x="307936" y="1800165"/>
            <a:ext cx="1566229" cy="1341912"/>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3 أدوار فرعية</a:t>
            </a:r>
            <a:endParaRPr lang="en-US" sz="2400" b="1" dirty="0">
              <a:ln w="0"/>
              <a:solidFill>
                <a:schemeClr val="tx1"/>
              </a:solidFill>
              <a:effectLst>
                <a:outerShdw blurRad="38100" dist="19050" dir="2700000" algn="tl" rotWithShape="0">
                  <a:schemeClr val="dk1">
                    <a:alpha val="40000"/>
                  </a:schemeClr>
                </a:outerShdw>
              </a:effectLst>
            </a:endParaRPr>
          </a:p>
        </p:txBody>
      </p:sp>
      <p:sp>
        <p:nvSpPr>
          <p:cNvPr id="12" name="TextBox 11">
            <a:extLst>
              <a:ext uri="{FF2B5EF4-FFF2-40B4-BE49-F238E27FC236}">
                <a16:creationId xmlns:a16="http://schemas.microsoft.com/office/drawing/2014/main" id="{8A3EEFBF-919A-AF5D-80CD-A2B943DBC1ED}"/>
              </a:ext>
            </a:extLst>
          </p:cNvPr>
          <p:cNvSpPr txBox="1"/>
          <p:nvPr/>
        </p:nvSpPr>
        <p:spPr>
          <a:xfrm>
            <a:off x="1810310" y="3847582"/>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2</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13" name="TextBox 12">
            <a:extLst>
              <a:ext uri="{FF2B5EF4-FFF2-40B4-BE49-F238E27FC236}">
                <a16:creationId xmlns:a16="http://schemas.microsoft.com/office/drawing/2014/main" id="{04AD9959-6477-A8CF-2898-206D0B2C11E3}"/>
              </a:ext>
            </a:extLst>
          </p:cNvPr>
          <p:cNvSpPr txBox="1"/>
          <p:nvPr/>
        </p:nvSpPr>
        <p:spPr>
          <a:xfrm>
            <a:off x="1810310" y="2982138"/>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1</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14" name="TextBox 13">
            <a:extLst>
              <a:ext uri="{FF2B5EF4-FFF2-40B4-BE49-F238E27FC236}">
                <a16:creationId xmlns:a16="http://schemas.microsoft.com/office/drawing/2014/main" id="{FDCEB23C-00FC-4B9D-75D1-0F7B71E9CB69}"/>
              </a:ext>
            </a:extLst>
          </p:cNvPr>
          <p:cNvSpPr txBox="1"/>
          <p:nvPr/>
        </p:nvSpPr>
        <p:spPr>
          <a:xfrm>
            <a:off x="1836403" y="4623861"/>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3</a:t>
            </a:r>
            <a:endParaRPr lang="en-US" sz="2400" b="1" dirty="0">
              <a:ln w="0"/>
              <a:solidFill>
                <a:srgbClr val="C0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406978771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4093428"/>
          </a:xfrm>
          <a:prstGeom prst="rect">
            <a:avLst/>
          </a:prstGeom>
          <a:noFill/>
        </p:spPr>
        <p:txBody>
          <a:bodyPr wrap="square" rtlCol="0">
            <a:spAutoFit/>
          </a:bodyPr>
          <a:lstStyle/>
          <a:p>
            <a:pPr marL="457200" indent="-457200" eaLnBrk="1" fontAlgn="auto" hangingPunct="1">
              <a:spcAft>
                <a:spcPts val="0"/>
              </a:spcAft>
              <a:buFont typeface="Wingdings" panose="05000000000000000000" pitchFamily="2" charset="2"/>
              <a:buChar char="q"/>
              <a:tabLst>
                <a:tab pos="5711825" algn="l"/>
              </a:tabLst>
              <a:defRPr/>
            </a:pPr>
            <a:r>
              <a:rPr lang="en-US" sz="2600" b="1" dirty="0">
                <a:solidFill>
                  <a:srgbClr val="0A1F61"/>
                </a:solidFill>
              </a:rPr>
              <a:t>Informational Roles</a:t>
            </a:r>
            <a:r>
              <a:rPr lang="ar-EG" sz="2600" b="1" dirty="0">
                <a:solidFill>
                  <a:srgbClr val="0A1F61"/>
                </a:solidFill>
              </a:rPr>
              <a:t>الأدوار المعلوماتية </a:t>
            </a:r>
            <a:r>
              <a:rPr lang="en-US" sz="2600" b="1" dirty="0">
                <a:solidFill>
                  <a:srgbClr val="0A1F61"/>
                </a:solidFill>
              </a:rPr>
              <a:t> associated with the tasks needed to obtain and transmit information in the process of managing the organization.</a:t>
            </a:r>
          </a:p>
          <a:p>
            <a:pPr eaLnBrk="1" fontAlgn="auto" hangingPunct="1">
              <a:spcAft>
                <a:spcPts val="0"/>
              </a:spcAft>
              <a:tabLst>
                <a:tab pos="5711825" algn="l"/>
              </a:tabLst>
              <a:defRPr/>
            </a:pPr>
            <a:endParaRPr lang="en-US" sz="2600" b="1" dirty="0">
              <a:solidFill>
                <a:srgbClr val="0A1F61"/>
              </a:solidFill>
            </a:endParaRP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Monitor</a:t>
            </a:r>
            <a:r>
              <a:rPr lang="ar-EG" sz="2600" b="1" dirty="0">
                <a:solidFill>
                  <a:srgbClr val="0A1F61"/>
                </a:solidFill>
              </a:rPr>
              <a:t>مراقب </a:t>
            </a:r>
            <a:r>
              <a:rPr lang="en-US" sz="2600" dirty="0">
                <a:solidFill>
                  <a:srgbClr val="0A1F61"/>
                </a:solidFill>
              </a:rPr>
              <a:t>—analyzing information from both the internal and external environment.</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Disseminator</a:t>
            </a:r>
            <a:r>
              <a:rPr lang="ar-EG" sz="2600" b="1" dirty="0">
                <a:solidFill>
                  <a:srgbClr val="0A1F61"/>
                </a:solidFill>
              </a:rPr>
              <a:t>ناشر </a:t>
            </a:r>
            <a:r>
              <a:rPr lang="en-US" sz="2600" dirty="0">
                <a:solidFill>
                  <a:srgbClr val="0A1F61"/>
                </a:solidFill>
              </a:rPr>
              <a:t>—transmitting information to influence the attitudes and behavior of employees.</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Spokesperson</a:t>
            </a:r>
            <a:r>
              <a:rPr lang="ar-EG" sz="2600" b="1" dirty="0">
                <a:solidFill>
                  <a:srgbClr val="0A1F61"/>
                </a:solidFill>
              </a:rPr>
              <a:t>متحدث رسمي </a:t>
            </a:r>
            <a:r>
              <a:rPr lang="en-US" sz="2600" dirty="0">
                <a:solidFill>
                  <a:srgbClr val="0A1F61"/>
                </a:solidFill>
              </a:rPr>
              <a:t>—using information to positively influence the way people in and out of the organization respond to it.</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34628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Roles</a:t>
            </a:r>
          </a:p>
        </p:txBody>
      </p:sp>
      <p:sp>
        <p:nvSpPr>
          <p:cNvPr id="7" name="TextBox 6">
            <a:extLst>
              <a:ext uri="{FF2B5EF4-FFF2-40B4-BE49-F238E27FC236}">
                <a16:creationId xmlns:a16="http://schemas.microsoft.com/office/drawing/2014/main" id="{5F4D1B8E-7C14-A053-000D-48C0689551A5}"/>
              </a:ext>
            </a:extLst>
          </p:cNvPr>
          <p:cNvSpPr txBox="1"/>
          <p:nvPr/>
        </p:nvSpPr>
        <p:spPr>
          <a:xfrm>
            <a:off x="1810310" y="2569398"/>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1</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10" name="TextBox 9">
            <a:extLst>
              <a:ext uri="{FF2B5EF4-FFF2-40B4-BE49-F238E27FC236}">
                <a16:creationId xmlns:a16="http://schemas.microsoft.com/office/drawing/2014/main" id="{FC9AFE69-971A-DC43-206A-EAF1063F8287}"/>
              </a:ext>
            </a:extLst>
          </p:cNvPr>
          <p:cNvSpPr txBox="1"/>
          <p:nvPr/>
        </p:nvSpPr>
        <p:spPr>
          <a:xfrm>
            <a:off x="1810310" y="3404965"/>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2</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12" name="TextBox 11">
            <a:extLst>
              <a:ext uri="{FF2B5EF4-FFF2-40B4-BE49-F238E27FC236}">
                <a16:creationId xmlns:a16="http://schemas.microsoft.com/office/drawing/2014/main" id="{75ECCE69-A8D1-A9AF-DE31-70205051F22C}"/>
              </a:ext>
            </a:extLst>
          </p:cNvPr>
          <p:cNvSpPr txBox="1"/>
          <p:nvPr/>
        </p:nvSpPr>
        <p:spPr>
          <a:xfrm>
            <a:off x="1810310" y="4240532"/>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3</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13" name="Oval 12">
            <a:extLst>
              <a:ext uri="{FF2B5EF4-FFF2-40B4-BE49-F238E27FC236}">
                <a16:creationId xmlns:a16="http://schemas.microsoft.com/office/drawing/2014/main" id="{65AD71E3-8B9B-D257-B6EE-7F31F2E76E95}"/>
              </a:ext>
            </a:extLst>
          </p:cNvPr>
          <p:cNvSpPr/>
          <p:nvPr/>
        </p:nvSpPr>
        <p:spPr>
          <a:xfrm>
            <a:off x="307936" y="1800165"/>
            <a:ext cx="1566229" cy="1341912"/>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3 أدوار فرعية</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39868911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5078313"/>
          </a:xfrm>
          <a:prstGeom prst="rect">
            <a:avLst/>
          </a:prstGeom>
          <a:noFill/>
        </p:spPr>
        <p:txBody>
          <a:bodyPr wrap="square" rtlCol="0">
            <a:spAutoFit/>
          </a:bodyPr>
          <a:lstStyle/>
          <a:p>
            <a:pPr marL="457200" indent="-457200" eaLnBrk="1" fontAlgn="auto" hangingPunct="1">
              <a:spcAft>
                <a:spcPts val="0"/>
              </a:spcAft>
              <a:buFont typeface="Wingdings" panose="05000000000000000000" pitchFamily="2" charset="2"/>
              <a:buChar char="q"/>
              <a:tabLst>
                <a:tab pos="5711825" algn="l"/>
              </a:tabLst>
              <a:defRPr/>
            </a:pPr>
            <a:r>
              <a:rPr lang="en-US" sz="2600" b="1" dirty="0">
                <a:solidFill>
                  <a:srgbClr val="0A1F61"/>
                </a:solidFill>
              </a:rPr>
              <a:t>Decisional Roles associated with methods managers use in planning strategy and utilizing resources. associated with the tasks needed to obtain and transmit information in the process of managing the organization.</a:t>
            </a:r>
          </a:p>
          <a:p>
            <a:pPr eaLnBrk="1" fontAlgn="auto" hangingPunct="1">
              <a:spcAft>
                <a:spcPts val="0"/>
              </a:spcAft>
              <a:tabLst>
                <a:tab pos="5711825" algn="l"/>
              </a:tabLst>
              <a:defRPr/>
            </a:pPr>
            <a:endParaRPr lang="en-US" sz="1100" b="1" dirty="0">
              <a:solidFill>
                <a:srgbClr val="0A1F61"/>
              </a:solidFill>
            </a:endParaRPr>
          </a:p>
          <a:p>
            <a:pPr marL="640080" lvl="1" indent="-274320" eaLnBrk="1" fontAlgn="auto" hangingPunct="1">
              <a:spcAft>
                <a:spcPts val="0"/>
              </a:spcAft>
              <a:buFont typeface="Wingdings 2"/>
              <a:buChar char=""/>
              <a:defRPr/>
            </a:pPr>
            <a:r>
              <a:rPr lang="en-US" sz="2600" b="1" dirty="0">
                <a:solidFill>
                  <a:srgbClr val="0A1F61"/>
                </a:solidFill>
              </a:rPr>
              <a:t> 	Entrepreneur</a:t>
            </a:r>
            <a:r>
              <a:rPr lang="ar-EG" sz="2600" b="1" dirty="0">
                <a:solidFill>
                  <a:srgbClr val="0A1F61"/>
                </a:solidFill>
              </a:rPr>
              <a:t>ريادي/ رائد أعمال </a:t>
            </a:r>
            <a:r>
              <a:rPr lang="en-US" sz="2600" dirty="0">
                <a:solidFill>
                  <a:srgbClr val="0A1F61"/>
                </a:solidFill>
              </a:rPr>
              <a:t>—deciding which new projects or programs to initiate and to invest resources in. </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Disturbance handler</a:t>
            </a:r>
            <a:r>
              <a:rPr lang="ar-EG" sz="2600" b="1" dirty="0">
                <a:solidFill>
                  <a:srgbClr val="0A1F61"/>
                </a:solidFill>
              </a:rPr>
              <a:t>معالج للاضطرابات / والنزاعات </a:t>
            </a:r>
            <a:r>
              <a:rPr lang="en-US" sz="2600" dirty="0">
                <a:solidFill>
                  <a:srgbClr val="0A1F61"/>
                </a:solidFill>
              </a:rPr>
              <a:t>—managing an unexpected event or crisis.</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Resource allocator</a:t>
            </a:r>
            <a:r>
              <a:rPr lang="ar-EG" sz="2600" b="1" dirty="0">
                <a:solidFill>
                  <a:srgbClr val="0A1F61"/>
                </a:solidFill>
              </a:rPr>
              <a:t>مخصص الموارد</a:t>
            </a:r>
            <a:r>
              <a:rPr lang="en-US" sz="2600" dirty="0">
                <a:solidFill>
                  <a:srgbClr val="0A1F61"/>
                </a:solidFill>
              </a:rPr>
              <a:t>—assigning resources between functions and divisions, setting the budgets of lower managers.</a:t>
            </a:r>
          </a:p>
          <a:p>
            <a:pPr marL="640080" lvl="1" indent="-274320" eaLnBrk="1" fontAlgn="auto" hangingPunct="1">
              <a:spcAft>
                <a:spcPts val="0"/>
              </a:spcAft>
              <a:buFont typeface="Wingdings 2"/>
              <a:buChar char=""/>
              <a:defRPr/>
            </a:pPr>
            <a:r>
              <a:rPr lang="en-US" sz="2600" dirty="0">
                <a:solidFill>
                  <a:srgbClr val="0A1F61"/>
                </a:solidFill>
              </a:rPr>
              <a:t>	</a:t>
            </a:r>
            <a:r>
              <a:rPr lang="en-US" sz="2600" b="1" dirty="0">
                <a:solidFill>
                  <a:srgbClr val="0A1F61"/>
                </a:solidFill>
              </a:rPr>
              <a:t>Negotiator</a:t>
            </a:r>
            <a:r>
              <a:rPr lang="ar-EG" sz="2600" b="1" dirty="0">
                <a:solidFill>
                  <a:srgbClr val="0A1F61"/>
                </a:solidFill>
              </a:rPr>
              <a:t>مفاوض </a:t>
            </a:r>
            <a:r>
              <a:rPr lang="en-US" sz="2600" dirty="0">
                <a:solidFill>
                  <a:srgbClr val="0A1F61"/>
                </a:solidFill>
              </a:rPr>
              <a:t>—reaching agreements between other managers, unions, customers, or shareholders.</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34628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Roles</a:t>
            </a:r>
          </a:p>
        </p:txBody>
      </p:sp>
      <p:sp>
        <p:nvSpPr>
          <p:cNvPr id="7" name="TextBox 6">
            <a:extLst>
              <a:ext uri="{FF2B5EF4-FFF2-40B4-BE49-F238E27FC236}">
                <a16:creationId xmlns:a16="http://schemas.microsoft.com/office/drawing/2014/main" id="{B1E05AC8-6E2F-570B-2496-A990E58A1404}"/>
              </a:ext>
            </a:extLst>
          </p:cNvPr>
          <p:cNvSpPr txBox="1"/>
          <p:nvPr/>
        </p:nvSpPr>
        <p:spPr>
          <a:xfrm>
            <a:off x="1827410" y="3167210"/>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1</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10" name="TextBox 9">
            <a:extLst>
              <a:ext uri="{FF2B5EF4-FFF2-40B4-BE49-F238E27FC236}">
                <a16:creationId xmlns:a16="http://schemas.microsoft.com/office/drawing/2014/main" id="{895B5ABF-75AD-A60B-ECE7-885310CDF3F9}"/>
              </a:ext>
            </a:extLst>
          </p:cNvPr>
          <p:cNvSpPr txBox="1"/>
          <p:nvPr/>
        </p:nvSpPr>
        <p:spPr>
          <a:xfrm>
            <a:off x="1810310" y="3986591"/>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2</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12" name="TextBox 11">
            <a:extLst>
              <a:ext uri="{FF2B5EF4-FFF2-40B4-BE49-F238E27FC236}">
                <a16:creationId xmlns:a16="http://schemas.microsoft.com/office/drawing/2014/main" id="{144167B2-227C-7AEC-E4E5-262657AE62E0}"/>
              </a:ext>
            </a:extLst>
          </p:cNvPr>
          <p:cNvSpPr txBox="1"/>
          <p:nvPr/>
        </p:nvSpPr>
        <p:spPr>
          <a:xfrm>
            <a:off x="1810310" y="4773339"/>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3</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13" name="TextBox 12">
            <a:extLst>
              <a:ext uri="{FF2B5EF4-FFF2-40B4-BE49-F238E27FC236}">
                <a16:creationId xmlns:a16="http://schemas.microsoft.com/office/drawing/2014/main" id="{B6C2AEBB-198B-F870-EB3C-B28B136E01A6}"/>
              </a:ext>
            </a:extLst>
          </p:cNvPr>
          <p:cNvSpPr txBox="1"/>
          <p:nvPr/>
        </p:nvSpPr>
        <p:spPr>
          <a:xfrm>
            <a:off x="1801288" y="5515294"/>
            <a:ext cx="356188" cy="461665"/>
          </a:xfrm>
          <a:prstGeom prst="rect">
            <a:avLst/>
          </a:prstGeom>
          <a:noFill/>
        </p:spPr>
        <p:txBody>
          <a:bodyPr wrap="none" rtlCol="0">
            <a:spAutoFit/>
          </a:bodyPr>
          <a:lstStyle/>
          <a:p>
            <a:r>
              <a:rPr lang="ar-EG" sz="2400" b="1" dirty="0">
                <a:ln w="0"/>
                <a:solidFill>
                  <a:srgbClr val="C00000"/>
                </a:solidFill>
                <a:effectLst>
                  <a:outerShdw blurRad="38100" dist="19050" dir="2700000" algn="tl" rotWithShape="0">
                    <a:schemeClr val="dk1">
                      <a:alpha val="40000"/>
                    </a:schemeClr>
                  </a:outerShdw>
                </a:effectLst>
              </a:rPr>
              <a:t>4</a:t>
            </a:r>
            <a:endParaRPr lang="en-US" sz="2400" b="1" dirty="0">
              <a:ln w="0"/>
              <a:solidFill>
                <a:srgbClr val="C00000"/>
              </a:solidFill>
              <a:effectLst>
                <a:outerShdw blurRad="38100" dist="19050" dir="2700000" algn="tl" rotWithShape="0">
                  <a:schemeClr val="dk1">
                    <a:alpha val="40000"/>
                  </a:schemeClr>
                </a:outerShdw>
              </a:effectLst>
            </a:endParaRPr>
          </a:p>
        </p:txBody>
      </p:sp>
      <p:sp>
        <p:nvSpPr>
          <p:cNvPr id="14" name="Oval 13">
            <a:extLst>
              <a:ext uri="{FF2B5EF4-FFF2-40B4-BE49-F238E27FC236}">
                <a16:creationId xmlns:a16="http://schemas.microsoft.com/office/drawing/2014/main" id="{302BBAAE-AFBE-6E67-41D5-B122566BEB7E}"/>
              </a:ext>
            </a:extLst>
          </p:cNvPr>
          <p:cNvSpPr/>
          <p:nvPr/>
        </p:nvSpPr>
        <p:spPr>
          <a:xfrm>
            <a:off x="307936" y="1800165"/>
            <a:ext cx="1566229" cy="1341912"/>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4 أدوار فرعية</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48574644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 name="Rectangle 66">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1" name="Straight Connector 70">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995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F7B9171F-1CCC-5A38-2CB2-10D21C638A8D}"/>
              </a:ext>
            </a:extLst>
          </p:cNvPr>
          <p:cNvPicPr>
            <a:picLocks noChangeAspect="1"/>
          </p:cNvPicPr>
          <p:nvPr/>
        </p:nvPicPr>
        <p:blipFill>
          <a:blip r:embed="rId2"/>
          <a:stretch>
            <a:fillRect/>
          </a:stretch>
        </p:blipFill>
        <p:spPr>
          <a:xfrm>
            <a:off x="871555" y="1355799"/>
            <a:ext cx="2155206" cy="44467"/>
          </a:xfrm>
          <a:prstGeom prst="rect">
            <a:avLst/>
          </a:prstGeom>
        </p:spPr>
      </p:pic>
      <p:sp>
        <p:nvSpPr>
          <p:cNvPr id="5" name="TextBox 4">
            <a:extLst>
              <a:ext uri="{FF2B5EF4-FFF2-40B4-BE49-F238E27FC236}">
                <a16:creationId xmlns:a16="http://schemas.microsoft.com/office/drawing/2014/main" id="{B1A08C98-7494-73E1-73AB-7D4B6A8E8211}"/>
              </a:ext>
            </a:extLst>
          </p:cNvPr>
          <p:cNvSpPr txBox="1"/>
          <p:nvPr/>
        </p:nvSpPr>
        <p:spPr>
          <a:xfrm>
            <a:off x="1021278" y="646477"/>
            <a:ext cx="1925781" cy="802111"/>
          </a:xfrm>
          <a:prstGeom prst="rect">
            <a:avLst/>
          </a:prstGeom>
        </p:spPr>
        <p:txBody>
          <a:bodyPr vert="horz" lIns="91440" tIns="45720" rIns="91440" bIns="45720" rtlCol="0" anchor="ctr">
            <a:normAutofit/>
          </a:bodyPr>
          <a:lstStyle/>
          <a:p>
            <a:pPr algn="r">
              <a:lnSpc>
                <a:spcPct val="90000"/>
              </a:lnSpc>
              <a:spcBef>
                <a:spcPct val="0"/>
              </a:spcBef>
              <a:spcAft>
                <a:spcPts val="600"/>
              </a:spcAft>
            </a:pPr>
            <a:r>
              <a:rPr lang="en-US" sz="2800" b="1" kern="1200" dirty="0">
                <a:solidFill>
                  <a:srgbClr val="0A1F61"/>
                </a:solidFill>
                <a:latin typeface="+mj-lt"/>
                <a:ea typeface="+mj-ea"/>
                <a:cs typeface="+mj-cs"/>
              </a:rPr>
              <a:t>W2 Lecture</a:t>
            </a:r>
          </a:p>
        </p:txBody>
      </p:sp>
      <p:pic>
        <p:nvPicPr>
          <p:cNvPr id="7" name="Picture 6">
            <a:extLst>
              <a:ext uri="{FF2B5EF4-FFF2-40B4-BE49-F238E27FC236}">
                <a16:creationId xmlns:a16="http://schemas.microsoft.com/office/drawing/2014/main" id="{6A7AB735-2931-467F-13A6-9C4599408185}"/>
              </a:ext>
            </a:extLst>
          </p:cNvPr>
          <p:cNvPicPr>
            <a:picLocks noChangeAspect="1"/>
          </p:cNvPicPr>
          <p:nvPr/>
        </p:nvPicPr>
        <p:blipFill>
          <a:blip r:embed="rId3"/>
          <a:stretch>
            <a:fillRect/>
          </a:stretch>
        </p:blipFill>
        <p:spPr>
          <a:xfrm>
            <a:off x="760022" y="1469828"/>
            <a:ext cx="2396155" cy="403682"/>
          </a:xfrm>
          <a:prstGeom prst="rect">
            <a:avLst/>
          </a:prstGeom>
        </p:spPr>
      </p:pic>
      <p:pic>
        <p:nvPicPr>
          <p:cNvPr id="9" name="Picture 8">
            <a:extLst>
              <a:ext uri="{FF2B5EF4-FFF2-40B4-BE49-F238E27FC236}">
                <a16:creationId xmlns:a16="http://schemas.microsoft.com/office/drawing/2014/main" id="{AD588061-53A9-5DC7-ACFB-15AC6B9108A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6733" y="5166897"/>
            <a:ext cx="1222425" cy="1096206"/>
          </a:xfrm>
          <a:prstGeom prst="rect">
            <a:avLst/>
          </a:prstGeom>
        </p:spPr>
      </p:pic>
      <p:sp>
        <p:nvSpPr>
          <p:cNvPr id="10" name="TextBox 9">
            <a:extLst>
              <a:ext uri="{FF2B5EF4-FFF2-40B4-BE49-F238E27FC236}">
                <a16:creationId xmlns:a16="http://schemas.microsoft.com/office/drawing/2014/main" id="{73EDF7EB-332B-2FA8-C30E-820FA5C19D49}"/>
              </a:ext>
            </a:extLst>
          </p:cNvPr>
          <p:cNvSpPr txBox="1"/>
          <p:nvPr/>
        </p:nvSpPr>
        <p:spPr>
          <a:xfrm>
            <a:off x="1229634" y="2623585"/>
            <a:ext cx="4373312" cy="1077218"/>
          </a:xfrm>
          <a:prstGeom prst="rect">
            <a:avLst/>
          </a:prstGeom>
          <a:noFill/>
        </p:spPr>
        <p:txBody>
          <a:bodyPr wrap="none" rtlCol="0">
            <a:spAutoFit/>
          </a:bodyPr>
          <a:lstStyle/>
          <a:p>
            <a:pPr algn="ctr"/>
            <a:r>
              <a:rPr lang="en-US" sz="3200" b="1" dirty="0">
                <a:solidFill>
                  <a:srgbClr val="0A1F61"/>
                </a:solidFill>
                <a:latin typeface="Tajawal Medium" panose="00000600000000000000" pitchFamily="2" charset="-78"/>
                <a:cs typeface="Tajawal Medium" panose="00000600000000000000" pitchFamily="2" charset="-78"/>
              </a:rPr>
              <a:t>Qualities of </a:t>
            </a:r>
          </a:p>
          <a:p>
            <a:pPr algn="ctr"/>
            <a:r>
              <a:rPr lang="en-US" sz="3200" b="1" dirty="0">
                <a:solidFill>
                  <a:srgbClr val="0A1F61"/>
                </a:solidFill>
                <a:latin typeface="Tajawal Medium" panose="00000600000000000000" pitchFamily="2" charset="-78"/>
                <a:cs typeface="Tajawal Medium" panose="00000600000000000000" pitchFamily="2" charset="-78"/>
              </a:rPr>
              <a:t>Successful Managers</a:t>
            </a:r>
          </a:p>
        </p:txBody>
      </p:sp>
      <p:pic>
        <p:nvPicPr>
          <p:cNvPr id="3" name="Picture 2" descr="Graphical user interface&#10;&#10;Description automatically generated">
            <a:extLst>
              <a:ext uri="{FF2B5EF4-FFF2-40B4-BE49-F238E27FC236}">
                <a16:creationId xmlns:a16="http://schemas.microsoft.com/office/drawing/2014/main" id="{03C86A9D-AF93-6467-D379-6FF53FAD99FB}"/>
              </a:ext>
            </a:extLst>
          </p:cNvPr>
          <p:cNvPicPr>
            <a:picLocks noChangeAspect="1"/>
          </p:cNvPicPr>
          <p:nvPr/>
        </p:nvPicPr>
        <p:blipFill rotWithShape="1">
          <a:blip r:embed="rId5">
            <a:extLst>
              <a:ext uri="{BEBA8EAE-BF5A-486C-A8C5-ECC9F3942E4B}">
                <a14:imgProps xmlns:a14="http://schemas.microsoft.com/office/drawing/2010/main">
                  <a14:imgLayer r:embed="rId6">
                    <a14:imgEffect>
                      <a14:saturation sat="33000"/>
                    </a14:imgEffect>
                    <a14:imgEffect>
                      <a14:brightnessContrast contrast="40000"/>
                    </a14:imgEffect>
                  </a14:imgLayer>
                </a14:imgProps>
              </a:ext>
              <a:ext uri="{28A0092B-C50C-407E-A947-70E740481C1C}">
                <a14:useLocalDpi xmlns:a14="http://schemas.microsoft.com/office/drawing/2010/main" val="0"/>
              </a:ext>
            </a:extLst>
          </a:blip>
          <a:srcRect l="44148" t="14709" r="7884" b="11341"/>
          <a:stretch/>
        </p:blipFill>
        <p:spPr>
          <a:xfrm>
            <a:off x="5981307" y="1018105"/>
            <a:ext cx="5483960" cy="469689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18902736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3981346"/>
          </a:xfrm>
          <a:prstGeom prst="rect">
            <a:avLst/>
          </a:prstGeom>
          <a:noFill/>
        </p:spPr>
        <p:txBody>
          <a:bodyPr wrap="square" rtlCol="0">
            <a:spAutoFit/>
          </a:bodyPr>
          <a:lstStyle/>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Willingness to work hard—Passion</a:t>
            </a:r>
            <a:r>
              <a:rPr lang="ar-EG" sz="2600" b="1" dirty="0">
                <a:solidFill>
                  <a:srgbClr val="0A1F61"/>
                </a:solidFill>
              </a:rPr>
              <a:t> الرغبة في العمل الجاد</a:t>
            </a:r>
            <a:endParaRPr lang="en-US" sz="2600" b="1" dirty="0">
              <a:solidFill>
                <a:srgbClr val="0A1F61"/>
              </a:solidFill>
            </a:endParaRPr>
          </a:p>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Perseverance &amp; determination</a:t>
            </a:r>
            <a:r>
              <a:rPr lang="ar-EG" sz="2600" b="1" dirty="0">
                <a:solidFill>
                  <a:srgbClr val="0A1F61"/>
                </a:solidFill>
              </a:rPr>
              <a:t>المثابرة والعزيمة </a:t>
            </a:r>
            <a:endParaRPr lang="en-US" sz="2600" b="1" dirty="0">
              <a:solidFill>
                <a:srgbClr val="0A1F61"/>
              </a:solidFill>
            </a:endParaRPr>
          </a:p>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Willingness to take risk</a:t>
            </a:r>
            <a:r>
              <a:rPr lang="ar-EG" sz="2600" b="1" dirty="0">
                <a:solidFill>
                  <a:srgbClr val="0A1F61"/>
                </a:solidFill>
              </a:rPr>
              <a:t>المخاطرة المحسوبة </a:t>
            </a:r>
            <a:endParaRPr lang="en-US" sz="2600" b="1" dirty="0">
              <a:solidFill>
                <a:srgbClr val="0A1F61"/>
              </a:solidFill>
            </a:endParaRPr>
          </a:p>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Ability to inspire enthusiasm</a:t>
            </a:r>
            <a:r>
              <a:rPr lang="ar-EG" sz="2600" b="1" dirty="0">
                <a:solidFill>
                  <a:srgbClr val="0A1F61"/>
                </a:solidFill>
              </a:rPr>
              <a:t> تحفيز حماس الموظفين </a:t>
            </a:r>
            <a:endParaRPr lang="en-US" sz="2600" b="1" dirty="0">
              <a:solidFill>
                <a:srgbClr val="0A1F61"/>
              </a:solidFill>
            </a:endParaRPr>
          </a:p>
          <a:p>
            <a:pPr marL="457200" indent="-457200" eaLnBrk="1" fontAlgn="auto" hangingPunct="1">
              <a:lnSpc>
                <a:spcPct val="200000"/>
              </a:lnSpc>
              <a:spcAft>
                <a:spcPts val="0"/>
              </a:spcAft>
              <a:buFont typeface="Wingdings" panose="05000000000000000000" pitchFamily="2" charset="2"/>
              <a:buChar char="q"/>
              <a:tabLst>
                <a:tab pos="5711825" algn="l"/>
              </a:tabLst>
              <a:defRPr/>
            </a:pPr>
            <a:r>
              <a:rPr lang="en-US" sz="2600" b="1" dirty="0">
                <a:solidFill>
                  <a:srgbClr val="0A1F61"/>
                </a:solidFill>
              </a:rPr>
              <a:t>Toughness yet Empathetic</a:t>
            </a:r>
            <a:r>
              <a:rPr lang="ar-EG" sz="2600" b="1" dirty="0">
                <a:solidFill>
                  <a:srgbClr val="0A1F61"/>
                </a:solidFill>
              </a:rPr>
              <a:t>توازن بين الجدية والتعاطف </a:t>
            </a:r>
            <a:endParaRPr lang="en-US" sz="2600" b="1" dirty="0">
              <a:solidFill>
                <a:srgbClr val="0A1F61"/>
              </a:solidFill>
            </a:endParaRP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592021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Qualities of Successful Managers</a:t>
            </a:r>
          </a:p>
        </p:txBody>
      </p:sp>
    </p:spTree>
    <p:extLst>
      <p:ext uri="{BB962C8B-B14F-4D97-AF65-F5344CB8AC3E}">
        <p14:creationId xmlns:p14="http://schemas.microsoft.com/office/powerpoint/2010/main" val="247741737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49754" y="1420863"/>
            <a:ext cx="10442246" cy="4893647"/>
          </a:xfrm>
          <a:prstGeom prst="rect">
            <a:avLst/>
          </a:prstGeom>
          <a:noFill/>
        </p:spPr>
        <p:txBody>
          <a:bodyPr wrap="square" rtlCol="0">
            <a:spAutoFit/>
          </a:bodyPr>
          <a:lstStyle/>
          <a:p>
            <a:pPr marL="457200" indent="-457200" eaLnBrk="1" fontAlgn="auto" hangingPunct="1">
              <a:spcAft>
                <a:spcPts val="0"/>
              </a:spcAft>
              <a:buFont typeface="Wingdings" panose="05000000000000000000" pitchFamily="2" charset="2"/>
              <a:buChar char="q"/>
              <a:tabLst>
                <a:tab pos="5711825" algn="l"/>
              </a:tabLst>
              <a:defRPr/>
            </a:pPr>
            <a:r>
              <a:rPr lang="en-US" sz="2600" b="1" dirty="0">
                <a:solidFill>
                  <a:srgbClr val="0A1F61"/>
                </a:solidFill>
              </a:rPr>
              <a:t>10 Most Common Managerial Behaviors</a:t>
            </a:r>
          </a:p>
          <a:p>
            <a:pPr marL="822960" lvl="2">
              <a:defRPr/>
            </a:pPr>
            <a:r>
              <a:rPr lang="en-US" sz="2600" b="1" dirty="0">
                <a:solidFill>
                  <a:srgbClr val="0A1F61"/>
                </a:solidFill>
              </a:rPr>
              <a:t>1.Communication</a:t>
            </a:r>
          </a:p>
          <a:p>
            <a:pPr marL="822960" lvl="2">
              <a:defRPr/>
            </a:pPr>
            <a:r>
              <a:rPr lang="en-US" sz="2600" b="1" dirty="0">
                <a:solidFill>
                  <a:srgbClr val="0A1F61"/>
                </a:solidFill>
              </a:rPr>
              <a:t>2.Achievement Result Orientation</a:t>
            </a:r>
          </a:p>
          <a:p>
            <a:pPr marL="822960" lvl="2">
              <a:defRPr/>
            </a:pPr>
            <a:r>
              <a:rPr lang="en-US" sz="2600" b="1" dirty="0">
                <a:solidFill>
                  <a:srgbClr val="0A1F61"/>
                </a:solidFill>
              </a:rPr>
              <a:t>3.Customer Focus</a:t>
            </a:r>
          </a:p>
          <a:p>
            <a:pPr marL="822960" lvl="2">
              <a:defRPr/>
            </a:pPr>
            <a:r>
              <a:rPr lang="en-US" sz="2600" b="1" dirty="0">
                <a:solidFill>
                  <a:srgbClr val="0A1F61"/>
                </a:solidFill>
              </a:rPr>
              <a:t>4.Teamwork</a:t>
            </a:r>
          </a:p>
          <a:p>
            <a:pPr marL="822960" lvl="2">
              <a:defRPr/>
            </a:pPr>
            <a:r>
              <a:rPr lang="en-US" sz="2600" b="1" dirty="0">
                <a:solidFill>
                  <a:srgbClr val="0A1F61"/>
                </a:solidFill>
              </a:rPr>
              <a:t>5.Leadership</a:t>
            </a:r>
          </a:p>
          <a:p>
            <a:pPr marL="822960" lvl="2">
              <a:defRPr/>
            </a:pPr>
            <a:r>
              <a:rPr lang="en-US" sz="2600" b="1" dirty="0">
                <a:solidFill>
                  <a:srgbClr val="0A1F61"/>
                </a:solidFill>
              </a:rPr>
              <a:t>6.Planning &amp; Organizing</a:t>
            </a:r>
          </a:p>
          <a:p>
            <a:pPr marL="822960" lvl="2">
              <a:defRPr/>
            </a:pPr>
            <a:r>
              <a:rPr lang="en-US" sz="2600" b="1" dirty="0">
                <a:solidFill>
                  <a:srgbClr val="0A1F61"/>
                </a:solidFill>
              </a:rPr>
              <a:t>7.Commercial/Business Awareness</a:t>
            </a:r>
          </a:p>
          <a:p>
            <a:pPr marL="822960" lvl="2">
              <a:defRPr/>
            </a:pPr>
            <a:r>
              <a:rPr lang="en-US" sz="2600" b="1" dirty="0">
                <a:solidFill>
                  <a:srgbClr val="0A1F61"/>
                </a:solidFill>
              </a:rPr>
              <a:t>8.</a:t>
            </a:r>
            <a:r>
              <a:rPr lang="en-US" sz="2600" b="1" dirty="0">
                <a:solidFill>
                  <a:srgbClr val="C00000"/>
                </a:solidFill>
              </a:rPr>
              <a:t>Flexibility</a:t>
            </a:r>
            <a:r>
              <a:rPr lang="en-US" sz="2600" b="1" dirty="0">
                <a:solidFill>
                  <a:srgbClr val="0A1F61"/>
                </a:solidFill>
              </a:rPr>
              <a:t>/Adaptability</a:t>
            </a:r>
          </a:p>
          <a:p>
            <a:pPr marL="822960" lvl="2">
              <a:defRPr/>
            </a:pPr>
            <a:r>
              <a:rPr lang="en-US" sz="2600" b="1" dirty="0">
                <a:solidFill>
                  <a:srgbClr val="0A1F61"/>
                </a:solidFill>
              </a:rPr>
              <a:t>9.Developing Others</a:t>
            </a:r>
          </a:p>
          <a:p>
            <a:pPr marL="822960" lvl="2">
              <a:defRPr/>
            </a:pPr>
            <a:r>
              <a:rPr lang="en-US" sz="2600" b="1" dirty="0">
                <a:solidFill>
                  <a:srgbClr val="0A1F61"/>
                </a:solidFill>
              </a:rPr>
              <a:t>10.Problem Solving</a:t>
            </a:r>
          </a:p>
          <a:p>
            <a:pPr marL="365760" lvl="1" eaLnBrk="1" fontAlgn="auto" hangingPunct="1">
              <a:spcAft>
                <a:spcPts val="0"/>
              </a:spcAft>
              <a:defRPr/>
            </a:pPr>
            <a:r>
              <a:rPr lang="en-US" sz="2600" b="1" dirty="0">
                <a:solidFill>
                  <a:srgbClr val="0A1F61"/>
                </a:solidFill>
              </a:rPr>
              <a:t>	</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592021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Qualities of Successful Managers</a:t>
            </a:r>
          </a:p>
        </p:txBody>
      </p:sp>
    </p:spTree>
    <p:extLst>
      <p:ext uri="{BB962C8B-B14F-4D97-AF65-F5344CB8AC3E}">
        <p14:creationId xmlns:p14="http://schemas.microsoft.com/office/powerpoint/2010/main" val="246770862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2525758"/>
            <a:ext cx="221078" cy="2503561"/>
          </a:xfrm>
          <a:prstGeom prst="rect">
            <a:avLst/>
          </a:prstGeom>
        </p:spPr>
      </p:pic>
      <p:pic>
        <p:nvPicPr>
          <p:cNvPr id="5" name="Picture 4"/>
          <p:cNvPicPr>
            <a:picLocks noChangeAspect="1"/>
          </p:cNvPicPr>
          <p:nvPr/>
        </p:nvPicPr>
        <p:blipFill>
          <a:blip r:embed="rId2"/>
          <a:stretch>
            <a:fillRect/>
          </a:stretch>
        </p:blipFill>
        <p:spPr>
          <a:xfrm>
            <a:off x="10557461" y="2525758"/>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680472" y="463429"/>
            <a:ext cx="6097978" cy="1028423"/>
          </a:xfrm>
          <a:prstGeom prst="rect">
            <a:avLst/>
          </a:prstGeom>
          <a:noFill/>
        </p:spPr>
        <p:txBody>
          <a:bodyPr wrap="square">
            <a:spAutoFit/>
          </a:bodyPr>
          <a:lstStyle/>
          <a:p>
            <a:pPr marL="517525" algn="just">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What is Leadership?</a:t>
            </a:r>
          </a:p>
        </p:txBody>
      </p:sp>
      <p:pic>
        <p:nvPicPr>
          <p:cNvPr id="6" name="Picture 5">
            <a:extLst>
              <a:ext uri="{FF2B5EF4-FFF2-40B4-BE49-F238E27FC236}">
                <a16:creationId xmlns:a16="http://schemas.microsoft.com/office/drawing/2014/main" id="{6D583597-03F1-5DD7-1396-A4811CFEC2A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Text&#10;&#10;Description automatically generated">
            <a:extLst>
              <a:ext uri="{FF2B5EF4-FFF2-40B4-BE49-F238E27FC236}">
                <a16:creationId xmlns:a16="http://schemas.microsoft.com/office/drawing/2014/main" id="{F7052883-575F-F5FD-DCAD-047C98F5E03E}"/>
              </a:ext>
            </a:extLst>
          </p:cNvPr>
          <p:cNvPicPr>
            <a:picLocks noChangeAspect="1"/>
          </p:cNvPicPr>
          <p:nvPr/>
        </p:nvPicPr>
        <p:blipFill>
          <a:blip r:embed="rId5">
            <a:duotone>
              <a:schemeClr val="accent4">
                <a:shade val="45000"/>
                <a:satMod val="135000"/>
              </a:schemeClr>
              <a:prstClr val="white"/>
            </a:duotone>
            <a:extLst>
              <a:ext uri="{BEBA8EAE-BF5A-486C-A8C5-ECC9F3942E4B}">
                <a14:imgProps xmlns:a14="http://schemas.microsoft.com/office/drawing/2010/main">
                  <a14:imgLayer r:embed="rId6">
                    <a14:imgEffect>
                      <a14:sharpenSoften amount="50000"/>
                    </a14:imgEffect>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4879518" y="1692234"/>
            <a:ext cx="5429982" cy="4188125"/>
          </a:xfrm>
          <a:prstGeom prst="rect">
            <a:avLst/>
          </a:prstGeom>
        </p:spPr>
      </p:pic>
    </p:spTree>
    <p:extLst>
      <p:ext uri="{BB962C8B-B14F-4D97-AF65-F5344CB8AC3E}">
        <p14:creationId xmlns:p14="http://schemas.microsoft.com/office/powerpoint/2010/main" val="257230655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324505"/>
            <a:ext cx="5973890" cy="1569660"/>
          </a:xfrm>
          <a:prstGeom prst="rect">
            <a:avLst/>
          </a:prstGeom>
          <a:noFill/>
        </p:spPr>
        <p:txBody>
          <a:bodyPr wrap="square" rtlCol="0">
            <a:spAutoFit/>
          </a:bodyPr>
          <a:lstStyle/>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Leading people</a:t>
            </a: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Influencing people</a:t>
            </a: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Commanding people </a:t>
            </a:r>
            <a:r>
              <a:rPr lang="ar-EG" sz="2400" b="1" dirty="0">
                <a:solidFill>
                  <a:srgbClr val="0A1F61"/>
                </a:solidFill>
                <a:latin typeface="Tajawal ExtraBold" panose="00000800000000000000" pitchFamily="2" charset="-78"/>
                <a:cs typeface="Tajawal ExtraBold" panose="00000800000000000000" pitchFamily="2" charset="-78"/>
              </a:rPr>
              <a:t>آمر الناس</a:t>
            </a:r>
            <a:endParaRPr lang="en-US" sz="2400" b="1" dirty="0">
              <a:solidFill>
                <a:srgbClr val="0A1F61"/>
              </a:solidFill>
              <a:latin typeface="Tajawal ExtraBold" panose="00000800000000000000" pitchFamily="2" charset="-78"/>
              <a:cs typeface="Tajawal ExtraBold" panose="00000800000000000000" pitchFamily="2" charset="-78"/>
            </a:endParaRP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Guiding people</a:t>
            </a:r>
          </a:p>
        </p:txBody>
      </p:sp>
      <p:sp>
        <p:nvSpPr>
          <p:cNvPr id="11" name="TextBox 10">
            <a:extLst>
              <a:ext uri="{FF2B5EF4-FFF2-40B4-BE49-F238E27FC236}">
                <a16:creationId xmlns:a16="http://schemas.microsoft.com/office/drawing/2014/main" id="{FABCB7A5-865E-AD3D-5FE7-8FF050C682AC}"/>
              </a:ext>
            </a:extLst>
          </p:cNvPr>
          <p:cNvSpPr txBox="1"/>
          <p:nvPr/>
        </p:nvSpPr>
        <p:spPr>
          <a:xfrm>
            <a:off x="1919864" y="3267542"/>
            <a:ext cx="8861129" cy="1846659"/>
          </a:xfrm>
          <a:prstGeom prst="rect">
            <a:avLst/>
          </a:prstGeom>
          <a:noFill/>
        </p:spPr>
        <p:txBody>
          <a:bodyPr wrap="square">
            <a:spAutoFit/>
          </a:bodyPr>
          <a:lstStyle/>
          <a:p>
            <a:r>
              <a:rPr lang="en-US" sz="2400" b="1" dirty="0">
                <a:solidFill>
                  <a:srgbClr val="C00000"/>
                </a:solidFill>
                <a:cs typeface="Tajawal ExtraBold" panose="00000800000000000000" pitchFamily="2" charset="-78"/>
              </a:rPr>
              <a:t>Leadership in Times of Change</a:t>
            </a:r>
          </a:p>
          <a:p>
            <a:pPr algn="just"/>
            <a:r>
              <a:rPr lang="en-US" sz="2400" dirty="0">
                <a:solidFill>
                  <a:srgbClr val="0A1F61"/>
                </a:solidFill>
                <a:cs typeface="Tajawal ExtraBold" panose="00000800000000000000" pitchFamily="2" charset="-78"/>
              </a:rPr>
              <a:t>Good leaders are sensitive to the impact of change &amp; uncertainty</a:t>
            </a:r>
          </a:p>
          <a:p>
            <a:pPr algn="just"/>
            <a:r>
              <a:rPr lang="en-US" sz="2400" dirty="0">
                <a:solidFill>
                  <a:srgbClr val="0A1F61"/>
                </a:solidFill>
                <a:cs typeface="Tajawal ExtraBold" panose="00000800000000000000" pitchFamily="2" charset="-78"/>
              </a:rPr>
              <a:t>“Effective change leadership is the key to shifting people’s perceptions from </a:t>
            </a:r>
            <a:r>
              <a:rPr lang="en-US" sz="2400" dirty="0">
                <a:solidFill>
                  <a:srgbClr val="C00000"/>
                </a:solidFill>
                <a:cs typeface="Tajawal ExtraBold" panose="00000800000000000000" pitchFamily="2" charset="-78"/>
              </a:rPr>
              <a:t>seeing change as a threat to seeing it as an exciting challenge</a:t>
            </a:r>
            <a:r>
              <a:rPr lang="en-US" sz="2400" dirty="0">
                <a:solidFill>
                  <a:srgbClr val="0A1F61"/>
                </a:solidFill>
                <a:cs typeface="Tajawal ExtraBold" panose="00000800000000000000" pitchFamily="2" charset="-78"/>
              </a:rPr>
              <a:t>”</a:t>
            </a:r>
          </a:p>
          <a:p>
            <a:pPr algn="r"/>
            <a:r>
              <a:rPr lang="en-US" b="1" dirty="0">
                <a:solidFill>
                  <a:srgbClr val="0A1F61"/>
                </a:solidFill>
                <a:cs typeface="Tajawal ExtraBold" panose="00000800000000000000" pitchFamily="2" charset="-78"/>
              </a:rPr>
              <a:t>Hooper &amp; Potter</a:t>
            </a:r>
          </a:p>
        </p:txBody>
      </p:sp>
      <p:pic>
        <p:nvPicPr>
          <p:cNvPr id="10" name="Audio 15">
            <a:hlinkClick r:id="" action="ppaction://media"/>
            <a:extLst>
              <a:ext uri="{FF2B5EF4-FFF2-40B4-BE49-F238E27FC236}">
                <a16:creationId xmlns:a16="http://schemas.microsoft.com/office/drawing/2014/main" id="{891696BB-334D-E7C7-A8E4-DBEE1AA17AA5}"/>
              </a:ext>
            </a:extLst>
          </p:cNvPr>
          <p:cNvPicPr>
            <a:picLocks noChangeAspect="1"/>
          </p:cNvPicPr>
          <p:nvPr>
            <a:audioFile r:link="rId1"/>
            <p:extLst>
              <p:ext uri="{DAA4B4D4-6D71-4841-9C94-3DE7FCFB9230}">
                <p14:media xmlns:p14="http://schemas.microsoft.com/office/powerpoint/2010/main" r:embed="rId2">
                  <p14:trim st="672" end="722.6507"/>
                </p14:media>
              </p:ext>
            </p:extLst>
          </p:nvPr>
        </p:nvPicPr>
        <p:blipFill>
          <a:blip r:embed="rId9"/>
          <a:srcRect l="-325000" t="-160938" r="-325000" b="-160938"/>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963074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569"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829134" y="1500542"/>
            <a:ext cx="9711126" cy="5170646"/>
          </a:xfrm>
          <a:prstGeom prst="rect">
            <a:avLst/>
          </a:prstGeom>
          <a:noFill/>
        </p:spPr>
        <p:txBody>
          <a:bodyPr wrap="square">
            <a:spAutoFit/>
          </a:bodyPr>
          <a:lstStyle/>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Leadership has increasingly become a concept more relevant to organizations because leading means managing change. </a:t>
            </a:r>
          </a:p>
          <a:p>
            <a:pPr algn="just" rtl="1"/>
            <a:r>
              <a:rPr lang="ar-EG" sz="2400" b="1" dirty="0">
                <a:solidFill>
                  <a:srgbClr val="0A1F61"/>
                </a:solidFill>
                <a:cs typeface="Tajawal ExtraBold" panose="00000800000000000000" pitchFamily="2" charset="-78"/>
              </a:rPr>
              <a:t>لقد أصبحت القيادة مفهوما أكثر أهمية بالنسبة للمنظمات لأن القيادة تعني إدارة التغيير.</a:t>
            </a: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Nowadays, we live in an ever-changing world and the media and entertainment industry is affected. </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The technological changes, the </a:t>
            </a:r>
            <a:r>
              <a:rPr lang="en-US" sz="2400" b="1" dirty="0">
                <a:solidFill>
                  <a:srgbClr val="C00000"/>
                </a:solidFill>
                <a:cs typeface="Tajawal ExtraBold" panose="00000800000000000000" pitchFamily="2" charset="-78"/>
              </a:rPr>
              <a:t>citizen journalism</a:t>
            </a:r>
            <a:r>
              <a:rPr lang="en-US" sz="2400" b="1" dirty="0">
                <a:solidFill>
                  <a:srgbClr val="0A1F61"/>
                </a:solidFill>
                <a:cs typeface="Tajawal ExtraBold" panose="00000800000000000000" pitchFamily="2" charset="-78"/>
              </a:rPr>
              <a:t>, the </a:t>
            </a:r>
            <a:r>
              <a:rPr lang="en-US" sz="2400" b="1" dirty="0">
                <a:solidFill>
                  <a:srgbClr val="C00000"/>
                </a:solidFill>
                <a:cs typeface="Tajawal ExtraBold" panose="00000800000000000000" pitchFamily="2" charset="-78"/>
              </a:rPr>
              <a:t>lowering</a:t>
            </a:r>
            <a:r>
              <a:rPr lang="en-US" sz="2400" b="1" dirty="0">
                <a:solidFill>
                  <a:srgbClr val="0A1F61"/>
                </a:solidFill>
                <a:cs typeface="Tajawal ExtraBold" panose="00000800000000000000" pitchFamily="2" charset="-78"/>
              </a:rPr>
              <a:t> of entry </a:t>
            </a:r>
            <a:r>
              <a:rPr lang="en-US" sz="2400" b="1" dirty="0">
                <a:solidFill>
                  <a:srgbClr val="C00000"/>
                </a:solidFill>
                <a:cs typeface="Tajawal ExtraBold" panose="00000800000000000000" pitchFamily="2" charset="-78"/>
              </a:rPr>
              <a:t>barriers</a:t>
            </a:r>
            <a:r>
              <a:rPr lang="en-US" sz="2400" b="1" dirty="0">
                <a:solidFill>
                  <a:srgbClr val="0A1F61"/>
                </a:solidFill>
                <a:cs typeface="Tajawal ExtraBold" panose="00000800000000000000" pitchFamily="2" charset="-78"/>
              </a:rPr>
              <a:t> and the </a:t>
            </a:r>
            <a:r>
              <a:rPr lang="en-US" sz="2400" b="1" dirty="0">
                <a:solidFill>
                  <a:srgbClr val="C00000"/>
                </a:solidFill>
                <a:cs typeface="Tajawal ExtraBold" panose="00000800000000000000" pitchFamily="2" charset="-78"/>
              </a:rPr>
              <a:t>rising competition </a:t>
            </a:r>
            <a:r>
              <a:rPr lang="en-US" sz="2400" b="1" dirty="0">
                <a:solidFill>
                  <a:srgbClr val="0A1F61"/>
                </a:solidFill>
                <a:cs typeface="Tajawal ExtraBold" panose="00000800000000000000" pitchFamily="2" charset="-78"/>
              </a:rPr>
              <a:t>have forced companies to look for talented and trained people who can lead.</a:t>
            </a:r>
          </a:p>
          <a:p>
            <a:pPr algn="just" rtl="1"/>
            <a:r>
              <a:rPr lang="ar-EG" sz="2400" b="1" dirty="0">
                <a:solidFill>
                  <a:srgbClr val="0A1F61"/>
                </a:solidFill>
                <a:cs typeface="Tajawal ExtraBold" panose="00000800000000000000" pitchFamily="2" charset="-78"/>
              </a:rPr>
              <a:t>إن التغيرات التكنولوجية وصحافة المواطن وخفض حواجز الدخول وتزايد المنافسة أجبرت الشركات على البحث عن أشخاص موهوبين ومدربين قادرين على القيادة.</a:t>
            </a:r>
            <a:endParaRPr lang="en-US" sz="2400" b="1" dirty="0">
              <a:solidFill>
                <a:srgbClr val="0A1F61"/>
              </a:solidFill>
              <a:cs typeface="Tajawal ExtraBold" panose="00000800000000000000" pitchFamily="2" charset="-78"/>
            </a:endParaRPr>
          </a:p>
          <a:p>
            <a:endParaRPr lang="en-US" sz="2400" b="1" dirty="0">
              <a:solidFill>
                <a:srgbClr val="0A1F61"/>
              </a:solidFill>
              <a:cs typeface="Tajawal ExtraBold" panose="00000800000000000000" pitchFamily="2" charset="-78"/>
            </a:endParaRPr>
          </a:p>
          <a:p>
            <a:endParaRPr lang="en-US" sz="2400" b="1" dirty="0">
              <a:solidFill>
                <a:srgbClr val="0A1F61"/>
              </a:solidFill>
              <a:cs typeface="Tajawal ExtraBold" panose="00000800000000000000" pitchFamily="2" charset="-78"/>
            </a:endParaRPr>
          </a:p>
          <a:p>
            <a:endParaRPr lang="en-US"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89533859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919864" y="1371912"/>
            <a:ext cx="9409196" cy="4462760"/>
          </a:xfrm>
          <a:prstGeom prst="rect">
            <a:avLst/>
          </a:prstGeom>
          <a:noFill/>
        </p:spPr>
        <p:txBody>
          <a:bodyPr wrap="square">
            <a:spAutoFit/>
          </a:bodyPr>
          <a:lstStyle/>
          <a:p>
            <a:pPr marL="342900" indent="-342900">
              <a:buFont typeface="Wingdings" panose="05000000000000000000" pitchFamily="2" charset="2"/>
              <a:buChar char="q"/>
            </a:pPr>
            <a:r>
              <a:rPr lang="en-US" sz="2400" b="1" dirty="0">
                <a:solidFill>
                  <a:srgbClr val="0A1F61"/>
                </a:solidFill>
                <a:cs typeface="Tajawal ExtraBold" panose="00000800000000000000" pitchFamily="2" charset="-78"/>
              </a:rPr>
              <a:t>A leader can make changes and evolves through the years. </a:t>
            </a:r>
          </a:p>
          <a:p>
            <a:pPr marL="800100" lvl="1" indent="-342900">
              <a:buFont typeface="Wingdings" panose="05000000000000000000" pitchFamily="2" charset="2"/>
              <a:buChar char="§"/>
            </a:pPr>
            <a:r>
              <a:rPr lang="en-US" sz="2000" b="1" dirty="0">
                <a:solidFill>
                  <a:srgbClr val="0A1F61"/>
                </a:solidFill>
                <a:cs typeface="Tajawal ExtraBold" panose="00000800000000000000" pitchFamily="2" charset="-78"/>
              </a:rPr>
              <a:t>Children identify themselves with football players, ballerinas, action heroes and even their parents. </a:t>
            </a:r>
          </a:p>
          <a:p>
            <a:pPr marL="800100" lvl="1" indent="-342900">
              <a:buFont typeface="Wingdings" panose="05000000000000000000" pitchFamily="2" charset="2"/>
              <a:buChar char="§"/>
            </a:pPr>
            <a:r>
              <a:rPr lang="en-US" sz="2000" b="1" dirty="0">
                <a:solidFill>
                  <a:srgbClr val="0A1F61"/>
                </a:solidFill>
                <a:cs typeface="Tajawal ExtraBold" panose="00000800000000000000" pitchFamily="2" charset="-78"/>
              </a:rPr>
              <a:t>Youngsters turn to look for identity in social leaders. </a:t>
            </a:r>
          </a:p>
          <a:p>
            <a:pPr marL="800100" lvl="1" indent="-342900">
              <a:buFont typeface="Wingdings" panose="05000000000000000000" pitchFamily="2" charset="2"/>
              <a:buChar char="§"/>
            </a:pPr>
            <a:r>
              <a:rPr lang="en-US" sz="2000" b="1" dirty="0">
                <a:solidFill>
                  <a:srgbClr val="0A1F61"/>
                </a:solidFill>
                <a:cs typeface="Tajawal ExtraBold" panose="00000800000000000000" pitchFamily="2" charset="-78"/>
              </a:rPr>
              <a:t>An adult will try to identify themselves with persons related to their field of work.</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Following with this definition, we could say that not only those elected, not even the senior managers of the organizations can be considered leaders. </a:t>
            </a:r>
          </a:p>
          <a:p>
            <a:pPr marL="800100" lvl="1" indent="-342900" algn="just">
              <a:buFont typeface="Wingdings" panose="05000000000000000000" pitchFamily="2" charset="2"/>
              <a:buChar char="§"/>
            </a:pPr>
            <a:r>
              <a:rPr lang="en-US" sz="2200" b="1" dirty="0">
                <a:solidFill>
                  <a:srgbClr val="0A1F61"/>
                </a:solidFill>
                <a:cs typeface="Tajawal ExtraBold" panose="00000800000000000000" pitchFamily="2" charset="-78"/>
              </a:rPr>
              <a:t>Those who manage an area of the company, a section, whether be a supervisor of a group, leader of a syndicate, coach, leader of a football team or dean at university’s school will be leaders, in different areas, but at the end will perform some kind of leadership.</a:t>
            </a:r>
          </a:p>
        </p:txBody>
      </p:sp>
    </p:spTree>
    <p:extLst>
      <p:ext uri="{BB962C8B-B14F-4D97-AF65-F5344CB8AC3E}">
        <p14:creationId xmlns:p14="http://schemas.microsoft.com/office/powerpoint/2010/main" val="190834386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665435" y="1610200"/>
            <a:ext cx="8861129" cy="3046988"/>
          </a:xfrm>
          <a:prstGeom prst="rect">
            <a:avLst/>
          </a:prstGeom>
          <a:noFill/>
        </p:spPr>
        <p:txBody>
          <a:bodyPr wrap="square">
            <a:spAutoFit/>
          </a:bodyPr>
          <a:lstStyle/>
          <a:p>
            <a:pPr marL="342900" indent="-342900">
              <a:buFont typeface="Wingdings" panose="05000000000000000000" pitchFamily="2" charset="2"/>
              <a:buChar char="q"/>
            </a:pPr>
            <a:r>
              <a:rPr lang="en-US" sz="2400" b="1" dirty="0">
                <a:solidFill>
                  <a:srgbClr val="0A1F61"/>
                </a:solidFill>
                <a:cs typeface="Tajawal ExtraBold" panose="00000800000000000000" pitchFamily="2" charset="-78"/>
              </a:rPr>
              <a:t>Becoming a leader is not easy, but </a:t>
            </a:r>
            <a:r>
              <a:rPr lang="en-US" sz="2400" b="1" dirty="0">
                <a:solidFill>
                  <a:srgbClr val="C00000"/>
                </a:solidFill>
                <a:cs typeface="Tajawal ExtraBold" panose="00000800000000000000" pitchFamily="2" charset="-78"/>
              </a:rPr>
              <a:t>learning how to lead </a:t>
            </a:r>
            <a:r>
              <a:rPr lang="en-US" sz="2400" b="1" dirty="0">
                <a:solidFill>
                  <a:srgbClr val="0A1F61"/>
                </a:solidFill>
                <a:cs typeface="Tajawal ExtraBold" panose="00000800000000000000" pitchFamily="2" charset="-78"/>
              </a:rPr>
              <a:t>is easier than it is believed since we all have the ability to lead. </a:t>
            </a:r>
          </a:p>
          <a:p>
            <a:pPr marL="342900" indent="-342900">
              <a:buFont typeface="Wingdings" panose="05000000000000000000" pitchFamily="2" charset="2"/>
              <a:buChar char="q"/>
            </a:pPr>
            <a:r>
              <a:rPr lang="en-US" sz="2400" b="1" dirty="0">
                <a:solidFill>
                  <a:srgbClr val="0A1F61"/>
                </a:solidFill>
                <a:cs typeface="Tajawal ExtraBold" panose="00000800000000000000" pitchFamily="2" charset="-78"/>
              </a:rPr>
              <a:t>Leaders must know themselves</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must know their strengths and weaknesses,</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what they want, </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how to communicate it, </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how to convince others,</a:t>
            </a:r>
          </a:p>
          <a:p>
            <a:pPr marL="800100" lvl="1" indent="-342900">
              <a:buFont typeface="Wingdings" panose="05000000000000000000" pitchFamily="2" charset="2"/>
              <a:buChar char="§"/>
            </a:pPr>
            <a:r>
              <a:rPr lang="en-US" sz="2400" b="1" dirty="0">
                <a:solidFill>
                  <a:srgbClr val="0A1F61"/>
                </a:solidFill>
                <a:cs typeface="Tajawal ExtraBold" panose="00000800000000000000" pitchFamily="2" charset="-78"/>
              </a:rPr>
              <a:t>how to get the necessary support to reach their goals. </a:t>
            </a:r>
          </a:p>
        </p:txBody>
      </p:sp>
    </p:spTree>
    <p:extLst>
      <p:ext uri="{BB962C8B-B14F-4D97-AF65-F5344CB8AC3E}">
        <p14:creationId xmlns:p14="http://schemas.microsoft.com/office/powerpoint/2010/main" val="51347288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665435" y="1610200"/>
            <a:ext cx="8861129"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Leaders can overcome their weakness and boost their strength.</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They focus on relationships and trust in others.</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They are not focusing on the number of followers that they have, but the quality of work that results from working with them. </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They are </a:t>
            </a:r>
            <a:r>
              <a:rPr lang="en-US" sz="2400" b="1" dirty="0">
                <a:solidFill>
                  <a:srgbClr val="C00000"/>
                </a:solidFill>
                <a:cs typeface="Tajawal ExtraBold" panose="00000800000000000000" pitchFamily="2" charset="-78"/>
              </a:rPr>
              <a:t>responsible for the efficiency </a:t>
            </a:r>
            <a:r>
              <a:rPr lang="en-US" sz="2400" b="1" dirty="0">
                <a:solidFill>
                  <a:srgbClr val="0A1F61"/>
                </a:solidFill>
                <a:cs typeface="Tajawal ExtraBold" panose="00000800000000000000" pitchFamily="2" charset="-78"/>
              </a:rPr>
              <a:t>of the organizations; therefore, the final responsibility will fall upon them.</a:t>
            </a:r>
            <a:endParaRPr lang="en-US" b="1" dirty="0">
              <a:solidFill>
                <a:srgbClr val="0A1F61"/>
              </a:solidFill>
              <a:cs typeface="Tajawal ExtraBold" panose="00000800000000000000" pitchFamily="2" charset="-78"/>
            </a:endParaRPr>
          </a:p>
        </p:txBody>
      </p:sp>
      <p:sp>
        <p:nvSpPr>
          <p:cNvPr id="9" name="TextBox 8">
            <a:extLst>
              <a:ext uri="{FF2B5EF4-FFF2-40B4-BE49-F238E27FC236}">
                <a16:creationId xmlns:a16="http://schemas.microsoft.com/office/drawing/2014/main" id="{012BF4E4-A06E-2ECD-1E79-6C5F2005A958}"/>
              </a:ext>
            </a:extLst>
          </p:cNvPr>
          <p:cNvSpPr txBox="1"/>
          <p:nvPr/>
        </p:nvSpPr>
        <p:spPr>
          <a:xfrm>
            <a:off x="4500403" y="3883231"/>
            <a:ext cx="2473754" cy="369332"/>
          </a:xfrm>
          <a:prstGeom prst="rect">
            <a:avLst/>
          </a:prstGeom>
          <a:noFill/>
        </p:spPr>
        <p:txBody>
          <a:bodyPr wrap="none" rtlCol="0">
            <a:spAutoFit/>
          </a:bodyPr>
          <a:lstStyle/>
          <a:p>
            <a:r>
              <a:rPr lang="ar-EG" b="1" dirty="0">
                <a:solidFill>
                  <a:srgbClr val="C00000"/>
                </a:solidFill>
              </a:rPr>
              <a:t>المسؤولية عن كفاءة المؤسسة</a:t>
            </a:r>
            <a:endParaRPr lang="en-US" b="1" dirty="0">
              <a:solidFill>
                <a:srgbClr val="C00000"/>
              </a:solidFill>
            </a:endParaRPr>
          </a:p>
        </p:txBody>
      </p:sp>
    </p:spTree>
    <p:extLst>
      <p:ext uri="{BB962C8B-B14F-4D97-AF65-F5344CB8AC3E}">
        <p14:creationId xmlns:p14="http://schemas.microsoft.com/office/powerpoint/2010/main" val="159433049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665435" y="1610200"/>
            <a:ext cx="8915479" cy="4801314"/>
          </a:xfrm>
          <a:prstGeom prst="rect">
            <a:avLst/>
          </a:prstGeom>
          <a:noFill/>
        </p:spPr>
        <p:txBody>
          <a:bodyPr wrap="square">
            <a:spAutoFit/>
          </a:bodyPr>
          <a:lstStyle/>
          <a:p>
            <a:pPr marL="342900" indent="-342900">
              <a:buFont typeface="Wingdings" panose="05000000000000000000" pitchFamily="2" charset="2"/>
              <a:buChar char="q"/>
            </a:pPr>
            <a:r>
              <a:rPr lang="en-US" sz="2400" b="1" dirty="0">
                <a:solidFill>
                  <a:srgbClr val="C00000"/>
                </a:solidFill>
                <a:cs typeface="Tajawal ExtraBold" panose="00000800000000000000" pitchFamily="2" charset="-78"/>
              </a:rPr>
              <a:t>Digital leadership </a:t>
            </a:r>
            <a:r>
              <a:rPr lang="en-US" sz="2400" b="1" dirty="0">
                <a:solidFill>
                  <a:srgbClr val="0A1F61"/>
                </a:solidFill>
                <a:cs typeface="Tajawal ExtraBold" panose="00000800000000000000" pitchFamily="2" charset="-78"/>
              </a:rPr>
              <a:t>is currently considered a necessity in improving organizational performance by creating competitive advantage in the era of the industrial revolution 4.0.</a:t>
            </a:r>
          </a:p>
          <a:p>
            <a:pPr marL="342900" indent="-342900" algn="just">
              <a:buFont typeface="Wingdings" panose="05000000000000000000" pitchFamily="2" charset="2"/>
              <a:buChar char="q"/>
            </a:pP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Digital leadership: </a:t>
            </a:r>
            <a:r>
              <a:rPr lang="en-US" sz="2400" dirty="0">
                <a:solidFill>
                  <a:srgbClr val="0A1F61"/>
                </a:solidFill>
                <a:cs typeface="Tajawal ExtraBold" panose="00000800000000000000" pitchFamily="2" charset="-78"/>
              </a:rPr>
              <a:t>practice-oriented research has linked digitization and leadership.</a:t>
            </a:r>
          </a:p>
          <a:p>
            <a:pPr marL="342900" indent="-342900" algn="just">
              <a:buFont typeface="Wingdings" panose="05000000000000000000" pitchFamily="2" charset="2"/>
              <a:buChar char="q"/>
            </a:pPr>
            <a:r>
              <a:rPr lang="en-US" sz="2400" b="1" dirty="0">
                <a:solidFill>
                  <a:srgbClr val="C00000"/>
                </a:solidFill>
                <a:cs typeface="Tajawal ExtraBold" panose="00000800000000000000" pitchFamily="2" charset="-78"/>
              </a:rPr>
              <a:t>Digital leadership </a:t>
            </a:r>
            <a:r>
              <a:rPr lang="en-US" sz="2400" dirty="0">
                <a:solidFill>
                  <a:srgbClr val="C00000"/>
                </a:solidFill>
                <a:cs typeface="Tajawal ExtraBold" panose="00000800000000000000" pitchFamily="2" charset="-78"/>
              </a:rPr>
              <a:t>refers to the leadership abilities to manage the staff’s online activities </a:t>
            </a:r>
            <a:r>
              <a:rPr lang="en-US" sz="2400" dirty="0">
                <a:solidFill>
                  <a:srgbClr val="0A1F61"/>
                </a:solidFill>
                <a:cs typeface="Tajawal ExtraBold" panose="00000800000000000000" pitchFamily="2" charset="-78"/>
              </a:rPr>
              <a:t>(e.g., posting product descriptions &amp; handling customer queries), </a:t>
            </a:r>
            <a:r>
              <a:rPr lang="en-US" sz="2400" dirty="0">
                <a:solidFill>
                  <a:srgbClr val="C00000"/>
                </a:solidFill>
                <a:cs typeface="Tajawal ExtraBold" panose="00000800000000000000" pitchFamily="2" charset="-78"/>
              </a:rPr>
              <a:t>leading marketing activities, problem-solving, and decision-making concerning online activities of the business.</a:t>
            </a:r>
          </a:p>
          <a:p>
            <a:pPr algn="just"/>
            <a:endParaRPr lang="en-US" sz="2400" b="1" dirty="0">
              <a:solidFill>
                <a:srgbClr val="0A1F61"/>
              </a:solidFill>
              <a:cs typeface="Tajawal ExtraBold" panose="00000800000000000000" pitchFamily="2" charset="-78"/>
            </a:endParaRPr>
          </a:p>
          <a:p>
            <a:pPr algn="just"/>
            <a:endParaRPr lang="en-US"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56056212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360380" y="2574979"/>
            <a:ext cx="6035526" cy="699230"/>
          </a:xfrm>
          <a:prstGeom prst="rect">
            <a:avLst/>
          </a:prstGeom>
          <a:noFill/>
        </p:spPr>
        <p:txBody>
          <a:bodyPr wrap="square">
            <a:spAutoFit/>
          </a:bodyPr>
          <a:lstStyle/>
          <a:p>
            <a:pPr marL="517525" algn="ctr">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Leadership Functions</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93017296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9212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Functions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36821" y="1362811"/>
            <a:ext cx="9012228"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Managers vs. Leaders - </a:t>
            </a:r>
            <a:r>
              <a:rPr lang="en-US" sz="2400" b="1" dirty="0">
                <a:solidFill>
                  <a:srgbClr val="C00000"/>
                </a:solidFill>
                <a:latin typeface="Tajawal ExtraBold" panose="00000800000000000000" pitchFamily="2" charset="-78"/>
                <a:cs typeface="Tajawal ExtraBold" panose="00000800000000000000" pitchFamily="2" charset="-78"/>
              </a:rPr>
              <a:t>Common Activities</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Planning</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Organizing</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Leading / Directing</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Controlling</a:t>
            </a:r>
          </a:p>
        </p:txBody>
      </p:sp>
    </p:spTree>
    <p:extLst>
      <p:ext uri="{BB962C8B-B14F-4D97-AF65-F5344CB8AC3E}">
        <p14:creationId xmlns:p14="http://schemas.microsoft.com/office/powerpoint/2010/main" val="273482838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02049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9212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Functions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Table 9">
            <a:extLst>
              <a:ext uri="{FF2B5EF4-FFF2-40B4-BE49-F238E27FC236}">
                <a16:creationId xmlns:a16="http://schemas.microsoft.com/office/drawing/2014/main" id="{95BEA478-9A07-84B1-0EA8-85914975CB18}"/>
              </a:ext>
            </a:extLst>
          </p:cNvPr>
          <p:cNvGraphicFramePr>
            <a:graphicFrameLocks noGrp="1"/>
          </p:cNvGraphicFramePr>
          <p:nvPr/>
        </p:nvGraphicFramePr>
        <p:xfrm>
          <a:off x="1880511" y="1475723"/>
          <a:ext cx="10013036" cy="4450702"/>
        </p:xfrm>
        <a:graphic>
          <a:graphicData uri="http://schemas.openxmlformats.org/drawingml/2006/table">
            <a:tbl>
              <a:tblPr firstRow="1" firstCol="1" bandRow="1">
                <a:tableStyleId>{5C22544A-7EE6-4342-B048-85BDC9FD1C3A}</a:tableStyleId>
              </a:tblPr>
              <a:tblGrid>
                <a:gridCol w="5006518">
                  <a:extLst>
                    <a:ext uri="{9D8B030D-6E8A-4147-A177-3AD203B41FA5}">
                      <a16:colId xmlns:a16="http://schemas.microsoft.com/office/drawing/2014/main" val="407560810"/>
                    </a:ext>
                  </a:extLst>
                </a:gridCol>
                <a:gridCol w="5006518">
                  <a:extLst>
                    <a:ext uri="{9D8B030D-6E8A-4147-A177-3AD203B41FA5}">
                      <a16:colId xmlns:a16="http://schemas.microsoft.com/office/drawing/2014/main" val="368968953"/>
                    </a:ext>
                  </a:extLst>
                </a:gridCol>
              </a:tblGrid>
              <a:tr h="309931">
                <a:tc gridSpan="2">
                  <a:txBody>
                    <a:bodyPr/>
                    <a:lstStyle/>
                    <a:p>
                      <a:pPr algn="ctr"/>
                      <a:r>
                        <a:rPr lang="en-US" sz="2400" b="1" kern="1200" dirty="0">
                          <a:solidFill>
                            <a:srgbClr val="C00000"/>
                          </a:solidFill>
                          <a:ea typeface="+mn-ea"/>
                          <a:cs typeface="Tajawal ExtraBold" panose="00000800000000000000" pitchFamily="2" charset="-78"/>
                        </a:rPr>
                        <a:t>Planning</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527155280"/>
                  </a:ext>
                </a:extLst>
              </a:tr>
              <a:tr h="1549659">
                <a:tc>
                  <a:txBody>
                    <a:bodyPr/>
                    <a:lstStyle/>
                    <a:p>
                      <a:r>
                        <a:rPr lang="en-US" sz="2000" b="1" kern="1200" dirty="0">
                          <a:solidFill>
                            <a:srgbClr val="0A1F61"/>
                          </a:solidFill>
                          <a:ea typeface="+mn-ea"/>
                          <a:cs typeface="Tajawal ExtraBold" panose="00000800000000000000" pitchFamily="2" charset="-78"/>
                        </a:rPr>
                        <a:t>Manager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Budgeting</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Sets targets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Detailed steps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Allocates resources</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a:txBody>
                    <a:bodyPr/>
                    <a:lstStyle/>
                    <a:p>
                      <a:r>
                        <a:rPr lang="en-US" sz="2000" b="1" kern="1200" dirty="0">
                          <a:solidFill>
                            <a:srgbClr val="0A1F61"/>
                          </a:solidFill>
                          <a:ea typeface="+mn-ea"/>
                          <a:cs typeface="Tajawal ExtraBold" panose="00000800000000000000" pitchFamily="2" charset="-78"/>
                        </a:rPr>
                        <a:t>Leader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Devises strategy</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Sets direction</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Creates vision</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tc>
                <a:extLst>
                  <a:ext uri="{0D108BD9-81ED-4DB2-BD59-A6C34878D82A}">
                    <a16:rowId xmlns:a16="http://schemas.microsoft.com/office/drawing/2014/main" val="3401938261"/>
                  </a:ext>
                </a:extLst>
              </a:tr>
              <a:tr h="309931">
                <a:tc gridSpan="2">
                  <a:txBody>
                    <a:bodyPr/>
                    <a:lstStyle/>
                    <a:p>
                      <a:pPr algn="ctr"/>
                      <a:r>
                        <a:rPr lang="en-US" sz="2400" b="1" kern="1200" dirty="0">
                          <a:solidFill>
                            <a:srgbClr val="C00000"/>
                          </a:solidFill>
                          <a:ea typeface="+mn-ea"/>
                          <a:cs typeface="Tajawal ExtraBold" panose="00000800000000000000" pitchFamily="2" charset="-78"/>
                        </a:rPr>
                        <a:t>Organizing</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289990480"/>
                  </a:ext>
                </a:extLst>
              </a:tr>
              <a:tr h="2169523">
                <a:tc>
                  <a:txBody>
                    <a:bodyPr/>
                    <a:lstStyle/>
                    <a:p>
                      <a:r>
                        <a:rPr lang="en-US" sz="2000" b="1" kern="1200" dirty="0">
                          <a:solidFill>
                            <a:srgbClr val="0A1F61"/>
                          </a:solidFill>
                          <a:ea typeface="+mn-ea"/>
                          <a:cs typeface="Tajawal ExtraBold" panose="00000800000000000000" pitchFamily="2" charset="-78"/>
                        </a:rPr>
                        <a:t>Manager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Creates structure</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Job descriptions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Staffing</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Hierarchy</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Delegates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Training</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a:txBody>
                    <a:bodyPr/>
                    <a:lstStyle/>
                    <a:p>
                      <a:r>
                        <a:rPr lang="en-US" sz="2000" b="1" kern="1200" dirty="0">
                          <a:solidFill>
                            <a:srgbClr val="0A1F61"/>
                          </a:solidFill>
                          <a:ea typeface="+mn-ea"/>
                          <a:cs typeface="Tajawal ExtraBold" panose="00000800000000000000" pitchFamily="2" charset="-78"/>
                        </a:rPr>
                        <a:t>Leader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Gets people on board for strategy</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Communication</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Networks</a:t>
                      </a:r>
                      <a:endParaRPr lang="en-US" sz="2000" b="1" kern="1200" dirty="0">
                        <a:solidFill>
                          <a:srgbClr val="0A1F61"/>
                        </a:solidFill>
                        <a:latin typeface="Times New Roman" panose="02020603050405020304" pitchFamily="18" charset="0"/>
                        <a:ea typeface="+mn-ea"/>
                        <a:cs typeface="Tajawal ExtraBold" panose="00000800000000000000" pitchFamily="2" charset="-78"/>
                      </a:endParaRPr>
                    </a:p>
                  </a:txBody>
                  <a:tcPr marL="68580" marR="68580" marT="0" marB="0"/>
                </a:tc>
                <a:extLst>
                  <a:ext uri="{0D108BD9-81ED-4DB2-BD59-A6C34878D82A}">
                    <a16:rowId xmlns:a16="http://schemas.microsoft.com/office/drawing/2014/main" val="1742038646"/>
                  </a:ext>
                </a:extLst>
              </a:tr>
            </a:tbl>
          </a:graphicData>
        </a:graphic>
      </p:graphicFrame>
    </p:spTree>
    <p:extLst>
      <p:ext uri="{BB962C8B-B14F-4D97-AF65-F5344CB8AC3E}">
        <p14:creationId xmlns:p14="http://schemas.microsoft.com/office/powerpoint/2010/main" val="66083306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02049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92126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Functions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Table 9">
            <a:extLst>
              <a:ext uri="{FF2B5EF4-FFF2-40B4-BE49-F238E27FC236}">
                <a16:creationId xmlns:a16="http://schemas.microsoft.com/office/drawing/2014/main" id="{95BEA478-9A07-84B1-0EA8-85914975CB18}"/>
              </a:ext>
            </a:extLst>
          </p:cNvPr>
          <p:cNvGraphicFramePr>
            <a:graphicFrameLocks noGrp="1"/>
          </p:cNvGraphicFramePr>
          <p:nvPr>
            <p:extLst>
              <p:ext uri="{D42A27DB-BD31-4B8C-83A1-F6EECF244321}">
                <p14:modId xmlns:p14="http://schemas.microsoft.com/office/powerpoint/2010/main" val="1728387751"/>
              </p:ext>
            </p:extLst>
          </p:nvPr>
        </p:nvGraphicFramePr>
        <p:xfrm>
          <a:off x="1874165" y="1474792"/>
          <a:ext cx="10013036" cy="4450702"/>
        </p:xfrm>
        <a:graphic>
          <a:graphicData uri="http://schemas.openxmlformats.org/drawingml/2006/table">
            <a:tbl>
              <a:tblPr firstRow="1" firstCol="1" bandRow="1">
                <a:tableStyleId>{5C22544A-7EE6-4342-B048-85BDC9FD1C3A}</a:tableStyleId>
              </a:tblPr>
              <a:tblGrid>
                <a:gridCol w="5006518">
                  <a:extLst>
                    <a:ext uri="{9D8B030D-6E8A-4147-A177-3AD203B41FA5}">
                      <a16:colId xmlns:a16="http://schemas.microsoft.com/office/drawing/2014/main" val="407560810"/>
                    </a:ext>
                  </a:extLst>
                </a:gridCol>
                <a:gridCol w="5006518">
                  <a:extLst>
                    <a:ext uri="{9D8B030D-6E8A-4147-A177-3AD203B41FA5}">
                      <a16:colId xmlns:a16="http://schemas.microsoft.com/office/drawing/2014/main" val="368968953"/>
                    </a:ext>
                  </a:extLst>
                </a:gridCol>
              </a:tblGrid>
              <a:tr h="309931">
                <a:tc gridSpan="2">
                  <a:txBody>
                    <a:bodyPr/>
                    <a:lstStyle/>
                    <a:p>
                      <a:pPr algn="ctr"/>
                      <a:r>
                        <a:rPr lang="en-US" sz="2400" b="1" kern="1200" dirty="0">
                          <a:solidFill>
                            <a:srgbClr val="C00000"/>
                          </a:solidFill>
                          <a:ea typeface="+mn-ea"/>
                          <a:cs typeface="Tajawal ExtraBold" panose="00000800000000000000" pitchFamily="2" charset="-78"/>
                        </a:rPr>
                        <a:t>Leading / Directing Work</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527155280"/>
                  </a:ext>
                </a:extLst>
              </a:tr>
              <a:tr h="1549659">
                <a:tc>
                  <a:txBody>
                    <a:bodyPr/>
                    <a:lstStyle/>
                    <a:p>
                      <a:r>
                        <a:rPr lang="en-US" sz="2000" b="1" kern="1200" dirty="0">
                          <a:solidFill>
                            <a:srgbClr val="0A1F61"/>
                          </a:solidFill>
                          <a:ea typeface="+mn-ea"/>
                          <a:cs typeface="Tajawal ExtraBold" panose="00000800000000000000" pitchFamily="2" charset="-78"/>
                        </a:rPr>
                        <a:t>Manager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Solves problems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Negotiates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Brings to consensus</a:t>
                      </a:r>
                    </a:p>
                  </a:txBody>
                  <a:tcPr marL="68580" marR="68580" marT="0" marB="0">
                    <a:solidFill>
                      <a:schemeClr val="accent1">
                        <a:lumMod val="60000"/>
                        <a:lumOff val="40000"/>
                      </a:schemeClr>
                    </a:solidFill>
                  </a:tcPr>
                </a:tc>
                <a:tc>
                  <a:txBody>
                    <a:bodyPr/>
                    <a:lstStyle/>
                    <a:p>
                      <a:r>
                        <a:rPr lang="en-US" sz="2000" b="1" kern="1200" dirty="0">
                          <a:solidFill>
                            <a:srgbClr val="0A1F61"/>
                          </a:solidFill>
                          <a:ea typeface="+mn-ea"/>
                          <a:cs typeface="Tajawal ExtraBold" panose="00000800000000000000" pitchFamily="2" charset="-78"/>
                        </a:rPr>
                        <a:t>Leader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Empowers people</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b="1" kern="1200" dirty="0">
                          <a:solidFill>
                            <a:srgbClr val="0A1F61"/>
                          </a:solidFill>
                          <a:ea typeface="+mn-ea"/>
                          <a:cs typeface="Tajawal ExtraBold" panose="00000800000000000000" pitchFamily="2" charset="-78"/>
                        </a:rPr>
                        <a:t>Cheerleads</a:t>
                      </a:r>
                      <a:r>
                        <a:rPr lang="ar-EG" sz="2000" b="1" kern="1200" dirty="0">
                          <a:solidFill>
                            <a:srgbClr val="0A1F61"/>
                          </a:solidFill>
                          <a:ea typeface="+mn-ea"/>
                          <a:cs typeface="Tajawal ExtraBold" panose="00000800000000000000" pitchFamily="2" charset="-78"/>
                        </a:rPr>
                        <a:t> </a:t>
                      </a:r>
                      <a:r>
                        <a:rPr lang="ar-EG" sz="2000" dirty="0"/>
                        <a:t>مُشَجِّع (بأنشطة وشعارات)</a:t>
                      </a:r>
                      <a:endParaRPr lang="en-US" sz="2000" b="1" kern="1200" dirty="0">
                        <a:solidFill>
                          <a:srgbClr val="0A1F61"/>
                        </a:solidFill>
                        <a:ea typeface="+mn-ea"/>
                        <a:cs typeface="Tajawal ExtraBold" panose="00000800000000000000" pitchFamily="2" charset="-78"/>
                      </a:endParaRP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Encourages</a:t>
                      </a:r>
                    </a:p>
                  </a:txBody>
                  <a:tcPr marL="68580" marR="68580" marT="0" marB="0"/>
                </a:tc>
                <a:extLst>
                  <a:ext uri="{0D108BD9-81ED-4DB2-BD59-A6C34878D82A}">
                    <a16:rowId xmlns:a16="http://schemas.microsoft.com/office/drawing/2014/main" val="3401938261"/>
                  </a:ext>
                </a:extLst>
              </a:tr>
              <a:tr h="309931">
                <a:tc gridSpan="2">
                  <a:txBody>
                    <a:bodyPr/>
                    <a:lstStyle/>
                    <a:p>
                      <a:pPr algn="ctr"/>
                      <a:r>
                        <a:rPr lang="en-US" sz="2400" b="1" kern="1200" dirty="0">
                          <a:solidFill>
                            <a:srgbClr val="C00000"/>
                          </a:solidFill>
                          <a:ea typeface="+mn-ea"/>
                          <a:cs typeface="Tajawal ExtraBold" panose="00000800000000000000" pitchFamily="2" charset="-78"/>
                        </a:rPr>
                        <a:t>Controlling</a:t>
                      </a:r>
                      <a:endParaRPr lang="en-US" sz="2400" b="1" kern="1200" dirty="0">
                        <a:solidFill>
                          <a:srgbClr val="C00000"/>
                        </a:solidFill>
                        <a:latin typeface="Times New Roman" panose="02020603050405020304" pitchFamily="18" charset="0"/>
                        <a:ea typeface="+mn-ea"/>
                        <a:cs typeface="Tajawal ExtraBold" panose="00000800000000000000" pitchFamily="2" charset="-78"/>
                      </a:endParaRPr>
                    </a:p>
                  </a:txBody>
                  <a:tcPr marL="68580" marR="68580" marT="0" marB="0">
                    <a:solidFill>
                      <a:schemeClr val="accent1">
                        <a:lumMod val="60000"/>
                        <a:lumOff val="40000"/>
                      </a:schemeClr>
                    </a:solidFill>
                  </a:tcPr>
                </a:tc>
                <a:tc hMerge="1">
                  <a:txBody>
                    <a:bodyPr/>
                    <a:lstStyle/>
                    <a:p>
                      <a:endParaRPr lang="en-US"/>
                    </a:p>
                  </a:txBody>
                  <a:tcPr/>
                </a:tc>
                <a:extLst>
                  <a:ext uri="{0D108BD9-81ED-4DB2-BD59-A6C34878D82A}">
                    <a16:rowId xmlns:a16="http://schemas.microsoft.com/office/drawing/2014/main" val="1289990480"/>
                  </a:ext>
                </a:extLst>
              </a:tr>
              <a:tr h="2169523">
                <a:tc>
                  <a:txBody>
                    <a:bodyPr/>
                    <a:lstStyle/>
                    <a:p>
                      <a:r>
                        <a:rPr lang="en-US" sz="2000" b="1" kern="1200" dirty="0">
                          <a:solidFill>
                            <a:srgbClr val="0A1F61"/>
                          </a:solidFill>
                          <a:ea typeface="+mn-ea"/>
                          <a:cs typeface="Tajawal ExtraBold" panose="00000800000000000000" pitchFamily="2" charset="-78"/>
                        </a:rPr>
                        <a:t>Manager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Implements control systems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Performance measures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Identifies variances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Fixes variances</a:t>
                      </a:r>
                    </a:p>
                  </a:txBody>
                  <a:tcPr marL="68580" marR="68580" marT="0" marB="0">
                    <a:solidFill>
                      <a:schemeClr val="accent1">
                        <a:lumMod val="60000"/>
                        <a:lumOff val="40000"/>
                      </a:schemeClr>
                    </a:solidFill>
                  </a:tcPr>
                </a:tc>
                <a:tc>
                  <a:txBody>
                    <a:bodyPr/>
                    <a:lstStyle/>
                    <a:p>
                      <a:r>
                        <a:rPr lang="en-US" sz="2000" b="1" kern="1200" dirty="0">
                          <a:solidFill>
                            <a:srgbClr val="0A1F61"/>
                          </a:solidFill>
                          <a:ea typeface="+mn-ea"/>
                          <a:cs typeface="Tajawal ExtraBold" panose="00000800000000000000" pitchFamily="2" charset="-78"/>
                        </a:rPr>
                        <a:t>Leader</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Motivates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Inspires</a:t>
                      </a:r>
                    </a:p>
                    <a:p>
                      <a:pPr marL="342900" indent="-342900">
                        <a:buFont typeface="Wingdings" panose="05000000000000000000" pitchFamily="2" charset="2"/>
                        <a:buChar char="§"/>
                      </a:pPr>
                      <a:r>
                        <a:rPr lang="en-US" sz="2000" b="1" kern="1200" dirty="0">
                          <a:solidFill>
                            <a:srgbClr val="0A1F61"/>
                          </a:solidFill>
                          <a:ea typeface="+mn-ea"/>
                          <a:cs typeface="Tajawal ExtraBold" panose="00000800000000000000" pitchFamily="2" charset="-78"/>
                        </a:rPr>
                        <a:t>Gives sense of accomplishment</a:t>
                      </a:r>
                      <a:r>
                        <a:rPr lang="ar-EG" sz="2000" b="1" kern="1200" dirty="0">
                          <a:solidFill>
                            <a:srgbClr val="0A1F61"/>
                          </a:solidFill>
                          <a:ea typeface="+mn-ea"/>
                          <a:cs typeface="Tajawal ExtraBold" panose="00000800000000000000" pitchFamily="2" charset="-78"/>
                        </a:rPr>
                        <a:t>إنجاز</a:t>
                      </a:r>
                      <a:endParaRPr lang="en-US" sz="2000" b="1" kern="1200" dirty="0">
                        <a:solidFill>
                          <a:srgbClr val="0A1F61"/>
                        </a:solidFill>
                        <a:ea typeface="+mn-ea"/>
                        <a:cs typeface="Tajawal ExtraBold" panose="00000800000000000000" pitchFamily="2" charset="-78"/>
                      </a:endParaRPr>
                    </a:p>
                  </a:txBody>
                  <a:tcPr marL="68580" marR="68580" marT="0" marB="0"/>
                </a:tc>
                <a:extLst>
                  <a:ext uri="{0D108BD9-81ED-4DB2-BD59-A6C34878D82A}">
                    <a16:rowId xmlns:a16="http://schemas.microsoft.com/office/drawing/2014/main" val="1742038646"/>
                  </a:ext>
                </a:extLst>
              </a:tr>
            </a:tbl>
          </a:graphicData>
        </a:graphic>
      </p:graphicFrame>
    </p:spTree>
    <p:extLst>
      <p:ext uri="{BB962C8B-B14F-4D97-AF65-F5344CB8AC3E}">
        <p14:creationId xmlns:p14="http://schemas.microsoft.com/office/powerpoint/2010/main" val="77419660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294842" y="1714500"/>
            <a:ext cx="6035526" cy="2084225"/>
          </a:xfrm>
          <a:prstGeom prst="rect">
            <a:avLst/>
          </a:prstGeom>
          <a:noFill/>
        </p:spPr>
        <p:txBody>
          <a:bodyPr wrap="square">
            <a:spAutoFit/>
          </a:bodyPr>
          <a:lstStyle/>
          <a:p>
            <a:pPr marL="517525" algn="ctr">
              <a:lnSpc>
                <a:spcPct val="150000"/>
              </a:lnSpc>
            </a:pPr>
            <a:r>
              <a:rPr lang="en-US" sz="3000" b="1" dirty="0">
                <a:ln w="0"/>
                <a:solidFill>
                  <a:srgbClr val="C00000"/>
                </a:solidFill>
                <a:effectLst>
                  <a:outerShdw blurRad="38100" dist="19050" dir="2700000" algn="tl" rotWithShape="0">
                    <a:schemeClr val="dk1">
                      <a:alpha val="40000"/>
                    </a:schemeClr>
                  </a:outerShdw>
                </a:effectLst>
                <a:latin typeface="Tajawal ExtraBold" panose="00000800000000000000" pitchFamily="2" charset="-78"/>
                <a:cs typeface="Tajawal ExtraBold" panose="00000800000000000000" pitchFamily="2" charset="-78"/>
              </a:rPr>
              <a:t>Comparison &amp; Discussion</a:t>
            </a:r>
          </a:p>
          <a:p>
            <a:pPr marL="517525" algn="ctr">
              <a:lnSpc>
                <a:spcPct val="150000"/>
              </a:lnSpc>
            </a:pPr>
            <a:r>
              <a:rPr lang="en-US" sz="3000" b="1" dirty="0">
                <a:solidFill>
                  <a:srgbClr val="0A1F61"/>
                </a:solidFill>
                <a:latin typeface="Tajawal ExtraBold" panose="00000800000000000000" pitchFamily="2" charset="-78"/>
                <a:cs typeface="Tajawal ExtraBold" panose="00000800000000000000" pitchFamily="2" charset="-78"/>
              </a:rPr>
              <a:t>Mangers &amp; Leaders Activities</a:t>
            </a:r>
          </a:p>
          <a:p>
            <a:pPr marL="517525" algn="ctr">
              <a:lnSpc>
                <a:spcPct val="150000"/>
              </a:lnSpc>
            </a:pPr>
            <a:endParaRPr lang="en-US" sz="3000" b="1" dirty="0">
              <a:solidFill>
                <a:srgbClr val="0A1F61"/>
              </a:solidFill>
              <a:latin typeface="Tajawal ExtraBold" panose="00000800000000000000" pitchFamily="2" charset="-78"/>
              <a:cs typeface="Tajawal ExtraBold" panose="00000800000000000000" pitchFamily="2" charset="-78"/>
            </a:endParaRP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73656792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02049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1887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Mangers &amp; Leaders Activities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22" name="Picture 21">
            <a:extLst>
              <a:ext uri="{FF2B5EF4-FFF2-40B4-BE49-F238E27FC236}">
                <a16:creationId xmlns:a16="http://schemas.microsoft.com/office/drawing/2014/main" id="{81602789-06F3-7761-BA52-6F4DDC087CED}"/>
              </a:ext>
            </a:extLst>
          </p:cNvPr>
          <p:cNvPicPr>
            <a:picLocks noChangeAspect="1"/>
          </p:cNvPicPr>
          <p:nvPr/>
        </p:nvPicPr>
        <p:blipFill>
          <a:blip r:embed="rId7">
            <a:duotone>
              <a:schemeClr val="accent5">
                <a:shade val="45000"/>
                <a:satMod val="135000"/>
              </a:schemeClr>
              <a:prstClr val="white"/>
            </a:duotone>
            <a:extLst>
              <a:ext uri="{BEBA8EAE-BF5A-486C-A8C5-ECC9F3942E4B}">
                <a14:imgProps xmlns:a14="http://schemas.microsoft.com/office/drawing/2010/main">
                  <a14:imgLayer r:embed="rId8">
                    <a14:imgEffect>
                      <a14:sharpenSoften amount="500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3930732" y="1387821"/>
            <a:ext cx="4544463" cy="4544463"/>
          </a:xfrm>
          <a:prstGeom prst="rect">
            <a:avLst/>
          </a:prstGeom>
        </p:spPr>
      </p:pic>
    </p:spTree>
    <p:extLst>
      <p:ext uri="{BB962C8B-B14F-4D97-AF65-F5344CB8AC3E}">
        <p14:creationId xmlns:p14="http://schemas.microsoft.com/office/powerpoint/2010/main" val="169833676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5075053" y="1847825"/>
            <a:ext cx="221078" cy="2503561"/>
          </a:xfrm>
          <a:prstGeom prst="rect">
            <a:avLst/>
          </a:prstGeom>
        </p:spPr>
      </p:pic>
      <p:pic>
        <p:nvPicPr>
          <p:cNvPr id="5" name="Picture 4"/>
          <p:cNvPicPr>
            <a:picLocks noChangeAspect="1"/>
          </p:cNvPicPr>
          <p:nvPr/>
        </p:nvPicPr>
        <p:blipFill>
          <a:blip r:embed="rId2"/>
          <a:stretch>
            <a:fillRect/>
          </a:stretch>
        </p:blipFill>
        <p:spPr>
          <a:xfrm>
            <a:off x="10504334" y="1847825"/>
            <a:ext cx="221078" cy="2503561"/>
          </a:xfrm>
          <a:prstGeom prst="rect">
            <a:avLst/>
          </a:prstGeom>
        </p:spPr>
      </p:pic>
      <p:pic>
        <p:nvPicPr>
          <p:cNvPr id="6" name="Picture 5">
            <a:extLst>
              <a:ext uri="{FF2B5EF4-FFF2-40B4-BE49-F238E27FC236}">
                <a16:creationId xmlns:a16="http://schemas.microsoft.com/office/drawing/2014/main" id="{65E30957-5415-6909-AFDE-502485D57AE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257" y="169936"/>
            <a:ext cx="2453719" cy="2203340"/>
          </a:xfrm>
          <a:prstGeom prst="rect">
            <a:avLst/>
          </a:prstGeom>
          <a:solidFill>
            <a:schemeClr val="bg1">
              <a:alpha val="62000"/>
            </a:schemeClr>
          </a:solidFill>
        </p:spPr>
      </p:pic>
      <p:sp>
        <p:nvSpPr>
          <p:cNvPr id="2" name="TextBox 1">
            <a:extLst>
              <a:ext uri="{FF2B5EF4-FFF2-40B4-BE49-F238E27FC236}">
                <a16:creationId xmlns:a16="http://schemas.microsoft.com/office/drawing/2014/main" id="{D0546136-D786-34D7-5E70-3548DC16701D}"/>
              </a:ext>
            </a:extLst>
          </p:cNvPr>
          <p:cNvSpPr txBox="1"/>
          <p:nvPr/>
        </p:nvSpPr>
        <p:spPr>
          <a:xfrm>
            <a:off x="4701564" y="2031397"/>
            <a:ext cx="5913309" cy="2136419"/>
          </a:xfrm>
          <a:prstGeom prst="rect">
            <a:avLst/>
          </a:prstGeom>
          <a:noFill/>
        </p:spPr>
        <p:txBody>
          <a:bodyPr wrap="square">
            <a:spAutoFit/>
          </a:bodyPr>
          <a:lstStyle/>
          <a:p>
            <a:pPr marL="517525" algn="ctr">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How to apply on </a:t>
            </a:r>
          </a:p>
          <a:p>
            <a:pPr marL="517525" algn="ctr">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Media Organization?</a:t>
            </a:r>
          </a:p>
        </p:txBody>
      </p:sp>
    </p:spTree>
    <p:extLst>
      <p:ext uri="{BB962C8B-B14F-4D97-AF65-F5344CB8AC3E}">
        <p14:creationId xmlns:p14="http://schemas.microsoft.com/office/powerpoint/2010/main" val="304566153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25684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Broadcast Programming Influences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29BA5A67-6598-C91A-2E94-D98544004472}"/>
              </a:ext>
            </a:extLst>
          </p:cNvPr>
          <p:cNvSpPr txBox="1">
            <a:spLocks/>
          </p:cNvSpPr>
          <p:nvPr/>
        </p:nvSpPr>
        <p:spPr>
          <a:xfrm>
            <a:off x="1328085" y="1456818"/>
            <a:ext cx="10656908" cy="52367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b="1" dirty="0">
                <a:solidFill>
                  <a:srgbClr val="0A1F61"/>
                </a:solidFill>
              </a:rPr>
              <a:t>Broadcast programming is determined by four influences:</a:t>
            </a:r>
            <a:endParaRPr lang="en-US" altLang="en-US" dirty="0">
              <a:solidFill>
                <a:srgbClr val="0A1F61"/>
              </a:solidFill>
            </a:endParaRPr>
          </a:p>
          <a:p>
            <a:pPr marL="823913" lvl="1" indent="-457200">
              <a:buFont typeface="Tw Cen MT" panose="020B0602020104020603" pitchFamily="34" charset="0"/>
              <a:buAutoNum type="arabicPeriod"/>
            </a:pPr>
            <a:r>
              <a:rPr lang="en-US" altLang="en-US" sz="2000" b="1" dirty="0">
                <a:solidFill>
                  <a:srgbClr val="0A1F61"/>
                </a:solidFill>
              </a:rPr>
              <a:t>The Audience</a:t>
            </a:r>
            <a:r>
              <a:rPr lang="ar-EG" altLang="en-US" sz="2000" b="1" dirty="0">
                <a:solidFill>
                  <a:srgbClr val="0A1F61"/>
                </a:solidFill>
              </a:rPr>
              <a:t>الجمهور </a:t>
            </a:r>
            <a:r>
              <a:rPr lang="en-US" altLang="en-US" sz="2000" b="1" dirty="0">
                <a:solidFill>
                  <a:srgbClr val="0A1F61"/>
                </a:solidFill>
              </a:rPr>
              <a:t>: </a:t>
            </a:r>
            <a:r>
              <a:rPr lang="en-US" altLang="en-US" sz="2000" dirty="0">
                <a:solidFill>
                  <a:srgbClr val="0A1F61"/>
                </a:solidFill>
              </a:rPr>
              <a:t>Want to hear or view program content that satisfies their need at a particular time. Programs must attract listeners or viewers and satisfy their needs.</a:t>
            </a:r>
          </a:p>
          <a:p>
            <a:pPr marL="823913" lvl="1" indent="-457200">
              <a:buFont typeface="Tw Cen MT" panose="020B0602020104020603" pitchFamily="34" charset="0"/>
              <a:buAutoNum type="arabicPeriod"/>
            </a:pPr>
            <a:r>
              <a:rPr lang="en-US" altLang="en-US" sz="2000" b="1" dirty="0">
                <a:solidFill>
                  <a:srgbClr val="0A1F61"/>
                </a:solidFill>
              </a:rPr>
              <a:t>The Broadcaster</a:t>
            </a:r>
            <a:r>
              <a:rPr lang="ar-EG" altLang="en-US" sz="2000" b="1" dirty="0">
                <a:solidFill>
                  <a:srgbClr val="0A1F61"/>
                </a:solidFill>
              </a:rPr>
              <a:t>الإذاعي </a:t>
            </a:r>
            <a:r>
              <a:rPr lang="en-US" altLang="en-US" sz="2000" b="1" dirty="0">
                <a:solidFill>
                  <a:srgbClr val="0A1F61"/>
                </a:solidFill>
              </a:rPr>
              <a:t>: </a:t>
            </a:r>
            <a:r>
              <a:rPr lang="en-US" altLang="en-US" sz="2000" dirty="0">
                <a:solidFill>
                  <a:srgbClr val="0A1F61"/>
                </a:solidFill>
              </a:rPr>
              <a:t>Responsible for operating the station profitably for its owners. General rule: the greater the audience, the greater the profit. Must select and schedule programs to attract as big an audience as possible.</a:t>
            </a:r>
          </a:p>
          <a:p>
            <a:pPr marL="823913" lvl="1" indent="-457200">
              <a:buFont typeface="Tw Cen MT" panose="020B0602020104020603" pitchFamily="34" charset="0"/>
              <a:buAutoNum type="arabicPeriod"/>
            </a:pPr>
            <a:r>
              <a:rPr lang="en-US" altLang="en-US" sz="2000" b="1" dirty="0">
                <a:solidFill>
                  <a:srgbClr val="0A1F61"/>
                </a:solidFill>
              </a:rPr>
              <a:t>The Advertiser</a:t>
            </a:r>
            <a:r>
              <a:rPr lang="ar-EG" altLang="en-US" sz="2000" b="1" dirty="0">
                <a:solidFill>
                  <a:srgbClr val="0A1F61"/>
                </a:solidFill>
              </a:rPr>
              <a:t>المعلن </a:t>
            </a:r>
            <a:r>
              <a:rPr lang="en-US" altLang="en-US" sz="2000" b="1" dirty="0">
                <a:solidFill>
                  <a:srgbClr val="0A1F61"/>
                </a:solidFill>
              </a:rPr>
              <a:t>: </a:t>
            </a:r>
            <a:r>
              <a:rPr lang="en-US" altLang="en-US" sz="2000" dirty="0">
                <a:solidFill>
                  <a:srgbClr val="0A1F61"/>
                </a:solidFill>
              </a:rPr>
              <a:t>Uses radio or TV station to bring a product or service to the attention of those most likely to use it. Wants programming that attracts as big a number of people as possible among target audience, plus competitive cost.</a:t>
            </a:r>
          </a:p>
          <a:p>
            <a:pPr marL="823913" lvl="1" indent="-457200">
              <a:buFont typeface="Tw Cen MT" panose="020B0602020104020603" pitchFamily="34" charset="0"/>
              <a:buAutoNum type="arabicPeriod"/>
            </a:pPr>
            <a:r>
              <a:rPr lang="en-US" altLang="en-US" sz="2000" b="1" dirty="0">
                <a:solidFill>
                  <a:srgbClr val="0A1F61"/>
                </a:solidFill>
              </a:rPr>
              <a:t>The Regulator</a:t>
            </a:r>
            <a:r>
              <a:rPr lang="ar-EG" altLang="en-US" sz="2000" b="1" dirty="0">
                <a:solidFill>
                  <a:srgbClr val="0A1F61"/>
                </a:solidFill>
              </a:rPr>
              <a:t>المنظم </a:t>
            </a:r>
            <a:r>
              <a:rPr lang="en-US" altLang="en-US" sz="2000" b="1" dirty="0">
                <a:solidFill>
                  <a:srgbClr val="0A1F61"/>
                </a:solidFill>
              </a:rPr>
              <a:t>: </a:t>
            </a:r>
            <a:r>
              <a:rPr lang="en-US" altLang="en-US" sz="2000" dirty="0">
                <a:solidFill>
                  <a:srgbClr val="0A1F61"/>
                </a:solidFill>
              </a:rPr>
              <a:t>Goal is to ensure station is operated in a way that serves the public interest.  Compels or encourages broadcasters to use programming practices to satisfy that goal.</a:t>
            </a:r>
          </a:p>
          <a:p>
            <a:pPr marL="823913" lvl="1" indent="-457200">
              <a:buFont typeface="Wingdings 2" panose="05020102010507070707" pitchFamily="18" charset="2"/>
              <a:buNone/>
            </a:pPr>
            <a:r>
              <a:rPr lang="en-US" altLang="en-US" sz="2000" i="1" dirty="0">
                <a:solidFill>
                  <a:srgbClr val="0A1F61"/>
                </a:solidFill>
              </a:rPr>
              <a:t>The programming you see on TV results from effective interaction of these four influences</a:t>
            </a:r>
          </a:p>
        </p:txBody>
      </p:sp>
    </p:spTree>
    <p:extLst>
      <p:ext uri="{BB962C8B-B14F-4D97-AF65-F5344CB8AC3E}">
        <p14:creationId xmlns:p14="http://schemas.microsoft.com/office/powerpoint/2010/main" val="148609708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342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83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Program Department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A5B05FA5-11D4-1A66-2B96-CD9CB818B6B4}"/>
              </a:ext>
            </a:extLst>
          </p:cNvPr>
          <p:cNvSpPr txBox="1">
            <a:spLocks/>
          </p:cNvSpPr>
          <p:nvPr/>
        </p:nvSpPr>
        <p:spPr>
          <a:xfrm>
            <a:off x="1874165" y="1303434"/>
            <a:ext cx="9902229"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solidFill>
                  <a:srgbClr val="0A1F61"/>
                </a:solidFill>
              </a:rPr>
              <a:t>Programming most important factor in determining station’s success.</a:t>
            </a:r>
          </a:p>
          <a:p>
            <a:pPr lvl="1"/>
            <a:r>
              <a:rPr lang="en-US" altLang="en-US" sz="1800" dirty="0">
                <a:solidFill>
                  <a:srgbClr val="0A1F61"/>
                </a:solidFill>
              </a:rPr>
              <a:t>Need to attract large segment of target audience.</a:t>
            </a:r>
          </a:p>
          <a:p>
            <a:pPr lvl="1"/>
            <a:r>
              <a:rPr lang="en-US" altLang="en-US" sz="1800" dirty="0">
                <a:solidFill>
                  <a:srgbClr val="0A1F61"/>
                </a:solidFill>
              </a:rPr>
              <a:t>If successful, will attract advertisers.</a:t>
            </a:r>
            <a:endParaRPr lang="en-US" altLang="en-US" dirty="0">
              <a:solidFill>
                <a:srgbClr val="0A1F61"/>
              </a:solidFill>
            </a:endParaRPr>
          </a:p>
          <a:p>
            <a:r>
              <a:rPr lang="en-US" altLang="en-US" dirty="0">
                <a:solidFill>
                  <a:srgbClr val="0A1F61"/>
                </a:solidFill>
              </a:rPr>
              <a:t>Responsibility of Program Department</a:t>
            </a:r>
          </a:p>
          <a:p>
            <a:r>
              <a:rPr lang="en-US" altLang="en-US" dirty="0">
                <a:solidFill>
                  <a:srgbClr val="0A1F61"/>
                </a:solidFill>
              </a:rPr>
              <a:t>Major functions:</a:t>
            </a:r>
          </a:p>
          <a:p>
            <a:pPr lvl="1"/>
            <a:r>
              <a:rPr lang="en-US" altLang="en-US" sz="2000" dirty="0">
                <a:solidFill>
                  <a:srgbClr val="0A1F61"/>
                </a:solidFill>
              </a:rPr>
              <a:t>Planning or selection of program content</a:t>
            </a:r>
          </a:p>
          <a:p>
            <a:pPr lvl="1">
              <a:buFont typeface="Wingdings 2" panose="05020102010507070707" pitchFamily="18" charset="2"/>
              <a:buNone/>
            </a:pPr>
            <a:r>
              <a:rPr lang="en-US" altLang="en-US" sz="2000" dirty="0">
                <a:solidFill>
                  <a:srgbClr val="0A1F61"/>
                </a:solidFill>
              </a:rPr>
              <a:t>Drama, television movies, comedy (satire, sitcom), game shows, talk shows, news programs (newscast), documentaries, infomercials. </a:t>
            </a:r>
          </a:p>
          <a:p>
            <a:pPr lvl="1"/>
            <a:r>
              <a:rPr lang="en-US" altLang="en-US" sz="2000" dirty="0">
                <a:solidFill>
                  <a:srgbClr val="0A1F61"/>
                </a:solidFill>
              </a:rPr>
              <a:t>Acquisition or production of programs</a:t>
            </a:r>
          </a:p>
          <a:p>
            <a:pPr lvl="1"/>
            <a:r>
              <a:rPr lang="en-US" altLang="en-US" sz="2000" dirty="0">
                <a:solidFill>
                  <a:srgbClr val="0A1F61"/>
                </a:solidFill>
              </a:rPr>
              <a:t>Program scheduling</a:t>
            </a:r>
          </a:p>
          <a:p>
            <a:pPr lvl="1"/>
            <a:r>
              <a:rPr lang="en-US" altLang="en-US" sz="2000" dirty="0">
                <a:solidFill>
                  <a:srgbClr val="0A1F61"/>
                </a:solidFill>
              </a:rPr>
              <a:t>Monitoring of programs to ensure compliance with station’s standards and regulations and legal requirements.</a:t>
            </a:r>
            <a:endParaRPr lang="en-US" altLang="en-US" dirty="0">
              <a:solidFill>
                <a:srgbClr val="0A1F61"/>
              </a:solidFill>
            </a:endParaRPr>
          </a:p>
        </p:txBody>
      </p:sp>
    </p:spTree>
    <p:extLst>
      <p:ext uri="{BB962C8B-B14F-4D97-AF65-F5344CB8AC3E}">
        <p14:creationId xmlns:p14="http://schemas.microsoft.com/office/powerpoint/2010/main" val="340987065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342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83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Program Department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A751BB33-8BE5-01C0-9D4A-E1E1585BECA6}"/>
              </a:ext>
            </a:extLst>
          </p:cNvPr>
          <p:cNvSpPr txBox="1">
            <a:spLocks/>
          </p:cNvSpPr>
          <p:nvPr/>
        </p:nvSpPr>
        <p:spPr>
          <a:xfrm>
            <a:off x="1061348" y="1561282"/>
            <a:ext cx="10728160"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solidFill>
                  <a:srgbClr val="0A1F61"/>
                </a:solidFill>
              </a:rPr>
              <a:t>Organization</a:t>
            </a:r>
          </a:p>
          <a:p>
            <a:pPr lvl="1"/>
            <a:r>
              <a:rPr lang="en-US" altLang="en-US" dirty="0">
                <a:solidFill>
                  <a:srgbClr val="0A1F61"/>
                </a:solidFill>
              </a:rPr>
              <a:t>Headed by program manager or program director, who reports to general manager.</a:t>
            </a:r>
          </a:p>
          <a:p>
            <a:pPr lvl="1"/>
            <a:r>
              <a:rPr lang="en-US" altLang="en-US" dirty="0">
                <a:solidFill>
                  <a:srgbClr val="0A1F61"/>
                </a:solidFill>
              </a:rPr>
              <a:t>Program Department Staff – Radio:</a:t>
            </a:r>
          </a:p>
          <a:p>
            <a:pPr lvl="2"/>
            <a:r>
              <a:rPr lang="en-US" altLang="en-US" sz="1800" dirty="0">
                <a:solidFill>
                  <a:srgbClr val="0A1F61"/>
                </a:solidFill>
              </a:rPr>
              <a:t>Music director – station’s playlist of music, preparation of playlist, supervision of its execution, auditioning of new recordings, liaison with reps from recording companies to obtain new releases, contact with music stores on sale of CDs, cataloguing and filing CDs</a:t>
            </a:r>
          </a:p>
          <a:p>
            <a:pPr lvl="2"/>
            <a:r>
              <a:rPr lang="en-US" altLang="en-US" sz="1800" dirty="0">
                <a:solidFill>
                  <a:srgbClr val="0A1F61"/>
                </a:solidFill>
              </a:rPr>
              <a:t>Announcers – DJs, working on-air shifts which include introducing music and programs, reading of live commercials, public service announcements, station ID, delivery of weather and traffic reports, operating control room equipment.</a:t>
            </a:r>
          </a:p>
          <a:p>
            <a:pPr lvl="2"/>
            <a:r>
              <a:rPr lang="en-US" altLang="en-US" sz="1800" dirty="0">
                <a:solidFill>
                  <a:srgbClr val="0A1F61"/>
                </a:solidFill>
              </a:rPr>
              <a:t>Continuity writers – responsible for variety of copy, including commercials, public service announcements, promos, etc. Check copy for adherence to standards and regulations.</a:t>
            </a:r>
          </a:p>
          <a:p>
            <a:pPr lvl="2"/>
            <a:r>
              <a:rPr lang="en-US" altLang="en-US" sz="1800" dirty="0">
                <a:solidFill>
                  <a:srgbClr val="0A1F61"/>
                </a:solidFill>
              </a:rPr>
              <a:t>For news programming, news director, anchor, reporters</a:t>
            </a:r>
          </a:p>
          <a:p>
            <a:pPr lvl="2"/>
            <a:r>
              <a:rPr lang="en-US" altLang="en-US" sz="1800" dirty="0">
                <a:solidFill>
                  <a:srgbClr val="0A1F61"/>
                </a:solidFill>
              </a:rPr>
              <a:t>For talk programming, producers, hosts, and telephone screeners.</a:t>
            </a:r>
          </a:p>
        </p:txBody>
      </p:sp>
    </p:spTree>
    <p:extLst>
      <p:ext uri="{BB962C8B-B14F-4D97-AF65-F5344CB8AC3E}">
        <p14:creationId xmlns:p14="http://schemas.microsoft.com/office/powerpoint/2010/main" val="428362019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83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Program Department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A30DD039-FDC3-6AC4-A4D3-CD6A2A8CE039}"/>
              </a:ext>
            </a:extLst>
          </p:cNvPr>
          <p:cNvSpPr txBox="1">
            <a:spLocks/>
          </p:cNvSpPr>
          <p:nvPr/>
        </p:nvSpPr>
        <p:spPr>
          <a:xfrm>
            <a:off x="1788431" y="1303434"/>
            <a:ext cx="9533101" cy="487778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solidFill>
                  <a:srgbClr val="0A1F61"/>
                </a:solidFill>
              </a:rPr>
              <a:t>Organization:</a:t>
            </a:r>
          </a:p>
          <a:p>
            <a:pPr lvl="1"/>
            <a:r>
              <a:rPr lang="en-US" altLang="en-US" sz="2800" dirty="0">
                <a:solidFill>
                  <a:srgbClr val="0A1F61"/>
                </a:solidFill>
              </a:rPr>
              <a:t>Television:</a:t>
            </a:r>
          </a:p>
          <a:p>
            <a:pPr lvl="2"/>
            <a:r>
              <a:rPr lang="en-US" altLang="en-US" sz="2400" dirty="0">
                <a:solidFill>
                  <a:srgbClr val="0A1F61"/>
                </a:solidFill>
              </a:rPr>
              <a:t>Program director – develops program schedules, acquires syndicated programming, reports to general manager</a:t>
            </a:r>
          </a:p>
          <a:p>
            <a:r>
              <a:rPr lang="en-US" altLang="en-US" dirty="0">
                <a:solidFill>
                  <a:srgbClr val="0A1F61"/>
                </a:solidFill>
              </a:rPr>
              <a:t>Program Manager:</a:t>
            </a:r>
          </a:p>
          <a:p>
            <a:pPr lvl="1"/>
            <a:r>
              <a:rPr lang="en-US" altLang="en-US" sz="2800" dirty="0">
                <a:solidFill>
                  <a:srgbClr val="0A1F61"/>
                </a:solidFill>
              </a:rPr>
              <a:t>Differences in responsibilities based on station in small or large market, radio or TV, affiliate or independent</a:t>
            </a:r>
          </a:p>
          <a:p>
            <a:pPr lvl="1"/>
            <a:r>
              <a:rPr lang="en-US" altLang="en-US" sz="2800" dirty="0">
                <a:solidFill>
                  <a:srgbClr val="0A1F61"/>
                </a:solidFill>
              </a:rPr>
              <a:t>All program managers have four main tasks:</a:t>
            </a:r>
          </a:p>
          <a:p>
            <a:pPr lvl="2"/>
            <a:r>
              <a:rPr lang="en-US" altLang="en-US" sz="2400" dirty="0">
                <a:solidFill>
                  <a:srgbClr val="0A1F61"/>
                </a:solidFill>
              </a:rPr>
              <a:t>Program planning</a:t>
            </a:r>
          </a:p>
          <a:p>
            <a:pPr lvl="2"/>
            <a:r>
              <a:rPr lang="en-US" altLang="en-US" sz="2400" dirty="0">
                <a:solidFill>
                  <a:srgbClr val="0A1F61"/>
                </a:solidFill>
              </a:rPr>
              <a:t>Program acquisition</a:t>
            </a:r>
          </a:p>
          <a:p>
            <a:pPr lvl="2"/>
            <a:r>
              <a:rPr lang="en-US" altLang="en-US" sz="2400" dirty="0">
                <a:solidFill>
                  <a:srgbClr val="0A1F61"/>
                </a:solidFill>
              </a:rPr>
              <a:t>Program execution</a:t>
            </a:r>
          </a:p>
          <a:p>
            <a:pPr lvl="2"/>
            <a:r>
              <a:rPr lang="en-US" altLang="en-US" sz="2400" dirty="0">
                <a:solidFill>
                  <a:srgbClr val="0A1F61"/>
                </a:solidFill>
              </a:rPr>
              <a:t>Program control</a:t>
            </a:r>
          </a:p>
        </p:txBody>
      </p:sp>
    </p:spTree>
    <p:extLst>
      <p:ext uri="{BB962C8B-B14F-4D97-AF65-F5344CB8AC3E}">
        <p14:creationId xmlns:p14="http://schemas.microsoft.com/office/powerpoint/2010/main" val="400440716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3" name="Picture 2">
            <a:extLst>
              <a:ext uri="{FF2B5EF4-FFF2-40B4-BE49-F238E27FC236}">
                <a16:creationId xmlns:a16="http://schemas.microsoft.com/office/drawing/2014/main" id="{752DCC0E-3E05-C178-F793-F07325508661}"/>
              </a:ext>
            </a:extLst>
          </p:cNvPr>
          <p:cNvPicPr>
            <a:picLocks noChangeAspect="1"/>
          </p:cNvPicPr>
          <p:nvPr/>
        </p:nvPicPr>
        <p:blipFill>
          <a:blip r:embed="rId2"/>
          <a:stretch>
            <a:fillRect/>
          </a:stretch>
        </p:blipFill>
        <p:spPr>
          <a:xfrm>
            <a:off x="4459394" y="1385730"/>
            <a:ext cx="221078" cy="2503561"/>
          </a:xfrm>
          <a:prstGeom prst="rect">
            <a:avLst/>
          </a:prstGeom>
        </p:spPr>
      </p:pic>
      <p:pic>
        <p:nvPicPr>
          <p:cNvPr id="7" name="Picture 6">
            <a:extLst>
              <a:ext uri="{FF2B5EF4-FFF2-40B4-BE49-F238E27FC236}">
                <a16:creationId xmlns:a16="http://schemas.microsoft.com/office/drawing/2014/main" id="{6027948B-EB41-81C2-057C-B65DB6B54855}"/>
              </a:ext>
            </a:extLst>
          </p:cNvPr>
          <p:cNvPicPr>
            <a:picLocks noChangeAspect="1"/>
          </p:cNvPicPr>
          <p:nvPr/>
        </p:nvPicPr>
        <p:blipFill>
          <a:blip r:embed="rId2"/>
          <a:stretch>
            <a:fillRect/>
          </a:stretch>
        </p:blipFill>
        <p:spPr>
          <a:xfrm>
            <a:off x="10531329" y="1385730"/>
            <a:ext cx="221078" cy="2503561"/>
          </a:xfrm>
          <a:prstGeom prst="rect">
            <a:avLst/>
          </a:prstGeom>
        </p:spPr>
      </p:pic>
      <p:pic>
        <p:nvPicPr>
          <p:cNvPr id="9" name="Picture 8">
            <a:extLst>
              <a:ext uri="{FF2B5EF4-FFF2-40B4-BE49-F238E27FC236}">
                <a16:creationId xmlns:a16="http://schemas.microsoft.com/office/drawing/2014/main" id="{93E0BF8D-70DC-F93F-F7B8-D2C405B783DB}"/>
              </a:ext>
            </a:extLst>
          </p:cNvPr>
          <p:cNvPicPr>
            <a:picLocks noChangeAspect="1"/>
          </p:cNvPicPr>
          <p:nvPr/>
        </p:nvPicPr>
        <p:blipFill>
          <a:blip r:embed="rId3"/>
          <a:stretch>
            <a:fillRect/>
          </a:stretch>
        </p:blipFill>
        <p:spPr>
          <a:xfrm>
            <a:off x="5972257" y="3450215"/>
            <a:ext cx="3054733" cy="63027"/>
          </a:xfrm>
          <a:prstGeom prst="rect">
            <a:avLst/>
          </a:prstGeom>
        </p:spPr>
      </p:pic>
      <p:sp>
        <p:nvSpPr>
          <p:cNvPr id="10" name="TextBox 9">
            <a:extLst>
              <a:ext uri="{FF2B5EF4-FFF2-40B4-BE49-F238E27FC236}">
                <a16:creationId xmlns:a16="http://schemas.microsoft.com/office/drawing/2014/main" id="{B5F28402-5CCA-AEEA-AA38-7D3426F4D098}"/>
              </a:ext>
            </a:extLst>
          </p:cNvPr>
          <p:cNvSpPr txBox="1"/>
          <p:nvPr/>
        </p:nvSpPr>
        <p:spPr>
          <a:xfrm>
            <a:off x="4770505" y="1609087"/>
            <a:ext cx="5427528" cy="1340432"/>
          </a:xfrm>
          <a:prstGeom prst="rect">
            <a:avLst/>
          </a:prstGeom>
          <a:noFill/>
        </p:spPr>
        <p:txBody>
          <a:bodyPr wrap="square">
            <a:spAutoFit/>
          </a:bodyPr>
          <a:lstStyle/>
          <a:p>
            <a:pPr marL="517525" algn="ctr">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Do you Remember</a:t>
            </a:r>
            <a:r>
              <a:rPr lang="en-US" sz="4800" b="1" dirty="0">
                <a:solidFill>
                  <a:srgbClr val="FF9518"/>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a:t>
            </a:r>
            <a:endParaRPr lang="en-US" sz="3600" b="1" dirty="0">
              <a:solidFill>
                <a:srgbClr val="FF9518"/>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DE3C3BC6-199B-881D-651A-08A60898EB24}"/>
              </a:ext>
            </a:extLst>
          </p:cNvPr>
          <p:cNvSpPr txBox="1"/>
          <p:nvPr/>
        </p:nvSpPr>
        <p:spPr>
          <a:xfrm>
            <a:off x="5259090" y="4444024"/>
            <a:ext cx="6097978" cy="830997"/>
          </a:xfrm>
          <a:prstGeom prst="rect">
            <a:avLst/>
          </a:prstGeom>
          <a:noFill/>
        </p:spPr>
        <p:txBody>
          <a:bodyPr wrap="square">
            <a:spAutoFit/>
          </a:bodyPr>
          <a:lstStyle/>
          <a:p>
            <a:pPr algn="just"/>
            <a:r>
              <a:rPr lang="en-US" sz="4800" b="1" i="1" dirty="0">
                <a:solidFill>
                  <a:srgbClr val="C00000"/>
                </a:solidFill>
                <a:cs typeface="Tajawal ExtraBold" panose="00000800000000000000" pitchFamily="2" charset="-78"/>
              </a:rPr>
              <a:t>Leading Managers</a:t>
            </a:r>
          </a:p>
        </p:txBody>
      </p:sp>
      <p:pic>
        <p:nvPicPr>
          <p:cNvPr id="12" name="Picture 11">
            <a:extLst>
              <a:ext uri="{FF2B5EF4-FFF2-40B4-BE49-F238E27FC236}">
                <a16:creationId xmlns:a16="http://schemas.microsoft.com/office/drawing/2014/main" id="{6C08E1A9-BD3B-5B1F-C39B-ACE6E34F381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1257" y="169936"/>
            <a:ext cx="2453719" cy="2203340"/>
          </a:xfrm>
          <a:prstGeom prst="rect">
            <a:avLst/>
          </a:prstGeom>
          <a:solidFill>
            <a:schemeClr val="bg1">
              <a:alpha val="62000"/>
            </a:schemeClr>
          </a:solidFill>
        </p:spPr>
      </p:pic>
    </p:spTree>
    <p:extLst>
      <p:ext uri="{BB962C8B-B14F-4D97-AF65-F5344CB8AC3E}">
        <p14:creationId xmlns:p14="http://schemas.microsoft.com/office/powerpoint/2010/main" val="276536672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342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83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Program Department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6BA77414-EA89-B4A4-D52E-E0B0E713B401}"/>
              </a:ext>
            </a:extLst>
          </p:cNvPr>
          <p:cNvSpPr txBox="1">
            <a:spLocks/>
          </p:cNvSpPr>
          <p:nvPr/>
        </p:nvSpPr>
        <p:spPr>
          <a:xfrm>
            <a:off x="1554977" y="1303434"/>
            <a:ext cx="9902228" cy="47201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solidFill>
                  <a:srgbClr val="0A1F61"/>
                </a:solidFill>
              </a:rPr>
              <a:t>Program Manager’s Responsibilities:</a:t>
            </a:r>
          </a:p>
          <a:p>
            <a:pPr lvl="1"/>
            <a:r>
              <a:rPr lang="en-US" altLang="en-US" sz="2000" dirty="0">
                <a:solidFill>
                  <a:srgbClr val="0A1F61"/>
                </a:solidFill>
              </a:rPr>
              <a:t>Program Planning</a:t>
            </a:r>
          </a:p>
          <a:p>
            <a:pPr lvl="2"/>
            <a:r>
              <a:rPr lang="en-US" altLang="en-US" sz="1800" dirty="0">
                <a:solidFill>
                  <a:srgbClr val="0A1F61"/>
                </a:solidFill>
              </a:rPr>
              <a:t>Development of short-, medium- and long-range plans</a:t>
            </a:r>
          </a:p>
          <a:p>
            <a:pPr lvl="2"/>
            <a:r>
              <a:rPr lang="en-US" altLang="en-US" sz="1800" dirty="0">
                <a:solidFill>
                  <a:srgbClr val="0A1F61"/>
                </a:solidFill>
              </a:rPr>
              <a:t>Radio: Format selection, program content, hiring announcers or hosts</a:t>
            </a:r>
          </a:p>
          <a:p>
            <a:pPr lvl="2"/>
            <a:r>
              <a:rPr lang="en-US" altLang="en-US" sz="1800" dirty="0">
                <a:solidFill>
                  <a:srgbClr val="0A1F61"/>
                </a:solidFill>
              </a:rPr>
              <a:t>TV: Selection and scheduling of program to reach largest target audience. Affiliates consider which network programs to broadcast.</a:t>
            </a:r>
          </a:p>
          <a:p>
            <a:pPr lvl="2"/>
            <a:r>
              <a:rPr lang="en-US" altLang="en-US" sz="1800" dirty="0">
                <a:solidFill>
                  <a:srgbClr val="0A1F61"/>
                </a:solidFill>
              </a:rPr>
              <a:t>Planning done in consultation with general manager and sales manager.</a:t>
            </a:r>
          </a:p>
          <a:p>
            <a:pPr lvl="1"/>
            <a:r>
              <a:rPr lang="en-US" altLang="en-US" sz="2000" dirty="0">
                <a:solidFill>
                  <a:srgbClr val="0A1F61"/>
                </a:solidFill>
              </a:rPr>
              <a:t>Program Acquisition</a:t>
            </a:r>
          </a:p>
          <a:p>
            <a:pPr lvl="2"/>
            <a:r>
              <a:rPr lang="en-US" altLang="en-US" sz="1800" dirty="0">
                <a:solidFill>
                  <a:srgbClr val="0A1F61"/>
                </a:solidFill>
              </a:rPr>
              <a:t>Implements plan by producing programs or acquiring them from other sources. Done in consultation with general manager and sales manager.</a:t>
            </a:r>
          </a:p>
          <a:p>
            <a:pPr lvl="1"/>
            <a:r>
              <a:rPr lang="en-US" altLang="en-US" dirty="0">
                <a:solidFill>
                  <a:srgbClr val="0A1F61"/>
                </a:solidFill>
              </a:rPr>
              <a:t>Program Execution </a:t>
            </a:r>
            <a:r>
              <a:rPr lang="en-US" altLang="en-US" sz="1800" dirty="0">
                <a:solidFill>
                  <a:srgbClr val="0A1F61"/>
                </a:solidFill>
              </a:rPr>
              <a:t>– coordinates scheduling of content with traffic personnel and promotion and marketing director.</a:t>
            </a:r>
            <a:endParaRPr lang="en-US" altLang="en-US" dirty="0">
              <a:solidFill>
                <a:srgbClr val="0A1F61"/>
              </a:solidFill>
            </a:endParaRPr>
          </a:p>
          <a:p>
            <a:pPr lvl="1"/>
            <a:r>
              <a:rPr lang="en-US" altLang="en-US" dirty="0">
                <a:solidFill>
                  <a:srgbClr val="0A1F61"/>
                </a:solidFill>
              </a:rPr>
              <a:t>Program Control</a:t>
            </a:r>
          </a:p>
          <a:p>
            <a:pPr lvl="2"/>
            <a:r>
              <a:rPr lang="en-US" altLang="en-US" sz="1800" dirty="0">
                <a:solidFill>
                  <a:srgbClr val="0A1F61"/>
                </a:solidFill>
              </a:rPr>
              <a:t>Protects station’s license, develops standards, ensures adherence to policies and regulations, maintains records of broadcast programs, ensures compliance with contracts and program licenses, budget</a:t>
            </a:r>
          </a:p>
        </p:txBody>
      </p:sp>
    </p:spTree>
    <p:extLst>
      <p:ext uri="{BB962C8B-B14F-4D97-AF65-F5344CB8AC3E}">
        <p14:creationId xmlns:p14="http://schemas.microsoft.com/office/powerpoint/2010/main" val="179441625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83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Program Department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323D435C-A8E7-4E4A-CE22-CF69C9348D67}"/>
              </a:ext>
            </a:extLst>
          </p:cNvPr>
          <p:cNvSpPr txBox="1">
            <a:spLocks/>
          </p:cNvSpPr>
          <p:nvPr/>
        </p:nvSpPr>
        <p:spPr>
          <a:xfrm>
            <a:off x="1448791" y="1464844"/>
            <a:ext cx="10248404" cy="48249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3200" dirty="0">
                <a:solidFill>
                  <a:srgbClr val="0A1F61"/>
                </a:solidFill>
              </a:rPr>
              <a:t>Program Manager’s Qualities:</a:t>
            </a:r>
          </a:p>
          <a:p>
            <a:pPr lvl="1"/>
            <a:r>
              <a:rPr lang="en-US" altLang="en-US" sz="2800" dirty="0">
                <a:solidFill>
                  <a:srgbClr val="0A1F61"/>
                </a:solidFill>
              </a:rPr>
              <a:t>Knowledge:</a:t>
            </a:r>
          </a:p>
          <a:p>
            <a:pPr lvl="2"/>
            <a:r>
              <a:rPr lang="en-US" altLang="en-US" b="1" dirty="0">
                <a:solidFill>
                  <a:srgbClr val="0A1F61"/>
                </a:solidFill>
              </a:rPr>
              <a:t>Station ownership and management </a:t>
            </a:r>
            <a:r>
              <a:rPr lang="en-US" altLang="en-US" dirty="0">
                <a:solidFill>
                  <a:srgbClr val="0A1F61"/>
                </a:solidFill>
              </a:rPr>
              <a:t>– goals and objectives of station</a:t>
            </a:r>
          </a:p>
          <a:p>
            <a:pPr lvl="2"/>
            <a:r>
              <a:rPr lang="en-US" altLang="en-US" b="1" dirty="0">
                <a:solidFill>
                  <a:srgbClr val="0A1F61"/>
                </a:solidFill>
              </a:rPr>
              <a:t>Station and staff </a:t>
            </a:r>
            <a:r>
              <a:rPr lang="en-US" altLang="en-US" dirty="0">
                <a:solidFill>
                  <a:srgbClr val="0A1F61"/>
                </a:solidFill>
              </a:rPr>
              <a:t>– programming strengths and weaknesses, skills and weaknesses of staff</a:t>
            </a:r>
          </a:p>
          <a:p>
            <a:pPr lvl="2"/>
            <a:r>
              <a:rPr lang="en-US" altLang="en-US" b="1" dirty="0">
                <a:solidFill>
                  <a:srgbClr val="0A1F61"/>
                </a:solidFill>
              </a:rPr>
              <a:t>Market</a:t>
            </a:r>
            <a:r>
              <a:rPr lang="en-US" altLang="en-US" dirty="0">
                <a:solidFill>
                  <a:srgbClr val="0A1F61"/>
                </a:solidFill>
              </a:rPr>
              <a:t> – size, demographics, economy, work and leisure pattern of population, community’s problems and needs, music tastes (radio), program preferences (TV)</a:t>
            </a:r>
          </a:p>
          <a:p>
            <a:pPr lvl="2"/>
            <a:r>
              <a:rPr lang="en-US" altLang="en-US" b="1" dirty="0">
                <a:solidFill>
                  <a:srgbClr val="0A1F61"/>
                </a:solidFill>
              </a:rPr>
              <a:t>Competition</a:t>
            </a:r>
            <a:r>
              <a:rPr lang="en-US" altLang="en-US" dirty="0">
                <a:solidFill>
                  <a:srgbClr val="0A1F61"/>
                </a:solidFill>
              </a:rPr>
              <a:t> – programming of competitors, successes and failures, plans</a:t>
            </a:r>
          </a:p>
          <a:p>
            <a:pPr lvl="2"/>
            <a:r>
              <a:rPr lang="en-US" altLang="en-US" b="1" dirty="0">
                <a:solidFill>
                  <a:srgbClr val="0A1F61"/>
                </a:solidFill>
              </a:rPr>
              <a:t>Program management </a:t>
            </a:r>
            <a:r>
              <a:rPr lang="en-US" altLang="en-US" dirty="0">
                <a:solidFill>
                  <a:srgbClr val="0A1F61"/>
                </a:solidFill>
              </a:rPr>
              <a:t>– duties of program manager, how to discharge them, including sources and availability of program content, production processes and costs, salability of programming, sources of audience research, programming trends and latest developments in broadcast technology, regulations, etc.</a:t>
            </a:r>
          </a:p>
          <a:p>
            <a:pPr lvl="2"/>
            <a:r>
              <a:rPr lang="en-US" altLang="en-US" b="1" dirty="0">
                <a:solidFill>
                  <a:srgbClr val="0A1F61"/>
                </a:solidFill>
              </a:rPr>
              <a:t>Content and audiences </a:t>
            </a:r>
            <a:r>
              <a:rPr lang="en-US" altLang="en-US" dirty="0">
                <a:solidFill>
                  <a:srgbClr val="0A1F61"/>
                </a:solidFill>
              </a:rPr>
              <a:t>– formats, programs, demographic appeal, listening and viewing practices of audiences.</a:t>
            </a:r>
            <a:endParaRPr lang="en-US" altLang="en-US" sz="2400" dirty="0">
              <a:solidFill>
                <a:srgbClr val="0A1F61"/>
              </a:solidFill>
            </a:endParaRPr>
          </a:p>
        </p:txBody>
      </p:sp>
    </p:spTree>
    <p:extLst>
      <p:ext uri="{BB962C8B-B14F-4D97-AF65-F5344CB8AC3E}">
        <p14:creationId xmlns:p14="http://schemas.microsoft.com/office/powerpoint/2010/main" val="362386453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83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Program Department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a:extLst>
              <a:ext uri="{FF2B5EF4-FFF2-40B4-BE49-F238E27FC236}">
                <a16:creationId xmlns:a16="http://schemas.microsoft.com/office/drawing/2014/main" id="{D5D42502-A17E-69FE-B902-19E2377549B3}"/>
              </a:ext>
            </a:extLst>
          </p:cNvPr>
          <p:cNvSpPr txBox="1">
            <a:spLocks/>
          </p:cNvSpPr>
          <p:nvPr/>
        </p:nvSpPr>
        <p:spPr>
          <a:xfrm>
            <a:off x="1282535" y="1456817"/>
            <a:ext cx="10790139" cy="47472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3200" dirty="0">
                <a:solidFill>
                  <a:srgbClr val="0A1F61"/>
                </a:solidFill>
              </a:rPr>
              <a:t>Program Manager’s Skills:</a:t>
            </a:r>
          </a:p>
          <a:p>
            <a:pPr lvl="1"/>
            <a:r>
              <a:rPr lang="en-US" altLang="en-US" sz="2800" dirty="0">
                <a:solidFill>
                  <a:srgbClr val="0A1F61"/>
                </a:solidFill>
              </a:rPr>
              <a:t>Administrative and professional skills</a:t>
            </a:r>
          </a:p>
          <a:p>
            <a:pPr lvl="2"/>
            <a:r>
              <a:rPr lang="en-US" altLang="en-US" dirty="0">
                <a:solidFill>
                  <a:srgbClr val="0A1F61"/>
                </a:solidFill>
              </a:rPr>
              <a:t>Ability to develop program plans and budget</a:t>
            </a:r>
          </a:p>
          <a:p>
            <a:pPr lvl="2"/>
            <a:r>
              <a:rPr lang="en-US" altLang="en-US" dirty="0">
                <a:solidFill>
                  <a:srgbClr val="0A1F61"/>
                </a:solidFill>
              </a:rPr>
              <a:t>Ability to evaluate ideas for local programming and coordinate staff activities, analyze and interpret ratings and other audience research, assess potential for success of programs</a:t>
            </a:r>
          </a:p>
          <a:p>
            <a:pPr lvl="2"/>
            <a:r>
              <a:rPr lang="en-US" altLang="en-US" dirty="0">
                <a:solidFill>
                  <a:srgbClr val="0A1F61"/>
                </a:solidFill>
              </a:rPr>
              <a:t>Ability to select and schedule content to maximize appeal to target audiences</a:t>
            </a:r>
          </a:p>
          <a:p>
            <a:pPr lvl="2"/>
            <a:r>
              <a:rPr lang="en-US" altLang="en-US" dirty="0">
                <a:solidFill>
                  <a:srgbClr val="0A1F61"/>
                </a:solidFill>
              </a:rPr>
              <a:t>Ability to negotiate contracts with program suppliers, talent, music licensing organizations, etc.</a:t>
            </a:r>
          </a:p>
          <a:p>
            <a:pPr lvl="1"/>
            <a:r>
              <a:rPr lang="en-US" altLang="en-US" sz="2800" dirty="0">
                <a:solidFill>
                  <a:srgbClr val="0A1F61"/>
                </a:solidFill>
              </a:rPr>
              <a:t>Personal qualities</a:t>
            </a:r>
          </a:p>
          <a:p>
            <a:pPr lvl="2"/>
            <a:r>
              <a:rPr lang="en-US" altLang="en-US" dirty="0">
                <a:solidFill>
                  <a:srgbClr val="0A1F61"/>
                </a:solidFill>
              </a:rPr>
              <a:t>Patience in listening to different viewpoints from viewers, listeners, colleagues, and staff</a:t>
            </a:r>
          </a:p>
          <a:p>
            <a:pPr lvl="2"/>
            <a:r>
              <a:rPr lang="en-US" altLang="en-US" dirty="0">
                <a:solidFill>
                  <a:srgbClr val="0A1F61"/>
                </a:solidFill>
              </a:rPr>
              <a:t>Understanding of needs and interests of audiences and motivation of employees, flexible in adapting to changing tastes, preferences, and technologies</a:t>
            </a:r>
          </a:p>
          <a:p>
            <a:pPr lvl="2"/>
            <a:r>
              <a:rPr lang="en-US" altLang="en-US" dirty="0">
                <a:solidFill>
                  <a:srgbClr val="0A1F61"/>
                </a:solidFill>
              </a:rPr>
              <a:t>Creative in developing and promoting program ideas</a:t>
            </a:r>
          </a:p>
          <a:p>
            <a:pPr lvl="2"/>
            <a:r>
              <a:rPr lang="en-US" altLang="en-US" dirty="0">
                <a:solidFill>
                  <a:srgbClr val="0A1F61"/>
                </a:solidFill>
              </a:rPr>
              <a:t>Ethical</a:t>
            </a:r>
          </a:p>
          <a:p>
            <a:pPr lvl="1"/>
            <a:endParaRPr lang="en-US" altLang="en-US" sz="3200" dirty="0">
              <a:solidFill>
                <a:srgbClr val="0A1F61"/>
              </a:solidFill>
            </a:endParaRPr>
          </a:p>
        </p:txBody>
      </p:sp>
    </p:spTree>
    <p:extLst>
      <p:ext uri="{BB962C8B-B14F-4D97-AF65-F5344CB8AC3E}">
        <p14:creationId xmlns:p14="http://schemas.microsoft.com/office/powerpoint/2010/main" val="144184383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83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Program Department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7C03224E-F9AE-71FF-AE29-3C066AD5BD52}"/>
              </a:ext>
            </a:extLst>
          </p:cNvPr>
          <p:cNvSpPr txBox="1">
            <a:spLocks/>
          </p:cNvSpPr>
          <p:nvPr/>
        </p:nvSpPr>
        <p:spPr>
          <a:xfrm>
            <a:off x="1550925" y="1561282"/>
            <a:ext cx="9902229"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3600" dirty="0">
                <a:solidFill>
                  <a:srgbClr val="0A1F61"/>
                </a:solidFill>
              </a:rPr>
              <a:t>Program Manager’s Influences</a:t>
            </a:r>
          </a:p>
          <a:p>
            <a:pPr lvl="1"/>
            <a:r>
              <a:rPr lang="en-US" altLang="en-US" sz="3200" dirty="0">
                <a:solidFill>
                  <a:srgbClr val="0A1F61"/>
                </a:solidFill>
              </a:rPr>
              <a:t>Decisions and actions are influenced by:</a:t>
            </a:r>
          </a:p>
          <a:p>
            <a:pPr lvl="2"/>
            <a:r>
              <a:rPr lang="en-US" altLang="en-US" sz="2800" dirty="0">
                <a:solidFill>
                  <a:srgbClr val="0A1F61"/>
                </a:solidFill>
              </a:rPr>
              <a:t>Direct feedback from the audience</a:t>
            </a:r>
          </a:p>
          <a:p>
            <a:pPr lvl="2"/>
            <a:r>
              <a:rPr lang="en-US" altLang="en-US" sz="2800" dirty="0">
                <a:solidFill>
                  <a:srgbClr val="0A1F61"/>
                </a:solidFill>
              </a:rPr>
              <a:t>Regulatory environment</a:t>
            </a:r>
          </a:p>
          <a:p>
            <a:pPr lvl="2"/>
            <a:r>
              <a:rPr lang="en-US" altLang="en-US" sz="2800" dirty="0">
                <a:solidFill>
                  <a:srgbClr val="0A1F61"/>
                </a:solidFill>
              </a:rPr>
              <a:t>Ratings (inferential feedback)</a:t>
            </a:r>
          </a:p>
          <a:p>
            <a:pPr lvl="2"/>
            <a:r>
              <a:rPr lang="en-US" altLang="en-US" sz="2800" dirty="0">
                <a:solidFill>
                  <a:srgbClr val="0A1F61"/>
                </a:solidFill>
              </a:rPr>
              <a:t>Comments of critics, etc. (conditional)</a:t>
            </a:r>
          </a:p>
          <a:p>
            <a:pPr lvl="2"/>
            <a:r>
              <a:rPr lang="en-US" altLang="en-US" sz="2800" dirty="0">
                <a:solidFill>
                  <a:srgbClr val="0A1F61"/>
                </a:solidFill>
              </a:rPr>
              <a:t>Production staff</a:t>
            </a:r>
          </a:p>
          <a:p>
            <a:pPr lvl="2"/>
            <a:r>
              <a:rPr lang="en-US" altLang="en-US" sz="2800" dirty="0">
                <a:solidFill>
                  <a:srgbClr val="0A1F61"/>
                </a:solidFill>
              </a:rPr>
              <a:t>Personal judgment</a:t>
            </a:r>
          </a:p>
          <a:p>
            <a:pPr lvl="2"/>
            <a:r>
              <a:rPr lang="en-US" altLang="en-US" sz="2800" dirty="0">
                <a:solidFill>
                  <a:srgbClr val="0A1F61"/>
                </a:solidFill>
              </a:rPr>
              <a:t>Financial factors</a:t>
            </a:r>
          </a:p>
          <a:p>
            <a:pPr lvl="2"/>
            <a:r>
              <a:rPr lang="en-US" altLang="en-US" sz="2800" dirty="0">
                <a:solidFill>
                  <a:srgbClr val="0A1F61"/>
                </a:solidFill>
              </a:rPr>
              <a:t>Tactical – arrangement of schedule, program planning, etc.</a:t>
            </a:r>
          </a:p>
        </p:txBody>
      </p:sp>
    </p:spTree>
    <p:extLst>
      <p:ext uri="{BB962C8B-B14F-4D97-AF65-F5344CB8AC3E}">
        <p14:creationId xmlns:p14="http://schemas.microsoft.com/office/powerpoint/2010/main" val="220811432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a:solidFill>
                  <a:srgbClr val="FFFFFF"/>
                </a:solidFill>
                <a:latin typeface="+mj-lt"/>
                <a:ea typeface="+mj-ea"/>
                <a:cs typeface="+mj-cs"/>
              </a:rPr>
              <a:t>W2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47717" y="1338882"/>
            <a:ext cx="221078" cy="2503561"/>
          </a:xfrm>
          <a:prstGeom prst="rect">
            <a:avLst/>
          </a:prstGeom>
        </p:spPr>
      </p:pic>
      <p:pic>
        <p:nvPicPr>
          <p:cNvPr id="3" name="Picture 2"/>
          <p:cNvPicPr>
            <a:picLocks noChangeAspect="1"/>
          </p:cNvPicPr>
          <p:nvPr/>
        </p:nvPicPr>
        <p:blipFill>
          <a:blip r:embed="rId3"/>
          <a:stretch>
            <a:fillRect/>
          </a:stretch>
        </p:blipFill>
        <p:spPr>
          <a:xfrm>
            <a:off x="6640553" y="345021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214924" y="2185530"/>
            <a:ext cx="7132793" cy="1200329"/>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 Exercise 2</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9" name="Picture 8">
            <a:extLst>
              <a:ext uri="{FF2B5EF4-FFF2-40B4-BE49-F238E27FC236}">
                <a16:creationId xmlns:a16="http://schemas.microsoft.com/office/drawing/2014/main" id="{3B629D0A-F731-A786-A890-462D2DAA4A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84135" y="3399478"/>
            <a:ext cx="7650665" cy="3295251"/>
          </a:xfrm>
          <a:prstGeom prst="rect">
            <a:avLst/>
          </a:prstGeom>
        </p:spPr>
      </p:pic>
    </p:spTree>
    <p:extLst>
      <p:ext uri="{BB962C8B-B14F-4D97-AF65-F5344CB8AC3E}">
        <p14:creationId xmlns:p14="http://schemas.microsoft.com/office/powerpoint/2010/main" val="335808712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2</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3682226"/>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How Flexible Are You? </a:t>
            </a:r>
          </a:p>
          <a:p>
            <a:pPr marL="342900" indent="-342900" algn="just">
              <a:lnSpc>
                <a:spcPct val="200000"/>
              </a:lnSpc>
              <a:buFont typeface="Wingdings" panose="05000000000000000000" pitchFamily="2" charset="2"/>
              <a:buChar char="§"/>
            </a:pPr>
            <a:r>
              <a:rPr lang="en-US" sz="2400" b="1" dirty="0">
                <a:solidFill>
                  <a:srgbClr val="0A1F61"/>
                </a:solidFill>
                <a:cs typeface="Tajawal ExtraBold" panose="00000800000000000000" pitchFamily="2" charset="-78"/>
              </a:rPr>
              <a:t>Instructions: </a:t>
            </a:r>
            <a:r>
              <a:rPr lang="en-US" sz="2400" dirty="0">
                <a:solidFill>
                  <a:srgbClr val="0A1F61"/>
                </a:solidFill>
                <a:cs typeface="Tajawal ExtraBold" panose="00000800000000000000" pitchFamily="2" charset="-78"/>
              </a:rPr>
              <a:t>To succeed as a managerial leader, a person needs a flexible style: an ability to be open to others and a willingness to listen. Where do you stand on being flexible? Test yourself by answering often, sometimes, or rarely to the following questions.</a:t>
            </a:r>
          </a:p>
        </p:txBody>
      </p:sp>
    </p:spTree>
    <p:extLst>
      <p:ext uri="{BB962C8B-B14F-4D97-AF65-F5344CB8AC3E}">
        <p14:creationId xmlns:p14="http://schemas.microsoft.com/office/powerpoint/2010/main" val="252344413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112704" y="1490264"/>
            <a:ext cx="10427749" cy="3647152"/>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How Flexible Are You? </a:t>
            </a:r>
          </a:p>
          <a:p>
            <a:pPr algn="just"/>
            <a:endParaRPr lang="en-US" sz="1100" b="1" dirty="0">
              <a:solidFill>
                <a:srgbClr val="0A1F61"/>
              </a:solidFill>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8 Statements </a:t>
            </a: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Scoring and interpretation: </a:t>
            </a:r>
          </a:p>
          <a:p>
            <a:r>
              <a:rPr lang="en-US" sz="2400" dirty="0">
                <a:solidFill>
                  <a:srgbClr val="0A1F61"/>
                </a:solidFill>
                <a:cs typeface="Tajawal ExtraBold" panose="00000800000000000000" pitchFamily="2" charset="-78"/>
              </a:rPr>
              <a:t>If you answered "rarely" to seven to eight questions, you are unusually adaptable. If you answered "sometimes" to at least five questions, you are on the right track, but more flexibility would benefit your leadership. If you answered "often" to more than four questions, you have a long way to go to improve your flexibility and adaptability. You are also brutally honest about your faults, which could be an asset.</a:t>
            </a:r>
            <a:endParaRPr lang="en-US" sz="2400" b="1" dirty="0">
              <a:solidFill>
                <a:srgbClr val="0A1F61"/>
              </a:solidFill>
              <a:cs typeface="Tajawal ExtraBold" panose="00000800000000000000" pitchFamily="2" charset="-78"/>
            </a:endParaRPr>
          </a:p>
        </p:txBody>
      </p:sp>
      <p:sp>
        <p:nvSpPr>
          <p:cNvPr id="19" name="TextBox 18">
            <a:extLst>
              <a:ext uri="{FF2B5EF4-FFF2-40B4-BE49-F238E27FC236}">
                <a16:creationId xmlns:a16="http://schemas.microsoft.com/office/drawing/2014/main" id="{3AF20B17-F0B9-DB5D-2828-DBF8F2E1A77B}"/>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2</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20" name="TextBox 19">
            <a:extLst>
              <a:ext uri="{FF2B5EF4-FFF2-40B4-BE49-F238E27FC236}">
                <a16:creationId xmlns:a16="http://schemas.microsoft.com/office/drawing/2014/main" id="{0F8204DB-09B9-F120-FAED-110CD4941DDC}"/>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323822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120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644926" y="1305895"/>
            <a:ext cx="10427749" cy="4832092"/>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a:t>
            </a:r>
            <a:endParaRPr lang="en-US" sz="2000" b="1" dirty="0">
              <a:solidFill>
                <a:srgbClr val="0A1F61"/>
              </a:solidFill>
              <a:cs typeface="Tajawal ExtraBold" panose="00000800000000000000" pitchFamily="2" charset="-78"/>
            </a:endParaRPr>
          </a:p>
          <a:p>
            <a:pPr marL="457200" indent="-457200" algn="just">
              <a:buFontTx/>
              <a:buAutoNum type="arabicPeriod"/>
            </a:pPr>
            <a:r>
              <a:rPr lang="en-US" sz="2800" b="1" dirty="0">
                <a:solidFill>
                  <a:srgbClr val="0A1F61"/>
                </a:solidFill>
                <a:cs typeface="Tajawal ExtraBold" panose="00000800000000000000" pitchFamily="2" charset="-78"/>
              </a:rPr>
              <a:t>Do you tend to seek out only those people who agree with your analysis of issues?</a:t>
            </a:r>
            <a:r>
              <a:rPr lang="ar-EG" sz="2800" dirty="0">
                <a:effectLst/>
                <a:latin typeface="Segoe UI Web (Arabic)"/>
              </a:rPr>
              <a:t> هل تميل إلى البحث فقط عن الأشخاص الذين يتفقون مع تحليلك للقضايا؟</a:t>
            </a:r>
            <a:endParaRPr lang="en-US" sz="2800" b="1" dirty="0">
              <a:solidFill>
                <a:srgbClr val="0A1F61"/>
              </a:solidFill>
              <a:cs typeface="Tajawal ExtraBold" panose="00000800000000000000" pitchFamily="2" charset="-78"/>
            </a:endParaRPr>
          </a:p>
          <a:p>
            <a:pPr marL="457200" indent="-457200" algn="just">
              <a:buFontTx/>
              <a:buAutoNum type="arabicPeriod"/>
            </a:pPr>
            <a:r>
              <a:rPr lang="en-US" sz="2800" b="1" dirty="0">
                <a:solidFill>
                  <a:srgbClr val="0A1F61"/>
                </a:solidFill>
                <a:cs typeface="Tajawal ExtraBold" panose="00000800000000000000" pitchFamily="2" charset="-78"/>
              </a:rPr>
              <a:t>Do you ignore most of the advice from coworkers about process improvements?</a:t>
            </a:r>
            <a:r>
              <a:rPr lang="ar-EG" sz="2800" dirty="0">
                <a:effectLst/>
                <a:latin typeface="Segoe UI Web (Arabic)"/>
              </a:rPr>
              <a:t> هل تتجاهل معظم النصائح من زملاء العمل حول تحسينات العملية؟</a:t>
            </a:r>
            <a:endParaRPr lang="en-US" sz="2800" b="1" dirty="0">
              <a:solidFill>
                <a:srgbClr val="0A1F61"/>
              </a:solidFill>
              <a:cs typeface="Tajawal ExtraBold" panose="00000800000000000000" pitchFamily="2" charset="-78"/>
            </a:endParaRPr>
          </a:p>
          <a:p>
            <a:pPr marL="457200" indent="-457200" algn="just">
              <a:buFontTx/>
              <a:buAutoNum type="arabicPeriod"/>
            </a:pPr>
            <a:r>
              <a:rPr lang="en-US" sz="2800" b="1" dirty="0">
                <a:solidFill>
                  <a:srgbClr val="0A1F61"/>
                </a:solidFill>
                <a:cs typeface="Tajawal ExtraBold" panose="00000800000000000000" pitchFamily="2" charset="-78"/>
              </a:rPr>
              <a:t>Do your team members go along with what you say just to avoid an argument?</a:t>
            </a:r>
            <a:r>
              <a:rPr lang="ar-EG" sz="2800" dirty="0">
                <a:effectLst/>
                <a:latin typeface="Segoe UI Web (Arabic)"/>
              </a:rPr>
              <a:t> هل يوافق أعضاء فريقك على ما تقوله فقط لتجنب الجدال؟</a:t>
            </a:r>
            <a:endParaRPr lang="en-US" sz="2800" b="1" dirty="0">
              <a:solidFill>
                <a:srgbClr val="0A1F61"/>
              </a:solidFill>
              <a:cs typeface="Tajawal ExtraBold" panose="00000800000000000000" pitchFamily="2" charset="-78"/>
            </a:endParaRPr>
          </a:p>
          <a:p>
            <a:r>
              <a:rPr lang="en-US" sz="2800" b="1" dirty="0">
                <a:solidFill>
                  <a:srgbClr val="0A1F61"/>
                </a:solidFill>
                <a:cs typeface="Tajawal ExtraBold" panose="00000800000000000000" pitchFamily="2" charset="-78"/>
              </a:rPr>
              <a:t>Have people referred to you as "rigid" or "close-minded" on several occasions?</a:t>
            </a:r>
            <a:r>
              <a:rPr lang="ar-EG" sz="2800" dirty="0">
                <a:effectLst/>
                <a:latin typeface="Segoe UI Web (Arabic)"/>
              </a:rPr>
              <a:t> هل أشار إليك الناس على أنك "</a:t>
            </a:r>
            <a:r>
              <a:rPr lang="ar-EG" sz="2800" dirty="0"/>
              <a:t> صارم </a:t>
            </a:r>
            <a:r>
              <a:rPr lang="ar-EG" sz="2800" dirty="0">
                <a:effectLst/>
                <a:latin typeface="Segoe UI Web (Arabic)"/>
              </a:rPr>
              <a:t>" أو "منغلق الذهن" في عدة مناسبات؟</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2</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1213032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28316" y="646039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492714" y="1219571"/>
            <a:ext cx="10427749" cy="5693866"/>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a:t>
            </a:r>
            <a:endParaRPr lang="en-US" sz="2000" b="1" dirty="0">
              <a:solidFill>
                <a:srgbClr val="0A1F61"/>
              </a:solidFill>
              <a:cs typeface="Tajawal ExtraBold" panose="00000800000000000000" pitchFamily="2" charset="-78"/>
            </a:endParaRPr>
          </a:p>
          <a:p>
            <a:pPr marL="514350" indent="-514350" algn="just">
              <a:buFont typeface="+mj-lt"/>
              <a:buAutoNum type="arabicPeriod" startAt="5"/>
            </a:pPr>
            <a:r>
              <a:rPr lang="en-US" sz="2800" b="1" dirty="0">
                <a:solidFill>
                  <a:srgbClr val="0A1F61"/>
                </a:solidFill>
                <a:cs typeface="Tajawal ExtraBold" panose="00000800000000000000" pitchFamily="2" charset="-78"/>
              </a:rPr>
              <a:t>When presented with a new method, do you immediately look for a flaw?</a:t>
            </a:r>
            <a:r>
              <a:rPr lang="ar-EG" sz="2800" dirty="0">
                <a:effectLst/>
                <a:latin typeface="Segoe UI Web (Arabic)"/>
              </a:rPr>
              <a:t> عند تقديم طريقة جديدة ، هل تبحث على الفور عن عيب؟</a:t>
            </a:r>
            <a:endParaRPr lang="en-US" sz="2800" b="1" dirty="0">
              <a:solidFill>
                <a:srgbClr val="0A1F61"/>
              </a:solidFill>
              <a:cs typeface="Tajawal ExtraBold" panose="00000800000000000000" pitchFamily="2" charset="-78"/>
            </a:endParaRPr>
          </a:p>
          <a:p>
            <a:pPr marL="514350" indent="-514350" algn="just">
              <a:buFont typeface="+mj-lt"/>
              <a:buAutoNum type="arabicPeriod" startAt="5"/>
            </a:pPr>
            <a:r>
              <a:rPr lang="en-US" sz="2800" b="1" dirty="0">
                <a:solidFill>
                  <a:srgbClr val="0A1F61"/>
                </a:solidFill>
                <a:cs typeface="Tajawal ExtraBold" panose="00000800000000000000" pitchFamily="2" charset="-78"/>
              </a:rPr>
              <a:t>Do you make up your mind early on with respect to an issue, and then hold firmly to your opinion?</a:t>
            </a:r>
            <a:r>
              <a:rPr lang="ar-EG" sz="2800" dirty="0">
                <a:effectLst/>
                <a:latin typeface="Segoe UI Web (Arabic)"/>
              </a:rPr>
              <a:t> هل تتخذ قرارك في وقت مبكر فيما يتعلق بقضية ما ، ثم تتمسك برأيك بحزم؟</a:t>
            </a:r>
            <a:endParaRPr lang="en-US" sz="2800" b="1" dirty="0">
              <a:solidFill>
                <a:srgbClr val="0A1F61"/>
              </a:solidFill>
              <a:cs typeface="Tajawal ExtraBold" panose="00000800000000000000" pitchFamily="2" charset="-78"/>
            </a:endParaRPr>
          </a:p>
          <a:p>
            <a:pPr marL="514350" indent="-514350" algn="just">
              <a:buFont typeface="+mj-lt"/>
              <a:buAutoNum type="arabicPeriod" startAt="5"/>
            </a:pPr>
            <a:r>
              <a:rPr lang="en-US" sz="2800" b="1" dirty="0">
                <a:solidFill>
                  <a:srgbClr val="0A1F61"/>
                </a:solidFill>
                <a:cs typeface="Tajawal ExtraBold" panose="00000800000000000000" pitchFamily="2" charset="-78"/>
              </a:rPr>
              <a:t>When people disagree with you, do you tend to belittle them or become argumentative?</a:t>
            </a:r>
            <a:r>
              <a:rPr lang="ar-EG" sz="2800" dirty="0">
                <a:effectLst/>
                <a:latin typeface="Segoe UI Web (Arabic)"/>
              </a:rPr>
              <a:t> عندما يختلف الناس معك ، هل تميل إلى التقليل من شأنهم أو تصبح جدليا؟</a:t>
            </a:r>
            <a:endParaRPr lang="en-US" sz="2800" b="1" dirty="0">
              <a:solidFill>
                <a:srgbClr val="0A1F61"/>
              </a:solidFill>
              <a:cs typeface="Tajawal ExtraBold" panose="00000800000000000000" pitchFamily="2" charset="-78"/>
            </a:endParaRPr>
          </a:p>
          <a:p>
            <a:pPr marL="514350" indent="-514350" algn="just">
              <a:buFont typeface="+mj-lt"/>
              <a:buAutoNum type="arabicPeriod" startAt="5"/>
            </a:pPr>
            <a:r>
              <a:rPr lang="en-US" sz="2800" b="1" dirty="0">
                <a:solidFill>
                  <a:srgbClr val="0A1F61"/>
                </a:solidFill>
                <a:cs typeface="Tajawal ExtraBold" panose="00000800000000000000" pitchFamily="2" charset="-78"/>
              </a:rPr>
              <a:t>Do you often feel you are the only person in the group who really understands the problem?</a:t>
            </a:r>
            <a:r>
              <a:rPr lang="ar-EG" sz="2800" dirty="0">
                <a:effectLst/>
                <a:latin typeface="Segoe UI Web (Arabic)"/>
              </a:rPr>
              <a:t> هل تشعر في كثير من الأحيان أنك الشخص الوحيد في المجموعة الذي يفهم المشكلة حقا؟</a:t>
            </a:r>
          </a:p>
          <a:p>
            <a:pPr marL="514350" indent="-514350" algn="just">
              <a:buFont typeface="+mj-lt"/>
              <a:buAutoNum type="arabicPeriod" startAt="5"/>
            </a:pPr>
            <a:endParaRPr lang="en-US" sz="2800" b="1" dirty="0">
              <a:solidFill>
                <a:srgbClr val="0A1F61"/>
              </a:solidFill>
              <a:cs typeface="Tajawal ExtraBold" panose="00000800000000000000" pitchFamily="2" charset="-78"/>
            </a:endParaRPr>
          </a:p>
        </p:txBody>
      </p:sp>
      <p:sp>
        <p:nvSpPr>
          <p:cNvPr id="10" name="TextBox 9">
            <a:extLst>
              <a:ext uri="{FF2B5EF4-FFF2-40B4-BE49-F238E27FC236}">
                <a16:creationId xmlns:a16="http://schemas.microsoft.com/office/drawing/2014/main" id="{19B7E9CC-68A8-BFD4-A00E-A989A8CD06F2}"/>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2</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D13AF99-D63B-8D18-40EB-D2DB235B077A}"/>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0893820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2409096" y="1090105"/>
            <a:ext cx="9520127" cy="5205977"/>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What is Management?</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Why management is important?</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Levels of Management</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Management Functions </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Organizational Performance</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What are Management Roles?</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Qualities of Successful Managers</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What is Leadership?</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Leadership Functions</a:t>
            </a:r>
          </a:p>
          <a:p>
            <a:pPr marL="682625" indent="-1651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Comparison Bet. Mangers &amp; Leaders Activities</a:t>
            </a:r>
          </a:p>
        </p:txBody>
      </p:sp>
    </p:spTree>
    <p:extLst>
      <p:ext uri="{BB962C8B-B14F-4D97-AF65-F5344CB8AC3E}">
        <p14:creationId xmlns:p14="http://schemas.microsoft.com/office/powerpoint/2010/main" val="258188730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745673" y="1297752"/>
            <a:ext cx="10360601" cy="4801314"/>
          </a:xfrm>
          <a:prstGeom prst="rect">
            <a:avLst/>
          </a:prstGeom>
          <a:noFill/>
        </p:spPr>
        <p:txBody>
          <a:bodyPr wrap="square" rtlCol="0">
            <a:spAutoFit/>
          </a:bodyPr>
          <a:lstStyle/>
          <a:p>
            <a:pPr marL="285750" indent="-285750">
              <a:buFont typeface="Wingdings" panose="05000000000000000000" pitchFamily="2" charset="2"/>
              <a:buChar char="q"/>
            </a:pPr>
            <a:r>
              <a:rPr lang="en-US" dirty="0">
                <a:effectLst/>
              </a:rPr>
              <a:t>Allam, R. (2011). </a:t>
            </a:r>
            <a:r>
              <a:rPr lang="en-US" i="1" dirty="0">
                <a:effectLst/>
              </a:rPr>
              <a:t>Broadcast Programming </a:t>
            </a:r>
            <a:r>
              <a:rPr lang="en-US" dirty="0">
                <a:effectLst/>
              </a:rPr>
              <a:t>. </a:t>
            </a:r>
            <a:r>
              <a:rPr lang="en-US" i="1" dirty="0">
                <a:effectLst/>
              </a:rPr>
              <a:t>Pringle &amp; Starr, chapter 4</a:t>
            </a:r>
            <a:r>
              <a:rPr lang="en-US" dirty="0">
                <a:effectLst/>
              </a:rPr>
              <a:t>. Media Management Course; AUC. </a:t>
            </a:r>
          </a:p>
          <a:p>
            <a:pPr marL="285750" indent="-285750">
              <a:buFont typeface="Wingdings" panose="05000000000000000000" pitchFamily="2" charset="2"/>
              <a:buChar char="q"/>
            </a:pPr>
            <a:r>
              <a:rPr lang="en-US" dirty="0">
                <a:effectLst/>
              </a:rPr>
              <a:t>Pringle, P. (2006). </a:t>
            </a:r>
            <a:r>
              <a:rPr lang="en-US" i="1" dirty="0">
                <a:effectLst/>
              </a:rPr>
              <a:t>Electronic Media Management</a:t>
            </a:r>
            <a:r>
              <a:rPr lang="en-US" dirty="0">
                <a:effectLst/>
              </a:rPr>
              <a:t>. Routledge. </a:t>
            </a:r>
            <a:endParaRPr lang="en-US" dirty="0">
              <a:cs typeface="Tajawal Medium" panose="00000600000000000000" pitchFamily="2" charset="-78"/>
            </a:endParaRPr>
          </a:p>
          <a:p>
            <a:pPr marL="285750" indent="-285750">
              <a:buFont typeface="Wingdings" panose="05000000000000000000" pitchFamily="2" charset="2"/>
              <a:buChar char="q"/>
            </a:pPr>
            <a:r>
              <a:rPr lang="en-US" dirty="0" err="1">
                <a:cs typeface="Tajawal Medium" panose="00000600000000000000" pitchFamily="2" charset="-78"/>
              </a:rPr>
              <a:t>Bli</a:t>
            </a:r>
            <a:r>
              <a:rPr lang="en-US" dirty="0">
                <a:cs typeface="Tajawal Medium" panose="00000600000000000000" pitchFamily="2" charset="-78"/>
              </a:rPr>
              <a:t>-Group-Wp. (2011). Leadership Course material. </a:t>
            </a:r>
            <a:r>
              <a:rPr lang="en-US" dirty="0" err="1">
                <a:cs typeface="Tajawal Medium" panose="00000600000000000000" pitchFamily="2" charset="-78"/>
              </a:rPr>
              <a:t>Amideast</a:t>
            </a:r>
            <a:r>
              <a:rPr lang="en-US" dirty="0">
                <a:cs typeface="Tajawal Medium" panose="00000600000000000000" pitchFamily="2" charset="-78"/>
              </a:rPr>
              <a:t> Egypt. Business Intelligence, Training &amp; Consulting, http://bli-group.com/ </a:t>
            </a:r>
            <a:endParaRPr lang="en-US" dirty="0">
              <a:effectLst/>
            </a:endParaRPr>
          </a:p>
          <a:p>
            <a:pPr marL="285750" indent="-285750">
              <a:buFont typeface="Wingdings" panose="05000000000000000000" pitchFamily="2" charset="2"/>
              <a:buChar char="q"/>
            </a:pPr>
            <a:r>
              <a:rPr lang="en-US" dirty="0" err="1">
                <a:effectLst/>
              </a:rPr>
              <a:t>Deevado</a:t>
            </a:r>
            <a:r>
              <a:rPr lang="en-US" dirty="0">
                <a:effectLst/>
              </a:rPr>
              <a:t>, A. B. (2011, October 1). </a:t>
            </a:r>
            <a:r>
              <a:rPr lang="en-US" i="1" dirty="0">
                <a:effectLst/>
              </a:rPr>
              <a:t>The organization structure of a television station by Andrew Bishop Mkandawire (ab </a:t>
            </a:r>
            <a:r>
              <a:rPr lang="en-US" i="1" dirty="0" err="1">
                <a:effectLst/>
              </a:rPr>
              <a:t>deevado</a:t>
            </a:r>
            <a:r>
              <a:rPr lang="en-US" i="1" dirty="0">
                <a:effectLst/>
              </a:rPr>
              <a:t>)-mc </a:t>
            </a:r>
            <a:r>
              <a:rPr lang="en-US" i="1" dirty="0" err="1">
                <a:effectLst/>
              </a:rPr>
              <a:t>Yr</a:t>
            </a:r>
            <a:r>
              <a:rPr lang="en-US" i="1" dirty="0">
                <a:effectLst/>
              </a:rPr>
              <a:t> 4 4th May, 2012 Share World Open University-BT Campus</a:t>
            </a:r>
            <a:r>
              <a:rPr lang="en-US" dirty="0">
                <a:effectLst/>
              </a:rPr>
              <a:t>. Retrieved January 29, 2023, from https://abdeevado.blogspot.com/2011/10/organization-structure-of-television.html (</a:t>
            </a:r>
            <a:r>
              <a:rPr lang="en-US" i="0" dirty="0">
                <a:effectLst/>
              </a:rPr>
              <a:t>Stovall, JG. 2011. ‘</a:t>
            </a:r>
            <a:r>
              <a:rPr lang="en-US" i="1" dirty="0">
                <a:effectLst/>
              </a:rPr>
              <a:t>Television and Radio Charts’. </a:t>
            </a:r>
            <a:r>
              <a:rPr lang="en-US" i="0" dirty="0">
                <a:effectLst/>
              </a:rPr>
              <a:t>Accessed at </a:t>
            </a:r>
            <a:r>
              <a:rPr lang="en-US" i="0" u="none" strike="noStrike" dirty="0">
                <a:solidFill>
                  <a:srgbClr val="0000FF"/>
                </a:solidFill>
                <a:effectLst/>
                <a:hlinkClick r:id="rId6"/>
              </a:rPr>
              <a:t>www.enhow.com</a:t>
            </a:r>
            <a:r>
              <a:rPr lang="en-US" i="0" dirty="0">
                <a:effectLst/>
              </a:rPr>
              <a:t>. Date Accessed: 26/02/11.)</a:t>
            </a:r>
            <a:endParaRPr lang="en-US" dirty="0">
              <a:effectLst/>
            </a:endParaRPr>
          </a:p>
          <a:p>
            <a:pPr marL="285750" indent="-285750">
              <a:buFont typeface="Wingdings" panose="05000000000000000000" pitchFamily="2" charset="2"/>
              <a:buChar char="q"/>
            </a:pPr>
            <a:r>
              <a:rPr lang="en-US" dirty="0"/>
              <a:t>Benavides, C. (2013). Innovation and leadership in the media industry: Semantic scholar. Retrieved January 5, 2023, from https://dadun.unav.edu/handle/10171/36645</a:t>
            </a:r>
          </a:p>
          <a:p>
            <a:pPr marL="285750" indent="-285750">
              <a:buFont typeface="Wingdings" panose="05000000000000000000" pitchFamily="2" charset="2"/>
              <a:buChar char="q"/>
            </a:pPr>
            <a:r>
              <a:rPr lang="en-US" dirty="0"/>
              <a:t>Borah, P. S., Iqbal, S., &amp; Akhtar, S. (2022). Linking social media usage and SME's sustainable performance: The role of Digital Leadership and Innovation Capabilities. Technology in Society, 68, 101900. https://doi.org/10.1016/j.techsoc.2022.101900 </a:t>
            </a:r>
          </a:p>
          <a:p>
            <a:pPr marL="285750" indent="-285750">
              <a:buFont typeface="Wingdings" panose="05000000000000000000" pitchFamily="2" charset="2"/>
              <a:buChar char="q"/>
            </a:pPr>
            <a:r>
              <a:rPr lang="en-US" dirty="0" err="1"/>
              <a:t>Tulungen</a:t>
            </a:r>
            <a:r>
              <a:rPr lang="en-US" dirty="0"/>
              <a:t>, E. E., </a:t>
            </a:r>
            <a:r>
              <a:rPr lang="en-US" dirty="0" err="1"/>
              <a:t>Tewal</a:t>
            </a:r>
            <a:r>
              <a:rPr lang="en-US" dirty="0"/>
              <a:t>, B., &amp; </a:t>
            </a:r>
            <a:r>
              <a:rPr lang="en-US" dirty="0" err="1"/>
              <a:t>Pandowo</a:t>
            </a:r>
            <a:r>
              <a:rPr lang="en-US" dirty="0"/>
              <a:t>, M. (2022). The Role of Digital Leadership Mediated by Digital Skill in Improving Organizational Performance. </a:t>
            </a:r>
            <a:r>
              <a:rPr lang="en-US" i="1" dirty="0"/>
              <a:t>Journal of Accounting Research, Organization and Economics</a:t>
            </a:r>
            <a:r>
              <a:rPr lang="en-US" dirty="0"/>
              <a:t>, </a:t>
            </a:r>
            <a:r>
              <a:rPr lang="en-US" i="1" dirty="0"/>
              <a:t>5</a:t>
            </a:r>
            <a:r>
              <a:rPr lang="en-US" dirty="0"/>
              <a:t>(2), 156-171.</a:t>
            </a:r>
            <a:endParaRPr lang="en-US" dirty="0">
              <a:cs typeface="Tajawal Medium" panose="00000600000000000000" pitchFamily="2" charset="-78"/>
            </a:endParaRP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3075</TotalTime>
  <Words>4868</Words>
  <Application>Microsoft Office PowerPoint</Application>
  <PresentationFormat>Widescreen</PresentationFormat>
  <Paragraphs>675</Paragraphs>
  <Slides>86</Slides>
  <Notes>36</Notes>
  <HiddenSlides>0</HiddenSlides>
  <MMClips>1</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86</vt:i4>
      </vt:variant>
    </vt:vector>
  </HeadingPairs>
  <TitlesOfParts>
    <vt:vector size="99" baseType="lpstr">
      <vt:lpstr>Arial</vt:lpstr>
      <vt:lpstr>Book Antiqua</vt:lpstr>
      <vt:lpstr>Calibri</vt:lpstr>
      <vt:lpstr>Calibri Light</vt:lpstr>
      <vt:lpstr>Roboto</vt:lpstr>
      <vt:lpstr>Segoe UI Web (Arabic)</vt:lpstr>
      <vt:lpstr>Tajawal ExtraBold</vt:lpstr>
      <vt:lpstr>Tajawal Medium</vt:lpstr>
      <vt:lpstr>Times New Roman</vt:lpstr>
      <vt:lpstr>Tw Cen MT</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Skills needed for coming assignments</vt:lpstr>
      <vt:lpstr>Text Annotation</vt:lpstr>
      <vt:lpstr>Text Annotation</vt:lpstr>
      <vt:lpstr>Summarizing a text</vt:lpstr>
      <vt:lpstr>Summarizing a text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108</cp:revision>
  <dcterms:created xsi:type="dcterms:W3CDTF">2021-08-03T13:03:26Z</dcterms:created>
  <dcterms:modified xsi:type="dcterms:W3CDTF">2024-10-10T16:44:27Z</dcterms:modified>
</cp:coreProperties>
</file>