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Tajawal Medium"/>
      <p:regular r:id="rId46"/>
      <p:bold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8" roundtripDataSignature="AMtx7mgSMnil1HV3JCbVZFHqFgJ80EyDu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TajawalMedium-regular.fntdata"/><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TajawalMedium-bold.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 name="Google Shape;8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1" name="Google Shape;8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 name="Google Shape;9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9" name="Google Shape;9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0" name="Google Shape;11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4" name="Google Shape;12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4" name="Google Shape;16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7" name="Google Shape;17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3" name="Google Shape;20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6" name="Google Shape;21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9" name="Google Shape;22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8" name="Google Shape;26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1" name="Google Shape;28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4" name="Google Shape;294;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4" name="Google Shape;304;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7" name="Google Shape;317;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9" name="Google Shape;329;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2" name="Google Shape;342;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5" name="Google Shape;355;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8" name="Google Shape;368;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1" name="Google Shape;381;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4" name="Google Shape;394;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7" name="Google Shape;407;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0" name="Google Shape;420;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5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3" name="Google Shape;433;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5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6" name="Google Shape;446;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9" name="Google Shape;459;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2" name="Google Shape;472;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5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5" name="Google Shape;485;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5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8" name="Google Shape;498;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5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1" name="Google Shape;511;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6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4" name="Google Shape;524;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6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7" name="Google Shape;537;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6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9" name="Google Shape;549;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6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2" name="Google Shape;562;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6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5" name="Google Shape;575;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3" name="Shape 583"/>
        <p:cNvGrpSpPr/>
        <p:nvPr/>
      </p:nvGrpSpPr>
      <p:grpSpPr>
        <a:xfrm>
          <a:off x="0" y="0"/>
          <a:ext cx="0" cy="0"/>
          <a:chOff x="0" y="0"/>
          <a:chExt cx="0" cy="0"/>
        </a:xfrm>
      </p:grpSpPr>
      <p:sp>
        <p:nvSpPr>
          <p:cNvPr id="584" name="Google Shape;584;p6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5" name="Google Shape;585;p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0"/>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11"/>
          <p:cNvSpPr/>
          <p:nvPr>
            <p:ph idx="2" type="pic"/>
          </p:nvPr>
        </p:nvSpPr>
        <p:spPr>
          <a:xfrm>
            <a:off x="1" y="0"/>
            <a:ext cx="9740898" cy="59626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12"/>
          <p:cNvSpPr/>
          <p:nvPr>
            <p:ph idx="2" type="pic"/>
          </p:nvPr>
        </p:nvSpPr>
        <p:spPr>
          <a:xfrm>
            <a:off x="1127760" y="1123950"/>
            <a:ext cx="9936480" cy="46101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7" name="Shape 27"/>
        <p:cNvGrpSpPr/>
        <p:nvPr/>
      </p:nvGrpSpPr>
      <p:grpSpPr>
        <a:xfrm>
          <a:off x="0" y="0"/>
          <a:ext cx="0" cy="0"/>
          <a:chOff x="0" y="0"/>
          <a:chExt cx="0" cy="0"/>
        </a:xfrm>
      </p:grpSpPr>
      <p:sp>
        <p:nvSpPr>
          <p:cNvPr id="28" name="Google Shape;28;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4" name="Shape 34"/>
        <p:cNvGrpSpPr/>
        <p:nvPr/>
      </p:nvGrpSpPr>
      <p:grpSpPr>
        <a:xfrm>
          <a:off x="0" y="0"/>
          <a:ext cx="0" cy="0"/>
          <a:chOff x="0" y="0"/>
          <a:chExt cx="0" cy="0"/>
        </a:xfrm>
      </p:grpSpPr>
      <p:sp>
        <p:nvSpPr>
          <p:cNvPr id="35" name="Google Shape;35;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7" name="Google Shape;37;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3" name="Shape 43"/>
        <p:cNvGrpSpPr/>
        <p:nvPr/>
      </p:nvGrpSpPr>
      <p:grpSpPr>
        <a:xfrm>
          <a:off x="0" y="0"/>
          <a:ext cx="0" cy="0"/>
          <a:chOff x="0" y="0"/>
          <a:chExt cx="0" cy="0"/>
        </a:xfrm>
      </p:grpSpPr>
      <p:sp>
        <p:nvSpPr>
          <p:cNvPr id="44" name="Google Shape;44;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2" name="Shape 52"/>
        <p:cNvGrpSpPr/>
        <p:nvPr/>
      </p:nvGrpSpPr>
      <p:grpSpPr>
        <a:xfrm>
          <a:off x="0" y="0"/>
          <a:ext cx="0" cy="0"/>
          <a:chOff x="0" y="0"/>
          <a:chExt cx="0" cy="0"/>
        </a:xfrm>
      </p:grpSpPr>
      <p:sp>
        <p:nvSpPr>
          <p:cNvPr id="53" name="Google Shape;53;p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5" name="Google Shape;55;p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6" name="Google Shape;56;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9" name="Shape 59"/>
        <p:cNvGrpSpPr/>
        <p:nvPr/>
      </p:nvGrpSpPr>
      <p:grpSpPr>
        <a:xfrm>
          <a:off x="0" y="0"/>
          <a:ext cx="0" cy="0"/>
          <a:chOff x="0" y="0"/>
          <a:chExt cx="0" cy="0"/>
        </a:xfrm>
      </p:grpSpPr>
      <p:sp>
        <p:nvSpPr>
          <p:cNvPr id="60" name="Google Shape;60;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5"/>
          <p:cNvSpPr/>
          <p:nvPr>
            <p:ph idx="2" type="pic"/>
          </p:nvPr>
        </p:nvSpPr>
        <p:spPr>
          <a:xfrm>
            <a:off x="5183188" y="987425"/>
            <a:ext cx="6172200" cy="4873625"/>
          </a:xfrm>
          <a:prstGeom prst="rect">
            <a:avLst/>
          </a:prstGeom>
          <a:noFill/>
          <a:ln>
            <a:noFill/>
          </a:ln>
        </p:spPr>
      </p:sp>
      <p:sp>
        <p:nvSpPr>
          <p:cNvPr id="62" name="Google Shape;62;p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3" name="Google Shape;63;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6" name="Shape 66"/>
        <p:cNvGrpSpPr/>
        <p:nvPr/>
      </p:nvGrpSpPr>
      <p:grpSpPr>
        <a:xfrm>
          <a:off x="0" y="0"/>
          <a:ext cx="0" cy="0"/>
          <a:chOff x="0" y="0"/>
          <a:chExt cx="0" cy="0"/>
        </a:xfrm>
      </p:grpSpPr>
      <p:sp>
        <p:nvSpPr>
          <p:cNvPr id="67" name="Google Shape;67;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9" name="Google Shape;69;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2" name="Shape 72"/>
        <p:cNvGrpSpPr/>
        <p:nvPr/>
      </p:nvGrpSpPr>
      <p:grpSpPr>
        <a:xfrm>
          <a:off x="0" y="0"/>
          <a:ext cx="0" cy="0"/>
          <a:chOff x="0" y="0"/>
          <a:chExt cx="0" cy="0"/>
        </a:xfrm>
      </p:grpSpPr>
      <p:sp>
        <p:nvSpPr>
          <p:cNvPr id="73" name="Google Shape;73;p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8.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 Id="rId4" Type="http://schemas.openxmlformats.org/officeDocument/2006/relationships/image" Target="../media/image1.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 Id="rId6" Type="http://schemas.openxmlformats.org/officeDocument/2006/relationships/image" Target="../media/image1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 Id="rId6" Type="http://schemas.openxmlformats.org/officeDocument/2006/relationships/hyperlink" Target="https://almuajih.com/"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grpSp>
        <p:nvGrpSpPr>
          <p:cNvPr id="83" name="Google Shape;83;p1"/>
          <p:cNvGrpSpPr/>
          <p:nvPr/>
        </p:nvGrpSpPr>
        <p:grpSpPr>
          <a:xfrm>
            <a:off x="321733" y="0"/>
            <a:ext cx="2024825" cy="1879600"/>
            <a:chOff x="321733" y="0"/>
            <a:chExt cx="2024825" cy="1879600"/>
          </a:xfrm>
        </p:grpSpPr>
        <p:sp>
          <p:nvSpPr>
            <p:cNvPr id="84" name="Google Shape;84;p1"/>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5" name="Google Shape;85;p1"/>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86" name="Google Shape;86;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txBox="1"/>
          <p:nvPr/>
        </p:nvSpPr>
        <p:spPr>
          <a:xfrm>
            <a:off x="6603988" y="3809977"/>
            <a:ext cx="4886463"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2D3956"/>
                </a:solidFill>
                <a:latin typeface="Tajawal Medium"/>
                <a:ea typeface="Tajawal Medium"/>
                <a:cs typeface="Tajawal Medium"/>
                <a:sym typeface="Tajawal Medium"/>
              </a:rPr>
              <a:t>أ.د | محمد محمدي محمد مخلص</a:t>
            </a:r>
            <a:endParaRPr b="1" i="0" sz="2000" u="none" cap="none" strike="noStrike">
              <a:solidFill>
                <a:srgbClr val="2D3956"/>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أستاذ القيادة التربوية المشارك - كلية العلوم الانسانية- جامعة الجميع الذكية</a:t>
            </a:r>
            <a:endParaRPr/>
          </a:p>
        </p:txBody>
      </p:sp>
      <p:sp>
        <p:nvSpPr>
          <p:cNvPr id="88" name="Google Shape;88;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txBox="1"/>
          <p:nvPr/>
        </p:nvSpPr>
        <p:spPr>
          <a:xfrm>
            <a:off x="6550866" y="2424037"/>
            <a:ext cx="4703532" cy="76940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rPr b="1" i="0" lang="en-US" sz="4400" u="none" cap="none" strike="noStrike">
                <a:solidFill>
                  <a:srgbClr val="8E5A6D"/>
                </a:solidFill>
                <a:latin typeface="Tajawal Medium"/>
                <a:ea typeface="Tajawal Medium"/>
                <a:cs typeface="Tajawal Medium"/>
                <a:sym typeface="Tajawal Medium"/>
              </a:rPr>
              <a:t>مقرر التخطيط التربوي   </a:t>
            </a:r>
            <a:endParaRPr b="0" i="0" sz="1400" u="none" cap="none" strike="noStrike">
              <a:solidFill>
                <a:srgbClr val="000000"/>
              </a:solidFill>
              <a:latin typeface="Arial"/>
              <a:ea typeface="Arial"/>
              <a:cs typeface="Arial"/>
              <a:sym typeface="Arial"/>
            </a:endParaRPr>
          </a:p>
        </p:txBody>
      </p:sp>
      <p:sp>
        <p:nvSpPr>
          <p:cNvPr id="90" name="Google Shape;90;p1"/>
          <p:cNvSpPr/>
          <p:nvPr/>
        </p:nvSpPr>
        <p:spPr>
          <a:xfrm>
            <a:off x="6550866" y="6043084"/>
            <a:ext cx="458569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مفاهيم التخطيط)</a:t>
            </a:r>
            <a:endParaRPr b="0" i="0" sz="1400" u="none" cap="none" strike="noStrike">
              <a:solidFill>
                <a:srgbClr val="000000"/>
              </a:solidFill>
              <a:latin typeface="Arial"/>
              <a:ea typeface="Arial"/>
              <a:cs typeface="Arial"/>
              <a:sym typeface="Arial"/>
            </a:endParaRPr>
          </a:p>
        </p:txBody>
      </p:sp>
      <p:pic>
        <p:nvPicPr>
          <p:cNvPr id="91" name="Google Shape;91;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92" name="Google Shape;92;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3" name="Google Shape;93;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4" name="Google Shape;94;p1"/>
          <p:cNvSpPr txBox="1"/>
          <p:nvPr/>
        </p:nvSpPr>
        <p:spPr>
          <a:xfrm>
            <a:off x="7428035" y="5327472"/>
            <a:ext cx="3060453" cy="5077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700"/>
              <a:buFont typeface="Arial"/>
              <a:buNone/>
            </a:pPr>
            <a:r>
              <a:rPr b="1" i="0" lang="en-US" sz="2700" u="none" cap="none" strike="noStrike">
                <a:solidFill>
                  <a:srgbClr val="2D3956"/>
                </a:solidFill>
                <a:latin typeface="Tajawal Medium"/>
                <a:ea typeface="Tajawal Medium"/>
                <a:cs typeface="Tajawal Medium"/>
                <a:sym typeface="Tajawal Medium"/>
              </a:rPr>
              <a:t>رقم المقرر 712</a:t>
            </a:r>
            <a:endParaRPr b="1" i="0" sz="2700" u="none" cap="none" strike="noStrike">
              <a:solidFill>
                <a:srgbClr val="000000"/>
              </a:solidFill>
              <a:latin typeface="Arial"/>
              <a:ea typeface="Arial"/>
              <a:cs typeface="Arial"/>
              <a:sym typeface="Arial"/>
            </a:endParaRPr>
          </a:p>
        </p:txBody>
      </p:sp>
      <p:pic>
        <p:nvPicPr>
          <p:cNvPr id="95" name="Google Shape;95;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2" name="Google Shape;102;p2"/>
          <p:cNvSpPr txBox="1"/>
          <p:nvPr/>
        </p:nvSpPr>
        <p:spPr>
          <a:xfrm>
            <a:off x="1066161" y="1414509"/>
            <a:ext cx="8702100" cy="4340700"/>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المحاضرة الأولى</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التخطيط والتخطيط التربوي</a:t>
            </a:r>
            <a:endParaRPr/>
          </a:p>
          <a:p>
            <a:pPr indent="-177800" lvl="0" marL="269875"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1- التخطيط (المفهوم- </a:t>
            </a:r>
            <a:r>
              <a:rPr b="1" lang="en-US" sz="2800">
                <a:solidFill>
                  <a:schemeClr val="lt1"/>
                </a:solidFill>
                <a:latin typeface="Simplified Arabic"/>
                <a:ea typeface="Simplified Arabic"/>
                <a:cs typeface="Simplified Arabic"/>
                <a:sym typeface="Simplified Arabic"/>
              </a:rPr>
              <a:t>الأهداف</a:t>
            </a:r>
            <a:r>
              <a:rPr b="1" i="0" lang="en-US" sz="2800" u="none" cap="none" strike="noStrike">
                <a:solidFill>
                  <a:schemeClr val="lt1"/>
                </a:solidFill>
                <a:latin typeface="Simplified Arabic"/>
                <a:ea typeface="Simplified Arabic"/>
                <a:cs typeface="Simplified Arabic"/>
                <a:sym typeface="Simplified Arabic"/>
              </a:rPr>
              <a:t>- الخصائص- المعوقات)</a:t>
            </a:r>
            <a:endParaRPr b="1" i="0" sz="2800" u="none" cap="none" strike="noStrike">
              <a:solidFill>
                <a:schemeClr val="lt1"/>
              </a:solidFill>
              <a:latin typeface="Simplified Arabic"/>
              <a:ea typeface="Simplified Arabic"/>
              <a:cs typeface="Simplified Arabic"/>
              <a:sym typeface="Simplified Arabic"/>
            </a:endParaRPr>
          </a:p>
          <a:p>
            <a:pPr indent="-177800" lvl="0" marL="269875"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2- مفهوم التخطيط التربوي</a:t>
            </a:r>
            <a:endParaRPr b="0" i="0" sz="2800" u="none" cap="none" strike="noStrike">
              <a:solidFill>
                <a:schemeClr val="lt1"/>
              </a:solidFill>
              <a:latin typeface="Simplified Arabic"/>
              <a:ea typeface="Simplified Arabic"/>
              <a:cs typeface="Simplified Arabic"/>
              <a:sym typeface="Simplified Arabic"/>
            </a:endParaRPr>
          </a:p>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3- أهمية التخطيط</a:t>
            </a:r>
            <a:endParaRPr b="0" i="0" sz="2800" u="none" cap="none" strike="noStrike">
              <a:solidFill>
                <a:schemeClr val="lt1"/>
              </a:solidFill>
              <a:latin typeface="Simplified Arabic"/>
              <a:ea typeface="Simplified Arabic"/>
              <a:cs typeface="Simplified Arabic"/>
              <a:sym typeface="Simplified Arabic"/>
            </a:endParaRPr>
          </a:p>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4- فوائد التخطيط في التعليم</a:t>
            </a:r>
            <a:endParaRPr b="0" i="0" sz="2800" u="none" cap="none" strike="noStrike">
              <a:solidFill>
                <a:schemeClr val="lt1"/>
              </a:solidFill>
              <a:latin typeface="Simplified Arabic"/>
              <a:ea typeface="Simplified Arabic"/>
              <a:cs typeface="Simplified Arabic"/>
              <a:sym typeface="Simplified Arabic"/>
            </a:endParaRPr>
          </a:p>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5- مبررات التخطيط التربوي </a:t>
            </a:r>
            <a:endParaRPr b="0" i="0" sz="2800" u="none" cap="none" strike="noStrike">
              <a:solidFill>
                <a:schemeClr val="lt1"/>
              </a:solidFill>
              <a:latin typeface="Simplified Arabic"/>
              <a:ea typeface="Simplified Arabic"/>
              <a:cs typeface="Simplified Arabic"/>
              <a:sym typeface="Simplified Arabic"/>
            </a:endParaRPr>
          </a:p>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6- </a:t>
            </a:r>
            <a:r>
              <a:rPr b="1" lang="en-US" sz="2800">
                <a:solidFill>
                  <a:schemeClr val="lt1"/>
                </a:solidFill>
                <a:latin typeface="Simplified Arabic"/>
                <a:ea typeface="Simplified Arabic"/>
                <a:cs typeface="Simplified Arabic"/>
                <a:sym typeface="Simplified Arabic"/>
              </a:rPr>
              <a:t>نشأة</a:t>
            </a:r>
            <a:r>
              <a:rPr b="1" i="0" lang="en-US" sz="2800" u="none" cap="none" strike="noStrike">
                <a:solidFill>
                  <a:schemeClr val="lt1"/>
                </a:solidFill>
                <a:latin typeface="Simplified Arabic"/>
                <a:ea typeface="Simplified Arabic"/>
                <a:cs typeface="Simplified Arabic"/>
                <a:sym typeface="Simplified Arabic"/>
              </a:rPr>
              <a:t> التخطيط والتخطيط التربوي</a:t>
            </a:r>
            <a:endParaRPr b="0" i="0" sz="2800" u="none" cap="none" strike="noStrike">
              <a:solidFill>
                <a:schemeClr val="lt1"/>
              </a:solidFill>
              <a:latin typeface="Simplified Arabic"/>
              <a:ea typeface="Simplified Arabic"/>
              <a:cs typeface="Simplified Arabic"/>
              <a:sym typeface="Simplified Arabic"/>
            </a:endParaRPr>
          </a:p>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chemeClr val="lt1"/>
                </a:solidFill>
                <a:latin typeface="Simplified Arabic"/>
                <a:ea typeface="Simplified Arabic"/>
                <a:cs typeface="Simplified Arabic"/>
                <a:sym typeface="Simplified Arabic"/>
              </a:rPr>
              <a:t>7- مراحل تطور التخطيط التربوي</a:t>
            </a:r>
            <a:endParaRPr b="0" i="0" sz="2800" u="none" cap="none" strike="noStrike">
              <a:solidFill>
                <a:schemeClr val="lt1"/>
              </a:solidFill>
              <a:latin typeface="Simplified Arabic"/>
              <a:ea typeface="Simplified Arabic"/>
              <a:cs typeface="Simplified Arabic"/>
              <a:sym typeface="Simplified Arabic"/>
            </a:endParaRPr>
          </a:p>
          <a:p>
            <a:pPr indent="-190500" lvl="0" marL="342900" marR="0" rtl="1" algn="r">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Arial"/>
              <a:ea typeface="Arial"/>
              <a:cs typeface="Arial"/>
              <a:sym typeface="Arial"/>
            </a:endParaRPr>
          </a:p>
        </p:txBody>
      </p:sp>
      <p:sp>
        <p:nvSpPr>
          <p:cNvPr id="103" name="Google Shape;103;p2"/>
          <p:cNvSpPr txBox="1"/>
          <p:nvPr/>
        </p:nvSpPr>
        <p:spPr>
          <a:xfrm>
            <a:off x="328103" y="5816547"/>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2D3956"/>
                </a:solidFill>
                <a:latin typeface="Tajawal Medium"/>
                <a:ea typeface="Tajawal Medium"/>
                <a:cs typeface="Tajawal Medium"/>
                <a:sym typeface="Tajawal Medium"/>
              </a:rPr>
              <a:t>Prepared by</a:t>
            </a:r>
            <a:endParaRPr b="0" i="0" sz="1400" u="none" cap="none" strike="noStrike">
              <a:solidFill>
                <a:srgbClr val="000000"/>
              </a:solidFill>
              <a:latin typeface="Arial"/>
              <a:ea typeface="Arial"/>
              <a:cs typeface="Arial"/>
              <a:sym typeface="Arial"/>
            </a:endParaRPr>
          </a:p>
        </p:txBody>
      </p:sp>
      <p:pic>
        <p:nvPicPr>
          <p:cNvPr id="104" name="Google Shape;104;p2"/>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105" name="Google Shape;105;p2"/>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06" name="Google Shape;106;p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07" name="Google Shape;107;p2"/>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الاولى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grpSp>
        <p:nvGrpSpPr>
          <p:cNvPr id="112" name="Google Shape;112;p28"/>
          <p:cNvGrpSpPr/>
          <p:nvPr/>
        </p:nvGrpSpPr>
        <p:grpSpPr>
          <a:xfrm flipH="1">
            <a:off x="6977774" y="4418471"/>
            <a:ext cx="4023343" cy="923289"/>
            <a:chOff x="645649" y="1388017"/>
            <a:chExt cx="4023343" cy="923289"/>
          </a:xfrm>
        </p:grpSpPr>
        <p:sp>
          <p:nvSpPr>
            <p:cNvPr id="113" name="Google Shape;113;p2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14" name="Google Shape;114;p2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15" name="Google Shape;115;p28"/>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16" name="Google Shape;116;p2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17" name="Google Shape;117;p2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18" name="Google Shape;118;p2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19" name="Google Shape;119;p28"/>
          <p:cNvSpPr/>
          <p:nvPr/>
        </p:nvSpPr>
        <p:spPr>
          <a:xfrm>
            <a:off x="280308" y="564235"/>
            <a:ext cx="11556934" cy="243271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500" u="none" cap="none" strike="noStrike">
                <a:solidFill>
                  <a:srgbClr val="FF0000"/>
                </a:solidFill>
                <a:latin typeface="Calibri"/>
                <a:ea typeface="Calibri"/>
                <a:cs typeface="Calibri"/>
                <a:sym typeface="Calibri"/>
              </a:rPr>
              <a:t>تمهيد</a:t>
            </a:r>
            <a:r>
              <a:rPr b="1" i="0" lang="en-US" sz="2500" u="none" cap="none" strike="noStrike">
                <a:solidFill>
                  <a:srgbClr val="FF0000"/>
                </a:solidFill>
                <a:latin typeface="Simplified Arabic"/>
                <a:ea typeface="Simplified Arabic"/>
                <a:cs typeface="Simplified Arabic"/>
                <a:sym typeface="Simplified Arabic"/>
              </a:rPr>
              <a:t>: </a:t>
            </a:r>
            <a:endParaRPr b="1" i="0" sz="25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500" u="none" cap="none" strike="noStrike">
                <a:solidFill>
                  <a:srgbClr val="000000"/>
                </a:solidFill>
                <a:latin typeface="Calibri"/>
                <a:ea typeface="Calibri"/>
                <a:cs typeface="Calibri"/>
                <a:sym typeface="Calibri"/>
              </a:rPr>
              <a:t>   أي عمل ناجح لا بد </a:t>
            </a:r>
            <a:r>
              <a:rPr lang="en-US" sz="2500">
                <a:latin typeface="Calibri"/>
                <a:ea typeface="Calibri"/>
                <a:cs typeface="Calibri"/>
                <a:sym typeface="Calibri"/>
              </a:rPr>
              <a:t>أن</a:t>
            </a:r>
            <a:r>
              <a:rPr b="0" i="0" lang="en-US" sz="2500" u="none" cap="none" strike="noStrike">
                <a:solidFill>
                  <a:srgbClr val="000000"/>
                </a:solidFill>
                <a:latin typeface="Calibri"/>
                <a:ea typeface="Calibri"/>
                <a:cs typeface="Calibri"/>
                <a:sym typeface="Calibri"/>
              </a:rPr>
              <a:t> يكون مبدؤه التخطيط السليم والذي يدخل في نواحي متعددة وهذا يدل </a:t>
            </a:r>
            <a:r>
              <a:rPr lang="en-US" sz="2500">
                <a:latin typeface="Calibri"/>
                <a:ea typeface="Calibri"/>
                <a:cs typeface="Calibri"/>
                <a:sym typeface="Calibri"/>
              </a:rPr>
              <a:t>على</a:t>
            </a:r>
            <a:r>
              <a:rPr b="0" i="0" lang="en-US" sz="2500" u="none" cap="none" strike="noStrike">
                <a:solidFill>
                  <a:srgbClr val="000000"/>
                </a:solidFill>
                <a:latin typeface="Calibri"/>
                <a:ea typeface="Calibri"/>
                <a:cs typeface="Calibri"/>
                <a:sym typeface="Calibri"/>
              </a:rPr>
              <a:t> شمولية  التخطيط، حيث أن التخطيط يمارس في كافة مناحي الحياة ، </a:t>
            </a:r>
            <a:r>
              <a:rPr lang="en-US" sz="2500">
                <a:latin typeface="Calibri"/>
                <a:ea typeface="Calibri"/>
                <a:cs typeface="Calibri"/>
                <a:sym typeface="Calibri"/>
              </a:rPr>
              <a:t>وعلى</a:t>
            </a:r>
            <a:r>
              <a:rPr b="0" i="0" lang="en-US" sz="2500" u="none" cap="none" strike="noStrike">
                <a:solidFill>
                  <a:srgbClr val="000000"/>
                </a:solidFill>
                <a:latin typeface="Calibri"/>
                <a:ea typeface="Calibri"/>
                <a:cs typeface="Calibri"/>
                <a:sym typeface="Calibri"/>
              </a:rPr>
              <a:t> جميع المستويات سواء الفرد أو المؤسسات أو الدول ، </a:t>
            </a:r>
            <a:r>
              <a:rPr lang="en-US" sz="2500">
                <a:latin typeface="Calibri"/>
                <a:ea typeface="Calibri"/>
                <a:cs typeface="Calibri"/>
                <a:sym typeface="Calibri"/>
              </a:rPr>
              <a:t>وعلى</a:t>
            </a:r>
            <a:r>
              <a:rPr b="0" i="0" lang="en-US" sz="2500" u="none" cap="none" strike="noStrike">
                <a:solidFill>
                  <a:srgbClr val="000000"/>
                </a:solidFill>
                <a:latin typeface="Calibri"/>
                <a:ea typeface="Calibri"/>
                <a:cs typeface="Calibri"/>
                <a:sym typeface="Calibri"/>
              </a:rPr>
              <a:t> كافة التخصصات سواء التربوية ، أو الاقتصادية ، أو الاجتماعية ، أو العسكرية ، </a:t>
            </a:r>
            <a:r>
              <a:rPr lang="en-US" sz="2500">
                <a:latin typeface="Calibri"/>
                <a:ea typeface="Calibri"/>
                <a:cs typeface="Calibri"/>
                <a:sym typeface="Calibri"/>
              </a:rPr>
              <a:t>أو</a:t>
            </a:r>
            <a:r>
              <a:rPr b="0" i="0" lang="en-US" sz="2500" u="none" cap="none" strike="noStrike">
                <a:solidFill>
                  <a:srgbClr val="000000"/>
                </a:solidFill>
                <a:latin typeface="Calibri"/>
                <a:ea typeface="Calibri"/>
                <a:cs typeface="Calibri"/>
                <a:sym typeface="Calibri"/>
              </a:rPr>
              <a:t> السياسية ، والتخطيط بمعناه العلمي البحثي واحد ، لذا سوف نتناول </a:t>
            </a:r>
            <a:r>
              <a:rPr lang="en-US" sz="2500">
                <a:latin typeface="Calibri"/>
                <a:ea typeface="Calibri"/>
                <a:cs typeface="Calibri"/>
                <a:sym typeface="Calibri"/>
              </a:rPr>
              <a:t>الإطار</a:t>
            </a:r>
            <a:r>
              <a:rPr b="0" i="0" lang="en-US" sz="2500" u="none" cap="none" strike="noStrike">
                <a:solidFill>
                  <a:srgbClr val="000000"/>
                </a:solidFill>
                <a:latin typeface="Calibri"/>
                <a:ea typeface="Calibri"/>
                <a:cs typeface="Calibri"/>
                <a:sym typeface="Calibri"/>
              </a:rPr>
              <a:t> المفاهيمي للتخطيط على النحو التالي:</a:t>
            </a:r>
            <a:endParaRPr b="0" i="0" sz="2500" u="none" cap="none" strike="noStrike">
              <a:solidFill>
                <a:srgbClr val="000000"/>
              </a:solidFill>
              <a:latin typeface="Calibri"/>
              <a:ea typeface="Calibri"/>
              <a:cs typeface="Calibri"/>
              <a:sym typeface="Calibri"/>
            </a:endParaRPr>
          </a:p>
        </p:txBody>
      </p:sp>
      <p:sp>
        <p:nvSpPr>
          <p:cNvPr id="120" name="Google Shape;120;p28"/>
          <p:cNvSpPr/>
          <p:nvPr/>
        </p:nvSpPr>
        <p:spPr>
          <a:xfrm>
            <a:off x="249472" y="3137992"/>
            <a:ext cx="11556934" cy="1990288"/>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500" u="none" cap="none" strike="noStrike">
                <a:solidFill>
                  <a:srgbClr val="FF0000"/>
                </a:solidFill>
                <a:latin typeface="Calibri"/>
                <a:ea typeface="Calibri"/>
                <a:cs typeface="Calibri"/>
                <a:sym typeface="Calibri"/>
              </a:rPr>
              <a:t>مفهوم التخطيط :  </a:t>
            </a:r>
            <a:r>
              <a:rPr b="0" i="0" lang="en-US" sz="2500" u="none" cap="none" strike="noStrike">
                <a:solidFill>
                  <a:srgbClr val="000000"/>
                </a:solidFill>
                <a:latin typeface="Calibri"/>
                <a:ea typeface="Calibri"/>
                <a:cs typeface="Calibri"/>
                <a:sym typeface="Calibri"/>
              </a:rPr>
              <a:t>لقد تعددت تعريفات التخطيط وفقاً </a:t>
            </a:r>
            <a:r>
              <a:rPr lang="en-US" sz="2500">
                <a:latin typeface="Calibri"/>
                <a:ea typeface="Calibri"/>
                <a:cs typeface="Calibri"/>
                <a:sym typeface="Calibri"/>
              </a:rPr>
              <a:t>مجالات</a:t>
            </a:r>
            <a:r>
              <a:rPr b="0" i="0" lang="en-US" sz="2500" u="none" cap="none" strike="noStrike">
                <a:solidFill>
                  <a:srgbClr val="000000"/>
                </a:solidFill>
                <a:latin typeface="Calibri"/>
                <a:ea typeface="Calibri"/>
                <a:cs typeface="Calibri"/>
                <a:sym typeface="Calibri"/>
              </a:rPr>
              <a:t> التخطيط المختلفة : </a:t>
            </a:r>
            <a:endParaRPr/>
          </a:p>
          <a:p>
            <a:pPr indent="0" lvl="0" marL="0" marR="0" rtl="1" algn="just">
              <a:lnSpc>
                <a:spcPct val="115000"/>
              </a:lnSpc>
              <a:spcBef>
                <a:spcPts val="1000"/>
              </a:spcBef>
              <a:spcAft>
                <a:spcPts val="0"/>
              </a:spcAft>
              <a:buNone/>
            </a:pPr>
            <a:r>
              <a:rPr b="0" i="0" lang="en-US" sz="2500" u="none" cap="none" strike="noStrike">
                <a:solidFill>
                  <a:srgbClr val="7030A0"/>
                </a:solidFill>
                <a:latin typeface="Calibri"/>
                <a:ea typeface="Calibri"/>
                <a:cs typeface="Calibri"/>
                <a:sym typeface="Calibri"/>
              </a:rPr>
              <a:t>يمكن تعريف التخطيط بأنه</a:t>
            </a:r>
            <a:r>
              <a:rPr b="0" i="0" lang="en-US" sz="2500" u="none" cap="none" strike="noStrike">
                <a:solidFill>
                  <a:srgbClr val="000000"/>
                </a:solidFill>
                <a:latin typeface="Calibri"/>
                <a:ea typeface="Calibri"/>
                <a:cs typeface="Calibri"/>
                <a:sym typeface="Calibri"/>
              </a:rPr>
              <a:t>  "  تفكير منظم يسبق عملية التنفيذ من خلال استقرار الماضي ، ودراسة الحاضر والتنبؤ بالمستقبل لإعداد القرارات المطلوبة لتحقيق الأهداف المطلوبة، فهو عملية محورية تساعد المخطط على وضع برنامج لترتيب </a:t>
            </a:r>
            <a:r>
              <a:rPr lang="en-US" sz="2500">
                <a:latin typeface="Calibri"/>
                <a:ea typeface="Calibri"/>
                <a:cs typeface="Calibri"/>
                <a:sym typeface="Calibri"/>
              </a:rPr>
              <a:t>الأولويات</a:t>
            </a:r>
            <a:r>
              <a:rPr b="0" i="0" lang="en-US" sz="2500" u="none" cap="none" strike="noStrike">
                <a:solidFill>
                  <a:srgbClr val="000000"/>
                </a:solidFill>
                <a:latin typeface="Calibri"/>
                <a:ea typeface="Calibri"/>
                <a:cs typeface="Calibri"/>
                <a:sym typeface="Calibri"/>
              </a:rPr>
              <a:t>"  </a:t>
            </a:r>
            <a:endParaRPr b="0" i="0" sz="2500" u="none" cap="none" strike="noStrike">
              <a:solidFill>
                <a:srgbClr val="000000"/>
              </a:solidFill>
              <a:latin typeface="Calibri"/>
              <a:ea typeface="Calibri"/>
              <a:cs typeface="Calibri"/>
              <a:sym typeface="Calibri"/>
            </a:endParaRPr>
          </a:p>
        </p:txBody>
      </p:sp>
      <p:sp>
        <p:nvSpPr>
          <p:cNvPr id="121" name="Google Shape;121;p28"/>
          <p:cNvSpPr/>
          <p:nvPr/>
        </p:nvSpPr>
        <p:spPr>
          <a:xfrm>
            <a:off x="3575720" y="6043084"/>
            <a:ext cx="5850036"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12"/>
                                        </p:tgtEl>
                                        <p:attrNameLst>
                                          <p:attrName>style.visibility</p:attrName>
                                        </p:attrNameLst>
                                      </p:cBhvr>
                                      <p:to>
                                        <p:strVal val="visible"/>
                                      </p:to>
                                    </p:set>
                                    <p:animEffect filter="fade" transition="in">
                                      <p:cBhvr>
                                        <p:cTn dur="500"/>
                                        <p:tgtEl>
                                          <p:spTgt spid="1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grpSp>
        <p:nvGrpSpPr>
          <p:cNvPr id="126" name="Google Shape;126;p29"/>
          <p:cNvGrpSpPr/>
          <p:nvPr/>
        </p:nvGrpSpPr>
        <p:grpSpPr>
          <a:xfrm flipH="1">
            <a:off x="6977774" y="4418471"/>
            <a:ext cx="4023343" cy="923289"/>
            <a:chOff x="645649" y="1388017"/>
            <a:chExt cx="4023343" cy="923289"/>
          </a:xfrm>
        </p:grpSpPr>
        <p:sp>
          <p:nvSpPr>
            <p:cNvPr id="127" name="Google Shape;127;p2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28" name="Google Shape;128;p2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29" name="Google Shape;129;p29"/>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30" name="Google Shape;130;p2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31" name="Google Shape;131;p2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32" name="Google Shape;132;p2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33" name="Google Shape;133;p29"/>
          <p:cNvSpPr/>
          <p:nvPr/>
        </p:nvSpPr>
        <p:spPr>
          <a:xfrm>
            <a:off x="286624" y="908720"/>
            <a:ext cx="11556934" cy="1578894"/>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FF0000"/>
                </a:solidFill>
                <a:latin typeface="Calibri"/>
                <a:ea typeface="Calibri"/>
                <a:cs typeface="Calibri"/>
                <a:sym typeface="Calibri"/>
              </a:rPr>
              <a:t>كما يمكن تعريفه بالآتي</a:t>
            </a:r>
            <a:r>
              <a:rPr b="0" i="0" lang="en-US" sz="2800" u="none" cap="none" strike="noStrike">
                <a:solidFill>
                  <a:srgbClr val="000000"/>
                </a:solidFill>
                <a:latin typeface="Calibri"/>
                <a:ea typeface="Calibri"/>
                <a:cs typeface="Calibri"/>
                <a:sym typeface="Calibri"/>
              </a:rPr>
              <a:t>  : "محاولة التحكم في مستقبل نشاط أو مجموعة من الأنشطة نحو أهداف محددة بقصد الوصول إلى </a:t>
            </a:r>
            <a:r>
              <a:rPr lang="en-US" sz="2800">
                <a:latin typeface="Calibri"/>
                <a:ea typeface="Calibri"/>
                <a:cs typeface="Calibri"/>
                <a:sym typeface="Calibri"/>
              </a:rPr>
              <a:t>أقصى</a:t>
            </a:r>
            <a:r>
              <a:rPr b="0" i="0" lang="en-US" sz="2800" u="none" cap="none" strike="noStrike">
                <a:solidFill>
                  <a:srgbClr val="000000"/>
                </a:solidFill>
                <a:latin typeface="Calibri"/>
                <a:ea typeface="Calibri"/>
                <a:cs typeface="Calibri"/>
                <a:sym typeface="Calibri"/>
              </a:rPr>
              <a:t> درجة من الإنجاز والكفاءة التي ما كانت تتحقق لهذا النشاط أو مجموعة الأنشطة إذا تركت عشوائية بلا هدف. </a:t>
            </a:r>
            <a:endParaRPr b="0" i="0" sz="2000" u="none" cap="none" strike="noStrike">
              <a:solidFill>
                <a:srgbClr val="000000"/>
              </a:solidFill>
              <a:latin typeface="Calibri"/>
              <a:ea typeface="Calibri"/>
              <a:cs typeface="Calibri"/>
              <a:sym typeface="Calibri"/>
            </a:endParaRPr>
          </a:p>
        </p:txBody>
      </p:sp>
      <p:sp>
        <p:nvSpPr>
          <p:cNvPr id="134" name="Google Shape;134;p29"/>
          <p:cNvSpPr/>
          <p:nvPr/>
        </p:nvSpPr>
        <p:spPr>
          <a:xfrm>
            <a:off x="286624" y="2895746"/>
            <a:ext cx="11556934" cy="205825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2800" u="none" cap="none" strike="noStrike">
                <a:solidFill>
                  <a:srgbClr val="FF0000"/>
                </a:solidFill>
                <a:latin typeface="Calibri"/>
                <a:ea typeface="Calibri"/>
                <a:cs typeface="Calibri"/>
                <a:sym typeface="Calibri"/>
              </a:rPr>
              <a:t>يمكننا أيضًا أن نُعرف التخطيط بأنه</a:t>
            </a:r>
            <a:r>
              <a:rPr b="0" i="0" lang="en-US" sz="2800" u="none" cap="none" strike="noStrike">
                <a:solidFill>
                  <a:srgbClr val="000000"/>
                </a:solidFill>
                <a:latin typeface="Calibri"/>
                <a:ea typeface="Calibri"/>
                <a:cs typeface="Calibri"/>
                <a:sym typeface="Calibri"/>
              </a:rPr>
              <a:t>  : "أسلوب التفكير في المستقبل واستعراض احتياجات متطلبات هذا المستقبل وظروفه ، حتى يتم ضبط التصرفات الحالية بما يكفل تحقيق الأهداف المقررة ، فإن التخطيط بمثابة بحث دقيق ومدروس لغرض وضع الخطة وتحديد التتابع والتسلسل المنظم لتصرفات التي يتوقع لها تحقيق الهدف المنشود". </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p:txBody>
      </p:sp>
      <p:sp>
        <p:nvSpPr>
          <p:cNvPr id="135" name="Google Shape;135;p29"/>
          <p:cNvSpPr/>
          <p:nvPr/>
        </p:nvSpPr>
        <p:spPr>
          <a:xfrm>
            <a:off x="4055466" y="6043083"/>
            <a:ext cx="5370290"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الاولى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26"/>
                                        </p:tgtEl>
                                        <p:attrNameLst>
                                          <p:attrName>style.visibility</p:attrName>
                                        </p:attrNameLst>
                                      </p:cBhvr>
                                      <p:to>
                                        <p:strVal val="visible"/>
                                      </p:to>
                                    </p:set>
                                    <p:animEffect filter="fade" transition="in">
                                      <p:cBhvr>
                                        <p:cTn dur="500"/>
                                        <p:tgtEl>
                                          <p:spTgt spid="1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grpSp>
        <p:nvGrpSpPr>
          <p:cNvPr id="140" name="Google Shape;140;p30"/>
          <p:cNvGrpSpPr/>
          <p:nvPr/>
        </p:nvGrpSpPr>
        <p:grpSpPr>
          <a:xfrm flipH="1">
            <a:off x="6977774" y="4418471"/>
            <a:ext cx="4023343" cy="923289"/>
            <a:chOff x="645649" y="1388017"/>
            <a:chExt cx="4023343" cy="923289"/>
          </a:xfrm>
        </p:grpSpPr>
        <p:sp>
          <p:nvSpPr>
            <p:cNvPr id="141" name="Google Shape;141;p3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42" name="Google Shape;142;p3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43" name="Google Shape;143;p30"/>
          <p:cNvSpPr/>
          <p:nvPr/>
        </p:nvSpPr>
        <p:spPr>
          <a:xfrm>
            <a:off x="1364043" y="532147"/>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44" name="Google Shape;144;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45" name="Google Shape;145;p3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46" name="Google Shape;146;p3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47" name="Google Shape;147;p30"/>
          <p:cNvSpPr/>
          <p:nvPr/>
        </p:nvSpPr>
        <p:spPr>
          <a:xfrm>
            <a:off x="263352" y="646876"/>
            <a:ext cx="11556934" cy="433041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FF0000"/>
                </a:solidFill>
                <a:latin typeface="Calibri"/>
                <a:ea typeface="Calibri"/>
                <a:cs typeface="Calibri"/>
                <a:sym typeface="Calibri"/>
              </a:rPr>
              <a:t>أهداف التخطيط</a:t>
            </a:r>
            <a:r>
              <a:rPr b="1" i="0" lang="en-US" sz="2800" u="none" cap="none" strike="noStrike">
                <a:solidFill>
                  <a:srgbClr val="FF0000"/>
                </a:solidFill>
                <a:latin typeface="Simplified Arabic"/>
                <a:ea typeface="Simplified Arabic"/>
                <a:cs typeface="Simplified Arabic"/>
                <a:sym typeface="Simplified Arabic"/>
              </a:rPr>
              <a:t> </a:t>
            </a:r>
            <a:r>
              <a:rPr b="1" i="0" lang="en-US" sz="2800" u="none" cap="none" strike="noStrike">
                <a:solidFill>
                  <a:srgbClr val="000000"/>
                </a:solidFill>
                <a:latin typeface="Simplified Arabic"/>
                <a:ea typeface="Simplified Arabic"/>
                <a:cs typeface="Simplified Arabic"/>
                <a:sym typeface="Simplified Arabic"/>
              </a:rPr>
              <a:t>: </a:t>
            </a:r>
            <a:endParaRPr b="1"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من </a:t>
            </a:r>
            <a:r>
              <a:rPr lang="en-US" sz="2800">
                <a:latin typeface="Calibri"/>
                <a:ea typeface="Calibri"/>
                <a:cs typeface="Calibri"/>
                <a:sym typeface="Calibri"/>
              </a:rPr>
              <a:t>أهداف</a:t>
            </a:r>
            <a:r>
              <a:rPr b="0" i="0" lang="en-US" sz="2800" u="none" cap="none" strike="noStrike">
                <a:solidFill>
                  <a:srgbClr val="000000"/>
                </a:solidFill>
                <a:latin typeface="Calibri"/>
                <a:ea typeface="Calibri"/>
                <a:cs typeface="Calibri"/>
                <a:sym typeface="Calibri"/>
              </a:rPr>
              <a:t> التخطيط</a:t>
            </a:r>
            <a:r>
              <a:rPr b="0" i="0" lang="en-US" sz="2800" u="none" cap="none" strike="noStrike">
                <a:solidFill>
                  <a:srgbClr val="000000"/>
                </a:solidFill>
                <a:latin typeface="Simplified Arabic"/>
                <a:ea typeface="Simplified Arabic"/>
                <a:cs typeface="Simplified Arabic"/>
                <a:sym typeface="Simplified Arabic"/>
              </a:rPr>
              <a:t>  :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1- التخطيط يؤدي إلى تحديد أهداف واضحة للعمل وسياساته</a:t>
            </a:r>
            <a:r>
              <a:rPr b="0" i="0" lang="en-US" sz="2800" u="none" cap="none" strike="noStrike">
                <a:solidFill>
                  <a:srgbClr val="000000"/>
                </a:solidFill>
                <a:latin typeface="Simplified Arabic"/>
                <a:ea typeface="Simplified Arabic"/>
                <a:cs typeface="Simplified Arabic"/>
                <a:sym typeface="Simplified Arabic"/>
              </a:rPr>
              <a:t> .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2- يساهم في مواجهة التحديات والتغيرات التي ربما تحدث خلال المستقبل القريب والبعيد</a:t>
            </a:r>
            <a:r>
              <a:rPr b="0" i="0" lang="en-US" sz="2800" u="none" cap="none" strike="noStrike">
                <a:solidFill>
                  <a:srgbClr val="000000"/>
                </a:solidFill>
                <a:latin typeface="Simplified Arabic"/>
                <a:ea typeface="Simplified Arabic"/>
                <a:cs typeface="Simplified Arabic"/>
                <a:sym typeface="Simplified Arabic"/>
              </a:rPr>
              <a:t>.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3- يقلل من التكاليف وتجنب الهدر الإداري ، وبالتالي الاستخدام الأمثل للموارد المادية</a:t>
            </a:r>
            <a:r>
              <a:rPr b="0" i="0" lang="en-US" sz="2800" u="none" cap="none" strike="noStrike">
                <a:solidFill>
                  <a:srgbClr val="000000"/>
                </a:solidFill>
                <a:latin typeface="Simplified Arabic"/>
                <a:ea typeface="Simplified Arabic"/>
                <a:cs typeface="Simplified Arabic"/>
                <a:sym typeface="Simplified Arabic"/>
              </a:rPr>
              <a:t> .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4- يساعد التخطيط </a:t>
            </a:r>
            <a:r>
              <a:rPr lang="en-US" sz="2800">
                <a:latin typeface="Calibri"/>
                <a:ea typeface="Calibri"/>
                <a:cs typeface="Calibri"/>
                <a:sym typeface="Calibri"/>
              </a:rPr>
              <a:t>على</a:t>
            </a:r>
            <a:r>
              <a:rPr b="0" i="0" lang="en-US" sz="2800" u="none" cap="none" strike="noStrike">
                <a:solidFill>
                  <a:srgbClr val="000000"/>
                </a:solidFill>
                <a:latin typeface="Calibri"/>
                <a:ea typeface="Calibri"/>
                <a:cs typeface="Calibri"/>
                <a:sym typeface="Calibri"/>
              </a:rPr>
              <a:t> تقسيم العمل ، وتحديد الصلاحيات والمسؤوليات</a:t>
            </a:r>
            <a:r>
              <a:rPr b="0" i="0" lang="en-US" sz="2800" u="none" cap="none" strike="noStrike">
                <a:solidFill>
                  <a:srgbClr val="000000"/>
                </a:solidFill>
                <a:latin typeface="Simplified Arabic"/>
                <a:ea typeface="Simplified Arabic"/>
                <a:cs typeface="Simplified Arabic"/>
                <a:sym typeface="Simplified Arabic"/>
              </a:rPr>
              <a:t> .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5- يهتم بتوفير إمكانيات العمل ، وسبل الحصول عليها</a:t>
            </a:r>
            <a:r>
              <a:rPr b="0" i="0" lang="en-US" sz="2800" u="none" cap="none" strike="noStrike">
                <a:solidFill>
                  <a:srgbClr val="000000"/>
                </a:solidFill>
                <a:latin typeface="Simplified Arabic"/>
                <a:ea typeface="Simplified Arabic"/>
                <a:cs typeface="Simplified Arabic"/>
                <a:sym typeface="Simplified Arabic"/>
              </a:rPr>
              <a:t> .  </a:t>
            </a:r>
            <a:endParaRPr b="0" i="0" sz="2000" u="none" cap="none" strike="noStrike">
              <a:solidFill>
                <a:srgbClr val="000000"/>
              </a:solidFill>
              <a:latin typeface="Calibri"/>
              <a:ea typeface="Calibri"/>
              <a:cs typeface="Calibri"/>
              <a:sym typeface="Calibri"/>
            </a:endParaRPr>
          </a:p>
        </p:txBody>
      </p:sp>
      <p:sp>
        <p:nvSpPr>
          <p:cNvPr id="148" name="Google Shape;148;p30"/>
          <p:cNvSpPr/>
          <p:nvPr/>
        </p:nvSpPr>
        <p:spPr>
          <a:xfrm>
            <a:off x="3863752" y="6043084"/>
            <a:ext cx="5760640"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grpSp>
        <p:nvGrpSpPr>
          <p:cNvPr id="153" name="Google Shape;153;p31"/>
          <p:cNvGrpSpPr/>
          <p:nvPr/>
        </p:nvGrpSpPr>
        <p:grpSpPr>
          <a:xfrm flipH="1">
            <a:off x="6977774" y="4418471"/>
            <a:ext cx="4023343" cy="923289"/>
            <a:chOff x="645649" y="1388017"/>
            <a:chExt cx="4023343" cy="923289"/>
          </a:xfrm>
        </p:grpSpPr>
        <p:sp>
          <p:nvSpPr>
            <p:cNvPr id="154" name="Google Shape;154;p3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55" name="Google Shape;155;p3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56" name="Google Shape;156;p31"/>
          <p:cNvSpPr/>
          <p:nvPr/>
        </p:nvSpPr>
        <p:spPr>
          <a:xfrm>
            <a:off x="280308" y="652351"/>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57" name="Google Shape;157;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58" name="Google Shape;158;p3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59" name="Google Shape;159;p3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60" name="Google Shape;160;p31"/>
          <p:cNvSpPr/>
          <p:nvPr/>
        </p:nvSpPr>
        <p:spPr>
          <a:xfrm>
            <a:off x="337571" y="660683"/>
            <a:ext cx="11556934" cy="530401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FF0000"/>
                </a:solidFill>
                <a:latin typeface="Calibri"/>
                <a:ea typeface="Calibri"/>
                <a:cs typeface="Calibri"/>
                <a:sym typeface="Calibri"/>
              </a:rPr>
              <a:t>فوائد التخطيط</a:t>
            </a:r>
            <a:r>
              <a:rPr b="1" i="0" lang="en-US" sz="2800" u="none" cap="none" strike="noStrike">
                <a:solidFill>
                  <a:srgbClr val="FF0000"/>
                </a:solidFill>
                <a:latin typeface="Simplified Arabic"/>
                <a:ea typeface="Simplified Arabic"/>
                <a:cs typeface="Simplified Arabic"/>
                <a:sym typeface="Simplified Arabic"/>
              </a:rPr>
              <a:t> الناجح :</a:t>
            </a:r>
            <a:r>
              <a:rPr b="1" i="0" lang="en-US" sz="2800" u="none" cap="none" strike="noStrike">
                <a:solidFill>
                  <a:srgbClr val="000000"/>
                </a:solidFill>
                <a:latin typeface="Simplified Arabic"/>
                <a:ea typeface="Simplified Arabic"/>
                <a:cs typeface="Simplified Arabic"/>
                <a:sym typeface="Simplified Arabic"/>
              </a:rPr>
              <a:t> </a:t>
            </a:r>
            <a:endParaRPr b="1"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هناك العديد من الفوائد التي تنجم من التخطيط السليم، ومن هذه الفوائد ما يلي</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يسهل على الفرد كثيراً في اختيار الطريق الملائم له لأتباعه، سواء من قبل الأفراد أو المجموعات،  وذلك من خلال اجتماعهم على هدف واحد</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تحقيق كافة الأهداف المرجوة التي تسعى كثيراً لتحقيقها</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تحقيق الهدف المرجو في الزمن المحدد له، وبالتالي اتخاذ القرار اللازم في الوقت المناسب</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التنبؤ ببعض المشكلات أو العقبات التي تواجه المستقبل ً، وبالتالي يبدأ في اتخاذ كافة التدابير والإجراءات التي يمكنها مواجهة تلك الصعوبات أو الاستعداد لها</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توفير مناخ تنظيمي مناسب، والرضا والسعادة بفضل تنفيذ العديد من الأعمال المختلفة</a:t>
            </a:r>
            <a:r>
              <a:rPr b="0" i="0" lang="en-US" sz="2800" u="none" cap="none" strike="noStrike">
                <a:solidFill>
                  <a:srgbClr val="000000"/>
                </a:solidFill>
                <a:latin typeface="Simplified Arabic"/>
                <a:ea typeface="Simplified Arabic"/>
                <a:cs typeface="Simplified Arabic"/>
                <a:sym typeface="Simplified Arabic"/>
              </a:rPr>
              <a:t>. </a:t>
            </a:r>
            <a:r>
              <a:rPr b="0" i="0" lang="en-US" sz="2800" u="none" cap="none" strike="noStrike">
                <a:solidFill>
                  <a:srgbClr val="FF0000"/>
                </a:solidFill>
                <a:latin typeface="Simplified Arabic"/>
                <a:ea typeface="Simplified Arabic"/>
                <a:cs typeface="Simplified Arabic"/>
                <a:sym typeface="Simplified Arabic"/>
              </a:rPr>
              <a:t>ومن الفوائد ايضا ما يلي</a:t>
            </a:r>
            <a:endParaRPr b="0" i="0" sz="2000" u="none" cap="none" strike="noStrike">
              <a:solidFill>
                <a:srgbClr val="FF0000"/>
              </a:solidFill>
              <a:latin typeface="Calibri"/>
              <a:ea typeface="Calibri"/>
              <a:cs typeface="Calibri"/>
              <a:sym typeface="Calibri"/>
            </a:endParaRPr>
          </a:p>
        </p:txBody>
      </p:sp>
      <p:sp>
        <p:nvSpPr>
          <p:cNvPr id="161" name="Google Shape;161;p31"/>
          <p:cNvSpPr/>
          <p:nvPr/>
        </p:nvSpPr>
        <p:spPr>
          <a:xfrm>
            <a:off x="4007768" y="6043084"/>
            <a:ext cx="541798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53"/>
                                        </p:tgtEl>
                                        <p:attrNameLst>
                                          <p:attrName>style.visibility</p:attrName>
                                        </p:attrNameLst>
                                      </p:cBhvr>
                                      <p:to>
                                        <p:strVal val="visible"/>
                                      </p:to>
                                    </p:set>
                                    <p:animEffect filter="fade" transition="in">
                                      <p:cBhvr>
                                        <p:cTn dur="500"/>
                                        <p:tgtEl>
                                          <p:spTgt spid="1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grpSp>
        <p:nvGrpSpPr>
          <p:cNvPr id="166" name="Google Shape;166;p32"/>
          <p:cNvGrpSpPr/>
          <p:nvPr/>
        </p:nvGrpSpPr>
        <p:grpSpPr>
          <a:xfrm flipH="1">
            <a:off x="6977774" y="4418471"/>
            <a:ext cx="4023343" cy="923289"/>
            <a:chOff x="645649" y="1388017"/>
            <a:chExt cx="4023343" cy="923289"/>
          </a:xfrm>
        </p:grpSpPr>
        <p:sp>
          <p:nvSpPr>
            <p:cNvPr id="167" name="Google Shape;167;p3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68" name="Google Shape;168;p3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69" name="Google Shape;169;p32"/>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70" name="Google Shape;170;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71" name="Google Shape;171;p3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72" name="Google Shape;172;p3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73" name="Google Shape;173;p32"/>
          <p:cNvSpPr/>
          <p:nvPr/>
        </p:nvSpPr>
        <p:spPr>
          <a:xfrm>
            <a:off x="398262" y="631886"/>
            <a:ext cx="11556934" cy="4552015"/>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التحكم في كافة الموارد المتاحة، ومعرفة استخدامها بشكل سليم </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 يعمل على تحقيق التوافق بين كلاً من مرحلة التنسيق والتحضير والتنفيذ</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الربط بين الموارد البشرية والمادية، والتوافق بين الأجهزة المختلفة والكوادر التعليمية مثل المعلمين والطلبة أيضاً. وكل هذا بهدف تحقيق النتائج بشكل مثالي</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القضاء على نسب الفشل العالية، وذلك من خلال تكرار التنظيم والتخطيط في الأمر نفسه لأكثر من مرة. </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وضع أكثر من خطة في حال أن الأمر يلزم العديد من التغيرات</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الربط بين انواع التنمية المختلفة </a:t>
            </a:r>
            <a:r>
              <a:rPr lang="en-US" sz="2800">
                <a:latin typeface="Calibri"/>
                <a:ea typeface="Calibri"/>
                <a:cs typeface="Calibri"/>
                <a:sym typeface="Calibri"/>
              </a:rPr>
              <a:t>التربوية</a:t>
            </a:r>
            <a:r>
              <a:rPr b="0" i="0" lang="en-US" sz="2800" u="none" cap="none" strike="noStrike">
                <a:solidFill>
                  <a:srgbClr val="000000"/>
                </a:solidFill>
                <a:latin typeface="Calibri"/>
                <a:ea typeface="Calibri"/>
                <a:cs typeface="Calibri"/>
                <a:sym typeface="Calibri"/>
              </a:rPr>
              <a:t> والاجتماعية والاقتصادية. فكلاً منهم مرتبط بالآخر، ولا يمكنه أن يعمل بمفرده. وفي النهاية جميعهم يعملوا على تنمية المجتمع وخدمة كافة جوانبه</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Calibri"/>
              <a:ea typeface="Calibri"/>
              <a:cs typeface="Calibri"/>
              <a:sym typeface="Calibri"/>
            </a:endParaRPr>
          </a:p>
        </p:txBody>
      </p:sp>
      <p:sp>
        <p:nvSpPr>
          <p:cNvPr id="174" name="Google Shape;174;p32"/>
          <p:cNvSpPr/>
          <p:nvPr/>
        </p:nvSpPr>
        <p:spPr>
          <a:xfrm>
            <a:off x="4367808" y="6043084"/>
            <a:ext cx="5555337"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66"/>
                                        </p:tgtEl>
                                        <p:attrNameLst>
                                          <p:attrName>style.visibility</p:attrName>
                                        </p:attrNameLst>
                                      </p:cBhvr>
                                      <p:to>
                                        <p:strVal val="visible"/>
                                      </p:to>
                                    </p:set>
                                    <p:animEffect filter="fade" transition="in">
                                      <p:cBhvr>
                                        <p:cTn dur="500"/>
                                        <p:tgtEl>
                                          <p:spTgt spid="1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grpSp>
        <p:nvGrpSpPr>
          <p:cNvPr id="179" name="Google Shape;179;p33"/>
          <p:cNvGrpSpPr/>
          <p:nvPr/>
        </p:nvGrpSpPr>
        <p:grpSpPr>
          <a:xfrm flipH="1">
            <a:off x="6977774" y="4418471"/>
            <a:ext cx="4023343" cy="923289"/>
            <a:chOff x="645649" y="1388017"/>
            <a:chExt cx="4023343" cy="923289"/>
          </a:xfrm>
        </p:grpSpPr>
        <p:sp>
          <p:nvSpPr>
            <p:cNvPr id="180" name="Google Shape;180;p3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81" name="Google Shape;181;p3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82" name="Google Shape;182;p33"/>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83" name="Google Shape;183;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84" name="Google Shape;184;p3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85" name="Google Shape;185;p3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86" name="Google Shape;186;p33"/>
          <p:cNvSpPr/>
          <p:nvPr/>
        </p:nvSpPr>
        <p:spPr>
          <a:xfrm>
            <a:off x="458222" y="526956"/>
            <a:ext cx="11556934" cy="592777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FF0000"/>
                </a:solidFill>
                <a:latin typeface="Calibri"/>
                <a:ea typeface="Calibri"/>
                <a:cs typeface="Calibri"/>
                <a:sym typeface="Calibri"/>
              </a:rPr>
              <a:t>أنواع التخطيط :</a:t>
            </a:r>
            <a:endParaRPr b="1" i="0" sz="20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يجب على كل المنظمات أن تكون شديدة الحرص في التعرف على فهم طريقة العمل بأسلوب التخطيط، وحتى يكون فهم هذا الأسلوب سهل وبسيط لابد من التعرف على أنواع التخطيط والتي يمكن توضيحها فيما يلي</a:t>
            </a:r>
            <a:r>
              <a:rPr b="0" i="0" lang="en-US" sz="2800" u="none" cap="none" strike="noStrike">
                <a:solidFill>
                  <a:srgbClr val="000000"/>
                </a:solidFill>
                <a:latin typeface="Simplified Arabic"/>
                <a:ea typeface="Simplified Arabic"/>
                <a:cs typeface="Simplified Arabic"/>
                <a:sym typeface="Simplified Arabic"/>
              </a:rPr>
              <a:t>: </a:t>
            </a:r>
            <a:r>
              <a:rPr b="0" i="0" lang="en-US" sz="2800" u="none" cap="none" strike="noStrike">
                <a:solidFill>
                  <a:srgbClr val="FF0000"/>
                </a:solidFill>
                <a:latin typeface="Simplified Arabic"/>
                <a:ea typeface="Simplified Arabic"/>
                <a:cs typeface="Simplified Arabic"/>
                <a:sym typeface="Simplified Arabic"/>
              </a:rPr>
              <a:t>( العملي- التكتيكي-  </a:t>
            </a:r>
            <a:r>
              <a:rPr lang="en-US" sz="2800">
                <a:solidFill>
                  <a:srgbClr val="FF0000"/>
                </a:solidFill>
                <a:latin typeface="Simplified Arabic"/>
                <a:ea typeface="Simplified Arabic"/>
                <a:cs typeface="Simplified Arabic"/>
                <a:sym typeface="Simplified Arabic"/>
              </a:rPr>
              <a:t>للأزمات</a:t>
            </a:r>
            <a:r>
              <a:rPr b="0" i="0" lang="en-US" sz="2800" u="none" cap="none" strike="noStrike">
                <a:solidFill>
                  <a:srgbClr val="FF0000"/>
                </a:solidFill>
                <a:latin typeface="Simplified Arabic"/>
                <a:ea typeface="Simplified Arabic"/>
                <a:cs typeface="Simplified Arabic"/>
                <a:sym typeface="Simplified Arabic"/>
              </a:rPr>
              <a:t>- الاستراتيجي)</a:t>
            </a:r>
            <a:endParaRPr b="0" i="0" sz="2000" u="none" cap="none" strike="noStrike">
              <a:solidFill>
                <a:srgbClr val="FF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التخطيط العملي</a:t>
            </a:r>
            <a:r>
              <a:rPr b="0" i="0" lang="en-US" sz="2800" u="none" cap="none" strike="noStrike">
                <a:solidFill>
                  <a:srgbClr val="000000"/>
                </a:solidFill>
                <a:latin typeface="Simplified Arabic"/>
                <a:ea typeface="Simplified Arabic"/>
                <a:cs typeface="Simplified Arabic"/>
                <a:sym typeface="Simplified Arabic"/>
              </a:rPr>
              <a:t>:</a:t>
            </a:r>
            <a:r>
              <a:rPr b="0" i="0" lang="en-US" sz="2800" u="none" cap="none" strike="noStrike">
                <a:solidFill>
                  <a:srgbClr val="000000"/>
                </a:solidFill>
                <a:latin typeface="Calibri"/>
                <a:ea typeface="Calibri"/>
                <a:cs typeface="Calibri"/>
                <a:sym typeface="Calibri"/>
              </a:rPr>
              <a:t>هو التخطيط المتخصص في عمل المؤسسة بشكل يومي، ومن المتعارف عليه أنه من ضمن الخطط التشغيلية الخاصة التي يمكن استخدامها بشكل فردي أو في خطط جارية، والهدف من إعداد الخطة يكون تنظيم الأحداث والأنشطة المتكررة في نشاط واحد</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Simplified Arabic"/>
              <a:ea typeface="Simplified Arabic"/>
              <a:cs typeface="Simplified Arabic"/>
              <a:sym typeface="Simplified Arabic"/>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التخطيط التكتيكي</a:t>
            </a:r>
            <a:r>
              <a:rPr b="0" i="0" lang="en-US" sz="2800" u="none" cap="none" strike="noStrike">
                <a:solidFill>
                  <a:srgbClr val="000000"/>
                </a:solidFill>
                <a:latin typeface="Simplified Arabic"/>
                <a:ea typeface="Simplified Arabic"/>
                <a:cs typeface="Simplified Arabic"/>
                <a:sym typeface="Simplified Arabic"/>
              </a:rPr>
              <a:t>: </a:t>
            </a:r>
            <a:r>
              <a:rPr b="0" i="0" lang="en-US" sz="2800" u="none" cap="none" strike="noStrike">
                <a:solidFill>
                  <a:srgbClr val="000000"/>
                </a:solidFill>
                <a:latin typeface="Calibri"/>
                <a:ea typeface="Calibri"/>
                <a:cs typeface="Calibri"/>
                <a:sym typeface="Calibri"/>
              </a:rPr>
              <a:t>هو عبارة عن خطة منظمة يتم استخدامها في تحقيق الهدف المنشود، ومن الجدير بالذكر أن مدة الخطة تكون في نطاق قصير المدى أي أقل من عام واحد، كما أنه يختلف بشكل كبير عن التخطيط التشغيلي، حيث إن الخطط التشغيلية تركز على الطريقة التي يتم من خلالها تحقيق الهدف وإتمام المهمة</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Calibri"/>
              <a:ea typeface="Calibri"/>
              <a:cs typeface="Calibri"/>
              <a:sym typeface="Calibri"/>
            </a:endParaRPr>
          </a:p>
        </p:txBody>
      </p:sp>
      <p:sp>
        <p:nvSpPr>
          <p:cNvPr id="187" name="Google Shape;187;p33"/>
          <p:cNvSpPr/>
          <p:nvPr/>
        </p:nvSpPr>
        <p:spPr>
          <a:xfrm>
            <a:off x="2626178" y="6043083"/>
            <a:ext cx="4981990"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79"/>
                                        </p:tgtEl>
                                        <p:attrNameLst>
                                          <p:attrName>style.visibility</p:attrName>
                                        </p:attrNameLst>
                                      </p:cBhvr>
                                      <p:to>
                                        <p:strVal val="visible"/>
                                      </p:to>
                                    </p:set>
                                    <p:animEffect filter="fade" transition="in">
                                      <p:cBhvr>
                                        <p:cTn dur="500"/>
                                        <p:tgtEl>
                                          <p:spTgt spid="1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grpSp>
        <p:nvGrpSpPr>
          <p:cNvPr id="192" name="Google Shape;192;p34"/>
          <p:cNvGrpSpPr/>
          <p:nvPr/>
        </p:nvGrpSpPr>
        <p:grpSpPr>
          <a:xfrm flipH="1">
            <a:off x="6977774" y="4418471"/>
            <a:ext cx="4023343" cy="923289"/>
            <a:chOff x="645649" y="1388017"/>
            <a:chExt cx="4023343" cy="923289"/>
          </a:xfrm>
        </p:grpSpPr>
        <p:sp>
          <p:nvSpPr>
            <p:cNvPr id="193" name="Google Shape;193;p3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94" name="Google Shape;194;p3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95" name="Google Shape;195;p34"/>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96" name="Google Shape;196;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97" name="Google Shape;197;p3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98" name="Google Shape;198;p3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99" name="Google Shape;199;p34"/>
          <p:cNvSpPr/>
          <p:nvPr/>
        </p:nvSpPr>
        <p:spPr>
          <a:xfrm>
            <a:off x="458222" y="908958"/>
            <a:ext cx="11556934" cy="4538678"/>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التخطيط </a:t>
            </a:r>
            <a:r>
              <a:rPr lang="en-US" sz="2800">
                <a:latin typeface="Calibri"/>
                <a:ea typeface="Calibri"/>
                <a:cs typeface="Calibri"/>
                <a:sym typeface="Calibri"/>
              </a:rPr>
              <a:t>للأزمات</a:t>
            </a:r>
            <a:r>
              <a:rPr b="0" i="0" lang="en-US" sz="2800" u="none" cap="none" strike="noStrike">
                <a:solidFill>
                  <a:srgbClr val="000000"/>
                </a:solidFill>
                <a:latin typeface="Calibri"/>
                <a:ea typeface="Calibri"/>
                <a:cs typeface="Calibri"/>
                <a:sym typeface="Calibri"/>
              </a:rPr>
              <a:t> </a:t>
            </a:r>
            <a:r>
              <a:rPr b="0" i="0" lang="en-US" sz="2800" u="none" cap="none" strike="noStrike">
                <a:solidFill>
                  <a:srgbClr val="000000"/>
                </a:solidFill>
                <a:latin typeface="Simplified Arabic"/>
                <a:ea typeface="Simplified Arabic"/>
                <a:cs typeface="Simplified Arabic"/>
                <a:sym typeface="Simplified Arabic"/>
              </a:rPr>
              <a:t>: </a:t>
            </a:r>
            <a:r>
              <a:rPr b="0" i="0" lang="en-US" sz="2800" u="none" cap="none" strike="noStrike">
                <a:solidFill>
                  <a:srgbClr val="000000"/>
                </a:solidFill>
                <a:latin typeface="Calibri"/>
                <a:ea typeface="Calibri"/>
                <a:cs typeface="Calibri"/>
                <a:sym typeface="Calibri"/>
              </a:rPr>
              <a:t>يعتبر تخطيط لمواجهة </a:t>
            </a:r>
            <a:r>
              <a:rPr lang="en-US" sz="2800">
                <a:latin typeface="Calibri"/>
                <a:ea typeface="Calibri"/>
                <a:cs typeface="Calibri"/>
                <a:sym typeface="Calibri"/>
              </a:rPr>
              <a:t>الأزمات</a:t>
            </a:r>
            <a:r>
              <a:rPr b="0" i="0" lang="en-US" sz="2800" u="none" cap="none" strike="noStrike">
                <a:solidFill>
                  <a:srgbClr val="000000"/>
                </a:solidFill>
                <a:latin typeface="Calibri"/>
                <a:ea typeface="Calibri"/>
                <a:cs typeface="Calibri"/>
                <a:sym typeface="Calibri"/>
              </a:rPr>
              <a:t>  من الأمور الهامة التي تفيد العديد من المواقف الصعبة أو المواقف التي تحتاج إلى تغيير، ومن الجدير بالذكر أن تخطيط الطوارئ من الأمور الهامة التي في اللحظات غير متوقع حدوثها، ويستخدم عند وقوع </a:t>
            </a:r>
            <a:r>
              <a:rPr lang="en-US" sz="2800">
                <a:latin typeface="Calibri"/>
                <a:ea typeface="Calibri"/>
                <a:cs typeface="Calibri"/>
                <a:sym typeface="Calibri"/>
              </a:rPr>
              <a:t>الأزمات</a:t>
            </a:r>
            <a:r>
              <a:rPr b="0" i="0" lang="en-US" sz="2800" u="none" cap="none" strike="noStrike">
                <a:solidFill>
                  <a:srgbClr val="000000"/>
                </a:solidFill>
                <a:latin typeface="Calibri"/>
                <a:ea typeface="Calibri"/>
                <a:cs typeface="Calibri"/>
                <a:sym typeface="Calibri"/>
              </a:rPr>
              <a:t> والمخاطر للتعامل السريع مع </a:t>
            </a:r>
            <a:r>
              <a:rPr lang="en-US" sz="2800">
                <a:latin typeface="Calibri"/>
                <a:ea typeface="Calibri"/>
                <a:cs typeface="Calibri"/>
                <a:sym typeface="Calibri"/>
              </a:rPr>
              <a:t>الأزمة</a:t>
            </a:r>
            <a:r>
              <a:rPr b="0" i="0" lang="en-US" sz="2800" u="none" cap="none" strike="noStrike">
                <a:solidFill>
                  <a:srgbClr val="000000"/>
                </a:solidFill>
                <a:latin typeface="Calibri"/>
                <a:ea typeface="Calibri"/>
                <a:cs typeface="Calibri"/>
                <a:sym typeface="Calibri"/>
              </a:rPr>
              <a:t>.</a:t>
            </a:r>
            <a:endParaRPr b="0" i="0" sz="2800" u="none" cap="none" strike="noStrike">
              <a:solidFill>
                <a:srgbClr val="000000"/>
              </a:solidFill>
              <a:latin typeface="Simplified Arabic"/>
              <a:ea typeface="Simplified Arabic"/>
              <a:cs typeface="Simplified Arabic"/>
              <a:sym typeface="Simplified Arabic"/>
            </a:endParaRPr>
          </a:p>
          <a:p>
            <a:pPr indent="0" lvl="0" marL="0" marR="0" rtl="1" algn="just">
              <a:lnSpc>
                <a:spcPct val="115000"/>
              </a:lnSpc>
              <a:spcBef>
                <a:spcPts val="0"/>
              </a:spcBef>
              <a:spcAft>
                <a:spcPts val="0"/>
              </a:spcAft>
              <a:buNone/>
            </a:pPr>
            <a:r>
              <a:t/>
            </a:r>
            <a:endParaRPr b="0" i="0" sz="2800" u="none" cap="none" strike="noStrike">
              <a:solidFill>
                <a:srgbClr val="000000"/>
              </a:solidFill>
              <a:latin typeface="Simplified Arabic"/>
              <a:ea typeface="Simplified Arabic"/>
              <a:cs typeface="Simplified Arabic"/>
              <a:sym typeface="Simplified Arabic"/>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التخطيط الاستراتيجي</a:t>
            </a:r>
            <a:r>
              <a:rPr b="0" i="0" lang="en-US" sz="2800" u="none" cap="none" strike="noStrike">
                <a:solidFill>
                  <a:srgbClr val="000000"/>
                </a:solidFill>
                <a:latin typeface="Simplified Arabic"/>
                <a:ea typeface="Simplified Arabic"/>
                <a:cs typeface="Simplified Arabic"/>
                <a:sym typeface="Simplified Arabic"/>
              </a:rPr>
              <a:t>: </a:t>
            </a:r>
            <a:r>
              <a:rPr b="0" i="0" lang="en-US" sz="2800" u="none" cap="none" strike="noStrike">
                <a:solidFill>
                  <a:srgbClr val="000000"/>
                </a:solidFill>
                <a:latin typeface="Calibri"/>
                <a:ea typeface="Calibri"/>
                <a:cs typeface="Calibri"/>
                <a:sym typeface="Calibri"/>
              </a:rPr>
              <a:t>هو عبارة عن نظرة عامة حول العمل بشكل كامل، ومن الجدير بالذكر أن التخطيط الاستراتيجي من الأساسيات التي يُبنى عليها المؤسسة، كما أنه تساهم في وضع القرارات طويلة المدى، بالإضافة إلى أنها تتكون من عدة أساسيات وهي الرسالة والرؤية والقيم</a:t>
            </a:r>
            <a:r>
              <a:rPr b="0" i="0" lang="en-US" sz="2800" u="none" cap="none" strike="noStrike">
                <a:solidFill>
                  <a:srgbClr val="000000"/>
                </a:solidFill>
                <a:latin typeface="Simplified Arabic"/>
                <a:ea typeface="Simplified Arabic"/>
                <a:cs typeface="Simplified Arabic"/>
                <a:sym typeface="Simplified Arabic"/>
              </a:rPr>
              <a:t>.</a:t>
            </a:r>
            <a:endParaRPr b="0" i="0" sz="2800" u="none" cap="none" strike="noStrike">
              <a:solidFill>
                <a:srgbClr val="000000"/>
              </a:solidFill>
              <a:latin typeface="Simplified Arabic"/>
              <a:ea typeface="Simplified Arabic"/>
              <a:cs typeface="Simplified Arabic"/>
              <a:sym typeface="Simplified Arabic"/>
            </a:endParaRPr>
          </a:p>
          <a:p>
            <a:pPr indent="0" lvl="0" marL="0" marR="0" rtl="1" algn="just">
              <a:lnSpc>
                <a:spcPct val="115000"/>
              </a:lnSpc>
              <a:spcBef>
                <a:spcPts val="1000"/>
              </a:spcBef>
              <a:spcAft>
                <a:spcPts val="0"/>
              </a:spcAft>
              <a:buNone/>
            </a:pPr>
            <a:r>
              <a:t/>
            </a:r>
            <a:endParaRPr b="0" i="0" sz="2000" u="none" cap="none" strike="noStrike">
              <a:solidFill>
                <a:srgbClr val="000000"/>
              </a:solidFill>
              <a:latin typeface="Calibri"/>
              <a:ea typeface="Calibri"/>
              <a:cs typeface="Calibri"/>
              <a:sym typeface="Calibri"/>
            </a:endParaRPr>
          </a:p>
        </p:txBody>
      </p:sp>
      <p:sp>
        <p:nvSpPr>
          <p:cNvPr id="200" name="Google Shape;200;p34"/>
          <p:cNvSpPr/>
          <p:nvPr/>
        </p:nvSpPr>
        <p:spPr>
          <a:xfrm>
            <a:off x="4007769" y="6043084"/>
            <a:ext cx="561662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92"/>
                                        </p:tgtEl>
                                        <p:attrNameLst>
                                          <p:attrName>style.visibility</p:attrName>
                                        </p:attrNameLst>
                                      </p:cBhvr>
                                      <p:to>
                                        <p:strVal val="visible"/>
                                      </p:to>
                                    </p:set>
                                    <p:animEffect filter="fade" transition="in">
                                      <p:cBhvr>
                                        <p:cTn dur="500"/>
                                        <p:tgtEl>
                                          <p:spTgt spid="1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grpSp>
        <p:nvGrpSpPr>
          <p:cNvPr id="205" name="Google Shape;205;p35"/>
          <p:cNvGrpSpPr/>
          <p:nvPr/>
        </p:nvGrpSpPr>
        <p:grpSpPr>
          <a:xfrm flipH="1">
            <a:off x="6977774" y="4418471"/>
            <a:ext cx="4023343" cy="923289"/>
            <a:chOff x="645649" y="1388017"/>
            <a:chExt cx="4023343" cy="923289"/>
          </a:xfrm>
        </p:grpSpPr>
        <p:sp>
          <p:nvSpPr>
            <p:cNvPr id="206" name="Google Shape;206;p3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07" name="Google Shape;207;p3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08" name="Google Shape;208;p35"/>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09" name="Google Shape;209;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10" name="Google Shape;210;p3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11" name="Google Shape;211;p3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12" name="Google Shape;212;p35"/>
          <p:cNvSpPr/>
          <p:nvPr/>
        </p:nvSpPr>
        <p:spPr>
          <a:xfrm>
            <a:off x="458222" y="560283"/>
            <a:ext cx="11556934" cy="5723618"/>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FF0000"/>
                </a:solidFill>
                <a:latin typeface="Calibri"/>
                <a:ea typeface="Calibri"/>
                <a:cs typeface="Calibri"/>
                <a:sym typeface="Calibri"/>
              </a:rPr>
              <a:t>خصائص التخطيط :</a:t>
            </a:r>
            <a:endParaRPr b="1" i="0" sz="1800" u="none" cap="none" strike="noStrike">
              <a:solidFill>
                <a:srgbClr val="FF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هناك العديد من الخصائص المميزة للتخطيط بكافة أنواعه، ومن هذه الخصائص ما يلي</a:t>
            </a:r>
            <a:r>
              <a:rPr b="0" i="0" lang="en-US" sz="2400" u="none" cap="none" strike="noStrike">
                <a:solidFill>
                  <a:srgbClr val="000000"/>
                </a:solidFill>
                <a:latin typeface="Simplified Arabic"/>
                <a:ea typeface="Simplified Arabic"/>
                <a:cs typeface="Simplified Arabic"/>
                <a:sym typeface="Simplified Arabic"/>
              </a:rPr>
              <a:t>:</a:t>
            </a:r>
            <a:endParaRPr b="0" i="0" sz="18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0" i="0" lang="en-US" sz="2800" u="none" cap="none" strike="noStrike">
                <a:solidFill>
                  <a:srgbClr val="002060"/>
                </a:solidFill>
                <a:latin typeface="Calibri"/>
                <a:ea typeface="Calibri"/>
                <a:cs typeface="Calibri"/>
                <a:sym typeface="Calibri"/>
              </a:rPr>
              <a:t>وضوح الأهداف: يساهم في تحديد الأهداف وتنسيقها، وهذا ما يعطي الفرصة في التنفيذ بطريقة سليمة وصحيحة</a:t>
            </a:r>
            <a:r>
              <a:rPr b="0" i="0" lang="en-US" sz="2800" u="none" cap="none" strike="noStrike">
                <a:solidFill>
                  <a:srgbClr val="002060"/>
                </a:solidFill>
                <a:latin typeface="Simplified Arabic"/>
                <a:ea typeface="Simplified Arabic"/>
                <a:cs typeface="Simplified Arabic"/>
                <a:sym typeface="Simplified Arabic"/>
              </a:rPr>
              <a:t>.</a:t>
            </a:r>
            <a:endParaRPr b="0" i="0" sz="2800" u="none" cap="none" strike="noStrike">
              <a:solidFill>
                <a:srgbClr val="00206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0" i="0" lang="en-US" sz="2800" u="none" cap="none" strike="noStrike">
                <a:solidFill>
                  <a:srgbClr val="002060"/>
                </a:solidFill>
                <a:latin typeface="Calibri"/>
                <a:ea typeface="Calibri"/>
                <a:cs typeface="Calibri"/>
                <a:sym typeface="Calibri"/>
              </a:rPr>
              <a:t> الاعتمادية: التخطيط يعتمد على الأساليب والطرق العملية الصحيحة، وهذا ما قوم بدوره في تحديد المشكلة ودراستها بشكل سليم وتحليلها، و من ثم التعرف على الحل بشكل سريع</a:t>
            </a:r>
            <a:r>
              <a:rPr b="0" i="0" lang="en-US" sz="2800" u="none" cap="none" strike="noStrike">
                <a:solidFill>
                  <a:srgbClr val="002060"/>
                </a:solidFill>
                <a:latin typeface="Simplified Arabic"/>
                <a:ea typeface="Simplified Arabic"/>
                <a:cs typeface="Simplified Arabic"/>
                <a:sym typeface="Simplified Arabic"/>
              </a:rPr>
              <a:t>.</a:t>
            </a:r>
            <a:endParaRPr b="0" i="0" sz="2800" u="none" cap="none" strike="noStrike">
              <a:solidFill>
                <a:srgbClr val="00206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0" i="0" lang="en-US" sz="2800" u="none" cap="none" strike="noStrike">
                <a:solidFill>
                  <a:srgbClr val="002060"/>
                </a:solidFill>
                <a:latin typeface="Calibri"/>
                <a:ea typeface="Calibri"/>
                <a:cs typeface="Calibri"/>
                <a:sym typeface="Calibri"/>
              </a:rPr>
              <a:t> الشمولية: التخطيط يساعد في تحديد المراحل التي </a:t>
            </a:r>
            <a:r>
              <a:rPr lang="en-US" sz="2800">
                <a:solidFill>
                  <a:srgbClr val="002060"/>
                </a:solidFill>
                <a:latin typeface="Calibri"/>
                <a:ea typeface="Calibri"/>
                <a:cs typeface="Calibri"/>
                <a:sym typeface="Calibri"/>
              </a:rPr>
              <a:t>يجب</a:t>
            </a:r>
            <a:r>
              <a:rPr b="0" i="0" lang="en-US" sz="2800" u="none" cap="none" strike="noStrike">
                <a:solidFill>
                  <a:srgbClr val="002060"/>
                </a:solidFill>
                <a:latin typeface="Calibri"/>
                <a:ea typeface="Calibri"/>
                <a:cs typeface="Calibri"/>
                <a:sym typeface="Calibri"/>
              </a:rPr>
              <a:t> العمل عليها، علاوة على ذلك أنه يعمل على توضيح الإجراءات اللازمة لتنفيذ الخطة بشكل أسهل</a:t>
            </a:r>
            <a:r>
              <a:rPr b="0" i="0" lang="en-US" sz="2800" u="none" cap="none" strike="noStrike">
                <a:solidFill>
                  <a:srgbClr val="002060"/>
                </a:solidFill>
                <a:latin typeface="Simplified Arabic"/>
                <a:ea typeface="Simplified Arabic"/>
                <a:cs typeface="Simplified Arabic"/>
                <a:sym typeface="Simplified Arabic"/>
              </a:rPr>
              <a:t>.</a:t>
            </a:r>
            <a:endParaRPr b="0" i="0" sz="2800" u="none" cap="none" strike="noStrike">
              <a:solidFill>
                <a:srgbClr val="00206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800"/>
              <a:buFont typeface="Noto Sans Symbols"/>
              <a:buChar char="❖"/>
            </a:pPr>
            <a:r>
              <a:rPr b="0" i="0" lang="en-US" sz="2800" u="none" cap="none" strike="noStrike">
                <a:solidFill>
                  <a:srgbClr val="002060"/>
                </a:solidFill>
                <a:latin typeface="Calibri"/>
                <a:ea typeface="Calibri"/>
                <a:cs typeface="Calibri"/>
                <a:sym typeface="Calibri"/>
              </a:rPr>
              <a:t> المرونة: تساهم في العمل على تحقيق الأمن السيكولوجي سواء للفرد أو للجماعة في المؤسسة</a:t>
            </a:r>
            <a:r>
              <a:rPr b="0" i="0" lang="en-US" sz="2800" u="none" cap="none" strike="noStrike">
                <a:solidFill>
                  <a:srgbClr val="002060"/>
                </a:solidFill>
                <a:latin typeface="Simplified Arabic"/>
                <a:ea typeface="Simplified Arabic"/>
                <a:cs typeface="Simplified Arabic"/>
                <a:sym typeface="Simplified Arabic"/>
              </a:rPr>
              <a:t>.</a:t>
            </a:r>
            <a:endParaRPr b="0" i="0" sz="2800" u="none" cap="none" strike="noStrike">
              <a:solidFill>
                <a:srgbClr val="002060"/>
              </a:solidFill>
              <a:latin typeface="Calibri"/>
              <a:ea typeface="Calibri"/>
              <a:cs typeface="Calibri"/>
              <a:sym typeface="Calibri"/>
            </a:endParaRPr>
          </a:p>
        </p:txBody>
      </p:sp>
      <p:sp>
        <p:nvSpPr>
          <p:cNvPr id="213" name="Google Shape;213;p35"/>
          <p:cNvSpPr/>
          <p:nvPr/>
        </p:nvSpPr>
        <p:spPr>
          <a:xfrm>
            <a:off x="3215680" y="6043084"/>
            <a:ext cx="640871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05"/>
                                        </p:tgtEl>
                                        <p:attrNameLst>
                                          <p:attrName>style.visibility</p:attrName>
                                        </p:attrNameLst>
                                      </p:cBhvr>
                                      <p:to>
                                        <p:strVal val="visible"/>
                                      </p:to>
                                    </p:set>
                                    <p:animEffect filter="fade" transition="in">
                                      <p:cBhvr>
                                        <p:cTn dur="500"/>
                                        <p:tgtEl>
                                          <p:spTgt spid="2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grpSp>
        <p:nvGrpSpPr>
          <p:cNvPr id="218" name="Google Shape;218;p36"/>
          <p:cNvGrpSpPr/>
          <p:nvPr/>
        </p:nvGrpSpPr>
        <p:grpSpPr>
          <a:xfrm flipH="1">
            <a:off x="6977774" y="4418471"/>
            <a:ext cx="4023343" cy="923289"/>
            <a:chOff x="645649" y="1388017"/>
            <a:chExt cx="4023343" cy="923289"/>
          </a:xfrm>
        </p:grpSpPr>
        <p:sp>
          <p:nvSpPr>
            <p:cNvPr id="219" name="Google Shape;219;p3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20" name="Google Shape;220;p3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21" name="Google Shape;221;p36"/>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22" name="Google Shape;222;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23" name="Google Shape;223;p3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24" name="Google Shape;224;p3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25" name="Google Shape;225;p36"/>
          <p:cNvSpPr/>
          <p:nvPr/>
        </p:nvSpPr>
        <p:spPr>
          <a:xfrm>
            <a:off x="458222" y="560283"/>
            <a:ext cx="11556934" cy="5585119"/>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C00000"/>
                </a:solidFill>
                <a:latin typeface="Calibri"/>
                <a:ea typeface="Calibri"/>
                <a:cs typeface="Calibri"/>
                <a:sym typeface="Calibri"/>
              </a:rPr>
              <a:t>معوقات التخطيط</a:t>
            </a:r>
            <a:endParaRPr b="1" i="0" sz="1800" u="none" cap="none" strike="noStrike">
              <a:solidFill>
                <a:srgbClr val="C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2400"/>
              <a:buFont typeface="Noto Sans Symbols"/>
              <a:buChar char="∙"/>
            </a:pPr>
            <a:r>
              <a:rPr b="0" i="0" lang="en-US" sz="2400" u="none" cap="none" strike="noStrike">
                <a:solidFill>
                  <a:srgbClr val="C00000"/>
                </a:solidFill>
                <a:latin typeface="Calibri"/>
                <a:ea typeface="Calibri"/>
                <a:cs typeface="Calibri"/>
                <a:sym typeface="Calibri"/>
              </a:rPr>
              <a:t>قد تواجه خطة العمل ما يعوقها، وهذا ما يؤدي إلى الفشل في النهاية أو تكون عائق يمكن تخطيه وتكملة الخطة، والمعوقات التي يمكن أن تواجه خطة العمل ما يلي</a:t>
            </a:r>
            <a:r>
              <a:rPr b="0" i="0" lang="en-US" sz="2400" u="none" cap="none" strike="noStrike">
                <a:solidFill>
                  <a:srgbClr val="C00000"/>
                </a:solidFill>
                <a:latin typeface="Simplified Arabic"/>
                <a:ea typeface="Simplified Arabic"/>
                <a:cs typeface="Simplified Arabic"/>
                <a:sym typeface="Simplified Arabic"/>
              </a:rPr>
              <a:t>:</a:t>
            </a:r>
            <a:endParaRPr b="0" i="0" sz="1800" u="none" cap="none" strike="noStrike">
              <a:solidFill>
                <a:srgbClr val="C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70C0"/>
                </a:solidFill>
                <a:latin typeface="Calibri"/>
                <a:ea typeface="Calibri"/>
                <a:cs typeface="Calibri"/>
                <a:sym typeface="Calibri"/>
              </a:rPr>
              <a:t>ضعف القيادة</a:t>
            </a:r>
            <a:r>
              <a:rPr b="0" i="0" lang="en-US" sz="2400" u="none" cap="none" strike="noStrike">
                <a:solidFill>
                  <a:srgbClr val="000000"/>
                </a:solidFill>
                <a:latin typeface="Simplified Arabic"/>
                <a:ea typeface="Simplified Arabic"/>
                <a:cs typeface="Simplified Arabic"/>
                <a:sym typeface="Simplified Arabic"/>
              </a:rPr>
              <a:t>: </a:t>
            </a:r>
            <a:r>
              <a:rPr b="0" i="0" lang="en-US" sz="2400" u="none" cap="none" strike="noStrike">
                <a:solidFill>
                  <a:srgbClr val="000000"/>
                </a:solidFill>
                <a:latin typeface="Calibri"/>
                <a:ea typeface="Calibri"/>
                <a:cs typeface="Calibri"/>
                <a:sym typeface="Calibri"/>
              </a:rPr>
              <a:t>إذا كان الشخص الذي يقود المؤسسة أو المنشأة يحمل اللقب فقط ولكن لا يعمل به، هذا ما يؤثر بشكل كبير </a:t>
            </a:r>
            <a:r>
              <a:rPr lang="en-US" sz="2400">
                <a:latin typeface="Calibri"/>
                <a:ea typeface="Calibri"/>
                <a:cs typeface="Calibri"/>
                <a:sym typeface="Calibri"/>
              </a:rPr>
              <a:t>على</a:t>
            </a:r>
            <a:r>
              <a:rPr b="0" i="0" lang="en-US" sz="2400" u="none" cap="none" strike="noStrike">
                <a:solidFill>
                  <a:srgbClr val="000000"/>
                </a:solidFill>
                <a:latin typeface="Calibri"/>
                <a:ea typeface="Calibri"/>
                <a:cs typeface="Calibri"/>
                <a:sym typeface="Calibri"/>
              </a:rPr>
              <a:t> خطة سير العمل ويكون حائل لتحقيق الأهداف، و لكن عندما يكون الفريق يعمل بجد وقادر على التنفيذ ما هو يعود بالنفع يمكن تخطي هذا العائق</a:t>
            </a:r>
            <a:r>
              <a:rPr b="0" i="0" lang="en-US" sz="2400" u="none" cap="none" strike="noStrike">
                <a:solidFill>
                  <a:srgbClr val="000000"/>
                </a:solidFill>
                <a:latin typeface="Simplified Arabic"/>
                <a:ea typeface="Simplified Arabic"/>
                <a:cs typeface="Simplified Arabic"/>
                <a:sym typeface="Simplified Arabic"/>
              </a:rPr>
              <a:t>.</a:t>
            </a:r>
            <a:endParaRPr b="0" i="0" sz="18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70C0"/>
                </a:solidFill>
                <a:latin typeface="Calibri"/>
                <a:ea typeface="Calibri"/>
                <a:cs typeface="Calibri"/>
                <a:sym typeface="Calibri"/>
              </a:rPr>
              <a:t>عدم توافر النظام</a:t>
            </a:r>
            <a:r>
              <a:rPr b="0" i="0" lang="en-US" sz="2400" u="none" cap="none" strike="noStrike">
                <a:solidFill>
                  <a:srgbClr val="000000"/>
                </a:solidFill>
                <a:latin typeface="Simplified Arabic"/>
                <a:ea typeface="Simplified Arabic"/>
                <a:cs typeface="Simplified Arabic"/>
                <a:sym typeface="Simplified Arabic"/>
              </a:rPr>
              <a:t>: </a:t>
            </a:r>
            <a:r>
              <a:rPr b="0" i="0" lang="en-US" sz="2400" u="none" cap="none" strike="noStrike">
                <a:solidFill>
                  <a:srgbClr val="000000"/>
                </a:solidFill>
                <a:latin typeface="Calibri"/>
                <a:ea typeface="Calibri"/>
                <a:cs typeface="Calibri"/>
                <a:sym typeface="Calibri"/>
              </a:rPr>
              <a:t>لا بد من توافر أنظمة تتلاءم مع التخطيط وتدعمه، كما أن الأنظمة تشتمل على الأجهزة البرمجية، وفي حالة تعطلها يكون السبب في تعطيل تنفيذ الخطة</a:t>
            </a:r>
            <a:r>
              <a:rPr b="0" i="0" lang="en-US" sz="2400" u="none" cap="none" strike="noStrike">
                <a:solidFill>
                  <a:srgbClr val="000000"/>
                </a:solidFill>
                <a:latin typeface="Simplified Arabic"/>
                <a:ea typeface="Simplified Arabic"/>
                <a:cs typeface="Simplified Arabic"/>
                <a:sym typeface="Simplified Arabic"/>
              </a:rPr>
              <a:t>.</a:t>
            </a:r>
            <a:endParaRPr b="0" i="0" sz="18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70C0"/>
                </a:solidFill>
                <a:latin typeface="Calibri"/>
                <a:ea typeface="Calibri"/>
                <a:cs typeface="Calibri"/>
                <a:sym typeface="Calibri"/>
              </a:rPr>
              <a:t>عدم كفاية التمويل والموارد</a:t>
            </a:r>
            <a:r>
              <a:rPr b="0" i="0" lang="en-US" sz="2400" u="none" cap="none" strike="noStrike">
                <a:solidFill>
                  <a:srgbClr val="0070C0"/>
                </a:solidFill>
                <a:latin typeface="Simplified Arabic"/>
                <a:ea typeface="Simplified Arabic"/>
                <a:cs typeface="Simplified Arabic"/>
                <a:sym typeface="Simplified Arabic"/>
              </a:rPr>
              <a:t>: </a:t>
            </a:r>
            <a:r>
              <a:rPr b="0" i="0" lang="en-US" sz="2400" u="none" cap="none" strike="noStrike">
                <a:solidFill>
                  <a:srgbClr val="000000"/>
                </a:solidFill>
                <a:latin typeface="Calibri"/>
                <a:ea typeface="Calibri"/>
                <a:cs typeface="Calibri"/>
                <a:sym typeface="Calibri"/>
              </a:rPr>
              <a:t>في حالة امتلاك خطة مميزة، ولكن يغيب التمويل أو الموارد التي تدعم لخطة تكن نهاية الطريق الفشل وإعاقة التخطيط</a:t>
            </a:r>
            <a:r>
              <a:rPr b="0" i="0" lang="en-US" sz="2400" u="none" cap="none" strike="noStrike">
                <a:solidFill>
                  <a:srgbClr val="000000"/>
                </a:solidFill>
                <a:latin typeface="Simplified Arabic"/>
                <a:ea typeface="Simplified Arabic"/>
                <a:cs typeface="Simplified Arabic"/>
                <a:sym typeface="Simplified Arabic"/>
              </a:rPr>
              <a:t>.     </a:t>
            </a:r>
            <a:r>
              <a:rPr b="0" i="0" lang="en-US" sz="2400" u="none" cap="none" strike="noStrike">
                <a:solidFill>
                  <a:srgbClr val="C00000"/>
                </a:solidFill>
                <a:latin typeface="Simplified Arabic"/>
                <a:ea typeface="Simplified Arabic"/>
                <a:cs typeface="Simplified Arabic"/>
                <a:sym typeface="Simplified Arabic"/>
              </a:rPr>
              <a:t>( بعد ما سبق نتناول التخطيط التربوي)</a:t>
            </a:r>
            <a:endParaRPr b="0" i="0" sz="1800" u="none" cap="none" strike="noStrike">
              <a:solidFill>
                <a:srgbClr val="C00000"/>
              </a:solidFill>
              <a:latin typeface="Calibri"/>
              <a:ea typeface="Calibri"/>
              <a:cs typeface="Calibri"/>
              <a:sym typeface="Calibri"/>
            </a:endParaRPr>
          </a:p>
        </p:txBody>
      </p:sp>
      <p:sp>
        <p:nvSpPr>
          <p:cNvPr id="226" name="Google Shape;226;p36"/>
          <p:cNvSpPr/>
          <p:nvPr/>
        </p:nvSpPr>
        <p:spPr>
          <a:xfrm>
            <a:off x="3264700" y="6145402"/>
            <a:ext cx="5351579"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18"/>
                                        </p:tgtEl>
                                        <p:attrNameLst>
                                          <p:attrName>style.visibility</p:attrName>
                                        </p:attrNameLst>
                                      </p:cBhvr>
                                      <p:to>
                                        <p:strVal val="visible"/>
                                      </p:to>
                                    </p:set>
                                    <p:animEffect filter="fade" transition="in">
                                      <p:cBhvr>
                                        <p:cTn dur="500"/>
                                        <p:tgtEl>
                                          <p:spTgt spid="2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grpSp>
        <p:nvGrpSpPr>
          <p:cNvPr id="231" name="Google Shape;231;p37"/>
          <p:cNvGrpSpPr/>
          <p:nvPr/>
        </p:nvGrpSpPr>
        <p:grpSpPr>
          <a:xfrm flipH="1">
            <a:off x="6977774" y="4418471"/>
            <a:ext cx="4023343" cy="923289"/>
            <a:chOff x="645649" y="1388017"/>
            <a:chExt cx="4023343" cy="923289"/>
          </a:xfrm>
        </p:grpSpPr>
        <p:sp>
          <p:nvSpPr>
            <p:cNvPr id="232" name="Google Shape;232;p3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33" name="Google Shape;233;p3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34" name="Google Shape;234;p3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5" name="Google Shape;235;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36" name="Google Shape;236;p3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37" name="Google Shape;237;p3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38" name="Google Shape;238;p37"/>
          <p:cNvSpPr/>
          <p:nvPr/>
        </p:nvSpPr>
        <p:spPr>
          <a:xfrm>
            <a:off x="458222" y="500323"/>
            <a:ext cx="11556934" cy="5702074"/>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000000"/>
                </a:solidFill>
                <a:latin typeface="Calibri"/>
                <a:ea typeface="Calibri"/>
                <a:cs typeface="Calibri"/>
                <a:sym typeface="Calibri"/>
              </a:rPr>
              <a:t>تعريف التخطيط التربوي:</a:t>
            </a:r>
            <a:endParaRPr b="1"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C00000"/>
                </a:solidFill>
                <a:latin typeface="Calibri"/>
                <a:ea typeface="Calibri"/>
                <a:cs typeface="Calibri"/>
                <a:sym typeface="Calibri"/>
              </a:rPr>
              <a:t>يعرف التخطيط </a:t>
            </a:r>
            <a:r>
              <a:rPr b="0" i="0" lang="en-US" sz="2400" u="none" cap="none" strike="noStrike">
                <a:solidFill>
                  <a:srgbClr val="C00000"/>
                </a:solidFill>
                <a:latin typeface="Simplified Arabic"/>
                <a:ea typeface="Simplified Arabic"/>
                <a:cs typeface="Simplified Arabic"/>
                <a:sym typeface="Simplified Arabic"/>
              </a:rPr>
              <a:t> </a:t>
            </a:r>
            <a:r>
              <a:rPr b="0" i="0" lang="en-US" sz="2400" u="none" cap="none" strike="noStrike">
                <a:solidFill>
                  <a:srgbClr val="C00000"/>
                </a:solidFill>
                <a:latin typeface="Calibri"/>
                <a:ea typeface="Calibri"/>
                <a:cs typeface="Calibri"/>
                <a:sym typeface="Calibri"/>
              </a:rPr>
              <a:t>التربوي بأنه</a:t>
            </a:r>
            <a:r>
              <a:rPr b="0" i="0" lang="en-US" sz="2400" u="none" cap="none" strike="noStrike">
                <a:solidFill>
                  <a:srgbClr val="222222"/>
                </a:solidFill>
                <a:latin typeface="Calibri"/>
                <a:ea typeface="Calibri"/>
                <a:cs typeface="Calibri"/>
                <a:sym typeface="Calibri"/>
              </a:rPr>
              <a:t>: " هو عمل منظم للمؤسسة التربوية بكل مكوناتها وعناصرها في علاقتها بيئتها الداخلية والخارجية لتحقيق وتنمية رؤية متكاملة ومتناسقة لما تريد تحقيقه وفقا لطبيعتها ورسالتها ووظائفها، وضمان تكيفها ومواكبتها لما يحدث أو يطرأ على بيئتها من متغيرات".</a:t>
            </a:r>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222222"/>
                </a:solidFill>
                <a:latin typeface="Calibri"/>
                <a:ea typeface="Calibri"/>
                <a:cs typeface="Calibri"/>
                <a:sym typeface="Calibri"/>
              </a:rPr>
              <a:t> ويعرف أيضا بأنه "</a:t>
            </a:r>
            <a:r>
              <a:rPr b="1" i="0" lang="en-US" sz="2400" u="none" cap="none" strike="noStrike">
                <a:solidFill>
                  <a:srgbClr val="002060"/>
                </a:solidFill>
                <a:latin typeface="Calibri"/>
                <a:ea typeface="Calibri"/>
                <a:cs typeface="Calibri"/>
                <a:sym typeface="Calibri"/>
              </a:rPr>
              <a:t>مجموعة من التدابير التربوية المحددة التي تتخذ من إنجاز أهداف معينة" وهذه العملية تنطلق من منطلقات تحددها طبيعة المجتمع وما يصبوا إليه وكذلك طبيعة التحديات المواتية للعصر على مختلف الصعد فتنتج الأهداف بناء عليها</a:t>
            </a:r>
            <a:r>
              <a:rPr b="1" i="0" lang="en-US" sz="2400" u="none" cap="none" strike="noStrike">
                <a:solidFill>
                  <a:srgbClr val="002060"/>
                </a:solidFill>
                <a:latin typeface="Simplified Arabic"/>
                <a:ea typeface="Simplified Arabic"/>
                <a:cs typeface="Simplified Arabic"/>
                <a:sym typeface="Simplified Arabic"/>
              </a:rPr>
              <a:t>.</a:t>
            </a:r>
            <a:endParaRPr b="1" i="0" sz="2400" u="none" cap="none" strike="noStrike">
              <a:solidFill>
                <a:srgbClr val="002060"/>
              </a:solidFill>
              <a:latin typeface="Simplified Arabic"/>
              <a:ea typeface="Simplified Arabic"/>
              <a:cs typeface="Simplified Arabic"/>
              <a:sym typeface="Simplified Arabic"/>
            </a:endParaRPr>
          </a:p>
          <a:p>
            <a:pPr indent="0" lvl="0" marL="0" marR="0" rtl="1" algn="just">
              <a:lnSpc>
                <a:spcPct val="115000"/>
              </a:lnSpc>
              <a:spcBef>
                <a:spcPts val="1000"/>
              </a:spcBef>
              <a:spcAft>
                <a:spcPts val="0"/>
              </a:spcAft>
              <a:buNone/>
            </a:pPr>
            <a:r>
              <a:rPr b="1" i="0" lang="en-US" sz="2400" u="none" cap="none" strike="noStrike">
                <a:solidFill>
                  <a:srgbClr val="000000"/>
                </a:solidFill>
                <a:latin typeface="Calibri"/>
                <a:ea typeface="Calibri"/>
                <a:cs typeface="Calibri"/>
                <a:sym typeface="Calibri"/>
              </a:rPr>
              <a:t> السؤال ما الفرق بين التخطيط التربوي والتخطيط التعليمي :</a:t>
            </a:r>
            <a:endParaRPr b="1" i="0" sz="24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400" u="none" cap="none" strike="noStrike">
                <a:solidFill>
                  <a:srgbClr val="222222"/>
                </a:solidFill>
                <a:latin typeface="Calibri"/>
                <a:ea typeface="Calibri"/>
                <a:cs typeface="Calibri"/>
                <a:sym typeface="Calibri"/>
              </a:rPr>
              <a:t>الفرق بين</a:t>
            </a:r>
            <a:r>
              <a:rPr b="0" i="0" lang="en-US" sz="2400" u="none" cap="none" strike="noStrike">
                <a:solidFill>
                  <a:srgbClr val="222222"/>
                </a:solidFill>
                <a:latin typeface="Simplified Arabic"/>
                <a:ea typeface="Simplified Arabic"/>
                <a:cs typeface="Simplified Arabic"/>
                <a:sym typeface="Simplified Arabic"/>
              </a:rPr>
              <a:t> </a:t>
            </a:r>
            <a:r>
              <a:rPr b="0" i="0" lang="en-US" sz="2400" u="none" cap="none" strike="noStrike">
                <a:solidFill>
                  <a:schemeClr val="dk1"/>
                </a:solidFill>
                <a:latin typeface="Calibri"/>
                <a:ea typeface="Calibri"/>
                <a:cs typeface="Calibri"/>
                <a:sym typeface="Calibri"/>
              </a:rPr>
              <a:t>التخطيط</a:t>
            </a:r>
            <a:r>
              <a:rPr b="0" i="0" lang="en-US" sz="2400" u="none" cap="none" strike="noStrike">
                <a:solidFill>
                  <a:schemeClr val="dk1"/>
                </a:solidFill>
                <a:latin typeface="Simplified Arabic"/>
                <a:ea typeface="Simplified Arabic"/>
                <a:cs typeface="Simplified Arabic"/>
                <a:sym typeface="Simplified Arabic"/>
              </a:rPr>
              <a:t> </a:t>
            </a:r>
            <a:r>
              <a:rPr b="0" i="0" lang="en-US" sz="2400" u="none" cap="none" strike="noStrike">
                <a:solidFill>
                  <a:srgbClr val="222222"/>
                </a:solidFill>
                <a:latin typeface="Calibri"/>
                <a:ea typeface="Calibri"/>
                <a:cs typeface="Calibri"/>
                <a:sym typeface="Calibri"/>
              </a:rPr>
              <a:t>التربوي والتخطيط التعليمي كالفرق بين مفهوم</a:t>
            </a:r>
            <a:r>
              <a:rPr b="0" i="0" lang="en-US" sz="2400" u="none" cap="none" strike="noStrike">
                <a:solidFill>
                  <a:schemeClr val="dk1"/>
                </a:solidFill>
                <a:latin typeface="Simplified Arabic"/>
                <a:ea typeface="Simplified Arabic"/>
                <a:cs typeface="Simplified Arabic"/>
                <a:sym typeface="Simplified Arabic"/>
              </a:rPr>
              <a:t> </a:t>
            </a:r>
            <a:r>
              <a:rPr b="0" i="0" lang="en-US" sz="2400" u="none" cap="none" strike="noStrike">
                <a:solidFill>
                  <a:schemeClr val="dk1"/>
                </a:solidFill>
                <a:latin typeface="Calibri"/>
                <a:ea typeface="Calibri"/>
                <a:cs typeface="Calibri"/>
                <a:sym typeface="Calibri"/>
              </a:rPr>
              <a:t>التربية</a:t>
            </a:r>
            <a:r>
              <a:rPr b="0" i="0" lang="en-US" sz="2400" u="none" cap="none" strike="noStrike">
                <a:solidFill>
                  <a:srgbClr val="222222"/>
                </a:solidFill>
                <a:latin typeface="Simplified Arabic"/>
                <a:ea typeface="Simplified Arabic"/>
                <a:cs typeface="Simplified Arabic"/>
                <a:sym typeface="Simplified Arabic"/>
              </a:rPr>
              <a:t> </a:t>
            </a:r>
            <a:r>
              <a:rPr b="0" i="0" lang="en-US" sz="2400" u="none" cap="none" strike="noStrike">
                <a:solidFill>
                  <a:srgbClr val="222222"/>
                </a:solidFill>
                <a:latin typeface="Calibri"/>
                <a:ea typeface="Calibri"/>
                <a:cs typeface="Calibri"/>
                <a:sym typeface="Calibri"/>
              </a:rPr>
              <a:t>ومفهوم التعليم </a:t>
            </a:r>
            <a:r>
              <a:rPr lang="en-US" sz="2400">
                <a:solidFill>
                  <a:srgbClr val="222222"/>
                </a:solidFill>
                <a:latin typeface="Calibri"/>
                <a:ea typeface="Calibri"/>
                <a:cs typeface="Calibri"/>
                <a:sym typeface="Calibri"/>
              </a:rPr>
              <a:t>في التخطيط</a:t>
            </a:r>
            <a:r>
              <a:rPr b="0" i="0" lang="en-US" sz="2400" u="none" cap="none" strike="noStrike">
                <a:solidFill>
                  <a:srgbClr val="222222"/>
                </a:solidFill>
                <a:latin typeface="Calibri"/>
                <a:ea typeface="Calibri"/>
                <a:cs typeface="Calibri"/>
                <a:sym typeface="Calibri"/>
              </a:rPr>
              <a:t> التربوي يختص بكل ما يتم داخل النظام التعليمي في حيث أن التخطيط</a:t>
            </a:r>
            <a:r>
              <a:rPr b="0" i="0" lang="en-US" sz="2400" u="none" cap="none" strike="noStrike">
                <a:solidFill>
                  <a:srgbClr val="222222"/>
                </a:solidFill>
                <a:latin typeface="Simplified Arabic"/>
                <a:ea typeface="Simplified Arabic"/>
                <a:cs typeface="Simplified Arabic"/>
                <a:sym typeface="Simplified Arabic"/>
              </a:rPr>
              <a:t> </a:t>
            </a:r>
            <a:r>
              <a:rPr b="0" i="0" lang="en-US" sz="2400" u="none" cap="none" strike="noStrike">
                <a:solidFill>
                  <a:srgbClr val="222222"/>
                </a:solidFill>
                <a:latin typeface="Calibri"/>
                <a:ea typeface="Calibri"/>
                <a:cs typeface="Calibri"/>
                <a:sym typeface="Calibri"/>
              </a:rPr>
              <a:t>التربوي أشمل وأعم حيث يضم إلي جانب النظام التعليمي جميع المؤسسات التي تقوم بعملية التربية</a:t>
            </a:r>
            <a:r>
              <a:rPr b="0" i="0" lang="en-US" sz="2400" u="none" cap="none" strike="noStrike">
                <a:solidFill>
                  <a:srgbClr val="222222"/>
                </a:solidFill>
                <a:latin typeface="Simplified Arabic"/>
                <a:ea typeface="Simplified Arabic"/>
                <a:cs typeface="Simplified Arabic"/>
                <a:sym typeface="Simplified Arabic"/>
              </a:rPr>
              <a:t> </a:t>
            </a:r>
            <a:r>
              <a:rPr b="0" i="0" lang="en-US" sz="2400" u="none" cap="none" strike="noStrike">
                <a:solidFill>
                  <a:srgbClr val="222222"/>
                </a:solidFill>
                <a:latin typeface="Calibri"/>
                <a:ea typeface="Calibri"/>
                <a:cs typeface="Calibri"/>
                <a:sym typeface="Calibri"/>
              </a:rPr>
              <a:t>خارج التعليم كالأسرة ومؤسسات الثقافة والإعلام والمؤسسات الدينية والنوادي الرياضية وغيرهم . </a:t>
            </a:r>
            <a:endParaRPr b="0" i="0" sz="1800" u="none" cap="none" strike="noStrike">
              <a:solidFill>
                <a:srgbClr val="000000"/>
              </a:solidFill>
              <a:latin typeface="Calibri"/>
              <a:ea typeface="Calibri"/>
              <a:cs typeface="Calibri"/>
              <a:sym typeface="Calibri"/>
            </a:endParaRPr>
          </a:p>
        </p:txBody>
      </p:sp>
      <p:sp>
        <p:nvSpPr>
          <p:cNvPr id="239" name="Google Shape;239;p37"/>
          <p:cNvSpPr/>
          <p:nvPr/>
        </p:nvSpPr>
        <p:spPr>
          <a:xfrm>
            <a:off x="3264700" y="6103244"/>
            <a:ext cx="5207563"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31"/>
                                        </p:tgtEl>
                                        <p:attrNameLst>
                                          <p:attrName>style.visibility</p:attrName>
                                        </p:attrNameLst>
                                      </p:cBhvr>
                                      <p:to>
                                        <p:strVal val="visible"/>
                                      </p:to>
                                    </p:set>
                                    <p:animEffect filter="fade" transition="in">
                                      <p:cBhvr>
                                        <p:cTn dur="500"/>
                                        <p:tgtEl>
                                          <p:spTgt spid="2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grpSp>
        <p:nvGrpSpPr>
          <p:cNvPr id="244" name="Google Shape;244;p38"/>
          <p:cNvGrpSpPr/>
          <p:nvPr/>
        </p:nvGrpSpPr>
        <p:grpSpPr>
          <a:xfrm flipH="1">
            <a:off x="6977774" y="4418471"/>
            <a:ext cx="4023343" cy="923289"/>
            <a:chOff x="645649" y="1388017"/>
            <a:chExt cx="4023343" cy="923289"/>
          </a:xfrm>
        </p:grpSpPr>
        <p:sp>
          <p:nvSpPr>
            <p:cNvPr id="245" name="Google Shape;245;p3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46" name="Google Shape;246;p3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47" name="Google Shape;247;p3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48" name="Google Shape;248;p3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49" name="Google Shape;249;p3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50" name="Google Shape;250;p3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51" name="Google Shape;251;p38"/>
          <p:cNvSpPr/>
          <p:nvPr/>
        </p:nvSpPr>
        <p:spPr>
          <a:xfrm>
            <a:off x="458222" y="560283"/>
            <a:ext cx="11556934" cy="5294783"/>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222222"/>
                </a:solidFill>
                <a:latin typeface="Calibri"/>
                <a:ea typeface="Calibri"/>
                <a:cs typeface="Calibri"/>
                <a:sym typeface="Calibri"/>
              </a:rPr>
              <a:t>أهمية</a:t>
            </a:r>
            <a:r>
              <a:rPr b="1" i="0" lang="en-US" sz="2800" u="none" cap="none" strike="noStrike">
                <a:solidFill>
                  <a:srgbClr val="222222"/>
                </a:solidFill>
                <a:latin typeface="Simplified Arabic"/>
                <a:ea typeface="Simplified Arabic"/>
                <a:cs typeface="Simplified Arabic"/>
                <a:sym typeface="Simplified Arabic"/>
              </a:rPr>
              <a:t> التخطيط التربوي:</a:t>
            </a:r>
            <a:endParaRPr b="1" i="0" sz="2800" u="none" cap="none" strike="noStrike">
              <a:solidFill>
                <a:srgbClr val="000000"/>
              </a:solidFill>
              <a:latin typeface="Calibri"/>
              <a:ea typeface="Calibri"/>
              <a:cs typeface="Calibri"/>
              <a:sym typeface="Calibri"/>
            </a:endParaRPr>
          </a:p>
          <a:p>
            <a:pPr indent="-514350" lvl="0" marL="514350" marR="0" rtl="1" algn="just">
              <a:lnSpc>
                <a:spcPct val="115000"/>
              </a:lnSpc>
              <a:spcBef>
                <a:spcPts val="1000"/>
              </a:spcBef>
              <a:spcAft>
                <a:spcPts val="0"/>
              </a:spcAft>
              <a:buClr>
                <a:srgbClr val="000000"/>
              </a:buClr>
              <a:buSzPts val="2600"/>
              <a:buFont typeface="Arial"/>
              <a:buAutoNum type="arabicParenR"/>
            </a:pPr>
            <a:r>
              <a:rPr b="0" i="0" lang="en-US" sz="2600" u="none" cap="none" strike="noStrike">
                <a:solidFill>
                  <a:srgbClr val="222222"/>
                </a:solidFill>
                <a:latin typeface="Calibri"/>
                <a:ea typeface="Calibri"/>
                <a:cs typeface="Calibri"/>
                <a:sym typeface="Calibri"/>
              </a:rPr>
              <a:t>تشخيص الأوضاع التعليمية والتربوية الحالية.</a:t>
            </a:r>
            <a:endParaRPr/>
          </a:p>
          <a:p>
            <a:pPr indent="-514350" lvl="0" marL="514350" marR="0" rtl="1" algn="just">
              <a:lnSpc>
                <a:spcPct val="115000"/>
              </a:lnSpc>
              <a:spcBef>
                <a:spcPts val="1000"/>
              </a:spcBef>
              <a:spcAft>
                <a:spcPts val="0"/>
              </a:spcAft>
              <a:buClr>
                <a:srgbClr val="000000"/>
              </a:buClr>
              <a:buSzPts val="2600"/>
              <a:buFont typeface="Arial"/>
              <a:buAutoNum type="arabicParenR"/>
            </a:pPr>
            <a:r>
              <a:rPr b="0" i="0" lang="en-US" sz="2600" u="none" cap="none" strike="noStrike">
                <a:solidFill>
                  <a:srgbClr val="222222"/>
                </a:solidFill>
                <a:latin typeface="Calibri"/>
                <a:ea typeface="Calibri"/>
                <a:cs typeface="Calibri"/>
                <a:sym typeface="Calibri"/>
              </a:rPr>
              <a:t>تقييم الهيكل التعليمي القائم ودراسة مدي تناسق أجزائه وتفرعاته </a:t>
            </a:r>
            <a:r>
              <a:rPr lang="en-US" sz="2600">
                <a:solidFill>
                  <a:srgbClr val="222222"/>
                </a:solidFill>
                <a:latin typeface="Calibri"/>
                <a:ea typeface="Calibri"/>
                <a:cs typeface="Calibri"/>
                <a:sym typeface="Calibri"/>
              </a:rPr>
              <a:t>ومدى</a:t>
            </a:r>
            <a:r>
              <a:rPr b="0" i="0" lang="en-US" sz="2600" u="none" cap="none" strike="noStrike">
                <a:solidFill>
                  <a:srgbClr val="222222"/>
                </a:solidFill>
                <a:latin typeface="Calibri"/>
                <a:ea typeface="Calibri"/>
                <a:cs typeface="Calibri"/>
                <a:sym typeface="Calibri"/>
              </a:rPr>
              <a:t> الارتباط بينهما</a:t>
            </a:r>
            <a:r>
              <a:rPr b="0" i="0" lang="en-US" sz="2600" u="none" cap="none" strike="noStrike">
                <a:solidFill>
                  <a:srgbClr val="222222"/>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222222"/>
                </a:solidFill>
                <a:latin typeface="Calibri"/>
                <a:ea typeface="Calibri"/>
                <a:cs typeface="Calibri"/>
                <a:sym typeface="Calibri"/>
              </a:rPr>
              <a:t>2) رسم السياسة التعليمية جملة وتفصيلاً للاستجابة لمتطلبات التنمية الشاملة للبلاد</a:t>
            </a:r>
            <a:r>
              <a:rPr b="0" i="0" lang="en-US" sz="2600" u="none" cap="none" strike="noStrike">
                <a:solidFill>
                  <a:srgbClr val="222222"/>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222222"/>
                </a:solidFill>
                <a:latin typeface="Calibri"/>
                <a:ea typeface="Calibri"/>
                <a:cs typeface="Calibri"/>
                <a:sym typeface="Calibri"/>
              </a:rPr>
              <a:t>3) النظرة البعيدة الواعية </a:t>
            </a:r>
            <a:r>
              <a:rPr lang="en-US" sz="2600">
                <a:solidFill>
                  <a:srgbClr val="222222"/>
                </a:solidFill>
                <a:latin typeface="Calibri"/>
                <a:ea typeface="Calibri"/>
                <a:cs typeface="Calibri"/>
                <a:sym typeface="Calibri"/>
              </a:rPr>
              <a:t>إلى</a:t>
            </a:r>
            <a:r>
              <a:rPr b="0" i="0" lang="en-US" sz="2600" u="none" cap="none" strike="noStrike">
                <a:solidFill>
                  <a:srgbClr val="222222"/>
                </a:solidFill>
                <a:latin typeface="Calibri"/>
                <a:ea typeface="Calibri"/>
                <a:cs typeface="Calibri"/>
                <a:sym typeface="Calibri"/>
              </a:rPr>
              <a:t> المستقبل ورسم الخطط </a:t>
            </a:r>
            <a:r>
              <a:rPr lang="en-US" sz="2600">
                <a:solidFill>
                  <a:srgbClr val="222222"/>
                </a:solidFill>
                <a:latin typeface="Calibri"/>
                <a:ea typeface="Calibri"/>
                <a:cs typeface="Calibri"/>
                <a:sym typeface="Calibri"/>
              </a:rPr>
              <a:t>على</a:t>
            </a:r>
            <a:r>
              <a:rPr b="0" i="0" lang="en-US" sz="2600" u="none" cap="none" strike="noStrike">
                <a:solidFill>
                  <a:srgbClr val="222222"/>
                </a:solidFill>
                <a:latin typeface="Calibri"/>
                <a:ea typeface="Calibri"/>
                <a:cs typeface="Calibri"/>
                <a:sym typeface="Calibri"/>
              </a:rPr>
              <a:t> المدى الطويل</a:t>
            </a:r>
            <a:r>
              <a:rPr b="0" i="0" lang="en-US" sz="2600" u="none" cap="none" strike="noStrike">
                <a:solidFill>
                  <a:srgbClr val="222222"/>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222222"/>
                </a:solidFill>
                <a:latin typeface="Calibri"/>
                <a:ea typeface="Calibri"/>
                <a:cs typeface="Calibri"/>
                <a:sym typeface="Calibri"/>
              </a:rPr>
              <a:t>4) التوعية والإصلاح الفني للعملية التربوية  </a:t>
            </a:r>
            <a:r>
              <a:rPr lang="en-US" sz="2600">
                <a:solidFill>
                  <a:srgbClr val="222222"/>
                </a:solidFill>
                <a:latin typeface="Calibri"/>
                <a:ea typeface="Calibri"/>
                <a:cs typeface="Calibri"/>
                <a:sym typeface="Calibri"/>
              </a:rPr>
              <a:t>وتحديثها</a:t>
            </a:r>
            <a:r>
              <a:rPr b="0" i="0" lang="en-US" sz="2600" u="none" cap="none" strike="noStrike">
                <a:solidFill>
                  <a:srgbClr val="222222"/>
                </a:solidFill>
                <a:latin typeface="Calibri"/>
                <a:ea typeface="Calibri"/>
                <a:cs typeface="Calibri"/>
                <a:sym typeface="Calibri"/>
              </a:rPr>
              <a:t> وتطويرها</a:t>
            </a:r>
            <a:r>
              <a:rPr b="0" i="0" lang="en-US" sz="2600" u="none" cap="none" strike="noStrike">
                <a:solidFill>
                  <a:srgbClr val="222222"/>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222222"/>
                </a:solidFill>
                <a:latin typeface="Calibri"/>
                <a:ea typeface="Calibri"/>
                <a:cs typeface="Calibri"/>
                <a:sym typeface="Calibri"/>
              </a:rPr>
              <a:t>5) العمل </a:t>
            </a:r>
            <a:r>
              <a:rPr lang="en-US" sz="2600">
                <a:solidFill>
                  <a:srgbClr val="222222"/>
                </a:solidFill>
                <a:latin typeface="Calibri"/>
                <a:ea typeface="Calibri"/>
                <a:cs typeface="Calibri"/>
                <a:sym typeface="Calibri"/>
              </a:rPr>
              <a:t>على</a:t>
            </a:r>
            <a:r>
              <a:rPr b="0" i="0" lang="en-US" sz="2600" u="none" cap="none" strike="noStrike">
                <a:solidFill>
                  <a:srgbClr val="222222"/>
                </a:solidFill>
                <a:latin typeface="Calibri"/>
                <a:ea typeface="Calibri"/>
                <a:cs typeface="Calibri"/>
                <a:sym typeface="Calibri"/>
              </a:rPr>
              <a:t> التخفيف من حدة الإهدار في التعليم ورفع  </a:t>
            </a:r>
            <a:r>
              <a:rPr lang="en-US" sz="2600">
                <a:solidFill>
                  <a:srgbClr val="222222"/>
                </a:solidFill>
                <a:latin typeface="Calibri"/>
                <a:ea typeface="Calibri"/>
                <a:cs typeface="Calibri"/>
                <a:sym typeface="Calibri"/>
              </a:rPr>
              <a:t>مستوى</a:t>
            </a:r>
            <a:r>
              <a:rPr b="0" i="0" lang="en-US" sz="2600" u="none" cap="none" strike="noStrike">
                <a:solidFill>
                  <a:srgbClr val="222222"/>
                </a:solidFill>
                <a:latin typeface="Calibri"/>
                <a:ea typeface="Calibri"/>
                <a:cs typeface="Calibri"/>
                <a:sym typeface="Calibri"/>
              </a:rPr>
              <a:t> كفاءته</a:t>
            </a:r>
            <a:r>
              <a:rPr b="0" i="0" lang="en-US" sz="2600" u="none" cap="none" strike="noStrike">
                <a:solidFill>
                  <a:srgbClr val="222222"/>
                </a:solidFill>
                <a:latin typeface="Simplified Arabic"/>
                <a:ea typeface="Simplified Arabic"/>
                <a:cs typeface="Simplified Arabic"/>
                <a:sym typeface="Simplified Arabic"/>
              </a:rPr>
              <a:t> .</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222222"/>
                </a:solidFill>
                <a:latin typeface="Calibri"/>
                <a:ea typeface="Calibri"/>
                <a:cs typeface="Calibri"/>
                <a:sym typeface="Calibri"/>
              </a:rPr>
              <a:t>6) </a:t>
            </a:r>
            <a:r>
              <a:rPr lang="en-US" sz="2600">
                <a:solidFill>
                  <a:srgbClr val="222222"/>
                </a:solidFill>
                <a:latin typeface="Calibri"/>
                <a:ea typeface="Calibri"/>
                <a:cs typeface="Calibri"/>
                <a:sym typeface="Calibri"/>
              </a:rPr>
              <a:t>ا</a:t>
            </a:r>
            <a:r>
              <a:rPr lang="en-US" sz="2600">
                <a:solidFill>
                  <a:srgbClr val="222222"/>
                </a:solidFill>
                <a:latin typeface="Calibri"/>
                <a:ea typeface="Calibri"/>
                <a:cs typeface="Calibri"/>
                <a:sym typeface="Calibri"/>
              </a:rPr>
              <a:t>حكام</a:t>
            </a:r>
            <a:r>
              <a:rPr b="0" i="0" lang="en-US" sz="2600" u="none" cap="none" strike="noStrike">
                <a:solidFill>
                  <a:srgbClr val="222222"/>
                </a:solidFill>
                <a:latin typeface="Calibri"/>
                <a:ea typeface="Calibri"/>
                <a:cs typeface="Calibri"/>
                <a:sym typeface="Calibri"/>
              </a:rPr>
              <a:t> استثمار </a:t>
            </a:r>
            <a:r>
              <a:rPr lang="en-US" sz="2600">
                <a:solidFill>
                  <a:srgbClr val="222222"/>
                </a:solidFill>
                <a:latin typeface="Calibri"/>
                <a:ea typeface="Calibri"/>
                <a:cs typeface="Calibri"/>
                <a:sym typeface="Calibri"/>
              </a:rPr>
              <a:t>وإدارة</a:t>
            </a:r>
            <a:r>
              <a:rPr b="0" i="0" lang="en-US" sz="2600" u="none" cap="none" strike="noStrike">
                <a:solidFill>
                  <a:srgbClr val="222222"/>
                </a:solidFill>
                <a:latin typeface="Calibri"/>
                <a:ea typeface="Calibri"/>
                <a:cs typeface="Calibri"/>
                <a:sym typeface="Calibri"/>
              </a:rPr>
              <a:t> الوقت الوقت </a:t>
            </a:r>
            <a:r>
              <a:rPr b="0" i="0" lang="en-US" sz="2600" u="none" cap="none" strike="noStrike">
                <a:solidFill>
                  <a:srgbClr val="222222"/>
                </a:solidFill>
                <a:latin typeface="Simplified Arabic"/>
                <a:ea typeface="Simplified Arabic"/>
                <a:cs typeface="Simplified Arabic"/>
                <a:sym typeface="Simplified Arabic"/>
              </a:rPr>
              <a:t>.</a:t>
            </a:r>
            <a:endParaRPr b="0" i="0" sz="26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222222"/>
                </a:solidFill>
                <a:latin typeface="Calibri"/>
                <a:ea typeface="Calibri"/>
                <a:cs typeface="Calibri"/>
                <a:sym typeface="Calibri"/>
              </a:rPr>
              <a:t>7) تحقيق التكامل بين جوانب النظام التربوي المختلفة.</a:t>
            </a:r>
            <a:endParaRPr b="0" i="0" sz="2600" u="none" cap="none" strike="noStrike">
              <a:solidFill>
                <a:srgbClr val="000000"/>
              </a:solidFill>
              <a:latin typeface="Calibri"/>
              <a:ea typeface="Calibri"/>
              <a:cs typeface="Calibri"/>
              <a:sym typeface="Calibri"/>
            </a:endParaRPr>
          </a:p>
        </p:txBody>
      </p:sp>
      <p:sp>
        <p:nvSpPr>
          <p:cNvPr id="252" name="Google Shape;252;p38"/>
          <p:cNvSpPr/>
          <p:nvPr/>
        </p:nvSpPr>
        <p:spPr>
          <a:xfrm>
            <a:off x="3503712" y="6075160"/>
            <a:ext cx="54857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الاولي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44"/>
                                        </p:tgtEl>
                                        <p:attrNameLst>
                                          <p:attrName>style.visibility</p:attrName>
                                        </p:attrNameLst>
                                      </p:cBhvr>
                                      <p:to>
                                        <p:strVal val="visible"/>
                                      </p:to>
                                    </p:set>
                                    <p:animEffect filter="fade" transition="in">
                                      <p:cBhvr>
                                        <p:cTn dur="500"/>
                                        <p:tgtEl>
                                          <p:spTgt spid="2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grpSp>
        <p:nvGrpSpPr>
          <p:cNvPr id="257" name="Google Shape;257;p39"/>
          <p:cNvGrpSpPr/>
          <p:nvPr/>
        </p:nvGrpSpPr>
        <p:grpSpPr>
          <a:xfrm flipH="1">
            <a:off x="6977774" y="4418471"/>
            <a:ext cx="4023343" cy="923289"/>
            <a:chOff x="645649" y="1388017"/>
            <a:chExt cx="4023343" cy="923289"/>
          </a:xfrm>
        </p:grpSpPr>
        <p:sp>
          <p:nvSpPr>
            <p:cNvPr id="258" name="Google Shape;258;p3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59" name="Google Shape;259;p3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60" name="Google Shape;260;p3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61" name="Google Shape;261;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62" name="Google Shape;262;p3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63" name="Google Shape;263;p3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64" name="Google Shape;264;p39"/>
          <p:cNvSpPr/>
          <p:nvPr/>
        </p:nvSpPr>
        <p:spPr>
          <a:xfrm>
            <a:off x="458222" y="560283"/>
            <a:ext cx="11556934" cy="5544338"/>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مبررات التخطيط التربوي: </a:t>
            </a:r>
            <a:endParaRPr b="0" i="0" sz="2000" u="none" cap="none" strike="noStrike">
              <a:solidFill>
                <a:srgbClr val="C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الزيادة السكانية </a:t>
            </a:r>
            <a:r>
              <a:rPr b="0" i="0" lang="en-US" sz="2800" u="none" cap="none" strike="noStrike">
                <a:solidFill>
                  <a:srgbClr val="000000"/>
                </a:solidFill>
                <a:latin typeface="Calibri"/>
                <a:ea typeface="Calibri"/>
                <a:cs typeface="Calibri"/>
                <a:sym typeface="Calibri"/>
              </a:rPr>
              <a:t>التي أدت إلى حاجة كبيرة لتلبية الطلب على التعليم.</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تغير التركيب الاقتصادي</a:t>
            </a:r>
            <a:r>
              <a:rPr b="0" i="0" lang="en-US" sz="2800" u="none" cap="none" strike="noStrike">
                <a:solidFill>
                  <a:srgbClr val="000000"/>
                </a:solidFill>
                <a:latin typeface="Calibri"/>
                <a:ea typeface="Calibri"/>
                <a:cs typeface="Calibri"/>
                <a:sym typeface="Calibri"/>
              </a:rPr>
              <a:t>، إذ تغيرت بعض المجتمعات من زراعية إلى صناعية بالإضافة إلى اكتشاف الموارد الجديدة مما اضطر الدول إلى الأخذ بالتخطيط الاقتصادي الذي هو بحاجة إلى التخطيط التربوي.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تغير التركيب الوظيفي</a:t>
            </a:r>
            <a:r>
              <a:rPr b="0" i="0" lang="en-US" sz="2800" u="none" cap="none" strike="noStrike">
                <a:solidFill>
                  <a:srgbClr val="000000"/>
                </a:solidFill>
                <a:latin typeface="Calibri"/>
                <a:ea typeface="Calibri"/>
                <a:cs typeface="Calibri"/>
                <a:sym typeface="Calibri"/>
              </a:rPr>
              <a:t> حيث أن التقدم الهائل الذي تعيشه الدول في المجال الاقتصادي يحدث تغيرا عميقا في تركيب المهن والوظائف وما يتطلبه ذلك من مستويات مختلفة من المهارات والمهن والخبرات.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ارتفاع مستوى المعيشة </a:t>
            </a:r>
            <a:r>
              <a:rPr b="0" i="0" lang="en-US" sz="2800" u="none" cap="none" strike="noStrike">
                <a:solidFill>
                  <a:srgbClr val="000000"/>
                </a:solidFill>
                <a:latin typeface="Calibri"/>
                <a:ea typeface="Calibri"/>
                <a:cs typeface="Calibri"/>
                <a:sym typeface="Calibri"/>
              </a:rPr>
              <a:t>حيث أدى التطور الاقتصادي إلى تحسن الأوضاع المعيشية للأفراد مما جعلهم يتلهفون إلى تحسين مستواهم العلمي وإظهار مقدرتهم على مواصلة التعليم والتمسك به.</a:t>
            </a:r>
            <a:endParaRPr b="0" i="0" sz="2000" u="none" cap="none" strike="noStrike">
              <a:solidFill>
                <a:srgbClr val="000000"/>
              </a:solidFill>
              <a:latin typeface="Calibri"/>
              <a:ea typeface="Calibri"/>
              <a:cs typeface="Calibri"/>
              <a:sym typeface="Calibri"/>
            </a:endParaRPr>
          </a:p>
        </p:txBody>
      </p:sp>
      <p:sp>
        <p:nvSpPr>
          <p:cNvPr id="265" name="Google Shape;265;p39"/>
          <p:cNvSpPr/>
          <p:nvPr/>
        </p:nvSpPr>
        <p:spPr>
          <a:xfrm>
            <a:off x="2927648" y="6106408"/>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57"/>
                                        </p:tgtEl>
                                        <p:attrNameLst>
                                          <p:attrName>style.visibility</p:attrName>
                                        </p:attrNameLst>
                                      </p:cBhvr>
                                      <p:to>
                                        <p:strVal val="visible"/>
                                      </p:to>
                                    </p:set>
                                    <p:animEffect filter="fade" transition="in">
                                      <p:cBhvr>
                                        <p:cTn dur="500"/>
                                        <p:tgtEl>
                                          <p:spTgt spid="2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grpSp>
        <p:nvGrpSpPr>
          <p:cNvPr id="270" name="Google Shape;270;p40"/>
          <p:cNvGrpSpPr/>
          <p:nvPr/>
        </p:nvGrpSpPr>
        <p:grpSpPr>
          <a:xfrm flipH="1">
            <a:off x="6977774" y="4418471"/>
            <a:ext cx="4023343" cy="923289"/>
            <a:chOff x="645649" y="1388017"/>
            <a:chExt cx="4023343" cy="923289"/>
          </a:xfrm>
        </p:grpSpPr>
        <p:sp>
          <p:nvSpPr>
            <p:cNvPr id="271" name="Google Shape;271;p4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72" name="Google Shape;272;p4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73" name="Google Shape;273;p4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74" name="Google Shape;274;p4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75" name="Google Shape;275;p4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76" name="Google Shape;276;p4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77" name="Google Shape;277;p40"/>
          <p:cNvSpPr/>
          <p:nvPr/>
        </p:nvSpPr>
        <p:spPr>
          <a:xfrm>
            <a:off x="458222" y="560283"/>
            <a:ext cx="11556934" cy="4296817"/>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15000"/>
              </a:lnSpc>
              <a:spcBef>
                <a:spcPts val="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النمو الديمقراطي</a:t>
            </a:r>
            <a:r>
              <a:rPr b="0" i="0" lang="en-US" sz="2800" u="none" cap="none" strike="noStrike">
                <a:solidFill>
                  <a:srgbClr val="000000"/>
                </a:solidFill>
                <a:latin typeface="Calibri"/>
                <a:ea typeface="Calibri"/>
                <a:cs typeface="Calibri"/>
                <a:sym typeface="Calibri"/>
              </a:rPr>
              <a:t>، </a:t>
            </a:r>
            <a:r>
              <a:rPr lang="en-US" sz="2800">
                <a:latin typeface="Calibri"/>
                <a:ea typeface="Calibri"/>
                <a:cs typeface="Calibri"/>
                <a:sym typeface="Calibri"/>
              </a:rPr>
              <a:t>في التعليم</a:t>
            </a:r>
            <a:r>
              <a:rPr b="0" i="0" lang="en-US" sz="2800" u="none" cap="none" strike="noStrike">
                <a:solidFill>
                  <a:srgbClr val="000000"/>
                </a:solidFill>
                <a:latin typeface="Calibri"/>
                <a:ea typeface="Calibri"/>
                <a:cs typeface="Calibri"/>
                <a:sym typeface="Calibri"/>
              </a:rPr>
              <a:t> للجميع ولابد من توفير الفرص المتكافئة ولابد من الوصول بالفرد إلى أقصى إمكانياته ومن هنا يجب إيجاد توازن بين مراحل التعليم وبين فروعه وبين كافة المناطق والأجناس ورفع كفايته كميا ونوعيا ومدة  فترة التخطيط له لضمان تأهيل الأفراد </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التطور الاجتماعي والنفسي </a:t>
            </a:r>
            <a:r>
              <a:rPr b="0" i="0" lang="en-US" sz="2800" u="none" cap="none" strike="noStrike">
                <a:solidFill>
                  <a:srgbClr val="000000"/>
                </a:solidFill>
                <a:latin typeface="Calibri"/>
                <a:ea typeface="Calibri"/>
                <a:cs typeface="Calibri"/>
                <a:sym typeface="Calibri"/>
              </a:rPr>
              <a:t>فهناك اعتراف بأن التربية حاجة أساسية للإنسان لتنمية قدراته وإمكانياته وتحسين حياته وهناك إيمان بأن التربية مشروع استثماري ناجح يقوم على الاستثمار في رأس المال البشري ويدفع بالحراك الاجتماعي ويحسن أوضاع الناس </a:t>
            </a:r>
            <a:endParaRPr b="0" i="0" sz="2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C00000"/>
                </a:solidFill>
                <a:latin typeface="Calibri"/>
                <a:ea typeface="Calibri"/>
                <a:cs typeface="Calibri"/>
                <a:sym typeface="Calibri"/>
              </a:rPr>
              <a:t>معالجة المشكلات </a:t>
            </a:r>
            <a:r>
              <a:rPr b="0" i="0" lang="en-US" sz="2800" u="none" cap="none" strike="noStrike">
                <a:solidFill>
                  <a:srgbClr val="000000"/>
                </a:solidFill>
                <a:latin typeface="Calibri"/>
                <a:ea typeface="Calibri"/>
                <a:cs typeface="Calibri"/>
                <a:sym typeface="Calibri"/>
              </a:rPr>
              <a:t>ومواجهة التحديات مثل (ارتفاع نفقات التعليم لوجود الهدر، المعوقات الإدارية والتنظيمية، استشراف المستقبل)  </a:t>
            </a:r>
            <a:endParaRPr b="0" i="0" sz="2800" u="none" cap="none" strike="noStrike">
              <a:solidFill>
                <a:srgbClr val="000000"/>
              </a:solidFill>
              <a:latin typeface="Calibri"/>
              <a:ea typeface="Calibri"/>
              <a:cs typeface="Calibri"/>
              <a:sym typeface="Calibri"/>
            </a:endParaRPr>
          </a:p>
        </p:txBody>
      </p:sp>
      <p:sp>
        <p:nvSpPr>
          <p:cNvPr id="278" name="Google Shape;278;p40"/>
          <p:cNvSpPr/>
          <p:nvPr/>
        </p:nvSpPr>
        <p:spPr>
          <a:xfrm>
            <a:off x="3503712" y="6043084"/>
            <a:ext cx="619268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712ط)</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70"/>
                                        </p:tgtEl>
                                        <p:attrNameLst>
                                          <p:attrName>style.visibility</p:attrName>
                                        </p:attrNameLst>
                                      </p:cBhvr>
                                      <p:to>
                                        <p:strVal val="visible"/>
                                      </p:to>
                                    </p:set>
                                    <p:animEffect filter="fade" transition="in">
                                      <p:cBhvr>
                                        <p:cTn dur="500"/>
                                        <p:tgtEl>
                                          <p:spTgt spid="2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grpSp>
        <p:nvGrpSpPr>
          <p:cNvPr id="283" name="Google Shape;283;p41"/>
          <p:cNvGrpSpPr/>
          <p:nvPr/>
        </p:nvGrpSpPr>
        <p:grpSpPr>
          <a:xfrm flipH="1">
            <a:off x="6977774" y="4418471"/>
            <a:ext cx="4023343" cy="923289"/>
            <a:chOff x="645649" y="1388017"/>
            <a:chExt cx="4023343" cy="923289"/>
          </a:xfrm>
        </p:grpSpPr>
        <p:sp>
          <p:nvSpPr>
            <p:cNvPr id="284" name="Google Shape;284;p4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85" name="Google Shape;285;p4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86" name="Google Shape;286;p4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87" name="Google Shape;287;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88" name="Google Shape;288;p4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89" name="Google Shape;289;p4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90" name="Google Shape;290;p41"/>
          <p:cNvSpPr/>
          <p:nvPr/>
        </p:nvSpPr>
        <p:spPr>
          <a:xfrm>
            <a:off x="458222" y="560283"/>
            <a:ext cx="11556934" cy="5672579"/>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أهداف التخطيط التربوي : ( الاجتماعية- الاقتصادية)</a:t>
            </a:r>
            <a:endParaRPr b="0" i="0" sz="20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يعتبر التخطيط من أهم أنشطة الدولة الواعية والمدروسة لإحداث تحولات معينة وفقا لمسار معين حددته الدولة ومن هنا تختلف أهداف التخطيط التربوي من مجتمع إلى آخر .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هناك أهداف عامة للتخطيط التربوي.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800" u="none" cap="none" strike="noStrike">
                <a:solidFill>
                  <a:srgbClr val="FF0000"/>
                </a:solidFill>
                <a:latin typeface="Calibri"/>
                <a:ea typeface="Calibri"/>
                <a:cs typeface="Calibri"/>
                <a:sym typeface="Calibri"/>
              </a:rPr>
              <a:t>الأهداف الاجتماعية :</a:t>
            </a:r>
            <a:endParaRPr b="1" i="0" sz="2000" u="none" cap="none" strike="noStrike">
              <a:solidFill>
                <a:srgbClr val="FF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تحقيق مبدأ تكافؤ الفرص التعليمية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إعطاء الفرد نوع التعليم الذي يتناسب وإمكانياته وميوله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تطوير المجتمع وتثقيف أفراده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الحفاظ على ثقافة المجتمع، والثقافات الإنسانية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Arial"/>
                <a:ea typeface="Arial"/>
                <a:cs typeface="Arial"/>
                <a:sym typeface="Arial"/>
              </a:rPr>
              <a:t> </a:t>
            </a:r>
            <a:endParaRPr b="0" i="0" sz="2800" u="none" cap="none" strike="noStrike">
              <a:solidFill>
                <a:srgbClr val="000000"/>
              </a:solidFill>
              <a:latin typeface="Calibri"/>
              <a:ea typeface="Calibri"/>
              <a:cs typeface="Calibri"/>
              <a:sym typeface="Calibri"/>
            </a:endParaRPr>
          </a:p>
        </p:txBody>
      </p:sp>
      <p:sp>
        <p:nvSpPr>
          <p:cNvPr id="291" name="Google Shape;291;p41"/>
          <p:cNvSpPr/>
          <p:nvPr/>
        </p:nvSpPr>
        <p:spPr>
          <a:xfrm>
            <a:off x="3503712" y="5837365"/>
            <a:ext cx="5340001"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83"/>
                                        </p:tgtEl>
                                        <p:attrNameLst>
                                          <p:attrName>style.visibility</p:attrName>
                                        </p:attrNameLst>
                                      </p:cBhvr>
                                      <p:to>
                                        <p:strVal val="visible"/>
                                      </p:to>
                                    </p:set>
                                    <p:animEffect filter="fade" transition="in">
                                      <p:cBhvr>
                                        <p:cTn dur="500"/>
                                        <p:tgtEl>
                                          <p:spTgt spid="2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4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97" name="Google Shape;297;p4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98" name="Google Shape;298;p4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99" name="Google Shape;299;p4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00" name="Google Shape;300;p42"/>
          <p:cNvSpPr/>
          <p:nvPr/>
        </p:nvSpPr>
        <p:spPr>
          <a:xfrm>
            <a:off x="458222" y="560283"/>
            <a:ext cx="11556934" cy="3193695"/>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FF0000"/>
                </a:solidFill>
                <a:latin typeface="Calibri"/>
                <a:ea typeface="Calibri"/>
                <a:cs typeface="Calibri"/>
                <a:sym typeface="Calibri"/>
              </a:rPr>
              <a:t>الأهداف الاقتصادية :</a:t>
            </a:r>
            <a:endParaRPr b="1" i="0" sz="2000" u="none" cap="none" strike="noStrike">
              <a:solidFill>
                <a:srgbClr val="FF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تلبية احتياجات البلاد من القوى العاملة كما وكيفا حاليا ومستقبلا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زيادة الكفاية الإنتاجية للفرد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معالجة المشكلات الاقتصادية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تطوير الاقتصاد من خلال مساهمات البحث العلمي .</a:t>
            </a:r>
            <a:endParaRPr b="0" i="0" sz="20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Calibri"/>
                <a:ea typeface="Calibri"/>
                <a:cs typeface="Calibri"/>
                <a:sym typeface="Calibri"/>
              </a:rPr>
              <a:t>زيادة كفاءة التعليم وتقليل الهدر .</a:t>
            </a:r>
            <a:endParaRPr b="0" i="0" sz="2000" u="none" cap="none" strike="noStrike">
              <a:solidFill>
                <a:srgbClr val="000000"/>
              </a:solidFill>
              <a:latin typeface="Calibri"/>
              <a:ea typeface="Calibri"/>
              <a:cs typeface="Calibri"/>
              <a:sym typeface="Calibri"/>
            </a:endParaRPr>
          </a:p>
        </p:txBody>
      </p:sp>
      <p:sp>
        <p:nvSpPr>
          <p:cNvPr id="301" name="Google Shape;301;p42"/>
          <p:cNvSpPr/>
          <p:nvPr/>
        </p:nvSpPr>
        <p:spPr>
          <a:xfrm>
            <a:off x="3575720" y="5778500"/>
            <a:ext cx="5472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grpSp>
        <p:nvGrpSpPr>
          <p:cNvPr id="306" name="Google Shape;306;p43"/>
          <p:cNvGrpSpPr/>
          <p:nvPr/>
        </p:nvGrpSpPr>
        <p:grpSpPr>
          <a:xfrm flipH="1">
            <a:off x="6977774" y="4418471"/>
            <a:ext cx="4023343" cy="923289"/>
            <a:chOff x="645649" y="1388017"/>
            <a:chExt cx="4023343" cy="923289"/>
          </a:xfrm>
        </p:grpSpPr>
        <p:sp>
          <p:nvSpPr>
            <p:cNvPr id="307" name="Google Shape;307;p4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08" name="Google Shape;308;p4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09" name="Google Shape;309;p4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10" name="Google Shape;310;p4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11" name="Google Shape;311;p4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12" name="Google Shape;312;p43"/>
          <p:cNvPicPr preferRelativeResize="0"/>
          <p:nvPr/>
        </p:nvPicPr>
        <p:blipFill rotWithShape="1">
          <a:blip r:embed="rId5">
            <a:alphaModFix/>
          </a:blip>
          <a:srcRect b="0" l="0" r="0" t="0"/>
          <a:stretch/>
        </p:blipFill>
        <p:spPr>
          <a:xfrm>
            <a:off x="10196735" y="6340237"/>
            <a:ext cx="1879649" cy="309233"/>
          </a:xfrm>
          <a:prstGeom prst="rect">
            <a:avLst/>
          </a:prstGeom>
          <a:noFill/>
          <a:ln>
            <a:noFill/>
          </a:ln>
        </p:spPr>
      </p:pic>
      <p:sp>
        <p:nvSpPr>
          <p:cNvPr id="313" name="Google Shape;313;p43"/>
          <p:cNvSpPr/>
          <p:nvPr/>
        </p:nvSpPr>
        <p:spPr>
          <a:xfrm>
            <a:off x="238843" y="836712"/>
            <a:ext cx="11892480" cy="495417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C00000"/>
                </a:solidFill>
                <a:latin typeface="Calibri"/>
                <a:ea typeface="Calibri"/>
                <a:cs typeface="Calibri"/>
                <a:sym typeface="Calibri"/>
              </a:rPr>
              <a:t>خصائص التخطيط التربوي </a:t>
            </a:r>
            <a:r>
              <a:rPr b="1" i="0" lang="en-US" sz="2800" u="none" cap="none" strike="noStrike">
                <a:solidFill>
                  <a:srgbClr val="FF0000"/>
                </a:solidFill>
                <a:latin typeface="Calibri"/>
                <a:ea typeface="Calibri"/>
                <a:cs typeface="Calibri"/>
                <a:sym typeface="Calibri"/>
              </a:rPr>
              <a:t>:</a:t>
            </a:r>
            <a:endParaRPr b="1" i="0" sz="28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1) الموضوعية (تقدير مشكلة معينة واقتراح الحلول المناسبة لها).</a:t>
            </a:r>
            <a:endParaRPr b="0" i="0" sz="28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2) الديناميكية(عدم اتخاذ قرار دون تحليل سابق للبيانات والمعلومات ذات الصلة) </a:t>
            </a:r>
            <a:endParaRPr b="0" i="0" sz="28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3) التكاملية(  يراعي التكامل بين عناصر العملية التربوية من حيث المدخلات والمخرجات)</a:t>
            </a:r>
            <a:endParaRPr b="1" i="0" sz="28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4) الاحتمالية (النظر للمستقبل نظرة غير أكيدة </a:t>
            </a:r>
            <a:r>
              <a:rPr lang="en-US" sz="2800">
                <a:solidFill>
                  <a:srgbClr val="222222"/>
                </a:solidFill>
                <a:latin typeface="Calibri"/>
                <a:ea typeface="Calibri"/>
                <a:cs typeface="Calibri"/>
                <a:sym typeface="Calibri"/>
              </a:rPr>
              <a:t>مليئة</a:t>
            </a:r>
            <a:r>
              <a:rPr b="0" i="0" lang="en-US" sz="2800" u="none" cap="none" strike="noStrike">
                <a:solidFill>
                  <a:srgbClr val="222222"/>
                </a:solidFill>
                <a:latin typeface="Calibri"/>
                <a:ea typeface="Calibri"/>
                <a:cs typeface="Calibri"/>
                <a:sym typeface="Calibri"/>
              </a:rPr>
              <a:t> بالاحتمالات)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5) قابل للتجربة (تحليل البدائل وتجريبها لاختيار أفضلها).</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6) الوضوح والصراحة (يضع أمامه جملة من الاحتمالات والقرارات لكل منها مبرراتها وسندها) </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8) </a:t>
            </a:r>
            <a:r>
              <a:rPr b="0" i="0" lang="en-US" sz="2800" u="none" cap="none" strike="noStrike">
                <a:solidFill>
                  <a:srgbClr val="222222"/>
                </a:solidFill>
                <a:latin typeface="Simplified Arabic"/>
                <a:ea typeface="Simplified Arabic"/>
                <a:cs typeface="Simplified Arabic"/>
                <a:sym typeface="Simplified Arabic"/>
              </a:rPr>
              <a:t> </a:t>
            </a:r>
            <a:r>
              <a:rPr b="0" i="0" lang="en-US" sz="2800" u="none" cap="none" strike="noStrike">
                <a:solidFill>
                  <a:srgbClr val="222222"/>
                </a:solidFill>
                <a:latin typeface="Calibri"/>
                <a:ea typeface="Calibri"/>
                <a:cs typeface="Calibri"/>
                <a:sym typeface="Calibri"/>
              </a:rPr>
              <a:t>الاولوية ( يفكر في اليوم والغد وما بعد الغد ويحدد أوليات الزمن والتوقيت).</a:t>
            </a:r>
            <a:endParaRPr b="0" i="0" sz="2000" u="none" cap="none" strike="noStrike">
              <a:solidFill>
                <a:srgbClr val="000000"/>
              </a:solidFill>
              <a:latin typeface="Calibri"/>
              <a:ea typeface="Calibri"/>
              <a:cs typeface="Calibri"/>
              <a:sym typeface="Calibri"/>
            </a:endParaRPr>
          </a:p>
        </p:txBody>
      </p:sp>
      <p:sp>
        <p:nvSpPr>
          <p:cNvPr id="314" name="Google Shape;314;p43"/>
          <p:cNvSpPr/>
          <p:nvPr/>
        </p:nvSpPr>
        <p:spPr>
          <a:xfrm>
            <a:off x="3791744" y="6120303"/>
            <a:ext cx="5197700"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06"/>
                                        </p:tgtEl>
                                        <p:attrNameLst>
                                          <p:attrName>style.visibility</p:attrName>
                                        </p:attrNameLst>
                                      </p:cBhvr>
                                      <p:to>
                                        <p:strVal val="visible"/>
                                      </p:to>
                                    </p:set>
                                    <p:animEffect filter="fade" transition="in">
                                      <p:cBhvr>
                                        <p:cTn dur="500"/>
                                        <p:tgtEl>
                                          <p:spTgt spid="3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grpSp>
        <p:nvGrpSpPr>
          <p:cNvPr id="319" name="Google Shape;319;p44"/>
          <p:cNvGrpSpPr/>
          <p:nvPr/>
        </p:nvGrpSpPr>
        <p:grpSpPr>
          <a:xfrm flipH="1">
            <a:off x="6977774" y="4418471"/>
            <a:ext cx="4023343" cy="923289"/>
            <a:chOff x="645649" y="1388017"/>
            <a:chExt cx="4023343" cy="923289"/>
          </a:xfrm>
        </p:grpSpPr>
        <p:sp>
          <p:nvSpPr>
            <p:cNvPr id="320" name="Google Shape;320;p4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21" name="Google Shape;321;p4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22" name="Google Shape;322;p4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23" name="Google Shape;323;p4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24" name="Google Shape;324;p4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25" name="Google Shape;325;p4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26" name="Google Shape;326;p44"/>
          <p:cNvPicPr preferRelativeResize="0"/>
          <p:nvPr/>
        </p:nvPicPr>
        <p:blipFill rotWithShape="1">
          <a:blip r:embed="rId6">
            <a:alphaModFix/>
          </a:blip>
          <a:srcRect b="14097" l="0" r="5554" t="3716"/>
          <a:stretch/>
        </p:blipFill>
        <p:spPr>
          <a:xfrm>
            <a:off x="2711624" y="675078"/>
            <a:ext cx="6976374" cy="6070857"/>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19"/>
                                        </p:tgtEl>
                                        <p:attrNameLst>
                                          <p:attrName>style.visibility</p:attrName>
                                        </p:attrNameLst>
                                      </p:cBhvr>
                                      <p:to>
                                        <p:strVal val="visible"/>
                                      </p:to>
                                    </p:set>
                                    <p:animEffect filter="fade" transition="in">
                                      <p:cBhvr>
                                        <p:cTn dur="500"/>
                                        <p:tgtEl>
                                          <p:spTgt spid="3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grpSp>
        <p:nvGrpSpPr>
          <p:cNvPr id="331" name="Google Shape;331;p45"/>
          <p:cNvGrpSpPr/>
          <p:nvPr/>
        </p:nvGrpSpPr>
        <p:grpSpPr>
          <a:xfrm flipH="1">
            <a:off x="6977774" y="4418471"/>
            <a:ext cx="4023343" cy="923289"/>
            <a:chOff x="645649" y="1388017"/>
            <a:chExt cx="4023343" cy="923289"/>
          </a:xfrm>
        </p:grpSpPr>
        <p:sp>
          <p:nvSpPr>
            <p:cNvPr id="332" name="Google Shape;332;p4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33" name="Google Shape;333;p4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34" name="Google Shape;334;p4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35" name="Google Shape;335;p4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36" name="Google Shape;336;p4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37" name="Google Shape;337;p4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38" name="Google Shape;338;p45"/>
          <p:cNvSpPr/>
          <p:nvPr/>
        </p:nvSpPr>
        <p:spPr>
          <a:xfrm>
            <a:off x="238843" y="836712"/>
            <a:ext cx="11892480" cy="433041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222222"/>
                </a:solidFill>
                <a:latin typeface="Calibri"/>
                <a:ea typeface="Calibri"/>
                <a:cs typeface="Calibri"/>
                <a:sym typeface="Calibri"/>
              </a:rPr>
              <a:t>صعوبات التخطيط التربوي</a:t>
            </a:r>
            <a:r>
              <a:rPr b="1" i="0" lang="en-US" sz="2800" u="none" cap="none" strike="noStrike">
                <a:solidFill>
                  <a:srgbClr val="222222"/>
                </a:solidFill>
                <a:latin typeface="Simplified Arabic"/>
                <a:ea typeface="Simplified Arabic"/>
                <a:cs typeface="Simplified Arabic"/>
                <a:sym typeface="Simplified Arabic"/>
              </a:rPr>
              <a:t>.</a:t>
            </a:r>
            <a:endParaRPr b="1"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1- صعوبات ناشئة من علاقة التخطيط</a:t>
            </a:r>
            <a:r>
              <a:rPr b="0" i="0" lang="en-US" sz="2800" u="none" cap="none" strike="noStrike">
                <a:solidFill>
                  <a:srgbClr val="222222"/>
                </a:solidFill>
                <a:latin typeface="Simplified Arabic"/>
                <a:ea typeface="Simplified Arabic"/>
                <a:cs typeface="Simplified Arabic"/>
                <a:sym typeface="Simplified Arabic"/>
              </a:rPr>
              <a:t> </a:t>
            </a:r>
            <a:r>
              <a:rPr b="0" i="0" lang="en-US" sz="2800" u="none" cap="none" strike="noStrike">
                <a:solidFill>
                  <a:srgbClr val="222222"/>
                </a:solidFill>
                <a:latin typeface="Calibri"/>
                <a:ea typeface="Calibri"/>
                <a:cs typeface="Calibri"/>
                <a:sym typeface="Calibri"/>
              </a:rPr>
              <a:t>التربوي بالتنمية الشاملة.</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2- صعوبات نابعة من بطء متابعة التربية</a:t>
            </a:r>
            <a:r>
              <a:rPr b="0" i="0" lang="en-US" sz="2800" u="none" cap="none" strike="noStrike">
                <a:solidFill>
                  <a:srgbClr val="222222"/>
                </a:solidFill>
                <a:latin typeface="Simplified Arabic"/>
                <a:ea typeface="Simplified Arabic"/>
                <a:cs typeface="Simplified Arabic"/>
                <a:sym typeface="Simplified Arabic"/>
              </a:rPr>
              <a:t> </a:t>
            </a:r>
            <a:r>
              <a:rPr b="0" i="0" lang="en-US" sz="2800" u="none" cap="none" strike="noStrike">
                <a:solidFill>
                  <a:srgbClr val="222222"/>
                </a:solidFill>
                <a:latin typeface="Calibri"/>
                <a:ea typeface="Calibri"/>
                <a:cs typeface="Calibri"/>
                <a:sym typeface="Calibri"/>
              </a:rPr>
              <a:t>لمتغيرات العصر.</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3- نقص البيانات والإحصاءات </a:t>
            </a:r>
            <a:r>
              <a:rPr lang="en-US" sz="2800">
                <a:solidFill>
                  <a:srgbClr val="222222"/>
                </a:solidFill>
                <a:latin typeface="Calibri"/>
                <a:ea typeface="Calibri"/>
                <a:cs typeface="Calibri"/>
                <a:sym typeface="Calibri"/>
              </a:rPr>
              <a:t>الأساسية</a:t>
            </a:r>
            <a:r>
              <a:rPr b="0" i="0" lang="en-US" sz="2800" u="none" cap="none" strike="noStrike">
                <a:solidFill>
                  <a:srgbClr val="222222"/>
                </a:solidFill>
                <a:latin typeface="Calibri"/>
                <a:ea typeface="Calibri"/>
                <a:cs typeface="Calibri"/>
                <a:sym typeface="Calibri"/>
              </a:rPr>
              <a:t> للتخطيط التربوي.</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4- قلة الخبراء والأفراد المدربين على التخطيط</a:t>
            </a:r>
            <a:r>
              <a:rPr b="0" i="0" lang="en-US" sz="2800" u="none" cap="none" strike="noStrike">
                <a:solidFill>
                  <a:srgbClr val="222222"/>
                </a:solidFill>
                <a:latin typeface="Simplified Arabic"/>
                <a:ea typeface="Simplified Arabic"/>
                <a:cs typeface="Simplified Arabic"/>
                <a:sym typeface="Simplified Arabic"/>
              </a:rPr>
              <a:t> </a:t>
            </a:r>
            <a:r>
              <a:rPr b="0" i="0" lang="en-US" sz="2800" u="none" cap="none" strike="noStrike">
                <a:solidFill>
                  <a:srgbClr val="222222"/>
                </a:solidFill>
                <a:latin typeface="Calibri"/>
                <a:ea typeface="Calibri"/>
                <a:cs typeface="Calibri"/>
                <a:sym typeface="Calibri"/>
              </a:rPr>
              <a:t>التربوي.</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5- عدم كفاءة النظم والأجهزة الخاصة بالتخطيط التربوي</a:t>
            </a:r>
            <a:r>
              <a:rPr b="0" i="0" lang="en-US" sz="2800" u="none" cap="none" strike="noStrike">
                <a:solidFill>
                  <a:srgbClr val="222222"/>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222222"/>
                </a:solidFill>
                <a:latin typeface="Calibri"/>
                <a:ea typeface="Calibri"/>
                <a:cs typeface="Calibri"/>
                <a:sym typeface="Calibri"/>
              </a:rPr>
              <a:t>6- قلة المخصصات المالية لتنفيذ الخطط التربوية.</a:t>
            </a:r>
            <a:endParaRPr b="0" i="0" sz="2000" u="none" cap="none" strike="noStrike">
              <a:solidFill>
                <a:srgbClr val="000000"/>
              </a:solidFill>
              <a:latin typeface="Calibri"/>
              <a:ea typeface="Calibri"/>
              <a:cs typeface="Calibri"/>
              <a:sym typeface="Calibri"/>
            </a:endParaRPr>
          </a:p>
        </p:txBody>
      </p:sp>
      <p:sp>
        <p:nvSpPr>
          <p:cNvPr id="339" name="Google Shape;339;p45"/>
          <p:cNvSpPr/>
          <p:nvPr/>
        </p:nvSpPr>
        <p:spPr>
          <a:xfrm>
            <a:off x="3431705" y="6043084"/>
            <a:ext cx="599405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31"/>
                                        </p:tgtEl>
                                        <p:attrNameLst>
                                          <p:attrName>style.visibility</p:attrName>
                                        </p:attrNameLst>
                                      </p:cBhvr>
                                      <p:to>
                                        <p:strVal val="visible"/>
                                      </p:to>
                                    </p:set>
                                    <p:animEffect filter="fade" transition="in">
                                      <p:cBhvr>
                                        <p:cTn dur="500"/>
                                        <p:tgtEl>
                                          <p:spTgt spid="3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grpSp>
        <p:nvGrpSpPr>
          <p:cNvPr id="344" name="Google Shape;344;p46"/>
          <p:cNvGrpSpPr/>
          <p:nvPr/>
        </p:nvGrpSpPr>
        <p:grpSpPr>
          <a:xfrm flipH="1">
            <a:off x="6977774" y="4418471"/>
            <a:ext cx="4023343" cy="923289"/>
            <a:chOff x="645649" y="1388017"/>
            <a:chExt cx="4023343" cy="923289"/>
          </a:xfrm>
        </p:grpSpPr>
        <p:sp>
          <p:nvSpPr>
            <p:cNvPr id="345" name="Google Shape;345;p4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46" name="Google Shape;346;p4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47" name="Google Shape;347;p4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48" name="Google Shape;348;p4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49" name="Google Shape;349;p4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50" name="Google Shape;350;p46"/>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351" name="Google Shape;351;p46"/>
          <p:cNvSpPr/>
          <p:nvPr/>
        </p:nvSpPr>
        <p:spPr>
          <a:xfrm>
            <a:off x="275840" y="529445"/>
            <a:ext cx="11791584" cy="5709255"/>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3000" u="none" cap="none" strike="noStrike">
                <a:solidFill>
                  <a:srgbClr val="FF0000"/>
                </a:solidFill>
                <a:latin typeface="Calibri"/>
                <a:ea typeface="Calibri"/>
                <a:cs typeface="Calibri"/>
                <a:sym typeface="Calibri"/>
              </a:rPr>
              <a:t>المقومات والمبادئ الأساسية للخطة التربوية:</a:t>
            </a:r>
            <a:endParaRPr b="1" i="0" sz="3000" u="none" cap="none" strike="noStrike">
              <a:solidFill>
                <a:srgbClr val="FF000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000" u="none" cap="none" strike="noStrike">
                <a:solidFill>
                  <a:srgbClr val="7030A0"/>
                </a:solidFill>
                <a:latin typeface="Calibri"/>
                <a:ea typeface="Calibri"/>
                <a:cs typeface="Calibri"/>
                <a:sym typeface="Calibri"/>
              </a:rPr>
              <a:t>1- الواقعية : تناسب الإمكانيات المتاحة والممكنة مع الأهداف المنشودة</a:t>
            </a:r>
            <a:r>
              <a:rPr b="0" i="0" lang="en-US" sz="3000" u="none" cap="none" strike="noStrike">
                <a:solidFill>
                  <a:srgbClr val="7030A0"/>
                </a:solidFill>
                <a:latin typeface="Simplified Arabic"/>
                <a:ea typeface="Simplified Arabic"/>
                <a:cs typeface="Simplified Arabic"/>
                <a:sym typeface="Simplified Arabic"/>
              </a:rPr>
              <a:t> .</a:t>
            </a:r>
            <a:endParaRPr b="0" i="0" sz="3000" u="none" cap="none" strike="noStrike">
              <a:solidFill>
                <a:srgbClr val="7030A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000" u="none" cap="none" strike="noStrike">
                <a:solidFill>
                  <a:srgbClr val="7030A0"/>
                </a:solidFill>
                <a:latin typeface="Calibri"/>
                <a:ea typeface="Calibri"/>
                <a:cs typeface="Calibri"/>
                <a:sym typeface="Calibri"/>
              </a:rPr>
              <a:t>2- الشمول : أن يكون للخطة السيطرة والتوجيه </a:t>
            </a:r>
            <a:r>
              <a:rPr lang="en-US" sz="3000">
                <a:solidFill>
                  <a:srgbClr val="7030A0"/>
                </a:solidFill>
                <a:latin typeface="Calibri"/>
                <a:ea typeface="Calibri"/>
                <a:cs typeface="Calibri"/>
                <a:sym typeface="Calibri"/>
              </a:rPr>
              <a:t>على</a:t>
            </a:r>
            <a:r>
              <a:rPr b="0" i="0" lang="en-US" sz="3000" u="none" cap="none" strike="noStrike">
                <a:solidFill>
                  <a:srgbClr val="7030A0"/>
                </a:solidFill>
                <a:latin typeface="Calibri"/>
                <a:ea typeface="Calibri"/>
                <a:cs typeface="Calibri"/>
                <a:sym typeface="Calibri"/>
              </a:rPr>
              <a:t> كافة الموارد</a:t>
            </a:r>
            <a:r>
              <a:rPr b="0" i="0" lang="en-US" sz="3000" u="none" cap="none" strike="noStrike">
                <a:solidFill>
                  <a:srgbClr val="7030A0"/>
                </a:solidFill>
                <a:latin typeface="Simplified Arabic"/>
                <a:ea typeface="Simplified Arabic"/>
                <a:cs typeface="Simplified Arabic"/>
                <a:sym typeface="Simplified Arabic"/>
              </a:rPr>
              <a:t> .</a:t>
            </a:r>
            <a:endParaRPr b="0" i="0" sz="3000" u="none" cap="none" strike="noStrike">
              <a:solidFill>
                <a:srgbClr val="7030A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000" u="none" cap="none" strike="noStrike">
                <a:solidFill>
                  <a:srgbClr val="7030A0"/>
                </a:solidFill>
                <a:latin typeface="Calibri"/>
                <a:ea typeface="Calibri"/>
                <a:cs typeface="Calibri"/>
                <a:sym typeface="Calibri"/>
              </a:rPr>
              <a:t>3- المرونة : أن تكون الخطة قادرة </a:t>
            </a:r>
            <a:r>
              <a:rPr lang="en-US" sz="3000">
                <a:solidFill>
                  <a:srgbClr val="7030A0"/>
                </a:solidFill>
                <a:latin typeface="Calibri"/>
                <a:ea typeface="Calibri"/>
                <a:cs typeface="Calibri"/>
                <a:sym typeface="Calibri"/>
              </a:rPr>
              <a:t>على</a:t>
            </a:r>
            <a:r>
              <a:rPr b="0" i="0" lang="en-US" sz="3000" u="none" cap="none" strike="noStrike">
                <a:solidFill>
                  <a:srgbClr val="7030A0"/>
                </a:solidFill>
                <a:latin typeface="Calibri"/>
                <a:ea typeface="Calibri"/>
                <a:cs typeface="Calibri"/>
                <a:sym typeface="Calibri"/>
              </a:rPr>
              <a:t> مواجهة الظروف الطارئة</a:t>
            </a:r>
            <a:r>
              <a:rPr b="0" i="0" lang="en-US" sz="3000" u="none" cap="none" strike="noStrike">
                <a:solidFill>
                  <a:srgbClr val="7030A0"/>
                </a:solidFill>
                <a:latin typeface="Simplified Arabic"/>
                <a:ea typeface="Simplified Arabic"/>
                <a:cs typeface="Simplified Arabic"/>
                <a:sym typeface="Simplified Arabic"/>
              </a:rPr>
              <a:t> .</a:t>
            </a:r>
            <a:endParaRPr b="0" i="0" sz="3000" u="none" cap="none" strike="noStrike">
              <a:solidFill>
                <a:srgbClr val="7030A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000" u="none" cap="none" strike="noStrike">
                <a:solidFill>
                  <a:srgbClr val="7030A0"/>
                </a:solidFill>
                <a:latin typeface="Calibri"/>
                <a:ea typeface="Calibri"/>
                <a:cs typeface="Calibri"/>
                <a:sym typeface="Calibri"/>
              </a:rPr>
              <a:t>4- الاستمرارية : الربط العضوي بين مختلف عمليات التخطيط</a:t>
            </a:r>
            <a:r>
              <a:rPr b="0" i="0" lang="en-US" sz="3000" u="none" cap="none" strike="noStrike">
                <a:solidFill>
                  <a:srgbClr val="7030A0"/>
                </a:solidFill>
                <a:latin typeface="Simplified Arabic"/>
                <a:ea typeface="Simplified Arabic"/>
                <a:cs typeface="Simplified Arabic"/>
                <a:sym typeface="Simplified Arabic"/>
              </a:rPr>
              <a:t> </a:t>
            </a:r>
            <a:r>
              <a:rPr b="0" i="0" lang="en-US" sz="3000" u="none" cap="none" strike="noStrike">
                <a:solidFill>
                  <a:srgbClr val="7030A0"/>
                </a:solidFill>
                <a:latin typeface="Calibri"/>
                <a:ea typeface="Calibri"/>
                <a:cs typeface="Calibri"/>
                <a:sym typeface="Calibri"/>
              </a:rPr>
              <a:t>وبين سابقتها من خطط</a:t>
            </a:r>
            <a:r>
              <a:rPr b="0" i="0" lang="en-US" sz="3000" u="none" cap="none" strike="noStrike">
                <a:solidFill>
                  <a:srgbClr val="7030A0"/>
                </a:solidFill>
                <a:latin typeface="Simplified Arabic"/>
                <a:ea typeface="Simplified Arabic"/>
                <a:cs typeface="Simplified Arabic"/>
                <a:sym typeface="Simplified Arabic"/>
              </a:rPr>
              <a:t> .</a:t>
            </a:r>
            <a:endParaRPr b="0" i="0" sz="3000" u="none" cap="none" strike="noStrike">
              <a:solidFill>
                <a:srgbClr val="7030A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000" u="none" cap="none" strike="noStrike">
                <a:solidFill>
                  <a:srgbClr val="7030A0"/>
                </a:solidFill>
                <a:latin typeface="Calibri"/>
                <a:ea typeface="Calibri"/>
                <a:cs typeface="Calibri"/>
                <a:sym typeface="Calibri"/>
              </a:rPr>
              <a:t>5- الإلزام : بحيث تكون الخطة ملزمة التنفيذ وفقاً للجدول الزمني المحدد لها</a:t>
            </a:r>
            <a:r>
              <a:rPr b="0" i="0" lang="en-US" sz="3000" u="none" cap="none" strike="noStrike">
                <a:solidFill>
                  <a:srgbClr val="7030A0"/>
                </a:solidFill>
                <a:latin typeface="Simplified Arabic"/>
                <a:ea typeface="Simplified Arabic"/>
                <a:cs typeface="Simplified Arabic"/>
                <a:sym typeface="Simplified Arabic"/>
              </a:rPr>
              <a:t>.</a:t>
            </a:r>
            <a:endParaRPr b="0" i="0" sz="3000" u="none" cap="none" strike="noStrike">
              <a:solidFill>
                <a:srgbClr val="7030A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000" u="none" cap="none" strike="noStrike">
                <a:solidFill>
                  <a:srgbClr val="7030A0"/>
                </a:solidFill>
                <a:latin typeface="Calibri"/>
                <a:ea typeface="Calibri"/>
                <a:cs typeface="Calibri"/>
                <a:sym typeface="Calibri"/>
              </a:rPr>
              <a:t>6- المشاركة : مشاركة جميع الأفراد والمؤسسات في تنفيذ الخطة</a:t>
            </a:r>
            <a:r>
              <a:rPr b="0" i="0" lang="en-US" sz="3000" u="none" cap="none" strike="noStrike">
                <a:solidFill>
                  <a:srgbClr val="7030A0"/>
                </a:solidFill>
                <a:latin typeface="Simplified Arabic"/>
                <a:ea typeface="Simplified Arabic"/>
                <a:cs typeface="Simplified Arabic"/>
                <a:sym typeface="Simplified Arabic"/>
              </a:rPr>
              <a:t> .</a:t>
            </a:r>
            <a:endParaRPr b="0" i="0" sz="3000" u="none" cap="none" strike="noStrike">
              <a:solidFill>
                <a:srgbClr val="7030A0"/>
              </a:solidFill>
              <a:latin typeface="Calibri"/>
              <a:ea typeface="Calibri"/>
              <a:cs typeface="Calibri"/>
              <a:sym typeface="Calibri"/>
            </a:endParaRPr>
          </a:p>
        </p:txBody>
      </p:sp>
      <p:sp>
        <p:nvSpPr>
          <p:cNvPr id="352" name="Google Shape;352;p46"/>
          <p:cNvSpPr/>
          <p:nvPr/>
        </p:nvSpPr>
        <p:spPr>
          <a:xfrm>
            <a:off x="3431704" y="6223794"/>
            <a:ext cx="5233766"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44"/>
                                        </p:tgtEl>
                                        <p:attrNameLst>
                                          <p:attrName>style.visibility</p:attrName>
                                        </p:attrNameLst>
                                      </p:cBhvr>
                                      <p:to>
                                        <p:strVal val="visible"/>
                                      </p:to>
                                    </p:set>
                                    <p:animEffect filter="fade" transition="in">
                                      <p:cBhvr>
                                        <p:cTn dur="500"/>
                                        <p:tgtEl>
                                          <p:spTgt spid="3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grpSp>
        <p:nvGrpSpPr>
          <p:cNvPr id="357" name="Google Shape;357;p47"/>
          <p:cNvGrpSpPr/>
          <p:nvPr/>
        </p:nvGrpSpPr>
        <p:grpSpPr>
          <a:xfrm flipH="1">
            <a:off x="6977774" y="4418471"/>
            <a:ext cx="4023343" cy="923289"/>
            <a:chOff x="645649" y="1388017"/>
            <a:chExt cx="4023343" cy="923289"/>
          </a:xfrm>
        </p:grpSpPr>
        <p:sp>
          <p:nvSpPr>
            <p:cNvPr id="358" name="Google Shape;358;p4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59" name="Google Shape;359;p4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Clr>
                  <a:srgbClr val="000000"/>
                </a:buClr>
                <a:buSzPts val="1600"/>
                <a:buFont typeface="Arial"/>
                <a:buNone/>
              </a:pPr>
              <a:r>
                <a:rPr b="0" i="0" lang="en-US" sz="1600" u="none" cap="none" strike="noStrike">
                  <a:solidFill>
                    <a:schemeClr val="lt1"/>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60" name="Google Shape;360;p4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61" name="Google Shape;361;p4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62" name="Google Shape;362;p4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63" name="Google Shape;363;p47"/>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364" name="Google Shape;364;p47"/>
          <p:cNvSpPr/>
          <p:nvPr/>
        </p:nvSpPr>
        <p:spPr>
          <a:xfrm>
            <a:off x="275840" y="529445"/>
            <a:ext cx="11791584" cy="5057795"/>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3400" u="none" cap="none" strike="noStrike">
                <a:solidFill>
                  <a:srgbClr val="0070C0"/>
                </a:solidFill>
                <a:latin typeface="Calibri"/>
                <a:ea typeface="Calibri"/>
                <a:cs typeface="Calibri"/>
                <a:sym typeface="Calibri"/>
              </a:rPr>
              <a:t>7- التنسيق : يقصد بها التنسيق والإجراءات والوسائل</a:t>
            </a:r>
            <a:r>
              <a:rPr b="0" i="0" lang="en-US" sz="3400" u="none" cap="none" strike="noStrike">
                <a:solidFill>
                  <a:srgbClr val="0070C0"/>
                </a:solidFill>
                <a:latin typeface="Simplified Arabic"/>
                <a:ea typeface="Simplified Arabic"/>
                <a:cs typeface="Simplified Arabic"/>
                <a:sym typeface="Simplified Arabic"/>
              </a:rPr>
              <a:t> .</a:t>
            </a:r>
            <a:endParaRPr b="0" i="0" sz="3400" u="none" cap="none" strike="noStrike">
              <a:solidFill>
                <a:srgbClr val="0070C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400" u="none" cap="none" strike="noStrike">
                <a:solidFill>
                  <a:srgbClr val="0070C0"/>
                </a:solidFill>
                <a:latin typeface="Calibri"/>
                <a:ea typeface="Calibri"/>
                <a:cs typeface="Calibri"/>
                <a:sym typeface="Calibri"/>
              </a:rPr>
              <a:t>8- سهولة التنفيذ والمتابعة : بحيث تترجم الخطة إلي إجراءات وخطط أكثر تفصيلاً ثم إسنادها </a:t>
            </a:r>
            <a:r>
              <a:rPr lang="en-US" sz="3400">
                <a:solidFill>
                  <a:srgbClr val="0070C0"/>
                </a:solidFill>
                <a:latin typeface="Calibri"/>
                <a:ea typeface="Calibri"/>
                <a:cs typeface="Calibri"/>
                <a:sym typeface="Calibri"/>
              </a:rPr>
              <a:t>إلى</a:t>
            </a:r>
            <a:r>
              <a:rPr b="0" i="0" lang="en-US" sz="3400" u="none" cap="none" strike="noStrike">
                <a:solidFill>
                  <a:srgbClr val="0070C0"/>
                </a:solidFill>
                <a:latin typeface="Calibri"/>
                <a:ea typeface="Calibri"/>
                <a:cs typeface="Calibri"/>
                <a:sym typeface="Calibri"/>
              </a:rPr>
              <a:t> جهاز إداري كفء</a:t>
            </a:r>
            <a:r>
              <a:rPr b="0" i="0" lang="en-US" sz="3400" u="none" cap="none" strike="noStrike">
                <a:solidFill>
                  <a:srgbClr val="0070C0"/>
                </a:solidFill>
                <a:latin typeface="Simplified Arabic"/>
                <a:ea typeface="Simplified Arabic"/>
                <a:cs typeface="Simplified Arabic"/>
                <a:sym typeface="Simplified Arabic"/>
              </a:rPr>
              <a:t> .</a:t>
            </a:r>
            <a:endParaRPr b="0" i="0" sz="3400" u="none" cap="none" strike="noStrike">
              <a:solidFill>
                <a:srgbClr val="0070C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400" u="none" cap="none" strike="noStrike">
                <a:solidFill>
                  <a:srgbClr val="0070C0"/>
                </a:solidFill>
                <a:latin typeface="Calibri"/>
                <a:ea typeface="Calibri"/>
                <a:cs typeface="Calibri"/>
                <a:sym typeface="Calibri"/>
              </a:rPr>
              <a:t>9- مركزية التخطيط ولا مركزية التنفيذ : وتعني تولي الادارة العامة التخطيط  ولا مركزية التنفيذ ويقصد بها تولي الجهة المنفذة تحقيق الخطة وفق الأهداف والإجراءات والزمن المحدد</a:t>
            </a:r>
            <a:r>
              <a:rPr b="0" i="0" lang="en-US" sz="3400" u="none" cap="none" strike="noStrike">
                <a:solidFill>
                  <a:srgbClr val="0070C0"/>
                </a:solidFill>
                <a:latin typeface="Arial"/>
                <a:ea typeface="Arial"/>
                <a:cs typeface="Arial"/>
                <a:sym typeface="Arial"/>
              </a:rPr>
              <a:t> .</a:t>
            </a:r>
            <a:endParaRPr b="0" i="0" sz="3400" u="none" cap="none" strike="noStrike">
              <a:solidFill>
                <a:srgbClr val="0070C0"/>
              </a:solidFill>
              <a:latin typeface="Calibri"/>
              <a:ea typeface="Calibri"/>
              <a:cs typeface="Calibri"/>
              <a:sym typeface="Calibri"/>
            </a:endParaRPr>
          </a:p>
        </p:txBody>
      </p:sp>
      <p:sp>
        <p:nvSpPr>
          <p:cNvPr id="365" name="Google Shape;365;p47"/>
          <p:cNvSpPr/>
          <p:nvPr/>
        </p:nvSpPr>
        <p:spPr>
          <a:xfrm>
            <a:off x="2999656" y="6043084"/>
            <a:ext cx="6270965"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57"/>
                                        </p:tgtEl>
                                        <p:attrNameLst>
                                          <p:attrName>style.visibility</p:attrName>
                                        </p:attrNameLst>
                                      </p:cBhvr>
                                      <p:to>
                                        <p:strVal val="visible"/>
                                      </p:to>
                                    </p:set>
                                    <p:animEffect filter="fade" transition="in">
                                      <p:cBhvr>
                                        <p:cTn dur="500"/>
                                        <p:tgtEl>
                                          <p:spTgt spid="3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grpSp>
        <p:nvGrpSpPr>
          <p:cNvPr id="370" name="Google Shape;370;p48"/>
          <p:cNvGrpSpPr/>
          <p:nvPr/>
        </p:nvGrpSpPr>
        <p:grpSpPr>
          <a:xfrm flipH="1">
            <a:off x="6977774" y="4418471"/>
            <a:ext cx="4023343" cy="923289"/>
            <a:chOff x="645649" y="1388017"/>
            <a:chExt cx="4023343" cy="923289"/>
          </a:xfrm>
        </p:grpSpPr>
        <p:sp>
          <p:nvSpPr>
            <p:cNvPr id="371" name="Google Shape;371;p4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72" name="Google Shape;372;p4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73" name="Google Shape;373;p4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74" name="Google Shape;374;p4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75" name="Google Shape;375;p4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76" name="Google Shape;376;p48"/>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377" name="Google Shape;377;p48"/>
          <p:cNvSpPr/>
          <p:nvPr/>
        </p:nvSpPr>
        <p:spPr>
          <a:xfrm>
            <a:off x="275840" y="706239"/>
            <a:ext cx="11791584" cy="502701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FF0000"/>
                </a:solidFill>
                <a:latin typeface="Calibri"/>
                <a:ea typeface="Calibri"/>
                <a:cs typeface="Calibri"/>
                <a:sym typeface="Calibri"/>
              </a:rPr>
              <a:t>نشأة التخطيط التربوي في الدول العربية :</a:t>
            </a:r>
            <a:endParaRPr b="0" i="0" sz="1800" u="none" cap="none" strike="noStrike">
              <a:solidFill>
                <a:srgbClr val="FF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بعد انتهاء الحرب العالمية الثانية أخذت الدول العربية تحصل على استقلالها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أخذت الدول التي استقلت تعمل على تنمية ذاتها وتطوير مجتمعاتها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أخذت الدول العربية تهتم بالتخطيط التربوي مؤمنة بالدور الكبير الذي يمكن أن يقوم به التعليم وصولا إلى أهدافها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فبدأت الاهتمام بالتعليم من خلال: </a:t>
            </a:r>
            <a:endParaRPr b="0" i="0" sz="18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زيادة عدد المدارس والمعلمين والمتعلمين .</a:t>
            </a:r>
            <a:endParaRPr b="0" i="0" sz="24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مراجعة نظم التعليم وقوانينه وإدارته ومناهجه وكتبه .</a:t>
            </a:r>
            <a:endParaRPr b="0" i="0" sz="24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تحسين برامج إعداد المعلمين .</a:t>
            </a:r>
            <a:endParaRPr b="0" i="0" sz="24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0"/>
              </a:spcBef>
              <a:spcAft>
                <a:spcPts val="0"/>
              </a:spcAft>
              <a:buClr>
                <a:srgbClr val="000000"/>
              </a:buClr>
              <a:buSzPts val="2400"/>
              <a:buFont typeface="Noto Sans Symbols"/>
              <a:buChar char="✔"/>
            </a:pPr>
            <a:r>
              <a:rPr lang="en-US" sz="2400">
                <a:latin typeface="Calibri"/>
                <a:ea typeface="Calibri"/>
                <a:cs typeface="Calibri"/>
                <a:sym typeface="Calibri"/>
              </a:rPr>
              <a:t>لمضاعفة</a:t>
            </a:r>
            <a:r>
              <a:rPr b="0" i="0" lang="en-US" sz="2400" u="none" cap="none" strike="noStrike">
                <a:solidFill>
                  <a:srgbClr val="000000"/>
                </a:solidFill>
                <a:latin typeface="Calibri"/>
                <a:ea typeface="Calibri"/>
                <a:cs typeface="Calibri"/>
                <a:sym typeface="Calibri"/>
              </a:rPr>
              <a:t> المخصصات المالية للتعليم .</a:t>
            </a:r>
            <a:endParaRPr b="0" i="0" sz="2400" u="none" cap="none" strike="noStrike">
              <a:solidFill>
                <a:srgbClr val="000000"/>
              </a:solidFill>
              <a:latin typeface="Calibri"/>
              <a:ea typeface="Calibri"/>
              <a:cs typeface="Calibri"/>
              <a:sym typeface="Calibri"/>
            </a:endParaRPr>
          </a:p>
        </p:txBody>
      </p:sp>
      <p:sp>
        <p:nvSpPr>
          <p:cNvPr id="378" name="Google Shape;378;p48"/>
          <p:cNvSpPr/>
          <p:nvPr/>
        </p:nvSpPr>
        <p:spPr>
          <a:xfrm>
            <a:off x="3293550" y="6008587"/>
            <a:ext cx="6132206"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70"/>
                                        </p:tgtEl>
                                        <p:attrNameLst>
                                          <p:attrName>style.visibility</p:attrName>
                                        </p:attrNameLst>
                                      </p:cBhvr>
                                      <p:to>
                                        <p:strVal val="visible"/>
                                      </p:to>
                                    </p:set>
                                    <p:animEffect filter="fade" transition="in">
                                      <p:cBhvr>
                                        <p:cTn dur="500"/>
                                        <p:tgtEl>
                                          <p:spTgt spid="3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grpSp>
        <p:nvGrpSpPr>
          <p:cNvPr id="383" name="Google Shape;383;p49"/>
          <p:cNvGrpSpPr/>
          <p:nvPr/>
        </p:nvGrpSpPr>
        <p:grpSpPr>
          <a:xfrm flipH="1">
            <a:off x="6977774" y="4418471"/>
            <a:ext cx="4023343" cy="923289"/>
            <a:chOff x="645649" y="1388017"/>
            <a:chExt cx="4023343" cy="923289"/>
          </a:xfrm>
        </p:grpSpPr>
        <p:sp>
          <p:nvSpPr>
            <p:cNvPr id="384" name="Google Shape;384;p4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85" name="Google Shape;385;p4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86" name="Google Shape;386;p4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87" name="Google Shape;387;p4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88" name="Google Shape;388;p4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89" name="Google Shape;389;p49"/>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390" name="Google Shape;390;p49"/>
          <p:cNvSpPr/>
          <p:nvPr/>
        </p:nvSpPr>
        <p:spPr>
          <a:xfrm>
            <a:off x="275840" y="541349"/>
            <a:ext cx="11791584" cy="4548168"/>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15000"/>
              </a:lnSpc>
              <a:spcBef>
                <a:spcPts val="0"/>
              </a:spcBef>
              <a:spcAft>
                <a:spcPts val="0"/>
              </a:spcAft>
              <a:buClr>
                <a:srgbClr val="000000"/>
              </a:buClr>
              <a:buSzPts val="3100"/>
              <a:buFont typeface="Arial"/>
              <a:buChar char="•"/>
            </a:pPr>
            <a:r>
              <a:rPr b="0" i="0" lang="en-US" sz="3100" u="none" cap="none" strike="noStrike">
                <a:solidFill>
                  <a:srgbClr val="000000"/>
                </a:solidFill>
                <a:latin typeface="Calibri"/>
                <a:ea typeface="Calibri"/>
                <a:cs typeface="Calibri"/>
                <a:sym typeface="Calibri"/>
              </a:rPr>
              <a:t>ومن خلال مؤتمرات </a:t>
            </a:r>
            <a:r>
              <a:rPr lang="en-US" sz="3100">
                <a:latin typeface="Calibri"/>
                <a:ea typeface="Calibri"/>
                <a:cs typeface="Calibri"/>
                <a:sym typeface="Calibri"/>
              </a:rPr>
              <a:t>اليونسكو</a:t>
            </a:r>
            <a:r>
              <a:rPr b="0" i="0" lang="en-US" sz="3100" u="none" cap="none" strike="noStrike">
                <a:solidFill>
                  <a:srgbClr val="000000"/>
                </a:solidFill>
                <a:latin typeface="Calibri"/>
                <a:ea typeface="Calibri"/>
                <a:cs typeface="Calibri"/>
                <a:sym typeface="Calibri"/>
              </a:rPr>
              <a:t> المختلفة تم الوصول الى وجود </a:t>
            </a:r>
            <a:r>
              <a:rPr b="0" i="0" lang="en-US" sz="3100" u="none" cap="none" strike="noStrike">
                <a:solidFill>
                  <a:srgbClr val="C00000"/>
                </a:solidFill>
                <a:latin typeface="Calibri"/>
                <a:ea typeface="Calibri"/>
                <a:cs typeface="Calibri"/>
                <a:sym typeface="Calibri"/>
              </a:rPr>
              <a:t>مجموعة من النتائج </a:t>
            </a:r>
            <a:r>
              <a:rPr b="0" i="0" lang="en-US" sz="3100" u="none" cap="none" strike="noStrike">
                <a:solidFill>
                  <a:srgbClr val="000000"/>
                </a:solidFill>
                <a:latin typeface="Calibri"/>
                <a:ea typeface="Calibri"/>
                <a:cs typeface="Calibri"/>
                <a:sym typeface="Calibri"/>
              </a:rPr>
              <a:t>ومنها عدم اتزان النظم التعليمية العربية والتي تتمثل تمثل في: </a:t>
            </a:r>
            <a:endParaRPr b="0" i="0" sz="31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200"/>
              </a:spcBef>
              <a:spcAft>
                <a:spcPts val="0"/>
              </a:spcAft>
              <a:buClr>
                <a:srgbClr val="000000"/>
              </a:buClr>
              <a:buSzPts val="3100"/>
              <a:buFont typeface="Noto Sans Symbols"/>
              <a:buChar char="❖"/>
            </a:pPr>
            <a:r>
              <a:rPr b="0" i="0" lang="en-US" sz="3100" u="none" cap="none" strike="noStrike">
                <a:solidFill>
                  <a:srgbClr val="000000"/>
                </a:solidFill>
                <a:latin typeface="Calibri"/>
                <a:ea typeface="Calibri"/>
                <a:cs typeface="Calibri"/>
                <a:sym typeface="Calibri"/>
              </a:rPr>
              <a:t>عدم التناسب في حجم التعليم بين المراحل الأولى والمراحل العليا .</a:t>
            </a:r>
            <a:endParaRPr b="0" i="0" sz="31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600"/>
              </a:spcBef>
              <a:spcAft>
                <a:spcPts val="0"/>
              </a:spcAft>
              <a:buClr>
                <a:srgbClr val="000000"/>
              </a:buClr>
              <a:buSzPts val="3100"/>
              <a:buFont typeface="Noto Sans Symbols"/>
              <a:buChar char="❖"/>
            </a:pPr>
            <a:r>
              <a:rPr b="0" i="0" lang="en-US" sz="3100" u="none" cap="none" strike="noStrike">
                <a:solidFill>
                  <a:srgbClr val="000000"/>
                </a:solidFill>
                <a:latin typeface="Calibri"/>
                <a:ea typeface="Calibri"/>
                <a:cs typeface="Calibri"/>
                <a:sym typeface="Calibri"/>
              </a:rPr>
              <a:t>رغم الضخامة النسبية للتعليم الابتدائي إلا أن أكثر من  50 % من الأطفال خارج المدرسة .</a:t>
            </a:r>
            <a:endParaRPr b="0" i="0" sz="31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600"/>
              </a:spcBef>
              <a:spcAft>
                <a:spcPts val="0"/>
              </a:spcAft>
              <a:buClr>
                <a:srgbClr val="000000"/>
              </a:buClr>
              <a:buSzPts val="3100"/>
              <a:buFont typeface="Noto Sans Symbols"/>
              <a:buChar char="❖"/>
            </a:pPr>
            <a:r>
              <a:rPr b="0" i="0" lang="en-US" sz="3100" u="none" cap="none" strike="noStrike">
                <a:solidFill>
                  <a:srgbClr val="000000"/>
                </a:solidFill>
                <a:latin typeface="Calibri"/>
                <a:ea typeface="Calibri"/>
                <a:cs typeface="Calibri"/>
                <a:sym typeface="Calibri"/>
              </a:rPr>
              <a:t>على الرغم من ارتفاع نسبة الأمية بين الكبار إلا أن الجهود تركزت على الصغار .</a:t>
            </a:r>
            <a:endParaRPr b="0" i="0" sz="31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600"/>
              </a:spcBef>
              <a:spcAft>
                <a:spcPts val="0"/>
              </a:spcAft>
              <a:buClr>
                <a:srgbClr val="000000"/>
              </a:buClr>
              <a:buSzPts val="3100"/>
              <a:buFont typeface="Noto Sans Symbols"/>
              <a:buChar char="❖"/>
            </a:pPr>
            <a:r>
              <a:rPr b="0" i="0" lang="en-US" sz="3100" u="none" cap="none" strike="noStrike">
                <a:solidFill>
                  <a:srgbClr val="000000"/>
                </a:solidFill>
                <a:latin typeface="Calibri"/>
                <a:ea typeface="Calibri"/>
                <a:cs typeface="Calibri"/>
                <a:sym typeface="Calibri"/>
              </a:rPr>
              <a:t>التحيز الكبير في التعليم نحو البنين والمدينة .</a:t>
            </a:r>
            <a:endParaRPr b="0" i="0" sz="31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600"/>
              </a:spcBef>
              <a:spcAft>
                <a:spcPts val="0"/>
              </a:spcAft>
              <a:buClr>
                <a:srgbClr val="000000"/>
              </a:buClr>
              <a:buSzPts val="3100"/>
              <a:buFont typeface="Noto Sans Symbols"/>
              <a:buChar char="❖"/>
            </a:pPr>
            <a:r>
              <a:rPr b="0" i="0" lang="en-US" sz="3100" u="none" cap="none" strike="noStrike">
                <a:solidFill>
                  <a:srgbClr val="000000"/>
                </a:solidFill>
                <a:latin typeface="Calibri"/>
                <a:ea typeface="Calibri"/>
                <a:cs typeface="Calibri"/>
                <a:sym typeface="Calibri"/>
              </a:rPr>
              <a:t>غلبة التعليم الأكاديمي على المهني والتخصصات الأدبية والإنسانية على العلمية والتقنية .</a:t>
            </a:r>
            <a:endParaRPr/>
          </a:p>
        </p:txBody>
      </p:sp>
      <p:sp>
        <p:nvSpPr>
          <p:cNvPr id="391" name="Google Shape;391;p49"/>
          <p:cNvSpPr/>
          <p:nvPr/>
        </p:nvSpPr>
        <p:spPr>
          <a:xfrm>
            <a:off x="3263568" y="5694627"/>
            <a:ext cx="6000783"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83"/>
                                        </p:tgtEl>
                                        <p:attrNameLst>
                                          <p:attrName>style.visibility</p:attrName>
                                        </p:attrNameLst>
                                      </p:cBhvr>
                                      <p:to>
                                        <p:strVal val="visible"/>
                                      </p:to>
                                    </p:set>
                                    <p:animEffect filter="fade" transition="in">
                                      <p:cBhvr>
                                        <p:cTn dur="500"/>
                                        <p:tgtEl>
                                          <p:spTgt spid="3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grpSp>
        <p:nvGrpSpPr>
          <p:cNvPr id="396" name="Google Shape;396;p50"/>
          <p:cNvGrpSpPr/>
          <p:nvPr/>
        </p:nvGrpSpPr>
        <p:grpSpPr>
          <a:xfrm flipH="1">
            <a:off x="6977774" y="4418471"/>
            <a:ext cx="4023343" cy="923289"/>
            <a:chOff x="645649" y="1388017"/>
            <a:chExt cx="4023343" cy="923289"/>
          </a:xfrm>
        </p:grpSpPr>
        <p:sp>
          <p:nvSpPr>
            <p:cNvPr id="397" name="Google Shape;397;p5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98" name="Google Shape;398;p5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99" name="Google Shape;399;p5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00" name="Google Shape;400;p5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01" name="Google Shape;401;p5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02" name="Google Shape;402;p50"/>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403" name="Google Shape;403;p50"/>
          <p:cNvSpPr/>
          <p:nvPr/>
        </p:nvSpPr>
        <p:spPr>
          <a:xfrm>
            <a:off x="275840" y="670786"/>
            <a:ext cx="11791584" cy="4192943"/>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20000"/>
              </a:lnSpc>
              <a:spcBef>
                <a:spcPts val="0"/>
              </a:spcBef>
              <a:spcAft>
                <a:spcPts val="0"/>
              </a:spcAft>
              <a:buClr>
                <a:srgbClr val="000000"/>
              </a:buClr>
              <a:buSzPts val="3400"/>
              <a:buFont typeface="Arial"/>
              <a:buChar char="•"/>
            </a:pPr>
            <a:r>
              <a:rPr b="1" i="0" lang="en-US" sz="3400" u="none" cap="none" strike="noStrike">
                <a:solidFill>
                  <a:srgbClr val="C00000"/>
                </a:solidFill>
                <a:latin typeface="Calibri"/>
                <a:ea typeface="Calibri"/>
                <a:cs typeface="Calibri"/>
                <a:sym typeface="Calibri"/>
              </a:rPr>
              <a:t>التوصيات: </a:t>
            </a:r>
            <a:endParaRPr b="0" i="0" sz="3400" u="none" cap="none" strike="noStrike">
              <a:solidFill>
                <a:srgbClr val="C00000"/>
              </a:solidFill>
              <a:latin typeface="Calibri"/>
              <a:ea typeface="Calibri"/>
              <a:cs typeface="Calibri"/>
              <a:sym typeface="Calibri"/>
            </a:endParaRPr>
          </a:p>
          <a:p>
            <a:pPr indent="-285750" lvl="1" marL="742950" marR="0" rtl="1" algn="just">
              <a:lnSpc>
                <a:spcPct val="120000"/>
              </a:lnSpc>
              <a:spcBef>
                <a:spcPts val="600"/>
              </a:spcBef>
              <a:spcAft>
                <a:spcPts val="0"/>
              </a:spcAft>
              <a:buClr>
                <a:srgbClr val="000000"/>
              </a:buClr>
              <a:buSzPts val="3400"/>
              <a:buFont typeface="Courier New"/>
              <a:buChar char="o"/>
            </a:pPr>
            <a:r>
              <a:rPr b="0" i="0" lang="en-US" sz="3400" u="none" cap="none" strike="noStrike">
                <a:solidFill>
                  <a:srgbClr val="000000"/>
                </a:solidFill>
                <a:latin typeface="Calibri"/>
                <a:ea typeface="Calibri"/>
                <a:cs typeface="Calibri"/>
                <a:sym typeface="Calibri"/>
              </a:rPr>
              <a:t>دعوة الدول العربية إلى إنشاء وحدات للتخطيط التربوي</a:t>
            </a:r>
            <a:endParaRPr b="0" i="0" sz="3400" u="none" cap="none" strike="noStrike">
              <a:solidFill>
                <a:srgbClr val="000000"/>
              </a:solidFill>
              <a:latin typeface="Calibri"/>
              <a:ea typeface="Calibri"/>
              <a:cs typeface="Calibri"/>
              <a:sym typeface="Calibri"/>
            </a:endParaRPr>
          </a:p>
          <a:p>
            <a:pPr indent="-285750" lvl="1" marL="742950" marR="0" rtl="1" algn="just">
              <a:lnSpc>
                <a:spcPct val="120000"/>
              </a:lnSpc>
              <a:spcBef>
                <a:spcPts val="0"/>
              </a:spcBef>
              <a:spcAft>
                <a:spcPts val="0"/>
              </a:spcAft>
              <a:buClr>
                <a:srgbClr val="000000"/>
              </a:buClr>
              <a:buSzPts val="3400"/>
              <a:buFont typeface="Courier New"/>
              <a:buChar char="o"/>
            </a:pPr>
            <a:r>
              <a:rPr b="0" i="0" lang="en-US" sz="3400" u="none" cap="none" strike="noStrike">
                <a:solidFill>
                  <a:srgbClr val="000000"/>
                </a:solidFill>
                <a:latin typeface="Calibri"/>
                <a:ea typeface="Calibri"/>
                <a:cs typeface="Calibri"/>
                <a:sym typeface="Calibri"/>
              </a:rPr>
              <a:t>إعداد المخططين التربويين اللازمين للقيام بالتخطيط التربوي</a:t>
            </a:r>
            <a:endParaRPr b="0" i="0" sz="3400" u="none" cap="none" strike="noStrike">
              <a:solidFill>
                <a:srgbClr val="000000"/>
              </a:solidFill>
              <a:latin typeface="Calibri"/>
              <a:ea typeface="Calibri"/>
              <a:cs typeface="Calibri"/>
              <a:sym typeface="Calibri"/>
            </a:endParaRPr>
          </a:p>
          <a:p>
            <a:pPr indent="-342900" lvl="0" marL="342900" marR="0" rtl="1" algn="just">
              <a:lnSpc>
                <a:spcPct val="120000"/>
              </a:lnSpc>
              <a:spcBef>
                <a:spcPts val="1000"/>
              </a:spcBef>
              <a:spcAft>
                <a:spcPts val="0"/>
              </a:spcAft>
              <a:buClr>
                <a:srgbClr val="000000"/>
              </a:buClr>
              <a:buSzPts val="3400"/>
              <a:buFont typeface="Arial"/>
              <a:buChar char="•"/>
            </a:pPr>
            <a:r>
              <a:rPr b="1" i="0" lang="en-US" sz="3400" u="none" cap="none" strike="noStrike">
                <a:solidFill>
                  <a:srgbClr val="C00000"/>
                </a:solidFill>
                <a:latin typeface="Calibri"/>
                <a:ea typeface="Calibri"/>
                <a:cs typeface="Calibri"/>
                <a:sym typeface="Calibri"/>
              </a:rPr>
              <a:t>ما تم تنفيذه : </a:t>
            </a:r>
            <a:endParaRPr b="0" i="0" sz="3400" u="none" cap="none" strike="noStrike">
              <a:solidFill>
                <a:srgbClr val="C00000"/>
              </a:solidFill>
              <a:latin typeface="Calibri"/>
              <a:ea typeface="Calibri"/>
              <a:cs typeface="Calibri"/>
              <a:sym typeface="Calibri"/>
            </a:endParaRPr>
          </a:p>
          <a:p>
            <a:pPr indent="-285750" lvl="1" marL="742950" marR="0" rtl="1" algn="just">
              <a:lnSpc>
                <a:spcPct val="120000"/>
              </a:lnSpc>
              <a:spcBef>
                <a:spcPts val="1000"/>
              </a:spcBef>
              <a:spcAft>
                <a:spcPts val="0"/>
              </a:spcAft>
              <a:buClr>
                <a:srgbClr val="000000"/>
              </a:buClr>
              <a:buSzPts val="3400"/>
              <a:buFont typeface="Noto Sans Symbols"/>
              <a:buChar char="▪"/>
            </a:pPr>
            <a:r>
              <a:rPr b="0" i="0" lang="en-US" sz="3400" u="none" cap="none" strike="noStrike">
                <a:solidFill>
                  <a:srgbClr val="000000"/>
                </a:solidFill>
                <a:latin typeface="Calibri"/>
                <a:ea typeface="Calibri"/>
                <a:cs typeface="Calibri"/>
                <a:sym typeface="Calibri"/>
              </a:rPr>
              <a:t>إحداث أجهزة للتخطيط التربوي في وزارات التربية وعلى مستوى الدول .</a:t>
            </a:r>
            <a:endParaRPr/>
          </a:p>
          <a:p>
            <a:pPr indent="-285750" lvl="1" marL="742950" marR="0" rtl="1" algn="just">
              <a:lnSpc>
                <a:spcPct val="120000"/>
              </a:lnSpc>
              <a:spcBef>
                <a:spcPts val="0"/>
              </a:spcBef>
              <a:spcAft>
                <a:spcPts val="0"/>
              </a:spcAft>
              <a:buClr>
                <a:srgbClr val="000000"/>
              </a:buClr>
              <a:buSzPts val="3400"/>
              <a:buFont typeface="Noto Sans Symbols"/>
              <a:buChar char="▪"/>
            </a:pPr>
            <a:r>
              <a:rPr b="0" i="0" lang="en-US" sz="3400" u="none" cap="none" strike="noStrike">
                <a:solidFill>
                  <a:srgbClr val="000000"/>
                </a:solidFill>
                <a:latin typeface="Calibri"/>
                <a:ea typeface="Calibri"/>
                <a:cs typeface="Calibri"/>
                <a:sym typeface="Calibri"/>
              </a:rPr>
              <a:t>إنشاء مركز التخطيط التربوي والإدارة التعليمية ومراكز التدريب بالدول المختلفة.</a:t>
            </a:r>
            <a:endParaRPr b="0" i="0" sz="3400" u="none" cap="none" strike="noStrike">
              <a:solidFill>
                <a:srgbClr val="000000"/>
              </a:solidFill>
              <a:latin typeface="Calibri"/>
              <a:ea typeface="Calibri"/>
              <a:cs typeface="Calibri"/>
              <a:sym typeface="Calibri"/>
            </a:endParaRPr>
          </a:p>
        </p:txBody>
      </p:sp>
      <p:sp>
        <p:nvSpPr>
          <p:cNvPr id="404" name="Google Shape;404;p50"/>
          <p:cNvSpPr/>
          <p:nvPr/>
        </p:nvSpPr>
        <p:spPr>
          <a:xfrm>
            <a:off x="4007768" y="5838981"/>
            <a:ext cx="541798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96"/>
                                        </p:tgtEl>
                                        <p:attrNameLst>
                                          <p:attrName>style.visibility</p:attrName>
                                        </p:attrNameLst>
                                      </p:cBhvr>
                                      <p:to>
                                        <p:strVal val="visible"/>
                                      </p:to>
                                    </p:set>
                                    <p:animEffect filter="fade" transition="in">
                                      <p:cBhvr>
                                        <p:cTn dur="500"/>
                                        <p:tgtEl>
                                          <p:spTgt spid="3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grpSp>
        <p:nvGrpSpPr>
          <p:cNvPr id="409" name="Google Shape;409;p51"/>
          <p:cNvGrpSpPr/>
          <p:nvPr/>
        </p:nvGrpSpPr>
        <p:grpSpPr>
          <a:xfrm flipH="1">
            <a:off x="6977774" y="4418471"/>
            <a:ext cx="4023343" cy="923289"/>
            <a:chOff x="645649" y="1388017"/>
            <a:chExt cx="4023343" cy="923289"/>
          </a:xfrm>
        </p:grpSpPr>
        <p:sp>
          <p:nvSpPr>
            <p:cNvPr id="410" name="Google Shape;410;p5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11" name="Google Shape;411;p5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12" name="Google Shape;412;p5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13" name="Google Shape;413;p5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14" name="Google Shape;414;p5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15" name="Google Shape;415;p51"/>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416" name="Google Shape;416;p51"/>
          <p:cNvSpPr/>
          <p:nvPr/>
        </p:nvSpPr>
        <p:spPr>
          <a:xfrm>
            <a:off x="275840" y="541349"/>
            <a:ext cx="11791584" cy="4131387"/>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FF0000"/>
                </a:solidFill>
                <a:latin typeface="Calibri"/>
                <a:ea typeface="Calibri"/>
                <a:cs typeface="Calibri"/>
                <a:sym typeface="Calibri"/>
              </a:rPr>
              <a:t>وماذا بعد؟</a:t>
            </a:r>
            <a:endParaRPr b="0" i="0" sz="1800" u="none" cap="none" strike="noStrike">
              <a:solidFill>
                <a:srgbClr val="FF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أصبح التخطيط التربوي قائما في جميع الدول العربية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أصبح للتخطيط التربوي إدارته وأجهزته التابعة لوزارات التربية والتعليم أو لإدارات التخطيط في الدولة، أو التي تحمل الصيغتين معًا.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أصبح لكل دولة خططها التربوية القصيرة المدى أو المتوسطة وبعضها مثل خطط مستقلة قائمة بذاتها، بينما كانت الأخرى خطط جزئية من الخطة الشاملة لمختلف القطاعات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انصب اهتمام الخطط على الجوانب الكمية. </a:t>
            </a:r>
            <a:endParaRPr b="0" i="0" sz="1800" u="none" cap="none" strike="noStrike">
              <a:solidFill>
                <a:srgbClr val="000000"/>
              </a:solidFill>
              <a:latin typeface="Calibri"/>
              <a:ea typeface="Calibri"/>
              <a:cs typeface="Calibri"/>
              <a:sym typeface="Calibri"/>
            </a:endParaRPr>
          </a:p>
          <a:p>
            <a:pPr indent="-342900" lvl="0" marL="342900" marR="0" rtl="1" algn="just">
              <a:lnSpc>
                <a:spcPct val="115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استمر نمو التخطيط التربوي وتطوره متأثرا بمشكلات التعليم وبالتجارب والخبرات التخطيطية المحيطة العربية والعالمية.</a:t>
            </a:r>
            <a:endParaRPr b="0" i="0" sz="1800" u="none" cap="none" strike="noStrike">
              <a:solidFill>
                <a:srgbClr val="000000"/>
              </a:solidFill>
              <a:latin typeface="Calibri"/>
              <a:ea typeface="Calibri"/>
              <a:cs typeface="Calibri"/>
              <a:sym typeface="Calibri"/>
            </a:endParaRPr>
          </a:p>
        </p:txBody>
      </p:sp>
      <p:sp>
        <p:nvSpPr>
          <p:cNvPr id="417" name="Google Shape;417;p51"/>
          <p:cNvSpPr/>
          <p:nvPr/>
        </p:nvSpPr>
        <p:spPr>
          <a:xfrm>
            <a:off x="4432598" y="5694627"/>
            <a:ext cx="5911873"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09"/>
                                        </p:tgtEl>
                                        <p:attrNameLst>
                                          <p:attrName>style.visibility</p:attrName>
                                        </p:attrNameLst>
                                      </p:cBhvr>
                                      <p:to>
                                        <p:strVal val="visible"/>
                                      </p:to>
                                    </p:set>
                                    <p:animEffect filter="fade" transition="in">
                                      <p:cBhvr>
                                        <p:cTn dur="500"/>
                                        <p:tgtEl>
                                          <p:spTgt spid="4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grpSp>
        <p:nvGrpSpPr>
          <p:cNvPr id="422" name="Google Shape;422;p52"/>
          <p:cNvGrpSpPr/>
          <p:nvPr/>
        </p:nvGrpSpPr>
        <p:grpSpPr>
          <a:xfrm flipH="1">
            <a:off x="6977774" y="4418471"/>
            <a:ext cx="4023343" cy="923289"/>
            <a:chOff x="645649" y="1388017"/>
            <a:chExt cx="4023343" cy="923289"/>
          </a:xfrm>
        </p:grpSpPr>
        <p:sp>
          <p:nvSpPr>
            <p:cNvPr id="423" name="Google Shape;423;p5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24" name="Google Shape;424;p5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25" name="Google Shape;425;p5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26" name="Google Shape;426;p5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27" name="Google Shape;427;p5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28" name="Google Shape;428;p52"/>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429" name="Google Shape;429;p52"/>
          <p:cNvSpPr/>
          <p:nvPr/>
        </p:nvSpPr>
        <p:spPr>
          <a:xfrm>
            <a:off x="275840" y="541349"/>
            <a:ext cx="11791584" cy="3959033"/>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sng" cap="none" strike="noStrike">
                <a:solidFill>
                  <a:srgbClr val="FF0000"/>
                </a:solidFill>
                <a:latin typeface="Calibri"/>
                <a:ea typeface="Calibri"/>
                <a:cs typeface="Calibri"/>
                <a:sym typeface="Calibri"/>
                <a:hlinkClick r:id="rId6">
                  <a:extLst>
                    <a:ext uri="{A12FA001-AC4F-418D-AE19-62706E023703}">
                      <ahyp:hlinkClr val="tx"/>
                    </a:ext>
                  </a:extLst>
                </a:hlinkClick>
              </a:rPr>
              <a:t>مراحل التخطيط التربوي</a:t>
            </a:r>
            <a:endParaRPr b="1" i="0" sz="18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400" u="none" cap="none" strike="noStrike">
                <a:solidFill>
                  <a:srgbClr val="FF0000"/>
                </a:solidFill>
                <a:latin typeface="Calibri"/>
                <a:ea typeface="Calibri"/>
                <a:cs typeface="Calibri"/>
                <a:sym typeface="Calibri"/>
              </a:rPr>
              <a:t>1- البحث والاستقصاء</a:t>
            </a:r>
            <a:r>
              <a:rPr b="1" i="0" lang="en-US" sz="2400" u="none" cap="none" strike="noStrike">
                <a:solidFill>
                  <a:srgbClr val="FF0000"/>
                </a:solidFill>
                <a:latin typeface="Simplified Arabic"/>
                <a:ea typeface="Simplified Arabic"/>
                <a:cs typeface="Simplified Arabic"/>
                <a:sym typeface="Simplified Arabic"/>
              </a:rPr>
              <a:t> :</a:t>
            </a:r>
            <a:endParaRPr b="1" i="0" sz="18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600" u="none" cap="none" strike="noStrike">
                <a:solidFill>
                  <a:srgbClr val="000000"/>
                </a:solidFill>
                <a:latin typeface="Calibri"/>
                <a:ea typeface="Calibri"/>
                <a:cs typeface="Calibri"/>
                <a:sym typeface="Calibri"/>
              </a:rPr>
              <a:t>وفي هذه المرحلة يقوم المخطط التربوي بدراسة: “الوضع الاجتماعي والاقتصادي والسكاني داخل المجتمع. والتعرف على أهم البنى الاقتصادية والاجتماعية والسكانية والتربوية”. كما تتم فيها دراسة الوضع التعليمي من كافة جوانبه من أجل معرفة مواطن القوة ومواطن الضعف ومعرفة مدى تحقق أهداف الخطة السابقة، وكذلك الوقوف على أهم مؤسساته وكافة مكوناته وتقييم كل منها خاصة ما تعلق منها بالمناهج الدراسية والوسائل التعليمية والإدارة المدرسية والتوجيه والإشراف التربوي والأبنية ، وتكون هذه الدراسات الاستقصائية بمثابة الخطوة المفتاحية التي تتوقف عليها صرامة ودقة التخطيط.</a:t>
            </a:r>
            <a:endParaRPr b="0" i="0" sz="2600" u="none" cap="none" strike="noStrike">
              <a:solidFill>
                <a:srgbClr val="000000"/>
              </a:solidFill>
              <a:latin typeface="Calibri"/>
              <a:ea typeface="Calibri"/>
              <a:cs typeface="Calibri"/>
              <a:sym typeface="Calibri"/>
            </a:endParaRPr>
          </a:p>
        </p:txBody>
      </p:sp>
      <p:sp>
        <p:nvSpPr>
          <p:cNvPr id="430" name="Google Shape;430;p52"/>
          <p:cNvSpPr/>
          <p:nvPr/>
        </p:nvSpPr>
        <p:spPr>
          <a:xfrm>
            <a:off x="2711624" y="5790298"/>
            <a:ext cx="5752855"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22"/>
                                        </p:tgtEl>
                                        <p:attrNameLst>
                                          <p:attrName>style.visibility</p:attrName>
                                        </p:attrNameLst>
                                      </p:cBhvr>
                                      <p:to>
                                        <p:strVal val="visible"/>
                                      </p:to>
                                    </p:set>
                                    <p:animEffect filter="fade" transition="in">
                                      <p:cBhvr>
                                        <p:cTn dur="500"/>
                                        <p:tgtEl>
                                          <p:spTgt spid="4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grpSp>
        <p:nvGrpSpPr>
          <p:cNvPr id="435" name="Google Shape;435;p53"/>
          <p:cNvGrpSpPr/>
          <p:nvPr/>
        </p:nvGrpSpPr>
        <p:grpSpPr>
          <a:xfrm flipH="1">
            <a:off x="6977774" y="4418471"/>
            <a:ext cx="4023343" cy="923289"/>
            <a:chOff x="645649" y="1388017"/>
            <a:chExt cx="4023343" cy="923289"/>
          </a:xfrm>
        </p:grpSpPr>
        <p:sp>
          <p:nvSpPr>
            <p:cNvPr id="436" name="Google Shape;436;p5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37" name="Google Shape;437;p5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38" name="Google Shape;438;p5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39" name="Google Shape;439;p5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40" name="Google Shape;440;p5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41" name="Google Shape;441;p53"/>
          <p:cNvPicPr preferRelativeResize="0"/>
          <p:nvPr/>
        </p:nvPicPr>
        <p:blipFill rotWithShape="1">
          <a:blip r:embed="rId5">
            <a:alphaModFix/>
          </a:blip>
          <a:srcRect b="0" l="0" r="0" t="0"/>
          <a:stretch/>
        </p:blipFill>
        <p:spPr>
          <a:xfrm>
            <a:off x="9968115" y="6401320"/>
            <a:ext cx="1879649" cy="309233"/>
          </a:xfrm>
          <a:prstGeom prst="rect">
            <a:avLst/>
          </a:prstGeom>
          <a:noFill/>
          <a:ln>
            <a:noFill/>
          </a:ln>
        </p:spPr>
      </p:pic>
      <p:sp>
        <p:nvSpPr>
          <p:cNvPr id="442" name="Google Shape;442;p53"/>
          <p:cNvSpPr/>
          <p:nvPr/>
        </p:nvSpPr>
        <p:spPr>
          <a:xfrm>
            <a:off x="275840" y="541349"/>
            <a:ext cx="11791584" cy="4100610"/>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FF0000"/>
                </a:solidFill>
                <a:latin typeface="Calibri"/>
                <a:ea typeface="Calibri"/>
                <a:cs typeface="Calibri"/>
                <a:sym typeface="Calibri"/>
              </a:rPr>
              <a:t>2- تحديد الاحتياجات المستقبلية</a:t>
            </a:r>
            <a:endParaRPr b="1" i="0" sz="1800" u="none" cap="none" strike="noStrike">
              <a:solidFill>
                <a:srgbClr val="FF000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400" u="none" cap="none" strike="noStrike">
                <a:solidFill>
                  <a:srgbClr val="000000"/>
                </a:solidFill>
                <a:latin typeface="Calibri"/>
                <a:ea typeface="Calibri"/>
                <a:cs typeface="Calibri"/>
                <a:sym typeface="Calibri"/>
              </a:rPr>
              <a:t>وترتبط هذه الاحتياجات بكل متطلبات التنمية الشاملة التي </a:t>
            </a:r>
            <a:r>
              <a:rPr lang="en-US" sz="2400">
                <a:latin typeface="Calibri"/>
                <a:ea typeface="Calibri"/>
                <a:cs typeface="Calibri"/>
                <a:sym typeface="Calibri"/>
              </a:rPr>
              <a:t>ينتظرها</a:t>
            </a:r>
            <a:r>
              <a:rPr b="0" i="0" lang="en-US" sz="2400" u="none" cap="none" strike="noStrike">
                <a:solidFill>
                  <a:srgbClr val="000000"/>
                </a:solidFill>
                <a:latin typeface="Calibri"/>
                <a:ea typeface="Calibri"/>
                <a:cs typeface="Calibri"/>
                <a:sym typeface="Calibri"/>
              </a:rPr>
              <a:t>  المجتمع من كافة القطاعات ويمكننا تحديد هذه الاحتياجات كما يلي</a:t>
            </a:r>
            <a:r>
              <a:rPr b="0" i="0" lang="en-US" sz="2400" u="none" cap="none" strike="noStrike">
                <a:solidFill>
                  <a:srgbClr val="000000"/>
                </a:solidFill>
                <a:latin typeface="Simplified Arabic"/>
                <a:ea typeface="Simplified Arabic"/>
                <a:cs typeface="Simplified Arabic"/>
                <a:sym typeface="Simplified Arabic"/>
              </a:rPr>
              <a:t> :</a:t>
            </a:r>
            <a:endParaRPr b="0" i="0" sz="1800" u="none" cap="none" strike="noStrike">
              <a:solidFill>
                <a:srgbClr val="000000"/>
              </a:solidFill>
              <a:latin typeface="Calibri"/>
              <a:ea typeface="Calibri"/>
              <a:cs typeface="Calibri"/>
              <a:sym typeface="Calibri"/>
            </a:endParaRPr>
          </a:p>
          <a:p>
            <a:pPr indent="0" lvl="0" marL="0" marR="0" rtl="1" algn="just">
              <a:lnSpc>
                <a:spcPct val="115000"/>
              </a:lnSpc>
              <a:spcBef>
                <a:spcPts val="1000"/>
              </a:spcBef>
              <a:spcAft>
                <a:spcPts val="0"/>
              </a:spcAft>
              <a:buNone/>
            </a:pPr>
            <a:r>
              <a:rPr b="1" i="0" lang="en-US" sz="2800" u="none" cap="none" strike="noStrike">
                <a:solidFill>
                  <a:srgbClr val="00B0F0"/>
                </a:solidFill>
                <a:latin typeface="Calibri"/>
                <a:ea typeface="Calibri"/>
                <a:cs typeface="Calibri"/>
                <a:sym typeface="Calibri"/>
              </a:rPr>
              <a:t>الحاجة إلى القوى العاملة المتعلمة </a:t>
            </a:r>
            <a:r>
              <a:rPr b="1" lang="en-US" sz="2800">
                <a:solidFill>
                  <a:srgbClr val="00B0F0"/>
                </a:solidFill>
                <a:latin typeface="Calibri"/>
                <a:ea typeface="Calibri"/>
                <a:cs typeface="Calibri"/>
                <a:sym typeface="Calibri"/>
              </a:rPr>
              <a:t>والمدربة</a:t>
            </a:r>
            <a:r>
              <a:rPr b="1" i="0" lang="en-US" sz="2800" u="none" cap="none" strike="noStrike">
                <a:solidFill>
                  <a:srgbClr val="00B0F0"/>
                </a:solidFill>
                <a:latin typeface="Calibri"/>
                <a:ea typeface="Calibri"/>
                <a:cs typeface="Calibri"/>
                <a:sym typeface="Calibri"/>
              </a:rPr>
              <a:t> : </a:t>
            </a:r>
            <a:r>
              <a:rPr b="0" i="0" lang="en-US" sz="2800" u="none" cap="none" strike="noStrike">
                <a:solidFill>
                  <a:srgbClr val="000000"/>
                </a:solidFill>
                <a:latin typeface="Calibri"/>
                <a:ea typeface="Calibri"/>
                <a:cs typeface="Calibri"/>
                <a:sym typeface="Calibri"/>
              </a:rPr>
              <a:t>لابد أن تكون بين يدي المخطط التربوي خريطة توزيع القوى العاملة </a:t>
            </a:r>
            <a:r>
              <a:rPr lang="en-US" sz="2800">
                <a:latin typeface="Calibri"/>
                <a:ea typeface="Calibri"/>
                <a:cs typeface="Calibri"/>
                <a:sym typeface="Calibri"/>
              </a:rPr>
              <a:t>المدربة</a:t>
            </a:r>
            <a:r>
              <a:rPr b="0" i="0" lang="en-US" sz="2800" u="none" cap="none" strike="noStrike">
                <a:solidFill>
                  <a:srgbClr val="000000"/>
                </a:solidFill>
                <a:latin typeface="Calibri"/>
                <a:ea typeface="Calibri"/>
                <a:cs typeface="Calibri"/>
                <a:sym typeface="Calibri"/>
              </a:rPr>
              <a:t> حسب </a:t>
            </a:r>
            <a:r>
              <a:rPr lang="en-US" sz="2800">
                <a:latin typeface="Calibri"/>
                <a:ea typeface="Calibri"/>
                <a:cs typeface="Calibri"/>
                <a:sym typeface="Calibri"/>
              </a:rPr>
              <a:t>مستوياتها</a:t>
            </a:r>
            <a:r>
              <a:rPr b="0" i="0" lang="en-US" sz="2800" u="none" cap="none" strike="noStrike">
                <a:solidFill>
                  <a:srgbClr val="000000"/>
                </a:solidFill>
                <a:latin typeface="Calibri"/>
                <a:ea typeface="Calibri"/>
                <a:cs typeface="Calibri"/>
                <a:sym typeface="Calibri"/>
              </a:rPr>
              <a:t> </a:t>
            </a:r>
            <a:r>
              <a:rPr lang="en-US" sz="2800">
                <a:latin typeface="Calibri"/>
                <a:ea typeface="Calibri"/>
                <a:cs typeface="Calibri"/>
                <a:sym typeface="Calibri"/>
              </a:rPr>
              <a:t>واختصاصاتها</a:t>
            </a:r>
            <a:r>
              <a:rPr b="0" i="0" lang="en-US" sz="2800" u="none" cap="none" strike="noStrike">
                <a:solidFill>
                  <a:srgbClr val="000000"/>
                </a:solidFill>
                <a:latin typeface="Calibri"/>
                <a:ea typeface="Calibri"/>
                <a:cs typeface="Calibri"/>
                <a:sym typeface="Calibri"/>
              </a:rPr>
              <a:t>، ليقف على مختلف احتياجات المجتمع من هذه القوى. ومن شأن هذه المعاينة أن تمكنه من الحكم على مدى تحقق الأهداف المدرجة في الخطة السابقة، ليبني أهدافا جديدة قد تكون مكملة للأولى في حالة سيرها في الاتجاه الصحيح، أو قد تتضمن تغييرات جوهرية إذا وقف على خلل كبير في تحقيقها. </a:t>
            </a:r>
            <a:endParaRPr b="0" i="0" sz="2800" u="none" cap="none" strike="noStrike">
              <a:solidFill>
                <a:srgbClr val="000000"/>
              </a:solidFill>
              <a:latin typeface="Calibri"/>
              <a:ea typeface="Calibri"/>
              <a:cs typeface="Calibri"/>
              <a:sym typeface="Calibri"/>
            </a:endParaRPr>
          </a:p>
        </p:txBody>
      </p:sp>
      <p:sp>
        <p:nvSpPr>
          <p:cNvPr id="443" name="Google Shape;443;p53"/>
          <p:cNvSpPr/>
          <p:nvPr/>
        </p:nvSpPr>
        <p:spPr>
          <a:xfrm>
            <a:off x="3647728" y="5872153"/>
            <a:ext cx="602585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35"/>
                                        </p:tgtEl>
                                        <p:attrNameLst>
                                          <p:attrName>style.visibility</p:attrName>
                                        </p:attrNameLst>
                                      </p:cBhvr>
                                      <p:to>
                                        <p:strVal val="visible"/>
                                      </p:to>
                                    </p:set>
                                    <p:animEffect filter="fade" transition="in">
                                      <p:cBhvr>
                                        <p:cTn dur="500"/>
                                        <p:tgtEl>
                                          <p:spTgt spid="4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grpSp>
        <p:nvGrpSpPr>
          <p:cNvPr id="448" name="Google Shape;448;p54"/>
          <p:cNvGrpSpPr/>
          <p:nvPr/>
        </p:nvGrpSpPr>
        <p:grpSpPr>
          <a:xfrm flipH="1">
            <a:off x="6977774" y="4418471"/>
            <a:ext cx="4023343" cy="923289"/>
            <a:chOff x="645649" y="1388017"/>
            <a:chExt cx="4023343" cy="923289"/>
          </a:xfrm>
        </p:grpSpPr>
        <p:sp>
          <p:nvSpPr>
            <p:cNvPr id="449" name="Google Shape;449;p5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50" name="Google Shape;450;p5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51" name="Google Shape;451;p5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52" name="Google Shape;452;p5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53" name="Google Shape;453;p5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54" name="Google Shape;454;p5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55" name="Google Shape;455;p54"/>
          <p:cNvSpPr/>
          <p:nvPr/>
        </p:nvSpPr>
        <p:spPr>
          <a:xfrm>
            <a:off x="275840" y="526359"/>
            <a:ext cx="11791584" cy="5531258"/>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3400" u="none" cap="none" strike="noStrike">
                <a:solidFill>
                  <a:srgbClr val="00B0F0"/>
                </a:solidFill>
                <a:latin typeface="Calibri"/>
                <a:ea typeface="Calibri"/>
                <a:cs typeface="Calibri"/>
                <a:sym typeface="Calibri"/>
              </a:rPr>
              <a:t>الحاجة إلى تنمية المجتمع</a:t>
            </a:r>
            <a:r>
              <a:rPr b="1" i="0" lang="en-US" sz="3400" u="none" cap="none" strike="noStrike">
                <a:solidFill>
                  <a:srgbClr val="00B0F0"/>
                </a:solidFill>
                <a:latin typeface="Simplified Arabic"/>
                <a:ea typeface="Simplified Arabic"/>
                <a:cs typeface="Simplified Arabic"/>
                <a:sym typeface="Simplified Arabic"/>
              </a:rPr>
              <a:t>:</a:t>
            </a:r>
            <a:endParaRPr b="1" i="0" sz="3400" u="none" cap="none" strike="noStrike">
              <a:solidFill>
                <a:srgbClr val="00B0F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400" u="none" cap="none" strike="noStrike">
                <a:solidFill>
                  <a:srgbClr val="000000"/>
                </a:solidFill>
                <a:latin typeface="Calibri"/>
                <a:ea typeface="Calibri"/>
                <a:cs typeface="Calibri"/>
                <a:sym typeface="Calibri"/>
              </a:rPr>
              <a:t>يحتل النظام التربوي مكانة محورية بين القطاعات المعنية بتنمية المجتمع وتطويره، لذلك فإن كل عملية تنموية يتوقف نجاحها بنسبة كبيرة على مدى فعالية النظام التربوي في تحقيق الأهداف ذات الصلة بتنمية المجتمع. وإن الطابع الشمولي للتنمية يتطلب من النظام التربوي رفع المستوى التعليمي للمواطنين إلى أقصى حد ممكن، كما يتطلب منه تكوينا نوعيا من شأنه أن يلبي حاجات المجتمع من الموارد البشرية المؤهلة لتنفيذ الخطة التنموية على أحسن وجه .</a:t>
            </a:r>
            <a:endParaRPr/>
          </a:p>
        </p:txBody>
      </p:sp>
      <p:sp>
        <p:nvSpPr>
          <p:cNvPr id="456" name="Google Shape;456;p54"/>
          <p:cNvSpPr/>
          <p:nvPr/>
        </p:nvSpPr>
        <p:spPr>
          <a:xfrm>
            <a:off x="3719736" y="6101719"/>
            <a:ext cx="458569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مفاهيم التخطيط)</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48"/>
                                        </p:tgtEl>
                                        <p:attrNameLst>
                                          <p:attrName>style.visibility</p:attrName>
                                        </p:attrNameLst>
                                      </p:cBhvr>
                                      <p:to>
                                        <p:strVal val="visible"/>
                                      </p:to>
                                    </p:set>
                                    <p:animEffect filter="fade" transition="in">
                                      <p:cBhvr>
                                        <p:cTn dur="500"/>
                                        <p:tgtEl>
                                          <p:spTgt spid="4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grpSp>
        <p:nvGrpSpPr>
          <p:cNvPr id="461" name="Google Shape;461;p55"/>
          <p:cNvGrpSpPr/>
          <p:nvPr/>
        </p:nvGrpSpPr>
        <p:grpSpPr>
          <a:xfrm flipH="1">
            <a:off x="6977774" y="4418471"/>
            <a:ext cx="4023343" cy="923289"/>
            <a:chOff x="645649" y="1388017"/>
            <a:chExt cx="4023343" cy="923289"/>
          </a:xfrm>
        </p:grpSpPr>
        <p:sp>
          <p:nvSpPr>
            <p:cNvPr id="462" name="Google Shape;462;p5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63" name="Google Shape;463;p5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64" name="Google Shape;464;p5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65" name="Google Shape;465;p5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6" name="Google Shape;466;p5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67" name="Google Shape;467;p5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68" name="Google Shape;468;p55"/>
          <p:cNvSpPr/>
          <p:nvPr/>
        </p:nvSpPr>
        <p:spPr>
          <a:xfrm>
            <a:off x="275840" y="526359"/>
            <a:ext cx="11791584" cy="5919056"/>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3400" u="none" cap="none" strike="noStrike">
                <a:solidFill>
                  <a:srgbClr val="00B0F0"/>
                </a:solidFill>
                <a:latin typeface="Calibri"/>
                <a:ea typeface="Calibri"/>
                <a:cs typeface="Calibri"/>
                <a:sym typeface="Calibri"/>
              </a:rPr>
              <a:t>3- الحاجة إلى النخب العلمية والمبدعين :</a:t>
            </a:r>
            <a:endParaRPr/>
          </a:p>
          <a:p>
            <a:pPr indent="0" lvl="0" marL="0" marR="0" rtl="1" algn="just">
              <a:lnSpc>
                <a:spcPct val="115000"/>
              </a:lnSpc>
              <a:spcBef>
                <a:spcPts val="1000"/>
              </a:spcBef>
              <a:spcAft>
                <a:spcPts val="0"/>
              </a:spcAft>
              <a:buNone/>
            </a:pPr>
            <a:r>
              <a:rPr b="0" i="0" lang="en-US" sz="3100" u="none" cap="none" strike="noStrike">
                <a:solidFill>
                  <a:srgbClr val="000000"/>
                </a:solidFill>
                <a:latin typeface="Calibri"/>
                <a:ea typeface="Calibri"/>
                <a:cs typeface="Calibri"/>
                <a:sym typeface="Calibri"/>
              </a:rPr>
              <a:t>لا ينبغي أن تركز الخطة التربوية على الجانب الكمي فقط، بل لابد أن تعطي الأهمية الكبرى لتخريج النخب العلمية والمبدعين القادرين على مواجهة مشكلات المجتمع وتقديم الحلول المناسبة لها. وعلى المخطط التربوي أن يحسن تقدير حاجة المجتمع لهذه النخب مراعيا في ذلك مدى توفر الوسائل المادية والموارد البشرية الكفيلة بتخريجها. وما يمكن تسجيله في المخططات التربوية عبر العالم، أن الدول الأكثر تطورا تعطي أهمية كبرى لهذه الحاجة، وذلك راجع من جهة للتطور التكنولوجي والعلمي الكبير الذي تعيشه، ومن جهة أخرى لإدراك المخططين فيها أنه لا مجال للمحافظة على هذا التطور والرقي دون إعطاء الأهمية الكبرى لهذه النخب، لأنها وحدها دون سواها القادرة على مواجهة المشكلات بحلول مبتكرة، تجعل المجتمع محافظا على تطوره واستقراره السياسي والاقتصادي والاجتماعي .</a:t>
            </a:r>
            <a:endParaRPr b="0" i="0" sz="3100" u="none" cap="none" strike="noStrike">
              <a:solidFill>
                <a:srgbClr val="000000"/>
              </a:solidFill>
              <a:latin typeface="Calibri"/>
              <a:ea typeface="Calibri"/>
              <a:cs typeface="Calibri"/>
              <a:sym typeface="Calibri"/>
            </a:endParaRPr>
          </a:p>
        </p:txBody>
      </p:sp>
      <p:sp>
        <p:nvSpPr>
          <p:cNvPr id="469" name="Google Shape;469;p55"/>
          <p:cNvSpPr/>
          <p:nvPr/>
        </p:nvSpPr>
        <p:spPr>
          <a:xfrm>
            <a:off x="2635367" y="6256336"/>
            <a:ext cx="458569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مفاهيم التخطيط)</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61"/>
                                        </p:tgtEl>
                                        <p:attrNameLst>
                                          <p:attrName>style.visibility</p:attrName>
                                        </p:attrNameLst>
                                      </p:cBhvr>
                                      <p:to>
                                        <p:strVal val="visible"/>
                                      </p:to>
                                    </p:set>
                                    <p:animEffect filter="fade" transition="in">
                                      <p:cBhvr>
                                        <p:cTn dur="500"/>
                                        <p:tgtEl>
                                          <p:spTgt spid="4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grpSp>
        <p:nvGrpSpPr>
          <p:cNvPr id="474" name="Google Shape;474;p56"/>
          <p:cNvGrpSpPr/>
          <p:nvPr/>
        </p:nvGrpSpPr>
        <p:grpSpPr>
          <a:xfrm flipH="1">
            <a:off x="6977774" y="4418471"/>
            <a:ext cx="4023343" cy="923289"/>
            <a:chOff x="645649" y="1388017"/>
            <a:chExt cx="4023343" cy="923289"/>
          </a:xfrm>
        </p:grpSpPr>
        <p:sp>
          <p:nvSpPr>
            <p:cNvPr id="475" name="Google Shape;475;p5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76" name="Google Shape;476;p5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77" name="Google Shape;477;p5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78" name="Google Shape;478;p5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79" name="Google Shape;479;p5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80" name="Google Shape;480;p5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81" name="Google Shape;481;p56"/>
          <p:cNvSpPr/>
          <p:nvPr/>
        </p:nvSpPr>
        <p:spPr>
          <a:xfrm>
            <a:off x="275840" y="526359"/>
            <a:ext cx="11791584" cy="5718489"/>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400" u="none" cap="none" strike="noStrike">
                <a:solidFill>
                  <a:srgbClr val="00B0F0"/>
                </a:solidFill>
                <a:latin typeface="Calibri"/>
                <a:ea typeface="Calibri"/>
                <a:cs typeface="Calibri"/>
                <a:sym typeface="Calibri"/>
              </a:rPr>
              <a:t>4- الحاجة الى تطوير التعليم: </a:t>
            </a:r>
            <a:r>
              <a:rPr b="1" i="0" lang="en-US" sz="2400" u="none" cap="none" strike="noStrike">
                <a:solidFill>
                  <a:srgbClr val="00B0F0"/>
                </a:solidFill>
                <a:latin typeface="Simplified Arabic"/>
                <a:ea typeface="Simplified Arabic"/>
                <a:cs typeface="Simplified Arabic"/>
                <a:sym typeface="Simplified Arabic"/>
              </a:rPr>
              <a:t> :</a:t>
            </a:r>
            <a:endParaRPr b="1" i="0" sz="1800" u="none" cap="none" strike="noStrike">
              <a:solidFill>
                <a:srgbClr val="00B0F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2400" u="none" cap="none" strike="noStrike">
                <a:solidFill>
                  <a:srgbClr val="000000"/>
                </a:solidFill>
                <a:latin typeface="Calibri"/>
                <a:ea typeface="Calibri"/>
                <a:cs typeface="Calibri"/>
                <a:sym typeface="Calibri"/>
              </a:rPr>
              <a:t>يعتبر تطوير النظام التعليمي من المقاصد الكبرى للتخطيط التربوي، لأننا لما نكون بصدد وضع خطة تربوية، فإننا نكون بكل تأكيد بصدد تقديم الصورة التي تكون عليها التربية في المستقبل، وفي هذه الحالة فإن هذه الخطة تتضمن تجاوزا لكل السلبيات الموجودة في الوضع التعليمي الراهن. وكان من الضروري الاهتمام بالتعليم للأسباب التالية</a:t>
            </a:r>
            <a:endParaRPr b="0" i="0" sz="1800" u="none" cap="none" strike="noStrike">
              <a:solidFill>
                <a:srgbClr val="00000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2400" u="none" cap="none" strike="noStrike">
                <a:solidFill>
                  <a:srgbClr val="000000"/>
                </a:solidFill>
                <a:latin typeface="Calibri"/>
                <a:ea typeface="Calibri"/>
                <a:cs typeface="Calibri"/>
                <a:sym typeface="Calibri"/>
              </a:rPr>
              <a:t>- التأكيد على ثوابت الأمة وموروثها وخصوصياتها الثقافية .</a:t>
            </a:r>
            <a:endParaRPr b="0" i="0" sz="1800" u="none" cap="none" strike="noStrike">
              <a:solidFill>
                <a:srgbClr val="000000"/>
              </a:solidFill>
              <a:latin typeface="Calibri"/>
              <a:ea typeface="Calibri"/>
              <a:cs typeface="Calibri"/>
              <a:sym typeface="Calibri"/>
            </a:endParaRPr>
          </a:p>
          <a:p>
            <a:pPr indent="-342900" lvl="0" marL="342900" marR="0" rtl="1" algn="just">
              <a:lnSpc>
                <a:spcPct val="150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تطوير جودة النوعية في التربية .</a:t>
            </a:r>
            <a:endParaRPr/>
          </a:p>
          <a:p>
            <a:pPr indent="-342900" lvl="0" marL="342900" marR="0" rtl="1" algn="just">
              <a:lnSpc>
                <a:spcPct val="150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توفير الايدي الماهرة في كافة المهن.</a:t>
            </a:r>
            <a:endParaRPr/>
          </a:p>
          <a:p>
            <a:pPr indent="-342900" lvl="0" marL="342900" marR="0" rtl="1" algn="just">
              <a:lnSpc>
                <a:spcPct val="150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الحفاظ على البيئة والموارد الطبيعية المختلفة</a:t>
            </a:r>
            <a:endParaRPr/>
          </a:p>
          <a:p>
            <a:pPr indent="-342900" lvl="0" marL="342900" marR="0" rtl="1" algn="just">
              <a:lnSpc>
                <a:spcPct val="150000"/>
              </a:lnSpc>
              <a:spcBef>
                <a:spcPts val="1000"/>
              </a:spcBef>
              <a:spcAft>
                <a:spcPts val="0"/>
              </a:spcAft>
              <a:buClr>
                <a:srgbClr val="000000"/>
              </a:buClr>
              <a:buSzPts val="2400"/>
              <a:buFont typeface="Arial"/>
              <a:buChar char="-"/>
            </a:pPr>
            <a:r>
              <a:rPr b="0" i="0" lang="en-US" sz="2400" u="none" cap="none" strike="noStrike">
                <a:solidFill>
                  <a:srgbClr val="000000"/>
                </a:solidFill>
                <a:latin typeface="Calibri"/>
                <a:ea typeface="Calibri"/>
                <a:cs typeface="Calibri"/>
                <a:sym typeface="Calibri"/>
              </a:rPr>
              <a:t>التواصل بين الاجيال.</a:t>
            </a:r>
            <a:endParaRPr b="0" i="0" sz="2400" u="none" cap="none" strike="noStrike">
              <a:solidFill>
                <a:srgbClr val="000000"/>
              </a:solidFill>
              <a:latin typeface="Calibri"/>
              <a:ea typeface="Calibri"/>
              <a:cs typeface="Calibri"/>
              <a:sym typeface="Calibri"/>
            </a:endParaRPr>
          </a:p>
        </p:txBody>
      </p:sp>
      <p:sp>
        <p:nvSpPr>
          <p:cNvPr id="482" name="Google Shape;482;p56"/>
          <p:cNvSpPr/>
          <p:nvPr/>
        </p:nvSpPr>
        <p:spPr>
          <a:xfrm>
            <a:off x="3287688" y="6043084"/>
            <a:ext cx="5701755"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74"/>
                                        </p:tgtEl>
                                        <p:attrNameLst>
                                          <p:attrName>style.visibility</p:attrName>
                                        </p:attrNameLst>
                                      </p:cBhvr>
                                      <p:to>
                                        <p:strVal val="visible"/>
                                      </p:to>
                                    </p:set>
                                    <p:animEffect filter="fade" transition="in">
                                      <p:cBhvr>
                                        <p:cTn dur="500"/>
                                        <p:tgtEl>
                                          <p:spTgt spid="4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grpSp>
        <p:nvGrpSpPr>
          <p:cNvPr id="487" name="Google Shape;487;p57"/>
          <p:cNvGrpSpPr/>
          <p:nvPr/>
        </p:nvGrpSpPr>
        <p:grpSpPr>
          <a:xfrm flipH="1">
            <a:off x="6977774" y="4418471"/>
            <a:ext cx="4023343" cy="923289"/>
            <a:chOff x="645649" y="1388017"/>
            <a:chExt cx="4023343" cy="923289"/>
          </a:xfrm>
        </p:grpSpPr>
        <p:sp>
          <p:nvSpPr>
            <p:cNvPr id="488" name="Google Shape;488;p5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89" name="Google Shape;489;p5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90" name="Google Shape;490;p5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91" name="Google Shape;491;p5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92" name="Google Shape;492;p5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93" name="Google Shape;493;p5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94" name="Google Shape;494;p57"/>
          <p:cNvSpPr/>
          <p:nvPr/>
        </p:nvSpPr>
        <p:spPr>
          <a:xfrm>
            <a:off x="275840" y="526359"/>
            <a:ext cx="11791584" cy="527836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2600" u="none" cap="none" strike="noStrike">
                <a:solidFill>
                  <a:srgbClr val="000000"/>
                </a:solidFill>
                <a:latin typeface="Calibri"/>
                <a:ea typeface="Calibri"/>
                <a:cs typeface="Calibri"/>
                <a:sym typeface="Calibri"/>
              </a:rPr>
              <a:t>- التأكيد على مبادئ المرونة والجاذبية عند الوفاء بالالتزام الجماعي حيال الإعلان العالمي حول التربية للجميع. - الأخذ بمبادئ التربية الحديثة المبنية على الانفتاح والديمقراطية والشراكة  .</a:t>
            </a:r>
            <a:endParaRPr b="0" i="0" sz="2600" u="none" cap="none" strike="noStrike">
              <a:solidFill>
                <a:srgbClr val="000000"/>
              </a:solidFill>
              <a:latin typeface="Calibri"/>
              <a:ea typeface="Calibri"/>
              <a:cs typeface="Calibri"/>
              <a:sym typeface="Calibri"/>
            </a:endParaRPr>
          </a:p>
          <a:p>
            <a:pPr indent="0" lvl="0" marL="0" marR="0" rtl="1" algn="just">
              <a:lnSpc>
                <a:spcPct val="150000"/>
              </a:lnSpc>
              <a:spcBef>
                <a:spcPts val="600"/>
              </a:spcBef>
              <a:spcAft>
                <a:spcPts val="0"/>
              </a:spcAft>
              <a:buNone/>
            </a:pPr>
            <a:r>
              <a:rPr b="0" i="0" lang="en-US" sz="2600" u="none" cap="none" strike="noStrike">
                <a:solidFill>
                  <a:srgbClr val="000000"/>
                </a:solidFill>
                <a:latin typeface="Calibri"/>
                <a:ea typeface="Calibri"/>
                <a:cs typeface="Calibri"/>
                <a:sym typeface="Calibri"/>
              </a:rPr>
              <a:t>تطوير الأوضاع المهنية للمعلمين .</a:t>
            </a:r>
            <a:endParaRPr/>
          </a:p>
          <a:p>
            <a:pPr indent="0" lvl="0" marL="0" marR="0" rtl="1" algn="just">
              <a:lnSpc>
                <a:spcPct val="150000"/>
              </a:lnSpc>
              <a:spcBef>
                <a:spcPts val="600"/>
              </a:spcBef>
              <a:spcAft>
                <a:spcPts val="0"/>
              </a:spcAft>
              <a:buNone/>
            </a:pPr>
            <a:r>
              <a:rPr b="0" i="0" lang="en-US" sz="2600" u="none" cap="none" strike="noStrike">
                <a:solidFill>
                  <a:srgbClr val="000000"/>
                </a:solidFill>
                <a:latin typeface="Calibri"/>
                <a:ea typeface="Calibri"/>
                <a:cs typeface="Calibri"/>
                <a:sym typeface="Calibri"/>
              </a:rPr>
              <a:t> – بناء مدارس مفتوحة للجميع في ضوء مفهوم أن المدرسة مركز للإبداع وأداة من أدوات تطوير المجتمع .  </a:t>
            </a:r>
            <a:endParaRPr/>
          </a:p>
          <a:p>
            <a:pPr indent="0" lvl="0" marL="0" marR="0" rtl="1" algn="just">
              <a:lnSpc>
                <a:spcPct val="150000"/>
              </a:lnSpc>
              <a:spcBef>
                <a:spcPts val="600"/>
              </a:spcBef>
              <a:spcAft>
                <a:spcPts val="0"/>
              </a:spcAft>
              <a:buNone/>
            </a:pPr>
            <a:r>
              <a:rPr b="0" i="0" lang="en-US" sz="2600" u="none" cap="none" strike="noStrike">
                <a:solidFill>
                  <a:srgbClr val="000000"/>
                </a:solidFill>
                <a:latin typeface="Calibri"/>
                <a:ea typeface="Calibri"/>
                <a:cs typeface="Calibri"/>
                <a:sym typeface="Calibri"/>
              </a:rPr>
              <a:t>- الشراكة المجتمعية لعلاج أمة تمويل التعليم .</a:t>
            </a:r>
            <a:endParaRPr b="0" i="0" sz="2600" u="none" cap="none" strike="noStrike">
              <a:solidFill>
                <a:srgbClr val="000000"/>
              </a:solidFill>
              <a:latin typeface="Calibri"/>
              <a:ea typeface="Calibri"/>
              <a:cs typeface="Calibri"/>
              <a:sym typeface="Calibri"/>
            </a:endParaRPr>
          </a:p>
          <a:p>
            <a:pPr indent="0" lvl="0" marL="0" marR="0" rtl="1" algn="just">
              <a:lnSpc>
                <a:spcPct val="150000"/>
              </a:lnSpc>
              <a:spcBef>
                <a:spcPts val="600"/>
              </a:spcBef>
              <a:spcAft>
                <a:spcPts val="0"/>
              </a:spcAft>
              <a:buNone/>
            </a:pPr>
            <a:r>
              <a:rPr b="0" i="0" lang="en-US" sz="2600" u="none" cap="none" strike="noStrike">
                <a:solidFill>
                  <a:srgbClr val="000000"/>
                </a:solidFill>
                <a:latin typeface="Calibri"/>
                <a:ea typeface="Calibri"/>
                <a:cs typeface="Calibri"/>
                <a:sym typeface="Calibri"/>
              </a:rPr>
              <a:t>- إعادة النظر الجذرية في نسق التعليم وتعزيز دور العمل العربي المشترك .</a:t>
            </a:r>
            <a:endParaRPr b="0" i="0" sz="2600" u="none" cap="none" strike="noStrike">
              <a:solidFill>
                <a:srgbClr val="000000"/>
              </a:solidFill>
              <a:latin typeface="Calibri"/>
              <a:ea typeface="Calibri"/>
              <a:cs typeface="Calibri"/>
              <a:sym typeface="Calibri"/>
            </a:endParaRPr>
          </a:p>
          <a:p>
            <a:pPr indent="0" lvl="0" marL="0" marR="0" rtl="1" algn="just">
              <a:lnSpc>
                <a:spcPct val="150000"/>
              </a:lnSpc>
              <a:spcBef>
                <a:spcPts val="600"/>
              </a:spcBef>
              <a:spcAft>
                <a:spcPts val="0"/>
              </a:spcAft>
              <a:buNone/>
            </a:pPr>
            <a:r>
              <a:rPr b="0" i="0" lang="en-US" sz="2600" u="none" cap="none" strike="noStrike">
                <a:solidFill>
                  <a:srgbClr val="000000"/>
                </a:solidFill>
                <a:latin typeface="Calibri"/>
                <a:ea typeface="Calibri"/>
                <a:cs typeface="Calibri"/>
                <a:sym typeface="Calibri"/>
              </a:rPr>
              <a:t>وبهذا نجد أن النظام التربوي ينبغي أن يكون هو نفسه محل نظرة مستقبلية، لأنه بدون تطوير النظام التربوي وإصلاحه، لا نتوقع الوصول إلى نتائج أفضل في بقية المجالات .</a:t>
            </a:r>
            <a:endParaRPr/>
          </a:p>
        </p:txBody>
      </p:sp>
      <p:sp>
        <p:nvSpPr>
          <p:cNvPr id="495" name="Google Shape;495;p57"/>
          <p:cNvSpPr/>
          <p:nvPr/>
        </p:nvSpPr>
        <p:spPr>
          <a:xfrm>
            <a:off x="3878784" y="5990457"/>
            <a:ext cx="5457575"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87"/>
                                        </p:tgtEl>
                                        <p:attrNameLst>
                                          <p:attrName>style.visibility</p:attrName>
                                        </p:attrNameLst>
                                      </p:cBhvr>
                                      <p:to>
                                        <p:strVal val="visible"/>
                                      </p:to>
                                    </p:set>
                                    <p:animEffect filter="fade" transition="in">
                                      <p:cBhvr>
                                        <p:cTn dur="500"/>
                                        <p:tgtEl>
                                          <p:spTgt spid="4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grpSp>
        <p:nvGrpSpPr>
          <p:cNvPr id="500" name="Google Shape;500;p58"/>
          <p:cNvGrpSpPr/>
          <p:nvPr/>
        </p:nvGrpSpPr>
        <p:grpSpPr>
          <a:xfrm flipH="1">
            <a:off x="6977774" y="4418471"/>
            <a:ext cx="4023343" cy="923289"/>
            <a:chOff x="645649" y="1388017"/>
            <a:chExt cx="4023343" cy="923289"/>
          </a:xfrm>
        </p:grpSpPr>
        <p:sp>
          <p:nvSpPr>
            <p:cNvPr id="501" name="Google Shape;501;p5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02" name="Google Shape;502;p5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03" name="Google Shape;503;p5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04" name="Google Shape;504;p5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5" name="Google Shape;505;p5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06" name="Google Shape;506;p5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07" name="Google Shape;507;p58"/>
          <p:cNvSpPr/>
          <p:nvPr/>
        </p:nvSpPr>
        <p:spPr>
          <a:xfrm>
            <a:off x="275840" y="630943"/>
            <a:ext cx="11791584" cy="3321935"/>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2800" u="none" cap="none" strike="noStrike">
                <a:solidFill>
                  <a:srgbClr val="00B0F0"/>
                </a:solidFill>
                <a:latin typeface="Calibri"/>
                <a:ea typeface="Calibri"/>
                <a:cs typeface="Calibri"/>
                <a:sym typeface="Calibri"/>
              </a:rPr>
              <a:t>5- الحاجة الى التمويل</a:t>
            </a:r>
            <a:r>
              <a:rPr b="1" i="0" lang="en-US" sz="2800" u="none" cap="none" strike="noStrike">
                <a:solidFill>
                  <a:srgbClr val="00B0F0"/>
                </a:solidFill>
                <a:latin typeface="Simplified Arabic"/>
                <a:ea typeface="Simplified Arabic"/>
                <a:cs typeface="Simplified Arabic"/>
                <a:sym typeface="Simplified Arabic"/>
              </a:rPr>
              <a:t>:</a:t>
            </a:r>
            <a:endParaRPr b="1" i="0" sz="2000" u="none" cap="none" strike="noStrike">
              <a:solidFill>
                <a:srgbClr val="00B0F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على المخطط التربوي أن يجعل خطته واقعية وقابلة للتنفيذ، ومن شروط قابلية التنفيذ توفر الموارد المالية اللازمة. ومن هنا فإنه على المخطط أن يحدد بدقة القيمة المالية التي يتطلبها تنفيذ الخطة، ويقترح في بعض الأحيان مصادر أخرى للتمويل غير ميزانية الدولة، </a:t>
            </a:r>
            <a:r>
              <a:rPr lang="en-US" sz="2800">
                <a:latin typeface="Calibri"/>
                <a:ea typeface="Calibri"/>
                <a:cs typeface="Calibri"/>
                <a:sym typeface="Calibri"/>
              </a:rPr>
              <a:t>التمويل</a:t>
            </a:r>
            <a:r>
              <a:rPr b="0" i="0" lang="en-US" sz="2800" u="none" cap="none" strike="noStrike">
                <a:solidFill>
                  <a:srgbClr val="000000"/>
                </a:solidFill>
                <a:latin typeface="Calibri"/>
                <a:ea typeface="Calibri"/>
                <a:cs typeface="Calibri"/>
                <a:sym typeface="Calibri"/>
              </a:rPr>
              <a:t> المجتمعي وإشراك المؤسسات الاقتصادية العامة والخاصة، وغالبا ما يتم اللجوء إلى هذه الاقتراحات في حال عجز ميزانية الدولة</a:t>
            </a:r>
            <a:r>
              <a:rPr b="0" i="0" lang="en-US" sz="2800" u="none" cap="none" strike="noStrike">
                <a:solidFill>
                  <a:srgbClr val="000000"/>
                </a:solidFill>
                <a:latin typeface="Simplified Arabic"/>
                <a:ea typeface="Simplified Arabic"/>
                <a:cs typeface="Simplified Arabic"/>
                <a:sym typeface="Simplified Arabic"/>
              </a:rPr>
              <a:t> ,</a:t>
            </a:r>
            <a:endParaRPr b="0" i="0" sz="2800" u="none" cap="none" strike="noStrike">
              <a:solidFill>
                <a:srgbClr val="000000"/>
              </a:solidFill>
              <a:latin typeface="Simplified Arabic"/>
              <a:ea typeface="Simplified Arabic"/>
              <a:cs typeface="Simplified Arabic"/>
              <a:sym typeface="Simplified Arabic"/>
            </a:endParaRPr>
          </a:p>
          <a:p>
            <a:pPr indent="0" lvl="0" marL="0" marR="0" rtl="1" algn="just">
              <a:lnSpc>
                <a:spcPct val="115000"/>
              </a:lnSpc>
              <a:spcBef>
                <a:spcPts val="1000"/>
              </a:spcBef>
              <a:spcAft>
                <a:spcPts val="0"/>
              </a:spcAft>
              <a:buNone/>
            </a:pPr>
            <a:r>
              <a:rPr b="0" i="0" lang="en-US" sz="2800" u="none" cap="none" strike="noStrike">
                <a:solidFill>
                  <a:srgbClr val="000000"/>
                </a:solidFill>
                <a:latin typeface="Simplified Arabic"/>
                <a:ea typeface="Simplified Arabic"/>
                <a:cs typeface="Simplified Arabic"/>
                <a:sym typeface="Simplified Arabic"/>
              </a:rPr>
              <a:t>وبدأت الان دول العالم المتقدمة توفر بدائل لتمويل التعليم من خلال مشاركة </a:t>
            </a:r>
            <a:r>
              <a:rPr lang="en-US" sz="2800">
                <a:latin typeface="Simplified Arabic"/>
                <a:ea typeface="Simplified Arabic"/>
                <a:cs typeface="Simplified Arabic"/>
                <a:sym typeface="Simplified Arabic"/>
              </a:rPr>
              <a:t>التكلفة</a:t>
            </a:r>
            <a:r>
              <a:rPr b="0" i="0" lang="en-US" sz="2800" u="none" cap="none" strike="noStrike">
                <a:solidFill>
                  <a:srgbClr val="000000"/>
                </a:solidFill>
                <a:latin typeface="Simplified Arabic"/>
                <a:ea typeface="Simplified Arabic"/>
                <a:cs typeface="Simplified Arabic"/>
                <a:sym typeface="Simplified Arabic"/>
              </a:rPr>
              <a:t> والتمويل </a:t>
            </a:r>
            <a:r>
              <a:rPr lang="en-US" sz="2800">
                <a:latin typeface="Simplified Arabic"/>
                <a:ea typeface="Simplified Arabic"/>
                <a:cs typeface="Simplified Arabic"/>
                <a:sym typeface="Simplified Arabic"/>
              </a:rPr>
              <a:t>الذاتي</a:t>
            </a:r>
            <a:r>
              <a:rPr b="0" i="0" lang="en-US" sz="2800" u="none" cap="none" strike="noStrike">
                <a:solidFill>
                  <a:srgbClr val="000000"/>
                </a:solidFill>
                <a:latin typeface="Simplified Arabic"/>
                <a:ea typeface="Simplified Arabic"/>
                <a:cs typeface="Simplified Arabic"/>
                <a:sym typeface="Simplified Arabic"/>
              </a:rPr>
              <a:t>.</a:t>
            </a:r>
            <a:endParaRPr b="0" i="0" sz="2000" u="none" cap="none" strike="noStrike">
              <a:solidFill>
                <a:srgbClr val="000000"/>
              </a:solidFill>
              <a:latin typeface="Calibri"/>
              <a:ea typeface="Calibri"/>
              <a:cs typeface="Calibri"/>
              <a:sym typeface="Calibri"/>
            </a:endParaRPr>
          </a:p>
        </p:txBody>
      </p:sp>
      <p:sp>
        <p:nvSpPr>
          <p:cNvPr id="508" name="Google Shape;508;p58"/>
          <p:cNvSpPr/>
          <p:nvPr/>
        </p:nvSpPr>
        <p:spPr>
          <a:xfrm>
            <a:off x="4432599" y="5778500"/>
            <a:ext cx="5700406"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00"/>
                                        </p:tgtEl>
                                        <p:attrNameLst>
                                          <p:attrName>style.visibility</p:attrName>
                                        </p:attrNameLst>
                                      </p:cBhvr>
                                      <p:to>
                                        <p:strVal val="visible"/>
                                      </p:to>
                                    </p:set>
                                    <p:animEffect filter="fade" transition="in">
                                      <p:cBhvr>
                                        <p:cTn dur="500"/>
                                        <p:tgtEl>
                                          <p:spTgt spid="5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grpSp>
        <p:nvGrpSpPr>
          <p:cNvPr id="513" name="Google Shape;513;p59"/>
          <p:cNvGrpSpPr/>
          <p:nvPr/>
        </p:nvGrpSpPr>
        <p:grpSpPr>
          <a:xfrm flipH="1">
            <a:off x="6977774" y="4418471"/>
            <a:ext cx="4023343" cy="923289"/>
            <a:chOff x="645649" y="1388017"/>
            <a:chExt cx="4023343" cy="923289"/>
          </a:xfrm>
        </p:grpSpPr>
        <p:sp>
          <p:nvSpPr>
            <p:cNvPr id="514" name="Google Shape;514;p5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15" name="Google Shape;515;p5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16" name="Google Shape;516;p5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17" name="Google Shape;517;p5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18" name="Google Shape;518;p5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19" name="Google Shape;519;p5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20" name="Google Shape;520;p59"/>
          <p:cNvSpPr/>
          <p:nvPr/>
        </p:nvSpPr>
        <p:spPr>
          <a:xfrm>
            <a:off x="275840" y="630943"/>
            <a:ext cx="11791584" cy="5714385"/>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3400" u="none" cap="none" strike="noStrike">
                <a:solidFill>
                  <a:srgbClr val="00B0F0"/>
                </a:solidFill>
                <a:latin typeface="Calibri"/>
                <a:ea typeface="Calibri"/>
                <a:cs typeface="Calibri"/>
                <a:sym typeface="Calibri"/>
              </a:rPr>
              <a:t>6-  الحاجة الى مواكبة التطورات العلمية والتكنولوجية الحاصلة</a:t>
            </a:r>
            <a:r>
              <a:rPr b="1" i="0" lang="en-US" sz="3400" u="none" cap="none" strike="noStrike">
                <a:solidFill>
                  <a:srgbClr val="00B0F0"/>
                </a:solidFill>
                <a:latin typeface="Simplified Arabic"/>
                <a:ea typeface="Simplified Arabic"/>
                <a:cs typeface="Simplified Arabic"/>
                <a:sym typeface="Simplified Arabic"/>
              </a:rPr>
              <a:t> :</a:t>
            </a:r>
            <a:endParaRPr b="1" i="0" sz="3400" u="none" cap="none" strike="noStrike">
              <a:solidFill>
                <a:srgbClr val="00B0F0"/>
              </a:solidFill>
              <a:latin typeface="Calibri"/>
              <a:ea typeface="Calibri"/>
              <a:cs typeface="Calibri"/>
              <a:sym typeface="Calibri"/>
            </a:endParaRPr>
          </a:p>
          <a:p>
            <a:pPr indent="0" lvl="0" marL="0" marR="0" rtl="1" algn="just">
              <a:lnSpc>
                <a:spcPct val="150000"/>
              </a:lnSpc>
              <a:spcBef>
                <a:spcPts val="1000"/>
              </a:spcBef>
              <a:spcAft>
                <a:spcPts val="0"/>
              </a:spcAft>
              <a:buNone/>
            </a:pPr>
            <a:r>
              <a:rPr b="0" i="0" lang="en-US" sz="3400" u="none" cap="none" strike="noStrike">
                <a:solidFill>
                  <a:srgbClr val="000000"/>
                </a:solidFill>
                <a:latin typeface="Calibri"/>
                <a:ea typeface="Calibri"/>
                <a:cs typeface="Calibri"/>
                <a:sym typeface="Calibri"/>
              </a:rPr>
              <a:t>يعيش العالم منذ الحرب العالمية الثانية ثورة تكنولوجية وعلمية كبيرة، جعلت من مواكبة هذه التطورات أمرا حتميا لكل من أراد أن يلتحق بركب التطور وبمستوى الرقي الذي يشهده العالم المتقدم. وقد ازدادت هذه التطورات تأثيرا مع التقدم الهائل الذي يشهده عالم الاتصال خاصة ما تعلق منه بشبكة </a:t>
            </a:r>
            <a:r>
              <a:rPr lang="en-US" sz="3400">
                <a:latin typeface="Calibri"/>
                <a:ea typeface="Calibri"/>
                <a:cs typeface="Calibri"/>
                <a:sym typeface="Calibri"/>
              </a:rPr>
              <a:t>الإنترنت</a:t>
            </a:r>
            <a:r>
              <a:rPr b="0" i="0" lang="en-US" sz="3400" u="none" cap="none" strike="noStrike">
                <a:solidFill>
                  <a:srgbClr val="000000"/>
                </a:solidFill>
                <a:latin typeface="Calibri"/>
                <a:ea typeface="Calibri"/>
                <a:cs typeface="Calibri"/>
                <a:sym typeface="Calibri"/>
              </a:rPr>
              <a:t> والفضائيات وغيرها من الوسائل التي جعلت العالم حيزا ضيقا من حيث سرعة انتقال المعلومة من بلد لآخر ومن قارة لأخرى، حتى أصبحت المستجدات تصل إلى المستقبلين لحظة وقوعها .</a:t>
            </a:r>
            <a:endParaRPr b="0" i="0" sz="3400" u="none" cap="none" strike="noStrike">
              <a:solidFill>
                <a:srgbClr val="000000"/>
              </a:solidFill>
              <a:latin typeface="Calibri"/>
              <a:ea typeface="Calibri"/>
              <a:cs typeface="Calibri"/>
              <a:sym typeface="Calibri"/>
            </a:endParaRPr>
          </a:p>
        </p:txBody>
      </p:sp>
      <p:sp>
        <p:nvSpPr>
          <p:cNvPr id="521" name="Google Shape;521;p59"/>
          <p:cNvSpPr/>
          <p:nvPr/>
        </p:nvSpPr>
        <p:spPr>
          <a:xfrm>
            <a:off x="3071664" y="6211686"/>
            <a:ext cx="5472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13"/>
                                        </p:tgtEl>
                                        <p:attrNameLst>
                                          <p:attrName>style.visibility</p:attrName>
                                        </p:attrNameLst>
                                      </p:cBhvr>
                                      <p:to>
                                        <p:strVal val="visible"/>
                                      </p:to>
                                    </p:set>
                                    <p:animEffect filter="fade" transition="in">
                                      <p:cBhvr>
                                        <p:cTn dur="500"/>
                                        <p:tgtEl>
                                          <p:spTgt spid="5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grpSp>
        <p:nvGrpSpPr>
          <p:cNvPr id="526" name="Google Shape;526;p60"/>
          <p:cNvGrpSpPr/>
          <p:nvPr/>
        </p:nvGrpSpPr>
        <p:grpSpPr>
          <a:xfrm flipH="1">
            <a:off x="6977774" y="4418471"/>
            <a:ext cx="4023343" cy="923289"/>
            <a:chOff x="645649" y="1388017"/>
            <a:chExt cx="4023343" cy="923289"/>
          </a:xfrm>
        </p:grpSpPr>
        <p:sp>
          <p:nvSpPr>
            <p:cNvPr id="527" name="Google Shape;527;p6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28" name="Google Shape;528;p6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29" name="Google Shape;529;p6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30" name="Google Shape;530;p6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31" name="Google Shape;531;p6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32" name="Google Shape;532;p6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33" name="Google Shape;533;p60"/>
          <p:cNvSpPr/>
          <p:nvPr/>
        </p:nvSpPr>
        <p:spPr>
          <a:xfrm>
            <a:off x="275840" y="526013"/>
            <a:ext cx="11791584" cy="5034199"/>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1" i="0" lang="en-US" sz="3400" u="none" cap="none" strike="noStrike">
                <a:solidFill>
                  <a:srgbClr val="00B0F0"/>
                </a:solidFill>
                <a:latin typeface="Calibri"/>
                <a:ea typeface="Calibri"/>
                <a:cs typeface="Calibri"/>
                <a:sym typeface="Calibri"/>
              </a:rPr>
              <a:t>7- مواكبة التغيرات الداخلية والخارجية</a:t>
            </a:r>
            <a:r>
              <a:rPr b="1" i="0" lang="en-US" sz="3400" u="none" cap="none" strike="noStrike">
                <a:solidFill>
                  <a:srgbClr val="00B0F0"/>
                </a:solidFill>
                <a:latin typeface="Simplified Arabic"/>
                <a:ea typeface="Simplified Arabic"/>
                <a:cs typeface="Simplified Arabic"/>
                <a:sym typeface="Simplified Arabic"/>
              </a:rPr>
              <a:t> :</a:t>
            </a:r>
            <a:endParaRPr b="1" i="0" sz="3400" u="none" cap="none" strike="noStrike">
              <a:solidFill>
                <a:srgbClr val="00B0F0"/>
              </a:solidFill>
              <a:latin typeface="Calibri"/>
              <a:ea typeface="Calibri"/>
              <a:cs typeface="Calibri"/>
              <a:sym typeface="Calibri"/>
            </a:endParaRPr>
          </a:p>
          <a:p>
            <a:pPr indent="0" lvl="0" marL="0" marR="0" rtl="1" algn="just">
              <a:lnSpc>
                <a:spcPct val="115000"/>
              </a:lnSpc>
              <a:spcBef>
                <a:spcPts val="1000"/>
              </a:spcBef>
              <a:spcAft>
                <a:spcPts val="0"/>
              </a:spcAft>
              <a:buNone/>
            </a:pPr>
            <a:r>
              <a:rPr b="0" i="0" lang="en-US" sz="3400" u="none" cap="none" strike="noStrike">
                <a:solidFill>
                  <a:srgbClr val="000000"/>
                </a:solidFill>
                <a:latin typeface="Simplified Arabic"/>
                <a:ea typeface="Simplified Arabic"/>
                <a:cs typeface="Simplified Arabic"/>
                <a:sym typeface="Simplified Arabic"/>
              </a:rPr>
              <a:t> </a:t>
            </a:r>
            <a:r>
              <a:rPr b="0" i="0" lang="en-US" sz="3400" u="none" cap="none" strike="noStrike">
                <a:solidFill>
                  <a:srgbClr val="000000"/>
                </a:solidFill>
                <a:latin typeface="Calibri"/>
                <a:ea typeface="Calibri"/>
                <a:cs typeface="Calibri"/>
                <a:sym typeface="Calibri"/>
              </a:rPr>
              <a:t>إن التغير خاصية من خصائص المجتمعات البشرية، فهي ليست مستقرة على حال، وكما تكون هذه التغيرات داخلية فقد تكون خارجية. ومن أمثلة التغيرات الداخلية التي وقعت في بعض الدول العربية نجد التحولات السياسية والاقتصادية، فقد انتقلت من النظام الأحادي إلى النظام التعددي كما انتقلت من الاقتصاد الموجه إلى اقتصاد السوق. ومن أمثلة التغيرات الخارجية نجد الأزمات الاقتصادية التي يعيشها النظام العالمي وما صاحب ذلك من تأثير على أسعار المواد الأساسية مثل الحبوب والدواء ومختلف المنتجات الغذائية المستوردة. ومنها ما حدث خلال فترة كورونا.</a:t>
            </a:r>
            <a:endParaRPr b="0" i="0" sz="3400" u="none" cap="none" strike="noStrike">
              <a:solidFill>
                <a:srgbClr val="000000"/>
              </a:solidFill>
              <a:latin typeface="Calibri"/>
              <a:ea typeface="Calibri"/>
              <a:cs typeface="Calibri"/>
              <a:sym typeface="Calibri"/>
            </a:endParaRPr>
          </a:p>
        </p:txBody>
      </p:sp>
      <p:sp>
        <p:nvSpPr>
          <p:cNvPr id="534" name="Google Shape;534;p60"/>
          <p:cNvSpPr/>
          <p:nvPr/>
        </p:nvSpPr>
        <p:spPr>
          <a:xfrm>
            <a:off x="3503712" y="5778500"/>
            <a:ext cx="624187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26"/>
                                        </p:tgtEl>
                                        <p:attrNameLst>
                                          <p:attrName>style.visibility</p:attrName>
                                        </p:attrNameLst>
                                      </p:cBhvr>
                                      <p:to>
                                        <p:strVal val="visible"/>
                                      </p:to>
                                    </p:set>
                                    <p:animEffect filter="fade" transition="in">
                                      <p:cBhvr>
                                        <p:cTn dur="500"/>
                                        <p:tgtEl>
                                          <p:spTgt spid="5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grpSp>
        <p:nvGrpSpPr>
          <p:cNvPr id="539" name="Google Shape;539;p61"/>
          <p:cNvGrpSpPr/>
          <p:nvPr/>
        </p:nvGrpSpPr>
        <p:grpSpPr>
          <a:xfrm flipH="1">
            <a:off x="6977774" y="4418471"/>
            <a:ext cx="4023343" cy="923289"/>
            <a:chOff x="645649" y="1388017"/>
            <a:chExt cx="4023343" cy="923289"/>
          </a:xfrm>
        </p:grpSpPr>
        <p:sp>
          <p:nvSpPr>
            <p:cNvPr id="540" name="Google Shape;540;p6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41" name="Google Shape;541;p6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42" name="Google Shape;542;p6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43" name="Google Shape;543;p6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44" name="Google Shape;544;p6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45" name="Google Shape;545;p6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46" name="Google Shape;546;p61"/>
          <p:cNvSpPr/>
          <p:nvPr/>
        </p:nvSpPr>
        <p:spPr>
          <a:xfrm>
            <a:off x="275840" y="749271"/>
            <a:ext cx="11791584" cy="6352508"/>
          </a:xfrm>
          <a:prstGeom prst="rect">
            <a:avLst/>
          </a:prstGeom>
          <a:noFill/>
          <a:ln>
            <a:noFill/>
          </a:ln>
        </p:spPr>
        <p:txBody>
          <a:bodyPr anchorCtr="0" anchor="t" bIns="45700" lIns="91425" spcFirstLastPara="1" rIns="91425" wrap="square" tIns="45700">
            <a:spAutoFit/>
          </a:bodyPr>
          <a:lstStyle/>
          <a:p>
            <a:pPr indent="0" lvl="0" marL="0" marR="0" rtl="1" algn="just">
              <a:lnSpc>
                <a:spcPct val="115000"/>
              </a:lnSpc>
              <a:spcBef>
                <a:spcPts val="0"/>
              </a:spcBef>
              <a:spcAft>
                <a:spcPts val="0"/>
              </a:spcAft>
              <a:buNone/>
            </a:pPr>
            <a:r>
              <a:rPr b="0" i="0" lang="en-US" sz="3400" u="none" cap="none" strike="noStrike">
                <a:solidFill>
                  <a:srgbClr val="000000"/>
                </a:solidFill>
                <a:latin typeface="Calibri"/>
                <a:ea typeface="Calibri"/>
                <a:cs typeface="Calibri"/>
                <a:sym typeface="Calibri"/>
              </a:rPr>
              <a:t>كل هذه التغيرات ذات التأثير الكبير وما شابها ينبغي أن يكون المخطط التربوي على اطلاع واسع عليها، حتى يدخل في خطته التعديلات والإضافات المناسبة من أجل أن يكون النظام التربوي ابن عصره يعالج مشكلاته ويتعايش معها وهذا بطبيعة الحال في ظل الاحترام الصارم </a:t>
            </a:r>
            <a:r>
              <a:rPr lang="en-US" sz="3400">
                <a:latin typeface="Calibri"/>
                <a:ea typeface="Calibri"/>
                <a:cs typeface="Calibri"/>
                <a:sym typeface="Calibri"/>
              </a:rPr>
              <a:t>لمبادئ</a:t>
            </a:r>
            <a:r>
              <a:rPr b="0" i="0" lang="en-US" sz="3400" u="none" cap="none" strike="noStrike">
                <a:solidFill>
                  <a:srgbClr val="000000"/>
                </a:solidFill>
                <a:latin typeface="Calibri"/>
                <a:ea typeface="Calibri"/>
                <a:cs typeface="Calibri"/>
                <a:sym typeface="Calibri"/>
              </a:rPr>
              <a:t> الكبرى التي يقوم عليها المجتمع، حتى يكون مجتمعا </a:t>
            </a:r>
            <a:r>
              <a:rPr lang="en-US" sz="3400">
                <a:latin typeface="Calibri"/>
                <a:ea typeface="Calibri"/>
                <a:cs typeface="Calibri"/>
                <a:sym typeface="Calibri"/>
              </a:rPr>
              <a:t>معتز</a:t>
            </a:r>
            <a:r>
              <a:rPr b="0" i="0" lang="en-US" sz="3400" u="none" cap="none" strike="noStrike">
                <a:solidFill>
                  <a:srgbClr val="000000"/>
                </a:solidFill>
                <a:latin typeface="Calibri"/>
                <a:ea typeface="Calibri"/>
                <a:cs typeface="Calibri"/>
                <a:sym typeface="Calibri"/>
              </a:rPr>
              <a:t> بانتمائه وفي نفس الوقت يواكب التطورات الحديثة . </a:t>
            </a:r>
            <a:r>
              <a:rPr b="0" i="0" lang="en-US" sz="3400" u="none" cap="none" strike="noStrike">
                <a:solidFill>
                  <a:srgbClr val="C00000"/>
                </a:solidFill>
                <a:latin typeface="Calibri"/>
                <a:ea typeface="Calibri"/>
                <a:cs typeface="Calibri"/>
                <a:sym typeface="Calibri"/>
              </a:rPr>
              <a:t>لذا ينبغي متابعة </a:t>
            </a:r>
            <a:r>
              <a:rPr lang="en-US" sz="3400">
                <a:solidFill>
                  <a:srgbClr val="C00000"/>
                </a:solidFill>
                <a:latin typeface="Calibri"/>
                <a:ea typeface="Calibri"/>
                <a:cs typeface="Calibri"/>
                <a:sym typeface="Calibri"/>
              </a:rPr>
              <a:t>الإرشادات</a:t>
            </a:r>
            <a:r>
              <a:rPr b="0" i="0" lang="en-US" sz="3400" u="none" cap="none" strike="noStrike">
                <a:solidFill>
                  <a:srgbClr val="C00000"/>
                </a:solidFill>
                <a:latin typeface="Calibri"/>
                <a:ea typeface="Calibri"/>
                <a:cs typeface="Calibri"/>
                <a:sym typeface="Calibri"/>
              </a:rPr>
              <a:t> </a:t>
            </a:r>
            <a:r>
              <a:rPr lang="en-US" sz="3400">
                <a:solidFill>
                  <a:srgbClr val="C00000"/>
                </a:solidFill>
                <a:latin typeface="Calibri"/>
                <a:ea typeface="Calibri"/>
                <a:cs typeface="Calibri"/>
                <a:sym typeface="Calibri"/>
              </a:rPr>
              <a:t>التالية</a:t>
            </a:r>
            <a:r>
              <a:rPr b="0" i="0" lang="en-US" sz="3400" u="none" cap="none" strike="noStrike">
                <a:solidFill>
                  <a:srgbClr val="C00000"/>
                </a:solidFill>
                <a:latin typeface="Calibri"/>
                <a:ea typeface="Calibri"/>
                <a:cs typeface="Calibri"/>
                <a:sym typeface="Calibri"/>
              </a:rPr>
              <a:t>:</a:t>
            </a:r>
            <a:endParaRPr/>
          </a:p>
          <a:p>
            <a:pPr indent="-344488" lvl="0" marL="404813" marR="0" rtl="1" algn="just">
              <a:lnSpc>
                <a:spcPct val="115000"/>
              </a:lnSpc>
              <a:spcBef>
                <a:spcPts val="1000"/>
              </a:spcBef>
              <a:spcAft>
                <a:spcPts val="0"/>
              </a:spcAft>
              <a:buClr>
                <a:srgbClr val="000000"/>
              </a:buClr>
              <a:buSzPts val="3200"/>
              <a:buFont typeface="Arial"/>
              <a:buChar char="•"/>
            </a:pPr>
            <a:r>
              <a:rPr b="0" i="0" lang="en-US" sz="3200" u="none" cap="none" strike="noStrike">
                <a:solidFill>
                  <a:srgbClr val="C00000"/>
                </a:solidFill>
                <a:latin typeface="Calibri"/>
                <a:ea typeface="Calibri"/>
                <a:cs typeface="Calibri"/>
                <a:sym typeface="Calibri"/>
              </a:rPr>
              <a:t>ينبغي الاهتمام بكل ما يتعلق بصحة التلاميذ </a:t>
            </a:r>
            <a:r>
              <a:rPr lang="en-US" sz="3200">
                <a:solidFill>
                  <a:srgbClr val="C00000"/>
                </a:solidFill>
                <a:latin typeface="Calibri"/>
                <a:ea typeface="Calibri"/>
                <a:cs typeface="Calibri"/>
                <a:sym typeface="Calibri"/>
              </a:rPr>
              <a:t>وقدراتهم</a:t>
            </a:r>
            <a:r>
              <a:rPr b="0" i="0" lang="en-US" sz="3200" u="none" cap="none" strike="noStrike">
                <a:solidFill>
                  <a:srgbClr val="C00000"/>
                </a:solidFill>
                <a:latin typeface="Calibri"/>
                <a:ea typeface="Calibri"/>
                <a:cs typeface="Calibri"/>
                <a:sym typeface="Calibri"/>
              </a:rPr>
              <a:t> على التعلم، </a:t>
            </a:r>
            <a:r>
              <a:rPr lang="en-US" sz="3200">
                <a:solidFill>
                  <a:srgbClr val="C00000"/>
                </a:solidFill>
                <a:latin typeface="Calibri"/>
                <a:ea typeface="Calibri"/>
                <a:cs typeface="Calibri"/>
                <a:sym typeface="Calibri"/>
              </a:rPr>
              <a:t>والكفاءات</a:t>
            </a:r>
            <a:r>
              <a:rPr b="0" i="0" lang="en-US" sz="3200" u="none" cap="none" strike="noStrike">
                <a:solidFill>
                  <a:srgbClr val="C00000"/>
                </a:solidFill>
                <a:latin typeface="Calibri"/>
                <a:ea typeface="Calibri"/>
                <a:cs typeface="Calibri"/>
                <a:sym typeface="Calibri"/>
              </a:rPr>
              <a:t> المدرسين ومعنوياتهم، </a:t>
            </a:r>
            <a:r>
              <a:rPr lang="en-US" sz="3200">
                <a:solidFill>
                  <a:srgbClr val="C00000"/>
                </a:solidFill>
                <a:latin typeface="Calibri"/>
                <a:ea typeface="Calibri"/>
                <a:cs typeface="Calibri"/>
                <a:sym typeface="Calibri"/>
              </a:rPr>
              <a:t>وملائمة</a:t>
            </a:r>
            <a:r>
              <a:rPr b="0" i="0" lang="en-US" sz="3200" u="none" cap="none" strike="noStrike">
                <a:solidFill>
                  <a:srgbClr val="C00000"/>
                </a:solidFill>
                <a:latin typeface="Calibri"/>
                <a:ea typeface="Calibri"/>
                <a:cs typeface="Calibri"/>
                <a:sym typeface="Calibri"/>
              </a:rPr>
              <a:t> الكتب والمواد التعليمية، </a:t>
            </a:r>
            <a:r>
              <a:rPr lang="en-US" sz="3200">
                <a:solidFill>
                  <a:srgbClr val="C00000"/>
                </a:solidFill>
                <a:latin typeface="Calibri"/>
                <a:ea typeface="Calibri"/>
                <a:cs typeface="Calibri"/>
                <a:sym typeface="Calibri"/>
              </a:rPr>
              <a:t>واختيار</a:t>
            </a:r>
            <a:r>
              <a:rPr b="0" i="0" lang="en-US" sz="3200" u="none" cap="none" strike="noStrike">
                <a:solidFill>
                  <a:srgbClr val="C00000"/>
                </a:solidFill>
                <a:latin typeface="Calibri"/>
                <a:ea typeface="Calibri"/>
                <a:cs typeface="Calibri"/>
                <a:sym typeface="Calibri"/>
              </a:rPr>
              <a:t> لغة التعليم</a:t>
            </a:r>
            <a:r>
              <a:rPr b="0" i="0" lang="en-US" sz="3200" u="none" cap="none" strike="noStrike">
                <a:solidFill>
                  <a:srgbClr val="C00000"/>
                </a:solidFill>
                <a:latin typeface="Simplified Arabic"/>
                <a:ea typeface="Simplified Arabic"/>
                <a:cs typeface="Simplified Arabic"/>
                <a:sym typeface="Simplified Arabic"/>
              </a:rPr>
              <a:t> .</a:t>
            </a:r>
            <a:endParaRPr b="0" i="0" sz="3200" u="none" cap="none" strike="noStrike">
              <a:solidFill>
                <a:srgbClr val="C00000"/>
              </a:solidFill>
              <a:latin typeface="Calibri"/>
              <a:ea typeface="Calibri"/>
              <a:cs typeface="Calibri"/>
              <a:sym typeface="Calibri"/>
            </a:endParaRPr>
          </a:p>
          <a:p>
            <a:pPr indent="-344488" lvl="0" marL="404813" marR="0" rtl="1" algn="just">
              <a:lnSpc>
                <a:spcPct val="115000"/>
              </a:lnSpc>
              <a:spcBef>
                <a:spcPts val="1000"/>
              </a:spcBef>
              <a:spcAft>
                <a:spcPts val="0"/>
              </a:spcAft>
              <a:buClr>
                <a:srgbClr val="000000"/>
              </a:buClr>
              <a:buSzPts val="3200"/>
              <a:buFont typeface="Arial"/>
              <a:buChar char="•"/>
            </a:pPr>
            <a:r>
              <a:rPr b="0" i="0" lang="en-US" sz="3200" u="none" cap="none" strike="noStrike">
                <a:solidFill>
                  <a:srgbClr val="C00000"/>
                </a:solidFill>
                <a:latin typeface="Calibri"/>
                <a:ea typeface="Calibri"/>
                <a:cs typeface="Calibri"/>
                <a:sym typeface="Calibri"/>
              </a:rPr>
              <a:t>إن تحسين إدارة النظام التعليمي وتخطيطه واشتغاله يفترض تحديدا وصياغة أوضح للأهداف، ومشاركة الموضوعات المعنية على جميع المستويات. </a:t>
            </a:r>
            <a:endParaRPr b="0" i="0" sz="3200" u="none" cap="none" strike="noStrike">
              <a:solidFill>
                <a:srgbClr val="C00000"/>
              </a:solidFill>
              <a:latin typeface="Calibri"/>
              <a:ea typeface="Calibri"/>
              <a:cs typeface="Calibri"/>
              <a:sym typeface="Calibri"/>
            </a:endParaRPr>
          </a:p>
          <a:p>
            <a:pPr indent="0" lvl="0" marL="0" marR="0" rtl="1" algn="just">
              <a:lnSpc>
                <a:spcPct val="115000"/>
              </a:lnSpc>
              <a:spcBef>
                <a:spcPts val="1000"/>
              </a:spcBef>
              <a:spcAft>
                <a:spcPts val="0"/>
              </a:spcAft>
              <a:buNone/>
            </a:pPr>
            <a:r>
              <a:t/>
            </a:r>
            <a:endParaRPr b="0" i="0" sz="3400" u="none" cap="none" strike="noStrike">
              <a:solidFill>
                <a:srgbClr val="0000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39"/>
                                        </p:tgtEl>
                                        <p:attrNameLst>
                                          <p:attrName>style.visibility</p:attrName>
                                        </p:attrNameLst>
                                      </p:cBhvr>
                                      <p:to>
                                        <p:strVal val="visible"/>
                                      </p:to>
                                    </p:set>
                                    <p:animEffect filter="fade" transition="in">
                                      <p:cBhvr>
                                        <p:cTn dur="500"/>
                                        <p:tgtEl>
                                          <p:spTgt spid="5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grpSp>
        <p:nvGrpSpPr>
          <p:cNvPr id="551" name="Google Shape;551;p62"/>
          <p:cNvGrpSpPr/>
          <p:nvPr/>
        </p:nvGrpSpPr>
        <p:grpSpPr>
          <a:xfrm flipH="1">
            <a:off x="6977774" y="4418471"/>
            <a:ext cx="4023343" cy="923289"/>
            <a:chOff x="645649" y="1388017"/>
            <a:chExt cx="4023343" cy="923289"/>
          </a:xfrm>
        </p:grpSpPr>
        <p:sp>
          <p:nvSpPr>
            <p:cNvPr id="552" name="Google Shape;552;p6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53" name="Google Shape;553;p6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54" name="Google Shape;554;p6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55" name="Google Shape;555;p6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6" name="Google Shape;556;p6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57" name="Google Shape;557;p6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58" name="Google Shape;558;p62"/>
          <p:cNvSpPr/>
          <p:nvPr/>
        </p:nvSpPr>
        <p:spPr>
          <a:xfrm>
            <a:off x="305820" y="526013"/>
            <a:ext cx="11791584" cy="3817455"/>
          </a:xfrm>
          <a:prstGeom prst="rect">
            <a:avLst/>
          </a:prstGeom>
          <a:noFill/>
          <a:ln>
            <a:noFill/>
          </a:ln>
        </p:spPr>
        <p:txBody>
          <a:bodyPr anchorCtr="0" anchor="t" bIns="45700" lIns="91425" spcFirstLastPara="1" rIns="91425" wrap="square" tIns="45700">
            <a:spAutoFit/>
          </a:bodyPr>
          <a:lstStyle/>
          <a:p>
            <a:pPr indent="-344488" lvl="0" marL="404813" marR="0" rtl="1" algn="just">
              <a:lnSpc>
                <a:spcPct val="115000"/>
              </a:lnSpc>
              <a:spcBef>
                <a:spcPts val="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ينبغي النظر في تقوية وترشيد الأساليب المدرسية </a:t>
            </a:r>
            <a:r>
              <a:rPr lang="en-US" sz="2800">
                <a:latin typeface="Calibri"/>
                <a:ea typeface="Calibri"/>
                <a:cs typeface="Calibri"/>
                <a:sym typeface="Calibri"/>
              </a:rPr>
              <a:t>واللامدرسية</a:t>
            </a:r>
            <a:r>
              <a:rPr b="0" i="0" lang="en-US" sz="2800" u="none" cap="none" strike="noStrike">
                <a:solidFill>
                  <a:srgbClr val="000000"/>
                </a:solidFill>
                <a:latin typeface="Calibri"/>
                <a:ea typeface="Calibri"/>
                <a:cs typeface="Calibri"/>
                <a:sym typeface="Calibri"/>
              </a:rPr>
              <a:t> لمحو الأمية، مع التشديد على مبدأ التكامل بين محو أمية الكبار والتعليم الابتدائي</a:t>
            </a:r>
            <a:r>
              <a:rPr b="0" i="0" lang="en-US" sz="2800" u="none" cap="none" strike="noStrike">
                <a:solidFill>
                  <a:srgbClr val="000000"/>
                </a:solidFill>
                <a:latin typeface="Simplified Arabic"/>
                <a:ea typeface="Simplified Arabic"/>
                <a:cs typeface="Simplified Arabic"/>
                <a:sym typeface="Simplified Arabic"/>
              </a:rPr>
              <a:t> .</a:t>
            </a:r>
            <a:endParaRPr b="0" i="0" sz="2800" u="none" cap="none" strike="noStrike">
              <a:solidFill>
                <a:srgbClr val="000000"/>
              </a:solidFill>
              <a:latin typeface="Simplified Arabic"/>
              <a:ea typeface="Simplified Arabic"/>
              <a:cs typeface="Simplified Arabic"/>
              <a:sym typeface="Simplified Arabic"/>
            </a:endParaRPr>
          </a:p>
          <a:p>
            <a:pPr indent="-344488" lvl="0" marL="404813"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ينبغي إعادة بناء المناهج الدراسية فندخل فيها مبادئ أساسية واقعية في مجال علم البيئة، ونعنى باختيار اللغة، سواء لأغراض التعليم أو لصيانة اللغات المحلية</a:t>
            </a:r>
            <a:r>
              <a:rPr b="0" i="0" lang="en-US" sz="2800" u="none" cap="none" strike="noStrike">
                <a:solidFill>
                  <a:srgbClr val="000000"/>
                </a:solidFill>
                <a:latin typeface="Simplified Arabic"/>
                <a:ea typeface="Simplified Arabic"/>
                <a:cs typeface="Simplified Arabic"/>
                <a:sym typeface="Simplified Arabic"/>
              </a:rPr>
              <a:t> .</a:t>
            </a:r>
            <a:endParaRPr b="0" i="0" sz="2800" u="none" cap="none" strike="noStrike">
              <a:solidFill>
                <a:srgbClr val="000000"/>
              </a:solidFill>
              <a:latin typeface="Simplified Arabic"/>
              <a:ea typeface="Simplified Arabic"/>
              <a:cs typeface="Simplified Arabic"/>
              <a:sym typeface="Simplified Arabic"/>
            </a:endParaRPr>
          </a:p>
          <a:p>
            <a:pPr indent="-344488" lvl="0" marL="404813" marR="0" rtl="1" algn="just">
              <a:lnSpc>
                <a:spcPct val="115000"/>
              </a:lnSpc>
              <a:spcBef>
                <a:spcPts val="1000"/>
              </a:spcBef>
              <a:spcAft>
                <a:spcPts val="0"/>
              </a:spcAft>
              <a:buClr>
                <a:srgbClr val="000000"/>
              </a:buClr>
              <a:buSzPts val="2800"/>
              <a:buFont typeface="Arial"/>
              <a:buChar char="•"/>
            </a:pPr>
            <a:r>
              <a:rPr b="0" i="0" lang="en-US" sz="2800" u="none" cap="none" strike="noStrike">
                <a:solidFill>
                  <a:srgbClr val="000000"/>
                </a:solidFill>
                <a:latin typeface="Calibri"/>
                <a:ea typeface="Calibri"/>
                <a:cs typeface="Calibri"/>
                <a:sym typeface="Calibri"/>
              </a:rPr>
              <a:t>ينبغي المثابرة على تكثيف أنشطة البحث والتقييم الملائمة في المجال التربوي، وعلى الاستغلال المنهجي لنتائج البحث العلمي والثقافي والتكنولوجي لكشف بعض من مشكلات القارة والإحاطة بها والتغلب عليها .</a:t>
            </a:r>
            <a:endParaRPr b="0" i="0" sz="2000" u="none" cap="none" strike="noStrike">
              <a:solidFill>
                <a:srgbClr val="000000"/>
              </a:solidFill>
              <a:latin typeface="Calibri"/>
              <a:ea typeface="Calibri"/>
              <a:cs typeface="Calibri"/>
              <a:sym typeface="Calibri"/>
            </a:endParaRPr>
          </a:p>
        </p:txBody>
      </p:sp>
      <p:sp>
        <p:nvSpPr>
          <p:cNvPr id="559" name="Google Shape;559;p62"/>
          <p:cNvSpPr/>
          <p:nvPr/>
        </p:nvSpPr>
        <p:spPr>
          <a:xfrm>
            <a:off x="2999656" y="5883950"/>
            <a:ext cx="6426100"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51"/>
                                        </p:tgtEl>
                                        <p:attrNameLst>
                                          <p:attrName>style.visibility</p:attrName>
                                        </p:attrNameLst>
                                      </p:cBhvr>
                                      <p:to>
                                        <p:strVal val="visible"/>
                                      </p:to>
                                    </p:set>
                                    <p:animEffect filter="fade" transition="in">
                                      <p:cBhvr>
                                        <p:cTn dur="500"/>
                                        <p:tgtEl>
                                          <p:spTgt spid="5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grpSp>
        <p:nvGrpSpPr>
          <p:cNvPr id="564" name="Google Shape;564;p63"/>
          <p:cNvGrpSpPr/>
          <p:nvPr/>
        </p:nvGrpSpPr>
        <p:grpSpPr>
          <a:xfrm flipH="1">
            <a:off x="6977774" y="4418471"/>
            <a:ext cx="4023343" cy="923289"/>
            <a:chOff x="645649" y="1388017"/>
            <a:chExt cx="4023343" cy="923289"/>
          </a:xfrm>
        </p:grpSpPr>
        <p:sp>
          <p:nvSpPr>
            <p:cNvPr id="565" name="Google Shape;565;p6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66" name="Google Shape;566;p6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67" name="Google Shape;567;p6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68" name="Google Shape;568;p6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9" name="Google Shape;569;p6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70" name="Google Shape;570;p6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71" name="Google Shape;571;p63"/>
          <p:cNvSpPr/>
          <p:nvPr/>
        </p:nvSpPr>
        <p:spPr>
          <a:xfrm>
            <a:off x="305820" y="526013"/>
            <a:ext cx="11791584" cy="5577937"/>
          </a:xfrm>
          <a:prstGeom prst="rect">
            <a:avLst/>
          </a:prstGeom>
          <a:noFill/>
          <a:ln>
            <a:noFill/>
          </a:ln>
        </p:spPr>
        <p:txBody>
          <a:bodyPr anchorCtr="0" anchor="t" bIns="45700" lIns="91425" spcFirstLastPara="1" rIns="91425" wrap="square" tIns="45700">
            <a:spAutoFit/>
          </a:bodyPr>
          <a:lstStyle/>
          <a:p>
            <a:pPr indent="-344488" lvl="0" marL="404813" marR="0" rtl="1" algn="just">
              <a:lnSpc>
                <a:spcPct val="115000"/>
              </a:lnSpc>
              <a:spcBef>
                <a:spcPts val="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ملخص المحاضرة :</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a:t>
            </a:r>
            <a:r>
              <a:rPr b="1" lang="en-US" sz="2800">
                <a:solidFill>
                  <a:srgbClr val="002060"/>
                </a:solidFill>
                <a:latin typeface="Calibri"/>
                <a:ea typeface="Calibri"/>
                <a:cs typeface="Calibri"/>
                <a:sym typeface="Calibri"/>
              </a:rPr>
              <a:t>الإطار</a:t>
            </a:r>
            <a:r>
              <a:rPr b="1" i="0" lang="en-US" sz="2800" u="none" cap="none" strike="noStrike">
                <a:solidFill>
                  <a:srgbClr val="002060"/>
                </a:solidFill>
                <a:latin typeface="Calibri"/>
                <a:ea typeface="Calibri"/>
                <a:cs typeface="Calibri"/>
                <a:sym typeface="Calibri"/>
              </a:rPr>
              <a:t> المفاهيمي الخاص </a:t>
            </a:r>
            <a:r>
              <a:rPr b="1" lang="en-US" sz="2800">
                <a:solidFill>
                  <a:srgbClr val="002060"/>
                </a:solidFill>
                <a:latin typeface="Calibri"/>
                <a:ea typeface="Calibri"/>
                <a:cs typeface="Calibri"/>
                <a:sym typeface="Calibri"/>
              </a:rPr>
              <a:t>بالتخطيط</a:t>
            </a:r>
            <a:r>
              <a:rPr b="1" i="0" lang="en-US" sz="2800" u="none" cap="none" strike="noStrike">
                <a:solidFill>
                  <a:srgbClr val="002060"/>
                </a:solidFill>
                <a:latin typeface="Calibri"/>
                <a:ea typeface="Calibri"/>
                <a:cs typeface="Calibri"/>
                <a:sym typeface="Calibri"/>
              </a:rPr>
              <a:t> والتخطيط التربوي </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أسس كل من التخطيط والتخطيط التربوي</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أهداف التخطيط </a:t>
            </a:r>
            <a:r>
              <a:rPr b="1" lang="en-US" sz="2800">
                <a:solidFill>
                  <a:srgbClr val="002060"/>
                </a:solidFill>
                <a:latin typeface="Calibri"/>
                <a:ea typeface="Calibri"/>
                <a:cs typeface="Calibri"/>
                <a:sym typeface="Calibri"/>
              </a:rPr>
              <a:t>والتخطيط</a:t>
            </a:r>
            <a:r>
              <a:rPr b="1" i="0" lang="en-US" sz="2800" u="none" cap="none" strike="noStrike">
                <a:solidFill>
                  <a:srgbClr val="002060"/>
                </a:solidFill>
                <a:latin typeface="Calibri"/>
                <a:ea typeface="Calibri"/>
                <a:cs typeface="Calibri"/>
                <a:sym typeface="Calibri"/>
              </a:rPr>
              <a:t> التربوي </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أهمية كل من التخطيط والتخطيط التربوي</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معوقات التخطيط والتخطيط التربوي</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نشأة التخطيط التربوي في العالم العربية</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النتائج التي تعود على المجتمع من التخطيط </a:t>
            </a:r>
            <a:endParaRPr/>
          </a:p>
          <a:p>
            <a:pPr indent="-344488" lvl="0" marL="404813" marR="0" rtl="1" algn="just">
              <a:lnSpc>
                <a:spcPct val="115000"/>
              </a:lnSpc>
              <a:spcBef>
                <a:spcPts val="1000"/>
              </a:spcBef>
              <a:spcAft>
                <a:spcPts val="0"/>
              </a:spcAft>
              <a:buClr>
                <a:srgbClr val="000000"/>
              </a:buClr>
              <a:buSzPts val="2800"/>
              <a:buFont typeface="Arial"/>
              <a:buChar char="•"/>
            </a:pPr>
            <a:r>
              <a:rPr b="1" i="0" lang="en-US" sz="2800" u="none" cap="none" strike="noStrike">
                <a:solidFill>
                  <a:srgbClr val="002060"/>
                </a:solidFill>
                <a:latin typeface="Calibri"/>
                <a:ea typeface="Calibri"/>
                <a:cs typeface="Calibri"/>
                <a:sym typeface="Calibri"/>
              </a:rPr>
              <a:t>تناولنا مجموعة من الارشادات التي تساعد في التخطيط  التربوي بشكل ناجح</a:t>
            </a:r>
            <a:r>
              <a:rPr b="1" i="0" lang="en-US" sz="2000" u="none" cap="none" strike="noStrike">
                <a:solidFill>
                  <a:srgbClr val="000000"/>
                </a:solidFill>
                <a:latin typeface="Calibri"/>
                <a:ea typeface="Calibri"/>
                <a:cs typeface="Calibri"/>
                <a:sym typeface="Calibri"/>
              </a:rPr>
              <a:t>.</a:t>
            </a:r>
            <a:endParaRPr b="1" i="0" sz="2000" u="none" cap="none" strike="noStrike">
              <a:solidFill>
                <a:srgbClr val="000000"/>
              </a:solidFill>
              <a:latin typeface="Calibri"/>
              <a:ea typeface="Calibri"/>
              <a:cs typeface="Calibri"/>
              <a:sym typeface="Calibri"/>
            </a:endParaRPr>
          </a:p>
        </p:txBody>
      </p:sp>
      <p:sp>
        <p:nvSpPr>
          <p:cNvPr id="572" name="Google Shape;572;p63"/>
          <p:cNvSpPr/>
          <p:nvPr/>
        </p:nvSpPr>
        <p:spPr>
          <a:xfrm>
            <a:off x="3575720" y="6084862"/>
            <a:ext cx="561662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64"/>
                                        </p:tgtEl>
                                        <p:attrNameLst>
                                          <p:attrName>style.visibility</p:attrName>
                                        </p:attrNameLst>
                                      </p:cBhvr>
                                      <p:to>
                                        <p:strVal val="visible"/>
                                      </p:to>
                                    </p:set>
                                    <p:animEffect filter="fade" transition="in">
                                      <p:cBhvr>
                                        <p:cTn dur="500"/>
                                        <p:tgtEl>
                                          <p:spTgt spid="5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sp>
        <p:nvSpPr>
          <p:cNvPr id="577" name="Google Shape;577;p6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78" name="Google Shape;578;p6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79" name="Google Shape;579;p6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80" name="Google Shape;580;p6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81" name="Google Shape;581;p64"/>
          <p:cNvSpPr/>
          <p:nvPr/>
        </p:nvSpPr>
        <p:spPr>
          <a:xfrm>
            <a:off x="305820" y="526013"/>
            <a:ext cx="11791584" cy="1384995"/>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مصادر المحاضرة: الرجاء الاطلاع على المصادر التالية</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1- التخطيط التربوي المعاصر، صالح أحمد عبابنه، دار المسيرة، 2015 ، ط،1 .</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2- </a:t>
            </a:r>
            <a:r>
              <a:rPr b="1" lang="en-US" sz="2800">
                <a:solidFill>
                  <a:srgbClr val="0C0C0C"/>
                </a:solidFill>
              </a:rPr>
              <a:t>التخطيط</a:t>
            </a:r>
            <a:r>
              <a:rPr b="1" i="0" lang="en-US" sz="2800" u="none" cap="none" strike="noStrike">
                <a:solidFill>
                  <a:srgbClr val="0C0C0C"/>
                </a:solidFill>
                <a:latin typeface="Arial"/>
                <a:ea typeface="Arial"/>
                <a:cs typeface="Arial"/>
                <a:sym typeface="Arial"/>
              </a:rPr>
              <a:t> للتنمية المستدامة، محمد مخلص، حامد الشراري، دار ابن رشد، الرياض، 2023، ط</a:t>
            </a:r>
            <a:r>
              <a:rPr b="1" i="0" lang="en-US" sz="2000" u="none" cap="none" strike="noStrike">
                <a:solidFill>
                  <a:srgbClr val="0C0C0C"/>
                </a:solidFill>
                <a:latin typeface="Arial"/>
                <a:ea typeface="Arial"/>
                <a:cs typeface="Arial"/>
                <a:sym typeface="Arial"/>
              </a:rPr>
              <a:t>1</a:t>
            </a:r>
            <a:endParaRPr b="1" i="0" sz="2000" u="none" cap="none" strike="noStrike">
              <a:solidFill>
                <a:srgbClr val="000000"/>
              </a:solidFill>
              <a:latin typeface="Calibri"/>
              <a:ea typeface="Calibri"/>
              <a:cs typeface="Calibri"/>
              <a:sym typeface="Calibri"/>
            </a:endParaRPr>
          </a:p>
        </p:txBody>
      </p:sp>
      <p:sp>
        <p:nvSpPr>
          <p:cNvPr id="582" name="Google Shape;582;p64"/>
          <p:cNvSpPr/>
          <p:nvPr/>
        </p:nvSpPr>
        <p:spPr>
          <a:xfrm>
            <a:off x="3575720" y="6084862"/>
            <a:ext cx="5616624"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6" name="Shape 586"/>
        <p:cNvGrpSpPr/>
        <p:nvPr/>
      </p:nvGrpSpPr>
      <p:grpSpPr>
        <a:xfrm>
          <a:off x="0" y="0"/>
          <a:ext cx="0" cy="0"/>
          <a:chOff x="0" y="0"/>
          <a:chExt cx="0" cy="0"/>
        </a:xfrm>
      </p:grpSpPr>
      <p:grpSp>
        <p:nvGrpSpPr>
          <p:cNvPr id="587" name="Google Shape;587;p65"/>
          <p:cNvGrpSpPr/>
          <p:nvPr/>
        </p:nvGrpSpPr>
        <p:grpSpPr>
          <a:xfrm flipH="1">
            <a:off x="6977774" y="4418471"/>
            <a:ext cx="4023343" cy="923289"/>
            <a:chOff x="645649" y="1388017"/>
            <a:chExt cx="4023343" cy="923289"/>
          </a:xfrm>
        </p:grpSpPr>
        <p:sp>
          <p:nvSpPr>
            <p:cNvPr id="588" name="Google Shape;588;p6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89" name="Google Shape;589;p6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90" name="Google Shape;590;p6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91" name="Google Shape;591;p6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92" name="Google Shape;592;p6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93" name="Google Shape;593;p6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94" name="Google Shape;594;p65"/>
          <p:cNvSpPr/>
          <p:nvPr/>
        </p:nvSpPr>
        <p:spPr>
          <a:xfrm>
            <a:off x="305820" y="526013"/>
            <a:ext cx="11791584" cy="4669676"/>
          </a:xfrm>
          <a:prstGeom prst="rect">
            <a:avLst/>
          </a:prstGeom>
          <a:noFill/>
          <a:ln>
            <a:noFill/>
          </a:ln>
        </p:spPr>
        <p:txBody>
          <a:bodyPr anchorCtr="0" anchor="t" bIns="45700" lIns="91425" spcFirstLastPara="1" rIns="91425" wrap="square" tIns="45700">
            <a:spAutoFit/>
          </a:bodyPr>
          <a:lstStyle/>
          <a:p>
            <a:pPr indent="-39688" lvl="0" marL="404813" marR="0" rtl="1" algn="ctr">
              <a:lnSpc>
                <a:spcPct val="115000"/>
              </a:lnSpc>
              <a:spcBef>
                <a:spcPts val="0"/>
              </a:spcBef>
              <a:spcAft>
                <a:spcPts val="0"/>
              </a:spcAft>
              <a:buClr>
                <a:srgbClr val="000000"/>
              </a:buClr>
              <a:buSzPts val="4800"/>
              <a:buFont typeface="Arial"/>
              <a:buNone/>
            </a:pPr>
            <a:r>
              <a:t/>
            </a:r>
            <a:endParaRPr b="1" i="0" sz="4800" u="none" cap="none" strike="noStrike">
              <a:solidFill>
                <a:srgbClr val="002060"/>
              </a:solidFill>
              <a:latin typeface="Calibri"/>
              <a:ea typeface="Calibri"/>
              <a:cs typeface="Calibri"/>
              <a:sym typeface="Calibri"/>
            </a:endParaRPr>
          </a:p>
          <a:p>
            <a:pPr indent="-39688" lvl="0" marL="404813" marR="0" rtl="1" algn="ctr">
              <a:lnSpc>
                <a:spcPct val="115000"/>
              </a:lnSpc>
              <a:spcBef>
                <a:spcPts val="1000"/>
              </a:spcBef>
              <a:spcAft>
                <a:spcPts val="0"/>
              </a:spcAft>
              <a:buClr>
                <a:srgbClr val="000000"/>
              </a:buClr>
              <a:buSzPts val="4800"/>
              <a:buFont typeface="Arial"/>
              <a:buNone/>
            </a:pPr>
            <a:r>
              <a:t/>
            </a:r>
            <a:endParaRPr b="1" i="0" sz="4800" u="none" cap="none" strike="noStrike">
              <a:solidFill>
                <a:srgbClr val="002060"/>
              </a:solidFill>
              <a:latin typeface="Calibri"/>
              <a:ea typeface="Calibri"/>
              <a:cs typeface="Calibri"/>
              <a:sym typeface="Calibri"/>
            </a:endParaRPr>
          </a:p>
          <a:p>
            <a:pPr indent="0" lvl="0" marL="60325" marR="0" rtl="1" algn="ctr">
              <a:lnSpc>
                <a:spcPct val="115000"/>
              </a:lnSpc>
              <a:spcBef>
                <a:spcPts val="1000"/>
              </a:spcBef>
              <a:spcAft>
                <a:spcPts val="0"/>
              </a:spcAft>
              <a:buNone/>
            </a:pPr>
            <a:r>
              <a:rPr b="1" i="0" lang="en-US" sz="4800" u="none" cap="none" strike="noStrike">
                <a:solidFill>
                  <a:srgbClr val="002060"/>
                </a:solidFill>
                <a:latin typeface="Calibri"/>
                <a:ea typeface="Calibri"/>
                <a:cs typeface="Calibri"/>
                <a:sym typeface="Calibri"/>
              </a:rPr>
              <a:t>تم الانتهاء من المحاضرة مع خالص الشكر على حسن الاستماع </a:t>
            </a:r>
            <a:endParaRPr/>
          </a:p>
          <a:p>
            <a:pPr indent="0" lvl="0" marL="60325" marR="0" rtl="1" algn="ctr">
              <a:lnSpc>
                <a:spcPct val="115000"/>
              </a:lnSpc>
              <a:spcBef>
                <a:spcPts val="1000"/>
              </a:spcBef>
              <a:spcAft>
                <a:spcPts val="0"/>
              </a:spcAft>
              <a:buNone/>
            </a:pPr>
            <a:r>
              <a:rPr b="1" i="0" lang="en-US" sz="4800" u="none" cap="none" strike="noStrike">
                <a:solidFill>
                  <a:srgbClr val="002060"/>
                </a:solidFill>
                <a:latin typeface="Calibri"/>
                <a:ea typeface="Calibri"/>
                <a:cs typeface="Calibri"/>
                <a:sym typeface="Calibri"/>
              </a:rPr>
              <a:t> مع تمنياتي للجميع بالتوفيق </a:t>
            </a:r>
            <a:r>
              <a:rPr b="1" i="0" lang="en-US" sz="4800" u="none" cap="none" strike="noStrike">
                <a:solidFill>
                  <a:srgbClr val="000000"/>
                </a:solidFill>
                <a:latin typeface="Calibri"/>
                <a:ea typeface="Calibri"/>
                <a:cs typeface="Calibri"/>
                <a:sym typeface="Calibri"/>
              </a:rPr>
              <a:t>.</a:t>
            </a:r>
            <a:endParaRPr b="1" i="0" sz="4800" u="none" cap="none" strike="noStrike">
              <a:solidFill>
                <a:srgbClr val="000000"/>
              </a:solidFill>
              <a:latin typeface="Calibri"/>
              <a:ea typeface="Calibri"/>
              <a:cs typeface="Calibri"/>
              <a:sym typeface="Calibri"/>
            </a:endParaRPr>
          </a:p>
        </p:txBody>
      </p:sp>
      <p:sp>
        <p:nvSpPr>
          <p:cNvPr id="595" name="Google Shape;595;p65"/>
          <p:cNvSpPr/>
          <p:nvPr/>
        </p:nvSpPr>
        <p:spPr>
          <a:xfrm>
            <a:off x="3575720" y="5778500"/>
            <a:ext cx="5850035"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الأولي (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87"/>
                                        </p:tgtEl>
                                        <p:attrNameLst>
                                          <p:attrName>style.visibility</p:attrName>
                                        </p:attrNameLst>
                                      </p:cBhvr>
                                      <p:to>
                                        <p:strVal val="visible"/>
                                      </p:to>
                                    </p:set>
                                    <p:animEffect filter="fade" transition="in">
                                      <p:cBhvr>
                                        <p:cTn dur="500"/>
                                        <p:tgtEl>
                                          <p:spTgt spid="5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