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13.xml" ContentType="application/vnd.openxmlformats-officedocument.presentationml.notesSlide+xml"/>
  <Override PartName="/ppt/notesSlides/notesSlide41.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40.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3"/>
  </p:notesMasterIdLst>
  <p:sldIdLst>
    <p:sldId id="308" r:id="rId2"/>
    <p:sldId id="309" r:id="rId3"/>
    <p:sldId id="467" r:id="rId4"/>
    <p:sldId id="468" r:id="rId5"/>
    <p:sldId id="469" r:id="rId6"/>
    <p:sldId id="470" r:id="rId7"/>
    <p:sldId id="471" r:id="rId8"/>
    <p:sldId id="472" r:id="rId9"/>
    <p:sldId id="473" r:id="rId10"/>
    <p:sldId id="474" r:id="rId11"/>
    <p:sldId id="475" r:id="rId12"/>
    <p:sldId id="476" r:id="rId13"/>
    <p:sldId id="477" r:id="rId14"/>
    <p:sldId id="478" r:id="rId15"/>
    <p:sldId id="479" r:id="rId16"/>
    <p:sldId id="480" r:id="rId17"/>
    <p:sldId id="481" r:id="rId18"/>
    <p:sldId id="482" r:id="rId19"/>
    <p:sldId id="483" r:id="rId20"/>
    <p:sldId id="484" r:id="rId21"/>
    <p:sldId id="485" r:id="rId22"/>
    <p:sldId id="486" r:id="rId23"/>
    <p:sldId id="487" r:id="rId24"/>
    <p:sldId id="488" r:id="rId25"/>
    <p:sldId id="489" r:id="rId26"/>
    <p:sldId id="490" r:id="rId27"/>
    <p:sldId id="491" r:id="rId28"/>
    <p:sldId id="492" r:id="rId29"/>
    <p:sldId id="493" r:id="rId30"/>
    <p:sldId id="494" r:id="rId31"/>
    <p:sldId id="495" r:id="rId32"/>
    <p:sldId id="496" r:id="rId33"/>
    <p:sldId id="497" r:id="rId34"/>
    <p:sldId id="498" r:id="rId35"/>
    <p:sldId id="499" r:id="rId36"/>
    <p:sldId id="500" r:id="rId37"/>
    <p:sldId id="501" r:id="rId38"/>
    <p:sldId id="502" r:id="rId39"/>
    <p:sldId id="503" r:id="rId40"/>
    <p:sldId id="504"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4" autoAdjust="0"/>
    <p:restoredTop sz="84540" autoAdjust="0"/>
  </p:normalViewPr>
  <p:slideViewPr>
    <p:cSldViewPr snapToGrid="0">
      <p:cViewPr varScale="1">
        <p:scale>
          <a:sx n="74" d="100"/>
          <a:sy n="74" d="100"/>
        </p:scale>
        <p:origin x="1027"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7249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01329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21720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3058372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316527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3130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66815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12714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02398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4066658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125909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65198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406452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10969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0949296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45738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1700199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804394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45980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372483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37527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245153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56904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16032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9131762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7749387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6046565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5605449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0022163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5535346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7728957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340692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5206497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1949071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6435873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4309263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8676810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8563311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323244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02098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6" r:id="rId12"/>
    <p:sldLayoutId id="2147483697" r:id="rId13"/>
    <p:sldLayoutId id="2147483681" r:id="rId14"/>
    <p:sldLayoutId id="2147483682" r:id="rId15"/>
    <p:sldLayoutId id="2147483698"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 Id="rId5" Type="http://schemas.openxmlformats.org/officeDocument/2006/relationships/image" Target="../media/image8.jp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63762" y="2469769"/>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1316390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5872" y="2705725"/>
            <a:ext cx="534028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The Future of FinTech</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11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145281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91472" cy="4674806"/>
          </a:xfrm>
          <a:prstGeom prst="rect">
            <a:avLst/>
          </a:prstGeom>
          <a:noFill/>
        </p:spPr>
        <p:txBody>
          <a:bodyPr wrap="square">
            <a:spAutoFit/>
          </a:bodyPr>
          <a:lstStyle/>
          <a:p>
            <a:pPr lvl="1">
              <a:lnSpc>
                <a:spcPct val="125000"/>
              </a:lnSpc>
              <a:spcBef>
                <a:spcPts val="600"/>
              </a:spcBef>
              <a:spcAft>
                <a:spcPts val="600"/>
              </a:spcAft>
            </a:pPr>
            <a:r>
              <a:rPr lang="en-US" sz="2800" b="1" dirty="0"/>
              <a:t>What are the key features and benefits of the Nasdaq SMARTS Market Surveillance Technologies?</a:t>
            </a:r>
          </a:p>
          <a:p>
            <a:pPr lvl="1">
              <a:lnSpc>
                <a:spcPct val="125000"/>
              </a:lnSpc>
              <a:spcBef>
                <a:spcPts val="600"/>
              </a:spcBef>
              <a:spcAft>
                <a:spcPts val="600"/>
              </a:spcAft>
            </a:pPr>
            <a:r>
              <a:rPr lang="en-US" sz="2400" dirty="0"/>
              <a:t>Answer: Nasdaq SMARTS Market Surveillance Technologies represent a comprehensive suite of tools designed to monitor and analyze trading activities across various markets to detect and prevent market manipulation and other forms of market abuse. The key features and benefits of Nasdaq SMARTS include:</a:t>
            </a:r>
          </a:p>
          <a:p>
            <a:pPr lvl="1">
              <a:lnSpc>
                <a:spcPct val="125000"/>
              </a:lnSpc>
              <a:spcBef>
                <a:spcPts val="600"/>
              </a:spcBef>
              <a:spcAft>
                <a:spcPts val="600"/>
              </a:spcAft>
            </a:pPr>
            <a:r>
              <a:rPr lang="en-US" sz="2400" dirty="0"/>
              <a:t>1. Real-Time Surveillance, 2. Advanced Analytics, 3. Cross-Market Surveillance, 4. Customizable Alert System, 5. Regulatory Compliance, 6. Global Application, 7. Data Integration.</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424084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801314"/>
          </a:xfrm>
          <a:prstGeom prst="rect">
            <a:avLst/>
          </a:prstGeom>
          <a:noFill/>
        </p:spPr>
        <p:txBody>
          <a:bodyPr wrap="square">
            <a:spAutoFit/>
          </a:bodyPr>
          <a:lstStyle/>
          <a:p>
            <a:pPr lvl="1">
              <a:lnSpc>
                <a:spcPct val="125000"/>
              </a:lnSpc>
              <a:spcBef>
                <a:spcPts val="600"/>
              </a:spcBef>
              <a:spcAft>
                <a:spcPts val="600"/>
              </a:spcAft>
            </a:pPr>
            <a:r>
              <a:rPr lang="en-US" sz="2800" b="1" dirty="0"/>
              <a:t>What does navigating regulatory services in finance involve and what are the key considerations for financial institutions?</a:t>
            </a:r>
          </a:p>
          <a:p>
            <a:pPr lvl="1">
              <a:lnSpc>
                <a:spcPct val="125000"/>
              </a:lnSpc>
              <a:spcBef>
                <a:spcPts val="600"/>
              </a:spcBef>
              <a:spcAft>
                <a:spcPts val="600"/>
              </a:spcAft>
            </a:pPr>
            <a:r>
              <a:rPr lang="en-US" sz="2400" dirty="0"/>
              <a:t>Answer: Navigating regulatory services in finance involves understanding and adhering to a complex set of laws and regulations that govern the operations of financial institutions. The key considerations include:</a:t>
            </a:r>
          </a:p>
          <a:p>
            <a:pPr marL="800100" lvl="1" indent="-342900">
              <a:spcBef>
                <a:spcPts val="600"/>
              </a:spcBef>
              <a:spcAft>
                <a:spcPts val="600"/>
              </a:spcAft>
              <a:buFont typeface="Arial" panose="020B0604020202020204" pitchFamily="34" charset="0"/>
              <a:buChar char="•"/>
            </a:pPr>
            <a:r>
              <a:rPr lang="en-US" sz="2400" dirty="0"/>
              <a:t>Understanding Regulatory Bodies</a:t>
            </a:r>
          </a:p>
          <a:p>
            <a:pPr marL="800100" lvl="1" indent="-342900">
              <a:spcBef>
                <a:spcPts val="600"/>
              </a:spcBef>
              <a:spcAft>
                <a:spcPts val="600"/>
              </a:spcAft>
              <a:buFont typeface="Arial" panose="020B0604020202020204" pitchFamily="34" charset="0"/>
              <a:buChar char="•"/>
            </a:pPr>
            <a:r>
              <a:rPr lang="en-US" sz="2400" dirty="0"/>
              <a:t>Compliance with Laws and Regulations</a:t>
            </a:r>
          </a:p>
          <a:p>
            <a:pPr marL="800100" lvl="1" indent="-342900">
              <a:spcBef>
                <a:spcPts val="600"/>
              </a:spcBef>
              <a:spcAft>
                <a:spcPts val="600"/>
              </a:spcAft>
              <a:buFont typeface="Arial" panose="020B0604020202020204" pitchFamily="34" charset="0"/>
              <a:buChar char="•"/>
            </a:pPr>
            <a:r>
              <a:rPr lang="en-US" sz="2400" dirty="0"/>
              <a:t>Implementing Compliance Programs</a:t>
            </a:r>
          </a:p>
          <a:p>
            <a:pPr marL="800100" lvl="1" indent="-342900">
              <a:spcBef>
                <a:spcPts val="600"/>
              </a:spcBef>
              <a:spcAft>
                <a:spcPts val="600"/>
              </a:spcAft>
              <a:buFont typeface="Arial" panose="020B0604020202020204" pitchFamily="34" charset="0"/>
              <a:buChar char="•"/>
            </a:pPr>
            <a:r>
              <a:rPr lang="en-US" sz="2400" dirty="0"/>
              <a:t>Keeping Up with Changes.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984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739759"/>
          </a:xfrm>
          <a:prstGeom prst="rect">
            <a:avLst/>
          </a:prstGeom>
          <a:noFill/>
        </p:spPr>
        <p:txBody>
          <a:bodyPr wrap="square">
            <a:spAutoFit/>
          </a:bodyPr>
          <a:lstStyle/>
          <a:p>
            <a:pPr lvl="1">
              <a:lnSpc>
                <a:spcPct val="125000"/>
              </a:lnSpc>
              <a:spcBef>
                <a:spcPts val="600"/>
              </a:spcBef>
              <a:spcAft>
                <a:spcPts val="600"/>
              </a:spcAft>
            </a:pPr>
            <a:r>
              <a:rPr lang="en-US" sz="2800" b="1" dirty="0"/>
              <a:t>What is Risk Management Software and what are its key features and benefits in the financial sector?</a:t>
            </a:r>
          </a:p>
          <a:p>
            <a:pPr lvl="1">
              <a:lnSpc>
                <a:spcPct val="125000"/>
              </a:lnSpc>
              <a:spcBef>
                <a:spcPts val="600"/>
              </a:spcBef>
              <a:spcAft>
                <a:spcPts val="600"/>
              </a:spcAft>
            </a:pPr>
            <a:r>
              <a:rPr lang="en-US" sz="2400" dirty="0"/>
              <a:t>Answer: Risk Management Software is a type of application or suite of tools designed to help organizations identify, assess, manage, and mitigate various types of risks they face, particularly in the financial sector. Key features and benefits of such software include:</a:t>
            </a:r>
          </a:p>
          <a:p>
            <a:pPr marL="800100" lvl="1" indent="-342900">
              <a:spcBef>
                <a:spcPts val="600"/>
              </a:spcBef>
              <a:spcAft>
                <a:spcPts val="600"/>
              </a:spcAft>
              <a:buFont typeface="Arial" panose="020B0604020202020204" pitchFamily="34" charset="0"/>
              <a:buChar char="•"/>
            </a:pPr>
            <a:r>
              <a:rPr lang="en-US" sz="2400" dirty="0"/>
              <a:t>Risk Identification and Assessment.</a:t>
            </a:r>
          </a:p>
          <a:p>
            <a:pPr marL="800100" lvl="1" indent="-342900">
              <a:spcBef>
                <a:spcPts val="600"/>
              </a:spcBef>
              <a:spcAft>
                <a:spcPts val="600"/>
              </a:spcAft>
              <a:buFont typeface="Arial" panose="020B0604020202020204" pitchFamily="34" charset="0"/>
              <a:buChar char="•"/>
            </a:pPr>
            <a:r>
              <a:rPr lang="en-US" sz="2400" dirty="0"/>
              <a:t>Risk Monitoring and Reporting.</a:t>
            </a:r>
          </a:p>
          <a:p>
            <a:pPr marL="800100" lvl="1" indent="-342900">
              <a:spcBef>
                <a:spcPts val="600"/>
              </a:spcBef>
              <a:spcAft>
                <a:spcPts val="600"/>
              </a:spcAft>
              <a:buFont typeface="Arial" panose="020B0604020202020204" pitchFamily="34" charset="0"/>
              <a:buChar char="•"/>
            </a:pPr>
            <a:r>
              <a:rPr lang="en-US" sz="2400" dirty="0"/>
              <a:t>Compliance Management.</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080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544980"/>
            <a:ext cx="11552704" cy="507831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t>To analyze how emerging technologies will reshape the financial services industry.</a:t>
            </a:r>
          </a:p>
          <a:p>
            <a:pPr marL="800100" lvl="1" indent="-342900">
              <a:spcBef>
                <a:spcPts val="600"/>
              </a:spcBef>
              <a:spcAft>
                <a:spcPts val="600"/>
              </a:spcAft>
              <a:buFont typeface="Arial" panose="020B0604020202020204" pitchFamily="34" charset="0"/>
              <a:buChar char="•"/>
            </a:pPr>
            <a:r>
              <a:rPr lang="en-US" sz="2400" b="1" dirty="0"/>
              <a:t>To conduct an academic analysis of the five game-changing factors influencing the future of FinTech.</a:t>
            </a:r>
          </a:p>
          <a:p>
            <a:pPr marL="800100" lvl="1" indent="-342900">
              <a:spcBef>
                <a:spcPts val="600"/>
              </a:spcBef>
              <a:spcAft>
                <a:spcPts val="600"/>
              </a:spcAft>
              <a:buFont typeface="Arial" panose="020B0604020202020204" pitchFamily="34" charset="0"/>
              <a:buChar char="•"/>
            </a:pPr>
            <a:r>
              <a:rPr lang="en-US" sz="2400" b="1" dirty="0"/>
              <a:t>To explore the Future Landscape of Financial Services:</a:t>
            </a:r>
          </a:p>
          <a:p>
            <a:pPr marL="800100" lvl="1" indent="-342900">
              <a:spcBef>
                <a:spcPts val="600"/>
              </a:spcBef>
              <a:spcAft>
                <a:spcPts val="600"/>
              </a:spcAft>
              <a:buFont typeface="Arial" panose="020B0604020202020204" pitchFamily="34" charset="0"/>
              <a:buChar char="•"/>
            </a:pPr>
            <a:r>
              <a:rPr lang="en-US" sz="2400" b="1" dirty="0"/>
              <a:t>To investigate the potential future scenarios and trends in the financial services sector.</a:t>
            </a:r>
          </a:p>
          <a:p>
            <a:pPr marL="800100" lvl="1" indent="-342900">
              <a:spcBef>
                <a:spcPts val="600"/>
              </a:spcBef>
              <a:spcAft>
                <a:spcPts val="600"/>
              </a:spcAft>
              <a:buFont typeface="Arial" panose="020B0604020202020204" pitchFamily="34" charset="0"/>
              <a:buChar char="•"/>
            </a:pPr>
            <a:r>
              <a:rPr lang="en-US" sz="2400" b="1" dirty="0"/>
              <a:t>To examine the upcoming technologies and their applications within the FinTech industry.</a:t>
            </a:r>
          </a:p>
          <a:p>
            <a:pPr marL="800100" lvl="1" indent="-342900">
              <a:spcBef>
                <a:spcPts val="600"/>
              </a:spcBef>
              <a:spcAft>
                <a:spcPts val="600"/>
              </a:spcAft>
              <a:buFont typeface="Arial" panose="020B0604020202020204" pitchFamily="34" charset="0"/>
              <a:buChar char="•"/>
            </a:pPr>
            <a:r>
              <a:rPr lang="en-US" sz="2400" b="1" dirty="0"/>
              <a:t>To explore the shift in focus from being product vendors to becoming solution providers in the financial sector.</a:t>
            </a:r>
          </a:p>
          <a:p>
            <a:pPr marL="800100" lvl="1" indent="-342900">
              <a:spcBef>
                <a:spcPts val="600"/>
              </a:spcBef>
              <a:spcAft>
                <a:spcPts val="600"/>
              </a:spcAft>
              <a:buFont typeface="Arial" panose="020B0604020202020204" pitchFamily="34" charset="0"/>
              <a:buChar char="•"/>
            </a:pPr>
            <a:r>
              <a:rPr lang="en-US" sz="2400" b="1" dirty="0"/>
              <a:t>To maximize Data Advantage for Banks: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8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30629" y="1640511"/>
            <a:ext cx="11861346" cy="455509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t>To analyze the Tripartite Innovation Ecosystem in FinTech:</a:t>
            </a:r>
          </a:p>
          <a:p>
            <a:pPr marL="800100" lvl="1" indent="-342900">
              <a:spcBef>
                <a:spcPts val="600"/>
              </a:spcBef>
              <a:spcAft>
                <a:spcPts val="600"/>
              </a:spcAft>
              <a:buFont typeface="Arial" panose="020B0604020202020204" pitchFamily="34" charset="0"/>
              <a:buChar char="•"/>
            </a:pPr>
            <a:r>
              <a:rPr lang="en-US" sz="2400" b="1" dirty="0"/>
              <a:t>To examine the three-way innovation ecosystem shaping the future of FinTech.</a:t>
            </a:r>
          </a:p>
          <a:p>
            <a:pPr marL="800100" lvl="1" indent="-342900">
              <a:spcBef>
                <a:spcPts val="600"/>
              </a:spcBef>
              <a:spcAft>
                <a:spcPts val="600"/>
              </a:spcAft>
              <a:buFont typeface="Arial" panose="020B0604020202020204" pitchFamily="34" charset="0"/>
              <a:buChar char="•"/>
            </a:pPr>
            <a:r>
              <a:rPr lang="en-US" sz="2400" b="1" dirty="0"/>
              <a:t>To enhance Customer Experience through Banks' Collaboration with FinTech Start-ups:</a:t>
            </a:r>
          </a:p>
          <a:p>
            <a:pPr marL="800100" lvl="1" indent="-342900">
              <a:spcBef>
                <a:spcPts val="600"/>
              </a:spcBef>
              <a:spcAft>
                <a:spcPts val="600"/>
              </a:spcAft>
              <a:buFont typeface="Arial" panose="020B0604020202020204" pitchFamily="34" charset="0"/>
              <a:buChar char="•"/>
            </a:pPr>
            <a:r>
              <a:rPr lang="en-US" sz="2400" b="1" dirty="0"/>
              <a:t>To explore how banks can partner with FinTech start-ups to create integrated customer experiences.</a:t>
            </a:r>
          </a:p>
          <a:p>
            <a:pPr marL="800100" lvl="1" indent="-342900">
              <a:spcBef>
                <a:spcPts val="600"/>
              </a:spcBef>
              <a:spcAft>
                <a:spcPts val="600"/>
              </a:spcAft>
              <a:buFont typeface="Arial" panose="020B0604020202020204" pitchFamily="34" charset="0"/>
              <a:buChar char="•"/>
            </a:pPr>
            <a:r>
              <a:rPr lang="en-US" sz="2400" b="1" dirty="0"/>
              <a:t>To analyze the various collaborations between traditional banks and FinTech start-ups.</a:t>
            </a:r>
          </a:p>
          <a:p>
            <a:pPr marL="800100" lvl="1" indent="-342900">
              <a:spcBef>
                <a:spcPts val="600"/>
              </a:spcBef>
              <a:spcAft>
                <a:spcPts val="600"/>
              </a:spcAft>
              <a:buFont typeface="Arial" panose="020B0604020202020204" pitchFamily="34" charset="0"/>
              <a:buChar char="•"/>
            </a:pPr>
            <a:r>
              <a:rPr lang="en-US" sz="2400" b="1" dirty="0"/>
              <a:t>To explore the specific effects and transformations FinTech is bringing to the retail banking sector</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5762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18565" y="1644993"/>
            <a:ext cx="10546976" cy="4213141"/>
          </a:xfrm>
          <a:prstGeom prst="rect">
            <a:avLst/>
          </a:prstGeom>
          <a:noFill/>
        </p:spPr>
        <p:txBody>
          <a:bodyPr wrap="square">
            <a:spAutoFit/>
          </a:bodyPr>
          <a:lstStyle/>
          <a:p>
            <a:pPr marL="182880" lvl="1" indent="-182880">
              <a:lnSpc>
                <a:spcPct val="125000"/>
              </a:lnSpc>
              <a:spcBef>
                <a:spcPts val="600"/>
              </a:spcBef>
              <a:spcAft>
                <a:spcPts val="600"/>
              </a:spcAft>
              <a:buFont typeface="Arial" panose="020B0604020202020204" pitchFamily="34" charset="0"/>
              <a:buChar char="•"/>
            </a:pPr>
            <a:r>
              <a:rPr lang="en-US" sz="2400" b="1" dirty="0"/>
              <a:t>Digital Disruption Continues: The financial sector is experiencing digital disruption, but its fundamental services remain the same.</a:t>
            </a:r>
          </a:p>
          <a:p>
            <a:pPr marL="182880" lvl="1" indent="-182880">
              <a:lnSpc>
                <a:spcPct val="125000"/>
              </a:lnSpc>
              <a:spcBef>
                <a:spcPts val="600"/>
              </a:spcBef>
              <a:spcAft>
                <a:spcPts val="600"/>
              </a:spcAft>
              <a:buFont typeface="Arial" panose="020B0604020202020204" pitchFamily="34" charset="0"/>
              <a:buChar char="•"/>
            </a:pPr>
            <a:r>
              <a:rPr lang="en-US" sz="2400" b="1" dirty="0"/>
              <a:t>Technological Transformation: New technologies are revolutionizing the delivery of financial services, enhancing convenience, speed, and efficiency.</a:t>
            </a:r>
          </a:p>
          <a:p>
            <a:pPr marL="182880" lvl="1" indent="-182880">
              <a:lnSpc>
                <a:spcPct val="125000"/>
              </a:lnSpc>
              <a:spcBef>
                <a:spcPts val="600"/>
              </a:spcBef>
              <a:spcAft>
                <a:spcPts val="600"/>
              </a:spcAft>
              <a:buFont typeface="Arial" panose="020B0604020202020204" pitchFamily="34" charset="0"/>
              <a:buChar char="•"/>
            </a:pPr>
            <a:r>
              <a:rPr lang="en-US" sz="2400" b="1" dirty="0"/>
              <a:t>FinTech's Growing Influence: FinTech is reshaping the financial industry, indicating a significant shift in how services will be provided in the future.</a:t>
            </a:r>
          </a:p>
          <a:p>
            <a:pPr marL="182880" lvl="1" indent="-182880">
              <a:lnSpc>
                <a:spcPct val="125000"/>
              </a:lnSpc>
              <a:spcBef>
                <a:spcPts val="600"/>
              </a:spcBef>
              <a:spcAft>
                <a:spcPts val="600"/>
              </a:spcAft>
              <a:buFont typeface="Arial" panose="020B0604020202020204" pitchFamily="34" charset="0"/>
              <a:buChar char="•"/>
            </a:pPr>
            <a:r>
              <a:rPr lang="en-US" sz="2400" b="1" dirty="0"/>
              <a:t>Decrease in Cash Use: There is a trend towards declining cash transactions and an increase in non-cash payments, expected to grow significantly by 2020.</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125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1074" y="1985956"/>
            <a:ext cx="10925050" cy="4108817"/>
          </a:xfrm>
          <a:prstGeom prst="rect">
            <a:avLst/>
          </a:prstGeom>
          <a:noFill/>
        </p:spPr>
        <p:txBody>
          <a:bodyPr wrap="square">
            <a:spAutoFit/>
          </a:bodyPr>
          <a:lstStyle/>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Non-Cash Payments Growing</a:t>
            </a:r>
            <a:r>
              <a:rPr kumimoji="0" lang="en-US" altLang="en-US" sz="2400" b="0" i="0" u="none" strike="noStrike" cap="none" normalizeH="0" baseline="0" dirty="0">
                <a:ln>
                  <a:noFill/>
                </a:ln>
                <a:solidFill>
                  <a:schemeClr val="tx1"/>
                </a:solidFill>
                <a:effectLst/>
                <a:latin typeface="Arial" panose="020B0604020202020204" pitchFamily="34" charset="0"/>
              </a:rPr>
              <a:t>: Global economic growth, improved payment systems, and e-commerce are driving rapid increases in non-cash transactions.</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Digital and Mobile Payments Rising</a:t>
            </a:r>
            <a:r>
              <a:rPr kumimoji="0" lang="en-US" altLang="en-US" sz="2400" b="0" i="0" u="none" strike="noStrike" cap="none" normalizeH="0" baseline="0" dirty="0">
                <a:ln>
                  <a:noFill/>
                </a:ln>
                <a:solidFill>
                  <a:schemeClr val="tx1"/>
                </a:solidFill>
                <a:effectLst/>
                <a:latin typeface="Arial" panose="020B0604020202020204" pitchFamily="34" charset="0"/>
              </a:rPr>
              <a:t>: Digital currencies and mobile payments are seeing significant growth.</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Alternative Financing Expanding</a:t>
            </a:r>
            <a:r>
              <a:rPr kumimoji="0" lang="en-US" altLang="en-US" sz="2400" b="0" i="0" u="none" strike="noStrike" cap="none" normalizeH="0" baseline="0" dirty="0">
                <a:ln>
                  <a:noFill/>
                </a:ln>
                <a:solidFill>
                  <a:schemeClr val="tx1"/>
                </a:solidFill>
                <a:effectLst/>
                <a:latin typeface="Arial" panose="020B0604020202020204" pitchFamily="34" charset="0"/>
              </a:rPr>
              <a:t>: Rising global financing needs boost alternative methods, with investable assets reaching new highs.</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E-Commerce and Cryptocurrencies Shaping Payments</a:t>
            </a:r>
            <a:r>
              <a:rPr kumimoji="0" lang="en-US" altLang="en-US" sz="2400" b="0" i="0" u="none" strike="noStrike" cap="none" normalizeH="0" baseline="0" dirty="0">
                <a:ln>
                  <a:noFill/>
                </a:ln>
                <a:solidFill>
                  <a:schemeClr val="tx1"/>
                </a:solidFill>
                <a:effectLst/>
                <a:latin typeface="Arial" panose="020B0604020202020204" pitchFamily="34" charset="0"/>
              </a:rPr>
              <a:t>: E-commerce and cryptocurrency adoption, like Bitcoin and Ripple, are transforming payment methods, accelerating digitalization. </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27118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38359" y="1905506"/>
            <a:ext cx="11192435" cy="4432752"/>
          </a:xfrm>
          <a:prstGeom prst="rect">
            <a:avLst/>
          </a:prstGeom>
          <a:noFill/>
        </p:spPr>
        <p:txBody>
          <a:bodyPr wrap="square">
            <a:spAutoFit/>
          </a:bodyPr>
          <a:lstStyle/>
          <a:p>
            <a:pPr marL="0" marR="0" lvl="0" indent="0" algn="l" defTabSz="914400" rtl="0" eaLnBrk="0" fontAlgn="base" latinLnBrk="0" hangingPunct="0">
              <a:lnSpc>
                <a:spcPct val="125000"/>
              </a:lnSpc>
              <a:spcBef>
                <a:spcPts val="600"/>
              </a:spcBef>
              <a:spcAft>
                <a:spcPts val="12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Rising Demand for Asset Management</a:t>
            </a:r>
            <a:r>
              <a:rPr kumimoji="0" lang="en-US" altLang="en-US" sz="2400" b="0" i="0" u="none" strike="noStrike" cap="none" normalizeH="0" baseline="0" dirty="0">
                <a:ln>
                  <a:noFill/>
                </a:ln>
                <a:solidFill>
                  <a:schemeClr val="tx1"/>
                </a:solidFill>
                <a:effectLst/>
                <a:latin typeface="Arial" panose="020B0604020202020204" pitchFamily="34" charset="0"/>
              </a:rPr>
              <a:t>: Growth in investable assets is fueling demand for asset management services.</a:t>
            </a:r>
          </a:p>
          <a:p>
            <a:pPr marL="0" marR="0" lvl="0" indent="0" algn="l" defTabSz="914400" rtl="0" eaLnBrk="0" fontAlgn="base" latinLnBrk="0" hangingPunct="0">
              <a:lnSpc>
                <a:spcPct val="125000"/>
              </a:lnSpc>
              <a:spcBef>
                <a:spcPts val="600"/>
              </a:spcBef>
              <a:spcAft>
                <a:spcPts val="12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Expansion of Robo Advisors</a:t>
            </a:r>
            <a:r>
              <a:rPr kumimoji="0" lang="en-US" altLang="en-US" sz="2400" b="0" i="0" u="none" strike="noStrike" cap="none" normalizeH="0" baseline="0" dirty="0">
                <a:ln>
                  <a:noFill/>
                </a:ln>
                <a:solidFill>
                  <a:schemeClr val="tx1"/>
                </a:solidFill>
                <a:effectLst/>
                <a:latin typeface="Arial" panose="020B0604020202020204" pitchFamily="34" charset="0"/>
              </a:rPr>
              <a:t>: By 2014, </a:t>
            </a:r>
            <a:r>
              <a:rPr kumimoji="0" lang="en-US" altLang="en-US" sz="2400" b="0" i="0" u="none" strike="noStrike" cap="none" normalizeH="0" baseline="0" dirty="0" err="1">
                <a:ln>
                  <a:noFill/>
                </a:ln>
                <a:solidFill>
                  <a:schemeClr val="tx1"/>
                </a:solidFill>
                <a:effectLst/>
                <a:latin typeface="Arial" panose="020B0604020202020204" pitchFamily="34" charset="0"/>
              </a:rPr>
              <a:t>robo</a:t>
            </a:r>
            <a:r>
              <a:rPr kumimoji="0" lang="en-US" altLang="en-US" sz="2400" b="0" i="0" u="none" strike="noStrike" cap="none" normalizeH="0" baseline="0" dirty="0">
                <a:ln>
                  <a:noFill/>
                </a:ln>
                <a:solidFill>
                  <a:schemeClr val="tx1"/>
                </a:solidFill>
                <a:effectLst/>
                <a:latin typeface="Arial" panose="020B0604020202020204" pitchFamily="34" charset="0"/>
              </a:rPr>
              <a:t> advisors managed $19 billion globally, with growth driven by personalized, cost-efficient solutions.</a:t>
            </a:r>
          </a:p>
          <a:p>
            <a:pPr marL="0" marR="0" lvl="0" indent="0" algn="l" defTabSz="914400" rtl="0" eaLnBrk="0" fontAlgn="base" latinLnBrk="0" hangingPunct="0">
              <a:lnSpc>
                <a:spcPct val="125000"/>
              </a:lnSpc>
              <a:spcBef>
                <a:spcPts val="600"/>
              </a:spcBef>
              <a:spcAft>
                <a:spcPts val="12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Benefits of Virtual Advisors</a:t>
            </a:r>
            <a:r>
              <a:rPr kumimoji="0" lang="en-US" altLang="en-US" sz="2400" b="0" i="0" u="none" strike="noStrike" cap="none" normalizeH="0" baseline="0" dirty="0">
                <a:ln>
                  <a:noFill/>
                </a:ln>
                <a:solidFill>
                  <a:schemeClr val="tx1"/>
                </a:solidFill>
                <a:effectLst/>
                <a:latin typeface="Arial" panose="020B0604020202020204" pitchFamily="34" charset="0"/>
              </a:rPr>
              <a:t>: Virtual advisors offer smart rebalancing, 24/7 access, and lower fees than traditional advisors.</a:t>
            </a:r>
          </a:p>
          <a:p>
            <a:pPr marL="0" marR="0" lvl="0" indent="0" algn="l" defTabSz="914400" rtl="0" eaLnBrk="0" fontAlgn="base" latinLnBrk="0" hangingPunct="0">
              <a:lnSpc>
                <a:spcPct val="125000"/>
              </a:lnSpc>
              <a:spcBef>
                <a:spcPts val="600"/>
              </a:spcBef>
              <a:spcAft>
                <a:spcPts val="12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Enhanced Investment Decisions</a:t>
            </a:r>
            <a:r>
              <a:rPr kumimoji="0" lang="en-US" altLang="en-US" sz="2400" b="0" i="0" u="none" strike="noStrike" cap="none" normalizeH="0" baseline="0" dirty="0">
                <a:ln>
                  <a:noFill/>
                </a:ln>
                <a:solidFill>
                  <a:schemeClr val="tx1"/>
                </a:solidFill>
                <a:effectLst/>
                <a:latin typeface="Arial" panose="020B0604020202020204" pitchFamily="34" charset="0"/>
              </a:rPr>
              <a:t>: Market players are leveraging new information for investment, compliance, and reporting </a:t>
            </a:r>
          </a:p>
        </p:txBody>
      </p:sp>
    </p:spTree>
    <p:extLst>
      <p:ext uri="{BB962C8B-B14F-4D97-AF65-F5344CB8AC3E}">
        <p14:creationId xmlns:p14="http://schemas.microsoft.com/office/powerpoint/2010/main" val="1253900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985980"/>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Customer Experience:</a:t>
            </a:r>
          </a:p>
          <a:p>
            <a:pPr marL="640080" lvl="2" indent="-182880">
              <a:spcBef>
                <a:spcPts val="600"/>
              </a:spcBef>
              <a:spcAft>
                <a:spcPts val="600"/>
              </a:spcAft>
              <a:buFont typeface="Arial" panose="020B0604020202020204" pitchFamily="34" charset="0"/>
              <a:buChar char="•"/>
            </a:pPr>
            <a:r>
              <a:rPr lang="en-US" sz="2400" dirty="0"/>
              <a:t>Customer Expectations: Rising demand for simplicity, speed, and convenience in financial services driven by digital advancements.</a:t>
            </a:r>
          </a:p>
          <a:p>
            <a:pPr marL="640080" lvl="2" indent="-182880">
              <a:spcBef>
                <a:spcPts val="600"/>
              </a:spcBef>
              <a:spcAft>
                <a:spcPts val="600"/>
              </a:spcAft>
              <a:buFont typeface="Arial" panose="020B0604020202020204" pitchFamily="34" charset="0"/>
              <a:buChar char="•"/>
            </a:pPr>
            <a:r>
              <a:rPr lang="en-US" sz="2400" dirty="0"/>
              <a:t>FinTech's Focus: Emphasis on client-centric models, enhancing front-end tools, and offering multi-channel interactions.</a:t>
            </a:r>
          </a:p>
          <a:p>
            <a:pPr marL="640080" lvl="2" indent="-182880">
              <a:spcBef>
                <a:spcPts val="600"/>
              </a:spcBef>
              <a:spcAft>
                <a:spcPts val="600"/>
              </a:spcAft>
              <a:buFont typeface="Arial" panose="020B0604020202020204" pitchFamily="34" charset="0"/>
              <a:buChar char="•"/>
            </a:pPr>
            <a:r>
              <a:rPr lang="en-US" sz="2400" dirty="0"/>
              <a:t>Improving Experience: FinTech enriches customer experience through services like PFMs, Blockchain, and API-based banking.</a:t>
            </a:r>
          </a:p>
          <a:p>
            <a:pPr marL="640080" lvl="2" indent="-182880">
              <a:spcBef>
                <a:spcPts val="600"/>
              </a:spcBef>
              <a:spcAft>
                <a:spcPts val="600"/>
              </a:spcAft>
              <a:buFont typeface="Arial" panose="020B0604020202020204" pitchFamily="34" charset="0"/>
              <a:buChar char="•"/>
            </a:pPr>
            <a:r>
              <a:rPr lang="en-US" sz="2400" dirty="0"/>
              <a:t>IT Flexibility: Increased adaptability in IT architectures and networks is revolutionizing the financial services sector.</a:t>
            </a:r>
          </a:p>
          <a:p>
            <a:pPr marL="640080" lvl="2" indent="-182880">
              <a:spcBef>
                <a:spcPts val="600"/>
              </a:spcBef>
              <a:spcAft>
                <a:spcPts val="600"/>
              </a:spcAft>
              <a:buFont typeface="Arial" panose="020B0604020202020204" pitchFamily="34" charset="0"/>
              <a:buChar char="•"/>
            </a:pPr>
            <a:r>
              <a:rPr lang="en-US" sz="2400" dirty="0"/>
              <a:t>Adaptation Challenge: Traditional financial institutions must evolve their business models and IT systems to remain competitive.</a:t>
            </a:r>
          </a:p>
        </p:txBody>
      </p:sp>
    </p:spTree>
    <p:extLst>
      <p:ext uri="{BB962C8B-B14F-4D97-AF65-F5344CB8AC3E}">
        <p14:creationId xmlns:p14="http://schemas.microsoft.com/office/powerpoint/2010/main" val="904355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76758" y="1844348"/>
            <a:ext cx="10342536" cy="4117730"/>
          </a:xfrm>
          <a:prstGeom prst="rect">
            <a:avLst/>
          </a:prstGeom>
          <a:noFill/>
        </p:spPr>
        <p:txBody>
          <a:bodyPr wrap="square">
            <a:spAutoFit/>
          </a:bodyPr>
          <a:lstStyle/>
          <a:p>
            <a:pPr marL="342900" marR="0" lvl="0" indent="-342900" algn="l" defTabSz="914400" rtl="0" eaLnBrk="0" fontAlgn="base" latinLnBrk="0" hangingPunct="0">
              <a:lnSpc>
                <a:spcPct val="114000"/>
              </a:lnSpc>
              <a:spcBef>
                <a:spcPts val="600"/>
              </a:spcBef>
              <a:spcAft>
                <a:spcPts val="12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Finance-Technology Collaboration</a:t>
            </a:r>
            <a:r>
              <a:rPr kumimoji="0" lang="en-US" altLang="en-US" sz="2400" b="0" i="0" u="none" strike="noStrike" cap="none" normalizeH="0" baseline="0" dirty="0">
                <a:ln>
                  <a:noFill/>
                </a:ln>
                <a:solidFill>
                  <a:schemeClr val="tx1"/>
                </a:solidFill>
                <a:effectLst/>
                <a:latin typeface="Arial" panose="020B0604020202020204" pitchFamily="34" charset="0"/>
              </a:rPr>
              <a:t>: The fusion of finance and technology is breaking traditional business boundaries.</a:t>
            </a:r>
          </a:p>
          <a:p>
            <a:pPr marL="342900" marR="0" lvl="0" indent="-342900" algn="l" defTabSz="914400" rtl="0" eaLnBrk="0" fontAlgn="base" latinLnBrk="0" hangingPunct="0">
              <a:lnSpc>
                <a:spcPct val="114000"/>
              </a:lnSpc>
              <a:spcBef>
                <a:spcPts val="600"/>
              </a:spcBef>
              <a:spcAft>
                <a:spcPts val="12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Blending Expertise</a:t>
            </a:r>
            <a:r>
              <a:rPr kumimoji="0" lang="en-US" altLang="en-US" sz="2400" b="0" i="0" u="none" strike="noStrike" cap="none" normalizeH="0" baseline="0" dirty="0">
                <a:ln>
                  <a:noFill/>
                </a:ln>
                <a:solidFill>
                  <a:schemeClr val="tx1"/>
                </a:solidFill>
                <a:effectLst/>
                <a:latin typeface="Arial" panose="020B0604020202020204" pitchFamily="34" charset="0"/>
              </a:rPr>
              <a:t>: Finance experts contribute risk management and compliance skills, while IT professionals offer tech and digital insights.</a:t>
            </a:r>
          </a:p>
          <a:p>
            <a:pPr marL="342900" marR="0" lvl="0" indent="-342900" algn="l" defTabSz="914400" rtl="0" eaLnBrk="0" fontAlgn="base" latinLnBrk="0" hangingPunct="0">
              <a:lnSpc>
                <a:spcPct val="114000"/>
              </a:lnSpc>
              <a:spcBef>
                <a:spcPts val="600"/>
              </a:spcBef>
              <a:spcAft>
                <a:spcPts val="12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Competitive Shift</a:t>
            </a:r>
            <a:r>
              <a:rPr kumimoji="0" lang="en-US" altLang="en-US" sz="2400" b="0" i="0" u="none" strike="noStrike" cap="none" normalizeH="0" baseline="0" dirty="0">
                <a:ln>
                  <a:noFill/>
                </a:ln>
                <a:solidFill>
                  <a:schemeClr val="tx1"/>
                </a:solidFill>
                <a:effectLst/>
                <a:latin typeface="Arial" panose="020B0604020202020204" pitchFamily="34" charset="0"/>
              </a:rPr>
              <a:t>: Companies aim to mirror Silicon Valley’s seamless services and embrace strategic partnerships.</a:t>
            </a:r>
          </a:p>
          <a:p>
            <a:pPr marL="342900" marR="0" lvl="0" indent="-342900" algn="l" defTabSz="914400" rtl="0" eaLnBrk="0" fontAlgn="base" latinLnBrk="0" hangingPunct="0">
              <a:lnSpc>
                <a:spcPct val="114000"/>
              </a:lnSpc>
              <a:spcBef>
                <a:spcPts val="600"/>
              </a:spcBef>
              <a:spcAft>
                <a:spcPts val="12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Future Integration Strategies</a:t>
            </a:r>
            <a:r>
              <a:rPr kumimoji="0" lang="en-US" altLang="en-US" sz="2400" b="0" i="0" u="none" strike="noStrike" cap="none" normalizeH="0" baseline="0" dirty="0">
                <a:ln>
                  <a:noFill/>
                </a:ln>
                <a:solidFill>
                  <a:schemeClr val="tx1"/>
                </a:solidFill>
                <a:effectLst/>
                <a:latin typeface="Arial" panose="020B0604020202020204" pitchFamily="34" charset="0"/>
              </a:rPr>
              <a:t>: Approaches include in-house enhancement, outsourcing, partnerships, or acquiring strategic stakes. </a:t>
            </a:r>
          </a:p>
        </p:txBody>
      </p:sp>
    </p:spTree>
    <p:extLst>
      <p:ext uri="{BB962C8B-B14F-4D97-AF65-F5344CB8AC3E}">
        <p14:creationId xmlns:p14="http://schemas.microsoft.com/office/powerpoint/2010/main" val="2087776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32092"/>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Data Monetization:</a:t>
            </a:r>
          </a:p>
          <a:p>
            <a:pPr marL="640080" lvl="2" indent="-182880">
              <a:spcBef>
                <a:spcPts val="600"/>
              </a:spcBef>
              <a:spcAft>
                <a:spcPts val="600"/>
              </a:spcAft>
              <a:buFont typeface="Arial" panose="020B0604020202020204" pitchFamily="34" charset="0"/>
              <a:buChar char="•"/>
            </a:pPr>
            <a:r>
              <a:rPr lang="en-US" sz="2400" dirty="0"/>
              <a:t>Data Goldmine: Financial services providers possess a wealth of untapped data crucial for FinTech development.</a:t>
            </a:r>
          </a:p>
          <a:p>
            <a:pPr marL="640080" lvl="2" indent="-182880">
              <a:spcBef>
                <a:spcPts val="600"/>
              </a:spcBef>
              <a:spcAft>
                <a:spcPts val="600"/>
              </a:spcAft>
              <a:buFont typeface="Arial" panose="020B0604020202020204" pitchFamily="34" charset="0"/>
              <a:buChar char="•"/>
            </a:pPr>
            <a:r>
              <a:rPr lang="en-US" sz="2400" dirty="0"/>
              <a:t>Utilizing Advanced Analytics: The advent of low-cost, powerful analytical tools allows for mining big data to identify trends and gain unique insights.</a:t>
            </a:r>
          </a:p>
          <a:p>
            <a:pPr marL="640080" lvl="2" indent="-182880">
              <a:spcBef>
                <a:spcPts val="600"/>
              </a:spcBef>
              <a:spcAft>
                <a:spcPts val="600"/>
              </a:spcAft>
              <a:buFont typeface="Arial" panose="020B0604020202020204" pitchFamily="34" charset="0"/>
              <a:buChar char="•"/>
            </a:pPr>
            <a:r>
              <a:rPr lang="en-US" sz="2400" dirty="0"/>
              <a:t>Driving Innovation and Competitive Edge: These insights lead to smarter business decisions, innovative products, and hidden market discovery, providing a competitive advantage.</a:t>
            </a:r>
          </a:p>
          <a:p>
            <a:pPr marL="640080" lvl="2" indent="-182880">
              <a:spcBef>
                <a:spcPts val="600"/>
              </a:spcBef>
              <a:spcAft>
                <a:spcPts val="600"/>
              </a:spcAft>
              <a:buFont typeface="Arial" panose="020B0604020202020204" pitchFamily="34" charset="0"/>
              <a:buChar char="•"/>
            </a:pPr>
            <a:r>
              <a:rPr lang="en-US" sz="2400" dirty="0"/>
              <a:t>Data Analytics as a Necessity: The pivotal question is whether data analytics will shift from being a competitive advantage to a necessity, and how financial institutions can secure client data privacy and build trust.</a:t>
            </a:r>
          </a:p>
        </p:txBody>
      </p:sp>
    </p:spTree>
    <p:extLst>
      <p:ext uri="{BB962C8B-B14F-4D97-AF65-F5344CB8AC3E}">
        <p14:creationId xmlns:p14="http://schemas.microsoft.com/office/powerpoint/2010/main" val="1588714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86698" y="1805142"/>
            <a:ext cx="11192435" cy="4863639"/>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Crypto-technologies (“Blockchain”):</a:t>
            </a:r>
          </a:p>
          <a:p>
            <a:pPr marL="457200" marR="0" lvl="0" indent="-457200" algn="l" defTabSz="914400" rtl="0" eaLnBrk="0" fontAlgn="base" latinLnBrk="0" hangingPunct="0">
              <a:lnSpc>
                <a:spcPct val="125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Blockchain's Transformative Impact</a:t>
            </a:r>
            <a:r>
              <a:rPr kumimoji="0" lang="en-US" altLang="en-US" sz="2400" b="0" i="0" u="none" strike="noStrike" cap="none" normalizeH="0" baseline="0" dirty="0">
                <a:ln>
                  <a:noFill/>
                </a:ln>
                <a:solidFill>
                  <a:schemeClr val="tx1"/>
                </a:solidFill>
                <a:effectLst/>
                <a:latin typeface="Arial" panose="020B0604020202020204" pitchFamily="34" charset="0"/>
              </a:rPr>
              <a:t>: Blockchain is set to revolutionize payment systems, trading, and settlements in finance.</a:t>
            </a:r>
          </a:p>
          <a:p>
            <a:pPr marL="457200" marR="0" lvl="0" indent="-457200" algn="l" defTabSz="914400" rtl="0" eaLnBrk="0" fontAlgn="base" latinLnBrk="0" hangingPunct="0">
              <a:lnSpc>
                <a:spcPct val="125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Expanding Beyond Payments</a:t>
            </a:r>
            <a:r>
              <a:rPr kumimoji="0" lang="en-US" altLang="en-US" sz="2400" b="0" i="0" u="none" strike="noStrike" cap="none" normalizeH="0" baseline="0" dirty="0">
                <a:ln>
                  <a:noFill/>
                </a:ln>
                <a:solidFill>
                  <a:schemeClr val="tx1"/>
                </a:solidFill>
                <a:effectLst/>
                <a:latin typeface="Arial" panose="020B0604020202020204" pitchFamily="34" charset="0"/>
              </a:rPr>
              <a:t>: Blockchain could transform securities clearing and cross-border transactions, per the Bank of England.</a:t>
            </a:r>
          </a:p>
          <a:p>
            <a:pPr marL="457200" marR="0" lvl="0" indent="-457200" algn="l" defTabSz="914400" rtl="0" eaLnBrk="0" fontAlgn="base" latinLnBrk="0" hangingPunct="0">
              <a:lnSpc>
                <a:spcPct val="125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Adoption Challenges</a:t>
            </a:r>
            <a:r>
              <a:rPr kumimoji="0" lang="en-US" altLang="en-US" sz="2400" b="0" i="0" u="none" strike="noStrike" cap="none" normalizeH="0" baseline="0" dirty="0">
                <a:ln>
                  <a:noFill/>
                </a:ln>
                <a:solidFill>
                  <a:schemeClr val="tx1"/>
                </a:solidFill>
                <a:effectLst/>
                <a:latin typeface="Arial" panose="020B0604020202020204" pitchFamily="34" charset="0"/>
              </a:rPr>
              <a:t>: Crypto-tech faces AML and KYC hurdles, impacting broader acceptance in finance.</a:t>
            </a:r>
          </a:p>
          <a:p>
            <a:pPr marL="457200" marR="0" lvl="0" indent="-457200" algn="l" defTabSz="914400" rtl="0" eaLnBrk="0" fontAlgn="base" latinLnBrk="0" hangingPunct="0">
              <a:lnSpc>
                <a:spcPct val="125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Smart Contracts Simplify Banking</a:t>
            </a:r>
            <a:r>
              <a:rPr kumimoji="0" lang="en-US" altLang="en-US" sz="2400" b="0" i="0" u="none" strike="noStrike" cap="none" normalizeH="0" baseline="0" dirty="0">
                <a:ln>
                  <a:noFill/>
                </a:ln>
                <a:solidFill>
                  <a:schemeClr val="tx1"/>
                </a:solidFill>
                <a:effectLst/>
                <a:latin typeface="Arial" panose="020B0604020202020204" pitchFamily="34" charset="0"/>
              </a:rPr>
              <a:t>: Automated smart contracts could streamline processes and lower costs. </a:t>
            </a:r>
          </a:p>
        </p:txBody>
      </p:sp>
    </p:spTree>
    <p:extLst>
      <p:ext uri="{BB962C8B-B14F-4D97-AF65-F5344CB8AC3E}">
        <p14:creationId xmlns:p14="http://schemas.microsoft.com/office/powerpoint/2010/main" val="2554214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1157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3200" b="1" dirty="0">
                <a:solidFill>
                  <a:srgbClr val="FFC000"/>
                </a:solidFill>
              </a:rPr>
              <a:t>Adapt (to) Regulation:</a:t>
            </a:r>
          </a:p>
          <a:p>
            <a:pPr marL="640080" lvl="2" indent="-182880">
              <a:lnSpc>
                <a:spcPct val="114000"/>
              </a:lnSpc>
              <a:spcBef>
                <a:spcPts val="600"/>
              </a:spcBef>
              <a:spcAft>
                <a:spcPts val="600"/>
              </a:spcAft>
              <a:buFont typeface="Arial" panose="020B0604020202020204" pitchFamily="34" charset="0"/>
              <a:buChar char="•"/>
            </a:pPr>
            <a:r>
              <a:rPr lang="en-US" sz="2400" dirty="0"/>
              <a:t>Adapting to Regulations: The future of FinTech hinges on its ability to navigate the complex regulatory landscape of the financial </a:t>
            </a:r>
            <a:r>
              <a:rPr lang="en-US" sz="2400" dirty="0" err="1"/>
              <a:t>sector.Role</a:t>
            </a:r>
            <a:r>
              <a:rPr lang="en-US" sz="2400" dirty="0"/>
              <a:t> of Regulators: Regulators need to clarify rules and create a harmonized environment to protect customers and facilitate market growth.</a:t>
            </a:r>
          </a:p>
          <a:p>
            <a:pPr marL="640080" lvl="2" indent="-182880">
              <a:lnSpc>
                <a:spcPct val="114000"/>
              </a:lnSpc>
              <a:spcBef>
                <a:spcPts val="600"/>
              </a:spcBef>
              <a:spcAft>
                <a:spcPts val="600"/>
              </a:spcAft>
              <a:buFont typeface="Arial" panose="020B0604020202020204" pitchFamily="34" charset="0"/>
              <a:buChar char="•"/>
            </a:pPr>
            <a:r>
              <a:rPr lang="en-US" sz="2400" dirty="0"/>
              <a:t>Regulation as a Double-Edged Sword: Regulation could either catalyze FinTech development or act as its primary obstacle.</a:t>
            </a:r>
          </a:p>
          <a:p>
            <a:pPr marL="640080" lvl="2" indent="-182880">
              <a:lnSpc>
                <a:spcPct val="114000"/>
              </a:lnSpc>
              <a:spcBef>
                <a:spcPts val="600"/>
              </a:spcBef>
              <a:spcAft>
                <a:spcPts val="600"/>
              </a:spcAft>
              <a:buFont typeface="Arial" panose="020B0604020202020204" pitchFamily="34" charset="0"/>
              <a:buChar char="•"/>
            </a:pPr>
            <a:r>
              <a:rPr lang="en-US" sz="2400" dirty="0"/>
              <a:t>FinTech's Industry Impact: FinTech firms, through innovation, have already made significant inroads in the financial services industry and now stand to radically transform its infrastructure and processes, enhancing speed and agility.</a:t>
            </a:r>
          </a:p>
        </p:txBody>
      </p:sp>
    </p:spTree>
    <p:extLst>
      <p:ext uri="{BB962C8B-B14F-4D97-AF65-F5344CB8AC3E}">
        <p14:creationId xmlns:p14="http://schemas.microsoft.com/office/powerpoint/2010/main" val="2262541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72678" y="1814448"/>
            <a:ext cx="11192435" cy="4610173"/>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Financing:</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Streamlined Home Financing</a:t>
            </a:r>
            <a:r>
              <a:rPr kumimoji="0" lang="en-US" altLang="en-US" sz="2400" b="0" i="0" u="none" strike="noStrike" cap="none" normalizeH="0" baseline="0" dirty="0">
                <a:ln>
                  <a:noFill/>
                </a:ln>
                <a:solidFill>
                  <a:schemeClr val="tx1"/>
                </a:solidFill>
                <a:effectLst/>
                <a:latin typeface="Arial" panose="020B0604020202020204" pitchFamily="34" charset="0"/>
              </a:rPr>
              <a:t>: Home purchases will become faster as mortgages are shared with multiple lenders in real estate markets.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Digital Financial Assistants (DFAs)</a:t>
            </a:r>
            <a:r>
              <a:rPr kumimoji="0" lang="en-US" altLang="en-US" sz="2400" b="0" i="0" u="none" strike="noStrike" cap="none" normalizeH="0" baseline="0" dirty="0">
                <a:ln>
                  <a:noFill/>
                </a:ln>
                <a:solidFill>
                  <a:schemeClr val="tx1"/>
                </a:solidFill>
                <a:effectLst/>
                <a:latin typeface="Arial" panose="020B0604020202020204" pitchFamily="34" charset="0"/>
              </a:rPr>
              <a:t>: DFAs will match borrowers with lending offers based on their financial profiles.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Growth of Crowdlending</a:t>
            </a:r>
            <a:r>
              <a:rPr kumimoji="0" lang="en-US" altLang="en-US" sz="2400" b="0" i="0" u="none" strike="noStrike" cap="none" normalizeH="0" baseline="0" dirty="0">
                <a:ln>
                  <a:noFill/>
                </a:ln>
                <a:solidFill>
                  <a:schemeClr val="tx1"/>
                </a:solidFill>
                <a:effectLst/>
                <a:latin typeface="Arial" panose="020B0604020202020204" pitchFamily="34" charset="0"/>
              </a:rPr>
              <a:t>: Crowdlending will expand as platforms pool individual investments, safeguarded by credit default swaps.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Competitive Crowdlending</a:t>
            </a:r>
            <a:r>
              <a:rPr kumimoji="0" lang="en-US" altLang="en-US" sz="2400" b="0" i="0" u="none" strike="noStrike" cap="none" normalizeH="0" baseline="0" dirty="0">
                <a:ln>
                  <a:noFill/>
                </a:ln>
                <a:solidFill>
                  <a:schemeClr val="tx1"/>
                </a:solidFill>
                <a:effectLst/>
                <a:latin typeface="Arial" panose="020B0604020202020204" pitchFamily="34" charset="0"/>
              </a:rPr>
              <a:t>: Low tech costs in matching and credit analysis will keep crowdlending competitive despite insurance expenses </a:t>
            </a:r>
          </a:p>
        </p:txBody>
      </p:sp>
    </p:spTree>
    <p:extLst>
      <p:ext uri="{BB962C8B-B14F-4D97-AF65-F5344CB8AC3E}">
        <p14:creationId xmlns:p14="http://schemas.microsoft.com/office/powerpoint/2010/main" val="239293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48250"/>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Identity:</a:t>
            </a:r>
          </a:p>
          <a:p>
            <a:pPr marL="342900" marR="0" lvl="0" indent="-342900" algn="l" defTabSz="914400" rtl="0" eaLnBrk="0" fontAlgn="base" latinLnBrk="0" hangingPunct="0">
              <a:lnSpc>
                <a:spcPct val="125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Transforming Financial Transactions</a:t>
            </a:r>
            <a:r>
              <a:rPr kumimoji="0" lang="en-US" altLang="en-US" sz="2400" b="0" i="0" u="none" strike="noStrike" cap="none" normalizeH="0" baseline="0" dirty="0">
                <a:ln>
                  <a:noFill/>
                </a:ln>
                <a:solidFill>
                  <a:schemeClr val="tx1"/>
                </a:solidFill>
                <a:effectLst/>
                <a:latin typeface="Arial" panose="020B0604020202020204" pitchFamily="34" charset="0"/>
              </a:rPr>
              <a:t>: Blockchain will reshape global financial systems and data management.</a:t>
            </a:r>
          </a:p>
          <a:p>
            <a:pPr marL="342900" marR="0" lvl="0" indent="-342900" algn="l" defTabSz="914400" rtl="0" eaLnBrk="0" fontAlgn="base" latinLnBrk="0" hangingPunct="0">
              <a:lnSpc>
                <a:spcPct val="125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Global Asset Databases</a:t>
            </a:r>
            <a:r>
              <a:rPr kumimoji="0" lang="en-US" altLang="en-US" sz="2400" b="0" i="0" u="none" strike="noStrike" cap="none" normalizeH="0" baseline="0" dirty="0">
                <a:ln>
                  <a:noFill/>
                </a:ln>
                <a:solidFill>
                  <a:schemeClr val="tx1"/>
                </a:solidFill>
                <a:effectLst/>
                <a:latin typeface="Arial" panose="020B0604020202020204" pitchFamily="34" charset="0"/>
              </a:rPr>
              <a:t>: Centralized databases will simplify and reduce costs for financial transactions.</a:t>
            </a:r>
          </a:p>
          <a:p>
            <a:pPr marL="342900" marR="0" lvl="0" indent="-342900" algn="l" defTabSz="914400" rtl="0" eaLnBrk="0" fontAlgn="base" latinLnBrk="0" hangingPunct="0">
              <a:lnSpc>
                <a:spcPct val="125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Enhanced Security with Distributed Ledgers</a:t>
            </a:r>
            <a:r>
              <a:rPr kumimoji="0" lang="en-US" altLang="en-US" sz="2400" b="0" i="0" u="none" strike="noStrike" cap="none" normalizeH="0" baseline="0" dirty="0">
                <a:ln>
                  <a:noFill/>
                </a:ln>
                <a:solidFill>
                  <a:schemeClr val="tx1"/>
                </a:solidFill>
                <a:effectLst/>
                <a:latin typeface="Arial" panose="020B0604020202020204" pitchFamily="34" charset="0"/>
              </a:rPr>
              <a:t>: Distributed systems lower hacking risks by leveraging global computing power.</a:t>
            </a:r>
          </a:p>
          <a:p>
            <a:pPr marL="342900" marR="0" lvl="0" indent="-342900" algn="l" defTabSz="914400" rtl="0" eaLnBrk="0" fontAlgn="base" latinLnBrk="0" hangingPunct="0">
              <a:lnSpc>
                <a:spcPct val="125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Balancing Privacy and Compliance</a:t>
            </a:r>
            <a:r>
              <a:rPr kumimoji="0" lang="en-US" altLang="en-US" sz="2400" b="0" i="0" u="none" strike="noStrike" cap="none" normalizeH="0" baseline="0" dirty="0">
                <a:ln>
                  <a:noFill/>
                </a:ln>
                <a:solidFill>
                  <a:schemeClr val="tx1"/>
                </a:solidFill>
                <a:effectLst/>
                <a:latin typeface="Arial" panose="020B0604020202020204" pitchFamily="34" charset="0"/>
              </a:rPr>
              <a:t>: Blockchain may use intermediaries or pseudonyms while ensuring KYC and AML compliance. </a:t>
            </a:r>
          </a:p>
        </p:txBody>
      </p:sp>
    </p:spTree>
    <p:extLst>
      <p:ext uri="{BB962C8B-B14F-4D97-AF65-F5344CB8AC3E}">
        <p14:creationId xmlns:p14="http://schemas.microsoft.com/office/powerpoint/2010/main" val="488191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5424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Money:</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Electronic Currency Evolution</a:t>
            </a:r>
            <a:r>
              <a:rPr kumimoji="0" lang="en-US" altLang="en-US" sz="2400" b="0" i="0" u="none" strike="noStrike" cap="none" normalizeH="0" baseline="0" dirty="0">
                <a:ln>
                  <a:noFill/>
                </a:ln>
                <a:solidFill>
                  <a:schemeClr val="tx1"/>
                </a:solidFill>
                <a:effectLst/>
                <a:latin typeface="Arial" panose="020B0604020202020204" pitchFamily="34" charset="0"/>
              </a:rPr>
              <a:t>: National banks are leveraging blockchain to issue electronic currencies.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Transparent Global Asset Databases</a:t>
            </a:r>
            <a:r>
              <a:rPr kumimoji="0" lang="en-US" altLang="en-US" sz="2400" b="0" i="0" u="none" strike="noStrike" cap="none" normalizeH="0" baseline="0" dirty="0">
                <a:ln>
                  <a:noFill/>
                </a:ln>
                <a:solidFill>
                  <a:schemeClr val="tx1"/>
                </a:solidFill>
                <a:effectLst/>
                <a:latin typeface="Arial" panose="020B0604020202020204" pitchFamily="34" charset="0"/>
              </a:rPr>
              <a:t>: Governments will push for real-time tracking of financial flows via transparent databases.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Standardized Electronic Currencies</a:t>
            </a:r>
            <a:r>
              <a:rPr kumimoji="0" lang="en-US" altLang="en-US" sz="2400" b="0" i="0" u="none" strike="noStrike" cap="none" normalizeH="0" baseline="0" dirty="0">
                <a:ln>
                  <a:noFill/>
                </a:ln>
                <a:solidFill>
                  <a:schemeClr val="tx1"/>
                </a:solidFill>
                <a:effectLst/>
                <a:latin typeface="Arial" panose="020B0604020202020204" pitchFamily="34" charset="0"/>
              </a:rPr>
              <a:t>: Central bank-controlled e-currencies like "</a:t>
            </a:r>
            <a:r>
              <a:rPr kumimoji="0" lang="en-US" altLang="en-US" sz="2400" b="0" i="0" u="none" strike="noStrike" cap="none" normalizeH="0" baseline="0" dirty="0" err="1">
                <a:ln>
                  <a:noFill/>
                </a:ln>
                <a:solidFill>
                  <a:schemeClr val="tx1"/>
                </a:solidFill>
                <a:effectLst/>
                <a:latin typeface="Arial" panose="020B0604020202020204" pitchFamily="34" charset="0"/>
              </a:rPr>
              <a:t>ePounds</a:t>
            </a:r>
            <a:r>
              <a:rPr kumimoji="0" lang="en-US" altLang="en-US" sz="2400" b="0" i="0" u="none" strike="noStrike" cap="none" normalizeH="0" baseline="0" dirty="0">
                <a:ln>
                  <a:noFill/>
                </a:ln>
                <a:solidFill>
                  <a:schemeClr val="tx1"/>
                </a:solidFill>
                <a:effectLst/>
                <a:latin typeface="Arial" panose="020B0604020202020204" pitchFamily="34" charset="0"/>
              </a:rPr>
              <a:t>" will become monetary management norms.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Balancing Transparency and Freedom</a:t>
            </a:r>
            <a:r>
              <a:rPr kumimoji="0" lang="en-US" altLang="en-US" sz="2400" b="0" i="0" u="none" strike="noStrike" cap="none" normalizeH="0" baseline="0" dirty="0">
                <a:ln>
                  <a:noFill/>
                </a:ln>
                <a:solidFill>
                  <a:schemeClr val="tx1"/>
                </a:solidFill>
                <a:effectLst/>
                <a:latin typeface="Arial" panose="020B0604020202020204" pitchFamily="34" charset="0"/>
              </a:rPr>
              <a:t>: New governance will address the trade-off between financial transparency and privacy in a highly monitored world. </a:t>
            </a:r>
          </a:p>
        </p:txBody>
      </p:sp>
    </p:spTree>
    <p:extLst>
      <p:ext uri="{BB962C8B-B14F-4D97-AF65-F5344CB8AC3E}">
        <p14:creationId xmlns:p14="http://schemas.microsoft.com/office/powerpoint/2010/main" val="328945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39056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Saving and Consumption</a:t>
            </a:r>
          </a:p>
          <a:p>
            <a:pPr marL="640080" lvl="2" indent="-182880">
              <a:lnSpc>
                <a:spcPct val="114000"/>
              </a:lnSpc>
              <a:spcBef>
                <a:spcPts val="600"/>
              </a:spcBef>
              <a:spcAft>
                <a:spcPts val="600"/>
              </a:spcAft>
              <a:buFont typeface="Arial" panose="020B0604020202020204" pitchFamily="34" charset="0"/>
              <a:buChar char="•"/>
            </a:pPr>
            <a:r>
              <a:rPr lang="en-US" sz="2400" dirty="0"/>
              <a:t>DFAs will increasingly guide individuals in deciding whether to use available cash for saving or consumption based on user preferences and financial goals, leveraging online product information.</a:t>
            </a:r>
          </a:p>
          <a:p>
            <a:pPr marL="640080" lvl="2" indent="-182880">
              <a:lnSpc>
                <a:spcPct val="114000"/>
              </a:lnSpc>
              <a:spcBef>
                <a:spcPts val="600"/>
              </a:spcBef>
              <a:spcAft>
                <a:spcPts val="600"/>
              </a:spcAft>
              <a:buFont typeface="Arial" panose="020B0604020202020204" pitchFamily="34" charset="0"/>
              <a:buChar char="•"/>
            </a:pPr>
            <a:r>
              <a:rPr lang="en-US" sz="2400" dirty="0"/>
              <a:t>A diverse ecosystem of independent and dependent DFAs will emerge, driven by different charging models, including usage fees and referral/advertising revenues.</a:t>
            </a:r>
          </a:p>
          <a:p>
            <a:pPr marL="640080" lvl="2" indent="-182880">
              <a:lnSpc>
                <a:spcPct val="114000"/>
              </a:lnSpc>
              <a:spcBef>
                <a:spcPts val="600"/>
              </a:spcBef>
              <a:spcAft>
                <a:spcPts val="600"/>
              </a:spcAft>
              <a:buFont typeface="Arial" panose="020B0604020202020204" pitchFamily="34" charset="0"/>
              <a:buChar char="•"/>
            </a:pPr>
            <a:r>
              <a:rPr lang="en-US" sz="2400" dirty="0"/>
              <a:t>Users with long-term financial goals will rely on DFAs to make informed decisions, potentially delaying immediate spending in favor of saving, leading to a more sophisticated approach to the saving vs. consumption dilemma</a:t>
            </a:r>
            <a:r>
              <a:rPr lang="en-US" sz="2400" b="1" dirty="0">
                <a:solidFill>
                  <a:schemeClr val="bg1"/>
                </a:solidFill>
              </a:rPr>
              <a:t>.</a:t>
            </a:r>
          </a:p>
        </p:txBody>
      </p:sp>
    </p:spTree>
    <p:extLst>
      <p:ext uri="{BB962C8B-B14F-4D97-AF65-F5344CB8AC3E}">
        <p14:creationId xmlns:p14="http://schemas.microsoft.com/office/powerpoint/2010/main" val="2839047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173654" cy="930332"/>
          </a:xfrm>
        </p:spPr>
        <p:txBody>
          <a:bodyPr>
            <a:noAutofit/>
          </a:bodyPr>
          <a:lstStyle/>
          <a:p>
            <a:r>
              <a:rPr lang="en-US" sz="3600"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2349" y="1799976"/>
            <a:ext cx="11447929" cy="4508927"/>
          </a:xfrm>
          <a:prstGeom prst="rect">
            <a:avLst/>
          </a:prstGeom>
          <a:noFill/>
        </p:spPr>
        <p:txBody>
          <a:bodyPr wrap="square">
            <a:spAutoFit/>
          </a:bodyPr>
          <a:lstStyle/>
          <a:p>
            <a:pPr marL="0" lvl="1">
              <a:lnSpc>
                <a:spcPct val="125000"/>
              </a:lnSpc>
              <a:spcBef>
                <a:spcPts val="600"/>
              </a:spcBef>
              <a:spcAft>
                <a:spcPts val="600"/>
              </a:spcAft>
            </a:pPr>
            <a:r>
              <a:rPr lang="en-US" sz="2800" b="1" dirty="0">
                <a:solidFill>
                  <a:srgbClr val="FFC000"/>
                </a:solidFill>
              </a:rPr>
              <a:t>Artificial Intelligence (AI): </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Experiences</a:t>
            </a:r>
            <a:r>
              <a:rPr kumimoji="0" lang="en-US" altLang="en-US" sz="2400" b="0" i="0" u="none" strike="noStrike" cap="none" normalizeH="0" baseline="0" dirty="0">
                <a:ln>
                  <a:noFill/>
                </a:ln>
                <a:solidFill>
                  <a:schemeClr val="tx1"/>
                </a:solidFill>
                <a:effectLst/>
                <a:latin typeface="Arial" panose="020B0604020202020204" pitchFamily="34" charset="0"/>
              </a:rPr>
              <a:t>: AI will customize financial services to enhance user interactions.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Risk and Fraud Management</a:t>
            </a:r>
            <a:r>
              <a:rPr kumimoji="0" lang="en-US" altLang="en-US" sz="2400" b="0" i="0" u="none" strike="noStrike" cap="none" normalizeH="0" baseline="0" dirty="0">
                <a:ln>
                  <a:noFill/>
                </a:ln>
                <a:solidFill>
                  <a:schemeClr val="tx1"/>
                </a:solidFill>
                <a:effectLst/>
                <a:latin typeface="Arial" panose="020B0604020202020204" pitchFamily="34" charset="0"/>
              </a:rPr>
              <a:t>: AI will detect and prevent fraud while improving risk assessment.</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Task Automation</a:t>
            </a:r>
            <a:r>
              <a:rPr kumimoji="0" lang="en-US" altLang="en-US" sz="2400" b="0" i="0" u="none" strike="noStrike" cap="none" normalizeH="0" baseline="0" dirty="0">
                <a:ln>
                  <a:noFill/>
                </a:ln>
                <a:solidFill>
                  <a:schemeClr val="tx1"/>
                </a:solidFill>
                <a:effectLst/>
                <a:latin typeface="Arial" panose="020B0604020202020204" pitchFamily="34" charset="0"/>
              </a:rPr>
              <a:t>: AI will streamline financial operations, cutting costs and errors.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AI in Investments</a:t>
            </a:r>
            <a:r>
              <a:rPr kumimoji="0" lang="en-US" altLang="en-US" sz="2400" b="0" i="0" u="none" strike="noStrike" cap="none" normalizeH="0" baseline="0" dirty="0">
                <a:ln>
                  <a:noFill/>
                </a:ln>
                <a:solidFill>
                  <a:schemeClr val="tx1"/>
                </a:solidFill>
                <a:effectLst/>
                <a:latin typeface="Arial" panose="020B0604020202020204" pitchFamily="34" charset="0"/>
              </a:rPr>
              <a:t>: Robo-advisors and AI trading systems will revolutionize investment strategies. </a:t>
            </a:r>
          </a:p>
        </p:txBody>
      </p:sp>
    </p:spTree>
    <p:extLst>
      <p:ext uri="{BB962C8B-B14F-4D97-AF65-F5344CB8AC3E}">
        <p14:creationId xmlns:p14="http://schemas.microsoft.com/office/powerpoint/2010/main" val="1427682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Blockchain Technology</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400" dirty="0"/>
              <a:t>Enhanced Security: By using a decentralized ledger, blockchain greatly reduces the risk of fraud and data breaches.</a:t>
            </a:r>
          </a:p>
          <a:p>
            <a:pPr marL="342900" lvl="1" indent="-342900">
              <a:lnSpc>
                <a:spcPct val="125000"/>
              </a:lnSpc>
              <a:spcBef>
                <a:spcPts val="600"/>
              </a:spcBef>
              <a:spcAft>
                <a:spcPts val="600"/>
              </a:spcAft>
              <a:buFont typeface="Arial" panose="020B0604020202020204" pitchFamily="34" charset="0"/>
              <a:buChar char="•"/>
            </a:pPr>
            <a:r>
              <a:rPr lang="en-US" sz="2400" dirty="0"/>
              <a:t>Increased Transparency: Transactions recorded on blockchain are transparent and easily verifiable, building greater trust in financial processes.</a:t>
            </a:r>
          </a:p>
          <a:p>
            <a:pPr marL="342900" lvl="1" indent="-342900">
              <a:lnSpc>
                <a:spcPct val="125000"/>
              </a:lnSpc>
              <a:spcBef>
                <a:spcPts val="600"/>
              </a:spcBef>
              <a:spcAft>
                <a:spcPts val="600"/>
              </a:spcAft>
              <a:buFont typeface="Arial" panose="020B0604020202020204" pitchFamily="34" charset="0"/>
              <a:buChar char="•"/>
            </a:pPr>
            <a:r>
              <a:rPr lang="en-US" sz="2400" dirty="0"/>
              <a:t>Cost and Time Efficiency: Blockchain cuts out intermediaries, leading to lower costs and faster transactions, especially in international dealings.</a:t>
            </a:r>
          </a:p>
          <a:p>
            <a:pPr marL="342900" lvl="1" indent="-342900">
              <a:lnSpc>
                <a:spcPct val="125000"/>
              </a:lnSpc>
              <a:spcBef>
                <a:spcPts val="600"/>
              </a:spcBef>
              <a:spcAft>
                <a:spcPts val="600"/>
              </a:spcAft>
              <a:buFont typeface="Arial" panose="020B0604020202020204" pitchFamily="34" charset="0"/>
              <a:buChar char="•"/>
            </a:pPr>
            <a:r>
              <a:rPr lang="en-US" sz="2400" dirty="0"/>
              <a:t>Innovation in Services: It enables new financial services like smart contracts and decentralized finance, expanding the scope of fintech offerings.</a:t>
            </a:r>
          </a:p>
        </p:txBody>
      </p:sp>
    </p:spTree>
    <p:extLst>
      <p:ext uri="{BB962C8B-B14F-4D97-AF65-F5344CB8AC3E}">
        <p14:creationId xmlns:p14="http://schemas.microsoft.com/office/powerpoint/2010/main" val="3509627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12018" y="1867135"/>
            <a:ext cx="11447929" cy="4124975"/>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Cloud Computing</a:t>
            </a:r>
            <a:endParaRPr lang="ar-EG" sz="3200" b="1" dirty="0">
              <a:solidFill>
                <a:srgbClr val="FFC000"/>
              </a:solidFill>
            </a:endParaRP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Efficient Data Management</a:t>
            </a:r>
            <a:r>
              <a:rPr kumimoji="0" lang="en-US" altLang="en-US" sz="2400" b="0" i="0" u="none" strike="noStrike" cap="none" normalizeH="0" baseline="0" dirty="0">
                <a:ln>
                  <a:noFill/>
                </a:ln>
                <a:solidFill>
                  <a:schemeClr val="tx1"/>
                </a:solidFill>
                <a:effectLst/>
                <a:latin typeface="Arial" panose="020B0604020202020204" pitchFamily="34" charset="0"/>
              </a:rPr>
              <a:t>: Cloud computing supports large-scale data processing for trading, risk, and compliance.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Cost-Effective Resources</a:t>
            </a:r>
            <a:r>
              <a:rPr kumimoji="0" lang="en-US" altLang="en-US" sz="2400" b="0" i="0" u="none" strike="noStrike" cap="none" normalizeH="0" baseline="0" dirty="0">
                <a:ln>
                  <a:noFill/>
                </a:ln>
                <a:solidFill>
                  <a:schemeClr val="tx1"/>
                </a:solidFill>
                <a:effectLst/>
                <a:latin typeface="Arial" panose="020B0604020202020204" pitchFamily="34" charset="0"/>
              </a:rPr>
              <a:t>: Subscription-based cloud models reduce costs and optimize global infrastructure usage.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Scalability and Security</a:t>
            </a:r>
            <a:r>
              <a:rPr kumimoji="0" lang="en-US" altLang="en-US" sz="2400" b="0" i="0" u="none" strike="noStrike" cap="none" normalizeH="0" baseline="0" dirty="0">
                <a:ln>
                  <a:noFill/>
                </a:ln>
                <a:solidFill>
                  <a:schemeClr val="tx1"/>
                </a:solidFill>
                <a:effectLst/>
                <a:latin typeface="Arial" panose="020B0604020202020204" pitchFamily="34" charset="0"/>
              </a:rPr>
              <a:t>: Cloud solutions offer flexible storage, secure access, and automated backups for business continuity. </a:t>
            </a:r>
          </a:p>
        </p:txBody>
      </p:sp>
    </p:spTree>
    <p:extLst>
      <p:ext uri="{BB962C8B-B14F-4D97-AF65-F5344CB8AC3E}">
        <p14:creationId xmlns:p14="http://schemas.microsoft.com/office/powerpoint/2010/main" val="373291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047536"/>
          </a:xfrm>
          <a:prstGeom prst="rect">
            <a:avLst/>
          </a:prstGeom>
          <a:noFill/>
        </p:spPr>
        <p:txBody>
          <a:bodyPr wrap="square">
            <a:spAutoFit/>
          </a:bodyPr>
          <a:lstStyle/>
          <a:p>
            <a:pPr marL="0" lvl="1">
              <a:spcAft>
                <a:spcPts val="600"/>
              </a:spcAft>
            </a:pPr>
            <a:r>
              <a:rPr lang="en-US" sz="3200" b="1" dirty="0">
                <a:solidFill>
                  <a:srgbClr val="FFC000"/>
                </a:solidFill>
              </a:rPr>
              <a:t>Internet of Things (IoT):</a:t>
            </a:r>
            <a:endParaRPr lang="ar-EG" sz="3200" b="1" dirty="0">
              <a:solidFill>
                <a:srgbClr val="FFC000"/>
              </a:solidFill>
            </a:endParaRPr>
          </a:p>
          <a:p>
            <a:pPr marL="342900" lvl="1" indent="-342900">
              <a:spcAft>
                <a:spcPts val="600"/>
              </a:spcAft>
              <a:buFont typeface="Arial" panose="020B0604020202020204" pitchFamily="34" charset="0"/>
              <a:buChar char="•"/>
            </a:pPr>
            <a:r>
              <a:rPr lang="en-US" sz="2400" dirty="0"/>
              <a:t>Real-Time Payments: IoT enabling instant transactions.</a:t>
            </a:r>
          </a:p>
          <a:p>
            <a:pPr marL="342900" lvl="1" indent="-342900">
              <a:spcAft>
                <a:spcPts val="600"/>
              </a:spcAft>
              <a:buFont typeface="Arial" panose="020B0604020202020204" pitchFamily="34" charset="0"/>
              <a:buChar char="•"/>
            </a:pPr>
            <a:r>
              <a:rPr lang="en-US" sz="2400" dirty="0"/>
              <a:t>Personalized Insurance: IoT devices providing data for tailored policies.</a:t>
            </a:r>
          </a:p>
          <a:p>
            <a:pPr marL="342900" lvl="1" indent="-342900">
              <a:spcAft>
                <a:spcPts val="600"/>
              </a:spcAft>
              <a:buFont typeface="Arial" panose="020B0604020202020204" pitchFamily="34" charset="0"/>
              <a:buChar char="•"/>
            </a:pPr>
            <a:r>
              <a:rPr lang="en-US" sz="2400" dirty="0"/>
              <a:t>Automated Trading: IoT sensors triggering stock market trades.</a:t>
            </a:r>
          </a:p>
          <a:p>
            <a:pPr marL="342900" lvl="1" indent="-342900">
              <a:spcAft>
                <a:spcPts val="600"/>
              </a:spcAft>
              <a:buFont typeface="Arial" panose="020B0604020202020204" pitchFamily="34" charset="0"/>
              <a:buChar char="•"/>
            </a:pPr>
            <a:r>
              <a:rPr lang="en-US" sz="2400" dirty="0"/>
              <a:t>Risk Management: IoT data enhancing fraud detection and prevention.</a:t>
            </a:r>
          </a:p>
          <a:p>
            <a:pPr marL="342900" lvl="1" indent="-342900">
              <a:spcAft>
                <a:spcPts val="600"/>
              </a:spcAft>
              <a:buFont typeface="Arial" panose="020B0604020202020204" pitchFamily="34" charset="0"/>
              <a:buChar char="•"/>
            </a:pPr>
            <a:r>
              <a:rPr lang="en-US" sz="2400" dirty="0"/>
              <a:t>Blockchain Integration: IoT devices leveraging blockchain for secure transactions.</a:t>
            </a:r>
          </a:p>
          <a:p>
            <a:pPr marL="342900" lvl="1" indent="-342900">
              <a:spcAft>
                <a:spcPts val="600"/>
              </a:spcAft>
              <a:buFont typeface="Arial" panose="020B0604020202020204" pitchFamily="34" charset="0"/>
              <a:buChar char="•"/>
            </a:pPr>
            <a:r>
              <a:rPr lang="en-US" sz="2400" dirty="0"/>
              <a:t>Smart Contracts: IoT triggering automated agreements in fintech.</a:t>
            </a:r>
          </a:p>
          <a:p>
            <a:pPr marL="342900" lvl="1" indent="-342900">
              <a:spcAft>
                <a:spcPts val="600"/>
              </a:spcAft>
              <a:buFont typeface="Arial" panose="020B0604020202020204" pitchFamily="34" charset="0"/>
              <a:buChar char="•"/>
            </a:pPr>
            <a:r>
              <a:rPr lang="en-US" sz="2400" dirty="0"/>
              <a:t>Data-Driven Lending: IoT providing insights for credit decisions.</a:t>
            </a:r>
          </a:p>
          <a:p>
            <a:pPr marL="342900" lvl="1" indent="-342900">
              <a:spcAft>
                <a:spcPts val="600"/>
              </a:spcAft>
              <a:buFont typeface="Arial" panose="020B0604020202020204" pitchFamily="34" charset="0"/>
              <a:buChar char="•"/>
            </a:pPr>
            <a:r>
              <a:rPr lang="en-US" sz="2400" dirty="0" err="1"/>
              <a:t>RegTech</a:t>
            </a:r>
            <a:r>
              <a:rPr lang="en-US" sz="2400" dirty="0"/>
              <a:t> Solutions: IoT aiding in regulatory compliance.</a:t>
            </a:r>
          </a:p>
          <a:p>
            <a:pPr marL="342900" lvl="1" indent="-342900">
              <a:spcAft>
                <a:spcPts val="600"/>
              </a:spcAft>
              <a:buFont typeface="Arial" panose="020B0604020202020204" pitchFamily="34" charset="0"/>
              <a:buChar char="•"/>
            </a:pPr>
            <a:r>
              <a:rPr lang="en-US" sz="2400" dirty="0"/>
              <a:t>Biometric Security: IoT devices enhancing identity verification.</a:t>
            </a:r>
          </a:p>
          <a:p>
            <a:pPr marL="342900" lvl="1" indent="-342900">
              <a:spcAft>
                <a:spcPts val="600"/>
              </a:spcAft>
              <a:buFont typeface="Arial" panose="020B0604020202020204" pitchFamily="34" charset="0"/>
              <a:buChar char="•"/>
            </a:pPr>
            <a:r>
              <a:rPr lang="en-US" sz="2400" dirty="0"/>
              <a:t>Sustainable Finance: IoT data driving green investments.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617620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22667"/>
          </a:xfrm>
          <a:prstGeom prst="rect">
            <a:avLst/>
          </a:prstGeom>
          <a:noFill/>
        </p:spPr>
        <p:txBody>
          <a:bodyPr wrap="square">
            <a:spAutoFit/>
          </a:bodyPr>
          <a:lstStyle/>
          <a:p>
            <a:pPr marL="0" lvl="1">
              <a:spcAft>
                <a:spcPts val="600"/>
              </a:spcAft>
            </a:pPr>
            <a:r>
              <a:rPr lang="en-US" sz="3200" b="1" dirty="0">
                <a:solidFill>
                  <a:srgbClr val="FFC000"/>
                </a:solidFill>
              </a:rPr>
              <a:t>No-Code and Low-Code Platforms:</a:t>
            </a:r>
            <a:endParaRPr lang="ar-EG" sz="3200" b="1" dirty="0">
              <a:solidFill>
                <a:srgbClr val="FFC000"/>
              </a:solidFill>
            </a:endParaRPr>
          </a:p>
          <a:p>
            <a:pPr marL="342900" lvl="1" indent="-342900">
              <a:lnSpc>
                <a:spcPct val="114000"/>
              </a:lnSpc>
              <a:spcBef>
                <a:spcPts val="600"/>
              </a:spcBef>
              <a:spcAft>
                <a:spcPts val="600"/>
              </a:spcAft>
              <a:buFont typeface="Arial" panose="020B0604020202020204" pitchFamily="34" charset="0"/>
              <a:buChar char="•"/>
            </a:pPr>
            <a:r>
              <a:rPr lang="en-US" sz="2400" dirty="0"/>
              <a:t>Traditional Coding Challenges: Developing financial services traditionally required extensive coding and API integration, leading to high costs, long delays, and inflexibility in updates.</a:t>
            </a:r>
          </a:p>
          <a:p>
            <a:pPr marL="342900" lvl="1" indent="-342900">
              <a:lnSpc>
                <a:spcPct val="114000"/>
              </a:lnSpc>
              <a:spcBef>
                <a:spcPts val="600"/>
              </a:spcBef>
              <a:spcAft>
                <a:spcPts val="600"/>
              </a:spcAft>
              <a:buFont typeface="Arial" panose="020B0604020202020204" pitchFamily="34" charset="0"/>
              <a:buChar char="•"/>
            </a:pPr>
            <a:r>
              <a:rPr lang="en-US" sz="2400" dirty="0"/>
              <a:t>Low-Code vs No-Code: Both approaches simplify development by removing complex coding requirements. Low-code needs some coding knowledge, while no-code doesn't require any, making it more accessible for businesses.</a:t>
            </a:r>
          </a:p>
          <a:p>
            <a:pPr marL="342900" lvl="1" indent="-342900">
              <a:lnSpc>
                <a:spcPct val="114000"/>
              </a:lnSpc>
              <a:spcBef>
                <a:spcPts val="600"/>
              </a:spcBef>
              <a:spcAft>
                <a:spcPts val="600"/>
              </a:spcAft>
              <a:buFont typeface="Arial" panose="020B0604020202020204" pitchFamily="34" charset="0"/>
              <a:buChar char="•"/>
            </a:pPr>
            <a:r>
              <a:rPr lang="en-US" sz="2400" dirty="0"/>
              <a:t>Choosing the Right Platform: The choice between low-code and no-code depends on the project's complexity and the business's coding capability. Low-code suits simpler projects, while no-code is better for more complex, custom applications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515319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From Financial Product Vendors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to Solution Providers: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1444" y="1691488"/>
            <a:ext cx="11041858" cy="4432752"/>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Banks as Solution Providers</a:t>
            </a:r>
            <a:r>
              <a:rPr kumimoji="0" lang="en-US" altLang="en-US" sz="2400" b="0" i="0" u="none" strike="noStrike" cap="none" normalizeH="0" baseline="0" dirty="0">
                <a:ln>
                  <a:noFill/>
                </a:ln>
                <a:solidFill>
                  <a:schemeClr val="tx1"/>
                </a:solidFill>
                <a:effectLst/>
                <a:latin typeface="Arial" panose="020B0604020202020204" pitchFamily="34" charset="0"/>
              </a:rPr>
              <a:t>: Banks are shifting from selling products to offering comprehensive financial solutions using transactional data.</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Tailored Financial Plans</a:t>
            </a:r>
            <a:r>
              <a:rPr kumimoji="0" lang="en-US" altLang="en-US" sz="2400" b="0" i="0" u="none" strike="noStrike" cap="none" normalizeH="0" baseline="0" dirty="0">
                <a:ln>
                  <a:noFill/>
                </a:ln>
                <a:solidFill>
                  <a:schemeClr val="tx1"/>
                </a:solidFill>
                <a:effectLst/>
                <a:latin typeface="Arial" panose="020B0604020202020204" pitchFamily="34" charset="0"/>
              </a:rPr>
              <a:t>: Personalized plans replace broad product catalogues, addressing specific customer needs.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Innovation Potential</a:t>
            </a:r>
            <a:r>
              <a:rPr kumimoji="0" lang="en-US" altLang="en-US" sz="2400" b="0" i="0" u="none" strike="noStrike" cap="none" normalizeH="0" baseline="0" dirty="0">
                <a:ln>
                  <a:noFill/>
                </a:ln>
                <a:solidFill>
                  <a:schemeClr val="tx1"/>
                </a:solidFill>
                <a:effectLst/>
                <a:latin typeface="Arial" panose="020B0604020202020204" pitchFamily="34" charset="0"/>
              </a:rPr>
              <a:t>: Banks leverage decades of data to create precisely timed, customized solutions.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Data-Driven Insights</a:t>
            </a:r>
            <a:r>
              <a:rPr kumimoji="0" lang="en-US" altLang="en-US" sz="2400" b="0" i="0" u="none" strike="noStrike" cap="none" normalizeH="0" baseline="0" dirty="0">
                <a:ln>
                  <a:noFill/>
                </a:ln>
                <a:solidFill>
                  <a:schemeClr val="tx1"/>
                </a:solidFill>
                <a:effectLst/>
                <a:latin typeface="Arial" panose="020B0604020202020204" pitchFamily="34" charset="0"/>
              </a:rPr>
              <a:t>: Actionable insights from customer data enable effective, personalized financial offerings. </a:t>
            </a:r>
          </a:p>
        </p:txBody>
      </p:sp>
    </p:spTree>
    <p:extLst>
      <p:ext uri="{BB962C8B-B14F-4D97-AF65-F5344CB8AC3E}">
        <p14:creationId xmlns:p14="http://schemas.microsoft.com/office/powerpoint/2010/main" val="144104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How Can Banks Best Leverage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Their Data Advantage?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38908" y="2197767"/>
            <a:ext cx="11114184" cy="3278590"/>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Embracing Open Banking</a:t>
            </a:r>
            <a:r>
              <a:rPr kumimoji="0" lang="en-US" altLang="en-US" sz="2400" b="0" i="0" u="none" strike="noStrike" cap="none" normalizeH="0" baseline="0" dirty="0">
                <a:ln>
                  <a:noFill/>
                </a:ln>
                <a:solidFill>
                  <a:schemeClr val="tx1"/>
                </a:solidFill>
                <a:effectLst/>
                <a:latin typeface="Arial" panose="020B0604020202020204" pitchFamily="34" charset="0"/>
              </a:rPr>
              <a:t>: Banks can adopt secure APIs to enable third-party innovations, inspired by tech giants like Apple and Google.</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Middleware for Simplification</a:t>
            </a:r>
            <a:r>
              <a:rPr kumimoji="0" lang="en-US" altLang="en-US" sz="2400" b="0" i="0" u="none" strike="noStrike" cap="none" normalizeH="0" baseline="0" dirty="0">
                <a:ln>
                  <a:noFill/>
                </a:ln>
                <a:solidFill>
                  <a:schemeClr val="tx1"/>
                </a:solidFill>
                <a:effectLst/>
                <a:latin typeface="Arial" panose="020B0604020202020204" pitchFamily="34" charset="0"/>
              </a:rPr>
              <a:t>: Middleware applications streamline core banking systems, facilitating developer access and fostering innovation.</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Collaborating with FinTech</a:t>
            </a:r>
            <a:r>
              <a:rPr kumimoji="0" lang="en-US" altLang="en-US" sz="2400" b="0" i="0" u="none" strike="noStrike" cap="none" normalizeH="0" baseline="0" dirty="0">
                <a:ln>
                  <a:noFill/>
                </a:ln>
                <a:solidFill>
                  <a:schemeClr val="tx1"/>
                </a:solidFill>
                <a:effectLst/>
                <a:latin typeface="Arial" panose="020B0604020202020204" pitchFamily="34" charset="0"/>
              </a:rPr>
              <a:t>: Partnering with FinTech platforms allows banks to leverage creativity, foster ecosystems, and create new revenue streams. </a:t>
            </a:r>
          </a:p>
        </p:txBody>
      </p:sp>
    </p:spTree>
    <p:extLst>
      <p:ext uri="{BB962C8B-B14F-4D97-AF65-F5344CB8AC3E}">
        <p14:creationId xmlns:p14="http://schemas.microsoft.com/office/powerpoint/2010/main" val="3278987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360027" y="748511"/>
            <a:ext cx="10080664"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FinTech: A Tripartite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Innovation Ecosystem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9012" y="2274838"/>
            <a:ext cx="11013976" cy="3490956"/>
          </a:xfrm>
          <a:prstGeom prst="rect">
            <a:avLst/>
          </a:prstGeom>
          <a:noFill/>
        </p:spPr>
        <p:txBody>
          <a:bodyPr wrap="square">
            <a:spAutoFit/>
          </a:bodyPr>
          <a:lstStyle/>
          <a:p>
            <a:pPr marL="0" marR="0" lvl="0" indent="0" algn="l" defTabSz="914400" rtl="0" eaLnBrk="0" fontAlgn="base" latinLnBrk="0" hangingPunct="0">
              <a:lnSpc>
                <a:spcPct val="13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Science Driving Innovation</a:t>
            </a:r>
            <a:r>
              <a:rPr kumimoji="0" lang="en-US" altLang="en-US" sz="2400" b="0" i="0" u="none" strike="noStrike" cap="none" normalizeH="0" baseline="0" dirty="0">
                <a:ln>
                  <a:noFill/>
                </a:ln>
                <a:solidFill>
                  <a:schemeClr val="tx1"/>
                </a:solidFill>
                <a:effectLst/>
                <a:latin typeface="Arial" panose="020B0604020202020204" pitchFamily="34" charset="0"/>
              </a:rPr>
              <a:t>: Extracting insights from data helps create solutions based on customer needs.</a:t>
            </a:r>
          </a:p>
          <a:p>
            <a:pPr marL="0" marR="0" lvl="0" indent="0" algn="l" defTabSz="914400" rtl="0" eaLnBrk="0" fontAlgn="base" latinLnBrk="0" hangingPunct="0">
              <a:lnSpc>
                <a:spcPct val="13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Solutions with Machine Learning</a:t>
            </a:r>
            <a:r>
              <a:rPr kumimoji="0" lang="en-US" altLang="en-US" sz="2400" b="0" i="0" u="none" strike="noStrike" cap="none" normalizeH="0" baseline="0" dirty="0">
                <a:ln>
                  <a:noFill/>
                </a:ln>
                <a:solidFill>
                  <a:schemeClr val="tx1"/>
                </a:solidFill>
                <a:effectLst/>
                <a:latin typeface="Arial" panose="020B0604020202020204" pitchFamily="34" charset="0"/>
              </a:rPr>
              <a:t>: Machine learning tailors financial products to customer goals and behaviors.</a:t>
            </a:r>
          </a:p>
          <a:p>
            <a:pPr marL="0" marR="0" lvl="0" indent="0" algn="l" defTabSz="914400" rtl="0" eaLnBrk="0" fontAlgn="base" latinLnBrk="0" hangingPunct="0">
              <a:lnSpc>
                <a:spcPct val="13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Ecosystem</a:t>
            </a:r>
            <a:r>
              <a:rPr kumimoji="0" lang="en-US" altLang="en-US" sz="2400" b="0" i="0" u="none" strike="noStrike" cap="none" normalizeH="0" baseline="0" dirty="0">
                <a:ln>
                  <a:noFill/>
                </a:ln>
                <a:solidFill>
                  <a:schemeClr val="tx1"/>
                </a:solidFill>
                <a:effectLst/>
                <a:latin typeface="Arial" panose="020B0604020202020204" pitchFamily="34" charset="0"/>
              </a:rPr>
              <a:t>: Banks, tech companies, and customers work together, with banks supplying essential data and services. </a:t>
            </a:r>
          </a:p>
        </p:txBody>
      </p:sp>
    </p:spTree>
    <p:extLst>
      <p:ext uri="{BB962C8B-B14F-4D97-AF65-F5344CB8AC3E}">
        <p14:creationId xmlns:p14="http://schemas.microsoft.com/office/powerpoint/2010/main" val="3893195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76760" y="1986728"/>
            <a:ext cx="1050268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Resistance to Change</a:t>
            </a:r>
            <a:r>
              <a:rPr kumimoji="0" lang="en-US" altLang="en-US" sz="2400" b="0" i="0" u="none" strike="noStrike" cap="none" normalizeH="0" baseline="0" dirty="0">
                <a:ln>
                  <a:noFill/>
                </a:ln>
                <a:solidFill>
                  <a:schemeClr val="tx1"/>
                </a:solidFill>
                <a:effectLst/>
                <a:latin typeface="Arial" panose="020B0604020202020204" pitchFamily="34" charset="0"/>
              </a:rPr>
              <a:t>: Traditional banks lag in adapting to the digital revolution, relying on regulatory protections.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Declining Trust</a:t>
            </a:r>
            <a:r>
              <a:rPr kumimoji="0" lang="en-US" altLang="en-US" sz="2400" b="0" i="0" u="none" strike="noStrike" cap="none" normalizeH="0" baseline="0" dirty="0">
                <a:ln>
                  <a:noFill/>
                </a:ln>
                <a:solidFill>
                  <a:schemeClr val="tx1"/>
                </a:solidFill>
                <a:effectLst/>
                <a:latin typeface="Arial" panose="020B0604020202020204" pitchFamily="34" charset="0"/>
              </a:rPr>
              <a:t>: Post-2008, customers increasingly prefer alternative finance, viewing banks as self-interested.</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Selective FinTech Investments</a:t>
            </a:r>
            <a:r>
              <a:rPr kumimoji="0" lang="en-US" altLang="en-US" sz="2400" b="0" i="0" u="none" strike="noStrike" cap="none" normalizeH="0" baseline="0" dirty="0">
                <a:ln>
                  <a:noFill/>
                </a:ln>
                <a:solidFill>
                  <a:schemeClr val="tx1"/>
                </a:solidFill>
                <a:effectLst/>
                <a:latin typeface="Arial" panose="020B0604020202020204" pitchFamily="34" charset="0"/>
              </a:rPr>
              <a:t>: Banks focus on startups that complement their products, avoiding direct competition. </a:t>
            </a:r>
          </a:p>
        </p:txBody>
      </p:sp>
    </p:spTree>
    <p:extLst>
      <p:ext uri="{BB962C8B-B14F-4D97-AF65-F5344CB8AC3E}">
        <p14:creationId xmlns:p14="http://schemas.microsoft.com/office/powerpoint/2010/main" val="484045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614193"/>
            <a:ext cx="9847260"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60896" y="1804300"/>
            <a:ext cx="10569844" cy="4455835"/>
          </a:xfrm>
          <a:prstGeom prst="rect">
            <a:avLst/>
          </a:prstGeom>
          <a:noFill/>
        </p:spPr>
        <p:txBody>
          <a:bodyPr wrap="square">
            <a:spAutoFit/>
          </a:bodyPr>
          <a:lstStyle/>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Shifting FinTech Models</a:t>
            </a:r>
            <a:r>
              <a:rPr kumimoji="0" lang="en-US" altLang="en-US" sz="2400" b="0" i="0" u="none" strike="noStrike" cap="none" normalizeH="0" baseline="0" dirty="0">
                <a:ln>
                  <a:noFill/>
                </a:ln>
                <a:solidFill>
                  <a:schemeClr val="tx1"/>
                </a:solidFill>
                <a:effectLst/>
                <a:latin typeface="Arial" panose="020B0604020202020204" pitchFamily="34" charset="0"/>
              </a:rPr>
              <a:t>: FinTechs are evolving from peer-to-peer to marketplace models, leveraging institutional liquidity.</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Banking Growth</a:t>
            </a:r>
            <a:r>
              <a:rPr kumimoji="0" lang="en-US" altLang="en-US" sz="2400" b="0" i="0" u="none" strike="noStrike" cap="none" normalizeH="0" baseline="0" dirty="0">
                <a:ln>
                  <a:noFill/>
                </a:ln>
                <a:solidFill>
                  <a:schemeClr val="tx1"/>
                </a:solidFill>
                <a:effectLst/>
                <a:latin typeface="Arial" panose="020B0604020202020204" pitchFamily="34" charset="0"/>
              </a:rPr>
              <a:t>: FinTechs now offer core banking via third-party products and APIs, bypassing traditional banks.</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Challenges for FinTech Banks</a:t>
            </a:r>
            <a:r>
              <a:rPr kumimoji="0" lang="en-US" altLang="en-US" sz="2400" b="0" i="0" u="none" strike="noStrike" cap="none" normalizeH="0" baseline="0" dirty="0">
                <a:ln>
                  <a:noFill/>
                </a:ln>
                <a:solidFill>
                  <a:schemeClr val="tx1"/>
                </a:solidFill>
                <a:effectLst/>
                <a:latin typeface="Arial" panose="020B0604020202020204" pitchFamily="34" charset="0"/>
              </a:rPr>
              <a:t>: Key hurdles include tech development, licensing, and customer acquisition.</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Agile and innovative, FinTech banks can challenge traditional banks with modern systems and strong reputations. </a:t>
            </a:r>
          </a:p>
        </p:txBody>
      </p:sp>
    </p:spTree>
    <p:extLst>
      <p:ext uri="{BB962C8B-B14F-4D97-AF65-F5344CB8AC3E}">
        <p14:creationId xmlns:p14="http://schemas.microsoft.com/office/powerpoint/2010/main" val="2271414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984732" cy="1664362"/>
          </a:xfrm>
        </p:spPr>
        <p:txBody>
          <a:bodyPr>
            <a:noAutofit/>
          </a:bodyPr>
          <a:lstStyle/>
          <a:p>
            <a:r>
              <a:rPr lang="en-US" sz="4000" b="1" dirty="0">
                <a:solidFill>
                  <a:schemeClr val="accent4">
                    <a:lumMod val="60000"/>
                    <a:lumOff val="40000"/>
                  </a:schemeClr>
                </a:solidFill>
                <a:latin typeface="Segoe UI" panose="020B0502040204020203" pitchFamily="34" charset="0"/>
              </a:rPr>
              <a:t>Banks Partnering with FinTech Start-ups to Create an Integrated Customer Experience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81559" y="2214282"/>
            <a:ext cx="10616339" cy="4108817"/>
          </a:xfrm>
          <a:prstGeom prst="rect">
            <a:avLst/>
          </a:prstGeom>
          <a:noFill/>
        </p:spPr>
        <p:txBody>
          <a:bodyPr wrap="square">
            <a:spAutoFit/>
          </a:bodyPr>
          <a:lstStyle/>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Evolving Entrepreneur Stereotype</a:t>
            </a:r>
            <a:r>
              <a:rPr kumimoji="0" lang="en-US" altLang="en-US" sz="2400" b="0" i="0" u="none" strike="noStrike" cap="none" normalizeH="0" baseline="0" dirty="0">
                <a:ln>
                  <a:noFill/>
                </a:ln>
                <a:solidFill>
                  <a:schemeClr val="tx1"/>
                </a:solidFill>
                <a:effectLst/>
                <a:latin typeface="Arial" panose="020B0604020202020204" pitchFamily="34" charset="0"/>
              </a:rPr>
              <a:t>: Entrepreneurs now come from diverse backgrounds, including women in Africa and banking professionals.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New Innovation Models</a:t>
            </a:r>
            <a:r>
              <a:rPr kumimoji="0" lang="en-US" altLang="en-US" sz="2400" b="0" i="0" u="none" strike="noStrike" cap="none" normalizeH="0" baseline="0" dirty="0">
                <a:ln>
                  <a:noFill/>
                </a:ln>
                <a:solidFill>
                  <a:schemeClr val="tx1"/>
                </a:solidFill>
                <a:effectLst/>
                <a:latin typeface="Arial" panose="020B0604020202020204" pitchFamily="34" charset="0"/>
              </a:rPr>
              <a:t>: Banks are partnering with start-ups, moving beyond traditional vendor-client relationships.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Need for Adaptation</a:t>
            </a:r>
            <a:r>
              <a:rPr kumimoji="0" lang="en-US" altLang="en-US" sz="2400" b="0" i="0" u="none" strike="noStrike" cap="none" normalizeH="0" baseline="0" dirty="0">
                <a:ln>
                  <a:noFill/>
                </a:ln>
                <a:solidFill>
                  <a:schemeClr val="tx1"/>
                </a:solidFill>
                <a:effectLst/>
                <a:latin typeface="Arial" panose="020B0604020202020204" pitchFamily="34" charset="0"/>
              </a:rPr>
              <a:t>: Growing FinTech investments signal a rising impact, pushing banks to evolve.</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FinTech's 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Venture capitalists see FinTech as poised to transform finance, akin to changes in media, travel, and retail. </a:t>
            </a:r>
          </a:p>
        </p:txBody>
      </p:sp>
    </p:spTree>
    <p:extLst>
      <p:ext uri="{BB962C8B-B14F-4D97-AF65-F5344CB8AC3E}">
        <p14:creationId xmlns:p14="http://schemas.microsoft.com/office/powerpoint/2010/main" val="2725337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10969234" cy="1033794"/>
          </a:xfrm>
        </p:spPr>
        <p:txBody>
          <a:bodyPr>
            <a:noAutofit/>
          </a:bodyPr>
          <a:lstStyle/>
          <a:p>
            <a:r>
              <a:rPr lang="en-US"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0447" y="1816492"/>
            <a:ext cx="11096787" cy="4432752"/>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Beyond Firewalls</a:t>
            </a:r>
            <a:r>
              <a:rPr kumimoji="0" lang="en-US" altLang="en-US" sz="2400" b="0" i="0" u="none" strike="noStrike" cap="none" normalizeH="0" baseline="0" dirty="0">
                <a:ln>
                  <a:noFill/>
                </a:ln>
                <a:solidFill>
                  <a:schemeClr val="tx1"/>
                </a:solidFill>
                <a:effectLst/>
                <a:latin typeface="Arial" panose="020B0604020202020204" pitchFamily="34" charset="0"/>
              </a:rPr>
              <a:t>: Banks need to leverage valuable data available on the open internet.</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Understanding APIs</a:t>
            </a:r>
            <a:r>
              <a:rPr kumimoji="0" lang="en-US" altLang="en-US" sz="2400" b="0" i="0" u="none" strike="noStrike" cap="none" normalizeH="0" baseline="0" dirty="0">
                <a:ln>
                  <a:noFill/>
                </a:ln>
                <a:solidFill>
                  <a:schemeClr val="tx1"/>
                </a:solidFill>
                <a:effectLst/>
                <a:latin typeface="Arial" panose="020B0604020202020204" pitchFamily="34" charset="0"/>
              </a:rPr>
              <a:t>: APIs enable access to external data, resources, and algorithms, often from FinTech start-ups.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Partnerships</a:t>
            </a:r>
            <a:r>
              <a:rPr kumimoji="0" lang="en-US" altLang="en-US" sz="2400" b="0" i="0" u="none" strike="noStrike" cap="none" normalizeH="0" baseline="0" dirty="0">
                <a:ln>
                  <a:noFill/>
                </a:ln>
                <a:solidFill>
                  <a:schemeClr val="tx1"/>
                </a:solidFill>
                <a:effectLst/>
                <a:latin typeface="Arial" panose="020B0604020202020204" pitchFamily="34" charset="0"/>
              </a:rPr>
              <a:t>: Working with FinTech start-ups can be mutually beneficial, despite potential competition.</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Strategies</a:t>
            </a:r>
            <a:r>
              <a:rPr kumimoji="0" lang="en-US" altLang="en-US" sz="2400" b="0" i="0" u="none" strike="noStrike" cap="none" normalizeH="0" baseline="0" dirty="0">
                <a:ln>
                  <a:noFill/>
                </a:ln>
                <a:solidFill>
                  <a:schemeClr val="tx1"/>
                </a:solidFill>
                <a:effectLst/>
                <a:latin typeface="Arial" panose="020B0604020202020204" pitchFamily="34" charset="0"/>
              </a:rPr>
              <a:t>: Platforms like Lending Club use network effects to attract data-sharing partners, benefiting banks and firms. </a:t>
            </a:r>
          </a:p>
        </p:txBody>
      </p:sp>
      <p:sp>
        <p:nvSpPr>
          <p:cNvPr id="2" name="Rectangle 1">
            <a:extLst>
              <a:ext uri="{FF2B5EF4-FFF2-40B4-BE49-F238E27FC236}">
                <a16:creationId xmlns:a16="http://schemas.microsoft.com/office/drawing/2014/main" id="{910A072E-42E1-FD32-E811-B246ABABF4A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16334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21775" y="2097741"/>
            <a:ext cx="11108639" cy="3740255"/>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Creating Value with Algorithms</a:t>
            </a:r>
            <a:r>
              <a:rPr kumimoji="0" lang="en-US" altLang="en-US" sz="2400" b="0" i="0" u="none" strike="noStrike" cap="none" normalizeH="0" baseline="0" dirty="0">
                <a:ln>
                  <a:noFill/>
                </a:ln>
                <a:solidFill>
                  <a:schemeClr val="tx1"/>
                </a:solidFill>
                <a:effectLst/>
                <a:latin typeface="Arial" panose="020B0604020202020204" pitchFamily="34" charset="0"/>
              </a:rPr>
              <a:t>: Banks can enhance customer satisfaction by developing smart algorithms and intuitive user experiences.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 with Marketplaces</a:t>
            </a:r>
            <a:r>
              <a:rPr kumimoji="0" lang="en-US" altLang="en-US" sz="2400" b="0" i="0" u="none" strike="noStrike" cap="none" normalizeH="0" baseline="0" dirty="0">
                <a:ln>
                  <a:noFill/>
                </a:ln>
                <a:solidFill>
                  <a:schemeClr val="tx1"/>
                </a:solidFill>
                <a:effectLst/>
                <a:latin typeface="Arial" panose="020B0604020202020204" pitchFamily="34" charset="0"/>
              </a:rPr>
              <a:t>: Partnering with networked marketplaces enables banks to leverage data and network effects.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Focus on Services</a:t>
            </a:r>
            <a:r>
              <a:rPr kumimoji="0" lang="en-US" altLang="en-US" sz="2400" b="0" i="0" u="none" strike="noStrike" cap="none" normalizeH="0" baseline="0" dirty="0">
                <a:ln>
                  <a:noFill/>
                </a:ln>
                <a:solidFill>
                  <a:schemeClr val="tx1"/>
                </a:solidFill>
                <a:effectLst/>
                <a:latin typeface="Arial" panose="020B0604020202020204" pitchFamily="34" charset="0"/>
              </a:rPr>
              <a:t>: Banks should prioritize service-based models, following examples like NYSE and NASDAQ, which add value through services atop marketplace APIs. </a:t>
            </a:r>
          </a:p>
        </p:txBody>
      </p:sp>
    </p:spTree>
    <p:extLst>
      <p:ext uri="{BB962C8B-B14F-4D97-AF65-F5344CB8AC3E}">
        <p14:creationId xmlns:p14="http://schemas.microsoft.com/office/powerpoint/2010/main" val="2867589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42075" y="2240038"/>
            <a:ext cx="10332203" cy="3989554"/>
          </a:xfrm>
          <a:prstGeom prst="rect">
            <a:avLst/>
          </a:prstGeom>
          <a:noFill/>
        </p:spPr>
        <p:txBody>
          <a:bodyPr wrap="square">
            <a:spAutoFit/>
          </a:bodyPr>
          <a:lstStyle/>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Brand and Agility Combo</a:t>
            </a:r>
            <a:r>
              <a:rPr kumimoji="0" lang="en-US" altLang="en-US" sz="2400" b="0" i="0" u="none" strike="noStrike" cap="none" normalizeH="0" baseline="0" dirty="0">
                <a:ln>
                  <a:noFill/>
                </a:ln>
                <a:solidFill>
                  <a:schemeClr val="tx1"/>
                </a:solidFill>
                <a:effectLst/>
                <a:latin typeface="Arial" panose="020B0604020202020204" pitchFamily="34" charset="0"/>
              </a:rPr>
              <a:t>: Combining a strong brand with startup agility gives banks a competitive edge.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Listening to Customers</a:t>
            </a:r>
            <a:r>
              <a:rPr kumimoji="0" lang="en-US" altLang="en-US" sz="2400" b="0" i="0" u="none" strike="noStrike" cap="none" normalizeH="0" baseline="0" dirty="0">
                <a:ln>
                  <a:noFill/>
                </a:ln>
                <a:solidFill>
                  <a:schemeClr val="tx1"/>
                </a:solidFill>
                <a:effectLst/>
                <a:latin typeface="Arial" panose="020B0604020202020204" pitchFamily="34" charset="0"/>
              </a:rPr>
              <a:t>: Addressing marketplace users' pain points improves the customer experience.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The Great </a:t>
            </a:r>
            <a:r>
              <a:rPr kumimoji="0" lang="en-US" altLang="en-US" sz="2400" b="1" i="0" u="none" strike="noStrike" cap="none" normalizeH="0" baseline="0" dirty="0" err="1">
                <a:ln>
                  <a:noFill/>
                </a:ln>
                <a:solidFill>
                  <a:schemeClr val="tx1"/>
                </a:solidFill>
                <a:effectLst/>
                <a:latin typeface="Arial" panose="020B0604020202020204" pitchFamily="34" charset="0"/>
              </a:rPr>
              <a:t>Rebundling</a:t>
            </a:r>
            <a:r>
              <a:rPr kumimoji="0" lang="en-US" altLang="en-US" sz="2400" b="0" i="0" u="none" strike="noStrike" cap="none" normalizeH="0" baseline="0" dirty="0">
                <a:ln>
                  <a:noFill/>
                </a:ln>
                <a:solidFill>
                  <a:schemeClr val="tx1"/>
                </a:solidFill>
                <a:effectLst/>
                <a:latin typeface="Arial" panose="020B0604020202020204" pitchFamily="34" charset="0"/>
              </a:rPr>
              <a:t>: Banks can succeed by integrating fragmented services into seamless experiences, anticipating customer needs with new technologies. </a:t>
            </a:r>
          </a:p>
        </p:txBody>
      </p:sp>
    </p:spTree>
    <p:extLst>
      <p:ext uri="{BB962C8B-B14F-4D97-AF65-F5344CB8AC3E}">
        <p14:creationId xmlns:p14="http://schemas.microsoft.com/office/powerpoint/2010/main" val="984233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61988" y="2175623"/>
            <a:ext cx="10553700" cy="4053546"/>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dirty="0"/>
              <a:t>Price Competition in Asset Allocation: Robo-advisors are driving down the cost of asset allocation services, making it a commodity. Competing at this level with a high-cost structure is not advisable.</a:t>
            </a:r>
          </a:p>
          <a:p>
            <a:pPr marL="342900" lvl="1" indent="-342900">
              <a:lnSpc>
                <a:spcPct val="125000"/>
              </a:lnSpc>
              <a:spcBef>
                <a:spcPts val="600"/>
              </a:spcBef>
              <a:spcAft>
                <a:spcPts val="1200"/>
              </a:spcAft>
              <a:buFont typeface="Arial" panose="020B0604020202020204" pitchFamily="34" charset="0"/>
              <a:buChar char="•"/>
            </a:pPr>
            <a:r>
              <a:rPr lang="en-US" sz="2800" dirty="0"/>
              <a:t>Innovation in Data Science and Personalization: Wealth management firms have an opportunity to innovate in data science, personalization, and reporting services, moving away from commodity offerings.</a:t>
            </a:r>
          </a:p>
        </p:txBody>
      </p:sp>
    </p:spTree>
    <p:extLst>
      <p:ext uri="{BB962C8B-B14F-4D97-AF65-F5344CB8AC3E}">
        <p14:creationId xmlns:p14="http://schemas.microsoft.com/office/powerpoint/2010/main" val="1825209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114434"/>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4350" y="1585074"/>
            <a:ext cx="10672763" cy="460510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Race to Provide Complementary Services: Some </a:t>
            </a:r>
            <a:r>
              <a:rPr lang="en-US" sz="2800" dirty="0" err="1"/>
              <a:t>robo</a:t>
            </a:r>
            <a:r>
              <a:rPr lang="en-US" sz="2800" dirty="0"/>
              <a:t>-advisors aim to avoid consolidation by moving up the value stack and </a:t>
            </a:r>
            <a:r>
              <a:rPr lang="en-US" sz="2800" dirty="0" err="1"/>
              <a:t>rebundling</a:t>
            </a:r>
            <a:r>
              <a:rPr lang="en-US" sz="2800" dirty="0"/>
              <a:t> complementary wealth management services. This is a competitive race.</a:t>
            </a:r>
          </a:p>
          <a:p>
            <a:pPr marL="342900" lvl="1" indent="-342900">
              <a:lnSpc>
                <a:spcPct val="125000"/>
              </a:lnSpc>
              <a:spcBef>
                <a:spcPts val="1200"/>
              </a:spcBef>
              <a:spcAft>
                <a:spcPts val="600"/>
              </a:spcAft>
              <a:buFont typeface="Arial" panose="020B0604020202020204" pitchFamily="34" charset="0"/>
              <a:buChar char="•"/>
            </a:pPr>
            <a:r>
              <a:rPr lang="en-US" sz="2800" dirty="0"/>
              <a:t>Emergence of Micro Asset Managers: Micro asset managers, often focused on a specific asset class, are emerging as early adopters of marketplaces like Lending Club and Angel List. They offer low-cost and agile investment strategies, challenging traditional asset managers.</a:t>
            </a:r>
            <a:endParaRPr lang="en-US" sz="28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482321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7431" y="195254"/>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78237" y="1771941"/>
            <a:ext cx="10316705" cy="3278590"/>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Regulatory Overload</a:t>
            </a:r>
            <a:r>
              <a:rPr kumimoji="0" lang="en-US" altLang="en-US" sz="2400" b="0" i="0" u="none" strike="noStrike" cap="none" normalizeH="0" baseline="0" dirty="0">
                <a:ln>
                  <a:noFill/>
                </a:ln>
                <a:solidFill>
                  <a:schemeClr val="tx1"/>
                </a:solidFill>
                <a:effectLst/>
                <a:latin typeface="Arial" panose="020B0604020202020204" pitchFamily="34" charset="0"/>
              </a:rPr>
              <a:t>: Banks are heavily focused on compliance, with 70% of budgets spent on regulation, according to Accenture.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Changing Consumer Habits</a:t>
            </a:r>
            <a:r>
              <a:rPr kumimoji="0" lang="en-US" altLang="en-US" sz="2400" b="0" i="0" u="none" strike="noStrike" cap="none" normalizeH="0" baseline="0" dirty="0">
                <a:ln>
                  <a:noFill/>
                </a:ln>
                <a:solidFill>
                  <a:schemeClr val="tx1"/>
                </a:solidFill>
                <a:effectLst/>
                <a:latin typeface="Arial" panose="020B0604020202020204" pitchFamily="34" charset="0"/>
              </a:rPr>
              <a:t>: The digital economy's growth has shifted consumer expectations and behaviors.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Rising Costs</a:t>
            </a:r>
            <a:r>
              <a:rPr kumimoji="0" lang="en-US" altLang="en-US" sz="2400" b="0" i="0" u="none" strike="noStrike" cap="none" normalizeH="0" baseline="0" dirty="0">
                <a:ln>
                  <a:noFill/>
                </a:ln>
                <a:solidFill>
                  <a:schemeClr val="tx1"/>
                </a:solidFill>
                <a:effectLst/>
                <a:latin typeface="Arial" panose="020B0604020202020204" pitchFamily="34" charset="0"/>
              </a:rPr>
              <a:t>: Banks face increasing IT expenses and the challenge of maintaining large branch networks. </a:t>
            </a:r>
          </a:p>
        </p:txBody>
      </p:sp>
    </p:spTree>
    <p:extLst>
      <p:ext uri="{BB962C8B-B14F-4D97-AF65-F5344CB8AC3E}">
        <p14:creationId xmlns:p14="http://schemas.microsoft.com/office/powerpoint/2010/main" val="1753824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82559" y="1670960"/>
            <a:ext cx="1069657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Revenue Pressure</a:t>
            </a:r>
            <a:r>
              <a:rPr kumimoji="0" lang="en-US" altLang="en-US" sz="2400" b="0" i="0" u="none" strike="noStrike" cap="none" normalizeH="0" baseline="0" dirty="0">
                <a:ln>
                  <a:noFill/>
                </a:ln>
                <a:solidFill>
                  <a:schemeClr val="tx1"/>
                </a:solidFill>
                <a:effectLst/>
                <a:latin typeface="Arial" panose="020B0604020202020204" pitchFamily="34" charset="0"/>
              </a:rPr>
              <a:t>: Regulatory demands and digital shifts have reduced retail banking revenues, despite cost-cutting efforts.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Legacy IT Hurdles</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consuming 14% of costs, limit digital transformation.</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Reluctance to Change</a:t>
            </a:r>
            <a:r>
              <a:rPr kumimoji="0" lang="en-US" altLang="en-US" sz="2400" b="0" i="0" u="none" strike="noStrike" cap="none" normalizeH="0" baseline="0" dirty="0">
                <a:ln>
                  <a:noFill/>
                </a:ln>
                <a:solidFill>
                  <a:schemeClr val="tx1"/>
                </a:solidFill>
                <a:effectLst/>
                <a:latin typeface="Arial" panose="020B0604020202020204" pitchFamily="34" charset="0"/>
              </a:rPr>
              <a:t>: Fear of disruption and complexity keeps banks focused on incremental innovation rather than radical transformation. </a:t>
            </a:r>
          </a:p>
        </p:txBody>
      </p:sp>
    </p:spTree>
    <p:extLst>
      <p:ext uri="{BB962C8B-B14F-4D97-AF65-F5344CB8AC3E}">
        <p14:creationId xmlns:p14="http://schemas.microsoft.com/office/powerpoint/2010/main" val="144782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45764" y="1342348"/>
            <a:ext cx="10564678" cy="5148332"/>
          </a:xfrm>
          <a:prstGeom prst="rect">
            <a:avLst/>
          </a:prstGeom>
          <a:noFill/>
        </p:spPr>
        <p:txBody>
          <a:bodyPr wrap="square">
            <a:spAutoFit/>
          </a:bodyPr>
          <a:lstStyle/>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Outdated Full-Service Models</a:t>
            </a:r>
            <a:r>
              <a:rPr kumimoji="0" lang="en-US" altLang="en-US" sz="2400" b="0" i="0" u="none" strike="noStrike" cap="none" normalizeH="0" baseline="0" dirty="0">
                <a:ln>
                  <a:noFill/>
                </a:ln>
                <a:solidFill>
                  <a:schemeClr val="tx1"/>
                </a:solidFill>
                <a:effectLst/>
                <a:latin typeface="Arial" panose="020B0604020202020204" pitchFamily="34" charset="0"/>
              </a:rPr>
              <a:t>: Traditional banking models fail to meet modern market demands, requiring bold innovation.</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Misaligned Financial Focus</a:t>
            </a:r>
            <a:r>
              <a:rPr kumimoji="0" lang="en-US" altLang="en-US" sz="2400" b="0" i="0" u="none" strike="noStrike" cap="none" normalizeH="0" baseline="0" dirty="0">
                <a:ln>
                  <a:noFill/>
                </a:ln>
                <a:solidFill>
                  <a:schemeClr val="tx1"/>
                </a:solidFill>
                <a:effectLst/>
                <a:latin typeface="Arial" panose="020B0604020202020204" pitchFamily="34" charset="0"/>
              </a:rPr>
              <a:t>: Banks prioritize branch networks over transformative R&amp;D, hindering progress.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High Customer Expectations</a:t>
            </a:r>
            <a:r>
              <a:rPr kumimoji="0" lang="en-US" altLang="en-US" sz="2400" b="0" i="0" u="none" strike="noStrike" cap="none" normalizeH="0" baseline="0" dirty="0">
                <a:ln>
                  <a:noFill/>
                </a:ln>
                <a:solidFill>
                  <a:schemeClr val="tx1"/>
                </a:solidFill>
                <a:effectLst/>
                <a:latin typeface="Arial" panose="020B0604020202020204" pitchFamily="34" charset="0"/>
              </a:rPr>
              <a:t>: Digital advances, driven by tech giants, have raised customer standards, increasing IT costs.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Costly Complexity</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and complex offerings consume 14% of banking expenses, mostly for maintenance. </a:t>
            </a:r>
          </a:p>
        </p:txBody>
      </p:sp>
    </p:spTree>
    <p:extLst>
      <p:ext uri="{BB962C8B-B14F-4D97-AF65-F5344CB8AC3E}">
        <p14:creationId xmlns:p14="http://schemas.microsoft.com/office/powerpoint/2010/main" val="1892627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5170646"/>
          </a:xfrm>
          <a:prstGeom prst="rect">
            <a:avLst/>
          </a:prstGeom>
          <a:noFill/>
        </p:spPr>
        <p:txBody>
          <a:bodyPr wrap="square">
            <a:spAutoFit/>
          </a:bodyPr>
          <a:lstStyle/>
          <a:p>
            <a:pPr marL="342900" lvl="1" indent="-342900">
              <a:spcBef>
                <a:spcPts val="600"/>
              </a:spcBef>
              <a:spcAft>
                <a:spcPts val="600"/>
              </a:spcAft>
              <a:buFont typeface="Arial" panose="020B0604020202020204" pitchFamily="34" charset="0"/>
              <a:buChar char="•"/>
            </a:pPr>
            <a:r>
              <a:rPr lang="en-US" sz="2400" dirty="0"/>
              <a:t>Understanding the Impact of Emerging Technologies on Financial Services</a:t>
            </a:r>
          </a:p>
          <a:p>
            <a:pPr marL="342900" lvl="1" indent="-342900">
              <a:spcBef>
                <a:spcPts val="600"/>
              </a:spcBef>
              <a:spcAft>
                <a:spcPts val="600"/>
              </a:spcAft>
              <a:buFont typeface="Arial" panose="020B0604020202020204" pitchFamily="34" charset="0"/>
              <a:buChar char="•"/>
            </a:pPr>
            <a:r>
              <a:rPr lang="en-US" sz="2400" dirty="0"/>
              <a:t>Academic Analysis of Key Factors Shaping FinTech's Future</a:t>
            </a:r>
          </a:p>
          <a:p>
            <a:pPr marL="342900" lvl="1" indent="-342900">
              <a:spcBef>
                <a:spcPts val="600"/>
              </a:spcBef>
              <a:spcAft>
                <a:spcPts val="600"/>
              </a:spcAft>
              <a:buFont typeface="Arial" panose="020B0604020202020204" pitchFamily="34" charset="0"/>
              <a:buChar char="•"/>
            </a:pPr>
            <a:r>
              <a:rPr lang="en-US" sz="2400" dirty="0"/>
              <a:t>Exploring the Future Landscape of Financial Services</a:t>
            </a:r>
          </a:p>
          <a:p>
            <a:pPr marL="342900" lvl="1" indent="-342900">
              <a:spcBef>
                <a:spcPts val="600"/>
              </a:spcBef>
              <a:spcAft>
                <a:spcPts val="600"/>
              </a:spcAft>
              <a:buFont typeface="Arial" panose="020B0604020202020204" pitchFamily="34" charset="0"/>
              <a:buChar char="•"/>
            </a:pPr>
            <a:r>
              <a:rPr lang="en-US" sz="2400" dirty="0"/>
              <a:t>Exploring Future Technologies and Applications in FinTech</a:t>
            </a:r>
          </a:p>
          <a:p>
            <a:pPr marL="342900" lvl="1" indent="-342900">
              <a:spcBef>
                <a:spcPts val="600"/>
              </a:spcBef>
              <a:spcAft>
                <a:spcPts val="600"/>
              </a:spcAft>
              <a:buFont typeface="Arial" panose="020B0604020202020204" pitchFamily="34" charset="0"/>
              <a:buChar char="•"/>
            </a:pPr>
            <a:r>
              <a:rPr lang="en-US" sz="2400" dirty="0"/>
              <a:t>Transitioning from Product Vendors to Solution Providers</a:t>
            </a:r>
          </a:p>
          <a:p>
            <a:pPr marL="342900" lvl="1" indent="-342900">
              <a:spcBef>
                <a:spcPts val="600"/>
              </a:spcBef>
              <a:spcAft>
                <a:spcPts val="600"/>
              </a:spcAft>
              <a:buFont typeface="Arial" panose="020B0604020202020204" pitchFamily="34" charset="0"/>
              <a:buChar char="•"/>
            </a:pPr>
            <a:r>
              <a:rPr lang="en-US" sz="2400" dirty="0"/>
              <a:t>Maximizing Data Advantage for Banks</a:t>
            </a:r>
          </a:p>
          <a:p>
            <a:pPr marL="342900" lvl="1" indent="-342900">
              <a:spcBef>
                <a:spcPts val="600"/>
              </a:spcBef>
              <a:spcAft>
                <a:spcPts val="600"/>
              </a:spcAft>
              <a:buFont typeface="Arial" panose="020B0604020202020204" pitchFamily="34" charset="0"/>
              <a:buChar char="•"/>
            </a:pPr>
            <a:r>
              <a:rPr lang="en-US" sz="2400" dirty="0"/>
              <a:t>Analyzing the Tripartite Innovation Ecosystem in FinTech</a:t>
            </a:r>
          </a:p>
          <a:p>
            <a:pPr marL="342900" lvl="1" indent="-342900">
              <a:spcBef>
                <a:spcPts val="600"/>
              </a:spcBef>
              <a:spcAft>
                <a:spcPts val="600"/>
              </a:spcAft>
              <a:buFont typeface="Arial" panose="020B0604020202020204" pitchFamily="34" charset="0"/>
              <a:buChar char="•"/>
            </a:pPr>
            <a:r>
              <a:rPr lang="en-US" sz="2400" dirty="0"/>
              <a:t>Enhancing Customer Experience through Banks' Collaboration with FinTech Start-ups</a:t>
            </a:r>
          </a:p>
          <a:p>
            <a:pPr marL="342900" lvl="1" indent="-342900">
              <a:spcBef>
                <a:spcPts val="600"/>
              </a:spcBef>
              <a:spcAft>
                <a:spcPts val="600"/>
              </a:spcAft>
              <a:buFont typeface="Arial" panose="020B0604020202020204" pitchFamily="34" charset="0"/>
              <a:buChar char="•"/>
            </a:pPr>
            <a:r>
              <a:rPr lang="en-US" sz="2400" dirty="0"/>
              <a:t>Strategic Collaborations between Banks and FinTech Start-ups</a:t>
            </a:r>
          </a:p>
          <a:p>
            <a:pPr marL="342900" lvl="1" indent="-342900">
              <a:spcBef>
                <a:spcPts val="600"/>
              </a:spcBef>
              <a:spcAft>
                <a:spcPts val="600"/>
              </a:spcAft>
              <a:buFont typeface="Arial" panose="020B0604020202020204" pitchFamily="34" charset="0"/>
              <a:buChar char="•"/>
            </a:pPr>
            <a:r>
              <a:rPr lang="en-US" sz="2400" dirty="0"/>
              <a:t>Impact of FinTech on Retail Banking</a:t>
            </a:r>
          </a:p>
        </p:txBody>
      </p:sp>
    </p:spTree>
    <p:extLst>
      <p:ext uri="{BB962C8B-B14F-4D97-AF65-F5344CB8AC3E}">
        <p14:creationId xmlns:p14="http://schemas.microsoft.com/office/powerpoint/2010/main" val="1895940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82298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How are digital and mobile payments, along with cryptocurrencies, changing the global payment landscape?</a:t>
            </a:r>
          </a:p>
          <a:p>
            <a:pPr marL="342900" lvl="1" indent="-342900">
              <a:lnSpc>
                <a:spcPct val="125000"/>
              </a:lnSpc>
              <a:spcBef>
                <a:spcPts val="1200"/>
              </a:spcBef>
              <a:spcAft>
                <a:spcPts val="600"/>
              </a:spcAft>
              <a:buFont typeface="Arial" panose="020B0604020202020204" pitchFamily="34" charset="0"/>
              <a:buChar char="•"/>
            </a:pPr>
            <a:r>
              <a:rPr lang="en-US" sz="2800" dirty="0"/>
              <a:t>What are the key developments in FinTech business models, particularly the evolution towards marketplace banking, and what challenges and potential disruptive impacts do these changes pose for traditional banking systems?</a:t>
            </a:r>
          </a:p>
          <a:p>
            <a:pPr marL="342900" lvl="1" indent="-342900">
              <a:lnSpc>
                <a:spcPct val="125000"/>
              </a:lnSpc>
              <a:spcBef>
                <a:spcPts val="1200"/>
              </a:spcBef>
              <a:spcAft>
                <a:spcPts val="600"/>
              </a:spcAft>
              <a:buFont typeface="Arial" panose="020B0604020202020204" pitchFamily="34" charset="0"/>
              <a:buChar char="•"/>
            </a:pPr>
            <a:r>
              <a:rPr lang="en-US" sz="2800" dirty="0"/>
              <a:t>How will Digital Financial Assistants (DFAs) shape the future of saving and consumption?</a:t>
            </a:r>
          </a:p>
        </p:txBody>
      </p:sp>
    </p:spTree>
    <p:extLst>
      <p:ext uri="{BB962C8B-B14F-4D97-AF65-F5344CB8AC3E}">
        <p14:creationId xmlns:p14="http://schemas.microsoft.com/office/powerpoint/2010/main" val="40843371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CB87B4F-396F-416C-815D-5A41CFD41712}"/>
</file>

<file path=customXml/itemProps2.xml><?xml version="1.0" encoding="utf-8"?>
<ds:datastoreItem xmlns:ds="http://schemas.openxmlformats.org/officeDocument/2006/customXml" ds:itemID="{F33CDE68-5063-4F29-9D2A-7EA7A1EA52E4}"/>
</file>

<file path=customXml/itemProps3.xml><?xml version="1.0" encoding="utf-8"?>
<ds:datastoreItem xmlns:ds="http://schemas.openxmlformats.org/officeDocument/2006/customXml" ds:itemID="{339D98C0-96F6-4A27-AF88-D34AE0F825CE}"/>
</file>

<file path=docProps/app.xml><?xml version="1.0" encoding="utf-8"?>
<Properties xmlns="http://schemas.openxmlformats.org/officeDocument/2006/extended-properties" xmlns:vt="http://schemas.openxmlformats.org/officeDocument/2006/docPropsVTypes">
  <Template>this as a template</Template>
  <TotalTime>6251</TotalTime>
  <Words>3213</Words>
  <Application>Microsoft Office PowerPoint</Application>
  <PresentationFormat>Widescreen</PresentationFormat>
  <Paragraphs>260</Paragraphs>
  <Slides>41</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Pridi</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Objectives:</vt:lpstr>
      <vt:lpstr>How Emerging Technologies Will Change Financial Services?</vt:lpstr>
      <vt:lpstr>How Emerging Technologies Will Change Financial Services?</vt:lpstr>
      <vt:lpstr>How Emerging Technologies Will Change Financial Services?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The Future of Financial Services</vt:lpstr>
      <vt:lpstr>The Future of Financial Services</vt:lpstr>
      <vt:lpstr>The Future of Financial Services</vt:lpstr>
      <vt:lpstr>The Future of Financial Services</vt:lpstr>
      <vt:lpstr>The Future Technologies &amp; Applications in Fintech:</vt:lpstr>
      <vt:lpstr>The Future Technologies &amp; Applications in Fintech:</vt:lpstr>
      <vt:lpstr>The Future Technologies &amp; Applications in Fintech:</vt:lpstr>
      <vt:lpstr>The Future Technologies &amp; Applications in Fintech:</vt:lpstr>
      <vt:lpstr>The Future Technologies &amp; Applications in Fintech:</vt:lpstr>
      <vt:lpstr>From Financial Product Vendors to Solution Providers:</vt:lpstr>
      <vt:lpstr>How Can Banks Best Leverage Their Data Advantage?</vt:lpstr>
      <vt:lpstr>The Future of FinTech: A Tripartite Innovation Ecosystem</vt:lpstr>
      <vt:lpstr>Why FinTech Banks Will Rule the World</vt:lpstr>
      <vt:lpstr>Why FinTech Banks Will Rule the World</vt:lpstr>
      <vt:lpstr>Banks Partnering with FinTech Start-ups to Create an Integrated Customer Experience</vt:lpstr>
      <vt:lpstr>Banks Partnering with FinTech Start-ups</vt:lpstr>
      <vt:lpstr>Banks Partnering with FinTech Start-ups</vt:lpstr>
      <vt:lpstr>Banks Partnering with FinTech Start-ups</vt:lpstr>
      <vt:lpstr>Banks Partnering with FinTech Start-ups</vt:lpstr>
      <vt:lpstr>Banks Partnering with FinTech Start-ups</vt:lpstr>
      <vt:lpstr>FinTech Impact on Retail Banking</vt:lpstr>
      <vt:lpstr>FinTech Impact on Retail Banking</vt:lpstr>
      <vt:lpstr>FinTech Impact on Retail Banking</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79</cp:revision>
  <dcterms:created xsi:type="dcterms:W3CDTF">2023-09-15T16:04:41Z</dcterms:created>
  <dcterms:modified xsi:type="dcterms:W3CDTF">2024-11-16T12:31:10Z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