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28"/>
  </p:notesMasterIdLst>
  <p:sldIdLst>
    <p:sldId id="480" r:id="rId3"/>
    <p:sldId id="305" r:id="rId4"/>
    <p:sldId id="317" r:id="rId5"/>
    <p:sldId id="486" r:id="rId6"/>
    <p:sldId id="483" r:id="rId7"/>
    <p:sldId id="485" r:id="rId8"/>
    <p:sldId id="484" r:id="rId9"/>
    <p:sldId id="287" r:id="rId10"/>
    <p:sldId id="269" r:id="rId11"/>
    <p:sldId id="318" r:id="rId12"/>
    <p:sldId id="270" r:id="rId13"/>
    <p:sldId id="271" r:id="rId14"/>
    <p:sldId id="319" r:id="rId15"/>
    <p:sldId id="482" r:id="rId16"/>
    <p:sldId id="272" r:id="rId17"/>
    <p:sldId id="274" r:id="rId18"/>
    <p:sldId id="275" r:id="rId19"/>
    <p:sldId id="285" r:id="rId20"/>
    <p:sldId id="322" r:id="rId21"/>
    <p:sldId id="277" r:id="rId22"/>
    <p:sldId id="323" r:id="rId23"/>
    <p:sldId id="324" r:id="rId24"/>
    <p:sldId id="325" r:id="rId25"/>
    <p:sldId id="326" r:id="rId26"/>
    <p:sldId id="29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customXml" Target="../customXml/item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 Id="rId35" Type="http://schemas.openxmlformats.org/officeDocument/2006/relationships/customXml" Target="../customXml/item3.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21F071-BA7D-4567-BE6C-21FE832B88B3}" type="datetimeFigureOut">
              <a:rPr lang="en-US" smtClean="0"/>
              <a:t>3/7/2024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4B2128-F92B-4146-9750-6833C4D1E418}" type="slidenum">
              <a:rPr lang="en-US" smtClean="0"/>
              <a:t>‹#›</a:t>
            </a:fld>
            <a:endParaRPr lang="en-US"/>
          </a:p>
        </p:txBody>
      </p:sp>
    </p:spTree>
    <p:extLst>
      <p:ext uri="{BB962C8B-B14F-4D97-AF65-F5344CB8AC3E}">
        <p14:creationId xmlns:p14="http://schemas.microsoft.com/office/powerpoint/2010/main" val="3105761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CD0F0-517F-B3E5-59F3-4C63141975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0D51C51-940D-C61F-5E03-34BA8772BE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B840C9-2CD4-5374-B2F7-C20C5B1A7CA3}"/>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294E4B05-B635-4941-B97A-E9B0CFEC40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8B1E2D-BB5B-B2DF-1AF1-6A656BE70DCC}"/>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921475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2A974-3164-B53B-F785-C4EB9F7C8F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CD3239A-8571-2E3F-4383-7EA88FD6DB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7A8355-060D-5FF7-B47C-5A1D5B498BD6}"/>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07CF4C13-9C4F-F2BC-AE4A-F2E4D8760E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B3EA7B-CAF3-88E0-8F66-4FDAA7EB65AE}"/>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1552320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612F9-C9F2-9215-677F-1968D9C2F9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76C38F8-AFC6-CCAD-795F-80DAB7DB37D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542D89-ACC6-82CF-51BA-982D3973B50C}"/>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6659C5B0-E499-0893-CD0E-3E5EB836D0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BA2FFE-37A3-D76C-584E-E6F8D5A694A9}"/>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4248898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BAF56-C1EC-7AF4-245C-0AD401A7F76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D494F2B-79C8-E5C1-D73F-F9637A4481E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03FBF82-49EF-F1D4-CB42-42C441D4F3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C46EE72-1856-A151-0C60-1ACAE77BDB61}"/>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6" name="Footer Placeholder 5">
            <a:extLst>
              <a:ext uri="{FF2B5EF4-FFF2-40B4-BE49-F238E27FC236}">
                <a16:creationId xmlns:a16="http://schemas.microsoft.com/office/drawing/2014/main" id="{B5C4A76A-9C0D-8331-6143-E205B27C6C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489758E-EE36-75B3-4FC2-1FA0276668AD}"/>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4214961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D0310-172A-A241-64BF-73E7F3167BD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A9BB186-242B-C3B9-148F-00304DF40B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EAD742-10B0-9FFD-7211-30187DE4820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C481A6B-60D1-7274-010E-428597878F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E2D93E-BFCA-419D-5B2C-460B82640D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DE0757B-BC33-3B42-5A38-32FDE9CF58B6}"/>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8" name="Footer Placeholder 7">
            <a:extLst>
              <a:ext uri="{FF2B5EF4-FFF2-40B4-BE49-F238E27FC236}">
                <a16:creationId xmlns:a16="http://schemas.microsoft.com/office/drawing/2014/main" id="{0E5A8FC6-FB16-D1B9-F77D-CC3F6A847E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35275C-B129-B8E5-A47E-D1C3395DD72C}"/>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859205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54749-8851-89A9-9B2B-B9FE9136C42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535F35-5C08-122E-DF89-BF6FB947B847}"/>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4" name="Footer Placeholder 3">
            <a:extLst>
              <a:ext uri="{FF2B5EF4-FFF2-40B4-BE49-F238E27FC236}">
                <a16:creationId xmlns:a16="http://schemas.microsoft.com/office/drawing/2014/main" id="{219BAF28-A782-1C79-9FE2-6E46176CECE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E11751D-993D-79D6-A86C-49808B3A2A16}"/>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1541695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46B156-FCFA-7A27-81CD-898328A23075}"/>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3" name="Footer Placeholder 2">
            <a:extLst>
              <a:ext uri="{FF2B5EF4-FFF2-40B4-BE49-F238E27FC236}">
                <a16:creationId xmlns:a16="http://schemas.microsoft.com/office/drawing/2014/main" id="{C0026BBF-565A-D33A-6B2B-B10977F6148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D16897E-C7AC-EA27-1749-41E99A30930D}"/>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2043136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2A9CF-2044-90F1-D720-D105E68789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5A74302-49B6-01A0-FF65-464EB799E3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F493740-3832-0C85-7A7A-014B4D2B28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96054-FF88-4DEE-F3CC-3CC554BF893E}"/>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6" name="Footer Placeholder 5">
            <a:extLst>
              <a:ext uri="{FF2B5EF4-FFF2-40B4-BE49-F238E27FC236}">
                <a16:creationId xmlns:a16="http://schemas.microsoft.com/office/drawing/2014/main" id="{F7D453AE-1E30-CAC2-B776-E6837BC90D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DCD16E-51AA-D6A9-7943-DB801861994A}"/>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1022216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633C1-2D9F-2B35-5CEA-8C94552BC1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0ACFA3-C82F-4E91-562E-20BAE74260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FDBC9DD-239E-A024-9E9E-161447C61A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C6C126-C7A0-A71D-A65F-A7C5DAF37ADA}"/>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6" name="Footer Placeholder 5">
            <a:extLst>
              <a:ext uri="{FF2B5EF4-FFF2-40B4-BE49-F238E27FC236}">
                <a16:creationId xmlns:a16="http://schemas.microsoft.com/office/drawing/2014/main" id="{AF2B773F-7B7D-0EB2-C4AE-1E41F4DBF9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6BE5B0-D16A-3B95-2570-A8A76C94EDAF}"/>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89327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82053-64F5-0404-06D9-B66D4CC296C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2688729-8731-AB26-146B-2FAC3678154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2488D9-B542-88A9-D567-21960B1476EF}"/>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527BE388-DDEA-3AE1-24CB-7519EE11E7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778FCD-1319-E580-37A4-58782E3B4B52}"/>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176004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084E47-A788-3AEE-6AE4-54A60C3ED90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EF6FDE9-7C24-3A02-8AB2-447E2F6A1BE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786DD7-4524-3401-F3D8-BC31AA33A2EE}"/>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0D64E1FD-407D-90E4-29DC-68DDF75437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B8087E-C28B-2406-F5A3-86B4D2196B99}"/>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3971786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2727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276999"/>
          </a:xfrm>
          <a:prstGeom prst="rect">
            <a:avLst/>
          </a:prstGeom>
        </p:spPr>
        <p:txBody>
          <a:bodyPr wrap="square" lIns="0" tIns="0" rIns="0" bIns="0">
            <a:spAutoFit/>
          </a:bodyPr>
          <a:lstStyle>
            <a:lvl1pPr>
              <a:defRPr sz="1800" b="0" i="0">
                <a:solidFill>
                  <a:schemeClr val="tx1"/>
                </a:solidFill>
                <a:latin typeface="Calibri"/>
                <a:cs typeface="Calibri"/>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0739906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025679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chemeClr val="tx1"/>
                </a:solidFill>
                <a:latin typeface="Calibri"/>
                <a:cs typeface="Calibri"/>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477283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11054079" y="145822"/>
            <a:ext cx="975360" cy="353044"/>
          </a:xfrm>
          <a:prstGeom prst="rect">
            <a:avLst/>
          </a:prstGeom>
        </p:spPr>
      </p:pic>
      <p:sp>
        <p:nvSpPr>
          <p:cNvPr id="2" name="Holder 2"/>
          <p:cNvSpPr>
            <a:spLocks noGrp="1"/>
          </p:cNvSpPr>
          <p:nvPr>
            <p:ph type="title"/>
          </p:nvPr>
        </p:nvSpPr>
        <p:spPr/>
        <p:txBody>
          <a:bodyPr lIns="0" tIns="0" rIns="0" bIns="0"/>
          <a:lstStyle>
            <a:lvl1pPr>
              <a:defRPr sz="1800" b="0"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2172341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13979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F764BF-3168-6F64-4BE1-2810C1B99A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04F8065-7652-D9CC-0338-546FB1F48F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8646CB-D7AD-85D4-3A1E-0B078E70E8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1E7B2AA6-B240-32F3-201D-22F4C0DCEE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9AC9466-7453-53FD-1A7F-CF9AB2BEE1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47652EB-102F-4240-B6CC-61E7C90048B9}" type="slidenum">
              <a:rPr lang="en-US" smtClean="0"/>
              <a:t>‹#›</a:t>
            </a:fld>
            <a:endParaRPr lang="en-US"/>
          </a:p>
        </p:txBody>
      </p:sp>
    </p:spTree>
    <p:extLst>
      <p:ext uri="{BB962C8B-B14F-4D97-AF65-F5344CB8AC3E}">
        <p14:creationId xmlns:p14="http://schemas.microsoft.com/office/powerpoint/2010/main" val="3436761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07321" y="57404"/>
            <a:ext cx="11177355" cy="276999"/>
          </a:xfrm>
          <a:prstGeom prst="rect">
            <a:avLst/>
          </a:prstGeom>
        </p:spPr>
        <p:txBody>
          <a:bodyPr wrap="square" lIns="0" tIns="0" rIns="0" bIns="0">
            <a:spAutoFit/>
          </a:bodyPr>
          <a:lstStyle>
            <a:lvl1pPr>
              <a:defRPr sz="1800" b="0" i="0">
                <a:solidFill>
                  <a:schemeClr val="tx1"/>
                </a:solidFill>
                <a:latin typeface="Calibri"/>
                <a:cs typeface="Calibri"/>
              </a:defRPr>
            </a:lvl1pPr>
          </a:lstStyle>
          <a:p>
            <a:endParaRPr/>
          </a:p>
        </p:txBody>
      </p:sp>
      <p:sp>
        <p:nvSpPr>
          <p:cNvPr id="3" name="Holder 3"/>
          <p:cNvSpPr>
            <a:spLocks noGrp="1"/>
          </p:cNvSpPr>
          <p:nvPr>
            <p:ph type="body" idx="1"/>
          </p:nvPr>
        </p:nvSpPr>
        <p:spPr>
          <a:xfrm>
            <a:off x="609600" y="1577340"/>
            <a:ext cx="109728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3/7/2024</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67755782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539013"/>
            <a:ext cx="6578082" cy="15542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r>
              <a:rPr kumimoji="0" lang="en-US" sz="30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rPr>
              <a:t>Market Risk (Part 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Continuing Financial Instruments &amp; Trading</a:t>
            </a:r>
            <a:endParaRPr kumimoji="0" lang="en-US"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Six</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E983-312A-4924-A896-6C92EC8B70DA}"/>
              </a:ext>
            </a:extLst>
          </p:cNvPr>
          <p:cNvSpPr>
            <a:spLocks noGrp="1"/>
          </p:cNvSpPr>
          <p:nvPr>
            <p:ph type="title"/>
          </p:nvPr>
        </p:nvSpPr>
        <p:spPr/>
        <p:txBody>
          <a:bodyPr/>
          <a:lstStyle/>
          <a:p>
            <a:pPr algn="ctr"/>
            <a:r>
              <a:rPr lang="en-US" b="1" dirty="0">
                <a:highlight>
                  <a:srgbClr val="24A9E1"/>
                </a:highlight>
              </a:rPr>
              <a:t>Chapter Outline</a:t>
            </a:r>
            <a:br>
              <a:rPr lang="en-US" dirty="0"/>
            </a:br>
            <a:endParaRPr lang="en-US" dirty="0"/>
          </a:p>
        </p:txBody>
      </p:sp>
      <p:sp>
        <p:nvSpPr>
          <p:cNvPr id="3" name="Content Placeholder 2">
            <a:extLst>
              <a:ext uri="{FF2B5EF4-FFF2-40B4-BE49-F238E27FC236}">
                <a16:creationId xmlns:a16="http://schemas.microsoft.com/office/drawing/2014/main" id="{240C6925-F2F2-411C-A1C7-EFFB2CF63F14}"/>
              </a:ext>
            </a:extLst>
          </p:cNvPr>
          <p:cNvSpPr>
            <a:spLocks noGrp="1"/>
          </p:cNvSpPr>
          <p:nvPr>
            <p:ph idx="1"/>
          </p:nvPr>
        </p:nvSpPr>
        <p:spPr/>
        <p:txBody>
          <a:bodyPr/>
          <a:lstStyle/>
          <a:p>
            <a:pPr marL="0" indent="0">
              <a:buNone/>
            </a:pPr>
            <a:r>
              <a:rPr lang="en-US" sz="3200" b="1" dirty="0"/>
              <a:t>6.2	Basics of Financial Instruments</a:t>
            </a:r>
          </a:p>
          <a:p>
            <a:pPr marL="0" indent="0">
              <a:buNone/>
            </a:pPr>
            <a:r>
              <a:rPr lang="en-US" sz="3200" b="1" dirty="0"/>
              <a:t>6.3	Trading</a:t>
            </a:r>
          </a:p>
          <a:p>
            <a:pPr marL="0" indent="0">
              <a:buNone/>
            </a:pPr>
            <a:endParaRPr lang="en-US" dirty="0">
              <a:highlight>
                <a:srgbClr val="C0C0C0"/>
              </a:highlight>
            </a:endParaRPr>
          </a:p>
          <a:p>
            <a:pPr marL="0" indent="0">
              <a:buNone/>
            </a:pPr>
            <a:endParaRPr lang="en-US" dirty="0"/>
          </a:p>
        </p:txBody>
      </p:sp>
      <p:pic>
        <p:nvPicPr>
          <p:cNvPr id="4" name="Picture 3">
            <a:extLst>
              <a:ext uri="{FF2B5EF4-FFF2-40B4-BE49-F238E27FC236}">
                <a16:creationId xmlns:a16="http://schemas.microsoft.com/office/drawing/2014/main" id="{FB79832B-C916-D08A-16D5-1C64D1A79A53}"/>
              </a:ext>
            </a:extLst>
          </p:cNvPr>
          <p:cNvPicPr>
            <a:picLocks noChangeAspect="1"/>
          </p:cNvPicPr>
          <p:nvPr/>
        </p:nvPicPr>
        <p:blipFill>
          <a:blip r:embed="rId2"/>
          <a:stretch>
            <a:fillRect/>
          </a:stretch>
        </p:blipFill>
        <p:spPr>
          <a:xfrm>
            <a:off x="9235184" y="-109959"/>
            <a:ext cx="2956816" cy="1383912"/>
          </a:xfrm>
          <a:prstGeom prst="rect">
            <a:avLst/>
          </a:prstGeom>
        </p:spPr>
      </p:pic>
    </p:spTree>
    <p:extLst>
      <p:ext uri="{BB962C8B-B14F-4D97-AF65-F5344CB8AC3E}">
        <p14:creationId xmlns:p14="http://schemas.microsoft.com/office/powerpoint/2010/main" val="48509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76" y="478302"/>
            <a:ext cx="12125324" cy="6379698"/>
          </a:xfrm>
        </p:spPr>
        <p:txBody>
          <a:bodyPr>
            <a:normAutofit fontScale="70000" lnSpcReduction="20000"/>
          </a:bodyPr>
          <a:lstStyle/>
          <a:p>
            <a:pPr marL="457200" indent="-457200" algn="just">
              <a:lnSpc>
                <a:spcPct val="100000"/>
              </a:lnSpc>
              <a:buAutoNum type="arabicPeriod" startAt="4"/>
            </a:pPr>
            <a:r>
              <a:rPr lang="en-US" sz="2900" b="1" dirty="0">
                <a:solidFill>
                  <a:srgbClr val="FF0000"/>
                </a:solidFill>
              </a:rPr>
              <a:t>Equities (also called shares or stocks)</a:t>
            </a:r>
          </a:p>
          <a:p>
            <a:pPr marL="36195" marR="172720" indent="0">
              <a:lnSpc>
                <a:spcPct val="120000"/>
              </a:lnSpc>
              <a:spcBef>
                <a:spcPts val="60"/>
              </a:spcBef>
              <a:buNone/>
              <a:tabLst>
                <a:tab pos="216535" algn="l"/>
                <a:tab pos="313055" algn="l"/>
              </a:tabLst>
            </a:pPr>
            <a:r>
              <a:rPr lang="en-US" sz="2600" b="1" u="sng" dirty="0">
                <a:uFill>
                  <a:solidFill>
                    <a:srgbClr val="000000"/>
                  </a:solidFill>
                </a:uFill>
                <a:cs typeface="Calibri"/>
              </a:rPr>
              <a:t>Equity</a:t>
            </a:r>
            <a:r>
              <a:rPr lang="en-US" sz="2600" b="1" u="sng" spc="-35" dirty="0">
                <a:uFill>
                  <a:solidFill>
                    <a:srgbClr val="000000"/>
                  </a:solidFill>
                </a:uFill>
                <a:cs typeface="Calibri"/>
              </a:rPr>
              <a:t> </a:t>
            </a:r>
            <a:r>
              <a:rPr lang="en-US" sz="2600" b="1" u="sng" dirty="0">
                <a:uFill>
                  <a:solidFill>
                    <a:srgbClr val="000000"/>
                  </a:solidFill>
                </a:uFill>
                <a:cs typeface="Calibri"/>
              </a:rPr>
              <a:t>securities</a:t>
            </a:r>
            <a:r>
              <a:rPr lang="en-US" sz="2600" b="1" spc="-45" dirty="0">
                <a:cs typeface="Calibri"/>
              </a:rPr>
              <a:t> </a:t>
            </a:r>
            <a:r>
              <a:rPr lang="en-US" sz="2600" dirty="0">
                <a:cs typeface="Calibri"/>
              </a:rPr>
              <a:t>represent</a:t>
            </a:r>
            <a:r>
              <a:rPr lang="en-US" sz="2600" spc="-40" dirty="0">
                <a:cs typeface="Calibri"/>
              </a:rPr>
              <a:t> </a:t>
            </a:r>
            <a:r>
              <a:rPr lang="en-US" sz="2600" spc="-10" dirty="0">
                <a:cs typeface="Calibri"/>
              </a:rPr>
              <a:t>ownership</a:t>
            </a:r>
            <a:r>
              <a:rPr lang="en-US" sz="2600" spc="-40" dirty="0">
                <a:cs typeface="Calibri"/>
              </a:rPr>
              <a:t> </a:t>
            </a:r>
            <a:r>
              <a:rPr lang="en-US" sz="2600" dirty="0">
                <a:cs typeface="Calibri"/>
              </a:rPr>
              <a:t>in</a:t>
            </a:r>
            <a:r>
              <a:rPr lang="en-US" sz="2600" spc="-40" dirty="0">
                <a:cs typeface="Calibri"/>
              </a:rPr>
              <a:t> </a:t>
            </a:r>
            <a:r>
              <a:rPr lang="en-US" sz="2600" dirty="0">
                <a:cs typeface="Calibri"/>
              </a:rPr>
              <a:t>a</a:t>
            </a:r>
            <a:r>
              <a:rPr lang="en-US" sz="2600" spc="-40" dirty="0">
                <a:cs typeface="Calibri"/>
              </a:rPr>
              <a:t> </a:t>
            </a:r>
            <a:r>
              <a:rPr lang="en-US" sz="2600" dirty="0">
                <a:cs typeface="Calibri"/>
              </a:rPr>
              <a:t>firm</a:t>
            </a:r>
            <a:r>
              <a:rPr lang="en-US" sz="2600" spc="-35" dirty="0">
                <a:cs typeface="Calibri"/>
              </a:rPr>
              <a:t> </a:t>
            </a:r>
            <a:r>
              <a:rPr lang="en-US" sz="2600" dirty="0">
                <a:cs typeface="Calibri"/>
              </a:rPr>
              <a:t>and</a:t>
            </a:r>
            <a:r>
              <a:rPr lang="en-US" sz="2600" spc="-35" dirty="0">
                <a:cs typeface="Calibri"/>
              </a:rPr>
              <a:t> </a:t>
            </a:r>
            <a:r>
              <a:rPr lang="en-US" sz="2600" dirty="0">
                <a:cs typeface="Calibri"/>
              </a:rPr>
              <a:t>include</a:t>
            </a:r>
            <a:r>
              <a:rPr lang="en-US" sz="2600" spc="-35" dirty="0">
                <a:cs typeface="Calibri"/>
              </a:rPr>
              <a:t> </a:t>
            </a:r>
            <a:r>
              <a:rPr lang="en-US" sz="2600" dirty="0">
                <a:cs typeface="Calibri"/>
              </a:rPr>
              <a:t>common</a:t>
            </a:r>
            <a:r>
              <a:rPr lang="en-US" sz="2600" spc="-35" dirty="0">
                <a:cs typeface="Calibri"/>
              </a:rPr>
              <a:t> </a:t>
            </a:r>
            <a:r>
              <a:rPr lang="en-US" sz="2600" dirty="0">
                <a:cs typeface="Calibri"/>
              </a:rPr>
              <a:t>stock,</a:t>
            </a:r>
            <a:r>
              <a:rPr lang="en-US" sz="2600" spc="-40" dirty="0">
                <a:cs typeface="Calibri"/>
              </a:rPr>
              <a:t> </a:t>
            </a:r>
            <a:r>
              <a:rPr lang="en-US" sz="2600" spc="-10" dirty="0">
                <a:cs typeface="Calibri"/>
              </a:rPr>
              <a:t>preferred </a:t>
            </a:r>
            <a:r>
              <a:rPr lang="en-US" sz="2600" dirty="0">
                <a:cs typeface="Calibri"/>
              </a:rPr>
              <a:t>stock,</a:t>
            </a:r>
            <a:r>
              <a:rPr lang="en-US" sz="2600" spc="-30" dirty="0">
                <a:cs typeface="Calibri"/>
              </a:rPr>
              <a:t> </a:t>
            </a:r>
            <a:r>
              <a:rPr lang="en-US" sz="2600" dirty="0">
                <a:cs typeface="Calibri"/>
              </a:rPr>
              <a:t>and</a:t>
            </a:r>
            <a:r>
              <a:rPr lang="en-US" sz="2600" spc="-30" dirty="0">
                <a:cs typeface="Calibri"/>
              </a:rPr>
              <a:t> </a:t>
            </a:r>
            <a:r>
              <a:rPr lang="en-US" sz="2600" spc="-10" dirty="0">
                <a:cs typeface="Calibri"/>
              </a:rPr>
              <a:t>warrants</a:t>
            </a:r>
            <a:endParaRPr lang="en-US" sz="2600" dirty="0">
              <a:cs typeface="Calibri"/>
            </a:endParaRPr>
          </a:p>
          <a:p>
            <a:pPr marL="302260" marR="5080" lvl="1" indent="-289560">
              <a:lnSpc>
                <a:spcPct val="120000"/>
              </a:lnSpc>
              <a:buFont typeface="Arial MT"/>
              <a:buChar char="•"/>
              <a:tabLst>
                <a:tab pos="302260" algn="l"/>
              </a:tabLst>
            </a:pPr>
            <a:r>
              <a:rPr lang="en-US" sz="2600" b="1" dirty="0">
                <a:cs typeface="Calibri"/>
              </a:rPr>
              <a:t>Common</a:t>
            </a:r>
            <a:r>
              <a:rPr lang="en-US" sz="2600" b="1" spc="-15" dirty="0">
                <a:cs typeface="Calibri"/>
              </a:rPr>
              <a:t> </a:t>
            </a:r>
            <a:r>
              <a:rPr lang="en-US" sz="2600" b="1" dirty="0">
                <a:cs typeface="Calibri"/>
              </a:rPr>
              <a:t>stock</a:t>
            </a:r>
            <a:r>
              <a:rPr lang="en-US" sz="2600" b="1" spc="-25" dirty="0">
                <a:cs typeface="Calibri"/>
              </a:rPr>
              <a:t> </a:t>
            </a:r>
            <a:r>
              <a:rPr lang="en-US" sz="2600" b="1" dirty="0">
                <a:cs typeface="Calibri"/>
              </a:rPr>
              <a:t>is</a:t>
            </a:r>
            <a:r>
              <a:rPr lang="en-US" sz="2600" b="1" spc="-15" dirty="0">
                <a:cs typeface="Calibri"/>
              </a:rPr>
              <a:t> </a:t>
            </a:r>
            <a:r>
              <a:rPr lang="en-US" sz="2600" b="1" dirty="0">
                <a:cs typeface="Calibri"/>
              </a:rPr>
              <a:t>a</a:t>
            </a:r>
            <a:r>
              <a:rPr lang="en-US" sz="2600" b="1" spc="-20" dirty="0">
                <a:cs typeface="Calibri"/>
              </a:rPr>
              <a:t> </a:t>
            </a:r>
            <a:r>
              <a:rPr lang="en-US" sz="2600" b="1" dirty="0">
                <a:cs typeface="Calibri"/>
              </a:rPr>
              <a:t>residual</a:t>
            </a:r>
            <a:r>
              <a:rPr lang="en-US" sz="2600" b="1" spc="-15" dirty="0">
                <a:cs typeface="Calibri"/>
              </a:rPr>
              <a:t> </a:t>
            </a:r>
            <a:r>
              <a:rPr lang="en-US" sz="2600" b="1" dirty="0">
                <a:cs typeface="Calibri"/>
              </a:rPr>
              <a:t>claim</a:t>
            </a:r>
            <a:r>
              <a:rPr lang="en-US" sz="2600" b="1" spc="-25" dirty="0">
                <a:cs typeface="Calibri"/>
              </a:rPr>
              <a:t> </a:t>
            </a:r>
            <a:r>
              <a:rPr lang="en-US" sz="2600" b="1" dirty="0">
                <a:cs typeface="Calibri"/>
              </a:rPr>
              <a:t>on</a:t>
            </a:r>
            <a:r>
              <a:rPr lang="en-US" sz="2600" b="1" spc="-15" dirty="0">
                <a:cs typeface="Calibri"/>
              </a:rPr>
              <a:t> </a:t>
            </a:r>
            <a:r>
              <a:rPr lang="en-US" sz="2600" b="1" dirty="0">
                <a:cs typeface="Calibri"/>
              </a:rPr>
              <a:t>a</a:t>
            </a:r>
            <a:r>
              <a:rPr lang="en-US" sz="2600" b="1" spc="-15" dirty="0">
                <a:cs typeface="Calibri"/>
              </a:rPr>
              <a:t> </a:t>
            </a:r>
            <a:r>
              <a:rPr lang="en-US" sz="2600" b="1" dirty="0">
                <a:cs typeface="Calibri"/>
              </a:rPr>
              <a:t>firm’s</a:t>
            </a:r>
            <a:r>
              <a:rPr lang="en-US" sz="2600" b="1" spc="-20" dirty="0">
                <a:cs typeface="Calibri"/>
              </a:rPr>
              <a:t> </a:t>
            </a:r>
            <a:r>
              <a:rPr lang="en-US" sz="2600" b="1" dirty="0">
                <a:cs typeface="Calibri"/>
              </a:rPr>
              <a:t>assets</a:t>
            </a:r>
            <a:r>
              <a:rPr lang="en-US" sz="2600" dirty="0">
                <a:cs typeface="Calibri"/>
              </a:rPr>
              <a:t>.</a:t>
            </a:r>
            <a:r>
              <a:rPr lang="en-US" sz="2600" spc="-20" dirty="0">
                <a:cs typeface="Calibri"/>
              </a:rPr>
              <a:t> </a:t>
            </a:r>
            <a:r>
              <a:rPr lang="en-US" sz="2600" dirty="0">
                <a:cs typeface="Calibri"/>
              </a:rPr>
              <a:t>Common</a:t>
            </a:r>
            <a:r>
              <a:rPr lang="en-US" sz="2600" spc="-25" dirty="0">
                <a:cs typeface="Calibri"/>
              </a:rPr>
              <a:t> </a:t>
            </a:r>
            <a:r>
              <a:rPr lang="en-US" sz="2600" dirty="0">
                <a:cs typeface="Calibri"/>
              </a:rPr>
              <a:t>stock</a:t>
            </a:r>
            <a:r>
              <a:rPr lang="en-US" sz="2600" spc="-25" dirty="0">
                <a:cs typeface="Calibri"/>
              </a:rPr>
              <a:t> </a:t>
            </a:r>
            <a:r>
              <a:rPr lang="en-US" sz="2600" dirty="0">
                <a:cs typeface="Calibri"/>
              </a:rPr>
              <a:t>dividends</a:t>
            </a:r>
            <a:r>
              <a:rPr lang="en-US" sz="2600" spc="-20" dirty="0">
                <a:cs typeface="Calibri"/>
              </a:rPr>
              <a:t> </a:t>
            </a:r>
            <a:r>
              <a:rPr lang="en-US" sz="2600" dirty="0">
                <a:cs typeface="Calibri"/>
              </a:rPr>
              <a:t>are</a:t>
            </a:r>
            <a:r>
              <a:rPr lang="en-US" sz="2600" spc="-15" dirty="0">
                <a:cs typeface="Calibri"/>
              </a:rPr>
              <a:t> </a:t>
            </a:r>
            <a:r>
              <a:rPr lang="en-US" sz="2600" spc="-20" dirty="0">
                <a:cs typeface="Calibri"/>
              </a:rPr>
              <a:t>paid </a:t>
            </a:r>
            <a:r>
              <a:rPr lang="en-US" sz="2600" dirty="0">
                <a:cs typeface="Calibri"/>
              </a:rPr>
              <a:t>only</a:t>
            </a:r>
            <a:r>
              <a:rPr lang="en-US" sz="2600" spc="-35" dirty="0">
                <a:cs typeface="Calibri"/>
              </a:rPr>
              <a:t> </a:t>
            </a:r>
            <a:r>
              <a:rPr lang="en-US" sz="2600" dirty="0">
                <a:cs typeface="Calibri"/>
              </a:rPr>
              <a:t>after</a:t>
            </a:r>
            <a:r>
              <a:rPr lang="en-US" sz="2600" spc="-35" dirty="0">
                <a:cs typeface="Calibri"/>
              </a:rPr>
              <a:t> </a:t>
            </a:r>
            <a:r>
              <a:rPr lang="en-US" sz="2600" dirty="0">
                <a:cs typeface="Calibri"/>
              </a:rPr>
              <a:t>interest</a:t>
            </a:r>
            <a:r>
              <a:rPr lang="en-US" sz="2600" spc="-40" dirty="0">
                <a:cs typeface="Calibri"/>
              </a:rPr>
              <a:t> </a:t>
            </a:r>
            <a:r>
              <a:rPr lang="en-US" sz="2600" dirty="0">
                <a:cs typeface="Calibri"/>
              </a:rPr>
              <a:t>is</a:t>
            </a:r>
            <a:r>
              <a:rPr lang="en-US" sz="2600" spc="-35" dirty="0">
                <a:cs typeface="Calibri"/>
              </a:rPr>
              <a:t> </a:t>
            </a:r>
            <a:r>
              <a:rPr lang="en-US" sz="2600" dirty="0">
                <a:cs typeface="Calibri"/>
              </a:rPr>
              <a:t>paid</a:t>
            </a:r>
            <a:r>
              <a:rPr lang="en-US" sz="2600" spc="-35" dirty="0">
                <a:cs typeface="Calibri"/>
              </a:rPr>
              <a:t> </a:t>
            </a:r>
            <a:r>
              <a:rPr lang="en-US" sz="2600" dirty="0">
                <a:cs typeface="Calibri"/>
              </a:rPr>
              <a:t>to</a:t>
            </a:r>
            <a:r>
              <a:rPr lang="en-US" sz="2600" spc="-40" dirty="0">
                <a:cs typeface="Calibri"/>
              </a:rPr>
              <a:t> </a:t>
            </a:r>
            <a:r>
              <a:rPr lang="en-US" sz="2600" spc="-10" dirty="0">
                <a:cs typeface="Calibri"/>
              </a:rPr>
              <a:t>debtholders</a:t>
            </a:r>
            <a:r>
              <a:rPr lang="en-US" sz="2600" spc="-40" dirty="0">
                <a:cs typeface="Calibri"/>
              </a:rPr>
              <a:t> </a:t>
            </a:r>
            <a:r>
              <a:rPr lang="en-US" sz="2600" dirty="0">
                <a:cs typeface="Calibri"/>
              </a:rPr>
              <a:t>and</a:t>
            </a:r>
            <a:r>
              <a:rPr lang="en-US" sz="2600" spc="-30" dirty="0">
                <a:cs typeface="Calibri"/>
              </a:rPr>
              <a:t> </a:t>
            </a:r>
            <a:r>
              <a:rPr lang="en-US" sz="2600" dirty="0">
                <a:cs typeface="Calibri"/>
              </a:rPr>
              <a:t>dividends</a:t>
            </a:r>
            <a:r>
              <a:rPr lang="en-US" sz="2600" spc="-35" dirty="0">
                <a:cs typeface="Calibri"/>
              </a:rPr>
              <a:t> </a:t>
            </a:r>
            <a:r>
              <a:rPr lang="en-US" sz="2600" dirty="0">
                <a:cs typeface="Calibri"/>
              </a:rPr>
              <a:t>are</a:t>
            </a:r>
            <a:r>
              <a:rPr lang="en-US" sz="2600" spc="-35" dirty="0">
                <a:cs typeface="Calibri"/>
              </a:rPr>
              <a:t> </a:t>
            </a:r>
            <a:r>
              <a:rPr lang="en-US" sz="2600" dirty="0">
                <a:cs typeface="Calibri"/>
              </a:rPr>
              <a:t>paid</a:t>
            </a:r>
            <a:r>
              <a:rPr lang="en-US" sz="2600" spc="-40" dirty="0">
                <a:cs typeface="Calibri"/>
              </a:rPr>
              <a:t> </a:t>
            </a:r>
            <a:r>
              <a:rPr lang="en-US" sz="2600" dirty="0">
                <a:cs typeface="Calibri"/>
              </a:rPr>
              <a:t>to</a:t>
            </a:r>
            <a:r>
              <a:rPr lang="en-US" sz="2600" spc="-35" dirty="0">
                <a:cs typeface="Calibri"/>
              </a:rPr>
              <a:t> </a:t>
            </a:r>
            <a:r>
              <a:rPr lang="en-US" sz="2600" spc="-10" dirty="0">
                <a:cs typeface="Calibri"/>
              </a:rPr>
              <a:t>preferred stockholders.</a:t>
            </a:r>
            <a:r>
              <a:rPr lang="en-US" sz="2600" spc="-30" dirty="0">
                <a:cs typeface="Calibri"/>
              </a:rPr>
              <a:t> </a:t>
            </a:r>
            <a:r>
              <a:rPr lang="en-US" sz="2600" dirty="0">
                <a:cs typeface="Calibri"/>
              </a:rPr>
              <a:t>Furthermore,</a:t>
            </a:r>
            <a:r>
              <a:rPr lang="en-US" sz="2600" spc="-25" dirty="0">
                <a:cs typeface="Calibri"/>
              </a:rPr>
              <a:t> </a:t>
            </a:r>
            <a:r>
              <a:rPr lang="en-US" sz="2600" dirty="0">
                <a:cs typeface="Calibri"/>
              </a:rPr>
              <a:t>in</a:t>
            </a:r>
            <a:r>
              <a:rPr lang="en-US" sz="2600" spc="-25" dirty="0">
                <a:cs typeface="Calibri"/>
              </a:rPr>
              <a:t> </a:t>
            </a:r>
            <a:r>
              <a:rPr lang="en-US" sz="2600" b="1" dirty="0">
                <a:cs typeface="Calibri"/>
              </a:rPr>
              <a:t>the</a:t>
            </a:r>
            <a:r>
              <a:rPr lang="en-US" sz="2600" b="1" spc="-20" dirty="0">
                <a:cs typeface="Calibri"/>
              </a:rPr>
              <a:t> </a:t>
            </a:r>
            <a:r>
              <a:rPr lang="en-US" sz="2600" b="1" dirty="0">
                <a:cs typeface="Calibri"/>
              </a:rPr>
              <a:t>event</a:t>
            </a:r>
            <a:r>
              <a:rPr lang="en-US" sz="2600" b="1" spc="-25" dirty="0">
                <a:cs typeface="Calibri"/>
              </a:rPr>
              <a:t> </a:t>
            </a:r>
            <a:r>
              <a:rPr lang="en-US" sz="2600" b="1" dirty="0">
                <a:cs typeface="Calibri"/>
              </a:rPr>
              <a:t>of</a:t>
            </a:r>
            <a:r>
              <a:rPr lang="en-US" sz="2600" b="1" spc="-30" dirty="0">
                <a:cs typeface="Calibri"/>
              </a:rPr>
              <a:t> </a:t>
            </a:r>
            <a:r>
              <a:rPr lang="en-US" sz="2600" b="1" dirty="0">
                <a:cs typeface="Calibri"/>
              </a:rPr>
              <a:t>firm</a:t>
            </a:r>
            <a:r>
              <a:rPr lang="en-US" sz="2600" b="1" spc="-30" dirty="0">
                <a:cs typeface="Calibri"/>
              </a:rPr>
              <a:t> </a:t>
            </a:r>
            <a:r>
              <a:rPr lang="en-US" sz="2600" b="1" dirty="0">
                <a:cs typeface="Calibri"/>
              </a:rPr>
              <a:t>liquidation,</a:t>
            </a:r>
            <a:r>
              <a:rPr lang="en-US" sz="2600" b="1" spc="-35" dirty="0">
                <a:cs typeface="Calibri"/>
              </a:rPr>
              <a:t> </a:t>
            </a:r>
            <a:r>
              <a:rPr lang="en-US" sz="2600" b="1" dirty="0">
                <a:cs typeface="Calibri"/>
              </a:rPr>
              <a:t>debtholders</a:t>
            </a:r>
            <a:r>
              <a:rPr lang="en-US" sz="2600" b="1" spc="-25" dirty="0">
                <a:cs typeface="Calibri"/>
              </a:rPr>
              <a:t> and</a:t>
            </a:r>
            <a:r>
              <a:rPr lang="en-US" sz="2600" b="1" spc="500" dirty="0">
                <a:cs typeface="Calibri"/>
              </a:rPr>
              <a:t> </a:t>
            </a:r>
            <a:r>
              <a:rPr lang="en-US" sz="2600" b="1" dirty="0">
                <a:cs typeface="Calibri"/>
              </a:rPr>
              <a:t>preferred</a:t>
            </a:r>
            <a:r>
              <a:rPr lang="en-US" sz="2600" b="1" spc="-20" dirty="0">
                <a:cs typeface="Calibri"/>
              </a:rPr>
              <a:t> </a:t>
            </a:r>
            <a:r>
              <a:rPr lang="en-US" sz="2600" b="1" dirty="0">
                <a:cs typeface="Calibri"/>
              </a:rPr>
              <a:t>stockholders</a:t>
            </a:r>
            <a:r>
              <a:rPr lang="en-US" sz="2600" b="1" spc="-25" dirty="0">
                <a:cs typeface="Calibri"/>
              </a:rPr>
              <a:t> </a:t>
            </a:r>
            <a:r>
              <a:rPr lang="en-US" sz="2600" b="1" dirty="0">
                <a:cs typeface="Calibri"/>
              </a:rPr>
              <a:t>have</a:t>
            </a:r>
            <a:r>
              <a:rPr lang="en-US" sz="2600" b="1" spc="-30" dirty="0">
                <a:cs typeface="Calibri"/>
              </a:rPr>
              <a:t> </a:t>
            </a:r>
            <a:r>
              <a:rPr lang="en-US" sz="2600" b="1" dirty="0">
                <a:cs typeface="Calibri"/>
              </a:rPr>
              <a:t>priority</a:t>
            </a:r>
            <a:r>
              <a:rPr lang="en-US" sz="2600" b="1" spc="-25" dirty="0">
                <a:cs typeface="Calibri"/>
              </a:rPr>
              <a:t> </a:t>
            </a:r>
            <a:r>
              <a:rPr lang="en-US" sz="2600" b="1" dirty="0">
                <a:cs typeface="Calibri"/>
              </a:rPr>
              <a:t>over</a:t>
            </a:r>
            <a:r>
              <a:rPr lang="en-US" sz="2600" b="1" spc="-30" dirty="0">
                <a:cs typeface="Calibri"/>
              </a:rPr>
              <a:t> </a:t>
            </a:r>
            <a:r>
              <a:rPr lang="en-US" sz="2600" b="1" dirty="0">
                <a:cs typeface="Calibri"/>
              </a:rPr>
              <a:t>common</a:t>
            </a:r>
            <a:r>
              <a:rPr lang="en-US" sz="2600" b="1" spc="-25" dirty="0">
                <a:cs typeface="Calibri"/>
              </a:rPr>
              <a:t> </a:t>
            </a:r>
            <a:r>
              <a:rPr lang="en-US" sz="2600" b="1" dirty="0">
                <a:cs typeface="Calibri"/>
              </a:rPr>
              <a:t>stockholders</a:t>
            </a:r>
            <a:r>
              <a:rPr lang="en-US" sz="2600" b="1" spc="-5" dirty="0">
                <a:cs typeface="Calibri"/>
              </a:rPr>
              <a:t> </a:t>
            </a:r>
            <a:r>
              <a:rPr lang="en-US" sz="2600" dirty="0">
                <a:cs typeface="Calibri"/>
              </a:rPr>
              <a:t>and</a:t>
            </a:r>
            <a:r>
              <a:rPr lang="en-US" sz="2600" spc="-25" dirty="0">
                <a:cs typeface="Calibri"/>
              </a:rPr>
              <a:t> </a:t>
            </a:r>
            <a:r>
              <a:rPr lang="en-US" sz="2600" dirty="0">
                <a:cs typeface="Calibri"/>
              </a:rPr>
              <a:t>are</a:t>
            </a:r>
            <a:r>
              <a:rPr lang="en-US" sz="2600" spc="-30" dirty="0">
                <a:cs typeface="Calibri"/>
              </a:rPr>
              <a:t> </a:t>
            </a:r>
            <a:r>
              <a:rPr lang="en-US" sz="2600" dirty="0">
                <a:cs typeface="Calibri"/>
              </a:rPr>
              <a:t>usually</a:t>
            </a:r>
            <a:r>
              <a:rPr lang="en-US" sz="2600" spc="-25" dirty="0">
                <a:cs typeface="Calibri"/>
              </a:rPr>
              <a:t> </a:t>
            </a:r>
            <a:r>
              <a:rPr lang="en-US" sz="2600" spc="-20" dirty="0">
                <a:cs typeface="Calibri"/>
              </a:rPr>
              <a:t>paid </a:t>
            </a:r>
            <a:r>
              <a:rPr lang="en-US" sz="2600" dirty="0">
                <a:cs typeface="Calibri"/>
              </a:rPr>
              <a:t>in</a:t>
            </a:r>
            <a:r>
              <a:rPr lang="en-US" sz="2600" spc="-50" dirty="0">
                <a:cs typeface="Calibri"/>
              </a:rPr>
              <a:t> </a:t>
            </a:r>
            <a:r>
              <a:rPr lang="en-US" sz="2600" dirty="0">
                <a:cs typeface="Calibri"/>
              </a:rPr>
              <a:t>full</a:t>
            </a:r>
            <a:r>
              <a:rPr lang="en-US" sz="2600" spc="-45" dirty="0">
                <a:cs typeface="Calibri"/>
              </a:rPr>
              <a:t> </a:t>
            </a:r>
            <a:r>
              <a:rPr lang="en-US" sz="2600" dirty="0">
                <a:cs typeface="Calibri"/>
              </a:rPr>
              <a:t>before</a:t>
            </a:r>
            <a:r>
              <a:rPr lang="en-US" sz="2600" spc="-40" dirty="0">
                <a:cs typeface="Calibri"/>
              </a:rPr>
              <a:t> </a:t>
            </a:r>
            <a:r>
              <a:rPr lang="en-US" sz="2600" dirty="0">
                <a:cs typeface="Calibri"/>
              </a:rPr>
              <a:t>common</a:t>
            </a:r>
            <a:r>
              <a:rPr lang="en-US" sz="2600" spc="-45" dirty="0">
                <a:cs typeface="Calibri"/>
              </a:rPr>
              <a:t> </a:t>
            </a:r>
            <a:r>
              <a:rPr lang="en-US" sz="2600" dirty="0">
                <a:cs typeface="Calibri"/>
              </a:rPr>
              <a:t>stockholders</a:t>
            </a:r>
            <a:r>
              <a:rPr lang="en-US" sz="2600" spc="-45" dirty="0">
                <a:cs typeface="Calibri"/>
              </a:rPr>
              <a:t> </a:t>
            </a:r>
            <a:r>
              <a:rPr lang="en-US" sz="2600" dirty="0">
                <a:cs typeface="Calibri"/>
              </a:rPr>
              <a:t>receive</a:t>
            </a:r>
            <a:r>
              <a:rPr lang="en-US" sz="2600" spc="-45" dirty="0">
                <a:cs typeface="Calibri"/>
              </a:rPr>
              <a:t> </a:t>
            </a:r>
            <a:r>
              <a:rPr lang="en-US" sz="2600" dirty="0">
                <a:cs typeface="Calibri"/>
              </a:rPr>
              <a:t>any</a:t>
            </a:r>
            <a:r>
              <a:rPr lang="en-US" sz="2600" spc="-55" dirty="0">
                <a:cs typeface="Calibri"/>
              </a:rPr>
              <a:t> </a:t>
            </a:r>
            <a:r>
              <a:rPr lang="en-US" sz="2600" spc="-10" dirty="0">
                <a:cs typeface="Calibri"/>
              </a:rPr>
              <a:t>payment. Common shareholders</a:t>
            </a:r>
            <a:r>
              <a:rPr lang="en-US" sz="2600" dirty="0"/>
              <a:t> participate in the business of the company by voting their shares for or against proposals presented to them by the company’s board of directors, who the shareholders elect. </a:t>
            </a:r>
            <a:endParaRPr lang="en-US" sz="2600" dirty="0">
              <a:cs typeface="Calibri"/>
            </a:endParaRPr>
          </a:p>
          <a:p>
            <a:pPr lvl="1">
              <a:lnSpc>
                <a:spcPct val="120000"/>
              </a:lnSpc>
              <a:spcBef>
                <a:spcPts val="340"/>
              </a:spcBef>
              <a:buFont typeface="Arial MT"/>
              <a:buChar char="•"/>
            </a:pPr>
            <a:endParaRPr lang="en-US" sz="2600" dirty="0">
              <a:cs typeface="Calibri"/>
            </a:endParaRPr>
          </a:p>
          <a:p>
            <a:pPr marL="302260" marR="308610" lvl="1" indent="-289560">
              <a:lnSpc>
                <a:spcPct val="120000"/>
              </a:lnSpc>
              <a:spcBef>
                <a:spcPts val="5"/>
              </a:spcBef>
              <a:buFont typeface="Arial MT"/>
              <a:buChar char="•"/>
              <a:tabLst>
                <a:tab pos="302260" algn="l"/>
              </a:tabLst>
            </a:pPr>
            <a:r>
              <a:rPr lang="en-US" sz="2600" b="1" dirty="0">
                <a:cs typeface="Calibri"/>
              </a:rPr>
              <a:t>Preferred</a:t>
            </a:r>
            <a:r>
              <a:rPr lang="en-US" sz="2600" b="1" spc="-15" dirty="0">
                <a:cs typeface="Calibri"/>
              </a:rPr>
              <a:t> </a:t>
            </a:r>
            <a:r>
              <a:rPr lang="en-US" sz="2600" b="1" dirty="0">
                <a:cs typeface="Calibri"/>
              </a:rPr>
              <a:t>stock</a:t>
            </a:r>
            <a:r>
              <a:rPr lang="en-US" sz="2600" b="1" spc="-35" dirty="0">
                <a:cs typeface="Calibri"/>
              </a:rPr>
              <a:t> </a:t>
            </a:r>
            <a:r>
              <a:rPr lang="en-US" sz="2600" dirty="0">
                <a:cs typeface="Calibri"/>
              </a:rPr>
              <a:t>is</a:t>
            </a:r>
            <a:r>
              <a:rPr lang="en-US" sz="2600" spc="-15" dirty="0">
                <a:cs typeface="Calibri"/>
              </a:rPr>
              <a:t> </a:t>
            </a:r>
            <a:r>
              <a:rPr lang="en-US" sz="2600" dirty="0">
                <a:cs typeface="Calibri"/>
              </a:rPr>
              <a:t>an</a:t>
            </a:r>
            <a:r>
              <a:rPr lang="en-US" sz="2600" spc="-5" dirty="0">
                <a:cs typeface="Calibri"/>
              </a:rPr>
              <a:t> </a:t>
            </a:r>
            <a:r>
              <a:rPr lang="en-US" sz="2600" b="1" dirty="0">
                <a:cs typeface="Calibri"/>
              </a:rPr>
              <a:t>equity</a:t>
            </a:r>
            <a:r>
              <a:rPr lang="en-US" sz="2600" b="1" spc="-20" dirty="0">
                <a:cs typeface="Calibri"/>
              </a:rPr>
              <a:t> </a:t>
            </a:r>
            <a:r>
              <a:rPr lang="en-US" sz="2600" b="1" dirty="0">
                <a:cs typeface="Calibri"/>
              </a:rPr>
              <a:t>security</a:t>
            </a:r>
            <a:r>
              <a:rPr lang="en-US" sz="2600" b="1" spc="-15" dirty="0">
                <a:cs typeface="Calibri"/>
              </a:rPr>
              <a:t> </a:t>
            </a:r>
            <a:r>
              <a:rPr lang="en-US" sz="2600" b="1" dirty="0">
                <a:cs typeface="Calibri"/>
              </a:rPr>
              <a:t>with</a:t>
            </a:r>
            <a:r>
              <a:rPr lang="en-US" sz="2600" b="1" spc="-10" dirty="0">
                <a:cs typeface="Calibri"/>
              </a:rPr>
              <a:t> </a:t>
            </a:r>
            <a:r>
              <a:rPr lang="en-US" sz="2600" b="1" dirty="0">
                <a:cs typeface="Calibri"/>
              </a:rPr>
              <a:t>scheduled</a:t>
            </a:r>
            <a:r>
              <a:rPr lang="en-US" sz="2600" b="1" spc="-25" dirty="0">
                <a:cs typeface="Calibri"/>
              </a:rPr>
              <a:t> </a:t>
            </a:r>
            <a:r>
              <a:rPr lang="en-US" sz="2600" b="1" dirty="0">
                <a:cs typeface="Calibri"/>
              </a:rPr>
              <a:t>dividends</a:t>
            </a:r>
            <a:r>
              <a:rPr lang="en-US" sz="2600" b="1" spc="10" dirty="0">
                <a:cs typeface="Calibri"/>
              </a:rPr>
              <a:t> </a:t>
            </a:r>
            <a:r>
              <a:rPr lang="en-US" sz="2600" dirty="0">
                <a:cs typeface="Calibri"/>
              </a:rPr>
              <a:t>that</a:t>
            </a:r>
            <a:r>
              <a:rPr lang="en-US" sz="2600" spc="-20" dirty="0">
                <a:cs typeface="Calibri"/>
              </a:rPr>
              <a:t> </a:t>
            </a:r>
            <a:r>
              <a:rPr lang="en-US" sz="2600" dirty="0">
                <a:cs typeface="Calibri"/>
              </a:rPr>
              <a:t>typically</a:t>
            </a:r>
            <a:r>
              <a:rPr lang="en-US" sz="2600" spc="-15" dirty="0">
                <a:cs typeface="Calibri"/>
              </a:rPr>
              <a:t> </a:t>
            </a:r>
            <a:r>
              <a:rPr lang="en-US" sz="2600" b="1" dirty="0">
                <a:cs typeface="Calibri"/>
              </a:rPr>
              <a:t>do</a:t>
            </a:r>
            <a:r>
              <a:rPr lang="en-US" sz="2600" b="1" spc="-20" dirty="0">
                <a:cs typeface="Calibri"/>
              </a:rPr>
              <a:t> </a:t>
            </a:r>
            <a:r>
              <a:rPr lang="en-US" sz="2600" b="1" spc="-25" dirty="0">
                <a:cs typeface="Calibri"/>
              </a:rPr>
              <a:t>not </a:t>
            </a:r>
            <a:r>
              <a:rPr lang="en-US" sz="2600" b="1" dirty="0">
                <a:cs typeface="Calibri"/>
              </a:rPr>
              <a:t>change</a:t>
            </a:r>
            <a:r>
              <a:rPr lang="en-US" sz="2600" b="1" spc="-30" dirty="0">
                <a:cs typeface="Calibri"/>
              </a:rPr>
              <a:t> </a:t>
            </a:r>
            <a:r>
              <a:rPr lang="en-US" sz="2600" dirty="0">
                <a:cs typeface="Calibri"/>
              </a:rPr>
              <a:t>over</a:t>
            </a:r>
            <a:r>
              <a:rPr lang="en-US" sz="2600" spc="-35" dirty="0">
                <a:cs typeface="Calibri"/>
              </a:rPr>
              <a:t> </a:t>
            </a:r>
            <a:r>
              <a:rPr lang="en-US" sz="2600" dirty="0">
                <a:cs typeface="Calibri"/>
              </a:rPr>
              <a:t>the</a:t>
            </a:r>
            <a:r>
              <a:rPr lang="en-US" sz="2600" spc="-40" dirty="0">
                <a:cs typeface="Calibri"/>
              </a:rPr>
              <a:t> </a:t>
            </a:r>
            <a:r>
              <a:rPr lang="en-US" sz="2600" dirty="0">
                <a:cs typeface="Calibri"/>
              </a:rPr>
              <a:t>security’s</a:t>
            </a:r>
            <a:r>
              <a:rPr lang="en-US" sz="2600" spc="-35" dirty="0">
                <a:cs typeface="Calibri"/>
              </a:rPr>
              <a:t> </a:t>
            </a:r>
            <a:r>
              <a:rPr lang="en-US" sz="2600" dirty="0">
                <a:cs typeface="Calibri"/>
              </a:rPr>
              <a:t>life</a:t>
            </a:r>
            <a:r>
              <a:rPr lang="en-US" sz="2600" spc="-30" dirty="0">
                <a:cs typeface="Calibri"/>
              </a:rPr>
              <a:t> </a:t>
            </a:r>
            <a:r>
              <a:rPr lang="en-US" sz="2600" dirty="0">
                <a:cs typeface="Calibri"/>
              </a:rPr>
              <a:t>and</a:t>
            </a:r>
            <a:r>
              <a:rPr lang="en-US" sz="2600" spc="-40" dirty="0">
                <a:cs typeface="Calibri"/>
              </a:rPr>
              <a:t> </a:t>
            </a:r>
            <a:r>
              <a:rPr lang="en-US" sz="2600" dirty="0">
                <a:cs typeface="Calibri"/>
              </a:rPr>
              <a:t>must</a:t>
            </a:r>
            <a:r>
              <a:rPr lang="en-US" sz="2600" spc="-40" dirty="0">
                <a:cs typeface="Calibri"/>
              </a:rPr>
              <a:t> </a:t>
            </a:r>
            <a:r>
              <a:rPr lang="en-US" sz="2600" dirty="0">
                <a:cs typeface="Calibri"/>
              </a:rPr>
              <a:t>be</a:t>
            </a:r>
            <a:r>
              <a:rPr lang="en-US" sz="2600" spc="-40" dirty="0">
                <a:cs typeface="Calibri"/>
              </a:rPr>
              <a:t> </a:t>
            </a:r>
            <a:r>
              <a:rPr lang="en-US" sz="2600" dirty="0">
                <a:cs typeface="Calibri"/>
              </a:rPr>
              <a:t>paid</a:t>
            </a:r>
            <a:r>
              <a:rPr lang="en-US" sz="2600" spc="-40" dirty="0">
                <a:cs typeface="Calibri"/>
              </a:rPr>
              <a:t> </a:t>
            </a:r>
            <a:r>
              <a:rPr lang="en-US" sz="2600" dirty="0">
                <a:cs typeface="Calibri"/>
              </a:rPr>
              <a:t>before</a:t>
            </a:r>
            <a:r>
              <a:rPr lang="en-US" sz="2600" spc="-35" dirty="0">
                <a:cs typeface="Calibri"/>
              </a:rPr>
              <a:t> </a:t>
            </a:r>
            <a:r>
              <a:rPr lang="en-US" sz="2600" dirty="0">
                <a:cs typeface="Calibri"/>
              </a:rPr>
              <a:t>any</a:t>
            </a:r>
            <a:r>
              <a:rPr lang="en-US" sz="2600" spc="-30" dirty="0">
                <a:cs typeface="Calibri"/>
              </a:rPr>
              <a:t> </a:t>
            </a:r>
            <a:r>
              <a:rPr lang="en-US" sz="2600" dirty="0">
                <a:cs typeface="Calibri"/>
              </a:rPr>
              <a:t>dividends</a:t>
            </a:r>
            <a:r>
              <a:rPr lang="en-US" sz="2600" spc="-20" dirty="0">
                <a:cs typeface="Calibri"/>
              </a:rPr>
              <a:t> </a:t>
            </a:r>
            <a:r>
              <a:rPr lang="en-US" sz="2600" dirty="0">
                <a:cs typeface="Calibri"/>
              </a:rPr>
              <a:t>on</a:t>
            </a:r>
            <a:r>
              <a:rPr lang="en-US" sz="2600" spc="-40" dirty="0">
                <a:cs typeface="Calibri"/>
              </a:rPr>
              <a:t> </a:t>
            </a:r>
            <a:r>
              <a:rPr lang="en-US" sz="2600" spc="-10" dirty="0">
                <a:cs typeface="Calibri"/>
              </a:rPr>
              <a:t>common </a:t>
            </a:r>
            <a:r>
              <a:rPr lang="en-US" sz="2600" dirty="0">
                <a:cs typeface="Calibri"/>
              </a:rPr>
              <a:t>stock</a:t>
            </a:r>
            <a:r>
              <a:rPr lang="en-US" sz="2600" spc="-20" dirty="0">
                <a:cs typeface="Calibri"/>
              </a:rPr>
              <a:t> </a:t>
            </a:r>
            <a:r>
              <a:rPr lang="en-US" sz="2600" dirty="0">
                <a:cs typeface="Calibri"/>
              </a:rPr>
              <a:t>may</a:t>
            </a:r>
            <a:r>
              <a:rPr lang="en-US" sz="2600" spc="-5" dirty="0">
                <a:cs typeface="Calibri"/>
              </a:rPr>
              <a:t> </a:t>
            </a:r>
            <a:r>
              <a:rPr lang="en-US" sz="2600" dirty="0">
                <a:cs typeface="Calibri"/>
              </a:rPr>
              <a:t>be </a:t>
            </a:r>
            <a:r>
              <a:rPr lang="en-US" sz="2600" spc="-20" dirty="0">
                <a:cs typeface="Calibri"/>
              </a:rPr>
              <a:t>paid. Generally, preferred shareholders have no voting rights.</a:t>
            </a:r>
            <a:endParaRPr lang="en-US" sz="2600" dirty="0">
              <a:cs typeface="Calibri"/>
            </a:endParaRPr>
          </a:p>
          <a:p>
            <a:pPr lvl="1">
              <a:lnSpc>
                <a:spcPct val="120000"/>
              </a:lnSpc>
              <a:spcBef>
                <a:spcPts val="335"/>
              </a:spcBef>
              <a:buFont typeface="Arial MT"/>
              <a:buChar char="•"/>
            </a:pPr>
            <a:endParaRPr lang="en-US" sz="2600" dirty="0">
              <a:cs typeface="Calibri"/>
            </a:endParaRPr>
          </a:p>
          <a:p>
            <a:pPr marL="302260" marR="292100" lvl="1" indent="-289560" algn="just">
              <a:lnSpc>
                <a:spcPct val="120000"/>
              </a:lnSpc>
              <a:spcBef>
                <a:spcPts val="5"/>
              </a:spcBef>
              <a:buFont typeface="Arial MT"/>
              <a:buChar char="•"/>
              <a:tabLst>
                <a:tab pos="302260" algn="l"/>
              </a:tabLst>
            </a:pPr>
            <a:r>
              <a:rPr lang="en-US" sz="2600" b="1" dirty="0">
                <a:cs typeface="Calibri"/>
              </a:rPr>
              <a:t>Warrants</a:t>
            </a:r>
            <a:r>
              <a:rPr lang="en-US" sz="2600" b="1" spc="300" dirty="0">
                <a:cs typeface="Calibri"/>
              </a:rPr>
              <a:t> </a:t>
            </a:r>
            <a:r>
              <a:rPr lang="en-US" sz="2600" dirty="0">
                <a:cs typeface="Calibri"/>
              </a:rPr>
              <a:t>are</a:t>
            </a:r>
            <a:r>
              <a:rPr lang="en-US" sz="2600" spc="270" dirty="0">
                <a:cs typeface="Calibri"/>
              </a:rPr>
              <a:t> </a:t>
            </a:r>
            <a:r>
              <a:rPr lang="en-US" sz="2600" dirty="0">
                <a:cs typeface="Calibri"/>
              </a:rPr>
              <a:t>similar</a:t>
            </a:r>
            <a:r>
              <a:rPr lang="en-US" sz="2600" spc="265" dirty="0">
                <a:cs typeface="Calibri"/>
              </a:rPr>
              <a:t> </a:t>
            </a:r>
            <a:r>
              <a:rPr lang="en-US" sz="2600" dirty="0">
                <a:cs typeface="Calibri"/>
              </a:rPr>
              <a:t>to</a:t>
            </a:r>
            <a:r>
              <a:rPr lang="en-US" sz="2600" spc="260" dirty="0">
                <a:cs typeface="Calibri"/>
              </a:rPr>
              <a:t> </a:t>
            </a:r>
            <a:r>
              <a:rPr lang="en-US" sz="2600" dirty="0">
                <a:cs typeface="Calibri"/>
              </a:rPr>
              <a:t>options</a:t>
            </a:r>
            <a:r>
              <a:rPr lang="en-US" sz="2600" spc="285" dirty="0">
                <a:cs typeface="Calibri"/>
              </a:rPr>
              <a:t> </a:t>
            </a:r>
            <a:r>
              <a:rPr lang="en-US" sz="2600" dirty="0">
                <a:cs typeface="Calibri"/>
              </a:rPr>
              <a:t>in</a:t>
            </a:r>
            <a:r>
              <a:rPr lang="en-US" sz="2600" spc="270" dirty="0">
                <a:cs typeface="Calibri"/>
              </a:rPr>
              <a:t> </a:t>
            </a:r>
            <a:r>
              <a:rPr lang="en-US" sz="2600" dirty="0">
                <a:cs typeface="Calibri"/>
              </a:rPr>
              <a:t>that</a:t>
            </a:r>
            <a:r>
              <a:rPr lang="en-US" sz="2600" spc="300" dirty="0">
                <a:cs typeface="Calibri"/>
              </a:rPr>
              <a:t> </a:t>
            </a:r>
            <a:r>
              <a:rPr lang="en-US" sz="2600" b="1" dirty="0">
                <a:cs typeface="Calibri"/>
              </a:rPr>
              <a:t>they</a:t>
            </a:r>
            <a:r>
              <a:rPr lang="en-US" sz="2600" b="1" spc="275" dirty="0">
                <a:cs typeface="Calibri"/>
              </a:rPr>
              <a:t> </a:t>
            </a:r>
            <a:r>
              <a:rPr lang="en-US" sz="2600" b="1" dirty="0">
                <a:cs typeface="Calibri"/>
              </a:rPr>
              <a:t>give</a:t>
            </a:r>
            <a:r>
              <a:rPr lang="en-US" sz="2600" b="1" spc="295" dirty="0">
                <a:cs typeface="Calibri"/>
              </a:rPr>
              <a:t> </a:t>
            </a:r>
            <a:r>
              <a:rPr lang="en-US" sz="2600" b="1" dirty="0">
                <a:cs typeface="Calibri"/>
              </a:rPr>
              <a:t>the</a:t>
            </a:r>
            <a:r>
              <a:rPr lang="en-US" sz="2600" b="1" spc="290" dirty="0">
                <a:cs typeface="Calibri"/>
              </a:rPr>
              <a:t> </a:t>
            </a:r>
            <a:r>
              <a:rPr lang="en-US" sz="2600" b="1" dirty="0">
                <a:cs typeface="Calibri"/>
              </a:rPr>
              <a:t>holder</a:t>
            </a:r>
            <a:r>
              <a:rPr lang="en-US" sz="2600" b="1" spc="295" dirty="0">
                <a:cs typeface="Calibri"/>
              </a:rPr>
              <a:t> </a:t>
            </a:r>
            <a:r>
              <a:rPr lang="en-US" sz="2600" b="1" dirty="0">
                <a:cs typeface="Calibri"/>
              </a:rPr>
              <a:t>the</a:t>
            </a:r>
            <a:r>
              <a:rPr lang="en-US" sz="2600" b="1" spc="295" dirty="0">
                <a:cs typeface="Calibri"/>
              </a:rPr>
              <a:t> </a:t>
            </a:r>
            <a:r>
              <a:rPr lang="en-US" sz="2600" b="1" dirty="0">
                <a:cs typeface="Calibri"/>
              </a:rPr>
              <a:t>right</a:t>
            </a:r>
            <a:r>
              <a:rPr lang="en-US" sz="2600" b="1" spc="290" dirty="0">
                <a:cs typeface="Calibri"/>
              </a:rPr>
              <a:t> </a:t>
            </a:r>
            <a:r>
              <a:rPr lang="en-US" sz="2600" b="1" dirty="0">
                <a:cs typeface="Calibri"/>
              </a:rPr>
              <a:t>to</a:t>
            </a:r>
            <a:r>
              <a:rPr lang="en-US" sz="2600" b="1" spc="295" dirty="0">
                <a:cs typeface="Calibri"/>
              </a:rPr>
              <a:t> </a:t>
            </a:r>
            <a:r>
              <a:rPr lang="en-US" sz="2600" b="1" dirty="0">
                <a:cs typeface="Calibri"/>
              </a:rPr>
              <a:t>buy</a:t>
            </a:r>
            <a:r>
              <a:rPr lang="en-US" sz="2600" b="1" spc="280" dirty="0">
                <a:cs typeface="Calibri"/>
              </a:rPr>
              <a:t> </a:t>
            </a:r>
            <a:r>
              <a:rPr lang="en-US" sz="2600" b="1" spc="-50" dirty="0">
                <a:cs typeface="Calibri"/>
              </a:rPr>
              <a:t>a </a:t>
            </a:r>
            <a:r>
              <a:rPr lang="en-US" sz="2600" b="1" dirty="0">
                <a:cs typeface="Calibri"/>
              </a:rPr>
              <a:t>firm’s</a:t>
            </a:r>
            <a:r>
              <a:rPr lang="en-US" sz="2600" b="1" spc="155" dirty="0">
                <a:cs typeface="Calibri"/>
              </a:rPr>
              <a:t> </a:t>
            </a:r>
            <a:r>
              <a:rPr lang="en-US" sz="2600" b="1" dirty="0">
                <a:cs typeface="Calibri"/>
              </a:rPr>
              <a:t>equity</a:t>
            </a:r>
            <a:r>
              <a:rPr lang="en-US" sz="2600" b="1" spc="155" dirty="0">
                <a:cs typeface="Calibri"/>
              </a:rPr>
              <a:t> </a:t>
            </a:r>
            <a:r>
              <a:rPr lang="en-US" sz="2600" b="1" dirty="0">
                <a:cs typeface="Calibri"/>
              </a:rPr>
              <a:t>shares</a:t>
            </a:r>
            <a:r>
              <a:rPr lang="en-US" sz="2600" b="1" spc="175" dirty="0">
                <a:cs typeface="Calibri"/>
              </a:rPr>
              <a:t> </a:t>
            </a:r>
            <a:r>
              <a:rPr lang="en-US" sz="2600" dirty="0">
                <a:cs typeface="Calibri"/>
              </a:rPr>
              <a:t>(usually</a:t>
            </a:r>
            <a:r>
              <a:rPr lang="en-US" sz="2600" spc="130" dirty="0">
                <a:cs typeface="Calibri"/>
              </a:rPr>
              <a:t> </a:t>
            </a:r>
            <a:r>
              <a:rPr lang="en-US" sz="2600" dirty="0">
                <a:cs typeface="Calibri"/>
              </a:rPr>
              <a:t>common</a:t>
            </a:r>
            <a:r>
              <a:rPr lang="en-US" sz="2600" spc="135" dirty="0">
                <a:cs typeface="Calibri"/>
              </a:rPr>
              <a:t> </a:t>
            </a:r>
            <a:r>
              <a:rPr lang="en-US" sz="2600" dirty="0">
                <a:cs typeface="Calibri"/>
              </a:rPr>
              <a:t>stock)</a:t>
            </a:r>
            <a:r>
              <a:rPr lang="en-US" sz="2600" spc="155" dirty="0">
                <a:cs typeface="Calibri"/>
              </a:rPr>
              <a:t> </a:t>
            </a:r>
            <a:r>
              <a:rPr lang="en-US" sz="2600" b="1" dirty="0">
                <a:cs typeface="Calibri"/>
              </a:rPr>
              <a:t>at</a:t>
            </a:r>
            <a:r>
              <a:rPr lang="en-US" sz="2600" b="1" spc="155" dirty="0">
                <a:cs typeface="Calibri"/>
              </a:rPr>
              <a:t> </a:t>
            </a:r>
            <a:r>
              <a:rPr lang="en-US" sz="2600" b="1" dirty="0">
                <a:cs typeface="Calibri"/>
              </a:rPr>
              <a:t>a</a:t>
            </a:r>
            <a:r>
              <a:rPr lang="en-US" sz="2600" b="1" spc="155" dirty="0">
                <a:cs typeface="Calibri"/>
              </a:rPr>
              <a:t> </a:t>
            </a:r>
            <a:r>
              <a:rPr lang="en-US" sz="2600" b="1" dirty="0">
                <a:cs typeface="Calibri"/>
              </a:rPr>
              <a:t>fixed</a:t>
            </a:r>
            <a:r>
              <a:rPr lang="en-US" sz="2600" b="1" spc="160" dirty="0">
                <a:cs typeface="Calibri"/>
              </a:rPr>
              <a:t> </a:t>
            </a:r>
            <a:r>
              <a:rPr lang="en-US" sz="2600" b="1" dirty="0">
                <a:cs typeface="Calibri"/>
              </a:rPr>
              <a:t>exercise</a:t>
            </a:r>
            <a:r>
              <a:rPr lang="en-US" sz="2600" b="1" spc="160" dirty="0">
                <a:cs typeface="Calibri"/>
              </a:rPr>
              <a:t> </a:t>
            </a:r>
            <a:r>
              <a:rPr lang="en-US" sz="2600" b="1" dirty="0">
                <a:cs typeface="Calibri"/>
              </a:rPr>
              <a:t>price</a:t>
            </a:r>
            <a:r>
              <a:rPr lang="en-US" sz="2600" b="1" spc="180" dirty="0">
                <a:cs typeface="Calibri"/>
              </a:rPr>
              <a:t> </a:t>
            </a:r>
            <a:r>
              <a:rPr lang="en-US" sz="2600" dirty="0">
                <a:cs typeface="Calibri"/>
              </a:rPr>
              <a:t>prior</a:t>
            </a:r>
            <a:r>
              <a:rPr lang="en-US" sz="2600" spc="130" dirty="0">
                <a:cs typeface="Calibri"/>
              </a:rPr>
              <a:t> </a:t>
            </a:r>
            <a:r>
              <a:rPr lang="en-US" sz="2600" dirty="0">
                <a:cs typeface="Calibri"/>
              </a:rPr>
              <a:t>to</a:t>
            </a:r>
            <a:r>
              <a:rPr lang="en-US" sz="2600" spc="125" dirty="0">
                <a:cs typeface="Calibri"/>
              </a:rPr>
              <a:t> </a:t>
            </a:r>
            <a:r>
              <a:rPr lang="en-US" sz="2600" spc="-25" dirty="0">
                <a:cs typeface="Calibri"/>
              </a:rPr>
              <a:t>the </a:t>
            </a:r>
            <a:r>
              <a:rPr lang="en-US" sz="2600" dirty="0">
                <a:cs typeface="Calibri"/>
              </a:rPr>
              <a:t>warrant’s</a:t>
            </a:r>
            <a:r>
              <a:rPr lang="en-US" sz="2600" spc="-15" dirty="0">
                <a:cs typeface="Calibri"/>
              </a:rPr>
              <a:t> </a:t>
            </a:r>
            <a:r>
              <a:rPr lang="en-US" sz="2600" spc="-10" dirty="0">
                <a:cs typeface="Calibri"/>
              </a:rPr>
              <a:t>expiration.</a:t>
            </a:r>
            <a:endParaRPr lang="en-US" sz="2600" dirty="0">
              <a:cs typeface="Calibri"/>
            </a:endParaRPr>
          </a:p>
          <a:p>
            <a:pPr marL="0" indent="0" algn="just">
              <a:lnSpc>
                <a:spcPct val="120000"/>
              </a:lnSpc>
              <a:buNone/>
            </a:pPr>
            <a:r>
              <a:rPr lang="en-US" sz="2600" dirty="0"/>
              <a:t>Shareholders, in most cases, receive dividends from the company’s profits. However, some companies do not pay dividends. Instead, they rely on the company’s rapidly growing business prospects to entice new stock investors to drive the stock value higher. Examples of these types of companies are early-stage technology firms that rarely pay dividends.</a:t>
            </a:r>
          </a:p>
          <a:p>
            <a:pPr marL="0" indent="0" algn="just">
              <a:lnSpc>
                <a:spcPct val="120000"/>
              </a:lnSpc>
              <a:buNone/>
            </a:pPr>
            <a:r>
              <a:rPr lang="en-US" sz="2600" u="sng" dirty="0"/>
              <a:t>The market price of a share represents the market’s perception of a company’s current value and the value of its projected earnings. The market price of shares will fluctuate as the market adjusts its valuation of the company in response to new information about the company.</a:t>
            </a:r>
          </a:p>
          <a:p>
            <a:pPr marL="0" indent="0" algn="just">
              <a:lnSpc>
                <a:spcPct val="120000"/>
              </a:lnSpc>
              <a:buNone/>
            </a:pPr>
            <a:endParaRPr lang="en-US" sz="2600" dirty="0"/>
          </a:p>
          <a:p>
            <a:pPr marL="0" indent="0" algn="just">
              <a:buNone/>
            </a:pPr>
            <a:endParaRPr lang="en-US" sz="2400" dirty="0"/>
          </a:p>
        </p:txBody>
      </p:sp>
      <p:pic>
        <p:nvPicPr>
          <p:cNvPr id="2" name="Picture 1">
            <a:extLst>
              <a:ext uri="{FF2B5EF4-FFF2-40B4-BE49-F238E27FC236}">
                <a16:creationId xmlns:a16="http://schemas.microsoft.com/office/drawing/2014/main" id="{2F20D87F-F86F-0CF7-E420-610B611713FD}"/>
              </a:ext>
            </a:extLst>
          </p:cNvPr>
          <p:cNvPicPr>
            <a:picLocks noChangeAspect="1"/>
          </p:cNvPicPr>
          <p:nvPr/>
        </p:nvPicPr>
        <p:blipFill>
          <a:blip r:embed="rId2"/>
          <a:stretch>
            <a:fillRect/>
          </a:stretch>
        </p:blipFill>
        <p:spPr>
          <a:xfrm>
            <a:off x="9303892" y="103381"/>
            <a:ext cx="2821433" cy="577656"/>
          </a:xfrm>
          <a:prstGeom prst="rect">
            <a:avLst/>
          </a:prstGeom>
        </p:spPr>
      </p:pic>
    </p:spTree>
    <p:extLst>
      <p:ext uri="{BB962C8B-B14F-4D97-AF65-F5344CB8AC3E}">
        <p14:creationId xmlns:p14="http://schemas.microsoft.com/office/powerpoint/2010/main" val="2573997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08084-9FFF-2BBB-8948-A7CA8CDA2B2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6CF589-F77D-4F77-BBC7-8E247D3D128B}"/>
              </a:ext>
            </a:extLst>
          </p:cNvPr>
          <p:cNvSpPr>
            <a:spLocks noGrp="1"/>
          </p:cNvSpPr>
          <p:nvPr>
            <p:ph idx="1"/>
          </p:nvPr>
        </p:nvSpPr>
        <p:spPr>
          <a:xfrm>
            <a:off x="66676" y="478302"/>
            <a:ext cx="12125324" cy="6379698"/>
          </a:xfrm>
        </p:spPr>
        <p:txBody>
          <a:bodyPr>
            <a:normAutofit/>
          </a:bodyPr>
          <a:lstStyle/>
          <a:p>
            <a:pPr marL="0" indent="0" algn="just">
              <a:buNone/>
            </a:pPr>
            <a:endParaRPr lang="en-US" sz="1600" b="0" i="0" dirty="0">
              <a:solidFill>
                <a:srgbClr val="202124"/>
              </a:solidFill>
              <a:effectLst/>
              <a:highlight>
                <a:srgbClr val="FFFF00"/>
              </a:highlight>
              <a:latin typeface="Google Sans"/>
            </a:endParaRPr>
          </a:p>
          <a:p>
            <a:pPr marL="0" indent="0" algn="just">
              <a:buNone/>
            </a:pPr>
            <a:endParaRPr lang="en-US" sz="1600" dirty="0">
              <a:solidFill>
                <a:srgbClr val="202124"/>
              </a:solidFill>
              <a:highlight>
                <a:srgbClr val="FFFF00"/>
              </a:highlight>
              <a:latin typeface="Google Sans"/>
            </a:endParaRPr>
          </a:p>
          <a:p>
            <a:pPr marL="0" indent="0" algn="just">
              <a:lnSpc>
                <a:spcPct val="150000"/>
              </a:lnSpc>
              <a:buNone/>
            </a:pPr>
            <a:r>
              <a:rPr lang="en-US" sz="1800" b="1" i="0" dirty="0">
                <a:solidFill>
                  <a:srgbClr val="202124"/>
                </a:solidFill>
                <a:effectLst/>
                <a:highlight>
                  <a:srgbClr val="FFFF00"/>
                </a:highlight>
                <a:latin typeface="Times New Roman" panose="02020603050405020304" pitchFamily="18" charset="0"/>
                <a:cs typeface="Times New Roman" panose="02020603050405020304" pitchFamily="18" charset="0"/>
              </a:rPr>
              <a:t>Private equity </a:t>
            </a:r>
            <a:r>
              <a:rPr lang="en-US" sz="1800" b="0" i="0" dirty="0">
                <a:solidFill>
                  <a:srgbClr val="1C1D20"/>
                </a:solidFill>
                <a:effectLst/>
                <a:latin typeface="Times New Roman" panose="02020603050405020304" pitchFamily="18" charset="0"/>
                <a:cs typeface="Times New Roman" panose="02020603050405020304" pitchFamily="18" charset="0"/>
              </a:rPr>
              <a:t>refers to buying and managing old well-established companies not </a:t>
            </a:r>
            <a:r>
              <a:rPr lang="en-US" sz="1800" b="0" i="0" u="none" strike="noStrike" dirty="0">
                <a:effectLst/>
                <a:latin typeface="Times New Roman" panose="02020603050405020304" pitchFamily="18" charset="0"/>
                <a:cs typeface="Times New Roman" panose="02020603050405020304" pitchFamily="18" charset="0"/>
              </a:rPr>
              <a:t>publicly traded</a:t>
            </a:r>
            <a:r>
              <a:rPr lang="en-US" sz="1800" b="0" i="0" dirty="0">
                <a:solidFill>
                  <a:srgbClr val="1C1D20"/>
                </a:solidFill>
                <a:effectLst/>
                <a:latin typeface="Times New Roman" panose="02020603050405020304" pitchFamily="18" charset="0"/>
                <a:cs typeface="Times New Roman" panose="02020603050405020304" pitchFamily="18" charset="0"/>
              </a:rPr>
              <a:t> on a stock exchange. The hope is to acquire distressed old companies that have suffered from lackluster management or lagging profitability and turn them around to </a:t>
            </a:r>
            <a:r>
              <a:rPr lang="en-US" sz="1800" b="0" i="0" dirty="0">
                <a:solidFill>
                  <a:srgbClr val="202124"/>
                </a:solidFill>
                <a:effectLst/>
                <a:latin typeface="Times New Roman" panose="02020603050405020304" pitchFamily="18" charset="0"/>
                <a:cs typeface="Times New Roman" panose="02020603050405020304" pitchFamily="18" charset="0"/>
              </a:rPr>
              <a:t>make them more profitable. </a:t>
            </a:r>
          </a:p>
          <a:p>
            <a:pPr marL="0" indent="0" algn="just">
              <a:lnSpc>
                <a:spcPct val="150000"/>
              </a:lnSpc>
              <a:buNone/>
            </a:pPr>
            <a:r>
              <a:rPr lang="en-US" sz="1600" b="1" i="0" dirty="0">
                <a:solidFill>
                  <a:srgbClr val="202122"/>
                </a:solidFill>
                <a:effectLst/>
                <a:highlight>
                  <a:srgbClr val="FFFF00"/>
                </a:highlight>
                <a:latin typeface="Times New Roman" panose="02020603050405020304" pitchFamily="18" charset="0"/>
                <a:cs typeface="Times New Roman" panose="02020603050405020304" pitchFamily="18" charset="0"/>
              </a:rPr>
              <a:t>Venture capital</a:t>
            </a:r>
            <a:r>
              <a:rPr lang="en-US" sz="1600" b="0" i="0" dirty="0">
                <a:solidFill>
                  <a:srgbClr val="202122"/>
                </a:solidFill>
                <a:effectLst/>
                <a:highlight>
                  <a:srgbClr val="FFFF00"/>
                </a:highlight>
                <a:latin typeface="Times New Roman" panose="02020603050405020304" pitchFamily="18" charset="0"/>
                <a:cs typeface="Times New Roman" panose="02020603050405020304" pitchFamily="18" charset="0"/>
              </a:rPr>
              <a:t> (</a:t>
            </a:r>
            <a:r>
              <a:rPr lang="en-US" sz="1600" b="1" i="0" dirty="0">
                <a:solidFill>
                  <a:srgbClr val="202122"/>
                </a:solidFill>
                <a:effectLst/>
                <a:highlight>
                  <a:srgbClr val="FFFF00"/>
                </a:highlight>
                <a:latin typeface="Times New Roman" panose="02020603050405020304" pitchFamily="18" charset="0"/>
                <a:cs typeface="Times New Roman" panose="02020603050405020304" pitchFamily="18" charset="0"/>
              </a:rPr>
              <a:t>VC</a:t>
            </a:r>
            <a:r>
              <a:rPr lang="en-US" sz="1600" b="0" i="0" dirty="0">
                <a:solidFill>
                  <a:srgbClr val="202122"/>
                </a:solidFill>
                <a:effectLst/>
                <a:highlight>
                  <a:srgbClr val="FFFF00"/>
                </a:highlight>
                <a:latin typeface="Times New Roman" panose="02020603050405020304" pitchFamily="18" charset="0"/>
                <a:cs typeface="Times New Roman" panose="02020603050405020304" pitchFamily="18" charset="0"/>
              </a:rPr>
              <a:t>) </a:t>
            </a:r>
            <a:r>
              <a:rPr lang="en-US" sz="1800" b="0" i="0" dirty="0">
                <a:solidFill>
                  <a:srgbClr val="4D5156"/>
                </a:solidFill>
                <a:effectLst/>
                <a:latin typeface="Times New Roman" panose="02020603050405020304" pitchFamily="18" charset="0"/>
                <a:cs typeface="Times New Roman" panose="02020603050405020304" pitchFamily="18" charset="0"/>
              </a:rPr>
              <a:t>is </a:t>
            </a:r>
            <a:r>
              <a:rPr lang="en-US" sz="1800" i="0" dirty="0">
                <a:effectLst/>
                <a:latin typeface="Times New Roman" panose="02020603050405020304" pitchFamily="18" charset="0"/>
                <a:cs typeface="Times New Roman" panose="02020603050405020304" pitchFamily="18" charset="0"/>
              </a:rPr>
              <a:t>a type of funding that provides funds to </a:t>
            </a:r>
            <a:r>
              <a:rPr lang="en-US" sz="1600" b="0" i="0" dirty="0">
                <a:solidFill>
                  <a:srgbClr val="202122"/>
                </a:solidFill>
                <a:effectLst/>
                <a:latin typeface="Times New Roman" panose="02020603050405020304" pitchFamily="18" charset="0"/>
                <a:cs typeface="Times New Roman" panose="02020603050405020304" pitchFamily="18" charset="0"/>
              </a:rPr>
              <a:t>that is provided by firms or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funds</a:t>
            </a:r>
            <a:r>
              <a:rPr lang="en-US" sz="1600" b="0" i="0" dirty="0">
                <a:solidFill>
                  <a:srgbClr val="202122"/>
                </a:solidFill>
                <a:effectLst/>
                <a:latin typeface="Times New Roman" panose="02020603050405020304" pitchFamily="18" charset="0"/>
                <a:cs typeface="Times New Roman" panose="02020603050405020304" pitchFamily="18" charset="0"/>
              </a:rPr>
              <a:t> to promising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startup</a:t>
            </a:r>
            <a:r>
              <a:rPr lang="en-US" sz="1600" b="0" i="0" dirty="0">
                <a:solidFill>
                  <a:srgbClr val="202122"/>
                </a:solidFill>
                <a:effectLst/>
                <a:latin typeface="Times New Roman" panose="02020603050405020304" pitchFamily="18" charset="0"/>
                <a:cs typeface="Times New Roman" panose="02020603050405020304" pitchFamily="18" charset="0"/>
              </a:rPr>
              <a:t>, early-stage, and emerging companies which are not yet public that have been deemed to have high growth potential or which have demonstrated high growth (in terms of number of employees, annual revenue, scale of operations, etc.). Venture capital firms or funds invest in these early-stage companies in exchange for an ownership stake (equity). Venture capitalists take on the risk of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financing</a:t>
            </a:r>
            <a:r>
              <a:rPr lang="en-US" sz="1600" b="0" i="0" dirty="0">
                <a:solidFill>
                  <a:srgbClr val="202122"/>
                </a:solidFill>
                <a:effectLst/>
                <a:latin typeface="Times New Roman" panose="02020603050405020304" pitchFamily="18" charset="0"/>
                <a:cs typeface="Times New Roman" panose="02020603050405020304" pitchFamily="18" charset="0"/>
              </a:rPr>
              <a:t> risky start-ups in the hopes that some of the companies they support will become successful. Because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startups</a:t>
            </a:r>
            <a:r>
              <a:rPr lang="en-US" sz="1600" b="0" i="0" dirty="0">
                <a:solidFill>
                  <a:srgbClr val="202122"/>
                </a:solidFill>
                <a:effectLst/>
                <a:latin typeface="Times New Roman" panose="02020603050405020304" pitchFamily="18" charset="0"/>
                <a:cs typeface="Times New Roman" panose="02020603050405020304" pitchFamily="18" charset="0"/>
              </a:rPr>
              <a:t> face high uncertainty, VC investments have high rates of failure. The start-ups are usually based on an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innovative technology</a:t>
            </a:r>
            <a:r>
              <a:rPr lang="en-US" sz="1600" b="0" i="0" dirty="0">
                <a:solidFill>
                  <a:srgbClr val="202122"/>
                </a:solidFill>
                <a:effectLst/>
                <a:latin typeface="Times New Roman" panose="02020603050405020304" pitchFamily="18" charset="0"/>
                <a:cs typeface="Times New Roman" panose="02020603050405020304" pitchFamily="18" charset="0"/>
              </a:rPr>
              <a:t> or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business model,</a:t>
            </a:r>
            <a:r>
              <a:rPr lang="en-US" sz="1600" b="0" i="0" dirty="0">
                <a:solidFill>
                  <a:srgbClr val="202122"/>
                </a:solidFill>
                <a:effectLst/>
                <a:latin typeface="Times New Roman" panose="02020603050405020304" pitchFamily="18" charset="0"/>
                <a:cs typeface="Times New Roman" panose="02020603050405020304" pitchFamily="18" charset="0"/>
              </a:rPr>
              <a:t> and they are usually from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high technology</a:t>
            </a:r>
            <a:r>
              <a:rPr lang="en-US" sz="1600" b="0" i="0" dirty="0">
                <a:solidFill>
                  <a:srgbClr val="202122"/>
                </a:solidFill>
                <a:effectLst/>
                <a:latin typeface="Times New Roman" panose="02020603050405020304" pitchFamily="18" charset="0"/>
                <a:cs typeface="Times New Roman" panose="02020603050405020304" pitchFamily="18" charset="0"/>
              </a:rPr>
              <a:t> industries, such as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information technology</a:t>
            </a:r>
            <a:r>
              <a:rPr lang="en-US" sz="1600" b="0" i="0" dirty="0">
                <a:solidFill>
                  <a:srgbClr val="202122"/>
                </a:solidFill>
                <a:effectLst/>
                <a:latin typeface="Times New Roman" panose="02020603050405020304" pitchFamily="18" charset="0"/>
                <a:cs typeface="Times New Roman" panose="02020603050405020304" pitchFamily="18" charset="0"/>
              </a:rPr>
              <a:t> (IT),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clean technology</a:t>
            </a:r>
            <a:r>
              <a:rPr lang="en-US" sz="1600" b="0" i="0" dirty="0">
                <a:solidFill>
                  <a:srgbClr val="202122"/>
                </a:solidFill>
                <a:effectLst/>
                <a:latin typeface="Times New Roman" panose="02020603050405020304" pitchFamily="18" charset="0"/>
                <a:cs typeface="Times New Roman" panose="02020603050405020304" pitchFamily="18" charset="0"/>
              </a:rPr>
              <a:t> or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biotechnology</a:t>
            </a:r>
            <a:r>
              <a:rPr lang="en-US" sz="1600" b="0" i="0" dirty="0">
                <a:solidFill>
                  <a:srgbClr val="202122"/>
                </a:solidFill>
                <a:effectLst/>
                <a:latin typeface="Times New Roman" panose="02020603050405020304" pitchFamily="18" charset="0"/>
                <a:cs typeface="Times New Roman" panose="02020603050405020304" pitchFamily="18" charset="0"/>
              </a:rPr>
              <a:t>.</a:t>
            </a:r>
          </a:p>
          <a:p>
            <a:pPr marL="0" indent="0" algn="just">
              <a:lnSpc>
                <a:spcPct val="150000"/>
              </a:lnSpc>
              <a:buNone/>
            </a:pPr>
            <a:r>
              <a:rPr lang="en-US" sz="1600" b="1" i="0" dirty="0">
                <a:solidFill>
                  <a:srgbClr val="202122"/>
                </a:solidFill>
                <a:effectLst/>
                <a:latin typeface="Arial" panose="020B0604020202020204" pitchFamily="34" charset="0"/>
              </a:rPr>
              <a:t> </a:t>
            </a:r>
            <a:r>
              <a:rPr lang="en-US" sz="1800" b="1" dirty="0">
                <a:highlight>
                  <a:srgbClr val="FFFF00"/>
                </a:highlight>
                <a:latin typeface="Times New Roman" panose="02020603050405020304" pitchFamily="18" charset="0"/>
                <a:cs typeface="Times New Roman" panose="02020603050405020304" pitchFamily="18" charset="0"/>
              </a:rPr>
              <a:t>Angel investor </a:t>
            </a:r>
            <a:r>
              <a:rPr lang="en-US" sz="1800" dirty="0">
                <a:latin typeface="Times New Roman" panose="02020603050405020304" pitchFamily="18" charset="0"/>
                <a:cs typeface="Times New Roman" panose="02020603050405020304" pitchFamily="18" charset="0"/>
              </a:rPr>
              <a:t>is wealthy individual investor focused on financing promising startup business ventures in exchange for equity. Unlike a venture capital firm that uses an investment fund, angel investors use their own wealth.</a:t>
            </a:r>
          </a:p>
        </p:txBody>
      </p:sp>
      <p:pic>
        <p:nvPicPr>
          <p:cNvPr id="2" name="Picture 1">
            <a:extLst>
              <a:ext uri="{FF2B5EF4-FFF2-40B4-BE49-F238E27FC236}">
                <a16:creationId xmlns:a16="http://schemas.microsoft.com/office/drawing/2014/main" id="{B06C27BA-A86C-5626-15E2-AAC1B8CD25AC}"/>
              </a:ext>
            </a:extLst>
          </p:cNvPr>
          <p:cNvPicPr>
            <a:picLocks noChangeAspect="1"/>
          </p:cNvPicPr>
          <p:nvPr/>
        </p:nvPicPr>
        <p:blipFill>
          <a:blip r:embed="rId2"/>
          <a:stretch>
            <a:fillRect/>
          </a:stretch>
        </p:blipFill>
        <p:spPr>
          <a:xfrm>
            <a:off x="9303892" y="103381"/>
            <a:ext cx="2821433" cy="577656"/>
          </a:xfrm>
          <a:prstGeom prst="rect">
            <a:avLst/>
          </a:prstGeom>
        </p:spPr>
      </p:pic>
    </p:spTree>
    <p:extLst>
      <p:ext uri="{BB962C8B-B14F-4D97-AF65-F5344CB8AC3E}">
        <p14:creationId xmlns:p14="http://schemas.microsoft.com/office/powerpoint/2010/main" val="2458316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0ED30-12DD-0F61-DAC5-FE0BB6A9B13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835AD7-95A9-A407-15B0-1D89C99EE9E9}"/>
              </a:ext>
            </a:extLst>
          </p:cNvPr>
          <p:cNvSpPr>
            <a:spLocks noGrp="1"/>
          </p:cNvSpPr>
          <p:nvPr>
            <p:ph idx="1"/>
          </p:nvPr>
        </p:nvSpPr>
        <p:spPr>
          <a:xfrm>
            <a:off x="66676" y="998376"/>
            <a:ext cx="12125324" cy="5859624"/>
          </a:xfrm>
        </p:spPr>
        <p:txBody>
          <a:bodyPr>
            <a:normAutofit lnSpcReduction="10000"/>
          </a:bodyPr>
          <a:lstStyle/>
          <a:p>
            <a:pPr marL="302260" marR="5080" indent="-289560" algn="just">
              <a:lnSpc>
                <a:spcPct val="100000"/>
              </a:lnSpc>
              <a:spcBef>
                <a:spcPts val="225"/>
              </a:spcBef>
              <a:buFont typeface="Arial MT"/>
              <a:buChar char="•"/>
              <a:tabLst>
                <a:tab pos="302260" algn="l"/>
              </a:tabLst>
            </a:pPr>
            <a:r>
              <a:rPr lang="en-US" sz="2400" dirty="0">
                <a:latin typeface="Calibri"/>
                <a:cs typeface="Calibri"/>
              </a:rPr>
              <a:t>Pooled</a:t>
            </a:r>
            <a:r>
              <a:rPr lang="en-US" sz="2400" spc="-35" dirty="0">
                <a:latin typeface="Calibri"/>
                <a:cs typeface="Calibri"/>
              </a:rPr>
              <a:t> </a:t>
            </a:r>
            <a:r>
              <a:rPr lang="en-US" sz="2400" dirty="0">
                <a:latin typeface="Calibri"/>
                <a:cs typeface="Calibri"/>
              </a:rPr>
              <a:t>investment</a:t>
            </a:r>
            <a:r>
              <a:rPr lang="en-US" sz="2400" spc="-40" dirty="0">
                <a:latin typeface="Calibri"/>
                <a:cs typeface="Calibri"/>
              </a:rPr>
              <a:t> </a:t>
            </a:r>
            <a:r>
              <a:rPr lang="en-US" sz="2400" dirty="0">
                <a:latin typeface="Calibri"/>
                <a:cs typeface="Calibri"/>
              </a:rPr>
              <a:t>vehicles</a:t>
            </a:r>
            <a:r>
              <a:rPr lang="en-US" sz="2400" spc="-30" dirty="0">
                <a:latin typeface="Calibri"/>
                <a:cs typeface="Calibri"/>
              </a:rPr>
              <a:t> </a:t>
            </a:r>
            <a:r>
              <a:rPr lang="en-US" sz="2400" dirty="0">
                <a:latin typeface="Calibri"/>
                <a:cs typeface="Calibri"/>
              </a:rPr>
              <a:t>are</a:t>
            </a:r>
            <a:r>
              <a:rPr lang="en-US" sz="2400" spc="-30" dirty="0">
                <a:latin typeface="Calibri"/>
                <a:cs typeface="Calibri"/>
              </a:rPr>
              <a:t> </a:t>
            </a:r>
            <a:r>
              <a:rPr lang="en-US" sz="2400" b="1" dirty="0">
                <a:latin typeface="Calibri"/>
                <a:cs typeface="Calibri"/>
              </a:rPr>
              <a:t>mutual</a:t>
            </a:r>
            <a:r>
              <a:rPr lang="en-US" sz="2400" b="1" spc="-20" dirty="0">
                <a:latin typeface="Calibri"/>
                <a:cs typeface="Calibri"/>
              </a:rPr>
              <a:t> </a:t>
            </a:r>
            <a:r>
              <a:rPr lang="en-US" sz="2400" b="1" dirty="0">
                <a:latin typeface="Calibri"/>
                <a:cs typeface="Calibri"/>
              </a:rPr>
              <a:t>funds,</a:t>
            </a:r>
            <a:r>
              <a:rPr lang="en-US" sz="2400" b="1" spc="-15" dirty="0">
                <a:latin typeface="Calibri"/>
                <a:cs typeface="Calibri"/>
              </a:rPr>
              <a:t> </a:t>
            </a:r>
            <a:r>
              <a:rPr lang="en-US" sz="2400" b="1" dirty="0">
                <a:latin typeface="Calibri"/>
                <a:cs typeface="Calibri"/>
              </a:rPr>
              <a:t>trusts,</a:t>
            </a:r>
            <a:r>
              <a:rPr lang="en-US" sz="2400" b="1" spc="-20" dirty="0">
                <a:latin typeface="Calibri"/>
                <a:cs typeface="Calibri"/>
              </a:rPr>
              <a:t> </a:t>
            </a:r>
            <a:r>
              <a:rPr lang="en-US" sz="2400" b="1" dirty="0">
                <a:latin typeface="Calibri"/>
                <a:cs typeface="Calibri"/>
              </a:rPr>
              <a:t>depositories,</a:t>
            </a:r>
            <a:r>
              <a:rPr lang="en-US" sz="2400" b="1" spc="-25" dirty="0">
                <a:latin typeface="Calibri"/>
                <a:cs typeface="Calibri"/>
              </a:rPr>
              <a:t> </a:t>
            </a:r>
            <a:r>
              <a:rPr lang="en-US" sz="2400" b="1" dirty="0">
                <a:latin typeface="Calibri"/>
                <a:cs typeface="Calibri"/>
              </a:rPr>
              <a:t>and</a:t>
            </a:r>
            <a:r>
              <a:rPr lang="en-US" sz="2400" b="1" spc="-20" dirty="0">
                <a:latin typeface="Calibri"/>
                <a:cs typeface="Calibri"/>
              </a:rPr>
              <a:t> </a:t>
            </a:r>
            <a:r>
              <a:rPr lang="en-US" sz="2400" b="1" dirty="0">
                <a:latin typeface="Calibri"/>
                <a:cs typeface="Calibri"/>
              </a:rPr>
              <a:t>hedge</a:t>
            </a:r>
            <a:r>
              <a:rPr lang="en-US" sz="2400" b="1" spc="-20" dirty="0">
                <a:latin typeface="Calibri"/>
                <a:cs typeface="Calibri"/>
              </a:rPr>
              <a:t> </a:t>
            </a:r>
            <a:r>
              <a:rPr lang="en-US" sz="2400" spc="-10" dirty="0">
                <a:latin typeface="Calibri"/>
                <a:cs typeface="Calibri"/>
              </a:rPr>
              <a:t>funds, </a:t>
            </a:r>
            <a:r>
              <a:rPr lang="en-US" sz="2400" dirty="0">
                <a:latin typeface="Calibri"/>
                <a:cs typeface="Calibri"/>
              </a:rPr>
              <a:t>that</a:t>
            </a:r>
            <a:r>
              <a:rPr lang="en-US" sz="2400" spc="484" dirty="0">
                <a:latin typeface="Calibri"/>
                <a:cs typeface="Calibri"/>
              </a:rPr>
              <a:t> </a:t>
            </a:r>
            <a:r>
              <a:rPr lang="en-US" sz="2400" dirty="0">
                <a:latin typeface="Calibri"/>
                <a:cs typeface="Calibri"/>
              </a:rPr>
              <a:t>issue</a:t>
            </a:r>
            <a:r>
              <a:rPr lang="en-US" sz="2400" spc="495" dirty="0">
                <a:latin typeface="Calibri"/>
                <a:cs typeface="Calibri"/>
              </a:rPr>
              <a:t> </a:t>
            </a:r>
            <a:r>
              <a:rPr lang="en-US" sz="2400" dirty="0">
                <a:latin typeface="Calibri"/>
                <a:cs typeface="Calibri"/>
              </a:rPr>
              <a:t>securities</a:t>
            </a:r>
            <a:r>
              <a:rPr lang="en-US" sz="2400" spc="495" dirty="0">
                <a:latin typeface="Calibri"/>
                <a:cs typeface="Calibri"/>
              </a:rPr>
              <a:t> </a:t>
            </a:r>
            <a:r>
              <a:rPr lang="en-US" sz="2400" dirty="0">
                <a:latin typeface="Calibri"/>
                <a:cs typeface="Calibri"/>
              </a:rPr>
              <a:t>that</a:t>
            </a:r>
            <a:r>
              <a:rPr lang="en-US" sz="2400" spc="484" dirty="0">
                <a:latin typeface="Calibri"/>
                <a:cs typeface="Calibri"/>
              </a:rPr>
              <a:t> </a:t>
            </a:r>
            <a:r>
              <a:rPr lang="en-US" sz="2400" dirty="0">
                <a:latin typeface="Calibri"/>
                <a:cs typeface="Calibri"/>
              </a:rPr>
              <a:t>represent</a:t>
            </a:r>
            <a:r>
              <a:rPr lang="en-US" sz="2400" spc="484" dirty="0">
                <a:latin typeface="Calibri"/>
                <a:cs typeface="Calibri"/>
              </a:rPr>
              <a:t> </a:t>
            </a:r>
            <a:r>
              <a:rPr lang="en-US" sz="2400" dirty="0">
                <a:latin typeface="Calibri"/>
                <a:cs typeface="Calibri"/>
              </a:rPr>
              <a:t>shared</a:t>
            </a:r>
            <a:r>
              <a:rPr lang="en-US" sz="2400" spc="495" dirty="0">
                <a:latin typeface="Calibri"/>
                <a:cs typeface="Calibri"/>
              </a:rPr>
              <a:t> </a:t>
            </a:r>
            <a:r>
              <a:rPr lang="en-US" sz="2400" dirty="0">
                <a:latin typeface="Calibri"/>
                <a:cs typeface="Calibri"/>
              </a:rPr>
              <a:t>ownership</a:t>
            </a:r>
            <a:r>
              <a:rPr lang="en-US" sz="2400" spc="495" dirty="0">
                <a:latin typeface="Calibri"/>
                <a:cs typeface="Calibri"/>
              </a:rPr>
              <a:t> </a:t>
            </a:r>
            <a:r>
              <a:rPr lang="en-US" sz="2400" dirty="0">
                <a:latin typeface="Calibri"/>
                <a:cs typeface="Calibri"/>
              </a:rPr>
              <a:t>in</a:t>
            </a:r>
            <a:r>
              <a:rPr lang="en-US" sz="2400" spc="490" dirty="0">
                <a:latin typeface="Calibri"/>
                <a:cs typeface="Calibri"/>
              </a:rPr>
              <a:t> </a:t>
            </a:r>
            <a:r>
              <a:rPr lang="en-US" sz="2400" dirty="0">
                <a:latin typeface="Calibri"/>
                <a:cs typeface="Calibri"/>
              </a:rPr>
              <a:t>the</a:t>
            </a:r>
            <a:r>
              <a:rPr lang="en-US" sz="2400" spc="490" dirty="0">
                <a:latin typeface="Calibri"/>
                <a:cs typeface="Calibri"/>
              </a:rPr>
              <a:t> </a:t>
            </a:r>
            <a:r>
              <a:rPr lang="en-US" sz="2400" dirty="0">
                <a:latin typeface="Calibri"/>
                <a:cs typeface="Calibri"/>
              </a:rPr>
              <a:t>assets</a:t>
            </a:r>
            <a:r>
              <a:rPr lang="en-US" sz="2400" spc="495" dirty="0">
                <a:latin typeface="Calibri"/>
                <a:cs typeface="Calibri"/>
              </a:rPr>
              <a:t> </a:t>
            </a:r>
            <a:r>
              <a:rPr lang="en-US" sz="2400" dirty="0">
                <a:latin typeface="Calibri"/>
                <a:cs typeface="Calibri"/>
              </a:rPr>
              <a:t>that</a:t>
            </a:r>
            <a:r>
              <a:rPr lang="en-US" sz="2400" spc="484" dirty="0">
                <a:latin typeface="Calibri"/>
                <a:cs typeface="Calibri"/>
              </a:rPr>
              <a:t> </a:t>
            </a:r>
            <a:r>
              <a:rPr lang="en-US" sz="2400" spc="-10" dirty="0">
                <a:latin typeface="Calibri"/>
                <a:cs typeface="Calibri"/>
              </a:rPr>
              <a:t>these </a:t>
            </a:r>
            <a:r>
              <a:rPr lang="en-US" sz="2400" dirty="0">
                <a:latin typeface="Calibri"/>
                <a:cs typeface="Calibri"/>
              </a:rPr>
              <a:t>entities</a:t>
            </a:r>
            <a:r>
              <a:rPr lang="en-US" sz="2400" spc="-60" dirty="0">
                <a:latin typeface="Calibri"/>
                <a:cs typeface="Calibri"/>
              </a:rPr>
              <a:t> </a:t>
            </a:r>
            <a:r>
              <a:rPr lang="en-US" sz="2400" spc="-20" dirty="0">
                <a:latin typeface="Calibri"/>
                <a:cs typeface="Calibri"/>
              </a:rPr>
              <a:t>hold</a:t>
            </a:r>
            <a:endParaRPr lang="en-US" sz="2400" dirty="0">
              <a:latin typeface="Calibri"/>
              <a:cs typeface="Calibri"/>
            </a:endParaRPr>
          </a:p>
          <a:p>
            <a:pPr marL="302260" marR="437515" indent="-289560">
              <a:lnSpc>
                <a:spcPct val="100000"/>
              </a:lnSpc>
              <a:buFont typeface="Arial MT"/>
              <a:buChar char="•"/>
              <a:tabLst>
                <a:tab pos="302260" algn="l"/>
              </a:tabLst>
            </a:pPr>
            <a:r>
              <a:rPr lang="en-US" sz="2400" b="1" dirty="0">
                <a:latin typeface="Calibri"/>
                <a:cs typeface="Calibri"/>
              </a:rPr>
              <a:t>Mutual</a:t>
            </a:r>
            <a:r>
              <a:rPr lang="en-US" sz="2400" b="1" spc="-30" dirty="0">
                <a:latin typeface="Calibri"/>
                <a:cs typeface="Calibri"/>
              </a:rPr>
              <a:t> </a:t>
            </a:r>
            <a:r>
              <a:rPr lang="en-US" sz="2400" b="1" dirty="0">
                <a:latin typeface="Calibri"/>
                <a:cs typeface="Calibri"/>
              </a:rPr>
              <a:t>funds</a:t>
            </a:r>
            <a:r>
              <a:rPr lang="en-US" sz="2400" b="1" spc="-25" dirty="0">
                <a:latin typeface="Calibri"/>
                <a:cs typeface="Calibri"/>
              </a:rPr>
              <a:t> </a:t>
            </a:r>
            <a:r>
              <a:rPr lang="en-US" sz="2400" dirty="0">
                <a:latin typeface="Calibri"/>
                <a:cs typeface="Calibri"/>
              </a:rPr>
              <a:t>are</a:t>
            </a:r>
            <a:r>
              <a:rPr lang="en-US" sz="2400" spc="-30" dirty="0">
                <a:latin typeface="Calibri"/>
                <a:cs typeface="Calibri"/>
              </a:rPr>
              <a:t> </a:t>
            </a:r>
            <a:r>
              <a:rPr lang="en-US" sz="2400" dirty="0">
                <a:latin typeface="Calibri"/>
                <a:cs typeface="Calibri"/>
              </a:rPr>
              <a:t>pooled</a:t>
            </a:r>
            <a:r>
              <a:rPr lang="en-US" sz="2400" spc="-25" dirty="0">
                <a:latin typeface="Calibri"/>
                <a:cs typeface="Calibri"/>
              </a:rPr>
              <a:t> </a:t>
            </a:r>
            <a:r>
              <a:rPr lang="en-US" sz="2400" spc="-10" dirty="0">
                <a:latin typeface="Calibri"/>
                <a:cs typeface="Calibri"/>
              </a:rPr>
              <a:t>investment</a:t>
            </a:r>
            <a:r>
              <a:rPr lang="en-US" sz="2400" spc="-35" dirty="0">
                <a:latin typeface="Calibri"/>
                <a:cs typeface="Calibri"/>
              </a:rPr>
              <a:t> </a:t>
            </a:r>
            <a:r>
              <a:rPr lang="en-US" sz="2400" dirty="0">
                <a:latin typeface="Calibri"/>
                <a:cs typeface="Calibri"/>
              </a:rPr>
              <a:t>vehicles</a:t>
            </a:r>
            <a:r>
              <a:rPr lang="en-US" sz="2400" spc="-25" dirty="0">
                <a:latin typeface="Calibri"/>
                <a:cs typeface="Calibri"/>
              </a:rPr>
              <a:t> </a:t>
            </a:r>
            <a:r>
              <a:rPr lang="en-US" sz="2400" dirty="0">
                <a:latin typeface="Calibri"/>
                <a:cs typeface="Calibri"/>
              </a:rPr>
              <a:t>in</a:t>
            </a:r>
            <a:r>
              <a:rPr lang="en-US" sz="2400" spc="-45" dirty="0">
                <a:latin typeface="Calibri"/>
                <a:cs typeface="Calibri"/>
              </a:rPr>
              <a:t> </a:t>
            </a:r>
            <a:r>
              <a:rPr lang="en-US" sz="2400" dirty="0">
                <a:latin typeface="Calibri"/>
                <a:cs typeface="Calibri"/>
              </a:rPr>
              <a:t>which</a:t>
            </a:r>
            <a:r>
              <a:rPr lang="en-US" sz="2400" spc="-5" dirty="0">
                <a:latin typeface="Calibri"/>
                <a:cs typeface="Calibri"/>
              </a:rPr>
              <a:t> </a:t>
            </a:r>
            <a:r>
              <a:rPr lang="en-US" sz="2400" b="1" dirty="0">
                <a:latin typeface="Calibri"/>
                <a:cs typeface="Calibri"/>
              </a:rPr>
              <a:t>investors</a:t>
            </a:r>
            <a:r>
              <a:rPr lang="en-US" sz="2400" b="1" spc="-35" dirty="0">
                <a:latin typeface="Calibri"/>
                <a:cs typeface="Calibri"/>
              </a:rPr>
              <a:t> </a:t>
            </a:r>
            <a:r>
              <a:rPr lang="en-US" sz="2400" b="1" dirty="0">
                <a:latin typeface="Calibri"/>
                <a:cs typeface="Calibri"/>
              </a:rPr>
              <a:t>can</a:t>
            </a:r>
            <a:r>
              <a:rPr lang="en-US" sz="2400" b="1" spc="-25" dirty="0">
                <a:latin typeface="Calibri"/>
                <a:cs typeface="Calibri"/>
              </a:rPr>
              <a:t> </a:t>
            </a:r>
            <a:r>
              <a:rPr lang="en-US" sz="2400" b="1" spc="-10" dirty="0">
                <a:latin typeface="Calibri"/>
                <a:cs typeface="Calibri"/>
              </a:rPr>
              <a:t>purchase </a:t>
            </a:r>
            <a:r>
              <a:rPr lang="en-US" sz="2400" b="1" dirty="0">
                <a:latin typeface="Calibri"/>
                <a:cs typeface="Calibri"/>
              </a:rPr>
              <a:t>shares</a:t>
            </a:r>
            <a:r>
              <a:rPr lang="en-US" sz="2400" dirty="0">
                <a:latin typeface="Calibri"/>
                <a:cs typeface="Calibri"/>
              </a:rPr>
              <a:t>,</a:t>
            </a:r>
            <a:r>
              <a:rPr lang="en-US" sz="2400" spc="-25" dirty="0">
                <a:latin typeface="Calibri"/>
                <a:cs typeface="Calibri"/>
              </a:rPr>
              <a:t> </a:t>
            </a:r>
            <a:r>
              <a:rPr lang="en-US" sz="2400" dirty="0">
                <a:latin typeface="Calibri"/>
                <a:cs typeface="Calibri"/>
              </a:rPr>
              <a:t>either</a:t>
            </a:r>
            <a:r>
              <a:rPr lang="en-US" sz="2400" spc="-20" dirty="0">
                <a:latin typeface="Calibri"/>
                <a:cs typeface="Calibri"/>
              </a:rPr>
              <a:t> </a:t>
            </a:r>
            <a:r>
              <a:rPr lang="en-US" sz="2400" dirty="0">
                <a:latin typeface="Calibri"/>
                <a:cs typeface="Calibri"/>
              </a:rPr>
              <a:t>from</a:t>
            </a:r>
            <a:r>
              <a:rPr lang="en-US" sz="2400" spc="-15" dirty="0">
                <a:latin typeface="Calibri"/>
                <a:cs typeface="Calibri"/>
              </a:rPr>
              <a:t> </a:t>
            </a:r>
            <a:r>
              <a:rPr lang="en-US" sz="2400" b="1" dirty="0">
                <a:latin typeface="Calibri"/>
                <a:cs typeface="Calibri"/>
              </a:rPr>
              <a:t>the</a:t>
            </a:r>
            <a:r>
              <a:rPr lang="en-US" sz="2400" b="1" spc="-15" dirty="0">
                <a:latin typeface="Calibri"/>
                <a:cs typeface="Calibri"/>
              </a:rPr>
              <a:t> </a:t>
            </a:r>
            <a:r>
              <a:rPr lang="en-US" sz="2400" b="1" dirty="0">
                <a:latin typeface="Calibri"/>
                <a:cs typeface="Calibri"/>
              </a:rPr>
              <a:t>fund</a:t>
            </a:r>
            <a:r>
              <a:rPr lang="en-US" sz="2400" b="1" spc="-15" dirty="0">
                <a:latin typeface="Calibri"/>
                <a:cs typeface="Calibri"/>
              </a:rPr>
              <a:t> </a:t>
            </a:r>
            <a:r>
              <a:rPr lang="en-US" sz="2400" b="1" dirty="0">
                <a:latin typeface="Calibri"/>
                <a:cs typeface="Calibri"/>
              </a:rPr>
              <a:t>itself</a:t>
            </a:r>
            <a:r>
              <a:rPr lang="en-US" sz="2400" b="1" spc="-30" dirty="0">
                <a:latin typeface="Calibri"/>
                <a:cs typeface="Calibri"/>
              </a:rPr>
              <a:t> </a:t>
            </a:r>
            <a:r>
              <a:rPr lang="en-US" sz="2400" b="1" dirty="0">
                <a:latin typeface="Calibri"/>
                <a:cs typeface="Calibri"/>
              </a:rPr>
              <a:t>(open-end</a:t>
            </a:r>
            <a:r>
              <a:rPr lang="en-US" sz="2400" b="1" spc="-20" dirty="0">
                <a:latin typeface="Calibri"/>
                <a:cs typeface="Calibri"/>
              </a:rPr>
              <a:t> </a:t>
            </a:r>
            <a:r>
              <a:rPr lang="en-US" sz="2400" b="1" dirty="0">
                <a:latin typeface="Calibri"/>
                <a:cs typeface="Calibri"/>
              </a:rPr>
              <a:t>funds)</a:t>
            </a:r>
            <a:r>
              <a:rPr lang="en-US" sz="2400" b="1" spc="-15" dirty="0">
                <a:latin typeface="Calibri"/>
                <a:cs typeface="Calibri"/>
              </a:rPr>
              <a:t> </a:t>
            </a:r>
            <a:r>
              <a:rPr lang="en-US" sz="2400" dirty="0">
                <a:latin typeface="Calibri"/>
                <a:cs typeface="Calibri"/>
              </a:rPr>
              <a:t>or</a:t>
            </a:r>
            <a:r>
              <a:rPr lang="en-US" sz="2400" spc="-15" dirty="0">
                <a:latin typeface="Calibri"/>
                <a:cs typeface="Calibri"/>
              </a:rPr>
              <a:t> </a:t>
            </a:r>
            <a:r>
              <a:rPr lang="en-US" sz="2400" dirty="0">
                <a:latin typeface="Calibri"/>
                <a:cs typeface="Calibri"/>
              </a:rPr>
              <a:t>in</a:t>
            </a:r>
            <a:r>
              <a:rPr lang="en-US" sz="2400" spc="-25" dirty="0">
                <a:latin typeface="Calibri"/>
                <a:cs typeface="Calibri"/>
              </a:rPr>
              <a:t> </a:t>
            </a:r>
            <a:r>
              <a:rPr lang="en-US" sz="2400" dirty="0">
                <a:latin typeface="Calibri"/>
                <a:cs typeface="Calibri"/>
              </a:rPr>
              <a:t>the</a:t>
            </a:r>
            <a:r>
              <a:rPr lang="en-US" sz="2400" spc="-10" dirty="0">
                <a:latin typeface="Calibri"/>
                <a:cs typeface="Calibri"/>
              </a:rPr>
              <a:t> </a:t>
            </a:r>
            <a:r>
              <a:rPr lang="en-US" sz="2400" b="1" dirty="0">
                <a:latin typeface="Calibri"/>
                <a:cs typeface="Calibri"/>
              </a:rPr>
              <a:t>secondary</a:t>
            </a:r>
            <a:r>
              <a:rPr lang="en-US" sz="2400" b="1" spc="-25" dirty="0">
                <a:latin typeface="Calibri"/>
                <a:cs typeface="Calibri"/>
              </a:rPr>
              <a:t> </a:t>
            </a:r>
            <a:r>
              <a:rPr lang="en-US" sz="2400" b="1" spc="-10" dirty="0">
                <a:latin typeface="Calibri"/>
                <a:cs typeface="Calibri"/>
              </a:rPr>
              <a:t>market (closed-</a:t>
            </a:r>
            <a:r>
              <a:rPr lang="en-US" sz="2400" b="1" dirty="0">
                <a:latin typeface="Calibri"/>
                <a:cs typeface="Calibri"/>
              </a:rPr>
              <a:t>end</a:t>
            </a:r>
            <a:r>
              <a:rPr lang="en-US" sz="2400" b="1" spc="65" dirty="0">
                <a:latin typeface="Calibri"/>
                <a:cs typeface="Calibri"/>
              </a:rPr>
              <a:t> </a:t>
            </a:r>
            <a:r>
              <a:rPr lang="en-US" sz="2400" b="1" spc="-10" dirty="0">
                <a:latin typeface="Calibri"/>
                <a:cs typeface="Calibri"/>
              </a:rPr>
              <a:t>funds)</a:t>
            </a:r>
          </a:p>
          <a:p>
            <a:pPr marL="12700">
              <a:lnSpc>
                <a:spcPct val="100000"/>
              </a:lnSpc>
            </a:pPr>
            <a:r>
              <a:rPr lang="en-US" sz="2400" b="1" spc="-15" dirty="0">
                <a:latin typeface="Calibri"/>
                <a:cs typeface="Calibri"/>
              </a:rPr>
              <a:t>Types</a:t>
            </a:r>
            <a:r>
              <a:rPr lang="en-US" sz="2400" b="1" spc="-45" dirty="0">
                <a:latin typeface="Calibri"/>
                <a:cs typeface="Calibri"/>
              </a:rPr>
              <a:t> </a:t>
            </a:r>
            <a:r>
              <a:rPr lang="en-US" sz="2400" b="1" dirty="0">
                <a:latin typeface="Calibri"/>
                <a:cs typeface="Calibri"/>
              </a:rPr>
              <a:t>of</a:t>
            </a:r>
            <a:r>
              <a:rPr lang="en-US" sz="2400" b="1" spc="-5" dirty="0">
                <a:latin typeface="Calibri"/>
                <a:cs typeface="Calibri"/>
              </a:rPr>
              <a:t> </a:t>
            </a:r>
            <a:r>
              <a:rPr lang="en-US" sz="2400" b="1" dirty="0">
                <a:latin typeface="Calibri"/>
                <a:cs typeface="Calibri"/>
              </a:rPr>
              <a:t>Mutual</a:t>
            </a:r>
            <a:r>
              <a:rPr lang="en-US" sz="2400" b="1" spc="-40" dirty="0">
                <a:latin typeface="Calibri"/>
                <a:cs typeface="Calibri"/>
              </a:rPr>
              <a:t> </a:t>
            </a:r>
            <a:r>
              <a:rPr lang="en-US" sz="2400" b="1" dirty="0">
                <a:latin typeface="Calibri"/>
                <a:cs typeface="Calibri"/>
              </a:rPr>
              <a:t>Funds</a:t>
            </a:r>
            <a:endParaRPr lang="en-US" sz="2400" dirty="0">
              <a:latin typeface="Calibri"/>
              <a:cs typeface="Calibri"/>
            </a:endParaRPr>
          </a:p>
          <a:p>
            <a:pPr marL="355600" indent="-342900">
              <a:lnSpc>
                <a:spcPct val="100000"/>
              </a:lnSpc>
              <a:spcBef>
                <a:spcPts val="745"/>
              </a:spcBef>
              <a:buAutoNum type="arabicPeriod"/>
              <a:tabLst>
                <a:tab pos="354965" algn="l"/>
                <a:tab pos="355600" algn="l"/>
              </a:tabLst>
            </a:pPr>
            <a:r>
              <a:rPr lang="en-US" sz="2400" i="1" spc="-5" dirty="0">
                <a:latin typeface="Calibri"/>
                <a:cs typeface="Calibri"/>
              </a:rPr>
              <a:t>Money</a:t>
            </a:r>
            <a:r>
              <a:rPr lang="en-US" sz="2400" i="1" spc="-45" dirty="0">
                <a:latin typeface="Calibri"/>
                <a:cs typeface="Calibri"/>
              </a:rPr>
              <a:t> </a:t>
            </a:r>
            <a:r>
              <a:rPr lang="en-US" sz="2400" i="1" spc="-10" dirty="0">
                <a:latin typeface="Calibri"/>
                <a:cs typeface="Calibri"/>
              </a:rPr>
              <a:t>Market</a:t>
            </a:r>
            <a:r>
              <a:rPr lang="en-US" sz="2400" i="1" spc="-25" dirty="0">
                <a:latin typeface="Calibri"/>
                <a:cs typeface="Calibri"/>
              </a:rPr>
              <a:t> </a:t>
            </a:r>
            <a:r>
              <a:rPr lang="en-US" sz="2400" i="1" dirty="0">
                <a:latin typeface="Calibri"/>
                <a:cs typeface="Calibri"/>
              </a:rPr>
              <a:t>Funds</a:t>
            </a:r>
            <a:endParaRPr lang="en-US" sz="2400" dirty="0">
              <a:latin typeface="Calibri"/>
              <a:cs typeface="Calibri"/>
            </a:endParaRPr>
          </a:p>
          <a:p>
            <a:pPr marL="355600" indent="-342900">
              <a:lnSpc>
                <a:spcPct val="100000"/>
              </a:lnSpc>
              <a:spcBef>
                <a:spcPts val="5"/>
              </a:spcBef>
              <a:buAutoNum type="arabicPeriod"/>
              <a:tabLst>
                <a:tab pos="354965" algn="l"/>
                <a:tab pos="355600" algn="l"/>
              </a:tabLst>
            </a:pPr>
            <a:r>
              <a:rPr lang="en-US" sz="2400" i="1" dirty="0">
                <a:latin typeface="Calibri"/>
                <a:cs typeface="Calibri"/>
              </a:rPr>
              <a:t>Bond</a:t>
            </a:r>
            <a:r>
              <a:rPr lang="en-US" sz="2400" i="1" spc="-75" dirty="0">
                <a:latin typeface="Calibri"/>
                <a:cs typeface="Calibri"/>
              </a:rPr>
              <a:t> </a:t>
            </a:r>
            <a:r>
              <a:rPr lang="en-US" sz="2400" i="1" dirty="0">
                <a:latin typeface="Calibri"/>
                <a:cs typeface="Calibri"/>
              </a:rPr>
              <a:t>Mutual</a:t>
            </a:r>
            <a:r>
              <a:rPr lang="en-US" sz="2400" i="1" spc="-75" dirty="0">
                <a:latin typeface="Calibri"/>
                <a:cs typeface="Calibri"/>
              </a:rPr>
              <a:t> </a:t>
            </a:r>
            <a:r>
              <a:rPr lang="en-US" sz="2400" i="1" dirty="0">
                <a:latin typeface="Calibri"/>
                <a:cs typeface="Calibri"/>
              </a:rPr>
              <a:t>Funds</a:t>
            </a:r>
            <a:endParaRPr lang="en-US" sz="2400" dirty="0">
              <a:latin typeface="Calibri"/>
              <a:cs typeface="Calibri"/>
            </a:endParaRPr>
          </a:p>
          <a:p>
            <a:pPr marL="355600" indent="-342900">
              <a:lnSpc>
                <a:spcPct val="100000"/>
              </a:lnSpc>
              <a:buAutoNum type="arabicPeriod"/>
              <a:tabLst>
                <a:tab pos="354965" algn="l"/>
                <a:tab pos="355600" algn="l"/>
              </a:tabLst>
            </a:pPr>
            <a:r>
              <a:rPr lang="en-US" sz="2400" i="1" spc="-5" dirty="0">
                <a:latin typeface="Calibri"/>
                <a:cs typeface="Calibri"/>
              </a:rPr>
              <a:t>Stock</a:t>
            </a:r>
            <a:r>
              <a:rPr lang="en-US" sz="2400" i="1" spc="-60" dirty="0">
                <a:latin typeface="Calibri"/>
                <a:cs typeface="Calibri"/>
              </a:rPr>
              <a:t> </a:t>
            </a:r>
            <a:r>
              <a:rPr lang="en-US" sz="2400" i="1" dirty="0">
                <a:latin typeface="Calibri"/>
                <a:cs typeface="Calibri"/>
              </a:rPr>
              <a:t>Mutual</a:t>
            </a:r>
            <a:r>
              <a:rPr lang="en-US" sz="2400" i="1" spc="-65" dirty="0">
                <a:latin typeface="Calibri"/>
                <a:cs typeface="Calibri"/>
              </a:rPr>
              <a:t> </a:t>
            </a:r>
            <a:r>
              <a:rPr lang="en-US" sz="2400" i="1" dirty="0">
                <a:latin typeface="Calibri"/>
                <a:cs typeface="Calibri"/>
              </a:rPr>
              <a:t>Funds</a:t>
            </a:r>
            <a:endParaRPr lang="en-US" sz="2400" dirty="0">
              <a:latin typeface="Calibri"/>
              <a:cs typeface="Calibri"/>
            </a:endParaRPr>
          </a:p>
          <a:p>
            <a:pPr marL="355600" indent="-342900">
              <a:lnSpc>
                <a:spcPct val="100000"/>
              </a:lnSpc>
              <a:buAutoNum type="arabicPeriod"/>
              <a:tabLst>
                <a:tab pos="354965" algn="l"/>
                <a:tab pos="355600" algn="l"/>
              </a:tabLst>
            </a:pPr>
            <a:r>
              <a:rPr lang="en-US" sz="2400" i="1" spc="-5" dirty="0">
                <a:latin typeface="Calibri"/>
                <a:cs typeface="Calibri"/>
              </a:rPr>
              <a:t>Hybrid/Balanced</a:t>
            </a:r>
            <a:r>
              <a:rPr lang="en-US" sz="2400" i="1" spc="-55" dirty="0">
                <a:latin typeface="Calibri"/>
                <a:cs typeface="Calibri"/>
              </a:rPr>
              <a:t> </a:t>
            </a:r>
            <a:r>
              <a:rPr lang="en-US" sz="2400" i="1" dirty="0">
                <a:latin typeface="Calibri"/>
                <a:cs typeface="Calibri"/>
              </a:rPr>
              <a:t>Funds</a:t>
            </a:r>
          </a:p>
          <a:p>
            <a:pPr marL="12700" indent="0">
              <a:lnSpc>
                <a:spcPct val="100000"/>
              </a:lnSpc>
              <a:buNone/>
              <a:tabLst>
                <a:tab pos="354965" algn="l"/>
                <a:tab pos="355600" algn="l"/>
              </a:tabLst>
            </a:pPr>
            <a:r>
              <a:rPr lang="en-US" sz="2000" b="0" i="0" dirty="0">
                <a:effectLst/>
                <a:latin typeface="SourceSansPro"/>
              </a:rPr>
              <a:t>The </a:t>
            </a:r>
            <a:r>
              <a:rPr lang="en-US" sz="2000" b="1" i="0" dirty="0">
                <a:effectLst/>
                <a:latin typeface="SourceSansPro"/>
              </a:rPr>
              <a:t>money market </a:t>
            </a:r>
            <a:r>
              <a:rPr lang="en-US" sz="2000" b="0" i="0" dirty="0">
                <a:effectLst/>
                <a:latin typeface="SourceSansPro"/>
              </a:rPr>
              <a:t>refers to trading in very short-term debt investments.</a:t>
            </a:r>
            <a:r>
              <a:rPr lang="en-US" sz="2000" b="0" i="1" dirty="0">
                <a:effectLst/>
                <a:latin typeface="Calibri"/>
                <a:cs typeface="Calibri"/>
              </a:rPr>
              <a:t> </a:t>
            </a:r>
            <a:r>
              <a:rPr lang="en-US" sz="2000" b="0" i="0" dirty="0">
                <a:effectLst/>
                <a:latin typeface="SourceSansPro"/>
              </a:rPr>
              <a:t>The money market is composed of several types of securities including short-term Treasuries (e.g. treasury bills), certificates of deposit (CDs), commercial paper, and money market mutual funds that invest in these instruments.</a:t>
            </a:r>
          </a:p>
          <a:p>
            <a:pPr marL="12700" indent="0">
              <a:lnSpc>
                <a:spcPct val="100000"/>
              </a:lnSpc>
              <a:buNone/>
              <a:tabLst>
                <a:tab pos="354965" algn="l"/>
                <a:tab pos="355600" algn="l"/>
              </a:tabLst>
            </a:pPr>
            <a:r>
              <a:rPr lang="en-US" sz="2000" b="1" i="0" dirty="0">
                <a:effectLst/>
                <a:latin typeface="arial" panose="020B0604020202020204" pitchFamily="34" charset="0"/>
              </a:rPr>
              <a:t>Commercial paper</a:t>
            </a:r>
            <a:r>
              <a:rPr lang="en-US" sz="2000" b="0" i="0" dirty="0">
                <a:effectLst/>
                <a:latin typeface="arial" panose="020B0604020202020204" pitchFamily="34" charset="0"/>
              </a:rPr>
              <a:t> is a short-term with maturity mostly not exceeding 270 days, unsecured debt instrument issued by large corporations typically for the financing of short-term liabilities. </a:t>
            </a:r>
            <a:endParaRPr lang="en-US" sz="2000" i="1" dirty="0">
              <a:latin typeface="Calibri"/>
              <a:cs typeface="Calibri"/>
            </a:endParaRPr>
          </a:p>
          <a:p>
            <a:pPr marL="12700" marR="437515" indent="0">
              <a:lnSpc>
                <a:spcPct val="100000"/>
              </a:lnSpc>
              <a:buNone/>
              <a:tabLst>
                <a:tab pos="302260" algn="l"/>
              </a:tabLst>
            </a:pPr>
            <a:endParaRPr lang="en-US" sz="2400" dirty="0">
              <a:latin typeface="Calibri"/>
              <a:cs typeface="Calibri"/>
            </a:endParaRPr>
          </a:p>
          <a:p>
            <a:pPr>
              <a:lnSpc>
                <a:spcPct val="100000"/>
              </a:lnSpc>
              <a:spcBef>
                <a:spcPts val="325"/>
              </a:spcBef>
              <a:buFont typeface="Arial MT"/>
              <a:buChar char="•"/>
            </a:pPr>
            <a:endParaRPr lang="en-US" sz="2400" dirty="0">
              <a:latin typeface="Calibri"/>
              <a:cs typeface="Calibri"/>
            </a:endParaRPr>
          </a:p>
          <a:p>
            <a:pPr marL="0" indent="0" algn="just">
              <a:lnSpc>
                <a:spcPct val="120000"/>
              </a:lnSpc>
              <a:buNone/>
            </a:pPr>
            <a:endParaRPr lang="en-US" sz="2600" dirty="0"/>
          </a:p>
          <a:p>
            <a:pPr marL="0" indent="0" algn="just">
              <a:buNone/>
            </a:pPr>
            <a:endParaRPr lang="en-US" sz="2400" dirty="0"/>
          </a:p>
        </p:txBody>
      </p:sp>
      <p:pic>
        <p:nvPicPr>
          <p:cNvPr id="2" name="Picture 1">
            <a:extLst>
              <a:ext uri="{FF2B5EF4-FFF2-40B4-BE49-F238E27FC236}">
                <a16:creationId xmlns:a16="http://schemas.microsoft.com/office/drawing/2014/main" id="{09D4B58D-5B0A-4896-32BB-5CACFEDBBFDB}"/>
              </a:ext>
            </a:extLst>
          </p:cNvPr>
          <p:cNvPicPr>
            <a:picLocks noChangeAspect="1"/>
          </p:cNvPicPr>
          <p:nvPr/>
        </p:nvPicPr>
        <p:blipFill>
          <a:blip r:embed="rId2"/>
          <a:stretch>
            <a:fillRect/>
          </a:stretch>
        </p:blipFill>
        <p:spPr>
          <a:xfrm>
            <a:off x="9303892" y="103381"/>
            <a:ext cx="2821433" cy="577656"/>
          </a:xfrm>
          <a:prstGeom prst="rect">
            <a:avLst/>
          </a:prstGeom>
        </p:spPr>
      </p:pic>
    </p:spTree>
    <p:extLst>
      <p:ext uri="{BB962C8B-B14F-4D97-AF65-F5344CB8AC3E}">
        <p14:creationId xmlns:p14="http://schemas.microsoft.com/office/powerpoint/2010/main" val="1240624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A05951-4389-B571-70D5-2C9F4A18DA3F}"/>
              </a:ext>
            </a:extLst>
          </p:cNvPr>
          <p:cNvSpPr>
            <a:spLocks noGrp="1"/>
          </p:cNvSpPr>
          <p:nvPr>
            <p:ph idx="1"/>
          </p:nvPr>
        </p:nvSpPr>
        <p:spPr>
          <a:xfrm>
            <a:off x="0" y="1025524"/>
            <a:ext cx="12192000" cy="4948399"/>
          </a:xfrm>
        </p:spPr>
        <p:txBody>
          <a:bodyPr>
            <a:normAutofit/>
          </a:bodyPr>
          <a:lstStyle/>
          <a:p>
            <a:pPr marL="0" indent="0" algn="just">
              <a:lnSpc>
                <a:spcPct val="120000"/>
              </a:lnSpc>
              <a:buNone/>
            </a:pPr>
            <a:r>
              <a:rPr lang="en-US" sz="2200" b="0" i="0" dirty="0">
                <a:solidFill>
                  <a:srgbClr val="000000"/>
                </a:solidFill>
                <a:effectLst/>
                <a:latin typeface="WarnockPro-Regular"/>
              </a:rPr>
              <a:t>If it is an </a:t>
            </a:r>
            <a:r>
              <a:rPr lang="en-US" sz="2200" b="1" i="0" dirty="0">
                <a:solidFill>
                  <a:srgbClr val="000000"/>
                </a:solidFill>
                <a:effectLst/>
                <a:latin typeface="MyriadPro-Bold"/>
              </a:rPr>
              <a:t>open-end fund</a:t>
            </a:r>
            <a:r>
              <a:rPr lang="en-US" sz="2200" b="0" i="0" dirty="0">
                <a:solidFill>
                  <a:srgbClr val="000000"/>
                </a:solidFill>
                <a:effectLst/>
                <a:latin typeface="WarnockPro-Regular"/>
              </a:rPr>
              <a:t>, it will accept new investment money and issue additional shares at a value equal to the net asset value of the fund at the time of investment. </a:t>
            </a:r>
            <a:r>
              <a:rPr lang="en-US" sz="2200" b="1" i="0" dirty="0">
                <a:effectLst/>
                <a:latin typeface="Calibri" panose="020F0502020204030204" pitchFamily="34" charset="0"/>
                <a:ea typeface="Calibri" panose="020F0502020204030204" pitchFamily="34" charset="0"/>
                <a:cs typeface="Calibri" panose="020F0502020204030204" pitchFamily="34" charset="0"/>
              </a:rPr>
              <a:t>Net Asset Value </a:t>
            </a:r>
            <a:r>
              <a:rPr lang="en-US" sz="2200" b="0" i="0" dirty="0">
                <a:effectLst/>
                <a:latin typeface="Calibri" panose="020F0502020204030204" pitchFamily="34" charset="0"/>
                <a:ea typeface="Calibri" panose="020F0502020204030204" pitchFamily="34" charset="0"/>
                <a:cs typeface="Calibri" panose="020F0502020204030204" pitchFamily="34" charset="0"/>
              </a:rPr>
              <a:t>is the net value </a:t>
            </a:r>
            <a:r>
              <a:rPr lang="en-US" sz="2200" i="0" dirty="0">
                <a:effectLst/>
                <a:latin typeface="Calibri" panose="020F0502020204030204" pitchFamily="34" charset="0"/>
                <a:ea typeface="Calibri" panose="020F0502020204030204" pitchFamily="34" charset="0"/>
                <a:cs typeface="Calibri" panose="020F0502020204030204" pitchFamily="34" charset="0"/>
              </a:rPr>
              <a:t>of an investment fund's assets less its liabilities, divided by the number of shares outstanding. </a:t>
            </a:r>
            <a:r>
              <a:rPr lang="en-US" sz="2200" b="0" i="0" dirty="0">
                <a:solidFill>
                  <a:srgbClr val="040C28"/>
                </a:solidFill>
                <a:effectLst/>
                <a:latin typeface="Google Sans"/>
              </a:rPr>
              <a:t>Open-ended fund shares are bought and sold directly through the fund itself not from a stock exchange</a:t>
            </a:r>
            <a:r>
              <a:rPr lang="en-US" sz="2200" b="0" i="0" dirty="0">
                <a:solidFill>
                  <a:srgbClr val="202124"/>
                </a:solidFill>
                <a:effectLst/>
                <a:latin typeface="Google Sans"/>
              </a:rPr>
              <a:t>.</a:t>
            </a:r>
            <a:endParaRPr lang="en-US" sz="2200" b="0" i="0" dirty="0">
              <a:solidFill>
                <a:srgbClr val="000000"/>
              </a:solidFill>
              <a:effectLst/>
              <a:latin typeface="WarnockPro-Regular"/>
            </a:endParaRPr>
          </a:p>
          <a:p>
            <a:pPr marL="0" indent="0" algn="just">
              <a:lnSpc>
                <a:spcPct val="120000"/>
              </a:lnSpc>
              <a:buNone/>
            </a:pPr>
            <a:r>
              <a:rPr lang="en-US" sz="2200" b="0" i="0" dirty="0">
                <a:solidFill>
                  <a:srgbClr val="000000"/>
                </a:solidFill>
                <a:effectLst/>
                <a:latin typeface="WarnockPro-Regular"/>
              </a:rPr>
              <a:t>An alternative to setting the fund up as an open-end fund would be to create a </a:t>
            </a:r>
            <a:r>
              <a:rPr lang="en-US" sz="2200" b="1" i="0" dirty="0">
                <a:solidFill>
                  <a:srgbClr val="000000"/>
                </a:solidFill>
                <a:effectLst/>
                <a:latin typeface="MyriadPro-Bold"/>
              </a:rPr>
              <a:t>closed-end fund </a:t>
            </a:r>
            <a:r>
              <a:rPr lang="en-US" sz="2200" b="0" i="0" dirty="0">
                <a:solidFill>
                  <a:srgbClr val="000000"/>
                </a:solidFill>
                <a:effectLst/>
                <a:latin typeface="WarnockPro-Regular"/>
              </a:rPr>
              <a:t>in which no new investment money is accepted into the fund. New investors invest by buying existing shares, and investors in the fund liquidate by selling their shares to other investors. Hence, the number of outstanding shares does not change. One consequence of this fixed share base is that, unlike open-end funds in which new shares are created and sold at the current net asset value per share, closed-end funds can sell for a premium or discount to net asset value depending on the demand for the shares</a:t>
            </a:r>
            <a:r>
              <a:rPr lang="en-US" sz="2200" b="0" i="0" dirty="0">
                <a:solidFill>
                  <a:srgbClr val="000000"/>
                </a:solidFill>
                <a:effectLst/>
                <a:highlight>
                  <a:srgbClr val="FFFF00"/>
                </a:highlight>
                <a:latin typeface="WarnockPro-Regular"/>
              </a:rPr>
              <a:t>( the shares are traded on stock exchange).</a:t>
            </a:r>
          </a:p>
          <a:p>
            <a:pPr marL="0" indent="0" algn="just">
              <a:lnSpc>
                <a:spcPct val="120000"/>
              </a:lnSpc>
              <a:buNone/>
            </a:pPr>
            <a:endParaRPr lang="en-US" dirty="0">
              <a:highlight>
                <a:srgbClr val="FFFF00"/>
              </a:highlight>
            </a:endParaRPr>
          </a:p>
        </p:txBody>
      </p:sp>
      <p:pic>
        <p:nvPicPr>
          <p:cNvPr id="4" name="Picture 3">
            <a:extLst>
              <a:ext uri="{FF2B5EF4-FFF2-40B4-BE49-F238E27FC236}">
                <a16:creationId xmlns:a16="http://schemas.microsoft.com/office/drawing/2014/main" id="{1AF288CB-6EE8-9B20-271A-17C7FC2DECAF}"/>
              </a:ext>
            </a:extLst>
          </p:cNvPr>
          <p:cNvPicPr>
            <a:picLocks noChangeAspect="1"/>
          </p:cNvPicPr>
          <p:nvPr/>
        </p:nvPicPr>
        <p:blipFill>
          <a:blip r:embed="rId2"/>
          <a:stretch>
            <a:fillRect/>
          </a:stretch>
        </p:blipFill>
        <p:spPr>
          <a:xfrm>
            <a:off x="9369307" y="153619"/>
            <a:ext cx="2822693" cy="579170"/>
          </a:xfrm>
          <a:prstGeom prst="rect">
            <a:avLst/>
          </a:prstGeom>
        </p:spPr>
      </p:pic>
    </p:spTree>
    <p:extLst>
      <p:ext uri="{BB962C8B-B14F-4D97-AF65-F5344CB8AC3E}">
        <p14:creationId xmlns:p14="http://schemas.microsoft.com/office/powerpoint/2010/main" val="38442198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B4335A-F7A9-AC6E-72F9-84F1F0F7FE05}"/>
              </a:ext>
            </a:extLst>
          </p:cNvPr>
          <p:cNvSpPr>
            <a:spLocks noGrp="1"/>
          </p:cNvSpPr>
          <p:nvPr>
            <p:ph idx="1"/>
          </p:nvPr>
        </p:nvSpPr>
        <p:spPr>
          <a:xfrm>
            <a:off x="139959" y="765110"/>
            <a:ext cx="11793894" cy="5411853"/>
          </a:xfrm>
        </p:spPr>
        <p:txBody>
          <a:bodyPr>
            <a:normAutofit/>
          </a:bodyPr>
          <a:lstStyle/>
          <a:p>
            <a:pPr marL="302260" marR="727710" indent="-289560">
              <a:lnSpc>
                <a:spcPct val="100000"/>
              </a:lnSpc>
              <a:spcBef>
                <a:spcPts val="315"/>
              </a:spcBef>
              <a:buFont typeface="Arial MT"/>
              <a:buChar char="•"/>
              <a:tabLst>
                <a:tab pos="302260" algn="l"/>
              </a:tabLst>
            </a:pPr>
            <a:r>
              <a:rPr lang="en-US" sz="2400" b="1" dirty="0">
                <a:latin typeface="Calibri"/>
                <a:cs typeface="Calibri"/>
              </a:rPr>
              <a:t>Hedge</a:t>
            </a:r>
            <a:r>
              <a:rPr lang="en-US" sz="2400" b="1" spc="-35" dirty="0">
                <a:latin typeface="Calibri"/>
                <a:cs typeface="Calibri"/>
              </a:rPr>
              <a:t> </a:t>
            </a:r>
            <a:r>
              <a:rPr lang="en-US" sz="2400" b="1" dirty="0">
                <a:latin typeface="Calibri"/>
                <a:cs typeface="Calibri"/>
              </a:rPr>
              <a:t>funds</a:t>
            </a:r>
            <a:r>
              <a:rPr lang="en-US" sz="2400" b="1" spc="-20" dirty="0">
                <a:latin typeface="Calibri"/>
                <a:cs typeface="Calibri"/>
              </a:rPr>
              <a:t> </a:t>
            </a:r>
            <a:r>
              <a:rPr lang="en-US" sz="2400" dirty="0">
                <a:latin typeface="Calibri"/>
                <a:cs typeface="Calibri"/>
              </a:rPr>
              <a:t>are</a:t>
            </a:r>
            <a:r>
              <a:rPr lang="en-US" sz="2400" spc="-45" dirty="0">
                <a:latin typeface="Calibri"/>
                <a:cs typeface="Calibri"/>
              </a:rPr>
              <a:t> </a:t>
            </a:r>
            <a:r>
              <a:rPr lang="en-US" sz="2400" dirty="0">
                <a:latin typeface="Calibri"/>
                <a:cs typeface="Calibri"/>
              </a:rPr>
              <a:t>organized</a:t>
            </a:r>
            <a:r>
              <a:rPr lang="en-US" sz="2400" spc="-20" dirty="0">
                <a:latin typeface="Calibri"/>
                <a:cs typeface="Calibri"/>
              </a:rPr>
              <a:t> </a:t>
            </a:r>
            <a:r>
              <a:rPr lang="en-US" sz="2400" dirty="0">
                <a:latin typeface="Calibri"/>
                <a:cs typeface="Calibri"/>
              </a:rPr>
              <a:t>as</a:t>
            </a:r>
            <a:r>
              <a:rPr lang="en-US" sz="2400" spc="-35" dirty="0">
                <a:latin typeface="Calibri"/>
                <a:cs typeface="Calibri"/>
              </a:rPr>
              <a:t> </a:t>
            </a:r>
            <a:r>
              <a:rPr lang="en-US" sz="2400" dirty="0">
                <a:latin typeface="Calibri"/>
                <a:cs typeface="Calibri"/>
              </a:rPr>
              <a:t>limited</a:t>
            </a:r>
            <a:r>
              <a:rPr lang="en-US" sz="2400" spc="-40" dirty="0">
                <a:latin typeface="Calibri"/>
                <a:cs typeface="Calibri"/>
              </a:rPr>
              <a:t> </a:t>
            </a:r>
            <a:r>
              <a:rPr lang="en-US" sz="2400" dirty="0">
                <a:latin typeface="Calibri"/>
                <a:cs typeface="Calibri"/>
              </a:rPr>
              <a:t>partnerships,</a:t>
            </a:r>
            <a:r>
              <a:rPr lang="en-US" sz="2400" spc="-10" dirty="0">
                <a:latin typeface="Calibri"/>
                <a:cs typeface="Calibri"/>
              </a:rPr>
              <a:t> </a:t>
            </a:r>
            <a:r>
              <a:rPr lang="en-US" sz="2400" dirty="0">
                <a:latin typeface="Calibri"/>
                <a:cs typeface="Calibri"/>
              </a:rPr>
              <a:t>with</a:t>
            </a:r>
            <a:r>
              <a:rPr lang="en-US" sz="2400" spc="-35" dirty="0">
                <a:latin typeface="Calibri"/>
                <a:cs typeface="Calibri"/>
              </a:rPr>
              <a:t> </a:t>
            </a:r>
            <a:r>
              <a:rPr lang="en-US" sz="2400" dirty="0">
                <a:latin typeface="Calibri"/>
                <a:cs typeface="Calibri"/>
              </a:rPr>
              <a:t>the</a:t>
            </a:r>
            <a:r>
              <a:rPr lang="en-US" sz="2400" spc="-35" dirty="0">
                <a:latin typeface="Calibri"/>
                <a:cs typeface="Calibri"/>
              </a:rPr>
              <a:t> </a:t>
            </a:r>
            <a:r>
              <a:rPr lang="en-US" sz="2400" dirty="0">
                <a:latin typeface="Calibri"/>
                <a:cs typeface="Calibri"/>
              </a:rPr>
              <a:t>investors</a:t>
            </a:r>
            <a:r>
              <a:rPr lang="en-US" sz="2400" spc="-30" dirty="0">
                <a:latin typeface="Calibri"/>
                <a:cs typeface="Calibri"/>
              </a:rPr>
              <a:t> </a:t>
            </a:r>
            <a:r>
              <a:rPr lang="en-US" sz="2400" dirty="0">
                <a:latin typeface="Calibri"/>
                <a:cs typeface="Calibri"/>
              </a:rPr>
              <a:t>as</a:t>
            </a:r>
            <a:r>
              <a:rPr lang="en-US" sz="2400" spc="-30" dirty="0">
                <a:latin typeface="Calibri"/>
                <a:cs typeface="Calibri"/>
              </a:rPr>
              <a:t> </a:t>
            </a:r>
            <a:r>
              <a:rPr lang="en-US" sz="2400" spc="-25" dirty="0">
                <a:latin typeface="Calibri"/>
                <a:cs typeface="Calibri"/>
              </a:rPr>
              <a:t>the </a:t>
            </a:r>
            <a:r>
              <a:rPr lang="en-US" sz="2400" dirty="0">
                <a:latin typeface="Calibri"/>
                <a:cs typeface="Calibri"/>
              </a:rPr>
              <a:t>limited</a:t>
            </a:r>
            <a:r>
              <a:rPr lang="en-US" sz="2400" spc="-25" dirty="0">
                <a:latin typeface="Calibri"/>
                <a:cs typeface="Calibri"/>
              </a:rPr>
              <a:t> </a:t>
            </a:r>
            <a:r>
              <a:rPr lang="en-US" sz="2400" dirty="0">
                <a:latin typeface="Calibri"/>
                <a:cs typeface="Calibri"/>
              </a:rPr>
              <a:t>partners</a:t>
            </a:r>
            <a:r>
              <a:rPr lang="en-US" sz="2400" spc="-30" dirty="0">
                <a:latin typeface="Calibri"/>
                <a:cs typeface="Calibri"/>
              </a:rPr>
              <a:t> </a:t>
            </a:r>
            <a:r>
              <a:rPr lang="en-US" sz="2400" dirty="0">
                <a:latin typeface="Calibri"/>
                <a:cs typeface="Calibri"/>
              </a:rPr>
              <a:t>and</a:t>
            </a:r>
            <a:r>
              <a:rPr lang="en-US" sz="2400" spc="-30" dirty="0">
                <a:latin typeface="Calibri"/>
                <a:cs typeface="Calibri"/>
              </a:rPr>
              <a:t> </a:t>
            </a:r>
            <a:r>
              <a:rPr lang="en-US" sz="2400" dirty="0">
                <a:latin typeface="Calibri"/>
                <a:cs typeface="Calibri"/>
              </a:rPr>
              <a:t>the</a:t>
            </a:r>
            <a:r>
              <a:rPr lang="en-US" sz="2400" spc="-25" dirty="0">
                <a:latin typeface="Calibri"/>
                <a:cs typeface="Calibri"/>
              </a:rPr>
              <a:t> </a:t>
            </a:r>
            <a:r>
              <a:rPr lang="en-US" sz="2400" dirty="0">
                <a:latin typeface="Calibri"/>
                <a:cs typeface="Calibri"/>
              </a:rPr>
              <a:t>fund</a:t>
            </a:r>
            <a:r>
              <a:rPr lang="en-US" sz="2400" spc="-30" dirty="0">
                <a:latin typeface="Calibri"/>
                <a:cs typeface="Calibri"/>
              </a:rPr>
              <a:t> </a:t>
            </a:r>
            <a:r>
              <a:rPr lang="en-US" sz="2400" dirty="0">
                <a:latin typeface="Calibri"/>
                <a:cs typeface="Calibri"/>
              </a:rPr>
              <a:t>manager</a:t>
            </a:r>
            <a:r>
              <a:rPr lang="en-US" sz="2400" spc="-35" dirty="0">
                <a:latin typeface="Calibri"/>
                <a:cs typeface="Calibri"/>
              </a:rPr>
              <a:t> </a:t>
            </a:r>
            <a:r>
              <a:rPr lang="en-US" sz="2400" dirty="0">
                <a:latin typeface="Calibri"/>
                <a:cs typeface="Calibri"/>
              </a:rPr>
              <a:t>as</a:t>
            </a:r>
            <a:r>
              <a:rPr lang="en-US" sz="2400" spc="-35" dirty="0">
                <a:latin typeface="Calibri"/>
                <a:cs typeface="Calibri"/>
              </a:rPr>
              <a:t> </a:t>
            </a:r>
            <a:r>
              <a:rPr lang="en-US" sz="2400" dirty="0">
                <a:latin typeface="Calibri"/>
                <a:cs typeface="Calibri"/>
              </a:rPr>
              <a:t>the</a:t>
            </a:r>
            <a:r>
              <a:rPr lang="en-US" sz="2400" spc="-35" dirty="0">
                <a:latin typeface="Calibri"/>
                <a:cs typeface="Calibri"/>
              </a:rPr>
              <a:t> </a:t>
            </a:r>
            <a:r>
              <a:rPr lang="en-US" sz="2400" dirty="0">
                <a:latin typeface="Calibri"/>
                <a:cs typeface="Calibri"/>
              </a:rPr>
              <a:t>general</a:t>
            </a:r>
            <a:r>
              <a:rPr lang="en-US" sz="2400" spc="-30" dirty="0">
                <a:latin typeface="Calibri"/>
                <a:cs typeface="Calibri"/>
              </a:rPr>
              <a:t> </a:t>
            </a:r>
            <a:r>
              <a:rPr lang="en-US" sz="2400" spc="-10" dirty="0">
                <a:latin typeface="Calibri"/>
                <a:cs typeface="Calibri"/>
              </a:rPr>
              <a:t>partner</a:t>
            </a:r>
            <a:endParaRPr lang="en-US" sz="2400" dirty="0">
              <a:latin typeface="Calibri"/>
              <a:cs typeface="Calibri"/>
            </a:endParaRPr>
          </a:p>
          <a:p>
            <a:pPr>
              <a:lnSpc>
                <a:spcPct val="100000"/>
              </a:lnSpc>
              <a:spcBef>
                <a:spcPts val="325"/>
              </a:spcBef>
              <a:buFont typeface="Arial MT"/>
              <a:buChar char="•"/>
            </a:pPr>
            <a:endParaRPr lang="en-US" sz="2400" dirty="0">
              <a:latin typeface="Calibri"/>
              <a:cs typeface="Calibri"/>
            </a:endParaRPr>
          </a:p>
          <a:p>
            <a:pPr marL="302260" marR="16510" indent="-289560">
              <a:lnSpc>
                <a:spcPct val="100000"/>
              </a:lnSpc>
              <a:buFont typeface="Arial MT"/>
              <a:buChar char="•"/>
              <a:tabLst>
                <a:tab pos="302260" algn="l"/>
              </a:tabLst>
            </a:pPr>
            <a:r>
              <a:rPr lang="en-US" sz="2400" dirty="0">
                <a:latin typeface="Calibri"/>
                <a:cs typeface="Calibri"/>
              </a:rPr>
              <a:t>Hedge</a:t>
            </a:r>
            <a:r>
              <a:rPr lang="en-US" sz="2400" spc="-35" dirty="0">
                <a:latin typeface="Calibri"/>
                <a:cs typeface="Calibri"/>
              </a:rPr>
              <a:t> </a:t>
            </a:r>
            <a:r>
              <a:rPr lang="en-US" sz="2400" dirty="0">
                <a:latin typeface="Calibri"/>
                <a:cs typeface="Calibri"/>
              </a:rPr>
              <a:t>funds</a:t>
            </a:r>
            <a:r>
              <a:rPr lang="en-US" sz="2400" spc="-35" dirty="0">
                <a:latin typeface="Calibri"/>
                <a:cs typeface="Calibri"/>
              </a:rPr>
              <a:t> </a:t>
            </a:r>
            <a:r>
              <a:rPr lang="en-US" sz="2400" dirty="0">
                <a:latin typeface="Calibri"/>
                <a:cs typeface="Calibri"/>
              </a:rPr>
              <a:t>utilize</a:t>
            </a:r>
            <a:r>
              <a:rPr lang="en-US" sz="2400" spc="-35" dirty="0">
                <a:latin typeface="Calibri"/>
                <a:cs typeface="Calibri"/>
              </a:rPr>
              <a:t> </a:t>
            </a:r>
            <a:r>
              <a:rPr lang="en-US" sz="2400" dirty="0">
                <a:latin typeface="Calibri"/>
                <a:cs typeface="Calibri"/>
              </a:rPr>
              <a:t>various</a:t>
            </a:r>
            <a:r>
              <a:rPr lang="en-US" sz="2400" spc="-30" dirty="0">
                <a:latin typeface="Calibri"/>
                <a:cs typeface="Calibri"/>
              </a:rPr>
              <a:t> </a:t>
            </a:r>
            <a:r>
              <a:rPr lang="en-US" sz="2400" dirty="0">
                <a:latin typeface="Calibri"/>
                <a:cs typeface="Calibri"/>
              </a:rPr>
              <a:t>strategies</a:t>
            </a:r>
            <a:r>
              <a:rPr lang="en-US" sz="2400" spc="-30" dirty="0">
                <a:latin typeface="Calibri"/>
                <a:cs typeface="Calibri"/>
              </a:rPr>
              <a:t> </a:t>
            </a:r>
            <a:r>
              <a:rPr lang="en-US" sz="2400" dirty="0">
                <a:latin typeface="Calibri"/>
                <a:cs typeface="Calibri"/>
              </a:rPr>
              <a:t>and</a:t>
            </a:r>
            <a:r>
              <a:rPr lang="en-US" sz="2400" spc="-20" dirty="0">
                <a:latin typeface="Calibri"/>
                <a:cs typeface="Calibri"/>
              </a:rPr>
              <a:t> </a:t>
            </a:r>
            <a:r>
              <a:rPr lang="en-US" sz="2400" dirty="0">
                <a:latin typeface="Calibri"/>
                <a:cs typeface="Calibri"/>
              </a:rPr>
              <a:t>purchase</a:t>
            </a:r>
            <a:r>
              <a:rPr lang="en-US" sz="2400" spc="-35" dirty="0">
                <a:latin typeface="Calibri"/>
                <a:cs typeface="Calibri"/>
              </a:rPr>
              <a:t> </a:t>
            </a:r>
            <a:r>
              <a:rPr lang="en-US" sz="2400" dirty="0">
                <a:latin typeface="Calibri"/>
                <a:cs typeface="Calibri"/>
              </a:rPr>
              <a:t>is</a:t>
            </a:r>
            <a:r>
              <a:rPr lang="en-US" sz="2400" spc="-45" dirty="0">
                <a:latin typeface="Calibri"/>
                <a:cs typeface="Calibri"/>
              </a:rPr>
              <a:t> </a:t>
            </a:r>
            <a:r>
              <a:rPr lang="en-US" sz="2400" dirty="0">
                <a:latin typeface="Calibri"/>
                <a:cs typeface="Calibri"/>
              </a:rPr>
              <a:t>usually</a:t>
            </a:r>
            <a:r>
              <a:rPr lang="en-US" sz="2400" spc="-50" dirty="0">
                <a:latin typeface="Calibri"/>
                <a:cs typeface="Calibri"/>
              </a:rPr>
              <a:t> </a:t>
            </a:r>
            <a:r>
              <a:rPr lang="en-US" sz="2400" dirty="0">
                <a:latin typeface="Calibri"/>
                <a:cs typeface="Calibri"/>
              </a:rPr>
              <a:t>restricted</a:t>
            </a:r>
            <a:r>
              <a:rPr lang="en-US" sz="2400" spc="-35" dirty="0">
                <a:latin typeface="Calibri"/>
                <a:cs typeface="Calibri"/>
              </a:rPr>
              <a:t> </a:t>
            </a:r>
            <a:r>
              <a:rPr lang="en-US" sz="2400" dirty="0">
                <a:latin typeface="Calibri"/>
                <a:cs typeface="Calibri"/>
              </a:rPr>
              <a:t>to</a:t>
            </a:r>
            <a:r>
              <a:rPr lang="en-US" sz="2400" spc="-10" dirty="0">
                <a:latin typeface="Calibri"/>
                <a:cs typeface="Calibri"/>
              </a:rPr>
              <a:t> investors </a:t>
            </a:r>
            <a:r>
              <a:rPr lang="en-US" sz="2400" dirty="0">
                <a:latin typeface="Calibri"/>
                <a:cs typeface="Calibri"/>
              </a:rPr>
              <a:t>of</a:t>
            </a:r>
            <a:r>
              <a:rPr lang="en-US" sz="2400" spc="-25" dirty="0">
                <a:latin typeface="Calibri"/>
                <a:cs typeface="Calibri"/>
              </a:rPr>
              <a:t> </a:t>
            </a:r>
            <a:r>
              <a:rPr lang="en-US" sz="2400" dirty="0">
                <a:latin typeface="Calibri"/>
                <a:cs typeface="Calibri"/>
              </a:rPr>
              <a:t>substantial</a:t>
            </a:r>
            <a:r>
              <a:rPr lang="en-US" sz="2400" spc="-15" dirty="0">
                <a:latin typeface="Calibri"/>
                <a:cs typeface="Calibri"/>
              </a:rPr>
              <a:t> </a:t>
            </a:r>
            <a:r>
              <a:rPr lang="en-US" sz="2400" dirty="0">
                <a:latin typeface="Calibri"/>
                <a:cs typeface="Calibri"/>
              </a:rPr>
              <a:t>wealth</a:t>
            </a:r>
            <a:r>
              <a:rPr lang="en-US" sz="2400" spc="-20" dirty="0">
                <a:latin typeface="Calibri"/>
                <a:cs typeface="Calibri"/>
              </a:rPr>
              <a:t> </a:t>
            </a:r>
            <a:r>
              <a:rPr lang="en-US" sz="2400" dirty="0">
                <a:latin typeface="Calibri"/>
                <a:cs typeface="Calibri"/>
              </a:rPr>
              <a:t>and</a:t>
            </a:r>
            <a:r>
              <a:rPr lang="en-US" sz="2400" spc="-15" dirty="0">
                <a:latin typeface="Calibri"/>
                <a:cs typeface="Calibri"/>
              </a:rPr>
              <a:t> </a:t>
            </a:r>
            <a:r>
              <a:rPr lang="en-US" sz="2400" dirty="0">
                <a:latin typeface="Calibri"/>
                <a:cs typeface="Calibri"/>
              </a:rPr>
              <a:t>investment</a:t>
            </a:r>
            <a:r>
              <a:rPr lang="en-US" sz="2400" spc="-20" dirty="0">
                <a:latin typeface="Calibri"/>
                <a:cs typeface="Calibri"/>
              </a:rPr>
              <a:t> </a:t>
            </a:r>
            <a:r>
              <a:rPr lang="en-US" sz="2400" spc="-10" dirty="0">
                <a:latin typeface="Calibri"/>
                <a:cs typeface="Calibri"/>
              </a:rPr>
              <a:t>knowledge</a:t>
            </a:r>
            <a:endParaRPr lang="en-US" sz="2400" dirty="0">
              <a:latin typeface="Calibri"/>
              <a:cs typeface="Calibri"/>
            </a:endParaRPr>
          </a:p>
          <a:p>
            <a:pPr>
              <a:lnSpc>
                <a:spcPct val="100000"/>
              </a:lnSpc>
              <a:spcBef>
                <a:spcPts val="325"/>
              </a:spcBef>
              <a:buFont typeface="Arial MT"/>
              <a:buChar char="•"/>
            </a:pPr>
            <a:endParaRPr lang="en-US" sz="2400" dirty="0">
              <a:latin typeface="Calibri"/>
              <a:cs typeface="Calibri"/>
            </a:endParaRPr>
          </a:p>
          <a:p>
            <a:pPr marL="302260" marR="179705" indent="-289560">
              <a:lnSpc>
                <a:spcPct val="100000"/>
              </a:lnSpc>
              <a:buFont typeface="Arial MT"/>
              <a:buChar char="•"/>
              <a:tabLst>
                <a:tab pos="302260" algn="l"/>
              </a:tabLst>
            </a:pPr>
            <a:r>
              <a:rPr lang="en-US" sz="2400" dirty="0">
                <a:latin typeface="Calibri"/>
                <a:cs typeface="Calibri"/>
              </a:rPr>
              <a:t>Hedge</a:t>
            </a:r>
            <a:r>
              <a:rPr lang="en-US" sz="2400" spc="-35" dirty="0">
                <a:latin typeface="Calibri"/>
                <a:cs typeface="Calibri"/>
              </a:rPr>
              <a:t> </a:t>
            </a:r>
            <a:r>
              <a:rPr lang="en-US" sz="2400" dirty="0">
                <a:latin typeface="Calibri"/>
                <a:cs typeface="Calibri"/>
              </a:rPr>
              <a:t>funds</a:t>
            </a:r>
            <a:r>
              <a:rPr lang="en-US" sz="2400" spc="-40" dirty="0">
                <a:latin typeface="Calibri"/>
                <a:cs typeface="Calibri"/>
              </a:rPr>
              <a:t> </a:t>
            </a:r>
            <a:r>
              <a:rPr lang="en-US" sz="2400" dirty="0">
                <a:latin typeface="Calibri"/>
                <a:cs typeface="Calibri"/>
              </a:rPr>
              <a:t>often</a:t>
            </a:r>
            <a:r>
              <a:rPr lang="en-US" sz="2400" spc="-25" dirty="0">
                <a:latin typeface="Calibri"/>
                <a:cs typeface="Calibri"/>
              </a:rPr>
              <a:t> </a:t>
            </a:r>
            <a:r>
              <a:rPr lang="en-US" sz="2400" dirty="0">
                <a:latin typeface="Calibri"/>
                <a:cs typeface="Calibri"/>
              </a:rPr>
              <a:t>use</a:t>
            </a:r>
            <a:r>
              <a:rPr lang="en-US" sz="2400" spc="-40" dirty="0">
                <a:latin typeface="Calibri"/>
                <a:cs typeface="Calibri"/>
              </a:rPr>
              <a:t> </a:t>
            </a:r>
            <a:r>
              <a:rPr lang="en-US" sz="2400" dirty="0">
                <a:latin typeface="Calibri"/>
                <a:cs typeface="Calibri"/>
              </a:rPr>
              <a:t>leverage.</a:t>
            </a:r>
            <a:r>
              <a:rPr lang="en-US" sz="2400" spc="-50" dirty="0">
                <a:latin typeface="Calibri"/>
                <a:cs typeface="Calibri"/>
              </a:rPr>
              <a:t> </a:t>
            </a:r>
            <a:r>
              <a:rPr lang="en-US" sz="2400" dirty="0">
                <a:latin typeface="Calibri"/>
                <a:cs typeface="Calibri"/>
              </a:rPr>
              <a:t>Hedge</a:t>
            </a:r>
            <a:r>
              <a:rPr lang="en-US" sz="2400" spc="-35" dirty="0">
                <a:latin typeface="Calibri"/>
                <a:cs typeface="Calibri"/>
              </a:rPr>
              <a:t> </a:t>
            </a:r>
            <a:r>
              <a:rPr lang="en-US" sz="2400" dirty="0">
                <a:latin typeface="Calibri"/>
                <a:cs typeface="Calibri"/>
              </a:rPr>
              <a:t>fund</a:t>
            </a:r>
            <a:r>
              <a:rPr lang="en-US" sz="2400" spc="-40" dirty="0">
                <a:latin typeface="Calibri"/>
                <a:cs typeface="Calibri"/>
              </a:rPr>
              <a:t> </a:t>
            </a:r>
            <a:r>
              <a:rPr lang="en-US" sz="2400" dirty="0">
                <a:latin typeface="Calibri"/>
                <a:cs typeface="Calibri"/>
              </a:rPr>
              <a:t>managers</a:t>
            </a:r>
            <a:r>
              <a:rPr lang="en-US" sz="2400" spc="-45" dirty="0">
                <a:latin typeface="Calibri"/>
                <a:cs typeface="Calibri"/>
              </a:rPr>
              <a:t> </a:t>
            </a:r>
            <a:r>
              <a:rPr lang="en-US" sz="2400" dirty="0">
                <a:latin typeface="Calibri"/>
                <a:cs typeface="Calibri"/>
              </a:rPr>
              <a:t>are</a:t>
            </a:r>
            <a:r>
              <a:rPr lang="en-US" sz="2400" spc="-35" dirty="0">
                <a:latin typeface="Calibri"/>
                <a:cs typeface="Calibri"/>
              </a:rPr>
              <a:t> </a:t>
            </a:r>
            <a:r>
              <a:rPr lang="en-US" sz="2400" spc="-10" dirty="0">
                <a:latin typeface="Calibri"/>
                <a:cs typeface="Calibri"/>
              </a:rPr>
              <a:t>compensated</a:t>
            </a:r>
            <a:r>
              <a:rPr lang="en-US" sz="2400" spc="-50" dirty="0">
                <a:latin typeface="Calibri"/>
                <a:cs typeface="Calibri"/>
              </a:rPr>
              <a:t> </a:t>
            </a:r>
            <a:r>
              <a:rPr lang="en-US" sz="2400" dirty="0">
                <a:latin typeface="Calibri"/>
                <a:cs typeface="Calibri"/>
              </a:rPr>
              <a:t>based</a:t>
            </a:r>
            <a:r>
              <a:rPr lang="en-US" sz="2400" spc="-45" dirty="0">
                <a:latin typeface="Calibri"/>
                <a:cs typeface="Calibri"/>
              </a:rPr>
              <a:t> </a:t>
            </a:r>
            <a:r>
              <a:rPr lang="en-US" sz="2400" spc="-25" dirty="0">
                <a:latin typeface="Calibri"/>
                <a:cs typeface="Calibri"/>
              </a:rPr>
              <a:t>on </a:t>
            </a:r>
            <a:r>
              <a:rPr lang="en-US" sz="2400" dirty="0">
                <a:latin typeface="Calibri"/>
                <a:cs typeface="Calibri"/>
              </a:rPr>
              <a:t>the</a:t>
            </a:r>
            <a:r>
              <a:rPr lang="en-US" sz="2400" spc="-10" dirty="0">
                <a:latin typeface="Calibri"/>
                <a:cs typeface="Calibri"/>
              </a:rPr>
              <a:t> </a:t>
            </a:r>
            <a:r>
              <a:rPr lang="en-US" sz="2400" dirty="0">
                <a:latin typeface="Calibri"/>
                <a:cs typeface="Calibri"/>
              </a:rPr>
              <a:t>amount</a:t>
            </a:r>
            <a:r>
              <a:rPr lang="en-US" sz="2400" spc="-10" dirty="0">
                <a:latin typeface="Calibri"/>
                <a:cs typeface="Calibri"/>
              </a:rPr>
              <a:t> </a:t>
            </a:r>
            <a:r>
              <a:rPr lang="en-US" sz="2400" dirty="0">
                <a:latin typeface="Calibri"/>
                <a:cs typeface="Calibri"/>
              </a:rPr>
              <a:t>of</a:t>
            </a:r>
            <a:r>
              <a:rPr lang="en-US" sz="2400" spc="-15" dirty="0">
                <a:latin typeface="Calibri"/>
                <a:cs typeface="Calibri"/>
              </a:rPr>
              <a:t> </a:t>
            </a:r>
            <a:r>
              <a:rPr lang="en-US" sz="2400" dirty="0">
                <a:latin typeface="Calibri"/>
                <a:cs typeface="Calibri"/>
              </a:rPr>
              <a:t>assets</a:t>
            </a:r>
            <a:r>
              <a:rPr lang="en-US" sz="2400" spc="-25" dirty="0">
                <a:latin typeface="Calibri"/>
                <a:cs typeface="Calibri"/>
              </a:rPr>
              <a:t> </a:t>
            </a:r>
            <a:r>
              <a:rPr lang="en-US" sz="2400" dirty="0">
                <a:latin typeface="Calibri"/>
                <a:cs typeface="Calibri"/>
              </a:rPr>
              <a:t>under</a:t>
            </a:r>
            <a:r>
              <a:rPr lang="en-US" sz="2400" spc="-15" dirty="0">
                <a:latin typeface="Calibri"/>
                <a:cs typeface="Calibri"/>
              </a:rPr>
              <a:t> </a:t>
            </a:r>
            <a:r>
              <a:rPr lang="en-US" sz="2400" dirty="0">
                <a:latin typeface="Calibri"/>
                <a:cs typeface="Calibri"/>
              </a:rPr>
              <a:t>management</a:t>
            </a:r>
            <a:r>
              <a:rPr lang="en-US" sz="2400" spc="-10" dirty="0">
                <a:latin typeface="Calibri"/>
                <a:cs typeface="Calibri"/>
              </a:rPr>
              <a:t> </a:t>
            </a:r>
            <a:r>
              <a:rPr lang="en-US" sz="2400" dirty="0">
                <a:latin typeface="Calibri"/>
                <a:cs typeface="Calibri"/>
              </a:rPr>
              <a:t>as</a:t>
            </a:r>
            <a:r>
              <a:rPr lang="en-US" sz="2400" spc="-25" dirty="0">
                <a:latin typeface="Calibri"/>
                <a:cs typeface="Calibri"/>
              </a:rPr>
              <a:t> </a:t>
            </a:r>
            <a:r>
              <a:rPr lang="en-US" sz="2400" dirty="0">
                <a:latin typeface="Calibri"/>
                <a:cs typeface="Calibri"/>
              </a:rPr>
              <a:t>well</a:t>
            </a:r>
            <a:r>
              <a:rPr lang="en-US" sz="2400" spc="-30" dirty="0">
                <a:latin typeface="Calibri"/>
                <a:cs typeface="Calibri"/>
              </a:rPr>
              <a:t> </a:t>
            </a:r>
            <a:r>
              <a:rPr lang="en-US" sz="2400" dirty="0">
                <a:latin typeface="Calibri"/>
                <a:cs typeface="Calibri"/>
              </a:rPr>
              <a:t>as</a:t>
            </a:r>
            <a:r>
              <a:rPr lang="en-US" sz="2400" spc="-10" dirty="0">
                <a:latin typeface="Calibri"/>
                <a:cs typeface="Calibri"/>
              </a:rPr>
              <a:t> </a:t>
            </a:r>
            <a:r>
              <a:rPr lang="en-US" sz="2400" dirty="0">
                <a:latin typeface="Calibri"/>
                <a:cs typeface="Calibri"/>
              </a:rPr>
              <a:t>on</a:t>
            </a:r>
            <a:r>
              <a:rPr lang="en-US" sz="2400" spc="-10" dirty="0">
                <a:latin typeface="Calibri"/>
                <a:cs typeface="Calibri"/>
              </a:rPr>
              <a:t> </a:t>
            </a:r>
            <a:r>
              <a:rPr lang="en-US" sz="2400" dirty="0">
                <a:latin typeface="Calibri"/>
                <a:cs typeface="Calibri"/>
              </a:rPr>
              <a:t>their</a:t>
            </a:r>
            <a:r>
              <a:rPr lang="en-US" sz="2400" spc="-15" dirty="0">
                <a:latin typeface="Calibri"/>
                <a:cs typeface="Calibri"/>
              </a:rPr>
              <a:t> </a:t>
            </a:r>
            <a:r>
              <a:rPr lang="en-US" sz="2400" dirty="0">
                <a:latin typeface="Calibri"/>
                <a:cs typeface="Calibri"/>
              </a:rPr>
              <a:t>investment</a:t>
            </a:r>
            <a:r>
              <a:rPr lang="en-US" sz="2400" spc="-15" dirty="0">
                <a:latin typeface="Calibri"/>
                <a:cs typeface="Calibri"/>
              </a:rPr>
              <a:t> </a:t>
            </a:r>
            <a:r>
              <a:rPr lang="en-US" sz="2400" spc="-10" dirty="0">
                <a:latin typeface="Calibri"/>
                <a:cs typeface="Calibri"/>
              </a:rPr>
              <a:t>results.</a:t>
            </a:r>
          </a:p>
          <a:p>
            <a:pPr marL="0" indent="0">
              <a:buNone/>
            </a:pPr>
            <a:endParaRPr lang="en-US" dirty="0"/>
          </a:p>
        </p:txBody>
      </p:sp>
      <p:pic>
        <p:nvPicPr>
          <p:cNvPr id="4" name="Picture 3">
            <a:extLst>
              <a:ext uri="{FF2B5EF4-FFF2-40B4-BE49-F238E27FC236}">
                <a16:creationId xmlns:a16="http://schemas.microsoft.com/office/drawing/2014/main" id="{7BB3F119-96D3-C569-3514-CB5CF0AD1F6A}"/>
              </a:ext>
            </a:extLst>
          </p:cNvPr>
          <p:cNvPicPr>
            <a:picLocks noChangeAspect="1"/>
          </p:cNvPicPr>
          <p:nvPr/>
        </p:nvPicPr>
        <p:blipFill>
          <a:blip r:embed="rId2"/>
          <a:stretch>
            <a:fillRect/>
          </a:stretch>
        </p:blipFill>
        <p:spPr>
          <a:xfrm>
            <a:off x="9369307" y="101867"/>
            <a:ext cx="2822693" cy="579170"/>
          </a:xfrm>
          <a:prstGeom prst="rect">
            <a:avLst/>
          </a:prstGeom>
        </p:spPr>
      </p:pic>
    </p:spTree>
    <p:extLst>
      <p:ext uri="{BB962C8B-B14F-4D97-AF65-F5344CB8AC3E}">
        <p14:creationId xmlns:p14="http://schemas.microsoft.com/office/powerpoint/2010/main" val="3765193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0" y="267716"/>
            <a:ext cx="12192000" cy="5899051"/>
          </a:xfrm>
          <a:prstGeom prst="rect">
            <a:avLst/>
          </a:prstGeom>
        </p:spPr>
        <p:txBody>
          <a:bodyPr vert="horz" wrap="square" lIns="0" tIns="12700" rIns="0" bIns="0" rtlCol="0">
            <a:spAutoFit/>
          </a:bodyPr>
          <a:lstStyle/>
          <a:p>
            <a:pPr marL="17145">
              <a:lnSpc>
                <a:spcPct val="100000"/>
              </a:lnSpc>
              <a:spcBef>
                <a:spcPts val="2100"/>
              </a:spcBef>
            </a:pPr>
            <a:r>
              <a:rPr lang="en-US" sz="1800" b="1" u="sng" dirty="0">
                <a:uFill>
                  <a:solidFill>
                    <a:srgbClr val="000000"/>
                  </a:solidFill>
                </a:uFill>
                <a:latin typeface="Calibri"/>
                <a:cs typeface="Calibri"/>
              </a:rPr>
              <a:t>Leveraged</a:t>
            </a:r>
            <a:r>
              <a:rPr lang="en-US" sz="1800" b="1" u="sng" spc="-45" dirty="0">
                <a:uFill>
                  <a:solidFill>
                    <a:srgbClr val="000000"/>
                  </a:solidFill>
                </a:uFill>
                <a:latin typeface="Calibri"/>
                <a:cs typeface="Calibri"/>
              </a:rPr>
              <a:t> </a:t>
            </a:r>
            <a:r>
              <a:rPr lang="en-US" sz="1800" b="1" u="sng" spc="-10" dirty="0">
                <a:uFill>
                  <a:solidFill>
                    <a:srgbClr val="000000"/>
                  </a:solidFill>
                </a:uFill>
                <a:latin typeface="Calibri"/>
                <a:cs typeface="Calibri"/>
              </a:rPr>
              <a:t>Positions</a:t>
            </a:r>
            <a:endParaRPr lang="en-US" sz="1800" dirty="0">
              <a:latin typeface="Calibri"/>
              <a:cs typeface="Calibri"/>
            </a:endParaRPr>
          </a:p>
          <a:p>
            <a:pPr>
              <a:lnSpc>
                <a:spcPct val="100000"/>
              </a:lnSpc>
              <a:spcBef>
                <a:spcPts val="395"/>
              </a:spcBef>
            </a:pPr>
            <a:endParaRPr lang="en-US" sz="1800" dirty="0">
              <a:latin typeface="Calibri"/>
              <a:cs typeface="Calibri"/>
            </a:endParaRPr>
          </a:p>
          <a:p>
            <a:pPr marL="297180" marR="180975" indent="-285115">
              <a:lnSpc>
                <a:spcPts val="1980"/>
              </a:lnSpc>
              <a:buFont typeface="Arial MT"/>
              <a:buChar char="•"/>
              <a:tabLst>
                <a:tab pos="297180" algn="l"/>
              </a:tabLst>
            </a:pPr>
            <a:r>
              <a:rPr lang="en-US" sz="1800" dirty="0">
                <a:latin typeface="Calibri"/>
                <a:cs typeface="Calibri"/>
              </a:rPr>
              <a:t>The</a:t>
            </a:r>
            <a:r>
              <a:rPr lang="en-US" sz="1800" spc="-35" dirty="0">
                <a:latin typeface="Calibri"/>
                <a:cs typeface="Calibri"/>
              </a:rPr>
              <a:t> </a:t>
            </a:r>
            <a:r>
              <a:rPr lang="en-US" sz="1800" dirty="0">
                <a:latin typeface="Calibri"/>
                <a:cs typeface="Calibri"/>
              </a:rPr>
              <a:t>use</a:t>
            </a:r>
            <a:r>
              <a:rPr lang="en-US" sz="1800" spc="-35" dirty="0">
                <a:latin typeface="Calibri"/>
                <a:cs typeface="Calibri"/>
              </a:rPr>
              <a:t> </a:t>
            </a:r>
            <a:r>
              <a:rPr lang="en-US" sz="1800" dirty="0">
                <a:latin typeface="Calibri"/>
                <a:cs typeface="Calibri"/>
              </a:rPr>
              <a:t>of</a:t>
            </a:r>
            <a:r>
              <a:rPr lang="en-US" sz="1800" spc="-35" dirty="0">
                <a:latin typeface="Calibri"/>
                <a:cs typeface="Calibri"/>
              </a:rPr>
              <a:t> </a:t>
            </a:r>
            <a:r>
              <a:rPr lang="en-US" sz="1800" dirty="0">
                <a:latin typeface="Calibri"/>
                <a:cs typeface="Calibri"/>
              </a:rPr>
              <a:t>borrowed</a:t>
            </a:r>
            <a:r>
              <a:rPr lang="en-US" sz="1800" spc="-40" dirty="0">
                <a:latin typeface="Calibri"/>
                <a:cs typeface="Calibri"/>
              </a:rPr>
              <a:t> </a:t>
            </a:r>
            <a:r>
              <a:rPr lang="en-US" sz="1800" dirty="0">
                <a:latin typeface="Calibri"/>
                <a:cs typeface="Calibri"/>
              </a:rPr>
              <a:t>funds</a:t>
            </a:r>
            <a:r>
              <a:rPr lang="en-US" sz="1800" spc="-30" dirty="0">
                <a:latin typeface="Calibri"/>
                <a:cs typeface="Calibri"/>
              </a:rPr>
              <a:t> </a:t>
            </a:r>
            <a:r>
              <a:rPr lang="en-US" sz="1800" dirty="0">
                <a:latin typeface="Calibri"/>
                <a:cs typeface="Calibri"/>
              </a:rPr>
              <a:t>to</a:t>
            </a:r>
            <a:r>
              <a:rPr lang="en-US" sz="1800" spc="-40" dirty="0">
                <a:latin typeface="Calibri"/>
                <a:cs typeface="Calibri"/>
              </a:rPr>
              <a:t> </a:t>
            </a:r>
            <a:r>
              <a:rPr lang="en-US" sz="1800" dirty="0">
                <a:latin typeface="Calibri"/>
                <a:cs typeface="Calibri"/>
              </a:rPr>
              <a:t>purchase</a:t>
            </a:r>
            <a:r>
              <a:rPr lang="en-US" sz="1800" spc="-30" dirty="0">
                <a:latin typeface="Calibri"/>
                <a:cs typeface="Calibri"/>
              </a:rPr>
              <a:t> </a:t>
            </a:r>
            <a:r>
              <a:rPr lang="en-US" sz="1800" dirty="0">
                <a:latin typeface="Calibri"/>
                <a:cs typeface="Calibri"/>
              </a:rPr>
              <a:t>an</a:t>
            </a:r>
            <a:r>
              <a:rPr lang="en-US" sz="1800" spc="-40" dirty="0">
                <a:latin typeface="Calibri"/>
                <a:cs typeface="Calibri"/>
              </a:rPr>
              <a:t> </a:t>
            </a:r>
            <a:r>
              <a:rPr lang="en-US" sz="1800" dirty="0">
                <a:latin typeface="Calibri"/>
                <a:cs typeface="Calibri"/>
              </a:rPr>
              <a:t>asset</a:t>
            </a:r>
            <a:r>
              <a:rPr lang="en-US" sz="1800" spc="-35" dirty="0">
                <a:latin typeface="Calibri"/>
                <a:cs typeface="Calibri"/>
              </a:rPr>
              <a:t> </a:t>
            </a:r>
            <a:r>
              <a:rPr lang="en-US" sz="1800" dirty="0">
                <a:latin typeface="Calibri"/>
                <a:cs typeface="Calibri"/>
              </a:rPr>
              <a:t>results</a:t>
            </a:r>
            <a:r>
              <a:rPr lang="en-US" sz="1800" spc="-35" dirty="0">
                <a:latin typeface="Calibri"/>
                <a:cs typeface="Calibri"/>
              </a:rPr>
              <a:t> </a:t>
            </a:r>
            <a:r>
              <a:rPr lang="en-US" sz="1800" dirty="0">
                <a:latin typeface="Calibri"/>
                <a:cs typeface="Calibri"/>
              </a:rPr>
              <a:t>in</a:t>
            </a:r>
            <a:r>
              <a:rPr lang="en-US" sz="1800" spc="-35" dirty="0">
                <a:latin typeface="Calibri"/>
                <a:cs typeface="Calibri"/>
              </a:rPr>
              <a:t> </a:t>
            </a:r>
            <a:r>
              <a:rPr lang="en-US" sz="1800" dirty="0">
                <a:latin typeface="Calibri"/>
                <a:cs typeface="Calibri"/>
              </a:rPr>
              <a:t>a </a:t>
            </a:r>
            <a:r>
              <a:rPr lang="en-US" sz="1800" b="1" dirty="0">
                <a:latin typeface="Calibri"/>
                <a:cs typeface="Calibri"/>
              </a:rPr>
              <a:t>leveraged</a:t>
            </a:r>
            <a:r>
              <a:rPr lang="en-US" sz="1800" b="1" spc="-30" dirty="0">
                <a:latin typeface="Calibri"/>
                <a:cs typeface="Calibri"/>
              </a:rPr>
              <a:t> </a:t>
            </a:r>
            <a:r>
              <a:rPr lang="en-US" sz="1800" b="1" dirty="0">
                <a:latin typeface="Calibri"/>
                <a:cs typeface="Calibri"/>
              </a:rPr>
              <a:t>position</a:t>
            </a:r>
            <a:r>
              <a:rPr lang="en-US" sz="1800" b="1" spc="-20" dirty="0">
                <a:latin typeface="Calibri"/>
                <a:cs typeface="Calibri"/>
              </a:rPr>
              <a:t> </a:t>
            </a:r>
            <a:r>
              <a:rPr lang="en-US" sz="1800" spc="-25" dirty="0">
                <a:latin typeface="Calibri"/>
                <a:cs typeface="Calibri"/>
              </a:rPr>
              <a:t>and </a:t>
            </a:r>
            <a:r>
              <a:rPr lang="en-US" sz="1800" dirty="0">
                <a:latin typeface="Calibri"/>
                <a:cs typeface="Calibri"/>
              </a:rPr>
              <a:t>the</a:t>
            </a:r>
            <a:r>
              <a:rPr lang="en-US" sz="1800" spc="-10" dirty="0">
                <a:latin typeface="Calibri"/>
                <a:cs typeface="Calibri"/>
              </a:rPr>
              <a:t> </a:t>
            </a:r>
            <a:r>
              <a:rPr lang="en-US" sz="1800" b="1" dirty="0">
                <a:latin typeface="Calibri"/>
                <a:cs typeface="Calibri"/>
              </a:rPr>
              <a:t>investor</a:t>
            </a:r>
            <a:r>
              <a:rPr lang="en-US" sz="1800" b="1" spc="-10" dirty="0">
                <a:latin typeface="Calibri"/>
                <a:cs typeface="Calibri"/>
              </a:rPr>
              <a:t> </a:t>
            </a:r>
            <a:r>
              <a:rPr lang="en-US" sz="1800" b="1" dirty="0">
                <a:latin typeface="Calibri"/>
                <a:cs typeface="Calibri"/>
              </a:rPr>
              <a:t>is</a:t>
            </a:r>
            <a:r>
              <a:rPr lang="en-US" sz="1800" b="1" spc="-10" dirty="0">
                <a:latin typeface="Calibri"/>
                <a:cs typeface="Calibri"/>
              </a:rPr>
              <a:t> </a:t>
            </a:r>
            <a:r>
              <a:rPr lang="en-US" sz="1800" b="1" dirty="0">
                <a:latin typeface="Calibri"/>
                <a:cs typeface="Calibri"/>
              </a:rPr>
              <a:t>said</a:t>
            </a:r>
            <a:r>
              <a:rPr lang="en-US" sz="1800" b="1" spc="-15" dirty="0">
                <a:latin typeface="Calibri"/>
                <a:cs typeface="Calibri"/>
              </a:rPr>
              <a:t> </a:t>
            </a:r>
            <a:r>
              <a:rPr lang="en-US" sz="1800" b="1" dirty="0">
                <a:latin typeface="Calibri"/>
                <a:cs typeface="Calibri"/>
              </a:rPr>
              <a:t>to</a:t>
            </a:r>
            <a:r>
              <a:rPr lang="en-US" sz="1800" b="1" spc="-15" dirty="0">
                <a:latin typeface="Calibri"/>
                <a:cs typeface="Calibri"/>
              </a:rPr>
              <a:t> </a:t>
            </a:r>
            <a:r>
              <a:rPr lang="en-US" sz="1800" b="1" dirty="0">
                <a:latin typeface="Calibri"/>
                <a:cs typeface="Calibri"/>
              </a:rPr>
              <a:t>be</a:t>
            </a:r>
            <a:r>
              <a:rPr lang="en-US" sz="1800" b="1" spc="-20" dirty="0">
                <a:latin typeface="Calibri"/>
                <a:cs typeface="Calibri"/>
              </a:rPr>
              <a:t> </a:t>
            </a:r>
            <a:r>
              <a:rPr lang="en-US" sz="1800" b="1" dirty="0">
                <a:latin typeface="Calibri"/>
                <a:cs typeface="Calibri"/>
              </a:rPr>
              <a:t>using</a:t>
            </a:r>
            <a:r>
              <a:rPr lang="en-US" sz="1800" b="1" spc="-15" dirty="0">
                <a:latin typeface="Calibri"/>
                <a:cs typeface="Calibri"/>
              </a:rPr>
              <a:t> </a:t>
            </a:r>
            <a:r>
              <a:rPr lang="en-US" sz="1800" b="1" spc="-10" dirty="0">
                <a:latin typeface="Calibri"/>
                <a:cs typeface="Calibri"/>
              </a:rPr>
              <a:t>leverage</a:t>
            </a:r>
            <a:endParaRPr lang="en-US" sz="1800" dirty="0">
              <a:latin typeface="Calibri"/>
              <a:cs typeface="Calibri"/>
            </a:endParaRPr>
          </a:p>
          <a:p>
            <a:pPr>
              <a:lnSpc>
                <a:spcPct val="100000"/>
              </a:lnSpc>
              <a:spcBef>
                <a:spcPts val="320"/>
              </a:spcBef>
              <a:buFont typeface="Arial MT"/>
              <a:buChar char="•"/>
            </a:pPr>
            <a:endParaRPr lang="en-US" sz="1800" dirty="0">
              <a:latin typeface="Calibri"/>
              <a:cs typeface="Calibri"/>
            </a:endParaRPr>
          </a:p>
          <a:p>
            <a:pPr marL="297180" marR="349885" indent="-285115">
              <a:lnSpc>
                <a:spcPts val="1970"/>
              </a:lnSpc>
              <a:spcBef>
                <a:spcPts val="5"/>
              </a:spcBef>
              <a:buFont typeface="Arial MT"/>
              <a:buChar char="•"/>
              <a:tabLst>
                <a:tab pos="297180" algn="l"/>
              </a:tabLst>
            </a:pPr>
            <a:r>
              <a:rPr lang="en-US" sz="1800" dirty="0">
                <a:latin typeface="Calibri"/>
                <a:cs typeface="Calibri"/>
              </a:rPr>
              <a:t>Investors</a:t>
            </a:r>
            <a:r>
              <a:rPr lang="en-US" sz="1800" spc="-45" dirty="0">
                <a:latin typeface="Calibri"/>
                <a:cs typeface="Calibri"/>
              </a:rPr>
              <a:t> </a:t>
            </a:r>
            <a:r>
              <a:rPr lang="en-US" sz="1800" dirty="0">
                <a:latin typeface="Calibri"/>
                <a:cs typeface="Calibri"/>
              </a:rPr>
              <a:t>who</a:t>
            </a:r>
            <a:r>
              <a:rPr lang="en-US" sz="1800" spc="-35" dirty="0">
                <a:latin typeface="Calibri"/>
                <a:cs typeface="Calibri"/>
              </a:rPr>
              <a:t> </a:t>
            </a:r>
            <a:r>
              <a:rPr lang="en-US" sz="1800" b="1" dirty="0">
                <a:latin typeface="Calibri"/>
                <a:cs typeface="Calibri"/>
              </a:rPr>
              <a:t>use</a:t>
            </a:r>
            <a:r>
              <a:rPr lang="en-US" sz="1800" b="1" spc="-20" dirty="0">
                <a:latin typeface="Calibri"/>
                <a:cs typeface="Calibri"/>
              </a:rPr>
              <a:t> </a:t>
            </a:r>
            <a:r>
              <a:rPr lang="en-US" sz="1800" b="1" dirty="0">
                <a:latin typeface="Calibri"/>
                <a:cs typeface="Calibri"/>
              </a:rPr>
              <a:t>leverage</a:t>
            </a:r>
            <a:r>
              <a:rPr lang="en-US" sz="1800" b="1" spc="-30" dirty="0">
                <a:latin typeface="Calibri"/>
                <a:cs typeface="Calibri"/>
              </a:rPr>
              <a:t> </a:t>
            </a:r>
            <a:r>
              <a:rPr lang="en-US" sz="1800" b="1" dirty="0">
                <a:latin typeface="Calibri"/>
                <a:cs typeface="Calibri"/>
              </a:rPr>
              <a:t>to</a:t>
            </a:r>
            <a:r>
              <a:rPr lang="en-US" sz="1800" b="1" spc="-40" dirty="0">
                <a:latin typeface="Calibri"/>
                <a:cs typeface="Calibri"/>
              </a:rPr>
              <a:t> </a:t>
            </a:r>
            <a:r>
              <a:rPr lang="en-US" sz="1800" b="1" dirty="0">
                <a:latin typeface="Calibri"/>
                <a:cs typeface="Calibri"/>
              </a:rPr>
              <a:t>buy</a:t>
            </a:r>
            <a:r>
              <a:rPr lang="en-US" sz="1800" b="1" spc="-25" dirty="0">
                <a:latin typeface="Calibri"/>
                <a:cs typeface="Calibri"/>
              </a:rPr>
              <a:t> </a:t>
            </a:r>
            <a:r>
              <a:rPr lang="en-US" sz="1800" b="1" dirty="0">
                <a:latin typeface="Calibri"/>
                <a:cs typeface="Calibri"/>
              </a:rPr>
              <a:t>securities</a:t>
            </a:r>
            <a:r>
              <a:rPr lang="en-US" sz="1800" b="1" spc="-5" dirty="0">
                <a:latin typeface="Calibri"/>
                <a:cs typeface="Calibri"/>
              </a:rPr>
              <a:t> </a:t>
            </a:r>
            <a:r>
              <a:rPr lang="en-US" sz="1800" dirty="0">
                <a:latin typeface="Calibri"/>
                <a:cs typeface="Calibri"/>
              </a:rPr>
              <a:t>by</a:t>
            </a:r>
            <a:r>
              <a:rPr lang="en-US" sz="1800" spc="-40" dirty="0">
                <a:latin typeface="Calibri"/>
                <a:cs typeface="Calibri"/>
              </a:rPr>
              <a:t> </a:t>
            </a:r>
            <a:r>
              <a:rPr lang="en-US" sz="1800" dirty="0">
                <a:latin typeface="Calibri"/>
                <a:cs typeface="Calibri"/>
              </a:rPr>
              <a:t>borrowing</a:t>
            </a:r>
            <a:r>
              <a:rPr lang="en-US" sz="1800" spc="-25" dirty="0">
                <a:latin typeface="Calibri"/>
                <a:cs typeface="Calibri"/>
              </a:rPr>
              <a:t> </a:t>
            </a:r>
            <a:r>
              <a:rPr lang="en-US" sz="1800" dirty="0">
                <a:latin typeface="Calibri"/>
                <a:cs typeface="Calibri"/>
              </a:rPr>
              <a:t>from</a:t>
            </a:r>
            <a:r>
              <a:rPr lang="en-US" sz="1800" spc="-15" dirty="0">
                <a:latin typeface="Calibri"/>
                <a:cs typeface="Calibri"/>
              </a:rPr>
              <a:t> </a:t>
            </a:r>
            <a:r>
              <a:rPr lang="en-US" sz="1800" dirty="0">
                <a:latin typeface="Calibri"/>
                <a:cs typeface="Calibri"/>
              </a:rPr>
              <a:t>their</a:t>
            </a:r>
            <a:r>
              <a:rPr lang="en-US" sz="1800" spc="-40" dirty="0">
                <a:latin typeface="Calibri"/>
                <a:cs typeface="Calibri"/>
              </a:rPr>
              <a:t> </a:t>
            </a:r>
            <a:r>
              <a:rPr lang="en-US" sz="1800" dirty="0">
                <a:latin typeface="Calibri"/>
                <a:cs typeface="Calibri"/>
              </a:rPr>
              <a:t>brokers</a:t>
            </a:r>
            <a:r>
              <a:rPr lang="en-US" sz="1800" spc="-30" dirty="0">
                <a:latin typeface="Calibri"/>
                <a:cs typeface="Calibri"/>
              </a:rPr>
              <a:t> </a:t>
            </a:r>
            <a:r>
              <a:rPr lang="en-US" sz="1800" spc="-25" dirty="0">
                <a:latin typeface="Calibri"/>
                <a:cs typeface="Calibri"/>
              </a:rPr>
              <a:t>are </a:t>
            </a:r>
            <a:r>
              <a:rPr lang="en-US" sz="1800" dirty="0">
                <a:latin typeface="Calibri"/>
                <a:cs typeface="Calibri"/>
              </a:rPr>
              <a:t>said</a:t>
            </a:r>
            <a:r>
              <a:rPr lang="en-US" sz="1800" spc="-5" dirty="0">
                <a:latin typeface="Calibri"/>
                <a:cs typeface="Calibri"/>
              </a:rPr>
              <a:t> </a:t>
            </a:r>
            <a:r>
              <a:rPr lang="en-US" sz="1800" b="1" dirty="0">
                <a:latin typeface="Calibri"/>
                <a:cs typeface="Calibri"/>
              </a:rPr>
              <a:t>to</a:t>
            </a:r>
            <a:r>
              <a:rPr lang="en-US" sz="1800" b="1" spc="-5" dirty="0">
                <a:latin typeface="Calibri"/>
                <a:cs typeface="Calibri"/>
              </a:rPr>
              <a:t> </a:t>
            </a:r>
            <a:r>
              <a:rPr lang="en-US" sz="1800" b="1" dirty="0">
                <a:latin typeface="Calibri"/>
                <a:cs typeface="Calibri"/>
              </a:rPr>
              <a:t>buy</a:t>
            </a:r>
            <a:r>
              <a:rPr lang="en-US" sz="1800" b="1" spc="-5" dirty="0">
                <a:latin typeface="Calibri"/>
                <a:cs typeface="Calibri"/>
              </a:rPr>
              <a:t> </a:t>
            </a:r>
            <a:r>
              <a:rPr lang="en-US" sz="1800" b="1" dirty="0">
                <a:latin typeface="Calibri"/>
                <a:cs typeface="Calibri"/>
              </a:rPr>
              <a:t>on</a:t>
            </a:r>
            <a:r>
              <a:rPr lang="en-US" sz="1800" b="1" spc="-25" dirty="0">
                <a:latin typeface="Calibri"/>
                <a:cs typeface="Calibri"/>
              </a:rPr>
              <a:t> </a:t>
            </a:r>
            <a:r>
              <a:rPr lang="en-US" sz="1800" b="1" dirty="0">
                <a:latin typeface="Calibri"/>
                <a:cs typeface="Calibri"/>
              </a:rPr>
              <a:t>margin</a:t>
            </a:r>
            <a:r>
              <a:rPr lang="en-US" sz="1800" b="1" spc="-5" dirty="0">
                <a:latin typeface="Calibri"/>
                <a:cs typeface="Calibri"/>
              </a:rPr>
              <a:t> </a:t>
            </a:r>
            <a:r>
              <a:rPr lang="en-US" sz="1800" b="1" dirty="0">
                <a:latin typeface="Calibri"/>
                <a:cs typeface="Calibri"/>
              </a:rPr>
              <a:t>and</a:t>
            </a:r>
            <a:r>
              <a:rPr lang="en-US" sz="1800" b="1" spc="-5" dirty="0">
                <a:latin typeface="Calibri"/>
                <a:cs typeface="Calibri"/>
              </a:rPr>
              <a:t> </a:t>
            </a:r>
            <a:r>
              <a:rPr lang="en-US" sz="1800" b="1" dirty="0">
                <a:latin typeface="Calibri"/>
                <a:cs typeface="Calibri"/>
              </a:rPr>
              <a:t>the</a:t>
            </a:r>
            <a:r>
              <a:rPr lang="en-US" sz="1800" b="1" spc="-15" dirty="0">
                <a:latin typeface="Calibri"/>
                <a:cs typeface="Calibri"/>
              </a:rPr>
              <a:t> </a:t>
            </a:r>
            <a:r>
              <a:rPr lang="en-US" sz="1800" b="1" dirty="0">
                <a:latin typeface="Calibri"/>
                <a:cs typeface="Calibri"/>
              </a:rPr>
              <a:t>borrowed</a:t>
            </a:r>
            <a:r>
              <a:rPr lang="en-US" sz="1800" b="1" spc="-10" dirty="0">
                <a:latin typeface="Calibri"/>
                <a:cs typeface="Calibri"/>
              </a:rPr>
              <a:t> </a:t>
            </a:r>
            <a:r>
              <a:rPr lang="en-US" sz="1800" b="1" dirty="0">
                <a:latin typeface="Calibri"/>
                <a:cs typeface="Calibri"/>
              </a:rPr>
              <a:t>funds</a:t>
            </a:r>
            <a:r>
              <a:rPr lang="en-US" sz="1800" b="1" spc="-20" dirty="0">
                <a:latin typeface="Calibri"/>
                <a:cs typeface="Calibri"/>
              </a:rPr>
              <a:t> </a:t>
            </a:r>
            <a:r>
              <a:rPr lang="en-US" sz="1800" b="1" dirty="0">
                <a:latin typeface="Calibri"/>
                <a:cs typeface="Calibri"/>
              </a:rPr>
              <a:t>are</a:t>
            </a:r>
            <a:r>
              <a:rPr lang="en-US" sz="1800" b="1" spc="5" dirty="0">
                <a:latin typeface="Calibri"/>
                <a:cs typeface="Calibri"/>
              </a:rPr>
              <a:t> </a:t>
            </a:r>
            <a:r>
              <a:rPr lang="en-US" sz="1800" b="1" dirty="0">
                <a:latin typeface="Calibri"/>
                <a:cs typeface="Calibri"/>
              </a:rPr>
              <a:t>referred</a:t>
            </a:r>
            <a:r>
              <a:rPr lang="en-US" sz="1800" b="1" spc="-10" dirty="0">
                <a:latin typeface="Calibri"/>
                <a:cs typeface="Calibri"/>
              </a:rPr>
              <a:t> </a:t>
            </a:r>
            <a:r>
              <a:rPr lang="en-US" sz="1800" b="1" dirty="0">
                <a:latin typeface="Calibri"/>
                <a:cs typeface="Calibri"/>
              </a:rPr>
              <a:t>to</a:t>
            </a:r>
            <a:r>
              <a:rPr lang="en-US" sz="1800" b="1" spc="-15" dirty="0">
                <a:latin typeface="Calibri"/>
                <a:cs typeface="Calibri"/>
              </a:rPr>
              <a:t> </a:t>
            </a:r>
            <a:r>
              <a:rPr lang="en-US" sz="1800" b="1" dirty="0">
                <a:latin typeface="Calibri"/>
                <a:cs typeface="Calibri"/>
              </a:rPr>
              <a:t>as</a:t>
            </a:r>
            <a:r>
              <a:rPr lang="en-US" sz="1800" b="1" spc="-5" dirty="0">
                <a:latin typeface="Calibri"/>
                <a:cs typeface="Calibri"/>
              </a:rPr>
              <a:t> </a:t>
            </a:r>
            <a:r>
              <a:rPr lang="en-US" sz="1800" b="1" dirty="0">
                <a:latin typeface="Calibri"/>
                <a:cs typeface="Calibri"/>
              </a:rPr>
              <a:t>a</a:t>
            </a:r>
            <a:r>
              <a:rPr lang="en-US" sz="1800" b="1" spc="-5" dirty="0">
                <a:latin typeface="Calibri"/>
                <a:cs typeface="Calibri"/>
              </a:rPr>
              <a:t> </a:t>
            </a:r>
            <a:r>
              <a:rPr lang="en-US" sz="1800" b="1" dirty="0">
                <a:latin typeface="Calibri"/>
                <a:cs typeface="Calibri"/>
              </a:rPr>
              <a:t>margin</a:t>
            </a:r>
            <a:r>
              <a:rPr lang="en-US" sz="1800" b="1" spc="-10" dirty="0">
                <a:latin typeface="Calibri"/>
                <a:cs typeface="Calibri"/>
              </a:rPr>
              <a:t> </a:t>
            </a:r>
            <a:r>
              <a:rPr lang="en-US" sz="1800" b="1" spc="-20" dirty="0">
                <a:latin typeface="Calibri"/>
                <a:cs typeface="Calibri"/>
              </a:rPr>
              <a:t>loan</a:t>
            </a:r>
            <a:endParaRPr lang="en-US" sz="1800" dirty="0">
              <a:latin typeface="Calibri"/>
              <a:cs typeface="Calibri"/>
            </a:endParaRPr>
          </a:p>
          <a:p>
            <a:pPr>
              <a:lnSpc>
                <a:spcPct val="100000"/>
              </a:lnSpc>
              <a:spcBef>
                <a:spcPts val="330"/>
              </a:spcBef>
              <a:buFont typeface="Arial MT"/>
              <a:buChar char="•"/>
            </a:pPr>
            <a:endParaRPr lang="en-US" sz="1800" dirty="0">
              <a:latin typeface="Calibri"/>
              <a:cs typeface="Calibri"/>
            </a:endParaRPr>
          </a:p>
          <a:p>
            <a:pPr marL="297180" marR="829310" indent="-285115">
              <a:lnSpc>
                <a:spcPts val="1980"/>
              </a:lnSpc>
              <a:spcBef>
                <a:spcPts val="5"/>
              </a:spcBef>
              <a:buFont typeface="Arial MT"/>
              <a:buChar char="•"/>
              <a:tabLst>
                <a:tab pos="297180" algn="l"/>
              </a:tabLst>
            </a:pPr>
            <a:r>
              <a:rPr lang="en-US" sz="1800" dirty="0">
                <a:latin typeface="Calibri"/>
                <a:cs typeface="Calibri"/>
              </a:rPr>
              <a:t>The</a:t>
            </a:r>
            <a:r>
              <a:rPr lang="en-US" sz="1800" spc="-30" dirty="0">
                <a:latin typeface="Calibri"/>
                <a:cs typeface="Calibri"/>
              </a:rPr>
              <a:t> </a:t>
            </a:r>
            <a:r>
              <a:rPr lang="en-US" sz="1800" dirty="0">
                <a:latin typeface="Calibri"/>
                <a:cs typeface="Calibri"/>
              </a:rPr>
              <a:t>interest</a:t>
            </a:r>
            <a:r>
              <a:rPr lang="en-US" sz="1800" spc="-30" dirty="0">
                <a:latin typeface="Calibri"/>
                <a:cs typeface="Calibri"/>
              </a:rPr>
              <a:t> </a:t>
            </a:r>
            <a:r>
              <a:rPr lang="en-US" sz="1800" dirty="0">
                <a:latin typeface="Calibri"/>
                <a:cs typeface="Calibri"/>
              </a:rPr>
              <a:t>rate</a:t>
            </a:r>
            <a:r>
              <a:rPr lang="en-US" sz="1800" spc="-35" dirty="0">
                <a:latin typeface="Calibri"/>
                <a:cs typeface="Calibri"/>
              </a:rPr>
              <a:t> </a:t>
            </a:r>
            <a:r>
              <a:rPr lang="en-US" sz="1800" dirty="0">
                <a:latin typeface="Calibri"/>
                <a:cs typeface="Calibri"/>
              </a:rPr>
              <a:t>paid</a:t>
            </a:r>
            <a:r>
              <a:rPr lang="en-US" sz="1800" spc="-35" dirty="0">
                <a:latin typeface="Calibri"/>
                <a:cs typeface="Calibri"/>
              </a:rPr>
              <a:t> </a:t>
            </a:r>
            <a:r>
              <a:rPr lang="en-US" sz="1800" dirty="0">
                <a:latin typeface="Calibri"/>
                <a:cs typeface="Calibri"/>
              </a:rPr>
              <a:t>on</a:t>
            </a:r>
            <a:r>
              <a:rPr lang="en-US" sz="1800" spc="-25" dirty="0">
                <a:latin typeface="Calibri"/>
                <a:cs typeface="Calibri"/>
              </a:rPr>
              <a:t> </a:t>
            </a:r>
            <a:r>
              <a:rPr lang="en-US" sz="1800" dirty="0">
                <a:latin typeface="Calibri"/>
                <a:cs typeface="Calibri"/>
              </a:rPr>
              <a:t>the</a:t>
            </a:r>
            <a:r>
              <a:rPr lang="en-US" sz="1800" spc="-25" dirty="0">
                <a:latin typeface="Calibri"/>
                <a:cs typeface="Calibri"/>
              </a:rPr>
              <a:t> </a:t>
            </a:r>
            <a:r>
              <a:rPr lang="en-US" sz="1800" dirty="0">
                <a:latin typeface="Calibri"/>
                <a:cs typeface="Calibri"/>
              </a:rPr>
              <a:t>funds</a:t>
            </a:r>
            <a:r>
              <a:rPr lang="en-US" sz="1800" spc="-25" dirty="0">
                <a:latin typeface="Calibri"/>
                <a:cs typeface="Calibri"/>
              </a:rPr>
              <a:t> </a:t>
            </a:r>
            <a:r>
              <a:rPr lang="en-US" sz="1800" dirty="0">
                <a:latin typeface="Calibri"/>
                <a:cs typeface="Calibri"/>
              </a:rPr>
              <a:t>is</a:t>
            </a:r>
            <a:r>
              <a:rPr lang="en-US" sz="1800" spc="-30" dirty="0">
                <a:latin typeface="Calibri"/>
                <a:cs typeface="Calibri"/>
              </a:rPr>
              <a:t> </a:t>
            </a:r>
            <a:r>
              <a:rPr lang="en-US" sz="1800" dirty="0">
                <a:latin typeface="Calibri"/>
                <a:cs typeface="Calibri"/>
              </a:rPr>
              <a:t>the</a:t>
            </a:r>
            <a:r>
              <a:rPr lang="en-US" sz="1800" spc="-10" dirty="0">
                <a:latin typeface="Calibri"/>
                <a:cs typeface="Calibri"/>
              </a:rPr>
              <a:t> </a:t>
            </a:r>
            <a:r>
              <a:rPr lang="en-US" sz="1800" b="1" dirty="0">
                <a:latin typeface="Calibri"/>
                <a:cs typeface="Calibri"/>
              </a:rPr>
              <a:t>call</a:t>
            </a:r>
            <a:r>
              <a:rPr lang="en-US" sz="1800" b="1" spc="-40" dirty="0">
                <a:latin typeface="Calibri"/>
                <a:cs typeface="Calibri"/>
              </a:rPr>
              <a:t> </a:t>
            </a:r>
            <a:r>
              <a:rPr lang="en-US" sz="1800" b="1" dirty="0">
                <a:latin typeface="Calibri"/>
                <a:cs typeface="Calibri"/>
              </a:rPr>
              <a:t>money</a:t>
            </a:r>
            <a:r>
              <a:rPr lang="en-US" sz="1800" b="1" spc="-25" dirty="0">
                <a:latin typeface="Calibri"/>
                <a:cs typeface="Calibri"/>
              </a:rPr>
              <a:t> </a:t>
            </a:r>
            <a:r>
              <a:rPr lang="en-US" sz="1800" b="1" dirty="0">
                <a:latin typeface="Calibri"/>
                <a:cs typeface="Calibri"/>
              </a:rPr>
              <a:t>rate</a:t>
            </a:r>
            <a:r>
              <a:rPr lang="en-US" sz="1800" dirty="0">
                <a:latin typeface="Calibri"/>
                <a:cs typeface="Calibri"/>
              </a:rPr>
              <a:t>,</a:t>
            </a:r>
            <a:r>
              <a:rPr lang="en-US" sz="1800" spc="-30" dirty="0">
                <a:latin typeface="Calibri"/>
                <a:cs typeface="Calibri"/>
              </a:rPr>
              <a:t> </a:t>
            </a:r>
            <a:r>
              <a:rPr lang="en-US" sz="1800" dirty="0">
                <a:latin typeface="Calibri"/>
                <a:cs typeface="Calibri"/>
              </a:rPr>
              <a:t>which</a:t>
            </a:r>
            <a:r>
              <a:rPr lang="en-US" sz="1800" spc="-30" dirty="0">
                <a:latin typeface="Calibri"/>
                <a:cs typeface="Calibri"/>
              </a:rPr>
              <a:t> </a:t>
            </a:r>
            <a:r>
              <a:rPr lang="en-US" sz="1800" dirty="0">
                <a:latin typeface="Calibri"/>
                <a:cs typeface="Calibri"/>
              </a:rPr>
              <a:t>is</a:t>
            </a:r>
            <a:r>
              <a:rPr lang="en-US" sz="1800" spc="-30" dirty="0">
                <a:latin typeface="Calibri"/>
                <a:cs typeface="Calibri"/>
              </a:rPr>
              <a:t> </a:t>
            </a:r>
            <a:r>
              <a:rPr lang="en-US" sz="1800" b="1" spc="-10" dirty="0">
                <a:latin typeface="Calibri"/>
                <a:cs typeface="Calibri"/>
              </a:rPr>
              <a:t>generally </a:t>
            </a:r>
            <a:r>
              <a:rPr lang="en-US" sz="1800" b="1" dirty="0">
                <a:latin typeface="Calibri"/>
                <a:cs typeface="Calibri"/>
              </a:rPr>
              <a:t>higher</a:t>
            </a:r>
            <a:r>
              <a:rPr lang="en-US" sz="1800" b="1" spc="-10" dirty="0">
                <a:latin typeface="Calibri"/>
                <a:cs typeface="Calibri"/>
              </a:rPr>
              <a:t> </a:t>
            </a:r>
            <a:r>
              <a:rPr lang="en-US" sz="1800" b="1" dirty="0">
                <a:latin typeface="Calibri"/>
                <a:cs typeface="Calibri"/>
              </a:rPr>
              <a:t>than</a:t>
            </a:r>
            <a:r>
              <a:rPr lang="en-US" sz="1800" b="1" spc="-5" dirty="0">
                <a:latin typeface="Calibri"/>
                <a:cs typeface="Calibri"/>
              </a:rPr>
              <a:t> </a:t>
            </a:r>
            <a:r>
              <a:rPr lang="en-US" sz="1800" b="1" dirty="0">
                <a:latin typeface="Calibri"/>
                <a:cs typeface="Calibri"/>
              </a:rPr>
              <a:t>the</a:t>
            </a:r>
            <a:r>
              <a:rPr lang="en-US" sz="1800" b="1" spc="-15" dirty="0">
                <a:latin typeface="Calibri"/>
                <a:cs typeface="Calibri"/>
              </a:rPr>
              <a:t> </a:t>
            </a:r>
            <a:r>
              <a:rPr lang="en-US" sz="1800" b="1" dirty="0">
                <a:latin typeface="Calibri"/>
                <a:cs typeface="Calibri"/>
              </a:rPr>
              <a:t>government</a:t>
            </a:r>
            <a:r>
              <a:rPr lang="en-US" sz="1800" b="1" spc="-10" dirty="0">
                <a:latin typeface="Calibri"/>
                <a:cs typeface="Calibri"/>
              </a:rPr>
              <a:t> </a:t>
            </a:r>
            <a:r>
              <a:rPr lang="en-US" sz="1800" b="1" dirty="0">
                <a:latin typeface="Calibri"/>
                <a:cs typeface="Calibri"/>
              </a:rPr>
              <a:t>bill</a:t>
            </a:r>
            <a:r>
              <a:rPr lang="en-US" sz="1800" b="1" spc="-25" dirty="0">
                <a:latin typeface="Calibri"/>
                <a:cs typeface="Calibri"/>
              </a:rPr>
              <a:t> </a:t>
            </a:r>
            <a:r>
              <a:rPr lang="en-US" sz="1800" b="1" spc="-20" dirty="0">
                <a:latin typeface="Calibri"/>
                <a:cs typeface="Calibri"/>
              </a:rPr>
              <a:t>rate</a:t>
            </a:r>
          </a:p>
          <a:p>
            <a:pPr marL="12065" marR="829310">
              <a:lnSpc>
                <a:spcPts val="1980"/>
              </a:lnSpc>
              <a:spcBef>
                <a:spcPts val="5"/>
              </a:spcBef>
              <a:tabLst>
                <a:tab pos="297180" algn="l"/>
              </a:tabLst>
            </a:pPr>
            <a:endParaRPr lang="en-US" sz="1800" dirty="0">
              <a:latin typeface="Calibri"/>
              <a:cs typeface="Calibri"/>
            </a:endParaRPr>
          </a:p>
          <a:p>
            <a:pPr marL="297180" indent="-284480">
              <a:lnSpc>
                <a:spcPct val="100000"/>
              </a:lnSpc>
              <a:spcBef>
                <a:spcPts val="100"/>
              </a:spcBef>
              <a:buFont typeface="Arial MT"/>
              <a:buChar char="•"/>
              <a:tabLst>
                <a:tab pos="297180" algn="l"/>
              </a:tabLst>
            </a:pPr>
            <a:r>
              <a:rPr lang="en-US" sz="1800" dirty="0">
                <a:latin typeface="Calibri"/>
                <a:cs typeface="Calibri"/>
              </a:rPr>
              <a:t>The</a:t>
            </a:r>
            <a:r>
              <a:rPr lang="en-US" sz="1800" spc="-30" dirty="0">
                <a:latin typeface="Calibri"/>
                <a:cs typeface="Calibri"/>
              </a:rPr>
              <a:t> </a:t>
            </a:r>
            <a:r>
              <a:rPr lang="en-US" sz="1800" dirty="0">
                <a:latin typeface="Calibri"/>
                <a:cs typeface="Calibri"/>
              </a:rPr>
              <a:t>call</a:t>
            </a:r>
            <a:r>
              <a:rPr lang="en-US" sz="1800" spc="-20" dirty="0">
                <a:latin typeface="Calibri"/>
                <a:cs typeface="Calibri"/>
              </a:rPr>
              <a:t> </a:t>
            </a:r>
            <a:r>
              <a:rPr lang="en-US" sz="1800" dirty="0">
                <a:latin typeface="Calibri"/>
                <a:cs typeface="Calibri"/>
              </a:rPr>
              <a:t>money</a:t>
            </a:r>
            <a:r>
              <a:rPr lang="en-US" sz="1800" spc="-15" dirty="0">
                <a:latin typeface="Calibri"/>
                <a:cs typeface="Calibri"/>
              </a:rPr>
              <a:t> </a:t>
            </a:r>
            <a:r>
              <a:rPr lang="en-US" sz="1800" dirty="0">
                <a:latin typeface="Calibri"/>
                <a:cs typeface="Calibri"/>
              </a:rPr>
              <a:t>rate</a:t>
            </a:r>
            <a:r>
              <a:rPr lang="en-US" sz="1800" spc="-20" dirty="0">
                <a:latin typeface="Calibri"/>
                <a:cs typeface="Calibri"/>
              </a:rPr>
              <a:t> </a:t>
            </a:r>
            <a:r>
              <a:rPr lang="en-US" sz="1800" dirty="0">
                <a:latin typeface="Calibri"/>
                <a:cs typeface="Calibri"/>
              </a:rPr>
              <a:t>is</a:t>
            </a:r>
            <a:r>
              <a:rPr lang="en-US" sz="1800" spc="-15" dirty="0">
                <a:latin typeface="Calibri"/>
                <a:cs typeface="Calibri"/>
              </a:rPr>
              <a:t> </a:t>
            </a:r>
            <a:r>
              <a:rPr lang="en-US" sz="1800" b="1" dirty="0">
                <a:latin typeface="Calibri"/>
                <a:cs typeface="Calibri"/>
              </a:rPr>
              <a:t>lower</a:t>
            </a:r>
            <a:r>
              <a:rPr lang="en-US" sz="1800" b="1" spc="-20" dirty="0">
                <a:latin typeface="Calibri"/>
                <a:cs typeface="Calibri"/>
              </a:rPr>
              <a:t> </a:t>
            </a:r>
            <a:r>
              <a:rPr lang="en-US" sz="1800" b="1" dirty="0">
                <a:latin typeface="Calibri"/>
                <a:cs typeface="Calibri"/>
              </a:rPr>
              <a:t>for</a:t>
            </a:r>
            <a:r>
              <a:rPr lang="en-US" sz="1800" b="1" spc="-20" dirty="0">
                <a:latin typeface="Calibri"/>
                <a:cs typeface="Calibri"/>
              </a:rPr>
              <a:t> </a:t>
            </a:r>
            <a:r>
              <a:rPr lang="en-US" sz="1800" b="1" dirty="0">
                <a:latin typeface="Calibri"/>
                <a:cs typeface="Calibri"/>
              </a:rPr>
              <a:t>larger</a:t>
            </a:r>
            <a:r>
              <a:rPr lang="en-US" sz="1800" b="1" spc="-25" dirty="0">
                <a:latin typeface="Calibri"/>
                <a:cs typeface="Calibri"/>
              </a:rPr>
              <a:t> </a:t>
            </a:r>
            <a:r>
              <a:rPr lang="en-US" sz="1800" b="1" dirty="0">
                <a:latin typeface="Calibri"/>
                <a:cs typeface="Calibri"/>
              </a:rPr>
              <a:t>investors</a:t>
            </a:r>
            <a:r>
              <a:rPr lang="en-US" sz="1800" b="1" spc="-25" dirty="0">
                <a:latin typeface="Calibri"/>
                <a:cs typeface="Calibri"/>
              </a:rPr>
              <a:t> </a:t>
            </a:r>
            <a:r>
              <a:rPr lang="en-US" sz="1800" b="1" dirty="0">
                <a:latin typeface="Calibri"/>
                <a:cs typeface="Calibri"/>
              </a:rPr>
              <a:t>with</a:t>
            </a:r>
            <a:r>
              <a:rPr lang="en-US" sz="1800" b="1" spc="-10" dirty="0">
                <a:latin typeface="Calibri"/>
                <a:cs typeface="Calibri"/>
              </a:rPr>
              <a:t> </a:t>
            </a:r>
            <a:r>
              <a:rPr lang="en-US" sz="1800" b="1" dirty="0">
                <a:latin typeface="Calibri"/>
                <a:cs typeface="Calibri"/>
              </a:rPr>
              <a:t>better</a:t>
            </a:r>
            <a:r>
              <a:rPr lang="en-US" sz="1800" b="1" spc="-20" dirty="0">
                <a:latin typeface="Calibri"/>
                <a:cs typeface="Calibri"/>
              </a:rPr>
              <a:t> </a:t>
            </a:r>
            <a:r>
              <a:rPr lang="en-US" sz="1800" b="1" spc="-10" dirty="0">
                <a:latin typeface="Calibri"/>
                <a:cs typeface="Calibri"/>
              </a:rPr>
              <a:t>collateral</a:t>
            </a:r>
            <a:endParaRPr lang="en-US" sz="1800" dirty="0">
              <a:latin typeface="Calibri"/>
              <a:cs typeface="Calibri"/>
            </a:endParaRPr>
          </a:p>
          <a:p>
            <a:pPr>
              <a:lnSpc>
                <a:spcPct val="100000"/>
              </a:lnSpc>
              <a:spcBef>
                <a:spcPts val="400"/>
              </a:spcBef>
              <a:buFont typeface="Arial MT"/>
              <a:buChar char="•"/>
            </a:pPr>
            <a:endParaRPr lang="en-US" sz="1800" dirty="0">
              <a:latin typeface="Calibri"/>
              <a:cs typeface="Calibri"/>
            </a:endParaRPr>
          </a:p>
          <a:p>
            <a:pPr marL="297180" marR="1241425" indent="-285115">
              <a:lnSpc>
                <a:spcPts val="1970"/>
              </a:lnSpc>
              <a:spcBef>
                <a:spcPts val="5"/>
              </a:spcBef>
              <a:buFont typeface="Arial MT"/>
              <a:buChar char="•"/>
              <a:tabLst>
                <a:tab pos="297180" algn="l"/>
              </a:tabLst>
            </a:pPr>
            <a:r>
              <a:rPr lang="en-US" sz="1800" dirty="0">
                <a:latin typeface="Calibri"/>
                <a:cs typeface="Calibri"/>
              </a:rPr>
              <a:t>At</a:t>
            </a:r>
            <a:r>
              <a:rPr lang="en-US" sz="1800" spc="-40" dirty="0">
                <a:latin typeface="Calibri"/>
                <a:cs typeface="Calibri"/>
              </a:rPr>
              <a:t> </a:t>
            </a:r>
            <a:r>
              <a:rPr lang="en-US" sz="1800" dirty="0">
                <a:latin typeface="Calibri"/>
                <a:cs typeface="Calibri"/>
              </a:rPr>
              <a:t>the</a:t>
            </a:r>
            <a:r>
              <a:rPr lang="en-US" sz="1800" spc="-35" dirty="0">
                <a:latin typeface="Calibri"/>
                <a:cs typeface="Calibri"/>
              </a:rPr>
              <a:t> </a:t>
            </a:r>
            <a:r>
              <a:rPr lang="en-US" sz="1800" dirty="0">
                <a:latin typeface="Calibri"/>
                <a:cs typeface="Calibri"/>
              </a:rPr>
              <a:t>time</a:t>
            </a:r>
            <a:r>
              <a:rPr lang="en-US" sz="1800" spc="-30" dirty="0">
                <a:latin typeface="Calibri"/>
                <a:cs typeface="Calibri"/>
              </a:rPr>
              <a:t> </a:t>
            </a:r>
            <a:r>
              <a:rPr lang="en-US" sz="1800" dirty="0">
                <a:latin typeface="Calibri"/>
                <a:cs typeface="Calibri"/>
              </a:rPr>
              <a:t>of</a:t>
            </a:r>
            <a:r>
              <a:rPr lang="en-US" sz="1800" spc="-35" dirty="0">
                <a:latin typeface="Calibri"/>
                <a:cs typeface="Calibri"/>
              </a:rPr>
              <a:t> </a:t>
            </a:r>
            <a:r>
              <a:rPr lang="en-US" sz="1800" dirty="0">
                <a:latin typeface="Calibri"/>
                <a:cs typeface="Calibri"/>
              </a:rPr>
              <a:t>a</a:t>
            </a:r>
            <a:r>
              <a:rPr lang="en-US" sz="1800" spc="-45" dirty="0">
                <a:latin typeface="Calibri"/>
                <a:cs typeface="Calibri"/>
              </a:rPr>
              <a:t> </a:t>
            </a:r>
            <a:r>
              <a:rPr lang="en-US" sz="1800" dirty="0">
                <a:latin typeface="Calibri"/>
                <a:cs typeface="Calibri"/>
              </a:rPr>
              <a:t>new</a:t>
            </a:r>
            <a:r>
              <a:rPr lang="en-US" sz="1800" spc="-30" dirty="0">
                <a:latin typeface="Calibri"/>
                <a:cs typeface="Calibri"/>
              </a:rPr>
              <a:t> </a:t>
            </a:r>
            <a:r>
              <a:rPr lang="en-US" sz="1800" dirty="0">
                <a:latin typeface="Calibri"/>
                <a:cs typeface="Calibri"/>
              </a:rPr>
              <a:t>margin</a:t>
            </a:r>
            <a:r>
              <a:rPr lang="en-US" sz="1800" spc="-40" dirty="0">
                <a:latin typeface="Calibri"/>
                <a:cs typeface="Calibri"/>
              </a:rPr>
              <a:t> </a:t>
            </a:r>
            <a:r>
              <a:rPr lang="en-US" sz="1800" spc="-10" dirty="0">
                <a:latin typeface="Calibri"/>
                <a:cs typeface="Calibri"/>
              </a:rPr>
              <a:t>purchase,</a:t>
            </a:r>
            <a:r>
              <a:rPr lang="en-US" sz="1800" spc="-35" dirty="0">
                <a:latin typeface="Calibri"/>
                <a:cs typeface="Calibri"/>
              </a:rPr>
              <a:t> </a:t>
            </a:r>
            <a:r>
              <a:rPr lang="en-US" sz="1800" dirty="0">
                <a:latin typeface="Calibri"/>
                <a:cs typeface="Calibri"/>
              </a:rPr>
              <a:t>investors</a:t>
            </a:r>
            <a:r>
              <a:rPr lang="en-US" sz="1800" spc="-45" dirty="0">
                <a:latin typeface="Calibri"/>
                <a:cs typeface="Calibri"/>
              </a:rPr>
              <a:t> </a:t>
            </a:r>
            <a:r>
              <a:rPr lang="en-US" sz="1800" dirty="0">
                <a:latin typeface="Calibri"/>
                <a:cs typeface="Calibri"/>
              </a:rPr>
              <a:t>are</a:t>
            </a:r>
            <a:r>
              <a:rPr lang="en-US" sz="1800" spc="-35" dirty="0">
                <a:latin typeface="Calibri"/>
                <a:cs typeface="Calibri"/>
              </a:rPr>
              <a:t> </a:t>
            </a:r>
            <a:r>
              <a:rPr lang="en-US" sz="1800" dirty="0">
                <a:latin typeface="Calibri"/>
                <a:cs typeface="Calibri"/>
              </a:rPr>
              <a:t>required</a:t>
            </a:r>
            <a:r>
              <a:rPr lang="en-US" sz="1800" spc="-35" dirty="0">
                <a:latin typeface="Calibri"/>
                <a:cs typeface="Calibri"/>
              </a:rPr>
              <a:t> </a:t>
            </a:r>
            <a:r>
              <a:rPr lang="en-US" sz="1800" dirty="0">
                <a:latin typeface="Calibri"/>
                <a:cs typeface="Calibri"/>
              </a:rPr>
              <a:t>to</a:t>
            </a:r>
            <a:r>
              <a:rPr lang="en-US" sz="1800" spc="-40" dirty="0">
                <a:latin typeface="Calibri"/>
                <a:cs typeface="Calibri"/>
              </a:rPr>
              <a:t> </a:t>
            </a:r>
            <a:r>
              <a:rPr lang="en-US" sz="1800" dirty="0">
                <a:latin typeface="Calibri"/>
                <a:cs typeface="Calibri"/>
              </a:rPr>
              <a:t>provide</a:t>
            </a:r>
            <a:r>
              <a:rPr lang="en-US" sz="1800" spc="-35" dirty="0">
                <a:latin typeface="Calibri"/>
                <a:cs typeface="Calibri"/>
              </a:rPr>
              <a:t> </a:t>
            </a:r>
            <a:r>
              <a:rPr lang="en-US" sz="1800" spc="-50" dirty="0">
                <a:latin typeface="Calibri"/>
                <a:cs typeface="Calibri"/>
              </a:rPr>
              <a:t>a </a:t>
            </a:r>
            <a:r>
              <a:rPr lang="en-US" sz="1800" dirty="0">
                <a:latin typeface="Calibri"/>
                <a:cs typeface="Calibri"/>
              </a:rPr>
              <a:t>minimum</a:t>
            </a:r>
            <a:r>
              <a:rPr lang="en-US" sz="1800" spc="-30" dirty="0">
                <a:latin typeface="Calibri"/>
                <a:cs typeface="Calibri"/>
              </a:rPr>
              <a:t> </a:t>
            </a:r>
            <a:r>
              <a:rPr lang="en-US" sz="1800" dirty="0">
                <a:latin typeface="Calibri"/>
                <a:cs typeface="Calibri"/>
              </a:rPr>
              <a:t>amount</a:t>
            </a:r>
            <a:r>
              <a:rPr lang="en-US" sz="1800" spc="-35" dirty="0">
                <a:latin typeface="Calibri"/>
                <a:cs typeface="Calibri"/>
              </a:rPr>
              <a:t> </a:t>
            </a:r>
            <a:r>
              <a:rPr lang="en-US" sz="1800" dirty="0">
                <a:latin typeface="Calibri"/>
                <a:cs typeface="Calibri"/>
              </a:rPr>
              <a:t>of</a:t>
            </a:r>
            <a:r>
              <a:rPr lang="en-US" sz="1800" spc="-35" dirty="0">
                <a:latin typeface="Calibri"/>
                <a:cs typeface="Calibri"/>
              </a:rPr>
              <a:t> </a:t>
            </a:r>
            <a:r>
              <a:rPr lang="en-US" sz="1800" dirty="0">
                <a:latin typeface="Calibri"/>
                <a:cs typeface="Calibri"/>
              </a:rPr>
              <a:t>equity,</a:t>
            </a:r>
            <a:r>
              <a:rPr lang="en-US" sz="1800" spc="-40" dirty="0">
                <a:latin typeface="Calibri"/>
                <a:cs typeface="Calibri"/>
              </a:rPr>
              <a:t> </a:t>
            </a:r>
            <a:r>
              <a:rPr lang="en-US" sz="1800" dirty="0">
                <a:latin typeface="Calibri"/>
                <a:cs typeface="Calibri"/>
              </a:rPr>
              <a:t>referred</a:t>
            </a:r>
            <a:r>
              <a:rPr lang="en-US" sz="1800" spc="-30" dirty="0">
                <a:latin typeface="Calibri"/>
                <a:cs typeface="Calibri"/>
              </a:rPr>
              <a:t> </a:t>
            </a:r>
            <a:r>
              <a:rPr lang="en-US" sz="1800" dirty="0">
                <a:latin typeface="Calibri"/>
                <a:cs typeface="Calibri"/>
              </a:rPr>
              <a:t>to</a:t>
            </a:r>
            <a:r>
              <a:rPr lang="en-US" sz="1800" spc="-35" dirty="0">
                <a:latin typeface="Calibri"/>
                <a:cs typeface="Calibri"/>
              </a:rPr>
              <a:t> </a:t>
            </a:r>
            <a:r>
              <a:rPr lang="en-US" sz="1800" dirty="0">
                <a:latin typeface="Calibri"/>
                <a:cs typeface="Calibri"/>
              </a:rPr>
              <a:t>as</a:t>
            </a:r>
            <a:r>
              <a:rPr lang="en-US" sz="1800" spc="-30" dirty="0">
                <a:latin typeface="Calibri"/>
                <a:cs typeface="Calibri"/>
              </a:rPr>
              <a:t> </a:t>
            </a:r>
            <a:r>
              <a:rPr lang="en-US" sz="1800" dirty="0">
                <a:latin typeface="Calibri"/>
                <a:cs typeface="Calibri"/>
              </a:rPr>
              <a:t>the</a:t>
            </a:r>
            <a:r>
              <a:rPr lang="en-US" sz="1800" spc="-15" dirty="0">
                <a:latin typeface="Calibri"/>
                <a:cs typeface="Calibri"/>
              </a:rPr>
              <a:t> </a:t>
            </a:r>
            <a:r>
              <a:rPr lang="en-US" sz="1800" b="1" dirty="0">
                <a:latin typeface="Calibri"/>
                <a:cs typeface="Calibri"/>
              </a:rPr>
              <a:t>initial</a:t>
            </a:r>
            <a:r>
              <a:rPr lang="en-US" sz="1800" b="1" spc="-30" dirty="0">
                <a:latin typeface="Calibri"/>
                <a:cs typeface="Calibri"/>
              </a:rPr>
              <a:t> </a:t>
            </a:r>
            <a:r>
              <a:rPr lang="en-US" sz="1800" b="1" dirty="0">
                <a:latin typeface="Calibri"/>
                <a:cs typeface="Calibri"/>
              </a:rPr>
              <a:t>margin</a:t>
            </a:r>
            <a:r>
              <a:rPr lang="en-US" sz="1800" b="1" spc="-30" dirty="0">
                <a:latin typeface="Calibri"/>
                <a:cs typeface="Calibri"/>
              </a:rPr>
              <a:t> </a:t>
            </a:r>
            <a:r>
              <a:rPr lang="en-US" sz="1800" b="1" spc="-10" dirty="0">
                <a:latin typeface="Calibri"/>
                <a:cs typeface="Calibri"/>
              </a:rPr>
              <a:t>requirement</a:t>
            </a:r>
            <a:endParaRPr lang="en-US" sz="1800" dirty="0">
              <a:latin typeface="Calibri"/>
              <a:cs typeface="Calibri"/>
            </a:endParaRPr>
          </a:p>
          <a:p>
            <a:pPr marL="297180" indent="-284480">
              <a:lnSpc>
                <a:spcPct val="100000"/>
              </a:lnSpc>
              <a:spcBef>
                <a:spcPts val="2090"/>
              </a:spcBef>
              <a:buFont typeface="Arial MT"/>
              <a:buChar char="•"/>
              <a:tabLst>
                <a:tab pos="297180" algn="l"/>
              </a:tabLst>
            </a:pPr>
            <a:r>
              <a:rPr lang="en-US" sz="1800" dirty="0">
                <a:latin typeface="Calibri"/>
                <a:cs typeface="Calibri"/>
              </a:rPr>
              <a:t>This</a:t>
            </a:r>
            <a:r>
              <a:rPr lang="en-US" sz="1800" spc="-20" dirty="0">
                <a:latin typeface="Calibri"/>
                <a:cs typeface="Calibri"/>
              </a:rPr>
              <a:t> </a:t>
            </a:r>
            <a:r>
              <a:rPr lang="en-US" sz="1800" spc="-10" dirty="0">
                <a:latin typeface="Calibri"/>
                <a:cs typeface="Calibri"/>
              </a:rPr>
              <a:t>requirement</a:t>
            </a:r>
            <a:r>
              <a:rPr lang="en-US" sz="1800" spc="-15" dirty="0">
                <a:latin typeface="Calibri"/>
                <a:cs typeface="Calibri"/>
              </a:rPr>
              <a:t> </a:t>
            </a:r>
            <a:r>
              <a:rPr lang="en-US" sz="1800" b="1" dirty="0">
                <a:latin typeface="Calibri"/>
                <a:cs typeface="Calibri"/>
              </a:rPr>
              <a:t>may</a:t>
            </a:r>
            <a:r>
              <a:rPr lang="en-US" sz="1800" b="1" spc="-10" dirty="0">
                <a:latin typeface="Calibri"/>
                <a:cs typeface="Calibri"/>
              </a:rPr>
              <a:t> </a:t>
            </a:r>
            <a:r>
              <a:rPr lang="en-US" sz="1800" b="1" dirty="0">
                <a:latin typeface="Calibri"/>
                <a:cs typeface="Calibri"/>
              </a:rPr>
              <a:t>be</a:t>
            </a:r>
            <a:r>
              <a:rPr lang="en-US" sz="1800" b="1" spc="-10" dirty="0">
                <a:latin typeface="Calibri"/>
                <a:cs typeface="Calibri"/>
              </a:rPr>
              <a:t> </a:t>
            </a:r>
            <a:r>
              <a:rPr lang="en-US" sz="1800" b="1" dirty="0">
                <a:latin typeface="Calibri"/>
                <a:cs typeface="Calibri"/>
              </a:rPr>
              <a:t>set</a:t>
            </a:r>
            <a:r>
              <a:rPr lang="en-US" sz="1800" b="1" spc="-25" dirty="0">
                <a:latin typeface="Calibri"/>
                <a:cs typeface="Calibri"/>
              </a:rPr>
              <a:t> </a:t>
            </a:r>
            <a:r>
              <a:rPr lang="en-US" sz="1800" b="1" dirty="0">
                <a:latin typeface="Calibri"/>
                <a:cs typeface="Calibri"/>
              </a:rPr>
              <a:t>by</a:t>
            </a:r>
            <a:r>
              <a:rPr lang="en-US" sz="1800" b="1" spc="-30" dirty="0">
                <a:latin typeface="Calibri"/>
                <a:cs typeface="Calibri"/>
              </a:rPr>
              <a:t> </a:t>
            </a:r>
            <a:r>
              <a:rPr lang="en-US" sz="1800" b="1" dirty="0">
                <a:latin typeface="Calibri"/>
                <a:cs typeface="Calibri"/>
              </a:rPr>
              <a:t>the</a:t>
            </a:r>
            <a:r>
              <a:rPr lang="en-US" sz="1800" b="1" spc="-5" dirty="0">
                <a:latin typeface="Calibri"/>
                <a:cs typeface="Calibri"/>
              </a:rPr>
              <a:t> </a:t>
            </a:r>
            <a:r>
              <a:rPr lang="en-US" sz="1800" b="1" dirty="0">
                <a:latin typeface="Calibri"/>
                <a:cs typeface="Calibri"/>
              </a:rPr>
              <a:t>government</a:t>
            </a:r>
            <a:r>
              <a:rPr lang="en-US" sz="1800" dirty="0">
                <a:latin typeface="Calibri"/>
                <a:cs typeface="Calibri"/>
              </a:rPr>
              <a:t>,</a:t>
            </a:r>
            <a:r>
              <a:rPr lang="en-US" sz="1800" spc="-20" dirty="0">
                <a:latin typeface="Calibri"/>
                <a:cs typeface="Calibri"/>
              </a:rPr>
              <a:t> </a:t>
            </a:r>
            <a:r>
              <a:rPr lang="en-US" sz="1800" dirty="0">
                <a:latin typeface="Calibri"/>
                <a:cs typeface="Calibri"/>
              </a:rPr>
              <a:t>exchange,</a:t>
            </a:r>
            <a:r>
              <a:rPr lang="en-US" sz="1800" spc="-15" dirty="0">
                <a:latin typeface="Calibri"/>
                <a:cs typeface="Calibri"/>
              </a:rPr>
              <a:t> </a:t>
            </a:r>
            <a:r>
              <a:rPr lang="en-US" sz="1800" spc="-10" dirty="0">
                <a:latin typeface="Calibri"/>
                <a:cs typeface="Calibri"/>
              </a:rPr>
              <a:t>clearinghouse,</a:t>
            </a:r>
            <a:r>
              <a:rPr lang="en-US" sz="1800" spc="-15" dirty="0">
                <a:latin typeface="Calibri"/>
                <a:cs typeface="Calibri"/>
              </a:rPr>
              <a:t> </a:t>
            </a:r>
            <a:r>
              <a:rPr lang="en-US" sz="1800" dirty="0">
                <a:latin typeface="Calibri"/>
                <a:cs typeface="Calibri"/>
              </a:rPr>
              <a:t>or</a:t>
            </a:r>
            <a:r>
              <a:rPr lang="en-US" sz="1800" spc="-15" dirty="0">
                <a:latin typeface="Calibri"/>
                <a:cs typeface="Calibri"/>
              </a:rPr>
              <a:t> </a:t>
            </a:r>
            <a:r>
              <a:rPr lang="en-US" sz="1800" spc="-10" dirty="0">
                <a:latin typeface="Calibri"/>
                <a:cs typeface="Calibri"/>
              </a:rPr>
              <a:t>broker.</a:t>
            </a:r>
            <a:endParaRPr lang="en-US" sz="1800" dirty="0">
              <a:latin typeface="Calibri"/>
              <a:cs typeface="Calibri"/>
            </a:endParaRPr>
          </a:p>
          <a:p>
            <a:pPr marL="297180">
              <a:lnSpc>
                <a:spcPct val="100000"/>
              </a:lnSpc>
              <a:spcBef>
                <a:spcPts val="10"/>
              </a:spcBef>
            </a:pPr>
            <a:r>
              <a:rPr lang="en-US" sz="1800" b="1" dirty="0">
                <a:latin typeface="Calibri"/>
                <a:cs typeface="Calibri"/>
              </a:rPr>
              <a:t>Lower</a:t>
            </a:r>
            <a:r>
              <a:rPr lang="en-US" sz="1800" b="1" spc="-20" dirty="0">
                <a:latin typeface="Calibri"/>
                <a:cs typeface="Calibri"/>
              </a:rPr>
              <a:t> </a:t>
            </a:r>
            <a:r>
              <a:rPr lang="en-US" sz="1800" b="1" dirty="0">
                <a:latin typeface="Calibri"/>
                <a:cs typeface="Calibri"/>
              </a:rPr>
              <a:t>risk</a:t>
            </a:r>
            <a:r>
              <a:rPr lang="en-US" sz="1800" b="1" spc="-15" dirty="0">
                <a:latin typeface="Calibri"/>
                <a:cs typeface="Calibri"/>
              </a:rPr>
              <a:t> </a:t>
            </a:r>
            <a:r>
              <a:rPr lang="en-US" sz="1800" b="1" dirty="0">
                <a:latin typeface="Calibri"/>
                <a:cs typeface="Calibri"/>
              </a:rPr>
              <a:t>in</a:t>
            </a:r>
            <a:r>
              <a:rPr lang="en-US" sz="1800" b="1" spc="-10" dirty="0">
                <a:latin typeface="Calibri"/>
                <a:cs typeface="Calibri"/>
              </a:rPr>
              <a:t> </a:t>
            </a:r>
            <a:r>
              <a:rPr lang="en-US" sz="1800" b="1" dirty="0">
                <a:latin typeface="Calibri"/>
                <a:cs typeface="Calibri"/>
              </a:rPr>
              <a:t>an</a:t>
            </a:r>
            <a:r>
              <a:rPr lang="en-US" sz="1800" b="1" spc="-20" dirty="0">
                <a:latin typeface="Calibri"/>
                <a:cs typeface="Calibri"/>
              </a:rPr>
              <a:t> </a:t>
            </a:r>
            <a:r>
              <a:rPr lang="en-US" sz="1800" b="1" dirty="0">
                <a:latin typeface="Calibri"/>
                <a:cs typeface="Calibri"/>
              </a:rPr>
              <a:t>investor’s</a:t>
            </a:r>
            <a:r>
              <a:rPr lang="en-US" sz="1800" b="1" spc="-15" dirty="0">
                <a:latin typeface="Calibri"/>
                <a:cs typeface="Calibri"/>
              </a:rPr>
              <a:t> </a:t>
            </a:r>
            <a:r>
              <a:rPr lang="en-US" sz="1800" b="1" dirty="0">
                <a:latin typeface="Calibri"/>
                <a:cs typeface="Calibri"/>
              </a:rPr>
              <a:t>portfolio</a:t>
            </a:r>
            <a:r>
              <a:rPr lang="en-US" sz="1800" b="1" spc="-10" dirty="0">
                <a:latin typeface="Calibri"/>
                <a:cs typeface="Calibri"/>
              </a:rPr>
              <a:t> </a:t>
            </a:r>
            <a:r>
              <a:rPr lang="en-US" sz="1800" b="1" dirty="0">
                <a:latin typeface="Calibri"/>
                <a:cs typeface="Calibri"/>
              </a:rPr>
              <a:t>will</a:t>
            </a:r>
            <a:r>
              <a:rPr lang="en-US" sz="1800" b="1" spc="-10" dirty="0">
                <a:latin typeface="Calibri"/>
                <a:cs typeface="Calibri"/>
              </a:rPr>
              <a:t> </a:t>
            </a:r>
            <a:r>
              <a:rPr lang="en-US" sz="1800" b="1" dirty="0">
                <a:latin typeface="Calibri"/>
                <a:cs typeface="Calibri"/>
              </a:rPr>
              <a:t>often</a:t>
            </a:r>
            <a:r>
              <a:rPr lang="en-US" sz="1800" b="1" spc="-15" dirty="0">
                <a:latin typeface="Calibri"/>
                <a:cs typeface="Calibri"/>
              </a:rPr>
              <a:t> </a:t>
            </a:r>
            <a:r>
              <a:rPr lang="en-US" sz="1800" b="1" dirty="0">
                <a:latin typeface="Calibri"/>
                <a:cs typeface="Calibri"/>
              </a:rPr>
              <a:t>result</a:t>
            </a:r>
            <a:r>
              <a:rPr lang="en-US" sz="1800" b="1" spc="-25" dirty="0">
                <a:latin typeface="Calibri"/>
                <a:cs typeface="Calibri"/>
              </a:rPr>
              <a:t> </a:t>
            </a:r>
            <a:r>
              <a:rPr lang="en-US" sz="1800" b="1" dirty="0">
                <a:latin typeface="Calibri"/>
                <a:cs typeface="Calibri"/>
              </a:rPr>
              <a:t>in</a:t>
            </a:r>
            <a:r>
              <a:rPr lang="en-US" sz="1800" b="1" spc="-5" dirty="0">
                <a:latin typeface="Calibri"/>
                <a:cs typeface="Calibri"/>
              </a:rPr>
              <a:t> </a:t>
            </a:r>
            <a:r>
              <a:rPr lang="en-US" sz="1800" b="1" dirty="0">
                <a:latin typeface="Calibri"/>
                <a:cs typeface="Calibri"/>
              </a:rPr>
              <a:t>the</a:t>
            </a:r>
            <a:r>
              <a:rPr lang="en-US" sz="1800" b="1" spc="-20" dirty="0">
                <a:latin typeface="Calibri"/>
                <a:cs typeface="Calibri"/>
              </a:rPr>
              <a:t> </a:t>
            </a:r>
            <a:r>
              <a:rPr lang="en-US" sz="1800" b="1" dirty="0">
                <a:latin typeface="Calibri"/>
                <a:cs typeface="Calibri"/>
              </a:rPr>
              <a:t>broker</a:t>
            </a:r>
            <a:r>
              <a:rPr lang="en-US" sz="1800" b="1" spc="-20" dirty="0">
                <a:latin typeface="Calibri"/>
                <a:cs typeface="Calibri"/>
              </a:rPr>
              <a:t> </a:t>
            </a:r>
            <a:r>
              <a:rPr lang="en-US" sz="1800" b="1" dirty="0">
                <a:latin typeface="Calibri"/>
                <a:cs typeface="Calibri"/>
              </a:rPr>
              <a:t>lending</a:t>
            </a:r>
            <a:r>
              <a:rPr lang="en-US" sz="1800" b="1" spc="-15" dirty="0">
                <a:latin typeface="Calibri"/>
                <a:cs typeface="Calibri"/>
              </a:rPr>
              <a:t> </a:t>
            </a:r>
            <a:r>
              <a:rPr lang="en-US" sz="1800" b="1" dirty="0">
                <a:latin typeface="Calibri"/>
                <a:cs typeface="Calibri"/>
              </a:rPr>
              <a:t>more</a:t>
            </a:r>
            <a:r>
              <a:rPr lang="en-US" sz="1800" b="1" spc="-15" dirty="0">
                <a:latin typeface="Calibri"/>
                <a:cs typeface="Calibri"/>
              </a:rPr>
              <a:t> </a:t>
            </a:r>
            <a:r>
              <a:rPr lang="en-US" sz="1800" b="1" spc="-10" dirty="0">
                <a:latin typeface="Calibri"/>
                <a:cs typeface="Calibri"/>
              </a:rPr>
              <a:t>funds</a:t>
            </a:r>
            <a:endParaRPr lang="en-US" sz="1800" dirty="0">
              <a:latin typeface="Calibri"/>
              <a:cs typeface="Calibri"/>
            </a:endParaRPr>
          </a:p>
          <a:p>
            <a:pPr>
              <a:lnSpc>
                <a:spcPct val="100000"/>
              </a:lnSpc>
              <a:spcBef>
                <a:spcPts val="385"/>
              </a:spcBef>
            </a:pPr>
            <a:endParaRPr lang="en-US" sz="1800" dirty="0">
              <a:latin typeface="Calibri"/>
              <a:cs typeface="Calibri"/>
            </a:endParaRPr>
          </a:p>
          <a:p>
            <a:pPr marL="297180" marR="427990" indent="-285115">
              <a:lnSpc>
                <a:spcPts val="1980"/>
              </a:lnSpc>
              <a:buFont typeface="Arial MT"/>
              <a:buChar char="•"/>
              <a:tabLst>
                <a:tab pos="297180" algn="l"/>
              </a:tabLst>
            </a:pPr>
            <a:r>
              <a:rPr lang="en-US" sz="1800" dirty="0">
                <a:latin typeface="Calibri"/>
                <a:cs typeface="Calibri"/>
              </a:rPr>
              <a:t>The</a:t>
            </a:r>
            <a:r>
              <a:rPr lang="en-US" sz="1800" spc="-25" dirty="0">
                <a:latin typeface="Calibri"/>
                <a:cs typeface="Calibri"/>
              </a:rPr>
              <a:t> </a:t>
            </a:r>
            <a:r>
              <a:rPr lang="en-US" sz="1800" dirty="0">
                <a:latin typeface="Calibri"/>
                <a:cs typeface="Calibri"/>
              </a:rPr>
              <a:t>use</a:t>
            </a:r>
            <a:r>
              <a:rPr lang="en-US" sz="1800" spc="-25" dirty="0">
                <a:latin typeface="Calibri"/>
                <a:cs typeface="Calibri"/>
              </a:rPr>
              <a:t> </a:t>
            </a:r>
            <a:r>
              <a:rPr lang="en-US" sz="1800" dirty="0">
                <a:latin typeface="Calibri"/>
                <a:cs typeface="Calibri"/>
              </a:rPr>
              <a:t>of</a:t>
            </a:r>
            <a:r>
              <a:rPr lang="en-US" sz="1800" spc="-30" dirty="0">
                <a:latin typeface="Calibri"/>
                <a:cs typeface="Calibri"/>
              </a:rPr>
              <a:t> </a:t>
            </a:r>
            <a:r>
              <a:rPr lang="en-US" sz="1800" dirty="0">
                <a:latin typeface="Calibri"/>
                <a:cs typeface="Calibri"/>
              </a:rPr>
              <a:t>leverage</a:t>
            </a:r>
            <a:r>
              <a:rPr lang="en-US" sz="1800" spc="-10" dirty="0">
                <a:latin typeface="Calibri"/>
                <a:cs typeface="Calibri"/>
              </a:rPr>
              <a:t> </a:t>
            </a:r>
            <a:r>
              <a:rPr lang="en-US" sz="1800" b="1" dirty="0">
                <a:latin typeface="Calibri"/>
                <a:cs typeface="Calibri"/>
              </a:rPr>
              <a:t>magnifies</a:t>
            </a:r>
            <a:r>
              <a:rPr lang="en-US" sz="1800" b="1" spc="-25" dirty="0">
                <a:latin typeface="Calibri"/>
                <a:cs typeface="Calibri"/>
              </a:rPr>
              <a:t> </a:t>
            </a:r>
            <a:r>
              <a:rPr lang="en-US" sz="1800" b="1" dirty="0">
                <a:latin typeface="Calibri"/>
                <a:cs typeface="Calibri"/>
              </a:rPr>
              <a:t>both</a:t>
            </a:r>
            <a:r>
              <a:rPr lang="en-US" sz="1800" b="1" spc="-25" dirty="0">
                <a:latin typeface="Calibri"/>
                <a:cs typeface="Calibri"/>
              </a:rPr>
              <a:t> </a:t>
            </a:r>
            <a:r>
              <a:rPr lang="en-US" sz="1800" b="1" dirty="0">
                <a:latin typeface="Calibri"/>
                <a:cs typeface="Calibri"/>
              </a:rPr>
              <a:t>the</a:t>
            </a:r>
            <a:r>
              <a:rPr lang="en-US" sz="1800" b="1" spc="-25" dirty="0">
                <a:latin typeface="Calibri"/>
                <a:cs typeface="Calibri"/>
              </a:rPr>
              <a:t> </a:t>
            </a:r>
            <a:r>
              <a:rPr lang="en-US" sz="1800" b="1" dirty="0">
                <a:latin typeface="Calibri"/>
                <a:cs typeface="Calibri"/>
              </a:rPr>
              <a:t>gains</a:t>
            </a:r>
            <a:r>
              <a:rPr lang="en-US" sz="1800" b="1" spc="-20" dirty="0">
                <a:latin typeface="Calibri"/>
                <a:cs typeface="Calibri"/>
              </a:rPr>
              <a:t> </a:t>
            </a:r>
            <a:r>
              <a:rPr lang="en-US" sz="1800" b="1" dirty="0">
                <a:latin typeface="Calibri"/>
                <a:cs typeface="Calibri"/>
              </a:rPr>
              <a:t>and</a:t>
            </a:r>
            <a:r>
              <a:rPr lang="en-US" sz="1800" b="1" spc="-25" dirty="0">
                <a:latin typeface="Calibri"/>
                <a:cs typeface="Calibri"/>
              </a:rPr>
              <a:t> </a:t>
            </a:r>
            <a:r>
              <a:rPr lang="en-US" sz="1800" b="1" dirty="0">
                <a:latin typeface="Calibri"/>
                <a:cs typeface="Calibri"/>
              </a:rPr>
              <a:t>losses</a:t>
            </a:r>
            <a:r>
              <a:rPr lang="en-US" sz="1800" b="1" spc="-15" dirty="0">
                <a:latin typeface="Calibri"/>
                <a:cs typeface="Calibri"/>
              </a:rPr>
              <a:t> </a:t>
            </a:r>
            <a:r>
              <a:rPr lang="en-US" sz="1800" dirty="0">
                <a:latin typeface="Calibri"/>
                <a:cs typeface="Calibri"/>
              </a:rPr>
              <a:t>from</a:t>
            </a:r>
            <a:r>
              <a:rPr lang="en-US" sz="1800" spc="-25" dirty="0">
                <a:latin typeface="Calibri"/>
                <a:cs typeface="Calibri"/>
              </a:rPr>
              <a:t> </a:t>
            </a:r>
            <a:r>
              <a:rPr lang="en-US" sz="1800" dirty="0">
                <a:latin typeface="Calibri"/>
                <a:cs typeface="Calibri"/>
              </a:rPr>
              <a:t>changes</a:t>
            </a:r>
            <a:r>
              <a:rPr lang="en-US" sz="1800" spc="-15" dirty="0">
                <a:latin typeface="Calibri"/>
                <a:cs typeface="Calibri"/>
              </a:rPr>
              <a:t> </a:t>
            </a:r>
            <a:r>
              <a:rPr lang="en-US" sz="1800" dirty="0">
                <a:latin typeface="Calibri"/>
                <a:cs typeface="Calibri"/>
              </a:rPr>
              <a:t>in</a:t>
            </a:r>
            <a:r>
              <a:rPr lang="en-US" sz="1800" spc="-30" dirty="0">
                <a:latin typeface="Calibri"/>
                <a:cs typeface="Calibri"/>
              </a:rPr>
              <a:t> </a:t>
            </a:r>
            <a:r>
              <a:rPr lang="en-US" sz="1800" dirty="0">
                <a:latin typeface="Calibri"/>
                <a:cs typeface="Calibri"/>
              </a:rPr>
              <a:t>the</a:t>
            </a:r>
            <a:r>
              <a:rPr lang="en-US" sz="1800" spc="-25" dirty="0">
                <a:latin typeface="Calibri"/>
                <a:cs typeface="Calibri"/>
              </a:rPr>
              <a:t> </a:t>
            </a:r>
            <a:r>
              <a:rPr lang="en-US" sz="1800" spc="-10" dirty="0">
                <a:latin typeface="Calibri"/>
                <a:cs typeface="Calibri"/>
              </a:rPr>
              <a:t>value </a:t>
            </a:r>
            <a:r>
              <a:rPr lang="en-US" sz="1800" dirty="0">
                <a:latin typeface="Calibri"/>
                <a:cs typeface="Calibri"/>
              </a:rPr>
              <a:t>of</a:t>
            </a:r>
            <a:r>
              <a:rPr lang="en-US" sz="1800" spc="-50" dirty="0">
                <a:latin typeface="Calibri"/>
                <a:cs typeface="Calibri"/>
              </a:rPr>
              <a:t> </a:t>
            </a:r>
            <a:r>
              <a:rPr lang="en-US" sz="1800" dirty="0">
                <a:latin typeface="Calibri"/>
                <a:cs typeface="Calibri"/>
              </a:rPr>
              <a:t>the</a:t>
            </a:r>
            <a:r>
              <a:rPr lang="en-US" sz="1800" spc="-35" dirty="0">
                <a:latin typeface="Calibri"/>
                <a:cs typeface="Calibri"/>
              </a:rPr>
              <a:t> </a:t>
            </a:r>
            <a:r>
              <a:rPr lang="en-US" sz="1800" dirty="0">
                <a:latin typeface="Calibri"/>
                <a:cs typeface="Calibri"/>
              </a:rPr>
              <a:t>underlying</a:t>
            </a:r>
            <a:r>
              <a:rPr lang="en-US" sz="1800" spc="-40" dirty="0">
                <a:latin typeface="Calibri"/>
                <a:cs typeface="Calibri"/>
              </a:rPr>
              <a:t> </a:t>
            </a:r>
            <a:r>
              <a:rPr lang="en-US" sz="1800" spc="-10" dirty="0">
                <a:latin typeface="Calibri"/>
                <a:cs typeface="Calibri"/>
              </a:rPr>
              <a:t>asset</a:t>
            </a:r>
            <a:endParaRPr lang="en-US" sz="1800" dirty="0">
              <a:latin typeface="Calibri"/>
              <a:cs typeface="Calibri"/>
            </a:endParaRPr>
          </a:p>
          <a:p>
            <a:pPr>
              <a:lnSpc>
                <a:spcPct val="100000"/>
              </a:lnSpc>
              <a:spcBef>
                <a:spcPts val="325"/>
              </a:spcBef>
              <a:buFont typeface="Arial MT"/>
              <a:buChar char="•"/>
            </a:pPr>
            <a:endParaRPr lang="en-US" sz="1800" dirty="0">
              <a:latin typeface="Calibri"/>
              <a:cs typeface="Calibri"/>
            </a:endParaRPr>
          </a:p>
          <a:p>
            <a:pPr marL="297180" marR="5080" indent="-285115">
              <a:lnSpc>
                <a:spcPts val="1980"/>
              </a:lnSpc>
              <a:buFont typeface="Arial MT"/>
              <a:buChar char="•"/>
              <a:tabLst>
                <a:tab pos="297180" algn="l"/>
              </a:tabLst>
            </a:pPr>
            <a:r>
              <a:rPr lang="en-US" sz="1800" dirty="0">
                <a:latin typeface="Calibri"/>
                <a:cs typeface="Calibri"/>
              </a:rPr>
              <a:t>The</a:t>
            </a:r>
            <a:r>
              <a:rPr lang="en-US" sz="1800" spc="-10" dirty="0">
                <a:latin typeface="Calibri"/>
                <a:cs typeface="Calibri"/>
              </a:rPr>
              <a:t> </a:t>
            </a:r>
            <a:r>
              <a:rPr lang="en-US" sz="1800" b="1" dirty="0">
                <a:latin typeface="Calibri"/>
                <a:cs typeface="Calibri"/>
              </a:rPr>
              <a:t>additional</a:t>
            </a:r>
            <a:r>
              <a:rPr lang="en-US" sz="1800" b="1" spc="-15" dirty="0">
                <a:latin typeface="Calibri"/>
                <a:cs typeface="Calibri"/>
              </a:rPr>
              <a:t> </a:t>
            </a:r>
            <a:r>
              <a:rPr lang="en-US" sz="1800" b="1" dirty="0">
                <a:latin typeface="Calibri"/>
                <a:cs typeface="Calibri"/>
              </a:rPr>
              <a:t>risk</a:t>
            </a:r>
            <a:r>
              <a:rPr lang="en-US" sz="1800" b="1" spc="-20" dirty="0">
                <a:latin typeface="Calibri"/>
                <a:cs typeface="Calibri"/>
              </a:rPr>
              <a:t> </a:t>
            </a:r>
            <a:r>
              <a:rPr lang="en-US" sz="1800" b="1" dirty="0">
                <a:latin typeface="Calibri"/>
                <a:cs typeface="Calibri"/>
              </a:rPr>
              <a:t>from</a:t>
            </a:r>
            <a:r>
              <a:rPr lang="en-US" sz="1800" b="1" spc="-20" dirty="0">
                <a:latin typeface="Calibri"/>
                <a:cs typeface="Calibri"/>
              </a:rPr>
              <a:t> </a:t>
            </a:r>
            <a:r>
              <a:rPr lang="en-US" sz="1800" b="1" dirty="0">
                <a:latin typeface="Calibri"/>
                <a:cs typeface="Calibri"/>
              </a:rPr>
              <a:t>the</a:t>
            </a:r>
            <a:r>
              <a:rPr lang="en-US" sz="1800" b="1" spc="-15" dirty="0">
                <a:latin typeface="Calibri"/>
                <a:cs typeface="Calibri"/>
              </a:rPr>
              <a:t> </a:t>
            </a:r>
            <a:r>
              <a:rPr lang="en-US" sz="1800" b="1" dirty="0">
                <a:latin typeface="Calibri"/>
                <a:cs typeface="Calibri"/>
              </a:rPr>
              <a:t>use</a:t>
            </a:r>
            <a:r>
              <a:rPr lang="en-US" sz="1800" b="1" spc="-20" dirty="0">
                <a:latin typeface="Calibri"/>
                <a:cs typeface="Calibri"/>
              </a:rPr>
              <a:t> </a:t>
            </a:r>
            <a:r>
              <a:rPr lang="en-US" sz="1800" b="1" dirty="0">
                <a:latin typeface="Calibri"/>
                <a:cs typeface="Calibri"/>
              </a:rPr>
              <a:t>of</a:t>
            </a:r>
            <a:r>
              <a:rPr lang="en-US" sz="1800" b="1" spc="-20" dirty="0">
                <a:latin typeface="Calibri"/>
                <a:cs typeface="Calibri"/>
              </a:rPr>
              <a:t> </a:t>
            </a:r>
            <a:r>
              <a:rPr lang="en-US" sz="1800" b="1" dirty="0">
                <a:latin typeface="Calibri"/>
                <a:cs typeface="Calibri"/>
              </a:rPr>
              <a:t>borrowed</a:t>
            </a:r>
            <a:r>
              <a:rPr lang="en-US" sz="1800" b="1" spc="-15" dirty="0">
                <a:latin typeface="Calibri"/>
                <a:cs typeface="Calibri"/>
              </a:rPr>
              <a:t> </a:t>
            </a:r>
            <a:r>
              <a:rPr lang="en-US" sz="1800" b="1" dirty="0">
                <a:latin typeface="Calibri"/>
                <a:cs typeface="Calibri"/>
              </a:rPr>
              <a:t>funds </a:t>
            </a:r>
            <a:r>
              <a:rPr lang="en-US" sz="1800" dirty="0">
                <a:latin typeface="Calibri"/>
                <a:cs typeface="Calibri"/>
              </a:rPr>
              <a:t>is</a:t>
            </a:r>
            <a:r>
              <a:rPr lang="en-US" sz="1800" spc="-10" dirty="0">
                <a:latin typeface="Calibri"/>
                <a:cs typeface="Calibri"/>
              </a:rPr>
              <a:t> </a:t>
            </a:r>
            <a:r>
              <a:rPr lang="en-US" sz="1800" dirty="0">
                <a:latin typeface="Calibri"/>
                <a:cs typeface="Calibri"/>
              </a:rPr>
              <a:t>referred</a:t>
            </a:r>
            <a:r>
              <a:rPr lang="en-US" sz="1800" spc="-15" dirty="0">
                <a:latin typeface="Calibri"/>
                <a:cs typeface="Calibri"/>
              </a:rPr>
              <a:t> </a:t>
            </a:r>
            <a:r>
              <a:rPr lang="en-US" sz="1800" dirty="0">
                <a:latin typeface="Calibri"/>
                <a:cs typeface="Calibri"/>
              </a:rPr>
              <a:t>to</a:t>
            </a:r>
            <a:r>
              <a:rPr lang="en-US" sz="1800" spc="-30" dirty="0">
                <a:latin typeface="Calibri"/>
                <a:cs typeface="Calibri"/>
              </a:rPr>
              <a:t> </a:t>
            </a:r>
            <a:r>
              <a:rPr lang="en-US" sz="1800" dirty="0">
                <a:latin typeface="Calibri"/>
                <a:cs typeface="Calibri"/>
              </a:rPr>
              <a:t>as</a:t>
            </a:r>
            <a:r>
              <a:rPr lang="en-US" sz="1800" spc="-15" dirty="0">
                <a:latin typeface="Calibri"/>
                <a:cs typeface="Calibri"/>
              </a:rPr>
              <a:t> </a:t>
            </a:r>
            <a:r>
              <a:rPr lang="en-US" sz="1800" dirty="0">
                <a:latin typeface="Calibri"/>
                <a:cs typeface="Calibri"/>
              </a:rPr>
              <a:t>risk</a:t>
            </a:r>
            <a:r>
              <a:rPr lang="en-US" sz="1800" spc="-15" dirty="0">
                <a:latin typeface="Calibri"/>
                <a:cs typeface="Calibri"/>
              </a:rPr>
              <a:t> </a:t>
            </a:r>
            <a:r>
              <a:rPr lang="en-US" sz="1800" dirty="0">
                <a:latin typeface="Calibri"/>
                <a:cs typeface="Calibri"/>
              </a:rPr>
              <a:t>from</a:t>
            </a:r>
            <a:r>
              <a:rPr lang="en-US" sz="1800" spc="-5" dirty="0">
                <a:latin typeface="Calibri"/>
                <a:cs typeface="Calibri"/>
              </a:rPr>
              <a:t> </a:t>
            </a:r>
            <a:r>
              <a:rPr lang="en-US" sz="1800" b="1" spc="-10" dirty="0">
                <a:latin typeface="Calibri"/>
                <a:cs typeface="Calibri"/>
              </a:rPr>
              <a:t>financial leverage</a:t>
            </a:r>
            <a:endParaRPr lang="en-US" sz="1800" dirty="0">
              <a:latin typeface="Calibri"/>
              <a:cs typeface="Calibri"/>
            </a:endParaRPr>
          </a:p>
          <a:p>
            <a:pPr marL="297180" marR="5080" indent="-285115">
              <a:lnSpc>
                <a:spcPts val="1980"/>
              </a:lnSpc>
              <a:buFont typeface="Arial MT"/>
              <a:buChar char="•"/>
              <a:tabLst>
                <a:tab pos="297180" algn="l"/>
              </a:tabLst>
            </a:pPr>
            <a:endParaRPr dirty="0">
              <a:latin typeface="Calibri"/>
              <a:cs typeface="Calibri"/>
            </a:endParaRPr>
          </a:p>
        </p:txBody>
      </p:sp>
      <p:pic>
        <p:nvPicPr>
          <p:cNvPr id="4" name="Picture 3">
            <a:extLst>
              <a:ext uri="{FF2B5EF4-FFF2-40B4-BE49-F238E27FC236}">
                <a16:creationId xmlns:a16="http://schemas.microsoft.com/office/drawing/2014/main" id="{F34AC2D8-3184-0E46-17E5-24A23D79AC55}"/>
              </a:ext>
            </a:extLst>
          </p:cNvPr>
          <p:cNvPicPr>
            <a:picLocks noChangeAspect="1"/>
          </p:cNvPicPr>
          <p:nvPr/>
        </p:nvPicPr>
        <p:blipFill>
          <a:blip r:embed="rId2"/>
          <a:stretch>
            <a:fillRect/>
          </a:stretch>
        </p:blipFill>
        <p:spPr>
          <a:xfrm>
            <a:off x="9369307" y="57150"/>
            <a:ext cx="2822693" cy="57917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0843" y="506437"/>
            <a:ext cx="11155679" cy="5670526"/>
          </a:xfrm>
        </p:spPr>
        <p:txBody>
          <a:bodyPr>
            <a:normAutofit fontScale="92500" lnSpcReduction="20000"/>
          </a:bodyPr>
          <a:lstStyle/>
          <a:p>
            <a:pPr marL="0" indent="0" algn="just">
              <a:buNone/>
            </a:pPr>
            <a:r>
              <a:rPr lang="en-US" dirty="0">
                <a:solidFill>
                  <a:srgbClr val="FF0000"/>
                </a:solidFill>
              </a:rPr>
              <a:t>5.   Commodities</a:t>
            </a:r>
          </a:p>
          <a:p>
            <a:pPr marL="0" indent="0" algn="just">
              <a:lnSpc>
                <a:spcPct val="110000"/>
              </a:lnSpc>
              <a:buNone/>
            </a:pPr>
            <a:r>
              <a:rPr lang="en-US" dirty="0"/>
              <a:t>Commodities are generally homogeneous products irrespective of the geographical or physical market where they are being sold. For example, agricultural products such as corn, soybeans, and wheat, and energy products such as crude oil, natural gas, and gasoline, are considered commodities, as are precious metals such as gold and silver.</a:t>
            </a:r>
          </a:p>
          <a:p>
            <a:pPr marL="0" indent="0" algn="just">
              <a:lnSpc>
                <a:spcPct val="110000"/>
              </a:lnSpc>
              <a:buNone/>
            </a:pPr>
            <a:r>
              <a:rPr lang="en-US" dirty="0"/>
              <a:t>The price of a commodity is chiefly determined by the supply of and demand for the commodity. The rate of change to the supply and demand conditions for a commodity varies widely. For example, a drought in a country’s farming region over several months leads to a decrease in corn growth, resulting in a decrease in the number of bushels of corn that would come to market for a prolonged period of time. As long as the demand for corn stays the same or increases, the price of corn due to its limited supply would increase until the supply and demand imbalance disappears. </a:t>
            </a:r>
          </a:p>
        </p:txBody>
      </p:sp>
      <p:pic>
        <p:nvPicPr>
          <p:cNvPr id="2" name="Picture 1">
            <a:extLst>
              <a:ext uri="{FF2B5EF4-FFF2-40B4-BE49-F238E27FC236}">
                <a16:creationId xmlns:a16="http://schemas.microsoft.com/office/drawing/2014/main" id="{2C891583-6B18-D068-ACBF-B00FB3AB237E}"/>
              </a:ext>
            </a:extLst>
          </p:cNvPr>
          <p:cNvPicPr>
            <a:picLocks noChangeAspect="1"/>
          </p:cNvPicPr>
          <p:nvPr/>
        </p:nvPicPr>
        <p:blipFill>
          <a:blip r:embed="rId2"/>
          <a:stretch>
            <a:fillRect/>
          </a:stretch>
        </p:blipFill>
        <p:spPr>
          <a:xfrm>
            <a:off x="9361042" y="55756"/>
            <a:ext cx="2956816" cy="625281"/>
          </a:xfrm>
          <a:prstGeom prst="rect">
            <a:avLst/>
          </a:prstGeom>
        </p:spPr>
      </p:pic>
    </p:spTree>
    <p:extLst>
      <p:ext uri="{BB962C8B-B14F-4D97-AF65-F5344CB8AC3E}">
        <p14:creationId xmlns:p14="http://schemas.microsoft.com/office/powerpoint/2010/main" val="2018051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14AE2F-3EEB-4E60-BA4D-D76457236CD9}"/>
              </a:ext>
            </a:extLst>
          </p:cNvPr>
          <p:cNvSpPr>
            <a:spLocks noGrp="1"/>
          </p:cNvSpPr>
          <p:nvPr>
            <p:ph idx="1"/>
          </p:nvPr>
        </p:nvSpPr>
        <p:spPr>
          <a:xfrm>
            <a:off x="838200" y="590843"/>
            <a:ext cx="10515600" cy="5586120"/>
          </a:xfrm>
        </p:spPr>
        <p:txBody>
          <a:bodyPr/>
          <a:lstStyle/>
          <a:p>
            <a:pPr marL="0" indent="0" algn="just">
              <a:buNone/>
            </a:pPr>
            <a:r>
              <a:rPr lang="en-US" dirty="0"/>
              <a:t>Banks, through their brokerage units, may trade commodities on behalf of their customers and also as principals. Commodity trading by banks is neither as common nor as important as foreign exchange, fixed income, or equity trading. </a:t>
            </a:r>
            <a:r>
              <a:rPr lang="en-US" u="sng" dirty="0"/>
              <a:t>In fact, many banks are now exiting commodity trading because of increasing capital requirements associated with those types of transactions. </a:t>
            </a:r>
          </a:p>
        </p:txBody>
      </p:sp>
      <p:pic>
        <p:nvPicPr>
          <p:cNvPr id="2" name="Picture 1">
            <a:extLst>
              <a:ext uri="{FF2B5EF4-FFF2-40B4-BE49-F238E27FC236}">
                <a16:creationId xmlns:a16="http://schemas.microsoft.com/office/drawing/2014/main" id="{FD015814-9CF3-3207-5D2F-7116FB0CFF6A}"/>
              </a:ext>
            </a:extLst>
          </p:cNvPr>
          <p:cNvPicPr>
            <a:picLocks noChangeAspect="1"/>
          </p:cNvPicPr>
          <p:nvPr/>
        </p:nvPicPr>
        <p:blipFill>
          <a:blip r:embed="rId2"/>
          <a:stretch>
            <a:fillRect/>
          </a:stretch>
        </p:blipFill>
        <p:spPr>
          <a:xfrm>
            <a:off x="9332467" y="0"/>
            <a:ext cx="2956816" cy="681037"/>
          </a:xfrm>
          <a:prstGeom prst="rect">
            <a:avLst/>
          </a:prstGeom>
        </p:spPr>
      </p:pic>
    </p:spTree>
    <p:extLst>
      <p:ext uri="{BB962C8B-B14F-4D97-AF65-F5344CB8AC3E}">
        <p14:creationId xmlns:p14="http://schemas.microsoft.com/office/powerpoint/2010/main" val="252347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53551"/>
            <a:ext cx="10515600" cy="5023412"/>
          </a:xfrm>
        </p:spPr>
        <p:txBody>
          <a:bodyPr>
            <a:normAutofit/>
          </a:bodyPr>
          <a:lstStyle/>
          <a:p>
            <a:pPr marL="0" indent="0" algn="just">
              <a:buNone/>
            </a:pPr>
            <a:r>
              <a:rPr lang="en-US" dirty="0">
                <a:solidFill>
                  <a:srgbClr val="FF0000"/>
                </a:solidFill>
              </a:rPr>
              <a:t>6.   Derivatives</a:t>
            </a:r>
          </a:p>
          <a:p>
            <a:pPr marL="0" indent="0" algn="just">
              <a:buNone/>
            </a:pPr>
            <a:r>
              <a:rPr lang="en-US" dirty="0"/>
              <a:t>Over the past 20 years, derivatives have emerged as an integral part of the financial markets. Derivatives are financial instruments whose value changes in response to changes in the value of related underlying assets that can also be bought, sold, and traded. Examples of derivative contracts include futures, options, and forward agreements, among others. There are derivatives on currencies, interest rates, equities, commodities, and the price of credit. </a:t>
            </a:r>
            <a:r>
              <a:rPr lang="en-US" u="sng" dirty="0"/>
              <a:t>The types of derivatives are the following:</a:t>
            </a:r>
          </a:p>
        </p:txBody>
      </p:sp>
      <p:pic>
        <p:nvPicPr>
          <p:cNvPr id="2" name="Picture 1">
            <a:extLst>
              <a:ext uri="{FF2B5EF4-FFF2-40B4-BE49-F238E27FC236}">
                <a16:creationId xmlns:a16="http://schemas.microsoft.com/office/drawing/2014/main" id="{54301BF6-35F1-F7B8-889F-9EDC7854E8E1}"/>
              </a:ext>
            </a:extLst>
          </p:cNvPr>
          <p:cNvPicPr>
            <a:picLocks noChangeAspect="1"/>
          </p:cNvPicPr>
          <p:nvPr/>
        </p:nvPicPr>
        <p:blipFill>
          <a:blip r:embed="rId2"/>
          <a:stretch>
            <a:fillRect/>
          </a:stretch>
        </p:blipFill>
        <p:spPr>
          <a:xfrm>
            <a:off x="9446767" y="-82356"/>
            <a:ext cx="2956816" cy="691956"/>
          </a:xfrm>
          <a:prstGeom prst="rect">
            <a:avLst/>
          </a:prstGeom>
        </p:spPr>
      </p:pic>
    </p:spTree>
    <p:extLst>
      <p:ext uri="{BB962C8B-B14F-4D97-AF65-F5344CB8AC3E}">
        <p14:creationId xmlns:p14="http://schemas.microsoft.com/office/powerpoint/2010/main" val="2152786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5588"/>
            <a:ext cx="10515600" cy="5431375"/>
          </a:xfrm>
        </p:spPr>
        <p:txBody>
          <a:bodyPr>
            <a:normAutofit/>
          </a:bodyPr>
          <a:lstStyle/>
          <a:p>
            <a:pPr algn="just">
              <a:buFont typeface="Wingdings" panose="05000000000000000000" pitchFamily="2" charset="2"/>
              <a:buChar char="§"/>
            </a:pPr>
            <a:r>
              <a:rPr lang="en-US" dirty="0"/>
              <a:t>A </a:t>
            </a:r>
            <a:r>
              <a:rPr lang="en-US" dirty="0">
                <a:highlight>
                  <a:srgbClr val="FFFF00"/>
                </a:highlight>
              </a:rPr>
              <a:t>forward contract </a:t>
            </a:r>
            <a:r>
              <a:rPr lang="en-US" dirty="0"/>
              <a:t>is a non standardized (customized) contract that defines the delivery of assets  such as commodities, currencies, bonds or stocks at a specified price, at  a specified quantity, on a specified future date. Forwards are traded in the over-the-counter  (OTC) market.</a:t>
            </a:r>
          </a:p>
          <a:p>
            <a:pPr marL="0" indent="0" algn="just">
              <a:buNone/>
            </a:pPr>
            <a:endParaRPr lang="en-US" dirty="0"/>
          </a:p>
          <a:p>
            <a:pPr algn="just">
              <a:buFont typeface="Wingdings" panose="05000000000000000000" pitchFamily="2" charset="2"/>
              <a:buChar char="§"/>
            </a:pPr>
            <a:r>
              <a:rPr lang="en-US" dirty="0"/>
              <a:t>A</a:t>
            </a:r>
            <a:r>
              <a:rPr lang="en-US" dirty="0">
                <a:highlight>
                  <a:srgbClr val="FFFF00"/>
                </a:highlight>
              </a:rPr>
              <a:t> futures contract  </a:t>
            </a:r>
            <a:r>
              <a:rPr lang="en-US" dirty="0"/>
              <a:t>is  a  standardized contract  that  defines the delivery of assets such as commodities, currencies, bonds, or  stocks at a specified price, at a specified quantity, on a specified future  date. Futures are traded on recognized exchanges.</a:t>
            </a:r>
          </a:p>
          <a:p>
            <a:pPr marL="0" indent="0" algn="just">
              <a:buNone/>
            </a:pPr>
            <a:endParaRPr lang="en-US" dirty="0"/>
          </a:p>
        </p:txBody>
      </p:sp>
      <p:pic>
        <p:nvPicPr>
          <p:cNvPr id="2" name="Picture 1">
            <a:extLst>
              <a:ext uri="{FF2B5EF4-FFF2-40B4-BE49-F238E27FC236}">
                <a16:creationId xmlns:a16="http://schemas.microsoft.com/office/drawing/2014/main" id="{E884108A-F16A-E4A4-8372-DD0529ABFC95}"/>
              </a:ext>
            </a:extLst>
          </p:cNvPr>
          <p:cNvPicPr>
            <a:picLocks noChangeAspect="1"/>
          </p:cNvPicPr>
          <p:nvPr/>
        </p:nvPicPr>
        <p:blipFill>
          <a:blip r:embed="rId2"/>
          <a:stretch>
            <a:fillRect/>
          </a:stretch>
        </p:blipFill>
        <p:spPr>
          <a:xfrm>
            <a:off x="9235184" y="98619"/>
            <a:ext cx="2956816" cy="646969"/>
          </a:xfrm>
          <a:prstGeom prst="rect">
            <a:avLst/>
          </a:prstGeom>
        </p:spPr>
      </p:pic>
    </p:spTree>
    <p:extLst>
      <p:ext uri="{BB962C8B-B14F-4D97-AF65-F5344CB8AC3E}">
        <p14:creationId xmlns:p14="http://schemas.microsoft.com/office/powerpoint/2010/main" val="187171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745588"/>
            <a:ext cx="11189677" cy="5739618"/>
          </a:xfrm>
        </p:spPr>
        <p:txBody>
          <a:bodyPr>
            <a:normAutofit lnSpcReduction="10000"/>
          </a:bodyPr>
          <a:lstStyle/>
          <a:p>
            <a:pPr marL="0" indent="0" algn="just">
              <a:buNone/>
            </a:pPr>
            <a:r>
              <a:rPr lang="en-US" dirty="0"/>
              <a:t>■</a:t>
            </a:r>
            <a:r>
              <a:rPr lang="en-US" dirty="0">
                <a:highlight>
                  <a:srgbClr val="FFFF00"/>
                </a:highlight>
              </a:rPr>
              <a:t>Options </a:t>
            </a:r>
            <a:r>
              <a:rPr lang="en-US" dirty="0"/>
              <a:t>convey certain rights to the buyer of an option. </a:t>
            </a:r>
            <a:r>
              <a:rPr lang="en-US" u="sng" dirty="0"/>
              <a:t>The two main types of options are a call option and a put option:</a:t>
            </a:r>
            <a:endParaRPr lang="ar-EG" u="sng" dirty="0"/>
          </a:p>
          <a:p>
            <a:pPr marL="0" indent="0" algn="just">
              <a:buNone/>
            </a:pPr>
            <a:endParaRPr lang="en-US" dirty="0"/>
          </a:p>
          <a:p>
            <a:pPr marL="0" indent="0" algn="just">
              <a:buNone/>
            </a:pPr>
            <a:r>
              <a:rPr lang="en-US" dirty="0"/>
              <a:t>-A </a:t>
            </a:r>
            <a:r>
              <a:rPr lang="en-US" dirty="0">
                <a:highlight>
                  <a:srgbClr val="FFFF00"/>
                </a:highlight>
              </a:rPr>
              <a:t>call option </a:t>
            </a:r>
            <a:r>
              <a:rPr lang="en-US" dirty="0"/>
              <a:t>gives the buyer the right, but not the obligation, to buy a financial instrument from the seller of the option on or before a specified time (expiration date) for a specified price, called the strike price.</a:t>
            </a:r>
            <a:endParaRPr lang="ar-EG" dirty="0"/>
          </a:p>
          <a:p>
            <a:pPr marL="0" indent="0" algn="just">
              <a:buNone/>
            </a:pPr>
            <a:endParaRPr lang="ar-EG" dirty="0"/>
          </a:p>
          <a:p>
            <a:pPr marL="0" indent="0" algn="just">
              <a:buNone/>
            </a:pPr>
            <a:r>
              <a:rPr lang="ar-EG" dirty="0"/>
              <a:t>-</a:t>
            </a:r>
            <a:r>
              <a:rPr lang="en-US" dirty="0"/>
              <a:t>A </a:t>
            </a:r>
            <a:r>
              <a:rPr lang="en-US" dirty="0">
                <a:highlight>
                  <a:srgbClr val="FFFF00"/>
                </a:highlight>
              </a:rPr>
              <a:t>put option </a:t>
            </a:r>
            <a:r>
              <a:rPr lang="en-US" dirty="0"/>
              <a:t>gives the buyer the right, but not the obligation, to sell a financial instrument to the seller of the option at a specified time (expiration date) for a specified price, called the strike price.</a:t>
            </a:r>
            <a:endParaRPr lang="ar-EG" dirty="0"/>
          </a:p>
          <a:p>
            <a:pPr marL="0" indent="0" algn="just">
              <a:buNone/>
            </a:pPr>
            <a:endParaRPr lang="ar-EG" dirty="0"/>
          </a:p>
          <a:p>
            <a:pPr marL="0" indent="0" algn="just">
              <a:buNone/>
            </a:pPr>
            <a:r>
              <a:rPr lang="en-US" dirty="0"/>
              <a:t>■Swaps allow two parties to exchange cash flows with each other at a future date.</a:t>
            </a:r>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2E97AC80-A200-FE09-5102-AE0D10F52E0D}"/>
              </a:ext>
            </a:extLst>
          </p:cNvPr>
          <p:cNvPicPr>
            <a:picLocks noChangeAspect="1"/>
          </p:cNvPicPr>
          <p:nvPr/>
        </p:nvPicPr>
        <p:blipFill>
          <a:blip r:embed="rId2"/>
          <a:stretch>
            <a:fillRect/>
          </a:stretch>
        </p:blipFill>
        <p:spPr>
          <a:xfrm>
            <a:off x="9341992" y="103016"/>
            <a:ext cx="2956816" cy="539556"/>
          </a:xfrm>
          <a:prstGeom prst="rect">
            <a:avLst/>
          </a:prstGeom>
        </p:spPr>
      </p:pic>
    </p:spTree>
    <p:extLst>
      <p:ext uri="{BB962C8B-B14F-4D97-AF65-F5344CB8AC3E}">
        <p14:creationId xmlns:p14="http://schemas.microsoft.com/office/powerpoint/2010/main" val="192920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707DA-39DD-DCEE-C668-E7E61E3737B5}"/>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D278ACE0-ACDD-DA38-2E5D-86C693B0D05E}"/>
              </a:ext>
            </a:extLst>
          </p:cNvPr>
          <p:cNvSpPr>
            <a:spLocks noGrp="1"/>
          </p:cNvSpPr>
          <p:nvPr>
            <p:ph type="subTitle" idx="1"/>
          </p:nvPr>
        </p:nvSpPr>
        <p:spPr/>
        <p:txBody>
          <a:bodyPr/>
          <a:lstStyle/>
          <a:p>
            <a:endParaRPr lang="en-US"/>
          </a:p>
        </p:txBody>
      </p:sp>
      <p:pic>
        <p:nvPicPr>
          <p:cNvPr id="4" name="Picture 3">
            <a:extLst>
              <a:ext uri="{FF2B5EF4-FFF2-40B4-BE49-F238E27FC236}">
                <a16:creationId xmlns:a16="http://schemas.microsoft.com/office/drawing/2014/main" id="{159FC8E1-BB16-7A2C-5A10-550E554D0B06}"/>
              </a:ext>
            </a:extLst>
          </p:cNvPr>
          <p:cNvPicPr>
            <a:picLocks noChangeAspect="1"/>
          </p:cNvPicPr>
          <p:nvPr/>
        </p:nvPicPr>
        <p:blipFill>
          <a:blip r:embed="rId2"/>
          <a:stretch>
            <a:fillRect/>
          </a:stretch>
        </p:blipFill>
        <p:spPr>
          <a:xfrm>
            <a:off x="-104774" y="0"/>
            <a:ext cx="12392024" cy="6753225"/>
          </a:xfrm>
          <a:prstGeom prst="rect">
            <a:avLst/>
          </a:prstGeom>
        </p:spPr>
      </p:pic>
    </p:spTree>
    <p:extLst>
      <p:ext uri="{BB962C8B-B14F-4D97-AF65-F5344CB8AC3E}">
        <p14:creationId xmlns:p14="http://schemas.microsoft.com/office/powerpoint/2010/main" val="4197351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625" y="196948"/>
            <a:ext cx="11465169" cy="6513341"/>
          </a:xfrm>
        </p:spPr>
        <p:txBody>
          <a:bodyPr>
            <a:normAutofit fontScale="92500" lnSpcReduction="10000"/>
          </a:bodyPr>
          <a:lstStyle/>
          <a:p>
            <a:pPr marL="0" indent="0" algn="just">
              <a:buNone/>
            </a:pPr>
            <a:r>
              <a:rPr lang="en-US" b="1" dirty="0">
                <a:solidFill>
                  <a:srgbClr val="FF0000"/>
                </a:solidFill>
                <a:highlight>
                  <a:srgbClr val="00FFFF"/>
                </a:highlight>
              </a:rPr>
              <a:t>3. Trading:</a:t>
            </a:r>
          </a:p>
          <a:p>
            <a:pPr marL="0" indent="0" algn="just">
              <a:buNone/>
            </a:pPr>
            <a:r>
              <a:rPr lang="en-US" dirty="0"/>
              <a:t>Banks engage in trading operations and buy or sell financial instruments. In some cases, the trading is conducted on behalf of the bank’s customers—where the bank acts as an intermediary—and does not directly risk the bank’s capital. In other cases, </a:t>
            </a:r>
            <a:r>
              <a:rPr lang="en-US" u="sng" dirty="0"/>
              <a:t>the trading is done to benefit the bank itself by seeking short-term profits from favorable moves in the market prices. </a:t>
            </a:r>
            <a:r>
              <a:rPr lang="en-US" dirty="0"/>
              <a:t>This type of trading, known as </a:t>
            </a:r>
            <a:r>
              <a:rPr lang="en-US" dirty="0">
                <a:highlight>
                  <a:srgbClr val="FFFF00"/>
                </a:highlight>
              </a:rPr>
              <a:t>proprietary trading</a:t>
            </a:r>
            <a:r>
              <a:rPr lang="en-US" u="sng" dirty="0"/>
              <a:t>, puts the bank’s capital directly at risk</a:t>
            </a:r>
            <a:r>
              <a:rPr lang="en-US" dirty="0"/>
              <a:t>. Currently, U.S. banks are being discouraged from conducting proprietary trading as a result of the Volcker Rule under the 2010 Dodd-Frank Act.</a:t>
            </a:r>
          </a:p>
          <a:p>
            <a:pPr marL="0" indent="0" algn="just">
              <a:buNone/>
            </a:pPr>
            <a:endParaRPr lang="en-US" dirty="0"/>
          </a:p>
          <a:p>
            <a:pPr marL="0" indent="0" algn="just">
              <a:buNone/>
            </a:pPr>
            <a:r>
              <a:rPr lang="en-US" dirty="0"/>
              <a:t>Trading is risky: Prices may not move in the direction the bank expects, and the value of the financial instruments may change adversely and hurt the bank. The bank must decide how much risk it is willing to assume to make a profit, usually referred to as a bank’s risk appetite. Generally, higher risk implies higher expected return. But higher risk also means that the likelihood of loss increases as well. The trade-off between risk and return is fundamental to any institution. This relationship is shown in Figure 6.8.</a:t>
            </a:r>
          </a:p>
          <a:p>
            <a:pPr marL="0" indent="0" algn="just">
              <a:buNone/>
            </a:pPr>
            <a:endParaRPr lang="en-US" dirty="0"/>
          </a:p>
        </p:txBody>
      </p:sp>
      <p:pic>
        <p:nvPicPr>
          <p:cNvPr id="2" name="Picture 1">
            <a:extLst>
              <a:ext uri="{FF2B5EF4-FFF2-40B4-BE49-F238E27FC236}">
                <a16:creationId xmlns:a16="http://schemas.microsoft.com/office/drawing/2014/main" id="{BDB419C1-DD31-6B21-6153-5F06FE95DBDC}"/>
              </a:ext>
            </a:extLst>
          </p:cNvPr>
          <p:cNvPicPr>
            <a:picLocks noChangeAspect="1"/>
          </p:cNvPicPr>
          <p:nvPr/>
        </p:nvPicPr>
        <p:blipFill>
          <a:blip r:embed="rId2"/>
          <a:stretch>
            <a:fillRect/>
          </a:stretch>
        </p:blipFill>
        <p:spPr>
          <a:xfrm>
            <a:off x="9141967" y="0"/>
            <a:ext cx="2956816" cy="647700"/>
          </a:xfrm>
          <a:prstGeom prst="rect">
            <a:avLst/>
          </a:prstGeom>
        </p:spPr>
      </p:pic>
    </p:spTree>
    <p:extLst>
      <p:ext uri="{BB962C8B-B14F-4D97-AF65-F5344CB8AC3E}">
        <p14:creationId xmlns:p14="http://schemas.microsoft.com/office/powerpoint/2010/main" val="1318670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29192" y="1190625"/>
            <a:ext cx="10905066" cy="4859992"/>
          </a:xfrm>
          <a:prstGeom prst="rect">
            <a:avLst/>
          </a:prstGeom>
        </p:spPr>
      </p:pic>
      <p:pic>
        <p:nvPicPr>
          <p:cNvPr id="2" name="Picture 1">
            <a:extLst>
              <a:ext uri="{FF2B5EF4-FFF2-40B4-BE49-F238E27FC236}">
                <a16:creationId xmlns:a16="http://schemas.microsoft.com/office/drawing/2014/main" id="{16A09DCD-1881-633D-6224-F8BA02DEDC26}"/>
              </a:ext>
            </a:extLst>
          </p:cNvPr>
          <p:cNvPicPr>
            <a:picLocks noChangeAspect="1"/>
          </p:cNvPicPr>
          <p:nvPr/>
        </p:nvPicPr>
        <p:blipFill>
          <a:blip r:embed="rId3"/>
          <a:stretch>
            <a:fillRect/>
          </a:stretch>
        </p:blipFill>
        <p:spPr>
          <a:xfrm>
            <a:off x="9235184" y="86852"/>
            <a:ext cx="2956816" cy="720531"/>
          </a:xfrm>
          <a:prstGeom prst="rect">
            <a:avLst/>
          </a:prstGeom>
        </p:spPr>
      </p:pic>
    </p:spTree>
    <p:extLst>
      <p:ext uri="{BB962C8B-B14F-4D97-AF65-F5344CB8AC3E}">
        <p14:creationId xmlns:p14="http://schemas.microsoft.com/office/powerpoint/2010/main" val="11107305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9" y="281354"/>
            <a:ext cx="11549574" cy="6400800"/>
          </a:xfrm>
        </p:spPr>
        <p:txBody>
          <a:bodyPr>
            <a:normAutofit lnSpcReduction="10000"/>
          </a:bodyPr>
          <a:lstStyle/>
          <a:p>
            <a:pPr marL="0" indent="0" algn="just">
              <a:buNone/>
            </a:pPr>
            <a:r>
              <a:rPr lang="en-US" sz="2200" dirty="0">
                <a:solidFill>
                  <a:srgbClr val="FF0000"/>
                </a:solidFill>
              </a:rPr>
              <a:t>3.1.  Fundamental Trading Positions</a:t>
            </a:r>
          </a:p>
          <a:p>
            <a:pPr marL="0" indent="0" algn="just">
              <a:buNone/>
            </a:pPr>
            <a:r>
              <a:rPr lang="en-US" sz="2200" dirty="0"/>
              <a:t>In financial markets, a position refers to the ownership status of a particular financial instrument. There are </a:t>
            </a:r>
            <a:r>
              <a:rPr lang="en-US" sz="2200" dirty="0">
                <a:highlight>
                  <a:srgbClr val="FFFF00"/>
                </a:highlight>
              </a:rPr>
              <a:t>two fundamental trading positions</a:t>
            </a:r>
            <a:r>
              <a:rPr lang="en-US" sz="2200" dirty="0"/>
              <a:t>: </a:t>
            </a:r>
            <a:r>
              <a:rPr lang="en-US" sz="2200" u="sng" dirty="0"/>
              <a:t>the long and the short position.</a:t>
            </a:r>
            <a:r>
              <a:rPr lang="en-US" sz="2200" dirty="0"/>
              <a:t> </a:t>
            </a:r>
          </a:p>
          <a:p>
            <a:pPr marL="0" indent="0" algn="just">
              <a:buNone/>
            </a:pPr>
            <a:r>
              <a:rPr lang="en-US" sz="2200" dirty="0"/>
              <a:t>The holder of a </a:t>
            </a:r>
            <a:r>
              <a:rPr lang="en-US" sz="2200" dirty="0">
                <a:highlight>
                  <a:srgbClr val="FFFF00"/>
                </a:highlight>
              </a:rPr>
              <a:t>long position </a:t>
            </a:r>
            <a:r>
              <a:rPr lang="en-US" sz="2200" dirty="0"/>
              <a:t>bought, or owns, the financial instrument and will profit if the price of the instrument goes up or will incur a loss if the price of the instrument goes down. </a:t>
            </a:r>
          </a:p>
          <a:p>
            <a:pPr marL="0" indent="0" algn="just">
              <a:buNone/>
            </a:pPr>
            <a:r>
              <a:rPr lang="en-US" sz="2200" dirty="0"/>
              <a:t>The opposite position is a </a:t>
            </a:r>
            <a:r>
              <a:rPr lang="en-US" sz="2200" dirty="0">
                <a:highlight>
                  <a:srgbClr val="FFFF00"/>
                </a:highlight>
              </a:rPr>
              <a:t>short position</a:t>
            </a:r>
            <a:r>
              <a:rPr lang="en-US" sz="2200" dirty="0"/>
              <a:t>. </a:t>
            </a:r>
            <a:r>
              <a:rPr lang="en-US" sz="2200" dirty="0">
                <a:highlight>
                  <a:srgbClr val="00FFFF"/>
                </a:highlight>
              </a:rPr>
              <a:t>The term short position has two different meanings, depending on whether the investor/trader is dealing in </a:t>
            </a:r>
            <a:r>
              <a:rPr lang="en-US" sz="2200" dirty="0">
                <a:highlight>
                  <a:srgbClr val="FFFF00"/>
                </a:highlight>
              </a:rPr>
              <a:t>derivatives contracts </a:t>
            </a:r>
            <a:r>
              <a:rPr lang="en-US" sz="2200" dirty="0"/>
              <a:t>or in </a:t>
            </a:r>
            <a:r>
              <a:rPr lang="en-US" sz="2200" dirty="0">
                <a:highlight>
                  <a:srgbClr val="FFFF00"/>
                </a:highlight>
              </a:rPr>
              <a:t>stock, bonds, or other financial instruments.</a:t>
            </a:r>
          </a:p>
          <a:p>
            <a:pPr marL="0" indent="0" algn="just">
              <a:buNone/>
            </a:pPr>
            <a:r>
              <a:rPr lang="en-US" sz="2200" u="sng" dirty="0"/>
              <a:t>The holder of a short position in a </a:t>
            </a:r>
            <a:r>
              <a:rPr lang="en-US" sz="2200" u="sng" dirty="0">
                <a:highlight>
                  <a:srgbClr val="FFFF00"/>
                </a:highlight>
              </a:rPr>
              <a:t>commodities futures contract </a:t>
            </a:r>
            <a:r>
              <a:rPr lang="en-US" sz="2200" u="sng" dirty="0"/>
              <a:t>has the obligation to deliver a commodity when the contract expires. Usually, producers of commodities sell (take short position) their future production to lock in the price of the commodity in advance. The holder of a short position will profit if the price of the commodity goes down or incur a loss if the price goes up. </a:t>
            </a:r>
          </a:p>
          <a:p>
            <a:pPr marL="0" indent="0" algn="just">
              <a:buNone/>
            </a:pPr>
            <a:r>
              <a:rPr lang="en-US" sz="2200" u="sng" dirty="0">
                <a:highlight>
                  <a:srgbClr val="FFFF00"/>
                </a:highlight>
              </a:rPr>
              <a:t> </a:t>
            </a:r>
            <a:r>
              <a:rPr lang="en-US" sz="2200" dirty="0">
                <a:highlight>
                  <a:srgbClr val="FFFF00"/>
                </a:highlight>
              </a:rPr>
              <a:t>In equity markets</a:t>
            </a:r>
            <a:r>
              <a:rPr lang="en-US" sz="2200" dirty="0"/>
              <a:t>, if an investor believes that shares of a company are overvalued (i.e., too high) and thinks the price will go down in the near term, the investor can establish </a:t>
            </a:r>
            <a:r>
              <a:rPr lang="en-US" sz="2200" u="sng" dirty="0"/>
              <a:t>a short position by borrowing shares from a broker and then selling the shares. At some time in the future, the investor can buy the shares back and return them to the broker. If the investor sold the shares for more than the cost to purchase the shares, it profits; otherwise, it incurs a loss. This applies to bonds, stocks, or any other financial instruments. This process is referred to as </a:t>
            </a:r>
            <a:r>
              <a:rPr lang="en-US" sz="2200" b="1" u="sng" dirty="0">
                <a:highlight>
                  <a:srgbClr val="FFFF00"/>
                </a:highlight>
              </a:rPr>
              <a:t>short selling</a:t>
            </a:r>
            <a:r>
              <a:rPr lang="en-US" sz="2200" u="sng" dirty="0"/>
              <a:t>.</a:t>
            </a:r>
          </a:p>
        </p:txBody>
      </p:sp>
      <p:pic>
        <p:nvPicPr>
          <p:cNvPr id="2" name="Picture 1">
            <a:extLst>
              <a:ext uri="{FF2B5EF4-FFF2-40B4-BE49-F238E27FC236}">
                <a16:creationId xmlns:a16="http://schemas.microsoft.com/office/drawing/2014/main" id="{4A36C2A2-286B-E937-D6DB-D4205158DAFE}"/>
              </a:ext>
            </a:extLst>
          </p:cNvPr>
          <p:cNvPicPr>
            <a:picLocks noChangeAspect="1"/>
          </p:cNvPicPr>
          <p:nvPr/>
        </p:nvPicPr>
        <p:blipFill>
          <a:blip r:embed="rId2"/>
          <a:stretch>
            <a:fillRect/>
          </a:stretch>
        </p:blipFill>
        <p:spPr>
          <a:xfrm>
            <a:off x="9370567" y="11576"/>
            <a:ext cx="2956816" cy="539556"/>
          </a:xfrm>
          <a:prstGeom prst="rect">
            <a:avLst/>
          </a:prstGeom>
        </p:spPr>
      </p:pic>
    </p:spTree>
    <p:extLst>
      <p:ext uri="{BB962C8B-B14F-4D97-AF65-F5344CB8AC3E}">
        <p14:creationId xmlns:p14="http://schemas.microsoft.com/office/powerpoint/2010/main" val="2608524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5314" y="255523"/>
            <a:ext cx="12036490" cy="6367384"/>
          </a:xfrm>
          <a:prstGeom prst="rect">
            <a:avLst/>
          </a:prstGeom>
        </p:spPr>
        <p:txBody>
          <a:bodyPr vert="horz" wrap="square" lIns="0" tIns="24130" rIns="0" bIns="0" rtlCol="0">
            <a:spAutoFit/>
          </a:bodyPr>
          <a:lstStyle/>
          <a:p>
            <a:pPr marL="297180" marR="5080" indent="-285115">
              <a:lnSpc>
                <a:spcPct val="95800"/>
              </a:lnSpc>
              <a:spcBef>
                <a:spcPts val="190"/>
              </a:spcBef>
              <a:buFont typeface="Arial MT"/>
              <a:buChar char="•"/>
              <a:tabLst>
                <a:tab pos="297180" algn="l"/>
              </a:tabLst>
            </a:pPr>
            <a:r>
              <a:rPr dirty="0">
                <a:latin typeface="Calibri"/>
                <a:cs typeface="Calibri"/>
              </a:rPr>
              <a:t>In</a:t>
            </a:r>
            <a:r>
              <a:rPr spc="-15" dirty="0">
                <a:latin typeface="Calibri"/>
                <a:cs typeface="Calibri"/>
              </a:rPr>
              <a:t> </a:t>
            </a:r>
            <a:r>
              <a:rPr dirty="0">
                <a:latin typeface="Calibri"/>
                <a:cs typeface="Calibri"/>
              </a:rPr>
              <a:t>a</a:t>
            </a:r>
            <a:r>
              <a:rPr spc="-10" dirty="0">
                <a:latin typeface="Calibri"/>
                <a:cs typeface="Calibri"/>
              </a:rPr>
              <a:t> </a:t>
            </a:r>
            <a:r>
              <a:rPr b="1" u="sng" dirty="0">
                <a:uFill>
                  <a:solidFill>
                    <a:srgbClr val="000000"/>
                  </a:solidFill>
                </a:uFill>
                <a:latin typeface="Calibri"/>
                <a:cs typeface="Calibri"/>
              </a:rPr>
              <a:t>short</a:t>
            </a:r>
            <a:r>
              <a:rPr b="1" u="sng" spc="-15" dirty="0">
                <a:uFill>
                  <a:solidFill>
                    <a:srgbClr val="000000"/>
                  </a:solidFill>
                </a:uFill>
                <a:latin typeface="Calibri"/>
                <a:cs typeface="Calibri"/>
              </a:rPr>
              <a:t> </a:t>
            </a:r>
            <a:r>
              <a:rPr b="1" u="sng" dirty="0">
                <a:uFill>
                  <a:solidFill>
                    <a:srgbClr val="000000"/>
                  </a:solidFill>
                </a:uFill>
                <a:latin typeface="Calibri"/>
                <a:cs typeface="Calibri"/>
              </a:rPr>
              <a:t>sale</a:t>
            </a:r>
            <a:r>
              <a:rPr dirty="0">
                <a:latin typeface="Calibri"/>
                <a:cs typeface="Calibri"/>
              </a:rPr>
              <a:t>,</a:t>
            </a:r>
            <a:r>
              <a:rPr spc="-20" dirty="0">
                <a:latin typeface="Calibri"/>
                <a:cs typeface="Calibri"/>
              </a:rPr>
              <a:t> </a:t>
            </a:r>
            <a:r>
              <a:rPr dirty="0">
                <a:latin typeface="Calibri"/>
                <a:cs typeface="Calibri"/>
              </a:rPr>
              <a:t>the</a:t>
            </a:r>
            <a:r>
              <a:rPr spc="-10" dirty="0">
                <a:latin typeface="Calibri"/>
                <a:cs typeface="Calibri"/>
              </a:rPr>
              <a:t> </a:t>
            </a:r>
            <a:r>
              <a:rPr dirty="0">
                <a:latin typeface="Calibri"/>
                <a:cs typeface="Calibri"/>
              </a:rPr>
              <a:t>short</a:t>
            </a:r>
            <a:r>
              <a:rPr spc="-20" dirty="0">
                <a:latin typeface="Calibri"/>
                <a:cs typeface="Calibri"/>
              </a:rPr>
              <a:t> </a:t>
            </a:r>
            <a:r>
              <a:rPr dirty="0">
                <a:latin typeface="Calibri"/>
                <a:cs typeface="Calibri"/>
              </a:rPr>
              <a:t>seller</a:t>
            </a:r>
            <a:r>
              <a:rPr spc="-15" dirty="0">
                <a:latin typeface="Calibri"/>
                <a:cs typeface="Calibri"/>
              </a:rPr>
              <a:t> </a:t>
            </a:r>
            <a:r>
              <a:rPr dirty="0">
                <a:latin typeface="Calibri"/>
                <a:cs typeface="Calibri"/>
              </a:rPr>
              <a:t>(1</a:t>
            </a:r>
            <a:r>
              <a:rPr b="1" dirty="0">
                <a:latin typeface="Calibri"/>
                <a:cs typeface="Calibri"/>
              </a:rPr>
              <a:t>)</a:t>
            </a:r>
            <a:r>
              <a:rPr b="1" spc="-15" dirty="0">
                <a:latin typeface="Calibri"/>
                <a:cs typeface="Calibri"/>
              </a:rPr>
              <a:t> </a:t>
            </a:r>
            <a:r>
              <a:rPr b="1" dirty="0">
                <a:latin typeface="Calibri"/>
                <a:cs typeface="Calibri"/>
              </a:rPr>
              <a:t>simultaneously</a:t>
            </a:r>
            <a:r>
              <a:rPr b="1" spc="-10" dirty="0">
                <a:latin typeface="Calibri"/>
                <a:cs typeface="Calibri"/>
              </a:rPr>
              <a:t> </a:t>
            </a:r>
            <a:r>
              <a:rPr b="1" dirty="0">
                <a:latin typeface="Calibri"/>
                <a:cs typeface="Calibri"/>
              </a:rPr>
              <a:t>borrows</a:t>
            </a:r>
            <a:r>
              <a:rPr b="1" spc="-15" dirty="0">
                <a:latin typeface="Calibri"/>
                <a:cs typeface="Calibri"/>
              </a:rPr>
              <a:t> </a:t>
            </a:r>
            <a:r>
              <a:rPr b="1" dirty="0">
                <a:latin typeface="Calibri"/>
                <a:cs typeface="Calibri"/>
              </a:rPr>
              <a:t>and</a:t>
            </a:r>
            <a:r>
              <a:rPr b="1" spc="-25" dirty="0">
                <a:latin typeface="Calibri"/>
                <a:cs typeface="Calibri"/>
              </a:rPr>
              <a:t> </a:t>
            </a:r>
            <a:r>
              <a:rPr b="1" dirty="0">
                <a:latin typeface="Calibri"/>
                <a:cs typeface="Calibri"/>
              </a:rPr>
              <a:t>sells</a:t>
            </a:r>
            <a:r>
              <a:rPr b="1" spc="-15" dirty="0">
                <a:latin typeface="Calibri"/>
                <a:cs typeface="Calibri"/>
              </a:rPr>
              <a:t> </a:t>
            </a:r>
            <a:r>
              <a:rPr b="1" spc="-10" dirty="0">
                <a:latin typeface="Calibri"/>
                <a:cs typeface="Calibri"/>
              </a:rPr>
              <a:t>securities </a:t>
            </a:r>
            <a:r>
              <a:rPr dirty="0">
                <a:latin typeface="Calibri"/>
                <a:cs typeface="Calibri"/>
              </a:rPr>
              <a:t>through</a:t>
            </a:r>
            <a:r>
              <a:rPr spc="-20" dirty="0">
                <a:latin typeface="Calibri"/>
                <a:cs typeface="Calibri"/>
              </a:rPr>
              <a:t> </a:t>
            </a:r>
            <a:r>
              <a:rPr dirty="0">
                <a:latin typeface="Calibri"/>
                <a:cs typeface="Calibri"/>
              </a:rPr>
              <a:t>a</a:t>
            </a:r>
            <a:r>
              <a:rPr spc="-25" dirty="0">
                <a:latin typeface="Calibri"/>
                <a:cs typeface="Calibri"/>
              </a:rPr>
              <a:t> </a:t>
            </a:r>
            <a:r>
              <a:rPr dirty="0">
                <a:latin typeface="Calibri"/>
                <a:cs typeface="Calibri"/>
              </a:rPr>
              <a:t>broker,</a:t>
            </a:r>
            <a:r>
              <a:rPr spc="-30" dirty="0">
                <a:latin typeface="Calibri"/>
                <a:cs typeface="Calibri"/>
              </a:rPr>
              <a:t> </a:t>
            </a:r>
            <a:r>
              <a:rPr dirty="0">
                <a:latin typeface="Calibri"/>
                <a:cs typeface="Calibri"/>
              </a:rPr>
              <a:t>(2)</a:t>
            </a:r>
            <a:r>
              <a:rPr spc="-15" dirty="0">
                <a:latin typeface="Calibri"/>
                <a:cs typeface="Calibri"/>
              </a:rPr>
              <a:t> </a:t>
            </a:r>
            <a:r>
              <a:rPr b="1" dirty="0">
                <a:latin typeface="Calibri"/>
                <a:cs typeface="Calibri"/>
              </a:rPr>
              <a:t>must</a:t>
            </a:r>
            <a:r>
              <a:rPr b="1" spc="-15" dirty="0">
                <a:latin typeface="Calibri"/>
                <a:cs typeface="Calibri"/>
              </a:rPr>
              <a:t> </a:t>
            </a:r>
            <a:r>
              <a:rPr b="1" dirty="0">
                <a:latin typeface="Calibri"/>
                <a:cs typeface="Calibri"/>
              </a:rPr>
              <a:t>return</a:t>
            </a:r>
            <a:r>
              <a:rPr b="1" spc="-15"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securities</a:t>
            </a:r>
            <a:r>
              <a:rPr b="1" spc="-30" dirty="0">
                <a:latin typeface="Calibri"/>
                <a:cs typeface="Calibri"/>
              </a:rPr>
              <a:t> </a:t>
            </a:r>
            <a:r>
              <a:rPr b="1" dirty="0">
                <a:latin typeface="Calibri"/>
                <a:cs typeface="Calibri"/>
              </a:rPr>
              <a:t>at</a:t>
            </a:r>
            <a:r>
              <a:rPr b="1" spc="-15"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request</a:t>
            </a:r>
            <a:r>
              <a:rPr b="1" spc="-15" dirty="0">
                <a:latin typeface="Calibri"/>
                <a:cs typeface="Calibri"/>
              </a:rPr>
              <a:t> </a:t>
            </a:r>
            <a:r>
              <a:rPr b="1" dirty="0">
                <a:latin typeface="Calibri"/>
                <a:cs typeface="Calibri"/>
              </a:rPr>
              <a:t>of</a:t>
            </a:r>
            <a:r>
              <a:rPr b="1" spc="-25" dirty="0">
                <a:latin typeface="Calibri"/>
                <a:cs typeface="Calibri"/>
              </a:rPr>
              <a:t> </a:t>
            </a:r>
            <a:r>
              <a:rPr b="1" dirty="0">
                <a:latin typeface="Calibri"/>
                <a:cs typeface="Calibri"/>
              </a:rPr>
              <a:t>the</a:t>
            </a:r>
            <a:r>
              <a:rPr b="1" spc="-20" dirty="0">
                <a:latin typeface="Calibri"/>
                <a:cs typeface="Calibri"/>
              </a:rPr>
              <a:t> </a:t>
            </a:r>
            <a:r>
              <a:rPr b="1" dirty="0">
                <a:latin typeface="Calibri"/>
                <a:cs typeface="Calibri"/>
              </a:rPr>
              <a:t>lender</a:t>
            </a:r>
            <a:r>
              <a:rPr b="1" spc="10" dirty="0">
                <a:latin typeface="Calibri"/>
                <a:cs typeface="Calibri"/>
              </a:rPr>
              <a:t> </a:t>
            </a:r>
            <a:r>
              <a:rPr dirty="0">
                <a:latin typeface="Calibri"/>
                <a:cs typeface="Calibri"/>
              </a:rPr>
              <a:t>or</a:t>
            </a:r>
            <a:r>
              <a:rPr spc="-20" dirty="0">
                <a:latin typeface="Calibri"/>
                <a:cs typeface="Calibri"/>
              </a:rPr>
              <a:t> when </a:t>
            </a:r>
            <a:r>
              <a:rPr dirty="0">
                <a:latin typeface="Calibri"/>
                <a:cs typeface="Calibri"/>
              </a:rPr>
              <a:t>the</a:t>
            </a:r>
            <a:r>
              <a:rPr spc="-25" dirty="0">
                <a:latin typeface="Calibri"/>
                <a:cs typeface="Calibri"/>
              </a:rPr>
              <a:t> </a:t>
            </a:r>
            <a:r>
              <a:rPr dirty="0">
                <a:latin typeface="Calibri"/>
                <a:cs typeface="Calibri"/>
              </a:rPr>
              <a:t>short</a:t>
            </a:r>
            <a:r>
              <a:rPr spc="-20" dirty="0">
                <a:latin typeface="Calibri"/>
                <a:cs typeface="Calibri"/>
              </a:rPr>
              <a:t> </a:t>
            </a:r>
            <a:r>
              <a:rPr dirty="0">
                <a:latin typeface="Calibri"/>
                <a:cs typeface="Calibri"/>
              </a:rPr>
              <a:t>sale</a:t>
            </a:r>
            <a:r>
              <a:rPr spc="-15" dirty="0">
                <a:latin typeface="Calibri"/>
                <a:cs typeface="Calibri"/>
              </a:rPr>
              <a:t> </a:t>
            </a:r>
            <a:r>
              <a:rPr dirty="0">
                <a:latin typeface="Calibri"/>
                <a:cs typeface="Calibri"/>
              </a:rPr>
              <a:t>is</a:t>
            </a:r>
            <a:r>
              <a:rPr spc="-30" dirty="0">
                <a:latin typeface="Calibri"/>
                <a:cs typeface="Calibri"/>
              </a:rPr>
              <a:t> </a:t>
            </a:r>
            <a:r>
              <a:rPr dirty="0">
                <a:latin typeface="Calibri"/>
                <a:cs typeface="Calibri"/>
              </a:rPr>
              <a:t>closed</a:t>
            </a:r>
            <a:r>
              <a:rPr spc="-20" dirty="0">
                <a:latin typeface="Calibri"/>
                <a:cs typeface="Calibri"/>
              </a:rPr>
              <a:t> </a:t>
            </a:r>
            <a:r>
              <a:rPr dirty="0">
                <a:latin typeface="Calibri"/>
                <a:cs typeface="Calibri"/>
              </a:rPr>
              <a:t>out,</a:t>
            </a:r>
            <a:r>
              <a:rPr spc="-25" dirty="0">
                <a:latin typeface="Calibri"/>
                <a:cs typeface="Calibri"/>
              </a:rPr>
              <a:t> </a:t>
            </a:r>
            <a:r>
              <a:rPr dirty="0">
                <a:latin typeface="Calibri"/>
                <a:cs typeface="Calibri"/>
              </a:rPr>
              <a:t>and</a:t>
            </a:r>
            <a:r>
              <a:rPr spc="-20" dirty="0">
                <a:latin typeface="Calibri"/>
                <a:cs typeface="Calibri"/>
              </a:rPr>
              <a:t> </a:t>
            </a:r>
            <a:r>
              <a:rPr dirty="0">
                <a:latin typeface="Calibri"/>
                <a:cs typeface="Calibri"/>
              </a:rPr>
              <a:t>(3)</a:t>
            </a:r>
            <a:r>
              <a:rPr spc="-20" dirty="0">
                <a:latin typeface="Calibri"/>
                <a:cs typeface="Calibri"/>
              </a:rPr>
              <a:t> </a:t>
            </a:r>
            <a:r>
              <a:rPr b="1" dirty="0">
                <a:latin typeface="Calibri"/>
                <a:cs typeface="Calibri"/>
              </a:rPr>
              <a:t>must</a:t>
            </a:r>
            <a:r>
              <a:rPr b="1" spc="-15" dirty="0">
                <a:latin typeface="Calibri"/>
                <a:cs typeface="Calibri"/>
              </a:rPr>
              <a:t> </a:t>
            </a:r>
            <a:r>
              <a:rPr b="1" dirty="0">
                <a:latin typeface="Calibri"/>
                <a:cs typeface="Calibri"/>
              </a:rPr>
              <a:t>keep</a:t>
            </a:r>
            <a:r>
              <a:rPr b="1" spc="-15" dirty="0">
                <a:latin typeface="Calibri"/>
                <a:cs typeface="Calibri"/>
              </a:rPr>
              <a:t> </a:t>
            </a:r>
            <a:r>
              <a:rPr b="1" dirty="0">
                <a:latin typeface="Calibri"/>
                <a:cs typeface="Calibri"/>
              </a:rPr>
              <a:t>a</a:t>
            </a:r>
            <a:r>
              <a:rPr b="1" spc="-30" dirty="0">
                <a:latin typeface="Calibri"/>
                <a:cs typeface="Calibri"/>
              </a:rPr>
              <a:t> </a:t>
            </a:r>
            <a:r>
              <a:rPr b="1" dirty="0">
                <a:latin typeface="Calibri"/>
                <a:cs typeface="Calibri"/>
              </a:rPr>
              <a:t>portion</a:t>
            </a:r>
            <a:r>
              <a:rPr b="1" spc="-15" dirty="0">
                <a:latin typeface="Calibri"/>
                <a:cs typeface="Calibri"/>
              </a:rPr>
              <a:t> </a:t>
            </a:r>
            <a:r>
              <a:rPr b="1" dirty="0">
                <a:latin typeface="Calibri"/>
                <a:cs typeface="Calibri"/>
              </a:rPr>
              <a:t>of</a:t>
            </a:r>
            <a:r>
              <a:rPr b="1" spc="-20"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proceeds</a:t>
            </a:r>
            <a:r>
              <a:rPr b="1" spc="-15" dirty="0">
                <a:latin typeface="Calibri"/>
                <a:cs typeface="Calibri"/>
              </a:rPr>
              <a:t> </a:t>
            </a:r>
            <a:r>
              <a:rPr b="1" dirty="0">
                <a:latin typeface="Calibri"/>
                <a:cs typeface="Calibri"/>
              </a:rPr>
              <a:t>of</a:t>
            </a:r>
            <a:r>
              <a:rPr b="1" spc="-20" dirty="0">
                <a:latin typeface="Calibri"/>
                <a:cs typeface="Calibri"/>
              </a:rPr>
              <a:t> </a:t>
            </a:r>
            <a:r>
              <a:rPr b="1" dirty="0">
                <a:latin typeface="Calibri"/>
                <a:cs typeface="Calibri"/>
              </a:rPr>
              <a:t>the</a:t>
            </a:r>
            <a:r>
              <a:rPr b="1" spc="-10" dirty="0">
                <a:latin typeface="Calibri"/>
                <a:cs typeface="Calibri"/>
              </a:rPr>
              <a:t> short </a:t>
            </a:r>
            <a:r>
              <a:rPr b="1" dirty="0">
                <a:latin typeface="Calibri"/>
                <a:cs typeface="Calibri"/>
              </a:rPr>
              <a:t>sale</a:t>
            </a:r>
            <a:r>
              <a:rPr b="1" spc="-25" dirty="0">
                <a:latin typeface="Calibri"/>
                <a:cs typeface="Calibri"/>
              </a:rPr>
              <a:t> </a:t>
            </a:r>
            <a:r>
              <a:rPr dirty="0">
                <a:latin typeface="Calibri"/>
                <a:cs typeface="Calibri"/>
              </a:rPr>
              <a:t>on</a:t>
            </a:r>
            <a:r>
              <a:rPr spc="-35" dirty="0">
                <a:latin typeface="Calibri"/>
                <a:cs typeface="Calibri"/>
              </a:rPr>
              <a:t> </a:t>
            </a:r>
            <a:r>
              <a:rPr dirty="0">
                <a:latin typeface="Calibri"/>
                <a:cs typeface="Calibri"/>
              </a:rPr>
              <a:t>deposit</a:t>
            </a:r>
            <a:r>
              <a:rPr spc="-40" dirty="0">
                <a:latin typeface="Calibri"/>
                <a:cs typeface="Calibri"/>
              </a:rPr>
              <a:t> </a:t>
            </a:r>
            <a:r>
              <a:rPr dirty="0">
                <a:latin typeface="Calibri"/>
                <a:cs typeface="Calibri"/>
              </a:rPr>
              <a:t>with</a:t>
            </a:r>
            <a:r>
              <a:rPr spc="-35" dirty="0">
                <a:latin typeface="Calibri"/>
                <a:cs typeface="Calibri"/>
              </a:rPr>
              <a:t> </a:t>
            </a:r>
            <a:r>
              <a:rPr dirty="0">
                <a:latin typeface="Calibri"/>
                <a:cs typeface="Calibri"/>
              </a:rPr>
              <a:t>the</a:t>
            </a:r>
            <a:r>
              <a:rPr spc="-30" dirty="0">
                <a:latin typeface="Calibri"/>
                <a:cs typeface="Calibri"/>
              </a:rPr>
              <a:t> </a:t>
            </a:r>
            <a:r>
              <a:rPr spc="-10" dirty="0">
                <a:latin typeface="Calibri"/>
                <a:cs typeface="Calibri"/>
              </a:rPr>
              <a:t>broker</a:t>
            </a:r>
            <a:endParaRPr dirty="0">
              <a:latin typeface="Calibri"/>
              <a:cs typeface="Calibri"/>
            </a:endParaRPr>
          </a:p>
          <a:p>
            <a:pPr>
              <a:spcBef>
                <a:spcPts val="335"/>
              </a:spcBef>
              <a:buFont typeface="Arial MT"/>
              <a:buChar char="•"/>
            </a:pPr>
            <a:endParaRPr dirty="0">
              <a:latin typeface="Calibri"/>
              <a:cs typeface="Calibri"/>
            </a:endParaRPr>
          </a:p>
          <a:p>
            <a:pPr marL="297180" marR="48895" indent="-285115">
              <a:lnSpc>
                <a:spcPct val="95700"/>
              </a:lnSpc>
              <a:buFont typeface="Arial MT"/>
              <a:buChar char="•"/>
              <a:tabLst>
                <a:tab pos="297180" algn="l"/>
              </a:tabLst>
            </a:pPr>
            <a:r>
              <a:rPr b="1" dirty="0">
                <a:latin typeface="Calibri"/>
                <a:cs typeface="Calibri"/>
              </a:rPr>
              <a:t>Short</a:t>
            </a:r>
            <a:r>
              <a:rPr b="1" spc="-15" dirty="0">
                <a:latin typeface="Calibri"/>
                <a:cs typeface="Calibri"/>
              </a:rPr>
              <a:t> </a:t>
            </a:r>
            <a:r>
              <a:rPr b="1" dirty="0">
                <a:latin typeface="Calibri"/>
                <a:cs typeface="Calibri"/>
              </a:rPr>
              <a:t>sellers</a:t>
            </a:r>
            <a:r>
              <a:rPr b="1" spc="-30" dirty="0">
                <a:latin typeface="Calibri"/>
                <a:cs typeface="Calibri"/>
              </a:rPr>
              <a:t> </a:t>
            </a:r>
            <a:r>
              <a:rPr b="1" dirty="0">
                <a:latin typeface="Calibri"/>
                <a:cs typeface="Calibri"/>
              </a:rPr>
              <a:t>hope</a:t>
            </a:r>
            <a:r>
              <a:rPr b="1" spc="-15" dirty="0">
                <a:latin typeface="Calibri"/>
                <a:cs typeface="Calibri"/>
              </a:rPr>
              <a:t> </a:t>
            </a:r>
            <a:r>
              <a:rPr b="1" dirty="0">
                <a:latin typeface="Calibri"/>
                <a:cs typeface="Calibri"/>
              </a:rPr>
              <a:t>to</a:t>
            </a:r>
            <a:r>
              <a:rPr b="1" spc="-20" dirty="0">
                <a:latin typeface="Calibri"/>
                <a:cs typeface="Calibri"/>
              </a:rPr>
              <a:t> </a:t>
            </a:r>
            <a:r>
              <a:rPr b="1" dirty="0">
                <a:latin typeface="Calibri"/>
                <a:cs typeface="Calibri"/>
              </a:rPr>
              <a:t>profit</a:t>
            </a:r>
            <a:r>
              <a:rPr b="1" spc="-15" dirty="0">
                <a:latin typeface="Calibri"/>
                <a:cs typeface="Calibri"/>
              </a:rPr>
              <a:t> </a:t>
            </a:r>
            <a:r>
              <a:rPr b="1" dirty="0">
                <a:latin typeface="Calibri"/>
                <a:cs typeface="Calibri"/>
              </a:rPr>
              <a:t>from</a:t>
            </a:r>
            <a:r>
              <a:rPr b="1" spc="-20" dirty="0">
                <a:latin typeface="Calibri"/>
                <a:cs typeface="Calibri"/>
              </a:rPr>
              <a:t> </a:t>
            </a:r>
            <a:r>
              <a:rPr b="1" dirty="0">
                <a:latin typeface="Calibri"/>
                <a:cs typeface="Calibri"/>
              </a:rPr>
              <a:t>a</a:t>
            </a:r>
            <a:r>
              <a:rPr b="1" spc="-15" dirty="0">
                <a:latin typeface="Calibri"/>
                <a:cs typeface="Calibri"/>
              </a:rPr>
              <a:t> </a:t>
            </a:r>
            <a:r>
              <a:rPr b="1" dirty="0">
                <a:latin typeface="Calibri"/>
                <a:cs typeface="Calibri"/>
              </a:rPr>
              <a:t>fall</a:t>
            </a:r>
            <a:r>
              <a:rPr b="1" spc="-10" dirty="0">
                <a:latin typeface="Calibri"/>
                <a:cs typeface="Calibri"/>
              </a:rPr>
              <a:t> </a:t>
            </a:r>
            <a:r>
              <a:rPr b="1" dirty="0">
                <a:latin typeface="Calibri"/>
                <a:cs typeface="Calibri"/>
              </a:rPr>
              <a:t>in</a:t>
            </a:r>
            <a:r>
              <a:rPr b="1" spc="-10"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price</a:t>
            </a:r>
            <a:r>
              <a:rPr b="1" spc="15" dirty="0">
                <a:latin typeface="Calibri"/>
                <a:cs typeface="Calibri"/>
              </a:rPr>
              <a:t> </a:t>
            </a:r>
            <a:r>
              <a:rPr dirty="0">
                <a:latin typeface="Calibri"/>
                <a:cs typeface="Calibri"/>
              </a:rPr>
              <a:t>of</a:t>
            </a:r>
            <a:r>
              <a:rPr spc="-20" dirty="0">
                <a:latin typeface="Calibri"/>
                <a:cs typeface="Calibri"/>
              </a:rPr>
              <a:t> </a:t>
            </a:r>
            <a:r>
              <a:rPr dirty="0">
                <a:latin typeface="Calibri"/>
                <a:cs typeface="Calibri"/>
              </a:rPr>
              <a:t>the</a:t>
            </a:r>
            <a:r>
              <a:rPr spc="-10" dirty="0">
                <a:latin typeface="Calibri"/>
                <a:cs typeface="Calibri"/>
              </a:rPr>
              <a:t> </a:t>
            </a:r>
            <a:r>
              <a:rPr dirty="0">
                <a:latin typeface="Calibri"/>
                <a:cs typeface="Calibri"/>
              </a:rPr>
              <a:t>security</a:t>
            </a:r>
            <a:r>
              <a:rPr spc="-15" dirty="0">
                <a:latin typeface="Calibri"/>
                <a:cs typeface="Calibri"/>
              </a:rPr>
              <a:t> </a:t>
            </a:r>
            <a:r>
              <a:rPr dirty="0">
                <a:latin typeface="Calibri"/>
                <a:cs typeface="Calibri"/>
              </a:rPr>
              <a:t>or</a:t>
            </a:r>
            <a:r>
              <a:rPr spc="-20" dirty="0">
                <a:latin typeface="Calibri"/>
                <a:cs typeface="Calibri"/>
              </a:rPr>
              <a:t> </a:t>
            </a:r>
            <a:r>
              <a:rPr dirty="0">
                <a:latin typeface="Calibri"/>
                <a:cs typeface="Calibri"/>
              </a:rPr>
              <a:t>asset</a:t>
            </a:r>
            <a:r>
              <a:rPr spc="-20" dirty="0">
                <a:latin typeface="Calibri"/>
                <a:cs typeface="Calibri"/>
              </a:rPr>
              <a:t> </a:t>
            </a:r>
            <a:r>
              <a:rPr dirty="0">
                <a:latin typeface="Calibri"/>
                <a:cs typeface="Calibri"/>
              </a:rPr>
              <a:t>sold</a:t>
            </a:r>
            <a:r>
              <a:rPr spc="-15" dirty="0">
                <a:latin typeface="Calibri"/>
                <a:cs typeface="Calibri"/>
              </a:rPr>
              <a:t> </a:t>
            </a:r>
            <a:r>
              <a:rPr spc="-10" dirty="0">
                <a:latin typeface="Calibri"/>
                <a:cs typeface="Calibri"/>
              </a:rPr>
              <a:t>short, </a:t>
            </a:r>
            <a:r>
              <a:rPr b="1" dirty="0">
                <a:latin typeface="Calibri"/>
                <a:cs typeface="Calibri"/>
              </a:rPr>
              <a:t>buying</a:t>
            </a:r>
            <a:r>
              <a:rPr b="1" spc="-20" dirty="0">
                <a:latin typeface="Calibri"/>
                <a:cs typeface="Calibri"/>
              </a:rPr>
              <a:t> </a:t>
            </a:r>
            <a:r>
              <a:rPr b="1" dirty="0">
                <a:latin typeface="Calibri"/>
                <a:cs typeface="Calibri"/>
              </a:rPr>
              <a:t>at</a:t>
            </a:r>
            <a:r>
              <a:rPr b="1" spc="-10" dirty="0">
                <a:latin typeface="Calibri"/>
                <a:cs typeface="Calibri"/>
              </a:rPr>
              <a:t> </a:t>
            </a:r>
            <a:r>
              <a:rPr b="1" dirty="0">
                <a:latin typeface="Calibri"/>
                <a:cs typeface="Calibri"/>
              </a:rPr>
              <a:t>a</a:t>
            </a:r>
            <a:r>
              <a:rPr b="1" spc="-10" dirty="0">
                <a:latin typeface="Calibri"/>
                <a:cs typeface="Calibri"/>
              </a:rPr>
              <a:t> </a:t>
            </a:r>
            <a:r>
              <a:rPr b="1" dirty="0">
                <a:latin typeface="Calibri"/>
                <a:cs typeface="Calibri"/>
              </a:rPr>
              <a:t>lower</a:t>
            </a:r>
            <a:r>
              <a:rPr b="1" spc="-15" dirty="0">
                <a:latin typeface="Calibri"/>
                <a:cs typeface="Calibri"/>
              </a:rPr>
              <a:t> </a:t>
            </a:r>
            <a:r>
              <a:rPr b="1" dirty="0">
                <a:latin typeface="Calibri"/>
                <a:cs typeface="Calibri"/>
              </a:rPr>
              <a:t>price</a:t>
            </a:r>
            <a:r>
              <a:rPr b="1" spc="-20" dirty="0">
                <a:latin typeface="Calibri"/>
                <a:cs typeface="Calibri"/>
              </a:rPr>
              <a:t> </a:t>
            </a:r>
            <a:r>
              <a:rPr b="1" dirty="0">
                <a:latin typeface="Calibri"/>
                <a:cs typeface="Calibri"/>
              </a:rPr>
              <a:t>in</a:t>
            </a:r>
            <a:r>
              <a:rPr b="1" spc="-5" dirty="0">
                <a:latin typeface="Calibri"/>
                <a:cs typeface="Calibri"/>
              </a:rPr>
              <a:t> </a:t>
            </a:r>
            <a:r>
              <a:rPr b="1" dirty="0">
                <a:latin typeface="Calibri"/>
                <a:cs typeface="Calibri"/>
              </a:rPr>
              <a:t>the</a:t>
            </a:r>
            <a:r>
              <a:rPr b="1" spc="-10" dirty="0">
                <a:latin typeface="Calibri"/>
                <a:cs typeface="Calibri"/>
              </a:rPr>
              <a:t> </a:t>
            </a:r>
            <a:r>
              <a:rPr b="1" dirty="0">
                <a:latin typeface="Calibri"/>
                <a:cs typeface="Calibri"/>
              </a:rPr>
              <a:t>future</a:t>
            </a:r>
            <a:r>
              <a:rPr b="1" spc="-20" dirty="0">
                <a:latin typeface="Calibri"/>
                <a:cs typeface="Calibri"/>
              </a:rPr>
              <a:t> </a:t>
            </a:r>
            <a:r>
              <a:rPr b="1" dirty="0">
                <a:latin typeface="Calibri"/>
                <a:cs typeface="Calibri"/>
              </a:rPr>
              <a:t>in</a:t>
            </a:r>
            <a:r>
              <a:rPr b="1" spc="-10" dirty="0">
                <a:latin typeface="Calibri"/>
                <a:cs typeface="Calibri"/>
              </a:rPr>
              <a:t> </a:t>
            </a:r>
            <a:r>
              <a:rPr b="1" dirty="0">
                <a:latin typeface="Calibri"/>
                <a:cs typeface="Calibri"/>
              </a:rPr>
              <a:t>order</a:t>
            </a:r>
            <a:r>
              <a:rPr b="1" spc="-15" dirty="0">
                <a:latin typeface="Calibri"/>
                <a:cs typeface="Calibri"/>
              </a:rPr>
              <a:t> </a:t>
            </a:r>
            <a:r>
              <a:rPr b="1" dirty="0">
                <a:latin typeface="Calibri"/>
                <a:cs typeface="Calibri"/>
              </a:rPr>
              <a:t>to</a:t>
            </a:r>
            <a:r>
              <a:rPr b="1" spc="-10" dirty="0">
                <a:latin typeface="Calibri"/>
                <a:cs typeface="Calibri"/>
              </a:rPr>
              <a:t> </a:t>
            </a:r>
            <a:r>
              <a:rPr b="1" dirty="0">
                <a:latin typeface="Calibri"/>
                <a:cs typeface="Calibri"/>
              </a:rPr>
              <a:t>repay</a:t>
            </a:r>
            <a:r>
              <a:rPr b="1" spc="-10" dirty="0">
                <a:latin typeface="Calibri"/>
                <a:cs typeface="Calibri"/>
              </a:rPr>
              <a:t> </a:t>
            </a:r>
            <a:r>
              <a:rPr b="1" dirty="0">
                <a:latin typeface="Calibri"/>
                <a:cs typeface="Calibri"/>
              </a:rPr>
              <a:t>the</a:t>
            </a:r>
            <a:r>
              <a:rPr b="1" spc="-10" dirty="0">
                <a:latin typeface="Calibri"/>
                <a:cs typeface="Calibri"/>
              </a:rPr>
              <a:t> </a:t>
            </a:r>
            <a:r>
              <a:rPr b="1" dirty="0">
                <a:latin typeface="Calibri"/>
                <a:cs typeface="Calibri"/>
              </a:rPr>
              <a:t>loan</a:t>
            </a:r>
            <a:r>
              <a:rPr b="1" spc="-10" dirty="0">
                <a:latin typeface="Calibri"/>
                <a:cs typeface="Calibri"/>
              </a:rPr>
              <a:t> </a:t>
            </a:r>
            <a:r>
              <a:rPr b="1" dirty="0">
                <a:latin typeface="Calibri"/>
                <a:cs typeface="Calibri"/>
              </a:rPr>
              <a:t>of</a:t>
            </a:r>
            <a:r>
              <a:rPr b="1" spc="-20" dirty="0">
                <a:latin typeface="Calibri"/>
                <a:cs typeface="Calibri"/>
              </a:rPr>
              <a:t> </a:t>
            </a:r>
            <a:r>
              <a:rPr b="1" dirty="0">
                <a:latin typeface="Calibri"/>
                <a:cs typeface="Calibri"/>
              </a:rPr>
              <a:t>the</a:t>
            </a:r>
            <a:r>
              <a:rPr b="1" spc="-5" dirty="0">
                <a:latin typeface="Calibri"/>
                <a:cs typeface="Calibri"/>
              </a:rPr>
              <a:t> </a:t>
            </a:r>
            <a:r>
              <a:rPr b="1" spc="-10" dirty="0">
                <a:latin typeface="Calibri"/>
                <a:cs typeface="Calibri"/>
              </a:rPr>
              <a:t>asset </a:t>
            </a:r>
            <a:r>
              <a:rPr b="1" dirty="0">
                <a:latin typeface="Calibri"/>
                <a:cs typeface="Calibri"/>
              </a:rPr>
              <a:t>originally</a:t>
            </a:r>
            <a:r>
              <a:rPr b="1" spc="-20" dirty="0">
                <a:latin typeface="Calibri"/>
                <a:cs typeface="Calibri"/>
              </a:rPr>
              <a:t> </a:t>
            </a:r>
            <a:r>
              <a:rPr b="1" dirty="0">
                <a:latin typeface="Calibri"/>
                <a:cs typeface="Calibri"/>
              </a:rPr>
              <a:t>sold</a:t>
            </a:r>
            <a:r>
              <a:rPr b="1" spc="-20" dirty="0">
                <a:latin typeface="Calibri"/>
                <a:cs typeface="Calibri"/>
              </a:rPr>
              <a:t> </a:t>
            </a:r>
            <a:r>
              <a:rPr b="1" dirty="0">
                <a:latin typeface="Calibri"/>
                <a:cs typeface="Calibri"/>
              </a:rPr>
              <a:t>at</a:t>
            </a:r>
            <a:r>
              <a:rPr b="1" spc="-20" dirty="0">
                <a:latin typeface="Calibri"/>
                <a:cs typeface="Calibri"/>
              </a:rPr>
              <a:t> </a:t>
            </a:r>
            <a:r>
              <a:rPr b="1" dirty="0">
                <a:latin typeface="Calibri"/>
                <a:cs typeface="Calibri"/>
              </a:rPr>
              <a:t>a</a:t>
            </a:r>
            <a:r>
              <a:rPr b="1" spc="-20" dirty="0">
                <a:latin typeface="Calibri"/>
                <a:cs typeface="Calibri"/>
              </a:rPr>
              <a:t> </a:t>
            </a:r>
            <a:r>
              <a:rPr b="1" dirty="0">
                <a:latin typeface="Calibri"/>
                <a:cs typeface="Calibri"/>
              </a:rPr>
              <a:t>higher</a:t>
            </a:r>
            <a:r>
              <a:rPr b="1" spc="-25" dirty="0">
                <a:latin typeface="Calibri"/>
                <a:cs typeface="Calibri"/>
              </a:rPr>
              <a:t> </a:t>
            </a:r>
            <a:r>
              <a:rPr b="1" dirty="0">
                <a:latin typeface="Calibri"/>
                <a:cs typeface="Calibri"/>
              </a:rPr>
              <a:t>price</a:t>
            </a:r>
            <a:r>
              <a:rPr dirty="0">
                <a:latin typeface="Calibri"/>
                <a:cs typeface="Calibri"/>
              </a:rPr>
              <a:t>.</a:t>
            </a:r>
            <a:r>
              <a:rPr spc="-25" dirty="0">
                <a:latin typeface="Calibri"/>
                <a:cs typeface="Calibri"/>
              </a:rPr>
              <a:t> </a:t>
            </a:r>
            <a:r>
              <a:rPr dirty="0">
                <a:latin typeface="Calibri"/>
                <a:cs typeface="Calibri"/>
              </a:rPr>
              <a:t>The</a:t>
            </a:r>
            <a:r>
              <a:rPr spc="-20" dirty="0">
                <a:latin typeface="Calibri"/>
                <a:cs typeface="Calibri"/>
              </a:rPr>
              <a:t> </a:t>
            </a:r>
            <a:r>
              <a:rPr dirty="0">
                <a:latin typeface="Calibri"/>
                <a:cs typeface="Calibri"/>
              </a:rPr>
              <a:t>repayment</a:t>
            </a:r>
            <a:r>
              <a:rPr spc="-35" dirty="0">
                <a:latin typeface="Calibri"/>
                <a:cs typeface="Calibri"/>
              </a:rPr>
              <a:t> </a:t>
            </a:r>
            <a:r>
              <a:rPr dirty="0">
                <a:latin typeface="Calibri"/>
                <a:cs typeface="Calibri"/>
              </a:rPr>
              <a:t>of</a:t>
            </a:r>
            <a:r>
              <a:rPr spc="-25" dirty="0">
                <a:latin typeface="Calibri"/>
                <a:cs typeface="Calibri"/>
              </a:rPr>
              <a:t> </a:t>
            </a:r>
            <a:r>
              <a:rPr dirty="0">
                <a:latin typeface="Calibri"/>
                <a:cs typeface="Calibri"/>
              </a:rPr>
              <a:t>the</a:t>
            </a:r>
            <a:r>
              <a:rPr spc="-15" dirty="0">
                <a:latin typeface="Calibri"/>
                <a:cs typeface="Calibri"/>
              </a:rPr>
              <a:t> </a:t>
            </a:r>
            <a:r>
              <a:rPr spc="-10" dirty="0">
                <a:latin typeface="Calibri"/>
                <a:cs typeface="Calibri"/>
              </a:rPr>
              <a:t>borrowed</a:t>
            </a:r>
            <a:r>
              <a:rPr spc="-25" dirty="0">
                <a:latin typeface="Calibri"/>
                <a:cs typeface="Calibri"/>
              </a:rPr>
              <a:t> </a:t>
            </a:r>
            <a:r>
              <a:rPr dirty="0">
                <a:latin typeface="Calibri"/>
                <a:cs typeface="Calibri"/>
              </a:rPr>
              <a:t>security</a:t>
            </a:r>
            <a:r>
              <a:rPr spc="-20" dirty="0">
                <a:latin typeface="Calibri"/>
                <a:cs typeface="Calibri"/>
              </a:rPr>
              <a:t> </a:t>
            </a:r>
            <a:r>
              <a:rPr dirty="0">
                <a:latin typeface="Calibri"/>
                <a:cs typeface="Calibri"/>
              </a:rPr>
              <a:t>or</a:t>
            </a:r>
            <a:r>
              <a:rPr spc="-25" dirty="0">
                <a:latin typeface="Calibri"/>
                <a:cs typeface="Calibri"/>
              </a:rPr>
              <a:t> </a:t>
            </a:r>
            <a:r>
              <a:rPr spc="-10" dirty="0">
                <a:latin typeface="Calibri"/>
                <a:cs typeface="Calibri"/>
              </a:rPr>
              <a:t>other </a:t>
            </a:r>
            <a:r>
              <a:rPr dirty="0">
                <a:latin typeface="Calibri"/>
                <a:cs typeface="Calibri"/>
              </a:rPr>
              <a:t>asset</a:t>
            </a:r>
            <a:r>
              <a:rPr spc="-40" dirty="0">
                <a:latin typeface="Calibri"/>
                <a:cs typeface="Calibri"/>
              </a:rPr>
              <a:t> </a:t>
            </a:r>
            <a:r>
              <a:rPr dirty="0">
                <a:latin typeface="Calibri"/>
                <a:cs typeface="Calibri"/>
              </a:rPr>
              <a:t>is</a:t>
            </a:r>
            <a:r>
              <a:rPr spc="-10" dirty="0">
                <a:latin typeface="Calibri"/>
                <a:cs typeface="Calibri"/>
              </a:rPr>
              <a:t> referred</a:t>
            </a:r>
            <a:r>
              <a:rPr spc="-30" dirty="0">
                <a:latin typeface="Calibri"/>
                <a:cs typeface="Calibri"/>
              </a:rPr>
              <a:t> </a:t>
            </a:r>
            <a:r>
              <a:rPr dirty="0">
                <a:latin typeface="Calibri"/>
                <a:cs typeface="Calibri"/>
              </a:rPr>
              <a:t>to</a:t>
            </a:r>
            <a:r>
              <a:rPr spc="-25" dirty="0">
                <a:latin typeface="Calibri"/>
                <a:cs typeface="Calibri"/>
              </a:rPr>
              <a:t> </a:t>
            </a:r>
            <a:r>
              <a:rPr dirty="0">
                <a:latin typeface="Calibri"/>
                <a:cs typeface="Calibri"/>
              </a:rPr>
              <a:t>as</a:t>
            </a:r>
            <a:r>
              <a:rPr spc="-30" dirty="0">
                <a:latin typeface="Calibri"/>
                <a:cs typeface="Calibri"/>
              </a:rPr>
              <a:t> </a:t>
            </a:r>
            <a:r>
              <a:rPr dirty="0">
                <a:latin typeface="Calibri"/>
                <a:cs typeface="Calibri"/>
              </a:rPr>
              <a:t>“covering</a:t>
            </a:r>
            <a:r>
              <a:rPr spc="-15" dirty="0">
                <a:latin typeface="Calibri"/>
                <a:cs typeface="Calibri"/>
              </a:rPr>
              <a:t> </a:t>
            </a:r>
            <a:r>
              <a:rPr dirty="0">
                <a:latin typeface="Calibri"/>
                <a:cs typeface="Calibri"/>
              </a:rPr>
              <a:t>the</a:t>
            </a:r>
            <a:r>
              <a:rPr spc="-20" dirty="0">
                <a:latin typeface="Calibri"/>
                <a:cs typeface="Calibri"/>
              </a:rPr>
              <a:t> </a:t>
            </a:r>
            <a:r>
              <a:rPr dirty="0">
                <a:latin typeface="Calibri"/>
                <a:cs typeface="Calibri"/>
              </a:rPr>
              <a:t>short</a:t>
            </a:r>
            <a:r>
              <a:rPr spc="-30" dirty="0">
                <a:latin typeface="Calibri"/>
                <a:cs typeface="Calibri"/>
              </a:rPr>
              <a:t> </a:t>
            </a:r>
            <a:r>
              <a:rPr spc="-10" dirty="0">
                <a:latin typeface="Calibri"/>
                <a:cs typeface="Calibri"/>
              </a:rPr>
              <a:t>position.”</a:t>
            </a:r>
            <a:endParaRPr dirty="0">
              <a:latin typeface="Calibri"/>
              <a:cs typeface="Calibri"/>
            </a:endParaRPr>
          </a:p>
          <a:p>
            <a:pPr>
              <a:spcBef>
                <a:spcPts val="340"/>
              </a:spcBef>
              <a:buFont typeface="Arial MT"/>
              <a:buChar char="•"/>
            </a:pPr>
            <a:endParaRPr dirty="0">
              <a:latin typeface="Calibri"/>
              <a:cs typeface="Calibri"/>
            </a:endParaRPr>
          </a:p>
          <a:p>
            <a:pPr marL="297180" marR="443865" indent="-285115">
              <a:lnSpc>
                <a:spcPct val="94200"/>
              </a:lnSpc>
              <a:buFont typeface="Arial MT"/>
              <a:buChar char="•"/>
              <a:tabLst>
                <a:tab pos="297180" algn="l"/>
              </a:tabLst>
            </a:pPr>
            <a:r>
              <a:rPr dirty="0">
                <a:latin typeface="Calibri"/>
                <a:cs typeface="Calibri"/>
              </a:rPr>
              <a:t>In</a:t>
            </a:r>
            <a:r>
              <a:rPr spc="-15" dirty="0">
                <a:latin typeface="Calibri"/>
                <a:cs typeface="Calibri"/>
              </a:rPr>
              <a:t> </a:t>
            </a:r>
            <a:r>
              <a:rPr dirty="0">
                <a:latin typeface="Calibri"/>
                <a:cs typeface="Calibri"/>
              </a:rPr>
              <a:t>a</a:t>
            </a:r>
            <a:r>
              <a:rPr spc="-20" dirty="0">
                <a:latin typeface="Calibri"/>
                <a:cs typeface="Calibri"/>
              </a:rPr>
              <a:t> </a:t>
            </a:r>
            <a:r>
              <a:rPr dirty="0">
                <a:latin typeface="Calibri"/>
                <a:cs typeface="Calibri"/>
              </a:rPr>
              <a:t>short</a:t>
            </a:r>
            <a:r>
              <a:rPr spc="-20" dirty="0">
                <a:latin typeface="Calibri"/>
                <a:cs typeface="Calibri"/>
              </a:rPr>
              <a:t> </a:t>
            </a:r>
            <a:r>
              <a:rPr dirty="0">
                <a:latin typeface="Calibri"/>
                <a:cs typeface="Calibri"/>
              </a:rPr>
              <a:t>sale,</a:t>
            </a:r>
            <a:r>
              <a:rPr spc="-20" dirty="0">
                <a:latin typeface="Calibri"/>
                <a:cs typeface="Calibri"/>
              </a:rPr>
              <a:t> </a:t>
            </a:r>
            <a:r>
              <a:rPr dirty="0">
                <a:latin typeface="Calibri"/>
                <a:cs typeface="Calibri"/>
              </a:rPr>
              <a:t>the</a:t>
            </a:r>
            <a:r>
              <a:rPr spc="-15" dirty="0">
                <a:latin typeface="Calibri"/>
                <a:cs typeface="Calibri"/>
              </a:rPr>
              <a:t> </a:t>
            </a:r>
            <a:r>
              <a:rPr dirty="0">
                <a:latin typeface="Calibri"/>
                <a:cs typeface="Calibri"/>
              </a:rPr>
              <a:t>short</a:t>
            </a:r>
            <a:r>
              <a:rPr spc="-20" dirty="0">
                <a:latin typeface="Calibri"/>
                <a:cs typeface="Calibri"/>
              </a:rPr>
              <a:t> </a:t>
            </a:r>
            <a:r>
              <a:rPr dirty="0">
                <a:latin typeface="Calibri"/>
                <a:cs typeface="Calibri"/>
              </a:rPr>
              <a:t>seller</a:t>
            </a:r>
            <a:r>
              <a:rPr spc="-20" dirty="0">
                <a:latin typeface="Calibri"/>
                <a:cs typeface="Calibri"/>
              </a:rPr>
              <a:t> </a:t>
            </a:r>
            <a:r>
              <a:rPr b="1" dirty="0">
                <a:latin typeface="Calibri"/>
                <a:cs typeface="Calibri"/>
              </a:rPr>
              <a:t>must</a:t>
            </a:r>
            <a:r>
              <a:rPr b="1" spc="-15" dirty="0">
                <a:latin typeface="Calibri"/>
                <a:cs typeface="Calibri"/>
              </a:rPr>
              <a:t> </a:t>
            </a:r>
            <a:r>
              <a:rPr b="1" dirty="0">
                <a:latin typeface="Calibri"/>
                <a:cs typeface="Calibri"/>
              </a:rPr>
              <a:t>pay</a:t>
            </a:r>
            <a:r>
              <a:rPr b="1" spc="-15" dirty="0">
                <a:latin typeface="Calibri"/>
                <a:cs typeface="Calibri"/>
              </a:rPr>
              <a:t> </a:t>
            </a:r>
            <a:r>
              <a:rPr b="1" dirty="0">
                <a:latin typeface="Calibri"/>
                <a:cs typeface="Calibri"/>
              </a:rPr>
              <a:t>all</a:t>
            </a:r>
            <a:r>
              <a:rPr b="1" spc="-25" dirty="0">
                <a:latin typeface="Calibri"/>
                <a:cs typeface="Calibri"/>
              </a:rPr>
              <a:t> </a:t>
            </a:r>
            <a:r>
              <a:rPr b="1" dirty="0">
                <a:latin typeface="Calibri"/>
                <a:cs typeface="Calibri"/>
              </a:rPr>
              <a:t>dividends</a:t>
            </a:r>
            <a:r>
              <a:rPr b="1" spc="-25" dirty="0">
                <a:latin typeface="Calibri"/>
                <a:cs typeface="Calibri"/>
              </a:rPr>
              <a:t> </a:t>
            </a:r>
            <a:r>
              <a:rPr b="1" dirty="0">
                <a:latin typeface="Calibri"/>
                <a:cs typeface="Calibri"/>
              </a:rPr>
              <a:t>or</a:t>
            </a:r>
            <a:r>
              <a:rPr b="1" spc="-20" dirty="0">
                <a:latin typeface="Calibri"/>
                <a:cs typeface="Calibri"/>
              </a:rPr>
              <a:t> </a:t>
            </a:r>
            <a:r>
              <a:rPr b="1" dirty="0">
                <a:latin typeface="Calibri"/>
                <a:cs typeface="Calibri"/>
              </a:rPr>
              <a:t>interest</a:t>
            </a:r>
            <a:r>
              <a:rPr b="1" spc="-15" dirty="0">
                <a:latin typeface="Calibri"/>
                <a:cs typeface="Calibri"/>
              </a:rPr>
              <a:t> </a:t>
            </a:r>
            <a:r>
              <a:rPr b="1" dirty="0">
                <a:latin typeface="Calibri"/>
                <a:cs typeface="Calibri"/>
              </a:rPr>
              <a:t>that</a:t>
            </a:r>
            <a:r>
              <a:rPr b="1" spc="5" dirty="0">
                <a:latin typeface="Calibri"/>
                <a:cs typeface="Calibri"/>
              </a:rPr>
              <a:t> </a:t>
            </a:r>
            <a:r>
              <a:rPr b="1" dirty="0">
                <a:latin typeface="Calibri"/>
                <a:cs typeface="Calibri"/>
              </a:rPr>
              <a:t>the</a:t>
            </a:r>
            <a:r>
              <a:rPr b="1" spc="-15" dirty="0">
                <a:latin typeface="Calibri"/>
                <a:cs typeface="Calibri"/>
              </a:rPr>
              <a:t> </a:t>
            </a:r>
            <a:r>
              <a:rPr b="1" spc="-10" dirty="0">
                <a:latin typeface="Calibri"/>
                <a:cs typeface="Calibri"/>
              </a:rPr>
              <a:t>lender </a:t>
            </a:r>
            <a:r>
              <a:rPr b="1" dirty="0">
                <a:latin typeface="Calibri"/>
                <a:cs typeface="Calibri"/>
              </a:rPr>
              <a:t>would</a:t>
            </a:r>
            <a:r>
              <a:rPr b="1" spc="-25" dirty="0">
                <a:latin typeface="Calibri"/>
                <a:cs typeface="Calibri"/>
              </a:rPr>
              <a:t> </a:t>
            </a:r>
            <a:r>
              <a:rPr b="1" dirty="0">
                <a:latin typeface="Calibri"/>
                <a:cs typeface="Calibri"/>
              </a:rPr>
              <a:t>have</a:t>
            </a:r>
            <a:r>
              <a:rPr b="1" spc="-20" dirty="0">
                <a:latin typeface="Calibri"/>
                <a:cs typeface="Calibri"/>
              </a:rPr>
              <a:t> </a:t>
            </a:r>
            <a:r>
              <a:rPr b="1" dirty="0">
                <a:latin typeface="Calibri"/>
                <a:cs typeface="Calibri"/>
              </a:rPr>
              <a:t>received</a:t>
            </a:r>
            <a:r>
              <a:rPr b="1" spc="-10" dirty="0">
                <a:latin typeface="Calibri"/>
                <a:cs typeface="Calibri"/>
              </a:rPr>
              <a:t> </a:t>
            </a:r>
            <a:r>
              <a:rPr dirty="0">
                <a:latin typeface="Calibri"/>
                <a:cs typeface="Calibri"/>
              </a:rPr>
              <a:t>from</a:t>
            </a:r>
            <a:r>
              <a:rPr spc="-25" dirty="0">
                <a:latin typeface="Calibri"/>
                <a:cs typeface="Calibri"/>
              </a:rPr>
              <a:t> </a:t>
            </a:r>
            <a:r>
              <a:rPr dirty="0">
                <a:latin typeface="Calibri"/>
                <a:cs typeface="Calibri"/>
              </a:rPr>
              <a:t>the</a:t>
            </a:r>
            <a:r>
              <a:rPr spc="-25" dirty="0">
                <a:latin typeface="Calibri"/>
                <a:cs typeface="Calibri"/>
              </a:rPr>
              <a:t> </a:t>
            </a:r>
            <a:r>
              <a:rPr dirty="0">
                <a:latin typeface="Calibri"/>
                <a:cs typeface="Calibri"/>
              </a:rPr>
              <a:t>security</a:t>
            </a:r>
            <a:r>
              <a:rPr spc="-20" dirty="0">
                <a:latin typeface="Calibri"/>
                <a:cs typeface="Calibri"/>
              </a:rPr>
              <a:t> </a:t>
            </a:r>
            <a:r>
              <a:rPr dirty="0">
                <a:latin typeface="Calibri"/>
                <a:cs typeface="Calibri"/>
              </a:rPr>
              <a:t>that</a:t>
            </a:r>
            <a:r>
              <a:rPr spc="-30" dirty="0">
                <a:latin typeface="Calibri"/>
                <a:cs typeface="Calibri"/>
              </a:rPr>
              <a:t> </a:t>
            </a:r>
            <a:r>
              <a:rPr dirty="0">
                <a:latin typeface="Calibri"/>
                <a:cs typeface="Calibri"/>
              </a:rPr>
              <a:t>has</a:t>
            </a:r>
            <a:r>
              <a:rPr spc="-15" dirty="0">
                <a:latin typeface="Calibri"/>
                <a:cs typeface="Calibri"/>
              </a:rPr>
              <a:t> </a:t>
            </a:r>
            <a:r>
              <a:rPr dirty="0">
                <a:latin typeface="Calibri"/>
                <a:cs typeface="Calibri"/>
              </a:rPr>
              <a:t>been</a:t>
            </a:r>
            <a:r>
              <a:rPr spc="-20" dirty="0">
                <a:latin typeface="Calibri"/>
                <a:cs typeface="Calibri"/>
              </a:rPr>
              <a:t> </a:t>
            </a:r>
            <a:r>
              <a:rPr dirty="0">
                <a:latin typeface="Calibri"/>
                <a:cs typeface="Calibri"/>
              </a:rPr>
              <a:t>loaned</a:t>
            </a:r>
            <a:r>
              <a:rPr spc="-25" dirty="0">
                <a:latin typeface="Calibri"/>
                <a:cs typeface="Calibri"/>
              </a:rPr>
              <a:t> </a:t>
            </a:r>
            <a:r>
              <a:rPr dirty="0">
                <a:latin typeface="Calibri"/>
                <a:cs typeface="Calibri"/>
              </a:rPr>
              <a:t>to</a:t>
            </a:r>
            <a:r>
              <a:rPr spc="-30" dirty="0">
                <a:latin typeface="Calibri"/>
                <a:cs typeface="Calibri"/>
              </a:rPr>
              <a:t> </a:t>
            </a:r>
            <a:r>
              <a:rPr dirty="0">
                <a:latin typeface="Calibri"/>
                <a:cs typeface="Calibri"/>
              </a:rPr>
              <a:t>the</a:t>
            </a:r>
            <a:r>
              <a:rPr spc="-20" dirty="0">
                <a:latin typeface="Calibri"/>
                <a:cs typeface="Calibri"/>
              </a:rPr>
              <a:t> </a:t>
            </a:r>
            <a:r>
              <a:rPr dirty="0">
                <a:latin typeface="Calibri"/>
                <a:cs typeface="Calibri"/>
              </a:rPr>
              <a:t>short</a:t>
            </a:r>
            <a:r>
              <a:rPr spc="-25" dirty="0">
                <a:latin typeface="Calibri"/>
                <a:cs typeface="Calibri"/>
              </a:rPr>
              <a:t> </a:t>
            </a:r>
            <a:r>
              <a:rPr spc="-10" dirty="0">
                <a:latin typeface="Calibri"/>
                <a:cs typeface="Calibri"/>
              </a:rPr>
              <a:t>seller. </a:t>
            </a:r>
            <a:r>
              <a:rPr dirty="0">
                <a:latin typeface="Calibri"/>
                <a:cs typeface="Calibri"/>
              </a:rPr>
              <a:t>These</a:t>
            </a:r>
            <a:r>
              <a:rPr spc="-30" dirty="0">
                <a:latin typeface="Calibri"/>
                <a:cs typeface="Calibri"/>
              </a:rPr>
              <a:t> </a:t>
            </a:r>
            <a:r>
              <a:rPr dirty="0">
                <a:latin typeface="Calibri"/>
                <a:cs typeface="Calibri"/>
              </a:rPr>
              <a:t>payments</a:t>
            </a:r>
            <a:r>
              <a:rPr spc="-45" dirty="0">
                <a:latin typeface="Calibri"/>
                <a:cs typeface="Calibri"/>
              </a:rPr>
              <a:t> </a:t>
            </a:r>
            <a:r>
              <a:rPr dirty="0">
                <a:latin typeface="Calibri"/>
                <a:cs typeface="Calibri"/>
              </a:rPr>
              <a:t>are</a:t>
            </a:r>
            <a:r>
              <a:rPr spc="-35" dirty="0">
                <a:latin typeface="Calibri"/>
                <a:cs typeface="Calibri"/>
              </a:rPr>
              <a:t> </a:t>
            </a:r>
            <a:r>
              <a:rPr dirty="0">
                <a:latin typeface="Calibri"/>
                <a:cs typeface="Calibri"/>
              </a:rPr>
              <a:t>called</a:t>
            </a:r>
            <a:r>
              <a:rPr spc="-30" dirty="0">
                <a:latin typeface="Calibri"/>
                <a:cs typeface="Calibri"/>
              </a:rPr>
              <a:t> </a:t>
            </a:r>
            <a:r>
              <a:rPr b="1" dirty="0">
                <a:latin typeface="Calibri"/>
                <a:cs typeface="Calibri"/>
              </a:rPr>
              <a:t>payments-</a:t>
            </a:r>
            <a:r>
              <a:rPr b="1" spc="-10" dirty="0">
                <a:latin typeface="Calibri"/>
                <a:cs typeface="Calibri"/>
              </a:rPr>
              <a:t>in-</a:t>
            </a:r>
            <a:r>
              <a:rPr b="1" dirty="0">
                <a:latin typeface="Calibri"/>
                <a:cs typeface="Calibri"/>
              </a:rPr>
              <a:t>lieu</a:t>
            </a:r>
            <a:r>
              <a:rPr b="1" spc="-30" dirty="0">
                <a:latin typeface="Calibri"/>
                <a:cs typeface="Calibri"/>
              </a:rPr>
              <a:t> </a:t>
            </a:r>
            <a:r>
              <a:rPr dirty="0">
                <a:latin typeface="Calibri"/>
                <a:cs typeface="Calibri"/>
              </a:rPr>
              <a:t>of</a:t>
            </a:r>
            <a:r>
              <a:rPr spc="-45" dirty="0">
                <a:latin typeface="Calibri"/>
                <a:cs typeface="Calibri"/>
              </a:rPr>
              <a:t> </a:t>
            </a:r>
            <a:r>
              <a:rPr dirty="0">
                <a:latin typeface="Calibri"/>
                <a:cs typeface="Calibri"/>
              </a:rPr>
              <a:t>dividends</a:t>
            </a:r>
            <a:r>
              <a:rPr spc="-35" dirty="0">
                <a:latin typeface="Calibri"/>
                <a:cs typeface="Calibri"/>
              </a:rPr>
              <a:t> </a:t>
            </a:r>
            <a:r>
              <a:rPr dirty="0">
                <a:latin typeface="Calibri"/>
                <a:cs typeface="Calibri"/>
              </a:rPr>
              <a:t>or</a:t>
            </a:r>
            <a:r>
              <a:rPr spc="-35" dirty="0">
                <a:latin typeface="Calibri"/>
                <a:cs typeface="Calibri"/>
              </a:rPr>
              <a:t> </a:t>
            </a:r>
            <a:r>
              <a:rPr spc="-10" dirty="0">
                <a:latin typeface="Calibri"/>
                <a:cs typeface="Calibri"/>
              </a:rPr>
              <a:t>interest</a:t>
            </a:r>
            <a:endParaRPr dirty="0">
              <a:latin typeface="Calibri"/>
              <a:cs typeface="Calibri"/>
            </a:endParaRPr>
          </a:p>
          <a:p>
            <a:pPr>
              <a:spcBef>
                <a:spcPts val="325"/>
              </a:spcBef>
              <a:buFont typeface="Arial MT"/>
              <a:buChar char="•"/>
            </a:pPr>
            <a:endParaRPr dirty="0">
              <a:latin typeface="Calibri"/>
              <a:cs typeface="Calibri"/>
            </a:endParaRPr>
          </a:p>
          <a:p>
            <a:pPr marL="297180" marR="241300" indent="-285115">
              <a:lnSpc>
                <a:spcPct val="95400"/>
              </a:lnSpc>
              <a:buFont typeface="Arial MT"/>
              <a:buChar char="•"/>
              <a:tabLst>
                <a:tab pos="297180" algn="l"/>
              </a:tabLst>
            </a:pPr>
            <a:r>
              <a:rPr dirty="0">
                <a:latin typeface="Calibri"/>
                <a:cs typeface="Calibri"/>
              </a:rPr>
              <a:t>The</a:t>
            </a:r>
            <a:r>
              <a:rPr spc="-20" dirty="0">
                <a:latin typeface="Calibri"/>
                <a:cs typeface="Calibri"/>
              </a:rPr>
              <a:t> </a:t>
            </a:r>
            <a:r>
              <a:rPr dirty="0">
                <a:latin typeface="Calibri"/>
                <a:cs typeface="Calibri"/>
              </a:rPr>
              <a:t>short</a:t>
            </a:r>
            <a:r>
              <a:rPr spc="-25" dirty="0">
                <a:latin typeface="Calibri"/>
                <a:cs typeface="Calibri"/>
              </a:rPr>
              <a:t> </a:t>
            </a:r>
            <a:r>
              <a:rPr dirty="0">
                <a:latin typeface="Calibri"/>
                <a:cs typeface="Calibri"/>
              </a:rPr>
              <a:t>seller</a:t>
            </a:r>
            <a:r>
              <a:rPr spc="-20" dirty="0">
                <a:latin typeface="Calibri"/>
                <a:cs typeface="Calibri"/>
              </a:rPr>
              <a:t> </a:t>
            </a:r>
            <a:r>
              <a:rPr dirty="0">
                <a:latin typeface="Calibri"/>
                <a:cs typeface="Calibri"/>
              </a:rPr>
              <a:t>must</a:t>
            </a:r>
            <a:r>
              <a:rPr spc="-20" dirty="0">
                <a:latin typeface="Calibri"/>
                <a:cs typeface="Calibri"/>
              </a:rPr>
              <a:t> </a:t>
            </a:r>
            <a:r>
              <a:rPr dirty="0">
                <a:latin typeface="Calibri"/>
                <a:cs typeface="Calibri"/>
              </a:rPr>
              <a:t>also</a:t>
            </a:r>
            <a:r>
              <a:rPr spc="-25" dirty="0">
                <a:latin typeface="Calibri"/>
                <a:cs typeface="Calibri"/>
              </a:rPr>
              <a:t> </a:t>
            </a:r>
            <a:r>
              <a:rPr dirty="0">
                <a:latin typeface="Calibri"/>
                <a:cs typeface="Calibri"/>
              </a:rPr>
              <a:t>deposit</a:t>
            </a:r>
            <a:r>
              <a:rPr spc="-25" dirty="0">
                <a:latin typeface="Calibri"/>
                <a:cs typeface="Calibri"/>
              </a:rPr>
              <a:t> </a:t>
            </a:r>
            <a:r>
              <a:rPr dirty="0">
                <a:latin typeface="Calibri"/>
                <a:cs typeface="Calibri"/>
              </a:rPr>
              <a:t>the </a:t>
            </a:r>
            <a:r>
              <a:rPr b="1" dirty="0">
                <a:latin typeface="Calibri"/>
                <a:cs typeface="Calibri"/>
              </a:rPr>
              <a:t>proceeds</a:t>
            </a:r>
            <a:r>
              <a:rPr b="1" spc="-30" dirty="0">
                <a:latin typeface="Calibri"/>
                <a:cs typeface="Calibri"/>
              </a:rPr>
              <a:t> </a:t>
            </a:r>
            <a:r>
              <a:rPr b="1" dirty="0">
                <a:latin typeface="Calibri"/>
                <a:cs typeface="Calibri"/>
              </a:rPr>
              <a:t>of</a:t>
            </a:r>
            <a:r>
              <a:rPr b="1" spc="-25"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short</a:t>
            </a:r>
            <a:r>
              <a:rPr b="1" spc="-15" dirty="0">
                <a:latin typeface="Calibri"/>
                <a:cs typeface="Calibri"/>
              </a:rPr>
              <a:t> </a:t>
            </a:r>
            <a:r>
              <a:rPr b="1" dirty="0">
                <a:latin typeface="Calibri"/>
                <a:cs typeface="Calibri"/>
              </a:rPr>
              <a:t>sale</a:t>
            </a:r>
            <a:r>
              <a:rPr b="1" spc="-30" dirty="0">
                <a:latin typeface="Calibri"/>
                <a:cs typeface="Calibri"/>
              </a:rPr>
              <a:t> </a:t>
            </a:r>
            <a:r>
              <a:rPr b="1" dirty="0">
                <a:latin typeface="Calibri"/>
                <a:cs typeface="Calibri"/>
              </a:rPr>
              <a:t>as</a:t>
            </a:r>
            <a:r>
              <a:rPr b="1" spc="-20" dirty="0">
                <a:latin typeface="Calibri"/>
                <a:cs typeface="Calibri"/>
              </a:rPr>
              <a:t> </a:t>
            </a:r>
            <a:r>
              <a:rPr b="1" dirty="0">
                <a:latin typeface="Calibri"/>
                <a:cs typeface="Calibri"/>
              </a:rPr>
              <a:t>collateral</a:t>
            </a:r>
            <a:r>
              <a:rPr b="1" spc="-15" dirty="0">
                <a:latin typeface="Calibri"/>
                <a:cs typeface="Calibri"/>
              </a:rPr>
              <a:t> </a:t>
            </a:r>
            <a:r>
              <a:rPr b="1" spc="-25" dirty="0">
                <a:latin typeface="Calibri"/>
                <a:cs typeface="Calibri"/>
              </a:rPr>
              <a:t>to </a:t>
            </a:r>
            <a:r>
              <a:rPr b="1" dirty="0">
                <a:latin typeface="Calibri"/>
                <a:cs typeface="Calibri"/>
              </a:rPr>
              <a:t>guarantee</a:t>
            </a:r>
            <a:r>
              <a:rPr b="1" spc="-25" dirty="0">
                <a:latin typeface="Calibri"/>
                <a:cs typeface="Calibri"/>
              </a:rPr>
              <a:t> </a:t>
            </a:r>
            <a:r>
              <a:rPr b="1" dirty="0">
                <a:latin typeface="Calibri"/>
                <a:cs typeface="Calibri"/>
              </a:rPr>
              <a:t>the</a:t>
            </a:r>
            <a:r>
              <a:rPr b="1" spc="-35" dirty="0">
                <a:latin typeface="Calibri"/>
                <a:cs typeface="Calibri"/>
              </a:rPr>
              <a:t> </a:t>
            </a:r>
            <a:r>
              <a:rPr b="1" dirty="0">
                <a:latin typeface="Calibri"/>
                <a:cs typeface="Calibri"/>
              </a:rPr>
              <a:t>eventual</a:t>
            </a:r>
            <a:r>
              <a:rPr b="1" spc="-25" dirty="0">
                <a:latin typeface="Calibri"/>
                <a:cs typeface="Calibri"/>
              </a:rPr>
              <a:t> </a:t>
            </a:r>
            <a:r>
              <a:rPr b="1" dirty="0">
                <a:latin typeface="Calibri"/>
                <a:cs typeface="Calibri"/>
              </a:rPr>
              <a:t>repurchase</a:t>
            </a:r>
            <a:r>
              <a:rPr b="1" spc="-5" dirty="0">
                <a:latin typeface="Calibri"/>
                <a:cs typeface="Calibri"/>
              </a:rPr>
              <a:t> </a:t>
            </a:r>
            <a:r>
              <a:rPr dirty="0">
                <a:latin typeface="Calibri"/>
                <a:cs typeface="Calibri"/>
              </a:rPr>
              <a:t>of</a:t>
            </a:r>
            <a:r>
              <a:rPr spc="-30" dirty="0">
                <a:latin typeface="Calibri"/>
                <a:cs typeface="Calibri"/>
              </a:rPr>
              <a:t> </a:t>
            </a:r>
            <a:r>
              <a:rPr dirty="0">
                <a:latin typeface="Calibri"/>
                <a:cs typeface="Calibri"/>
              </a:rPr>
              <a:t>the</a:t>
            </a:r>
            <a:r>
              <a:rPr spc="-30" dirty="0">
                <a:latin typeface="Calibri"/>
                <a:cs typeface="Calibri"/>
              </a:rPr>
              <a:t> </a:t>
            </a:r>
            <a:r>
              <a:rPr dirty="0">
                <a:latin typeface="Calibri"/>
                <a:cs typeface="Calibri"/>
              </a:rPr>
              <a:t>security.</a:t>
            </a:r>
            <a:r>
              <a:rPr spc="-25" dirty="0">
                <a:latin typeface="Calibri"/>
                <a:cs typeface="Calibri"/>
              </a:rPr>
              <a:t> </a:t>
            </a:r>
            <a:r>
              <a:rPr dirty="0">
                <a:latin typeface="Calibri"/>
                <a:cs typeface="Calibri"/>
              </a:rPr>
              <a:t>The</a:t>
            </a:r>
            <a:r>
              <a:rPr spc="-20" dirty="0">
                <a:latin typeface="Calibri"/>
                <a:cs typeface="Calibri"/>
              </a:rPr>
              <a:t> </a:t>
            </a:r>
            <a:r>
              <a:rPr dirty="0">
                <a:latin typeface="Calibri"/>
                <a:cs typeface="Calibri"/>
              </a:rPr>
              <a:t>broker</a:t>
            </a:r>
            <a:r>
              <a:rPr spc="-25" dirty="0">
                <a:latin typeface="Calibri"/>
                <a:cs typeface="Calibri"/>
              </a:rPr>
              <a:t> </a:t>
            </a:r>
            <a:r>
              <a:rPr dirty="0">
                <a:latin typeface="Calibri"/>
                <a:cs typeface="Calibri"/>
              </a:rPr>
              <a:t>then</a:t>
            </a:r>
            <a:r>
              <a:rPr spc="-30" dirty="0">
                <a:latin typeface="Calibri"/>
                <a:cs typeface="Calibri"/>
              </a:rPr>
              <a:t> </a:t>
            </a:r>
            <a:r>
              <a:rPr dirty="0">
                <a:latin typeface="Calibri"/>
                <a:cs typeface="Calibri"/>
              </a:rPr>
              <a:t>earns</a:t>
            </a:r>
            <a:r>
              <a:rPr spc="-20" dirty="0">
                <a:latin typeface="Calibri"/>
                <a:cs typeface="Calibri"/>
              </a:rPr>
              <a:t> </a:t>
            </a:r>
            <a:r>
              <a:rPr spc="-10" dirty="0">
                <a:latin typeface="Calibri"/>
                <a:cs typeface="Calibri"/>
              </a:rPr>
              <a:t>interest </a:t>
            </a:r>
            <a:r>
              <a:rPr dirty="0">
                <a:latin typeface="Calibri"/>
                <a:cs typeface="Calibri"/>
              </a:rPr>
              <a:t>on</a:t>
            </a:r>
            <a:r>
              <a:rPr spc="-25" dirty="0">
                <a:latin typeface="Calibri"/>
                <a:cs typeface="Calibri"/>
              </a:rPr>
              <a:t> </a:t>
            </a:r>
            <a:r>
              <a:rPr dirty="0">
                <a:latin typeface="Calibri"/>
                <a:cs typeface="Calibri"/>
              </a:rPr>
              <a:t>these</a:t>
            </a:r>
            <a:r>
              <a:rPr spc="-25" dirty="0">
                <a:latin typeface="Calibri"/>
                <a:cs typeface="Calibri"/>
              </a:rPr>
              <a:t> </a:t>
            </a:r>
            <a:r>
              <a:rPr dirty="0">
                <a:latin typeface="Calibri"/>
                <a:cs typeface="Calibri"/>
              </a:rPr>
              <a:t>funds</a:t>
            </a:r>
            <a:r>
              <a:rPr spc="-30" dirty="0">
                <a:latin typeface="Calibri"/>
                <a:cs typeface="Calibri"/>
              </a:rPr>
              <a:t> </a:t>
            </a:r>
            <a:r>
              <a:rPr dirty="0">
                <a:latin typeface="Calibri"/>
                <a:cs typeface="Calibri"/>
              </a:rPr>
              <a:t>and</a:t>
            </a:r>
            <a:r>
              <a:rPr spc="-30" dirty="0">
                <a:latin typeface="Calibri"/>
                <a:cs typeface="Calibri"/>
              </a:rPr>
              <a:t> </a:t>
            </a:r>
            <a:r>
              <a:rPr dirty="0">
                <a:latin typeface="Calibri"/>
                <a:cs typeface="Calibri"/>
              </a:rPr>
              <a:t>may</a:t>
            </a:r>
            <a:r>
              <a:rPr spc="-25" dirty="0">
                <a:latin typeface="Calibri"/>
                <a:cs typeface="Calibri"/>
              </a:rPr>
              <a:t> </a:t>
            </a:r>
            <a:r>
              <a:rPr dirty="0">
                <a:latin typeface="Calibri"/>
                <a:cs typeface="Calibri"/>
              </a:rPr>
              <a:t>return</a:t>
            </a:r>
            <a:r>
              <a:rPr spc="-30" dirty="0">
                <a:latin typeface="Calibri"/>
                <a:cs typeface="Calibri"/>
              </a:rPr>
              <a:t> </a:t>
            </a:r>
            <a:r>
              <a:rPr dirty="0">
                <a:latin typeface="Calibri"/>
                <a:cs typeface="Calibri"/>
              </a:rPr>
              <a:t>a</a:t>
            </a:r>
            <a:r>
              <a:rPr spc="-35" dirty="0">
                <a:latin typeface="Calibri"/>
                <a:cs typeface="Calibri"/>
              </a:rPr>
              <a:t> </a:t>
            </a:r>
            <a:r>
              <a:rPr dirty="0">
                <a:latin typeface="Calibri"/>
                <a:cs typeface="Calibri"/>
              </a:rPr>
              <a:t>portion</a:t>
            </a:r>
            <a:r>
              <a:rPr spc="-35" dirty="0">
                <a:latin typeface="Calibri"/>
                <a:cs typeface="Calibri"/>
              </a:rPr>
              <a:t> </a:t>
            </a:r>
            <a:r>
              <a:rPr dirty="0">
                <a:latin typeface="Calibri"/>
                <a:cs typeface="Calibri"/>
              </a:rPr>
              <a:t>of</a:t>
            </a:r>
            <a:r>
              <a:rPr spc="-25" dirty="0">
                <a:latin typeface="Calibri"/>
                <a:cs typeface="Calibri"/>
              </a:rPr>
              <a:t> </a:t>
            </a:r>
            <a:r>
              <a:rPr dirty="0">
                <a:latin typeface="Calibri"/>
                <a:cs typeface="Calibri"/>
              </a:rPr>
              <a:t>this</a:t>
            </a:r>
            <a:r>
              <a:rPr spc="-30" dirty="0">
                <a:latin typeface="Calibri"/>
                <a:cs typeface="Calibri"/>
              </a:rPr>
              <a:t> </a:t>
            </a:r>
            <a:r>
              <a:rPr dirty="0">
                <a:latin typeface="Calibri"/>
                <a:cs typeface="Calibri"/>
              </a:rPr>
              <a:t>interest</a:t>
            </a:r>
            <a:r>
              <a:rPr spc="-30" dirty="0">
                <a:latin typeface="Calibri"/>
                <a:cs typeface="Calibri"/>
              </a:rPr>
              <a:t> </a:t>
            </a:r>
            <a:r>
              <a:rPr dirty="0">
                <a:latin typeface="Calibri"/>
                <a:cs typeface="Calibri"/>
              </a:rPr>
              <a:t>to</a:t>
            </a:r>
            <a:r>
              <a:rPr spc="-35" dirty="0">
                <a:latin typeface="Calibri"/>
                <a:cs typeface="Calibri"/>
              </a:rPr>
              <a:t> </a:t>
            </a:r>
            <a:r>
              <a:rPr dirty="0">
                <a:latin typeface="Calibri"/>
                <a:cs typeface="Calibri"/>
              </a:rPr>
              <a:t>the</a:t>
            </a:r>
            <a:r>
              <a:rPr spc="-25" dirty="0">
                <a:latin typeface="Calibri"/>
                <a:cs typeface="Calibri"/>
              </a:rPr>
              <a:t> </a:t>
            </a:r>
            <a:r>
              <a:rPr dirty="0">
                <a:latin typeface="Calibri"/>
                <a:cs typeface="Calibri"/>
              </a:rPr>
              <a:t>short</a:t>
            </a:r>
            <a:r>
              <a:rPr spc="-35" dirty="0">
                <a:latin typeface="Calibri"/>
                <a:cs typeface="Calibri"/>
              </a:rPr>
              <a:t> </a:t>
            </a:r>
            <a:r>
              <a:rPr dirty="0">
                <a:latin typeface="Calibri"/>
                <a:cs typeface="Calibri"/>
              </a:rPr>
              <a:t>seller</a:t>
            </a:r>
            <a:r>
              <a:rPr spc="-25" dirty="0">
                <a:latin typeface="Calibri"/>
                <a:cs typeface="Calibri"/>
              </a:rPr>
              <a:t> </a:t>
            </a:r>
            <a:r>
              <a:rPr dirty="0">
                <a:latin typeface="Calibri"/>
                <a:cs typeface="Calibri"/>
              </a:rPr>
              <a:t>at</a:t>
            </a:r>
            <a:r>
              <a:rPr spc="-35" dirty="0">
                <a:latin typeface="Calibri"/>
                <a:cs typeface="Calibri"/>
              </a:rPr>
              <a:t> </a:t>
            </a:r>
            <a:r>
              <a:rPr dirty="0">
                <a:latin typeface="Calibri"/>
                <a:cs typeface="Calibri"/>
              </a:rPr>
              <a:t>a</a:t>
            </a:r>
            <a:r>
              <a:rPr spc="-30" dirty="0">
                <a:latin typeface="Calibri"/>
                <a:cs typeface="Calibri"/>
              </a:rPr>
              <a:t> </a:t>
            </a:r>
            <a:r>
              <a:rPr spc="-20" dirty="0">
                <a:latin typeface="Calibri"/>
                <a:cs typeface="Calibri"/>
              </a:rPr>
              <a:t>rate </a:t>
            </a:r>
            <a:r>
              <a:rPr dirty="0">
                <a:latin typeface="Calibri"/>
                <a:cs typeface="Calibri"/>
              </a:rPr>
              <a:t>referred</a:t>
            </a:r>
            <a:r>
              <a:rPr spc="-25" dirty="0">
                <a:latin typeface="Calibri"/>
                <a:cs typeface="Calibri"/>
              </a:rPr>
              <a:t> </a:t>
            </a:r>
            <a:r>
              <a:rPr dirty="0">
                <a:latin typeface="Calibri"/>
                <a:cs typeface="Calibri"/>
              </a:rPr>
              <a:t>to</a:t>
            </a:r>
            <a:r>
              <a:rPr spc="-30" dirty="0">
                <a:latin typeface="Calibri"/>
                <a:cs typeface="Calibri"/>
              </a:rPr>
              <a:t> </a:t>
            </a:r>
            <a:r>
              <a:rPr dirty="0">
                <a:latin typeface="Calibri"/>
                <a:cs typeface="Calibri"/>
              </a:rPr>
              <a:t>as</a:t>
            </a:r>
            <a:r>
              <a:rPr spc="-20" dirty="0">
                <a:latin typeface="Calibri"/>
                <a:cs typeface="Calibri"/>
              </a:rPr>
              <a:t> </a:t>
            </a:r>
            <a:r>
              <a:rPr dirty="0">
                <a:latin typeface="Calibri"/>
                <a:cs typeface="Calibri"/>
              </a:rPr>
              <a:t>the</a:t>
            </a:r>
            <a:r>
              <a:rPr spc="-10" dirty="0">
                <a:latin typeface="Calibri"/>
                <a:cs typeface="Calibri"/>
              </a:rPr>
              <a:t> </a:t>
            </a:r>
            <a:r>
              <a:rPr b="1" dirty="0">
                <a:latin typeface="Calibri"/>
                <a:cs typeface="Calibri"/>
              </a:rPr>
              <a:t>short</a:t>
            </a:r>
            <a:r>
              <a:rPr b="1" spc="-20" dirty="0">
                <a:latin typeface="Calibri"/>
                <a:cs typeface="Calibri"/>
              </a:rPr>
              <a:t> </a:t>
            </a:r>
            <a:r>
              <a:rPr b="1" dirty="0">
                <a:latin typeface="Calibri"/>
                <a:cs typeface="Calibri"/>
              </a:rPr>
              <a:t>rebate</a:t>
            </a:r>
            <a:r>
              <a:rPr b="1" spc="-25" dirty="0">
                <a:latin typeface="Calibri"/>
                <a:cs typeface="Calibri"/>
              </a:rPr>
              <a:t> </a:t>
            </a:r>
            <a:r>
              <a:rPr b="1" spc="-20" dirty="0">
                <a:latin typeface="Calibri"/>
                <a:cs typeface="Calibri"/>
              </a:rPr>
              <a:t>rate</a:t>
            </a:r>
            <a:endParaRPr lang="en-US" b="1" spc="-20" dirty="0">
              <a:latin typeface="Calibri"/>
              <a:cs typeface="Calibri"/>
            </a:endParaRPr>
          </a:p>
          <a:p>
            <a:pPr marL="297180" marR="241300" indent="-285115">
              <a:lnSpc>
                <a:spcPct val="95400"/>
              </a:lnSpc>
              <a:buFont typeface="Arial MT"/>
              <a:buChar char="•"/>
              <a:tabLst>
                <a:tab pos="297180" algn="l"/>
              </a:tabLst>
            </a:pPr>
            <a:endParaRPr lang="en-US" b="1" spc="-20" dirty="0">
              <a:latin typeface="Calibri"/>
              <a:cs typeface="Calibri"/>
            </a:endParaRPr>
          </a:p>
          <a:p>
            <a:pPr marL="297180" marR="44450" indent="-285115">
              <a:lnSpc>
                <a:spcPts val="2030"/>
              </a:lnSpc>
              <a:spcBef>
                <a:spcPts val="275"/>
              </a:spcBef>
              <a:buFont typeface="Arial MT"/>
              <a:buChar char="•"/>
              <a:tabLst>
                <a:tab pos="297180" algn="l"/>
              </a:tabLst>
            </a:pPr>
            <a:r>
              <a:rPr lang="en-US" kern="0" dirty="0">
                <a:solidFill>
                  <a:sysClr val="windowText" lastClr="000000"/>
                </a:solidFill>
                <a:latin typeface="Calibri"/>
                <a:cs typeface="Calibri"/>
              </a:rPr>
              <a:t>The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rebate</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rate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is</a:t>
            </a:r>
            <a:r>
              <a:rPr lang="en-US" kern="0" spc="-15" dirty="0">
                <a:solidFill>
                  <a:sysClr val="windowText" lastClr="000000"/>
                </a:solidFill>
                <a:latin typeface="Calibri"/>
                <a:cs typeface="Calibri"/>
              </a:rPr>
              <a:t> </a:t>
            </a:r>
            <a:r>
              <a:rPr lang="en-US" kern="0" dirty="0">
                <a:solidFill>
                  <a:sysClr val="windowText" lastClr="000000"/>
                </a:solidFill>
                <a:latin typeface="Calibri"/>
                <a:cs typeface="Calibri"/>
              </a:rPr>
              <a:t>usually</a:t>
            </a:r>
            <a:r>
              <a:rPr lang="en-US" kern="0" spc="-10" dirty="0">
                <a:solidFill>
                  <a:sysClr val="windowText" lastClr="000000"/>
                </a:solidFill>
                <a:latin typeface="Calibri"/>
                <a:cs typeface="Calibri"/>
              </a:rPr>
              <a:t> </a:t>
            </a:r>
            <a:r>
              <a:rPr lang="en-US" b="1" kern="0" dirty="0">
                <a:solidFill>
                  <a:sysClr val="windowText" lastClr="000000"/>
                </a:solidFill>
                <a:latin typeface="Calibri"/>
                <a:cs typeface="Calibri"/>
              </a:rPr>
              <a:t>only</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provided</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to</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institutional</a:t>
            </a:r>
            <a:r>
              <a:rPr lang="en-US" b="1" kern="0" spc="-30" dirty="0">
                <a:solidFill>
                  <a:sysClr val="windowText" lastClr="000000"/>
                </a:solidFill>
                <a:latin typeface="Calibri"/>
                <a:cs typeface="Calibri"/>
              </a:rPr>
              <a:t> </a:t>
            </a:r>
            <a:r>
              <a:rPr lang="en-US" b="1" kern="0" dirty="0">
                <a:solidFill>
                  <a:sysClr val="windowText" lastClr="000000"/>
                </a:solidFill>
                <a:latin typeface="Calibri"/>
                <a:cs typeface="Calibri"/>
              </a:rPr>
              <a:t>investors</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and</a:t>
            </a:r>
            <a:r>
              <a:rPr lang="en-US" b="1" kern="0" spc="-25" dirty="0">
                <a:solidFill>
                  <a:sysClr val="windowText" lastClr="000000"/>
                </a:solidFill>
                <a:latin typeface="Calibri"/>
                <a:cs typeface="Calibri"/>
              </a:rPr>
              <a:t> is </a:t>
            </a:r>
            <a:r>
              <a:rPr lang="en-US" b="1" kern="0" dirty="0">
                <a:solidFill>
                  <a:sysClr val="windowText" lastClr="000000"/>
                </a:solidFill>
                <a:latin typeface="Calibri"/>
                <a:cs typeface="Calibri"/>
              </a:rPr>
              <a:t>typically</a:t>
            </a:r>
            <a:r>
              <a:rPr lang="en-US" b="1" kern="0" spc="-10" dirty="0">
                <a:solidFill>
                  <a:sysClr val="windowText" lastClr="000000"/>
                </a:solidFill>
                <a:latin typeface="Calibri"/>
                <a:cs typeface="Calibri"/>
              </a:rPr>
              <a:t> </a:t>
            </a:r>
            <a:r>
              <a:rPr lang="en-US" b="1" kern="0" dirty="0">
                <a:solidFill>
                  <a:sysClr val="windowText" lastClr="000000"/>
                </a:solidFill>
                <a:latin typeface="Calibri"/>
                <a:cs typeface="Calibri"/>
              </a:rPr>
              <a:t>0.1%</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less</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than</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overnight</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interest</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rates</a:t>
            </a:r>
            <a:r>
              <a:rPr lang="en-US" kern="0" dirty="0">
                <a:solidFill>
                  <a:sysClr val="windowText" lastClr="000000"/>
                </a:solidFill>
                <a:latin typeface="Calibri"/>
                <a:cs typeface="Calibri"/>
              </a:rPr>
              <a:t>.</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If</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10" dirty="0">
                <a:solidFill>
                  <a:sysClr val="windowText" lastClr="000000"/>
                </a:solidFill>
                <a:latin typeface="Calibri"/>
                <a:cs typeface="Calibri"/>
              </a:rPr>
              <a:t> </a:t>
            </a:r>
            <a:r>
              <a:rPr lang="en-US" kern="0" dirty="0">
                <a:solidFill>
                  <a:sysClr val="windowText" lastClr="000000"/>
                </a:solidFill>
                <a:latin typeface="Calibri"/>
                <a:cs typeface="Calibri"/>
              </a:rPr>
              <a:t>security</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is</a:t>
            </a:r>
            <a:r>
              <a:rPr lang="en-US" kern="0" spc="-10" dirty="0">
                <a:solidFill>
                  <a:sysClr val="windowText" lastClr="000000"/>
                </a:solidFill>
                <a:latin typeface="Calibri"/>
                <a:cs typeface="Calibri"/>
              </a:rPr>
              <a:t> </a:t>
            </a:r>
            <a:r>
              <a:rPr lang="en-US" kern="0" dirty="0">
                <a:solidFill>
                  <a:sysClr val="windowText" lastClr="000000"/>
                </a:solidFill>
                <a:latin typeface="Calibri"/>
                <a:cs typeface="Calibri"/>
              </a:rPr>
              <a:t>difficult</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to</a:t>
            </a:r>
            <a:r>
              <a:rPr lang="en-US" kern="0" spc="-25" dirty="0">
                <a:solidFill>
                  <a:sysClr val="windowText" lastClr="000000"/>
                </a:solidFill>
                <a:latin typeface="Calibri"/>
                <a:cs typeface="Calibri"/>
              </a:rPr>
              <a:t> </a:t>
            </a:r>
            <a:r>
              <a:rPr lang="en-US" kern="0" spc="-10" dirty="0">
                <a:solidFill>
                  <a:sysClr val="windowText" lastClr="000000"/>
                </a:solidFill>
                <a:latin typeface="Calibri"/>
                <a:cs typeface="Calibri"/>
              </a:rPr>
              <a:t>borrow, </a:t>
            </a:r>
            <a:r>
              <a:rPr lang="en-US" kern="0" dirty="0">
                <a:solidFill>
                  <a:sysClr val="windowText" lastClr="000000"/>
                </a:solidFill>
                <a:latin typeface="Calibri"/>
                <a:cs typeface="Calibri"/>
              </a:rPr>
              <a:t>the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rebate</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rate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may</a:t>
            </a:r>
            <a:r>
              <a:rPr lang="en-US" kern="0" spc="-15" dirty="0">
                <a:solidFill>
                  <a:sysClr val="windowText" lastClr="000000"/>
                </a:solidFill>
                <a:latin typeface="Calibri"/>
                <a:cs typeface="Calibri"/>
              </a:rPr>
              <a:t> </a:t>
            </a:r>
            <a:r>
              <a:rPr lang="en-US" kern="0" dirty="0">
                <a:solidFill>
                  <a:sysClr val="windowText" lastClr="000000"/>
                </a:solidFill>
                <a:latin typeface="Calibri"/>
                <a:cs typeface="Calibri"/>
              </a:rPr>
              <a:t>be</a:t>
            </a:r>
            <a:r>
              <a:rPr lang="en-US" kern="0" spc="-15" dirty="0">
                <a:solidFill>
                  <a:sysClr val="windowText" lastClr="000000"/>
                </a:solidFill>
                <a:latin typeface="Calibri"/>
                <a:cs typeface="Calibri"/>
              </a:rPr>
              <a:t> </a:t>
            </a:r>
            <a:r>
              <a:rPr lang="en-US" kern="0" dirty="0">
                <a:solidFill>
                  <a:sysClr val="windowText" lastClr="000000"/>
                </a:solidFill>
                <a:latin typeface="Calibri"/>
                <a:cs typeface="Calibri"/>
              </a:rPr>
              <a:t>lower</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or</a:t>
            </a:r>
            <a:r>
              <a:rPr lang="en-US" kern="0" spc="-25" dirty="0">
                <a:solidFill>
                  <a:sysClr val="windowText" lastClr="000000"/>
                </a:solidFill>
                <a:latin typeface="Calibri"/>
                <a:cs typeface="Calibri"/>
              </a:rPr>
              <a:t> </a:t>
            </a:r>
            <a:r>
              <a:rPr lang="en-US" kern="0" spc="-10" dirty="0">
                <a:solidFill>
                  <a:sysClr val="windowText" lastClr="000000"/>
                </a:solidFill>
                <a:latin typeface="Calibri"/>
                <a:cs typeface="Calibri"/>
              </a:rPr>
              <a:t>negative</a:t>
            </a:r>
            <a:endParaRPr lang="en-US" kern="0" dirty="0">
              <a:solidFill>
                <a:sysClr val="windowText" lastClr="000000"/>
              </a:solidFill>
              <a:latin typeface="Calibri"/>
              <a:cs typeface="Calibri"/>
            </a:endParaRPr>
          </a:p>
          <a:p>
            <a:pPr>
              <a:spcBef>
                <a:spcPts val="355"/>
              </a:spcBef>
              <a:buFont typeface="Arial MT"/>
              <a:buChar char="•"/>
            </a:pPr>
            <a:endParaRPr lang="en-US" kern="0" dirty="0">
              <a:solidFill>
                <a:sysClr val="windowText" lastClr="000000"/>
              </a:solidFill>
              <a:latin typeface="Calibri"/>
              <a:cs typeface="Calibri"/>
            </a:endParaRPr>
          </a:p>
          <a:p>
            <a:pPr marL="297180" marR="370840" indent="-285115">
              <a:lnSpc>
                <a:spcPts val="1970"/>
              </a:lnSpc>
              <a:buFont typeface="Arial MT"/>
              <a:buChar char="•"/>
              <a:tabLst>
                <a:tab pos="297180" algn="l"/>
              </a:tabLst>
            </a:pPr>
            <a:r>
              <a:rPr lang="en-US" kern="0" dirty="0">
                <a:solidFill>
                  <a:sysClr val="windowText" lastClr="000000"/>
                </a:solidFill>
                <a:latin typeface="Calibri"/>
                <a:cs typeface="Calibri"/>
              </a:rPr>
              <a:t>The</a:t>
            </a:r>
            <a:r>
              <a:rPr lang="en-US" kern="0" spc="-15" dirty="0">
                <a:solidFill>
                  <a:sysClr val="windowText" lastClr="000000"/>
                </a:solidFill>
                <a:latin typeface="Calibri"/>
                <a:cs typeface="Calibri"/>
              </a:rPr>
              <a:t> </a:t>
            </a:r>
            <a:r>
              <a:rPr lang="en-US" b="1" kern="0" dirty="0">
                <a:solidFill>
                  <a:sysClr val="windowText" lastClr="000000"/>
                </a:solidFill>
                <a:latin typeface="Calibri"/>
                <a:cs typeface="Calibri"/>
              </a:rPr>
              <a:t>difference</a:t>
            </a:r>
            <a:r>
              <a:rPr lang="en-US" b="1" kern="0" spc="-30" dirty="0">
                <a:solidFill>
                  <a:sysClr val="windowText" lastClr="000000"/>
                </a:solidFill>
                <a:latin typeface="Calibri"/>
                <a:cs typeface="Calibri"/>
              </a:rPr>
              <a:t> </a:t>
            </a:r>
            <a:r>
              <a:rPr lang="en-US" b="1" kern="0" dirty="0">
                <a:solidFill>
                  <a:sysClr val="windowText" lastClr="000000"/>
                </a:solidFill>
                <a:latin typeface="Calibri"/>
                <a:cs typeface="Calibri"/>
              </a:rPr>
              <a:t>between</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interest</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earned</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on</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30" dirty="0">
                <a:solidFill>
                  <a:sysClr val="windowText" lastClr="000000"/>
                </a:solidFill>
                <a:latin typeface="Calibri"/>
                <a:cs typeface="Calibri"/>
              </a:rPr>
              <a:t> </a:t>
            </a:r>
            <a:r>
              <a:rPr lang="en-US" b="1" kern="0" dirty="0">
                <a:solidFill>
                  <a:sysClr val="windowText" lastClr="000000"/>
                </a:solidFill>
                <a:latin typeface="Calibri"/>
                <a:cs typeface="Calibri"/>
              </a:rPr>
              <a:t>proceeds</a:t>
            </a:r>
            <a:r>
              <a:rPr lang="en-US" b="1" kern="0" spc="-5" dirty="0">
                <a:solidFill>
                  <a:sysClr val="windowText" lastClr="000000"/>
                </a:solidFill>
                <a:latin typeface="Calibri"/>
                <a:cs typeface="Calibri"/>
              </a:rPr>
              <a:t> </a:t>
            </a:r>
            <a:r>
              <a:rPr lang="en-US" kern="0" dirty="0">
                <a:solidFill>
                  <a:sysClr val="windowText" lastClr="000000"/>
                </a:solidFill>
                <a:latin typeface="Calibri"/>
                <a:cs typeface="Calibri"/>
              </a:rPr>
              <a:t>from</a:t>
            </a:r>
            <a:r>
              <a:rPr lang="en-US" kern="0" spc="-15"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30" dirty="0">
                <a:solidFill>
                  <a:sysClr val="windowText" lastClr="000000"/>
                </a:solidFill>
                <a:latin typeface="Calibri"/>
                <a:cs typeface="Calibri"/>
              </a:rPr>
              <a:t> </a:t>
            </a:r>
            <a:r>
              <a:rPr lang="en-US" kern="0" spc="-20" dirty="0">
                <a:solidFill>
                  <a:sysClr val="windowText" lastClr="000000"/>
                </a:solidFill>
                <a:latin typeface="Calibri"/>
                <a:cs typeface="Calibri"/>
              </a:rPr>
              <a:t>sale </a:t>
            </a:r>
            <a:r>
              <a:rPr lang="en-US" kern="0" dirty="0">
                <a:solidFill>
                  <a:sysClr val="windowText" lastClr="000000"/>
                </a:solidFill>
                <a:latin typeface="Calibri"/>
                <a:cs typeface="Calibri"/>
              </a:rPr>
              <a:t>and</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rebate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paid</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is</a:t>
            </a:r>
            <a:r>
              <a:rPr lang="en-US" kern="0" spc="-10"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return</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to</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lender</a:t>
            </a:r>
            <a:r>
              <a:rPr lang="en-US" b="1" kern="0" spc="-40" dirty="0">
                <a:solidFill>
                  <a:sysClr val="windowText" lastClr="000000"/>
                </a:solidFill>
                <a:latin typeface="Calibri"/>
                <a:cs typeface="Calibri"/>
              </a:rPr>
              <a:t> </a:t>
            </a:r>
            <a:r>
              <a:rPr lang="en-US" b="1" kern="0" dirty="0">
                <a:solidFill>
                  <a:sysClr val="windowText" lastClr="000000"/>
                </a:solidFill>
                <a:latin typeface="Calibri"/>
                <a:cs typeface="Calibri"/>
              </a:rPr>
              <a:t>of</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15" dirty="0">
                <a:solidFill>
                  <a:sysClr val="windowText" lastClr="000000"/>
                </a:solidFill>
                <a:latin typeface="Calibri"/>
                <a:cs typeface="Calibri"/>
              </a:rPr>
              <a:t> </a:t>
            </a:r>
            <a:r>
              <a:rPr lang="en-US" b="1" kern="0" spc="-10" dirty="0">
                <a:solidFill>
                  <a:sysClr val="windowText" lastClr="000000"/>
                </a:solidFill>
                <a:latin typeface="Calibri"/>
                <a:cs typeface="Calibri"/>
              </a:rPr>
              <a:t>securities</a:t>
            </a:r>
            <a:endParaRPr lang="en-US" kern="0" dirty="0">
              <a:solidFill>
                <a:sysClr val="windowText" lastClr="000000"/>
              </a:solidFill>
              <a:latin typeface="Calibri"/>
              <a:cs typeface="Calibri"/>
            </a:endParaRPr>
          </a:p>
          <a:p>
            <a:pPr>
              <a:spcBef>
                <a:spcPts val="345"/>
              </a:spcBef>
              <a:buFont typeface="Arial MT"/>
              <a:buChar char="•"/>
            </a:pPr>
            <a:endParaRPr lang="en-US" kern="0" dirty="0">
              <a:solidFill>
                <a:sysClr val="windowText" lastClr="000000"/>
              </a:solidFill>
              <a:latin typeface="Calibri"/>
              <a:cs typeface="Calibri"/>
            </a:endParaRPr>
          </a:p>
          <a:p>
            <a:pPr marL="297180" marR="5080" indent="-285115">
              <a:lnSpc>
                <a:spcPts val="1970"/>
              </a:lnSpc>
              <a:buFont typeface="Arial MT"/>
              <a:buChar char="•"/>
              <a:tabLst>
                <a:tab pos="297180" algn="l"/>
              </a:tabLst>
            </a:pPr>
            <a:r>
              <a:rPr lang="en-US" kern="0" dirty="0">
                <a:solidFill>
                  <a:sysClr val="windowText" lastClr="000000"/>
                </a:solidFill>
                <a:latin typeface="Calibri"/>
                <a:cs typeface="Calibri"/>
              </a:rPr>
              <a:t>A</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sale</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may</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also</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require</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seller</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to</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deposit</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additional</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margin</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in</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25" dirty="0">
                <a:solidFill>
                  <a:sysClr val="windowText" lastClr="000000"/>
                </a:solidFill>
                <a:latin typeface="Calibri"/>
                <a:cs typeface="Calibri"/>
              </a:rPr>
              <a:t> </a:t>
            </a:r>
            <a:r>
              <a:rPr lang="en-US" kern="0" spc="-20" dirty="0">
                <a:solidFill>
                  <a:sysClr val="windowText" lastClr="000000"/>
                </a:solidFill>
                <a:latin typeface="Calibri"/>
                <a:cs typeface="Calibri"/>
              </a:rPr>
              <a:t>form </a:t>
            </a:r>
            <a:r>
              <a:rPr lang="en-US" kern="0" dirty="0">
                <a:solidFill>
                  <a:sysClr val="windowText" lastClr="000000"/>
                </a:solidFill>
                <a:latin typeface="Calibri"/>
                <a:cs typeface="Calibri"/>
              </a:rPr>
              <a:t>of</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cash</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or</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short-term</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riskless</a:t>
            </a:r>
            <a:r>
              <a:rPr lang="en-US" kern="0" spc="-25" dirty="0">
                <a:solidFill>
                  <a:sysClr val="windowText" lastClr="000000"/>
                </a:solidFill>
                <a:latin typeface="Calibri"/>
                <a:cs typeface="Calibri"/>
              </a:rPr>
              <a:t> </a:t>
            </a:r>
            <a:r>
              <a:rPr lang="en-US" kern="0" spc="-10" dirty="0">
                <a:solidFill>
                  <a:sysClr val="windowText" lastClr="000000"/>
                </a:solidFill>
                <a:latin typeface="Calibri"/>
                <a:cs typeface="Calibri"/>
              </a:rPr>
              <a:t>securities</a:t>
            </a:r>
            <a:endParaRPr lang="en-US" kern="0" dirty="0">
              <a:solidFill>
                <a:sysClr val="windowText" lastClr="000000"/>
              </a:solidFill>
              <a:latin typeface="Calibri"/>
              <a:cs typeface="Calibri"/>
            </a:endParaRPr>
          </a:p>
          <a:p>
            <a:pPr marL="297180" marR="241300" indent="-285115">
              <a:lnSpc>
                <a:spcPct val="95400"/>
              </a:lnSpc>
              <a:buFont typeface="Arial MT"/>
              <a:buChar char="•"/>
              <a:tabLst>
                <a:tab pos="297180" algn="l"/>
              </a:tabLst>
            </a:pPr>
            <a:endParaRPr dirty="0">
              <a:latin typeface="Calibri"/>
              <a:cs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506436"/>
            <a:ext cx="11816861" cy="6063175"/>
          </a:xfrm>
        </p:spPr>
        <p:txBody>
          <a:bodyPr>
            <a:normAutofit fontScale="92500"/>
          </a:bodyPr>
          <a:lstStyle/>
          <a:p>
            <a:pPr marL="0" indent="0" algn="just">
              <a:lnSpc>
                <a:spcPct val="120000"/>
              </a:lnSpc>
              <a:buNone/>
            </a:pPr>
            <a:r>
              <a:rPr lang="en-US" sz="2400" dirty="0">
                <a:solidFill>
                  <a:srgbClr val="FF0000"/>
                </a:solidFill>
              </a:rPr>
              <a:t>Bid-Ask Spreads</a:t>
            </a:r>
          </a:p>
          <a:p>
            <a:pPr marL="0" indent="0" algn="just">
              <a:lnSpc>
                <a:spcPct val="120000"/>
              </a:lnSpc>
              <a:buNone/>
            </a:pPr>
            <a:r>
              <a:rPr lang="en-US" sz="2400" dirty="0"/>
              <a:t>In buying and selling financial instruments, traders will quote prices at which they are willing to buy or sell the financial instrument. The difference between the buy price (bid) and sell price (ask) </a:t>
            </a:r>
            <a:r>
              <a:rPr lang="ar-EG" sz="2400" dirty="0"/>
              <a:t>سعر الشراء (العرض) وسعر البيع (الطلب)</a:t>
            </a:r>
            <a:r>
              <a:rPr lang="en-US" sz="2400" dirty="0"/>
              <a:t>is called the bid-ask spread.</a:t>
            </a:r>
          </a:p>
          <a:p>
            <a:pPr marL="0" indent="0" algn="just">
              <a:lnSpc>
                <a:spcPct val="120000"/>
              </a:lnSpc>
              <a:buNone/>
            </a:pPr>
            <a:endParaRPr lang="en-US" sz="2400" dirty="0"/>
          </a:p>
          <a:p>
            <a:pPr marL="0" indent="0" algn="just">
              <a:lnSpc>
                <a:spcPct val="120000"/>
              </a:lnSpc>
              <a:buNone/>
            </a:pPr>
            <a:r>
              <a:rPr lang="en-US" sz="2400" dirty="0"/>
              <a:t>EXAMPLE</a:t>
            </a:r>
          </a:p>
          <a:p>
            <a:pPr marL="0" indent="0" algn="just">
              <a:lnSpc>
                <a:spcPct val="120000"/>
              </a:lnSpc>
              <a:buNone/>
            </a:pPr>
            <a:r>
              <a:rPr lang="en-US" sz="2400" dirty="0"/>
              <a:t>A trader at Bank G offers to buy stock of Acme Inc. at EUR 10.15 per share, and another trader offers to sell the same stock at EUR 10.25 per share. </a:t>
            </a:r>
          </a:p>
          <a:p>
            <a:pPr marL="0" indent="0" algn="just">
              <a:lnSpc>
                <a:spcPct val="120000"/>
              </a:lnSpc>
              <a:buNone/>
            </a:pPr>
            <a:r>
              <a:rPr lang="en-US" sz="2400" dirty="0"/>
              <a:t>The bid-ask spread is EUR 0.10. The size of the bid-ask spread is an indicator of market liquidity: The narrower the bid-ask spread, the closer the buyers and sellers are to placing a true market value on the financial instrument and the more transactional volume or liquidity the market has. This liquidity, referred to as market liquidity, is a very important component of any marketplace, and liquidity is a highly desirable market characteristic that market participants actively seek.</a:t>
            </a:r>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A8A2903E-70CB-7D3B-3E80-4F91BE1D24B4}"/>
              </a:ext>
            </a:extLst>
          </p:cNvPr>
          <p:cNvPicPr>
            <a:picLocks noChangeAspect="1"/>
          </p:cNvPicPr>
          <p:nvPr/>
        </p:nvPicPr>
        <p:blipFill>
          <a:blip r:embed="rId2"/>
          <a:stretch>
            <a:fillRect/>
          </a:stretch>
        </p:blipFill>
        <p:spPr>
          <a:xfrm>
            <a:off x="9427717" y="24030"/>
            <a:ext cx="2956816" cy="482406"/>
          </a:xfrm>
          <a:prstGeom prst="rect">
            <a:avLst/>
          </a:prstGeom>
        </p:spPr>
      </p:pic>
    </p:spTree>
    <p:extLst>
      <p:ext uri="{BB962C8B-B14F-4D97-AF65-F5344CB8AC3E}">
        <p14:creationId xmlns:p14="http://schemas.microsoft.com/office/powerpoint/2010/main" val="405791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r>
              <a:rPr lang="en-US" sz="2400" dirty="0">
                <a:solidFill>
                  <a:srgbClr val="FF0000"/>
                </a:solidFill>
              </a:rPr>
              <a:t>3.  Exchange and Over-the-Counter Markets</a:t>
            </a:r>
          </a:p>
          <a:p>
            <a:pPr marL="0" indent="0" algn="just">
              <a:buNone/>
            </a:pPr>
            <a:r>
              <a:rPr lang="en-US" sz="2400" dirty="0"/>
              <a:t>Financial instruments such as foreign exchange contracts, bonds, equities, commodities, and derivatives are traded on either regulated financial markets, called exchanges, or the over-the-counter markets.  An exchange is a centralized marketplace where brokers and traders</a:t>
            </a:r>
            <a:r>
              <a:rPr lang="ar-EG" sz="2400" dirty="0"/>
              <a:t> </a:t>
            </a:r>
            <a:r>
              <a:rPr lang="en-US" sz="2400" dirty="0"/>
              <a:t>meet and, on behalf of their customers or on their own account, buy and sell standardized financial instruments such as equities, bonds, commodities,  options,  and  futures. </a:t>
            </a:r>
            <a:endParaRPr lang="ar-EG" sz="2400" dirty="0"/>
          </a:p>
          <a:p>
            <a:pPr marL="0" indent="0" algn="just">
              <a:buNone/>
            </a:pPr>
            <a:endParaRPr lang="en-US" sz="2400" dirty="0"/>
          </a:p>
          <a:p>
            <a:pPr marL="0" indent="0" algn="just">
              <a:buNone/>
            </a:pPr>
            <a:r>
              <a:rPr lang="en-US" sz="2400" dirty="0"/>
              <a:t>For  any  financial  instrument  to  be  traded  on  an  exchange,  it  must  meet  both  regulatory  requirements  imposed  by  the  exchange’s regulator and listing requirements imposed by the exchange itself.</a:t>
            </a:r>
          </a:p>
          <a:p>
            <a:pPr marL="0" indent="0" algn="just">
              <a:buNone/>
            </a:pPr>
            <a:r>
              <a:rPr lang="en-US" sz="2400" dirty="0"/>
              <a:t>For instance, many stock exchanges impose listing requirements on the listed company regarding the number of shareholders, the stability of earnings, and the size of the company’s assets. Futures exchanges list standard contracts that first must be approved by a regulatory body. Any changes to the con-tract’s terms must also be approved.</a:t>
            </a:r>
          </a:p>
          <a:p>
            <a:pPr marL="0" indent="0" algn="just">
              <a:buNone/>
            </a:pPr>
            <a:endParaRPr lang="en-US" sz="2400" dirty="0"/>
          </a:p>
          <a:p>
            <a:pPr marL="0" indent="0" algn="just">
              <a:buNone/>
            </a:pPr>
            <a:endParaRPr lang="en-US" dirty="0"/>
          </a:p>
        </p:txBody>
      </p:sp>
      <p:pic>
        <p:nvPicPr>
          <p:cNvPr id="2" name="Picture 1">
            <a:extLst>
              <a:ext uri="{FF2B5EF4-FFF2-40B4-BE49-F238E27FC236}">
                <a16:creationId xmlns:a16="http://schemas.microsoft.com/office/drawing/2014/main" id="{20E1DF28-E309-AA26-B8B8-438B34ECD5C7}"/>
              </a:ext>
            </a:extLst>
          </p:cNvPr>
          <p:cNvPicPr>
            <a:picLocks noChangeAspect="1"/>
          </p:cNvPicPr>
          <p:nvPr/>
        </p:nvPicPr>
        <p:blipFill>
          <a:blip r:embed="rId2"/>
          <a:stretch>
            <a:fillRect/>
          </a:stretch>
        </p:blipFill>
        <p:spPr>
          <a:xfrm>
            <a:off x="9235184" y="52606"/>
            <a:ext cx="2956816" cy="453831"/>
          </a:xfrm>
          <a:prstGeom prst="rect">
            <a:avLst/>
          </a:prstGeom>
        </p:spPr>
      </p:pic>
    </p:spTree>
    <p:extLst>
      <p:ext uri="{BB962C8B-B14F-4D97-AF65-F5344CB8AC3E}">
        <p14:creationId xmlns:p14="http://schemas.microsoft.com/office/powerpoint/2010/main" val="35510767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endParaRPr lang="en-US" sz="2400" dirty="0"/>
          </a:p>
          <a:p>
            <a:pPr marL="0" indent="0" algn="just">
              <a:buNone/>
            </a:pPr>
            <a:r>
              <a:rPr lang="en-US" sz="2400" dirty="0"/>
              <a:t>Whether the transaction takes place on the trading floor of an exchange or in an electronic marketplace owned by an exchange, the parties to the transaction operate according to an agreed set of exchange rules, which in many cases requires clearing their trades and transactions through a clearing house that is typically affiliated with the exchange. </a:t>
            </a:r>
          </a:p>
          <a:p>
            <a:pPr marL="0" indent="0" algn="just">
              <a:buNone/>
            </a:pPr>
            <a:endParaRPr lang="en-US" sz="2400" dirty="0"/>
          </a:p>
          <a:p>
            <a:pPr marL="0" indent="0" algn="just">
              <a:buNone/>
            </a:pPr>
            <a:r>
              <a:rPr lang="en-US" sz="2400" dirty="0"/>
              <a:t>A </a:t>
            </a:r>
            <a:r>
              <a:rPr lang="en-US" sz="2400" dirty="0">
                <a:highlight>
                  <a:srgbClr val="FFFF00"/>
                </a:highlight>
              </a:rPr>
              <a:t>clearinghouse, </a:t>
            </a:r>
            <a:r>
              <a:rPr lang="en-US" sz="2400" dirty="0"/>
              <a:t>often referred to as the central counterparty (CCP), becomes the buyer to each seller and the seller to each buyer, effectively standing in the middle of the transaction to guarantee the financial performance of the trade as agreed by the parties to the transaction. Each clearinghouse or central counterparty has its own rules, regulations, and conventions, which may differ across the different types of financial instruments that are traded on the same exchange that the clearinghouse or central counterparty clears.</a:t>
            </a:r>
            <a:endParaRPr lang="en-US" dirty="0"/>
          </a:p>
        </p:txBody>
      </p:sp>
      <p:pic>
        <p:nvPicPr>
          <p:cNvPr id="2" name="Picture 1">
            <a:extLst>
              <a:ext uri="{FF2B5EF4-FFF2-40B4-BE49-F238E27FC236}">
                <a16:creationId xmlns:a16="http://schemas.microsoft.com/office/drawing/2014/main" id="{DB9411FF-038C-3910-607E-D111802A7112}"/>
              </a:ext>
            </a:extLst>
          </p:cNvPr>
          <p:cNvPicPr>
            <a:picLocks noChangeAspect="1"/>
          </p:cNvPicPr>
          <p:nvPr/>
        </p:nvPicPr>
        <p:blipFill>
          <a:blip r:embed="rId2"/>
          <a:stretch>
            <a:fillRect/>
          </a:stretch>
        </p:blipFill>
        <p:spPr>
          <a:xfrm>
            <a:off x="9322942" y="66675"/>
            <a:ext cx="2956816" cy="590550"/>
          </a:xfrm>
          <a:prstGeom prst="rect">
            <a:avLst/>
          </a:prstGeom>
        </p:spPr>
      </p:pic>
    </p:spTree>
    <p:extLst>
      <p:ext uri="{BB962C8B-B14F-4D97-AF65-F5344CB8AC3E}">
        <p14:creationId xmlns:p14="http://schemas.microsoft.com/office/powerpoint/2010/main" val="444682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endParaRPr lang="en-US" sz="2400" u="sng" dirty="0"/>
          </a:p>
          <a:p>
            <a:pPr marL="0" indent="0" algn="just">
              <a:buNone/>
            </a:pPr>
            <a:r>
              <a:rPr lang="en-US" sz="2400" u="sng" dirty="0"/>
              <a:t>While exchanges offer standardized products, price transparency, clear rules that govern the transactions between the buyers and sellers, and collateral support through the clearinghouse, they do not offer the flexibility many sophisticated investors need, as such investors must individually structure the trades that they want for hedging or other purposes. </a:t>
            </a:r>
            <a:r>
              <a:rPr lang="en-US" sz="2400" dirty="0"/>
              <a:t>These transactions are executed in the over-the-counter markets instead, where both the flexibility and the ability to customize trades and transactions exist.</a:t>
            </a:r>
          </a:p>
          <a:p>
            <a:pPr marL="0" indent="0" algn="just">
              <a:buNone/>
            </a:pPr>
            <a:endParaRPr lang="en-US" sz="2400" dirty="0"/>
          </a:p>
          <a:p>
            <a:pPr marL="0" indent="0" algn="just">
              <a:buNone/>
            </a:pPr>
            <a:r>
              <a:rPr lang="en-US" sz="2400" dirty="0">
                <a:highlight>
                  <a:srgbClr val="FFFF00"/>
                </a:highlight>
              </a:rPr>
              <a:t>The over-the-counter or OTC market </a:t>
            </a:r>
            <a:r>
              <a:rPr lang="en-US" sz="2400" dirty="0"/>
              <a:t>does not have a physical location for its marketplace. However, there has been a major drive toward requiring the trading of OTC transactions through a centralized electronic marketplace to allow for greater transparency around the OTC marketplace, and a perceived increase in safety as it would relate to counterparty default. </a:t>
            </a:r>
            <a:endParaRPr lang="en-US" dirty="0"/>
          </a:p>
        </p:txBody>
      </p:sp>
      <p:pic>
        <p:nvPicPr>
          <p:cNvPr id="2" name="Picture 1">
            <a:extLst>
              <a:ext uri="{FF2B5EF4-FFF2-40B4-BE49-F238E27FC236}">
                <a16:creationId xmlns:a16="http://schemas.microsoft.com/office/drawing/2014/main" id="{F5A617A9-E7F2-7739-FFD6-FC7C26234073}"/>
              </a:ext>
            </a:extLst>
          </p:cNvPr>
          <p:cNvPicPr>
            <a:picLocks noChangeAspect="1"/>
          </p:cNvPicPr>
          <p:nvPr/>
        </p:nvPicPr>
        <p:blipFill>
          <a:blip r:embed="rId2"/>
          <a:stretch>
            <a:fillRect/>
          </a:stretch>
        </p:blipFill>
        <p:spPr>
          <a:xfrm>
            <a:off x="9322942" y="108144"/>
            <a:ext cx="2956816" cy="549081"/>
          </a:xfrm>
          <a:prstGeom prst="rect">
            <a:avLst/>
          </a:prstGeom>
        </p:spPr>
      </p:pic>
    </p:spTree>
    <p:extLst>
      <p:ext uri="{BB962C8B-B14F-4D97-AF65-F5344CB8AC3E}">
        <p14:creationId xmlns:p14="http://schemas.microsoft.com/office/powerpoint/2010/main" val="1049615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225083"/>
            <a:ext cx="11605846" cy="6386732"/>
          </a:xfrm>
        </p:spPr>
        <p:txBody>
          <a:bodyPr>
            <a:normAutofit fontScale="92500" lnSpcReduction="20000"/>
          </a:bodyPr>
          <a:lstStyle/>
          <a:p>
            <a:pPr marL="0" indent="0" algn="just">
              <a:lnSpc>
                <a:spcPct val="110000"/>
              </a:lnSpc>
              <a:buNone/>
            </a:pPr>
            <a:endParaRPr lang="en-US" sz="2400" dirty="0"/>
          </a:p>
          <a:p>
            <a:pPr marL="0" indent="0" algn="just">
              <a:lnSpc>
                <a:spcPct val="110000"/>
              </a:lnSpc>
              <a:buNone/>
            </a:pPr>
            <a:r>
              <a:rPr lang="en-US" sz="2400" dirty="0"/>
              <a:t>In the OTC market, the buying and selling of financial instruments takes place directly between the two parties to the transaction through the use of phones or computer networks, with each party directly assessing and taking on the risk of the creditworthiness of the other party to the transaction. Most notably, foreign exchange, derivatives, bond, and commodity trading, and some equity trading activities are conducted in the OTC markets. Due to the general need and/or desire in the market to customize instruments and to match as closely as possible the needs and desires of the two parties to the transaction, the OTC market is significantly bigger than the exchange marketplace.</a:t>
            </a:r>
          </a:p>
          <a:p>
            <a:pPr marL="0" indent="0" algn="just">
              <a:lnSpc>
                <a:spcPct val="110000"/>
              </a:lnSpc>
              <a:buNone/>
            </a:pPr>
            <a:endParaRPr lang="en-US" sz="2400" dirty="0"/>
          </a:p>
          <a:p>
            <a:pPr marL="0" indent="0" algn="just">
              <a:lnSpc>
                <a:spcPct val="110000"/>
              </a:lnSpc>
              <a:buNone/>
            </a:pPr>
            <a:r>
              <a:rPr lang="en-US" sz="2400" u="sng" dirty="0"/>
              <a:t>The use of collateral in the OTC market is not regulated or standardized, as it is in the exchange-traded markets</a:t>
            </a:r>
            <a:r>
              <a:rPr lang="en-US" sz="2400" dirty="0"/>
              <a:t>. When parties to an OTC transaction demand collateral from each other, they negotiate to determine the size and quality of the specific type of collateral they would be willing to accept to ensure that performance will occur as agreed. In some limited instances, standardized OTC transactions will move to an exchange marketplace for the primary reason of using a clearinghouse to guarantee the transaction. The movement of these transactions to an exchange for this purpose of ensuring counterparty credit is developing rapidly, reflecting the interest from market participants to extend the protection offered by central clearinghouses to OTC transactions. Figure 6.10 is a general comparison.</a:t>
            </a:r>
          </a:p>
        </p:txBody>
      </p:sp>
      <p:pic>
        <p:nvPicPr>
          <p:cNvPr id="2" name="Picture 1">
            <a:extLst>
              <a:ext uri="{FF2B5EF4-FFF2-40B4-BE49-F238E27FC236}">
                <a16:creationId xmlns:a16="http://schemas.microsoft.com/office/drawing/2014/main" id="{B3114222-5276-0612-12B3-81FE429CD2D1}"/>
              </a:ext>
            </a:extLst>
          </p:cNvPr>
          <p:cNvPicPr>
            <a:picLocks noChangeAspect="1"/>
          </p:cNvPicPr>
          <p:nvPr/>
        </p:nvPicPr>
        <p:blipFill>
          <a:blip r:embed="rId2"/>
          <a:stretch>
            <a:fillRect/>
          </a:stretch>
        </p:blipFill>
        <p:spPr>
          <a:xfrm>
            <a:off x="9235184" y="0"/>
            <a:ext cx="2956816" cy="596706"/>
          </a:xfrm>
          <a:prstGeom prst="rect">
            <a:avLst/>
          </a:prstGeom>
        </p:spPr>
      </p:pic>
    </p:spTree>
    <p:extLst>
      <p:ext uri="{BB962C8B-B14F-4D97-AF65-F5344CB8AC3E}">
        <p14:creationId xmlns:p14="http://schemas.microsoft.com/office/powerpoint/2010/main" val="1955668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3A3D2CDB-F9D7-4BAA-B740-9D0885303FB8}"/>
              </a:ext>
            </a:extLst>
          </p:cNvPr>
          <p:cNvPicPr>
            <a:picLocks noGrp="1" noChangeAspect="1"/>
          </p:cNvPicPr>
          <p:nvPr>
            <p:ph idx="1"/>
          </p:nvPr>
        </p:nvPicPr>
        <p:blipFill>
          <a:blip r:embed="rId2"/>
          <a:stretch>
            <a:fillRect/>
          </a:stretch>
        </p:blipFill>
        <p:spPr>
          <a:xfrm>
            <a:off x="0" y="0"/>
            <a:ext cx="12191999" cy="6734629"/>
          </a:xfrm>
        </p:spPr>
      </p:pic>
    </p:spTree>
    <p:extLst>
      <p:ext uri="{BB962C8B-B14F-4D97-AF65-F5344CB8AC3E}">
        <p14:creationId xmlns:p14="http://schemas.microsoft.com/office/powerpoint/2010/main" val="21201574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6</a:t>
            </a:r>
          </a:p>
          <a:p>
            <a:pPr marL="0" indent="0">
              <a:buNone/>
            </a:pPr>
            <a:endParaRPr lang="en-US" dirty="0"/>
          </a:p>
        </p:txBody>
      </p:sp>
      <p:pic>
        <p:nvPicPr>
          <p:cNvPr id="2" name="Picture 1">
            <a:extLst>
              <a:ext uri="{FF2B5EF4-FFF2-40B4-BE49-F238E27FC236}">
                <a16:creationId xmlns:a16="http://schemas.microsoft.com/office/drawing/2014/main" id="{664CD3D2-FC19-52D4-948C-ABE7041B92A7}"/>
              </a:ext>
            </a:extLst>
          </p:cNvPr>
          <p:cNvPicPr>
            <a:picLocks noChangeAspect="1"/>
          </p:cNvPicPr>
          <p:nvPr/>
        </p:nvPicPr>
        <p:blipFill>
          <a:blip r:embed="rId2"/>
          <a:stretch>
            <a:fillRect/>
          </a:stretch>
        </p:blipFill>
        <p:spPr>
          <a:xfrm>
            <a:off x="9235184" y="79569"/>
            <a:ext cx="2956816" cy="1383912"/>
          </a:xfrm>
          <a:prstGeom prst="rect">
            <a:avLst/>
          </a:prstGeom>
        </p:spPr>
      </p:pic>
    </p:spTree>
    <p:extLst>
      <p:ext uri="{BB962C8B-B14F-4D97-AF65-F5344CB8AC3E}">
        <p14:creationId xmlns:p14="http://schemas.microsoft.com/office/powerpoint/2010/main" val="26693409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DDCA2F-E485-4B89-9D33-90CD111F85C1}"/>
</file>

<file path=customXml/itemProps2.xml><?xml version="1.0" encoding="utf-8"?>
<ds:datastoreItem xmlns:ds="http://schemas.openxmlformats.org/officeDocument/2006/customXml" ds:itemID="{F0024E5B-F775-4450-AF4D-7F4879EDE995}"/>
</file>

<file path=customXml/itemProps3.xml><?xml version="1.0" encoding="utf-8"?>
<ds:datastoreItem xmlns:ds="http://schemas.openxmlformats.org/officeDocument/2006/customXml" ds:itemID="{C6DF9C7B-1892-4A38-BDD1-F110ADB2F207}"/>
</file>

<file path=docProps/app.xml><?xml version="1.0" encoding="utf-8"?>
<Properties xmlns="http://schemas.openxmlformats.org/officeDocument/2006/extended-properties" xmlns:vt="http://schemas.openxmlformats.org/officeDocument/2006/docPropsVTypes">
  <TotalTime>376</TotalTime>
  <Words>3504</Words>
  <Application>Microsoft Office PowerPoint</Application>
  <PresentationFormat>Widescreen</PresentationFormat>
  <Paragraphs>133</Paragraphs>
  <Slides>25</Slides>
  <Notes>1</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25</vt:i4>
      </vt:variant>
    </vt:vector>
  </HeadingPairs>
  <TitlesOfParts>
    <vt:vector size="40" baseType="lpstr">
      <vt:lpstr>Aptos</vt:lpstr>
      <vt:lpstr>Aptos Display</vt:lpstr>
      <vt:lpstr>arial</vt:lpstr>
      <vt:lpstr>arial</vt:lpstr>
      <vt:lpstr>Arial MT</vt:lpstr>
      <vt:lpstr>Calibri</vt:lpstr>
      <vt:lpstr>Cambria</vt:lpstr>
      <vt:lpstr>Google Sans</vt:lpstr>
      <vt:lpstr>MyriadPro-Bold</vt:lpstr>
      <vt:lpstr>SourceSansPro</vt:lpstr>
      <vt:lpstr>Times New Roman</vt:lpstr>
      <vt:lpstr>WarnockPro-Regular</vt:lpstr>
      <vt:lpstr>Wingdings</vt:lpstr>
      <vt:lpstr>Office Theme</vt:lpstr>
      <vt:lpstr>1_Office Theme</vt:lpstr>
      <vt:lpstr>PowerPoint Presentation</vt:lpstr>
      <vt:lpstr>Chapter 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Walaa Mohamed</dc:creator>
  <cp:lastModifiedBy>Walaa Mohamed</cp:lastModifiedBy>
  <cp:revision>3</cp:revision>
  <dcterms:created xsi:type="dcterms:W3CDTF">2024-02-28T09:38:01Z</dcterms:created>
  <dcterms:modified xsi:type="dcterms:W3CDTF">2024-03-07T21:57:39Z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