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41"/>
  </p:notesMasterIdLst>
  <p:sldIdLst>
    <p:sldId id="256" r:id="rId2"/>
    <p:sldId id="303" r:id="rId3"/>
    <p:sldId id="271" r:id="rId4"/>
    <p:sldId id="313" r:id="rId5"/>
    <p:sldId id="276" r:id="rId6"/>
    <p:sldId id="1491" r:id="rId7"/>
    <p:sldId id="1477" r:id="rId8"/>
    <p:sldId id="1478" r:id="rId9"/>
    <p:sldId id="1492" r:id="rId10"/>
    <p:sldId id="1493" r:id="rId11"/>
    <p:sldId id="1396" r:id="rId12"/>
    <p:sldId id="1479" r:id="rId13"/>
    <p:sldId id="1480" r:id="rId14"/>
    <p:sldId id="1395" r:id="rId15"/>
    <p:sldId id="1482" r:id="rId16"/>
    <p:sldId id="1483" r:id="rId17"/>
    <p:sldId id="1484" r:id="rId18"/>
    <p:sldId id="1399" r:id="rId19"/>
    <p:sldId id="1485" r:id="rId20"/>
    <p:sldId id="1455" r:id="rId21"/>
    <p:sldId id="1494" r:id="rId22"/>
    <p:sldId id="1495" r:id="rId23"/>
    <p:sldId id="1458" r:id="rId24"/>
    <p:sldId id="1460" r:id="rId25"/>
    <p:sldId id="1486" r:id="rId26"/>
    <p:sldId id="1497" r:id="rId27"/>
    <p:sldId id="1498" r:id="rId28"/>
    <p:sldId id="1496" r:id="rId29"/>
    <p:sldId id="1464" r:id="rId30"/>
    <p:sldId id="1465" r:id="rId31"/>
    <p:sldId id="1487" r:id="rId32"/>
    <p:sldId id="1488" r:id="rId33"/>
    <p:sldId id="1489" r:id="rId34"/>
    <p:sldId id="1490" r:id="rId35"/>
    <p:sldId id="1476" r:id="rId36"/>
    <p:sldId id="1481" r:id="rId37"/>
    <p:sldId id="306" r:id="rId38"/>
    <p:sldId id="263" r:id="rId39"/>
    <p:sldId id="481" r:id="rId40"/>
  </p:sldIdLst>
  <p:sldSz cx="12192000" cy="6858000"/>
  <p:notesSz cx="6858000" cy="9144000"/>
  <p:defaultTextStyle>
    <a:defPPr lvl="0">
      <a:defRPr lang="en-US"/>
    </a:defPPr>
    <a:lvl1pPr marL="0" lvl="0" algn="l" defTabSz="914400" rtl="0" eaLnBrk="1" latinLnBrk="0" hangingPunct="1">
      <a:defRPr sz="1800" kern="1200">
        <a:solidFill>
          <a:schemeClr val="tx1"/>
        </a:solidFill>
        <a:latin typeface="+mn-lt"/>
        <a:ea typeface="+mn-ea"/>
        <a:cs typeface="+mn-cs"/>
      </a:defRPr>
    </a:lvl1pPr>
    <a:lvl2pPr marL="457200" lvl="1" algn="l" defTabSz="914400" rtl="0" eaLnBrk="1" latinLnBrk="0" hangingPunct="1">
      <a:defRPr sz="1800" kern="1200">
        <a:solidFill>
          <a:schemeClr val="tx1"/>
        </a:solidFill>
        <a:latin typeface="+mn-lt"/>
        <a:ea typeface="+mn-ea"/>
        <a:cs typeface="+mn-cs"/>
      </a:defRPr>
    </a:lvl2pPr>
    <a:lvl3pPr marL="914400" lvl="2" algn="l" defTabSz="914400" rtl="0" eaLnBrk="1" latinLnBrk="0" hangingPunct="1">
      <a:defRPr sz="1800" kern="1200">
        <a:solidFill>
          <a:schemeClr val="tx1"/>
        </a:solidFill>
        <a:latin typeface="+mn-lt"/>
        <a:ea typeface="+mn-ea"/>
        <a:cs typeface="+mn-cs"/>
      </a:defRPr>
    </a:lvl3pPr>
    <a:lvl4pPr marL="1371600" lvl="3" algn="l" defTabSz="914400" rtl="0" eaLnBrk="1" latinLnBrk="0" hangingPunct="1">
      <a:defRPr sz="1800" kern="1200">
        <a:solidFill>
          <a:schemeClr val="tx1"/>
        </a:solidFill>
        <a:latin typeface="+mn-lt"/>
        <a:ea typeface="+mn-ea"/>
        <a:cs typeface="+mn-cs"/>
      </a:defRPr>
    </a:lvl4pPr>
    <a:lvl5pPr marL="1828800" lvl="4" algn="l" defTabSz="914400" rtl="0" eaLnBrk="1" latinLnBrk="0" hangingPunct="1">
      <a:defRPr sz="1800" kern="1200">
        <a:solidFill>
          <a:schemeClr val="tx1"/>
        </a:solidFill>
        <a:latin typeface="+mn-lt"/>
        <a:ea typeface="+mn-ea"/>
        <a:cs typeface="+mn-cs"/>
      </a:defRPr>
    </a:lvl5pPr>
    <a:lvl6pPr marL="2286000" lvl="5" algn="l" defTabSz="914400" rtl="0" eaLnBrk="1" latinLnBrk="0" hangingPunct="1">
      <a:defRPr sz="1800" kern="1200">
        <a:solidFill>
          <a:schemeClr val="tx1"/>
        </a:solidFill>
        <a:latin typeface="+mn-lt"/>
        <a:ea typeface="+mn-ea"/>
        <a:cs typeface="+mn-cs"/>
      </a:defRPr>
    </a:lvl6pPr>
    <a:lvl7pPr marL="2743200" lvl="6" algn="l" defTabSz="914400" rtl="0" eaLnBrk="1" latinLnBrk="0" hangingPunct="1">
      <a:defRPr sz="1800" kern="1200">
        <a:solidFill>
          <a:schemeClr val="tx1"/>
        </a:solidFill>
        <a:latin typeface="+mn-lt"/>
        <a:ea typeface="+mn-ea"/>
        <a:cs typeface="+mn-cs"/>
      </a:defRPr>
    </a:lvl7pPr>
    <a:lvl8pPr marL="3200400" lvl="7" algn="l" defTabSz="914400" rtl="0" eaLnBrk="1" latinLnBrk="0" hangingPunct="1">
      <a:defRPr sz="1800" kern="1200">
        <a:solidFill>
          <a:schemeClr val="tx1"/>
        </a:solidFill>
        <a:latin typeface="+mn-lt"/>
        <a:ea typeface="+mn-ea"/>
        <a:cs typeface="+mn-cs"/>
      </a:defRPr>
    </a:lvl8pPr>
    <a:lvl9pPr marL="3657600" lvl="8"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7548" autoAdjust="0"/>
  </p:normalViewPr>
  <p:slideViewPr>
    <p:cSldViewPr snapToGrid="0">
      <p:cViewPr varScale="1">
        <p:scale>
          <a:sx n="61" d="100"/>
          <a:sy n="61" d="100"/>
        </p:scale>
        <p:origin x="1074"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10/30/2023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2329711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9923833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Once you review your applicants’ résumés, the next step is selecting the best candidates for the job. This usually means whittling down the applicant pool by using the screening tools we cover in this chapter. </a:t>
            </a:r>
          </a:p>
          <a:p>
            <a:pPr eaLnBrk="1" hangingPunct="1"/>
            <a:r>
              <a:rPr lang="en-US" altLang="en-US" dirty="0"/>
              <a:t>Nothing is more important than hiring the right employees. It is important for three main reasons: performance, costs, and legal obligations.</a:t>
            </a:r>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39603565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endParaRPr lang="en-US" alt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9395328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Avoiding negligent hiring claims means taking “reasonable steps” to avoid hiring employees with criminal records or other problems who commit crimes or other acts for which the employer can be held liable.</a:t>
            </a:r>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1334570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A test is, basically, a sample of a person’s behavior. Using a test (or any selection tool) assumes the tool is both reliable and valid. Few things illustrate evidence-based HR—the deliberate use of the best-available evidence in making decisions about the human resource management practices you are focusing on—as do checking for reliability and validity.</a:t>
            </a:r>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93100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endParaRPr lang="en-US" alt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47181446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endParaRPr lang="en-US" alt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5043699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8">
            <a:extLst>
              <a:ext uri="{FF2B5EF4-FFF2-40B4-BE49-F238E27FC236}">
                <a16:creationId xmlns:a16="http://schemas.microsoft.com/office/drawing/2014/main" id="{DD3F4E02-9D65-1D43-574E-ADAC4C5D6DDF}"/>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50179" name="Rectangle 11">
            <a:extLst>
              <a:ext uri="{FF2B5EF4-FFF2-40B4-BE49-F238E27FC236}">
                <a16:creationId xmlns:a16="http://schemas.microsoft.com/office/drawing/2014/main" id="{233A361E-2C86-EFB1-30F2-D56A3D9139B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50180" name="Rectangle 12">
            <a:extLst>
              <a:ext uri="{FF2B5EF4-FFF2-40B4-BE49-F238E27FC236}">
                <a16:creationId xmlns:a16="http://schemas.microsoft.com/office/drawing/2014/main" id="{9B5BCDCB-8647-34C1-BD2C-A5992C45563C}"/>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6</a:t>
            </a:r>
            <a:r>
              <a:rPr lang="en-US" altLang="en-US" sz="900">
                <a:cs typeface="Arial" panose="020B0604020202020204" pitchFamily="34" charset="0"/>
              </a:rPr>
              <a:t>–</a:t>
            </a:r>
            <a:fld id="{983B2CE8-2078-411F-9BD6-B8D531CCB9EA}" type="slidenum">
              <a:rPr lang="en-US" altLang="en-US" sz="900"/>
              <a:pPr eaLnBrk="1" hangingPunct="1"/>
              <a:t>11</a:t>
            </a:fld>
            <a:endParaRPr lang="en-US" altLang="en-US" sz="900"/>
          </a:p>
        </p:txBody>
      </p:sp>
      <p:sp>
        <p:nvSpPr>
          <p:cNvPr id="50181" name="Rectangle 2">
            <a:extLst>
              <a:ext uri="{FF2B5EF4-FFF2-40B4-BE49-F238E27FC236}">
                <a16:creationId xmlns:a16="http://schemas.microsoft.com/office/drawing/2014/main" id="{8CF9B816-E897-11D9-0EB6-3E2C7701734A}"/>
              </a:ext>
            </a:extLst>
          </p:cNvPr>
          <p:cNvSpPr>
            <a:spLocks noGrp="1" noRot="1" noChangeAspect="1" noChangeArrowheads="1" noTextEdit="1"/>
          </p:cNvSpPr>
          <p:nvPr>
            <p:ph type="sldImg"/>
          </p:nvPr>
        </p:nvSpPr>
        <p:spPr>
          <a:solidFill>
            <a:srgbClr val="FFFFFF"/>
          </a:solidFill>
          <a:ln/>
        </p:spPr>
      </p:sp>
      <p:sp>
        <p:nvSpPr>
          <p:cNvPr id="50182" name="Rectangle 3">
            <a:extLst>
              <a:ext uri="{FF2B5EF4-FFF2-40B4-BE49-F238E27FC236}">
                <a16:creationId xmlns:a16="http://schemas.microsoft.com/office/drawing/2014/main" id="{4691FE02-35FB-0325-CC79-C6947F2633CD}"/>
              </a:ext>
            </a:extLst>
          </p:cNvPr>
          <p:cNvSpPr>
            <a:spLocks noGrp="1" noChangeArrowheads="1"/>
          </p:cNvSpPr>
          <p:nvPr>
            <p:ph type="body" idx="1"/>
          </p:nvPr>
        </p:nvSpPr>
        <p:spPr>
          <a:solidFill>
            <a:srgbClr val="FFFFFF"/>
          </a:solidFill>
          <a:ln>
            <a:solidFill>
              <a:srgbClr val="000000"/>
            </a:solidFill>
          </a:ln>
        </p:spPr>
        <p:txBody>
          <a:bodyPr/>
          <a:lstStyle/>
          <a:p>
            <a:pPr eaLnBrk="1" hangingPunct="1"/>
            <a:r>
              <a:rPr lang="en-US" altLang="en-US" dirty="0"/>
              <a:t>In the Rorschach Test sample in </a:t>
            </a:r>
            <a:r>
              <a:rPr lang="en-US" altLang="en-US" b="1" dirty="0"/>
              <a:t>Figure 6-1</a:t>
            </a:r>
            <a:r>
              <a:rPr lang="en-US" altLang="en-US" dirty="0"/>
              <a:t>, the psychologist asks the person to explain how he or she interprets an ambiguous picture. In such </a:t>
            </a:r>
            <a:r>
              <a:rPr lang="en-US" altLang="en-US" i="1" dirty="0"/>
              <a:t>projective</a:t>
            </a:r>
            <a:r>
              <a:rPr lang="en-US" altLang="en-US" dirty="0"/>
              <a:t> tests, it is more difficult to prove that the tests are measuring what they are said to measure, in this case, some trait of the person’s personality—that they’re valid.</a:t>
            </a:r>
          </a:p>
        </p:txBody>
      </p:sp>
    </p:spTree>
    <p:extLst>
      <p:ext uri="{BB962C8B-B14F-4D97-AF65-F5344CB8AC3E}">
        <p14:creationId xmlns:p14="http://schemas.microsoft.com/office/powerpoint/2010/main" val="95661628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In employment testing, there are two main ways to demonstrate a test’s validity: </a:t>
            </a:r>
            <a:r>
              <a:rPr lang="en-US" altLang="en-US" b="1" dirty="0"/>
              <a:t>criterion validity </a:t>
            </a:r>
            <a:r>
              <a:rPr lang="en-US" altLang="en-US" dirty="0"/>
              <a:t>and </a:t>
            </a:r>
            <a:r>
              <a:rPr lang="en-US" altLang="en-US" b="1" dirty="0"/>
              <a:t>content validity</a:t>
            </a:r>
            <a:r>
              <a:rPr lang="en-US" altLang="en-US" dirty="0"/>
              <a:t>.</a:t>
            </a:r>
          </a:p>
          <a:p>
            <a:pPr eaLnBrk="1" hangingPunct="1"/>
            <a:r>
              <a:rPr lang="en-US" altLang="en-US" b="1" dirty="0"/>
              <a:t>Criterion validity</a:t>
            </a:r>
            <a:r>
              <a:rPr lang="en-US" altLang="en-US" dirty="0"/>
              <a:t> means demonstrating that those who do well on the test also do well on the job, and that those who do poorly on the test do poorly on the job. In psychological measurement, a </a:t>
            </a:r>
            <a:r>
              <a:rPr lang="en-US" altLang="en-US" i="1" dirty="0"/>
              <a:t>predictor </a:t>
            </a:r>
            <a:r>
              <a:rPr lang="en-US" altLang="en-US" dirty="0"/>
              <a:t>is the measurement (in this case, the test score) that you are trying to relate to a </a:t>
            </a:r>
            <a:r>
              <a:rPr lang="en-US" altLang="en-US" i="1" dirty="0"/>
              <a:t>criterion</a:t>
            </a:r>
            <a:r>
              <a:rPr lang="en-US" altLang="en-US" dirty="0"/>
              <a:t>, such as performance on the job.</a:t>
            </a:r>
          </a:p>
          <a:p>
            <a:pPr eaLnBrk="1" hangingPunct="1"/>
            <a:r>
              <a:rPr lang="en-US" altLang="en-US" dirty="0"/>
              <a:t>Employers demonstrate the </a:t>
            </a:r>
            <a:r>
              <a:rPr lang="en-US" altLang="en-US" b="1" dirty="0"/>
              <a:t>content validity</a:t>
            </a:r>
            <a:r>
              <a:rPr lang="en-US" altLang="en-US" dirty="0"/>
              <a:t> of a test by showing that the test constitutes a fair sample of the job’s content. The basic procedure here is to identify job tasks that are critical to performance, and then randomly select a sample of those tasks to test.</a:t>
            </a:r>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20318913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dirty="0"/>
              <a:t>Employers often opt to demonstrate evidence of a test's validity using criterion validity. For a selection test to be useful, you need evidence that scores on the test relate in a predictable way to performance on the job.</a:t>
            </a:r>
            <a:endParaRPr lang="en-US" altLang="en-US" dirty="0"/>
          </a:p>
          <a:p>
            <a:pPr eaLnBrk="1" hangingPunct="1"/>
            <a:r>
              <a:rPr lang="en-US" altLang="en-US" dirty="0"/>
              <a:t>Anyone using tests (or test results) should know something about validation. The validation process consists of the five steps listed in the slide.</a:t>
            </a:r>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32119116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8">
            <a:extLst>
              <a:ext uri="{FF2B5EF4-FFF2-40B4-BE49-F238E27FC236}">
                <a16:creationId xmlns:a16="http://schemas.microsoft.com/office/drawing/2014/main" id="{EC23D27B-91C7-063E-5B79-04C160651F59}"/>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55299" name="Rectangle 11">
            <a:extLst>
              <a:ext uri="{FF2B5EF4-FFF2-40B4-BE49-F238E27FC236}">
                <a16:creationId xmlns:a16="http://schemas.microsoft.com/office/drawing/2014/main" id="{583F56AC-E482-3E6C-4C09-BAB3AA1023A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55300" name="Rectangle 12">
            <a:extLst>
              <a:ext uri="{FF2B5EF4-FFF2-40B4-BE49-F238E27FC236}">
                <a16:creationId xmlns:a16="http://schemas.microsoft.com/office/drawing/2014/main" id="{A572FBAC-6F54-92D7-0516-D5E68CA684E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6</a:t>
            </a:r>
            <a:r>
              <a:rPr lang="en-US" altLang="en-US" sz="900">
                <a:cs typeface="Arial" panose="020B0604020202020204" pitchFamily="34" charset="0"/>
              </a:rPr>
              <a:t>–</a:t>
            </a:r>
            <a:fld id="{98BEC489-6C40-4E57-BDF4-B61758891C4E}" type="slidenum">
              <a:rPr lang="en-US" altLang="en-US" sz="900"/>
              <a:pPr eaLnBrk="1" hangingPunct="1"/>
              <a:t>14</a:t>
            </a:fld>
            <a:endParaRPr lang="en-US" altLang="en-US" sz="900"/>
          </a:p>
        </p:txBody>
      </p:sp>
      <p:sp>
        <p:nvSpPr>
          <p:cNvPr id="55301" name="Rectangle 2">
            <a:extLst>
              <a:ext uri="{FF2B5EF4-FFF2-40B4-BE49-F238E27FC236}">
                <a16:creationId xmlns:a16="http://schemas.microsoft.com/office/drawing/2014/main" id="{65775B1F-2FBD-2938-652D-005DDEFE32A3}"/>
              </a:ext>
            </a:extLst>
          </p:cNvPr>
          <p:cNvSpPr>
            <a:spLocks noGrp="1" noRot="1" noChangeAspect="1" noChangeArrowheads="1" noTextEdit="1"/>
          </p:cNvSpPr>
          <p:nvPr>
            <p:ph type="sldImg"/>
          </p:nvPr>
        </p:nvSpPr>
        <p:spPr>
          <a:solidFill>
            <a:srgbClr val="FFFFFF"/>
          </a:solidFill>
          <a:ln/>
        </p:spPr>
      </p:sp>
      <p:sp>
        <p:nvSpPr>
          <p:cNvPr id="55302" name="Rectangle 3">
            <a:extLst>
              <a:ext uri="{FF2B5EF4-FFF2-40B4-BE49-F238E27FC236}">
                <a16:creationId xmlns:a16="http://schemas.microsoft.com/office/drawing/2014/main" id="{BCFF8DFB-83CF-CDF7-25DC-85706468447D}"/>
              </a:ext>
            </a:extLst>
          </p:cNvPr>
          <p:cNvSpPr>
            <a:spLocks noGrp="1" noChangeArrowheads="1"/>
          </p:cNvSpPr>
          <p:nvPr>
            <p:ph type="body" idx="1"/>
          </p:nvPr>
        </p:nvSpPr>
        <p:spPr>
          <a:solidFill>
            <a:srgbClr val="FFFFFF"/>
          </a:solidFill>
          <a:ln>
            <a:solidFill>
              <a:srgbClr val="000000"/>
            </a:solidFill>
          </a:ln>
        </p:spPr>
        <p:txBody>
          <a:bodyPr/>
          <a:lstStyle/>
          <a:p>
            <a:pPr eaLnBrk="1" hangingPunct="1"/>
            <a:r>
              <a:rPr lang="en-US" altLang="en-US" b="1"/>
              <a:t>Table 6-1</a:t>
            </a:r>
            <a:r>
              <a:rPr lang="en-US" altLang="en-US"/>
              <a:t> summarizes important testing guidelines, such as “use tests as supplements.”</a:t>
            </a:r>
          </a:p>
        </p:txBody>
      </p:sp>
    </p:spTree>
    <p:extLst>
      <p:ext uri="{BB962C8B-B14F-4D97-AF65-F5344CB8AC3E}">
        <p14:creationId xmlns:p14="http://schemas.microsoft.com/office/powerpoint/2010/main" val="149546106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Test takers have rights to privacy and feedback under the American Psychological Association’s (APA) standard for educational and psychological tests; these guide psychologists but are </a:t>
            </a:r>
            <a:r>
              <a:rPr lang="en-US" altLang="en-US" i="1" dirty="0"/>
              <a:t>not </a:t>
            </a:r>
            <a:r>
              <a:rPr lang="en-US" altLang="en-US" dirty="0"/>
              <a:t>legally enforceable.</a:t>
            </a:r>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67159664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Common law also provides some protection against disclosing information about employees to people outside the company. The main application here involves defamation (either libel or slander), but there are privacy issues, too.</a:t>
            </a:r>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6519119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Firms test applicants for basic skills (defined as the ability to read instructions, write reports, and do arithmetic adequate to perform common workplace tasks). Many others require employees to take job skills tests and require some form of psychological measurement. Employers don’t use tests just to find good employees, but also to screen out bad ones.</a:t>
            </a:r>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77769879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8">
            <a:extLst>
              <a:ext uri="{FF2B5EF4-FFF2-40B4-BE49-F238E27FC236}">
                <a16:creationId xmlns:a16="http://schemas.microsoft.com/office/drawing/2014/main" id="{98D42E6A-A2EC-8872-A445-2273031B5E1C}"/>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59395" name="Rectangle 11">
            <a:extLst>
              <a:ext uri="{FF2B5EF4-FFF2-40B4-BE49-F238E27FC236}">
                <a16:creationId xmlns:a16="http://schemas.microsoft.com/office/drawing/2014/main" id="{A00452CC-C6E8-5D4C-CAC6-6B5BDF1ADF53}"/>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59396" name="Rectangle 12">
            <a:extLst>
              <a:ext uri="{FF2B5EF4-FFF2-40B4-BE49-F238E27FC236}">
                <a16:creationId xmlns:a16="http://schemas.microsoft.com/office/drawing/2014/main" id="{CD4E4FA3-0409-C5AE-1C83-BB682138EDA7}"/>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6</a:t>
            </a:r>
            <a:r>
              <a:rPr lang="en-US" altLang="en-US" sz="900">
                <a:cs typeface="Arial" panose="020B0604020202020204" pitchFamily="34" charset="0"/>
              </a:rPr>
              <a:t>–</a:t>
            </a:r>
            <a:fld id="{46D15B18-8694-4868-9C19-E29136AF5537}" type="slidenum">
              <a:rPr lang="en-US" altLang="en-US" sz="900"/>
              <a:pPr eaLnBrk="1" hangingPunct="1"/>
              <a:t>18</a:t>
            </a:fld>
            <a:endParaRPr lang="en-US" altLang="en-US" sz="900"/>
          </a:p>
        </p:txBody>
      </p:sp>
      <p:sp>
        <p:nvSpPr>
          <p:cNvPr id="59397" name="Rectangle 2">
            <a:extLst>
              <a:ext uri="{FF2B5EF4-FFF2-40B4-BE49-F238E27FC236}">
                <a16:creationId xmlns:a16="http://schemas.microsoft.com/office/drawing/2014/main" id="{89C9619D-5179-EAB3-AE0D-560C7475F13C}"/>
              </a:ext>
            </a:extLst>
          </p:cNvPr>
          <p:cNvSpPr>
            <a:spLocks noGrp="1" noRot="1" noChangeAspect="1" noChangeArrowheads="1" noTextEdit="1"/>
          </p:cNvSpPr>
          <p:nvPr>
            <p:ph type="sldImg"/>
          </p:nvPr>
        </p:nvSpPr>
        <p:spPr>
          <a:solidFill>
            <a:srgbClr val="FFFFFF"/>
          </a:solidFill>
          <a:ln/>
        </p:spPr>
      </p:sp>
      <p:sp>
        <p:nvSpPr>
          <p:cNvPr id="59398" name="Rectangle 3">
            <a:extLst>
              <a:ext uri="{FF2B5EF4-FFF2-40B4-BE49-F238E27FC236}">
                <a16:creationId xmlns:a16="http://schemas.microsoft.com/office/drawing/2014/main" id="{B6A542E5-7188-B3BF-11AA-0A8DC15578D5}"/>
              </a:ext>
            </a:extLst>
          </p:cNvPr>
          <p:cNvSpPr>
            <a:spLocks noGrp="1" noChangeArrowheads="1"/>
          </p:cNvSpPr>
          <p:nvPr>
            <p:ph type="body" idx="1"/>
          </p:nvPr>
        </p:nvSpPr>
        <p:spPr>
          <a:solidFill>
            <a:srgbClr val="FFFFFF"/>
          </a:solidFill>
          <a:ln>
            <a:solidFill>
              <a:srgbClr val="000000"/>
            </a:solidFill>
          </a:ln>
        </p:spPr>
        <p:txBody>
          <a:bodyPr/>
          <a:lstStyle/>
          <a:p>
            <a:pPr eaLnBrk="1" hangingPunct="1"/>
            <a:r>
              <a:rPr lang="en-US" altLang="en-US"/>
              <a:t>The short test in </a:t>
            </a:r>
            <a:r>
              <a:rPr lang="en-US" altLang="en-US" b="1"/>
              <a:t>Figure 6-4</a:t>
            </a:r>
            <a:r>
              <a:rPr lang="en-US" altLang="en-US"/>
              <a:t> is intended to find out how prone you might be to on-the-job accidents.</a:t>
            </a:r>
          </a:p>
          <a:p>
            <a:pPr eaLnBrk="1" hangingPunct="1"/>
            <a:endParaRPr lang="en-US" altLang="en-US"/>
          </a:p>
        </p:txBody>
      </p:sp>
    </p:spTree>
    <p:extLst>
      <p:ext uri="{BB962C8B-B14F-4D97-AF65-F5344CB8AC3E}">
        <p14:creationId xmlns:p14="http://schemas.microsoft.com/office/powerpoint/2010/main" val="57051043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Computerized and/or online testing is increasingly replacing conventional paper-and-pencil and manual tests. Many firms have applicants take online or offline computerized tests—sometimes by phone, using the touch-tone keypad, sometimes online—to prescreen applicants quickly prior to more in-depth interviews and background checks.</a:t>
            </a:r>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98042964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8">
            <a:extLst>
              <a:ext uri="{FF2B5EF4-FFF2-40B4-BE49-F238E27FC236}">
                <a16:creationId xmlns:a16="http://schemas.microsoft.com/office/drawing/2014/main" id="{9B42C905-152C-2DB9-F6BA-9CA453610416}"/>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1443" name="Rectangle 11">
            <a:extLst>
              <a:ext uri="{FF2B5EF4-FFF2-40B4-BE49-F238E27FC236}">
                <a16:creationId xmlns:a16="http://schemas.microsoft.com/office/drawing/2014/main" id="{33514C90-B87D-5081-EF93-25ECA7DB8ABD}"/>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1444" name="Rectangle 12">
            <a:extLst>
              <a:ext uri="{FF2B5EF4-FFF2-40B4-BE49-F238E27FC236}">
                <a16:creationId xmlns:a16="http://schemas.microsoft.com/office/drawing/2014/main" id="{E56AAFEF-C076-8EAA-1294-1DEAB0CA103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6</a:t>
            </a:r>
            <a:r>
              <a:rPr lang="en-US" altLang="en-US" sz="900">
                <a:cs typeface="Arial" panose="020B0604020202020204" pitchFamily="34" charset="0"/>
              </a:rPr>
              <a:t>–</a:t>
            </a:r>
            <a:fld id="{6F10B73C-7F06-4C57-8DDE-7AD797E3497E}" type="slidenum">
              <a:rPr lang="en-US" altLang="en-US" sz="900"/>
              <a:pPr eaLnBrk="1" hangingPunct="1"/>
              <a:t>20</a:t>
            </a:fld>
            <a:endParaRPr lang="en-US" altLang="en-US" sz="900"/>
          </a:p>
        </p:txBody>
      </p:sp>
      <p:sp>
        <p:nvSpPr>
          <p:cNvPr id="61445" name="Rectangle 2">
            <a:extLst>
              <a:ext uri="{FF2B5EF4-FFF2-40B4-BE49-F238E27FC236}">
                <a16:creationId xmlns:a16="http://schemas.microsoft.com/office/drawing/2014/main" id="{5C8A2BA9-3556-9B0A-A38F-EF752D861A49}"/>
              </a:ext>
            </a:extLst>
          </p:cNvPr>
          <p:cNvSpPr>
            <a:spLocks noGrp="1" noRot="1" noChangeAspect="1" noChangeArrowheads="1" noTextEdit="1"/>
          </p:cNvSpPr>
          <p:nvPr>
            <p:ph type="sldImg"/>
          </p:nvPr>
        </p:nvSpPr>
        <p:spPr>
          <a:ln/>
        </p:spPr>
      </p:sp>
      <p:sp>
        <p:nvSpPr>
          <p:cNvPr id="61446" name="Rectangle 3">
            <a:extLst>
              <a:ext uri="{FF2B5EF4-FFF2-40B4-BE49-F238E27FC236}">
                <a16:creationId xmlns:a16="http://schemas.microsoft.com/office/drawing/2014/main" id="{0F627BE7-483E-0169-FD6D-66E5DA4587E0}"/>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b="1" dirty="0"/>
              <a:t>Cognitive tests </a:t>
            </a:r>
            <a:r>
              <a:rPr lang="en-US" altLang="en-US" dirty="0"/>
              <a:t>include tests of general reasoning ability (intelligence) and tests of specific mental abilities like memory and inductive reasoning.</a:t>
            </a:r>
          </a:p>
          <a:p>
            <a:pPr eaLnBrk="1" hangingPunct="1"/>
            <a:r>
              <a:rPr lang="en-US" altLang="en-US" dirty="0"/>
              <a:t>Tests of </a:t>
            </a:r>
            <a:r>
              <a:rPr lang="en-US" altLang="en-US" b="1" dirty="0"/>
              <a:t>motor and physical abilities </a:t>
            </a:r>
            <a:r>
              <a:rPr lang="en-US" altLang="en-US" dirty="0"/>
              <a:t>measure motor abilities, such as finger dexterity, manual dexterity, and reaction time.</a:t>
            </a:r>
          </a:p>
          <a:p>
            <a:pPr eaLnBrk="1" hangingPunct="1"/>
            <a:r>
              <a:rPr lang="en-US" altLang="en-US" b="1" dirty="0"/>
              <a:t>Personality tests </a:t>
            </a:r>
            <a:r>
              <a:rPr lang="en-US" altLang="en-US" dirty="0"/>
              <a:t>measure basic aspects of an applicant’s personality, such as introversion, stability, and motivation.</a:t>
            </a:r>
          </a:p>
          <a:p>
            <a:pPr eaLnBrk="1" hangingPunct="1"/>
            <a:r>
              <a:rPr lang="en-US" altLang="en-US" b="1" dirty="0"/>
              <a:t>Achievement tests </a:t>
            </a:r>
            <a:r>
              <a:rPr lang="en-US" altLang="en-US" dirty="0"/>
              <a:t>measure what someone has learned. Most of the tests you take in school are achievement tests. They measure your “job knowledge” in areas like economics, marketing, or human resources.</a:t>
            </a:r>
          </a:p>
          <a:p>
            <a:pPr eaLnBrk="1" hangingPunct="1"/>
            <a:endParaRPr lang="en-US" altLang="en-US" dirty="0"/>
          </a:p>
        </p:txBody>
      </p:sp>
    </p:spTree>
    <p:extLst>
      <p:ext uri="{BB962C8B-B14F-4D97-AF65-F5344CB8AC3E}">
        <p14:creationId xmlns:p14="http://schemas.microsoft.com/office/powerpoint/2010/main" val="322285087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endParaRPr lang="en-US" alt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160193842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endParaRPr lang="en-US" alt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93679024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8">
            <a:extLst>
              <a:ext uri="{FF2B5EF4-FFF2-40B4-BE49-F238E27FC236}">
                <a16:creationId xmlns:a16="http://schemas.microsoft.com/office/drawing/2014/main" id="{B46B66F3-8AF6-A87C-8C2E-E08864274103}"/>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3491" name="Rectangle 11">
            <a:extLst>
              <a:ext uri="{FF2B5EF4-FFF2-40B4-BE49-F238E27FC236}">
                <a16:creationId xmlns:a16="http://schemas.microsoft.com/office/drawing/2014/main" id="{88AA7406-4627-B43B-446A-B7858C24C5E6}"/>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3492" name="Rectangle 12">
            <a:extLst>
              <a:ext uri="{FF2B5EF4-FFF2-40B4-BE49-F238E27FC236}">
                <a16:creationId xmlns:a16="http://schemas.microsoft.com/office/drawing/2014/main" id="{51D2FCD5-4D82-0181-7F7D-CA09637E55A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6</a:t>
            </a:r>
            <a:r>
              <a:rPr lang="en-US" altLang="en-US" sz="900">
                <a:cs typeface="Arial" panose="020B0604020202020204" pitchFamily="34" charset="0"/>
              </a:rPr>
              <a:t>–</a:t>
            </a:r>
            <a:fld id="{D61A05C3-C129-4F97-B8E6-105350BFAC38}" type="slidenum">
              <a:rPr lang="en-US" altLang="en-US" sz="900"/>
              <a:pPr eaLnBrk="1" hangingPunct="1"/>
              <a:t>23</a:t>
            </a:fld>
            <a:endParaRPr lang="en-US" altLang="en-US" sz="900"/>
          </a:p>
        </p:txBody>
      </p:sp>
      <p:sp>
        <p:nvSpPr>
          <p:cNvPr id="63493" name="Rectangle 2">
            <a:extLst>
              <a:ext uri="{FF2B5EF4-FFF2-40B4-BE49-F238E27FC236}">
                <a16:creationId xmlns:a16="http://schemas.microsoft.com/office/drawing/2014/main" id="{AE77A2EB-B408-F409-F25A-0317AF6B7934}"/>
              </a:ext>
            </a:extLst>
          </p:cNvPr>
          <p:cNvSpPr>
            <a:spLocks noGrp="1" noRot="1" noChangeAspect="1" noChangeArrowheads="1" noTextEdit="1"/>
          </p:cNvSpPr>
          <p:nvPr>
            <p:ph type="sldImg"/>
          </p:nvPr>
        </p:nvSpPr>
        <p:spPr>
          <a:ln/>
        </p:spPr>
      </p:sp>
      <p:sp>
        <p:nvSpPr>
          <p:cNvPr id="63494" name="Rectangle 3">
            <a:extLst>
              <a:ext uri="{FF2B5EF4-FFF2-40B4-BE49-F238E27FC236}">
                <a16:creationId xmlns:a16="http://schemas.microsoft.com/office/drawing/2014/main" id="{A11F719B-26D3-8F9A-7079-D5F9F71CBADC}"/>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Industrial psychologists often focus on the “big five” personality dimensions: extraversion, emotional stability/neuroticism, agreeableness, conscientiousness, and openness to experience.</a:t>
            </a:r>
          </a:p>
        </p:txBody>
      </p:sp>
    </p:spTree>
    <p:extLst>
      <p:ext uri="{BB962C8B-B14F-4D97-AF65-F5344CB8AC3E}">
        <p14:creationId xmlns:p14="http://schemas.microsoft.com/office/powerpoint/2010/main" val="129766224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8">
            <a:extLst>
              <a:ext uri="{FF2B5EF4-FFF2-40B4-BE49-F238E27FC236}">
                <a16:creationId xmlns:a16="http://schemas.microsoft.com/office/drawing/2014/main" id="{1CA82C64-0495-3122-A67A-57751443FDB9}"/>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4515" name="Rectangle 11">
            <a:extLst>
              <a:ext uri="{FF2B5EF4-FFF2-40B4-BE49-F238E27FC236}">
                <a16:creationId xmlns:a16="http://schemas.microsoft.com/office/drawing/2014/main" id="{BFDBEF84-0BC6-6DC4-75DD-F80AF7325B59}"/>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4516" name="Rectangle 12">
            <a:extLst>
              <a:ext uri="{FF2B5EF4-FFF2-40B4-BE49-F238E27FC236}">
                <a16:creationId xmlns:a16="http://schemas.microsoft.com/office/drawing/2014/main" id="{ACAE3516-B7A3-11FC-8957-C42A34DBAA4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6</a:t>
            </a:r>
            <a:r>
              <a:rPr lang="en-US" altLang="en-US" sz="900">
                <a:cs typeface="Arial" panose="020B0604020202020204" pitchFamily="34" charset="0"/>
              </a:rPr>
              <a:t>–</a:t>
            </a:r>
            <a:fld id="{1DA3C36E-A1EF-4A72-A23A-B7264C2B353E}" type="slidenum">
              <a:rPr lang="en-US" altLang="en-US" sz="900"/>
              <a:pPr eaLnBrk="1" hangingPunct="1"/>
              <a:t>24</a:t>
            </a:fld>
            <a:endParaRPr lang="en-US" altLang="en-US" sz="900"/>
          </a:p>
        </p:txBody>
      </p:sp>
      <p:sp>
        <p:nvSpPr>
          <p:cNvPr id="64517" name="Rectangle 2">
            <a:extLst>
              <a:ext uri="{FF2B5EF4-FFF2-40B4-BE49-F238E27FC236}">
                <a16:creationId xmlns:a16="http://schemas.microsoft.com/office/drawing/2014/main" id="{B761F517-0FE0-9B6A-C5CF-35734471A28D}"/>
              </a:ext>
            </a:extLst>
          </p:cNvPr>
          <p:cNvSpPr>
            <a:spLocks noGrp="1" noRot="1" noChangeAspect="1" noChangeArrowheads="1" noTextEdit="1"/>
          </p:cNvSpPr>
          <p:nvPr>
            <p:ph type="sldImg"/>
          </p:nvPr>
        </p:nvSpPr>
        <p:spPr>
          <a:ln/>
        </p:spPr>
      </p:sp>
      <p:sp>
        <p:nvSpPr>
          <p:cNvPr id="64518" name="Rectangle 3">
            <a:extLst>
              <a:ext uri="{FF2B5EF4-FFF2-40B4-BE49-F238E27FC236}">
                <a16:creationId xmlns:a16="http://schemas.microsoft.com/office/drawing/2014/main" id="{52948494-7539-4A9A-D453-6C2B157DC4FF}"/>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a:t>With </a:t>
            </a:r>
            <a:r>
              <a:rPr lang="en-US" altLang="en-US" b="1"/>
              <a:t>work samples, </a:t>
            </a:r>
            <a:r>
              <a:rPr lang="en-US" altLang="en-US"/>
              <a:t>examinees are presented with situations representative of the job for which they’re applying, and are evaluated on their responses.</a:t>
            </a:r>
          </a:p>
          <a:p>
            <a:pPr eaLnBrk="1" hangingPunct="1"/>
            <a:r>
              <a:rPr lang="en-US" altLang="en-US"/>
              <a:t>Experts consider these (and </a:t>
            </a:r>
            <a:r>
              <a:rPr lang="en-US" altLang="en-US" i="1"/>
              <a:t>simulations, </a:t>
            </a:r>
            <a:r>
              <a:rPr lang="en-US" altLang="en-US"/>
              <a:t>like the assessment centers we also discuss in this section) to be tests. However, they differ from most test forms, because they measure job performance directly.</a:t>
            </a:r>
          </a:p>
        </p:txBody>
      </p:sp>
    </p:spTree>
    <p:extLst>
      <p:ext uri="{BB962C8B-B14F-4D97-AF65-F5344CB8AC3E}">
        <p14:creationId xmlns:p14="http://schemas.microsoft.com/office/powerpoint/2010/main" val="40695539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endParaRPr lang="en-US" alt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77390938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endParaRPr lang="en-US" alt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46760415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endParaRPr lang="en-US" alt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10303830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To avoid negligent hiring mistakes, employers must check the candidate’s background thoroughly. </a:t>
            </a:r>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414035157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8">
            <a:extLst>
              <a:ext uri="{FF2B5EF4-FFF2-40B4-BE49-F238E27FC236}">
                <a16:creationId xmlns:a16="http://schemas.microsoft.com/office/drawing/2014/main" id="{890D9DCA-78A2-0BA6-A787-90F5CAA8DB3D}"/>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8611" name="Rectangle 11">
            <a:extLst>
              <a:ext uri="{FF2B5EF4-FFF2-40B4-BE49-F238E27FC236}">
                <a16:creationId xmlns:a16="http://schemas.microsoft.com/office/drawing/2014/main" id="{C30E834E-4AE3-6191-2207-F42C283239E3}"/>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8612" name="Rectangle 12">
            <a:extLst>
              <a:ext uri="{FF2B5EF4-FFF2-40B4-BE49-F238E27FC236}">
                <a16:creationId xmlns:a16="http://schemas.microsoft.com/office/drawing/2014/main" id="{CE0D65F3-1F56-4276-9DE2-E2BD25BB80C7}"/>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6</a:t>
            </a:r>
            <a:r>
              <a:rPr lang="en-US" altLang="en-US" sz="900">
                <a:cs typeface="Arial" panose="020B0604020202020204" pitchFamily="34" charset="0"/>
              </a:rPr>
              <a:t>–</a:t>
            </a:r>
            <a:fld id="{DB06C7CD-9FB1-4905-9225-F55D0B90D8BB}" type="slidenum">
              <a:rPr lang="en-US" altLang="en-US" sz="900"/>
              <a:pPr eaLnBrk="1" hangingPunct="1"/>
              <a:t>29</a:t>
            </a:fld>
            <a:endParaRPr lang="en-US" altLang="en-US" sz="900"/>
          </a:p>
        </p:txBody>
      </p:sp>
      <p:sp>
        <p:nvSpPr>
          <p:cNvPr id="68613" name="Rectangle 2">
            <a:extLst>
              <a:ext uri="{FF2B5EF4-FFF2-40B4-BE49-F238E27FC236}">
                <a16:creationId xmlns:a16="http://schemas.microsoft.com/office/drawing/2014/main" id="{228BD968-FE52-B574-9242-72E0064D6158}"/>
              </a:ext>
            </a:extLst>
          </p:cNvPr>
          <p:cNvSpPr>
            <a:spLocks noGrp="1" noRot="1" noChangeAspect="1" noChangeArrowheads="1" noTextEdit="1"/>
          </p:cNvSpPr>
          <p:nvPr>
            <p:ph type="sldImg"/>
          </p:nvPr>
        </p:nvSpPr>
        <p:spPr>
          <a:ln/>
        </p:spPr>
      </p:sp>
      <p:sp>
        <p:nvSpPr>
          <p:cNvPr id="68614" name="Rectangle 3">
            <a:extLst>
              <a:ext uri="{FF2B5EF4-FFF2-40B4-BE49-F238E27FC236}">
                <a16:creationId xmlns:a16="http://schemas.microsoft.com/office/drawing/2014/main" id="{A3D139AF-2B4B-9AFA-EE75-DB4EA1E273DA}"/>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Most employers check and verify the job applicant’s background information and references. Commonly verified data include legal eligibility for employment (in compliance with immigration laws), dates of prior employment, military service (including discharge status), education, identification (including date of birth and address to confirm identity), county criminal records (current residence, last residence), motor vehicle record, credit, licensing verification, Social Security number, and reference check.</a:t>
            </a:r>
          </a:p>
          <a:p>
            <a:pPr eaLnBrk="1" hangingPunct="1"/>
            <a:endParaRPr lang="en-US" altLang="en-US" dirty="0"/>
          </a:p>
        </p:txBody>
      </p:sp>
    </p:spTree>
    <p:extLst>
      <p:ext uri="{BB962C8B-B14F-4D97-AF65-F5344CB8AC3E}">
        <p14:creationId xmlns:p14="http://schemas.microsoft.com/office/powerpoint/2010/main" val="369833209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8">
            <a:extLst>
              <a:ext uri="{FF2B5EF4-FFF2-40B4-BE49-F238E27FC236}">
                <a16:creationId xmlns:a16="http://schemas.microsoft.com/office/drawing/2014/main" id="{A646F806-0A16-63CE-6786-9148022238EF}"/>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9635" name="Rectangle 11">
            <a:extLst>
              <a:ext uri="{FF2B5EF4-FFF2-40B4-BE49-F238E27FC236}">
                <a16:creationId xmlns:a16="http://schemas.microsoft.com/office/drawing/2014/main" id="{04EE867E-B5E9-DC5C-2AD0-82F2730B7AB2}"/>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9636" name="Rectangle 12">
            <a:extLst>
              <a:ext uri="{FF2B5EF4-FFF2-40B4-BE49-F238E27FC236}">
                <a16:creationId xmlns:a16="http://schemas.microsoft.com/office/drawing/2014/main" id="{8EE7DAD1-9A0C-5627-BBA3-45C4594B17D8}"/>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6</a:t>
            </a:r>
            <a:r>
              <a:rPr lang="en-US" altLang="en-US" sz="900">
                <a:cs typeface="Arial" panose="020B0604020202020204" pitchFamily="34" charset="0"/>
              </a:rPr>
              <a:t>–</a:t>
            </a:r>
            <a:fld id="{E4A3D64C-24FF-45A9-BBF9-2146AF7C4058}" type="slidenum">
              <a:rPr lang="en-US" altLang="en-US" sz="900"/>
              <a:pPr eaLnBrk="1" hangingPunct="1"/>
              <a:t>30</a:t>
            </a:fld>
            <a:endParaRPr lang="en-US" altLang="en-US" sz="900"/>
          </a:p>
        </p:txBody>
      </p:sp>
      <p:sp>
        <p:nvSpPr>
          <p:cNvPr id="69637" name="Rectangle 2">
            <a:extLst>
              <a:ext uri="{FF2B5EF4-FFF2-40B4-BE49-F238E27FC236}">
                <a16:creationId xmlns:a16="http://schemas.microsoft.com/office/drawing/2014/main" id="{E3A51275-A0B1-D066-44ED-896DF332DD7B}"/>
              </a:ext>
            </a:extLst>
          </p:cNvPr>
          <p:cNvSpPr>
            <a:spLocks noGrp="1" noRot="1" noChangeAspect="1" noChangeArrowheads="1" noTextEdit="1"/>
          </p:cNvSpPr>
          <p:nvPr>
            <p:ph type="sldImg"/>
          </p:nvPr>
        </p:nvSpPr>
        <p:spPr>
          <a:ln/>
        </p:spPr>
      </p:sp>
      <p:sp>
        <p:nvSpPr>
          <p:cNvPr id="69638" name="Rectangle 3">
            <a:extLst>
              <a:ext uri="{FF2B5EF4-FFF2-40B4-BE49-F238E27FC236}">
                <a16:creationId xmlns:a16="http://schemas.microsoft.com/office/drawing/2014/main" id="{FCADAFA2-847A-D2EE-1FA1-28805AD095D3}"/>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In practice (as most people instinctively know), giving someone a bad reference can drag you into a legal mess.</a:t>
            </a:r>
          </a:p>
          <a:p>
            <a:pPr eaLnBrk="1" hangingPunct="1"/>
            <a:r>
              <a:rPr lang="en-US" altLang="en-US" dirty="0"/>
              <a:t>A communication is </a:t>
            </a:r>
            <a:r>
              <a:rPr lang="en-US" altLang="en-US" i="1" dirty="0"/>
              <a:t>defamatory </a:t>
            </a:r>
            <a:r>
              <a:rPr lang="en-US" altLang="en-US" dirty="0"/>
              <a:t>if it is false and tends to harm the reputation of another by lowering the person in the estimation of the community or by deterring other persons from associating or dealing with him or her.</a:t>
            </a:r>
          </a:p>
          <a:p>
            <a:pPr eaLnBrk="1" hangingPunct="1"/>
            <a:r>
              <a:rPr lang="en-US" altLang="en-US" dirty="0"/>
              <a:t>Employees can sue employers for disclosing true but embarrassing private facts about the employee.</a:t>
            </a:r>
          </a:p>
          <a:p>
            <a:pPr eaLnBrk="1" hangingPunct="1"/>
            <a:r>
              <a:rPr lang="en-US" altLang="en-US" dirty="0"/>
              <a:t>In practice, many firms have a policy of not providing any information about former employees except for their dates of employment, last salary, and position titles.</a:t>
            </a:r>
          </a:p>
          <a:p>
            <a:pPr eaLnBrk="1" hangingPunct="1"/>
            <a:r>
              <a:rPr lang="en-US" altLang="en-US" dirty="0"/>
              <a:t>To avoid potential invasion of privacy issues, employers should obtain the applicant’s written permission before checking into the applicant’s background information, even if that information is publicly available (e.g., published on social networking sites).</a:t>
            </a:r>
          </a:p>
        </p:txBody>
      </p:sp>
    </p:spTree>
    <p:extLst>
      <p:ext uri="{BB962C8B-B14F-4D97-AF65-F5344CB8AC3E}">
        <p14:creationId xmlns:p14="http://schemas.microsoft.com/office/powerpoint/2010/main" val="351909722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To obtain better information on an applicant’s background, employers can follow these guidelines.</a:t>
            </a:r>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89038535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latin typeface="NewBaskerville-Roman" charset="0"/>
              </a:rPr>
              <a:t>With or without testing, there’s a lot a manager or employer can do to screen out dishonest applicants or employees. </a:t>
            </a:r>
            <a:r>
              <a:rPr lang="en-US" altLang="en-US" dirty="0"/>
              <a:t>Honesty testing still requires some caution. Having “failed” an “honesty test,” the candidate may feel his or her treatment was less than proper. Some “honesty” questions also pose invasion-of-privacy issues</a:t>
            </a:r>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404555837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Once the employer extends the person a job offer, a medical exam is often the next step in the selection (although it may also occur after the new employee starts work). </a:t>
            </a:r>
          </a:p>
          <a:p>
            <a:pPr eaLnBrk="1" hangingPunct="1"/>
            <a:r>
              <a:rPr lang="en-US" altLang="en-US" dirty="0"/>
              <a:t>The Americans with Disabilities Act permits a medical exam during the period between the job offer and commencement of work if such exams are standard practice for all applicants for that job category.</a:t>
            </a:r>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53617544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Many employers conduct drug screenings to test candidates before hire, to test current employees after specific work incidents or on a random or periodic basis, while others require drug tests when they transfer or promote employees to new positions.</a:t>
            </a:r>
          </a:p>
          <a:p>
            <a:pPr eaLnBrk="1" hangingPunct="1"/>
            <a:r>
              <a:rPr lang="en-US" altLang="en-US" dirty="0"/>
              <a:t>Substance tests have become increasingly more accurate in detecting a broader spectrum of substances over longer periods of past use.</a:t>
            </a:r>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86638258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8">
            <a:extLst>
              <a:ext uri="{FF2B5EF4-FFF2-40B4-BE49-F238E27FC236}">
                <a16:creationId xmlns:a16="http://schemas.microsoft.com/office/drawing/2014/main" id="{61D28D06-28BB-D124-E504-A1F898DEE994}"/>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79875" name="Rectangle 11">
            <a:extLst>
              <a:ext uri="{FF2B5EF4-FFF2-40B4-BE49-F238E27FC236}">
                <a16:creationId xmlns:a16="http://schemas.microsoft.com/office/drawing/2014/main" id="{23C71921-9D15-3B64-AD74-85D8293D7989}"/>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79876" name="Rectangle 12">
            <a:extLst>
              <a:ext uri="{FF2B5EF4-FFF2-40B4-BE49-F238E27FC236}">
                <a16:creationId xmlns:a16="http://schemas.microsoft.com/office/drawing/2014/main" id="{31037A25-6B81-BFFF-7A38-34522342FFDC}"/>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6</a:t>
            </a:r>
            <a:r>
              <a:rPr lang="en-US" altLang="en-US" sz="900">
                <a:cs typeface="Arial" panose="020B0604020202020204" pitchFamily="34" charset="0"/>
              </a:rPr>
              <a:t>–</a:t>
            </a:r>
            <a:fld id="{3A8C9D36-C4F5-49D8-87AC-6E89FFD3E255}" type="slidenum">
              <a:rPr lang="en-US" altLang="en-US" sz="900"/>
              <a:pPr eaLnBrk="1" hangingPunct="1"/>
              <a:t>35</a:t>
            </a:fld>
            <a:endParaRPr lang="en-US" altLang="en-US" sz="900"/>
          </a:p>
        </p:txBody>
      </p:sp>
      <p:sp>
        <p:nvSpPr>
          <p:cNvPr id="79877" name="Rectangle 2">
            <a:extLst>
              <a:ext uri="{FF2B5EF4-FFF2-40B4-BE49-F238E27FC236}">
                <a16:creationId xmlns:a16="http://schemas.microsoft.com/office/drawing/2014/main" id="{1289646D-105E-F5DD-E17F-554A2C777199}"/>
              </a:ext>
            </a:extLst>
          </p:cNvPr>
          <p:cNvSpPr>
            <a:spLocks noGrp="1" noRot="1" noChangeAspect="1" noChangeArrowheads="1" noTextEdit="1"/>
          </p:cNvSpPr>
          <p:nvPr>
            <p:ph type="sldImg"/>
          </p:nvPr>
        </p:nvSpPr>
        <p:spPr>
          <a:ln/>
        </p:spPr>
      </p:sp>
      <p:sp>
        <p:nvSpPr>
          <p:cNvPr id="79878" name="Rectangle 3">
            <a:extLst>
              <a:ext uri="{FF2B5EF4-FFF2-40B4-BE49-F238E27FC236}">
                <a16:creationId xmlns:a16="http://schemas.microsoft.com/office/drawing/2014/main" id="{37EEBC20-D5D6-8873-5F83-940ED540369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The applicant tracking systems do more than compile incoming Web-based résumés and track applicants during the hiring process. They should also help with the testing and screening. </a:t>
            </a:r>
          </a:p>
        </p:txBody>
      </p:sp>
    </p:spTree>
    <p:extLst>
      <p:ext uri="{BB962C8B-B14F-4D97-AF65-F5344CB8AC3E}">
        <p14:creationId xmlns:p14="http://schemas.microsoft.com/office/powerpoint/2010/main" val="514045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10/30/2023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10/30/2023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10/30/2023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10/30/2023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10/30/2023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10/30/2023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10/30/2023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10/30/2023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10/30/2023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10/30/2023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10/30/2023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2.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10/30/2023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F7591E9D-599C-3BA1-6EF8-0ED11CDA87C3}"/>
              </a:ext>
            </a:extLst>
          </p:cNvPr>
          <p:cNvPicPr>
            <a:picLocks noChangeAspect="1"/>
          </p:cNvPicPr>
          <p:nvPr userDrawn="1"/>
        </p:nvPicPr>
        <p:blipFill rotWithShape="1">
          <a:blip r:embed="rId21">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16.xml"/><Relationship Id="rId5" Type="http://schemas.openxmlformats.org/officeDocument/2006/relationships/image" Target="../media/image12.png"/><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16.xml"/><Relationship Id="rId5" Type="http://schemas.openxmlformats.org/officeDocument/2006/relationships/image" Target="../media/image10.png"/><Relationship Id="rId4" Type="http://schemas.openxmlformats.org/officeDocument/2006/relationships/image" Target="../media/image15.png"/></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9.xml"/><Relationship Id="rId1" Type="http://schemas.openxmlformats.org/officeDocument/2006/relationships/slideLayout" Target="../slideLayouts/slideLayout6.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8.pn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2.xml"/><Relationship Id="rId1" Type="http://schemas.openxmlformats.org/officeDocument/2006/relationships/slideLayout" Target="../slideLayouts/slideLayout6.xml"/><Relationship Id="rId6" Type="http://schemas.openxmlformats.org/officeDocument/2006/relationships/image" Target="../media/image18.png"/><Relationship Id="rId5" Type="http://schemas.openxmlformats.org/officeDocument/2006/relationships/image" Target="../media/image12.png"/><Relationship Id="rId4" Type="http://schemas.openxmlformats.org/officeDocument/2006/relationships/image" Target="../media/image11.png"/></Relationships>
</file>

<file path=ppt/slides/_rels/slide2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3.xml"/><Relationship Id="rId1" Type="http://schemas.openxmlformats.org/officeDocument/2006/relationships/slideLayout" Target="../slideLayouts/slideLayout6.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8.pn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2.png"/><Relationship Id="rId2" Type="http://schemas.openxmlformats.org/officeDocument/2006/relationships/notesSlide" Target="../notesSlides/notesSlide28.xml"/><Relationship Id="rId1" Type="http://schemas.openxmlformats.org/officeDocument/2006/relationships/slideLayout" Target="../slideLayouts/slideLayout6.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1.png"/></Relationships>
</file>

<file path=ppt/slides/_rels/slide3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9.xml"/><Relationship Id="rId1" Type="http://schemas.openxmlformats.org/officeDocument/2006/relationships/slideLayout" Target="../slideLayouts/slideLayout6.xml"/><Relationship Id="rId6" Type="http://schemas.openxmlformats.org/officeDocument/2006/relationships/image" Target="../media/image12.png"/><Relationship Id="rId5" Type="http://schemas.openxmlformats.org/officeDocument/2006/relationships/image" Target="../media/image19.png"/><Relationship Id="rId4" Type="http://schemas.openxmlformats.org/officeDocument/2006/relationships/image" Target="../media/image18.png"/></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4.xml"/><Relationship Id="rId1" Type="http://schemas.openxmlformats.org/officeDocument/2006/relationships/slideLayout" Target="../slideLayouts/slideLayout6.xml"/><Relationship Id="rId5" Type="http://schemas.openxmlformats.org/officeDocument/2006/relationships/image" Target="../media/image12.png"/><Relationship Id="rId4" Type="http://schemas.openxmlformats.org/officeDocument/2006/relationships/image" Target="../media/image11.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6.svg"/><Relationship Id="rId2" Type="http://schemas.openxmlformats.org/officeDocument/2006/relationships/image" Target="../media/image21.jpeg"/><Relationship Id="rId1" Type="http://schemas.openxmlformats.org/officeDocument/2006/relationships/slideLayout" Target="../slideLayouts/slideLayout17.xml"/><Relationship Id="rId6" Type="http://schemas.openxmlformats.org/officeDocument/2006/relationships/image" Target="../media/image5.png"/><Relationship Id="rId5" Type="http://schemas.openxmlformats.org/officeDocument/2006/relationships/image" Target="../media/image2.png"/><Relationship Id="rId4" Type="http://schemas.openxmlformats.org/officeDocument/2006/relationships/image" Target="../media/image23.svg"/></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268014"/>
            <a:ext cx="7782357" cy="712601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Anas M. Bashayreh</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4326249"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Human Resource</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86308"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5</a:t>
            </a: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209114"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HRM 611</a:t>
            </a:r>
          </a:p>
        </p:txBody>
      </p:sp>
      <p:sp>
        <p:nvSpPr>
          <p:cNvPr id="14" name="Oval 13">
            <a:extLst>
              <a:ext uri="{FF2B5EF4-FFF2-40B4-BE49-F238E27FC236}">
                <a16:creationId xmlns:a16="http://schemas.microsoft.com/office/drawing/2014/main" id="{46F3C90B-EB3F-EA91-08C5-03400C278827}"/>
              </a:ext>
            </a:extLst>
          </p:cNvPr>
          <p:cNvSpPr/>
          <p:nvPr/>
        </p:nvSpPr>
        <p:spPr>
          <a:xfrm>
            <a:off x="6200343" y="269653"/>
            <a:ext cx="7410450" cy="682012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358309"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Human Resource</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5</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4200124" cy="954107"/>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HRM 611</a:t>
            </a:r>
          </a:p>
          <a:p>
            <a:pPr>
              <a:spcBef>
                <a:spcPct val="50000"/>
              </a:spcBef>
            </a:pPr>
            <a:r>
              <a:rPr lang="en-GB" altLang="en-US" sz="2400" b="1" dirty="0">
                <a:latin typeface="Calibri" panose="020F0502020204030204" pitchFamily="34" charset="0"/>
              </a:rPr>
              <a:t>Employee Testing and Selection</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Anas M. Bashayreh</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rgbClr val="00B0F0"/>
                </a:solidFill>
              </a:rPr>
              <a:t>www.midocean.ae</a:t>
            </a:r>
          </a:p>
        </p:txBody>
      </p:sp>
    </p:spTree>
    <p:extLst>
      <p:ext uri="{BB962C8B-B14F-4D97-AF65-F5344CB8AC3E}">
        <p14:creationId xmlns:p14="http://schemas.microsoft.com/office/powerpoint/2010/main" val="12945223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a:xfrm>
            <a:off x="1127760" y="1197690"/>
            <a:ext cx="9936480" cy="4610100"/>
          </a:xfrm>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457200" y="604714"/>
            <a:ext cx="8660149" cy="6271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B0F0"/>
              </a:solidFill>
            </a:endParaRPr>
          </a:p>
        </p:txBody>
      </p:sp>
      <p:sp>
        <p:nvSpPr>
          <p:cNvPr id="34" name="Rectangle 33">
            <a:extLst>
              <a:ext uri="{FF2B5EF4-FFF2-40B4-BE49-F238E27FC236}">
                <a16:creationId xmlns:a16="http://schemas.microsoft.com/office/drawing/2014/main" id="{FFBC9732-D32E-DCF9-3982-D4B68F971747}"/>
              </a:ext>
            </a:extLst>
          </p:cNvPr>
          <p:cNvSpPr/>
          <p:nvPr/>
        </p:nvSpPr>
        <p:spPr>
          <a:xfrm>
            <a:off x="802106" y="4884389"/>
            <a:ext cx="5072978" cy="2031325"/>
          </a:xfrm>
          <a:prstGeom prst="rect">
            <a:avLst/>
          </a:prstGeom>
          <a:noFill/>
        </p:spPr>
        <p:txBody>
          <a:bodyPr wrap="square">
            <a:spAutoFit/>
          </a:bodyPr>
          <a:lstStyle/>
          <a:p>
            <a:pPr algn="just" eaLnBrk="1" hangingPunct="1"/>
            <a:r>
              <a:rPr lang="en-US" altLang="en-US" dirty="0">
                <a:latin typeface="Times New Roman" panose="02020603050405020304" pitchFamily="18" charset="0"/>
                <a:cs typeface="Times New Roman" panose="02020603050405020304" pitchFamily="18" charset="0"/>
              </a:rPr>
              <a:t>The purpose of Chapter 5 is to explain how to use various tools to select the best candidates for the job. The main topics covered include the selection process, basic testing techniques, background and reference checks, ethical and legal questions in testing, types of tests, and work samples and simulations.</a:t>
            </a: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170903"/>
            <a:ext cx="5579486" cy="954107"/>
          </a:xfrm>
          <a:prstGeom prst="rect">
            <a:avLst/>
          </a:prstGeom>
          <a:noFill/>
        </p:spPr>
        <p:txBody>
          <a:bodyPr wrap="square" rtlCol="0">
            <a:spAutoFit/>
          </a:bodyPr>
          <a:lstStyle/>
          <a:p>
            <a:pPr>
              <a:spcBef>
                <a:spcPct val="50000"/>
              </a:spcBef>
            </a:pPr>
            <a:r>
              <a:rPr lang="en-GB" altLang="en-US" sz="2800" b="1" dirty="0">
                <a:latin typeface="Calibri" panose="020F0502020204030204" pitchFamily="34" charset="0"/>
              </a:rPr>
              <a:t>Introduction to Human Resource Management</a:t>
            </a: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5</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31423211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22133" y="3437535"/>
            <a:ext cx="424957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428090"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LEARNING OUTCOMES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14818"/>
            <a:ext cx="8417320" cy="3268587"/>
          </a:xfrm>
          <a:prstGeom prst="rect">
            <a:avLst/>
          </a:prstGeom>
          <a:noFill/>
        </p:spPr>
        <p:txBody>
          <a:bodyPr wrap="square" rtlCol="0">
            <a:spAutoFit/>
          </a:bodyPr>
          <a:lstStyle/>
          <a:p>
            <a:pPr marL="457200" indent="-457200">
              <a:spcBef>
                <a:spcPct val="40000"/>
              </a:spcBef>
              <a:buClr>
                <a:srgbClr val="3366CC"/>
              </a:buClr>
              <a:buFont typeface="Wingdings" pitchFamily="2" charset="2"/>
              <a:buAutoNum type="arabicPeriod"/>
              <a:defRPr/>
            </a:pPr>
            <a:r>
              <a:rPr lang="en-US" sz="2400" dirty="0"/>
              <a:t>Explain what is meant by reliability and validity.</a:t>
            </a:r>
          </a:p>
          <a:p>
            <a:pPr marL="457200" indent="-457200">
              <a:spcBef>
                <a:spcPct val="40000"/>
              </a:spcBef>
              <a:buClr>
                <a:srgbClr val="3366CC"/>
              </a:buClr>
              <a:buFont typeface="Wingdings" pitchFamily="2" charset="2"/>
              <a:buAutoNum type="arabicPeriod"/>
              <a:defRPr/>
            </a:pPr>
            <a:r>
              <a:rPr lang="en-US" sz="2400" dirty="0"/>
              <a:t>Explain how you would go about validating a test.</a:t>
            </a:r>
          </a:p>
          <a:p>
            <a:pPr marL="457200" indent="-457200">
              <a:spcBef>
                <a:spcPct val="40000"/>
              </a:spcBef>
              <a:buClr>
                <a:srgbClr val="3366CC"/>
              </a:buClr>
              <a:buFont typeface="Wingdings" pitchFamily="2" charset="2"/>
              <a:buAutoNum type="arabicPeriod"/>
              <a:defRPr/>
            </a:pPr>
            <a:r>
              <a:rPr lang="en-US" sz="2400" dirty="0"/>
              <a:t>Cite and illustrate our testing guidelines.</a:t>
            </a:r>
          </a:p>
          <a:p>
            <a:pPr marL="457200" indent="-457200">
              <a:spcBef>
                <a:spcPct val="40000"/>
              </a:spcBef>
              <a:buClr>
                <a:srgbClr val="3366CC"/>
              </a:buClr>
              <a:buFont typeface="Wingdings" pitchFamily="2" charset="2"/>
              <a:buAutoNum type="arabicPeriod"/>
              <a:defRPr/>
            </a:pPr>
            <a:r>
              <a:rPr lang="en-US" sz="2400" dirty="0"/>
              <a:t>List tests you could use for employee selection and how you would use them.</a:t>
            </a:r>
          </a:p>
          <a:p>
            <a:pPr marL="457200" indent="-457200">
              <a:spcBef>
                <a:spcPct val="40000"/>
              </a:spcBef>
              <a:buClr>
                <a:srgbClr val="3366CC"/>
              </a:buClr>
              <a:buFont typeface="Wingdings" pitchFamily="2" charset="2"/>
              <a:buAutoNum type="arabicPeriod"/>
              <a:defRPr/>
            </a:pPr>
            <a:r>
              <a:rPr lang="en-US" sz="2400" dirty="0"/>
              <a:t>Explain the key points to remember in conducting background investigations.</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18385070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Why Careful Selection is Important</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42308" y="2410934"/>
            <a:ext cx="10541000" cy="923330"/>
          </a:xfrm>
          <a:prstGeom prst="rect">
            <a:avLst/>
          </a:prstGeom>
          <a:noFill/>
        </p:spPr>
        <p:txBody>
          <a:bodyPr wrap="square" rtlCol="0">
            <a:spAutoFit/>
          </a:bodyPr>
          <a:lstStyle/>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grpSp>
        <p:nvGrpSpPr>
          <p:cNvPr id="4" name="Group 19">
            <a:extLst>
              <a:ext uri="{FF2B5EF4-FFF2-40B4-BE49-F238E27FC236}">
                <a16:creationId xmlns:a16="http://schemas.microsoft.com/office/drawing/2014/main" id="{7B2F4770-0DE2-D471-2BA7-26D6C589711B}"/>
              </a:ext>
            </a:extLst>
          </p:cNvPr>
          <p:cNvGrpSpPr>
            <a:grpSpLocks/>
          </p:cNvGrpSpPr>
          <p:nvPr/>
        </p:nvGrpSpPr>
        <p:grpSpPr bwMode="auto">
          <a:xfrm>
            <a:off x="2163764" y="2404225"/>
            <a:ext cx="7864475" cy="2655887"/>
            <a:chOff x="403" y="1008"/>
            <a:chExt cx="4954" cy="1673"/>
          </a:xfrm>
        </p:grpSpPr>
        <p:sp>
          <p:nvSpPr>
            <p:cNvPr id="7" name="AutoShape 12" descr="brownfill01">
              <a:extLst>
                <a:ext uri="{FF2B5EF4-FFF2-40B4-BE49-F238E27FC236}">
                  <a16:creationId xmlns:a16="http://schemas.microsoft.com/office/drawing/2014/main" id="{36A454F4-CCE7-E44D-BE9D-02AB3B5D4568}"/>
                </a:ext>
              </a:extLst>
            </p:cNvPr>
            <p:cNvSpPr>
              <a:spLocks noChangeArrowheads="1"/>
            </p:cNvSpPr>
            <p:nvPr/>
          </p:nvSpPr>
          <p:spPr bwMode="auto">
            <a:xfrm>
              <a:off x="403" y="2087"/>
              <a:ext cx="1558" cy="594"/>
            </a:xfrm>
            <a:prstGeom prst="roundRect">
              <a:avLst>
                <a:gd name="adj" fmla="val 8361"/>
              </a:avLst>
            </a:prstGeom>
            <a:blipFill dpi="0" rotWithShape="1">
              <a:blip r:embed="rId3"/>
              <a:srcRect/>
              <a:stretch>
                <a:fillRect/>
              </a:stretch>
            </a:blipFill>
            <a:ln w="5715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dirty="0">
                  <a:latin typeface="Franklin Gothic Medium" panose="020B0603020102020204" pitchFamily="34" charset="0"/>
                </a:rPr>
                <a:t>Organizational performance</a:t>
              </a:r>
              <a:endParaRPr lang="en-US" altLang="en-US" sz="2000" i="1" dirty="0">
                <a:latin typeface="Franklin Gothic Medium" panose="020B0603020102020204" pitchFamily="34" charset="0"/>
              </a:endParaRPr>
            </a:p>
          </p:txBody>
        </p:sp>
        <p:sp>
          <p:nvSpPr>
            <p:cNvPr id="9" name="AutoShape 13" descr="greenfill01">
              <a:extLst>
                <a:ext uri="{FF2B5EF4-FFF2-40B4-BE49-F238E27FC236}">
                  <a16:creationId xmlns:a16="http://schemas.microsoft.com/office/drawing/2014/main" id="{85408BD0-B337-F2B2-51A5-7EED06AF0841}"/>
                </a:ext>
              </a:extLst>
            </p:cNvPr>
            <p:cNvSpPr>
              <a:spLocks noChangeArrowheads="1"/>
            </p:cNvSpPr>
            <p:nvPr/>
          </p:nvSpPr>
          <p:spPr bwMode="auto">
            <a:xfrm>
              <a:off x="2102" y="2086"/>
              <a:ext cx="1558" cy="592"/>
            </a:xfrm>
            <a:prstGeom prst="roundRect">
              <a:avLst>
                <a:gd name="adj" fmla="val 7120"/>
              </a:avLst>
            </a:prstGeom>
            <a:blipFill dpi="0" rotWithShape="1">
              <a:blip r:embed="rId4"/>
              <a:srcRect/>
              <a:stretch>
                <a:fillRect/>
              </a:stretch>
            </a:blipFill>
            <a:ln w="57150" algn="ctr">
              <a:solidFill>
                <a:srgbClr val="65CD65"/>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a:latin typeface="Franklin Gothic Medium" panose="020B0603020102020204" pitchFamily="34" charset="0"/>
                </a:rPr>
                <a:t>Costs of recruiting and hiring</a:t>
              </a:r>
            </a:p>
          </p:txBody>
        </p:sp>
        <p:cxnSp>
          <p:nvCxnSpPr>
            <p:cNvPr id="11" name="AutoShape 14">
              <a:extLst>
                <a:ext uri="{FF2B5EF4-FFF2-40B4-BE49-F238E27FC236}">
                  <a16:creationId xmlns:a16="http://schemas.microsoft.com/office/drawing/2014/main" id="{98DA4B96-BE4F-975A-7116-4343E35D0FAE}"/>
                </a:ext>
              </a:extLst>
            </p:cNvPr>
            <p:cNvCxnSpPr>
              <a:cxnSpLocks noChangeShapeType="1"/>
              <a:stCxn id="12" idx="2"/>
              <a:endCxn id="7" idx="0"/>
            </p:cNvCxnSpPr>
            <p:nvPr/>
          </p:nvCxnSpPr>
          <p:spPr bwMode="auto">
            <a:xfrm rot="5400000">
              <a:off x="1784" y="974"/>
              <a:ext cx="493" cy="1698"/>
            </a:xfrm>
            <a:prstGeom prst="bentConnector3">
              <a:avLst>
                <a:gd name="adj1" fmla="val 49898"/>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12" name="AutoShape 15">
              <a:extLst>
                <a:ext uri="{FF2B5EF4-FFF2-40B4-BE49-F238E27FC236}">
                  <a16:creationId xmlns:a16="http://schemas.microsoft.com/office/drawing/2014/main" id="{7DE159BB-DA0C-8606-8E79-E1D898D62C57}"/>
                </a:ext>
              </a:extLst>
            </p:cNvPr>
            <p:cNvSpPr>
              <a:spLocks noChangeArrowheads="1"/>
            </p:cNvSpPr>
            <p:nvPr/>
          </p:nvSpPr>
          <p:spPr bwMode="auto">
            <a:xfrm>
              <a:off x="1555" y="1008"/>
              <a:ext cx="2650" cy="550"/>
            </a:xfrm>
            <a:prstGeom prst="roundRect">
              <a:avLst>
                <a:gd name="adj" fmla="val 12259"/>
              </a:avLst>
            </a:prstGeom>
            <a:gradFill rotWithShape="1">
              <a:gsLst>
                <a:gs pos="0">
                  <a:srgbClr val="EAD596"/>
                </a:gs>
                <a:gs pos="100000">
                  <a:srgbClr val="CC9900"/>
                </a:gs>
              </a:gsLst>
              <a:lin ang="5400000" scaled="1"/>
            </a:gradFill>
            <a:ln w="57150">
              <a:solidFill>
                <a:srgbClr val="CC99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The Importance of Selecting the Right Employees</a:t>
              </a:r>
            </a:p>
          </p:txBody>
        </p:sp>
        <p:cxnSp>
          <p:nvCxnSpPr>
            <p:cNvPr id="13" name="AutoShape 16">
              <a:extLst>
                <a:ext uri="{FF2B5EF4-FFF2-40B4-BE49-F238E27FC236}">
                  <a16:creationId xmlns:a16="http://schemas.microsoft.com/office/drawing/2014/main" id="{45BD5E6A-6396-5592-B092-00B672FB3F93}"/>
                </a:ext>
              </a:extLst>
            </p:cNvPr>
            <p:cNvCxnSpPr>
              <a:cxnSpLocks noChangeShapeType="1"/>
              <a:stCxn id="12" idx="2"/>
              <a:endCxn id="9" idx="0"/>
            </p:cNvCxnSpPr>
            <p:nvPr/>
          </p:nvCxnSpPr>
          <p:spPr bwMode="auto">
            <a:xfrm rot="16200000" flipH="1">
              <a:off x="2635" y="1821"/>
              <a:ext cx="492" cy="1"/>
            </a:xfrm>
            <a:prstGeom prst="bentConnector3">
              <a:avLst>
                <a:gd name="adj1" fmla="val 50000"/>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14" name="AutoShape 17" descr="bluefill01">
              <a:extLst>
                <a:ext uri="{FF2B5EF4-FFF2-40B4-BE49-F238E27FC236}">
                  <a16:creationId xmlns:a16="http://schemas.microsoft.com/office/drawing/2014/main" id="{61A07031-3C96-6408-E5F8-413F5DCE9E26}"/>
                </a:ext>
              </a:extLst>
            </p:cNvPr>
            <p:cNvSpPr>
              <a:spLocks noChangeArrowheads="1"/>
            </p:cNvSpPr>
            <p:nvPr/>
          </p:nvSpPr>
          <p:spPr bwMode="auto">
            <a:xfrm>
              <a:off x="3799" y="2087"/>
              <a:ext cx="1558" cy="593"/>
            </a:xfrm>
            <a:prstGeom prst="roundRect">
              <a:avLst>
                <a:gd name="adj" fmla="val 7120"/>
              </a:avLst>
            </a:prstGeom>
            <a:blipFill dpi="0" rotWithShape="1">
              <a:blip r:embed="rId5"/>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a:latin typeface="Franklin Gothic Medium" panose="020B0603020102020204" pitchFamily="34" charset="0"/>
                </a:rPr>
                <a:t>Legal obligations </a:t>
              </a:r>
              <a:br>
                <a:rPr lang="en-US" altLang="en-US" sz="2000">
                  <a:latin typeface="Franklin Gothic Medium" panose="020B0603020102020204" pitchFamily="34" charset="0"/>
                </a:rPr>
              </a:br>
              <a:r>
                <a:rPr lang="en-US" altLang="en-US" sz="2000">
                  <a:latin typeface="Franklin Gothic Medium" panose="020B0603020102020204" pitchFamily="34" charset="0"/>
                </a:rPr>
                <a:t>and liability</a:t>
              </a:r>
            </a:p>
          </p:txBody>
        </p:sp>
        <p:cxnSp>
          <p:nvCxnSpPr>
            <p:cNvPr id="15" name="AutoShape 18">
              <a:extLst>
                <a:ext uri="{FF2B5EF4-FFF2-40B4-BE49-F238E27FC236}">
                  <a16:creationId xmlns:a16="http://schemas.microsoft.com/office/drawing/2014/main" id="{EB65DB2E-A37B-29D1-78FB-F520862ACC01}"/>
                </a:ext>
              </a:extLst>
            </p:cNvPr>
            <p:cNvCxnSpPr>
              <a:cxnSpLocks noChangeShapeType="1"/>
              <a:stCxn id="12" idx="2"/>
              <a:endCxn id="14" idx="0"/>
            </p:cNvCxnSpPr>
            <p:nvPr/>
          </p:nvCxnSpPr>
          <p:spPr bwMode="auto">
            <a:xfrm rot="16200000" flipH="1">
              <a:off x="3482" y="974"/>
              <a:ext cx="493" cy="1698"/>
            </a:xfrm>
            <a:prstGeom prst="bentConnector3">
              <a:avLst>
                <a:gd name="adj1" fmla="val 49898"/>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grpSp>
    </p:spTree>
    <p:extLst>
      <p:ext uri="{BB962C8B-B14F-4D97-AF65-F5344CB8AC3E}">
        <p14:creationId xmlns:p14="http://schemas.microsoft.com/office/powerpoint/2010/main" val="39048840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Why Careful Selection is Important</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00414" y="2016784"/>
            <a:ext cx="10541000" cy="4154984"/>
          </a:xfrm>
          <a:prstGeom prst="rect">
            <a:avLst/>
          </a:prstGeom>
          <a:noFill/>
        </p:spPr>
        <p:txBody>
          <a:bodyPr wrap="square" rtlCol="0">
            <a:spAutoFit/>
          </a:bodyPr>
          <a:lstStyle/>
          <a:p>
            <a:r>
              <a:rPr lang="en-US" sz="2400" dirty="0">
                <a:solidFill>
                  <a:srgbClr val="2D3956"/>
                </a:solidFill>
                <a:latin typeface="Times New Roman" panose="02020603050405020304" pitchFamily="18" charset="0"/>
                <a:cs typeface="Times New Roman" panose="02020603050405020304" pitchFamily="18" charset="0"/>
              </a:rPr>
              <a:t>PERFORMANCE: First, your own performance always depends on your subordinates. Employees with the right skills will do a better job for you and the company. Employees without these skills won't perform effectively, and your own performance and the firms will suffer.</a:t>
            </a:r>
          </a:p>
          <a:p>
            <a:r>
              <a:rPr lang="en-US" sz="2400" dirty="0">
                <a:solidFill>
                  <a:srgbClr val="2D3956"/>
                </a:solidFill>
                <a:latin typeface="Times New Roman" panose="02020603050405020304" pitchFamily="18" charset="0"/>
                <a:cs typeface="Times New Roman" panose="02020603050405020304" pitchFamily="18" charset="0"/>
              </a:rPr>
              <a:t>COST: Second, it is important because its costly to recruit and hire employees. Hiring and training even a clerk can cost $5,000 or more in fees and supervisory time. The total cost of hiring a manager could easily be 10 times as high once you add search fees, interviewing time, reference checking, and travel and moving expenses.</a:t>
            </a:r>
          </a:p>
          <a:p>
            <a:r>
              <a:rPr lang="en-US" sz="2400" dirty="0">
                <a:solidFill>
                  <a:srgbClr val="2D3956"/>
                </a:solidFill>
                <a:latin typeface="Times New Roman" panose="02020603050405020304" pitchFamily="18" charset="0"/>
                <a:cs typeface="Times New Roman" panose="02020603050405020304" pitchFamily="18" charset="0"/>
              </a:rPr>
              <a:t>LEGAL OBLIGATIONS: Third, its important because mismanaging hiring has legal consequences.</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36178773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717026"/>
            <a:ext cx="10812720" cy="45103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Avoiding Negligent Hiring Claims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42308" y="2410934"/>
            <a:ext cx="10541000" cy="923330"/>
          </a:xfrm>
          <a:prstGeom prst="rect">
            <a:avLst/>
          </a:prstGeom>
          <a:noFill/>
        </p:spPr>
        <p:txBody>
          <a:bodyPr wrap="square" rtlCol="0">
            <a:spAutoFit/>
          </a:bodyPr>
          <a:lstStyle/>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
        <p:nvSpPr>
          <p:cNvPr id="17" name="TextBox 16">
            <a:extLst>
              <a:ext uri="{FF2B5EF4-FFF2-40B4-BE49-F238E27FC236}">
                <a16:creationId xmlns:a16="http://schemas.microsoft.com/office/drawing/2014/main" id="{027511FC-E9EF-DB3C-EF96-D9FE92FA9F0C}"/>
              </a:ext>
            </a:extLst>
          </p:cNvPr>
          <p:cNvSpPr txBox="1"/>
          <p:nvPr/>
        </p:nvSpPr>
        <p:spPr>
          <a:xfrm>
            <a:off x="942309" y="2035493"/>
            <a:ext cx="10307384" cy="4191917"/>
          </a:xfrm>
          <a:prstGeom prst="rect">
            <a:avLst/>
          </a:prstGeom>
          <a:noFill/>
        </p:spPr>
        <p:txBody>
          <a:bodyPr wrap="square">
            <a:spAutoFit/>
          </a:bodyPr>
          <a:lstStyle/>
          <a:p>
            <a:pPr marR="0" lvl="0" algn="l" defTabSz="914400" rtl="0" eaLnBrk="1" fontAlgn="auto" latinLnBrk="0" hangingPunct="1">
              <a:lnSpc>
                <a:spcPct val="90000"/>
              </a:lnSpc>
              <a:spcBef>
                <a:spcPct val="30000"/>
              </a:spcBef>
              <a:spcAft>
                <a:spcPts val="0"/>
              </a:spcAft>
              <a:buClrTx/>
              <a:buSzTx/>
              <a:tabLst/>
              <a:defRPr/>
            </a:pPr>
            <a:r>
              <a:rPr kumimoji="0" lang="en-US" sz="2400" b="1" i="0" u="none" strike="noStrike" kern="1200" cap="none" spc="0" normalizeH="0" baseline="0" noProof="0" dirty="0">
                <a:ln>
                  <a:noFill/>
                </a:ln>
                <a:effectLst/>
                <a:uLnTx/>
                <a:uFillTx/>
                <a:latin typeface="Calibri" panose="020F0502020204030204"/>
                <a:ea typeface="+mn-ea"/>
                <a:cs typeface="+mn-cs"/>
              </a:rPr>
              <a:t>Negligent hiring </a:t>
            </a:r>
            <a:r>
              <a:rPr kumimoji="0" lang="en-US" sz="2400" b="0" i="0" u="none" strike="noStrike" kern="1200" cap="none" spc="0" normalizeH="0" baseline="0" noProof="0" dirty="0">
                <a:ln>
                  <a:noFill/>
                </a:ln>
                <a:effectLst/>
                <a:uLnTx/>
                <a:uFillTx/>
                <a:latin typeface="Calibri" panose="020F0502020204030204"/>
                <a:ea typeface="+mn-ea"/>
                <a:cs typeface="+mn-cs"/>
              </a:rPr>
              <a:t>means hiring employees with criminal records or other problems who then use access to customers homes (or similar opportunities) to commit crimes.</a:t>
            </a:r>
          </a:p>
          <a:p>
            <a:pPr marL="228600" marR="0" lvl="0"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effectLst/>
                <a:uLnTx/>
                <a:uFillTx/>
                <a:latin typeface="Calibri" panose="020F0502020204030204"/>
                <a:ea typeface="+mn-ea"/>
                <a:cs typeface="+mn-cs"/>
              </a:rPr>
              <a:t>Carefully examine information on employment applications.</a:t>
            </a:r>
          </a:p>
          <a:p>
            <a:pPr marL="228600" marR="0" lvl="0"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effectLst/>
                <a:uLnTx/>
                <a:uFillTx/>
                <a:latin typeface="Calibri" panose="020F0502020204030204"/>
                <a:ea typeface="+mn-ea"/>
                <a:cs typeface="+mn-cs"/>
              </a:rPr>
              <a:t>Get written authorization for reference checks, and check references.</a:t>
            </a:r>
          </a:p>
          <a:p>
            <a:pPr marL="228600" marR="0" lvl="0"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effectLst/>
                <a:uLnTx/>
                <a:uFillTx/>
                <a:latin typeface="Calibri" panose="020F0502020204030204"/>
                <a:ea typeface="+mn-ea"/>
                <a:cs typeface="+mn-cs"/>
              </a:rPr>
              <a:t>Save all records and information about the applicant.</a:t>
            </a:r>
          </a:p>
          <a:p>
            <a:pPr marL="228600" marR="0" lvl="0"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effectLst/>
                <a:uLnTx/>
                <a:uFillTx/>
                <a:latin typeface="Calibri" panose="020F0502020204030204"/>
                <a:ea typeface="+mn-ea"/>
                <a:cs typeface="+mn-cs"/>
              </a:rPr>
              <a:t>Reject applicants for false statements or conviction records for offenses related to the job.</a:t>
            </a:r>
          </a:p>
          <a:p>
            <a:pPr marL="228600" marR="0" lvl="0"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effectLst/>
                <a:uLnTx/>
                <a:uFillTx/>
                <a:latin typeface="Calibri" panose="020F0502020204030204"/>
                <a:ea typeface="+mn-ea"/>
                <a:cs typeface="+mn-cs"/>
              </a:rPr>
              <a:t>Balance the applicant’s privacy rights with others’ “need to know.”</a:t>
            </a:r>
          </a:p>
          <a:p>
            <a:pPr marL="228600" marR="0" lvl="0"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effectLst/>
                <a:uLnTx/>
                <a:uFillTx/>
                <a:latin typeface="Calibri" panose="020F0502020204030204"/>
                <a:ea typeface="+mn-ea"/>
                <a:cs typeface="+mn-cs"/>
              </a:rPr>
              <a:t>Take immediate disciplinary action if problems arise.</a:t>
            </a:r>
          </a:p>
        </p:txBody>
      </p:sp>
    </p:spTree>
    <p:extLst>
      <p:ext uri="{BB962C8B-B14F-4D97-AF65-F5344CB8AC3E}">
        <p14:creationId xmlns:p14="http://schemas.microsoft.com/office/powerpoint/2010/main" val="25880218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74855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Basic Testing Concepts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3043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77101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02683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42308" y="2410934"/>
            <a:ext cx="10541000" cy="923330"/>
          </a:xfrm>
          <a:prstGeom prst="rect">
            <a:avLst/>
          </a:prstGeom>
          <a:noFill/>
        </p:spPr>
        <p:txBody>
          <a:bodyPr wrap="square" rtlCol="0">
            <a:spAutoFit/>
          </a:bodyPr>
          <a:lstStyle/>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
        <p:nvSpPr>
          <p:cNvPr id="17" name="TextBox 16">
            <a:extLst>
              <a:ext uri="{FF2B5EF4-FFF2-40B4-BE49-F238E27FC236}">
                <a16:creationId xmlns:a16="http://schemas.microsoft.com/office/drawing/2014/main" id="{027511FC-E9EF-DB3C-EF96-D9FE92FA9F0C}"/>
              </a:ext>
            </a:extLst>
          </p:cNvPr>
          <p:cNvSpPr txBox="1"/>
          <p:nvPr/>
        </p:nvSpPr>
        <p:spPr>
          <a:xfrm>
            <a:off x="1214179" y="1956663"/>
            <a:ext cx="10035513" cy="2419124"/>
          </a:xfrm>
          <a:prstGeom prst="rect">
            <a:avLst/>
          </a:prstGeom>
          <a:noFill/>
        </p:spPr>
        <p:txBody>
          <a:bodyPr wrap="square">
            <a:spAutoFit/>
          </a:bodyPr>
          <a:lstStyle/>
          <a:p>
            <a:pPr marR="0" lvl="0" algn="l" defTabSz="914400" rtl="0" eaLnBrk="1" fontAlgn="auto" latinLnBrk="0" hangingPunct="1">
              <a:lnSpc>
                <a:spcPct val="90000"/>
              </a:lnSpc>
              <a:spcBef>
                <a:spcPct val="30000"/>
              </a:spcBef>
              <a:spcAft>
                <a:spcPts val="0"/>
              </a:spcAft>
              <a:buClrTx/>
              <a:buSzTx/>
              <a:tabLst/>
              <a:defRPr/>
            </a:pPr>
            <a:r>
              <a:rPr lang="en-US" sz="2800" dirty="0"/>
              <a:t>A test is one popular selection tool. A test is basically a sample of a person's behavior. Using a test (or any selection tool) assumes the tool is both reliable and valid. Few things illustrate evidence-based HR the deliberate use of the best-available evidence in making decisions about the human resource management practices you are focusing on as do checking for reliability and validity.</a:t>
            </a:r>
            <a:endParaRPr kumimoji="0" lang="en-US" sz="2800" b="0" i="0" u="none" strike="noStrike" kern="1200" cap="none" spc="0" normalizeH="0" baseline="0" noProof="0" dirty="0">
              <a:ln>
                <a:noFill/>
              </a:ln>
              <a:effectLst/>
              <a:uLnTx/>
              <a:uFillTx/>
              <a:latin typeface="Calibri" panose="020F0502020204030204"/>
              <a:ea typeface="+mn-ea"/>
              <a:cs typeface="+mn-cs"/>
            </a:endParaRPr>
          </a:p>
        </p:txBody>
      </p:sp>
    </p:spTree>
    <p:extLst>
      <p:ext uri="{BB962C8B-B14F-4D97-AF65-F5344CB8AC3E}">
        <p14:creationId xmlns:p14="http://schemas.microsoft.com/office/powerpoint/2010/main" val="4600209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74855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Basic Testing Concepts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3043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77101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02683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42308" y="2410934"/>
            <a:ext cx="10541000" cy="923330"/>
          </a:xfrm>
          <a:prstGeom prst="rect">
            <a:avLst/>
          </a:prstGeom>
          <a:noFill/>
        </p:spPr>
        <p:txBody>
          <a:bodyPr wrap="square" rtlCol="0">
            <a:spAutoFit/>
          </a:bodyPr>
          <a:lstStyle/>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
        <p:nvSpPr>
          <p:cNvPr id="17" name="TextBox 16">
            <a:extLst>
              <a:ext uri="{FF2B5EF4-FFF2-40B4-BE49-F238E27FC236}">
                <a16:creationId xmlns:a16="http://schemas.microsoft.com/office/drawing/2014/main" id="{027511FC-E9EF-DB3C-EF96-D9FE92FA9F0C}"/>
              </a:ext>
            </a:extLst>
          </p:cNvPr>
          <p:cNvSpPr txBox="1"/>
          <p:nvPr/>
        </p:nvSpPr>
        <p:spPr>
          <a:xfrm>
            <a:off x="1214179" y="1956663"/>
            <a:ext cx="10035513" cy="3970318"/>
          </a:xfrm>
          <a:prstGeom prst="rect">
            <a:avLst/>
          </a:prstGeom>
          <a:noFill/>
        </p:spPr>
        <p:txBody>
          <a:bodyPr wrap="square">
            <a:spAutoFit/>
          </a:bodyPr>
          <a:lstStyle/>
          <a:p>
            <a:pPr marL="228600" marR="0" lvl="0"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effectLst/>
                <a:uLnTx/>
                <a:uFillTx/>
                <a:latin typeface="Calibri" panose="020F0502020204030204"/>
                <a:ea typeface="+mn-ea"/>
                <a:cs typeface="+mn-cs"/>
              </a:rPr>
              <a:t>Reliability</a:t>
            </a:r>
          </a:p>
          <a:p>
            <a:pPr marL="228600" marR="0" lvl="0"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effectLst/>
                <a:uLnTx/>
                <a:uFillTx/>
                <a:latin typeface="Calibri" panose="020F0502020204030204"/>
                <a:ea typeface="+mn-ea"/>
                <a:cs typeface="+mn-cs"/>
              </a:rPr>
              <a:t>Describes the consistency of scores obtained by the same person when retested with the identical or alternate forms of the same test.</a:t>
            </a:r>
          </a:p>
          <a:p>
            <a:pPr marL="228600" marR="0" lvl="0"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effectLst/>
                <a:uLnTx/>
                <a:uFillTx/>
                <a:latin typeface="Calibri" panose="020F0502020204030204"/>
                <a:ea typeface="+mn-ea"/>
                <a:cs typeface="+mn-cs"/>
              </a:rPr>
              <a:t>Are test results stable over time?</a:t>
            </a:r>
          </a:p>
          <a:p>
            <a:pPr marR="0" lvl="0" algn="l" defTabSz="914400" rtl="0" eaLnBrk="1" fontAlgn="auto" latinLnBrk="0" hangingPunct="1">
              <a:lnSpc>
                <a:spcPct val="90000"/>
              </a:lnSpc>
              <a:spcBef>
                <a:spcPct val="30000"/>
              </a:spcBef>
              <a:spcAft>
                <a:spcPts val="0"/>
              </a:spcAft>
              <a:buClrTx/>
              <a:buSzTx/>
              <a:tabLst/>
              <a:defRPr/>
            </a:pPr>
            <a:r>
              <a:rPr lang="en-US" sz="2800" dirty="0"/>
              <a:t>You can measure reliability in several ways. One is to administer a test to a group of people one day, readminister the same test several days later to the same group, and then correlate the first set of scores with the second (test-retest reliability estimates.)</a:t>
            </a:r>
            <a:endParaRPr kumimoji="0" lang="en-US" sz="2800" b="0" i="0" u="none" strike="noStrike" kern="1200" cap="none" spc="0" normalizeH="0" baseline="0" noProof="0" dirty="0">
              <a:ln>
                <a:noFill/>
              </a:ln>
              <a:effectLst/>
              <a:uLnTx/>
              <a:uFillTx/>
              <a:latin typeface="Calibri" panose="020F0502020204030204"/>
              <a:ea typeface="+mn-ea"/>
              <a:cs typeface="+mn-cs"/>
            </a:endParaRPr>
          </a:p>
        </p:txBody>
      </p:sp>
    </p:spTree>
    <p:extLst>
      <p:ext uri="{BB962C8B-B14F-4D97-AF65-F5344CB8AC3E}">
        <p14:creationId xmlns:p14="http://schemas.microsoft.com/office/powerpoint/2010/main" val="21868038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74855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Basic Testing Concepts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3043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77101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02683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42308" y="2410934"/>
            <a:ext cx="10541000" cy="923330"/>
          </a:xfrm>
          <a:prstGeom prst="rect">
            <a:avLst/>
          </a:prstGeom>
          <a:noFill/>
        </p:spPr>
        <p:txBody>
          <a:bodyPr wrap="square" rtlCol="0">
            <a:spAutoFit/>
          </a:bodyPr>
          <a:lstStyle/>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
        <p:nvSpPr>
          <p:cNvPr id="17" name="TextBox 16">
            <a:extLst>
              <a:ext uri="{FF2B5EF4-FFF2-40B4-BE49-F238E27FC236}">
                <a16:creationId xmlns:a16="http://schemas.microsoft.com/office/drawing/2014/main" id="{027511FC-E9EF-DB3C-EF96-D9FE92FA9F0C}"/>
              </a:ext>
            </a:extLst>
          </p:cNvPr>
          <p:cNvSpPr txBox="1"/>
          <p:nvPr/>
        </p:nvSpPr>
        <p:spPr>
          <a:xfrm>
            <a:off x="1214179" y="1956663"/>
            <a:ext cx="10035513" cy="1902059"/>
          </a:xfrm>
          <a:prstGeom prst="rect">
            <a:avLst/>
          </a:prstGeom>
          <a:noFill/>
        </p:spPr>
        <p:txBody>
          <a:bodyPr wrap="square">
            <a:spAutoFit/>
          </a:bodyPr>
          <a:lstStyle/>
          <a:p>
            <a:pPr marL="228600" marR="0" lvl="0"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effectLst/>
                <a:uLnTx/>
                <a:uFillTx/>
                <a:latin typeface="Calibri" panose="020F0502020204030204"/>
                <a:ea typeface="+mn-ea"/>
                <a:cs typeface="+mn-cs"/>
              </a:rPr>
              <a:t>Validity</a:t>
            </a:r>
          </a:p>
          <a:p>
            <a:pPr marL="228600" marR="0" lvl="0"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effectLst/>
                <a:uLnTx/>
                <a:uFillTx/>
                <a:latin typeface="Calibri" panose="020F0502020204030204"/>
                <a:ea typeface="+mn-ea"/>
                <a:cs typeface="+mn-cs"/>
              </a:rPr>
              <a:t>Indicates whether a test is measuring what it is supposed to be measuring.</a:t>
            </a:r>
          </a:p>
          <a:p>
            <a:pPr marL="228600" marR="0" lvl="0"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effectLst/>
                <a:uLnTx/>
                <a:uFillTx/>
                <a:latin typeface="Calibri" panose="020F0502020204030204"/>
                <a:ea typeface="+mn-ea"/>
                <a:cs typeface="+mn-cs"/>
              </a:rPr>
              <a:t>Does the test actually measure what it is intended to measure?</a:t>
            </a:r>
          </a:p>
        </p:txBody>
      </p:sp>
    </p:spTree>
    <p:extLst>
      <p:ext uri="{BB962C8B-B14F-4D97-AF65-F5344CB8AC3E}">
        <p14:creationId xmlns:p14="http://schemas.microsoft.com/office/powerpoint/2010/main" val="36398489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Footer Placeholder 1">
            <a:extLst>
              <a:ext uri="{FF2B5EF4-FFF2-40B4-BE49-F238E27FC236}">
                <a16:creationId xmlns:a16="http://schemas.microsoft.com/office/drawing/2014/main" id="{D0E957E7-FAFA-7059-55F2-FC1F17572C2C}"/>
              </a:ext>
            </a:extLst>
          </p:cNvPr>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p>
        </p:txBody>
      </p:sp>
      <p:sp>
        <p:nvSpPr>
          <p:cNvPr id="9219" name="Slide Number Placeholder 2">
            <a:extLst>
              <a:ext uri="{FF2B5EF4-FFF2-40B4-BE49-F238E27FC236}">
                <a16:creationId xmlns:a16="http://schemas.microsoft.com/office/drawing/2014/main" id="{2FA833AD-13BF-7244-A800-AB5E3308DA6D}"/>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cs typeface="Times New Roman" panose="02020603050405020304" pitchFamily="18" charset="0"/>
              </a:rPr>
              <a:t>6–</a:t>
            </a:r>
            <a:fld id="{3C358C05-C571-435F-8118-BCCAE408A15A}" type="slidenum">
              <a:rPr lang="en-US" altLang="en-US" sz="900">
                <a:cs typeface="Times New Roman" panose="02020603050405020304" pitchFamily="18" charset="0"/>
              </a:rPr>
              <a:pPr eaLnBrk="1" hangingPunct="1"/>
              <a:t>11</a:t>
            </a:fld>
            <a:endParaRPr lang="en-US" altLang="en-US" sz="900">
              <a:cs typeface="Times New Roman" panose="02020603050405020304" pitchFamily="18" charset="0"/>
            </a:endParaRPr>
          </a:p>
        </p:txBody>
      </p:sp>
      <p:sp>
        <p:nvSpPr>
          <p:cNvPr id="9220" name="Line 2">
            <a:extLst>
              <a:ext uri="{FF2B5EF4-FFF2-40B4-BE49-F238E27FC236}">
                <a16:creationId xmlns:a16="http://schemas.microsoft.com/office/drawing/2014/main" id="{6FC534C6-5162-6A7E-B8B4-632A86637798}"/>
              </a:ext>
            </a:extLst>
          </p:cNvPr>
          <p:cNvSpPr>
            <a:spLocks noChangeShapeType="1"/>
          </p:cNvSpPr>
          <p:nvPr/>
        </p:nvSpPr>
        <p:spPr bwMode="auto">
          <a:xfrm>
            <a:off x="1753689" y="830178"/>
            <a:ext cx="7954962" cy="0"/>
          </a:xfrm>
          <a:prstGeom prst="line">
            <a:avLst/>
          </a:prstGeom>
          <a:noFill/>
          <a:ln w="28575">
            <a:solidFill>
              <a:srgbClr val="3366CC"/>
            </a:solidFill>
            <a:round/>
            <a:headEnd/>
            <a:tailEnd/>
          </a:ln>
          <a:extLst>
            <a:ext uri="{909E8E84-426E-40DD-AFC4-6F175D3DCCD1}">
              <a14:hiddenFill xmlns:a14="http://schemas.microsoft.com/office/drawing/2010/main">
                <a:noFill/>
              </a14:hiddenFill>
            </a:ext>
          </a:extLst>
        </p:spPr>
        <p:txBody>
          <a:bodyPr wrap="none"/>
          <a:lstStyle/>
          <a:p>
            <a:endParaRPr lang="en-US"/>
          </a:p>
        </p:txBody>
      </p:sp>
      <p:sp>
        <p:nvSpPr>
          <p:cNvPr id="9221" name="Text Box 3">
            <a:extLst>
              <a:ext uri="{FF2B5EF4-FFF2-40B4-BE49-F238E27FC236}">
                <a16:creationId xmlns:a16="http://schemas.microsoft.com/office/drawing/2014/main" id="{13BBE027-54FB-8D1A-A7FD-D0A7A743482D}"/>
              </a:ext>
            </a:extLst>
          </p:cNvPr>
          <p:cNvSpPr txBox="1">
            <a:spLocks noChangeArrowheads="1"/>
          </p:cNvSpPr>
          <p:nvPr/>
        </p:nvSpPr>
        <p:spPr bwMode="auto">
          <a:xfrm>
            <a:off x="1597447" y="347997"/>
            <a:ext cx="8137525"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376363" indent="-1376363"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600" b="1" dirty="0">
                <a:solidFill>
                  <a:srgbClr val="00B0F0"/>
                </a:solidFill>
              </a:rPr>
              <a:t>FIGURE 6</a:t>
            </a:r>
            <a:r>
              <a:rPr lang="en-US" altLang="en-US" sz="1600" b="1" dirty="0">
                <a:solidFill>
                  <a:srgbClr val="00B0F0"/>
                </a:solidFill>
                <a:cs typeface="Arial" panose="020B0604020202020204" pitchFamily="34" charset="0"/>
              </a:rPr>
              <a:t>–1</a:t>
            </a:r>
            <a:r>
              <a:rPr lang="en-US" altLang="en-US" sz="1600" dirty="0">
                <a:solidFill>
                  <a:srgbClr val="00B0F0"/>
                </a:solidFill>
                <a:cs typeface="Arial" panose="020B0604020202020204" pitchFamily="34" charset="0"/>
              </a:rPr>
              <a:t>	A Slide from the Rorschach Test</a:t>
            </a:r>
          </a:p>
        </p:txBody>
      </p:sp>
      <p:pic>
        <p:nvPicPr>
          <p:cNvPr id="9222" name="Picture 7" descr="0601">
            <a:extLst>
              <a:ext uri="{FF2B5EF4-FFF2-40B4-BE49-F238E27FC236}">
                <a16:creationId xmlns:a16="http://schemas.microsoft.com/office/drawing/2014/main" id="{E8A6B14D-9C84-4723-4E2F-2A182525B70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82300" y="1275513"/>
            <a:ext cx="7897813" cy="508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532108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Types of Validity</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42308" y="2410934"/>
            <a:ext cx="10541000" cy="923330"/>
          </a:xfrm>
          <a:prstGeom prst="rect">
            <a:avLst/>
          </a:prstGeom>
          <a:noFill/>
        </p:spPr>
        <p:txBody>
          <a:bodyPr wrap="square" rtlCol="0">
            <a:spAutoFit/>
          </a:bodyPr>
          <a:lstStyle/>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grpSp>
        <p:nvGrpSpPr>
          <p:cNvPr id="4" name="Group 20">
            <a:extLst>
              <a:ext uri="{FF2B5EF4-FFF2-40B4-BE49-F238E27FC236}">
                <a16:creationId xmlns:a16="http://schemas.microsoft.com/office/drawing/2014/main" id="{9F555A87-1A62-B22D-5179-E89A11052793}"/>
              </a:ext>
            </a:extLst>
          </p:cNvPr>
          <p:cNvGrpSpPr>
            <a:grpSpLocks/>
          </p:cNvGrpSpPr>
          <p:nvPr/>
        </p:nvGrpSpPr>
        <p:grpSpPr bwMode="auto">
          <a:xfrm>
            <a:off x="3327066" y="2217821"/>
            <a:ext cx="5473700" cy="2925763"/>
            <a:chOff x="1156" y="1296"/>
            <a:chExt cx="3448" cy="1843"/>
          </a:xfrm>
        </p:grpSpPr>
        <p:sp>
          <p:nvSpPr>
            <p:cNvPr id="7" name="AutoShape 13" descr="grayfill01">
              <a:extLst>
                <a:ext uri="{FF2B5EF4-FFF2-40B4-BE49-F238E27FC236}">
                  <a16:creationId xmlns:a16="http://schemas.microsoft.com/office/drawing/2014/main" id="{F05F2329-BE3D-62B0-FBDD-7D3030800549}"/>
                </a:ext>
              </a:extLst>
            </p:cNvPr>
            <p:cNvSpPr>
              <a:spLocks noChangeArrowheads="1"/>
            </p:cNvSpPr>
            <p:nvPr/>
          </p:nvSpPr>
          <p:spPr bwMode="auto">
            <a:xfrm>
              <a:off x="1156" y="2654"/>
              <a:ext cx="1378" cy="485"/>
            </a:xfrm>
            <a:prstGeom prst="roundRect">
              <a:avLst>
                <a:gd name="adj" fmla="val 9671"/>
              </a:avLst>
            </a:prstGeom>
            <a:blipFill dpi="0" rotWithShape="1">
              <a:blip r:embed="rId3"/>
              <a:srcRect/>
              <a:stretch>
                <a:fillRect/>
              </a:stretch>
            </a:blipFill>
            <a:ln w="76200" algn="ctr">
              <a:solidFill>
                <a:srgbClr val="C0C0C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a:latin typeface="Franklin Gothic Medium" panose="020B0603020102020204" pitchFamily="34" charset="0"/>
                </a:rPr>
                <a:t>Criterion validity</a:t>
              </a:r>
            </a:p>
          </p:txBody>
        </p:sp>
        <p:sp>
          <p:nvSpPr>
            <p:cNvPr id="9" name="AutoShape 14" descr="greenfill02">
              <a:extLst>
                <a:ext uri="{FF2B5EF4-FFF2-40B4-BE49-F238E27FC236}">
                  <a16:creationId xmlns:a16="http://schemas.microsoft.com/office/drawing/2014/main" id="{16045EA0-C2B2-9061-F6FB-3BFADA2BEAFF}"/>
                </a:ext>
              </a:extLst>
            </p:cNvPr>
            <p:cNvSpPr>
              <a:spLocks noChangeArrowheads="1"/>
            </p:cNvSpPr>
            <p:nvPr/>
          </p:nvSpPr>
          <p:spPr bwMode="auto">
            <a:xfrm>
              <a:off x="3226" y="2654"/>
              <a:ext cx="1378" cy="485"/>
            </a:xfrm>
            <a:prstGeom prst="roundRect">
              <a:avLst>
                <a:gd name="adj" fmla="val 11606"/>
              </a:avLst>
            </a:prstGeom>
            <a:blipFill dpi="0" rotWithShape="1">
              <a:blip r:embed="rId4"/>
              <a:srcRect/>
              <a:stretch>
                <a:fillRect/>
              </a:stretch>
            </a:blipFill>
            <a:ln w="76200" algn="ctr">
              <a:solidFill>
                <a:srgbClr val="00999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a:latin typeface="Franklin Gothic Medium" panose="020B0603020102020204" pitchFamily="34" charset="0"/>
                </a:rPr>
                <a:t>Content validity</a:t>
              </a:r>
            </a:p>
          </p:txBody>
        </p:sp>
        <p:sp>
          <p:nvSpPr>
            <p:cNvPr id="11" name="Oval 15" descr="brownfill01">
              <a:extLst>
                <a:ext uri="{FF2B5EF4-FFF2-40B4-BE49-F238E27FC236}">
                  <a16:creationId xmlns:a16="http://schemas.microsoft.com/office/drawing/2014/main" id="{6694A997-96F7-823A-69F2-0DDD5F65A267}"/>
                </a:ext>
              </a:extLst>
            </p:cNvPr>
            <p:cNvSpPr>
              <a:spLocks noChangeArrowheads="1"/>
            </p:cNvSpPr>
            <p:nvPr/>
          </p:nvSpPr>
          <p:spPr bwMode="auto">
            <a:xfrm>
              <a:off x="1786" y="1296"/>
              <a:ext cx="2172" cy="715"/>
            </a:xfrm>
            <a:prstGeom prst="ellipse">
              <a:avLst/>
            </a:prstGeom>
            <a:blipFill dpi="0" rotWithShape="1">
              <a:blip r:embed="rId5"/>
              <a:srcRect/>
              <a:stretch>
                <a:fillRect/>
              </a:stretch>
            </a:blipFill>
            <a:ln w="7620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Types of </a:t>
              </a:r>
              <a:br>
                <a:rPr lang="en-US" altLang="en-US" sz="2400">
                  <a:latin typeface="Franklin Gothic Medium" panose="020B0603020102020204" pitchFamily="34" charset="0"/>
                </a:rPr>
              </a:br>
              <a:r>
                <a:rPr lang="en-US" altLang="en-US" sz="2400">
                  <a:latin typeface="Franklin Gothic Medium" panose="020B0603020102020204" pitchFamily="34" charset="0"/>
                </a:rPr>
                <a:t>Test Validity</a:t>
              </a:r>
            </a:p>
          </p:txBody>
        </p:sp>
        <p:cxnSp>
          <p:nvCxnSpPr>
            <p:cNvPr id="12" name="AutoShape 17">
              <a:extLst>
                <a:ext uri="{FF2B5EF4-FFF2-40B4-BE49-F238E27FC236}">
                  <a16:creationId xmlns:a16="http://schemas.microsoft.com/office/drawing/2014/main" id="{C2E91569-AEC7-93EB-8A8D-54DEA055DC04}"/>
                </a:ext>
              </a:extLst>
            </p:cNvPr>
            <p:cNvCxnSpPr>
              <a:cxnSpLocks noChangeShapeType="1"/>
              <a:stCxn id="11" idx="4"/>
              <a:endCxn id="7" idx="0"/>
            </p:cNvCxnSpPr>
            <p:nvPr/>
          </p:nvCxnSpPr>
          <p:spPr bwMode="auto">
            <a:xfrm rot="5400000">
              <a:off x="2061" y="1819"/>
              <a:ext cx="595" cy="1027"/>
            </a:xfrm>
            <a:prstGeom prst="bentConnector3">
              <a:avLst>
                <a:gd name="adj1" fmla="val 49917"/>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13" name="AutoShape 18">
              <a:extLst>
                <a:ext uri="{FF2B5EF4-FFF2-40B4-BE49-F238E27FC236}">
                  <a16:creationId xmlns:a16="http://schemas.microsoft.com/office/drawing/2014/main" id="{1FAD146B-7ABF-1C7F-6F94-246E19955CF6}"/>
                </a:ext>
              </a:extLst>
            </p:cNvPr>
            <p:cNvCxnSpPr>
              <a:cxnSpLocks noChangeShapeType="1"/>
              <a:stCxn id="11" idx="4"/>
              <a:endCxn id="9" idx="0"/>
            </p:cNvCxnSpPr>
            <p:nvPr/>
          </p:nvCxnSpPr>
          <p:spPr bwMode="auto">
            <a:xfrm rot="16200000" flipH="1">
              <a:off x="3096" y="1811"/>
              <a:ext cx="595" cy="1043"/>
            </a:xfrm>
            <a:prstGeom prst="bentConnector3">
              <a:avLst>
                <a:gd name="adj1" fmla="val 49917"/>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grpSp>
    </p:spTree>
    <p:extLst>
      <p:ext uri="{BB962C8B-B14F-4D97-AF65-F5344CB8AC3E}">
        <p14:creationId xmlns:p14="http://schemas.microsoft.com/office/powerpoint/2010/main" val="35340184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749662"/>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714271"/>
            <a:ext cx="6675095"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Evidence-Based HR: How to Validate a Test</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82310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86368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1949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42308" y="2555312"/>
            <a:ext cx="10541000" cy="923330"/>
          </a:xfrm>
          <a:prstGeom prst="rect">
            <a:avLst/>
          </a:prstGeom>
          <a:noFill/>
        </p:spPr>
        <p:txBody>
          <a:bodyPr wrap="square" rtlCol="0">
            <a:spAutoFit/>
          </a:bodyPr>
          <a:lstStyle/>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grpSp>
        <p:nvGrpSpPr>
          <p:cNvPr id="36" name="Group 3">
            <a:extLst>
              <a:ext uri="{FF2B5EF4-FFF2-40B4-BE49-F238E27FC236}">
                <a16:creationId xmlns:a16="http://schemas.microsoft.com/office/drawing/2014/main" id="{E1ECF14D-30D0-3385-03EC-61131D8FD6EA}"/>
              </a:ext>
            </a:extLst>
          </p:cNvPr>
          <p:cNvGrpSpPr>
            <a:grpSpLocks/>
          </p:cNvGrpSpPr>
          <p:nvPr/>
        </p:nvGrpSpPr>
        <p:grpSpPr bwMode="auto">
          <a:xfrm>
            <a:off x="2446338" y="1960562"/>
            <a:ext cx="639762" cy="1044575"/>
            <a:chOff x="576" y="1008"/>
            <a:chExt cx="403" cy="658"/>
          </a:xfrm>
        </p:grpSpPr>
        <p:sp>
          <p:nvSpPr>
            <p:cNvPr id="37" name="Freeform 4">
              <a:extLst>
                <a:ext uri="{FF2B5EF4-FFF2-40B4-BE49-F238E27FC236}">
                  <a16:creationId xmlns:a16="http://schemas.microsoft.com/office/drawing/2014/main" id="{164F83D9-DA56-C892-EBB3-A3428E16DBA5}"/>
                </a:ext>
              </a:extLst>
            </p:cNvPr>
            <p:cNvSpPr>
              <a:spLocks/>
            </p:cNvSpPr>
            <p:nvPr/>
          </p:nvSpPr>
          <p:spPr bwMode="blackWhite">
            <a:xfrm>
              <a:off x="576" y="1008"/>
              <a:ext cx="403" cy="573"/>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3810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38" name="Oval 5">
              <a:extLst>
                <a:ext uri="{FF2B5EF4-FFF2-40B4-BE49-F238E27FC236}">
                  <a16:creationId xmlns:a16="http://schemas.microsoft.com/office/drawing/2014/main" id="{12DF1F4B-96F4-3A08-36A0-14A359E26770}"/>
                </a:ext>
              </a:extLst>
            </p:cNvPr>
            <p:cNvSpPr>
              <a:spLocks noChangeArrowheads="1"/>
            </p:cNvSpPr>
            <p:nvPr/>
          </p:nvSpPr>
          <p:spPr bwMode="auto">
            <a:xfrm>
              <a:off x="634" y="1494"/>
              <a:ext cx="172" cy="172"/>
            </a:xfrm>
            <a:prstGeom prst="ellipse">
              <a:avLst/>
            </a:prstGeom>
            <a:solidFill>
              <a:schemeClr val="bg1"/>
            </a:solidFill>
            <a:ln w="38100">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1</a:t>
              </a:r>
            </a:p>
          </p:txBody>
        </p:sp>
      </p:grpSp>
      <p:sp>
        <p:nvSpPr>
          <p:cNvPr id="39" name="Rectangle 6" descr="Pink01">
            <a:extLst>
              <a:ext uri="{FF2B5EF4-FFF2-40B4-BE49-F238E27FC236}">
                <a16:creationId xmlns:a16="http://schemas.microsoft.com/office/drawing/2014/main" id="{9D9B1888-52C5-E7C4-915A-C0B834E78238}"/>
              </a:ext>
            </a:extLst>
          </p:cNvPr>
          <p:cNvSpPr>
            <a:spLocks noChangeArrowheads="1"/>
          </p:cNvSpPr>
          <p:nvPr/>
        </p:nvSpPr>
        <p:spPr bwMode="blackWhite">
          <a:xfrm>
            <a:off x="3086101" y="4917321"/>
            <a:ext cx="6302375" cy="450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000" i="1" dirty="0"/>
              <a:t>Relate Your Test Scores and Criteria:</a:t>
            </a:r>
            <a:r>
              <a:rPr lang="en-US" altLang="en-US" sz="2000" dirty="0"/>
              <a:t> scores versus actual performance</a:t>
            </a:r>
          </a:p>
        </p:txBody>
      </p:sp>
      <p:sp>
        <p:nvSpPr>
          <p:cNvPr id="40" name="Rectangle 7" descr="DKblue01">
            <a:extLst>
              <a:ext uri="{FF2B5EF4-FFF2-40B4-BE49-F238E27FC236}">
                <a16:creationId xmlns:a16="http://schemas.microsoft.com/office/drawing/2014/main" id="{DF5A35B9-DAB9-BF91-C7B6-4D74B1606251}"/>
              </a:ext>
            </a:extLst>
          </p:cNvPr>
          <p:cNvSpPr>
            <a:spLocks noChangeArrowheads="1"/>
          </p:cNvSpPr>
          <p:nvPr/>
        </p:nvSpPr>
        <p:spPr bwMode="blackWhite">
          <a:xfrm>
            <a:off x="3086101" y="3420141"/>
            <a:ext cx="6302375" cy="450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000" i="1" dirty="0"/>
              <a:t>Choose the Tests:</a:t>
            </a:r>
            <a:r>
              <a:rPr lang="en-US" altLang="en-US" sz="2000" dirty="0"/>
              <a:t> test battery or single test</a:t>
            </a:r>
          </a:p>
        </p:txBody>
      </p:sp>
      <p:sp>
        <p:nvSpPr>
          <p:cNvPr id="41" name="AutoShape 8" descr="bluefill01">
            <a:extLst>
              <a:ext uri="{FF2B5EF4-FFF2-40B4-BE49-F238E27FC236}">
                <a16:creationId xmlns:a16="http://schemas.microsoft.com/office/drawing/2014/main" id="{85DFFC2F-A72C-8D9C-23BC-B8C59BB475E0}"/>
              </a:ext>
            </a:extLst>
          </p:cNvPr>
          <p:cNvSpPr>
            <a:spLocks noChangeArrowheads="1"/>
          </p:cNvSpPr>
          <p:nvPr/>
        </p:nvSpPr>
        <p:spPr bwMode="auto">
          <a:xfrm>
            <a:off x="2163764" y="1808076"/>
            <a:ext cx="3932237" cy="611188"/>
          </a:xfrm>
          <a:prstGeom prst="roundRect">
            <a:avLst>
              <a:gd name="adj" fmla="val 16667"/>
            </a:avLst>
          </a:prstGeom>
          <a:blipFill dpi="0" rotWithShape="1">
            <a:blip r:embed="rId3"/>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Steps in Test Validation</a:t>
            </a:r>
          </a:p>
        </p:txBody>
      </p:sp>
      <p:sp>
        <p:nvSpPr>
          <p:cNvPr id="42" name="Rectangle 9" descr="Brown01">
            <a:extLst>
              <a:ext uri="{FF2B5EF4-FFF2-40B4-BE49-F238E27FC236}">
                <a16:creationId xmlns:a16="http://schemas.microsoft.com/office/drawing/2014/main" id="{6C0DB156-E89D-F962-32E3-E1499FAB84FE}"/>
              </a:ext>
            </a:extLst>
          </p:cNvPr>
          <p:cNvSpPr>
            <a:spLocks noChangeArrowheads="1"/>
          </p:cNvSpPr>
          <p:nvPr/>
        </p:nvSpPr>
        <p:spPr bwMode="blackWhite">
          <a:xfrm>
            <a:off x="3086101" y="2697829"/>
            <a:ext cx="6302375" cy="450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000" i="1" dirty="0"/>
              <a:t>Analyze the Job:</a:t>
            </a:r>
            <a:r>
              <a:rPr lang="en-US" altLang="en-US" sz="2000" dirty="0"/>
              <a:t> predictors and criteria</a:t>
            </a:r>
          </a:p>
        </p:txBody>
      </p:sp>
      <p:sp>
        <p:nvSpPr>
          <p:cNvPr id="43" name="Rectangle 10" descr="Tan01">
            <a:extLst>
              <a:ext uri="{FF2B5EF4-FFF2-40B4-BE49-F238E27FC236}">
                <a16:creationId xmlns:a16="http://schemas.microsoft.com/office/drawing/2014/main" id="{FA2B7B99-D6C0-878C-C867-DF775C64B62C}"/>
              </a:ext>
            </a:extLst>
          </p:cNvPr>
          <p:cNvSpPr>
            <a:spLocks noChangeArrowheads="1"/>
          </p:cNvSpPr>
          <p:nvPr/>
        </p:nvSpPr>
        <p:spPr bwMode="blackWhite">
          <a:xfrm>
            <a:off x="3086100" y="4167101"/>
            <a:ext cx="6667500" cy="450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000" i="1" dirty="0"/>
              <a:t>Administer the Test:</a:t>
            </a:r>
            <a:r>
              <a:rPr lang="en-US" altLang="en-US" sz="2000" dirty="0"/>
              <a:t> concurrent or predictive validation</a:t>
            </a:r>
          </a:p>
        </p:txBody>
      </p:sp>
      <p:grpSp>
        <p:nvGrpSpPr>
          <p:cNvPr id="44" name="Group 11">
            <a:extLst>
              <a:ext uri="{FF2B5EF4-FFF2-40B4-BE49-F238E27FC236}">
                <a16:creationId xmlns:a16="http://schemas.microsoft.com/office/drawing/2014/main" id="{FB162B7F-30DA-68C2-D775-DAF01DE81A56}"/>
              </a:ext>
            </a:extLst>
          </p:cNvPr>
          <p:cNvGrpSpPr>
            <a:grpSpLocks/>
          </p:cNvGrpSpPr>
          <p:nvPr/>
        </p:nvGrpSpPr>
        <p:grpSpPr bwMode="auto">
          <a:xfrm>
            <a:off x="2446338" y="2670174"/>
            <a:ext cx="639762" cy="1044575"/>
            <a:chOff x="576" y="1008"/>
            <a:chExt cx="403" cy="658"/>
          </a:xfrm>
        </p:grpSpPr>
        <p:sp>
          <p:nvSpPr>
            <p:cNvPr id="45" name="Freeform 12">
              <a:extLst>
                <a:ext uri="{FF2B5EF4-FFF2-40B4-BE49-F238E27FC236}">
                  <a16:creationId xmlns:a16="http://schemas.microsoft.com/office/drawing/2014/main" id="{CB78CEC2-BC80-7184-1111-0B2F1EE7D5DD}"/>
                </a:ext>
              </a:extLst>
            </p:cNvPr>
            <p:cNvSpPr>
              <a:spLocks/>
            </p:cNvSpPr>
            <p:nvPr/>
          </p:nvSpPr>
          <p:spPr bwMode="blackWhite">
            <a:xfrm>
              <a:off x="576" y="1008"/>
              <a:ext cx="403" cy="573"/>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3810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46" name="Oval 13">
              <a:extLst>
                <a:ext uri="{FF2B5EF4-FFF2-40B4-BE49-F238E27FC236}">
                  <a16:creationId xmlns:a16="http://schemas.microsoft.com/office/drawing/2014/main" id="{68CA923D-827D-10B9-C95A-860E22D49642}"/>
                </a:ext>
              </a:extLst>
            </p:cNvPr>
            <p:cNvSpPr>
              <a:spLocks noChangeArrowheads="1"/>
            </p:cNvSpPr>
            <p:nvPr/>
          </p:nvSpPr>
          <p:spPr bwMode="auto">
            <a:xfrm>
              <a:off x="634" y="1494"/>
              <a:ext cx="172" cy="172"/>
            </a:xfrm>
            <a:prstGeom prst="ellipse">
              <a:avLst/>
            </a:prstGeom>
            <a:solidFill>
              <a:schemeClr val="bg1"/>
            </a:solidFill>
            <a:ln w="38100">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2</a:t>
              </a:r>
            </a:p>
          </p:txBody>
        </p:sp>
      </p:grpSp>
      <p:grpSp>
        <p:nvGrpSpPr>
          <p:cNvPr id="47" name="Group 14">
            <a:extLst>
              <a:ext uri="{FF2B5EF4-FFF2-40B4-BE49-F238E27FC236}">
                <a16:creationId xmlns:a16="http://schemas.microsoft.com/office/drawing/2014/main" id="{7FA5F97C-4098-C19B-8B96-096E1D89D2E2}"/>
              </a:ext>
            </a:extLst>
          </p:cNvPr>
          <p:cNvGrpSpPr>
            <a:grpSpLocks/>
          </p:cNvGrpSpPr>
          <p:nvPr/>
        </p:nvGrpSpPr>
        <p:grpSpPr bwMode="auto">
          <a:xfrm>
            <a:off x="2446338" y="3486065"/>
            <a:ext cx="639762" cy="1044575"/>
            <a:chOff x="576" y="1008"/>
            <a:chExt cx="403" cy="658"/>
          </a:xfrm>
        </p:grpSpPr>
        <p:sp>
          <p:nvSpPr>
            <p:cNvPr id="49" name="Freeform 15">
              <a:extLst>
                <a:ext uri="{FF2B5EF4-FFF2-40B4-BE49-F238E27FC236}">
                  <a16:creationId xmlns:a16="http://schemas.microsoft.com/office/drawing/2014/main" id="{BEDE3AEF-F181-5EF8-50A2-BF55CB411141}"/>
                </a:ext>
              </a:extLst>
            </p:cNvPr>
            <p:cNvSpPr>
              <a:spLocks/>
            </p:cNvSpPr>
            <p:nvPr/>
          </p:nvSpPr>
          <p:spPr bwMode="blackWhite">
            <a:xfrm>
              <a:off x="576" y="1008"/>
              <a:ext cx="403" cy="573"/>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3810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0" name="Oval 16">
              <a:extLst>
                <a:ext uri="{FF2B5EF4-FFF2-40B4-BE49-F238E27FC236}">
                  <a16:creationId xmlns:a16="http://schemas.microsoft.com/office/drawing/2014/main" id="{B078E375-E3B7-9F58-F860-500F47B923A4}"/>
                </a:ext>
              </a:extLst>
            </p:cNvPr>
            <p:cNvSpPr>
              <a:spLocks noChangeArrowheads="1"/>
            </p:cNvSpPr>
            <p:nvPr/>
          </p:nvSpPr>
          <p:spPr bwMode="auto">
            <a:xfrm>
              <a:off x="634" y="1494"/>
              <a:ext cx="172" cy="172"/>
            </a:xfrm>
            <a:prstGeom prst="ellipse">
              <a:avLst/>
            </a:prstGeom>
            <a:solidFill>
              <a:schemeClr val="bg1"/>
            </a:solidFill>
            <a:ln w="38100">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3</a:t>
              </a:r>
            </a:p>
          </p:txBody>
        </p:sp>
      </p:grpSp>
      <p:grpSp>
        <p:nvGrpSpPr>
          <p:cNvPr id="51" name="Group 17">
            <a:extLst>
              <a:ext uri="{FF2B5EF4-FFF2-40B4-BE49-F238E27FC236}">
                <a16:creationId xmlns:a16="http://schemas.microsoft.com/office/drawing/2014/main" id="{05C9E655-E390-69EE-0379-3E3BA9C8D9F7}"/>
              </a:ext>
            </a:extLst>
          </p:cNvPr>
          <p:cNvGrpSpPr>
            <a:grpSpLocks/>
          </p:cNvGrpSpPr>
          <p:nvPr/>
        </p:nvGrpSpPr>
        <p:grpSpPr bwMode="auto">
          <a:xfrm>
            <a:off x="2446338" y="4152815"/>
            <a:ext cx="639762" cy="1044575"/>
            <a:chOff x="576" y="1008"/>
            <a:chExt cx="403" cy="658"/>
          </a:xfrm>
        </p:grpSpPr>
        <p:sp>
          <p:nvSpPr>
            <p:cNvPr id="52" name="Freeform 18">
              <a:extLst>
                <a:ext uri="{FF2B5EF4-FFF2-40B4-BE49-F238E27FC236}">
                  <a16:creationId xmlns:a16="http://schemas.microsoft.com/office/drawing/2014/main" id="{FBABC595-D7F2-50E8-6D6B-27E30679A499}"/>
                </a:ext>
              </a:extLst>
            </p:cNvPr>
            <p:cNvSpPr>
              <a:spLocks/>
            </p:cNvSpPr>
            <p:nvPr/>
          </p:nvSpPr>
          <p:spPr bwMode="blackWhite">
            <a:xfrm>
              <a:off x="576" y="1008"/>
              <a:ext cx="403" cy="573"/>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3810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3" name="Oval 19">
              <a:extLst>
                <a:ext uri="{FF2B5EF4-FFF2-40B4-BE49-F238E27FC236}">
                  <a16:creationId xmlns:a16="http://schemas.microsoft.com/office/drawing/2014/main" id="{E118A113-3A7F-678A-7CAD-1308D85D0E82}"/>
                </a:ext>
              </a:extLst>
            </p:cNvPr>
            <p:cNvSpPr>
              <a:spLocks noChangeArrowheads="1"/>
            </p:cNvSpPr>
            <p:nvPr/>
          </p:nvSpPr>
          <p:spPr bwMode="auto">
            <a:xfrm>
              <a:off x="634" y="1494"/>
              <a:ext cx="172" cy="172"/>
            </a:xfrm>
            <a:prstGeom prst="ellipse">
              <a:avLst/>
            </a:prstGeom>
            <a:solidFill>
              <a:schemeClr val="bg1"/>
            </a:solidFill>
            <a:ln w="38100">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4</a:t>
              </a:r>
            </a:p>
          </p:txBody>
        </p:sp>
      </p:grpSp>
      <p:sp>
        <p:nvSpPr>
          <p:cNvPr id="54" name="Rectangle 20" descr="LTGreen01">
            <a:extLst>
              <a:ext uri="{FF2B5EF4-FFF2-40B4-BE49-F238E27FC236}">
                <a16:creationId xmlns:a16="http://schemas.microsoft.com/office/drawing/2014/main" id="{79997277-E52D-F7A2-A9BD-634E15E0E189}"/>
              </a:ext>
            </a:extLst>
          </p:cNvPr>
          <p:cNvSpPr>
            <a:spLocks noChangeArrowheads="1"/>
          </p:cNvSpPr>
          <p:nvPr/>
        </p:nvSpPr>
        <p:spPr bwMode="blackWhite">
          <a:xfrm>
            <a:off x="3086101" y="5674977"/>
            <a:ext cx="6302375" cy="450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000" i="1" dirty="0"/>
              <a:t>Cross-Validate and Revalidate:</a:t>
            </a:r>
            <a:r>
              <a:rPr lang="en-US" altLang="en-US" sz="2000" dirty="0"/>
              <a:t> repeat Steps 3 and 4 with a different sample</a:t>
            </a:r>
          </a:p>
        </p:txBody>
      </p:sp>
      <p:grpSp>
        <p:nvGrpSpPr>
          <p:cNvPr id="55" name="Group 21">
            <a:extLst>
              <a:ext uri="{FF2B5EF4-FFF2-40B4-BE49-F238E27FC236}">
                <a16:creationId xmlns:a16="http://schemas.microsoft.com/office/drawing/2014/main" id="{C697C64A-BEAD-8E60-7B04-72FF010F63A9}"/>
              </a:ext>
            </a:extLst>
          </p:cNvPr>
          <p:cNvGrpSpPr>
            <a:grpSpLocks/>
          </p:cNvGrpSpPr>
          <p:nvPr/>
        </p:nvGrpSpPr>
        <p:grpSpPr bwMode="auto">
          <a:xfrm>
            <a:off x="2446338" y="5027527"/>
            <a:ext cx="639762" cy="1044575"/>
            <a:chOff x="576" y="1008"/>
            <a:chExt cx="403" cy="658"/>
          </a:xfrm>
        </p:grpSpPr>
        <p:sp>
          <p:nvSpPr>
            <p:cNvPr id="56" name="Freeform 22">
              <a:extLst>
                <a:ext uri="{FF2B5EF4-FFF2-40B4-BE49-F238E27FC236}">
                  <a16:creationId xmlns:a16="http://schemas.microsoft.com/office/drawing/2014/main" id="{D7300CDE-77D7-428F-9FB0-A6E84900805E}"/>
                </a:ext>
              </a:extLst>
            </p:cNvPr>
            <p:cNvSpPr>
              <a:spLocks/>
            </p:cNvSpPr>
            <p:nvPr/>
          </p:nvSpPr>
          <p:spPr bwMode="blackWhite">
            <a:xfrm>
              <a:off x="576" y="1008"/>
              <a:ext cx="403" cy="573"/>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3810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7" name="Oval 23">
              <a:extLst>
                <a:ext uri="{FF2B5EF4-FFF2-40B4-BE49-F238E27FC236}">
                  <a16:creationId xmlns:a16="http://schemas.microsoft.com/office/drawing/2014/main" id="{103181B8-8E63-E6B6-7700-EE2D4FD80E37}"/>
                </a:ext>
              </a:extLst>
            </p:cNvPr>
            <p:cNvSpPr>
              <a:spLocks noChangeArrowheads="1"/>
            </p:cNvSpPr>
            <p:nvPr/>
          </p:nvSpPr>
          <p:spPr bwMode="auto">
            <a:xfrm>
              <a:off x="634" y="1494"/>
              <a:ext cx="172" cy="172"/>
            </a:xfrm>
            <a:prstGeom prst="ellipse">
              <a:avLst/>
            </a:prstGeom>
            <a:solidFill>
              <a:schemeClr val="bg1"/>
            </a:solidFill>
            <a:ln w="38100">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5</a:t>
              </a:r>
            </a:p>
          </p:txBody>
        </p:sp>
      </p:grpSp>
    </p:spTree>
    <p:extLst>
      <p:ext uri="{BB962C8B-B14F-4D97-AF65-F5344CB8AC3E}">
        <p14:creationId xmlns:p14="http://schemas.microsoft.com/office/powerpoint/2010/main" val="27617441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wipe(left)">
                                      <p:cBhvr>
                                        <p:cTn id="7" dur="500"/>
                                        <p:tgtEl>
                                          <p:spTgt spid="41"/>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6" fill="hold" nodeType="clickEffect">
                                  <p:stCondLst>
                                    <p:cond delay="0"/>
                                  </p:stCondLst>
                                  <p:childTnLst>
                                    <p:set>
                                      <p:cBhvr>
                                        <p:cTn id="11" dur="1" fill="hold">
                                          <p:stCondLst>
                                            <p:cond delay="0"/>
                                          </p:stCondLst>
                                        </p:cTn>
                                        <p:tgtEl>
                                          <p:spTgt spid="36"/>
                                        </p:tgtEl>
                                        <p:attrNameLst>
                                          <p:attrName>style.visibility</p:attrName>
                                        </p:attrNameLst>
                                      </p:cBhvr>
                                      <p:to>
                                        <p:strVal val="visible"/>
                                      </p:to>
                                    </p:set>
                                    <p:animEffect transition="in" filter="strips(downRight)">
                                      <p:cBhvr>
                                        <p:cTn id="12" dur="1000"/>
                                        <p:tgtEl>
                                          <p:spTgt spid="36"/>
                                        </p:tgtEl>
                                      </p:cBhvr>
                                    </p:animEffect>
                                  </p:childTnLst>
                                </p:cTn>
                              </p:par>
                            </p:childTnLst>
                          </p:cTn>
                        </p:par>
                        <p:par>
                          <p:cTn id="13" fill="hold">
                            <p:stCondLst>
                              <p:cond delay="1000"/>
                            </p:stCondLst>
                            <p:childTnLst>
                              <p:par>
                                <p:cTn id="14" presetID="22" presetClass="entr" presetSubtype="8" fill="hold" nodeType="afterEffect">
                                  <p:stCondLst>
                                    <p:cond delay="0"/>
                                  </p:stCondLst>
                                  <p:childTnLst>
                                    <p:set>
                                      <p:cBhvr>
                                        <p:cTn id="15" dur="1" fill="hold">
                                          <p:stCondLst>
                                            <p:cond delay="0"/>
                                          </p:stCondLst>
                                        </p:cTn>
                                        <p:tgtEl>
                                          <p:spTgt spid="42"/>
                                        </p:tgtEl>
                                        <p:attrNameLst>
                                          <p:attrName>style.visibility</p:attrName>
                                        </p:attrNameLst>
                                      </p:cBhvr>
                                      <p:to>
                                        <p:strVal val="visible"/>
                                      </p:to>
                                    </p:set>
                                    <p:animEffect transition="in" filter="wipe(left)">
                                      <p:cBhvr>
                                        <p:cTn id="16" dur="500"/>
                                        <p:tgtEl>
                                          <p:spTgt spid="42"/>
                                        </p:tgtEl>
                                      </p:cBhvr>
                                    </p:animEffect>
                                  </p:childTnLst>
                                </p:cTn>
                              </p:par>
                            </p:childTnLst>
                          </p:cTn>
                        </p:par>
                      </p:childTnLst>
                    </p:cTn>
                  </p:par>
                  <p:par>
                    <p:cTn id="17" fill="hold">
                      <p:stCondLst>
                        <p:cond delay="indefinite"/>
                      </p:stCondLst>
                      <p:childTnLst>
                        <p:par>
                          <p:cTn id="18" fill="hold">
                            <p:stCondLst>
                              <p:cond delay="0"/>
                            </p:stCondLst>
                            <p:childTnLst>
                              <p:par>
                                <p:cTn id="19" presetID="18" presetClass="entr" presetSubtype="6" fill="hold" nodeType="clickEffect">
                                  <p:stCondLst>
                                    <p:cond delay="0"/>
                                  </p:stCondLst>
                                  <p:childTnLst>
                                    <p:set>
                                      <p:cBhvr>
                                        <p:cTn id="20" dur="1" fill="hold">
                                          <p:stCondLst>
                                            <p:cond delay="0"/>
                                          </p:stCondLst>
                                        </p:cTn>
                                        <p:tgtEl>
                                          <p:spTgt spid="44"/>
                                        </p:tgtEl>
                                        <p:attrNameLst>
                                          <p:attrName>style.visibility</p:attrName>
                                        </p:attrNameLst>
                                      </p:cBhvr>
                                      <p:to>
                                        <p:strVal val="visible"/>
                                      </p:to>
                                    </p:set>
                                    <p:animEffect transition="in" filter="strips(downRight)">
                                      <p:cBhvr>
                                        <p:cTn id="21" dur="1000"/>
                                        <p:tgtEl>
                                          <p:spTgt spid="44"/>
                                        </p:tgtEl>
                                      </p:cBhvr>
                                    </p:animEffect>
                                  </p:childTnLst>
                                </p:cTn>
                              </p:par>
                            </p:childTnLst>
                          </p:cTn>
                        </p:par>
                        <p:par>
                          <p:cTn id="22" fill="hold">
                            <p:stCondLst>
                              <p:cond delay="1000"/>
                            </p:stCondLst>
                            <p:childTnLst>
                              <p:par>
                                <p:cTn id="23" presetID="22" presetClass="entr" presetSubtype="8" fill="hold" nodeType="afterEffect">
                                  <p:stCondLst>
                                    <p:cond delay="0"/>
                                  </p:stCondLst>
                                  <p:childTnLst>
                                    <p:set>
                                      <p:cBhvr>
                                        <p:cTn id="24" dur="1" fill="hold">
                                          <p:stCondLst>
                                            <p:cond delay="0"/>
                                          </p:stCondLst>
                                        </p:cTn>
                                        <p:tgtEl>
                                          <p:spTgt spid="40"/>
                                        </p:tgtEl>
                                        <p:attrNameLst>
                                          <p:attrName>style.visibility</p:attrName>
                                        </p:attrNameLst>
                                      </p:cBhvr>
                                      <p:to>
                                        <p:strVal val="visible"/>
                                      </p:to>
                                    </p:set>
                                    <p:animEffect transition="in" filter="wipe(left)">
                                      <p:cBhvr>
                                        <p:cTn id="25" dur="1000"/>
                                        <p:tgtEl>
                                          <p:spTgt spid="40"/>
                                        </p:tgtEl>
                                      </p:cBhvr>
                                    </p:animEffect>
                                  </p:childTnLst>
                                </p:cTn>
                              </p:par>
                            </p:childTnLst>
                          </p:cTn>
                        </p:par>
                      </p:childTnLst>
                    </p:cTn>
                  </p:par>
                  <p:par>
                    <p:cTn id="26" fill="hold">
                      <p:stCondLst>
                        <p:cond delay="indefinite"/>
                      </p:stCondLst>
                      <p:childTnLst>
                        <p:par>
                          <p:cTn id="27" fill="hold">
                            <p:stCondLst>
                              <p:cond delay="0"/>
                            </p:stCondLst>
                            <p:childTnLst>
                              <p:par>
                                <p:cTn id="28" presetID="18" presetClass="entr" presetSubtype="6" fill="hold" nodeType="clickEffect">
                                  <p:stCondLst>
                                    <p:cond delay="0"/>
                                  </p:stCondLst>
                                  <p:childTnLst>
                                    <p:set>
                                      <p:cBhvr>
                                        <p:cTn id="29" dur="1" fill="hold">
                                          <p:stCondLst>
                                            <p:cond delay="0"/>
                                          </p:stCondLst>
                                        </p:cTn>
                                        <p:tgtEl>
                                          <p:spTgt spid="47"/>
                                        </p:tgtEl>
                                        <p:attrNameLst>
                                          <p:attrName>style.visibility</p:attrName>
                                        </p:attrNameLst>
                                      </p:cBhvr>
                                      <p:to>
                                        <p:strVal val="visible"/>
                                      </p:to>
                                    </p:set>
                                    <p:animEffect transition="in" filter="strips(downRight)">
                                      <p:cBhvr>
                                        <p:cTn id="30" dur="1000"/>
                                        <p:tgtEl>
                                          <p:spTgt spid="47"/>
                                        </p:tgtEl>
                                      </p:cBhvr>
                                    </p:animEffect>
                                  </p:childTnLst>
                                </p:cTn>
                              </p:par>
                            </p:childTnLst>
                          </p:cTn>
                        </p:par>
                        <p:par>
                          <p:cTn id="31" fill="hold">
                            <p:stCondLst>
                              <p:cond delay="1000"/>
                            </p:stCondLst>
                            <p:childTnLst>
                              <p:par>
                                <p:cTn id="32" presetID="22" presetClass="entr" presetSubtype="8" fill="hold" nodeType="afterEffect">
                                  <p:stCondLst>
                                    <p:cond delay="0"/>
                                  </p:stCondLst>
                                  <p:childTnLst>
                                    <p:set>
                                      <p:cBhvr>
                                        <p:cTn id="33" dur="1" fill="hold">
                                          <p:stCondLst>
                                            <p:cond delay="0"/>
                                          </p:stCondLst>
                                        </p:cTn>
                                        <p:tgtEl>
                                          <p:spTgt spid="43"/>
                                        </p:tgtEl>
                                        <p:attrNameLst>
                                          <p:attrName>style.visibility</p:attrName>
                                        </p:attrNameLst>
                                      </p:cBhvr>
                                      <p:to>
                                        <p:strVal val="visible"/>
                                      </p:to>
                                    </p:set>
                                    <p:animEffect transition="in" filter="wipe(left)">
                                      <p:cBhvr>
                                        <p:cTn id="34" dur="1000"/>
                                        <p:tgtEl>
                                          <p:spTgt spid="43"/>
                                        </p:tgtEl>
                                      </p:cBhvr>
                                    </p:animEffect>
                                  </p:childTnLst>
                                </p:cTn>
                              </p:par>
                            </p:childTnLst>
                          </p:cTn>
                        </p:par>
                      </p:childTnLst>
                    </p:cTn>
                  </p:par>
                  <p:par>
                    <p:cTn id="35" fill="hold">
                      <p:stCondLst>
                        <p:cond delay="indefinite"/>
                      </p:stCondLst>
                      <p:childTnLst>
                        <p:par>
                          <p:cTn id="36" fill="hold">
                            <p:stCondLst>
                              <p:cond delay="0"/>
                            </p:stCondLst>
                            <p:childTnLst>
                              <p:par>
                                <p:cTn id="37" presetID="18" presetClass="entr" presetSubtype="6" fill="hold" nodeType="clickEffect">
                                  <p:stCondLst>
                                    <p:cond delay="0"/>
                                  </p:stCondLst>
                                  <p:childTnLst>
                                    <p:set>
                                      <p:cBhvr>
                                        <p:cTn id="38" dur="1" fill="hold">
                                          <p:stCondLst>
                                            <p:cond delay="0"/>
                                          </p:stCondLst>
                                        </p:cTn>
                                        <p:tgtEl>
                                          <p:spTgt spid="51"/>
                                        </p:tgtEl>
                                        <p:attrNameLst>
                                          <p:attrName>style.visibility</p:attrName>
                                        </p:attrNameLst>
                                      </p:cBhvr>
                                      <p:to>
                                        <p:strVal val="visible"/>
                                      </p:to>
                                    </p:set>
                                    <p:animEffect transition="in" filter="strips(downRight)">
                                      <p:cBhvr>
                                        <p:cTn id="39" dur="1000"/>
                                        <p:tgtEl>
                                          <p:spTgt spid="51"/>
                                        </p:tgtEl>
                                      </p:cBhvr>
                                    </p:animEffect>
                                  </p:childTnLst>
                                </p:cTn>
                              </p:par>
                            </p:childTnLst>
                          </p:cTn>
                        </p:par>
                        <p:par>
                          <p:cTn id="40" fill="hold">
                            <p:stCondLst>
                              <p:cond delay="1000"/>
                            </p:stCondLst>
                            <p:childTnLst>
                              <p:par>
                                <p:cTn id="41" presetID="22" presetClass="entr" presetSubtype="8" fill="hold" nodeType="afterEffect">
                                  <p:stCondLst>
                                    <p:cond delay="0"/>
                                  </p:stCondLst>
                                  <p:childTnLst>
                                    <p:set>
                                      <p:cBhvr>
                                        <p:cTn id="42" dur="1" fill="hold">
                                          <p:stCondLst>
                                            <p:cond delay="0"/>
                                          </p:stCondLst>
                                        </p:cTn>
                                        <p:tgtEl>
                                          <p:spTgt spid="39"/>
                                        </p:tgtEl>
                                        <p:attrNameLst>
                                          <p:attrName>style.visibility</p:attrName>
                                        </p:attrNameLst>
                                      </p:cBhvr>
                                      <p:to>
                                        <p:strVal val="visible"/>
                                      </p:to>
                                    </p:set>
                                    <p:animEffect transition="in" filter="wipe(left)">
                                      <p:cBhvr>
                                        <p:cTn id="43" dur="1000"/>
                                        <p:tgtEl>
                                          <p:spTgt spid="39"/>
                                        </p:tgtEl>
                                      </p:cBhvr>
                                    </p:animEffect>
                                  </p:childTnLst>
                                </p:cTn>
                              </p:par>
                            </p:childTnLst>
                          </p:cTn>
                        </p:par>
                      </p:childTnLst>
                    </p:cTn>
                  </p:par>
                  <p:par>
                    <p:cTn id="44" fill="hold">
                      <p:stCondLst>
                        <p:cond delay="indefinite"/>
                      </p:stCondLst>
                      <p:childTnLst>
                        <p:par>
                          <p:cTn id="45" fill="hold">
                            <p:stCondLst>
                              <p:cond delay="0"/>
                            </p:stCondLst>
                            <p:childTnLst>
                              <p:par>
                                <p:cTn id="46" presetID="18" presetClass="entr" presetSubtype="6" fill="hold" nodeType="clickEffect">
                                  <p:stCondLst>
                                    <p:cond delay="0"/>
                                  </p:stCondLst>
                                  <p:childTnLst>
                                    <p:set>
                                      <p:cBhvr>
                                        <p:cTn id="47" dur="1" fill="hold">
                                          <p:stCondLst>
                                            <p:cond delay="0"/>
                                          </p:stCondLst>
                                        </p:cTn>
                                        <p:tgtEl>
                                          <p:spTgt spid="55"/>
                                        </p:tgtEl>
                                        <p:attrNameLst>
                                          <p:attrName>style.visibility</p:attrName>
                                        </p:attrNameLst>
                                      </p:cBhvr>
                                      <p:to>
                                        <p:strVal val="visible"/>
                                      </p:to>
                                    </p:set>
                                    <p:animEffect transition="in" filter="strips(downRight)">
                                      <p:cBhvr>
                                        <p:cTn id="48" dur="1000"/>
                                        <p:tgtEl>
                                          <p:spTgt spid="55"/>
                                        </p:tgtEl>
                                      </p:cBhvr>
                                    </p:animEffect>
                                  </p:childTnLst>
                                </p:cTn>
                              </p:par>
                            </p:childTnLst>
                          </p:cTn>
                        </p:par>
                        <p:par>
                          <p:cTn id="49" fill="hold">
                            <p:stCondLst>
                              <p:cond delay="1000"/>
                            </p:stCondLst>
                            <p:childTnLst>
                              <p:par>
                                <p:cTn id="50" presetID="22" presetClass="entr" presetSubtype="8" fill="hold" nodeType="afterEffect">
                                  <p:stCondLst>
                                    <p:cond delay="0"/>
                                  </p:stCondLst>
                                  <p:childTnLst>
                                    <p:set>
                                      <p:cBhvr>
                                        <p:cTn id="51" dur="1" fill="hold">
                                          <p:stCondLst>
                                            <p:cond delay="0"/>
                                          </p:stCondLst>
                                        </p:cTn>
                                        <p:tgtEl>
                                          <p:spTgt spid="54"/>
                                        </p:tgtEl>
                                        <p:attrNameLst>
                                          <p:attrName>style.visibility</p:attrName>
                                        </p:attrNameLst>
                                      </p:cBhvr>
                                      <p:to>
                                        <p:strVal val="visible"/>
                                      </p:to>
                                    </p:set>
                                    <p:animEffect transition="in" filter="wipe(left)">
                                      <p:cBhvr>
                                        <p:cTn id="52" dur="10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40" grpId="0"/>
      <p:bldP spid="41" grpId="0" animBg="1" autoUpdateAnimBg="0"/>
      <p:bldP spid="42" grpId="0"/>
      <p:bldP spid="43" grpId="0"/>
      <p:bldP spid="5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Footer Placeholder 1">
            <a:extLst>
              <a:ext uri="{FF2B5EF4-FFF2-40B4-BE49-F238E27FC236}">
                <a16:creationId xmlns:a16="http://schemas.microsoft.com/office/drawing/2014/main" id="{F5B7B5FB-86D3-CD4D-F164-DB5E5E63D329}"/>
              </a:ext>
            </a:extLst>
          </p:cNvPr>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p>
        </p:txBody>
      </p:sp>
      <p:sp>
        <p:nvSpPr>
          <p:cNvPr id="14339" name="Slide Number Placeholder 2">
            <a:extLst>
              <a:ext uri="{FF2B5EF4-FFF2-40B4-BE49-F238E27FC236}">
                <a16:creationId xmlns:a16="http://schemas.microsoft.com/office/drawing/2014/main" id="{9D77D5AD-03DE-A38D-6F30-67619E1CE887}"/>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cs typeface="Times New Roman" panose="02020603050405020304" pitchFamily="18" charset="0"/>
              </a:rPr>
              <a:t>6–</a:t>
            </a:r>
            <a:fld id="{E2784335-91FC-4813-9068-07DF83175D03}" type="slidenum">
              <a:rPr lang="en-US" altLang="en-US" sz="900">
                <a:cs typeface="Times New Roman" panose="02020603050405020304" pitchFamily="18" charset="0"/>
              </a:rPr>
              <a:pPr eaLnBrk="1" hangingPunct="1"/>
              <a:t>14</a:t>
            </a:fld>
            <a:endParaRPr lang="en-US" altLang="en-US" sz="900">
              <a:cs typeface="Times New Roman" panose="02020603050405020304" pitchFamily="18" charset="0"/>
            </a:endParaRPr>
          </a:p>
        </p:txBody>
      </p:sp>
      <p:sp>
        <p:nvSpPr>
          <p:cNvPr id="14340" name="Text Box 2" descr="Tabletopbar01">
            <a:extLst>
              <a:ext uri="{FF2B5EF4-FFF2-40B4-BE49-F238E27FC236}">
                <a16:creationId xmlns:a16="http://schemas.microsoft.com/office/drawing/2014/main" id="{54958F65-ADD1-D96E-990C-CBAB366CEEFE}"/>
              </a:ext>
            </a:extLst>
          </p:cNvPr>
          <p:cNvSpPr txBox="1">
            <a:spLocks noChangeArrowheads="1"/>
          </p:cNvSpPr>
          <p:nvPr/>
        </p:nvSpPr>
        <p:spPr bwMode="auto">
          <a:xfrm>
            <a:off x="2014539" y="315914"/>
            <a:ext cx="8137525" cy="339725"/>
          </a:xfrm>
          <a:prstGeom prst="rect">
            <a:avLst/>
          </a:prstGeom>
          <a:blipFill dpi="0" rotWithShape="1">
            <a:blip r:embed="rId3"/>
            <a:srcRect/>
            <a:stretch>
              <a:fillRect/>
            </a:stretch>
          </a:blipFill>
          <a:ln w="3175">
            <a:solidFill>
              <a:srgbClr val="85D785"/>
            </a:solidFill>
            <a:miter lim="800000"/>
            <a:headEnd/>
            <a:tailEnd/>
          </a:ln>
        </p:spPr>
        <p:txBody>
          <a:bodyPr>
            <a:spAutoFit/>
          </a:bodyPr>
          <a:lstStyle>
            <a:lvl1pPr marL="1376363" indent="-1376363"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600" b="1">
                <a:solidFill>
                  <a:srgbClr val="3366CC"/>
                </a:solidFill>
              </a:rPr>
              <a:t>TABLE 6</a:t>
            </a:r>
            <a:r>
              <a:rPr lang="en-US" altLang="en-US" sz="1600" b="1">
                <a:solidFill>
                  <a:srgbClr val="3366CC"/>
                </a:solidFill>
                <a:cs typeface="Arial" panose="020B0604020202020204" pitchFamily="34" charset="0"/>
              </a:rPr>
              <a:t>–1</a:t>
            </a:r>
            <a:r>
              <a:rPr lang="en-US" altLang="en-US" sz="1600">
                <a:cs typeface="Arial" panose="020B0604020202020204" pitchFamily="34" charset="0"/>
              </a:rPr>
              <a:t>	Testing Program Guidelines</a:t>
            </a:r>
          </a:p>
        </p:txBody>
      </p:sp>
      <p:sp>
        <p:nvSpPr>
          <p:cNvPr id="2614276" name="Rectangle 4">
            <a:extLst>
              <a:ext uri="{FF2B5EF4-FFF2-40B4-BE49-F238E27FC236}">
                <a16:creationId xmlns:a16="http://schemas.microsoft.com/office/drawing/2014/main" id="{3BD0BBF2-6DB8-EE42-78A7-8A7E2B879AEC}"/>
              </a:ext>
            </a:extLst>
          </p:cNvPr>
          <p:cNvSpPr>
            <a:spLocks noChangeArrowheads="1"/>
          </p:cNvSpPr>
          <p:nvPr/>
        </p:nvSpPr>
        <p:spPr bwMode="auto">
          <a:xfrm>
            <a:off x="2209800" y="1066800"/>
            <a:ext cx="7772400" cy="464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533400" indent="-533400"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buClr>
                <a:schemeClr val="tx1"/>
              </a:buClr>
              <a:buFont typeface="Wingdings" panose="05000000000000000000" pitchFamily="2" charset="2"/>
              <a:buAutoNum type="arabicPeriod"/>
            </a:pPr>
            <a:r>
              <a:rPr lang="en-US" altLang="en-US" sz="2400"/>
              <a:t>Use tests as supplements.</a:t>
            </a:r>
          </a:p>
          <a:p>
            <a:pPr eaLnBrk="1" hangingPunct="1">
              <a:spcBef>
                <a:spcPct val="50000"/>
              </a:spcBef>
              <a:buClr>
                <a:schemeClr val="tx1"/>
              </a:buClr>
              <a:buFont typeface="Wingdings" panose="05000000000000000000" pitchFamily="2" charset="2"/>
              <a:buAutoNum type="arabicPeriod"/>
            </a:pPr>
            <a:r>
              <a:rPr lang="en-US" altLang="en-US" sz="2400"/>
              <a:t>Validate the tests.</a:t>
            </a:r>
          </a:p>
          <a:p>
            <a:pPr eaLnBrk="1" hangingPunct="1">
              <a:spcBef>
                <a:spcPct val="50000"/>
              </a:spcBef>
              <a:buClr>
                <a:schemeClr val="tx1"/>
              </a:buClr>
              <a:buFont typeface="Wingdings" panose="05000000000000000000" pitchFamily="2" charset="2"/>
              <a:buAutoNum type="arabicPeriod"/>
            </a:pPr>
            <a:r>
              <a:rPr lang="en-US" altLang="en-US" sz="2400"/>
              <a:t>Monitor your testing/selection program.</a:t>
            </a:r>
          </a:p>
          <a:p>
            <a:pPr eaLnBrk="1" hangingPunct="1">
              <a:spcBef>
                <a:spcPct val="50000"/>
              </a:spcBef>
              <a:buClr>
                <a:schemeClr val="tx1"/>
              </a:buClr>
              <a:buFont typeface="Wingdings" panose="05000000000000000000" pitchFamily="2" charset="2"/>
              <a:buAutoNum type="arabicPeriod"/>
            </a:pPr>
            <a:r>
              <a:rPr lang="en-US" altLang="en-US" sz="2400"/>
              <a:t>Keep accurate records.</a:t>
            </a:r>
          </a:p>
          <a:p>
            <a:pPr eaLnBrk="1" hangingPunct="1">
              <a:spcBef>
                <a:spcPct val="50000"/>
              </a:spcBef>
              <a:buClr>
                <a:schemeClr val="tx1"/>
              </a:buClr>
              <a:buFont typeface="Wingdings" panose="05000000000000000000" pitchFamily="2" charset="2"/>
              <a:buAutoNum type="arabicPeriod"/>
            </a:pPr>
            <a:r>
              <a:rPr lang="en-US" altLang="en-US" sz="2400"/>
              <a:t>Use a certified psychologist.</a:t>
            </a:r>
          </a:p>
          <a:p>
            <a:pPr eaLnBrk="1" hangingPunct="1">
              <a:spcBef>
                <a:spcPct val="50000"/>
              </a:spcBef>
              <a:buClr>
                <a:schemeClr val="tx1"/>
              </a:buClr>
              <a:buFont typeface="Wingdings" panose="05000000000000000000" pitchFamily="2" charset="2"/>
              <a:buAutoNum type="arabicPeriod"/>
            </a:pPr>
            <a:r>
              <a:rPr lang="en-US" altLang="en-US" sz="2400"/>
              <a:t>Manage test conditions.</a:t>
            </a:r>
          </a:p>
          <a:p>
            <a:pPr eaLnBrk="1" hangingPunct="1">
              <a:spcBef>
                <a:spcPct val="50000"/>
              </a:spcBef>
              <a:buClr>
                <a:schemeClr val="tx1"/>
              </a:buClr>
              <a:buFont typeface="Wingdings" panose="05000000000000000000" pitchFamily="2" charset="2"/>
              <a:buAutoNum type="arabicPeriod"/>
            </a:pPr>
            <a:r>
              <a:rPr lang="en-US" altLang="en-US" sz="2400"/>
              <a:t>Revalidate periodically.</a:t>
            </a:r>
          </a:p>
        </p:txBody>
      </p:sp>
    </p:spTree>
    <p:extLst>
      <p:ext uri="{BB962C8B-B14F-4D97-AF65-F5344CB8AC3E}">
        <p14:creationId xmlns:p14="http://schemas.microsoft.com/office/powerpoint/2010/main" val="55729325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2614276"/>
                                        </p:tgtEl>
                                        <p:attrNameLst>
                                          <p:attrName>style.visibility</p:attrName>
                                        </p:attrNameLst>
                                      </p:cBhvr>
                                      <p:to>
                                        <p:strVal val="visible"/>
                                      </p:to>
                                    </p:set>
                                    <p:animEffect transition="in" filter="wipe(up)">
                                      <p:cBhvr>
                                        <p:cTn id="7" dur="2000"/>
                                        <p:tgtEl>
                                          <p:spTgt spid="26142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1427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4336" y="1809465"/>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45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rPr>
              <a:t>Under the APA’s standard for educational and psychological tests, test takers have the following rights:</a:t>
            </a:r>
          </a:p>
          <a:p>
            <a:pPr marL="685800" marR="0" lvl="1" indent="-228600" algn="l" defTabSz="914400" rtl="0" eaLnBrk="1" fontAlgn="auto" latinLnBrk="0" hangingPunct="1">
              <a:lnSpc>
                <a:spcPct val="90000"/>
              </a:lnSpc>
              <a:spcBef>
                <a:spcPct val="45000"/>
              </a:spcBef>
              <a:spcAft>
                <a:spcPts val="0"/>
              </a:spcAft>
              <a:buClrTx/>
              <a:buSzTx/>
              <a:buFont typeface="Arial" panose="020B0604020202020204" pitchFamily="34" charset="0"/>
              <a:buChar char="•"/>
              <a:tabLst/>
              <a:defRPr/>
            </a:pPr>
            <a:r>
              <a:rPr kumimoji="0" lang="en-US" sz="2200" b="0" i="0" u="none" strike="noStrike" kern="1200" cap="none" spc="0" normalizeH="0" baseline="0" noProof="0" dirty="0">
                <a:ln>
                  <a:noFill/>
                </a:ln>
                <a:solidFill>
                  <a:prstClr val="black"/>
                </a:solidFill>
                <a:effectLst/>
                <a:uLnTx/>
                <a:uFillTx/>
                <a:latin typeface="Calibri" panose="020F0502020204030204"/>
                <a:ea typeface="+mn-ea"/>
                <a:cs typeface="+mn-cs"/>
              </a:rPr>
              <a:t>The right to the confidentiality of test results.</a:t>
            </a:r>
          </a:p>
          <a:p>
            <a:pPr marL="685800" marR="0" lvl="1" indent="-228600" algn="l" defTabSz="914400" rtl="0" eaLnBrk="1" fontAlgn="auto" latinLnBrk="0" hangingPunct="1">
              <a:lnSpc>
                <a:spcPct val="90000"/>
              </a:lnSpc>
              <a:spcBef>
                <a:spcPct val="45000"/>
              </a:spcBef>
              <a:spcAft>
                <a:spcPts val="0"/>
              </a:spcAft>
              <a:buClrTx/>
              <a:buSzTx/>
              <a:buFont typeface="Arial" panose="020B0604020202020204" pitchFamily="34" charset="0"/>
              <a:buChar char="•"/>
              <a:tabLst/>
              <a:defRPr/>
            </a:pPr>
            <a:r>
              <a:rPr kumimoji="0" lang="en-US" sz="2200" b="0" i="0" u="none" strike="noStrike" kern="1200" cap="none" spc="0" normalizeH="0" baseline="0" noProof="0" dirty="0">
                <a:ln>
                  <a:noFill/>
                </a:ln>
                <a:solidFill>
                  <a:prstClr val="black"/>
                </a:solidFill>
                <a:effectLst/>
                <a:uLnTx/>
                <a:uFillTx/>
                <a:latin typeface="Calibri" panose="020F0502020204030204"/>
                <a:ea typeface="+mn-ea"/>
                <a:cs typeface="+mn-cs"/>
              </a:rPr>
              <a:t>The right to informed consent regarding use of these results.</a:t>
            </a:r>
          </a:p>
          <a:p>
            <a:pPr marL="685800" marR="0" lvl="1" indent="-228600" algn="l" defTabSz="914400" rtl="0" eaLnBrk="1" fontAlgn="auto" latinLnBrk="0" hangingPunct="1">
              <a:lnSpc>
                <a:spcPct val="90000"/>
              </a:lnSpc>
              <a:spcBef>
                <a:spcPct val="45000"/>
              </a:spcBef>
              <a:spcAft>
                <a:spcPts val="0"/>
              </a:spcAft>
              <a:buClrTx/>
              <a:buSzTx/>
              <a:buFont typeface="Arial" panose="020B0604020202020204" pitchFamily="34" charset="0"/>
              <a:buChar char="•"/>
              <a:tabLst/>
              <a:defRPr/>
            </a:pPr>
            <a:r>
              <a:rPr kumimoji="0" lang="en-US" sz="2200" b="0" i="0" u="none" strike="noStrike" kern="1200" cap="none" spc="0" normalizeH="0" baseline="0" noProof="0" dirty="0">
                <a:ln>
                  <a:noFill/>
                </a:ln>
                <a:solidFill>
                  <a:prstClr val="black"/>
                </a:solidFill>
                <a:effectLst/>
                <a:uLnTx/>
                <a:uFillTx/>
                <a:latin typeface="Calibri" panose="020F0502020204030204"/>
                <a:ea typeface="+mn-ea"/>
                <a:cs typeface="+mn-cs"/>
              </a:rPr>
              <a:t>The right to expect that only people qualified to interpret the scores will have access to them, or that sufficient information will accompany the scores to ensure their appropriate interpretation.</a:t>
            </a:r>
          </a:p>
          <a:p>
            <a:pPr marL="685800" marR="0" lvl="1" indent="-228600" algn="l" defTabSz="914400" rtl="0" eaLnBrk="1" fontAlgn="auto" latinLnBrk="0" hangingPunct="1">
              <a:lnSpc>
                <a:spcPct val="90000"/>
              </a:lnSpc>
              <a:spcBef>
                <a:spcPct val="45000"/>
              </a:spcBef>
              <a:spcAft>
                <a:spcPts val="0"/>
              </a:spcAft>
              <a:buClrTx/>
              <a:buSzTx/>
              <a:buFont typeface="Arial" panose="020B0604020202020204" pitchFamily="34" charset="0"/>
              <a:buChar char="•"/>
              <a:tabLst/>
              <a:defRPr/>
            </a:pPr>
            <a:r>
              <a:rPr kumimoji="0" lang="en-US" sz="2200" b="0" i="0" u="none" strike="noStrike" kern="1200" cap="none" spc="0" normalizeH="0" baseline="0" noProof="0" dirty="0">
                <a:ln>
                  <a:noFill/>
                </a:ln>
                <a:solidFill>
                  <a:prstClr val="black"/>
                </a:solidFill>
                <a:effectLst/>
                <a:uLnTx/>
                <a:uFillTx/>
                <a:latin typeface="Calibri" panose="020F0502020204030204"/>
                <a:ea typeface="+mn-ea"/>
                <a:cs typeface="+mn-cs"/>
              </a:rPr>
              <a:t>The right to expect the test is fair to all. For example, no one taking it should have prior access to the questions or answers.</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714271"/>
            <a:ext cx="6675095"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Test Takers’ Individual Rights and Test Security</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82310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86368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1949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19830763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4336" y="1809465"/>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92113" marR="0" lvl="0" indent="-392113"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Defamation</a:t>
            </a:r>
          </a:p>
          <a:p>
            <a:pPr marL="858838" marR="0" lvl="1" indent="-352425"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Libeling or slandering of employees or former employees by an employer.</a:t>
            </a:r>
          </a:p>
          <a:p>
            <a:pPr marL="392113" marR="0" lvl="0" indent="-392113"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Avoiding Employee Defamation Suits</a:t>
            </a:r>
          </a:p>
          <a:p>
            <a:pPr marL="858838" marR="0" lvl="1" indent="-352425" algn="l" defTabSz="914400" rtl="0" eaLnBrk="1" fontAlgn="auto" latinLnBrk="0" hangingPunct="1">
              <a:lnSpc>
                <a:spcPct val="90000"/>
              </a:lnSpc>
              <a:spcBef>
                <a:spcPct val="40000"/>
              </a:spcBef>
              <a:spcAft>
                <a:spcPts val="0"/>
              </a:spcAft>
              <a:buClrTx/>
              <a:buSzTx/>
              <a:buFont typeface="Wingdings" panose="05000000000000000000" pitchFamily="2" charset="2"/>
              <a:buAutoNum type="arabicPeriod"/>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Train supervisors regarding the importance of employee confidentiality.</a:t>
            </a:r>
          </a:p>
          <a:p>
            <a:pPr marL="858838" marR="0" lvl="1" indent="-352425" algn="l" defTabSz="914400" rtl="0" eaLnBrk="1" fontAlgn="auto" latinLnBrk="0" hangingPunct="1">
              <a:lnSpc>
                <a:spcPct val="90000"/>
              </a:lnSpc>
              <a:spcBef>
                <a:spcPct val="40000"/>
              </a:spcBef>
              <a:spcAft>
                <a:spcPts val="0"/>
              </a:spcAft>
              <a:buClrTx/>
              <a:buSzTx/>
              <a:buFont typeface="Wingdings" panose="05000000000000000000" pitchFamily="2" charset="2"/>
              <a:buAutoNum type="arabicPeriod"/>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Adopt a “need to know” policy.</a:t>
            </a:r>
          </a:p>
          <a:p>
            <a:pPr marL="858838" marR="0" lvl="1" indent="-352425" algn="l" defTabSz="914400" rtl="0" eaLnBrk="1" fontAlgn="auto" latinLnBrk="0" hangingPunct="1">
              <a:lnSpc>
                <a:spcPct val="90000"/>
              </a:lnSpc>
              <a:spcBef>
                <a:spcPct val="40000"/>
              </a:spcBef>
              <a:spcAft>
                <a:spcPts val="0"/>
              </a:spcAft>
              <a:buClrTx/>
              <a:buSzTx/>
              <a:buFont typeface="Wingdings" panose="05000000000000000000" pitchFamily="2" charset="2"/>
              <a:buAutoNum type="arabicPeriod"/>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Disclose procedures impacting confidentially of information to employees.</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887696"/>
            <a:ext cx="6675095"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Legal Privacy Issues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82310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86368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1949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14361591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4336" y="1809465"/>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Major Types of Tests</a:t>
            </a:r>
          </a:p>
          <a:p>
            <a:pPr marL="685800" marR="0" lvl="1"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Basic skills tests</a:t>
            </a:r>
          </a:p>
          <a:p>
            <a:pPr marL="685800" marR="0" lvl="1"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Job skills tests</a:t>
            </a:r>
          </a:p>
          <a:p>
            <a:pPr marL="685800" marR="0" lvl="1"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Psychological tests</a:t>
            </a:r>
          </a:p>
          <a:p>
            <a:pPr marL="228600" marR="0" lvl="0"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Why Use Testing?</a:t>
            </a:r>
          </a:p>
          <a:p>
            <a:pPr marL="685800" marR="0" lvl="1"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Increased work demands = more testing</a:t>
            </a:r>
          </a:p>
          <a:p>
            <a:pPr marL="685800" marR="0" lvl="1"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Screen out bad or dishonest employees</a:t>
            </a:r>
          </a:p>
          <a:p>
            <a:pPr marL="685800" marR="0" lvl="1"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Reduce turnover by personality profiling</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887696"/>
            <a:ext cx="6675095"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How Do Employers Use Tests at Work?</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82310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86368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1949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7342299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Footer Placeholder 1">
            <a:extLst>
              <a:ext uri="{FF2B5EF4-FFF2-40B4-BE49-F238E27FC236}">
                <a16:creationId xmlns:a16="http://schemas.microsoft.com/office/drawing/2014/main" id="{D0899863-839F-4A29-44D1-480DEAC22BFD}"/>
              </a:ext>
            </a:extLst>
          </p:cNvPr>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p>
        </p:txBody>
      </p:sp>
      <p:sp>
        <p:nvSpPr>
          <p:cNvPr id="18435" name="Slide Number Placeholder 2">
            <a:extLst>
              <a:ext uri="{FF2B5EF4-FFF2-40B4-BE49-F238E27FC236}">
                <a16:creationId xmlns:a16="http://schemas.microsoft.com/office/drawing/2014/main" id="{400F4A39-8F82-1DD7-2AE2-C826222F1C19}"/>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cs typeface="Times New Roman" panose="02020603050405020304" pitchFamily="18" charset="0"/>
              </a:rPr>
              <a:t>6–</a:t>
            </a:r>
            <a:fld id="{C7EA055C-84A2-4A0C-A8FB-8A6DF9941537}" type="slidenum">
              <a:rPr lang="en-US" altLang="en-US" sz="900">
                <a:cs typeface="Times New Roman" panose="02020603050405020304" pitchFamily="18" charset="0"/>
              </a:rPr>
              <a:pPr eaLnBrk="1" hangingPunct="1"/>
              <a:t>18</a:t>
            </a:fld>
            <a:endParaRPr lang="en-US" altLang="en-US" sz="900">
              <a:cs typeface="Times New Roman" panose="02020603050405020304" pitchFamily="18" charset="0"/>
            </a:endParaRPr>
          </a:p>
        </p:txBody>
      </p:sp>
      <p:sp>
        <p:nvSpPr>
          <p:cNvPr id="18436" name="Line 2">
            <a:extLst>
              <a:ext uri="{FF2B5EF4-FFF2-40B4-BE49-F238E27FC236}">
                <a16:creationId xmlns:a16="http://schemas.microsoft.com/office/drawing/2014/main" id="{7077135B-86BA-1C21-5340-4485F729491F}"/>
              </a:ext>
            </a:extLst>
          </p:cNvPr>
          <p:cNvSpPr>
            <a:spLocks noChangeShapeType="1"/>
          </p:cNvSpPr>
          <p:nvPr/>
        </p:nvSpPr>
        <p:spPr bwMode="auto">
          <a:xfrm>
            <a:off x="2106613" y="685800"/>
            <a:ext cx="7954962" cy="0"/>
          </a:xfrm>
          <a:prstGeom prst="line">
            <a:avLst/>
          </a:prstGeom>
          <a:noFill/>
          <a:ln w="28575">
            <a:solidFill>
              <a:srgbClr val="3366CC"/>
            </a:solidFill>
            <a:round/>
            <a:headEnd/>
            <a:tailEnd/>
          </a:ln>
          <a:extLst>
            <a:ext uri="{909E8E84-426E-40DD-AFC4-6F175D3DCCD1}">
              <a14:hiddenFill xmlns:a14="http://schemas.microsoft.com/office/drawing/2010/main">
                <a:noFill/>
              </a14:hiddenFill>
            </a:ext>
          </a:extLst>
        </p:spPr>
        <p:txBody>
          <a:bodyPr wrap="none"/>
          <a:lstStyle/>
          <a:p>
            <a:endParaRPr lang="en-US"/>
          </a:p>
        </p:txBody>
      </p:sp>
      <p:sp>
        <p:nvSpPr>
          <p:cNvPr id="18437" name="Text Box 3">
            <a:extLst>
              <a:ext uri="{FF2B5EF4-FFF2-40B4-BE49-F238E27FC236}">
                <a16:creationId xmlns:a16="http://schemas.microsoft.com/office/drawing/2014/main" id="{CF0EDC68-5984-E016-5BE9-3CC72941D607}"/>
              </a:ext>
            </a:extLst>
          </p:cNvPr>
          <p:cNvSpPr txBox="1">
            <a:spLocks noChangeArrowheads="1"/>
          </p:cNvSpPr>
          <p:nvPr/>
        </p:nvSpPr>
        <p:spPr bwMode="auto">
          <a:xfrm>
            <a:off x="2014539" y="315913"/>
            <a:ext cx="8137525"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376363" indent="-1376363"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600" b="1">
                <a:solidFill>
                  <a:srgbClr val="3366CC"/>
                </a:solidFill>
              </a:rPr>
              <a:t>FIGURE 6</a:t>
            </a:r>
            <a:r>
              <a:rPr lang="en-US" altLang="en-US" sz="1600" b="1">
                <a:solidFill>
                  <a:srgbClr val="3366CC"/>
                </a:solidFill>
                <a:cs typeface="Arial" panose="020B0604020202020204" pitchFamily="34" charset="0"/>
              </a:rPr>
              <a:t>–4</a:t>
            </a:r>
            <a:r>
              <a:rPr lang="en-US" altLang="en-US" sz="1600">
                <a:cs typeface="Arial" panose="020B0604020202020204" pitchFamily="34" charset="0"/>
              </a:rPr>
              <a:t>	Sample Test</a:t>
            </a:r>
          </a:p>
        </p:txBody>
      </p:sp>
      <p:pic>
        <p:nvPicPr>
          <p:cNvPr id="18438" name="Picture 4" descr="0604">
            <a:extLst>
              <a:ext uri="{FF2B5EF4-FFF2-40B4-BE49-F238E27FC236}">
                <a16:creationId xmlns:a16="http://schemas.microsoft.com/office/drawing/2014/main" id="{53493E17-C801-41EE-51E1-E0B9A9C66E3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32038" y="868364"/>
            <a:ext cx="7497762" cy="556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6278128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4336" y="1809465"/>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Online tests</a:t>
            </a:r>
          </a:p>
          <a:p>
            <a:pPr marL="685800" marR="0" lvl="1"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Telephone prescreening</a:t>
            </a:r>
          </a:p>
          <a:p>
            <a:pPr marL="685800" marR="0" lvl="1"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Offline computer tests</a:t>
            </a:r>
          </a:p>
          <a:p>
            <a:pPr marL="685800" marR="0" lvl="1"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Virtual “inbox” tests</a:t>
            </a:r>
          </a:p>
          <a:p>
            <a:pPr marL="685800" marR="0" lvl="1"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Online problem-solving tests</a:t>
            </a:r>
          </a:p>
          <a:p>
            <a:pPr marL="228600" marR="0" lvl="0"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Types of Tests</a:t>
            </a:r>
          </a:p>
          <a:p>
            <a:pPr marL="685800" marR="0" lvl="1"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Specialized work sample tests</a:t>
            </a:r>
          </a:p>
          <a:p>
            <a:pPr marL="685800" marR="0" lvl="1"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Numerical ability tests</a:t>
            </a:r>
          </a:p>
          <a:p>
            <a:pPr marL="685800" marR="0" lvl="1"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Reading comprehension tests</a:t>
            </a:r>
          </a:p>
          <a:p>
            <a:pPr marL="685800" marR="0" lvl="1"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Clerical comparing and checking tests</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887696"/>
            <a:ext cx="6675095"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Computerized and Online Testing</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82310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86368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1949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13547812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Footer Placeholder 2">
            <a:extLst>
              <a:ext uri="{FF2B5EF4-FFF2-40B4-BE49-F238E27FC236}">
                <a16:creationId xmlns:a16="http://schemas.microsoft.com/office/drawing/2014/main" id="{0263AC96-D6DE-7534-41C8-BEC128F89A32}"/>
              </a:ext>
            </a:extLst>
          </p:cNvPr>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p>
        </p:txBody>
      </p:sp>
      <p:sp>
        <p:nvSpPr>
          <p:cNvPr id="20483" name="Slide Number Placeholder 3">
            <a:extLst>
              <a:ext uri="{FF2B5EF4-FFF2-40B4-BE49-F238E27FC236}">
                <a16:creationId xmlns:a16="http://schemas.microsoft.com/office/drawing/2014/main" id="{C0446BF9-A073-127E-8FB9-B05E09AB903F}"/>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cs typeface="Times New Roman" panose="02020603050405020304" pitchFamily="18" charset="0"/>
              </a:rPr>
              <a:t>6–</a:t>
            </a:r>
            <a:fld id="{A4A5E638-4139-4A9A-97E6-C56E3E85F346}" type="slidenum">
              <a:rPr lang="en-US" altLang="en-US" sz="900">
                <a:cs typeface="Times New Roman" panose="02020603050405020304" pitchFamily="18" charset="0"/>
              </a:rPr>
              <a:pPr eaLnBrk="1" hangingPunct="1"/>
              <a:t>20</a:t>
            </a:fld>
            <a:endParaRPr lang="en-US" altLang="en-US" sz="900">
              <a:cs typeface="Times New Roman" panose="02020603050405020304" pitchFamily="18" charset="0"/>
            </a:endParaRPr>
          </a:p>
        </p:txBody>
      </p:sp>
      <p:sp>
        <p:nvSpPr>
          <p:cNvPr id="2745346" name="Rectangle 2">
            <a:extLst>
              <a:ext uri="{FF2B5EF4-FFF2-40B4-BE49-F238E27FC236}">
                <a16:creationId xmlns:a16="http://schemas.microsoft.com/office/drawing/2014/main" id="{7EF6BDC3-8F70-F064-B197-0A68837C2C9C}"/>
              </a:ext>
            </a:extLst>
          </p:cNvPr>
          <p:cNvSpPr>
            <a:spLocks noGrp="1" noChangeArrowheads="1"/>
          </p:cNvSpPr>
          <p:nvPr>
            <p:ph type="title"/>
          </p:nvPr>
        </p:nvSpPr>
        <p:spPr>
          <a:xfrm>
            <a:off x="2452689" y="823918"/>
            <a:ext cx="7286625" cy="625475"/>
          </a:xfrm>
        </p:spPr>
        <p:txBody>
          <a:bodyPr>
            <a:noAutofit/>
          </a:bodyPr>
          <a:lstStyle/>
          <a:p>
            <a:pPr algn="ctr" eaLnBrk="1" hangingPunct="1">
              <a:defRPr/>
            </a:pPr>
            <a:r>
              <a:rPr lang="en-US" sz="3200" b="1" dirty="0">
                <a:solidFill>
                  <a:srgbClr val="00B0F0"/>
                </a:solidFill>
                <a:latin typeface="Times New Roman" panose="02020603050405020304" pitchFamily="18" charset="0"/>
                <a:cs typeface="Times New Roman" panose="02020603050405020304" pitchFamily="18" charset="0"/>
              </a:rPr>
              <a:t>Types of Tests</a:t>
            </a:r>
          </a:p>
        </p:txBody>
      </p:sp>
      <p:grpSp>
        <p:nvGrpSpPr>
          <p:cNvPr id="2" name="Group 13">
            <a:extLst>
              <a:ext uri="{FF2B5EF4-FFF2-40B4-BE49-F238E27FC236}">
                <a16:creationId xmlns:a16="http://schemas.microsoft.com/office/drawing/2014/main" id="{239D5D9D-C764-D85B-C766-9BC898E44BBD}"/>
              </a:ext>
            </a:extLst>
          </p:cNvPr>
          <p:cNvGrpSpPr>
            <a:grpSpLocks/>
          </p:cNvGrpSpPr>
          <p:nvPr/>
        </p:nvGrpSpPr>
        <p:grpSpPr bwMode="auto">
          <a:xfrm>
            <a:off x="2163764" y="2057401"/>
            <a:ext cx="7862887" cy="2746375"/>
            <a:chOff x="404" y="1296"/>
            <a:chExt cx="4953" cy="1730"/>
          </a:xfrm>
        </p:grpSpPr>
        <p:sp>
          <p:nvSpPr>
            <p:cNvPr id="20486" name="AutoShape 14" descr="brownfill01">
              <a:extLst>
                <a:ext uri="{FF2B5EF4-FFF2-40B4-BE49-F238E27FC236}">
                  <a16:creationId xmlns:a16="http://schemas.microsoft.com/office/drawing/2014/main" id="{C3DA69D6-57F8-E13A-86D0-6A71E33AA7AC}"/>
                </a:ext>
              </a:extLst>
            </p:cNvPr>
            <p:cNvSpPr>
              <a:spLocks noChangeArrowheads="1"/>
            </p:cNvSpPr>
            <p:nvPr/>
          </p:nvSpPr>
          <p:spPr bwMode="auto">
            <a:xfrm>
              <a:off x="404" y="2438"/>
              <a:ext cx="1094" cy="588"/>
            </a:xfrm>
            <a:prstGeom prst="roundRect">
              <a:avLst>
                <a:gd name="adj" fmla="val 8361"/>
              </a:avLst>
            </a:prstGeom>
            <a:blipFill dpi="0" rotWithShape="1">
              <a:blip r:embed="rId3"/>
              <a:srcRect/>
              <a:stretch>
                <a:fillRect/>
              </a:stretch>
            </a:blipFill>
            <a:ln w="5715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spcBef>
                  <a:spcPct val="20000"/>
                </a:spcBef>
              </a:pPr>
              <a:r>
                <a:rPr lang="en-US" altLang="en-US" sz="1800">
                  <a:latin typeface="Franklin Gothic Medium" panose="020B0603020102020204" pitchFamily="34" charset="0"/>
                </a:rPr>
                <a:t>Cognitive abilities</a:t>
              </a:r>
            </a:p>
          </p:txBody>
        </p:sp>
        <p:sp>
          <p:nvSpPr>
            <p:cNvPr id="20487" name="AutoShape 15" descr="purplefill01">
              <a:extLst>
                <a:ext uri="{FF2B5EF4-FFF2-40B4-BE49-F238E27FC236}">
                  <a16:creationId xmlns:a16="http://schemas.microsoft.com/office/drawing/2014/main" id="{270FE679-289D-13D9-F150-9CC7ABBF1B90}"/>
                </a:ext>
              </a:extLst>
            </p:cNvPr>
            <p:cNvSpPr>
              <a:spLocks noChangeArrowheads="1"/>
            </p:cNvSpPr>
            <p:nvPr/>
          </p:nvSpPr>
          <p:spPr bwMode="auto">
            <a:xfrm>
              <a:off x="1696" y="2437"/>
              <a:ext cx="1094" cy="588"/>
            </a:xfrm>
            <a:prstGeom prst="roundRect">
              <a:avLst>
                <a:gd name="adj" fmla="val 9463"/>
              </a:avLst>
            </a:prstGeom>
            <a:blipFill dpi="0" rotWithShape="1">
              <a:blip r:embed="rId4"/>
              <a:srcRect/>
              <a:stretch>
                <a:fillRect/>
              </a:stretch>
            </a:blipFill>
            <a:ln w="57150" algn="ctr">
              <a:solidFill>
                <a:srgbClr val="AB439C"/>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Motor and physical abilities</a:t>
              </a:r>
            </a:p>
          </p:txBody>
        </p:sp>
        <p:sp>
          <p:nvSpPr>
            <p:cNvPr id="20488" name="AutoShape 16" descr="greenfill01">
              <a:extLst>
                <a:ext uri="{FF2B5EF4-FFF2-40B4-BE49-F238E27FC236}">
                  <a16:creationId xmlns:a16="http://schemas.microsoft.com/office/drawing/2014/main" id="{3D225C23-2861-8A70-28A6-ACCCF7E23B03}"/>
                </a:ext>
              </a:extLst>
            </p:cNvPr>
            <p:cNvSpPr>
              <a:spLocks noChangeArrowheads="1"/>
            </p:cNvSpPr>
            <p:nvPr/>
          </p:nvSpPr>
          <p:spPr bwMode="auto">
            <a:xfrm>
              <a:off x="2963" y="2437"/>
              <a:ext cx="1094" cy="586"/>
            </a:xfrm>
            <a:prstGeom prst="roundRect">
              <a:avLst>
                <a:gd name="adj" fmla="val 7120"/>
              </a:avLst>
            </a:prstGeom>
            <a:blipFill dpi="0" rotWithShape="1">
              <a:blip r:embed="rId5"/>
              <a:srcRect/>
              <a:stretch>
                <a:fillRect/>
              </a:stretch>
            </a:blipFill>
            <a:ln w="57150" algn="ctr">
              <a:solidFill>
                <a:srgbClr val="65CD65"/>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Personality </a:t>
              </a:r>
              <a:br>
                <a:rPr lang="en-US" altLang="en-US" sz="1800">
                  <a:latin typeface="Franklin Gothic Medium" panose="020B0603020102020204" pitchFamily="34" charset="0"/>
                </a:rPr>
              </a:br>
              <a:r>
                <a:rPr lang="en-US" altLang="en-US" sz="1800">
                  <a:latin typeface="Franklin Gothic Medium" panose="020B0603020102020204" pitchFamily="34" charset="0"/>
                </a:rPr>
                <a:t>and interests</a:t>
              </a:r>
            </a:p>
          </p:txBody>
        </p:sp>
        <p:cxnSp>
          <p:nvCxnSpPr>
            <p:cNvPr id="20489" name="AutoShape 17">
              <a:extLst>
                <a:ext uri="{FF2B5EF4-FFF2-40B4-BE49-F238E27FC236}">
                  <a16:creationId xmlns:a16="http://schemas.microsoft.com/office/drawing/2014/main" id="{5585CBDB-502B-8407-DD7D-C41A734A71F5}"/>
                </a:ext>
              </a:extLst>
            </p:cNvPr>
            <p:cNvCxnSpPr>
              <a:cxnSpLocks noChangeShapeType="1"/>
              <a:stCxn id="20490" idx="2"/>
              <a:endCxn id="20486" idx="0"/>
            </p:cNvCxnSpPr>
            <p:nvPr/>
          </p:nvCxnSpPr>
          <p:spPr bwMode="auto">
            <a:xfrm rot="5400000">
              <a:off x="1611" y="1150"/>
              <a:ext cx="610" cy="1929"/>
            </a:xfrm>
            <a:prstGeom prst="bentConnector3">
              <a:avLst>
                <a:gd name="adj1" fmla="val 50000"/>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20490" name="AutoShape 18">
              <a:extLst>
                <a:ext uri="{FF2B5EF4-FFF2-40B4-BE49-F238E27FC236}">
                  <a16:creationId xmlns:a16="http://schemas.microsoft.com/office/drawing/2014/main" id="{CCCBB477-3C79-8002-A1DF-545BF40B74A9}"/>
                </a:ext>
              </a:extLst>
            </p:cNvPr>
            <p:cNvSpPr>
              <a:spLocks noChangeArrowheads="1"/>
            </p:cNvSpPr>
            <p:nvPr/>
          </p:nvSpPr>
          <p:spPr bwMode="auto">
            <a:xfrm>
              <a:off x="1613" y="1296"/>
              <a:ext cx="2534" cy="496"/>
            </a:xfrm>
            <a:prstGeom prst="roundRect">
              <a:avLst>
                <a:gd name="adj" fmla="val 12259"/>
              </a:avLst>
            </a:prstGeom>
            <a:gradFill rotWithShape="1">
              <a:gsLst>
                <a:gs pos="0">
                  <a:srgbClr val="EAD596"/>
                </a:gs>
                <a:gs pos="100000">
                  <a:srgbClr val="CC9900"/>
                </a:gs>
              </a:gsLst>
              <a:lin ang="5400000" scaled="1"/>
            </a:gradFill>
            <a:ln w="57150">
              <a:solidFill>
                <a:srgbClr val="CC99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What Different Tests Measure</a:t>
              </a:r>
            </a:p>
          </p:txBody>
        </p:sp>
        <p:cxnSp>
          <p:nvCxnSpPr>
            <p:cNvPr id="20491" name="AutoShape 19">
              <a:extLst>
                <a:ext uri="{FF2B5EF4-FFF2-40B4-BE49-F238E27FC236}">
                  <a16:creationId xmlns:a16="http://schemas.microsoft.com/office/drawing/2014/main" id="{BB02996E-2FFD-6B44-EFCC-57307FE2D7BB}"/>
                </a:ext>
              </a:extLst>
            </p:cNvPr>
            <p:cNvCxnSpPr>
              <a:cxnSpLocks noChangeShapeType="1"/>
              <a:stCxn id="20490" idx="2"/>
              <a:endCxn id="20487" idx="0"/>
            </p:cNvCxnSpPr>
            <p:nvPr/>
          </p:nvCxnSpPr>
          <p:spPr bwMode="auto">
            <a:xfrm rot="5400000">
              <a:off x="2257" y="1796"/>
              <a:ext cx="609" cy="637"/>
            </a:xfrm>
            <a:prstGeom prst="bentConnector3">
              <a:avLst>
                <a:gd name="adj1" fmla="val 49917"/>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20492" name="AutoShape 20">
              <a:extLst>
                <a:ext uri="{FF2B5EF4-FFF2-40B4-BE49-F238E27FC236}">
                  <a16:creationId xmlns:a16="http://schemas.microsoft.com/office/drawing/2014/main" id="{6BC87BBB-1C36-CC0F-7BEB-B268F469DBBD}"/>
                </a:ext>
              </a:extLst>
            </p:cNvPr>
            <p:cNvCxnSpPr>
              <a:cxnSpLocks noChangeShapeType="1"/>
              <a:stCxn id="20490" idx="2"/>
              <a:endCxn id="20488" idx="0"/>
            </p:cNvCxnSpPr>
            <p:nvPr/>
          </p:nvCxnSpPr>
          <p:spPr bwMode="auto">
            <a:xfrm rot="16200000" flipH="1">
              <a:off x="2890" y="1800"/>
              <a:ext cx="609" cy="630"/>
            </a:xfrm>
            <a:prstGeom prst="bentConnector3">
              <a:avLst>
                <a:gd name="adj1" fmla="val 49917"/>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20493" name="AutoShape 21" descr="bluefill01">
              <a:extLst>
                <a:ext uri="{FF2B5EF4-FFF2-40B4-BE49-F238E27FC236}">
                  <a16:creationId xmlns:a16="http://schemas.microsoft.com/office/drawing/2014/main" id="{C0396F41-8EAE-2820-9F20-7A96B2057A5B}"/>
                </a:ext>
              </a:extLst>
            </p:cNvPr>
            <p:cNvSpPr>
              <a:spLocks noChangeArrowheads="1"/>
            </p:cNvSpPr>
            <p:nvPr/>
          </p:nvSpPr>
          <p:spPr bwMode="auto">
            <a:xfrm>
              <a:off x="4263" y="2438"/>
              <a:ext cx="1094" cy="586"/>
            </a:xfrm>
            <a:prstGeom prst="roundRect">
              <a:avLst>
                <a:gd name="adj" fmla="val 7120"/>
              </a:avLst>
            </a:prstGeom>
            <a:blipFill dpi="0" rotWithShape="1">
              <a:blip r:embed="rId6"/>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Current</a:t>
              </a:r>
              <a:br>
                <a:rPr lang="en-US" altLang="en-US" sz="1800">
                  <a:latin typeface="Franklin Gothic Medium" panose="020B0603020102020204" pitchFamily="34" charset="0"/>
                </a:rPr>
              </a:br>
              <a:r>
                <a:rPr lang="en-US" altLang="en-US" sz="1800">
                  <a:latin typeface="Franklin Gothic Medium" panose="020B0603020102020204" pitchFamily="34" charset="0"/>
                </a:rPr>
                <a:t>achievement</a:t>
              </a:r>
            </a:p>
          </p:txBody>
        </p:sp>
        <p:cxnSp>
          <p:nvCxnSpPr>
            <p:cNvPr id="20494" name="AutoShape 22">
              <a:extLst>
                <a:ext uri="{FF2B5EF4-FFF2-40B4-BE49-F238E27FC236}">
                  <a16:creationId xmlns:a16="http://schemas.microsoft.com/office/drawing/2014/main" id="{0F51030D-B958-C303-E110-F31AB72081E6}"/>
                </a:ext>
              </a:extLst>
            </p:cNvPr>
            <p:cNvCxnSpPr>
              <a:cxnSpLocks noChangeShapeType="1"/>
              <a:stCxn id="20490" idx="2"/>
              <a:endCxn id="20493" idx="0"/>
            </p:cNvCxnSpPr>
            <p:nvPr/>
          </p:nvCxnSpPr>
          <p:spPr bwMode="auto">
            <a:xfrm rot="16200000" flipH="1">
              <a:off x="3540" y="1150"/>
              <a:ext cx="610" cy="1930"/>
            </a:xfrm>
            <a:prstGeom prst="bentConnector3">
              <a:avLst>
                <a:gd name="adj1" fmla="val 50000"/>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grpSp>
      <p:sp>
        <p:nvSpPr>
          <p:cNvPr id="3" name="Rectangle 2">
            <a:extLst>
              <a:ext uri="{FF2B5EF4-FFF2-40B4-BE49-F238E27FC236}">
                <a16:creationId xmlns:a16="http://schemas.microsoft.com/office/drawing/2014/main" id="{696C1E03-65E5-51C1-4F99-96B48A168AC9}"/>
              </a:ext>
            </a:extLst>
          </p:cNvPr>
          <p:cNvSpPr/>
          <p:nvPr/>
        </p:nvSpPr>
        <p:spPr>
          <a:xfrm>
            <a:off x="942308" y="6181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1434673A-0EF8-7AB5-9B29-BA4980B969DA}"/>
              </a:ext>
            </a:extLst>
          </p:cNvPr>
          <p:cNvSpPr txBox="1"/>
          <p:nvPr/>
        </p:nvSpPr>
        <p:spPr>
          <a:xfrm>
            <a:off x="1153149" y="69025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3AB8920C-8F37-2B03-AA8F-7F8617AA62FC}"/>
              </a:ext>
            </a:extLst>
          </p:cNvPr>
          <p:cNvSpPr txBox="1"/>
          <p:nvPr/>
        </p:nvSpPr>
        <p:spPr>
          <a:xfrm>
            <a:off x="1214179" y="94606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5863673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4336" y="1809465"/>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lang="en-US" sz="2800" dirty="0">
                <a:solidFill>
                  <a:schemeClr val="tx1"/>
                </a:solidFill>
              </a:rPr>
              <a:t>Tests of Cognitive Abilities </a:t>
            </a:r>
          </a:p>
          <a:p>
            <a:pPr marR="0" lvl="0" algn="l" defTabSz="914400" rtl="0" eaLnBrk="1" fontAlgn="auto" latinLnBrk="0" hangingPunct="1">
              <a:lnSpc>
                <a:spcPct val="90000"/>
              </a:lnSpc>
              <a:spcBef>
                <a:spcPct val="30000"/>
              </a:spcBef>
              <a:spcAft>
                <a:spcPts val="0"/>
              </a:spcAft>
              <a:buClrTx/>
              <a:buSzTx/>
              <a:tabLst/>
              <a:defRPr/>
            </a:pPr>
            <a:r>
              <a:rPr lang="en-US" sz="2800" dirty="0">
                <a:solidFill>
                  <a:schemeClr val="tx1"/>
                </a:solidFill>
              </a:rPr>
              <a:t>Cognitive tests include tests of general reasoning ability (intelligence) and tests of specific mental abilities like memory and inductive reasoning.</a:t>
            </a:r>
          </a:p>
          <a:p>
            <a:pPr marL="457200" marR="0" lvl="0" indent="-4572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lang="en-US" sz="2800" dirty="0">
                <a:solidFill>
                  <a:schemeClr val="tx1"/>
                </a:solidFill>
              </a:rPr>
              <a:t>Tests of Motor and Physical Abilities </a:t>
            </a:r>
          </a:p>
          <a:p>
            <a:pPr marR="0" lvl="0" algn="l" defTabSz="914400" rtl="0" eaLnBrk="1" fontAlgn="auto" latinLnBrk="0" hangingPunct="1">
              <a:lnSpc>
                <a:spcPct val="90000"/>
              </a:lnSpc>
              <a:spcBef>
                <a:spcPct val="30000"/>
              </a:spcBef>
              <a:spcAft>
                <a:spcPts val="0"/>
              </a:spcAft>
              <a:buClrTx/>
              <a:buSzTx/>
              <a:tabLst/>
              <a:defRPr/>
            </a:pPr>
            <a:r>
              <a:rPr lang="en-US" sz="2400" dirty="0">
                <a:solidFill>
                  <a:schemeClr val="tx1"/>
                </a:solidFill>
              </a:rPr>
              <a:t>You might also want to measure motor abilities, such as finger dexterity, manual dexterity, and (if hiring pilots) reaction time.</a:t>
            </a:r>
            <a:endParaRPr kumimoji="0" lang="en-US" sz="24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887696"/>
            <a:ext cx="6675095"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Types of Tests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82310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86368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1949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4804174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4336" y="1809465"/>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lang="en-US" sz="2800" dirty="0">
                <a:solidFill>
                  <a:schemeClr val="tx1"/>
                </a:solidFill>
              </a:rPr>
              <a:t>Measuring Personality and Interests </a:t>
            </a:r>
          </a:p>
          <a:p>
            <a:pPr marR="0" lvl="0" algn="l" defTabSz="914400" rtl="0" eaLnBrk="1" fontAlgn="auto" latinLnBrk="0" hangingPunct="1">
              <a:lnSpc>
                <a:spcPct val="90000"/>
              </a:lnSpc>
              <a:spcBef>
                <a:spcPct val="30000"/>
              </a:spcBef>
              <a:spcAft>
                <a:spcPts val="0"/>
              </a:spcAft>
              <a:buClrTx/>
              <a:buSzTx/>
              <a:tabLst/>
              <a:defRPr/>
            </a:pPr>
            <a:r>
              <a:rPr lang="en-US" sz="2400" dirty="0">
                <a:solidFill>
                  <a:schemeClr val="tx1"/>
                </a:solidFill>
              </a:rPr>
              <a:t>A persons cognitive and physical abilities alone seldom explain his or her job performance. Other factors, like motivation and interpersonal skills, are very important. As one consultant put it, most people are hired based on qualifications, but most are fired for nonperformance. And nonperformance is usually the result of personal characteristics, such as attitude, motivation, and especially, temperament.</a:t>
            </a:r>
          </a:p>
          <a:p>
            <a:pPr marL="457200" marR="0" lvl="0" indent="-4572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lang="en-US" sz="2800" dirty="0">
                <a:solidFill>
                  <a:schemeClr val="tx1"/>
                </a:solidFill>
              </a:rPr>
              <a:t>Achievement Tests</a:t>
            </a:r>
          </a:p>
          <a:p>
            <a:pPr marR="0" lvl="0" algn="l" defTabSz="914400" rtl="0" eaLnBrk="1" fontAlgn="auto" latinLnBrk="0" hangingPunct="1">
              <a:lnSpc>
                <a:spcPct val="90000"/>
              </a:lnSpc>
              <a:spcBef>
                <a:spcPct val="30000"/>
              </a:spcBef>
              <a:spcAft>
                <a:spcPts val="0"/>
              </a:spcAft>
              <a:buClrTx/>
              <a:buSzTx/>
              <a:tabLst/>
              <a:defRPr/>
            </a:pPr>
            <a:r>
              <a:rPr lang="en-US" sz="2400" dirty="0">
                <a:solidFill>
                  <a:schemeClr val="tx1"/>
                </a:solidFill>
              </a:rPr>
              <a:t>Achievement tests measure what someone has learned. Most of the tests you take in school are achievement tests. They measure your job knowledge in areas like economics, marketing, or human resources. Achievement tests are also popular at work.</a:t>
            </a:r>
            <a:endParaRPr kumimoji="0" lang="en-US" sz="24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887696"/>
            <a:ext cx="6675095"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Types of Tests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82310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86368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1949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32363357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Footer Placeholder 2">
            <a:extLst>
              <a:ext uri="{FF2B5EF4-FFF2-40B4-BE49-F238E27FC236}">
                <a16:creationId xmlns:a16="http://schemas.microsoft.com/office/drawing/2014/main" id="{4AA972CF-05F2-0281-F63B-3BA202A431B0}"/>
              </a:ext>
            </a:extLst>
          </p:cNvPr>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p>
        </p:txBody>
      </p:sp>
      <p:sp>
        <p:nvSpPr>
          <p:cNvPr id="22531" name="Slide Number Placeholder 3">
            <a:extLst>
              <a:ext uri="{FF2B5EF4-FFF2-40B4-BE49-F238E27FC236}">
                <a16:creationId xmlns:a16="http://schemas.microsoft.com/office/drawing/2014/main" id="{E9D768E9-660A-2820-691D-66F361ED10F9}"/>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cs typeface="Times New Roman" panose="02020603050405020304" pitchFamily="18" charset="0"/>
              </a:rPr>
              <a:t>6–</a:t>
            </a:r>
            <a:fld id="{F698E343-3807-4A07-AFD7-A33B6D8C6BC0}" type="slidenum">
              <a:rPr lang="en-US" altLang="en-US" sz="900">
                <a:cs typeface="Times New Roman" panose="02020603050405020304" pitchFamily="18" charset="0"/>
              </a:rPr>
              <a:pPr eaLnBrk="1" hangingPunct="1"/>
              <a:t>23</a:t>
            </a:fld>
            <a:endParaRPr lang="en-US" altLang="en-US" sz="900">
              <a:cs typeface="Times New Roman" panose="02020603050405020304" pitchFamily="18" charset="0"/>
            </a:endParaRPr>
          </a:p>
        </p:txBody>
      </p:sp>
      <p:sp>
        <p:nvSpPr>
          <p:cNvPr id="2751490" name="Rectangle 2">
            <a:extLst>
              <a:ext uri="{FF2B5EF4-FFF2-40B4-BE49-F238E27FC236}">
                <a16:creationId xmlns:a16="http://schemas.microsoft.com/office/drawing/2014/main" id="{A6B2F924-7EFD-B210-E3AD-7C11EDEE3B5D}"/>
              </a:ext>
            </a:extLst>
          </p:cNvPr>
          <p:cNvSpPr>
            <a:spLocks noGrp="1" noChangeArrowheads="1"/>
          </p:cNvSpPr>
          <p:nvPr>
            <p:ph type="title"/>
          </p:nvPr>
        </p:nvSpPr>
        <p:spPr>
          <a:xfrm>
            <a:off x="838200" y="365125"/>
            <a:ext cx="8053552" cy="1325563"/>
          </a:xfrm>
        </p:spPr>
        <p:txBody>
          <a:bodyPr>
            <a:normAutofit/>
          </a:bodyPr>
          <a:lstStyle/>
          <a:p>
            <a:pPr algn="ctr" eaLnBrk="1" hangingPunct="1">
              <a:defRPr/>
            </a:pPr>
            <a:r>
              <a:rPr lang="en-US" sz="2800" b="1" dirty="0">
                <a:solidFill>
                  <a:srgbClr val="00B0F0"/>
                </a:solidFill>
                <a:latin typeface="Times New Roman" panose="02020603050405020304" pitchFamily="18" charset="0"/>
                <a:cs typeface="Times New Roman" panose="02020603050405020304" pitchFamily="18" charset="0"/>
              </a:rPr>
              <a:t>The “Big Five”</a:t>
            </a:r>
          </a:p>
        </p:txBody>
      </p:sp>
      <p:grpSp>
        <p:nvGrpSpPr>
          <p:cNvPr id="2" name="Group 17">
            <a:extLst>
              <a:ext uri="{FF2B5EF4-FFF2-40B4-BE49-F238E27FC236}">
                <a16:creationId xmlns:a16="http://schemas.microsoft.com/office/drawing/2014/main" id="{81E7CCF1-EE23-0708-4093-1B62659544DA}"/>
              </a:ext>
            </a:extLst>
          </p:cNvPr>
          <p:cNvGrpSpPr>
            <a:grpSpLocks/>
          </p:cNvGrpSpPr>
          <p:nvPr/>
        </p:nvGrpSpPr>
        <p:grpSpPr bwMode="auto">
          <a:xfrm>
            <a:off x="2130426" y="1550989"/>
            <a:ext cx="7927975" cy="3889375"/>
            <a:chOff x="382" y="778"/>
            <a:chExt cx="4994" cy="2450"/>
          </a:xfrm>
        </p:grpSpPr>
        <p:sp>
          <p:nvSpPr>
            <p:cNvPr id="22534" name="Oval 11">
              <a:extLst>
                <a:ext uri="{FF2B5EF4-FFF2-40B4-BE49-F238E27FC236}">
                  <a16:creationId xmlns:a16="http://schemas.microsoft.com/office/drawing/2014/main" id="{5E739E10-D60F-81F1-372A-6667570464FC}"/>
                </a:ext>
              </a:extLst>
            </p:cNvPr>
            <p:cNvSpPr>
              <a:spLocks noChangeArrowheads="1"/>
            </p:cNvSpPr>
            <p:nvPr/>
          </p:nvSpPr>
          <p:spPr bwMode="auto">
            <a:xfrm>
              <a:off x="820" y="925"/>
              <a:ext cx="4124" cy="2246"/>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endParaRPr lang="en-GB" altLang="en-US"/>
            </a:p>
          </p:txBody>
        </p:sp>
        <p:sp>
          <p:nvSpPr>
            <p:cNvPr id="22535" name="AutoShape 12">
              <a:extLst>
                <a:ext uri="{FF2B5EF4-FFF2-40B4-BE49-F238E27FC236}">
                  <a16:creationId xmlns:a16="http://schemas.microsoft.com/office/drawing/2014/main" id="{CD72DB06-E072-0566-E721-1978C3771B5A}"/>
                </a:ext>
              </a:extLst>
            </p:cNvPr>
            <p:cNvSpPr>
              <a:spLocks noChangeArrowheads="1"/>
            </p:cNvSpPr>
            <p:nvPr/>
          </p:nvSpPr>
          <p:spPr bwMode="auto">
            <a:xfrm>
              <a:off x="2202" y="778"/>
              <a:ext cx="1344" cy="434"/>
            </a:xfrm>
            <a:prstGeom prst="roundRect">
              <a:avLst>
                <a:gd name="adj" fmla="val 9065"/>
              </a:avLst>
            </a:prstGeom>
            <a:gradFill rotWithShape="1">
              <a:gsLst>
                <a:gs pos="0">
                  <a:srgbClr val="EAD596"/>
                </a:gs>
                <a:gs pos="100000">
                  <a:srgbClr val="CC9900"/>
                </a:gs>
              </a:gsLst>
              <a:lin ang="5400000" scaled="1"/>
            </a:gradFill>
            <a:ln w="50800" algn="ctr">
              <a:solidFill>
                <a:srgbClr val="CC99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Extraversion</a:t>
              </a:r>
            </a:p>
          </p:txBody>
        </p:sp>
        <p:sp>
          <p:nvSpPr>
            <p:cNvPr id="22536" name="AutoShape 13" descr="brownfill01">
              <a:extLst>
                <a:ext uri="{FF2B5EF4-FFF2-40B4-BE49-F238E27FC236}">
                  <a16:creationId xmlns:a16="http://schemas.microsoft.com/office/drawing/2014/main" id="{32A8FD0C-B755-552B-92C4-96BF37FAFDFC}"/>
                </a:ext>
              </a:extLst>
            </p:cNvPr>
            <p:cNvSpPr>
              <a:spLocks noChangeArrowheads="1"/>
            </p:cNvSpPr>
            <p:nvPr/>
          </p:nvSpPr>
          <p:spPr bwMode="auto">
            <a:xfrm>
              <a:off x="4032" y="1726"/>
              <a:ext cx="1344" cy="433"/>
            </a:xfrm>
            <a:prstGeom prst="roundRect">
              <a:avLst>
                <a:gd name="adj" fmla="val 8269"/>
              </a:avLst>
            </a:prstGeom>
            <a:blipFill dpi="0" rotWithShape="1">
              <a:blip r:embed="rId3"/>
              <a:srcRect/>
              <a:stretch>
                <a:fillRect/>
              </a:stretch>
            </a:blipFill>
            <a:ln w="5080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Emotional stability/ Neuroticism</a:t>
              </a:r>
            </a:p>
          </p:txBody>
        </p:sp>
        <p:sp>
          <p:nvSpPr>
            <p:cNvPr id="22537" name="AutoShape 14" descr="greenfill01">
              <a:extLst>
                <a:ext uri="{FF2B5EF4-FFF2-40B4-BE49-F238E27FC236}">
                  <a16:creationId xmlns:a16="http://schemas.microsoft.com/office/drawing/2014/main" id="{8AD26002-564C-78A0-C209-2ADF45E5042B}"/>
                </a:ext>
              </a:extLst>
            </p:cNvPr>
            <p:cNvSpPr>
              <a:spLocks noChangeArrowheads="1"/>
            </p:cNvSpPr>
            <p:nvPr/>
          </p:nvSpPr>
          <p:spPr bwMode="auto">
            <a:xfrm>
              <a:off x="960" y="2794"/>
              <a:ext cx="1344" cy="434"/>
            </a:xfrm>
            <a:prstGeom prst="roundRect">
              <a:avLst>
                <a:gd name="adj" fmla="val 10870"/>
              </a:avLst>
            </a:prstGeom>
            <a:blipFill dpi="0" rotWithShape="1">
              <a:blip r:embed="rId4"/>
              <a:srcRect/>
              <a:stretch>
                <a:fillRect/>
              </a:stretch>
            </a:blipFill>
            <a:ln w="50800" algn="ctr">
              <a:solidFill>
                <a:srgbClr val="65CD65"/>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Agreeableness</a:t>
              </a:r>
            </a:p>
          </p:txBody>
        </p:sp>
        <p:sp>
          <p:nvSpPr>
            <p:cNvPr id="22538" name="AutoShape 15" descr="bluefill01">
              <a:extLst>
                <a:ext uri="{FF2B5EF4-FFF2-40B4-BE49-F238E27FC236}">
                  <a16:creationId xmlns:a16="http://schemas.microsoft.com/office/drawing/2014/main" id="{EB15ED10-1CAF-2D17-2870-6BCAC3808D6D}"/>
                </a:ext>
              </a:extLst>
            </p:cNvPr>
            <p:cNvSpPr>
              <a:spLocks noChangeArrowheads="1"/>
            </p:cNvSpPr>
            <p:nvPr/>
          </p:nvSpPr>
          <p:spPr bwMode="auto">
            <a:xfrm>
              <a:off x="3456" y="2794"/>
              <a:ext cx="1344" cy="434"/>
            </a:xfrm>
            <a:prstGeom prst="roundRect">
              <a:avLst>
                <a:gd name="adj" fmla="val 10630"/>
              </a:avLst>
            </a:prstGeom>
            <a:blipFill dpi="0" rotWithShape="1">
              <a:blip r:embed="rId5"/>
              <a:srcRect/>
              <a:stretch>
                <a:fillRect/>
              </a:stretch>
            </a:blipFill>
            <a:ln w="5080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Openness to experience</a:t>
              </a:r>
            </a:p>
          </p:txBody>
        </p:sp>
        <p:sp>
          <p:nvSpPr>
            <p:cNvPr id="22539" name="AutoShape 16" descr="purplefill01">
              <a:extLst>
                <a:ext uri="{FF2B5EF4-FFF2-40B4-BE49-F238E27FC236}">
                  <a16:creationId xmlns:a16="http://schemas.microsoft.com/office/drawing/2014/main" id="{56890358-11DD-D195-A6F4-D7C01B9B1C17}"/>
                </a:ext>
              </a:extLst>
            </p:cNvPr>
            <p:cNvSpPr>
              <a:spLocks noChangeArrowheads="1"/>
            </p:cNvSpPr>
            <p:nvPr/>
          </p:nvSpPr>
          <p:spPr bwMode="auto">
            <a:xfrm>
              <a:off x="382" y="1726"/>
              <a:ext cx="1346" cy="433"/>
            </a:xfrm>
            <a:prstGeom prst="roundRect">
              <a:avLst>
                <a:gd name="adj" fmla="val 9671"/>
              </a:avLst>
            </a:prstGeom>
            <a:blipFill dpi="0" rotWithShape="1">
              <a:blip r:embed="rId6"/>
              <a:srcRect/>
              <a:stretch>
                <a:fillRect/>
              </a:stretch>
            </a:blipFill>
            <a:ln w="50800" algn="ctr">
              <a:solidFill>
                <a:srgbClr val="AB439C"/>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Conscientiousness</a:t>
              </a:r>
            </a:p>
          </p:txBody>
        </p:sp>
      </p:grpSp>
      <p:sp>
        <p:nvSpPr>
          <p:cNvPr id="3" name="Rectangle 2">
            <a:extLst>
              <a:ext uri="{FF2B5EF4-FFF2-40B4-BE49-F238E27FC236}">
                <a16:creationId xmlns:a16="http://schemas.microsoft.com/office/drawing/2014/main" id="{E5A4617B-3C5D-A09E-6ABD-4BD419088AA0}"/>
              </a:ext>
            </a:extLst>
          </p:cNvPr>
          <p:cNvSpPr/>
          <p:nvPr/>
        </p:nvSpPr>
        <p:spPr>
          <a:xfrm>
            <a:off x="942308" y="63391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8D079BAD-C767-E533-EC8C-8AE29651479D}"/>
              </a:ext>
            </a:extLst>
          </p:cNvPr>
          <p:cNvSpPr txBox="1"/>
          <p:nvPr/>
        </p:nvSpPr>
        <p:spPr>
          <a:xfrm>
            <a:off x="1153149" y="6744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D57A748F-39F2-5699-5F37-645907B129DF}"/>
              </a:ext>
            </a:extLst>
          </p:cNvPr>
          <p:cNvSpPr txBox="1"/>
          <p:nvPr/>
        </p:nvSpPr>
        <p:spPr>
          <a:xfrm>
            <a:off x="1214179" y="93030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051298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edge">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Footer Placeholder 2">
            <a:extLst>
              <a:ext uri="{FF2B5EF4-FFF2-40B4-BE49-F238E27FC236}">
                <a16:creationId xmlns:a16="http://schemas.microsoft.com/office/drawing/2014/main" id="{7B7B7746-48E9-904D-E540-DAFD326E633D}"/>
              </a:ext>
            </a:extLst>
          </p:cNvPr>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p>
        </p:txBody>
      </p:sp>
      <p:sp>
        <p:nvSpPr>
          <p:cNvPr id="23555" name="Slide Number Placeholder 3">
            <a:extLst>
              <a:ext uri="{FF2B5EF4-FFF2-40B4-BE49-F238E27FC236}">
                <a16:creationId xmlns:a16="http://schemas.microsoft.com/office/drawing/2014/main" id="{78AE64F3-25E0-CF3C-3E7E-29E56DE3B579}"/>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cs typeface="Times New Roman" panose="02020603050405020304" pitchFamily="18" charset="0"/>
              </a:rPr>
              <a:t>6–</a:t>
            </a:r>
            <a:fld id="{39398821-DFF3-4900-B1A5-71882DBF73FB}" type="slidenum">
              <a:rPr lang="en-US" altLang="en-US" sz="900">
                <a:cs typeface="Times New Roman" panose="02020603050405020304" pitchFamily="18" charset="0"/>
              </a:rPr>
              <a:pPr eaLnBrk="1" hangingPunct="1"/>
              <a:t>24</a:t>
            </a:fld>
            <a:endParaRPr lang="en-US" altLang="en-US" sz="900">
              <a:cs typeface="Times New Roman" panose="02020603050405020304" pitchFamily="18" charset="0"/>
            </a:endParaRPr>
          </a:p>
        </p:txBody>
      </p:sp>
      <p:sp>
        <p:nvSpPr>
          <p:cNvPr id="2755586" name="Rectangle 2">
            <a:extLst>
              <a:ext uri="{FF2B5EF4-FFF2-40B4-BE49-F238E27FC236}">
                <a16:creationId xmlns:a16="http://schemas.microsoft.com/office/drawing/2014/main" id="{4E51A3B1-8FD1-6B42-83DB-F349FBAAC21A}"/>
              </a:ext>
            </a:extLst>
          </p:cNvPr>
          <p:cNvSpPr>
            <a:spLocks noGrp="1" noChangeArrowheads="1"/>
          </p:cNvSpPr>
          <p:nvPr>
            <p:ph type="title"/>
          </p:nvPr>
        </p:nvSpPr>
        <p:spPr>
          <a:xfrm>
            <a:off x="2452689" y="366714"/>
            <a:ext cx="7286625" cy="625475"/>
          </a:xfrm>
        </p:spPr>
        <p:txBody>
          <a:bodyPr>
            <a:normAutofit fontScale="90000"/>
          </a:bodyPr>
          <a:lstStyle/>
          <a:p>
            <a:pPr algn="ctr" eaLnBrk="1" hangingPunct="1">
              <a:defRPr/>
            </a:pPr>
            <a:r>
              <a:rPr lang="en-US" dirty="0"/>
              <a:t>Work Samples and Simulations</a:t>
            </a:r>
          </a:p>
        </p:txBody>
      </p:sp>
      <p:grpSp>
        <p:nvGrpSpPr>
          <p:cNvPr id="2" name="Group 13">
            <a:extLst>
              <a:ext uri="{FF2B5EF4-FFF2-40B4-BE49-F238E27FC236}">
                <a16:creationId xmlns:a16="http://schemas.microsoft.com/office/drawing/2014/main" id="{DE6F88D9-7D02-9022-C316-7523FA264F4F}"/>
              </a:ext>
            </a:extLst>
          </p:cNvPr>
          <p:cNvGrpSpPr>
            <a:grpSpLocks/>
          </p:cNvGrpSpPr>
          <p:nvPr/>
        </p:nvGrpSpPr>
        <p:grpSpPr bwMode="auto">
          <a:xfrm>
            <a:off x="2163764" y="1600201"/>
            <a:ext cx="7862887" cy="3203575"/>
            <a:chOff x="404" y="1296"/>
            <a:chExt cx="4953" cy="1730"/>
          </a:xfrm>
        </p:grpSpPr>
        <p:sp>
          <p:nvSpPr>
            <p:cNvPr id="23558" name="AutoShape 14" descr="brownfill01">
              <a:extLst>
                <a:ext uri="{FF2B5EF4-FFF2-40B4-BE49-F238E27FC236}">
                  <a16:creationId xmlns:a16="http://schemas.microsoft.com/office/drawing/2014/main" id="{562A3F75-0C2D-16EA-296B-87C4D7A84A28}"/>
                </a:ext>
              </a:extLst>
            </p:cNvPr>
            <p:cNvSpPr>
              <a:spLocks noChangeArrowheads="1"/>
            </p:cNvSpPr>
            <p:nvPr/>
          </p:nvSpPr>
          <p:spPr bwMode="auto">
            <a:xfrm>
              <a:off x="404" y="2438"/>
              <a:ext cx="1094" cy="588"/>
            </a:xfrm>
            <a:prstGeom prst="roundRect">
              <a:avLst>
                <a:gd name="adj" fmla="val 8361"/>
              </a:avLst>
            </a:prstGeom>
            <a:blipFill dpi="0" rotWithShape="1">
              <a:blip r:embed="rId3"/>
              <a:srcRect/>
              <a:stretch>
                <a:fillRect/>
              </a:stretch>
            </a:blipFill>
            <a:ln w="5715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spcBef>
                  <a:spcPct val="20000"/>
                </a:spcBef>
              </a:pPr>
              <a:r>
                <a:rPr lang="en-US" altLang="en-US" sz="1800">
                  <a:latin typeface="Franklin Gothic Medium" panose="020B0603020102020204" pitchFamily="34" charset="0"/>
                </a:rPr>
                <a:t>Work </a:t>
              </a:r>
              <a:br>
                <a:rPr lang="en-US" altLang="en-US" sz="1800">
                  <a:latin typeface="Franklin Gothic Medium" panose="020B0603020102020204" pitchFamily="34" charset="0"/>
                </a:rPr>
              </a:br>
              <a:r>
                <a:rPr lang="en-US" altLang="en-US" sz="1800">
                  <a:latin typeface="Franklin Gothic Medium" panose="020B0603020102020204" pitchFamily="34" charset="0"/>
                </a:rPr>
                <a:t>samples</a:t>
              </a:r>
            </a:p>
          </p:txBody>
        </p:sp>
        <p:sp>
          <p:nvSpPr>
            <p:cNvPr id="23559" name="AutoShape 15" descr="purplefill01">
              <a:extLst>
                <a:ext uri="{FF2B5EF4-FFF2-40B4-BE49-F238E27FC236}">
                  <a16:creationId xmlns:a16="http://schemas.microsoft.com/office/drawing/2014/main" id="{479F9AFC-F3A3-E3D1-6A73-1858F9BE40AE}"/>
                </a:ext>
              </a:extLst>
            </p:cNvPr>
            <p:cNvSpPr>
              <a:spLocks noChangeArrowheads="1"/>
            </p:cNvSpPr>
            <p:nvPr/>
          </p:nvSpPr>
          <p:spPr bwMode="auto">
            <a:xfrm>
              <a:off x="1696" y="2437"/>
              <a:ext cx="1094" cy="588"/>
            </a:xfrm>
            <a:prstGeom prst="roundRect">
              <a:avLst>
                <a:gd name="adj" fmla="val 9463"/>
              </a:avLst>
            </a:prstGeom>
            <a:blipFill dpi="0" rotWithShape="1">
              <a:blip r:embed="rId4"/>
              <a:srcRect/>
              <a:stretch>
                <a:fillRect/>
              </a:stretch>
            </a:blipFill>
            <a:ln w="57150" algn="ctr">
              <a:solidFill>
                <a:srgbClr val="AB439C"/>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Management assessment centers</a:t>
              </a:r>
            </a:p>
          </p:txBody>
        </p:sp>
        <p:sp>
          <p:nvSpPr>
            <p:cNvPr id="23560" name="AutoShape 16" descr="greenfill01">
              <a:extLst>
                <a:ext uri="{FF2B5EF4-FFF2-40B4-BE49-F238E27FC236}">
                  <a16:creationId xmlns:a16="http://schemas.microsoft.com/office/drawing/2014/main" id="{8AF7678B-86AB-4C86-07AF-96E69A34E13D}"/>
                </a:ext>
              </a:extLst>
            </p:cNvPr>
            <p:cNvSpPr>
              <a:spLocks noChangeArrowheads="1"/>
            </p:cNvSpPr>
            <p:nvPr/>
          </p:nvSpPr>
          <p:spPr bwMode="auto">
            <a:xfrm>
              <a:off x="2963" y="2437"/>
              <a:ext cx="1094" cy="586"/>
            </a:xfrm>
            <a:prstGeom prst="roundRect">
              <a:avLst>
                <a:gd name="adj" fmla="val 7120"/>
              </a:avLst>
            </a:prstGeom>
            <a:blipFill dpi="0" rotWithShape="1">
              <a:blip r:embed="rId5"/>
              <a:srcRect/>
              <a:stretch>
                <a:fillRect/>
              </a:stretch>
            </a:blipFill>
            <a:ln w="57150" algn="ctr">
              <a:solidFill>
                <a:srgbClr val="65CD65"/>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Video-based situational testing</a:t>
              </a:r>
            </a:p>
          </p:txBody>
        </p:sp>
        <p:cxnSp>
          <p:nvCxnSpPr>
            <p:cNvPr id="23561" name="AutoShape 17">
              <a:extLst>
                <a:ext uri="{FF2B5EF4-FFF2-40B4-BE49-F238E27FC236}">
                  <a16:creationId xmlns:a16="http://schemas.microsoft.com/office/drawing/2014/main" id="{609A3C4D-600A-5B6B-B359-089815559099}"/>
                </a:ext>
              </a:extLst>
            </p:cNvPr>
            <p:cNvCxnSpPr>
              <a:cxnSpLocks noChangeShapeType="1"/>
              <a:stCxn id="23562" idx="2"/>
              <a:endCxn id="23558" idx="0"/>
            </p:cNvCxnSpPr>
            <p:nvPr/>
          </p:nvCxnSpPr>
          <p:spPr bwMode="auto">
            <a:xfrm rot="5400000">
              <a:off x="1611" y="1150"/>
              <a:ext cx="610" cy="1929"/>
            </a:xfrm>
            <a:prstGeom prst="bentConnector3">
              <a:avLst>
                <a:gd name="adj1" fmla="val 50000"/>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23562" name="AutoShape 18">
              <a:extLst>
                <a:ext uri="{FF2B5EF4-FFF2-40B4-BE49-F238E27FC236}">
                  <a16:creationId xmlns:a16="http://schemas.microsoft.com/office/drawing/2014/main" id="{073FB18D-DCE5-C676-7B24-5EB336844D7F}"/>
                </a:ext>
              </a:extLst>
            </p:cNvPr>
            <p:cNvSpPr>
              <a:spLocks noChangeArrowheads="1"/>
            </p:cNvSpPr>
            <p:nvPr/>
          </p:nvSpPr>
          <p:spPr bwMode="auto">
            <a:xfrm>
              <a:off x="1613" y="1296"/>
              <a:ext cx="2534" cy="496"/>
            </a:xfrm>
            <a:prstGeom prst="roundRect">
              <a:avLst>
                <a:gd name="adj" fmla="val 12259"/>
              </a:avLst>
            </a:prstGeom>
            <a:gradFill rotWithShape="1">
              <a:gsLst>
                <a:gs pos="0">
                  <a:srgbClr val="EAD596"/>
                </a:gs>
                <a:gs pos="100000">
                  <a:srgbClr val="CC9900"/>
                </a:gs>
              </a:gsLst>
              <a:lin ang="5400000" scaled="1"/>
            </a:gradFill>
            <a:ln w="57150">
              <a:solidFill>
                <a:srgbClr val="CC99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Measuring Work Performance Directly</a:t>
              </a:r>
            </a:p>
          </p:txBody>
        </p:sp>
        <p:cxnSp>
          <p:nvCxnSpPr>
            <p:cNvPr id="23563" name="AutoShape 19">
              <a:extLst>
                <a:ext uri="{FF2B5EF4-FFF2-40B4-BE49-F238E27FC236}">
                  <a16:creationId xmlns:a16="http://schemas.microsoft.com/office/drawing/2014/main" id="{FF6B4380-9530-B166-5DFB-C1686B68488D}"/>
                </a:ext>
              </a:extLst>
            </p:cNvPr>
            <p:cNvCxnSpPr>
              <a:cxnSpLocks noChangeShapeType="1"/>
              <a:stCxn id="23562" idx="2"/>
              <a:endCxn id="23559" idx="0"/>
            </p:cNvCxnSpPr>
            <p:nvPr/>
          </p:nvCxnSpPr>
          <p:spPr bwMode="auto">
            <a:xfrm rot="5400000">
              <a:off x="2257" y="1796"/>
              <a:ext cx="609" cy="637"/>
            </a:xfrm>
            <a:prstGeom prst="bentConnector3">
              <a:avLst>
                <a:gd name="adj1" fmla="val 49917"/>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23564" name="AutoShape 20">
              <a:extLst>
                <a:ext uri="{FF2B5EF4-FFF2-40B4-BE49-F238E27FC236}">
                  <a16:creationId xmlns:a16="http://schemas.microsoft.com/office/drawing/2014/main" id="{09BFF472-5379-2A11-A144-2FE07A9F24BC}"/>
                </a:ext>
              </a:extLst>
            </p:cNvPr>
            <p:cNvCxnSpPr>
              <a:cxnSpLocks noChangeShapeType="1"/>
              <a:stCxn id="23562" idx="2"/>
              <a:endCxn id="23560" idx="0"/>
            </p:cNvCxnSpPr>
            <p:nvPr/>
          </p:nvCxnSpPr>
          <p:spPr bwMode="auto">
            <a:xfrm rot="16200000" flipH="1">
              <a:off x="2890" y="1800"/>
              <a:ext cx="609" cy="630"/>
            </a:xfrm>
            <a:prstGeom prst="bentConnector3">
              <a:avLst>
                <a:gd name="adj1" fmla="val 49917"/>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23565" name="AutoShape 21" descr="bluefill01">
              <a:extLst>
                <a:ext uri="{FF2B5EF4-FFF2-40B4-BE49-F238E27FC236}">
                  <a16:creationId xmlns:a16="http://schemas.microsoft.com/office/drawing/2014/main" id="{8E4E485A-5CA8-337E-0E88-BD057E2A2372}"/>
                </a:ext>
              </a:extLst>
            </p:cNvPr>
            <p:cNvSpPr>
              <a:spLocks noChangeArrowheads="1"/>
            </p:cNvSpPr>
            <p:nvPr/>
          </p:nvSpPr>
          <p:spPr bwMode="auto">
            <a:xfrm>
              <a:off x="4263" y="2438"/>
              <a:ext cx="1094" cy="586"/>
            </a:xfrm>
            <a:prstGeom prst="roundRect">
              <a:avLst>
                <a:gd name="adj" fmla="val 7120"/>
              </a:avLst>
            </a:prstGeom>
            <a:blipFill dpi="0" rotWithShape="1">
              <a:blip r:embed="rId6"/>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dirty="0">
                  <a:latin typeface="Franklin Gothic Medium" panose="020B0603020102020204" pitchFamily="34" charset="0"/>
                </a:rPr>
                <a:t>Miniature job training and evaluation</a:t>
              </a:r>
            </a:p>
          </p:txBody>
        </p:sp>
        <p:cxnSp>
          <p:nvCxnSpPr>
            <p:cNvPr id="23566" name="AutoShape 22">
              <a:extLst>
                <a:ext uri="{FF2B5EF4-FFF2-40B4-BE49-F238E27FC236}">
                  <a16:creationId xmlns:a16="http://schemas.microsoft.com/office/drawing/2014/main" id="{77DA2346-F238-C6EC-0C01-F77614DBC791}"/>
                </a:ext>
              </a:extLst>
            </p:cNvPr>
            <p:cNvCxnSpPr>
              <a:cxnSpLocks noChangeShapeType="1"/>
              <a:stCxn id="23562" idx="2"/>
              <a:endCxn id="23565" idx="0"/>
            </p:cNvCxnSpPr>
            <p:nvPr/>
          </p:nvCxnSpPr>
          <p:spPr bwMode="auto">
            <a:xfrm rot="16200000" flipH="1">
              <a:off x="3540" y="1150"/>
              <a:ext cx="610" cy="1930"/>
            </a:xfrm>
            <a:prstGeom prst="bentConnector3">
              <a:avLst>
                <a:gd name="adj1" fmla="val 50000"/>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grpSp>
    </p:spTree>
    <p:extLst>
      <p:ext uri="{BB962C8B-B14F-4D97-AF65-F5344CB8AC3E}">
        <p14:creationId xmlns:p14="http://schemas.microsoft.com/office/powerpoint/2010/main" val="51280973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4336" y="1809465"/>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Using Work Sampling for Employee Selection</a:t>
            </a:r>
          </a:p>
          <a:p>
            <a:pPr marR="0" lvl="0" algn="l" defTabSz="914400" rtl="0" eaLnBrk="1" fontAlgn="auto" latinLnBrk="0" hangingPunct="1">
              <a:lnSpc>
                <a:spcPct val="90000"/>
              </a:lnSpc>
              <a:spcBef>
                <a:spcPct val="40000"/>
              </a:spcBef>
              <a:spcAft>
                <a:spcPts val="0"/>
              </a:spcAft>
              <a:buClrTx/>
              <a:buSzTx/>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work sampling technique tries to predict job performance by requiring job candidates to perform one or more samples of the job s tasks.</a:t>
            </a:r>
          </a:p>
          <a:p>
            <a:pPr marR="0" lvl="0" algn="l" defTabSz="914400" rtl="0" eaLnBrk="1" fontAlgn="auto" latinLnBrk="0" hangingPunct="1">
              <a:lnSpc>
                <a:spcPct val="90000"/>
              </a:lnSpc>
              <a:spcBef>
                <a:spcPct val="40000"/>
              </a:spcBef>
              <a:spcAft>
                <a:spcPts val="0"/>
              </a:spcAft>
              <a:buClrTx/>
              <a:buSzTx/>
              <a:tabLst/>
              <a:defRPr/>
            </a:pPr>
            <a:r>
              <a:rPr lang="en-US" sz="2800" dirty="0">
                <a:solidFill>
                  <a:schemeClr val="tx1"/>
                </a:solidFill>
              </a:rPr>
              <a:t>Work sampling has several advantages. It measures actual job tasks, so its harder to fake answers. The work sample s content the actual tasks the person must perform is not as likely to be unfair to minorities.</a:t>
            </a:r>
            <a:endPar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887696"/>
            <a:ext cx="6675095"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Work Samples and Simulations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82310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86368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1949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7768292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4336" y="1809465"/>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lang="en-US" sz="2800" dirty="0">
                <a:solidFill>
                  <a:schemeClr val="tx1"/>
                </a:solidFill>
              </a:rPr>
              <a:t>Management Assessment Centers</a:t>
            </a:r>
          </a:p>
          <a:p>
            <a:pPr marR="0" lvl="0" algn="l" defTabSz="914400" rtl="0" eaLnBrk="1" fontAlgn="auto" latinLnBrk="0" hangingPunct="1">
              <a:lnSpc>
                <a:spcPct val="90000"/>
              </a:lnSpc>
              <a:spcBef>
                <a:spcPct val="40000"/>
              </a:spcBef>
              <a:spcAft>
                <a:spcPts val="0"/>
              </a:spcAft>
              <a:buClrTx/>
              <a:buSzTx/>
              <a:tabLst/>
              <a:defRPr/>
            </a:pPr>
            <a:r>
              <a:rPr lang="en-US" sz="2800" dirty="0">
                <a:solidFill>
                  <a:schemeClr val="tx1"/>
                </a:solidFill>
              </a:rPr>
              <a:t>A management assessment center is a 2- to 3-day simulation in which 10 to 12 candidates perform realistic management tasks (like making presentations) under the observation of experts who appraise each candidate s leadership potential.</a:t>
            </a:r>
          </a:p>
          <a:p>
            <a:pPr marL="457200" marR="0" lvl="0" indent="-4572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rPr>
              <a:t>Video-Based Situational Testing</a:t>
            </a:r>
          </a:p>
          <a:p>
            <a:pPr marR="0" lvl="0" algn="l" defTabSz="914400" rtl="0" eaLnBrk="1" fontAlgn="auto" latinLnBrk="0" hangingPunct="1">
              <a:lnSpc>
                <a:spcPct val="90000"/>
              </a:lnSpc>
              <a:spcBef>
                <a:spcPct val="40000"/>
              </a:spcBef>
              <a:spcAft>
                <a:spcPts val="0"/>
              </a:spcAft>
              <a:buClrTx/>
              <a:buSzTx/>
              <a:tabLst/>
              <a:defRPr/>
            </a:pPr>
            <a:r>
              <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rPr>
              <a:t>Situational tests require examinees to respond to situations representative of the job. Work sampling and some assessment center tasks (such as in baskets) fall in this category.</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887696"/>
            <a:ext cx="6675095"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Work Samples and Simulations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82310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86368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1949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14811002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4336" y="1809465"/>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lang="en-US" sz="2800" dirty="0">
                <a:solidFill>
                  <a:schemeClr val="tx1"/>
                </a:solidFill>
              </a:rPr>
              <a:t>The Miniature Job Training and Evaluation Approach</a:t>
            </a:r>
          </a:p>
          <a:p>
            <a:pPr marR="0" lvl="0" algn="l" defTabSz="914400" rtl="0" eaLnBrk="1" fontAlgn="auto" latinLnBrk="0" hangingPunct="1">
              <a:lnSpc>
                <a:spcPct val="90000"/>
              </a:lnSpc>
              <a:spcBef>
                <a:spcPct val="40000"/>
              </a:spcBef>
              <a:spcAft>
                <a:spcPts val="0"/>
              </a:spcAft>
              <a:buClrTx/>
              <a:buSzTx/>
              <a:tabLst/>
              <a:defRPr/>
            </a:pPr>
            <a:r>
              <a:rPr lang="en-US" sz="2800" dirty="0">
                <a:solidFill>
                  <a:schemeClr val="tx1"/>
                </a:solidFill>
              </a:rPr>
              <a:t>Miniature job training and evaluation means training candidates to perform several of the job's tasks, and then evaluating the candidate's performance prior to hire. The approach assumes that a person who demonstrates that he or she can learn and perform the sample of tasks will be able to learn and perform the job itself.</a:t>
            </a:r>
          </a:p>
          <a:p>
            <a:pPr marR="0" lvl="0" algn="l" defTabSz="914400" rtl="0" eaLnBrk="1" fontAlgn="auto" latinLnBrk="0" hangingPunct="1">
              <a:lnSpc>
                <a:spcPct val="90000"/>
              </a:lnSpc>
              <a:spcBef>
                <a:spcPct val="40000"/>
              </a:spcBef>
              <a:spcAft>
                <a:spcPts val="0"/>
              </a:spcAft>
              <a:buClrTx/>
              <a:buSzTx/>
              <a:tabLst/>
              <a:defRPr/>
            </a:pPr>
            <a:endPar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887696"/>
            <a:ext cx="6675095"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Work Samples and Simulations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82310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86368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1949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12305928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4336" y="1809465"/>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Investigations and Checks</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Reference checks</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Background employment checks</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Criminal records</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Driving records</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Credit checks</a:t>
            </a:r>
          </a:p>
          <a:p>
            <a:pPr marL="228600" marR="0" lvl="0"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Why?</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To verify factual information provided by applicants</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To uncover damaging information</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887696"/>
            <a:ext cx="6675095"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Background Investigations and Other Selection Methods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82310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86368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1949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33010918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Footer Placeholder 2">
            <a:extLst>
              <a:ext uri="{FF2B5EF4-FFF2-40B4-BE49-F238E27FC236}">
                <a16:creationId xmlns:a16="http://schemas.microsoft.com/office/drawing/2014/main" id="{B8210BC5-F3CB-3E8C-7D03-D5227B128988}"/>
              </a:ext>
            </a:extLst>
          </p:cNvPr>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p>
        </p:txBody>
      </p:sp>
      <p:sp>
        <p:nvSpPr>
          <p:cNvPr id="27651" name="Slide Number Placeholder 3">
            <a:extLst>
              <a:ext uri="{FF2B5EF4-FFF2-40B4-BE49-F238E27FC236}">
                <a16:creationId xmlns:a16="http://schemas.microsoft.com/office/drawing/2014/main" id="{7655E797-094C-0DC3-123F-0C049BA7CCE2}"/>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cs typeface="Times New Roman" panose="02020603050405020304" pitchFamily="18" charset="0"/>
              </a:rPr>
              <a:t>6–</a:t>
            </a:r>
            <a:fld id="{55279D08-C75D-4923-8A7D-A39031CAD6A5}" type="slidenum">
              <a:rPr lang="en-US" altLang="en-US" sz="900">
                <a:cs typeface="Times New Roman" panose="02020603050405020304" pitchFamily="18" charset="0"/>
              </a:rPr>
              <a:pPr eaLnBrk="1" hangingPunct="1"/>
              <a:t>29</a:t>
            </a:fld>
            <a:endParaRPr lang="en-US" altLang="en-US" sz="900">
              <a:cs typeface="Times New Roman" panose="02020603050405020304" pitchFamily="18" charset="0"/>
            </a:endParaRPr>
          </a:p>
        </p:txBody>
      </p:sp>
      <p:sp>
        <p:nvSpPr>
          <p:cNvPr id="2763778" name="Rectangle 2">
            <a:extLst>
              <a:ext uri="{FF2B5EF4-FFF2-40B4-BE49-F238E27FC236}">
                <a16:creationId xmlns:a16="http://schemas.microsoft.com/office/drawing/2014/main" id="{0CD66E4D-5B58-B5A8-53E0-15CC27FDB49E}"/>
              </a:ext>
            </a:extLst>
          </p:cNvPr>
          <p:cNvSpPr>
            <a:spLocks noGrp="1" noChangeArrowheads="1"/>
          </p:cNvSpPr>
          <p:nvPr>
            <p:ph type="title"/>
          </p:nvPr>
        </p:nvSpPr>
        <p:spPr>
          <a:xfrm>
            <a:off x="2333714" y="598549"/>
            <a:ext cx="7237324" cy="1112838"/>
          </a:xfrm>
        </p:spPr>
        <p:txBody>
          <a:bodyPr>
            <a:noAutofit/>
          </a:bodyPr>
          <a:lstStyle/>
          <a:p>
            <a:pPr eaLnBrk="1" hangingPunct="1">
              <a:defRPr/>
            </a:pPr>
            <a:r>
              <a:rPr lang="en-US" sz="2800" b="1" dirty="0">
                <a:solidFill>
                  <a:srgbClr val="00B0F0"/>
                </a:solidFill>
                <a:latin typeface="Times New Roman" panose="02020603050405020304" pitchFamily="18" charset="0"/>
                <a:cs typeface="Times New Roman" panose="02020603050405020304" pitchFamily="18" charset="0"/>
              </a:rPr>
              <a:t>Background Investigations and Reference Checks</a:t>
            </a:r>
          </a:p>
        </p:txBody>
      </p:sp>
      <p:grpSp>
        <p:nvGrpSpPr>
          <p:cNvPr id="2" name="Group 15">
            <a:extLst>
              <a:ext uri="{FF2B5EF4-FFF2-40B4-BE49-F238E27FC236}">
                <a16:creationId xmlns:a16="http://schemas.microsoft.com/office/drawing/2014/main" id="{E5FF945A-7738-186F-9332-EED3CAA3505D}"/>
              </a:ext>
            </a:extLst>
          </p:cNvPr>
          <p:cNvGrpSpPr>
            <a:grpSpLocks/>
          </p:cNvGrpSpPr>
          <p:nvPr/>
        </p:nvGrpSpPr>
        <p:grpSpPr bwMode="auto">
          <a:xfrm>
            <a:off x="2620963" y="1873250"/>
            <a:ext cx="6767512" cy="4298950"/>
            <a:chOff x="691" y="1180"/>
            <a:chExt cx="4263" cy="2708"/>
          </a:xfrm>
        </p:grpSpPr>
        <p:sp>
          <p:nvSpPr>
            <p:cNvPr id="27654" name="AutoShape 4" descr="brownfill01">
              <a:extLst>
                <a:ext uri="{FF2B5EF4-FFF2-40B4-BE49-F238E27FC236}">
                  <a16:creationId xmlns:a16="http://schemas.microsoft.com/office/drawing/2014/main" id="{853FC4FB-2E2F-D9F6-52DB-1E5DDFBBB59C}"/>
                </a:ext>
              </a:extLst>
            </p:cNvPr>
            <p:cNvSpPr>
              <a:spLocks noChangeArrowheads="1"/>
            </p:cNvSpPr>
            <p:nvPr/>
          </p:nvSpPr>
          <p:spPr bwMode="auto">
            <a:xfrm>
              <a:off x="3226" y="1180"/>
              <a:ext cx="1728" cy="464"/>
            </a:xfrm>
            <a:prstGeom prst="roundRect">
              <a:avLst>
                <a:gd name="adj" fmla="val 16667"/>
              </a:avLst>
            </a:prstGeom>
            <a:blipFill dpi="0" rotWithShape="1">
              <a:blip r:embed="rId3"/>
              <a:srcRect/>
              <a:stretch>
                <a:fillRect/>
              </a:stretch>
            </a:blipFill>
            <a:ln w="5715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dirty="0">
                  <a:latin typeface="Franklin Gothic Medium" panose="020B0603020102020204" pitchFamily="34" charset="0"/>
                </a:rPr>
                <a:t>Former Employers</a:t>
              </a:r>
            </a:p>
          </p:txBody>
        </p:sp>
        <p:sp>
          <p:nvSpPr>
            <p:cNvPr id="27655" name="AutoShape 5" descr="greenfill01">
              <a:extLst>
                <a:ext uri="{FF2B5EF4-FFF2-40B4-BE49-F238E27FC236}">
                  <a16:creationId xmlns:a16="http://schemas.microsoft.com/office/drawing/2014/main" id="{DA3329E6-2602-87AF-6434-8E17DFBCA609}"/>
                </a:ext>
              </a:extLst>
            </p:cNvPr>
            <p:cNvSpPr>
              <a:spLocks noChangeArrowheads="1"/>
            </p:cNvSpPr>
            <p:nvPr/>
          </p:nvSpPr>
          <p:spPr bwMode="auto">
            <a:xfrm>
              <a:off x="3226" y="1741"/>
              <a:ext cx="1728" cy="464"/>
            </a:xfrm>
            <a:prstGeom prst="roundRect">
              <a:avLst>
                <a:gd name="adj" fmla="val 16667"/>
              </a:avLst>
            </a:prstGeom>
            <a:blipFill dpi="0" rotWithShape="1">
              <a:blip r:embed="rId4"/>
              <a:srcRect/>
              <a:stretch>
                <a:fillRect/>
              </a:stretch>
            </a:blipFill>
            <a:ln w="57150" algn="ctr">
              <a:solidFill>
                <a:srgbClr val="65CD65"/>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Current Supervisors</a:t>
              </a:r>
            </a:p>
          </p:txBody>
        </p:sp>
        <p:sp>
          <p:nvSpPr>
            <p:cNvPr id="27656" name="AutoShape 6" descr="purplefill01">
              <a:extLst>
                <a:ext uri="{FF2B5EF4-FFF2-40B4-BE49-F238E27FC236}">
                  <a16:creationId xmlns:a16="http://schemas.microsoft.com/office/drawing/2014/main" id="{875DA15B-41A9-C2E2-329E-86BDB57FB1C3}"/>
                </a:ext>
              </a:extLst>
            </p:cNvPr>
            <p:cNvSpPr>
              <a:spLocks noChangeArrowheads="1"/>
            </p:cNvSpPr>
            <p:nvPr/>
          </p:nvSpPr>
          <p:spPr bwMode="auto">
            <a:xfrm>
              <a:off x="3226" y="2863"/>
              <a:ext cx="1728" cy="463"/>
            </a:xfrm>
            <a:prstGeom prst="roundRect">
              <a:avLst>
                <a:gd name="adj" fmla="val 16667"/>
              </a:avLst>
            </a:prstGeom>
            <a:blipFill dpi="0" rotWithShape="1">
              <a:blip r:embed="rId5"/>
              <a:srcRect/>
              <a:stretch>
                <a:fillRect/>
              </a:stretch>
            </a:blipFill>
            <a:ln w="57150" algn="ctr">
              <a:solidFill>
                <a:srgbClr val="AB439C"/>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dirty="0">
                  <a:latin typeface="Franklin Gothic Medium" panose="020B0603020102020204" pitchFamily="34" charset="0"/>
                </a:rPr>
                <a:t>Written References</a:t>
              </a:r>
            </a:p>
          </p:txBody>
        </p:sp>
        <p:sp>
          <p:nvSpPr>
            <p:cNvPr id="27657" name="AutoShape 7" descr="redfill01">
              <a:extLst>
                <a:ext uri="{FF2B5EF4-FFF2-40B4-BE49-F238E27FC236}">
                  <a16:creationId xmlns:a16="http://schemas.microsoft.com/office/drawing/2014/main" id="{C5F2F22C-E9CA-5262-D4E8-548986ABF67A}"/>
                </a:ext>
              </a:extLst>
            </p:cNvPr>
            <p:cNvSpPr>
              <a:spLocks noChangeArrowheads="1"/>
            </p:cNvSpPr>
            <p:nvPr/>
          </p:nvSpPr>
          <p:spPr bwMode="auto">
            <a:xfrm>
              <a:off x="3226" y="3424"/>
              <a:ext cx="1728" cy="464"/>
            </a:xfrm>
            <a:prstGeom prst="roundRect">
              <a:avLst>
                <a:gd name="adj" fmla="val 16667"/>
              </a:avLst>
            </a:prstGeom>
            <a:blipFill dpi="0" rotWithShape="1">
              <a:blip r:embed="rId6"/>
              <a:srcRect/>
              <a:stretch>
                <a:fillRect/>
              </a:stretch>
            </a:blipFill>
            <a:ln w="57150" algn="ctr">
              <a:solidFill>
                <a:srgbClr val="CC66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Social Networking Sites</a:t>
              </a:r>
            </a:p>
          </p:txBody>
        </p:sp>
        <p:cxnSp>
          <p:nvCxnSpPr>
            <p:cNvPr id="27658" name="AutoShape 8">
              <a:extLst>
                <a:ext uri="{FF2B5EF4-FFF2-40B4-BE49-F238E27FC236}">
                  <a16:creationId xmlns:a16="http://schemas.microsoft.com/office/drawing/2014/main" id="{91C5D912-79A8-846A-F6FD-A3ACF41DDA57}"/>
                </a:ext>
              </a:extLst>
            </p:cNvPr>
            <p:cNvCxnSpPr>
              <a:cxnSpLocks noChangeShapeType="1"/>
              <a:stCxn id="27664" idx="7"/>
              <a:endCxn id="27655" idx="1"/>
            </p:cNvCxnSpPr>
            <p:nvPr/>
          </p:nvCxnSpPr>
          <p:spPr bwMode="auto">
            <a:xfrm flipV="1">
              <a:off x="2362" y="1973"/>
              <a:ext cx="846" cy="273"/>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cxnSp>
          <p:nvCxnSpPr>
            <p:cNvPr id="27659" name="AutoShape 9">
              <a:extLst>
                <a:ext uri="{FF2B5EF4-FFF2-40B4-BE49-F238E27FC236}">
                  <a16:creationId xmlns:a16="http://schemas.microsoft.com/office/drawing/2014/main" id="{C2D6CCCE-2FFD-25FB-D610-D064A1870F77}"/>
                </a:ext>
              </a:extLst>
            </p:cNvPr>
            <p:cNvCxnSpPr>
              <a:cxnSpLocks noChangeShapeType="1"/>
              <a:stCxn id="27664" idx="5"/>
              <a:endCxn id="27656" idx="1"/>
            </p:cNvCxnSpPr>
            <p:nvPr/>
          </p:nvCxnSpPr>
          <p:spPr bwMode="auto">
            <a:xfrm>
              <a:off x="2362" y="2831"/>
              <a:ext cx="846" cy="264"/>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sp>
          <p:nvSpPr>
            <p:cNvPr id="27660" name="AutoShape 10" descr="bluefill01">
              <a:extLst>
                <a:ext uri="{FF2B5EF4-FFF2-40B4-BE49-F238E27FC236}">
                  <a16:creationId xmlns:a16="http://schemas.microsoft.com/office/drawing/2014/main" id="{8A5F7C63-E0B7-622A-FD30-6B60383F0D4F}"/>
                </a:ext>
              </a:extLst>
            </p:cNvPr>
            <p:cNvSpPr>
              <a:spLocks noChangeArrowheads="1"/>
            </p:cNvSpPr>
            <p:nvPr/>
          </p:nvSpPr>
          <p:spPr bwMode="auto">
            <a:xfrm>
              <a:off x="3226" y="2306"/>
              <a:ext cx="1728" cy="464"/>
            </a:xfrm>
            <a:prstGeom prst="roundRect">
              <a:avLst>
                <a:gd name="adj" fmla="val 16667"/>
              </a:avLst>
            </a:prstGeom>
            <a:blipFill dpi="0" rotWithShape="1">
              <a:blip r:embed="rId7"/>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dirty="0">
                  <a:latin typeface="Franklin Gothic Medium" panose="020B0603020102020204" pitchFamily="34" charset="0"/>
                </a:rPr>
                <a:t>Commercial Credit </a:t>
              </a:r>
              <a:br>
                <a:rPr lang="en-US" altLang="en-US" sz="1800" dirty="0">
                  <a:latin typeface="Franklin Gothic Medium" panose="020B0603020102020204" pitchFamily="34" charset="0"/>
                </a:rPr>
              </a:br>
              <a:r>
                <a:rPr lang="en-US" altLang="en-US" sz="1800" dirty="0">
                  <a:latin typeface="Franklin Gothic Medium" panose="020B0603020102020204" pitchFamily="34" charset="0"/>
                </a:rPr>
                <a:t>Rating Companies</a:t>
              </a:r>
            </a:p>
          </p:txBody>
        </p:sp>
        <p:cxnSp>
          <p:nvCxnSpPr>
            <p:cNvPr id="27661" name="AutoShape 11">
              <a:extLst>
                <a:ext uri="{FF2B5EF4-FFF2-40B4-BE49-F238E27FC236}">
                  <a16:creationId xmlns:a16="http://schemas.microsoft.com/office/drawing/2014/main" id="{E3E3AA7A-8EE2-966E-E9FF-166A5FD53F23}"/>
                </a:ext>
              </a:extLst>
            </p:cNvPr>
            <p:cNvCxnSpPr>
              <a:cxnSpLocks noChangeShapeType="1"/>
              <a:stCxn id="27664" idx="6"/>
              <a:endCxn id="27660" idx="1"/>
            </p:cNvCxnSpPr>
            <p:nvPr/>
          </p:nvCxnSpPr>
          <p:spPr bwMode="auto">
            <a:xfrm flipV="1">
              <a:off x="2667" y="2538"/>
              <a:ext cx="541" cy="1"/>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cxnSp>
          <p:nvCxnSpPr>
            <p:cNvPr id="27662" name="AutoShape 12">
              <a:extLst>
                <a:ext uri="{FF2B5EF4-FFF2-40B4-BE49-F238E27FC236}">
                  <a16:creationId xmlns:a16="http://schemas.microsoft.com/office/drawing/2014/main" id="{6B313774-F9E6-D230-CDE1-E26EF9A21563}"/>
                </a:ext>
              </a:extLst>
            </p:cNvPr>
            <p:cNvCxnSpPr>
              <a:cxnSpLocks noChangeShapeType="1"/>
              <a:stCxn id="27664" idx="3"/>
              <a:endCxn id="27654" idx="1"/>
            </p:cNvCxnSpPr>
            <p:nvPr/>
          </p:nvCxnSpPr>
          <p:spPr bwMode="auto">
            <a:xfrm flipV="1">
              <a:off x="978" y="1412"/>
              <a:ext cx="2230" cy="1419"/>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cxnSp>
          <p:nvCxnSpPr>
            <p:cNvPr id="27663" name="AutoShape 13">
              <a:extLst>
                <a:ext uri="{FF2B5EF4-FFF2-40B4-BE49-F238E27FC236}">
                  <a16:creationId xmlns:a16="http://schemas.microsoft.com/office/drawing/2014/main" id="{43B8FCE1-8C77-6DEE-4C56-D95830FD368B}"/>
                </a:ext>
              </a:extLst>
            </p:cNvPr>
            <p:cNvCxnSpPr>
              <a:cxnSpLocks noChangeShapeType="1"/>
              <a:stCxn id="27664" idx="1"/>
              <a:endCxn id="27657" idx="1"/>
            </p:cNvCxnSpPr>
            <p:nvPr/>
          </p:nvCxnSpPr>
          <p:spPr bwMode="auto">
            <a:xfrm>
              <a:off x="978" y="2246"/>
              <a:ext cx="2230" cy="1410"/>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sp>
          <p:nvSpPr>
            <p:cNvPr id="27664" name="Oval 14">
              <a:extLst>
                <a:ext uri="{FF2B5EF4-FFF2-40B4-BE49-F238E27FC236}">
                  <a16:creationId xmlns:a16="http://schemas.microsoft.com/office/drawing/2014/main" id="{889E81F1-D8B1-6172-DA23-CAD39902A5BF}"/>
                </a:ext>
              </a:extLst>
            </p:cNvPr>
            <p:cNvSpPr>
              <a:spLocks noChangeArrowheads="1"/>
            </p:cNvSpPr>
            <p:nvPr/>
          </p:nvSpPr>
          <p:spPr bwMode="auto">
            <a:xfrm>
              <a:off x="691" y="2151"/>
              <a:ext cx="1958" cy="775"/>
            </a:xfrm>
            <a:prstGeom prst="ellipse">
              <a:avLst/>
            </a:prstGeom>
            <a:gradFill rotWithShape="1">
              <a:gsLst>
                <a:gs pos="0">
                  <a:srgbClr val="EAD596"/>
                </a:gs>
                <a:gs pos="100000">
                  <a:srgbClr val="CC9900"/>
                </a:gs>
              </a:gsLst>
              <a:lin ang="5400000" scaled="1"/>
            </a:gradFill>
            <a:ln w="57150" algn="ctr">
              <a:solidFill>
                <a:srgbClr val="CC99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Sources of </a:t>
              </a:r>
              <a:br>
                <a:rPr lang="en-US" altLang="en-US" sz="2400">
                  <a:latin typeface="Franklin Gothic Medium" panose="020B0603020102020204" pitchFamily="34" charset="0"/>
                </a:rPr>
              </a:br>
              <a:r>
                <a:rPr lang="en-US" altLang="en-US" sz="2400">
                  <a:latin typeface="Franklin Gothic Medium" panose="020B0603020102020204" pitchFamily="34" charset="0"/>
                </a:rPr>
                <a:t>Information</a:t>
              </a:r>
            </a:p>
          </p:txBody>
        </p:sp>
      </p:grpSp>
      <p:sp>
        <p:nvSpPr>
          <p:cNvPr id="3" name="Rectangle 2">
            <a:extLst>
              <a:ext uri="{FF2B5EF4-FFF2-40B4-BE49-F238E27FC236}">
                <a16:creationId xmlns:a16="http://schemas.microsoft.com/office/drawing/2014/main" id="{9264E4FC-A503-7556-0A50-BFDDE8DF6FC9}"/>
              </a:ext>
            </a:extLst>
          </p:cNvPr>
          <p:cNvSpPr/>
          <p:nvPr/>
        </p:nvSpPr>
        <p:spPr>
          <a:xfrm>
            <a:off x="816180" y="69697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B62F2883-9EF8-8659-960C-E897E56B0930}"/>
              </a:ext>
            </a:extLst>
          </p:cNvPr>
          <p:cNvSpPr txBox="1"/>
          <p:nvPr/>
        </p:nvSpPr>
        <p:spPr>
          <a:xfrm>
            <a:off x="1027021" y="73755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806A4A84-7238-5081-11CB-ACC1146CBC91}"/>
              </a:ext>
            </a:extLst>
          </p:cNvPr>
          <p:cNvSpPr txBox="1"/>
          <p:nvPr/>
        </p:nvSpPr>
        <p:spPr>
          <a:xfrm>
            <a:off x="1088051" y="99336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0723722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Footer Placeholder 2">
            <a:extLst>
              <a:ext uri="{FF2B5EF4-FFF2-40B4-BE49-F238E27FC236}">
                <a16:creationId xmlns:a16="http://schemas.microsoft.com/office/drawing/2014/main" id="{A4D10CB7-8B20-BA08-D11F-0CBBA27EB180}"/>
              </a:ext>
            </a:extLst>
          </p:cNvPr>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p>
        </p:txBody>
      </p:sp>
      <p:sp>
        <p:nvSpPr>
          <p:cNvPr id="28675" name="Slide Number Placeholder 3">
            <a:extLst>
              <a:ext uri="{FF2B5EF4-FFF2-40B4-BE49-F238E27FC236}">
                <a16:creationId xmlns:a16="http://schemas.microsoft.com/office/drawing/2014/main" id="{0EB909C5-F3C8-9E9C-05C5-55C43AC188C8}"/>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cs typeface="Times New Roman" panose="02020603050405020304" pitchFamily="18" charset="0"/>
              </a:rPr>
              <a:t>6–</a:t>
            </a:r>
            <a:fld id="{7C043495-1F09-44D2-B07A-92B797CD028A}" type="slidenum">
              <a:rPr lang="en-US" altLang="en-US" sz="900">
                <a:cs typeface="Times New Roman" panose="02020603050405020304" pitchFamily="18" charset="0"/>
              </a:rPr>
              <a:pPr eaLnBrk="1" hangingPunct="1"/>
              <a:t>30</a:t>
            </a:fld>
            <a:endParaRPr lang="en-US" altLang="en-US" sz="900">
              <a:cs typeface="Times New Roman" panose="02020603050405020304" pitchFamily="18" charset="0"/>
            </a:endParaRPr>
          </a:p>
        </p:txBody>
      </p:sp>
      <p:sp>
        <p:nvSpPr>
          <p:cNvPr id="2765826" name="Rectangle 2">
            <a:extLst>
              <a:ext uri="{FF2B5EF4-FFF2-40B4-BE49-F238E27FC236}">
                <a16:creationId xmlns:a16="http://schemas.microsoft.com/office/drawing/2014/main" id="{1E88CDF0-E980-A794-7225-D77341A4FE55}"/>
              </a:ext>
            </a:extLst>
          </p:cNvPr>
          <p:cNvSpPr>
            <a:spLocks noGrp="1" noChangeArrowheads="1"/>
          </p:cNvSpPr>
          <p:nvPr>
            <p:ph type="title"/>
          </p:nvPr>
        </p:nvSpPr>
        <p:spPr>
          <a:xfrm>
            <a:off x="1981200" y="630081"/>
            <a:ext cx="7772400" cy="1066800"/>
          </a:xfrm>
        </p:spPr>
        <p:txBody>
          <a:bodyPr>
            <a:noAutofit/>
          </a:bodyPr>
          <a:lstStyle/>
          <a:p>
            <a:pPr eaLnBrk="1" hangingPunct="1">
              <a:defRPr/>
            </a:pPr>
            <a:r>
              <a:rPr lang="en-US" sz="2800" b="1" dirty="0">
                <a:solidFill>
                  <a:srgbClr val="00B0F0"/>
                </a:solidFill>
                <a:latin typeface="Times New Roman" panose="02020603050405020304" pitchFamily="18" charset="0"/>
                <a:cs typeface="Times New Roman" panose="02020603050405020304" pitchFamily="18" charset="0"/>
              </a:rPr>
              <a:t>Limitations on Background Investigations and Reference Checks</a:t>
            </a:r>
          </a:p>
        </p:txBody>
      </p:sp>
      <p:grpSp>
        <p:nvGrpSpPr>
          <p:cNvPr id="2" name="Group 13">
            <a:extLst>
              <a:ext uri="{FF2B5EF4-FFF2-40B4-BE49-F238E27FC236}">
                <a16:creationId xmlns:a16="http://schemas.microsoft.com/office/drawing/2014/main" id="{2B24DC11-34C4-06E8-0182-1C7ECAC0E110}"/>
              </a:ext>
            </a:extLst>
          </p:cNvPr>
          <p:cNvGrpSpPr>
            <a:grpSpLocks/>
          </p:cNvGrpSpPr>
          <p:nvPr/>
        </p:nvGrpSpPr>
        <p:grpSpPr bwMode="auto">
          <a:xfrm>
            <a:off x="2438400" y="1852614"/>
            <a:ext cx="7315200" cy="4249737"/>
            <a:chOff x="576" y="1167"/>
            <a:chExt cx="4608" cy="2677"/>
          </a:xfrm>
        </p:grpSpPr>
        <p:sp>
          <p:nvSpPr>
            <p:cNvPr id="28678" name="AutoShape 4">
              <a:extLst>
                <a:ext uri="{FF2B5EF4-FFF2-40B4-BE49-F238E27FC236}">
                  <a16:creationId xmlns:a16="http://schemas.microsoft.com/office/drawing/2014/main" id="{6DBC8DE0-5F5A-8588-E195-64FA032A3B7A}"/>
                </a:ext>
              </a:extLst>
            </p:cNvPr>
            <p:cNvSpPr>
              <a:spLocks noChangeArrowheads="1"/>
            </p:cNvSpPr>
            <p:nvPr/>
          </p:nvSpPr>
          <p:spPr bwMode="auto">
            <a:xfrm>
              <a:off x="2074" y="2102"/>
              <a:ext cx="1592" cy="828"/>
            </a:xfrm>
            <a:prstGeom prst="roundRect">
              <a:avLst>
                <a:gd name="adj" fmla="val 6884"/>
              </a:avLst>
            </a:prstGeom>
            <a:gradFill rotWithShape="1">
              <a:gsLst>
                <a:gs pos="0">
                  <a:srgbClr val="EAD596"/>
                </a:gs>
                <a:gs pos="100000">
                  <a:srgbClr val="CC9900"/>
                </a:gs>
              </a:gsLst>
              <a:lin ang="5400000" scaled="1"/>
            </a:gradFill>
            <a:ln w="57150" algn="ctr">
              <a:solidFill>
                <a:srgbClr val="CC99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a:latin typeface="Franklin Gothic Medium" panose="020B0603020102020204" pitchFamily="34" charset="0"/>
                </a:rPr>
                <a:t>Background Investigations and </a:t>
              </a:r>
              <a:br>
                <a:rPr lang="en-US" altLang="en-US" sz="2000">
                  <a:latin typeface="Franklin Gothic Medium" panose="020B0603020102020204" pitchFamily="34" charset="0"/>
                </a:rPr>
              </a:br>
              <a:r>
                <a:rPr lang="en-US" altLang="en-US" sz="2000">
                  <a:latin typeface="Franklin Gothic Medium" panose="020B0603020102020204" pitchFamily="34" charset="0"/>
                </a:rPr>
                <a:t>Reference Checks</a:t>
              </a:r>
            </a:p>
          </p:txBody>
        </p:sp>
        <p:sp>
          <p:nvSpPr>
            <p:cNvPr id="28679" name="AutoShape 5" descr="greenfill01">
              <a:extLst>
                <a:ext uri="{FF2B5EF4-FFF2-40B4-BE49-F238E27FC236}">
                  <a16:creationId xmlns:a16="http://schemas.microsoft.com/office/drawing/2014/main" id="{F24FE00D-F6F7-5D1D-34D2-55CBD07421AC}"/>
                </a:ext>
              </a:extLst>
            </p:cNvPr>
            <p:cNvSpPr>
              <a:spLocks noChangeArrowheads="1"/>
            </p:cNvSpPr>
            <p:nvPr/>
          </p:nvSpPr>
          <p:spPr bwMode="auto">
            <a:xfrm>
              <a:off x="2286" y="3254"/>
              <a:ext cx="1170" cy="590"/>
            </a:xfrm>
            <a:prstGeom prst="roundRect">
              <a:avLst>
                <a:gd name="adj" fmla="val 7458"/>
              </a:avLst>
            </a:prstGeom>
            <a:blipFill dpi="0" rotWithShape="1">
              <a:blip r:embed="rId3"/>
              <a:srcRect/>
              <a:stretch>
                <a:fillRect/>
              </a:stretch>
            </a:blipFill>
            <a:ln w="57150" algn="ctr">
              <a:solidFill>
                <a:srgbClr val="65CD65"/>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Supervisor Reluctance</a:t>
              </a:r>
            </a:p>
          </p:txBody>
        </p:sp>
        <p:sp>
          <p:nvSpPr>
            <p:cNvPr id="28680" name="AutoShape 6" descr="purplefill01">
              <a:extLst>
                <a:ext uri="{FF2B5EF4-FFF2-40B4-BE49-F238E27FC236}">
                  <a16:creationId xmlns:a16="http://schemas.microsoft.com/office/drawing/2014/main" id="{DA43DF1F-9BD4-23E2-0195-5054FF6404D5}"/>
                </a:ext>
              </a:extLst>
            </p:cNvPr>
            <p:cNvSpPr>
              <a:spLocks noChangeArrowheads="1"/>
            </p:cNvSpPr>
            <p:nvPr/>
          </p:nvSpPr>
          <p:spPr bwMode="auto">
            <a:xfrm>
              <a:off x="576" y="2219"/>
              <a:ext cx="1170" cy="590"/>
            </a:xfrm>
            <a:prstGeom prst="roundRect">
              <a:avLst>
                <a:gd name="adj" fmla="val 6440"/>
              </a:avLst>
            </a:prstGeom>
            <a:blipFill dpi="0" rotWithShape="1">
              <a:blip r:embed="rId4"/>
              <a:srcRect/>
              <a:stretch>
                <a:fillRect/>
              </a:stretch>
            </a:blipFill>
            <a:ln w="57150" algn="ctr">
              <a:solidFill>
                <a:srgbClr val="AB439C"/>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dirty="0">
                  <a:latin typeface="Franklin Gothic Medium" panose="020B0603020102020204" pitchFamily="34" charset="0"/>
                </a:rPr>
                <a:t>Employer Guidelines</a:t>
              </a:r>
            </a:p>
          </p:txBody>
        </p:sp>
        <p:sp>
          <p:nvSpPr>
            <p:cNvPr id="28681" name="AutoShape 7" descr="redfill01">
              <a:extLst>
                <a:ext uri="{FF2B5EF4-FFF2-40B4-BE49-F238E27FC236}">
                  <a16:creationId xmlns:a16="http://schemas.microsoft.com/office/drawing/2014/main" id="{B3B7CC79-8FD6-6ECC-083C-8D9DD4FE9A4E}"/>
                </a:ext>
              </a:extLst>
            </p:cNvPr>
            <p:cNvSpPr>
              <a:spLocks noChangeArrowheads="1"/>
            </p:cNvSpPr>
            <p:nvPr/>
          </p:nvSpPr>
          <p:spPr bwMode="auto">
            <a:xfrm>
              <a:off x="4014" y="2219"/>
              <a:ext cx="1170" cy="590"/>
            </a:xfrm>
            <a:prstGeom prst="roundRect">
              <a:avLst>
                <a:gd name="adj" fmla="val 6440"/>
              </a:avLst>
            </a:prstGeom>
            <a:blipFill dpi="0" rotWithShape="1">
              <a:blip r:embed="rId5"/>
              <a:srcRect/>
              <a:stretch>
                <a:fillRect/>
              </a:stretch>
            </a:blipFill>
            <a:ln w="57150" algn="ctr">
              <a:solidFill>
                <a:srgbClr val="CC66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Legal Issues: Privacy</a:t>
              </a:r>
            </a:p>
          </p:txBody>
        </p:sp>
        <p:sp>
          <p:nvSpPr>
            <p:cNvPr id="28682" name="AutoShape 8" descr="bluefill01">
              <a:extLst>
                <a:ext uri="{FF2B5EF4-FFF2-40B4-BE49-F238E27FC236}">
                  <a16:creationId xmlns:a16="http://schemas.microsoft.com/office/drawing/2014/main" id="{2BE0F373-3D1B-944A-9C96-8903C33FEE22}"/>
                </a:ext>
              </a:extLst>
            </p:cNvPr>
            <p:cNvSpPr>
              <a:spLocks noChangeArrowheads="1"/>
            </p:cNvSpPr>
            <p:nvPr/>
          </p:nvSpPr>
          <p:spPr bwMode="auto">
            <a:xfrm>
              <a:off x="2285" y="1167"/>
              <a:ext cx="1170" cy="590"/>
            </a:xfrm>
            <a:prstGeom prst="roundRect">
              <a:avLst>
                <a:gd name="adj" fmla="val 7796"/>
              </a:avLst>
            </a:prstGeom>
            <a:blipFill dpi="0" rotWithShape="1">
              <a:blip r:embed="rId6"/>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Legal Issues: Defamation</a:t>
              </a:r>
            </a:p>
          </p:txBody>
        </p:sp>
        <p:cxnSp>
          <p:nvCxnSpPr>
            <p:cNvPr id="28683" name="AutoShape 9">
              <a:extLst>
                <a:ext uri="{FF2B5EF4-FFF2-40B4-BE49-F238E27FC236}">
                  <a16:creationId xmlns:a16="http://schemas.microsoft.com/office/drawing/2014/main" id="{8A09F187-1D16-34F2-5987-085AB7477B88}"/>
                </a:ext>
              </a:extLst>
            </p:cNvPr>
            <p:cNvCxnSpPr>
              <a:cxnSpLocks noChangeShapeType="1"/>
              <a:stCxn id="28680" idx="3"/>
              <a:endCxn id="28678" idx="1"/>
            </p:cNvCxnSpPr>
            <p:nvPr/>
          </p:nvCxnSpPr>
          <p:spPr bwMode="auto">
            <a:xfrm>
              <a:off x="1764" y="2514"/>
              <a:ext cx="292" cy="2"/>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cxnSp>
          <p:nvCxnSpPr>
            <p:cNvPr id="28684" name="AutoShape 10">
              <a:extLst>
                <a:ext uri="{FF2B5EF4-FFF2-40B4-BE49-F238E27FC236}">
                  <a16:creationId xmlns:a16="http://schemas.microsoft.com/office/drawing/2014/main" id="{6DEC48D0-613E-4E38-BBA1-B16DC9FA4937}"/>
                </a:ext>
              </a:extLst>
            </p:cNvPr>
            <p:cNvCxnSpPr>
              <a:cxnSpLocks noChangeShapeType="1"/>
              <a:stCxn id="28681" idx="1"/>
              <a:endCxn id="28678" idx="3"/>
            </p:cNvCxnSpPr>
            <p:nvPr/>
          </p:nvCxnSpPr>
          <p:spPr bwMode="auto">
            <a:xfrm flipH="1">
              <a:off x="3684" y="2514"/>
              <a:ext cx="312" cy="2"/>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cxnSp>
          <p:nvCxnSpPr>
            <p:cNvPr id="28685" name="AutoShape 11">
              <a:extLst>
                <a:ext uri="{FF2B5EF4-FFF2-40B4-BE49-F238E27FC236}">
                  <a16:creationId xmlns:a16="http://schemas.microsoft.com/office/drawing/2014/main" id="{FACC95B3-4397-49A4-FD1C-D66669931B2A}"/>
                </a:ext>
              </a:extLst>
            </p:cNvPr>
            <p:cNvCxnSpPr>
              <a:cxnSpLocks noChangeShapeType="1"/>
              <a:stCxn id="28682" idx="2"/>
              <a:endCxn id="28678" idx="0"/>
            </p:cNvCxnSpPr>
            <p:nvPr/>
          </p:nvCxnSpPr>
          <p:spPr bwMode="auto">
            <a:xfrm>
              <a:off x="2870" y="1775"/>
              <a:ext cx="0" cy="309"/>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cxnSp>
          <p:nvCxnSpPr>
            <p:cNvPr id="28686" name="AutoShape 12">
              <a:extLst>
                <a:ext uri="{FF2B5EF4-FFF2-40B4-BE49-F238E27FC236}">
                  <a16:creationId xmlns:a16="http://schemas.microsoft.com/office/drawing/2014/main" id="{9953D90B-9EEA-C63A-7D75-73A0659D764C}"/>
                </a:ext>
              </a:extLst>
            </p:cNvPr>
            <p:cNvCxnSpPr>
              <a:cxnSpLocks noChangeShapeType="1"/>
              <a:stCxn id="28679" idx="0"/>
              <a:endCxn id="28678" idx="2"/>
            </p:cNvCxnSpPr>
            <p:nvPr/>
          </p:nvCxnSpPr>
          <p:spPr bwMode="auto">
            <a:xfrm flipH="1" flipV="1">
              <a:off x="2870" y="2948"/>
              <a:ext cx="1" cy="288"/>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grpSp>
      <p:sp>
        <p:nvSpPr>
          <p:cNvPr id="3" name="Rectangle 2">
            <a:extLst>
              <a:ext uri="{FF2B5EF4-FFF2-40B4-BE49-F238E27FC236}">
                <a16:creationId xmlns:a16="http://schemas.microsoft.com/office/drawing/2014/main" id="{2DCBE932-FBD5-1462-8F39-1F76AEAA5088}"/>
              </a:ext>
            </a:extLst>
          </p:cNvPr>
          <p:cNvSpPr/>
          <p:nvPr/>
        </p:nvSpPr>
        <p:spPr>
          <a:xfrm>
            <a:off x="532398" y="71274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52B941AA-CE29-8860-3935-9078107E04ED}"/>
              </a:ext>
            </a:extLst>
          </p:cNvPr>
          <p:cNvSpPr txBox="1"/>
          <p:nvPr/>
        </p:nvSpPr>
        <p:spPr>
          <a:xfrm>
            <a:off x="743239" y="75331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5B1AB2CE-EC4B-B7D0-452B-09B0BB9B1C27}"/>
              </a:ext>
            </a:extLst>
          </p:cNvPr>
          <p:cNvSpPr txBox="1"/>
          <p:nvPr/>
        </p:nvSpPr>
        <p:spPr>
          <a:xfrm>
            <a:off x="804269" y="100913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6525241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4336" y="1777933"/>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33400" marR="0" lvl="0" indent="-533400" algn="l" defTabSz="914400" rtl="0" eaLnBrk="1" fontAlgn="auto" latinLnBrk="0" hangingPunct="1">
              <a:lnSpc>
                <a:spcPct val="90000"/>
              </a:lnSpc>
              <a:spcBef>
                <a:spcPct val="40000"/>
              </a:spcBef>
              <a:spcAft>
                <a:spcPts val="0"/>
              </a:spcAft>
              <a:buClrTx/>
              <a:buSzTx/>
              <a:buFontTx/>
              <a:buAutoNum type="arabicPeriod"/>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Include on the application form a statement for applicants to sign explicitly authorizing a background check.</a:t>
            </a:r>
          </a:p>
          <a:p>
            <a:pPr marL="533400" marR="0" lvl="0" indent="-533400" algn="l" defTabSz="914400" rtl="0" eaLnBrk="1" fontAlgn="auto" latinLnBrk="0" hangingPunct="1">
              <a:lnSpc>
                <a:spcPct val="90000"/>
              </a:lnSpc>
              <a:spcBef>
                <a:spcPct val="40000"/>
              </a:spcBef>
              <a:spcAft>
                <a:spcPts val="0"/>
              </a:spcAft>
              <a:buClrTx/>
              <a:buSzTx/>
              <a:buFontTx/>
              <a:buAutoNum type="arabicPeriod"/>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Use telephone references if possible.</a:t>
            </a:r>
          </a:p>
          <a:p>
            <a:pPr marL="533400" marR="0" lvl="0" indent="-533400" algn="l" defTabSz="914400" rtl="0" eaLnBrk="1" fontAlgn="auto" latinLnBrk="0" hangingPunct="1">
              <a:lnSpc>
                <a:spcPct val="90000"/>
              </a:lnSpc>
              <a:spcBef>
                <a:spcPct val="40000"/>
              </a:spcBef>
              <a:spcAft>
                <a:spcPts val="0"/>
              </a:spcAft>
              <a:buClrTx/>
              <a:buSzTx/>
              <a:buFontTx/>
              <a:buAutoNum type="arabicPeriod"/>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Be persistent in obtaining information.</a:t>
            </a:r>
          </a:p>
          <a:p>
            <a:pPr marL="533400" marR="0" lvl="0" indent="-533400" algn="l" defTabSz="914400" rtl="0" eaLnBrk="1" fontAlgn="auto" latinLnBrk="0" hangingPunct="1">
              <a:lnSpc>
                <a:spcPct val="90000"/>
              </a:lnSpc>
              <a:spcBef>
                <a:spcPct val="40000"/>
              </a:spcBef>
              <a:spcAft>
                <a:spcPts val="0"/>
              </a:spcAft>
              <a:buClrTx/>
              <a:buSzTx/>
              <a:buFontTx/>
              <a:buAutoNum type="arabicPeriod"/>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Compare the submitted r</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Arial" pitchFamily="34" charset="0"/>
              </a:rPr>
              <a:t>é</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sum</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Arial" pitchFamily="34" charset="0"/>
              </a:rPr>
              <a:t>é</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to the application.</a:t>
            </a:r>
          </a:p>
          <a:p>
            <a:pPr marL="533400" marR="0" lvl="0" indent="-533400" algn="l" defTabSz="914400" rtl="0" eaLnBrk="1" fontAlgn="auto" latinLnBrk="0" hangingPunct="1">
              <a:lnSpc>
                <a:spcPct val="90000"/>
              </a:lnSpc>
              <a:spcBef>
                <a:spcPct val="40000"/>
              </a:spcBef>
              <a:spcAft>
                <a:spcPts val="0"/>
              </a:spcAft>
              <a:buClrTx/>
              <a:buSzTx/>
              <a:buFontTx/>
              <a:buAutoNum type="arabicPeriod"/>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Ask open-ended questions to elicit more information from references.</a:t>
            </a:r>
          </a:p>
          <a:p>
            <a:pPr marL="533400" marR="0" lvl="0" indent="-533400" algn="l" defTabSz="914400" rtl="0" eaLnBrk="1" fontAlgn="auto" latinLnBrk="0" hangingPunct="1">
              <a:lnSpc>
                <a:spcPct val="90000"/>
              </a:lnSpc>
              <a:spcBef>
                <a:spcPct val="40000"/>
              </a:spcBef>
              <a:spcAft>
                <a:spcPts val="0"/>
              </a:spcAft>
              <a:buClrTx/>
              <a:buSzTx/>
              <a:buFontTx/>
              <a:buAutoNum type="arabicPeriod"/>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Use references provided by the candidate as a source for other references.</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887696"/>
            <a:ext cx="6675095"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Making Background Checks More Useful</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4427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78485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04066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25547639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4336" y="1777933"/>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Antitheft Screening Procedure:</a:t>
            </a:r>
          </a:p>
          <a:p>
            <a:pPr marL="685800" marR="0" lvl="1"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Ask blunt questions.</a:t>
            </a:r>
          </a:p>
          <a:p>
            <a:pPr marL="685800" marR="0" lvl="1"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Listen, rather than talk.</a:t>
            </a:r>
          </a:p>
          <a:p>
            <a:pPr marL="685800" marR="0" lvl="1"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Do a credit check.</a:t>
            </a:r>
            <a:endParaRPr kumimoji="0" lang="en-US" sz="2400" b="0" i="1" u="none" strike="noStrike" kern="1200" cap="none" spc="0" normalizeH="0" baseline="0" noProof="0" dirty="0">
              <a:ln>
                <a:noFill/>
              </a:ln>
              <a:solidFill>
                <a:prstClr val="black"/>
              </a:solidFill>
              <a:effectLst/>
              <a:uLnTx/>
              <a:uFillTx/>
              <a:latin typeface="Calibri" panose="020F0502020204030204"/>
              <a:ea typeface="+mn-ea"/>
              <a:cs typeface="+mn-cs"/>
            </a:endParaRPr>
          </a:p>
          <a:p>
            <a:pPr marL="685800" marR="0" lvl="1"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Check all employment and personal references.</a:t>
            </a:r>
            <a:endParaRPr kumimoji="0" lang="en-US" sz="2400" b="0" i="1" u="none" strike="noStrike" kern="1200" cap="none" spc="0" normalizeH="0" baseline="0" noProof="0" dirty="0">
              <a:ln>
                <a:noFill/>
              </a:ln>
              <a:solidFill>
                <a:prstClr val="black"/>
              </a:solidFill>
              <a:effectLst/>
              <a:uLnTx/>
              <a:uFillTx/>
              <a:latin typeface="Calibri" panose="020F0502020204030204"/>
              <a:ea typeface="+mn-ea"/>
              <a:cs typeface="+mn-cs"/>
            </a:endParaRPr>
          </a:p>
          <a:p>
            <a:pPr marL="685800" marR="0" lvl="1"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Use paper-and-pencil honesty tests and psychological tests.</a:t>
            </a:r>
            <a:endParaRPr kumimoji="0" lang="en-US" sz="2400" b="0" i="1" u="none" strike="noStrike" kern="1200" cap="none" spc="0" normalizeH="0" baseline="0" noProof="0" dirty="0">
              <a:ln>
                <a:noFill/>
              </a:ln>
              <a:solidFill>
                <a:prstClr val="black"/>
              </a:solidFill>
              <a:effectLst/>
              <a:uLnTx/>
              <a:uFillTx/>
              <a:latin typeface="Calibri" panose="020F0502020204030204"/>
              <a:ea typeface="+mn-ea"/>
              <a:cs typeface="+mn-cs"/>
            </a:endParaRPr>
          </a:p>
          <a:p>
            <a:pPr marL="685800" marR="0" lvl="1"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Test for drugs.</a:t>
            </a:r>
            <a:endParaRPr kumimoji="0" lang="en-US" sz="2400" b="0" i="1" u="none" strike="noStrike" kern="1200" cap="none" spc="0" normalizeH="0" baseline="0" noProof="0" dirty="0">
              <a:ln>
                <a:noFill/>
              </a:ln>
              <a:solidFill>
                <a:prstClr val="black"/>
              </a:solidFill>
              <a:effectLst/>
              <a:uLnTx/>
              <a:uFillTx/>
              <a:latin typeface="Calibri" panose="020F0502020204030204"/>
              <a:ea typeface="+mn-ea"/>
              <a:cs typeface="+mn-cs"/>
            </a:endParaRPr>
          </a:p>
          <a:p>
            <a:pPr marL="685800" marR="0" lvl="1"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Establish a search-and-seizure policy and conduct searches.</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887696"/>
            <a:ext cx="6675095"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Honesty Testing Programs: What Employers Can Do</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4427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78485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04066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6498924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4336" y="1777933"/>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Reasons for preemployment medical examinations:</a:t>
            </a:r>
          </a:p>
          <a:p>
            <a:pPr marL="685800" marR="0" lvl="1"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To verify that the applicant meets the physical requirements of the position.</a:t>
            </a:r>
          </a:p>
          <a:p>
            <a:pPr marL="685800" marR="0" lvl="1"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To discover any medical limitations to be taken into account in placing the applicant.</a:t>
            </a:r>
          </a:p>
          <a:p>
            <a:pPr marL="685800" marR="0" lvl="1"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To establish a record and baseline of the applicant’s health for future insurance or compensation claims.</a:t>
            </a:r>
          </a:p>
          <a:p>
            <a:pPr marL="685800" marR="0" lvl="1"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To reduce absenteeism and accidents.</a:t>
            </a:r>
          </a:p>
          <a:p>
            <a:pPr marL="685800" marR="0" lvl="1"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To detect communicable diseases that may be unknown to the applicant.</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887696"/>
            <a:ext cx="6675095"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Physical Examinations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4427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78485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04066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14832011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4336" y="1777933"/>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Types of Screening</a:t>
            </a:r>
          </a:p>
          <a:p>
            <a:pPr marL="685800" marR="0" lvl="1"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Before formal hiring</a:t>
            </a:r>
          </a:p>
          <a:p>
            <a:pPr marL="685800" marR="0" lvl="1"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After a work accident</a:t>
            </a:r>
          </a:p>
          <a:p>
            <a:pPr marL="685800" marR="0" lvl="1"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Presence of obvious behavioral symptoms</a:t>
            </a:r>
          </a:p>
          <a:p>
            <a:pPr marL="685800" marR="0" lvl="1"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Random or periodic basis</a:t>
            </a:r>
          </a:p>
          <a:p>
            <a:pPr marL="685800" marR="0" lvl="1"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Transfer or promotion to new position</a:t>
            </a:r>
          </a:p>
          <a:p>
            <a:pPr marL="685800" marR="0" lvl="1"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endParaRPr lang="en-US" sz="2400" dirty="0">
              <a:solidFill>
                <a:prstClr val="black"/>
              </a:solidFill>
              <a:latin typeface="Calibri" panose="020F0502020204030204"/>
            </a:endParaRPr>
          </a:p>
          <a:p>
            <a:pPr marR="0" lvl="1" algn="l" defTabSz="914400" rtl="0" eaLnBrk="1" fontAlgn="auto" latinLnBrk="0" hangingPunct="1">
              <a:lnSpc>
                <a:spcPct val="90000"/>
              </a:lnSpc>
              <a:spcBef>
                <a:spcPct val="30000"/>
              </a:spcBef>
              <a:spcAft>
                <a:spcPts val="0"/>
              </a:spcAft>
              <a:buClrTx/>
              <a:buSzTx/>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887696"/>
            <a:ext cx="6675095"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Substance Abuse Screening</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4427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78485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04066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15097832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Footer Placeholder 2">
            <a:extLst>
              <a:ext uri="{FF2B5EF4-FFF2-40B4-BE49-F238E27FC236}">
                <a16:creationId xmlns:a16="http://schemas.microsoft.com/office/drawing/2014/main" id="{A74CBD5A-4084-1706-9E06-06C0EE87F36E}"/>
              </a:ext>
            </a:extLst>
          </p:cNvPr>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p>
        </p:txBody>
      </p:sp>
      <p:sp>
        <p:nvSpPr>
          <p:cNvPr id="38915" name="Slide Number Placeholder 3">
            <a:extLst>
              <a:ext uri="{FF2B5EF4-FFF2-40B4-BE49-F238E27FC236}">
                <a16:creationId xmlns:a16="http://schemas.microsoft.com/office/drawing/2014/main" id="{29FBD03D-A2E6-9C50-04CD-0DFA956E6250}"/>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cs typeface="Times New Roman" panose="02020603050405020304" pitchFamily="18" charset="0"/>
              </a:rPr>
              <a:t>6–</a:t>
            </a:r>
            <a:fld id="{B39817B9-13EE-4EFC-9D16-43E1301AC846}" type="slidenum">
              <a:rPr lang="en-US" altLang="en-US" sz="900">
                <a:cs typeface="Times New Roman" panose="02020603050405020304" pitchFamily="18" charset="0"/>
              </a:rPr>
              <a:pPr eaLnBrk="1" hangingPunct="1"/>
              <a:t>35</a:t>
            </a:fld>
            <a:endParaRPr lang="en-US" altLang="en-US" sz="900">
              <a:cs typeface="Times New Roman" panose="02020603050405020304" pitchFamily="18" charset="0"/>
            </a:endParaRPr>
          </a:p>
        </p:txBody>
      </p:sp>
      <p:sp>
        <p:nvSpPr>
          <p:cNvPr id="2788354" name="Rectangle 2">
            <a:extLst>
              <a:ext uri="{FF2B5EF4-FFF2-40B4-BE49-F238E27FC236}">
                <a16:creationId xmlns:a16="http://schemas.microsoft.com/office/drawing/2014/main" id="{CE568B7E-2405-24D0-D83F-EE7C58AEDED3}"/>
              </a:ext>
            </a:extLst>
          </p:cNvPr>
          <p:cNvSpPr>
            <a:spLocks noGrp="1" noChangeArrowheads="1"/>
          </p:cNvSpPr>
          <p:nvPr>
            <p:ph type="title"/>
          </p:nvPr>
        </p:nvSpPr>
        <p:spPr>
          <a:xfrm>
            <a:off x="2438401" y="503953"/>
            <a:ext cx="7286625" cy="1233488"/>
          </a:xfrm>
        </p:spPr>
        <p:txBody>
          <a:bodyPr/>
          <a:lstStyle/>
          <a:p>
            <a:pPr eaLnBrk="1" hangingPunct="1">
              <a:defRPr/>
            </a:pPr>
            <a:r>
              <a:rPr lang="en-US" sz="2400" b="1" dirty="0">
                <a:solidFill>
                  <a:srgbClr val="00B0F0"/>
                </a:solidFill>
                <a:latin typeface="Times New Roman" panose="02020603050405020304" pitchFamily="18" charset="0"/>
                <a:cs typeface="Times New Roman" panose="02020603050405020304" pitchFamily="18" charset="0"/>
              </a:rPr>
              <a:t>Improving Productivity Through HRIS: Using Automated Applicant Tracking and Screening Systems (ATS)</a:t>
            </a:r>
          </a:p>
        </p:txBody>
      </p:sp>
      <p:grpSp>
        <p:nvGrpSpPr>
          <p:cNvPr id="2" name="Group 19">
            <a:extLst>
              <a:ext uri="{FF2B5EF4-FFF2-40B4-BE49-F238E27FC236}">
                <a16:creationId xmlns:a16="http://schemas.microsoft.com/office/drawing/2014/main" id="{946EE98E-17BD-E7CB-4886-B547BEBEFA27}"/>
              </a:ext>
            </a:extLst>
          </p:cNvPr>
          <p:cNvGrpSpPr>
            <a:grpSpLocks/>
          </p:cNvGrpSpPr>
          <p:nvPr/>
        </p:nvGrpSpPr>
        <p:grpSpPr bwMode="auto">
          <a:xfrm>
            <a:off x="2438400" y="2144714"/>
            <a:ext cx="7315200" cy="3387725"/>
            <a:chOff x="576" y="1123"/>
            <a:chExt cx="4608" cy="2134"/>
          </a:xfrm>
        </p:grpSpPr>
        <p:sp>
          <p:nvSpPr>
            <p:cNvPr id="38918" name="AutoShape 12" descr="brownfill01">
              <a:extLst>
                <a:ext uri="{FF2B5EF4-FFF2-40B4-BE49-F238E27FC236}">
                  <a16:creationId xmlns:a16="http://schemas.microsoft.com/office/drawing/2014/main" id="{3EBBA6E2-0DC4-7EA0-7A67-FF729DA777FD}"/>
                </a:ext>
              </a:extLst>
            </p:cNvPr>
            <p:cNvSpPr>
              <a:spLocks noChangeArrowheads="1"/>
            </p:cNvSpPr>
            <p:nvPr/>
          </p:nvSpPr>
          <p:spPr bwMode="auto">
            <a:xfrm>
              <a:off x="576" y="2363"/>
              <a:ext cx="1370" cy="894"/>
            </a:xfrm>
            <a:prstGeom prst="roundRect">
              <a:avLst>
                <a:gd name="adj" fmla="val 8361"/>
              </a:avLst>
            </a:prstGeom>
            <a:blipFill dpi="0" rotWithShape="1">
              <a:blip r:embed="rId3"/>
              <a:srcRect/>
              <a:stretch>
                <a:fillRect/>
              </a:stretch>
            </a:blipFill>
            <a:ln w="5715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dirty="0">
                  <a:latin typeface="Franklin Gothic Medium" panose="020B0603020102020204" pitchFamily="34" charset="0"/>
                </a:rPr>
                <a:t>“Knock out” applicants who </a:t>
              </a:r>
              <a:br>
                <a:rPr lang="en-US" altLang="en-US" sz="1800" dirty="0">
                  <a:latin typeface="Franklin Gothic Medium" panose="020B0603020102020204" pitchFamily="34" charset="0"/>
                </a:rPr>
              </a:br>
              <a:r>
                <a:rPr lang="en-US" altLang="en-US" sz="1800" dirty="0">
                  <a:latin typeface="Franklin Gothic Medium" panose="020B0603020102020204" pitchFamily="34" charset="0"/>
                </a:rPr>
                <a:t>do not meet job requirements</a:t>
              </a:r>
            </a:p>
          </p:txBody>
        </p:sp>
        <p:sp>
          <p:nvSpPr>
            <p:cNvPr id="38919" name="AutoShape 13" descr="greenfill01">
              <a:extLst>
                <a:ext uri="{FF2B5EF4-FFF2-40B4-BE49-F238E27FC236}">
                  <a16:creationId xmlns:a16="http://schemas.microsoft.com/office/drawing/2014/main" id="{4F0D654C-D2E8-8D93-E937-E6E6C159DED0}"/>
                </a:ext>
              </a:extLst>
            </p:cNvPr>
            <p:cNvSpPr>
              <a:spLocks noChangeArrowheads="1"/>
            </p:cNvSpPr>
            <p:nvPr/>
          </p:nvSpPr>
          <p:spPr bwMode="auto">
            <a:xfrm>
              <a:off x="2189" y="2362"/>
              <a:ext cx="1370" cy="891"/>
            </a:xfrm>
            <a:prstGeom prst="roundRect">
              <a:avLst>
                <a:gd name="adj" fmla="val 7120"/>
              </a:avLst>
            </a:prstGeom>
            <a:blipFill dpi="0" rotWithShape="1">
              <a:blip r:embed="rId4"/>
              <a:srcRect/>
              <a:stretch>
                <a:fillRect/>
              </a:stretch>
            </a:blipFill>
            <a:ln w="57150" algn="ctr">
              <a:solidFill>
                <a:srgbClr val="65CD65"/>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dirty="0">
                  <a:latin typeface="Franklin Gothic Medium" panose="020B0603020102020204" pitchFamily="34" charset="0"/>
                </a:rPr>
                <a:t>Allows employers to extensively test and screen applicants online</a:t>
              </a:r>
            </a:p>
          </p:txBody>
        </p:sp>
        <p:cxnSp>
          <p:nvCxnSpPr>
            <p:cNvPr id="38920" name="AutoShape 14">
              <a:extLst>
                <a:ext uri="{FF2B5EF4-FFF2-40B4-BE49-F238E27FC236}">
                  <a16:creationId xmlns:a16="http://schemas.microsoft.com/office/drawing/2014/main" id="{CE5320CC-2904-F5B8-7ECD-935B0C0D676E}"/>
                </a:ext>
              </a:extLst>
            </p:cNvPr>
            <p:cNvCxnSpPr>
              <a:cxnSpLocks noChangeShapeType="1"/>
              <a:stCxn id="38921" idx="2"/>
              <a:endCxn id="38918" idx="0"/>
            </p:cNvCxnSpPr>
            <p:nvPr/>
          </p:nvCxnSpPr>
          <p:spPr bwMode="auto">
            <a:xfrm rot="5400000">
              <a:off x="1801" y="1273"/>
              <a:ext cx="532" cy="1612"/>
            </a:xfrm>
            <a:prstGeom prst="bentConnector3">
              <a:avLst>
                <a:gd name="adj1" fmla="val 50000"/>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38921" name="AutoShape 15">
              <a:extLst>
                <a:ext uri="{FF2B5EF4-FFF2-40B4-BE49-F238E27FC236}">
                  <a16:creationId xmlns:a16="http://schemas.microsoft.com/office/drawing/2014/main" id="{A81D511E-2948-85C4-FAAC-0388D6B77300}"/>
                </a:ext>
              </a:extLst>
            </p:cNvPr>
            <p:cNvSpPr>
              <a:spLocks noChangeArrowheads="1"/>
            </p:cNvSpPr>
            <p:nvPr/>
          </p:nvSpPr>
          <p:spPr bwMode="auto">
            <a:xfrm>
              <a:off x="1749" y="1123"/>
              <a:ext cx="2248" cy="672"/>
            </a:xfrm>
            <a:prstGeom prst="roundRect">
              <a:avLst>
                <a:gd name="adj" fmla="val 12259"/>
              </a:avLst>
            </a:prstGeom>
            <a:gradFill rotWithShape="1">
              <a:gsLst>
                <a:gs pos="0">
                  <a:srgbClr val="EAD596"/>
                </a:gs>
                <a:gs pos="100000">
                  <a:srgbClr val="CC9900"/>
                </a:gs>
              </a:gsLst>
              <a:lin ang="5400000" scaled="1"/>
            </a:gradFill>
            <a:ln w="57150">
              <a:solidFill>
                <a:srgbClr val="CC99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dirty="0">
                  <a:latin typeface="Franklin Gothic Medium" panose="020B0603020102020204" pitchFamily="34" charset="0"/>
                </a:rPr>
                <a:t>Benefits of Applicant Tracking Systems </a:t>
              </a:r>
            </a:p>
          </p:txBody>
        </p:sp>
        <p:cxnSp>
          <p:nvCxnSpPr>
            <p:cNvPr id="38922" name="AutoShape 16">
              <a:extLst>
                <a:ext uri="{FF2B5EF4-FFF2-40B4-BE49-F238E27FC236}">
                  <a16:creationId xmlns:a16="http://schemas.microsoft.com/office/drawing/2014/main" id="{38366A3F-E90C-107A-833D-03CA39015AA1}"/>
                </a:ext>
              </a:extLst>
            </p:cNvPr>
            <p:cNvCxnSpPr>
              <a:cxnSpLocks noChangeShapeType="1"/>
              <a:stCxn id="38921" idx="2"/>
              <a:endCxn id="38919" idx="0"/>
            </p:cNvCxnSpPr>
            <p:nvPr/>
          </p:nvCxnSpPr>
          <p:spPr bwMode="auto">
            <a:xfrm rot="16200000" flipH="1">
              <a:off x="2608" y="2078"/>
              <a:ext cx="531" cy="1"/>
            </a:xfrm>
            <a:prstGeom prst="bentConnector3">
              <a:avLst>
                <a:gd name="adj1" fmla="val 49907"/>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38923" name="AutoShape 17" descr="bluefill01">
              <a:extLst>
                <a:ext uri="{FF2B5EF4-FFF2-40B4-BE49-F238E27FC236}">
                  <a16:creationId xmlns:a16="http://schemas.microsoft.com/office/drawing/2014/main" id="{E8646126-AF67-C7D8-6131-B3BE8984F5CC}"/>
                </a:ext>
              </a:extLst>
            </p:cNvPr>
            <p:cNvSpPr>
              <a:spLocks noChangeArrowheads="1"/>
            </p:cNvSpPr>
            <p:nvPr/>
          </p:nvSpPr>
          <p:spPr bwMode="auto">
            <a:xfrm>
              <a:off x="3814" y="2363"/>
              <a:ext cx="1370" cy="891"/>
            </a:xfrm>
            <a:prstGeom prst="roundRect">
              <a:avLst>
                <a:gd name="adj" fmla="val 7120"/>
              </a:avLst>
            </a:prstGeom>
            <a:blipFill dpi="0" rotWithShape="1">
              <a:blip r:embed="rId5"/>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dirty="0">
                  <a:latin typeface="Franklin Gothic Medium" panose="020B0603020102020204" pitchFamily="34" charset="0"/>
                </a:rPr>
                <a:t>Can match “hidden talents” of applicants to available openings</a:t>
              </a:r>
            </a:p>
          </p:txBody>
        </p:sp>
        <p:cxnSp>
          <p:nvCxnSpPr>
            <p:cNvPr id="38924" name="AutoShape 18">
              <a:extLst>
                <a:ext uri="{FF2B5EF4-FFF2-40B4-BE49-F238E27FC236}">
                  <a16:creationId xmlns:a16="http://schemas.microsoft.com/office/drawing/2014/main" id="{5B8FBA61-7746-80AD-5D0F-1DF032167CAF}"/>
                </a:ext>
              </a:extLst>
            </p:cNvPr>
            <p:cNvCxnSpPr>
              <a:cxnSpLocks noChangeShapeType="1"/>
              <a:stCxn id="38921" idx="2"/>
              <a:endCxn id="38923" idx="0"/>
            </p:cNvCxnSpPr>
            <p:nvPr/>
          </p:nvCxnSpPr>
          <p:spPr bwMode="auto">
            <a:xfrm rot="16200000" flipH="1">
              <a:off x="3420" y="1266"/>
              <a:ext cx="532" cy="1626"/>
            </a:xfrm>
            <a:prstGeom prst="bentConnector3">
              <a:avLst>
                <a:gd name="adj1" fmla="val 50000"/>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grpSp>
      <p:sp>
        <p:nvSpPr>
          <p:cNvPr id="3" name="Rectangle 2">
            <a:extLst>
              <a:ext uri="{FF2B5EF4-FFF2-40B4-BE49-F238E27FC236}">
                <a16:creationId xmlns:a16="http://schemas.microsoft.com/office/drawing/2014/main" id="{717CFEE1-6DBF-FFED-8A27-2C7EC3F36009}"/>
              </a:ext>
            </a:extLst>
          </p:cNvPr>
          <p:cNvSpPr/>
          <p:nvPr/>
        </p:nvSpPr>
        <p:spPr>
          <a:xfrm>
            <a:off x="895010" y="6339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C27C3ECF-45B6-F730-23B7-9494ACFC37C1}"/>
              </a:ext>
            </a:extLst>
          </p:cNvPr>
          <p:cNvSpPr txBox="1"/>
          <p:nvPr/>
        </p:nvSpPr>
        <p:spPr>
          <a:xfrm>
            <a:off x="1105851" y="67448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6B85C28B-D0BB-815D-588E-21F2E6251911}"/>
              </a:ext>
            </a:extLst>
          </p:cNvPr>
          <p:cNvSpPr txBox="1"/>
          <p:nvPr/>
        </p:nvSpPr>
        <p:spPr>
          <a:xfrm>
            <a:off x="1166881" y="93030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8495680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728530"/>
            <a:ext cx="8417320" cy="4401205"/>
          </a:xfrm>
          <a:prstGeom prst="rect">
            <a:avLst/>
          </a:prstGeom>
          <a:noFill/>
        </p:spPr>
        <p:txBody>
          <a:bodyPr wrap="square" rtlCol="0">
            <a:spAutoFit/>
          </a:bodyPr>
          <a:lstStyle/>
          <a:p>
            <a:r>
              <a:rPr lang="en-US" sz="2000" dirty="0"/>
              <a:t>1. Careful employee selection is important for several reasons. Your own performance always depends on your subordinates; it is costly to recruit and hire employees; and mismanaging the hiring process has various legal implications including equal employment, negligent hiring, and defamation.</a:t>
            </a:r>
          </a:p>
          <a:p>
            <a:r>
              <a:rPr lang="en-US" sz="2000" dirty="0"/>
              <a:t>2. Whether you are administering tests or making decisions based on test results, managers need to understand several basic testing concepts. Reliability refers to a test s consistency, while validity tells you whether the test is measuring what you think its supposed to be measuring.</a:t>
            </a:r>
          </a:p>
          <a:p>
            <a:r>
              <a:rPr lang="en-US" sz="2000" dirty="0"/>
              <a:t>3. Whether administered via paper and pencil, by computer, or online, we discussed several main types of tests. Tests of cognitive abilities measure things like reasoning ability and include intelligence tests and tests of specific cognitive abilities such as mechanical comprehension. There are also tests of motor and physical abilities, and measures of personality and interests.</a:t>
            </a:r>
            <a:endParaRPr lang="en-US" sz="2000" dirty="0">
              <a:solidFill>
                <a:srgbClr val="2D3956"/>
              </a:solidFill>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387366" y="583331"/>
            <a:ext cx="7755727" cy="5634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rgbClr val="00B0F0"/>
                </a:solidFill>
                <a:latin typeface="Times New Roman" panose="02020603050405020304" pitchFamily="18" charset="0"/>
                <a:cs typeface="Times New Roman" panose="02020603050405020304" pitchFamily="18" charset="0"/>
              </a:rPr>
              <a:t>CHAPTER SUMMARY</a:t>
            </a:r>
          </a:p>
        </p:txBody>
      </p:sp>
    </p:spTree>
    <p:extLst>
      <p:ext uri="{BB962C8B-B14F-4D97-AF65-F5344CB8AC3E}">
        <p14:creationId xmlns:p14="http://schemas.microsoft.com/office/powerpoint/2010/main" val="152124971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308298" y="1549486"/>
            <a:ext cx="4222539" cy="2063065"/>
          </a:xfrm>
          <a:prstGeom prst="rect">
            <a:avLst/>
          </a:prstGeom>
        </p:spPr>
        <p:txBody>
          <a:bodyPr wrap="square">
            <a:spAutoFit/>
          </a:bodyPr>
          <a:lstStyle/>
          <a:p>
            <a:pPr>
              <a:lnSpc>
                <a:spcPct val="120000"/>
              </a:lnSpc>
            </a:pPr>
            <a:r>
              <a:rPr lang="en-US" dirty="0"/>
              <a:t>1. What is the difference between reliability and validity? In what respects are they similar?</a:t>
            </a:r>
          </a:p>
          <a:p>
            <a:pPr>
              <a:lnSpc>
                <a:spcPct val="120000"/>
              </a:lnSpc>
            </a:pPr>
            <a:r>
              <a:rPr lang="en-US" dirty="0"/>
              <a:t>2. Explain how you would go about validating a test. How can this information be useful to a manager?</a:t>
            </a:r>
            <a:endParaRPr lang="en-US" dirty="0">
              <a:solidFill>
                <a:srgbClr val="000000"/>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461665"/>
          </a:xfrm>
          <a:prstGeom prst="rect">
            <a:avLst/>
          </a:prstGeom>
          <a:noFill/>
        </p:spPr>
        <p:txBody>
          <a:bodyPr wrap="square" rtlCol="0">
            <a:spAutoFit/>
          </a:bodyPr>
          <a:lstStyle/>
          <a:p>
            <a:r>
              <a:rPr lang="en-US" sz="2400" b="1" dirty="0">
                <a:solidFill>
                  <a:srgbClr val="00B0F0"/>
                </a:solidFill>
                <a:latin typeface="Times New Roman" panose="02020603050405020304" pitchFamily="18" charset="0"/>
                <a:cs typeface="Times New Roman" panose="02020603050405020304" pitchFamily="18" charset="0"/>
              </a:rPr>
              <a:t>DISCUSSION QUESTIONS</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1133854" y="441434"/>
            <a:ext cx="8009239" cy="11471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1426506827"/>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1" y="1056290"/>
            <a:ext cx="10068910" cy="511591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341243" y="1401033"/>
            <a:ext cx="3509515" cy="1656492"/>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82060829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302</TotalTime>
  <Words>3694</Words>
  <Application>Microsoft Office PowerPoint</Application>
  <PresentationFormat>Widescreen</PresentationFormat>
  <Paragraphs>413</Paragraphs>
  <Slides>39</Slides>
  <Notes>34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39</vt:i4>
      </vt:variant>
    </vt:vector>
  </HeadingPairs>
  <TitlesOfParts>
    <vt:vector size="47" baseType="lpstr">
      <vt:lpstr>Arial</vt:lpstr>
      <vt:lpstr>Calibri</vt:lpstr>
      <vt:lpstr>Calibri Light</vt:lpstr>
      <vt:lpstr>Franklin Gothic Medium</vt:lpstr>
      <vt:lpstr>NewBaskerville-Roman</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Types of Tests</vt:lpstr>
      <vt:lpstr>PowerPoint Presentation</vt:lpstr>
      <vt:lpstr>PowerPoint Presentation</vt:lpstr>
      <vt:lpstr>The “Big Five”</vt:lpstr>
      <vt:lpstr>Work Samples and Simulations</vt:lpstr>
      <vt:lpstr>PowerPoint Presentation</vt:lpstr>
      <vt:lpstr>PowerPoint Presentation</vt:lpstr>
      <vt:lpstr>PowerPoint Presentation</vt:lpstr>
      <vt:lpstr>PowerPoint Presentation</vt:lpstr>
      <vt:lpstr>Background Investigations and Reference Checks</vt:lpstr>
      <vt:lpstr>Limitations on Background Investigations and Reference Checks</vt:lpstr>
      <vt:lpstr>PowerPoint Presentation</vt:lpstr>
      <vt:lpstr>PowerPoint Presentation</vt:lpstr>
      <vt:lpstr>PowerPoint Presentation</vt:lpstr>
      <vt:lpstr>PowerPoint Presentation</vt:lpstr>
      <vt:lpstr>Improving Productivity Through HRIS: Using Automated Applicant Tracking and Screening Systems (ATS)</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Anas M. Bashayreh</dc:creator>
  <cp:lastModifiedBy>Anas M. Bashayreh</cp:lastModifiedBy>
  <cp:revision>8</cp:revision>
  <dcterms:modified xsi:type="dcterms:W3CDTF">2023-10-30T18:03:16Z</dcterms:modified>
</cp:coreProperties>
</file>