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303" r:id="rId3"/>
    <p:sldId id="313" r:id="rId4"/>
    <p:sldId id="256" r:id="rId5"/>
    <p:sldId id="276" r:id="rId6"/>
    <p:sldId id="481" r:id="rId7"/>
    <p:sldId id="482" r:id="rId8"/>
    <p:sldId id="483" r:id="rId9"/>
    <p:sldId id="518" r:id="rId10"/>
    <p:sldId id="345" r:id="rId11"/>
    <p:sldId id="485" r:id="rId12"/>
    <p:sldId id="519" r:id="rId13"/>
    <p:sldId id="527" r:id="rId14"/>
    <p:sldId id="520" r:id="rId15"/>
    <p:sldId id="488" r:id="rId16"/>
    <p:sldId id="489" r:id="rId17"/>
    <p:sldId id="521" r:id="rId18"/>
    <p:sldId id="522" r:id="rId19"/>
    <p:sldId id="492" r:id="rId20"/>
    <p:sldId id="523" r:id="rId21"/>
    <p:sldId id="494" r:id="rId22"/>
    <p:sldId id="524" r:id="rId23"/>
    <p:sldId id="496" r:id="rId24"/>
    <p:sldId id="497" r:id="rId25"/>
    <p:sldId id="498" r:id="rId26"/>
    <p:sldId id="525" r:id="rId27"/>
    <p:sldId id="500" r:id="rId28"/>
    <p:sldId id="501" r:id="rId29"/>
    <p:sldId id="502" r:id="rId30"/>
    <p:sldId id="503" r:id="rId31"/>
    <p:sldId id="507" r:id="rId32"/>
    <p:sldId id="508" r:id="rId33"/>
    <p:sldId id="509" r:id="rId34"/>
    <p:sldId id="510" r:id="rId35"/>
    <p:sldId id="511" r:id="rId36"/>
    <p:sldId id="512" r:id="rId37"/>
    <p:sldId id="513" r:id="rId38"/>
    <p:sldId id="514" r:id="rId39"/>
    <p:sldId id="504" r:id="rId40"/>
    <p:sldId id="505" r:id="rId41"/>
    <p:sldId id="506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56"/>
            <p14:sldId id="276"/>
            <p14:sldId id="481"/>
            <p14:sldId id="482"/>
            <p14:sldId id="483"/>
            <p14:sldId id="518"/>
            <p14:sldId id="345"/>
            <p14:sldId id="485"/>
            <p14:sldId id="519"/>
            <p14:sldId id="527"/>
            <p14:sldId id="520"/>
            <p14:sldId id="488"/>
            <p14:sldId id="489"/>
            <p14:sldId id="521"/>
            <p14:sldId id="522"/>
            <p14:sldId id="492"/>
            <p14:sldId id="523"/>
            <p14:sldId id="494"/>
            <p14:sldId id="524"/>
            <p14:sldId id="496"/>
            <p14:sldId id="497"/>
            <p14:sldId id="498"/>
            <p14:sldId id="525"/>
            <p14:sldId id="500"/>
            <p14:sldId id="501"/>
            <p14:sldId id="502"/>
            <p14:sldId id="503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04"/>
            <p14:sldId id="505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A8BFED-B0A5-4C14-96BE-3267A4BFD131}" type="doc">
      <dgm:prSet loTypeId="urn:microsoft.com/office/officeart/2005/8/layout/vProcess5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91EE9E80-E71F-43AD-8849-0900DEFCDD3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Identify the target audience</a:t>
          </a:r>
        </a:p>
      </dgm:t>
    </dgm:pt>
    <dgm:pt modelId="{9230943E-BB24-476F-A944-AA35F468914E}" type="parTrans" cxnId="{16BC5689-05BD-4509-AC13-B1DFEA88FE1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4E73D0E-80B5-40E4-AA9E-2E31C4DA7880}" type="sibTrans" cxnId="{16BC5689-05BD-4509-AC13-B1DFEA88FE1A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FADFED9-ED08-4010-838C-6C4BA454B62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Determine the communication objectives</a:t>
          </a:r>
        </a:p>
      </dgm:t>
    </dgm:pt>
    <dgm:pt modelId="{E55847B6-8C30-4ECE-8314-A3531EDDCDB0}" type="parTrans" cxnId="{5437E4B8-EEC5-48FC-BF51-8342D173DE2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80F27B3-2595-4551-B007-CA74F1FFB454}" type="sibTrans" cxnId="{5437E4B8-EEC5-48FC-BF51-8342D173DE27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F46AED9-FEC5-40F0-8C96-7359F1C63A4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Design the message</a:t>
          </a:r>
        </a:p>
      </dgm:t>
    </dgm:pt>
    <dgm:pt modelId="{2869C292-C7AE-45FA-9EDF-96BD3DFAE985}" type="parTrans" cxnId="{B84D0935-218D-4BFA-834C-FCF41218F5A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584218C-E643-4FBF-8571-A05B0D15F0A2}" type="sibTrans" cxnId="{B84D0935-218D-4BFA-834C-FCF41218F5A6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CF63C12-68EE-4762-BC3F-F335997D8874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Choose the media</a:t>
          </a:r>
        </a:p>
      </dgm:t>
    </dgm:pt>
    <dgm:pt modelId="{0094F600-212A-446E-B2E1-B9BD57761574}" type="parTrans" cxnId="{A38ABADA-EDEA-4544-A0B4-380F729D8E7B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AE45F00-291E-4A1A-94FC-DAAC5BE38D06}" type="sibTrans" cxnId="{A38ABADA-EDEA-4544-A0B4-380F729D8E7B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C99B816C-DBF7-412E-9374-77994EB0E69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>
              <a:solidFill>
                <a:schemeClr val="tx1"/>
              </a:solidFill>
            </a:rPr>
            <a:t>Select the message source</a:t>
          </a:r>
        </a:p>
      </dgm:t>
    </dgm:pt>
    <dgm:pt modelId="{61B75EA4-02A0-43F7-B8F2-B0C18C77EE27}" type="par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4659384-2547-4DD0-A4F5-D447B42964BD}" type="sib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7CFE3EF-E899-4BF9-83AF-B9156EF0C3C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DE0A707-6143-494A-B2AC-553AC24084CA}" type="par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3F0CC5F-DADE-4808-B10D-0A6FFC7FE80A}" type="sib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619A2A9-F8F1-4636-AC05-58086A38D126}" type="pres">
      <dgm:prSet presAssocID="{4BA8BFED-B0A5-4C14-96BE-3267A4BFD131}" presName="outerComposite" presStyleCnt="0">
        <dgm:presLayoutVars>
          <dgm:chMax val="5"/>
          <dgm:dir/>
          <dgm:resizeHandles val="exact"/>
        </dgm:presLayoutVars>
      </dgm:prSet>
      <dgm:spPr/>
    </dgm:pt>
    <dgm:pt modelId="{7D17A7A5-16BC-4038-B179-5D22371E1408}" type="pres">
      <dgm:prSet presAssocID="{4BA8BFED-B0A5-4C14-96BE-3267A4BFD131}" presName="dummyMaxCanvas" presStyleCnt="0">
        <dgm:presLayoutVars/>
      </dgm:prSet>
      <dgm:spPr/>
    </dgm:pt>
    <dgm:pt modelId="{6635A873-F0D4-46A9-B5D7-FB2CD618C06A}" type="pres">
      <dgm:prSet presAssocID="{4BA8BFED-B0A5-4C14-96BE-3267A4BFD131}" presName="FiveNodes_1" presStyleLbl="node1" presStyleIdx="0" presStyleCnt="5">
        <dgm:presLayoutVars>
          <dgm:bulletEnabled val="1"/>
        </dgm:presLayoutVars>
      </dgm:prSet>
      <dgm:spPr/>
    </dgm:pt>
    <dgm:pt modelId="{F0247799-7BC0-4263-AB0E-BB8E317B7E81}" type="pres">
      <dgm:prSet presAssocID="{4BA8BFED-B0A5-4C14-96BE-3267A4BFD131}" presName="FiveNodes_2" presStyleLbl="node1" presStyleIdx="1" presStyleCnt="5">
        <dgm:presLayoutVars>
          <dgm:bulletEnabled val="1"/>
        </dgm:presLayoutVars>
      </dgm:prSet>
      <dgm:spPr/>
    </dgm:pt>
    <dgm:pt modelId="{0FCF2F97-CCE9-4A08-B446-C06EC377B1C5}" type="pres">
      <dgm:prSet presAssocID="{4BA8BFED-B0A5-4C14-96BE-3267A4BFD131}" presName="FiveNodes_3" presStyleLbl="node1" presStyleIdx="2" presStyleCnt="5">
        <dgm:presLayoutVars>
          <dgm:bulletEnabled val="1"/>
        </dgm:presLayoutVars>
      </dgm:prSet>
      <dgm:spPr/>
    </dgm:pt>
    <dgm:pt modelId="{980D92A7-A1FE-4DC1-9F44-F99FC71F587D}" type="pres">
      <dgm:prSet presAssocID="{4BA8BFED-B0A5-4C14-96BE-3267A4BFD131}" presName="FiveNodes_4" presStyleLbl="node1" presStyleIdx="3" presStyleCnt="5">
        <dgm:presLayoutVars>
          <dgm:bulletEnabled val="1"/>
        </dgm:presLayoutVars>
      </dgm:prSet>
      <dgm:spPr/>
    </dgm:pt>
    <dgm:pt modelId="{D8A23CD6-5B90-4019-A4C1-8E933020AC4F}" type="pres">
      <dgm:prSet presAssocID="{4BA8BFED-B0A5-4C14-96BE-3267A4BFD131}" presName="FiveNodes_5" presStyleLbl="node1" presStyleIdx="4" presStyleCnt="5">
        <dgm:presLayoutVars>
          <dgm:bulletEnabled val="1"/>
        </dgm:presLayoutVars>
      </dgm:prSet>
      <dgm:spPr/>
    </dgm:pt>
    <dgm:pt modelId="{3D38E082-CD2C-4E83-81C9-9DEB2914D5AC}" type="pres">
      <dgm:prSet presAssocID="{4BA8BFED-B0A5-4C14-96BE-3267A4BFD131}" presName="FiveConn_1-2" presStyleLbl="fgAccFollowNode1" presStyleIdx="0" presStyleCnt="4">
        <dgm:presLayoutVars>
          <dgm:bulletEnabled val="1"/>
        </dgm:presLayoutVars>
      </dgm:prSet>
      <dgm:spPr/>
    </dgm:pt>
    <dgm:pt modelId="{13518147-D22A-45F5-84C9-85ED556FDD6F}" type="pres">
      <dgm:prSet presAssocID="{4BA8BFED-B0A5-4C14-96BE-3267A4BFD131}" presName="FiveConn_2-3" presStyleLbl="fgAccFollowNode1" presStyleIdx="1" presStyleCnt="4">
        <dgm:presLayoutVars>
          <dgm:bulletEnabled val="1"/>
        </dgm:presLayoutVars>
      </dgm:prSet>
      <dgm:spPr/>
    </dgm:pt>
    <dgm:pt modelId="{DD145C8B-70A1-44F8-8CC3-E5A8CD5144FA}" type="pres">
      <dgm:prSet presAssocID="{4BA8BFED-B0A5-4C14-96BE-3267A4BFD131}" presName="FiveConn_3-4" presStyleLbl="fgAccFollowNode1" presStyleIdx="2" presStyleCnt="4">
        <dgm:presLayoutVars>
          <dgm:bulletEnabled val="1"/>
        </dgm:presLayoutVars>
      </dgm:prSet>
      <dgm:spPr/>
    </dgm:pt>
    <dgm:pt modelId="{FB02084B-0553-401C-98B0-35C933B2A0BF}" type="pres">
      <dgm:prSet presAssocID="{4BA8BFED-B0A5-4C14-96BE-3267A4BFD131}" presName="FiveConn_4-5" presStyleLbl="fgAccFollowNode1" presStyleIdx="3" presStyleCnt="4">
        <dgm:presLayoutVars>
          <dgm:bulletEnabled val="1"/>
        </dgm:presLayoutVars>
      </dgm:prSet>
      <dgm:spPr/>
    </dgm:pt>
    <dgm:pt modelId="{06BB8F60-3D6F-40EE-872F-288EBA12E4D3}" type="pres">
      <dgm:prSet presAssocID="{4BA8BFED-B0A5-4C14-96BE-3267A4BFD131}" presName="FiveNodes_1_text" presStyleLbl="node1" presStyleIdx="4" presStyleCnt="5">
        <dgm:presLayoutVars>
          <dgm:bulletEnabled val="1"/>
        </dgm:presLayoutVars>
      </dgm:prSet>
      <dgm:spPr/>
    </dgm:pt>
    <dgm:pt modelId="{5480CF4D-3B27-4488-A816-F3FD91B60DB6}" type="pres">
      <dgm:prSet presAssocID="{4BA8BFED-B0A5-4C14-96BE-3267A4BFD131}" presName="FiveNodes_2_text" presStyleLbl="node1" presStyleIdx="4" presStyleCnt="5">
        <dgm:presLayoutVars>
          <dgm:bulletEnabled val="1"/>
        </dgm:presLayoutVars>
      </dgm:prSet>
      <dgm:spPr/>
    </dgm:pt>
    <dgm:pt modelId="{69F98B3C-9A38-4EB8-BD78-D07EE5248A86}" type="pres">
      <dgm:prSet presAssocID="{4BA8BFED-B0A5-4C14-96BE-3267A4BFD131}" presName="FiveNodes_3_text" presStyleLbl="node1" presStyleIdx="4" presStyleCnt="5">
        <dgm:presLayoutVars>
          <dgm:bulletEnabled val="1"/>
        </dgm:presLayoutVars>
      </dgm:prSet>
      <dgm:spPr/>
    </dgm:pt>
    <dgm:pt modelId="{EB91E8C9-1653-45AF-B459-9A44482D514D}" type="pres">
      <dgm:prSet presAssocID="{4BA8BFED-B0A5-4C14-96BE-3267A4BFD131}" presName="FiveNodes_4_text" presStyleLbl="node1" presStyleIdx="4" presStyleCnt="5">
        <dgm:presLayoutVars>
          <dgm:bulletEnabled val="1"/>
        </dgm:presLayoutVars>
      </dgm:prSet>
      <dgm:spPr/>
    </dgm:pt>
    <dgm:pt modelId="{6FA62A90-FA31-4A38-817E-B82DE1A44B91}" type="pres">
      <dgm:prSet presAssocID="{4BA8BFED-B0A5-4C14-96BE-3267A4BFD131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7DCCDE16-4CA6-9D4E-822D-47C7A2731988}" type="presOf" srcId="{C99B816C-DBF7-412E-9374-77994EB0E69D}" destId="{6FA62A90-FA31-4A38-817E-B82DE1A44B91}" srcOrd="1" destOrd="0" presId="urn:microsoft.com/office/officeart/2005/8/layout/vProcess5"/>
    <dgm:cxn modelId="{76631D21-D236-494E-A589-8FD1FD697AD1}" type="presOf" srcId="{3F46AED9-FEC5-40F0-8C96-7359F1C63A4C}" destId="{69F98B3C-9A38-4EB8-BD78-D07EE5248A86}" srcOrd="1" destOrd="0" presId="urn:microsoft.com/office/officeart/2005/8/layout/vProcess5"/>
    <dgm:cxn modelId="{0F6F3623-DD84-CA45-AF8A-4E07E745838F}" type="presOf" srcId="{AFADFED9-ED08-4010-838C-6C4BA454B62E}" destId="{F0247799-7BC0-4263-AB0E-BB8E317B7E81}" srcOrd="0" destOrd="0" presId="urn:microsoft.com/office/officeart/2005/8/layout/vProcess5"/>
    <dgm:cxn modelId="{B84D0935-218D-4BFA-834C-FCF41218F5A6}" srcId="{4BA8BFED-B0A5-4C14-96BE-3267A4BFD131}" destId="{3F46AED9-FEC5-40F0-8C96-7359F1C63A4C}" srcOrd="2" destOrd="0" parTransId="{2869C292-C7AE-45FA-9EDF-96BD3DFAE985}" sibTransId="{3584218C-E643-4FBF-8571-A05B0D15F0A2}"/>
    <dgm:cxn modelId="{F97B1C38-4325-2745-9378-788D4C8DC0C0}" type="presOf" srcId="{91EE9E80-E71F-43AD-8849-0900DEFCDD37}" destId="{6635A873-F0D4-46A9-B5D7-FB2CD618C06A}" srcOrd="0" destOrd="0" presId="urn:microsoft.com/office/officeart/2005/8/layout/vProcess5"/>
    <dgm:cxn modelId="{446A3138-479B-3342-BC67-CB5A08F3342E}" type="presOf" srcId="{9AE45F00-291E-4A1A-94FC-DAAC5BE38D06}" destId="{FB02084B-0553-401C-98B0-35C933B2A0BF}" srcOrd="0" destOrd="0" presId="urn:microsoft.com/office/officeart/2005/8/layout/vProcess5"/>
    <dgm:cxn modelId="{3729173C-44AE-3844-8FCF-6695A3DA6B19}" type="presOf" srcId="{6CF63C12-68EE-4762-BC3F-F335997D8874}" destId="{980D92A7-A1FE-4DC1-9F44-F99FC71F587D}" srcOrd="0" destOrd="0" presId="urn:microsoft.com/office/officeart/2005/8/layout/vProcess5"/>
    <dgm:cxn modelId="{46C3B845-3402-224F-BAF7-32531307759A}" type="presOf" srcId="{91EE9E80-E71F-43AD-8849-0900DEFCDD37}" destId="{06BB8F60-3D6F-40EE-872F-288EBA12E4D3}" srcOrd="1" destOrd="0" presId="urn:microsoft.com/office/officeart/2005/8/layout/vProcess5"/>
    <dgm:cxn modelId="{12E9EF4F-E5D4-8E47-A186-22F3DC55ACFC}" type="presOf" srcId="{C99B816C-DBF7-412E-9374-77994EB0E69D}" destId="{D8A23CD6-5B90-4019-A4C1-8E933020AC4F}" srcOrd="0" destOrd="0" presId="urn:microsoft.com/office/officeart/2005/8/layout/vProcess5"/>
    <dgm:cxn modelId="{16BC5689-05BD-4509-AC13-B1DFEA88FE1A}" srcId="{4BA8BFED-B0A5-4C14-96BE-3267A4BFD131}" destId="{91EE9E80-E71F-43AD-8849-0900DEFCDD37}" srcOrd="0" destOrd="0" parTransId="{9230943E-BB24-476F-A944-AA35F468914E}" sibTransId="{04E73D0E-80B5-40E4-AA9E-2E31C4DA7880}"/>
    <dgm:cxn modelId="{5F43F18C-9D1B-D245-969F-44372EEB3EDF}" type="presOf" srcId="{3584218C-E643-4FBF-8571-A05B0D15F0A2}" destId="{DD145C8B-70A1-44F8-8CC3-E5A8CD5144FA}" srcOrd="0" destOrd="0" presId="urn:microsoft.com/office/officeart/2005/8/layout/vProcess5"/>
    <dgm:cxn modelId="{A5FB6295-507F-2247-A168-7A46C6163919}" type="presOf" srcId="{04E73D0E-80B5-40E4-AA9E-2E31C4DA7880}" destId="{3D38E082-CD2C-4E83-81C9-9DEB2914D5AC}" srcOrd="0" destOrd="0" presId="urn:microsoft.com/office/officeart/2005/8/layout/vProcess5"/>
    <dgm:cxn modelId="{719A03A0-6298-4C0A-999E-BC7954A0CACE}" srcId="{4BA8BFED-B0A5-4C14-96BE-3267A4BFD131}" destId="{D7CFE3EF-E899-4BF9-83AF-B9156EF0C3CF}" srcOrd="5" destOrd="0" parTransId="{CDE0A707-6143-494A-B2AC-553AC24084CA}" sibTransId="{F3F0CC5F-DADE-4808-B10D-0A6FFC7FE80A}"/>
    <dgm:cxn modelId="{5437E4B8-EEC5-48FC-BF51-8342D173DE27}" srcId="{4BA8BFED-B0A5-4C14-96BE-3267A4BFD131}" destId="{AFADFED9-ED08-4010-838C-6C4BA454B62E}" srcOrd="1" destOrd="0" parTransId="{E55847B6-8C30-4ECE-8314-A3531EDDCDB0}" sibTransId="{E80F27B3-2595-4551-B007-CA74F1FFB454}"/>
    <dgm:cxn modelId="{1FB351C9-250F-E043-BA7D-2A4DA0BEE693}" type="presOf" srcId="{AFADFED9-ED08-4010-838C-6C4BA454B62E}" destId="{5480CF4D-3B27-4488-A816-F3FD91B60DB6}" srcOrd="1" destOrd="0" presId="urn:microsoft.com/office/officeart/2005/8/layout/vProcess5"/>
    <dgm:cxn modelId="{0BB4A2CA-170B-3F4B-99E8-5DD6B75F1C36}" type="presOf" srcId="{E80F27B3-2595-4551-B007-CA74F1FFB454}" destId="{13518147-D22A-45F5-84C9-85ED556FDD6F}" srcOrd="0" destOrd="0" presId="urn:microsoft.com/office/officeart/2005/8/layout/vProcess5"/>
    <dgm:cxn modelId="{22919AD4-D4D3-CB4E-96D6-EF4497AC3225}" type="presOf" srcId="{4BA8BFED-B0A5-4C14-96BE-3267A4BFD131}" destId="{9619A2A9-F8F1-4636-AC05-58086A38D126}" srcOrd="0" destOrd="0" presId="urn:microsoft.com/office/officeart/2005/8/layout/vProcess5"/>
    <dgm:cxn modelId="{A38ABADA-EDEA-4544-A0B4-380F729D8E7B}" srcId="{4BA8BFED-B0A5-4C14-96BE-3267A4BFD131}" destId="{6CF63C12-68EE-4762-BC3F-F335997D8874}" srcOrd="3" destOrd="0" parTransId="{0094F600-212A-446E-B2E1-B9BD57761574}" sibTransId="{9AE45F00-291E-4A1A-94FC-DAAC5BE38D06}"/>
    <dgm:cxn modelId="{31927BDC-A6E4-234F-854F-CDDD496253C8}" type="presOf" srcId="{3F46AED9-FEC5-40F0-8C96-7359F1C63A4C}" destId="{0FCF2F97-CCE9-4A08-B446-C06EC377B1C5}" srcOrd="0" destOrd="0" presId="urn:microsoft.com/office/officeart/2005/8/layout/vProcess5"/>
    <dgm:cxn modelId="{C74F8EF0-328A-E247-9827-CD41ACF47891}" type="presOf" srcId="{6CF63C12-68EE-4762-BC3F-F335997D8874}" destId="{EB91E8C9-1653-45AF-B459-9A44482D514D}" srcOrd="1" destOrd="0" presId="urn:microsoft.com/office/officeart/2005/8/layout/vProcess5"/>
    <dgm:cxn modelId="{EB1150F3-C0F0-42C9-BF0E-FFC7CC39DF8F}" srcId="{4BA8BFED-B0A5-4C14-96BE-3267A4BFD131}" destId="{C99B816C-DBF7-412E-9374-77994EB0E69D}" srcOrd="4" destOrd="0" parTransId="{61B75EA4-02A0-43F7-B8F2-B0C18C77EE27}" sibTransId="{D4659384-2547-4DD0-A4F5-D447B42964BD}"/>
    <dgm:cxn modelId="{284D8442-F398-F54E-97F0-444CD76DAC21}" type="presParOf" srcId="{9619A2A9-F8F1-4636-AC05-58086A38D126}" destId="{7D17A7A5-16BC-4038-B179-5D22371E1408}" srcOrd="0" destOrd="0" presId="urn:microsoft.com/office/officeart/2005/8/layout/vProcess5"/>
    <dgm:cxn modelId="{29663F68-6E8E-4C47-872A-3533949E661D}" type="presParOf" srcId="{9619A2A9-F8F1-4636-AC05-58086A38D126}" destId="{6635A873-F0D4-46A9-B5D7-FB2CD618C06A}" srcOrd="1" destOrd="0" presId="urn:microsoft.com/office/officeart/2005/8/layout/vProcess5"/>
    <dgm:cxn modelId="{613C7464-46C0-0645-BFB7-DECDE2954AF9}" type="presParOf" srcId="{9619A2A9-F8F1-4636-AC05-58086A38D126}" destId="{F0247799-7BC0-4263-AB0E-BB8E317B7E81}" srcOrd="2" destOrd="0" presId="urn:microsoft.com/office/officeart/2005/8/layout/vProcess5"/>
    <dgm:cxn modelId="{A6D3B4D0-F35F-654C-B886-A0EA5A25DB03}" type="presParOf" srcId="{9619A2A9-F8F1-4636-AC05-58086A38D126}" destId="{0FCF2F97-CCE9-4A08-B446-C06EC377B1C5}" srcOrd="3" destOrd="0" presId="urn:microsoft.com/office/officeart/2005/8/layout/vProcess5"/>
    <dgm:cxn modelId="{AF4B9995-2105-EC44-8ADF-708C8C7BB0D8}" type="presParOf" srcId="{9619A2A9-F8F1-4636-AC05-58086A38D126}" destId="{980D92A7-A1FE-4DC1-9F44-F99FC71F587D}" srcOrd="4" destOrd="0" presId="urn:microsoft.com/office/officeart/2005/8/layout/vProcess5"/>
    <dgm:cxn modelId="{E0C41471-8B85-6845-AE60-4FEFE233EDCA}" type="presParOf" srcId="{9619A2A9-F8F1-4636-AC05-58086A38D126}" destId="{D8A23CD6-5B90-4019-A4C1-8E933020AC4F}" srcOrd="5" destOrd="0" presId="urn:microsoft.com/office/officeart/2005/8/layout/vProcess5"/>
    <dgm:cxn modelId="{8E505F27-743E-F149-97ED-F8C904B08123}" type="presParOf" srcId="{9619A2A9-F8F1-4636-AC05-58086A38D126}" destId="{3D38E082-CD2C-4E83-81C9-9DEB2914D5AC}" srcOrd="6" destOrd="0" presId="urn:microsoft.com/office/officeart/2005/8/layout/vProcess5"/>
    <dgm:cxn modelId="{67336F4D-92D7-FD48-A95D-B4A8CCD3AB0A}" type="presParOf" srcId="{9619A2A9-F8F1-4636-AC05-58086A38D126}" destId="{13518147-D22A-45F5-84C9-85ED556FDD6F}" srcOrd="7" destOrd="0" presId="urn:microsoft.com/office/officeart/2005/8/layout/vProcess5"/>
    <dgm:cxn modelId="{C43B4981-7236-E648-BB68-9367A3101800}" type="presParOf" srcId="{9619A2A9-F8F1-4636-AC05-58086A38D126}" destId="{DD145C8B-70A1-44F8-8CC3-E5A8CD5144FA}" srcOrd="8" destOrd="0" presId="urn:microsoft.com/office/officeart/2005/8/layout/vProcess5"/>
    <dgm:cxn modelId="{19E82520-77BA-7043-9922-5CFAC267C8F1}" type="presParOf" srcId="{9619A2A9-F8F1-4636-AC05-58086A38D126}" destId="{FB02084B-0553-401C-98B0-35C933B2A0BF}" srcOrd="9" destOrd="0" presId="urn:microsoft.com/office/officeart/2005/8/layout/vProcess5"/>
    <dgm:cxn modelId="{D00AD519-A9AB-FD43-8249-EE989C96E32B}" type="presParOf" srcId="{9619A2A9-F8F1-4636-AC05-58086A38D126}" destId="{06BB8F60-3D6F-40EE-872F-288EBA12E4D3}" srcOrd="10" destOrd="0" presId="urn:microsoft.com/office/officeart/2005/8/layout/vProcess5"/>
    <dgm:cxn modelId="{A6F10F04-7F09-884A-90A2-60172B227985}" type="presParOf" srcId="{9619A2A9-F8F1-4636-AC05-58086A38D126}" destId="{5480CF4D-3B27-4488-A816-F3FD91B60DB6}" srcOrd="11" destOrd="0" presId="urn:microsoft.com/office/officeart/2005/8/layout/vProcess5"/>
    <dgm:cxn modelId="{9D9D3F2B-D4DA-C047-BEF7-4342EC83229F}" type="presParOf" srcId="{9619A2A9-F8F1-4636-AC05-58086A38D126}" destId="{69F98B3C-9A38-4EB8-BD78-D07EE5248A86}" srcOrd="12" destOrd="0" presId="urn:microsoft.com/office/officeart/2005/8/layout/vProcess5"/>
    <dgm:cxn modelId="{85F3A25D-EED6-D64F-AE4A-68E65AAE0DD0}" type="presParOf" srcId="{9619A2A9-F8F1-4636-AC05-58086A38D126}" destId="{EB91E8C9-1653-45AF-B459-9A44482D514D}" srcOrd="13" destOrd="0" presId="urn:microsoft.com/office/officeart/2005/8/layout/vProcess5"/>
    <dgm:cxn modelId="{EE5C804D-9AEF-1A4C-B9A7-FB10CFE2E716}" type="presParOf" srcId="{9619A2A9-F8F1-4636-AC05-58086A38D126}" destId="{6FA62A90-FA31-4A38-817E-B82DE1A44B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5C1B21-A2DB-4F87-84B7-EAEBB7688474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BD9C49-052E-405C-80E0-87E3899CAD5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What will be said</a:t>
          </a:r>
        </a:p>
      </dgm:t>
    </dgm:pt>
    <dgm:pt modelId="{66507048-CF90-47D5-9921-437D3F65B6B1}" type="par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CAB4B7B-BB72-40E0-927E-E284DD6CCF63}" type="sib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5E2BA53-EA5B-4C9F-AD1B-37920B77A92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How it will be said</a:t>
          </a:r>
        </a:p>
      </dgm:t>
    </dgm:pt>
    <dgm:pt modelId="{0D8AECCF-301A-4E13-883D-85484C40F96F}" type="par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AB04D67-9361-4602-A949-9F2AB2660B0B}" type="sib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56E4BDE-D84E-475B-A3BE-B7CC484C27B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When it will be said</a:t>
          </a:r>
        </a:p>
      </dgm:t>
    </dgm:pt>
    <dgm:pt modelId="{251F3828-D93D-46AE-8E05-419F8E28675A}" type="par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456914E-7F7B-4586-A112-92EEF4EFE140}" type="sib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6CC838F-21D9-4937-A385-5762461BDD7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Where it will be said</a:t>
          </a:r>
        </a:p>
      </dgm:t>
    </dgm:pt>
    <dgm:pt modelId="{BE90E869-DA13-4BD2-B2E2-98AFDF66FC15}" type="par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E1A343F-C9D9-4266-9E82-D164E45EA59C}" type="sib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11BED9-E09C-44A7-9C45-8151DDEF6F4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Who will say it</a:t>
          </a:r>
        </a:p>
      </dgm:t>
    </dgm:pt>
    <dgm:pt modelId="{6F68AF5C-5A2D-42C7-B67E-E6FA84B22A01}" type="par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C47EA39-D5D8-4DEA-9D7C-26B991B0E7ED}" type="sib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33A20E-536C-4ADB-9FEE-2A249C53CD9B}" type="pres">
      <dgm:prSet presAssocID="{C35C1B21-A2DB-4F87-84B7-EAEBB7688474}" presName="diagram" presStyleCnt="0">
        <dgm:presLayoutVars>
          <dgm:dir/>
          <dgm:resizeHandles val="exact"/>
        </dgm:presLayoutVars>
      </dgm:prSet>
      <dgm:spPr/>
    </dgm:pt>
    <dgm:pt modelId="{5592AFEA-25A1-4A91-9DD4-DF6400186AD1}" type="pres">
      <dgm:prSet presAssocID="{03BD9C49-052E-405C-80E0-87E3899CAD57}" presName="node" presStyleLbl="node1" presStyleIdx="0" presStyleCnt="5">
        <dgm:presLayoutVars>
          <dgm:bulletEnabled val="1"/>
        </dgm:presLayoutVars>
      </dgm:prSet>
      <dgm:spPr/>
    </dgm:pt>
    <dgm:pt modelId="{B499F89B-06F9-45AD-AB92-89B2A2653656}" type="pres">
      <dgm:prSet presAssocID="{1CAB4B7B-BB72-40E0-927E-E284DD6CCF63}" presName="sibTrans" presStyleCnt="0"/>
      <dgm:spPr/>
    </dgm:pt>
    <dgm:pt modelId="{F0ED8CAB-5D16-427F-97D7-57AC47E69FED}" type="pres">
      <dgm:prSet presAssocID="{45E2BA53-EA5B-4C9F-AD1B-37920B77A926}" presName="node" presStyleLbl="node1" presStyleIdx="1" presStyleCnt="5">
        <dgm:presLayoutVars>
          <dgm:bulletEnabled val="1"/>
        </dgm:presLayoutVars>
      </dgm:prSet>
      <dgm:spPr/>
    </dgm:pt>
    <dgm:pt modelId="{54F8C5C1-0F13-44D0-9AB7-D10EBE902583}" type="pres">
      <dgm:prSet presAssocID="{4AB04D67-9361-4602-A949-9F2AB2660B0B}" presName="sibTrans" presStyleCnt="0"/>
      <dgm:spPr/>
    </dgm:pt>
    <dgm:pt modelId="{E0C13C48-6FE9-4336-A674-7D9F714A402F}" type="pres">
      <dgm:prSet presAssocID="{056E4BDE-D84E-475B-A3BE-B7CC484C27B7}" presName="node" presStyleLbl="node1" presStyleIdx="2" presStyleCnt="5">
        <dgm:presLayoutVars>
          <dgm:bulletEnabled val="1"/>
        </dgm:presLayoutVars>
      </dgm:prSet>
      <dgm:spPr/>
    </dgm:pt>
    <dgm:pt modelId="{40AA1970-66A8-4122-BD43-907FF19CE40E}" type="pres">
      <dgm:prSet presAssocID="{5456914E-7F7B-4586-A112-92EEF4EFE140}" presName="sibTrans" presStyleCnt="0"/>
      <dgm:spPr/>
    </dgm:pt>
    <dgm:pt modelId="{DF2B2FE9-E85E-42EF-90B8-9261234E9427}" type="pres">
      <dgm:prSet presAssocID="{D6CC838F-21D9-4937-A385-5762461BDD76}" presName="node" presStyleLbl="node1" presStyleIdx="3" presStyleCnt="5">
        <dgm:presLayoutVars>
          <dgm:bulletEnabled val="1"/>
        </dgm:presLayoutVars>
      </dgm:prSet>
      <dgm:spPr/>
    </dgm:pt>
    <dgm:pt modelId="{B55C95EC-46B9-4E09-805E-5FE634CB46B5}" type="pres">
      <dgm:prSet presAssocID="{1E1A343F-C9D9-4266-9E82-D164E45EA59C}" presName="sibTrans" presStyleCnt="0"/>
      <dgm:spPr/>
    </dgm:pt>
    <dgm:pt modelId="{F93CFC52-9802-4E1F-A086-71155DD010E1}" type="pres">
      <dgm:prSet presAssocID="{3311BED9-E09C-44A7-9C45-8151DDEF6F4D}" presName="node" presStyleLbl="node1" presStyleIdx="4" presStyleCnt="5">
        <dgm:presLayoutVars>
          <dgm:bulletEnabled val="1"/>
        </dgm:presLayoutVars>
      </dgm:prSet>
      <dgm:spPr/>
    </dgm:pt>
  </dgm:ptLst>
  <dgm:cxnLst>
    <dgm:cxn modelId="{B2759C22-4ECC-F342-8BF8-8986AA3A18B4}" type="presOf" srcId="{056E4BDE-D84E-475B-A3BE-B7CC484C27B7}" destId="{E0C13C48-6FE9-4336-A674-7D9F714A402F}" srcOrd="0" destOrd="0" presId="urn:microsoft.com/office/officeart/2005/8/layout/default"/>
    <dgm:cxn modelId="{BE6C0C37-51A8-4FAC-B5D6-0D870AB06ED8}" srcId="{C35C1B21-A2DB-4F87-84B7-EAEBB7688474}" destId="{45E2BA53-EA5B-4C9F-AD1B-37920B77A926}" srcOrd="1" destOrd="0" parTransId="{0D8AECCF-301A-4E13-883D-85484C40F96F}" sibTransId="{4AB04D67-9361-4602-A949-9F2AB2660B0B}"/>
    <dgm:cxn modelId="{056AFA3B-0827-44EC-93F8-1CBD55B767BC}" srcId="{C35C1B21-A2DB-4F87-84B7-EAEBB7688474}" destId="{056E4BDE-D84E-475B-A3BE-B7CC484C27B7}" srcOrd="2" destOrd="0" parTransId="{251F3828-D93D-46AE-8E05-419F8E28675A}" sibTransId="{5456914E-7F7B-4586-A112-92EEF4EFE140}"/>
    <dgm:cxn modelId="{5C90DD5D-FF63-9349-983A-01E454F48A1E}" type="presOf" srcId="{03BD9C49-052E-405C-80E0-87E3899CAD57}" destId="{5592AFEA-25A1-4A91-9DD4-DF6400186AD1}" srcOrd="0" destOrd="0" presId="urn:microsoft.com/office/officeart/2005/8/layout/default"/>
    <dgm:cxn modelId="{7AE81C77-ACB5-45BA-9280-428FCD98AC7A}" srcId="{C35C1B21-A2DB-4F87-84B7-EAEBB7688474}" destId="{03BD9C49-052E-405C-80E0-87E3899CAD57}" srcOrd="0" destOrd="0" parTransId="{66507048-CF90-47D5-9921-437D3F65B6B1}" sibTransId="{1CAB4B7B-BB72-40E0-927E-E284DD6CCF63}"/>
    <dgm:cxn modelId="{0339555A-0B76-4AA2-8EB8-109F494B40B0}" srcId="{C35C1B21-A2DB-4F87-84B7-EAEBB7688474}" destId="{D6CC838F-21D9-4937-A385-5762461BDD76}" srcOrd="3" destOrd="0" parTransId="{BE90E869-DA13-4BD2-B2E2-98AFDF66FC15}" sibTransId="{1E1A343F-C9D9-4266-9E82-D164E45EA59C}"/>
    <dgm:cxn modelId="{B8D7C78A-4493-0C4D-AE1A-68A553C62AE2}" type="presOf" srcId="{D6CC838F-21D9-4937-A385-5762461BDD76}" destId="{DF2B2FE9-E85E-42EF-90B8-9261234E9427}" srcOrd="0" destOrd="0" presId="urn:microsoft.com/office/officeart/2005/8/layout/default"/>
    <dgm:cxn modelId="{AC6405AD-08C9-8647-B6F8-FC9E06E9A290}" type="presOf" srcId="{C35C1B21-A2DB-4F87-84B7-EAEBB7688474}" destId="{6933A20E-536C-4ADB-9FEE-2A249C53CD9B}" srcOrd="0" destOrd="0" presId="urn:microsoft.com/office/officeart/2005/8/layout/default"/>
    <dgm:cxn modelId="{B57125B0-E758-45CB-BD4B-9BC9230887A3}" srcId="{C35C1B21-A2DB-4F87-84B7-EAEBB7688474}" destId="{3311BED9-E09C-44A7-9C45-8151DDEF6F4D}" srcOrd="4" destOrd="0" parTransId="{6F68AF5C-5A2D-42C7-B67E-E6FA84B22A01}" sibTransId="{5C47EA39-D5D8-4DEA-9D7C-26B991B0E7ED}"/>
    <dgm:cxn modelId="{F7315ED6-EF99-C444-A273-4309030B1272}" type="presOf" srcId="{45E2BA53-EA5B-4C9F-AD1B-37920B77A926}" destId="{F0ED8CAB-5D16-427F-97D7-57AC47E69FED}" srcOrd="0" destOrd="0" presId="urn:microsoft.com/office/officeart/2005/8/layout/default"/>
    <dgm:cxn modelId="{E6A396FC-96FD-2246-9753-1106DC86EB74}" type="presOf" srcId="{3311BED9-E09C-44A7-9C45-8151DDEF6F4D}" destId="{F93CFC52-9802-4E1F-A086-71155DD010E1}" srcOrd="0" destOrd="0" presId="urn:microsoft.com/office/officeart/2005/8/layout/default"/>
    <dgm:cxn modelId="{3C2085E5-974C-E445-B68D-B79E3F438273}" type="presParOf" srcId="{6933A20E-536C-4ADB-9FEE-2A249C53CD9B}" destId="{5592AFEA-25A1-4A91-9DD4-DF6400186AD1}" srcOrd="0" destOrd="0" presId="urn:microsoft.com/office/officeart/2005/8/layout/default"/>
    <dgm:cxn modelId="{92D1EC6D-D681-7F42-B150-B1E9B18C3866}" type="presParOf" srcId="{6933A20E-536C-4ADB-9FEE-2A249C53CD9B}" destId="{B499F89B-06F9-45AD-AB92-89B2A2653656}" srcOrd="1" destOrd="0" presId="urn:microsoft.com/office/officeart/2005/8/layout/default"/>
    <dgm:cxn modelId="{19BE588F-4632-E647-AA16-5AC2C23BF092}" type="presParOf" srcId="{6933A20E-536C-4ADB-9FEE-2A249C53CD9B}" destId="{F0ED8CAB-5D16-427F-97D7-57AC47E69FED}" srcOrd="2" destOrd="0" presId="urn:microsoft.com/office/officeart/2005/8/layout/default"/>
    <dgm:cxn modelId="{0F4EBF14-8828-7749-951B-F156B0D44AFD}" type="presParOf" srcId="{6933A20E-536C-4ADB-9FEE-2A249C53CD9B}" destId="{54F8C5C1-0F13-44D0-9AB7-D10EBE902583}" srcOrd="3" destOrd="0" presId="urn:microsoft.com/office/officeart/2005/8/layout/default"/>
    <dgm:cxn modelId="{7AA6516C-EA59-8A40-89AA-94A554AE12DB}" type="presParOf" srcId="{6933A20E-536C-4ADB-9FEE-2A249C53CD9B}" destId="{E0C13C48-6FE9-4336-A674-7D9F714A402F}" srcOrd="4" destOrd="0" presId="urn:microsoft.com/office/officeart/2005/8/layout/default"/>
    <dgm:cxn modelId="{1E40089B-BF1E-0540-A1CB-131E852D0F7A}" type="presParOf" srcId="{6933A20E-536C-4ADB-9FEE-2A249C53CD9B}" destId="{40AA1970-66A8-4122-BD43-907FF19CE40E}" srcOrd="5" destOrd="0" presId="urn:microsoft.com/office/officeart/2005/8/layout/default"/>
    <dgm:cxn modelId="{A9A7B925-4D53-CA4B-96CE-94C2DFBD5B8F}" type="presParOf" srcId="{6933A20E-536C-4ADB-9FEE-2A249C53CD9B}" destId="{DF2B2FE9-E85E-42EF-90B8-9261234E9427}" srcOrd="6" destOrd="0" presId="urn:microsoft.com/office/officeart/2005/8/layout/default"/>
    <dgm:cxn modelId="{A6B2963F-635D-AD4F-8488-3DDC0D628137}" type="presParOf" srcId="{6933A20E-536C-4ADB-9FEE-2A249C53CD9B}" destId="{B55C95EC-46B9-4E09-805E-5FE634CB46B5}" srcOrd="7" destOrd="0" presId="urn:microsoft.com/office/officeart/2005/8/layout/default"/>
    <dgm:cxn modelId="{964AFE57-D0CA-964F-BD8D-DF91E2A1CE20}" type="presParOf" srcId="{6933A20E-536C-4ADB-9FEE-2A249C53CD9B}" destId="{F93CFC52-9802-4E1F-A086-71155DD010E1}" srcOrd="8" destOrd="0" presId="urn:microsoft.com/office/officeart/2005/8/layout/default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A873-F0D4-46A9-B5D7-FB2CD618C06A}">
      <dsp:nvSpPr>
        <dsp:cNvPr id="0" name=""/>
        <dsp:cNvSpPr/>
      </dsp:nvSpPr>
      <dsp:spPr>
        <a:xfrm>
          <a:off x="0" y="0"/>
          <a:ext cx="6102096" cy="8503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Identify the target audience</a:t>
          </a:r>
        </a:p>
      </dsp:txBody>
      <dsp:txXfrm>
        <a:off x="24907" y="24907"/>
        <a:ext cx="5084961" cy="800578"/>
      </dsp:txXfrm>
    </dsp:sp>
    <dsp:sp modelId="{F0247799-7BC0-4263-AB0E-BB8E317B7E81}">
      <dsp:nvSpPr>
        <dsp:cNvPr id="0" name=""/>
        <dsp:cNvSpPr/>
      </dsp:nvSpPr>
      <dsp:spPr>
        <a:xfrm>
          <a:off x="455676" y="968502"/>
          <a:ext cx="6102096" cy="8503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Determine the communication objectives</a:t>
          </a:r>
        </a:p>
      </dsp:txBody>
      <dsp:txXfrm>
        <a:off x="480583" y="993409"/>
        <a:ext cx="5043851" cy="800578"/>
      </dsp:txXfrm>
    </dsp:sp>
    <dsp:sp modelId="{0FCF2F97-CCE9-4A08-B446-C06EC377B1C5}">
      <dsp:nvSpPr>
        <dsp:cNvPr id="0" name=""/>
        <dsp:cNvSpPr/>
      </dsp:nvSpPr>
      <dsp:spPr>
        <a:xfrm>
          <a:off x="911351" y="1937003"/>
          <a:ext cx="6102096" cy="85039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Design the message</a:t>
          </a:r>
        </a:p>
      </dsp:txBody>
      <dsp:txXfrm>
        <a:off x="936258" y="1961910"/>
        <a:ext cx="5043851" cy="800577"/>
      </dsp:txXfrm>
    </dsp:sp>
    <dsp:sp modelId="{980D92A7-A1FE-4DC1-9F44-F99FC71F587D}">
      <dsp:nvSpPr>
        <dsp:cNvPr id="0" name=""/>
        <dsp:cNvSpPr/>
      </dsp:nvSpPr>
      <dsp:spPr>
        <a:xfrm>
          <a:off x="1367028" y="2905505"/>
          <a:ext cx="6102096" cy="8503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Choose the media</a:t>
          </a:r>
        </a:p>
      </dsp:txBody>
      <dsp:txXfrm>
        <a:off x="1391935" y="2930412"/>
        <a:ext cx="5043851" cy="800578"/>
      </dsp:txXfrm>
    </dsp:sp>
    <dsp:sp modelId="{D8A23CD6-5B90-4019-A4C1-8E933020AC4F}">
      <dsp:nvSpPr>
        <dsp:cNvPr id="0" name=""/>
        <dsp:cNvSpPr/>
      </dsp:nvSpPr>
      <dsp:spPr>
        <a:xfrm>
          <a:off x="1822703" y="3874007"/>
          <a:ext cx="6102096" cy="8503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Select the message source</a:t>
          </a:r>
        </a:p>
      </dsp:txBody>
      <dsp:txXfrm>
        <a:off x="1847610" y="3898914"/>
        <a:ext cx="5043851" cy="800578"/>
      </dsp:txXfrm>
    </dsp:sp>
    <dsp:sp modelId="{3D38E082-CD2C-4E83-81C9-9DEB2914D5AC}">
      <dsp:nvSpPr>
        <dsp:cNvPr id="0" name=""/>
        <dsp:cNvSpPr/>
      </dsp:nvSpPr>
      <dsp:spPr>
        <a:xfrm>
          <a:off x="5549341" y="621258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>
            <a:solidFill>
              <a:schemeClr val="tx1"/>
            </a:solidFill>
          </a:endParaRPr>
        </a:p>
      </dsp:txBody>
      <dsp:txXfrm>
        <a:off x="5673711" y="621258"/>
        <a:ext cx="304014" cy="415947"/>
      </dsp:txXfrm>
    </dsp:sp>
    <dsp:sp modelId="{13518147-D22A-45F5-84C9-85ED556FDD6F}">
      <dsp:nvSpPr>
        <dsp:cNvPr id="0" name=""/>
        <dsp:cNvSpPr/>
      </dsp:nvSpPr>
      <dsp:spPr>
        <a:xfrm>
          <a:off x="6005017" y="1589760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>
            <a:solidFill>
              <a:schemeClr val="tx1"/>
            </a:solidFill>
          </a:endParaRPr>
        </a:p>
      </dsp:txBody>
      <dsp:txXfrm>
        <a:off x="6129387" y="1589760"/>
        <a:ext cx="304014" cy="415947"/>
      </dsp:txXfrm>
    </dsp:sp>
    <dsp:sp modelId="{DD145C8B-70A1-44F8-8CC3-E5A8CD5144FA}">
      <dsp:nvSpPr>
        <dsp:cNvPr id="0" name=""/>
        <dsp:cNvSpPr/>
      </dsp:nvSpPr>
      <dsp:spPr>
        <a:xfrm>
          <a:off x="6460693" y="2544089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>
            <a:solidFill>
              <a:schemeClr val="tx1"/>
            </a:solidFill>
          </a:endParaRPr>
        </a:p>
      </dsp:txBody>
      <dsp:txXfrm>
        <a:off x="6585063" y="2544089"/>
        <a:ext cx="304014" cy="415947"/>
      </dsp:txXfrm>
    </dsp:sp>
    <dsp:sp modelId="{FB02084B-0553-401C-98B0-35C933B2A0BF}">
      <dsp:nvSpPr>
        <dsp:cNvPr id="0" name=""/>
        <dsp:cNvSpPr/>
      </dsp:nvSpPr>
      <dsp:spPr>
        <a:xfrm>
          <a:off x="6916369" y="3522040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>
            <a:solidFill>
              <a:schemeClr val="tx1"/>
            </a:solidFill>
          </a:endParaRPr>
        </a:p>
      </dsp:txBody>
      <dsp:txXfrm>
        <a:off x="7040739" y="3522040"/>
        <a:ext cx="304014" cy="4159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2AFEA-25A1-4A91-9DD4-DF6400186AD1}">
      <dsp:nvSpPr>
        <dsp:cNvPr id="0" name=""/>
        <dsp:cNvSpPr/>
      </dsp:nvSpPr>
      <dsp:spPr>
        <a:xfrm>
          <a:off x="0" y="95463"/>
          <a:ext cx="2697201" cy="16183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tx1"/>
              </a:solidFill>
            </a:rPr>
            <a:t>What will be said</a:t>
          </a:r>
        </a:p>
      </dsp:txBody>
      <dsp:txXfrm>
        <a:off x="0" y="95463"/>
        <a:ext cx="2697201" cy="1618320"/>
      </dsp:txXfrm>
    </dsp:sp>
    <dsp:sp modelId="{F0ED8CAB-5D16-427F-97D7-57AC47E69FED}">
      <dsp:nvSpPr>
        <dsp:cNvPr id="0" name=""/>
        <dsp:cNvSpPr/>
      </dsp:nvSpPr>
      <dsp:spPr>
        <a:xfrm>
          <a:off x="2966921" y="95463"/>
          <a:ext cx="2697201" cy="1618320"/>
        </a:xfrm>
        <a:prstGeom prst="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tx1"/>
              </a:solidFill>
            </a:rPr>
            <a:t>How it will be said</a:t>
          </a:r>
        </a:p>
      </dsp:txBody>
      <dsp:txXfrm>
        <a:off x="2966921" y="95463"/>
        <a:ext cx="2697201" cy="1618320"/>
      </dsp:txXfrm>
    </dsp:sp>
    <dsp:sp modelId="{E0C13C48-6FE9-4336-A674-7D9F714A402F}">
      <dsp:nvSpPr>
        <dsp:cNvPr id="0" name=""/>
        <dsp:cNvSpPr/>
      </dsp:nvSpPr>
      <dsp:spPr>
        <a:xfrm>
          <a:off x="5933842" y="95463"/>
          <a:ext cx="2697201" cy="1618320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tx1"/>
              </a:solidFill>
            </a:rPr>
            <a:t>When it will be said</a:t>
          </a:r>
        </a:p>
      </dsp:txBody>
      <dsp:txXfrm>
        <a:off x="5933842" y="95463"/>
        <a:ext cx="2697201" cy="1618320"/>
      </dsp:txXfrm>
    </dsp:sp>
    <dsp:sp modelId="{DF2B2FE9-E85E-42EF-90B8-9261234E9427}">
      <dsp:nvSpPr>
        <dsp:cNvPr id="0" name=""/>
        <dsp:cNvSpPr/>
      </dsp:nvSpPr>
      <dsp:spPr>
        <a:xfrm>
          <a:off x="1483460" y="1983504"/>
          <a:ext cx="2697201" cy="1618320"/>
        </a:xfrm>
        <a:prstGeom prst="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tx1"/>
              </a:solidFill>
            </a:rPr>
            <a:t>Where it will be said</a:t>
          </a:r>
        </a:p>
      </dsp:txBody>
      <dsp:txXfrm>
        <a:off x="1483460" y="1983504"/>
        <a:ext cx="2697201" cy="1618320"/>
      </dsp:txXfrm>
    </dsp:sp>
    <dsp:sp modelId="{F93CFC52-9802-4E1F-A086-71155DD010E1}">
      <dsp:nvSpPr>
        <dsp:cNvPr id="0" name=""/>
        <dsp:cNvSpPr/>
      </dsp:nvSpPr>
      <dsp:spPr>
        <a:xfrm>
          <a:off x="4450382" y="1983504"/>
          <a:ext cx="2697201" cy="161832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tx1"/>
              </a:solidFill>
            </a:rPr>
            <a:t>Who will say it</a:t>
          </a:r>
        </a:p>
      </dsp:txBody>
      <dsp:txXfrm>
        <a:off x="4450382" y="1983504"/>
        <a:ext cx="2697201" cy="1618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260234" y="-134007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43002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50589" y="1262894"/>
            <a:ext cx="49236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Designing and Managing Integrated Marketing Communications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274468" y="5991011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113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MGM612 </a:t>
            </a:r>
          </a:p>
          <a:p>
            <a:r>
              <a:rPr lang="en-US" sz="2000" dirty="0"/>
              <a:t>Marketing Management</a:t>
            </a:r>
          </a:p>
          <a:p>
            <a:r>
              <a:rPr lang="en-US" sz="2000" dirty="0"/>
              <a:t>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5632141" y="-134007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0"/>
            <a:ext cx="2014011" cy="94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645188" y="2300511"/>
            <a:ext cx="64407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Designing and Managing Integrated Marketing Communications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32188" y="499267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141411C-53BD-4FAA-B1C5-4D32B3A9A001}"/>
              </a:ext>
            </a:extLst>
          </p:cNvPr>
          <p:cNvSpPr txBox="1"/>
          <p:nvPr/>
        </p:nvSpPr>
        <p:spPr>
          <a:xfrm>
            <a:off x="6846354" y="4625999"/>
            <a:ext cx="4027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400" dirty="0"/>
              <a:t>MGM612 </a:t>
            </a:r>
          </a:p>
          <a:p>
            <a:r>
              <a:rPr lang="en-US" sz="2400" dirty="0"/>
              <a:t>Marketing Management</a:t>
            </a:r>
          </a:p>
          <a:p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62206" y="1175729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Learn outcomes </a:t>
            </a: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0" y="632121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Rectangle 3">
            <a:extLst>
              <a:ext uri="{FF2B5EF4-FFF2-40B4-BE49-F238E27FC236}">
                <a16:creationId xmlns:a16="http://schemas.microsoft.com/office/drawing/2014/main" id="{EAE334DB-58B9-4CBB-96E6-CB4254F15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8250" y="2551300"/>
            <a:ext cx="8637580" cy="3856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33400" indent="-5334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ar-SA" sz="2400" b="1" dirty="0"/>
              <a:t>After studying this chapter, you should be able to: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the role of marketing communications 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Describe How do marketing communications work 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Discuss the major steps in developing effective communications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 the communications mix and how should it be set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an integrated marketing communications program 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US" alt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9261" y="0"/>
            <a:ext cx="2305141" cy="1076343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BD55AEB-A32D-414D-A81F-1C5E9D02B93F}"/>
              </a:ext>
            </a:extLst>
          </p:cNvPr>
          <p:cNvSpPr txBox="1">
            <a:spLocks noChangeArrowheads="1"/>
          </p:cNvSpPr>
          <p:nvPr/>
        </p:nvSpPr>
        <p:spPr>
          <a:xfrm>
            <a:off x="2076576" y="352546"/>
            <a:ext cx="9199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What are  Marketing Communications?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A80607CC-DE4B-4E6A-B753-F8A366584DCC}"/>
              </a:ext>
            </a:extLst>
          </p:cNvPr>
          <p:cNvSpPr txBox="1">
            <a:spLocks noChangeArrowheads="1"/>
          </p:cNvSpPr>
          <p:nvPr/>
        </p:nvSpPr>
        <p:spPr>
          <a:xfrm>
            <a:off x="763192" y="2019178"/>
            <a:ext cx="9675036" cy="303870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763">
              <a:buFont typeface="Arial" panose="020B0604020202020204" pitchFamily="34" charset="0"/>
              <a:buNone/>
            </a:pPr>
            <a:r>
              <a:rPr lang="en-US" altLang="ar-SA" sz="4000" b="1" dirty="0">
                <a:solidFill>
                  <a:srgbClr val="FF0000"/>
                </a:solidFill>
              </a:rPr>
              <a:t>Marketing communications </a:t>
            </a:r>
            <a:r>
              <a:rPr lang="en-US" altLang="ar-SA" sz="4000" b="1" dirty="0"/>
              <a:t>are the means by which firms attempt to inform, persuade, and remind consumers, directly or indirectly, about the products and brands they sell.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D62762-BF97-4851-AF06-133E1A2B9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D1E585-A4BB-43C2-AF1C-7C37296B83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0158" y="247955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92621"/>
            <a:ext cx="11113476" cy="49000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9D295D2-6815-42B2-A62D-1C348A0BF03A}"/>
              </a:ext>
            </a:extLst>
          </p:cNvPr>
          <p:cNvSpPr txBox="1">
            <a:spLocks noChangeArrowheads="1"/>
          </p:cNvSpPr>
          <p:nvPr/>
        </p:nvSpPr>
        <p:spPr>
          <a:xfrm>
            <a:off x="1714775" y="357351"/>
            <a:ext cx="8229600" cy="1103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Modes of Marketing Communications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D71F82B-628E-4060-8DF4-3D912ABF5AE3}"/>
              </a:ext>
            </a:extLst>
          </p:cNvPr>
          <p:cNvSpPr txBox="1">
            <a:spLocks noChangeArrowheads="1"/>
          </p:cNvSpPr>
          <p:nvPr/>
        </p:nvSpPr>
        <p:spPr>
          <a:xfrm>
            <a:off x="1166648" y="1825625"/>
            <a:ext cx="4853152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/>
              <a:t>Advertising</a:t>
            </a:r>
          </a:p>
          <a:p>
            <a:r>
              <a:rPr lang="en-US" altLang="ar-SA" sz="3200" b="1" dirty="0"/>
              <a:t>Sales promotion</a:t>
            </a:r>
          </a:p>
          <a:p>
            <a:r>
              <a:rPr lang="en-US" altLang="ar-SA" sz="3200" b="1" dirty="0"/>
              <a:t>Events and experiences</a:t>
            </a:r>
          </a:p>
          <a:p>
            <a:r>
              <a:rPr lang="en-US" altLang="ar-SA" sz="3200" b="1" dirty="0"/>
              <a:t>Public relations and publicity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FD843240-8F32-42F3-943E-B8BCCD9906A9}"/>
              </a:ext>
            </a:extLst>
          </p:cNvPr>
          <p:cNvSpPr txBox="1">
            <a:spLocks noChangeArrowheads="1"/>
          </p:cNvSpPr>
          <p:nvPr/>
        </p:nvSpPr>
        <p:spPr>
          <a:xfrm>
            <a:off x="6183488" y="1825625"/>
            <a:ext cx="5170311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/>
              <a:t>Direct marketing</a:t>
            </a:r>
          </a:p>
          <a:p>
            <a:r>
              <a:rPr lang="en-US" altLang="ar-SA" sz="3200" b="1" dirty="0"/>
              <a:t>Interactive marketing</a:t>
            </a:r>
          </a:p>
          <a:p>
            <a:r>
              <a:rPr lang="en-US" altLang="ar-SA" sz="3200" b="1" dirty="0"/>
              <a:t>Word-of-mouth marketing</a:t>
            </a:r>
          </a:p>
          <a:p>
            <a:r>
              <a:rPr lang="en-US" altLang="ar-SA" sz="3200" b="1" dirty="0"/>
              <a:t>Personal selling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0C50DAA-3278-416D-B6FE-70DB2E3D5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AE2A76-1168-4487-A566-5CB63CF99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65260"/>
            <a:ext cx="11113476" cy="49273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6F8DB70C-5B00-436E-BA5A-1278DF1BA636}"/>
              </a:ext>
            </a:extLst>
          </p:cNvPr>
          <p:cNvSpPr txBox="1">
            <a:spLocks noChangeArrowheads="1"/>
          </p:cNvSpPr>
          <p:nvPr/>
        </p:nvSpPr>
        <p:spPr>
          <a:xfrm>
            <a:off x="321591" y="461016"/>
            <a:ext cx="10695878" cy="759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F4A68C3-2384-4150-9CAE-03DA7548B6DA}"/>
              </a:ext>
            </a:extLst>
          </p:cNvPr>
          <p:cNvSpPr txBox="1">
            <a:spLocks noChangeArrowheads="1"/>
          </p:cNvSpPr>
          <p:nvPr/>
        </p:nvSpPr>
        <p:spPr>
          <a:xfrm>
            <a:off x="1714774" y="1631550"/>
            <a:ext cx="4331024" cy="4255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Advertising</a:t>
            </a:r>
          </a:p>
          <a:p>
            <a:r>
              <a:rPr lang="en-US" altLang="ar-SA" sz="2400" b="1" dirty="0"/>
              <a:t>Print and broadcast ads</a:t>
            </a:r>
          </a:p>
          <a:p>
            <a:r>
              <a:rPr lang="en-US" altLang="ar-SA" sz="2400" b="1" dirty="0"/>
              <a:t>Packaging inserts</a:t>
            </a:r>
          </a:p>
          <a:p>
            <a:r>
              <a:rPr lang="en-US" altLang="ar-SA" sz="2400" b="1" dirty="0"/>
              <a:t>Motion pictures</a:t>
            </a:r>
          </a:p>
          <a:p>
            <a:r>
              <a:rPr lang="en-US" altLang="ar-SA" sz="2400" b="1" dirty="0"/>
              <a:t>Brochures and booklets</a:t>
            </a:r>
          </a:p>
          <a:p>
            <a:r>
              <a:rPr lang="en-US" altLang="ar-SA" sz="2400" b="1" dirty="0"/>
              <a:t>Posters</a:t>
            </a:r>
          </a:p>
          <a:p>
            <a:r>
              <a:rPr lang="en-US" altLang="ar-SA" sz="2400" b="1" dirty="0"/>
              <a:t>Billboards</a:t>
            </a:r>
          </a:p>
          <a:p>
            <a:r>
              <a:rPr lang="en-US" altLang="ar-SA" sz="2400" b="1" dirty="0"/>
              <a:t>Logos</a:t>
            </a:r>
          </a:p>
          <a:p>
            <a:r>
              <a:rPr lang="en-US" altLang="ar-SA" sz="2400" b="1" dirty="0"/>
              <a:t>Videotapes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C97E1508-0B1E-4682-876E-8CA70C032422}"/>
              </a:ext>
            </a:extLst>
          </p:cNvPr>
          <p:cNvSpPr txBox="1">
            <a:spLocks noChangeArrowheads="1"/>
          </p:cNvSpPr>
          <p:nvPr/>
        </p:nvSpPr>
        <p:spPr>
          <a:xfrm>
            <a:off x="6282466" y="1631550"/>
            <a:ext cx="4198574" cy="428047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Sales Promotion</a:t>
            </a:r>
          </a:p>
          <a:p>
            <a:r>
              <a:rPr lang="en-US" altLang="ar-SA" sz="2400" b="1" dirty="0"/>
              <a:t>Contests, games, sweepstakes</a:t>
            </a:r>
          </a:p>
          <a:p>
            <a:r>
              <a:rPr lang="en-US" altLang="ar-SA" sz="2400" b="1" dirty="0"/>
              <a:t>Premiums</a:t>
            </a:r>
          </a:p>
          <a:p>
            <a:r>
              <a:rPr lang="en-US" altLang="ar-SA" sz="2400" b="1" dirty="0"/>
              <a:t>Sampling</a:t>
            </a:r>
          </a:p>
          <a:p>
            <a:r>
              <a:rPr lang="en-US" altLang="ar-SA" sz="2400" b="1" dirty="0"/>
              <a:t>Trade shows, exhibits</a:t>
            </a:r>
          </a:p>
          <a:p>
            <a:r>
              <a:rPr lang="en-US" altLang="ar-SA" sz="2400" b="1" dirty="0"/>
              <a:t>Coupons</a:t>
            </a:r>
          </a:p>
          <a:p>
            <a:r>
              <a:rPr lang="en-US" altLang="ar-SA" sz="2400" b="1" dirty="0"/>
              <a:t>Rebates</a:t>
            </a:r>
          </a:p>
          <a:p>
            <a:r>
              <a:rPr lang="en-US" altLang="ar-SA" sz="2400" b="1" dirty="0"/>
              <a:t>Entertainment</a:t>
            </a:r>
          </a:p>
          <a:p>
            <a:r>
              <a:rPr lang="en-US" altLang="ar-SA" sz="2400" b="1" dirty="0"/>
              <a:t>Continuity programs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BE404A-18B7-4371-8E99-011ED3F80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824ECE-BA3E-4D44-9B63-ADA5C9A4E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17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37181"/>
            <a:ext cx="11113476" cy="48554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963A6DD8-71DF-4DAA-8F6E-52196C557CCF}"/>
              </a:ext>
            </a:extLst>
          </p:cNvPr>
          <p:cNvSpPr txBox="1">
            <a:spLocks noChangeArrowheads="1"/>
          </p:cNvSpPr>
          <p:nvPr/>
        </p:nvSpPr>
        <p:spPr>
          <a:xfrm>
            <a:off x="715525" y="367507"/>
            <a:ext cx="1051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 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2A2D1D0-E4BC-4E84-A46E-CE95A73BF068}"/>
              </a:ext>
            </a:extLst>
          </p:cNvPr>
          <p:cNvSpPr txBox="1">
            <a:spLocks noChangeArrowheads="1"/>
          </p:cNvSpPr>
          <p:nvPr/>
        </p:nvSpPr>
        <p:spPr>
          <a:xfrm>
            <a:off x="2235311" y="1825625"/>
            <a:ext cx="3615560" cy="408086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Events/ Experiences</a:t>
            </a:r>
          </a:p>
          <a:p>
            <a:r>
              <a:rPr lang="en-US" altLang="ar-SA" sz="2400" b="1" dirty="0"/>
              <a:t>Sports</a:t>
            </a:r>
          </a:p>
          <a:p>
            <a:r>
              <a:rPr lang="en-US" altLang="ar-SA" sz="2400" b="1" dirty="0"/>
              <a:t>Entertainment</a:t>
            </a:r>
          </a:p>
          <a:p>
            <a:r>
              <a:rPr lang="en-US" altLang="ar-SA" sz="2400" b="1" dirty="0"/>
              <a:t>Festivals</a:t>
            </a:r>
          </a:p>
          <a:p>
            <a:r>
              <a:rPr lang="en-US" altLang="ar-SA" sz="2400" b="1" dirty="0"/>
              <a:t>Art</a:t>
            </a:r>
          </a:p>
          <a:p>
            <a:r>
              <a:rPr lang="en-US" altLang="ar-SA" sz="2400" b="1" dirty="0"/>
              <a:t>Causes</a:t>
            </a:r>
          </a:p>
          <a:p>
            <a:r>
              <a:rPr lang="en-US" altLang="ar-SA" sz="2400" b="1" dirty="0"/>
              <a:t>Factory tours</a:t>
            </a:r>
          </a:p>
          <a:p>
            <a:r>
              <a:rPr lang="en-US" altLang="ar-SA" sz="2400" b="1" dirty="0"/>
              <a:t>Company museums</a:t>
            </a:r>
          </a:p>
          <a:p>
            <a:r>
              <a:rPr lang="en-US" altLang="ar-SA" sz="2400" b="1" dirty="0"/>
              <a:t>Street activities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25CB68E7-1D4A-4B11-B5B8-9DFD3309D732}"/>
              </a:ext>
            </a:extLst>
          </p:cNvPr>
          <p:cNvSpPr txBox="1">
            <a:spLocks noChangeArrowheads="1"/>
          </p:cNvSpPr>
          <p:nvPr/>
        </p:nvSpPr>
        <p:spPr>
          <a:xfrm>
            <a:off x="6183490" y="1825624"/>
            <a:ext cx="3748786" cy="408086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Public Relations</a:t>
            </a:r>
          </a:p>
          <a:p>
            <a:r>
              <a:rPr lang="en-US" altLang="ar-SA" sz="2400" b="1" dirty="0"/>
              <a:t>Press kits</a:t>
            </a:r>
          </a:p>
          <a:p>
            <a:r>
              <a:rPr lang="en-US" altLang="ar-SA" sz="2400" b="1" dirty="0"/>
              <a:t>Speeches</a:t>
            </a:r>
          </a:p>
          <a:p>
            <a:r>
              <a:rPr lang="en-US" altLang="ar-SA" sz="2400" b="1" dirty="0"/>
              <a:t>Seminars</a:t>
            </a:r>
          </a:p>
          <a:p>
            <a:r>
              <a:rPr lang="en-US" altLang="ar-SA" sz="2400" b="1" dirty="0"/>
              <a:t>Annual reports</a:t>
            </a:r>
          </a:p>
          <a:p>
            <a:r>
              <a:rPr lang="en-US" altLang="ar-SA" sz="2400" b="1" dirty="0"/>
              <a:t>Charitable donations</a:t>
            </a:r>
          </a:p>
          <a:p>
            <a:r>
              <a:rPr lang="en-US" altLang="ar-SA" sz="2400" b="1" dirty="0"/>
              <a:t>Publications</a:t>
            </a:r>
          </a:p>
          <a:p>
            <a:r>
              <a:rPr lang="en-US" altLang="ar-SA" sz="2400" b="1" dirty="0"/>
              <a:t>Community relations</a:t>
            </a:r>
          </a:p>
          <a:p>
            <a:r>
              <a:rPr lang="en-US" altLang="ar-SA" sz="2400" b="1" dirty="0"/>
              <a:t>Lobbying</a:t>
            </a:r>
          </a:p>
          <a:p>
            <a:r>
              <a:rPr lang="en-US" altLang="ar-SA" sz="2400" b="1" dirty="0"/>
              <a:t>Identity media</a:t>
            </a:r>
          </a:p>
          <a:p>
            <a:r>
              <a:rPr lang="en-US" altLang="ar-SA" sz="2400" b="1" dirty="0"/>
              <a:t>Company magazine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8F10E3A-0393-4D7C-AB1F-B8B840639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315237-92BA-4D9C-AAA2-5C31A0769E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8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7291" y="1411891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571D5C1F-B77C-4A3B-B53B-B7E56D9D3BE7}"/>
              </a:ext>
            </a:extLst>
          </p:cNvPr>
          <p:cNvSpPr txBox="1">
            <a:spLocks noChangeArrowheads="1"/>
          </p:cNvSpPr>
          <p:nvPr/>
        </p:nvSpPr>
        <p:spPr>
          <a:xfrm>
            <a:off x="578984" y="491956"/>
            <a:ext cx="10515600" cy="805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4A9FBFB-FBAD-48CC-8CE7-5494C4DD09DB}"/>
              </a:ext>
            </a:extLst>
          </p:cNvPr>
          <p:cNvSpPr txBox="1">
            <a:spLocks noChangeArrowheads="1"/>
          </p:cNvSpPr>
          <p:nvPr/>
        </p:nvSpPr>
        <p:spPr>
          <a:xfrm>
            <a:off x="1112274" y="1732644"/>
            <a:ext cx="2986390" cy="379678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Personal Selling</a:t>
            </a:r>
          </a:p>
          <a:p>
            <a:r>
              <a:rPr lang="en-US" altLang="ar-SA" sz="2400" b="1" dirty="0"/>
              <a:t>Sales presentations</a:t>
            </a:r>
          </a:p>
          <a:p>
            <a:r>
              <a:rPr lang="en-US" altLang="ar-SA" sz="2400" b="1" dirty="0"/>
              <a:t>Sales meetings</a:t>
            </a:r>
          </a:p>
          <a:p>
            <a:r>
              <a:rPr lang="en-US" altLang="ar-SA" sz="2400" b="1" dirty="0"/>
              <a:t>Incentive programs</a:t>
            </a:r>
          </a:p>
          <a:p>
            <a:r>
              <a:rPr lang="en-US" altLang="ar-SA" sz="2400" b="1" dirty="0"/>
              <a:t>Samples</a:t>
            </a:r>
          </a:p>
          <a:p>
            <a:r>
              <a:rPr lang="en-US" altLang="ar-SA" sz="2400" b="1" dirty="0"/>
              <a:t>Fairs and trade shows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35CD8E4E-DAB7-4BA9-A985-7DCF602D25E9}"/>
              </a:ext>
            </a:extLst>
          </p:cNvPr>
          <p:cNvSpPr txBox="1">
            <a:spLocks noChangeArrowheads="1"/>
          </p:cNvSpPr>
          <p:nvPr/>
        </p:nvSpPr>
        <p:spPr>
          <a:xfrm>
            <a:off x="4626639" y="1653301"/>
            <a:ext cx="3266629" cy="38761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>
                <a:solidFill>
                  <a:srgbClr val="FF0000"/>
                </a:solidFill>
              </a:rPr>
              <a:t>Direct Marketing</a:t>
            </a:r>
          </a:p>
          <a:p>
            <a:r>
              <a:rPr lang="en-US" altLang="ar-SA" sz="2400" b="1" dirty="0"/>
              <a:t>Catalogs</a:t>
            </a:r>
          </a:p>
          <a:p>
            <a:r>
              <a:rPr lang="en-US" altLang="ar-SA" sz="2400" b="1" dirty="0"/>
              <a:t>Mailings</a:t>
            </a:r>
          </a:p>
          <a:p>
            <a:r>
              <a:rPr lang="en-US" altLang="ar-SA" sz="2400" b="1" dirty="0"/>
              <a:t>Telemarketing</a:t>
            </a:r>
          </a:p>
          <a:p>
            <a:r>
              <a:rPr lang="en-US" altLang="ar-SA" sz="2400" b="1" dirty="0"/>
              <a:t>Electronic shopping</a:t>
            </a:r>
          </a:p>
          <a:p>
            <a:r>
              <a:rPr lang="en-US" altLang="ar-SA" sz="2400" b="1" dirty="0"/>
              <a:t>TV shopping</a:t>
            </a:r>
          </a:p>
          <a:p>
            <a:r>
              <a:rPr lang="en-US" altLang="ar-SA" sz="2400" b="1" dirty="0"/>
              <a:t>Fax mail</a:t>
            </a:r>
          </a:p>
          <a:p>
            <a:r>
              <a:rPr lang="en-US" altLang="ar-SA" sz="2400" b="1" dirty="0"/>
              <a:t>E-mail</a:t>
            </a:r>
          </a:p>
          <a:p>
            <a:r>
              <a:rPr lang="en-US" altLang="ar-SA" sz="2400" b="1" dirty="0"/>
              <a:t>Voice mail</a:t>
            </a:r>
          </a:p>
          <a:p>
            <a:r>
              <a:rPr lang="en-US" altLang="ar-SA" sz="2400" b="1" dirty="0"/>
              <a:t>Blogs</a:t>
            </a:r>
          </a:p>
          <a:p>
            <a:r>
              <a:rPr lang="en-US" altLang="ar-SA" sz="2400" b="1" dirty="0"/>
              <a:t>Websites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4039EBD-8657-442B-8BC2-F6232486F6CA}"/>
              </a:ext>
            </a:extLst>
          </p:cNvPr>
          <p:cNvSpPr txBox="1">
            <a:spLocks noChangeArrowheads="1"/>
          </p:cNvSpPr>
          <p:nvPr/>
        </p:nvSpPr>
        <p:spPr>
          <a:xfrm>
            <a:off x="8187559" y="1653301"/>
            <a:ext cx="2670623" cy="38761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Word-of-Mouth Marketing</a:t>
            </a:r>
          </a:p>
          <a:p>
            <a:r>
              <a:rPr lang="en-US" altLang="ar-SA" sz="2400" b="1" dirty="0"/>
              <a:t>Person-to-person</a:t>
            </a:r>
          </a:p>
          <a:p>
            <a:r>
              <a:rPr lang="en-US" altLang="ar-SA" sz="2400" b="1" dirty="0"/>
              <a:t>Chat rooms</a:t>
            </a:r>
          </a:p>
          <a:p>
            <a:r>
              <a:rPr lang="en-US" altLang="ar-SA" sz="2400" b="1" dirty="0"/>
              <a:t>Blogs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7A60520-E69D-442E-AC59-7A6D571AE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130" y="2620228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A323553-F199-4996-BEC1-6A249ADA4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8809" y="2620228"/>
            <a:ext cx="203915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6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C0D4A4C-E8EB-4E64-86C2-AB0C1DE8CD69}"/>
              </a:ext>
            </a:extLst>
          </p:cNvPr>
          <p:cNvSpPr txBox="1">
            <a:spLocks noChangeArrowheads="1"/>
          </p:cNvSpPr>
          <p:nvPr/>
        </p:nvSpPr>
        <p:spPr>
          <a:xfrm>
            <a:off x="1714775" y="334887"/>
            <a:ext cx="8471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Elements in the Communications Process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EF4060-C6D6-4362-B2B5-345A8DBBB017}"/>
              </a:ext>
            </a:extLst>
          </p:cNvPr>
          <p:cNvSpPr txBox="1">
            <a:spLocks noChangeArrowheads="1"/>
          </p:cNvSpPr>
          <p:nvPr/>
        </p:nvSpPr>
        <p:spPr>
          <a:xfrm>
            <a:off x="3547699" y="1561114"/>
            <a:ext cx="4686026" cy="4274944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Sender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Encoding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Message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Decoding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Receiver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Response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Noise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Feedback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4D3724-30A4-4CE6-BFD8-664E23DEF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030EFA-FA9C-4D97-A135-7DDF4A469D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97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847850" y="1557339"/>
            <a:ext cx="1295400" cy="935037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SENDER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575050" y="1628775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9048750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RECIEVER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3648076" y="2997200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encoding</a:t>
            </a:r>
            <a:endParaRPr lang="ru-RU" altLang="ar-SA"/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5016500" y="1557339"/>
            <a:ext cx="2305050" cy="865187"/>
          </a:xfrm>
          <a:prstGeom prst="flowChartMagneticDrum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2000" b="1">
                <a:latin typeface="Times New Roman" panose="02020603050405020304" pitchFamily="18" charset="0"/>
              </a:rPr>
              <a:t>Channel</a:t>
            </a:r>
            <a:endParaRPr lang="ru-RU" altLang="ar-SA" sz="2000" b="1">
              <a:latin typeface="Times New Roman" panose="02020603050405020304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464425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7535864" y="2924175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decoding</a:t>
            </a:r>
            <a:endParaRPr lang="ru-RU" altLang="ar-SA"/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5303839" y="2708275"/>
            <a:ext cx="1728787" cy="1511300"/>
          </a:xfrm>
          <a:prstGeom prst="flowChartMultidocumen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dirty="0"/>
              <a:t>Barriers</a:t>
            </a:r>
          </a:p>
          <a:p>
            <a:pPr algn="ctr"/>
            <a:r>
              <a:rPr lang="en-US" altLang="ar-SA" dirty="0"/>
              <a:t>or</a:t>
            </a:r>
          </a:p>
          <a:p>
            <a:pPr algn="ctr"/>
            <a:r>
              <a:rPr lang="en-US" altLang="ar-SA" dirty="0"/>
              <a:t>Noise</a:t>
            </a:r>
            <a:endParaRPr lang="ru-RU" altLang="ar-SA" dirty="0"/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>
            <a:off x="3143250" y="1989138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4872038" y="1989138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0" name="Line 13"/>
          <p:cNvSpPr>
            <a:spLocks noChangeShapeType="1"/>
          </p:cNvSpPr>
          <p:nvPr/>
        </p:nvSpPr>
        <p:spPr bwMode="auto">
          <a:xfrm>
            <a:off x="4151313" y="2492375"/>
            <a:ext cx="0" cy="4318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>
            <a:off x="6888163" y="1989138"/>
            <a:ext cx="576262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2" name="Line 15"/>
          <p:cNvSpPr>
            <a:spLocks noChangeShapeType="1"/>
          </p:cNvSpPr>
          <p:nvPr/>
        </p:nvSpPr>
        <p:spPr bwMode="auto">
          <a:xfrm>
            <a:off x="8759826" y="1989138"/>
            <a:ext cx="360363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 flipV="1">
            <a:off x="4440238" y="2492376"/>
            <a:ext cx="0" cy="5048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7824788" y="2420939"/>
            <a:ext cx="0" cy="5032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flipV="1">
            <a:off x="8688388" y="2420938"/>
            <a:ext cx="576262" cy="7921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6" name="AutoShape 19"/>
          <p:cNvSpPr>
            <a:spLocks/>
          </p:cNvSpPr>
          <p:nvPr/>
        </p:nvSpPr>
        <p:spPr bwMode="auto">
          <a:xfrm rot="16200000" flipH="1">
            <a:off x="4730750" y="151606"/>
            <a:ext cx="2730500" cy="7489825"/>
          </a:xfrm>
          <a:prstGeom prst="rightBracket">
            <a:avLst>
              <a:gd name="adj" fmla="val 5905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4008438" y="5300663"/>
            <a:ext cx="380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ar-SA" b="1" dirty="0">
                <a:latin typeface="Times New Roman" panose="02020603050405020304" pitchFamily="18" charset="0"/>
              </a:rPr>
              <a:t>FEEDBACK                   </a:t>
            </a:r>
            <a:r>
              <a:rPr lang="ru-RU" altLang="ar-SA" b="1" dirty="0">
                <a:latin typeface="Times New Roman" panose="02020603050405020304" pitchFamily="18" charset="0"/>
              </a:rPr>
              <a:t> </a:t>
            </a:r>
            <a:r>
              <a:rPr lang="en-US" altLang="ar-SA" b="1" dirty="0">
                <a:latin typeface="Times New Roman" panose="02020603050405020304" pitchFamily="18" charset="0"/>
              </a:rPr>
              <a:t>RESPONSE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 flipH="1">
            <a:off x="5448300" y="5445125"/>
            <a:ext cx="863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795463" y="340911"/>
            <a:ext cx="8229600" cy="993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Communication Theory</a:t>
            </a:r>
            <a:endParaRPr lang="ru-RU" altLang="ar-SA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4220" y="28017"/>
            <a:ext cx="1685175" cy="116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3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026EE86-DC27-4464-B314-0DDA7448D646}"/>
              </a:ext>
            </a:extLst>
          </p:cNvPr>
          <p:cNvSpPr txBox="1">
            <a:spLocks noChangeArrowheads="1"/>
          </p:cNvSpPr>
          <p:nvPr/>
        </p:nvSpPr>
        <p:spPr>
          <a:xfrm>
            <a:off x="313900" y="590623"/>
            <a:ext cx="10829693" cy="638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An Ideal Ad Campaign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EAE4CFB-873E-4764-AD1D-54A431782462}"/>
              </a:ext>
            </a:extLst>
          </p:cNvPr>
          <p:cNvSpPr txBox="1">
            <a:spLocks noChangeArrowheads="1"/>
          </p:cNvSpPr>
          <p:nvPr/>
        </p:nvSpPr>
        <p:spPr>
          <a:xfrm>
            <a:off x="942534" y="1989980"/>
            <a:ext cx="10480431" cy="39981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The right consumer is exposed to the message at the right time and place</a:t>
            </a:r>
          </a:p>
          <a:p>
            <a:r>
              <a:rPr lang="en-US" altLang="ar-SA" b="1" dirty="0"/>
              <a:t>The ad causes consumer to pay attention</a:t>
            </a:r>
          </a:p>
          <a:p>
            <a:r>
              <a:rPr lang="en-US" altLang="ar-SA" b="1" dirty="0"/>
              <a:t>The ad reflects consumer’s level of understanding and behaviors with product</a:t>
            </a:r>
          </a:p>
          <a:p>
            <a:r>
              <a:rPr lang="en-US" altLang="ar-SA" b="1" dirty="0"/>
              <a:t>The ad correctly positions brand in terms of points-of-difference and points-of-parity</a:t>
            </a:r>
          </a:p>
          <a:p>
            <a:r>
              <a:rPr lang="en-US" altLang="ar-SA" b="1" dirty="0"/>
              <a:t>The ad motivates consumer to consider purchase of the brand</a:t>
            </a:r>
          </a:p>
          <a:p>
            <a:r>
              <a:rPr lang="en-US" altLang="ar-SA" b="1" dirty="0"/>
              <a:t>The ad creates strong brand associations</a:t>
            </a:r>
          </a:p>
          <a:p>
            <a:endParaRPr lang="en-US" altLang="ar-SA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527526-A4C4-430A-BAD1-845B31B9A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DC10FD-7DA0-4DD3-985E-5D90548DB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36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68CED8AD-C7AC-48A6-8C81-666978BCCF0C}"/>
              </a:ext>
            </a:extLst>
          </p:cNvPr>
          <p:cNvSpPr txBox="1">
            <a:spLocks noChangeArrowheads="1"/>
          </p:cNvSpPr>
          <p:nvPr/>
        </p:nvSpPr>
        <p:spPr>
          <a:xfrm>
            <a:off x="436098" y="337182"/>
            <a:ext cx="1051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Communications Objectives</a:t>
            </a:r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83787C19-EB10-425D-82A1-8508AAC5DDDB}"/>
              </a:ext>
            </a:extLst>
          </p:cNvPr>
          <p:cNvSpPr txBox="1">
            <a:spLocks noChangeArrowheads="1"/>
          </p:cNvSpPr>
          <p:nvPr/>
        </p:nvSpPr>
        <p:spPr>
          <a:xfrm>
            <a:off x="3111063" y="2014810"/>
            <a:ext cx="6621516" cy="3704429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Category need</a:t>
            </a:r>
          </a:p>
          <a:p>
            <a:r>
              <a:rPr lang="en-US" altLang="ar-SA" b="1" dirty="0"/>
              <a:t>Brand awareness</a:t>
            </a:r>
          </a:p>
          <a:p>
            <a:r>
              <a:rPr lang="en-US" altLang="ar-SA" b="1" dirty="0"/>
              <a:t>Brand attitude</a:t>
            </a:r>
          </a:p>
          <a:p>
            <a:r>
              <a:rPr lang="en-US" altLang="ar-SA" b="1" dirty="0"/>
              <a:t>Purchase intention</a:t>
            </a:r>
          </a:p>
          <a:p>
            <a:r>
              <a:rPr lang="en-US" b="1" dirty="0"/>
              <a:t>Motivating People/Audiences</a:t>
            </a:r>
          </a:p>
          <a:p>
            <a:r>
              <a:rPr lang="en-US" b="1" dirty="0"/>
              <a:t>Promoting the brand, product or service</a:t>
            </a:r>
            <a:endParaRPr lang="en-US" dirty="0"/>
          </a:p>
          <a:p>
            <a:endParaRPr lang="en-US" dirty="0"/>
          </a:p>
          <a:p>
            <a:endParaRPr lang="en-US" altLang="ar-SA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3AB135-9AEF-4CE6-AD8B-91C0C71B9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3EBEF9-EBA7-4B87-85EB-0B6630BC5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24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6761" y="1439133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3AB135-9AEF-4CE6-AD8B-91C0C71B9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3EBEF9-EBA7-4B87-85EB-0B6630BC5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56665" y="2375708"/>
            <a:ext cx="238650" cy="2709534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DF1E73D7-7109-42ED-8566-3215DA5FB94E}"/>
              </a:ext>
            </a:extLst>
          </p:cNvPr>
          <p:cNvSpPr txBox="1">
            <a:spLocks noChangeArrowheads="1"/>
          </p:cNvSpPr>
          <p:nvPr/>
        </p:nvSpPr>
        <p:spPr>
          <a:xfrm>
            <a:off x="1758462" y="365126"/>
            <a:ext cx="9595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Communications</a:t>
            </a:r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8CF156F9-AFE4-4A1E-B6EA-BCD62447CF03}"/>
              </a:ext>
            </a:extLst>
          </p:cNvPr>
          <p:cNvSpPr txBox="1">
            <a:spLocks noChangeArrowheads="1"/>
          </p:cNvSpPr>
          <p:nvPr/>
        </p:nvSpPr>
        <p:spPr>
          <a:xfrm>
            <a:off x="2215766" y="1813394"/>
            <a:ext cx="7760467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ar-SA" b="1" dirty="0"/>
              <a:t>Identify target audience</a:t>
            </a:r>
          </a:p>
          <a:p>
            <a:pPr algn="l"/>
            <a:r>
              <a:rPr lang="en-US" altLang="ar-SA" b="1" dirty="0"/>
              <a:t>Determine objectives</a:t>
            </a:r>
          </a:p>
          <a:p>
            <a:pPr algn="l"/>
            <a:r>
              <a:rPr lang="en-US" altLang="ar-SA" b="1" dirty="0"/>
              <a:t>Design communications</a:t>
            </a:r>
          </a:p>
          <a:p>
            <a:pPr algn="l"/>
            <a:r>
              <a:rPr lang="en-US" altLang="ar-SA" b="1" dirty="0"/>
              <a:t>Select channels</a:t>
            </a:r>
          </a:p>
          <a:p>
            <a:pPr algn="l"/>
            <a:r>
              <a:rPr lang="en-US" altLang="ar-SA" b="1" dirty="0"/>
              <a:t>Establish budget</a:t>
            </a:r>
          </a:p>
          <a:p>
            <a:pPr algn="l"/>
            <a:r>
              <a:rPr lang="en-US" altLang="ar-SA" b="1" dirty="0"/>
              <a:t>Decide on media mix</a:t>
            </a:r>
          </a:p>
          <a:p>
            <a:pPr algn="l"/>
            <a:r>
              <a:rPr lang="en-US" altLang="ar-SA" b="1" dirty="0"/>
              <a:t>Measure results/manage IMC</a:t>
            </a:r>
          </a:p>
        </p:txBody>
      </p:sp>
    </p:spTree>
    <p:extLst>
      <p:ext uri="{BB962C8B-B14F-4D97-AF65-F5344CB8AC3E}">
        <p14:creationId xmlns:p14="http://schemas.microsoft.com/office/powerpoint/2010/main" val="1277681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0441693B-9957-466B-BFAD-88C9E99C04DE}"/>
              </a:ext>
            </a:extLst>
          </p:cNvPr>
          <p:cNvSpPr txBox="1">
            <a:spLocks noChangeArrowheads="1"/>
          </p:cNvSpPr>
          <p:nvPr/>
        </p:nvSpPr>
        <p:spPr>
          <a:xfrm>
            <a:off x="741826" y="482979"/>
            <a:ext cx="10251688" cy="80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Designing </a:t>
            </a:r>
            <a:r>
              <a:rPr lang="en-US" altLang="ar-SA"/>
              <a:t>the Communications</a:t>
            </a:r>
            <a:endParaRPr lang="en-US" altLang="ar-SA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3AF8776-AC20-4973-9E75-409104D4D5CC}"/>
              </a:ext>
            </a:extLst>
          </p:cNvPr>
          <p:cNvSpPr txBox="1">
            <a:spLocks noChangeArrowheads="1"/>
          </p:cNvSpPr>
          <p:nvPr/>
        </p:nvSpPr>
        <p:spPr>
          <a:xfrm>
            <a:off x="3541986" y="2312276"/>
            <a:ext cx="4340773" cy="279575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Message strategy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Creative strategy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Message source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Global adaptation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710B90-F9A4-4CC9-9AB4-880C0C864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50D5E0-F97C-403A-9076-2FED15BBE8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267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84045"/>
            <a:ext cx="11113476" cy="49085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73A1B2D-1803-4C39-A870-C79DB93F2BAA}"/>
              </a:ext>
            </a:extLst>
          </p:cNvPr>
          <p:cNvSpPr txBox="1">
            <a:spLocks noChangeArrowheads="1"/>
          </p:cNvSpPr>
          <p:nvPr/>
        </p:nvSpPr>
        <p:spPr>
          <a:xfrm>
            <a:off x="741826" y="1746689"/>
            <a:ext cx="3963954" cy="40571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000" b="1" u="sng" dirty="0">
                <a:solidFill>
                  <a:srgbClr val="FF0000"/>
                </a:solidFill>
              </a:rPr>
              <a:t>Creative strategy</a:t>
            </a:r>
          </a:p>
          <a:p>
            <a:r>
              <a:rPr lang="en-US" altLang="ar-SA" sz="2000" b="1" dirty="0"/>
              <a:t>Informational and</a:t>
            </a:r>
          </a:p>
          <a:p>
            <a:pPr marL="0" indent="0">
              <a:buNone/>
            </a:pPr>
            <a:r>
              <a:rPr lang="en-US" altLang="ar-SA" sz="2000" b="1" dirty="0"/>
              <a:t> transformational appeals</a:t>
            </a:r>
          </a:p>
          <a:p>
            <a:r>
              <a:rPr lang="en-US" altLang="ar-SA" sz="2000" b="1" dirty="0"/>
              <a:t>Positive and negative appeals</a:t>
            </a:r>
          </a:p>
          <a:p>
            <a:pPr lvl="1"/>
            <a:r>
              <a:rPr lang="en-US" altLang="ar-SA" sz="1800" b="1" dirty="0"/>
              <a:t>Fear</a:t>
            </a:r>
          </a:p>
          <a:p>
            <a:pPr lvl="1"/>
            <a:r>
              <a:rPr lang="en-US" altLang="ar-SA" sz="1800" b="1" dirty="0"/>
              <a:t>Guilt</a:t>
            </a:r>
          </a:p>
          <a:p>
            <a:pPr lvl="1"/>
            <a:r>
              <a:rPr lang="en-US" altLang="ar-SA" sz="1800" b="1" dirty="0"/>
              <a:t>Shame</a:t>
            </a:r>
          </a:p>
          <a:p>
            <a:pPr lvl="1"/>
            <a:r>
              <a:rPr lang="en-US" altLang="ar-SA" sz="1800" b="1" dirty="0"/>
              <a:t>Humor</a:t>
            </a:r>
          </a:p>
          <a:p>
            <a:pPr lvl="1"/>
            <a:r>
              <a:rPr lang="en-US" altLang="ar-SA" sz="1800" b="1" dirty="0"/>
              <a:t>Love</a:t>
            </a:r>
          </a:p>
          <a:p>
            <a:pPr lvl="1"/>
            <a:r>
              <a:rPr lang="en-US" altLang="ar-SA" sz="1800" b="1" dirty="0"/>
              <a:t>Pride</a:t>
            </a:r>
          </a:p>
          <a:p>
            <a:pPr lvl="1"/>
            <a:r>
              <a:rPr lang="en-US" altLang="ar-SA" sz="1800" b="1" dirty="0"/>
              <a:t>Joy 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C19F959F-D1DA-48B7-88D1-B05BD1FF2084}"/>
              </a:ext>
            </a:extLst>
          </p:cNvPr>
          <p:cNvSpPr txBox="1">
            <a:spLocks noChangeArrowheads="1"/>
          </p:cNvSpPr>
          <p:nvPr/>
        </p:nvSpPr>
        <p:spPr>
          <a:xfrm>
            <a:off x="5066315" y="4027915"/>
            <a:ext cx="4329933" cy="1933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Message source</a:t>
            </a:r>
          </a:p>
          <a:p>
            <a:pPr>
              <a:buFontTx/>
              <a:buNone/>
            </a:pPr>
            <a:r>
              <a:rPr lang="en-US" altLang="ar-SA" sz="2400" b="1" dirty="0"/>
              <a:t>Celebrity Characteristics</a:t>
            </a:r>
          </a:p>
          <a:p>
            <a:pPr lvl="1"/>
            <a:r>
              <a:rPr lang="en-US" altLang="ar-SA" sz="2000" b="1" dirty="0"/>
              <a:t>Expertise</a:t>
            </a:r>
          </a:p>
          <a:p>
            <a:pPr lvl="1"/>
            <a:r>
              <a:rPr lang="en-US" altLang="ar-SA" sz="2000" b="1" dirty="0"/>
              <a:t>Trustworthiness</a:t>
            </a:r>
          </a:p>
          <a:p>
            <a:pPr lvl="1"/>
            <a:r>
              <a:rPr lang="en-US" altLang="ar-SA" sz="2000" b="1" dirty="0"/>
              <a:t>Likeability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3196777-9972-4913-9EDB-824795690706}"/>
              </a:ext>
            </a:extLst>
          </p:cNvPr>
          <p:cNvSpPr txBox="1">
            <a:spLocks noChangeArrowheads="1"/>
          </p:cNvSpPr>
          <p:nvPr/>
        </p:nvSpPr>
        <p:spPr>
          <a:xfrm>
            <a:off x="741826" y="437359"/>
            <a:ext cx="10251688" cy="80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Designing the Communications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11286-9390-4BC3-AAA6-B5B53E22CCD3}"/>
              </a:ext>
            </a:extLst>
          </p:cNvPr>
          <p:cNvSpPr/>
          <p:nvPr/>
        </p:nvSpPr>
        <p:spPr>
          <a:xfrm>
            <a:off x="5066315" y="1741991"/>
            <a:ext cx="4329933" cy="2073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altLang="ar-SA" sz="2000" b="1" u="sng" dirty="0">
                <a:solidFill>
                  <a:srgbClr val="FF0000"/>
                </a:solidFill>
              </a:rPr>
              <a:t>Message strategy</a:t>
            </a:r>
            <a:endParaRPr lang="en-US" sz="2000" b="1" u="sng" dirty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/>
              <a:t>simply put, message strategy is deciding what to say and how to say it — in order to achieve an ultimate business goal. It's how you turn marketing into communications, and communications into results</a:t>
            </a:r>
            <a:endParaRPr lang="ar-SA" sz="20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588742-A6B3-4ADE-AF8E-8D2430735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391" y="2556944"/>
            <a:ext cx="1905783" cy="19455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77D6475-C427-4F11-95FA-03AE214B4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3885E7-8844-4F03-A426-406D217F51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89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4F081A30-AB7B-4144-82D4-AE41014C3B70}"/>
              </a:ext>
            </a:extLst>
          </p:cNvPr>
          <p:cNvSpPr txBox="1">
            <a:spLocks noChangeArrowheads="1"/>
          </p:cNvSpPr>
          <p:nvPr/>
        </p:nvSpPr>
        <p:spPr>
          <a:xfrm>
            <a:off x="1895608" y="1111064"/>
            <a:ext cx="8513381" cy="449918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Issues Facing Global Adaptations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803BF15-478D-4209-83AD-D1F0C07E6CE6}"/>
              </a:ext>
            </a:extLst>
          </p:cNvPr>
          <p:cNvSpPr txBox="1">
            <a:spLocks noChangeArrowheads="1"/>
          </p:cNvSpPr>
          <p:nvPr/>
        </p:nvSpPr>
        <p:spPr>
          <a:xfrm>
            <a:off x="1844954" y="2204822"/>
            <a:ext cx="8513380" cy="325004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Is the product restricted in some countries?</a:t>
            </a:r>
          </a:p>
          <a:p>
            <a:r>
              <a:rPr lang="en-US" altLang="ar-SA" b="1" dirty="0"/>
              <a:t>Are there restrictions on advertising the product to a specific target market?</a:t>
            </a:r>
          </a:p>
          <a:p>
            <a:r>
              <a:rPr lang="en-US" altLang="ar-SA" b="1" dirty="0"/>
              <a:t>Can comparative ads be used?</a:t>
            </a:r>
          </a:p>
          <a:p>
            <a:r>
              <a:rPr lang="en-US" altLang="ar-SA" b="1" dirty="0"/>
              <a:t>Can the same advertising be used in all country markets?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B6F9D42-F400-463E-807B-C12B02C97E1D}"/>
              </a:ext>
            </a:extLst>
          </p:cNvPr>
          <p:cNvSpPr txBox="1">
            <a:spLocks noChangeArrowheads="1"/>
          </p:cNvSpPr>
          <p:nvPr/>
        </p:nvSpPr>
        <p:spPr>
          <a:xfrm>
            <a:off x="611510" y="245272"/>
            <a:ext cx="10251688" cy="80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Designing </a:t>
            </a:r>
            <a:r>
              <a:rPr lang="en-US" altLang="ar-SA"/>
              <a:t>the Communications</a:t>
            </a:r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553300E-C131-48B6-AD70-DC3C3336D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0AD7D8-0A5E-4632-AEFB-3CD601D3D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1647" y="2475078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4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4548B-1A18-4B0F-8A78-D6F89EE87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2F71A9-2B4D-4230-82A2-EB34BC69F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B6989246-74FA-446B-B362-FAFD2A912501}"/>
              </a:ext>
            </a:extLst>
          </p:cNvPr>
          <p:cNvSpPr txBox="1">
            <a:spLocks noChangeArrowheads="1"/>
          </p:cNvSpPr>
          <p:nvPr/>
        </p:nvSpPr>
        <p:spPr>
          <a:xfrm>
            <a:off x="470338" y="501859"/>
            <a:ext cx="1051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Select Communication Channels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2FE8D29-7CDC-48E3-ADAC-B207C2C94964}"/>
              </a:ext>
            </a:extLst>
          </p:cNvPr>
          <p:cNvSpPr txBox="1">
            <a:spLocks noChangeArrowheads="1"/>
          </p:cNvSpPr>
          <p:nvPr/>
        </p:nvSpPr>
        <p:spPr>
          <a:xfrm>
            <a:off x="2879834" y="1825626"/>
            <a:ext cx="7010400" cy="357669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altLang="ar-SA" sz="3600" b="1" dirty="0"/>
              <a:t>Personal channels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600" b="1" dirty="0"/>
              <a:t>Non personal channels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600" b="1" dirty="0"/>
              <a:t>Integration of channels</a:t>
            </a:r>
          </a:p>
        </p:txBody>
      </p:sp>
    </p:spTree>
    <p:extLst>
      <p:ext uri="{BB962C8B-B14F-4D97-AF65-F5344CB8AC3E}">
        <p14:creationId xmlns:p14="http://schemas.microsoft.com/office/powerpoint/2010/main" val="7844064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4548B-1A18-4B0F-8A78-D6F89EE87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2F71A9-2B4D-4230-82A2-EB34BC69F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E0CC8000-8F75-4E96-B3AE-3A740BEC7172}"/>
              </a:ext>
            </a:extLst>
          </p:cNvPr>
          <p:cNvSpPr txBox="1">
            <a:spLocks noChangeArrowheads="1"/>
          </p:cNvSpPr>
          <p:nvPr/>
        </p:nvSpPr>
        <p:spPr>
          <a:xfrm>
            <a:off x="1412394" y="292318"/>
            <a:ext cx="8956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Personal Communications Channels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475A0202-CC3C-46E2-BB7E-D07200F90AC0}"/>
              </a:ext>
            </a:extLst>
          </p:cNvPr>
          <p:cNvSpPr txBox="1">
            <a:spLocks noChangeArrowheads="1"/>
          </p:cNvSpPr>
          <p:nvPr/>
        </p:nvSpPr>
        <p:spPr>
          <a:xfrm>
            <a:off x="3429607" y="1981089"/>
            <a:ext cx="5489310" cy="368630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sz="4000" b="1" dirty="0"/>
              <a:t>Advocate channels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4000" b="1" dirty="0"/>
              <a:t>Expert channels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4000" b="1" dirty="0"/>
              <a:t>Social channels</a:t>
            </a:r>
          </a:p>
        </p:txBody>
      </p:sp>
    </p:spTree>
    <p:extLst>
      <p:ext uri="{BB962C8B-B14F-4D97-AF65-F5344CB8AC3E}">
        <p14:creationId xmlns:p14="http://schemas.microsoft.com/office/powerpoint/2010/main" val="18155980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76D98AD4-A5FF-404A-9118-1E022F0A4A1D}"/>
              </a:ext>
            </a:extLst>
          </p:cNvPr>
          <p:cNvSpPr txBox="1">
            <a:spLocks noChangeArrowheads="1"/>
          </p:cNvSpPr>
          <p:nvPr/>
        </p:nvSpPr>
        <p:spPr>
          <a:xfrm>
            <a:off x="1164021" y="346841"/>
            <a:ext cx="9220200" cy="1022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Stimulating Personal Influence Channels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75649813-B44F-491A-83F6-23E2D19D7D1C}"/>
              </a:ext>
            </a:extLst>
          </p:cNvPr>
          <p:cNvSpPr txBox="1">
            <a:spLocks noChangeArrowheads="1"/>
          </p:cNvSpPr>
          <p:nvPr/>
        </p:nvSpPr>
        <p:spPr>
          <a:xfrm>
            <a:off x="1164021" y="2111957"/>
            <a:ext cx="10867951" cy="4180674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Identify influential individuals and devote extra attention to them</a:t>
            </a:r>
          </a:p>
          <a:p>
            <a:r>
              <a:rPr lang="en-US" altLang="ar-SA" b="1" dirty="0"/>
              <a:t>Create opinion leaders</a:t>
            </a:r>
          </a:p>
          <a:p>
            <a:r>
              <a:rPr lang="en-US" altLang="ar-SA" b="1" dirty="0"/>
              <a:t>Use community influential in testimonial advertising</a:t>
            </a:r>
          </a:p>
          <a:p>
            <a:r>
              <a:rPr lang="en-US" altLang="ar-SA" b="1" dirty="0"/>
              <a:t>Develop advertising with high “conversation value”</a:t>
            </a:r>
          </a:p>
          <a:p>
            <a:r>
              <a:rPr lang="en-US" altLang="ar-SA" b="1" dirty="0"/>
              <a:t>Develop WOM referral channels</a:t>
            </a:r>
          </a:p>
          <a:p>
            <a:r>
              <a:rPr lang="en-US" altLang="ar-SA" b="1" dirty="0"/>
              <a:t>Establish an electronic forum</a:t>
            </a:r>
          </a:p>
          <a:p>
            <a:r>
              <a:rPr lang="en-US" altLang="ar-SA" b="1" dirty="0"/>
              <a:t>Use viral marketing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C1B0E8-3C4F-429C-B25C-0C8F12005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F2744DA-DAEF-4D63-B478-F3153D070B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7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7F7936-165D-4672-8CF4-8F4F08FEF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AEE08B-6714-4C64-B485-6A0FFB950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9B5CF704-5211-4441-936F-184126326027}"/>
              </a:ext>
            </a:extLst>
          </p:cNvPr>
          <p:cNvSpPr txBox="1">
            <a:spLocks noChangeArrowheads="1"/>
          </p:cNvSpPr>
          <p:nvPr/>
        </p:nvSpPr>
        <p:spPr>
          <a:xfrm>
            <a:off x="1448972" y="367589"/>
            <a:ext cx="8815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Non personal Communication Channels</a:t>
            </a: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id="{52B86A36-0D9B-4DC1-A822-2DAA1E4C39F1}"/>
              </a:ext>
            </a:extLst>
          </p:cNvPr>
          <p:cNvSpPr txBox="1">
            <a:spLocks noChangeArrowheads="1"/>
          </p:cNvSpPr>
          <p:nvPr/>
        </p:nvSpPr>
        <p:spPr>
          <a:xfrm>
            <a:off x="2837793" y="1654961"/>
            <a:ext cx="5129048" cy="385246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Media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Sales promotion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Events and experiences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Public relations </a:t>
            </a:r>
          </a:p>
        </p:txBody>
      </p:sp>
    </p:spTree>
    <p:extLst>
      <p:ext uri="{BB962C8B-B14F-4D97-AF65-F5344CB8AC3E}">
        <p14:creationId xmlns:p14="http://schemas.microsoft.com/office/powerpoint/2010/main" val="4159628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84045"/>
            <a:ext cx="11113476" cy="49085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DA7E7C72-88F9-45C1-9110-3309D58B36AE}"/>
              </a:ext>
            </a:extLst>
          </p:cNvPr>
          <p:cNvSpPr txBox="1">
            <a:spLocks noChangeArrowheads="1"/>
          </p:cNvSpPr>
          <p:nvPr/>
        </p:nvSpPr>
        <p:spPr>
          <a:xfrm>
            <a:off x="741826" y="429193"/>
            <a:ext cx="10279566" cy="783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Objective-and-Task Method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C21FB237-5615-4B8F-9A5E-F24AD5B857A7}"/>
              </a:ext>
            </a:extLst>
          </p:cNvPr>
          <p:cNvSpPr txBox="1">
            <a:spLocks noChangeArrowheads="1"/>
          </p:cNvSpPr>
          <p:nvPr/>
        </p:nvSpPr>
        <p:spPr>
          <a:xfrm>
            <a:off x="827969" y="1766842"/>
            <a:ext cx="10578904" cy="431034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Establish the market share goal.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percentage that should be reached.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percentage of aware prospects that should be persuaded to try the brand.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number of advertising impressions per 1% trial rate.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number of gross rating points that would have to be purchased.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Determine the necessary advertising budget on the basis of the average cost of buying 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25F78F-BCD5-4B7D-9157-8215808D0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E5FAA4C-B644-447C-9CB4-98B362B87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5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7F7936-165D-4672-8CF4-8F4F08FEF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AEE08B-6714-4C64-B485-6A0FFB950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ACC54FAF-40EA-445E-9211-84BE284B6878}"/>
              </a:ext>
            </a:extLst>
          </p:cNvPr>
          <p:cNvSpPr txBox="1">
            <a:spLocks noChangeArrowheads="1"/>
          </p:cNvSpPr>
          <p:nvPr/>
        </p:nvSpPr>
        <p:spPr>
          <a:xfrm>
            <a:off x="1864685" y="379902"/>
            <a:ext cx="78316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000" dirty="0"/>
              <a:t>The Communications Mix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44A664D-D80B-48A9-9D9A-2516DB7AEF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1972" y="1949824"/>
            <a:ext cx="7349205" cy="37186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82" tIns="40341" rIns="80682" bIns="40341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Advertising</a:t>
            </a:r>
          </a:p>
          <a:p>
            <a:r>
              <a:rPr lang="en-US" altLang="ar-SA" b="1" dirty="0"/>
              <a:t>Personal Selling</a:t>
            </a:r>
          </a:p>
          <a:p>
            <a:r>
              <a:rPr lang="en-US" altLang="ar-SA" b="1" dirty="0"/>
              <a:t>Sales Promotion</a:t>
            </a:r>
          </a:p>
          <a:p>
            <a:r>
              <a:rPr lang="en-US" altLang="ar-SA" b="1" dirty="0"/>
              <a:t>Public Relations and Publicity</a:t>
            </a:r>
          </a:p>
          <a:p>
            <a:r>
              <a:rPr lang="en-US" altLang="ar-SA" b="1" dirty="0"/>
              <a:t>Direct Marketing</a:t>
            </a:r>
          </a:p>
          <a:p>
            <a:r>
              <a:rPr lang="en-US" altLang="ar-SA" b="1" dirty="0"/>
              <a:t>Word-of-Mouth Marketing</a:t>
            </a:r>
          </a:p>
          <a:p>
            <a:r>
              <a:rPr lang="en-US" altLang="ar-SA" b="1" dirty="0"/>
              <a:t>Events and Experiences</a:t>
            </a:r>
          </a:p>
          <a:p>
            <a:endParaRPr lang="en-US" altLang="ar-SA" dirty="0"/>
          </a:p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3459702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926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A833DEF-EB02-4F45-8B58-B09056088D0C}"/>
              </a:ext>
            </a:extLst>
          </p:cNvPr>
          <p:cNvSpPr txBox="1">
            <a:spLocks noChangeArrowheads="1"/>
          </p:cNvSpPr>
          <p:nvPr/>
        </p:nvSpPr>
        <p:spPr>
          <a:xfrm>
            <a:off x="1912166" y="365692"/>
            <a:ext cx="81223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Characteristics of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A6699D2-303B-4450-ACD7-365F58590B13}"/>
              </a:ext>
            </a:extLst>
          </p:cNvPr>
          <p:cNvSpPr txBox="1">
            <a:spLocks noChangeArrowheads="1"/>
          </p:cNvSpPr>
          <p:nvPr/>
        </p:nvSpPr>
        <p:spPr>
          <a:xfrm>
            <a:off x="1345380" y="2100624"/>
            <a:ext cx="4182508" cy="392836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Advertising</a:t>
            </a:r>
          </a:p>
          <a:p>
            <a:r>
              <a:rPr lang="en-US" altLang="ar-SA" b="1" dirty="0"/>
              <a:t>Pervasiveness</a:t>
            </a:r>
          </a:p>
          <a:p>
            <a:r>
              <a:rPr lang="en-US" altLang="ar-SA" b="1" dirty="0"/>
              <a:t>Amplified expressiveness</a:t>
            </a:r>
          </a:p>
          <a:p>
            <a:r>
              <a:rPr lang="en-US" altLang="ar-SA" b="1" dirty="0"/>
              <a:t>Impersonality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6056E1DA-F72D-45BC-A2E7-CBA99C2A96AE}"/>
              </a:ext>
            </a:extLst>
          </p:cNvPr>
          <p:cNvSpPr txBox="1">
            <a:spLocks noChangeArrowheads="1"/>
          </p:cNvSpPr>
          <p:nvPr/>
        </p:nvSpPr>
        <p:spPr>
          <a:xfrm>
            <a:off x="5927834" y="2075931"/>
            <a:ext cx="4054366" cy="39777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Sales Promotion</a:t>
            </a:r>
          </a:p>
          <a:p>
            <a:r>
              <a:rPr lang="en-US" altLang="ar-SA" b="1" dirty="0"/>
              <a:t>Communication</a:t>
            </a:r>
          </a:p>
          <a:p>
            <a:r>
              <a:rPr lang="en-US" altLang="ar-SA" b="1" dirty="0"/>
              <a:t>Incentive</a:t>
            </a:r>
          </a:p>
          <a:p>
            <a:r>
              <a:rPr lang="en-US" altLang="ar-SA" b="1" dirty="0"/>
              <a:t>Invitation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C26C358-7F14-49B7-8DE3-BB5755975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2E75911-DFB9-4A35-A76F-533FD3505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9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936C76E-2D7E-4BFD-9312-1032F2A70851}"/>
              </a:ext>
            </a:extLst>
          </p:cNvPr>
          <p:cNvSpPr txBox="1">
            <a:spLocks noChangeArrowheads="1"/>
          </p:cNvSpPr>
          <p:nvPr/>
        </p:nvSpPr>
        <p:spPr>
          <a:xfrm>
            <a:off x="2193643" y="233516"/>
            <a:ext cx="75593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Characteristics of 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7DCA615-20CB-4B52-BBD6-11AB563898FB}"/>
              </a:ext>
            </a:extLst>
          </p:cNvPr>
          <p:cNvSpPr txBox="1">
            <a:spLocks noChangeArrowheads="1"/>
          </p:cNvSpPr>
          <p:nvPr/>
        </p:nvSpPr>
        <p:spPr>
          <a:xfrm>
            <a:off x="1624763" y="1964520"/>
            <a:ext cx="4803229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Public Relations and Publicity</a:t>
            </a:r>
          </a:p>
          <a:p>
            <a:r>
              <a:rPr lang="en-US" altLang="ar-SA" b="1" dirty="0"/>
              <a:t>High credibility</a:t>
            </a:r>
          </a:p>
          <a:p>
            <a:r>
              <a:rPr lang="en-US" altLang="ar-SA" b="1" dirty="0"/>
              <a:t>Ability to catch buyers off guard</a:t>
            </a:r>
          </a:p>
          <a:p>
            <a:r>
              <a:rPr lang="en-US" altLang="ar-SA" b="1" dirty="0"/>
              <a:t>Dramatization</a:t>
            </a:r>
          </a:p>
          <a:p>
            <a:endParaRPr lang="en-US" altLang="ar-SA" b="1" dirty="0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30774BC1-D271-4E90-8339-F853866CCA80}"/>
              </a:ext>
            </a:extLst>
          </p:cNvPr>
          <p:cNvSpPr txBox="1">
            <a:spLocks noChangeArrowheads="1"/>
          </p:cNvSpPr>
          <p:nvPr/>
        </p:nvSpPr>
        <p:spPr>
          <a:xfrm>
            <a:off x="6703443" y="1964520"/>
            <a:ext cx="3794235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Events and Experiences</a:t>
            </a:r>
          </a:p>
          <a:p>
            <a:r>
              <a:rPr lang="en-US" altLang="ar-SA" b="1" dirty="0"/>
              <a:t>Relevant</a:t>
            </a:r>
          </a:p>
          <a:p>
            <a:r>
              <a:rPr lang="en-US" altLang="ar-SA" b="1" dirty="0"/>
              <a:t>Involving</a:t>
            </a:r>
          </a:p>
          <a:p>
            <a:r>
              <a:rPr lang="en-US" altLang="ar-SA" b="1" dirty="0"/>
              <a:t>Implicit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6A4C8C-DB7D-4C0F-99B1-6C5476C92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E51E2E-567C-4B0D-BBB7-68883C766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01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4496" y="1445601"/>
            <a:ext cx="11113476" cy="48182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8ADD8B9-A38C-44F0-B59F-70DD06464DE9}"/>
              </a:ext>
            </a:extLst>
          </p:cNvPr>
          <p:cNvSpPr txBox="1">
            <a:spLocks noChangeArrowheads="1"/>
          </p:cNvSpPr>
          <p:nvPr/>
        </p:nvSpPr>
        <p:spPr>
          <a:xfrm>
            <a:off x="1157340" y="159905"/>
            <a:ext cx="8790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Characteristics of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C87C65-2844-404E-B761-0CE725194F0B}"/>
              </a:ext>
            </a:extLst>
          </p:cNvPr>
          <p:cNvSpPr txBox="1">
            <a:spLocks noChangeArrowheads="1"/>
          </p:cNvSpPr>
          <p:nvPr/>
        </p:nvSpPr>
        <p:spPr>
          <a:xfrm>
            <a:off x="2243690" y="1678122"/>
            <a:ext cx="3544074" cy="23751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Direct Marketing</a:t>
            </a:r>
          </a:p>
          <a:p>
            <a:r>
              <a:rPr lang="en-US" altLang="ar-SA" b="1" dirty="0"/>
              <a:t>Customized</a:t>
            </a:r>
          </a:p>
          <a:p>
            <a:r>
              <a:rPr lang="en-US" altLang="ar-SA" b="1" dirty="0"/>
              <a:t>Up-to-date</a:t>
            </a:r>
          </a:p>
          <a:p>
            <a:r>
              <a:rPr lang="en-US" altLang="ar-SA" b="1" dirty="0"/>
              <a:t>Interactive</a:t>
            </a:r>
          </a:p>
          <a:p>
            <a:pPr>
              <a:buFontTx/>
              <a:buNone/>
            </a:pPr>
            <a:endParaRPr lang="en-US" altLang="ar-SA" b="1" dirty="0"/>
          </a:p>
          <a:p>
            <a:endParaRPr lang="en-US" altLang="ar-SA" b="1" dirty="0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BFE8334B-EC3C-45A0-B641-345814CA9095}"/>
              </a:ext>
            </a:extLst>
          </p:cNvPr>
          <p:cNvSpPr txBox="1">
            <a:spLocks noChangeArrowheads="1"/>
          </p:cNvSpPr>
          <p:nvPr/>
        </p:nvSpPr>
        <p:spPr>
          <a:xfrm>
            <a:off x="6160767" y="1633970"/>
            <a:ext cx="3787543" cy="24513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/>
              <a:t>Personal Selling</a:t>
            </a:r>
          </a:p>
          <a:p>
            <a:r>
              <a:rPr lang="en-US" altLang="ar-SA" b="1" dirty="0"/>
              <a:t>Personal interaction</a:t>
            </a:r>
          </a:p>
          <a:p>
            <a:r>
              <a:rPr lang="en-US" altLang="ar-SA" b="1" dirty="0"/>
              <a:t>Cultivation</a:t>
            </a:r>
          </a:p>
          <a:p>
            <a:r>
              <a:rPr lang="en-US" altLang="ar-SA" b="1" dirty="0"/>
              <a:t>Response</a:t>
            </a:r>
          </a:p>
          <a:p>
            <a:endParaRPr lang="en-US" altLang="ar-SA" b="1" dirty="0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1B248EFC-6A24-4E89-BB5D-0B86D5E0A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6459" y="4262547"/>
            <a:ext cx="5868616" cy="18773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/>
              <a:t>Word-of-Mouth Marketing</a:t>
            </a:r>
          </a:p>
          <a:p>
            <a:r>
              <a:rPr lang="en-US" altLang="ar-SA" sz="2400" b="1" dirty="0"/>
              <a:t>Credible</a:t>
            </a:r>
          </a:p>
          <a:p>
            <a:r>
              <a:rPr lang="en-US" altLang="ar-SA" sz="2400" b="1" dirty="0"/>
              <a:t>Personal</a:t>
            </a:r>
          </a:p>
          <a:p>
            <a:r>
              <a:rPr lang="en-US" altLang="ar-SA" sz="2400" b="1" dirty="0"/>
              <a:t>Timely</a:t>
            </a:r>
          </a:p>
          <a:p>
            <a:endParaRPr lang="en-US" altLang="ar-SA" sz="24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CE7D871-1347-4635-93F4-1A2C49590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0E1BDF-2944-4322-806F-3C8C591D3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7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54745" y="0"/>
            <a:ext cx="1842868" cy="860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7F7936-165D-4672-8CF4-8F4F08FEF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AEE08B-6714-4C64-B485-6A0FFB950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800FB37F-D94D-49EE-8F1A-228231FA3C43}"/>
              </a:ext>
            </a:extLst>
          </p:cNvPr>
          <p:cNvSpPr txBox="1">
            <a:spLocks noChangeArrowheads="1"/>
          </p:cNvSpPr>
          <p:nvPr/>
        </p:nvSpPr>
        <p:spPr>
          <a:xfrm>
            <a:off x="2233562" y="343797"/>
            <a:ext cx="8963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Factors in Setting Communications Mix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525EF5D-BF28-4B09-A6FA-57D1329F41E2}"/>
              </a:ext>
            </a:extLst>
          </p:cNvPr>
          <p:cNvSpPr txBox="1">
            <a:spLocks noChangeArrowheads="1"/>
          </p:cNvSpPr>
          <p:nvPr/>
        </p:nvSpPr>
        <p:spPr>
          <a:xfrm>
            <a:off x="3144516" y="1864058"/>
            <a:ext cx="6120109" cy="3622673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altLang="ar-SA" sz="3600" b="1" dirty="0"/>
              <a:t>Type of product market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sz="3600" b="1" dirty="0"/>
              <a:t>Buyer readiness stage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sz="3600" b="1" dirty="0"/>
              <a:t>Product life cycle stage</a:t>
            </a:r>
          </a:p>
          <a:p>
            <a:pPr>
              <a:buFont typeface="Wingdings" panose="05000000000000000000" pitchFamily="2" charset="2"/>
              <a:buChar char="v"/>
            </a:pPr>
            <a:endParaRPr lang="en-US" alt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40521381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0558" y="1234410"/>
            <a:ext cx="11281220" cy="5374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189578" y="61664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BC0C1C29-0DA7-40A9-A39D-F8EC1E1D85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1232103"/>
              </p:ext>
            </p:extLst>
          </p:nvPr>
        </p:nvGraphicFramePr>
        <p:xfrm>
          <a:off x="2103863" y="1503860"/>
          <a:ext cx="79248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476E7666-0E56-4C7D-8CE9-E5F5980CD9EB}"/>
              </a:ext>
            </a:extLst>
          </p:cNvPr>
          <p:cNvSpPr txBox="1">
            <a:spLocks noChangeArrowheads="1"/>
          </p:cNvSpPr>
          <p:nvPr/>
        </p:nvSpPr>
        <p:spPr>
          <a:xfrm>
            <a:off x="1747396" y="114679"/>
            <a:ext cx="8407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A1C206-F466-4E2B-A732-87B09FE713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530" y="2634296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1685F0-C0C3-46C2-9E76-730A6751D5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4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D727B0D9-366E-4728-8331-07432ECA81C7}"/>
              </a:ext>
            </a:extLst>
          </p:cNvPr>
          <p:cNvSpPr txBox="1">
            <a:spLocks noChangeArrowheads="1"/>
          </p:cNvSpPr>
          <p:nvPr/>
        </p:nvSpPr>
        <p:spPr>
          <a:xfrm>
            <a:off x="1574133" y="32226"/>
            <a:ext cx="84265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dirty="0"/>
              <a:t>Steps in Developing Effective Marketing Communication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E1BABE3-32A3-4541-B9E2-E2C2CE6B42BD}"/>
              </a:ext>
            </a:extLst>
          </p:cNvPr>
          <p:cNvSpPr txBox="1">
            <a:spLocks/>
          </p:cNvSpPr>
          <p:nvPr/>
        </p:nvSpPr>
        <p:spPr>
          <a:xfrm>
            <a:off x="1762266" y="1327848"/>
            <a:ext cx="8545547" cy="5268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2400" b="1"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ar-SA" dirty="0">
                <a:solidFill>
                  <a:schemeClr val="tx1"/>
                </a:solidFill>
              </a:rPr>
              <a:t>Identifying the </a:t>
            </a:r>
            <a:r>
              <a:rPr lang="en-US" altLang="ar-SA">
                <a:solidFill>
                  <a:schemeClr val="tx1"/>
                </a:solidFill>
              </a:rPr>
              <a:t>Target market</a:t>
            </a:r>
            <a:endParaRPr lang="en-US" altLang="ar-SA" dirty="0">
              <a:solidFill>
                <a:schemeClr val="tx1"/>
              </a:solidFill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932CA641-C66F-4688-8A43-4EB8109A6D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9715109"/>
              </p:ext>
            </p:extLst>
          </p:nvPr>
        </p:nvGraphicFramePr>
        <p:xfrm>
          <a:off x="1800271" y="2113539"/>
          <a:ext cx="8631044" cy="369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0E3BB65D-CA40-4C26-A66D-A14A38D7BF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B3CF65-862E-471F-A546-5D5B8E3459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31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CE785F6-D58C-4E90-B0D5-AD4DC215F542}"/>
              </a:ext>
            </a:extLst>
          </p:cNvPr>
          <p:cNvSpPr txBox="1">
            <a:spLocks noChangeArrowheads="1"/>
          </p:cNvSpPr>
          <p:nvPr/>
        </p:nvSpPr>
        <p:spPr>
          <a:xfrm>
            <a:off x="1846628" y="290402"/>
            <a:ext cx="74179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68C0EDB-78ED-41C1-AAD4-029ADC9F4137}"/>
              </a:ext>
            </a:extLst>
          </p:cNvPr>
          <p:cNvSpPr txBox="1">
            <a:spLocks noChangeArrowheads="1"/>
          </p:cNvSpPr>
          <p:nvPr/>
        </p:nvSpPr>
        <p:spPr>
          <a:xfrm>
            <a:off x="1616926" y="2709772"/>
            <a:ext cx="8767295" cy="275560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b="1" dirty="0"/>
          </a:p>
          <a:p>
            <a:r>
              <a:rPr lang="en-US" altLang="ar-SA" b="1" dirty="0"/>
              <a:t>Marketers seek a purchase response that results from a consumer decision-making process that includes the stages of buyer readiness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B3D3CA8-7410-45DE-BE4F-351E96BE19CD}"/>
              </a:ext>
            </a:extLst>
          </p:cNvPr>
          <p:cNvSpPr txBox="1">
            <a:spLocks/>
          </p:cNvSpPr>
          <p:nvPr/>
        </p:nvSpPr>
        <p:spPr>
          <a:xfrm>
            <a:off x="2225147" y="2014421"/>
            <a:ext cx="7550851" cy="69535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400" b="1" dirty="0">
              <a:solidFill>
                <a:schemeClr val="tx1"/>
              </a:solidFill>
            </a:endParaRPr>
          </a:p>
          <a:p>
            <a:r>
              <a:rPr lang="en-US" altLang="ar-SA" sz="2400" b="1" dirty="0">
                <a:solidFill>
                  <a:schemeClr val="tx1"/>
                </a:solidFill>
              </a:rPr>
              <a:t>Determining the Communication Objectives</a:t>
            </a:r>
          </a:p>
          <a:p>
            <a:endParaRPr lang="en-US" altLang="ar-SA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D6D96B2-F38B-40BB-B316-D7DD3099B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5EEA6E9-6798-4683-8C51-A784AA5657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00591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7F35F88-5ADE-4177-8B7B-DDB437F23EAA}"/>
              </a:ext>
            </a:extLst>
          </p:cNvPr>
          <p:cNvSpPr txBox="1">
            <a:spLocks noChangeArrowheads="1"/>
          </p:cNvSpPr>
          <p:nvPr/>
        </p:nvSpPr>
        <p:spPr>
          <a:xfrm>
            <a:off x="1912883" y="245272"/>
            <a:ext cx="787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88C96A4-2F74-4796-83BA-3BAE7D6144E9}"/>
              </a:ext>
            </a:extLst>
          </p:cNvPr>
          <p:cNvSpPr txBox="1">
            <a:spLocks noChangeArrowheads="1"/>
          </p:cNvSpPr>
          <p:nvPr/>
        </p:nvSpPr>
        <p:spPr>
          <a:xfrm>
            <a:off x="2813924" y="2953935"/>
            <a:ext cx="7083748" cy="3002143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AIDA Model</a:t>
            </a:r>
          </a:p>
          <a:p>
            <a:r>
              <a:rPr lang="en-US" altLang="ar-SA" b="1" dirty="0"/>
              <a:t>Get Attention</a:t>
            </a:r>
          </a:p>
          <a:p>
            <a:r>
              <a:rPr lang="en-US" altLang="ar-SA" b="1" dirty="0"/>
              <a:t>Hold Interest</a:t>
            </a:r>
          </a:p>
          <a:p>
            <a:r>
              <a:rPr lang="en-US" altLang="ar-SA" b="1" dirty="0"/>
              <a:t>Arouse Desire</a:t>
            </a:r>
          </a:p>
          <a:p>
            <a:r>
              <a:rPr lang="en-US" altLang="ar-SA" b="1" dirty="0"/>
              <a:t>Obtain Action</a:t>
            </a:r>
          </a:p>
          <a:p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D5C5BAD5-BDD2-4420-9D70-F4828CC2B15B}"/>
              </a:ext>
            </a:extLst>
          </p:cNvPr>
          <p:cNvSpPr txBox="1">
            <a:spLocks/>
          </p:cNvSpPr>
          <p:nvPr/>
        </p:nvSpPr>
        <p:spPr>
          <a:xfrm>
            <a:off x="2493166" y="1707750"/>
            <a:ext cx="7083748" cy="69533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0B4458B-A5F1-428C-8E88-7C7A98446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77F8AB-282D-4932-B5C2-9B18CCD78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94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1" y="1405054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6C2C59B2-16C2-4B10-BE0A-DAE5FE5A2CEC}"/>
              </a:ext>
            </a:extLst>
          </p:cNvPr>
          <p:cNvSpPr txBox="1">
            <a:spLocks noChangeArrowheads="1"/>
          </p:cNvSpPr>
          <p:nvPr/>
        </p:nvSpPr>
        <p:spPr>
          <a:xfrm>
            <a:off x="2314667" y="286151"/>
            <a:ext cx="7291553" cy="111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DF14496-8635-47D5-A77B-890ACBC7C46A}"/>
              </a:ext>
            </a:extLst>
          </p:cNvPr>
          <p:cNvSpPr txBox="1">
            <a:spLocks noChangeArrowheads="1"/>
          </p:cNvSpPr>
          <p:nvPr/>
        </p:nvSpPr>
        <p:spPr>
          <a:xfrm>
            <a:off x="2286708" y="2663028"/>
            <a:ext cx="8028315" cy="318327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Message content </a:t>
            </a:r>
            <a:r>
              <a:rPr lang="en-US" altLang="ar-SA" b="1" dirty="0"/>
              <a:t>is an appeal or theme that will produce the desired response</a:t>
            </a:r>
          </a:p>
          <a:p>
            <a:pPr marL="533400" indent="-533400"/>
            <a:r>
              <a:rPr lang="en-US" altLang="ar-SA" b="1" dirty="0"/>
              <a:t>Rational appeal</a:t>
            </a:r>
          </a:p>
          <a:p>
            <a:pPr marL="533400" indent="-533400"/>
            <a:r>
              <a:rPr lang="en-US" altLang="ar-SA" b="1" dirty="0"/>
              <a:t>Emotional appeal</a:t>
            </a:r>
          </a:p>
          <a:p>
            <a:pPr marL="533400" indent="-533400"/>
            <a:r>
              <a:rPr lang="en-US" altLang="ar-SA" b="1" dirty="0"/>
              <a:t>Moral appeal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BC06C38E-D4A5-4FCA-87AE-B086E0E14BD8}"/>
              </a:ext>
            </a:extLst>
          </p:cNvPr>
          <p:cNvSpPr txBox="1">
            <a:spLocks/>
          </p:cNvSpPr>
          <p:nvPr/>
        </p:nvSpPr>
        <p:spPr>
          <a:xfrm>
            <a:off x="2020882" y="1801832"/>
            <a:ext cx="8028315" cy="65552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b="1" dirty="0">
                <a:solidFill>
                  <a:schemeClr val="tx1"/>
                </a:solidFill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7A46369-DCEB-488F-9EFF-955CAE141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40AC94-28F2-4810-AB78-5117A09029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2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87814"/>
            <a:ext cx="11113476" cy="48048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DA36AA7C-BC9E-4A85-85C6-0DF07244221C}"/>
              </a:ext>
            </a:extLst>
          </p:cNvPr>
          <p:cNvSpPr txBox="1">
            <a:spLocks noChangeArrowheads="1"/>
          </p:cNvSpPr>
          <p:nvPr/>
        </p:nvSpPr>
        <p:spPr>
          <a:xfrm>
            <a:off x="1930170" y="225930"/>
            <a:ext cx="7672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6EA5A4C-B032-4E57-AC7B-4A34F4550B5F}"/>
              </a:ext>
            </a:extLst>
          </p:cNvPr>
          <p:cNvSpPr txBox="1">
            <a:spLocks noChangeArrowheads="1"/>
          </p:cNvSpPr>
          <p:nvPr/>
        </p:nvSpPr>
        <p:spPr>
          <a:xfrm>
            <a:off x="1195511" y="2391712"/>
            <a:ext cx="10227212" cy="373904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Rational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 </a:t>
            </a:r>
            <a:r>
              <a:rPr lang="en-US" altLang="ar-SA" b="1" dirty="0"/>
              <a:t>relates to the audience’s self-interest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Emotional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 </a:t>
            </a:r>
            <a:r>
              <a:rPr lang="en-US" altLang="ar-SA" b="1" dirty="0"/>
              <a:t>is an attempt to stir up positive or negative emotions to motivate a purchase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Moral appeal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is directed at the audience’s sense of right and proper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91F589A-DE0C-4B32-8B19-F39BD243B7AB}"/>
              </a:ext>
            </a:extLst>
          </p:cNvPr>
          <p:cNvSpPr txBox="1">
            <a:spLocks/>
          </p:cNvSpPr>
          <p:nvPr/>
        </p:nvSpPr>
        <p:spPr>
          <a:xfrm>
            <a:off x="2283656" y="1778404"/>
            <a:ext cx="8050922" cy="45143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3200" b="1" dirty="0">
                <a:solidFill>
                  <a:schemeClr val="tx1"/>
                </a:solidFill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DCFA557-A4A5-4451-B12D-0F7F3F908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D9B00E-BEB1-4B74-B7BA-D0C732A845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4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56132"/>
            <a:ext cx="11113476" cy="48364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96CCCD0-01BE-4B80-ACFB-94DFA32E544F}"/>
              </a:ext>
            </a:extLst>
          </p:cNvPr>
          <p:cNvSpPr txBox="1">
            <a:spLocks noChangeArrowheads="1"/>
          </p:cNvSpPr>
          <p:nvPr/>
        </p:nvSpPr>
        <p:spPr>
          <a:xfrm>
            <a:off x="1161096" y="312093"/>
            <a:ext cx="94116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9E0244E-85E5-40A6-B9BD-55EFC42F81CF}"/>
              </a:ext>
            </a:extLst>
          </p:cNvPr>
          <p:cNvSpPr txBox="1">
            <a:spLocks noChangeArrowheads="1"/>
          </p:cNvSpPr>
          <p:nvPr/>
        </p:nvSpPr>
        <p:spPr>
          <a:xfrm>
            <a:off x="2129176" y="2475571"/>
            <a:ext cx="8025868" cy="353072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/>
              <a:t>involves two or more people communicating directly with each other</a:t>
            </a:r>
          </a:p>
          <a:p>
            <a:pPr marL="533400" indent="-533400"/>
            <a:r>
              <a:rPr lang="en-US" altLang="ar-SA" b="1" dirty="0"/>
              <a:t>Face to face</a:t>
            </a:r>
          </a:p>
          <a:p>
            <a:pPr marL="533400" indent="-533400"/>
            <a:r>
              <a:rPr lang="en-US" altLang="ar-SA" b="1" dirty="0"/>
              <a:t>Phone</a:t>
            </a:r>
          </a:p>
          <a:p>
            <a:pPr marL="533400" indent="-533400"/>
            <a:r>
              <a:rPr lang="en-US" altLang="ar-SA" b="1" dirty="0"/>
              <a:t>Mail</a:t>
            </a:r>
          </a:p>
          <a:p>
            <a:pPr marL="533400" indent="-533400"/>
            <a:r>
              <a:rPr lang="en-US" altLang="ar-SA" b="1" dirty="0"/>
              <a:t>E-mail</a:t>
            </a:r>
          </a:p>
          <a:p>
            <a:pPr marL="533400" indent="-533400"/>
            <a:r>
              <a:rPr lang="en-US" altLang="ar-SA" b="1" dirty="0"/>
              <a:t>Internet chat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F89C44E-01AD-42D4-94C5-DA8AD526DEB3}"/>
              </a:ext>
            </a:extLst>
          </p:cNvPr>
          <p:cNvSpPr txBox="1">
            <a:spLocks/>
          </p:cNvSpPr>
          <p:nvPr/>
        </p:nvSpPr>
        <p:spPr>
          <a:xfrm>
            <a:off x="2036956" y="1758177"/>
            <a:ext cx="8118088" cy="758283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800" b="1" dirty="0">
              <a:solidFill>
                <a:schemeClr val="tx1"/>
              </a:solidFill>
            </a:endParaRPr>
          </a:p>
          <a:p>
            <a:r>
              <a:rPr lang="en-US" altLang="ar-SA" sz="2800" b="1" dirty="0">
                <a:solidFill>
                  <a:schemeClr val="tx1"/>
                </a:solidFill>
              </a:rPr>
              <a:t>Choosing Media</a:t>
            </a:r>
          </a:p>
          <a:p>
            <a:endParaRPr lang="en-US" altLang="ar-SA" sz="28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6A23B25-E06E-4D02-AADC-7048BCB374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E62665-C659-4242-A0C5-F957A9E8E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0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84045"/>
            <a:ext cx="11113476" cy="49085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2832A48C-9B5B-4D61-93D7-2724A3A706D7}"/>
              </a:ext>
            </a:extLst>
          </p:cNvPr>
          <p:cNvSpPr txBox="1">
            <a:spLocks noChangeArrowheads="1"/>
          </p:cNvSpPr>
          <p:nvPr/>
        </p:nvSpPr>
        <p:spPr>
          <a:xfrm>
            <a:off x="2014414" y="285367"/>
            <a:ext cx="75884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834827C-89E0-48EF-BBBE-BC0777A9CA9F}"/>
              </a:ext>
            </a:extLst>
          </p:cNvPr>
          <p:cNvSpPr txBox="1">
            <a:spLocks noChangeArrowheads="1"/>
          </p:cNvSpPr>
          <p:nvPr/>
        </p:nvSpPr>
        <p:spPr>
          <a:xfrm>
            <a:off x="1807778" y="2490065"/>
            <a:ext cx="9446375" cy="377945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/>
              <a:t>is effective because it allows personal addressing and feedback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Control of personal communication</a:t>
            </a:r>
          </a:p>
          <a:p>
            <a:pPr marL="533400" indent="-533400"/>
            <a:r>
              <a:rPr lang="en-US" altLang="ar-SA" b="1" dirty="0"/>
              <a:t>Company</a:t>
            </a:r>
          </a:p>
          <a:p>
            <a:pPr marL="533400" indent="-533400"/>
            <a:r>
              <a:rPr lang="en-US" altLang="ar-SA" b="1" dirty="0"/>
              <a:t>Independent experts</a:t>
            </a:r>
          </a:p>
          <a:p>
            <a:pPr marL="533400" indent="-533400"/>
            <a:r>
              <a:rPr lang="en-US" altLang="ar-SA" b="1" dirty="0"/>
              <a:t>Word-of-mouth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706947AF-BD11-488C-881D-E83F2793F4B8}"/>
              </a:ext>
            </a:extLst>
          </p:cNvPr>
          <p:cNvSpPr txBox="1">
            <a:spLocks/>
          </p:cNvSpPr>
          <p:nvPr/>
        </p:nvSpPr>
        <p:spPr>
          <a:xfrm>
            <a:off x="1807778" y="1753009"/>
            <a:ext cx="9152921" cy="490653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b="1" dirty="0">
                <a:solidFill>
                  <a:schemeClr val="tx1"/>
                </a:solidFill>
              </a:rPr>
              <a:t>Choosing Media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50826A-D6E0-4C23-9D31-BD1609190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7589B6-E1D5-4AB1-A290-0FDDA336F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1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A1CC2FCD-8E16-4398-B48A-A8755B7441B4}"/>
              </a:ext>
            </a:extLst>
          </p:cNvPr>
          <p:cNvSpPr txBox="1">
            <a:spLocks noChangeArrowheads="1"/>
          </p:cNvSpPr>
          <p:nvPr/>
        </p:nvSpPr>
        <p:spPr>
          <a:xfrm>
            <a:off x="1925078" y="245272"/>
            <a:ext cx="75043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27C4F49-27B2-4085-89A6-A0CAAA968028}"/>
              </a:ext>
            </a:extLst>
          </p:cNvPr>
          <p:cNvSpPr txBox="1">
            <a:spLocks noChangeArrowheads="1"/>
          </p:cNvSpPr>
          <p:nvPr/>
        </p:nvSpPr>
        <p:spPr>
          <a:xfrm>
            <a:off x="1289532" y="2959295"/>
            <a:ext cx="10016197" cy="357954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Opinion leaders </a:t>
            </a:r>
            <a:r>
              <a:rPr lang="en-US" altLang="ar-SA" b="1" dirty="0"/>
              <a:t>are people within a reference group who, because of their special skills, knowledge, personality, or other characteristics; exerts social influence on others</a:t>
            </a:r>
            <a:endParaRPr lang="en-US" altLang="ar-SA" sz="2200" b="1" i="1" dirty="0">
              <a:solidFill>
                <a:srgbClr val="333399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Buzz marketing </a:t>
            </a:r>
            <a:r>
              <a:rPr lang="en-US" altLang="ar-SA" b="1" dirty="0"/>
              <a:t>involves cultivating opinion leaders and getting them to spread information about a product or service to others in their communities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C6A23DE-48A3-4D5F-9852-8038744192AA}"/>
              </a:ext>
            </a:extLst>
          </p:cNvPr>
          <p:cNvSpPr txBox="1">
            <a:spLocks/>
          </p:cNvSpPr>
          <p:nvPr/>
        </p:nvSpPr>
        <p:spPr>
          <a:xfrm>
            <a:off x="2154831" y="1863041"/>
            <a:ext cx="7472435" cy="837807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400" b="1" dirty="0">
              <a:solidFill>
                <a:schemeClr val="tx1"/>
              </a:solidFill>
            </a:endParaRPr>
          </a:p>
          <a:p>
            <a:r>
              <a:rPr lang="en-US" altLang="ar-SA" sz="2400" b="1" dirty="0">
                <a:solidFill>
                  <a:schemeClr val="tx1"/>
                </a:solidFill>
              </a:rPr>
              <a:t>Choosing Media</a:t>
            </a:r>
          </a:p>
          <a:p>
            <a:r>
              <a:rPr lang="en-US" altLang="ar-SA" sz="2400" b="1" dirty="0">
                <a:solidFill>
                  <a:schemeClr val="tx1"/>
                </a:solidFill>
              </a:rPr>
              <a:t>Personal Communication</a:t>
            </a:r>
          </a:p>
          <a:p>
            <a:endParaRPr lang="en-US" altLang="ar-SA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17C080C-7249-4CE3-A260-E7A5E3F3F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451E6E-43E1-4405-B60C-7AED82477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8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07DD732F-4B27-4BE5-928D-E4B105E8BE03}"/>
              </a:ext>
            </a:extLst>
          </p:cNvPr>
          <p:cNvSpPr txBox="1">
            <a:spLocks noChangeArrowheads="1"/>
          </p:cNvSpPr>
          <p:nvPr/>
        </p:nvSpPr>
        <p:spPr>
          <a:xfrm>
            <a:off x="1668086" y="208167"/>
            <a:ext cx="80464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20B1E2E-AE81-4282-BA10-6FBB421823F0}"/>
              </a:ext>
            </a:extLst>
          </p:cNvPr>
          <p:cNvSpPr txBox="1">
            <a:spLocks noChangeArrowheads="1"/>
          </p:cNvSpPr>
          <p:nvPr/>
        </p:nvSpPr>
        <p:spPr>
          <a:xfrm>
            <a:off x="1533175" y="2531907"/>
            <a:ext cx="8851046" cy="3255343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>
                <a:solidFill>
                  <a:srgbClr val="FF0000"/>
                </a:solidFill>
              </a:rPr>
              <a:t>Non personal communication </a:t>
            </a:r>
            <a:r>
              <a:rPr lang="en-US" altLang="ar-SA" b="1" dirty="0"/>
              <a:t>is media that carry messages without personal contact or feedback, including major media, atmospheres, and events that affect the buyer directly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6BDEC4D-0CB6-4782-B443-0992D5C03164}"/>
              </a:ext>
            </a:extLst>
          </p:cNvPr>
          <p:cNvSpPr txBox="1">
            <a:spLocks/>
          </p:cNvSpPr>
          <p:nvPr/>
        </p:nvSpPr>
        <p:spPr>
          <a:xfrm>
            <a:off x="1533175" y="2026526"/>
            <a:ext cx="8851046" cy="722584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5702E9-5312-4984-86E1-A914FDD17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F21BA7-6B95-44D0-AADE-797A072DE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79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537399B-4D1C-4657-9F8D-9EA81447145C}"/>
              </a:ext>
            </a:extLst>
          </p:cNvPr>
          <p:cNvSpPr txBox="1">
            <a:spLocks noChangeArrowheads="1"/>
          </p:cNvSpPr>
          <p:nvPr/>
        </p:nvSpPr>
        <p:spPr>
          <a:xfrm>
            <a:off x="1881497" y="208167"/>
            <a:ext cx="79105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A8CC691-8F3D-40BA-AB73-0365393B8D34}"/>
              </a:ext>
            </a:extLst>
          </p:cNvPr>
          <p:cNvSpPr txBox="1">
            <a:spLocks noChangeArrowheads="1"/>
          </p:cNvSpPr>
          <p:nvPr/>
        </p:nvSpPr>
        <p:spPr>
          <a:xfrm>
            <a:off x="1223107" y="2660775"/>
            <a:ext cx="9990255" cy="340469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3200" b="1" i="1" dirty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sz="3200" b="1" dirty="0">
                <a:solidFill>
                  <a:srgbClr val="FF0000"/>
                </a:solidFill>
              </a:rPr>
              <a:t>Major media </a:t>
            </a:r>
            <a:r>
              <a:rPr lang="en-US" altLang="ar-SA" sz="3200" b="1" dirty="0"/>
              <a:t>include print, broadcast, display, and online media</a:t>
            </a:r>
            <a:endParaRPr lang="en-US" altLang="ar-SA" b="1" dirty="0"/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sz="3200" b="1" dirty="0">
                <a:solidFill>
                  <a:srgbClr val="FF0000"/>
                </a:solidFill>
              </a:rPr>
              <a:t>Atmospheres</a:t>
            </a:r>
            <a:r>
              <a:rPr lang="en-US" altLang="ar-SA" sz="3200" b="1" dirty="0"/>
              <a:t> are designed environments that create or reinforce the buyer’s leanings toward buying a product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3200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3AE27C3-C432-4C55-9BBC-53771E4ED238}"/>
              </a:ext>
            </a:extLst>
          </p:cNvPr>
          <p:cNvSpPr txBox="1">
            <a:spLocks/>
          </p:cNvSpPr>
          <p:nvPr/>
        </p:nvSpPr>
        <p:spPr>
          <a:xfrm>
            <a:off x="1680550" y="2082633"/>
            <a:ext cx="8708980" cy="756174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3200" b="1" dirty="0">
                <a:solidFill>
                  <a:schemeClr val="tx1"/>
                </a:solidFill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FF4274-EC48-4883-8D5F-486ABFEC5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202265C-1A3A-40F9-A0AB-6F93C839C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90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323231" cy="105392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54B4D8D0-A006-4B58-970F-8E988B0DA186}"/>
              </a:ext>
            </a:extLst>
          </p:cNvPr>
          <p:cNvSpPr txBox="1">
            <a:spLocks noChangeArrowheads="1"/>
          </p:cNvSpPr>
          <p:nvPr/>
        </p:nvSpPr>
        <p:spPr>
          <a:xfrm>
            <a:off x="1915531" y="178717"/>
            <a:ext cx="74623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1F23CBE-429D-4A1B-878D-22EF98C56FFF}"/>
              </a:ext>
            </a:extLst>
          </p:cNvPr>
          <p:cNvSpPr txBox="1">
            <a:spLocks noChangeArrowheads="1"/>
          </p:cNvSpPr>
          <p:nvPr/>
        </p:nvSpPr>
        <p:spPr>
          <a:xfrm>
            <a:off x="2444478" y="2571526"/>
            <a:ext cx="8326989" cy="374599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Events are staged occurrences that communicate messages to target audiences</a:t>
            </a:r>
          </a:p>
          <a:p>
            <a:pPr marL="533400" indent="-533400"/>
            <a:r>
              <a:rPr lang="en-US" altLang="ar-SA" b="1" dirty="0"/>
              <a:t>Press conferences</a:t>
            </a:r>
          </a:p>
          <a:p>
            <a:pPr marL="533400" indent="-533400"/>
            <a:r>
              <a:rPr lang="en-US" altLang="ar-SA" b="1" dirty="0"/>
              <a:t>Grand openings</a:t>
            </a:r>
          </a:p>
          <a:p>
            <a:pPr marL="533400" indent="-533400"/>
            <a:r>
              <a:rPr lang="en-US" altLang="ar-SA" b="1" dirty="0"/>
              <a:t>Exhibits</a:t>
            </a:r>
          </a:p>
          <a:p>
            <a:pPr marL="533400" indent="-533400"/>
            <a:r>
              <a:rPr lang="en-US" altLang="ar-SA" b="1" dirty="0"/>
              <a:t>Public tours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2883664-BBD8-4AE5-A55F-8A2F6AB96321}"/>
              </a:ext>
            </a:extLst>
          </p:cNvPr>
          <p:cNvSpPr txBox="1">
            <a:spLocks/>
          </p:cNvSpPr>
          <p:nvPr/>
        </p:nvSpPr>
        <p:spPr>
          <a:xfrm>
            <a:off x="1854571" y="1921903"/>
            <a:ext cx="8360937" cy="548810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/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800" b="1" dirty="0">
                <a:solidFill>
                  <a:schemeClr val="tx1"/>
                </a:solidFill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2760979-D027-4E6E-87DA-8A44665C1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3075185-5391-40E1-A5D0-7F2C58849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8570" y="2634296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7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303BC770-66A5-4C67-9CC0-7391B7F82FCC}"/>
              </a:ext>
            </a:extLst>
          </p:cNvPr>
          <p:cNvSpPr txBox="1">
            <a:spLocks noChangeArrowheads="1"/>
          </p:cNvSpPr>
          <p:nvPr/>
        </p:nvSpPr>
        <p:spPr>
          <a:xfrm>
            <a:off x="2485572" y="170878"/>
            <a:ext cx="76162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4B2958F-7302-49CF-89DB-3D290729F34F}"/>
              </a:ext>
            </a:extLst>
          </p:cNvPr>
          <p:cNvSpPr txBox="1">
            <a:spLocks noChangeArrowheads="1"/>
          </p:cNvSpPr>
          <p:nvPr/>
        </p:nvSpPr>
        <p:spPr>
          <a:xfrm>
            <a:off x="1743092" y="2140860"/>
            <a:ext cx="8562277" cy="2931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>
              <a:solidFill>
                <a:srgbClr val="1A643E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sz="2400" b="1" dirty="0"/>
              <a:t>The message’s impact on the target audience is affected by how the audience views the communicator</a:t>
            </a:r>
          </a:p>
          <a:p>
            <a:pPr marL="533400" indent="-533400"/>
            <a:r>
              <a:rPr lang="en-US" altLang="ar-SA" sz="2400" b="1" dirty="0"/>
              <a:t>Celebrities</a:t>
            </a:r>
          </a:p>
          <a:p>
            <a:pPr marL="914400" lvl="1" indent="-457200"/>
            <a:r>
              <a:rPr lang="en-US" altLang="ar-SA" b="1" dirty="0"/>
              <a:t>Athletes</a:t>
            </a:r>
          </a:p>
          <a:p>
            <a:pPr marL="914400" lvl="1" indent="-457200"/>
            <a:r>
              <a:rPr lang="en-US" altLang="ar-SA" b="1" dirty="0"/>
              <a:t>Entertainers</a:t>
            </a:r>
          </a:p>
          <a:p>
            <a:pPr marL="533400" indent="-533400"/>
            <a:r>
              <a:rPr lang="en-US" altLang="ar-SA" sz="2400" b="1" dirty="0"/>
              <a:t>Professionals</a:t>
            </a:r>
          </a:p>
          <a:p>
            <a:pPr marL="914400" lvl="1" indent="-457200"/>
            <a:r>
              <a:rPr lang="en-US" altLang="ar-SA" b="1" dirty="0"/>
              <a:t>Health care providers</a:t>
            </a:r>
          </a:p>
          <a:p>
            <a:pPr marL="533400" indent="-533400"/>
            <a:endParaRPr lang="en-US" altLang="ar-SA" sz="2400" b="1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C7C8B64B-3B39-4C75-BF91-628CD0E7310F}"/>
              </a:ext>
            </a:extLst>
          </p:cNvPr>
          <p:cNvSpPr txBox="1">
            <a:spLocks/>
          </p:cNvSpPr>
          <p:nvPr/>
        </p:nvSpPr>
        <p:spPr>
          <a:xfrm>
            <a:off x="1587491" y="1666221"/>
            <a:ext cx="8562277" cy="657922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Message Source</a:t>
            </a:r>
          </a:p>
          <a:p>
            <a:endParaRPr lang="en-US" altLang="ar-SA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50574F-9984-4D27-8202-DEACBB0DB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7D4D1F-B2FC-4ED7-BE15-AE69CC5BE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15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2766F848-4467-4120-9520-CF9DA1C75DF8}"/>
              </a:ext>
            </a:extLst>
          </p:cNvPr>
          <p:cNvSpPr txBox="1">
            <a:spLocks noChangeArrowheads="1"/>
          </p:cNvSpPr>
          <p:nvPr/>
        </p:nvSpPr>
        <p:spPr>
          <a:xfrm>
            <a:off x="2248532" y="184597"/>
            <a:ext cx="83241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Steps in Developing Effective Marketing Communication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3E2F249-C8BC-4BCB-B9A2-965F1C138EC6}"/>
              </a:ext>
            </a:extLst>
          </p:cNvPr>
          <p:cNvSpPr txBox="1">
            <a:spLocks noChangeArrowheads="1"/>
          </p:cNvSpPr>
          <p:nvPr/>
        </p:nvSpPr>
        <p:spPr>
          <a:xfrm>
            <a:off x="1566041" y="2553413"/>
            <a:ext cx="8816770" cy="316582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>
              <a:solidFill>
                <a:srgbClr val="1A643E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/>
              <a:t>Involves the communicator understanding the effect on the target audience by measuring behavior resulting from the behavior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F46007F-055E-4D46-B229-9A051C2B577A}"/>
              </a:ext>
            </a:extLst>
          </p:cNvPr>
          <p:cNvSpPr txBox="1">
            <a:spLocks/>
          </p:cNvSpPr>
          <p:nvPr/>
        </p:nvSpPr>
        <p:spPr>
          <a:xfrm>
            <a:off x="1755955" y="1670584"/>
            <a:ext cx="8816770" cy="750628"/>
          </a:xfrm>
          <a:prstGeom prst="rect">
            <a:avLst/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3600" b="1" dirty="0">
                <a:solidFill>
                  <a:schemeClr val="tx1"/>
                </a:solidFill>
              </a:rPr>
              <a:t>Collecting Feedback</a:t>
            </a:r>
          </a:p>
          <a:p>
            <a:endParaRPr lang="en-US" altLang="ar-SA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F04D5D-DC22-4ECB-B5C8-8D530BA68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3998CB-A73D-4516-BF20-47A95A6D8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429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ECF08D08-06A5-429C-8B55-64DA19CEB553}"/>
              </a:ext>
            </a:extLst>
          </p:cNvPr>
          <p:cNvSpPr txBox="1">
            <a:spLocks noChangeArrowheads="1"/>
          </p:cNvSpPr>
          <p:nvPr/>
        </p:nvSpPr>
        <p:spPr>
          <a:xfrm>
            <a:off x="1748719" y="1514230"/>
            <a:ext cx="8956795" cy="422096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q"/>
            </a:pPr>
            <a:endParaRPr lang="en-US" altLang="ar-SA" sz="1800" b="1" i="1" dirty="0">
              <a:latin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Communicate openly and honestly with consumers and resellers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Avoid deceptive or false advertising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Avoid bait-and-switch advertising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Conform to all federal, state, and local regulations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Follow rules of “fair competition”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Do not offer bribes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Do not attempt to obtain competitors’ trade secrets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2400" b="1" dirty="0"/>
              <a:t>Do not disparage competitors or their products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2E5F266F-625C-4095-B14D-F3CA4D5F9976}"/>
              </a:ext>
            </a:extLst>
          </p:cNvPr>
          <p:cNvSpPr txBox="1">
            <a:spLocks noChangeArrowheads="1"/>
          </p:cNvSpPr>
          <p:nvPr/>
        </p:nvSpPr>
        <p:spPr>
          <a:xfrm>
            <a:off x="1847193" y="371065"/>
            <a:ext cx="8148145" cy="1233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Socially Responsible  Marketing Communication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69533C-8B1E-43BD-B756-7A403EB2F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0" y="2634296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8977E1-3713-4095-88D1-AFC4C08D6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087" y="2398494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2779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876</TotalTime>
  <Words>1483</Words>
  <Application>Microsoft Office PowerPoint</Application>
  <PresentationFormat>Widescreen</PresentationFormat>
  <Paragraphs>442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Aharoni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41</cp:revision>
  <dcterms:created xsi:type="dcterms:W3CDTF">2023-04-29T09:08:23Z</dcterms:created>
  <dcterms:modified xsi:type="dcterms:W3CDTF">2023-11-12T08:05:45Z</dcterms:modified>
</cp:coreProperties>
</file>