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 id="2147483686" r:id="rId3"/>
  </p:sldMasterIdLst>
  <p:notesMasterIdLst>
    <p:notesMasterId r:id="rId44"/>
  </p:notesMasterIdLst>
  <p:sldIdLst>
    <p:sldId id="480" r:id="rId4"/>
    <p:sldId id="518" r:id="rId5"/>
    <p:sldId id="567" r:id="rId6"/>
    <p:sldId id="568" r:id="rId7"/>
    <p:sldId id="579" r:id="rId8"/>
    <p:sldId id="569" r:id="rId9"/>
    <p:sldId id="525" r:id="rId10"/>
    <p:sldId id="535" r:id="rId11"/>
    <p:sldId id="537" r:id="rId12"/>
    <p:sldId id="524" r:id="rId13"/>
    <p:sldId id="582" r:id="rId14"/>
    <p:sldId id="581" r:id="rId15"/>
    <p:sldId id="526" r:id="rId16"/>
    <p:sldId id="271" r:id="rId17"/>
    <p:sldId id="530" r:id="rId18"/>
    <p:sldId id="531" r:id="rId19"/>
    <p:sldId id="580" r:id="rId20"/>
    <p:sldId id="532" r:id="rId21"/>
    <p:sldId id="484" r:id="rId22"/>
    <p:sldId id="539" r:id="rId23"/>
    <p:sldId id="540" r:id="rId24"/>
    <p:sldId id="541" r:id="rId25"/>
    <p:sldId id="559" r:id="rId26"/>
    <p:sldId id="572" r:id="rId27"/>
    <p:sldId id="573" r:id="rId28"/>
    <p:sldId id="575" r:id="rId29"/>
    <p:sldId id="583" r:id="rId30"/>
    <p:sldId id="585" r:id="rId31"/>
    <p:sldId id="584" r:id="rId32"/>
    <p:sldId id="544" r:id="rId33"/>
    <p:sldId id="586" r:id="rId34"/>
    <p:sldId id="587" r:id="rId35"/>
    <p:sldId id="560" r:id="rId36"/>
    <p:sldId id="558" r:id="rId37"/>
    <p:sldId id="565" r:id="rId38"/>
    <p:sldId id="577" r:id="rId39"/>
    <p:sldId id="588" r:id="rId40"/>
    <p:sldId id="589" r:id="rId41"/>
    <p:sldId id="576"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567"/>
            <p14:sldId id="568"/>
            <p14:sldId id="579"/>
            <p14:sldId id="569"/>
            <p14:sldId id="525"/>
            <p14:sldId id="535"/>
            <p14:sldId id="537"/>
            <p14:sldId id="524"/>
            <p14:sldId id="582"/>
            <p14:sldId id="581"/>
            <p14:sldId id="526"/>
            <p14:sldId id="271"/>
            <p14:sldId id="530"/>
            <p14:sldId id="531"/>
            <p14:sldId id="580"/>
            <p14:sldId id="532"/>
            <p14:sldId id="484"/>
            <p14:sldId id="539"/>
            <p14:sldId id="540"/>
            <p14:sldId id="541"/>
            <p14:sldId id="559"/>
            <p14:sldId id="572"/>
            <p14:sldId id="573"/>
            <p14:sldId id="575"/>
            <p14:sldId id="583"/>
            <p14:sldId id="585"/>
            <p14:sldId id="584"/>
            <p14:sldId id="544"/>
            <p14:sldId id="586"/>
            <p14:sldId id="587"/>
            <p14:sldId id="560"/>
            <p14:sldId id="558"/>
            <p14:sldId id="565"/>
            <p14:sldId id="577"/>
            <p14:sldId id="588"/>
            <p14:sldId id="589"/>
            <p14:sldId id="57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FFFFF"/>
    <a:srgbClr val="FFFFCC"/>
    <a:srgbClr val="4472C4"/>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3738" autoAdjust="0"/>
  </p:normalViewPr>
  <p:slideViewPr>
    <p:cSldViewPr snapToGrid="0">
      <p:cViewPr varScale="1">
        <p:scale>
          <a:sx n="73" d="100"/>
          <a:sy n="73" d="100"/>
        </p:scale>
        <p:origin x="49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03130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007930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62962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3705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267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77367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23004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14251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96292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48800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7552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7456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95221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3198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197393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409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290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75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1513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145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3" r:id="rId15"/>
    <p:sldLayoutId id="214748368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874772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7.jp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7"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3.jfi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42.xml"/><Relationship Id="rId5" Type="http://schemas.openxmlformats.org/officeDocument/2006/relationships/image" Target="../media/image16.png"/><Relationship Id="rId4" Type="http://schemas.openxmlformats.org/officeDocument/2006/relationships/image" Target="../media/image17.sv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42.xml"/><Relationship Id="rId6" Type="http://schemas.openxmlformats.org/officeDocument/2006/relationships/image" Target="../media/image19.jpg"/><Relationship Id="rId5" Type="http://schemas.openxmlformats.org/officeDocument/2006/relationships/image" Target="../media/image18.png"/><Relationship Id="rId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42.xml"/><Relationship Id="rId6" Type="http://schemas.openxmlformats.org/officeDocument/2006/relationships/image" Target="../media/image20.png"/><Relationship Id="rId5" Type="http://schemas.openxmlformats.org/officeDocument/2006/relationships/image" Target="../media/image18.png"/><Relationship Id="rId4" Type="http://schemas.openxmlformats.org/officeDocument/2006/relationships/image" Target="../media/image17.sv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1.jpg"/><Relationship Id="rId2" Type="http://schemas.openxmlformats.org/officeDocument/2006/relationships/notesSlide" Target="../notesSlides/notesSlide5.xml"/><Relationship Id="rId1" Type="http://schemas.openxmlformats.org/officeDocument/2006/relationships/slideLayout" Target="../slideLayouts/slideLayout42.xml"/><Relationship Id="rId6" Type="http://schemas.openxmlformats.org/officeDocument/2006/relationships/image" Target="../media/image19.jpg"/><Relationship Id="rId5" Type="http://schemas.openxmlformats.org/officeDocument/2006/relationships/image" Target="../media/image18.png"/><Relationship Id="rId4" Type="http://schemas.openxmlformats.org/officeDocument/2006/relationships/image" Target="../media/image17.svg"/></Relationships>
</file>

<file path=ppt/slides/_rels/slide13.xml.rels><?xml version="1.0" encoding="UTF-8" standalone="yes"?>
<Relationships xmlns="http://schemas.openxmlformats.org/package/2006/relationships"><Relationship Id="rId3" Type="http://schemas.openxmlformats.org/officeDocument/2006/relationships/image" Target="../media/image22.jfif"/><Relationship Id="rId2" Type="http://schemas.openxmlformats.org/officeDocument/2006/relationships/image" Target="../media/image16.png"/><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3.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3.png"/><Relationship Id="rId1" Type="http://schemas.openxmlformats.org/officeDocument/2006/relationships/slideLayout" Target="../slideLayouts/slideLayout46.xml"/><Relationship Id="rId5" Type="http://schemas.openxmlformats.org/officeDocument/2006/relationships/image" Target="../media/image27.png"/><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3.png"/><Relationship Id="rId1" Type="http://schemas.openxmlformats.org/officeDocument/2006/relationships/slideLayout" Target="../slideLayouts/slideLayout43.xml"/><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3.png"/><Relationship Id="rId1" Type="http://schemas.openxmlformats.org/officeDocument/2006/relationships/slideLayout" Target="../slideLayouts/slideLayout43.xml"/><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3.png"/><Relationship Id="rId1" Type="http://schemas.openxmlformats.org/officeDocument/2006/relationships/slideLayout" Target="../slideLayouts/slideLayout43.xml"/><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35.jfif"/><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3.png"/><Relationship Id="rId1" Type="http://schemas.openxmlformats.org/officeDocument/2006/relationships/slideLayout" Target="../slideLayouts/slideLayout43.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3.png"/><Relationship Id="rId1" Type="http://schemas.openxmlformats.org/officeDocument/2006/relationships/slideLayout" Target="../slideLayouts/slideLayout43.xml"/></Relationships>
</file>

<file path=ppt/slides/_rels/slide24.xml.rels><?xml version="1.0" encoding="UTF-8" standalone="yes"?>
<Relationships xmlns="http://schemas.openxmlformats.org/package/2006/relationships"><Relationship Id="rId3" Type="http://schemas.openxmlformats.org/officeDocument/2006/relationships/image" Target="../media/image38.jfif"/><Relationship Id="rId2" Type="http://schemas.openxmlformats.org/officeDocument/2006/relationships/image" Target="../media/image23.png"/><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3.png"/><Relationship Id="rId1" Type="http://schemas.openxmlformats.org/officeDocument/2006/relationships/slideLayout" Target="../slideLayouts/slideLayout43.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23.png"/><Relationship Id="rId1" Type="http://schemas.openxmlformats.org/officeDocument/2006/relationships/slideLayout" Target="../slideLayouts/slideLayout43.xml"/></Relationships>
</file>

<file path=ppt/slides/_rels/slide27.xml.rels><?xml version="1.0" encoding="UTF-8" standalone="yes"?>
<Relationships xmlns="http://schemas.openxmlformats.org/package/2006/relationships"><Relationship Id="rId3" Type="http://schemas.openxmlformats.org/officeDocument/2006/relationships/image" Target="../media/image41.jfif"/><Relationship Id="rId2" Type="http://schemas.openxmlformats.org/officeDocument/2006/relationships/image" Target="../media/image23.png"/><Relationship Id="rId1" Type="http://schemas.openxmlformats.org/officeDocument/2006/relationships/slideLayout" Target="../slideLayouts/slideLayout43.xml"/></Relationships>
</file>

<file path=ppt/slides/_rels/slide28.xml.rels><?xml version="1.0" encoding="UTF-8" standalone="yes"?>
<Relationships xmlns="http://schemas.openxmlformats.org/package/2006/relationships"><Relationship Id="rId3" Type="http://schemas.openxmlformats.org/officeDocument/2006/relationships/image" Target="../media/image42.jfif"/><Relationship Id="rId2" Type="http://schemas.openxmlformats.org/officeDocument/2006/relationships/image" Target="../media/image23.png"/><Relationship Id="rId1" Type="http://schemas.openxmlformats.org/officeDocument/2006/relationships/slideLayout" Target="../slideLayouts/slideLayout43.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3.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9.jpg"/><Relationship Id="rId1" Type="http://schemas.openxmlformats.org/officeDocument/2006/relationships/slideLayout" Target="../slideLayouts/slideLayout46.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9.jpg"/><Relationship Id="rId1" Type="http://schemas.openxmlformats.org/officeDocument/2006/relationships/slideLayout" Target="../slideLayouts/slideLayout46.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9.jpg"/><Relationship Id="rId1" Type="http://schemas.openxmlformats.org/officeDocument/2006/relationships/slideLayout" Target="../slideLayouts/slideLayout46.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3.png"/><Relationship Id="rId1" Type="http://schemas.openxmlformats.org/officeDocument/2006/relationships/slideLayout" Target="../slideLayouts/slideLayout46.xml"/></Relationships>
</file>

<file path=ppt/slides/_rels/slide34.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4.jfif"/><Relationship Id="rId2" Type="http://schemas.openxmlformats.org/officeDocument/2006/relationships/image" Target="../media/image33.png"/><Relationship Id="rId1" Type="http://schemas.openxmlformats.org/officeDocument/2006/relationships/slideLayout" Target="../slideLayouts/slideLayout1.xml"/><Relationship Id="rId5" Type="http://schemas.openxmlformats.org/officeDocument/2006/relationships/image" Target="../media/image46.jpg"/><Relationship Id="rId4" Type="http://schemas.openxmlformats.org/officeDocument/2006/relationships/image" Target="../media/image45.jpg"/></Relationships>
</file>

<file path=ppt/slides/_rels/slide3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33.png"/><Relationship Id="rId1" Type="http://schemas.openxmlformats.org/officeDocument/2006/relationships/slideLayout" Target="../slideLayouts/slideLayout1.xml"/><Relationship Id="rId4" Type="http://schemas.openxmlformats.org/officeDocument/2006/relationships/image" Target="../media/image48.jfif"/></Relationships>
</file>

<file path=ppt/slides/_rels/slide3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3.png"/><Relationship Id="rId1" Type="http://schemas.openxmlformats.org/officeDocument/2006/relationships/slideLayout" Target="../slideLayouts/slideLayout1.xml"/><Relationship Id="rId4" Type="http://schemas.openxmlformats.org/officeDocument/2006/relationships/image" Target="../media/image50.jpg"/></Relationships>
</file>

<file path=ppt/slides/_rels/slide3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17.svg"/><Relationship Id="rId2" Type="http://schemas.openxmlformats.org/officeDocument/2006/relationships/image" Target="../media/image51.jpeg"/><Relationship Id="rId1" Type="http://schemas.openxmlformats.org/officeDocument/2006/relationships/slideLayout" Target="../slideLayouts/slideLayout29.xml"/><Relationship Id="rId6" Type="http://schemas.openxmlformats.org/officeDocument/2006/relationships/image" Target="../media/image15.png"/><Relationship Id="rId5" Type="http://schemas.openxmlformats.org/officeDocument/2006/relationships/image" Target="../media/image53.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14625" y="4100283"/>
            <a:ext cx="4886463" cy="461665"/>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06204" y="1517124"/>
            <a:ext cx="6685259" cy="1522596"/>
          </a:xfrm>
          <a:prstGeom prst="rect">
            <a:avLst/>
          </a:prstGeom>
          <a:noFill/>
        </p:spPr>
        <p:txBody>
          <a:bodyPr wrap="square" rtlCol="0">
            <a:spAutoFit/>
          </a:bodyPr>
          <a:lstStyle/>
          <a:p>
            <a:pPr algn="ctr" rtl="1">
              <a:lnSpc>
                <a:spcPct val="107000"/>
              </a:lnSpc>
              <a:spcAft>
                <a:spcPts val="800"/>
              </a:spcAft>
            </a:pPr>
            <a:r>
              <a:rPr lang="ar-EG" sz="2800" b="1" dirty="0">
                <a:solidFill>
                  <a:srgbClr val="C00000"/>
                </a:solidFill>
                <a:latin typeface="Calibri" panose="020F0502020204030204" pitchFamily="34" charset="0"/>
                <a:ea typeface="Calibri" panose="020F0502020204030204" pitchFamily="34" charset="0"/>
                <a:cs typeface="mohammad bold art 1" pitchFamily="2" charset="-78"/>
              </a:rPr>
              <a:t>كتابة الأخبار والتقرير الصحفي</a:t>
            </a:r>
          </a:p>
          <a:p>
            <a:pPr algn="ctr" rtl="1">
              <a:lnSpc>
                <a:spcPct val="107000"/>
              </a:lnSpc>
              <a:spcAft>
                <a:spcPts val="800"/>
              </a:spcAft>
            </a:pPr>
            <a:r>
              <a:rPr lang="en-US" sz="2800" b="1" dirty="0">
                <a:solidFill>
                  <a:srgbClr val="C00000"/>
                </a:solidFill>
                <a:latin typeface="Adobe Arabic" panose="02040503050201020203" pitchFamily="18" charset="-78"/>
                <a:ea typeface="Calibri" panose="020F0502020204030204" pitchFamily="34" charset="0"/>
                <a:cs typeface="Adobe Arabic" panose="02040503050201020203" pitchFamily="18" charset="-78"/>
              </a:rPr>
              <a:t>News Writing and Journalistic report</a:t>
            </a:r>
            <a:endParaRPr lang="ar-EG" sz="2800" b="1" dirty="0">
              <a:solidFill>
                <a:srgbClr val="C00000"/>
              </a:solidFill>
              <a:latin typeface="Adobe Arabic" panose="02040503050201020203" pitchFamily="18" charset="-78"/>
              <a:ea typeface="Calibri" panose="020F0502020204030204" pitchFamily="34" charset="0"/>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No </a:t>
            </a:r>
            <a:r>
              <a:rPr lang="en-US" sz="2800" b="1" dirty="0" smtClean="0">
                <a:solidFill>
                  <a:schemeClr val="bg1"/>
                </a:solidFill>
                <a:latin typeface="Times New Roman" panose="02020603050405020304" pitchFamily="18" charset="0"/>
                <a:cs typeface="Times New Roman" panose="02020603050405020304" pitchFamily="18" charset="0"/>
              </a:rPr>
              <a:t>:5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717078" y="6320892"/>
            <a:ext cx="1260281" cy="400110"/>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DGM 212</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678873"/>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523646" y="3202699"/>
            <a:ext cx="6049561" cy="523220"/>
          </a:xfrm>
          <a:prstGeom prst="rect">
            <a:avLst/>
          </a:prstGeom>
          <a:noFill/>
        </p:spPr>
        <p:txBody>
          <a:bodyPr wrap="square" rtlCol="0">
            <a:spAutoFit/>
          </a:bodyPr>
          <a:lstStyle/>
          <a:p>
            <a:pPr algn="ctr" rtl="1"/>
            <a:r>
              <a:rPr lang="ar-EG" sz="2800" b="1" dirty="0" smtClean="0">
                <a:solidFill>
                  <a:srgbClr val="002060"/>
                </a:solidFill>
                <a:latin typeface="Adobe Caslon Pro" panose="0205050205050A020403" pitchFamily="18" charset="0"/>
                <a:cs typeface="mohammad bold art 1" pitchFamily="2" charset="-78"/>
              </a:rPr>
              <a:t>فن التقرير الصحفى</a:t>
            </a:r>
            <a:endParaRPr lang="ar-EG" sz="2800" b="1" dirty="0">
              <a:solidFill>
                <a:srgbClr val="002060"/>
              </a:solidFill>
              <a:latin typeface="Microsoft PhagsPa" panose="020B0502040204020203" pitchFamily="34" charset="0"/>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3344825"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1524233"/>
            <a:ext cx="3132657"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2" y="1353955"/>
            <a:ext cx="3592246"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5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2760257" y="584158"/>
            <a:ext cx="1928802" cy="69746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latin typeface="Adobe Caslon Pro" panose="0205050205050A020403"/>
                <a:cs typeface="+mj-cs"/>
              </a:rPr>
              <a:t>Remember </a:t>
            </a:r>
            <a:r>
              <a:rPr lang="en-US" sz="2000" b="1" dirty="0">
                <a:solidFill>
                  <a:schemeClr val="bg1"/>
                </a:solidFill>
                <a:latin typeface="Adobe Caslon Pro" panose="0205050205050A020403"/>
                <a:cs typeface="+mj-cs"/>
              </a:rPr>
              <a:t>Lecture </a:t>
            </a:r>
            <a:r>
              <a:rPr lang="en-US" sz="2000" b="1" dirty="0" smtClean="0">
                <a:solidFill>
                  <a:schemeClr val="bg1"/>
                </a:solidFill>
                <a:latin typeface="Adobe Caslon Pro" panose="0205050205050A020403"/>
                <a:cs typeface="+mj-cs"/>
              </a:rPr>
              <a:t>4</a:t>
            </a:r>
            <a:endParaRPr lang="ar-EG" sz="2000" b="1" dirty="0">
              <a:solidFill>
                <a:schemeClr val="bg1"/>
              </a:solidFill>
              <a:latin typeface="Adobe Caslon Pro" panose="0205050205050A020403"/>
              <a:cs typeface="+mj-cs"/>
            </a:endParaRPr>
          </a:p>
        </p:txBody>
      </p:sp>
      <p:sp>
        <p:nvSpPr>
          <p:cNvPr id="10" name="Rectangle 9">
            <a:extLst>
              <a:ext uri="{FF2B5EF4-FFF2-40B4-BE49-F238E27FC236}">
                <a16:creationId xmlns:a16="http://schemas.microsoft.com/office/drawing/2014/main" id="{1414DBBA-F136-40CC-8E11-441EDE7A160F}"/>
              </a:ext>
            </a:extLst>
          </p:cNvPr>
          <p:cNvSpPr/>
          <p:nvPr/>
        </p:nvSpPr>
        <p:spPr>
          <a:xfrm flipV="1">
            <a:off x="1963162" y="44049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Rounded Corners 1">
            <a:extLst>
              <a:ext uri="{FF2B5EF4-FFF2-40B4-BE49-F238E27FC236}">
                <a16:creationId xmlns:a16="http://schemas.microsoft.com/office/drawing/2014/main" id="{D2304722-AD44-45DA-AE4E-81A5EF1AFFE5}"/>
              </a:ext>
            </a:extLst>
          </p:cNvPr>
          <p:cNvSpPr/>
          <p:nvPr/>
        </p:nvSpPr>
        <p:spPr>
          <a:xfrm>
            <a:off x="4766929" y="1375959"/>
            <a:ext cx="6660028" cy="521911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50000"/>
              </a:lnSpc>
              <a:buFont typeface="Wingdings" panose="05000000000000000000" pitchFamily="2" charset="2"/>
              <a:buChar char="Ø"/>
            </a:pPr>
            <a:r>
              <a:rPr lang="ar-EG" sz="2000" b="1" dirty="0" smtClean="0">
                <a:solidFill>
                  <a:srgbClr val="002060"/>
                </a:solidFill>
              </a:rPr>
              <a:t>مفهوم </a:t>
            </a:r>
            <a:r>
              <a:rPr lang="ar-EG" sz="2000" b="1" dirty="0">
                <a:solidFill>
                  <a:srgbClr val="002060"/>
                </a:solidFill>
              </a:rPr>
              <a:t>التحرير الصحفي.</a:t>
            </a:r>
          </a:p>
          <a:p>
            <a:pPr marL="342900" lvl="0" indent="-342900" algn="r" rtl="1">
              <a:lnSpc>
                <a:spcPct val="150000"/>
              </a:lnSpc>
              <a:buFont typeface="Wingdings" panose="05000000000000000000" pitchFamily="2" charset="2"/>
              <a:buChar char="Ø"/>
            </a:pPr>
            <a:r>
              <a:rPr lang="ar-EG" sz="2000" b="1" dirty="0">
                <a:solidFill>
                  <a:srgbClr val="002060"/>
                </a:solidFill>
              </a:rPr>
              <a:t>تحرير </a:t>
            </a:r>
            <a:r>
              <a:rPr lang="ar-EG" sz="2000" b="1" dirty="0" smtClean="0">
                <a:solidFill>
                  <a:srgbClr val="002060"/>
                </a:solidFill>
              </a:rPr>
              <a:t>الأخبار:التساؤلات </a:t>
            </a:r>
            <a:r>
              <a:rPr lang="ar-EG" sz="2000" b="1" dirty="0">
                <a:solidFill>
                  <a:srgbClr val="002060"/>
                </a:solidFill>
              </a:rPr>
              <a:t>الستة </a:t>
            </a:r>
          </a:p>
          <a:p>
            <a:pPr marL="285750" indent="-285750" algn="r" rtl="1">
              <a:lnSpc>
                <a:spcPct val="150000"/>
              </a:lnSpc>
              <a:spcAft>
                <a:spcPts val="800"/>
              </a:spcAft>
              <a:buFont typeface="Wingdings" panose="05000000000000000000" pitchFamily="2" charset="2"/>
              <a:buChar char="Ø"/>
            </a:pPr>
            <a:r>
              <a:rPr lang="ar-EG" sz="2000" b="1" dirty="0">
                <a:solidFill>
                  <a:srgbClr val="002060"/>
                </a:solidFill>
              </a:rPr>
              <a:t>بنية الخبر الصحفي (</a:t>
            </a:r>
            <a:r>
              <a:rPr lang="ar-EG" sz="2000" b="1" dirty="0" smtClean="0">
                <a:solidFill>
                  <a:srgbClr val="002060"/>
                </a:solidFill>
              </a:rPr>
              <a:t>العنوان، المقدمة، الجسم، </a:t>
            </a:r>
            <a:r>
              <a:rPr lang="ar-EG" sz="2000" b="1" dirty="0">
                <a:solidFill>
                  <a:srgbClr val="002060"/>
                </a:solidFill>
              </a:rPr>
              <a:t>الخاتمة).</a:t>
            </a:r>
          </a:p>
          <a:p>
            <a:pPr algn="r" rtl="1">
              <a:spcAft>
                <a:spcPts val="800"/>
              </a:spcAft>
            </a:pPr>
            <a:r>
              <a:rPr lang="en-US" sz="2000" b="1" dirty="0" smtClean="0">
                <a:solidFill>
                  <a:srgbClr val="002060"/>
                </a:solidFill>
                <a:latin typeface="Adobe Caslon Pro Bold" panose="0205070206050A020403"/>
              </a:rPr>
              <a:t>1</a:t>
            </a:r>
            <a:r>
              <a:rPr lang="ar-EG" sz="2000" b="1" dirty="0" smtClean="0">
                <a:solidFill>
                  <a:srgbClr val="002060"/>
                </a:solidFill>
              </a:rPr>
              <a:t>. وظائف </a:t>
            </a:r>
            <a:r>
              <a:rPr lang="ar-EG" sz="2000" b="1" dirty="0">
                <a:solidFill>
                  <a:srgbClr val="002060"/>
                </a:solidFill>
              </a:rPr>
              <a:t>عنوان الخبر </a:t>
            </a:r>
            <a:r>
              <a:rPr lang="ar-EG" sz="2000" b="1" dirty="0" smtClean="0">
                <a:solidFill>
                  <a:srgbClr val="002060"/>
                </a:solidFill>
              </a:rPr>
              <a:t>الصحفي</a:t>
            </a:r>
            <a:endParaRPr lang="ar-EG" sz="2000" b="1" dirty="0">
              <a:solidFill>
                <a:srgbClr val="002060"/>
              </a:solidFill>
            </a:endParaRPr>
          </a:p>
          <a:p>
            <a:pPr marL="285750" indent="-285750" algn="r" rtl="1">
              <a:buFont typeface="Wingdings" panose="05000000000000000000" pitchFamily="2" charset="2"/>
              <a:buChar char="Ø"/>
            </a:pPr>
            <a:r>
              <a:rPr lang="ar-EG" sz="2000" b="1" dirty="0">
                <a:solidFill>
                  <a:srgbClr val="002060"/>
                </a:solidFill>
              </a:rPr>
              <a:t>أنواع عنوان الخبر </a:t>
            </a:r>
            <a:r>
              <a:rPr lang="ar-EG" sz="2000" b="1" dirty="0" smtClean="0">
                <a:solidFill>
                  <a:srgbClr val="002060"/>
                </a:solidFill>
              </a:rPr>
              <a:t>الصحفي</a:t>
            </a:r>
          </a:p>
          <a:p>
            <a:pPr marL="285750" indent="-285750" algn="r" rtl="1">
              <a:lnSpc>
                <a:spcPct val="150000"/>
              </a:lnSpc>
              <a:buFont typeface="Wingdings" panose="05000000000000000000" pitchFamily="2" charset="2"/>
              <a:buChar char="Ø"/>
            </a:pPr>
            <a:r>
              <a:rPr lang="ar-EG" sz="2000" dirty="0" smtClean="0">
                <a:solidFill>
                  <a:srgbClr val="002060"/>
                </a:solidFill>
              </a:rPr>
              <a:t>أولاً: أنواع </a:t>
            </a:r>
            <a:r>
              <a:rPr lang="ar-EG" sz="2000" dirty="0">
                <a:solidFill>
                  <a:srgbClr val="002060"/>
                </a:solidFill>
              </a:rPr>
              <a:t>العناوين من حيث الشكل </a:t>
            </a:r>
            <a:r>
              <a:rPr lang="ar-EG" sz="2000" dirty="0" smtClean="0">
                <a:solidFill>
                  <a:srgbClr val="002060"/>
                </a:solidFill>
              </a:rPr>
              <a:t>الإخراجي</a:t>
            </a:r>
          </a:p>
          <a:p>
            <a:pPr marL="285750" indent="-285750" algn="r" rtl="1">
              <a:lnSpc>
                <a:spcPct val="150000"/>
              </a:lnSpc>
              <a:buFont typeface="Wingdings" panose="05000000000000000000" pitchFamily="2" charset="2"/>
              <a:buChar char="Ø"/>
            </a:pPr>
            <a:r>
              <a:rPr lang="ar-EG" sz="2000" dirty="0" smtClean="0">
                <a:solidFill>
                  <a:srgbClr val="002060"/>
                </a:solidFill>
              </a:rPr>
              <a:t>ثانياً</a:t>
            </a:r>
            <a:r>
              <a:rPr lang="ar-EG" sz="2000" dirty="0">
                <a:solidFill>
                  <a:srgbClr val="002060"/>
                </a:solidFill>
              </a:rPr>
              <a:t>: أنواع العناوين الصحفية من حيث المضمون</a:t>
            </a:r>
            <a:r>
              <a:rPr lang="ar-EG" sz="2000" dirty="0" smtClean="0">
                <a:solidFill>
                  <a:srgbClr val="002060"/>
                </a:solidFill>
              </a:rPr>
              <a:t>.</a:t>
            </a:r>
          </a:p>
          <a:p>
            <a:pPr algn="r" rtl="1">
              <a:lnSpc>
                <a:spcPct val="150000"/>
              </a:lnSpc>
            </a:pPr>
            <a:r>
              <a:rPr lang="en-US" sz="2000" b="1" dirty="0">
                <a:solidFill>
                  <a:srgbClr val="002060"/>
                </a:solidFill>
                <a:latin typeface="Adobe Caslon Pro Bold" panose="0205070206050A020403"/>
              </a:rPr>
              <a:t>2</a:t>
            </a:r>
            <a:r>
              <a:rPr lang="ar-EG" sz="2000" b="1" dirty="0" smtClean="0">
                <a:solidFill>
                  <a:srgbClr val="002060"/>
                </a:solidFill>
              </a:rPr>
              <a:t>. تحرير المقدمة، وأهم مواصفاتها، وأنواعها، وثوابتها</a:t>
            </a:r>
            <a:r>
              <a:rPr lang="ar-EG" sz="2000" dirty="0" smtClean="0">
                <a:solidFill>
                  <a:srgbClr val="002060"/>
                </a:solidFill>
              </a:rPr>
              <a:t>.</a:t>
            </a:r>
          </a:p>
          <a:p>
            <a:pPr algn="r" rtl="1">
              <a:lnSpc>
                <a:spcPct val="150000"/>
              </a:lnSpc>
            </a:pPr>
            <a:r>
              <a:rPr lang="en-US" sz="2000" b="1" dirty="0">
                <a:solidFill>
                  <a:srgbClr val="002060"/>
                </a:solidFill>
                <a:latin typeface="Adobe Caslon Pro Bold" panose="0205070206050A020403"/>
              </a:rPr>
              <a:t>3</a:t>
            </a:r>
            <a:r>
              <a:rPr lang="ar-EG" sz="2000" dirty="0" smtClean="0">
                <a:solidFill>
                  <a:srgbClr val="002060"/>
                </a:solidFill>
              </a:rPr>
              <a:t>.</a:t>
            </a:r>
            <a:r>
              <a:rPr lang="ar-EG" sz="2000" b="1" dirty="0" smtClean="0">
                <a:ea typeface="Calibri" panose="020F0502020204030204" pitchFamily="34" charset="0"/>
                <a:cs typeface="Times New Roman" panose="02020603050405020304" pitchFamily="18" charset="0"/>
              </a:rPr>
              <a:t> </a:t>
            </a:r>
            <a:r>
              <a:rPr lang="ar-EG" sz="2000" b="1" dirty="0">
                <a:solidFill>
                  <a:srgbClr val="002060"/>
                </a:solidFill>
                <a:ea typeface="Calibri" panose="020F0502020204030204" pitchFamily="34" charset="0"/>
                <a:cs typeface="Times New Roman" panose="02020603050405020304" pitchFamily="18" charset="0"/>
              </a:rPr>
              <a:t>الأنماط الفنية فى تحرير جسم </a:t>
            </a:r>
            <a:r>
              <a:rPr lang="ar-EG" sz="2000" b="1" dirty="0" smtClean="0">
                <a:solidFill>
                  <a:srgbClr val="002060"/>
                </a:solidFill>
                <a:ea typeface="Calibri" panose="020F0502020204030204" pitchFamily="34" charset="0"/>
                <a:cs typeface="Times New Roman" panose="02020603050405020304" pitchFamily="18" charset="0"/>
              </a:rPr>
              <a:t>الخبر</a:t>
            </a:r>
          </a:p>
          <a:p>
            <a:pPr algn="r" rtl="1">
              <a:lnSpc>
                <a:spcPct val="150000"/>
              </a:lnSpc>
            </a:pPr>
            <a:r>
              <a:rPr lang="en-US" sz="2000" b="1" dirty="0">
                <a:solidFill>
                  <a:srgbClr val="002060"/>
                </a:solidFill>
                <a:latin typeface="Adobe Caslon Pro Bold" panose="0205070206050A020403"/>
              </a:rPr>
              <a:t>4</a:t>
            </a:r>
            <a:r>
              <a:rPr lang="ar-EG" sz="2000" b="1" dirty="0" smtClean="0">
                <a:solidFill>
                  <a:srgbClr val="002060"/>
                </a:solidFill>
                <a:cs typeface="Times New Roman" panose="02020603050405020304" pitchFamily="18" charset="0"/>
              </a:rPr>
              <a:t>. القوالب الفنية لصياغة الخبر الصحفى.</a:t>
            </a:r>
          </a:p>
        </p:txBody>
      </p:sp>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58D2BA8B-BD41-4F6A-8EF9-5F974B2AAD98}"/>
              </a:ext>
            </a:extLst>
          </p:cNvPr>
          <p:cNvSpPr/>
          <p:nvPr/>
        </p:nvSpPr>
        <p:spPr>
          <a:xfrm flipV="1">
            <a:off x="2060251" y="194855"/>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p:cNvPicPr>
            <a:picLocks noChangeAspect="1"/>
          </p:cNvPicPr>
          <p:nvPr/>
        </p:nvPicPr>
        <p:blipFill>
          <a:blip r:embed="rId3"/>
          <a:stretch>
            <a:fillRect/>
          </a:stretch>
        </p:blipFill>
        <p:spPr>
          <a:xfrm>
            <a:off x="563570" y="1446910"/>
            <a:ext cx="3536067" cy="34413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6344" y="1446910"/>
            <a:ext cx="3639844" cy="32114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12895" y="1446911"/>
            <a:ext cx="3380664" cy="33471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168345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5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15EF9A56-F53B-46C3-8A18-C44B5CF88158}"/>
              </a:ext>
            </a:extLst>
          </p:cNvPr>
          <p:cNvSpPr/>
          <p:nvPr/>
        </p:nvSpPr>
        <p:spPr>
          <a:xfrm flipV="1">
            <a:off x="2153017" y="290265"/>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16536" y="1188720"/>
            <a:ext cx="3424631" cy="37638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56553" y="1018903"/>
            <a:ext cx="3452132" cy="35940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4507" y="1188720"/>
            <a:ext cx="3540033" cy="20622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17"/>
          <p:cNvPicPr>
            <a:picLocks noChangeAspect="1"/>
          </p:cNvPicPr>
          <p:nvPr/>
        </p:nvPicPr>
        <p:blipFill>
          <a:blip r:embed="rId6">
            <a:extLst>
              <a:ext uri="{BEBA8EAE-BF5A-486C-A8C5-ECC9F3942E4B}">
                <a14:imgProps xmlns:a14="http://schemas.microsoft.com/office/drawing/2010/main">
                  <a14:imgLayer r:embed="rId7">
                    <a14:imgEffect>
                      <a14:sharpenSoften amount="50000"/>
                    </a14:imgEffect>
                    <a14:imgEffect>
                      <a14:colorTemperature colorTemp="8800"/>
                    </a14:imgEffect>
                    <a14:imgEffect>
                      <a14:saturation sat="300000"/>
                    </a14:imgEffect>
                  </a14:imgLayer>
                </a14:imgProps>
              </a:ext>
              <a:ext uri="{28A0092B-C50C-407E-A947-70E740481C1C}">
                <a14:useLocalDpi xmlns:a14="http://schemas.microsoft.com/office/drawing/2010/main" val="0"/>
              </a:ext>
            </a:extLst>
          </a:blip>
          <a:stretch>
            <a:fillRect/>
          </a:stretch>
        </p:blipFill>
        <p:spPr>
          <a:xfrm>
            <a:off x="653847" y="3431682"/>
            <a:ext cx="3731699" cy="21276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835554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5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9473192" y="37058"/>
            <a:ext cx="1632851" cy="74671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latin typeface="Adobe Caslon Pro Bold" panose="0205070206050A020403"/>
                <a:cs typeface="Mudir MT" pitchFamily="2" charset="-78"/>
              </a:rPr>
              <a:t>Content Lecture </a:t>
            </a:r>
            <a:r>
              <a:rPr lang="en-US" sz="2000" b="1" dirty="0" smtClean="0">
                <a:latin typeface="Adobe Caslon Pro Bold" panose="0205070206050A020403"/>
                <a:cs typeface="Mudir MT" pitchFamily="2" charset="-78"/>
              </a:rPr>
              <a:t>:5 </a:t>
            </a:r>
            <a:endParaRPr lang="ar-EG" sz="2000" b="1" dirty="0">
              <a:latin typeface="Adobe Caslon Pro Bold" panose="0205070206050A020403"/>
              <a:cs typeface="Mudir MT" pitchFamily="2" charset="-78"/>
            </a:endParaRPr>
          </a:p>
        </p:txBody>
      </p:sp>
      <p:sp>
        <p:nvSpPr>
          <p:cNvPr id="13" name="Rectangle 12">
            <a:extLst>
              <a:ext uri="{FF2B5EF4-FFF2-40B4-BE49-F238E27FC236}">
                <a16:creationId xmlns:a16="http://schemas.microsoft.com/office/drawing/2014/main" id="{C0D1CFB8-8726-4437-9A49-8D00B2404F03}"/>
              </a:ext>
            </a:extLst>
          </p:cNvPr>
          <p:cNvSpPr/>
          <p:nvPr/>
        </p:nvSpPr>
        <p:spPr>
          <a:xfrm flipV="1">
            <a:off x="1870396" y="489366"/>
            <a:ext cx="7365251"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ounded Rectangle 14"/>
          <p:cNvSpPr/>
          <p:nvPr/>
        </p:nvSpPr>
        <p:spPr>
          <a:xfrm>
            <a:off x="5081449" y="921684"/>
            <a:ext cx="6601902" cy="593631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lnSpc>
                <a:spcPct val="107000"/>
              </a:lnSpc>
              <a:spcAft>
                <a:spcPts val="800"/>
              </a:spcAft>
              <a:buFont typeface="Wingdings" panose="05000000000000000000" pitchFamily="2" charset="2"/>
              <a:buChar char="Ø"/>
            </a:pPr>
            <a:r>
              <a:rPr lang="ar-EG" sz="2000" b="1" dirty="0">
                <a:solidFill>
                  <a:srgbClr val="002060"/>
                </a:solidFill>
              </a:rPr>
              <a:t> </a:t>
            </a:r>
            <a:r>
              <a:rPr lang="ar-EG" sz="2000" b="1" dirty="0" smtClean="0">
                <a:solidFill>
                  <a:srgbClr val="002060"/>
                </a:solidFill>
              </a:rPr>
              <a:t>تمهيد..</a:t>
            </a:r>
          </a:p>
          <a:p>
            <a:pPr algn="justLow" rtl="1">
              <a:lnSpc>
                <a:spcPct val="107000"/>
              </a:lnSpc>
              <a:spcAft>
                <a:spcPts val="800"/>
              </a:spcAft>
            </a:pPr>
            <a:r>
              <a:rPr lang="en-US" sz="2000" b="1" dirty="0" smtClean="0">
                <a:solidFill>
                  <a:srgbClr val="002060"/>
                </a:solidFill>
              </a:rPr>
              <a:t>1</a:t>
            </a:r>
            <a:r>
              <a:rPr lang="ar-EG" sz="2000" b="1" dirty="0" smtClean="0">
                <a:solidFill>
                  <a:srgbClr val="002060"/>
                </a:solidFill>
              </a:rPr>
              <a:t>. مفهوم التقرير الصحفي</a:t>
            </a:r>
          </a:p>
          <a:p>
            <a:pPr algn="justLow" rtl="1">
              <a:lnSpc>
                <a:spcPct val="107000"/>
              </a:lnSpc>
              <a:spcAft>
                <a:spcPts val="800"/>
              </a:spcAft>
            </a:pPr>
            <a:r>
              <a:rPr lang="en-US" sz="2000" b="1" dirty="0" smtClean="0">
                <a:solidFill>
                  <a:srgbClr val="002060"/>
                </a:solidFill>
              </a:rPr>
              <a:t>2</a:t>
            </a:r>
            <a:r>
              <a:rPr lang="ar-EG" sz="2000" b="1" dirty="0" smtClean="0">
                <a:solidFill>
                  <a:srgbClr val="002060"/>
                </a:solidFill>
              </a:rPr>
              <a:t>. الفرق بين التقرير الصحفى والخبر الصحفي</a:t>
            </a:r>
          </a:p>
          <a:p>
            <a:pPr algn="justLow" rtl="1">
              <a:lnSpc>
                <a:spcPct val="107000"/>
              </a:lnSpc>
              <a:spcAft>
                <a:spcPts val="800"/>
              </a:spcAft>
            </a:pPr>
            <a:r>
              <a:rPr lang="en-US" sz="2000" b="1" dirty="0" smtClean="0">
                <a:solidFill>
                  <a:srgbClr val="002060"/>
                </a:solidFill>
              </a:rPr>
              <a:t>3</a:t>
            </a:r>
            <a:r>
              <a:rPr lang="ar-EG" sz="2000" b="1" dirty="0" smtClean="0">
                <a:solidFill>
                  <a:srgbClr val="002060"/>
                </a:solidFill>
              </a:rPr>
              <a:t>. </a:t>
            </a:r>
            <a:r>
              <a:rPr lang="ar-EG" sz="2000" b="1" kern="100" dirty="0">
                <a:solidFill>
                  <a:srgbClr val="002060"/>
                </a:solidFill>
                <a:latin typeface="Calibri" panose="020F0502020204030204" pitchFamily="34" charset="0"/>
                <a:ea typeface="Calibri" panose="020F0502020204030204" pitchFamily="34" charset="0"/>
              </a:rPr>
              <a:t>الفرق بين التقرير الصحفي، والحوار الصحفي</a:t>
            </a:r>
            <a:endParaRPr lang="en-US" sz="2000" b="1" kern="100" dirty="0">
              <a:solidFill>
                <a:srgbClr val="002060"/>
              </a:solidFill>
              <a:latin typeface="Calibri" panose="020F0502020204030204" pitchFamily="34" charset="0"/>
              <a:ea typeface="Calibri" panose="020F0502020204030204" pitchFamily="34" charset="0"/>
            </a:endParaRPr>
          </a:p>
          <a:p>
            <a:pPr lvl="0" algn="justLow" rtl="1">
              <a:spcAft>
                <a:spcPts val="800"/>
              </a:spcAft>
            </a:pPr>
            <a:r>
              <a:rPr lang="en-US" sz="2000" b="1" dirty="0" smtClean="0">
                <a:solidFill>
                  <a:srgbClr val="002060"/>
                </a:solidFill>
              </a:rPr>
              <a:t>4</a:t>
            </a:r>
            <a:r>
              <a:rPr lang="ar-EG" sz="2000" b="1" dirty="0" smtClean="0">
                <a:solidFill>
                  <a:srgbClr val="002060"/>
                </a:solidFill>
              </a:rPr>
              <a:t>.</a:t>
            </a:r>
            <a:r>
              <a:rPr lang="ar-EG" sz="2400" b="1" kern="100" dirty="0" smtClean="0">
                <a:solidFill>
                  <a:srgbClr val="002060"/>
                </a:solidFill>
                <a:latin typeface="Calibri" panose="020F0502020204030204" pitchFamily="34" charset="0"/>
                <a:ea typeface="Calibri" panose="020F0502020204030204" pitchFamily="34" charset="0"/>
              </a:rPr>
              <a:t> </a:t>
            </a:r>
            <a:r>
              <a:rPr lang="ar-EG" sz="2000" b="1" kern="100" dirty="0">
                <a:solidFill>
                  <a:srgbClr val="002060"/>
                </a:solidFill>
                <a:latin typeface="Calibri" panose="020F0502020204030204" pitchFamily="34" charset="0"/>
                <a:ea typeface="Calibri" panose="020F0502020204030204" pitchFamily="34" charset="0"/>
              </a:rPr>
              <a:t>الفرق بين التقرير الصحفي والفن </a:t>
            </a:r>
            <a:r>
              <a:rPr lang="ar-EG" sz="2000" b="1" kern="100" dirty="0" smtClean="0">
                <a:solidFill>
                  <a:srgbClr val="002060"/>
                </a:solidFill>
                <a:latin typeface="Calibri" panose="020F0502020204030204" pitchFamily="34" charset="0"/>
                <a:ea typeface="Calibri" panose="020F0502020204030204" pitchFamily="34" charset="0"/>
              </a:rPr>
              <a:t>الصحفي</a:t>
            </a:r>
          </a:p>
          <a:p>
            <a:pPr lvl="0" algn="justLow" rtl="1">
              <a:spcAft>
                <a:spcPts val="800"/>
              </a:spcAft>
            </a:pPr>
            <a:r>
              <a:rPr lang="en-US" sz="2000" b="1" kern="100" dirty="0" smtClean="0">
                <a:solidFill>
                  <a:srgbClr val="002060"/>
                </a:solidFill>
                <a:latin typeface="Calibri" panose="020F0502020204030204" pitchFamily="34" charset="0"/>
                <a:cs typeface="Times New Roman" panose="02020603050405020304" pitchFamily="18" charset="0"/>
              </a:rPr>
              <a:t>5</a:t>
            </a:r>
            <a:r>
              <a:rPr lang="ar-EG" sz="2000" b="1" kern="100" dirty="0" smtClean="0">
                <a:solidFill>
                  <a:srgbClr val="002060"/>
                </a:solidFill>
                <a:latin typeface="Calibri" panose="020F0502020204030204" pitchFamily="34" charset="0"/>
                <a:cs typeface="Times New Roman" panose="02020603050405020304" pitchFamily="18" charset="0"/>
              </a:rPr>
              <a:t>. </a:t>
            </a:r>
            <a:r>
              <a:rPr lang="ar-EG" sz="2000" b="1" dirty="0" smtClean="0">
                <a:solidFill>
                  <a:srgbClr val="002060"/>
                </a:solidFill>
                <a:cs typeface="Times New Roman" panose="02020603050405020304" pitchFamily="18" charset="0"/>
              </a:rPr>
              <a:t>الفرق </a:t>
            </a:r>
            <a:r>
              <a:rPr lang="ar-EG" sz="2000" b="1" dirty="0">
                <a:solidFill>
                  <a:srgbClr val="002060"/>
                </a:solidFill>
                <a:cs typeface="Times New Roman" panose="02020603050405020304" pitchFamily="18" charset="0"/>
              </a:rPr>
              <a:t>بين التقرير الصحفي والتحقيق </a:t>
            </a:r>
            <a:r>
              <a:rPr lang="ar-EG" sz="2000" b="1" dirty="0" smtClean="0">
                <a:solidFill>
                  <a:srgbClr val="002060"/>
                </a:solidFill>
                <a:cs typeface="Times New Roman" panose="02020603050405020304" pitchFamily="18" charset="0"/>
              </a:rPr>
              <a:t>الصحفي</a:t>
            </a:r>
          </a:p>
          <a:p>
            <a:pPr lvl="0" algn="justLow" rtl="1">
              <a:spcAft>
                <a:spcPts val="800"/>
              </a:spcAft>
            </a:pPr>
            <a:r>
              <a:rPr lang="en-US" sz="2000" b="1" dirty="0" smtClean="0">
                <a:solidFill>
                  <a:srgbClr val="002060"/>
                </a:solidFill>
                <a:cs typeface="Times New Roman" panose="02020603050405020304" pitchFamily="18" charset="0"/>
              </a:rPr>
              <a:t>6</a:t>
            </a:r>
            <a:r>
              <a:rPr lang="ar-EG" sz="2000" b="1" dirty="0" smtClean="0">
                <a:solidFill>
                  <a:srgbClr val="002060"/>
                </a:solidFill>
                <a:cs typeface="Times New Roman" panose="02020603050405020304" pitchFamily="18" charset="0"/>
              </a:rPr>
              <a:t>. أنواع التقرير الصحفي</a:t>
            </a:r>
          </a:p>
          <a:p>
            <a:pPr lvl="0" algn="justLow" rtl="1">
              <a:spcAft>
                <a:spcPts val="800"/>
              </a:spcAft>
            </a:pPr>
            <a:r>
              <a:rPr lang="en-US" sz="2000" b="1" dirty="0" smtClean="0">
                <a:solidFill>
                  <a:srgbClr val="002060"/>
                </a:solidFill>
                <a:cs typeface="Times New Roman" panose="02020603050405020304" pitchFamily="18" charset="0"/>
              </a:rPr>
              <a:t>7</a:t>
            </a:r>
            <a:r>
              <a:rPr lang="ar-EG" sz="2000" b="1" dirty="0" smtClean="0">
                <a:solidFill>
                  <a:srgbClr val="002060"/>
                </a:solidFill>
                <a:cs typeface="Times New Roman" panose="02020603050405020304" pitchFamily="18" charset="0"/>
              </a:rPr>
              <a:t>. محاور التقرير الصحفي</a:t>
            </a:r>
          </a:p>
          <a:p>
            <a:pPr lvl="0" algn="justLow" rtl="1">
              <a:spcAft>
                <a:spcPts val="800"/>
              </a:spcAft>
            </a:pPr>
            <a:r>
              <a:rPr lang="en-US" sz="2000" b="1" dirty="0" smtClean="0">
                <a:solidFill>
                  <a:srgbClr val="002060"/>
                </a:solidFill>
                <a:cs typeface="Times New Roman" panose="02020603050405020304" pitchFamily="18" charset="0"/>
              </a:rPr>
              <a:t>8</a:t>
            </a:r>
            <a:r>
              <a:rPr lang="ar-EG" sz="2000" b="1" dirty="0" smtClean="0">
                <a:solidFill>
                  <a:srgbClr val="002060"/>
                </a:solidFill>
                <a:cs typeface="Times New Roman" panose="02020603050405020304" pitchFamily="18" charset="0"/>
              </a:rPr>
              <a:t>. عناصر التقرير الصحفي</a:t>
            </a:r>
          </a:p>
          <a:p>
            <a:pPr lvl="0" algn="justLow" rtl="1">
              <a:spcAft>
                <a:spcPts val="800"/>
              </a:spcAft>
            </a:pPr>
            <a:r>
              <a:rPr lang="en-US" sz="2000" b="1" dirty="0" smtClean="0">
                <a:solidFill>
                  <a:srgbClr val="002060"/>
                </a:solidFill>
                <a:cs typeface="Times New Roman" panose="02020603050405020304" pitchFamily="18" charset="0"/>
              </a:rPr>
              <a:t>9</a:t>
            </a:r>
            <a:r>
              <a:rPr lang="ar-EG" sz="2000" b="1" dirty="0" smtClean="0">
                <a:solidFill>
                  <a:srgbClr val="002060"/>
                </a:solidFill>
                <a:cs typeface="Times New Roman" panose="02020603050405020304" pitchFamily="18" charset="0"/>
              </a:rPr>
              <a:t>. كيفية كتابة التقرير الصحفي</a:t>
            </a:r>
          </a:p>
          <a:p>
            <a:pPr lvl="0" algn="justLow" rtl="1">
              <a:spcAft>
                <a:spcPts val="800"/>
              </a:spcAft>
            </a:pPr>
            <a:r>
              <a:rPr lang="en-US"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10</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مواصفات </a:t>
            </a:r>
            <a:r>
              <a:rPr lang="ar-EG" sz="2000" b="1"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كتابة التقرير الصحفي </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الجيد</a:t>
            </a:r>
          </a:p>
          <a:p>
            <a:pPr marL="342900" lvl="0" indent="-342900" algn="justLow" rtl="1">
              <a:spcAft>
                <a:spcPts val="800"/>
              </a:spcAft>
              <a:buFont typeface="Wingdings" panose="05000000000000000000" pitchFamily="2" charset="2"/>
              <a:buChar char="Ø"/>
            </a:pPr>
            <a:r>
              <a:rPr lang="ar-EG" sz="2000" b="1" kern="100" dirty="0" smtClean="0">
                <a:solidFill>
                  <a:srgbClr val="002060"/>
                </a:solidFill>
                <a:latin typeface="Times New Roman" panose="02020603050405020304" pitchFamily="18" charset="0"/>
                <a:cs typeface="Times New Roman" panose="02020603050405020304" pitchFamily="18" charset="0"/>
              </a:rPr>
              <a:t>خاتمة.</a:t>
            </a:r>
          </a:p>
          <a:p>
            <a:pPr marL="342900" lvl="0" indent="-342900" algn="justLow" rtl="1">
              <a:spcAft>
                <a:spcPts val="800"/>
              </a:spcAft>
              <a:buFont typeface="Wingdings" panose="05000000000000000000" pitchFamily="2" charset="2"/>
              <a:buChar char="Ø"/>
            </a:pPr>
            <a:r>
              <a:rPr lang="ar-EG" sz="2000" b="1" kern="100" dirty="0" smtClean="0">
                <a:solidFill>
                  <a:srgbClr val="002060"/>
                </a:solidFill>
                <a:latin typeface="Times New Roman" panose="02020603050405020304" pitchFamily="18" charset="0"/>
                <a:cs typeface="Times New Roman" panose="02020603050405020304" pitchFamily="18" charset="0"/>
              </a:rPr>
              <a:t>مراجع ومصادر.</a:t>
            </a:r>
            <a:endParaRPr lang="en-US" sz="2000" b="1" dirty="0">
              <a:solidFill>
                <a:srgbClr val="002060"/>
              </a:solidFill>
            </a:endParaRPr>
          </a:p>
          <a:p>
            <a:pPr lvl="0" algn="justLow" rtl="1">
              <a:spcAft>
                <a:spcPts val="800"/>
              </a:spcAft>
            </a:pPr>
            <a:endParaRPr lang="en-US" sz="2000" b="1"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8477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5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4EC29DA9-7318-4127-9D51-B13B125D9CD9}"/>
              </a:ext>
            </a:extLst>
          </p:cNvPr>
          <p:cNvSpPr/>
          <p:nvPr/>
        </p:nvSpPr>
        <p:spPr>
          <a:xfrm flipV="1">
            <a:off x="1963162" y="46335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4075611" y="1242854"/>
            <a:ext cx="7837714" cy="541316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spc="-25" dirty="0" smtClean="0">
                <a:solidFill>
                  <a:srgbClr val="002060"/>
                </a:solidFill>
                <a:latin typeface="Calibri" panose="020F0502020204030204" pitchFamily="34" charset="0"/>
                <a:ea typeface="Times New Roman" panose="02020603050405020304" pitchFamily="18" charset="0"/>
              </a:rPr>
              <a:t>      </a:t>
            </a:r>
            <a:r>
              <a:rPr lang="ar-SA" sz="2400" spc="-25" dirty="0" smtClean="0">
                <a:solidFill>
                  <a:srgbClr val="002060"/>
                </a:solidFill>
                <a:latin typeface="Calibri" panose="020F0502020204030204" pitchFamily="34" charset="0"/>
                <a:ea typeface="Times New Roman" panose="02020603050405020304" pitchFamily="18" charset="0"/>
              </a:rPr>
              <a:t>كتابة </a:t>
            </a:r>
            <a:r>
              <a:rPr lang="ar-SA" sz="2400" spc="-25" dirty="0">
                <a:solidFill>
                  <a:srgbClr val="002060"/>
                </a:solidFill>
                <a:latin typeface="Calibri" panose="020F0502020204030204" pitchFamily="34" charset="0"/>
                <a:ea typeface="Times New Roman" panose="02020603050405020304" pitchFamily="18" charset="0"/>
              </a:rPr>
              <a:t>التقرير الصحفي </a:t>
            </a:r>
            <a:r>
              <a:rPr lang="ar-SA" sz="2400" spc="-25" dirty="0" smtClean="0">
                <a:solidFill>
                  <a:srgbClr val="002060"/>
                </a:solidFill>
                <a:latin typeface="Calibri" panose="020F0502020204030204" pitchFamily="34" charset="0"/>
                <a:ea typeface="Times New Roman" panose="02020603050405020304" pitchFamily="18" charset="0"/>
              </a:rPr>
              <a:t>مهمة </a:t>
            </a:r>
            <a:r>
              <a:rPr lang="ar-SA" sz="2400" spc="-25" dirty="0">
                <a:solidFill>
                  <a:srgbClr val="002060"/>
                </a:solidFill>
                <a:latin typeface="Calibri" panose="020F0502020204030204" pitchFamily="34" charset="0"/>
                <a:ea typeface="Times New Roman" panose="02020603050405020304" pitchFamily="18" charset="0"/>
              </a:rPr>
              <a:t>ديناميكية تعتمد على اختيار موضوع جيد ومثير لاهتمام القرَّاء ووضع عنوان جذاب له لضمان المزيد من التشويق وتعزيز رغبة القارئ بالاطلاع على المحتوى، ومن ثم الاستهلال بمقدمة شيقة تستكمل مهمة ما سبق في إثارة فضول القارئ لمعرفة ما هو قادم</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spc="-25" dirty="0" smtClean="0">
                <a:solidFill>
                  <a:srgbClr val="002060"/>
                </a:solidFill>
                <a:latin typeface="Calibri" panose="020F0502020204030204" pitchFamily="34" charset="0"/>
                <a:ea typeface="Times New Roman" panose="02020603050405020304" pitchFamily="18" charset="0"/>
              </a:rPr>
              <a:t>     </a:t>
            </a:r>
            <a:r>
              <a:rPr lang="ar-SA" sz="2400" spc="-25" dirty="0" smtClean="0">
                <a:solidFill>
                  <a:srgbClr val="002060"/>
                </a:solidFill>
                <a:latin typeface="Calibri" panose="020F0502020204030204" pitchFamily="34" charset="0"/>
                <a:ea typeface="Times New Roman" panose="02020603050405020304" pitchFamily="18" charset="0"/>
              </a:rPr>
              <a:t>يرتكز </a:t>
            </a:r>
            <a:r>
              <a:rPr lang="ar-SA" sz="2400" spc="-25" dirty="0">
                <a:solidFill>
                  <a:srgbClr val="002060"/>
                </a:solidFill>
                <a:latin typeface="Calibri" panose="020F0502020204030204" pitchFamily="34" charset="0"/>
                <a:ea typeface="Times New Roman" panose="02020603050405020304" pitchFamily="18" charset="0"/>
              </a:rPr>
              <a:t>هذا النوع من أنواع الكتابة الصحفية على البساطة والسهولة اللغوية ليضمن وصول معلوماته إلى جميع القراء، هذه المعلومات المسرودة في العرض بطريقة احترافية وموثقة بحوارات مع أشخاص مرتبطين بالقضية التي يدور التقرير الصحفي </a:t>
            </a:r>
            <a:r>
              <a:rPr lang="ar-SA" sz="2400" spc="-25" dirty="0" smtClean="0">
                <a:solidFill>
                  <a:srgbClr val="002060"/>
                </a:solidFill>
                <a:latin typeface="Calibri" panose="020F0502020204030204" pitchFamily="34" charset="0"/>
                <a:ea typeface="Times New Roman" panose="02020603050405020304" pitchFamily="18" charset="0"/>
              </a:rPr>
              <a:t>حولها</a:t>
            </a:r>
            <a:r>
              <a:rPr lang="ar-EG" sz="2400" spc="-25" dirty="0" smtClean="0">
                <a:solidFill>
                  <a:srgbClr val="002060"/>
                </a:solidFill>
                <a:latin typeface="Calibri" panose="020F0502020204030204" pitchFamily="34" charset="0"/>
                <a:ea typeface="Times New Roman" panose="02020603050405020304" pitchFamily="18" charset="0"/>
              </a:rPr>
              <a:t>.</a:t>
            </a:r>
            <a:r>
              <a:rPr lang="ar-SA" sz="2400" spc="-25" dirty="0" smtClean="0">
                <a:solidFill>
                  <a:srgbClr val="002060"/>
                </a:solidFill>
                <a:latin typeface="Calibri" panose="020F0502020204030204" pitchFamily="34" charset="0"/>
                <a:ea typeface="Times New Roman" panose="02020603050405020304" pitchFamily="18" charset="0"/>
              </a:rPr>
              <a:t> </a:t>
            </a:r>
            <a:r>
              <a:rPr lang="ar-SA" sz="2400" spc="-25" dirty="0">
                <a:solidFill>
                  <a:srgbClr val="002060"/>
                </a:solidFill>
                <a:latin typeface="Calibri" panose="020F0502020204030204" pitchFamily="34" charset="0"/>
                <a:ea typeface="Times New Roman" panose="02020603050405020304" pitchFamily="18" charset="0"/>
              </a:rPr>
              <a:t>وغالباً ما يُختتم أي تقرير صحفي بتوصيات أو رأي للكاتب توصَّل إليه من خلال ما طرحه أو تلخيص للنتيجة التي يرمي كاتب التقرير الصحفي الوصول إليها في ختام القول</a:t>
            </a:r>
            <a:r>
              <a:rPr lang="en-US" sz="2400"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3" name="Rounded Rectangle 2"/>
          <p:cNvSpPr/>
          <p:nvPr/>
        </p:nvSpPr>
        <p:spPr>
          <a:xfrm>
            <a:off x="9926399" y="677040"/>
            <a:ext cx="1737361" cy="56208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rtl="1">
              <a:buFont typeface="Wingdings" panose="05000000000000000000" pitchFamily="2" charset="2"/>
              <a:buChar char="Ø"/>
            </a:pPr>
            <a:r>
              <a:rPr lang="ar-EG" sz="2400" b="1" dirty="0" smtClean="0">
                <a:solidFill>
                  <a:srgbClr val="002060"/>
                </a:solidFill>
              </a:rPr>
              <a:t>تمهيد...</a:t>
            </a:r>
            <a:endParaRPr lang="en-US" sz="2400" b="1" dirty="0">
              <a:solidFill>
                <a:srgbClr val="002060"/>
              </a:solidFill>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083" y="1407088"/>
            <a:ext cx="3742032" cy="40612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769158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1271826" y="5667856"/>
            <a:ext cx="1275431" cy="73290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Adobe Caslon Pro Bold" panose="0205070206050A020403"/>
                <a:ea typeface="Roboto Light" panose="02000000000000000000" pitchFamily="2" charset="0"/>
                <a:cs typeface="+mj-cs"/>
              </a:rPr>
              <a:t>Lecture </a:t>
            </a:r>
            <a:r>
              <a:rPr lang="en-US" sz="2000" b="1" dirty="0" smtClean="0">
                <a:latin typeface="Adobe Caslon Pro Bold" panose="0205070206050A020403"/>
                <a:ea typeface="Roboto Light" panose="02000000000000000000" pitchFamily="2" charset="0"/>
                <a:cs typeface="+mj-cs"/>
              </a:rPr>
              <a:t>No.</a:t>
            </a:r>
            <a:r>
              <a:rPr lang="en-US" sz="2000" b="1" dirty="0">
                <a:latin typeface="Adobe Caslon Pro Bold" panose="0205070206050A020403"/>
                <a:ea typeface="Roboto Light" panose="02000000000000000000" pitchFamily="2" charset="0"/>
                <a:cs typeface="+mj-cs"/>
              </a:rPr>
              <a:t>5</a:t>
            </a:r>
            <a:r>
              <a:rPr lang="en-US" sz="2000" b="1" dirty="0" smtClean="0">
                <a:latin typeface="Adobe Caslon Pro Bold" panose="0205070206050A020403"/>
                <a:ea typeface="Roboto Light" panose="02000000000000000000" pitchFamily="2" charset="0"/>
              </a:rPr>
              <a:t> </a:t>
            </a:r>
            <a:endParaRPr lang="en-US" sz="2000" b="1" dirty="0">
              <a:latin typeface="Adobe Caslon Pro Bold" panose="0205070206050A020403"/>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bg1"/>
                </a:solidFill>
                <a:latin typeface="Adobe Caslon Pro Bold" panose="0205070206050A020403" pitchFamily="18" charset="0"/>
              </a:rPr>
              <a:t>www.midocean.ae</a:t>
            </a:r>
          </a:p>
        </p:txBody>
      </p:sp>
      <p:sp>
        <p:nvSpPr>
          <p:cNvPr id="3" name="Rectangle: Rounded Corners 2">
            <a:extLst>
              <a:ext uri="{FF2B5EF4-FFF2-40B4-BE49-F238E27FC236}">
                <a16:creationId xmlns:a16="http://schemas.microsoft.com/office/drawing/2014/main" id="{8C8040BB-5005-4A01-8199-D2F318910643}"/>
              </a:ext>
            </a:extLst>
          </p:cNvPr>
          <p:cNvSpPr/>
          <p:nvPr/>
        </p:nvSpPr>
        <p:spPr>
          <a:xfrm>
            <a:off x="4542832" y="1554445"/>
            <a:ext cx="7194869" cy="497830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200000"/>
              </a:lnSpc>
              <a:spcAft>
                <a:spcPts val="800"/>
              </a:spcAft>
            </a:pPr>
            <a:r>
              <a:rPr lang="ar-EG" sz="2400" dirty="0" smtClean="0">
                <a:solidFill>
                  <a:srgbClr val="002060"/>
                </a:solidFill>
                <a:latin typeface="Calibri" panose="020F0502020204030204" pitchFamily="34" charset="0"/>
                <a:ea typeface="Calibri" panose="020F0502020204030204" pitchFamily="34" charset="0"/>
                <a:cs typeface="+mj-cs"/>
              </a:rPr>
              <a:t>    </a:t>
            </a:r>
            <a:r>
              <a:rPr lang="ar-SA" sz="2400" dirty="0" smtClean="0">
                <a:solidFill>
                  <a:srgbClr val="002060"/>
                </a:solidFill>
                <a:latin typeface="Calibri" panose="020F0502020204030204" pitchFamily="34" charset="0"/>
                <a:ea typeface="Calibri" panose="020F0502020204030204" pitchFamily="34" charset="0"/>
                <a:cs typeface="+mj-cs"/>
              </a:rPr>
              <a:t>التقرير الصحفي عبارة </a:t>
            </a:r>
            <a:r>
              <a:rPr lang="ar-SA" sz="2400" dirty="0">
                <a:solidFill>
                  <a:srgbClr val="002060"/>
                </a:solidFill>
                <a:latin typeface="Calibri" panose="020F0502020204030204" pitchFamily="34" charset="0"/>
                <a:ea typeface="Calibri" panose="020F0502020204030204" pitchFamily="34" charset="0"/>
                <a:cs typeface="+mj-cs"/>
              </a:rPr>
              <a:t>عن فن من فنون الكتابة الصحفية، تأتي فيها الكثير من الأخبار</a:t>
            </a:r>
            <a:r>
              <a:rPr lang="en-US" sz="2400" dirty="0" smtClean="0">
                <a:solidFill>
                  <a:srgbClr val="002060"/>
                </a:solidFill>
                <a:latin typeface="Calibri" panose="020F0502020204030204" pitchFamily="34" charset="0"/>
                <a:ea typeface="Calibri" panose="020F0502020204030204" pitchFamily="34" charset="0"/>
                <a:cs typeface="+mj-cs"/>
              </a:rPr>
              <a:t>.</a:t>
            </a:r>
            <a:r>
              <a:rPr lang="ar-EG" sz="1400" dirty="0" smtClean="0">
                <a:solidFill>
                  <a:srgbClr val="002060"/>
                </a:solidFill>
                <a:latin typeface="Calibri" panose="020F0502020204030204" pitchFamily="34" charset="0"/>
                <a:ea typeface="Calibri" panose="020F0502020204030204" pitchFamily="34" charset="0"/>
                <a:cs typeface="+mj-cs"/>
              </a:rPr>
              <a:t> </a:t>
            </a:r>
            <a:r>
              <a:rPr lang="ar-SA" sz="2400" dirty="0" smtClean="0">
                <a:solidFill>
                  <a:srgbClr val="002060"/>
                </a:solidFill>
                <a:latin typeface="Calibri" panose="020F0502020204030204" pitchFamily="34" charset="0"/>
                <a:ea typeface="Calibri" panose="020F0502020204030204" pitchFamily="34" charset="0"/>
                <a:cs typeface="+mj-cs"/>
              </a:rPr>
              <a:t>لكن </a:t>
            </a:r>
            <a:r>
              <a:rPr lang="ar-SA" sz="2400" dirty="0">
                <a:solidFill>
                  <a:srgbClr val="002060"/>
                </a:solidFill>
                <a:latin typeface="Calibri" panose="020F0502020204030204" pitchFamily="34" charset="0"/>
                <a:ea typeface="Calibri" panose="020F0502020204030204" pitchFamily="34" charset="0"/>
                <a:cs typeface="+mj-cs"/>
              </a:rPr>
              <a:t>يوجد بعض الأخبار التي تحتاج كتابتها إلى التفصيل الدقيق والتركيز على معظم النقاط الهامة الموجودة في الخبر</a:t>
            </a:r>
            <a:r>
              <a:rPr lang="en-US" sz="2400" dirty="0" smtClean="0">
                <a:solidFill>
                  <a:srgbClr val="002060"/>
                </a:solidFill>
                <a:latin typeface="Calibri" panose="020F0502020204030204" pitchFamily="34" charset="0"/>
                <a:ea typeface="Calibri" panose="020F0502020204030204" pitchFamily="34" charset="0"/>
                <a:cs typeface="+mj-cs"/>
              </a:rPr>
              <a:t>.</a:t>
            </a:r>
            <a:r>
              <a:rPr lang="ar-EG" sz="1400" dirty="0" smtClean="0">
                <a:solidFill>
                  <a:srgbClr val="002060"/>
                </a:solidFill>
                <a:latin typeface="Calibri" panose="020F0502020204030204" pitchFamily="34" charset="0"/>
                <a:ea typeface="Calibri" panose="020F0502020204030204" pitchFamily="34" charset="0"/>
                <a:cs typeface="+mj-cs"/>
              </a:rPr>
              <a:t> </a:t>
            </a:r>
            <a:r>
              <a:rPr lang="ar-SA" sz="2400" dirty="0" smtClean="0">
                <a:solidFill>
                  <a:srgbClr val="002060"/>
                </a:solidFill>
                <a:latin typeface="Calibri" panose="020F0502020204030204" pitchFamily="34" charset="0"/>
                <a:ea typeface="Calibri" panose="020F0502020204030204" pitchFamily="34" charset="0"/>
                <a:cs typeface="+mj-cs"/>
              </a:rPr>
              <a:t>سواء </a:t>
            </a:r>
            <a:r>
              <a:rPr lang="ar-SA" sz="2400" dirty="0">
                <a:solidFill>
                  <a:srgbClr val="002060"/>
                </a:solidFill>
                <a:latin typeface="Calibri" panose="020F0502020204030204" pitchFamily="34" charset="0"/>
                <a:ea typeface="Calibri" panose="020F0502020204030204" pitchFamily="34" charset="0"/>
                <a:cs typeface="+mj-cs"/>
              </a:rPr>
              <a:t>كان هذا الخبر حدث مهم أو قضية، فالتقرير الصحفي يعمل على وصف الحدث الواقع بطريقة </a:t>
            </a:r>
            <a:r>
              <a:rPr lang="ar-SA" sz="2400" dirty="0" smtClean="0">
                <a:solidFill>
                  <a:srgbClr val="002060"/>
                </a:solidFill>
                <a:latin typeface="Calibri" panose="020F0502020204030204" pitchFamily="34" charset="0"/>
                <a:ea typeface="Calibri" panose="020F0502020204030204" pitchFamily="34" charset="0"/>
                <a:cs typeface="+mj-cs"/>
              </a:rPr>
              <a:t>تفصيلية</a:t>
            </a:r>
            <a:r>
              <a:rPr lang="ar-EG" sz="2400" dirty="0" smtClean="0">
                <a:solidFill>
                  <a:srgbClr val="002060"/>
                </a:solidFill>
                <a:latin typeface="Calibri" panose="020F0502020204030204" pitchFamily="34" charset="0"/>
                <a:ea typeface="Calibri" panose="020F0502020204030204" pitchFamily="34" charset="0"/>
                <a:cs typeface="+mj-cs"/>
              </a:rPr>
              <a:t>،</a:t>
            </a:r>
            <a:r>
              <a:rPr lang="en-US" sz="2400" dirty="0" smtClean="0">
                <a:solidFill>
                  <a:srgbClr val="002060"/>
                </a:solidFill>
                <a:latin typeface="Calibri" panose="020F0502020204030204" pitchFamily="34" charset="0"/>
                <a:ea typeface="Calibri" panose="020F0502020204030204" pitchFamily="34" charset="0"/>
                <a:cs typeface="+mj-cs"/>
              </a:rPr>
              <a:t> </a:t>
            </a:r>
            <a:r>
              <a:rPr lang="ar-SA" sz="2400" dirty="0" smtClean="0">
                <a:solidFill>
                  <a:srgbClr val="002060"/>
                </a:solidFill>
                <a:latin typeface="Calibri" panose="020F0502020204030204" pitchFamily="34" charset="0"/>
                <a:ea typeface="Calibri" panose="020F0502020204030204" pitchFamily="34" charset="0"/>
                <a:cs typeface="+mj-cs"/>
              </a:rPr>
              <a:t>وعرضها </a:t>
            </a:r>
            <a:r>
              <a:rPr lang="ar-SA" sz="2400" dirty="0">
                <a:solidFill>
                  <a:srgbClr val="002060"/>
                </a:solidFill>
                <a:latin typeface="Calibri" panose="020F0502020204030204" pitchFamily="34" charset="0"/>
                <a:ea typeface="Calibri" panose="020F0502020204030204" pitchFamily="34" charset="0"/>
                <a:cs typeface="+mj-cs"/>
              </a:rPr>
              <a:t>بشكل كامل وبطريقة </a:t>
            </a:r>
            <a:r>
              <a:rPr lang="ar-SA" sz="2400" dirty="0" smtClean="0">
                <a:solidFill>
                  <a:srgbClr val="002060"/>
                </a:solidFill>
                <a:latin typeface="Calibri" panose="020F0502020204030204" pitchFamily="34" charset="0"/>
                <a:ea typeface="Calibri" panose="020F0502020204030204" pitchFamily="34" charset="0"/>
                <a:cs typeface="+mj-cs"/>
              </a:rPr>
              <a:t>ديناميكية</a:t>
            </a:r>
            <a:r>
              <a:rPr lang="ar-EG" sz="2400" dirty="0" smtClean="0">
                <a:solidFill>
                  <a:srgbClr val="002060"/>
                </a:solidFill>
                <a:latin typeface="Calibri" panose="020F0502020204030204" pitchFamily="34" charset="0"/>
                <a:ea typeface="Calibri" panose="020F0502020204030204" pitchFamily="34" charset="0"/>
                <a:cs typeface="+mj-cs"/>
              </a:rPr>
              <a:t>.</a:t>
            </a:r>
          </a:p>
        </p:txBody>
      </p:sp>
      <p:sp>
        <p:nvSpPr>
          <p:cNvPr id="2" name="Rectangle: Rounded Corners 1">
            <a:extLst>
              <a:ext uri="{FF2B5EF4-FFF2-40B4-BE49-F238E27FC236}">
                <a16:creationId xmlns:a16="http://schemas.microsoft.com/office/drawing/2014/main" id="{300E3C06-4BB0-460C-930B-F3C6392665E3}"/>
              </a:ext>
            </a:extLst>
          </p:cNvPr>
          <p:cNvSpPr/>
          <p:nvPr/>
        </p:nvSpPr>
        <p:spPr>
          <a:xfrm>
            <a:off x="5345656" y="503791"/>
            <a:ext cx="4279897" cy="85634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pPr>
            <a:r>
              <a:rPr lang="en-US" sz="2400" b="1" kern="100" dirty="0" smtClean="0">
                <a:solidFill>
                  <a:srgbClr val="002060"/>
                </a:solidFill>
                <a:latin typeface="Adobe Caslon Pro"/>
                <a:ea typeface="Calibri" panose="020F0502020204030204" pitchFamily="34" charset="0"/>
                <a:cs typeface="Arial" panose="020B0604020202020204" pitchFamily="34" charset="0"/>
              </a:rPr>
              <a:t>1</a:t>
            </a:r>
            <a:r>
              <a:rPr lang="ar-EG" sz="2400" kern="1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EG" sz="2400" b="1" kern="100" dirty="0" smtClean="0">
                <a:solidFill>
                  <a:srgbClr val="002060"/>
                </a:solidFill>
                <a:latin typeface="Calibri" panose="020F0502020204030204" pitchFamily="34" charset="0"/>
                <a:ea typeface="Calibri" panose="020F0502020204030204" pitchFamily="34" charset="0"/>
                <a:cs typeface="Arial" panose="020B0604020202020204" pitchFamily="34" charset="0"/>
              </a:rPr>
              <a:t>مفهوم التقرير الصحفي</a:t>
            </a:r>
            <a:endParaRPr lang="en-US" sz="2400" b="1"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E3538382-6877-4D4B-A9BB-81B03268B330}"/>
              </a:ext>
            </a:extLst>
          </p:cNvPr>
          <p:cNvSpPr/>
          <p:nvPr/>
        </p:nvSpPr>
        <p:spPr>
          <a:xfrm flipV="1">
            <a:off x="496495" y="263761"/>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D3E24F5F-8C0C-429A-880B-E216696EC58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6397" y="257833"/>
            <a:ext cx="1963162" cy="91666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397" y="1554445"/>
            <a:ext cx="4256435" cy="39053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0309739"/>
      </p:ext>
    </p:extLst>
  </p:cSld>
  <p:clrMapOvr>
    <a:masterClrMapping/>
  </p:clrMapOvr>
  <p:transition spd="slow">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5578519" y="6187083"/>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a:t>
            </a:r>
            <a:r>
              <a:rPr lang="en-US" sz="2400" b="1" dirty="0">
                <a:solidFill>
                  <a:srgbClr val="002060"/>
                </a:solidFill>
                <a:latin typeface="Times New Roman" panose="02020603050405020304" pitchFamily="18" charset="0"/>
                <a:cs typeface="Times New Roman" panose="02020603050405020304" pitchFamily="18" charset="0"/>
              </a:rPr>
              <a:t>5</a:t>
            </a:r>
            <a:r>
              <a:rPr lang="en-US" sz="2400" b="1" dirty="0" smtClean="0">
                <a:solidFill>
                  <a:srgbClr val="002060"/>
                </a:solidFill>
                <a:latin typeface="Times New Roman" panose="02020603050405020304" pitchFamily="18" charset="0"/>
                <a:cs typeface="Times New Roman" panose="02020603050405020304" pitchFamily="18" charset="0"/>
              </a:rPr>
              <a:t>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733805" y="6396335"/>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117211" y="6078020"/>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2019344" y="1562344"/>
            <a:ext cx="7969010" cy="3592559"/>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20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والتقرير الصحفي يأخذ القضية أو الحدث من كل الجوانب الجوهرية عن طريق الزمان والمكان</a:t>
            </a:r>
            <a:r>
              <a:rPr lang="en-US" sz="2400" dirty="0">
                <a:solidFill>
                  <a:srgbClr val="002060"/>
                </a:solidFill>
                <a:latin typeface="Calibri" panose="020F0502020204030204" pitchFamily="34" charset="0"/>
                <a:ea typeface="Calibri" panose="020F0502020204030204" pitchFamily="34" charset="0"/>
              </a:rPr>
              <a:t>.</a:t>
            </a:r>
            <a:r>
              <a:rPr lang="ar-EG" sz="1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بالإضافة إلى عمل شرح تفصيلي لحدوث تلك القضية بشكل واضح وسليم</a:t>
            </a:r>
            <a:r>
              <a:rPr lang="en-US" sz="2400" dirty="0">
                <a:solidFill>
                  <a:srgbClr val="002060"/>
                </a:solidFill>
                <a:latin typeface="Calibri" panose="020F0502020204030204" pitchFamily="34" charset="0"/>
                <a:ea typeface="Calibri" panose="020F0502020204030204" pitchFamily="34" charset="0"/>
              </a:rPr>
              <a:t>.</a:t>
            </a:r>
            <a:r>
              <a:rPr lang="ar-EG" sz="1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وبلغة سهلة تساعد على جذب انتباه القارئ لكي يقوم بقراءة القضية بالكامل</a:t>
            </a:r>
            <a:r>
              <a:rPr lang="en-US" sz="2400" dirty="0">
                <a:solidFill>
                  <a:srgbClr val="002060"/>
                </a:solidFill>
                <a:latin typeface="Calibri" panose="020F0502020204030204" pitchFamily="34" charset="0"/>
                <a:ea typeface="Calibri" panose="020F0502020204030204" pitchFamily="34" charset="0"/>
              </a:rPr>
              <a:t>.</a:t>
            </a:r>
            <a:endParaRPr lang="en-US" sz="1400" dirty="0">
              <a:solidFill>
                <a:srgbClr val="002060"/>
              </a:solidFill>
              <a:latin typeface="Calibri" panose="020F0502020204030204" pitchFamily="34" charset="0"/>
              <a:ea typeface="Calibri" panose="020F0502020204030204" pitchFamily="34" charset="0"/>
            </a:endParaRP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70027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81662" y="6102551"/>
            <a:ext cx="1194441"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281145" y="6083850"/>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No : </a:t>
            </a: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5</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3069646" y="722583"/>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188C2CC5-43D6-4D8D-87AD-B68B86A67F67}"/>
              </a:ext>
            </a:extLst>
          </p:cNvPr>
          <p:cNvSpPr/>
          <p:nvPr/>
        </p:nvSpPr>
        <p:spPr>
          <a:xfrm>
            <a:off x="3507223" y="1160569"/>
            <a:ext cx="7961966" cy="5240196"/>
          </a:xfrm>
          <a:prstGeom prst="roundRect">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spc="-25" dirty="0" smtClean="0">
                <a:solidFill>
                  <a:srgbClr val="002060"/>
                </a:solidFill>
                <a:latin typeface="Calibri" panose="020F0502020204030204" pitchFamily="34" charset="0"/>
                <a:ea typeface="Times New Roman" panose="02020603050405020304" pitchFamily="18" charset="0"/>
              </a:rPr>
              <a:t>        </a:t>
            </a:r>
            <a:r>
              <a:rPr lang="ar-SA" sz="2400" spc="-25" dirty="0" smtClean="0">
                <a:solidFill>
                  <a:srgbClr val="002060"/>
                </a:solidFill>
                <a:latin typeface="Calibri" panose="020F0502020204030204" pitchFamily="34" charset="0"/>
                <a:ea typeface="Times New Roman" panose="02020603050405020304" pitchFamily="18" charset="0"/>
              </a:rPr>
              <a:t>يراعي </a:t>
            </a:r>
            <a:r>
              <a:rPr lang="ar-SA" sz="2400" spc="-25" dirty="0">
                <a:solidFill>
                  <a:srgbClr val="002060"/>
                </a:solidFill>
                <a:latin typeface="Calibri" panose="020F0502020204030204" pitchFamily="34" charset="0"/>
                <a:ea typeface="Times New Roman" panose="02020603050405020304" pitchFamily="18" charset="0"/>
              </a:rPr>
              <a:t>أي تقرير صحفي في عرضه الإجابة عن تساؤلات ستة في صدد تغطية أبعاد الحدث، وهي "متى؟ وأين؟ ومن؟ وكيف؟ وماذا؟ ولماذا؟"، فلكل واحد من هذه الأسئلة دلالة محددة؛ "متى" تدل على الزمان، و"أين" تدل على المكان، و"من" تدل على الأطراف الفاعلة، و"ماذا" تدل على نوع الحدث، و"كيف" تدل على كيفية وقوع الحدث، و"لماذا" تدل على أسباب الحدث</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spc="-25" dirty="0" smtClean="0">
                <a:solidFill>
                  <a:srgbClr val="002060"/>
                </a:solidFill>
                <a:latin typeface="Calibri" panose="020F0502020204030204" pitchFamily="34" charset="0"/>
                <a:ea typeface="Times New Roman" panose="02020603050405020304" pitchFamily="18" charset="0"/>
              </a:rPr>
              <a:t>       </a:t>
            </a:r>
            <a:r>
              <a:rPr lang="ar-SA" sz="2400" spc="-25" dirty="0" smtClean="0">
                <a:solidFill>
                  <a:srgbClr val="002060"/>
                </a:solidFill>
                <a:latin typeface="Calibri" panose="020F0502020204030204" pitchFamily="34" charset="0"/>
                <a:ea typeface="Times New Roman" panose="02020603050405020304" pitchFamily="18" charset="0"/>
              </a:rPr>
              <a:t>عند </a:t>
            </a:r>
            <a:r>
              <a:rPr lang="ar-SA" sz="2400" spc="-25" dirty="0">
                <a:solidFill>
                  <a:srgbClr val="002060"/>
                </a:solidFill>
                <a:latin typeface="Calibri" panose="020F0502020204030204" pitchFamily="34" charset="0"/>
                <a:ea typeface="Times New Roman" panose="02020603050405020304" pitchFamily="18" charset="0"/>
              </a:rPr>
              <a:t>الإجابة عن هذه التساؤلات بطريقة ديناميكية موثقة بأدلة من </a:t>
            </a:r>
            <a:r>
              <a:rPr lang="ar-SA" sz="2400" spc="-25" dirty="0" smtClean="0">
                <a:solidFill>
                  <a:srgbClr val="002060"/>
                </a:solidFill>
                <a:latin typeface="Calibri" panose="020F0502020204030204" pitchFamily="34" charset="0"/>
                <a:ea typeface="Times New Roman" panose="02020603050405020304" pitchFamily="18" charset="0"/>
              </a:rPr>
              <a:t>أقو</a:t>
            </a:r>
            <a:r>
              <a:rPr lang="ar-EG" sz="2400" spc="-25" dirty="0">
                <a:solidFill>
                  <a:srgbClr val="002060"/>
                </a:solidFill>
                <a:latin typeface="Calibri" panose="020F0502020204030204" pitchFamily="34" charset="0"/>
                <a:ea typeface="Times New Roman" panose="02020603050405020304" pitchFamily="18" charset="0"/>
              </a:rPr>
              <a:t>ا</a:t>
            </a:r>
            <a:r>
              <a:rPr lang="ar-SA" sz="2400" spc="-25" dirty="0" smtClean="0">
                <a:solidFill>
                  <a:srgbClr val="002060"/>
                </a:solidFill>
                <a:latin typeface="Calibri" panose="020F0502020204030204" pitchFamily="34" charset="0"/>
                <a:ea typeface="Times New Roman" panose="02020603050405020304" pitchFamily="18" charset="0"/>
              </a:rPr>
              <a:t>ل </a:t>
            </a:r>
            <a:r>
              <a:rPr lang="ar-SA" sz="2400" spc="-25" dirty="0">
                <a:solidFill>
                  <a:srgbClr val="002060"/>
                </a:solidFill>
                <a:latin typeface="Calibri" panose="020F0502020204030204" pitchFamily="34" charset="0"/>
                <a:ea typeface="Times New Roman" panose="02020603050405020304" pitchFamily="18" charset="0"/>
              </a:rPr>
              <a:t>الأشخاص المعنيين نكون قد صنعنا تقريراً صحفياً جيداً</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EG" sz="2400"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بشرط استخدامنا لأسلوب بسيط وجذاب للقارئ</a:t>
            </a:r>
            <a:r>
              <a:rPr lang="en-US" u="sng" dirty="0">
                <a:solidFill>
                  <a:srgbClr val="002060"/>
                </a:solidFill>
              </a:rPr>
              <a:t> </a:t>
            </a:r>
            <a:r>
              <a:rPr lang="ar-SA" sz="2400" spc="-25" dirty="0">
                <a:solidFill>
                  <a:srgbClr val="002060"/>
                </a:solidFill>
                <a:latin typeface="Calibri" panose="020F0502020204030204" pitchFamily="34" charset="0"/>
                <a:ea typeface="Times New Roman" panose="02020603050405020304" pitchFamily="18" charset="0"/>
              </a:rPr>
              <a:t>معتمد على الجمل القصيرة والواضحة ومرفق بوجهة نظر الكاتب في ختام القول</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16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4747F8BA-6199-411A-9CD0-250499275D62}"/>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pic>
        <p:nvPicPr>
          <p:cNvPr id="6" name="Picture 5"/>
          <p:cNvPicPr>
            <a:picLocks noChangeAspect="1"/>
          </p:cNvPicPr>
          <p:nvPr/>
        </p:nvPicPr>
        <p:blipFill>
          <a:blip r:embed="rId3"/>
          <a:stretch>
            <a:fillRect/>
          </a:stretch>
        </p:blipFill>
        <p:spPr>
          <a:xfrm>
            <a:off x="281662" y="1326815"/>
            <a:ext cx="3112553" cy="40290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56421663"/>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9669116" y="5054937"/>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No:5 </a:t>
            </a:r>
            <a:endParaRPr lang="en-US" sz="24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257183" y="244132"/>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88827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6101434" y="6308346"/>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274319" y="1397534"/>
            <a:ext cx="8851510" cy="483243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spcAft>
                <a:spcPts val="800"/>
              </a:spcAft>
            </a:pPr>
            <a:r>
              <a:rPr lang="ar-EG" sz="2400" dirty="0">
                <a:solidFill>
                  <a:srgbClr val="002060"/>
                </a:solidFill>
                <a:latin typeface="Calibri" panose="020F0502020204030204" pitchFamily="34" charset="0"/>
                <a:ea typeface="Calibri" panose="020F0502020204030204" pitchFamily="34" charset="0"/>
              </a:rPr>
              <a:t>التقرير الصحفي والخبر الصحفي هما نوعان مختلفان من الأشكال الصحفية التي تستخدم في وسائل الإعلام المطبوعة والمتعددة الوسائط. وعلى الرغم من أنهما قد يشتركان في الهدف العام وهو نقل المعلومات والأحداث الجديدة، إلا أنهما يختلفان في الطريقة التي يتم بها تقديم الأخبار وتنظيم المعلومات. إليك الفروق الرئيسية بينهما</a:t>
            </a:r>
            <a:r>
              <a:rPr lang="ar-EG" sz="2400" dirty="0" smtClean="0">
                <a:solidFill>
                  <a:srgbClr val="002060"/>
                </a:solidFill>
                <a:latin typeface="Calibri" panose="020F0502020204030204" pitchFamily="34" charset="0"/>
                <a:ea typeface="Calibri" panose="020F0502020204030204" pitchFamily="34" charset="0"/>
              </a:rPr>
              <a:t>:</a:t>
            </a:r>
            <a:endParaRPr lang="ar-EG" sz="2400" dirty="0">
              <a:solidFill>
                <a:srgbClr val="002060"/>
              </a:solidFill>
              <a:latin typeface="Calibri" panose="020F0502020204030204" pitchFamily="34" charset="0"/>
              <a:ea typeface="Calibri" panose="020F0502020204030204" pitchFamily="34" charset="0"/>
            </a:endParaRPr>
          </a:p>
          <a:p>
            <a:pPr marL="342900" indent="-342900" algn="justLow" rtl="1">
              <a:spcAft>
                <a:spcPts val="800"/>
              </a:spcAft>
              <a:buFont typeface="Wingdings" panose="05000000000000000000" pitchFamily="2" charset="2"/>
              <a:buChar char="Ø"/>
            </a:pPr>
            <a:r>
              <a:rPr lang="ar-EG" sz="2400" b="1" dirty="0" smtClean="0">
                <a:solidFill>
                  <a:srgbClr val="002060"/>
                </a:solidFill>
                <a:latin typeface="Calibri" panose="020F0502020204030204" pitchFamily="34" charset="0"/>
                <a:ea typeface="Calibri" panose="020F0502020204030204" pitchFamily="34" charset="0"/>
              </a:rPr>
              <a:t>الخبر </a:t>
            </a:r>
            <a:r>
              <a:rPr lang="ar-EG" sz="2400" b="1" dirty="0">
                <a:solidFill>
                  <a:srgbClr val="002060"/>
                </a:solidFill>
                <a:latin typeface="Calibri" panose="020F0502020204030204" pitchFamily="34" charset="0"/>
                <a:ea typeface="Calibri" panose="020F0502020204030204" pitchFamily="34" charset="0"/>
              </a:rPr>
              <a:t>الصحفي </a:t>
            </a:r>
            <a:endParaRPr lang="ar-EG" sz="2400" b="1" dirty="0" smtClean="0">
              <a:solidFill>
                <a:srgbClr val="002060"/>
              </a:solidFill>
              <a:latin typeface="Calibri" panose="020F0502020204030204" pitchFamily="34" charset="0"/>
              <a:ea typeface="Calibri" panose="020F0502020204030204" pitchFamily="34" charset="0"/>
            </a:endParaRPr>
          </a:p>
          <a:p>
            <a:pPr algn="justLow" rtl="1">
              <a:spcAft>
                <a:spcPts val="800"/>
              </a:spcAft>
            </a:pP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EG" sz="2400" dirty="0" smtClean="0">
                <a:solidFill>
                  <a:srgbClr val="002060"/>
                </a:solidFill>
                <a:latin typeface="Calibri" panose="020F0502020204030204" pitchFamily="34" charset="0"/>
                <a:ea typeface="Calibri" panose="020F0502020204030204" pitchFamily="34" charset="0"/>
              </a:rPr>
              <a:t>يقدم </a:t>
            </a:r>
            <a:r>
              <a:rPr lang="ar-EG" sz="2400" dirty="0">
                <a:solidFill>
                  <a:srgbClr val="002060"/>
                </a:solidFill>
                <a:latin typeface="Calibri" panose="020F0502020204030204" pitchFamily="34" charset="0"/>
                <a:ea typeface="Calibri" panose="020F0502020204030204" pitchFamily="34" charset="0"/>
              </a:rPr>
              <a:t>الأحداث والمعلومات بشكل مباشر ومختصر.</a:t>
            </a:r>
          </a:p>
          <a:p>
            <a:pPr algn="justLow" rtl="1">
              <a:spcAft>
                <a:spcPts val="800"/>
              </a:spcAft>
            </a:pPr>
            <a:r>
              <a:rPr lang="ar-EG" sz="2400" dirty="0">
                <a:solidFill>
                  <a:srgbClr val="002060"/>
                </a:solidFill>
                <a:latin typeface="Calibri" panose="020F0502020204030204" pitchFamily="34" charset="0"/>
                <a:ea typeface="Calibri" panose="020F0502020204030204" pitchFamily="34" charset="0"/>
              </a:rPr>
              <a:t>   - غالبًا ما يتم تنظيم الخبر الصحفي بحيث يتضمن المعلومات الرئيسية في الجزء الأول من الخبر، وتتبعه التفاصيل الإضافية في الأجزاء التالية.</a:t>
            </a:r>
          </a:p>
          <a:p>
            <a:pPr algn="justLow" rtl="1">
              <a:spcAft>
                <a:spcPts val="800"/>
              </a:spcAft>
            </a:pPr>
            <a:r>
              <a:rPr lang="ar-EG" sz="2400" dirty="0">
                <a:solidFill>
                  <a:srgbClr val="002060"/>
                </a:solidFill>
                <a:latin typeface="Calibri" panose="020F0502020204030204" pitchFamily="34" charset="0"/>
                <a:ea typeface="Calibri" panose="020F0502020204030204" pitchFamily="34" charset="0"/>
              </a:rPr>
              <a:t>   - يتميز بالموضوعية والتوجيه الواضح للمعلومات.</a:t>
            </a:r>
          </a:p>
          <a:p>
            <a:pPr algn="justLow" rtl="1">
              <a:spcAft>
                <a:spcPts val="800"/>
              </a:spcAft>
            </a:pPr>
            <a:r>
              <a:rPr lang="ar-EG" sz="2400" dirty="0">
                <a:solidFill>
                  <a:srgbClr val="002060"/>
                </a:solidFill>
                <a:latin typeface="Calibri" panose="020F0502020204030204" pitchFamily="34" charset="0"/>
                <a:ea typeface="Calibri" panose="020F0502020204030204" pitchFamily="34" charset="0"/>
              </a:rPr>
              <a:t>   - غالبًا ما يكون الخبر الصحفي مكتوبًا بأسلوب مباشر وواضح، مع تجنب التعبيرات الشخصية والتقديرات</a:t>
            </a:r>
            <a:r>
              <a:rPr lang="ar-EG" sz="2400" dirty="0" smtClean="0">
                <a:solidFill>
                  <a:srgbClr val="002060"/>
                </a:solidFill>
                <a:latin typeface="Calibri" panose="020F0502020204030204" pitchFamily="34" charset="0"/>
                <a:ea typeface="Calibri" panose="020F0502020204030204" pitchFamily="34" charset="0"/>
              </a:rPr>
              <a:t>.</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Diagonal Corners Rounded 2">
            <a:extLst>
              <a:ext uri="{FF2B5EF4-FFF2-40B4-BE49-F238E27FC236}">
                <a16:creationId xmlns:a16="http://schemas.microsoft.com/office/drawing/2014/main" id="{928B8C05-D010-4E6E-80C6-7AA4B6B96093}"/>
              </a:ext>
            </a:extLst>
          </p:cNvPr>
          <p:cNvSpPr/>
          <p:nvPr/>
        </p:nvSpPr>
        <p:spPr>
          <a:xfrm>
            <a:off x="3094967" y="647238"/>
            <a:ext cx="5033908" cy="639463"/>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en-US" sz="2400" b="1" kern="100" dirty="0" smtClean="0">
                <a:solidFill>
                  <a:srgbClr val="002060"/>
                </a:solidFill>
                <a:latin typeface="Calibri" panose="020F0502020204030204" pitchFamily="34" charset="0"/>
                <a:ea typeface="Calibri" panose="020F0502020204030204" pitchFamily="34" charset="0"/>
                <a:cs typeface="+mj-cs"/>
              </a:rPr>
              <a:t>2</a:t>
            </a:r>
            <a:r>
              <a:rPr lang="ar-EG" sz="2400" b="1" kern="100" dirty="0" smtClean="0">
                <a:solidFill>
                  <a:srgbClr val="002060"/>
                </a:solidFill>
                <a:latin typeface="Calibri" panose="020F0502020204030204" pitchFamily="34" charset="0"/>
                <a:ea typeface="Calibri" panose="020F0502020204030204" pitchFamily="34" charset="0"/>
                <a:cs typeface="+mj-cs"/>
              </a:rPr>
              <a:t>. الفرق بين التقرير الصحفي، والخبر الصحفي</a:t>
            </a:r>
            <a:endParaRPr lang="en-US" sz="2400" b="1" kern="100" dirty="0">
              <a:solidFill>
                <a:srgbClr val="002060"/>
              </a:solidFill>
              <a:effectLst/>
              <a:latin typeface="Calibri" panose="020F0502020204030204" pitchFamily="34" charset="0"/>
              <a:ea typeface="Calibri" panose="020F0502020204030204" pitchFamily="34" charset="0"/>
              <a:cs typeface="+mj-cs"/>
            </a:endParaRPr>
          </a:p>
        </p:txBody>
      </p:sp>
      <p:pic>
        <p:nvPicPr>
          <p:cNvPr id="11" name="Picture Placeholder 4">
            <a:extLst>
              <a:ext uri="{FF2B5EF4-FFF2-40B4-BE49-F238E27FC236}">
                <a16:creationId xmlns:a16="http://schemas.microsoft.com/office/drawing/2014/main" id="{E803B878-562E-40F8-8EF9-D5A435F2D7CE}"/>
              </a:ext>
            </a:extLst>
          </p:cNvPr>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t="12315" b="12315"/>
          <a:stretch/>
        </p:blipFill>
        <p:spPr>
          <a:xfrm>
            <a:off x="9290055" y="1135680"/>
            <a:ext cx="2703922" cy="30175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808236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9698701" y="5700799"/>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No:5 </a:t>
            </a:r>
            <a:endParaRPr lang="en-US" sz="24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257183" y="244132"/>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88827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6101434" y="6308346"/>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235131" y="1397534"/>
            <a:ext cx="8825384" cy="483243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spcAft>
                <a:spcPts val="800"/>
              </a:spcAft>
              <a:buFont typeface="Wingdings" panose="05000000000000000000" pitchFamily="2" charset="2"/>
              <a:buChar char="Ø"/>
            </a:pPr>
            <a:r>
              <a:rPr lang="ar-EG" sz="2400" b="1" dirty="0" smtClean="0">
                <a:solidFill>
                  <a:srgbClr val="002060"/>
                </a:solidFill>
                <a:latin typeface="Calibri" panose="020F0502020204030204" pitchFamily="34" charset="0"/>
                <a:ea typeface="Calibri" panose="020F0502020204030204" pitchFamily="34" charset="0"/>
              </a:rPr>
              <a:t>بينما التقرير </a:t>
            </a:r>
            <a:r>
              <a:rPr lang="ar-EG" sz="2400" b="1" dirty="0">
                <a:solidFill>
                  <a:srgbClr val="002060"/>
                </a:solidFill>
                <a:latin typeface="Calibri" panose="020F0502020204030204" pitchFamily="34" charset="0"/>
                <a:ea typeface="Calibri" panose="020F0502020204030204" pitchFamily="34" charset="0"/>
              </a:rPr>
              <a:t>الصحفي </a:t>
            </a:r>
            <a:endParaRPr lang="ar-EG" sz="2400" b="1" dirty="0" smtClean="0">
              <a:solidFill>
                <a:srgbClr val="002060"/>
              </a:solidFill>
              <a:latin typeface="Calibri" panose="020F0502020204030204" pitchFamily="34" charset="0"/>
              <a:ea typeface="Calibri" panose="020F0502020204030204" pitchFamily="34" charset="0"/>
            </a:endParaRPr>
          </a:p>
          <a:p>
            <a:pPr algn="justLow" rtl="1">
              <a:spcAft>
                <a:spcPts val="800"/>
              </a:spcAft>
            </a:pP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EG" sz="2400" dirty="0" smtClean="0">
                <a:solidFill>
                  <a:srgbClr val="002060"/>
                </a:solidFill>
                <a:latin typeface="Calibri" panose="020F0502020204030204" pitchFamily="34" charset="0"/>
                <a:ea typeface="Calibri" panose="020F0502020204030204" pitchFamily="34" charset="0"/>
              </a:rPr>
              <a:t>قد </a:t>
            </a:r>
            <a:r>
              <a:rPr lang="ar-EG" sz="2400" dirty="0">
                <a:solidFill>
                  <a:srgbClr val="002060"/>
                </a:solidFill>
                <a:latin typeface="Calibri" panose="020F0502020204030204" pitchFamily="34" charset="0"/>
                <a:ea typeface="Calibri" panose="020F0502020204030204" pitchFamily="34" charset="0"/>
              </a:rPr>
              <a:t>يكون أكثر تفصيلاً وشمولاً من الخبر الصحفي.</a:t>
            </a:r>
          </a:p>
          <a:p>
            <a:pPr algn="justLow" rtl="1">
              <a:spcAft>
                <a:spcPts val="800"/>
              </a:spcAft>
            </a:pPr>
            <a:r>
              <a:rPr lang="ar-EG" sz="2400" dirty="0">
                <a:solidFill>
                  <a:srgbClr val="002060"/>
                </a:solidFill>
                <a:latin typeface="Calibri" panose="020F0502020204030204" pitchFamily="34" charset="0"/>
                <a:ea typeface="Calibri" panose="020F0502020204030204" pitchFamily="34" charset="0"/>
              </a:rPr>
              <a:t>   - يقدم التقرير الصحفي تحليلًا أعمق للأحداث والظروف المحيطة بها، وقد يشمل آراء الخبراء أو التعليقات.</a:t>
            </a:r>
          </a:p>
          <a:p>
            <a:pPr algn="justLow" rtl="1">
              <a:spcAft>
                <a:spcPts val="800"/>
              </a:spcAft>
            </a:pPr>
            <a:r>
              <a:rPr lang="ar-EG" sz="2400" dirty="0">
                <a:solidFill>
                  <a:srgbClr val="002060"/>
                </a:solidFill>
                <a:latin typeface="Calibri" panose="020F0502020204030204" pitchFamily="34" charset="0"/>
                <a:ea typeface="Calibri" panose="020F0502020204030204" pitchFamily="34" charset="0"/>
              </a:rPr>
              <a:t>   - غالبًا ما يحتوي التقرير الصحفي على مزيد من البيانات </a:t>
            </a:r>
            <a:r>
              <a:rPr lang="ar-EG" sz="2400" dirty="0" smtClean="0">
                <a:solidFill>
                  <a:srgbClr val="002060"/>
                </a:solidFill>
                <a:latin typeface="Calibri" panose="020F0502020204030204" pitchFamily="34" charset="0"/>
                <a:ea typeface="Calibri" panose="020F0502020204030204" pitchFamily="34" charset="0"/>
              </a:rPr>
              <a:t>والإحصائيات </a:t>
            </a:r>
            <a:r>
              <a:rPr lang="ar-EG" sz="2400" dirty="0">
                <a:solidFill>
                  <a:srgbClr val="002060"/>
                </a:solidFill>
                <a:latin typeface="Calibri" panose="020F0502020204030204" pitchFamily="34" charset="0"/>
                <a:ea typeface="Calibri" panose="020F0502020204030204" pitchFamily="34" charset="0"/>
              </a:rPr>
              <a:t>لدعم المعلومات المقدمة.</a:t>
            </a:r>
          </a:p>
          <a:p>
            <a:pPr algn="justLow" rtl="1">
              <a:spcAft>
                <a:spcPts val="800"/>
              </a:spcAft>
            </a:pPr>
            <a:r>
              <a:rPr lang="ar-EG" sz="2400" dirty="0">
                <a:solidFill>
                  <a:srgbClr val="002060"/>
                </a:solidFill>
                <a:latin typeface="Calibri" panose="020F0502020204030204" pitchFamily="34" charset="0"/>
                <a:ea typeface="Calibri" panose="020F0502020204030204" pitchFamily="34" charset="0"/>
              </a:rPr>
              <a:t>   - قد يشمل التقرير الصحفي على تحقيقات مطولة أو تحقيقات خاصة تتطلب وقتًا أطول للتحضير والكتابة</a:t>
            </a:r>
            <a:r>
              <a:rPr lang="ar-EG" sz="2400" dirty="0" smtClean="0">
                <a:solidFill>
                  <a:srgbClr val="002060"/>
                </a:solidFill>
                <a:latin typeface="Calibri" panose="020F0502020204030204" pitchFamily="34" charset="0"/>
                <a:ea typeface="Calibri" panose="020F0502020204030204" pitchFamily="34" charset="0"/>
              </a:rPr>
              <a:t>.</a:t>
            </a:r>
            <a:endParaRPr lang="ar-EG" sz="2400" dirty="0">
              <a:solidFill>
                <a:srgbClr val="002060"/>
              </a:solidFill>
              <a:latin typeface="Calibri" panose="020F0502020204030204" pitchFamily="34" charset="0"/>
              <a:ea typeface="Calibri" panose="020F0502020204030204" pitchFamily="34" charset="0"/>
            </a:endParaRPr>
          </a:p>
          <a:p>
            <a:pPr algn="justLow" rtl="1">
              <a:spcAft>
                <a:spcPts val="800"/>
              </a:spcAft>
            </a:pPr>
            <a:r>
              <a:rPr lang="ar-EG" sz="2400" dirty="0">
                <a:solidFill>
                  <a:srgbClr val="002060"/>
                </a:solidFill>
                <a:latin typeface="Calibri" panose="020F0502020204030204" pitchFamily="34" charset="0"/>
                <a:ea typeface="Calibri" panose="020F0502020204030204" pitchFamily="34" charset="0"/>
              </a:rPr>
              <a:t>بشكل عام، يمكن القول إن الخبر الصحفي يركز بشكل أساسي على تقديم المعلومات بشكل سريع ومباشر، في حين يعطي التقرير الصحفي مزيدًا من العمق والتحليل للأحداث والقضايا.</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Diagonal Corners Rounded 2">
            <a:extLst>
              <a:ext uri="{FF2B5EF4-FFF2-40B4-BE49-F238E27FC236}">
                <a16:creationId xmlns:a16="http://schemas.microsoft.com/office/drawing/2014/main" id="{928B8C05-D010-4E6E-80C6-7AA4B6B96093}"/>
              </a:ext>
            </a:extLst>
          </p:cNvPr>
          <p:cNvSpPr/>
          <p:nvPr/>
        </p:nvSpPr>
        <p:spPr>
          <a:xfrm>
            <a:off x="3094967" y="647238"/>
            <a:ext cx="5033908" cy="639463"/>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en-US" sz="2400" b="1" kern="100" dirty="0" smtClean="0">
                <a:solidFill>
                  <a:srgbClr val="002060"/>
                </a:solidFill>
                <a:latin typeface="Calibri" panose="020F0502020204030204" pitchFamily="34" charset="0"/>
                <a:ea typeface="Calibri" panose="020F0502020204030204" pitchFamily="34" charset="0"/>
                <a:cs typeface="+mj-cs"/>
              </a:rPr>
              <a:t>2</a:t>
            </a:r>
            <a:r>
              <a:rPr lang="ar-EG" sz="2400" b="1" kern="100" dirty="0" smtClean="0">
                <a:solidFill>
                  <a:srgbClr val="002060"/>
                </a:solidFill>
                <a:latin typeface="Calibri" panose="020F0502020204030204" pitchFamily="34" charset="0"/>
                <a:ea typeface="Calibri" panose="020F0502020204030204" pitchFamily="34" charset="0"/>
                <a:cs typeface="+mj-cs"/>
              </a:rPr>
              <a:t>. الفرق بين التقرير الصحفي، والخبر الصحفي</a:t>
            </a:r>
            <a:endParaRPr lang="en-US" sz="2400" b="1" kern="100" dirty="0">
              <a:solidFill>
                <a:srgbClr val="002060"/>
              </a:solidFill>
              <a:effectLst/>
              <a:latin typeface="Calibri" panose="020F0502020204030204" pitchFamily="34" charset="0"/>
              <a:ea typeface="Calibri" panose="020F0502020204030204" pitchFamily="34" charset="0"/>
              <a:cs typeface="+mj-cs"/>
            </a:endParaRPr>
          </a:p>
        </p:txBody>
      </p:sp>
      <p:pic>
        <p:nvPicPr>
          <p:cNvPr id="5" name="Picture 4"/>
          <p:cNvPicPr>
            <a:picLocks noChangeAspect="1"/>
          </p:cNvPicPr>
          <p:nvPr/>
        </p:nvPicPr>
        <p:blipFill>
          <a:blip r:embed="rId6"/>
          <a:stretch>
            <a:fillRect/>
          </a:stretch>
        </p:blipFill>
        <p:spPr>
          <a:xfrm>
            <a:off x="9060515" y="1397534"/>
            <a:ext cx="2981202" cy="7638950"/>
          </a:xfrm>
          <a:prstGeom prst="rect">
            <a:avLst/>
          </a:prstGeom>
        </p:spPr>
      </p:pic>
    </p:spTree>
    <p:extLst>
      <p:ext uri="{BB962C8B-B14F-4D97-AF65-F5344CB8AC3E}">
        <p14:creationId xmlns:p14="http://schemas.microsoft.com/office/powerpoint/2010/main" val="42191404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9773619" y="4297292"/>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No:5 </a:t>
            </a:r>
            <a:endParaRPr lang="en-US" sz="24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257183" y="244132"/>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88827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6101434" y="6308346"/>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3814354" y="1475914"/>
            <a:ext cx="5285350" cy="391149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rPr>
              <a:t>الحوار الصحفي يعتمد على عمل لقاء بين المحرر الصحفي وصاحب الحدث أو </a:t>
            </a:r>
            <a:r>
              <a:rPr lang="ar-SA" sz="2400" dirty="0" smtClean="0">
                <a:solidFill>
                  <a:srgbClr val="002060"/>
                </a:solidFill>
                <a:latin typeface="Calibri" panose="020F0502020204030204" pitchFamily="34" charset="0"/>
                <a:ea typeface="Calibri" panose="020F0502020204030204" pitchFamily="34" charset="0"/>
              </a:rPr>
              <a:t>القضية</a:t>
            </a: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rPr>
              <a:t>لكن التقرير الصحفي </a:t>
            </a:r>
            <a:r>
              <a:rPr lang="ar-EG" sz="2400" smtClean="0">
                <a:solidFill>
                  <a:srgbClr val="002060"/>
                </a:solidFill>
                <a:latin typeface="Calibri" panose="020F0502020204030204" pitchFamily="34" charset="0"/>
                <a:ea typeface="Calibri" panose="020F0502020204030204" pitchFamily="34" charset="0"/>
              </a:rPr>
              <a:t>قد </a:t>
            </a:r>
            <a:r>
              <a:rPr lang="ar-SA" sz="2400" smtClean="0">
                <a:solidFill>
                  <a:srgbClr val="002060"/>
                </a:solidFill>
                <a:latin typeface="Calibri" panose="020F0502020204030204" pitchFamily="34" charset="0"/>
                <a:ea typeface="Calibri" panose="020F0502020204030204" pitchFamily="34" charset="0"/>
              </a:rPr>
              <a:t>لا </a:t>
            </a:r>
            <a:r>
              <a:rPr lang="ar-SA" sz="2400" dirty="0">
                <a:solidFill>
                  <a:srgbClr val="002060"/>
                </a:solidFill>
                <a:latin typeface="Calibri" panose="020F0502020204030204" pitchFamily="34" charset="0"/>
                <a:ea typeface="Calibri" panose="020F0502020204030204" pitchFamily="34" charset="0"/>
              </a:rPr>
              <a:t>يحتاج لأي لقاءات أو حتى مقابلة، فكل ما يحتاج إليه هذا التقرير هو توافر المعلومات</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Placeholder 4">
            <a:extLst>
              <a:ext uri="{FF2B5EF4-FFF2-40B4-BE49-F238E27FC236}">
                <a16:creationId xmlns:a16="http://schemas.microsoft.com/office/drawing/2014/main" id="{E803B878-562E-40F8-8EF9-D5A435F2D7CE}"/>
              </a:ext>
            </a:extLst>
          </p:cNvPr>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t="12315" b="12315"/>
          <a:stretch/>
        </p:blipFill>
        <p:spPr>
          <a:xfrm>
            <a:off x="9290055" y="1135680"/>
            <a:ext cx="2703922" cy="30175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Diagonal Corners Rounded 2">
            <a:extLst>
              <a:ext uri="{FF2B5EF4-FFF2-40B4-BE49-F238E27FC236}">
                <a16:creationId xmlns:a16="http://schemas.microsoft.com/office/drawing/2014/main" id="{928B8C05-D010-4E6E-80C6-7AA4B6B96093}"/>
              </a:ext>
            </a:extLst>
          </p:cNvPr>
          <p:cNvSpPr/>
          <p:nvPr/>
        </p:nvSpPr>
        <p:spPr>
          <a:xfrm>
            <a:off x="3094967" y="647238"/>
            <a:ext cx="5033908" cy="639463"/>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en-US" sz="2400" b="1" kern="100" dirty="0">
                <a:solidFill>
                  <a:srgbClr val="002060"/>
                </a:solidFill>
                <a:latin typeface="Calibri" panose="020F0502020204030204" pitchFamily="34" charset="0"/>
                <a:ea typeface="Calibri" panose="020F0502020204030204" pitchFamily="34" charset="0"/>
                <a:cs typeface="+mj-cs"/>
              </a:rPr>
              <a:t>3</a:t>
            </a:r>
            <a:r>
              <a:rPr lang="ar-EG" sz="2400" b="1" kern="100" dirty="0" smtClean="0">
                <a:solidFill>
                  <a:srgbClr val="002060"/>
                </a:solidFill>
                <a:latin typeface="Calibri" panose="020F0502020204030204" pitchFamily="34" charset="0"/>
                <a:ea typeface="Calibri" panose="020F0502020204030204" pitchFamily="34" charset="0"/>
                <a:cs typeface="+mj-cs"/>
              </a:rPr>
              <a:t>. الفرق بين التقرير الصحفي، والحوار الصحفي</a:t>
            </a:r>
            <a:endParaRPr lang="en-US" sz="2400" b="1" kern="100" dirty="0">
              <a:solidFill>
                <a:srgbClr val="002060"/>
              </a:solidFill>
              <a:effectLst/>
              <a:latin typeface="Calibri" panose="020F0502020204030204" pitchFamily="34" charset="0"/>
              <a:ea typeface="Calibri" panose="020F0502020204030204" pitchFamily="34" charset="0"/>
              <a:cs typeface="+mj-cs"/>
            </a:endParaRP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0711" y="1475914"/>
            <a:ext cx="3293292" cy="31806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6967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81662" y="6210299"/>
            <a:ext cx="1207504"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372671" y="6230917"/>
            <a:ext cx="1226595" cy="1077218"/>
          </a:xfrm>
          <a:prstGeom prst="rect">
            <a:avLst/>
          </a:prstGeom>
          <a:noFill/>
        </p:spPr>
        <p:txBody>
          <a:bodyPr wrap="square" rtlCol="0">
            <a:spAutoFit/>
          </a:bodyPr>
          <a:lstStyle/>
          <a:p>
            <a:pPr algn="ctr"/>
            <a:r>
              <a:rPr lang="en-US" sz="2000" b="1" dirty="0" smtClean="0">
                <a:solidFill>
                  <a:srgbClr val="002060"/>
                </a:solidFill>
                <a:latin typeface="Times New Roman" panose="02020603050405020304" pitchFamily="18" charset="0"/>
                <a:cs typeface="Times New Roman" panose="02020603050405020304" pitchFamily="18" charset="0"/>
              </a:rPr>
              <a:t>No:5</a:t>
            </a:r>
            <a:r>
              <a:rPr lang="en-US" sz="2000" b="1" dirty="0" smtClean="0">
                <a:solidFill>
                  <a:schemeClr val="bg1"/>
                </a:solidFill>
                <a:latin typeface="Times New Roman" panose="02020603050405020304" pitchFamily="18" charset="0"/>
                <a:cs typeface="Times New Roman" panose="02020603050405020304" pitchFamily="18" charset="0"/>
              </a:rPr>
              <a:t> </a:t>
            </a:r>
            <a:endParaRPr lang="en-US" sz="2000" b="1" dirty="0">
              <a:solidFill>
                <a:schemeClr val="bg1"/>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453446" y="5295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b="1" dirty="0">
                <a:solidFill>
                  <a:srgbClr val="002060"/>
                </a:solidFill>
                <a:latin typeface="Adobe Caslon Pro Bold" panose="0205070206050A020403" pitchFamily="18" charset="0"/>
                <a:cs typeface="+mj-cs"/>
              </a:rPr>
              <a:t>www.midocean.ae</a:t>
            </a:r>
          </a:p>
        </p:txBody>
      </p:sp>
      <p:sp>
        <p:nvSpPr>
          <p:cNvPr id="3" name="Rectangle: Diagonal Corners Rounded 2">
            <a:extLst>
              <a:ext uri="{FF2B5EF4-FFF2-40B4-BE49-F238E27FC236}">
                <a16:creationId xmlns:a16="http://schemas.microsoft.com/office/drawing/2014/main" id="{928B8C05-D010-4E6E-80C6-7AA4B6B96093}"/>
              </a:ext>
            </a:extLst>
          </p:cNvPr>
          <p:cNvSpPr/>
          <p:nvPr/>
        </p:nvSpPr>
        <p:spPr>
          <a:xfrm>
            <a:off x="3838575" y="1628551"/>
            <a:ext cx="8060505" cy="4772214"/>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a:t>
            </a:r>
            <a:r>
              <a:rPr lang="ar-SA" sz="2400" dirty="0" smtClean="0">
                <a:solidFill>
                  <a:srgbClr val="002060"/>
                </a:solidFill>
                <a:latin typeface="Calibri" panose="020F0502020204030204" pitchFamily="34" charset="0"/>
                <a:ea typeface="Calibri" panose="020F0502020204030204" pitchFamily="34" charset="0"/>
              </a:rPr>
              <a:t>الفن </a:t>
            </a:r>
            <a:r>
              <a:rPr lang="ar-SA" sz="2400" dirty="0">
                <a:solidFill>
                  <a:srgbClr val="002060"/>
                </a:solidFill>
                <a:latin typeface="Calibri" panose="020F0502020204030204" pitchFamily="34" charset="0"/>
                <a:ea typeface="Calibri" panose="020F0502020204030204" pitchFamily="34" charset="0"/>
              </a:rPr>
              <a:t>الصحفي يهتم بكافة تساؤلات المجتمع ومكان وزمان وقوع </a:t>
            </a:r>
            <a:r>
              <a:rPr lang="ar-SA" sz="2400" dirty="0" smtClean="0">
                <a:solidFill>
                  <a:srgbClr val="002060"/>
                </a:solidFill>
                <a:latin typeface="Calibri" panose="020F0502020204030204" pitchFamily="34" charset="0"/>
                <a:ea typeface="Calibri" panose="020F0502020204030204" pitchFamily="34" charset="0"/>
              </a:rPr>
              <a:t>الحدث</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لكن </a:t>
            </a:r>
            <a:r>
              <a:rPr lang="ar-SA" sz="2400" dirty="0">
                <a:solidFill>
                  <a:srgbClr val="002060"/>
                </a:solidFill>
                <a:latin typeface="Calibri" panose="020F0502020204030204" pitchFamily="34" charset="0"/>
                <a:ea typeface="Calibri" panose="020F0502020204030204" pitchFamily="34" charset="0"/>
              </a:rPr>
              <a:t>التقرير الصحفي يعتمد على تفسيرات الواقعة، والإجابة على سؤال واحد وهو السبب الذي أدى لوقوع هذه القضية</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a:t>
            </a:r>
            <a:r>
              <a:rPr lang="ar-SA" sz="2400" dirty="0" smtClean="0">
                <a:solidFill>
                  <a:srgbClr val="002060"/>
                </a:solidFill>
                <a:latin typeface="Calibri" panose="020F0502020204030204" pitchFamily="34" charset="0"/>
                <a:ea typeface="Calibri" panose="020F0502020204030204" pitchFamily="34" charset="0"/>
              </a:rPr>
              <a:t>يتصف </a:t>
            </a:r>
            <a:r>
              <a:rPr lang="ar-SA" sz="2400" dirty="0">
                <a:solidFill>
                  <a:srgbClr val="002060"/>
                </a:solidFill>
                <a:latin typeface="Calibri" panose="020F0502020204030204" pitchFamily="34" charset="0"/>
                <a:ea typeface="Calibri" panose="020F0502020204030204" pitchFamily="34" charset="0"/>
              </a:rPr>
              <a:t>الفن الصحفي بالجدية والسرعة الكبيرة الخاصة بطريقة </a:t>
            </a:r>
            <a:r>
              <a:rPr lang="ar-SA" sz="2400" dirty="0" smtClean="0">
                <a:solidFill>
                  <a:srgbClr val="002060"/>
                </a:solidFill>
                <a:latin typeface="Calibri" panose="020F0502020204030204" pitchFamily="34" charset="0"/>
                <a:ea typeface="Calibri" panose="020F0502020204030204" pitchFamily="34" charset="0"/>
              </a:rPr>
              <a:t>نشره</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بينما </a:t>
            </a:r>
            <a:r>
              <a:rPr lang="ar-SA" sz="2400" dirty="0">
                <a:solidFill>
                  <a:srgbClr val="002060"/>
                </a:solidFill>
                <a:latin typeface="Calibri" panose="020F0502020204030204" pitchFamily="34" charset="0"/>
                <a:ea typeface="Calibri" panose="020F0502020204030204" pitchFamily="34" charset="0"/>
              </a:rPr>
              <a:t>التقرير الصحفي لا يهتم بسرعة نشره، فهو يعتمد على تحليل وتفسير القضية، بالإضافة إلى الطريقة الخاصة بالحصول على أكبر كمية من البيانات التي تعمل على دعم </a:t>
            </a:r>
            <a:r>
              <a:rPr lang="ar-EG" sz="2400" dirty="0" smtClean="0">
                <a:solidFill>
                  <a:srgbClr val="002060"/>
                </a:solidFill>
                <a:latin typeface="Calibri" panose="020F0502020204030204" pitchFamily="34" charset="0"/>
                <a:ea typeface="Calibri" panose="020F0502020204030204" pitchFamily="34" charset="0"/>
              </a:rPr>
              <a:t>ذلك</a:t>
            </a:r>
            <a:r>
              <a:rPr lang="ar-SA" sz="2400" dirty="0" smtClean="0">
                <a:solidFill>
                  <a:srgbClr val="002060"/>
                </a:solidFill>
                <a:latin typeface="Calibri" panose="020F0502020204030204" pitchFamily="34" charset="0"/>
                <a:ea typeface="Calibri" panose="020F0502020204030204" pitchFamily="34" charset="0"/>
              </a:rPr>
              <a:t> التقرير</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كما </a:t>
            </a:r>
            <a:r>
              <a:rPr lang="ar-SA" sz="2400" dirty="0">
                <a:solidFill>
                  <a:srgbClr val="002060"/>
                </a:solidFill>
                <a:latin typeface="Calibri" panose="020F0502020204030204" pitchFamily="34" charset="0"/>
                <a:ea typeface="Calibri" panose="020F0502020204030204" pitchFamily="34" charset="0"/>
              </a:rPr>
              <a:t>أن التقرير الصحفي يوضح </a:t>
            </a:r>
            <a:r>
              <a:rPr lang="ar-EG" sz="2400" dirty="0" smtClean="0">
                <a:solidFill>
                  <a:srgbClr val="002060"/>
                </a:solidFill>
                <a:latin typeface="Calibri" panose="020F0502020204030204" pitchFamily="34" charset="0"/>
                <a:ea typeface="Calibri" panose="020F0502020204030204" pitchFamily="34" charset="0"/>
              </a:rPr>
              <a:t>شخصية </a:t>
            </a:r>
            <a:r>
              <a:rPr lang="ar-SA" sz="2400" dirty="0" smtClean="0">
                <a:solidFill>
                  <a:srgbClr val="002060"/>
                </a:solidFill>
                <a:latin typeface="Calibri" panose="020F0502020204030204" pitchFamily="34" charset="0"/>
                <a:ea typeface="Calibri" panose="020F0502020204030204" pitchFamily="34" charset="0"/>
              </a:rPr>
              <a:t>كاتبه </a:t>
            </a:r>
            <a:r>
              <a:rPr lang="ar-EG" sz="2400" dirty="0" smtClean="0">
                <a:solidFill>
                  <a:srgbClr val="002060"/>
                </a:solidFill>
                <a:latin typeface="Calibri" panose="020F0502020204030204" pitchFamily="34" charset="0"/>
                <a:ea typeface="Calibri" panose="020F0502020204030204" pitchFamily="34" charset="0"/>
              </a:rPr>
              <a:t>و</a:t>
            </a:r>
            <a:r>
              <a:rPr lang="ar-SA" sz="2400" dirty="0" smtClean="0">
                <a:solidFill>
                  <a:srgbClr val="002060"/>
                </a:solidFill>
                <a:latin typeface="Calibri" panose="020F0502020204030204" pitchFamily="34" charset="0"/>
                <a:ea typeface="Calibri" panose="020F0502020204030204" pitchFamily="34" charset="0"/>
              </a:rPr>
              <a:t>وجهة نظره</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لكن </a:t>
            </a:r>
            <a:r>
              <a:rPr lang="ar-SA" sz="2400" dirty="0">
                <a:solidFill>
                  <a:srgbClr val="002060"/>
                </a:solidFill>
                <a:latin typeface="Calibri" panose="020F0502020204030204" pitchFamily="34" charset="0"/>
                <a:ea typeface="Calibri" panose="020F0502020204030204" pitchFamily="34" charset="0"/>
              </a:rPr>
              <a:t>الفن الصحفي لا يهتم بتوضيح وجهات النظر</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a:t>
            </a:r>
            <a:r>
              <a:rPr lang="ar-SA" sz="2400" dirty="0" smtClean="0">
                <a:solidFill>
                  <a:srgbClr val="002060"/>
                </a:solidFill>
                <a:latin typeface="Calibri" panose="020F0502020204030204" pitchFamily="34" charset="0"/>
                <a:ea typeface="Calibri" panose="020F0502020204030204" pitchFamily="34" charset="0"/>
              </a:rPr>
              <a:t>التقرير </a:t>
            </a:r>
            <a:r>
              <a:rPr lang="ar-SA" sz="2400" dirty="0">
                <a:solidFill>
                  <a:srgbClr val="002060"/>
                </a:solidFill>
                <a:latin typeface="Calibri" panose="020F0502020204030204" pitchFamily="34" charset="0"/>
                <a:ea typeface="Calibri" panose="020F0502020204030204" pitchFamily="34" charset="0"/>
              </a:rPr>
              <a:t>الصحفي يهتم بالقضية من عدة زوايا، كما أنه يهتم بجمع البيانات من أكثر من </a:t>
            </a:r>
            <a:r>
              <a:rPr lang="ar-SA" sz="2400" dirty="0" smtClean="0">
                <a:solidFill>
                  <a:srgbClr val="002060"/>
                </a:solidFill>
                <a:latin typeface="Calibri" panose="020F0502020204030204" pitchFamily="34" charset="0"/>
                <a:ea typeface="Calibri" panose="020F0502020204030204" pitchFamily="34" charset="0"/>
              </a:rPr>
              <a:t>مصدر</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بينما </a:t>
            </a:r>
            <a:r>
              <a:rPr lang="ar-SA" sz="2400" dirty="0" smtClean="0">
                <a:solidFill>
                  <a:srgbClr val="002060"/>
                </a:solidFill>
                <a:latin typeface="Calibri" panose="020F0502020204030204" pitchFamily="34" charset="0"/>
                <a:ea typeface="Calibri" panose="020F0502020204030204" pitchFamily="34" charset="0"/>
              </a:rPr>
              <a:t>الفن </a:t>
            </a:r>
            <a:r>
              <a:rPr lang="ar-SA" sz="2400" dirty="0">
                <a:solidFill>
                  <a:srgbClr val="002060"/>
                </a:solidFill>
                <a:latin typeface="Calibri" panose="020F0502020204030204" pitchFamily="34" charset="0"/>
                <a:ea typeface="Calibri" panose="020F0502020204030204" pitchFamily="34" charset="0"/>
              </a:rPr>
              <a:t>الصحفي لا يهتم بجمع المعلومات، كما أنه ينظر للقضية من جهة واحدة</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E2FBB3FA-AD3D-4E14-B7CA-B5BE130D463D}"/>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96969" y="-106401"/>
            <a:ext cx="2470340" cy="1026593"/>
          </a:xfrm>
          <a:prstGeom prst="rect">
            <a:avLst/>
          </a:prstGeom>
        </p:spPr>
      </p:pic>
      <p:sp>
        <p:nvSpPr>
          <p:cNvPr id="10" name="Rectangle: Diagonal Corners Rounded 2">
            <a:extLst>
              <a:ext uri="{FF2B5EF4-FFF2-40B4-BE49-F238E27FC236}">
                <a16:creationId xmlns:a16="http://schemas.microsoft.com/office/drawing/2014/main" id="{928B8C05-D010-4E6E-80C6-7AA4B6B96093}"/>
              </a:ext>
            </a:extLst>
          </p:cNvPr>
          <p:cNvSpPr/>
          <p:nvPr/>
        </p:nvSpPr>
        <p:spPr>
          <a:xfrm>
            <a:off x="3200400" y="621096"/>
            <a:ext cx="4883181" cy="796371"/>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kern="100" dirty="0" smtClean="0">
                <a:solidFill>
                  <a:srgbClr val="002060"/>
                </a:solidFill>
                <a:effectLst/>
                <a:latin typeface="Bernard MT Condensed" panose="02050806060905020404" pitchFamily="18" charset="0"/>
                <a:ea typeface="Calibri" panose="020F0502020204030204" pitchFamily="34" charset="0"/>
                <a:cs typeface="Arial" panose="020B0604020202020204" pitchFamily="34" charset="0"/>
              </a:rPr>
              <a:t>4</a:t>
            </a:r>
            <a:r>
              <a:rPr lang="ar-EG" sz="1600" kern="100" dirty="0" smtClean="0">
                <a:solidFill>
                  <a:srgbClr val="002060"/>
                </a:solidFill>
                <a:effectLst/>
                <a:latin typeface="Calibri" panose="020F0502020204030204" pitchFamily="34" charset="0"/>
                <a:ea typeface="Calibri" panose="020F0502020204030204" pitchFamily="34" charset="0"/>
                <a:cs typeface="Arial" panose="020B0604020202020204" pitchFamily="34" charset="0"/>
              </a:rPr>
              <a:t>. </a:t>
            </a:r>
            <a:r>
              <a:rPr lang="ar-EG" sz="2400" b="1" kern="100" dirty="0" smtClean="0">
                <a:solidFill>
                  <a:srgbClr val="002060"/>
                </a:solidFill>
                <a:effectLst/>
                <a:latin typeface="Calibri" panose="020F0502020204030204" pitchFamily="34" charset="0"/>
                <a:ea typeface="Calibri" panose="020F0502020204030204" pitchFamily="34" charset="0"/>
                <a:cs typeface="Arial" panose="020B0604020202020204" pitchFamily="34" charset="0"/>
              </a:rPr>
              <a:t>الفرق بين التقرير الصحفي والفن الصحفي</a:t>
            </a:r>
            <a:endParaRPr lang="en-US" sz="24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628551"/>
            <a:ext cx="3838575" cy="35071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83705859"/>
      </p:ext>
    </p:extLst>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188988" y="6533357"/>
            <a:ext cx="2616200" cy="400110"/>
          </a:xfrm>
          <a:prstGeom prst="rect">
            <a:avLst/>
          </a:prstGeom>
          <a:noFill/>
        </p:spPr>
        <p:txBody>
          <a:bodyPr wrap="square" rtlCol="0">
            <a:spAutoFit/>
          </a:bodyPr>
          <a:lstStyle/>
          <a:p>
            <a:pPr algn="ctr"/>
            <a:r>
              <a:rPr lang="en-US" sz="2000" dirty="0">
                <a:solidFill>
                  <a:srgbClr val="002060"/>
                </a:solidFill>
                <a:latin typeface="Adobe Caslon Pro" panose="0205050205050A020403" pitchFamily="18" charset="0"/>
              </a:rPr>
              <a:t>www.midocean.ae</a:t>
            </a:r>
          </a:p>
        </p:txBody>
      </p:sp>
      <p:sp>
        <p:nvSpPr>
          <p:cNvPr id="2" name="Rectangle: Rounded Corners 1">
            <a:extLst>
              <a:ext uri="{FF2B5EF4-FFF2-40B4-BE49-F238E27FC236}">
                <a16:creationId xmlns:a16="http://schemas.microsoft.com/office/drawing/2014/main" id="{051A1002-0B39-4379-A10C-1B061D94A562}"/>
              </a:ext>
            </a:extLst>
          </p:cNvPr>
          <p:cNvSpPr/>
          <p:nvPr/>
        </p:nvSpPr>
        <p:spPr>
          <a:xfrm>
            <a:off x="4612385" y="1675721"/>
            <a:ext cx="7427215" cy="455466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a:t>
            </a:r>
            <a:r>
              <a:rPr lang="ar-SA" sz="2400" dirty="0" smtClean="0">
                <a:solidFill>
                  <a:srgbClr val="002060"/>
                </a:solidFill>
                <a:latin typeface="Calibri" panose="020F0502020204030204" pitchFamily="34" charset="0"/>
                <a:ea typeface="Calibri" panose="020F0502020204030204" pitchFamily="34" charset="0"/>
              </a:rPr>
              <a:t>التحقيق </a:t>
            </a:r>
            <a:r>
              <a:rPr lang="ar-SA" sz="2400" dirty="0">
                <a:solidFill>
                  <a:srgbClr val="002060"/>
                </a:solidFill>
                <a:latin typeface="Calibri" panose="020F0502020204030204" pitchFamily="34" charset="0"/>
                <a:ea typeface="Calibri" panose="020F0502020204030204" pitchFamily="34" charset="0"/>
              </a:rPr>
              <a:t>الصحفي يكون بحاجة إلى تعمق أكبر من التقرير، ويكون له قوانين لا يصح </a:t>
            </a:r>
            <a:r>
              <a:rPr lang="ar-SA" sz="2400" dirty="0" smtClean="0">
                <a:solidFill>
                  <a:srgbClr val="002060"/>
                </a:solidFill>
                <a:latin typeface="Calibri" panose="020F0502020204030204" pitchFamily="34" charset="0"/>
                <a:ea typeface="Calibri" panose="020F0502020204030204" pitchFamily="34" charset="0"/>
              </a:rPr>
              <a:t>تجاوزها</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بينما </a:t>
            </a:r>
            <a:r>
              <a:rPr lang="ar-SA" sz="2400" dirty="0" smtClean="0">
                <a:solidFill>
                  <a:srgbClr val="002060"/>
                </a:solidFill>
                <a:latin typeface="Calibri" panose="020F0502020204030204" pitchFamily="34" charset="0"/>
                <a:ea typeface="Calibri" panose="020F0502020204030204" pitchFamily="34" charset="0"/>
              </a:rPr>
              <a:t>التقرير </a:t>
            </a:r>
            <a:r>
              <a:rPr lang="ar-SA" sz="2400" dirty="0">
                <a:solidFill>
                  <a:srgbClr val="002060"/>
                </a:solidFill>
                <a:latin typeface="Calibri" panose="020F0502020204030204" pitchFamily="34" charset="0"/>
                <a:ea typeface="Calibri" panose="020F0502020204030204" pitchFamily="34" charset="0"/>
              </a:rPr>
              <a:t>الصحفي يكون اعتماده على الآراء الصحفية</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p>
          <a:p>
            <a:pPr algn="justLow" rtl="1">
              <a:lnSpc>
                <a:spcPct val="107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ا</a:t>
            </a:r>
            <a:r>
              <a:rPr lang="ar-SA" sz="2400" dirty="0" smtClean="0">
                <a:solidFill>
                  <a:srgbClr val="002060"/>
                </a:solidFill>
                <a:latin typeface="Calibri" panose="020F0502020204030204" pitchFamily="34" charset="0"/>
                <a:ea typeface="Calibri" panose="020F0502020204030204" pitchFamily="34" charset="0"/>
              </a:rPr>
              <a:t>لتحقيق </a:t>
            </a:r>
            <a:r>
              <a:rPr lang="ar-SA" sz="2400" dirty="0">
                <a:solidFill>
                  <a:srgbClr val="002060"/>
                </a:solidFill>
                <a:latin typeface="Calibri" panose="020F0502020204030204" pitchFamily="34" charset="0"/>
                <a:ea typeface="Calibri" panose="020F0502020204030204" pitchFamily="34" charset="0"/>
              </a:rPr>
              <a:t>الصحفي </a:t>
            </a:r>
            <a:r>
              <a:rPr lang="ar-SA" sz="2400" dirty="0" smtClean="0">
                <a:solidFill>
                  <a:srgbClr val="002060"/>
                </a:solidFill>
                <a:latin typeface="Calibri" panose="020F0502020204030204" pitchFamily="34" charset="0"/>
                <a:ea typeface="Calibri" panose="020F0502020204030204" pitchFamily="34" charset="0"/>
              </a:rPr>
              <a:t>يجب </a:t>
            </a:r>
            <a:r>
              <a:rPr lang="ar-SA" sz="2400" dirty="0">
                <a:solidFill>
                  <a:srgbClr val="002060"/>
                </a:solidFill>
                <a:latin typeface="Calibri" panose="020F0502020204030204" pitchFamily="34" charset="0"/>
                <a:ea typeface="Calibri" panose="020F0502020204030204" pitchFamily="34" charset="0"/>
              </a:rPr>
              <a:t>أن يقوم بإقناع القارئ بكافة أحداث القضية أو حتى </a:t>
            </a:r>
            <a:r>
              <a:rPr lang="ar-SA" sz="2400" dirty="0" smtClean="0">
                <a:solidFill>
                  <a:srgbClr val="002060"/>
                </a:solidFill>
                <a:latin typeface="Calibri" panose="020F0502020204030204" pitchFamily="34" charset="0"/>
                <a:ea typeface="Calibri" panose="020F0502020204030204" pitchFamily="34" charset="0"/>
              </a:rPr>
              <a:t>الحدث</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لكن </a:t>
            </a:r>
            <a:r>
              <a:rPr lang="ar-SA" sz="2400" dirty="0">
                <a:solidFill>
                  <a:srgbClr val="002060"/>
                </a:solidFill>
                <a:latin typeface="Calibri" panose="020F0502020204030204" pitchFamily="34" charset="0"/>
                <a:ea typeface="Calibri" panose="020F0502020204030204" pitchFamily="34" charset="0"/>
              </a:rPr>
              <a:t>التقرير الصحفي لا يهتم بالإقناع بالقضية وذلك </a:t>
            </a:r>
            <a:r>
              <a:rPr lang="ar-SA" sz="2400" dirty="0" smtClean="0">
                <a:solidFill>
                  <a:srgbClr val="002060"/>
                </a:solidFill>
                <a:latin typeface="Calibri" panose="020F0502020204030204" pitchFamily="34" charset="0"/>
                <a:ea typeface="Calibri" panose="020F0502020204030204" pitchFamily="34" charset="0"/>
              </a:rPr>
              <a:t>لأن </a:t>
            </a:r>
            <a:r>
              <a:rPr lang="ar-SA" sz="2400" dirty="0">
                <a:solidFill>
                  <a:srgbClr val="002060"/>
                </a:solidFill>
                <a:latin typeface="Calibri" panose="020F0502020204030204" pitchFamily="34" charset="0"/>
                <a:ea typeface="Calibri" panose="020F0502020204030204" pitchFamily="34" charset="0"/>
              </a:rPr>
              <a:t>اعتماده يكون على رأي الكاتب</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p>
          <a:p>
            <a:pPr algn="justLow" rtl="1">
              <a:lnSpc>
                <a:spcPct val="107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a:t>
            </a:r>
            <a:r>
              <a:rPr lang="ar-SA" sz="2400" dirty="0" smtClean="0">
                <a:solidFill>
                  <a:srgbClr val="002060"/>
                </a:solidFill>
                <a:latin typeface="Calibri" panose="020F0502020204030204" pitchFamily="34" charset="0"/>
                <a:ea typeface="Calibri" panose="020F0502020204030204" pitchFamily="34" charset="0"/>
              </a:rPr>
              <a:t>التقرير </a:t>
            </a:r>
            <a:r>
              <a:rPr lang="ar-SA" sz="2400" dirty="0">
                <a:solidFill>
                  <a:srgbClr val="002060"/>
                </a:solidFill>
                <a:latin typeface="Calibri" panose="020F0502020204030204" pitchFamily="34" charset="0"/>
                <a:ea typeface="Calibri" panose="020F0502020204030204" pitchFamily="34" charset="0"/>
              </a:rPr>
              <a:t>الصحفي يتم كتابته بشكل بسيط للغاية، بينما التحقيق يكتب بطريقة بسيطة لكن عميقة </a:t>
            </a:r>
            <a:r>
              <a:rPr lang="ar-EG" sz="2400" dirty="0" smtClean="0">
                <a:solidFill>
                  <a:srgbClr val="002060"/>
                </a:solidFill>
                <a:latin typeface="Calibri" panose="020F0502020204030204" pitchFamily="34" charset="0"/>
                <a:ea typeface="Calibri" panose="020F0502020204030204" pitchFamily="34" charset="0"/>
              </a:rPr>
              <a:t>ع</a:t>
            </a:r>
            <a:r>
              <a:rPr lang="ar-SA" sz="2400" dirty="0" smtClean="0">
                <a:solidFill>
                  <a:srgbClr val="002060"/>
                </a:solidFill>
                <a:latin typeface="Calibri" panose="020F0502020204030204" pitchFamily="34" charset="0"/>
                <a:ea typeface="Calibri" panose="020F0502020204030204" pitchFamily="34" charset="0"/>
              </a:rPr>
              <a:t>ن </a:t>
            </a:r>
            <a:r>
              <a:rPr lang="ar-SA" sz="2400" dirty="0">
                <a:solidFill>
                  <a:srgbClr val="002060"/>
                </a:solidFill>
                <a:latin typeface="Calibri" panose="020F0502020204030204" pitchFamily="34" charset="0"/>
                <a:ea typeface="Calibri" panose="020F0502020204030204" pitchFamily="34" charset="0"/>
              </a:rPr>
              <a:t>التقرير</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p>
          <a:p>
            <a:pPr algn="justLow" rtl="1">
              <a:lnSpc>
                <a:spcPct val="107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a:t>
            </a:r>
            <a:r>
              <a:rPr lang="ar-SA" sz="2400" dirty="0" smtClean="0">
                <a:solidFill>
                  <a:srgbClr val="002060"/>
                </a:solidFill>
                <a:latin typeface="Calibri" panose="020F0502020204030204" pitchFamily="34" charset="0"/>
                <a:ea typeface="Calibri" panose="020F0502020204030204" pitchFamily="34" charset="0"/>
              </a:rPr>
              <a:t>التحقيق </a:t>
            </a:r>
            <a:r>
              <a:rPr lang="ar-SA" sz="2400" dirty="0">
                <a:solidFill>
                  <a:srgbClr val="002060"/>
                </a:solidFill>
                <a:latin typeface="Calibri" panose="020F0502020204030204" pitchFamily="34" charset="0"/>
                <a:ea typeface="Calibri" panose="020F0502020204030204" pitchFamily="34" charset="0"/>
              </a:rPr>
              <a:t>الصحفي يحتاج إلى دراسات وأبحاث حتى يتم كتابته</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D4B1044B-97AF-4D45-B09A-350C657F253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13" name="Rectangle: Rounded Corners 1">
            <a:extLst>
              <a:ext uri="{FF2B5EF4-FFF2-40B4-BE49-F238E27FC236}">
                <a16:creationId xmlns:a16="http://schemas.microsoft.com/office/drawing/2014/main" id="{F1D11BB7-8102-4C98-80FC-016DDA17F24B}"/>
              </a:ext>
            </a:extLst>
          </p:cNvPr>
          <p:cNvSpPr/>
          <p:nvPr/>
        </p:nvSpPr>
        <p:spPr>
          <a:xfrm>
            <a:off x="3545585" y="806376"/>
            <a:ext cx="5128152" cy="69895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en-US" sz="2400" b="1" dirty="0" smtClean="0">
                <a:solidFill>
                  <a:srgbClr val="002060"/>
                </a:solidFill>
                <a:cs typeface="+mj-cs"/>
              </a:rPr>
              <a:t>5</a:t>
            </a:r>
            <a:r>
              <a:rPr lang="ar-EG" sz="2400" b="1" dirty="0" smtClean="0">
                <a:solidFill>
                  <a:srgbClr val="002060"/>
                </a:solidFill>
                <a:cs typeface="+mj-cs"/>
              </a:rPr>
              <a:t>. الفرق بين التقرير الصحفي والتحقيق الصحفي</a:t>
            </a:r>
            <a:endParaRPr lang="en-US" sz="2400" b="1" dirty="0">
              <a:solidFill>
                <a:srgbClr val="002060"/>
              </a:solidFill>
              <a:cs typeface="+mj-cs"/>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121" y="1847345"/>
            <a:ext cx="3984439" cy="39656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9846487" y="5039284"/>
            <a:ext cx="1255489" cy="7078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928234" y="5039284"/>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No: </a:t>
            </a:r>
            <a:r>
              <a:rPr lang="en-US" sz="2000" dirty="0" smtClean="0">
                <a:solidFill>
                  <a:schemeClr val="bg1"/>
                </a:solidFill>
                <a:latin typeface="Times New Roman" panose="02020603050405020304" pitchFamily="18" charset="0"/>
                <a:cs typeface="Times New Roman" panose="02020603050405020304" pitchFamily="18" charset="0"/>
              </a:rPr>
              <a:t>5</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9575800" y="6283200"/>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13" name="Rectangle: Rounded Corners 12">
            <a:extLst>
              <a:ext uri="{FF2B5EF4-FFF2-40B4-BE49-F238E27FC236}">
                <a16:creationId xmlns:a16="http://schemas.microsoft.com/office/drawing/2014/main" id="{B64D5AF1-FCFE-4525-AA72-47533D7DA024}"/>
              </a:ext>
            </a:extLst>
          </p:cNvPr>
          <p:cNvSpPr/>
          <p:nvPr/>
        </p:nvSpPr>
        <p:spPr>
          <a:xfrm>
            <a:off x="4480403" y="2027587"/>
            <a:ext cx="5075637" cy="3129628"/>
          </a:xfrm>
          <a:prstGeom prst="roundRect">
            <a:avLst>
              <a:gd name="adj" fmla="val 6140"/>
            </a:avLst>
          </a:prstGeom>
          <a:solidFill>
            <a:schemeClr val="accent5">
              <a:lumMod val="20000"/>
              <a:lumOff val="80000"/>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400" b="1" dirty="0" smtClean="0">
                <a:solidFill>
                  <a:srgbClr val="002060"/>
                </a:solidFill>
                <a:latin typeface="Calibri" panose="020F0502020204030204" pitchFamily="34" charset="0"/>
                <a:ea typeface="Calibri" panose="020F0502020204030204" pitchFamily="34" charset="0"/>
              </a:rPr>
              <a:t>1</a:t>
            </a:r>
            <a:r>
              <a:rPr lang="ar-EG" sz="2400" b="1" dirty="0" smtClean="0">
                <a:solidFill>
                  <a:srgbClr val="002060"/>
                </a:solidFill>
                <a:latin typeface="Calibri" panose="020F0502020204030204" pitchFamily="34" charset="0"/>
                <a:ea typeface="Calibri" panose="020F0502020204030204" pitchFamily="34" charset="0"/>
              </a:rPr>
              <a:t>.</a:t>
            </a:r>
            <a:r>
              <a:rPr lang="ar-SA" sz="2400" b="1" dirty="0" smtClean="0">
                <a:solidFill>
                  <a:srgbClr val="002060"/>
                </a:solidFill>
                <a:latin typeface="Calibri" panose="020F0502020204030204" pitchFamily="34" charset="0"/>
                <a:ea typeface="Calibri" panose="020F0502020204030204" pitchFamily="34" charset="0"/>
              </a:rPr>
              <a:t>التقرير الحي</a:t>
            </a:r>
            <a:r>
              <a:rPr lang="ar-EG" sz="2400" b="1"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هذا </a:t>
            </a:r>
            <a:r>
              <a:rPr lang="ar-SA" sz="2400" dirty="0">
                <a:solidFill>
                  <a:srgbClr val="002060"/>
                </a:solidFill>
                <a:latin typeface="Calibri" panose="020F0502020204030204" pitchFamily="34" charset="0"/>
                <a:ea typeface="Calibri" panose="020F0502020204030204" pitchFamily="34" charset="0"/>
              </a:rPr>
              <a:t>التقرير يعمل على تقديم حدث معين بطريقة حية وعمل بث مباشر</a:t>
            </a: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EG" sz="2400" dirty="0" smtClean="0">
                <a:solidFill>
                  <a:srgbClr val="002060"/>
                </a:solidFill>
                <a:latin typeface="Calibri" panose="020F0502020204030204" pitchFamily="34" charset="0"/>
                <a:ea typeface="Calibri" panose="020F0502020204030204" pitchFamily="34" charset="0"/>
              </a:rPr>
              <a:t>و</a:t>
            </a:r>
            <a:r>
              <a:rPr lang="ar-SA" sz="2400" dirty="0" smtClean="0">
                <a:solidFill>
                  <a:srgbClr val="002060"/>
                </a:solidFill>
                <a:latin typeface="Calibri" panose="020F0502020204030204" pitchFamily="34" charset="0"/>
                <a:ea typeface="Calibri" panose="020F0502020204030204" pitchFamily="34" charset="0"/>
              </a:rPr>
              <a:t>يعمل </a:t>
            </a:r>
            <a:r>
              <a:rPr lang="ar-SA" sz="2400" dirty="0">
                <a:solidFill>
                  <a:srgbClr val="002060"/>
                </a:solidFill>
                <a:latin typeface="Calibri" panose="020F0502020204030204" pitchFamily="34" charset="0"/>
                <a:ea typeface="Calibri" panose="020F0502020204030204" pitchFamily="34" charset="0"/>
              </a:rPr>
              <a:t>على توضيح صورة الحدث دون أن يتم التكلم</a:t>
            </a: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وذلك </a:t>
            </a:r>
            <a:r>
              <a:rPr lang="ar-SA" sz="2400" dirty="0">
                <a:solidFill>
                  <a:srgbClr val="002060"/>
                </a:solidFill>
                <a:latin typeface="Calibri" panose="020F0502020204030204" pitchFamily="34" charset="0"/>
                <a:ea typeface="Calibri" panose="020F0502020204030204" pitchFamily="34" charset="0"/>
              </a:rPr>
              <a:t>لأن الصورة تشرح التفاصيل بشكل كامل</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2400"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E9551DE7-9BEE-4DA3-BB36-FD5CF0A3D3B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11" name="Rectangle: Rounded Corners 1">
            <a:extLst>
              <a:ext uri="{FF2B5EF4-FFF2-40B4-BE49-F238E27FC236}">
                <a16:creationId xmlns:a16="http://schemas.microsoft.com/office/drawing/2014/main" id="{F1D11BB7-8102-4C98-80FC-016DDA17F24B}"/>
              </a:ext>
            </a:extLst>
          </p:cNvPr>
          <p:cNvSpPr/>
          <p:nvPr/>
        </p:nvSpPr>
        <p:spPr>
          <a:xfrm>
            <a:off x="5040490" y="788335"/>
            <a:ext cx="4396369" cy="69895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en-US" sz="2400" b="1" dirty="0" smtClean="0">
                <a:solidFill>
                  <a:srgbClr val="002060"/>
                </a:solidFill>
                <a:cs typeface="+mj-cs"/>
              </a:rPr>
              <a:t>6</a:t>
            </a:r>
            <a:r>
              <a:rPr lang="ar-EG" sz="2400" b="1" dirty="0" smtClean="0">
                <a:solidFill>
                  <a:srgbClr val="002060"/>
                </a:solidFill>
                <a:cs typeface="+mj-cs"/>
              </a:rPr>
              <a:t>. أنواع التقرير الصحفي</a:t>
            </a:r>
            <a:endParaRPr lang="en-US" sz="2400" b="1" dirty="0">
              <a:solidFill>
                <a:srgbClr val="002060"/>
              </a:solidFill>
              <a:cs typeface="+mj-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46487" y="2048547"/>
            <a:ext cx="2345513" cy="25985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174" y="57923"/>
            <a:ext cx="4011183" cy="3521415"/>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2898" y="3579338"/>
            <a:ext cx="3907059" cy="3196705"/>
          </a:xfrm>
          <a:prstGeom prst="rect">
            <a:avLst/>
          </a:prstGeom>
        </p:spPr>
      </p:pic>
    </p:spTree>
    <p:extLst>
      <p:ext uri="{BB962C8B-B14F-4D97-AF65-F5344CB8AC3E}">
        <p14:creationId xmlns:p14="http://schemas.microsoft.com/office/powerpoint/2010/main" val="3825609883"/>
      </p:ext>
    </p:extLst>
  </p:cSld>
  <p:clrMapOvr>
    <a:masterClrMapping/>
  </p:clrMapOvr>
  <p:transition spd="slow">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E391835-E0D6-4831-A53C-631792FFF84D}"/>
              </a:ext>
            </a:extLst>
          </p:cNvPr>
          <p:cNvSpPr/>
          <p:nvPr/>
        </p:nvSpPr>
        <p:spPr>
          <a:xfrm>
            <a:off x="6466114" y="2005148"/>
            <a:ext cx="5573486" cy="355309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dirty="0" smtClean="0">
                <a:solidFill>
                  <a:srgbClr val="002060"/>
                </a:solidFill>
                <a:latin typeface="Calibri" panose="020F0502020204030204" pitchFamily="34" charset="0"/>
                <a:ea typeface="Calibri" panose="020F0502020204030204" pitchFamily="34" charset="0"/>
              </a:rPr>
              <a:t>2</a:t>
            </a:r>
            <a:r>
              <a:rPr lang="ar-EG" sz="2800" dirty="0" smtClean="0">
                <a:solidFill>
                  <a:srgbClr val="002060"/>
                </a:solidFill>
                <a:latin typeface="Calibri" panose="020F0502020204030204" pitchFamily="34" charset="0"/>
                <a:ea typeface="Calibri" panose="020F0502020204030204" pitchFamily="34" charset="0"/>
              </a:rPr>
              <a:t>.</a:t>
            </a:r>
            <a:r>
              <a:rPr lang="ar-SA" sz="2400" b="1" dirty="0" smtClean="0">
                <a:solidFill>
                  <a:srgbClr val="002060"/>
                </a:solidFill>
                <a:latin typeface="Calibri" panose="020F0502020204030204" pitchFamily="34" charset="0"/>
                <a:ea typeface="Calibri" panose="020F0502020204030204" pitchFamily="34" charset="0"/>
              </a:rPr>
              <a:t>التقرير الشخصي</a:t>
            </a:r>
            <a:r>
              <a:rPr lang="ar-EG" sz="2400" b="1"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هذا </a:t>
            </a:r>
            <a:r>
              <a:rPr lang="ar-SA" sz="2400" dirty="0">
                <a:solidFill>
                  <a:srgbClr val="002060"/>
                </a:solidFill>
                <a:latin typeface="Calibri" panose="020F0502020204030204" pitchFamily="34" charset="0"/>
                <a:ea typeface="Calibri" panose="020F0502020204030204" pitchFamily="34" charset="0"/>
              </a:rPr>
              <a:t>التقرير يعمل على تقديم شخصية من الشخصيات الهامة</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rPr>
              <a:t>والتي ترتبط بشكل مباشر بحدث معين، مثلاً استلام شخص منصب رئيس الوزراء في دولة معينة</a:t>
            </a: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حيث </a:t>
            </a:r>
            <a:r>
              <a:rPr lang="ar-SA" sz="2400" dirty="0">
                <a:solidFill>
                  <a:srgbClr val="002060"/>
                </a:solidFill>
                <a:latin typeface="Calibri" panose="020F0502020204030204" pitchFamily="34" charset="0"/>
                <a:ea typeface="Calibri" panose="020F0502020204030204" pitchFamily="34" charset="0"/>
              </a:rPr>
              <a:t>يقوم الصحفي بعمل تقرير صحفي عن هذه الشخصية بطريقة كاملة ومختصرة</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38226893-7387-4545-9E65-3485C61CA2C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pic>
        <p:nvPicPr>
          <p:cNvPr id="4" name="Picture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2834" y="158216"/>
            <a:ext cx="1813861" cy="15806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a:extLst>
              <a:ext uri="{FF2B5EF4-FFF2-40B4-BE49-F238E27FC236}">
                <a16:creationId xmlns:a16="http://schemas.microsoft.com/office/drawing/2014/main" id="{25E018C8-E6D9-8F68-BAC6-E298E84AEBAC}"/>
              </a:ext>
            </a:extLst>
          </p:cNvPr>
          <p:cNvSpPr/>
          <p:nvPr/>
        </p:nvSpPr>
        <p:spPr>
          <a:xfrm>
            <a:off x="2547257" y="478278"/>
            <a:ext cx="6757201"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0869" y="1227908"/>
            <a:ext cx="4476535" cy="51075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320462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9EB14D2-E346-45AF-85E7-47BD70DC3AAA}"/>
              </a:ext>
            </a:extLst>
          </p:cNvPr>
          <p:cNvSpPr/>
          <p:nvPr/>
        </p:nvSpPr>
        <p:spPr>
          <a:xfrm>
            <a:off x="3171103" y="1387078"/>
            <a:ext cx="4718734" cy="5170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latin typeface="Calibri" panose="020F0502020204030204" pitchFamily="34" charset="0"/>
              <a:ea typeface="Calibri" panose="020F0502020204030204" pitchFamily="34" charset="0"/>
              <a:cs typeface="+mj-cs"/>
            </a:endParaRPr>
          </a:p>
        </p:txBody>
      </p:sp>
      <p:sp>
        <p:nvSpPr>
          <p:cNvPr id="2" name="Rectangle: Rounded Corners 1">
            <a:extLst>
              <a:ext uri="{FF2B5EF4-FFF2-40B4-BE49-F238E27FC236}">
                <a16:creationId xmlns:a16="http://schemas.microsoft.com/office/drawing/2014/main" id="{CE391835-E0D6-4831-A53C-631792FFF84D}"/>
              </a:ext>
            </a:extLst>
          </p:cNvPr>
          <p:cNvSpPr/>
          <p:nvPr/>
        </p:nvSpPr>
        <p:spPr>
          <a:xfrm>
            <a:off x="7981407" y="1204198"/>
            <a:ext cx="4058194" cy="542377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en-US" sz="2400" b="1" dirty="0" smtClean="0">
                <a:solidFill>
                  <a:srgbClr val="002060"/>
                </a:solidFill>
                <a:latin typeface="Calibri" panose="020F0502020204030204" pitchFamily="34" charset="0"/>
                <a:ea typeface="Calibri" panose="020F0502020204030204" pitchFamily="34" charset="0"/>
              </a:rPr>
              <a:t>3</a:t>
            </a:r>
            <a:r>
              <a:rPr lang="ar-EG" sz="2400" b="1" dirty="0" smtClean="0">
                <a:solidFill>
                  <a:srgbClr val="002060"/>
                </a:solidFill>
                <a:latin typeface="Calibri" panose="020F0502020204030204" pitchFamily="34" charset="0"/>
                <a:ea typeface="Calibri" panose="020F0502020204030204" pitchFamily="34" charset="0"/>
              </a:rPr>
              <a:t>. </a:t>
            </a:r>
            <a:r>
              <a:rPr lang="ar-SA" sz="2400" b="1" dirty="0" smtClean="0">
                <a:solidFill>
                  <a:srgbClr val="002060"/>
                </a:solidFill>
                <a:latin typeface="Calibri" panose="020F0502020204030204" pitchFamily="34" charset="0"/>
                <a:ea typeface="Calibri" panose="020F0502020204030204" pitchFamily="34" charset="0"/>
              </a:rPr>
              <a:t>التقرير </a:t>
            </a:r>
            <a:r>
              <a:rPr lang="ar-SA" sz="2400" b="1" dirty="0">
                <a:solidFill>
                  <a:srgbClr val="002060"/>
                </a:solidFill>
                <a:latin typeface="Calibri" panose="020F0502020204030204" pitchFamily="34" charset="0"/>
                <a:ea typeface="Calibri" panose="020F0502020204030204" pitchFamily="34" charset="0"/>
              </a:rPr>
              <a:t>الإخباري</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SA" sz="2400" dirty="0">
                <a:solidFill>
                  <a:srgbClr val="002060"/>
                </a:solidFill>
                <a:latin typeface="Calibri" panose="020F0502020204030204" pitchFamily="34" charset="0"/>
                <a:ea typeface="Calibri" panose="020F0502020204030204" pitchFamily="34" charset="0"/>
              </a:rPr>
              <a:t>هذا التقرير يعمل على تقديم المعلومات المتعلقة بحدث معين بكل بياناته</a:t>
            </a: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أي </a:t>
            </a:r>
            <a:r>
              <a:rPr lang="ar-SA" sz="2400" dirty="0">
                <a:solidFill>
                  <a:srgbClr val="002060"/>
                </a:solidFill>
                <a:latin typeface="Calibri" panose="020F0502020204030204" pitchFamily="34" charset="0"/>
                <a:ea typeface="Calibri" panose="020F0502020204030204" pitchFamily="34" charset="0"/>
              </a:rPr>
              <a:t>يتم القيام بعرض كل جوانب </a:t>
            </a:r>
            <a:r>
              <a:rPr lang="ar-SA" sz="2400" dirty="0" smtClean="0">
                <a:solidFill>
                  <a:srgbClr val="002060"/>
                </a:solidFill>
                <a:latin typeface="Calibri" panose="020F0502020204030204" pitchFamily="34" charset="0"/>
                <a:ea typeface="Calibri" panose="020F0502020204030204" pitchFamily="34" charset="0"/>
              </a:rPr>
              <a:t>الموضوع</a:t>
            </a:r>
            <a:r>
              <a:rPr lang="ar-EG" sz="2400" dirty="0" smtClean="0">
                <a:solidFill>
                  <a:srgbClr val="002060"/>
                </a:solidFill>
                <a:latin typeface="Calibri" panose="020F0502020204030204" pitchFamily="34" charset="0"/>
                <a:ea typeface="Calibri" panose="020F0502020204030204" pitchFamily="34" charset="0"/>
              </a:rPr>
              <a:t>.</a:t>
            </a:r>
          </a:p>
          <a:p>
            <a:pPr algn="justLow" rtl="1">
              <a:spcAft>
                <a:spcPts val="800"/>
              </a:spcAft>
            </a:pPr>
            <a:r>
              <a:rPr lang="ar-EG" sz="2400" dirty="0" smtClean="0">
                <a:solidFill>
                  <a:srgbClr val="002060"/>
                </a:solidFill>
                <a:latin typeface="Calibri" panose="020F0502020204030204" pitchFamily="34" charset="0"/>
                <a:ea typeface="Calibri" panose="020F0502020204030204" pitchFamily="34" charset="0"/>
              </a:rPr>
              <a:t>- </a:t>
            </a:r>
            <a:r>
              <a:rPr lang="ar-SA" sz="2400" dirty="0" smtClean="0">
                <a:solidFill>
                  <a:srgbClr val="002060"/>
                </a:solidFill>
                <a:latin typeface="Calibri" panose="020F0502020204030204" pitchFamily="34" charset="0"/>
                <a:ea typeface="Calibri" panose="020F0502020204030204" pitchFamily="34" charset="0"/>
              </a:rPr>
              <a:t> </a:t>
            </a:r>
            <a:r>
              <a:rPr lang="ar-SA" sz="2400" dirty="0">
                <a:solidFill>
                  <a:srgbClr val="002060"/>
                </a:solidFill>
                <a:latin typeface="Calibri" panose="020F0502020204030204" pitchFamily="34" charset="0"/>
                <a:ea typeface="Calibri" panose="020F0502020204030204" pitchFamily="34" charset="0"/>
              </a:rPr>
              <a:t>والتقرير الإخباري يقدم ما لا يقوم الخبر الصحفي بتقديمه</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p>
          <a:p>
            <a:pPr algn="justLow" rtl="1">
              <a:spcAft>
                <a:spcPts val="800"/>
              </a:spcAft>
            </a:pPr>
            <a:r>
              <a:rPr lang="ar-EG" sz="2400" dirty="0" smtClean="0">
                <a:solidFill>
                  <a:srgbClr val="002060"/>
                </a:solidFill>
                <a:latin typeface="Calibri" panose="020F0502020204030204" pitchFamily="34" charset="0"/>
                <a:ea typeface="Calibri" panose="020F0502020204030204" pitchFamily="34" charset="0"/>
              </a:rPr>
              <a:t>- </a:t>
            </a:r>
            <a:r>
              <a:rPr lang="ar-SA" sz="2400" dirty="0" smtClean="0">
                <a:solidFill>
                  <a:srgbClr val="002060"/>
                </a:solidFill>
                <a:latin typeface="Calibri" panose="020F0502020204030204" pitchFamily="34" charset="0"/>
                <a:ea typeface="Calibri" panose="020F0502020204030204" pitchFamily="34" charset="0"/>
              </a:rPr>
              <a:t>والتقرير </a:t>
            </a:r>
            <a:r>
              <a:rPr lang="ar-SA" sz="2400" dirty="0">
                <a:solidFill>
                  <a:srgbClr val="002060"/>
                </a:solidFill>
                <a:latin typeface="Calibri" panose="020F0502020204030204" pitchFamily="34" charset="0"/>
                <a:ea typeface="Calibri" panose="020F0502020204030204" pitchFamily="34" charset="0"/>
              </a:rPr>
              <a:t>الإخباري يتصف بعدم التحيز خلال عرض البيانات والمعلومات المتعلقة بالحدث</a:t>
            </a: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وهذا </a:t>
            </a:r>
            <a:r>
              <a:rPr lang="ar-SA" sz="2400" dirty="0">
                <a:solidFill>
                  <a:srgbClr val="002060"/>
                </a:solidFill>
                <a:latin typeface="Calibri" panose="020F0502020204030204" pitchFamily="34" charset="0"/>
                <a:ea typeface="Calibri" panose="020F0502020204030204" pitchFamily="34" charset="0"/>
              </a:rPr>
              <a:t>يعني بأنه يتصف بالموضوعية</a:t>
            </a: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38226893-7387-4545-9E65-3485C61CA2C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6" name="Rectangle 5">
            <a:extLst>
              <a:ext uri="{FF2B5EF4-FFF2-40B4-BE49-F238E27FC236}">
                <a16:creationId xmlns:a16="http://schemas.microsoft.com/office/drawing/2014/main" id="{25E018C8-E6D9-8F68-BAC6-E298E84AEBAC}"/>
              </a:ext>
            </a:extLst>
          </p:cNvPr>
          <p:cNvSpPr/>
          <p:nvPr/>
        </p:nvSpPr>
        <p:spPr>
          <a:xfrm flipV="1">
            <a:off x="287383" y="523997"/>
            <a:ext cx="9017075" cy="5076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19303" y="574766"/>
            <a:ext cx="3762103" cy="6002433"/>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0629" y="574765"/>
            <a:ext cx="4088674" cy="6002433"/>
          </a:xfrm>
          <a:prstGeom prst="rect">
            <a:avLst/>
          </a:prstGeom>
        </p:spPr>
      </p:pic>
    </p:spTree>
    <p:extLst>
      <p:ext uri="{BB962C8B-B14F-4D97-AF65-F5344CB8AC3E}">
        <p14:creationId xmlns:p14="http://schemas.microsoft.com/office/powerpoint/2010/main" val="179162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9EB14D2-E346-45AF-85E7-47BD70DC3AAA}"/>
              </a:ext>
            </a:extLst>
          </p:cNvPr>
          <p:cNvSpPr/>
          <p:nvPr/>
        </p:nvSpPr>
        <p:spPr>
          <a:xfrm>
            <a:off x="255048" y="1317572"/>
            <a:ext cx="5107669" cy="5007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mj-cs"/>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398744"/>
            <a:ext cx="2616200" cy="400110"/>
          </a:xfrm>
          <a:prstGeom prst="rect">
            <a:avLst/>
          </a:prstGeom>
          <a:noFill/>
        </p:spPr>
        <p:txBody>
          <a:bodyPr wrap="square" rtlCol="0">
            <a:spAutoFit/>
          </a:bodyPr>
          <a:lstStyle/>
          <a:p>
            <a:pPr algn="ctr"/>
            <a:r>
              <a:rPr lang="en-US" sz="2000" dirty="0">
                <a:solidFill>
                  <a:schemeClr val="bg1"/>
                </a:solidFill>
                <a:latin typeface="Adobe Caslon Pro" panose="0205050205050A020403" pitchFamily="18" charset="0"/>
              </a:rPr>
              <a:t>www.midocean.ae</a:t>
            </a:r>
          </a:p>
        </p:txBody>
      </p:sp>
      <p:sp>
        <p:nvSpPr>
          <p:cNvPr id="3" name="Rectangle 2">
            <a:extLst>
              <a:ext uri="{FF2B5EF4-FFF2-40B4-BE49-F238E27FC236}">
                <a16:creationId xmlns:a16="http://schemas.microsoft.com/office/drawing/2014/main" id="{705918BB-27F1-4234-B1E8-8E11B9D551A0}"/>
              </a:ext>
            </a:extLst>
          </p:cNvPr>
          <p:cNvSpPr/>
          <p:nvPr/>
        </p:nvSpPr>
        <p:spPr>
          <a:xfrm>
            <a:off x="2565" y="233362"/>
            <a:ext cx="6019806" cy="322845"/>
          </a:xfrm>
          <a:prstGeom prst="rect">
            <a:avLst/>
          </a:prstGeom>
        </p:spPr>
        <p:txBody>
          <a:bodyPr wrap="square">
            <a:spAutoFit/>
          </a:bodyPr>
          <a:lstStyle/>
          <a:p>
            <a:pPr algn="justLow" rtl="1">
              <a:lnSpc>
                <a:spcPct val="107000"/>
              </a:lnSpc>
              <a:spcAft>
                <a:spcPts val="800"/>
              </a:spcAft>
            </a:pPr>
            <a:r>
              <a:rPr lang="ar-SA" sz="1400" b="1" dirty="0">
                <a:latin typeface="Calibri" panose="020F0502020204030204" pitchFamily="34" charset="0"/>
                <a:ea typeface="Calibri" panose="020F0502020204030204" pitchFamily="34" charset="0"/>
                <a:cs typeface="Simplified Arabic" panose="02020603050405020304" pitchFamily="18" charset="-78"/>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890054F8-62D5-4C30-8321-6634721997BA}"/>
              </a:ext>
            </a:extLst>
          </p:cNvPr>
          <p:cNvSpPr/>
          <p:nvPr/>
        </p:nvSpPr>
        <p:spPr>
          <a:xfrm>
            <a:off x="3553097" y="1685518"/>
            <a:ext cx="8310517" cy="485897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rPr>
              <a:t>التقرير الصحفي يعتمد على عدة محاور سوف نقوم بالتعرف عليها الآن من خلال النقاط التالية</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400" dirty="0" smtClean="0">
                <a:solidFill>
                  <a:srgbClr val="002060"/>
                </a:solidFill>
                <a:latin typeface="Calibri" panose="020F0502020204030204" pitchFamily="34" charset="0"/>
                <a:ea typeface="Calibri" panose="020F0502020204030204" pitchFamily="34" charset="0"/>
              </a:rPr>
              <a:t>1</a:t>
            </a:r>
            <a:r>
              <a:rPr lang="ar-EG" sz="2400" dirty="0" smtClean="0">
                <a:solidFill>
                  <a:srgbClr val="002060"/>
                </a:solidFill>
                <a:latin typeface="Calibri" panose="020F0502020204030204" pitchFamily="34" charset="0"/>
                <a:ea typeface="Calibri" panose="020F0502020204030204" pitchFamily="34" charset="0"/>
              </a:rPr>
              <a:t>. </a:t>
            </a:r>
            <a:r>
              <a:rPr lang="ar-SA" sz="2400" b="1" dirty="0" smtClean="0">
                <a:solidFill>
                  <a:srgbClr val="002060"/>
                </a:solidFill>
                <a:latin typeface="Calibri" panose="020F0502020204030204" pitchFamily="34" charset="0"/>
                <a:ea typeface="Calibri" panose="020F0502020204030204" pitchFamily="34" charset="0"/>
              </a:rPr>
              <a:t>العنوان</a:t>
            </a:r>
            <a:r>
              <a:rPr lang="ar-EG" sz="2400" b="1" dirty="0" smtClean="0">
                <a:solidFill>
                  <a:srgbClr val="002060"/>
                </a:solidFill>
                <a:latin typeface="Calibri" panose="020F0502020204030204" pitchFamily="34" charset="0"/>
                <a:ea typeface="Calibri" panose="020F0502020204030204" pitchFamily="34" charset="0"/>
              </a:rPr>
              <a:t>:</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rPr>
              <a:t>يعتبر العنوان أكثر جاذبية بالنسبة للقارئ، وذلك لأنه يعمل على لفت نظر القارئ ويشجعه على القراءة</a:t>
            </a: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r>
              <a:rPr lang="ar-EG" sz="1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كما </a:t>
            </a:r>
            <a:r>
              <a:rPr lang="ar-SA" sz="2400" dirty="0">
                <a:solidFill>
                  <a:srgbClr val="002060"/>
                </a:solidFill>
                <a:latin typeface="Calibri" panose="020F0502020204030204" pitchFamily="34" charset="0"/>
                <a:ea typeface="Calibri" panose="020F0502020204030204" pitchFamily="34" charset="0"/>
              </a:rPr>
              <a:t>أن العنوان يعتبر أخر ما يتم كتابته في التقرير الصحفي</a:t>
            </a: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r>
              <a:rPr lang="ar-EG" sz="1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فهو </a:t>
            </a:r>
            <a:r>
              <a:rPr lang="ar-SA" sz="2400" dirty="0">
                <a:solidFill>
                  <a:srgbClr val="002060"/>
                </a:solidFill>
                <a:latin typeface="Calibri" panose="020F0502020204030204" pitchFamily="34" charset="0"/>
                <a:ea typeface="Calibri" panose="020F0502020204030204" pitchFamily="34" charset="0"/>
              </a:rPr>
              <a:t>يعمل على خدمة الصحفي بطريقة كبيرة</a:t>
            </a: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r>
              <a:rPr lang="ar-EG" sz="1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فعن </a:t>
            </a:r>
            <a:r>
              <a:rPr lang="ar-SA" sz="2400" dirty="0">
                <a:solidFill>
                  <a:srgbClr val="002060"/>
                </a:solidFill>
                <a:latin typeface="Calibri" panose="020F0502020204030204" pitchFamily="34" charset="0"/>
                <a:ea typeface="Calibri" panose="020F0502020204030204" pitchFamily="34" charset="0"/>
              </a:rPr>
              <a:t>طريقه يتمكن الصحفي من الاعتماد على زاوية محددة من الموضوع وتوضيحها</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F9557A08-2051-4A2F-A828-BE2161BCFB45}"/>
              </a:ext>
            </a:extLst>
          </p:cNvPr>
          <p:cNvSpPr/>
          <p:nvPr/>
        </p:nvSpPr>
        <p:spPr>
          <a:xfrm>
            <a:off x="2777837" y="707040"/>
            <a:ext cx="5541818" cy="490391"/>
          </a:xfrm>
          <a:prstGeom prst="rect">
            <a:avLst/>
          </a:prstGeom>
          <a:solidFill>
            <a:schemeClr val="bg1"/>
          </a:solidFill>
        </p:spPr>
        <p:txBody>
          <a:bodyPr wrap="square">
            <a:spAutoFit/>
          </a:bodyPr>
          <a:lstStyle/>
          <a:p>
            <a:pPr algn="ctr" rtl="1">
              <a:lnSpc>
                <a:spcPct val="115000"/>
              </a:lnSpc>
              <a:spcAft>
                <a:spcPts val="800"/>
              </a:spcAft>
            </a:pP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9" name="Graphic 22">
            <a:extLst>
              <a:ext uri="{FF2B5EF4-FFF2-40B4-BE49-F238E27FC236}">
                <a16:creationId xmlns:a16="http://schemas.microsoft.com/office/drawing/2014/main" id="{C86CBB78-63E7-4A95-B708-FDA11AE510C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11" name="Rectangle: Rounded Corners 9">
            <a:extLst>
              <a:ext uri="{FF2B5EF4-FFF2-40B4-BE49-F238E27FC236}">
                <a16:creationId xmlns:a16="http://schemas.microsoft.com/office/drawing/2014/main" id="{890054F8-62D5-4C30-8321-6634721997BA}"/>
              </a:ext>
            </a:extLst>
          </p:cNvPr>
          <p:cNvSpPr/>
          <p:nvPr/>
        </p:nvSpPr>
        <p:spPr>
          <a:xfrm>
            <a:off x="5702524" y="747089"/>
            <a:ext cx="3207082" cy="69438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800"/>
              </a:spcAft>
            </a:pPr>
            <a:r>
              <a:rPr lang="en-US" sz="2400" kern="100" dirty="0" smtClean="0">
                <a:solidFill>
                  <a:srgbClr val="002060"/>
                </a:solidFill>
                <a:effectLst/>
                <a:latin typeface="Calibri" panose="020F0502020204030204" pitchFamily="34" charset="0"/>
                <a:ea typeface="Calibri" panose="020F0502020204030204" pitchFamily="34" charset="0"/>
                <a:cs typeface="Arial" panose="020B0604020202020204" pitchFamily="34" charset="0"/>
              </a:rPr>
              <a:t>7</a:t>
            </a:r>
            <a:r>
              <a:rPr lang="ar-EG" sz="2400" kern="100" dirty="0" smtClean="0">
                <a:solidFill>
                  <a:srgbClr val="002060"/>
                </a:solidFill>
                <a:effectLst/>
                <a:latin typeface="Calibri" panose="020F0502020204030204" pitchFamily="34" charset="0"/>
                <a:ea typeface="Calibri" panose="020F0502020204030204" pitchFamily="34" charset="0"/>
                <a:cs typeface="Arial" panose="020B0604020202020204" pitchFamily="34" charset="0"/>
              </a:rPr>
              <a:t>. </a:t>
            </a:r>
            <a:r>
              <a:rPr lang="ar-EG" sz="2400" b="1" kern="100" dirty="0" smtClean="0">
                <a:solidFill>
                  <a:srgbClr val="002060"/>
                </a:solidFill>
                <a:effectLst/>
                <a:latin typeface="Calibri" panose="020F0502020204030204" pitchFamily="34" charset="0"/>
                <a:ea typeface="Calibri" panose="020F0502020204030204" pitchFamily="34" charset="0"/>
                <a:cs typeface="Arial" panose="020B0604020202020204" pitchFamily="34" charset="0"/>
              </a:rPr>
              <a:t>محاور التقرير الصحفي</a:t>
            </a:r>
            <a:endParaRPr lang="en-US" sz="24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128451" y="1958796"/>
            <a:ext cx="3320299" cy="34485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3336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9" name="Rectangle: Rounded Corners 8">
            <a:extLst>
              <a:ext uri="{FF2B5EF4-FFF2-40B4-BE49-F238E27FC236}">
                <a16:creationId xmlns:a16="http://schemas.microsoft.com/office/drawing/2014/main" id="{44617C1D-C624-4934-B227-79E4022ABC37}"/>
              </a:ext>
            </a:extLst>
          </p:cNvPr>
          <p:cNvSpPr/>
          <p:nvPr/>
        </p:nvSpPr>
        <p:spPr>
          <a:xfrm>
            <a:off x="4872445" y="1270130"/>
            <a:ext cx="6335485" cy="395972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en-US" sz="2400" b="1" dirty="0" smtClean="0">
                <a:solidFill>
                  <a:srgbClr val="002060"/>
                </a:solidFill>
                <a:latin typeface="Calibri" panose="020F0502020204030204" pitchFamily="34" charset="0"/>
                <a:ea typeface="Calibri" panose="020F0502020204030204" pitchFamily="34" charset="0"/>
              </a:rPr>
              <a:t>2</a:t>
            </a:r>
            <a:r>
              <a:rPr lang="ar-EG" sz="2400" b="1" dirty="0" smtClean="0">
                <a:solidFill>
                  <a:srgbClr val="002060"/>
                </a:solidFill>
                <a:latin typeface="Calibri" panose="020F0502020204030204" pitchFamily="34" charset="0"/>
                <a:ea typeface="Calibri" panose="020F0502020204030204" pitchFamily="34" charset="0"/>
              </a:rPr>
              <a:t>. </a:t>
            </a:r>
            <a:r>
              <a:rPr lang="ar-SA" sz="2400" b="1" dirty="0" smtClean="0">
                <a:solidFill>
                  <a:srgbClr val="002060"/>
                </a:solidFill>
                <a:latin typeface="Calibri" panose="020F0502020204030204" pitchFamily="34" charset="0"/>
                <a:ea typeface="Calibri" panose="020F0502020204030204" pitchFamily="34" charset="0"/>
              </a:rPr>
              <a:t>المقدمة</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200000"/>
              </a:lnSpc>
              <a:spcAft>
                <a:spcPts val="800"/>
              </a:spcAft>
            </a:pPr>
            <a:r>
              <a:rPr lang="ar-SA" sz="2400" dirty="0">
                <a:solidFill>
                  <a:srgbClr val="002060"/>
                </a:solidFill>
                <a:latin typeface="Calibri" panose="020F0502020204030204" pitchFamily="34" charset="0"/>
                <a:ea typeface="Calibri" panose="020F0502020204030204" pitchFamily="34" charset="0"/>
              </a:rPr>
              <a:t>المقدمة </a:t>
            </a:r>
            <a:r>
              <a:rPr lang="ar-EG" sz="2400" dirty="0" smtClean="0">
                <a:solidFill>
                  <a:srgbClr val="002060"/>
                </a:solidFill>
                <a:latin typeface="Calibri" panose="020F0502020204030204" pitchFamily="34" charset="0"/>
                <a:ea typeface="Calibri" panose="020F0502020204030204" pitchFamily="34" charset="0"/>
              </a:rPr>
              <a:t>و</a:t>
            </a:r>
            <a:r>
              <a:rPr lang="ar-SA" sz="2400" dirty="0" smtClean="0">
                <a:solidFill>
                  <a:srgbClr val="002060"/>
                </a:solidFill>
                <a:latin typeface="Calibri" panose="020F0502020204030204" pitchFamily="34" charset="0"/>
                <a:ea typeface="Calibri" panose="020F0502020204030204" pitchFamily="34" charset="0"/>
              </a:rPr>
              <a:t>تكون </a:t>
            </a:r>
            <a:r>
              <a:rPr lang="ar-SA" sz="2400" dirty="0">
                <a:solidFill>
                  <a:srgbClr val="002060"/>
                </a:solidFill>
                <a:latin typeface="Calibri" panose="020F0502020204030204" pitchFamily="34" charset="0"/>
                <a:ea typeface="Calibri" panose="020F0502020204030204" pitchFamily="34" charset="0"/>
              </a:rPr>
              <a:t>عبارة عن تمهيد للموضوع الذي يتم كتابته في التقرير</a:t>
            </a: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ويلزم </a:t>
            </a:r>
            <a:r>
              <a:rPr lang="ar-SA" sz="2400" dirty="0">
                <a:solidFill>
                  <a:srgbClr val="002060"/>
                </a:solidFill>
                <a:latin typeface="Calibri" panose="020F0502020204030204" pitchFamily="34" charset="0"/>
                <a:ea typeface="Calibri" panose="020F0502020204030204" pitchFamily="34" charset="0"/>
              </a:rPr>
              <a:t>أن </a:t>
            </a:r>
            <a:r>
              <a:rPr lang="ar-EG" sz="2400" dirty="0" smtClean="0">
                <a:solidFill>
                  <a:srgbClr val="002060"/>
                </a:solidFill>
                <a:latin typeface="Calibri" panose="020F0502020204030204" pitchFamily="34" charset="0"/>
                <a:ea typeface="Calibri" panose="020F0502020204030204" pitchFamily="34" charset="0"/>
              </a:rPr>
              <a:t>تجذب</a:t>
            </a:r>
            <a:r>
              <a:rPr lang="ar-SA" sz="2400" dirty="0" smtClean="0">
                <a:solidFill>
                  <a:srgbClr val="002060"/>
                </a:solidFill>
                <a:latin typeface="Calibri" panose="020F0502020204030204" pitchFamily="34" charset="0"/>
                <a:ea typeface="Calibri" panose="020F0502020204030204" pitchFamily="34" charset="0"/>
              </a:rPr>
              <a:t> </a:t>
            </a:r>
            <a:r>
              <a:rPr lang="ar-SA" sz="2400" dirty="0">
                <a:solidFill>
                  <a:srgbClr val="002060"/>
                </a:solidFill>
                <a:latin typeface="Calibri" panose="020F0502020204030204" pitchFamily="34" charset="0"/>
                <a:ea typeface="Calibri" panose="020F0502020204030204" pitchFamily="34" charset="0"/>
              </a:rPr>
              <a:t>المقدمة </a:t>
            </a:r>
            <a:r>
              <a:rPr lang="ar-SA" sz="2400" dirty="0" smtClean="0">
                <a:solidFill>
                  <a:srgbClr val="002060"/>
                </a:solidFill>
                <a:latin typeface="Calibri" panose="020F0502020204030204" pitchFamily="34" charset="0"/>
                <a:ea typeface="Calibri" panose="020F0502020204030204" pitchFamily="34" charset="0"/>
              </a:rPr>
              <a:t>انتباه </a:t>
            </a:r>
            <a:r>
              <a:rPr lang="ar-SA" sz="2400" dirty="0">
                <a:solidFill>
                  <a:srgbClr val="002060"/>
                </a:solidFill>
                <a:latin typeface="Calibri" panose="020F0502020204030204" pitchFamily="34" charset="0"/>
                <a:ea typeface="Calibri" panose="020F0502020204030204" pitchFamily="34" charset="0"/>
              </a:rPr>
              <a:t>القارئ حتى يكون لديه رغبة في إكمال قراءة التقرير</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4731" y="1658982"/>
            <a:ext cx="3657600" cy="30305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47954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576D290E-6F93-4C05-9D5B-98DD25FD1766}"/>
              </a:ext>
            </a:extLst>
          </p:cNvPr>
          <p:cNvSpPr/>
          <p:nvPr/>
        </p:nvSpPr>
        <p:spPr>
          <a:xfrm>
            <a:off x="5747657" y="1410788"/>
            <a:ext cx="5489168" cy="354003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200000"/>
              </a:lnSpc>
              <a:spcAft>
                <a:spcPts val="800"/>
              </a:spcAft>
            </a:pPr>
            <a:r>
              <a:rPr lang="en-US" sz="2400" b="1" dirty="0" smtClean="0">
                <a:solidFill>
                  <a:srgbClr val="002060"/>
                </a:solidFill>
                <a:latin typeface="Calibri" panose="020F0502020204030204" pitchFamily="34" charset="0"/>
                <a:ea typeface="Calibri" panose="020F0502020204030204" pitchFamily="34" charset="0"/>
              </a:rPr>
              <a:t>3</a:t>
            </a:r>
            <a:r>
              <a:rPr lang="ar-EG" sz="2400" b="1" dirty="0" smtClean="0">
                <a:solidFill>
                  <a:srgbClr val="002060"/>
                </a:solidFill>
                <a:latin typeface="Calibri" panose="020F0502020204030204" pitchFamily="34" charset="0"/>
                <a:ea typeface="Calibri" panose="020F0502020204030204" pitchFamily="34" charset="0"/>
              </a:rPr>
              <a:t>.</a:t>
            </a:r>
            <a:r>
              <a:rPr lang="ar-SA" sz="2400" b="1" dirty="0" smtClean="0">
                <a:solidFill>
                  <a:srgbClr val="002060"/>
                </a:solidFill>
                <a:latin typeface="Calibri" panose="020F0502020204030204" pitchFamily="34" charset="0"/>
                <a:ea typeface="Calibri" panose="020F0502020204030204" pitchFamily="34" charset="0"/>
              </a:rPr>
              <a:t>الموضوع</a:t>
            </a:r>
            <a:endParaRPr lang="ar-EG" sz="2400" b="1" dirty="0" smtClean="0">
              <a:solidFill>
                <a:srgbClr val="002060"/>
              </a:solidFill>
              <a:latin typeface="Calibri" panose="020F0502020204030204" pitchFamily="34" charset="0"/>
              <a:ea typeface="Calibri" panose="020F0502020204030204" pitchFamily="34" charset="0"/>
            </a:endParaRPr>
          </a:p>
          <a:p>
            <a:pPr algn="justLow" rtl="1">
              <a:lnSpc>
                <a:spcPct val="200000"/>
              </a:lnSpc>
              <a:spcAft>
                <a:spcPts val="800"/>
              </a:spcAft>
            </a:pPr>
            <a:r>
              <a:rPr lang="ar-EG" sz="2400" b="1" dirty="0">
                <a:solidFill>
                  <a:srgbClr val="002060"/>
                </a:solidFill>
                <a:latin typeface="Calibri" panose="020F0502020204030204" pitchFamily="34" charset="0"/>
                <a:ea typeface="Calibri" panose="020F0502020204030204" pitchFamily="34" charset="0"/>
              </a:rPr>
              <a:t> </a:t>
            </a:r>
            <a:r>
              <a:rPr lang="ar-EG" sz="2400" b="1" dirty="0" smtClean="0">
                <a:solidFill>
                  <a:srgbClr val="002060"/>
                </a:solidFill>
                <a:latin typeface="Calibri" panose="020F0502020204030204" pitchFamily="34" charset="0"/>
                <a:ea typeface="Calibri" panose="020F0502020204030204" pitchFamily="34" charset="0"/>
              </a:rPr>
              <a:t>   </a:t>
            </a:r>
            <a:r>
              <a:rPr lang="ar-SA" sz="2400" dirty="0" smtClean="0">
                <a:solidFill>
                  <a:srgbClr val="002060"/>
                </a:solidFill>
                <a:latin typeface="Calibri" panose="020F0502020204030204" pitchFamily="34" charset="0"/>
                <a:ea typeface="Calibri" panose="020F0502020204030204" pitchFamily="34" charset="0"/>
              </a:rPr>
              <a:t>يحتوي </a:t>
            </a:r>
            <a:r>
              <a:rPr lang="ar-SA" sz="2400" dirty="0">
                <a:solidFill>
                  <a:srgbClr val="002060"/>
                </a:solidFill>
                <a:latin typeface="Calibri" panose="020F0502020204030204" pitchFamily="34" charset="0"/>
                <a:ea typeface="Calibri" panose="020F0502020204030204" pitchFamily="34" charset="0"/>
              </a:rPr>
              <a:t>على كل المعلومات والإثباتات بطريقة منطقية</a:t>
            </a: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حتى </a:t>
            </a:r>
            <a:r>
              <a:rPr lang="ar-SA" sz="2400" dirty="0">
                <a:solidFill>
                  <a:srgbClr val="002060"/>
                </a:solidFill>
                <a:latin typeface="Calibri" panose="020F0502020204030204" pitchFamily="34" charset="0"/>
                <a:ea typeface="Calibri" panose="020F0502020204030204" pitchFamily="34" charset="0"/>
              </a:rPr>
              <a:t>يتم دعم موضوع التقرير، لهذا السبب يجب أن يتصف الموضوع بالوضوح والمنطقية</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F56FAD29-1E5F-4EE5-A723-A0CC3D5C272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22C64CF4-8DB2-4EDF-815B-40020BB9E194}"/>
              </a:ext>
            </a:extLst>
          </p:cNvPr>
          <p:cNvSpPr/>
          <p:nvPr/>
        </p:nvSpPr>
        <p:spPr>
          <a:xfrm flipV="1">
            <a:off x="2804603" y="25557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2938" y="1410788"/>
            <a:ext cx="4514850" cy="35571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6827860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582136" y="477102"/>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Rounded Corners 12">
            <a:extLst>
              <a:ext uri="{FF2B5EF4-FFF2-40B4-BE49-F238E27FC236}">
                <a16:creationId xmlns:a16="http://schemas.microsoft.com/office/drawing/2014/main" id="{91E9BF52-28C9-494B-93CB-9777C13CF261}"/>
              </a:ext>
            </a:extLst>
          </p:cNvPr>
          <p:cNvSpPr/>
          <p:nvPr/>
        </p:nvSpPr>
        <p:spPr>
          <a:xfrm>
            <a:off x="5098856" y="1157731"/>
            <a:ext cx="5744849" cy="383228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200000"/>
              </a:lnSpc>
              <a:spcAft>
                <a:spcPts val="800"/>
              </a:spcAft>
            </a:pPr>
            <a:r>
              <a:rPr lang="en-US" sz="2400" b="1" dirty="0" smtClean="0">
                <a:solidFill>
                  <a:srgbClr val="002060"/>
                </a:solidFill>
                <a:latin typeface="Calibri" panose="020F0502020204030204" pitchFamily="34" charset="0"/>
                <a:ea typeface="Calibri" panose="020F0502020204030204" pitchFamily="34" charset="0"/>
              </a:rPr>
              <a:t>4</a:t>
            </a:r>
            <a:r>
              <a:rPr lang="ar-EG" sz="2400" b="1" dirty="0" smtClean="0">
                <a:solidFill>
                  <a:srgbClr val="002060"/>
                </a:solidFill>
                <a:latin typeface="Calibri" panose="020F0502020204030204" pitchFamily="34" charset="0"/>
                <a:ea typeface="Calibri" panose="020F0502020204030204" pitchFamily="34" charset="0"/>
              </a:rPr>
              <a:t>. </a:t>
            </a:r>
            <a:r>
              <a:rPr lang="ar-SA" sz="2400" b="1" dirty="0" smtClean="0">
                <a:solidFill>
                  <a:srgbClr val="002060"/>
                </a:solidFill>
                <a:latin typeface="Calibri" panose="020F0502020204030204" pitchFamily="34" charset="0"/>
                <a:ea typeface="Calibri" panose="020F0502020204030204" pitchFamily="34" charset="0"/>
              </a:rPr>
              <a:t>الخاتمة</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200000"/>
              </a:lnSpc>
              <a:spcAft>
                <a:spcPts val="800"/>
              </a:spcAft>
            </a:pPr>
            <a:r>
              <a:rPr lang="ar-SA" sz="2400" dirty="0">
                <a:solidFill>
                  <a:srgbClr val="002060"/>
                </a:solidFill>
                <a:latin typeface="Calibri" panose="020F0502020204030204" pitchFamily="34" charset="0"/>
                <a:ea typeface="Calibri" panose="020F0502020204030204" pitchFamily="34" charset="0"/>
              </a:rPr>
              <a:t>تحتوي على كل النتائج التي تم </a:t>
            </a:r>
            <a:r>
              <a:rPr lang="ar-SA" sz="2400" dirty="0" smtClean="0">
                <a:solidFill>
                  <a:srgbClr val="002060"/>
                </a:solidFill>
                <a:latin typeface="Calibri" panose="020F0502020204030204" pitchFamily="34" charset="0"/>
                <a:ea typeface="Calibri" panose="020F0502020204030204" pitchFamily="34" charset="0"/>
              </a:rPr>
              <a:t>ال</a:t>
            </a:r>
            <a:r>
              <a:rPr lang="ar-EG" sz="2400" dirty="0" smtClean="0">
                <a:solidFill>
                  <a:srgbClr val="002060"/>
                </a:solidFill>
                <a:latin typeface="Calibri" panose="020F0502020204030204" pitchFamily="34" charset="0"/>
                <a:ea typeface="Calibri" panose="020F0502020204030204" pitchFamily="34" charset="0"/>
              </a:rPr>
              <a:t>و</a:t>
            </a:r>
            <a:r>
              <a:rPr lang="ar-SA" sz="2400" dirty="0" smtClean="0">
                <a:solidFill>
                  <a:srgbClr val="002060"/>
                </a:solidFill>
                <a:latin typeface="Calibri" panose="020F0502020204030204" pitchFamily="34" charset="0"/>
                <a:ea typeface="Calibri" panose="020F0502020204030204" pitchFamily="34" charset="0"/>
              </a:rPr>
              <a:t>صول </a:t>
            </a:r>
            <a:r>
              <a:rPr lang="ar-SA" sz="2400" dirty="0">
                <a:solidFill>
                  <a:srgbClr val="002060"/>
                </a:solidFill>
                <a:latin typeface="Calibri" panose="020F0502020204030204" pitchFamily="34" charset="0"/>
                <a:ea typeface="Calibri" panose="020F0502020204030204" pitchFamily="34" charset="0"/>
              </a:rPr>
              <a:t>إليها، مع القيام بتوضيح وجهة نظر الكاتب</a:t>
            </a:r>
            <a:r>
              <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a:t>
            </a:r>
            <a:r>
              <a:rPr lang="ar-EG" sz="24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لكن </a:t>
            </a:r>
            <a:r>
              <a:rPr lang="ar-SA" sz="2400" dirty="0">
                <a:solidFill>
                  <a:srgbClr val="002060"/>
                </a:solidFill>
                <a:latin typeface="Calibri" panose="020F0502020204030204" pitchFamily="34" charset="0"/>
                <a:ea typeface="Calibri" panose="020F0502020204030204" pitchFamily="34" charset="0"/>
              </a:rPr>
              <a:t>يشترط أن تكون واقعية </a:t>
            </a:r>
            <a:r>
              <a:rPr lang="ar-SA" sz="2400" dirty="0" smtClean="0">
                <a:solidFill>
                  <a:srgbClr val="002060"/>
                </a:solidFill>
                <a:latin typeface="Calibri" panose="020F0502020204030204" pitchFamily="34" charset="0"/>
                <a:ea typeface="Calibri" panose="020F0502020204030204" pitchFamily="34" charset="0"/>
              </a:rPr>
              <a:t>وصادقة</a:t>
            </a:r>
            <a:endParaRPr lang="en-US" sz="12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SA" sz="2000" dirty="0">
                <a:latin typeface="Calibri" panose="020F0502020204030204" pitchFamily="34" charset="0"/>
                <a:ea typeface="Calibri" panose="020F0502020204030204" pitchFamily="34" charset="0"/>
              </a:rPr>
              <a:t> </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8717D83C-D538-431A-A52D-2BB3F2A38BCD}"/>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14054" y="127754"/>
            <a:ext cx="2470340" cy="68062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2555" y="1397726"/>
            <a:ext cx="3525220" cy="3108855"/>
          </a:xfrm>
          <a:prstGeom prst="rect">
            <a:avLst/>
          </a:prstGeom>
        </p:spPr>
      </p:pic>
    </p:spTree>
    <p:extLst>
      <p:ext uri="{BB962C8B-B14F-4D97-AF65-F5344CB8AC3E}">
        <p14:creationId xmlns:p14="http://schemas.microsoft.com/office/powerpoint/2010/main" val="2527947732"/>
      </p:ext>
    </p:extLst>
  </p:cSld>
  <p:clrMapOvr>
    <a:masterClrMapping/>
  </p:clrMapOvr>
  <p:transition spd="slow">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082236" y="1371600"/>
            <a:ext cx="7898295" cy="457961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spc="-25" dirty="0">
                <a:solidFill>
                  <a:srgbClr val="002060"/>
                </a:solidFill>
                <a:latin typeface="Calibri" panose="020F0502020204030204" pitchFamily="34" charset="0"/>
                <a:ea typeface="Times New Roman" panose="02020603050405020304" pitchFamily="18" charset="0"/>
              </a:rPr>
              <a:t>عند كتابة تقرير صحفي جيد لا بد من استيفاء جميع عناصر التقرير الصحفي في عملية الكتابة، وإنَّ عناصر التقرير الصحفي هي ما يأتي</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400"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1</a:t>
            </a:r>
            <a:r>
              <a:rPr lang="ar-EG" sz="2400"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en-US" sz="2400"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b="1" spc="-25" dirty="0">
                <a:solidFill>
                  <a:srgbClr val="002060"/>
                </a:solidFill>
                <a:latin typeface="Calibri" panose="020F0502020204030204" pitchFamily="34" charset="0"/>
                <a:ea typeface="Times New Roman" panose="02020603050405020304" pitchFamily="18" charset="0"/>
              </a:rPr>
              <a:t>السرد</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spc="-25" dirty="0" smtClean="0">
                <a:solidFill>
                  <a:srgbClr val="002060"/>
                </a:solidFill>
                <a:latin typeface="Calibri" panose="020F0502020204030204" pitchFamily="34" charset="0"/>
                <a:ea typeface="Times New Roman" panose="02020603050405020304" pitchFamily="18" charset="0"/>
              </a:rPr>
              <a:t>   </a:t>
            </a:r>
            <a:r>
              <a:rPr lang="ar-SA" sz="2400" spc="-25" dirty="0" smtClean="0">
                <a:solidFill>
                  <a:srgbClr val="002060"/>
                </a:solidFill>
                <a:latin typeface="Calibri" panose="020F0502020204030204" pitchFamily="34" charset="0"/>
                <a:ea typeface="Times New Roman" panose="02020603050405020304" pitchFamily="18" charset="0"/>
              </a:rPr>
              <a:t>يُعَدُّ </a:t>
            </a:r>
            <a:r>
              <a:rPr lang="ar-SA" sz="2400" spc="-25" dirty="0">
                <a:solidFill>
                  <a:srgbClr val="002060"/>
                </a:solidFill>
                <a:latin typeface="Calibri" panose="020F0502020204030204" pitchFamily="34" charset="0"/>
                <a:ea typeface="Times New Roman" panose="02020603050405020304" pitchFamily="18" charset="0"/>
              </a:rPr>
              <a:t>السرد من أهم عناصر التقرير الصحفي، وهو ما يميز التقرير الصحفي </a:t>
            </a:r>
            <a:r>
              <a:rPr lang="ar-SA" sz="2400" spc="-25" dirty="0" smtClean="0">
                <a:solidFill>
                  <a:srgbClr val="002060"/>
                </a:solidFill>
                <a:latin typeface="Calibri" panose="020F0502020204030204" pitchFamily="34" charset="0"/>
                <a:ea typeface="Times New Roman" panose="02020603050405020304" pitchFamily="18" charset="0"/>
              </a:rPr>
              <a:t>عن</a:t>
            </a:r>
            <a:r>
              <a:rPr lang="ar-EG" sz="2400" spc="-25" dirty="0" smtClean="0">
                <a:solidFill>
                  <a:srgbClr val="002060"/>
                </a:solidFill>
                <a:latin typeface="Calibri" panose="020F0502020204030204" pitchFamily="34" charset="0"/>
                <a:ea typeface="Times New Roman" panose="02020603050405020304" pitchFamily="18" charset="0"/>
              </a:rPr>
              <a:t> الخبر</a:t>
            </a:r>
            <a:r>
              <a:rPr lang="ar-SA" sz="2400" spc="-25" dirty="0" smtClean="0">
                <a:solidFill>
                  <a:srgbClr val="002060"/>
                </a:solidFill>
                <a:latin typeface="Calibri" panose="020F0502020204030204" pitchFamily="34" charset="0"/>
                <a:ea typeface="Times New Roman" panose="02020603050405020304" pitchFamily="18" charset="0"/>
              </a:rPr>
              <a:t>؛ </a:t>
            </a:r>
            <a:r>
              <a:rPr lang="ar-SA" sz="2400" spc="-25" dirty="0">
                <a:solidFill>
                  <a:srgbClr val="002060"/>
                </a:solidFill>
                <a:latin typeface="Calibri" panose="020F0502020204030204" pitchFamily="34" charset="0"/>
                <a:ea typeface="Times New Roman" panose="02020603050405020304" pitchFamily="18" charset="0"/>
              </a:rPr>
              <a:t>فالخبر يتسم بالإيجاز والسرعة، أما التقرير الصحفي فيجب أن يكون شاملاً وموضوعياً في تناول الحدث أو الظاهرة التي يتكلم عنها وأن يتناول جميع الأشياء والأحداث المحيطة بها بأسلوب بسيط وواضح</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pic>
        <p:nvPicPr>
          <p:cNvPr id="8" name="Picture Placeholder 4">
            <a:extLst>
              <a:ext uri="{FF2B5EF4-FFF2-40B4-BE49-F238E27FC236}">
                <a16:creationId xmlns:a16="http://schemas.microsoft.com/office/drawing/2014/main" id="{F936E445-3BEA-4381-A61F-DB48162B733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333275" y="1632825"/>
            <a:ext cx="3646974" cy="3592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6035042" y="553309"/>
            <a:ext cx="2965268" cy="6976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400" b="1" dirty="0" smtClean="0">
                <a:solidFill>
                  <a:srgbClr val="002060"/>
                </a:solidFill>
              </a:rPr>
              <a:t>8</a:t>
            </a:r>
            <a:r>
              <a:rPr lang="ar-EG" sz="2400" b="1" dirty="0" smtClean="0">
                <a:solidFill>
                  <a:srgbClr val="002060"/>
                </a:solidFill>
              </a:rPr>
              <a:t>.عناصر </a:t>
            </a:r>
            <a:r>
              <a:rPr lang="ar-EG" sz="2400" b="1" dirty="0">
                <a:solidFill>
                  <a:srgbClr val="002060"/>
                </a:solidFill>
              </a:rPr>
              <a:t>التقرير </a:t>
            </a:r>
            <a:r>
              <a:rPr lang="ar-EG" sz="2400" b="1" dirty="0" smtClean="0">
                <a:solidFill>
                  <a:srgbClr val="002060"/>
                </a:solidFill>
              </a:rPr>
              <a:t>الصحفي</a:t>
            </a:r>
            <a:endParaRPr lang="en-US" sz="2400" b="1" dirty="0">
              <a:solidFill>
                <a:srgbClr val="002060"/>
              </a:solidFill>
            </a:endParaRPr>
          </a:p>
        </p:txBody>
      </p:sp>
    </p:spTree>
    <p:extLst>
      <p:ext uri="{BB962C8B-B14F-4D97-AF65-F5344CB8AC3E}">
        <p14:creationId xmlns:p14="http://schemas.microsoft.com/office/powerpoint/2010/main" val="27405425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506685" y="1009402"/>
            <a:ext cx="6224912" cy="442204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000" spc="-25" dirty="0">
                <a:solidFill>
                  <a:srgbClr val="212529"/>
                </a:solidFill>
                <a:latin typeface="Arial" panose="020B0604020202020204" pitchFamily="34" charset="0"/>
                <a:ea typeface="Times New Roman" panose="02020603050405020304" pitchFamily="18" charset="0"/>
                <a:cs typeface="Arial" panose="020B0604020202020204" pitchFamily="34" charset="0"/>
              </a:rPr>
              <a:t> </a:t>
            </a:r>
            <a:endParaRPr lang="en-US" sz="1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2</a:t>
            </a:r>
            <a:r>
              <a:rPr lang="ar-EG" sz="2400"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en-US" sz="2400"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spc="-25" dirty="0">
                <a:solidFill>
                  <a:srgbClr val="002060"/>
                </a:solidFill>
                <a:latin typeface="Calibri" panose="020F0502020204030204" pitchFamily="34" charset="0"/>
                <a:ea typeface="Times New Roman" panose="02020603050405020304" pitchFamily="18" charset="0"/>
              </a:rPr>
              <a:t>مَن؟ وماذا؟ ولماذا؟ ومتى؟ وأين؟ وكيف؟</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spc="-25" dirty="0">
                <a:solidFill>
                  <a:srgbClr val="002060"/>
                </a:solidFill>
                <a:latin typeface="Calibri" panose="020F0502020204030204" pitchFamily="34" charset="0"/>
                <a:ea typeface="Times New Roman" panose="02020603050405020304" pitchFamily="18" charset="0"/>
              </a:rPr>
              <a:t>تشكل هذه التساؤلات عنصراً هاماً من عناصر التقرير الصحفي، وتمثل إجاباتها التغطية الشاملة للحدث أو الظاهرة، فهي تجيب عن مكانها وزمانها وأسبابها وكيفيتها وفاعليها وتفاصيلها</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pic>
        <p:nvPicPr>
          <p:cNvPr id="8" name="Picture Placeholder 4">
            <a:extLst>
              <a:ext uri="{FF2B5EF4-FFF2-40B4-BE49-F238E27FC236}">
                <a16:creationId xmlns:a16="http://schemas.microsoft.com/office/drawing/2014/main" id="{9AFE2679-8A97-44B7-9C97-2B0B8667EB6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267961" y="1189578"/>
            <a:ext cx="3925216" cy="40616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FADC2889-59EE-4EF3-B67E-8E33FCDBA44E}"/>
              </a:ext>
            </a:extLst>
          </p:cNvPr>
          <p:cNvSpPr/>
          <p:nvPr/>
        </p:nvSpPr>
        <p:spPr>
          <a:xfrm flipV="1">
            <a:off x="2552823" y="2989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23336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806802" y="1377918"/>
            <a:ext cx="6593232" cy="405133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3</a:t>
            </a:r>
            <a:r>
              <a:rPr lang="ar-EG"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ar-SA" sz="2400" b="1" spc="-25" dirty="0" smtClean="0">
                <a:solidFill>
                  <a:srgbClr val="002060"/>
                </a:solidFill>
                <a:latin typeface="Calibri" panose="020F0502020204030204" pitchFamily="34" charset="0"/>
                <a:ea typeface="Times New Roman" panose="02020603050405020304" pitchFamily="18" charset="0"/>
              </a:rPr>
              <a:t>الحوار</a:t>
            </a:r>
            <a:r>
              <a:rPr lang="en-US" sz="2400" b="1"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spc="-25" dirty="0">
                <a:solidFill>
                  <a:srgbClr val="002060"/>
                </a:solidFill>
                <a:latin typeface="Calibri" panose="020F0502020204030204" pitchFamily="34" charset="0"/>
                <a:ea typeface="Times New Roman" panose="02020603050405020304" pitchFamily="18" charset="0"/>
              </a:rPr>
              <a:t>هو العنصر الثالث من عناصر التقرير الصحفي، ومن خلاله يتقصى الصحفي </a:t>
            </a:r>
            <a:r>
              <a:rPr lang="ar-SA" sz="2400" spc="-25" dirty="0" smtClean="0">
                <a:solidFill>
                  <a:srgbClr val="002060"/>
                </a:solidFill>
                <a:latin typeface="Calibri" panose="020F0502020204030204" pitchFamily="34" charset="0"/>
                <a:ea typeface="Times New Roman" panose="02020603050405020304" pitchFamily="18" charset="0"/>
              </a:rPr>
              <a:t>الم</a:t>
            </a:r>
            <a:r>
              <a:rPr lang="ar-EG" sz="2400" spc="-25" dirty="0" smtClean="0">
                <a:solidFill>
                  <a:srgbClr val="002060"/>
                </a:solidFill>
                <a:latin typeface="Calibri" panose="020F0502020204030204" pitchFamily="34" charset="0"/>
                <a:ea typeface="Times New Roman" panose="02020603050405020304" pitchFamily="18" charset="0"/>
              </a:rPr>
              <a:t>ُ</a:t>
            </a:r>
            <a:r>
              <a:rPr lang="ar-SA" sz="2400" spc="-25" dirty="0" smtClean="0">
                <a:solidFill>
                  <a:srgbClr val="002060"/>
                </a:solidFill>
                <a:latin typeface="Calibri" panose="020F0502020204030204" pitchFamily="34" charset="0"/>
                <a:ea typeface="Times New Roman" panose="02020603050405020304" pitchFamily="18" charset="0"/>
              </a:rPr>
              <a:t>عد </a:t>
            </a:r>
            <a:r>
              <a:rPr lang="ar-SA" sz="2400" spc="-25" dirty="0">
                <a:solidFill>
                  <a:srgbClr val="002060"/>
                </a:solidFill>
                <a:latin typeface="Calibri" panose="020F0502020204030204" pitchFamily="34" charset="0"/>
                <a:ea typeface="Times New Roman" panose="02020603050405020304" pitchFamily="18" charset="0"/>
              </a:rPr>
              <a:t>للتقرير تفاصيل أوسع وأشمل عن الظاهرة، وذلك عن طريق سؤال الأشخاص المعنيين أو المتأثرين بها لمعرفة آرائهم وتطلعاتهم</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3F889F49-6AA9-4727-A7F5-16F1844EDB0B}"/>
              </a:ext>
            </a:extLst>
          </p:cNvPr>
          <p:cNvSpPr/>
          <p:nvPr/>
        </p:nvSpPr>
        <p:spPr>
          <a:xfrm flipV="1">
            <a:off x="2568116" y="331156"/>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866" y="1377918"/>
            <a:ext cx="4000500" cy="4000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506234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480793" y="1122947"/>
            <a:ext cx="6928445" cy="455963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4</a:t>
            </a:r>
            <a:r>
              <a:rPr lang="ar-EG"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en-US"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b="1" spc="-25" dirty="0">
                <a:solidFill>
                  <a:srgbClr val="002060"/>
                </a:solidFill>
                <a:latin typeface="Calibri" panose="020F0502020204030204" pitchFamily="34" charset="0"/>
                <a:ea typeface="Times New Roman" panose="02020603050405020304" pitchFamily="18" charset="0"/>
              </a:rPr>
              <a:t>المراقبة والتحليل</a:t>
            </a:r>
            <a:r>
              <a:rPr lang="en-US" sz="2400" b="1"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spc="-25" dirty="0">
                <a:solidFill>
                  <a:srgbClr val="002060"/>
                </a:solidFill>
                <a:latin typeface="Calibri" panose="020F0502020204030204" pitchFamily="34" charset="0"/>
                <a:ea typeface="Times New Roman" panose="02020603050405020304" pitchFamily="18" charset="0"/>
              </a:rPr>
              <a:t>هو العنصر الرابع من عناصر التقرير الصحفي وهو الذي يسمح للصحفي </a:t>
            </a:r>
            <a:r>
              <a:rPr lang="ar-SA" sz="2400" spc="-25" dirty="0" smtClean="0">
                <a:solidFill>
                  <a:srgbClr val="002060"/>
                </a:solidFill>
                <a:latin typeface="Calibri" panose="020F0502020204030204" pitchFamily="34" charset="0"/>
                <a:ea typeface="Times New Roman" panose="02020603050405020304" pitchFamily="18" charset="0"/>
              </a:rPr>
              <a:t>الم</a:t>
            </a:r>
            <a:r>
              <a:rPr lang="ar-EG" sz="2400" spc="-25" dirty="0" smtClean="0">
                <a:solidFill>
                  <a:srgbClr val="002060"/>
                </a:solidFill>
                <a:latin typeface="Calibri" panose="020F0502020204030204" pitchFamily="34" charset="0"/>
                <a:ea typeface="Times New Roman" panose="02020603050405020304" pitchFamily="18" charset="0"/>
              </a:rPr>
              <a:t>ُ</a:t>
            </a:r>
            <a:r>
              <a:rPr lang="ar-SA" sz="2400" spc="-25" dirty="0" smtClean="0">
                <a:solidFill>
                  <a:srgbClr val="002060"/>
                </a:solidFill>
                <a:latin typeface="Calibri" panose="020F0502020204030204" pitchFamily="34" charset="0"/>
                <a:ea typeface="Times New Roman" panose="02020603050405020304" pitchFamily="18" charset="0"/>
              </a:rPr>
              <a:t>عد </a:t>
            </a:r>
            <a:r>
              <a:rPr lang="ar-SA" sz="2400" spc="-25" dirty="0">
                <a:solidFill>
                  <a:srgbClr val="002060"/>
                </a:solidFill>
                <a:latin typeface="Calibri" panose="020F0502020204030204" pitchFamily="34" charset="0"/>
                <a:ea typeface="Times New Roman" panose="02020603050405020304" pitchFamily="18" charset="0"/>
              </a:rPr>
              <a:t>للتقرير بمراقبة تفاصيل مكان الحدث والتقاط المعلومات منه وتحليلها، وذلك من أجل بناء رأيه الشخصي في الحدث وصياغة وجهة نظره بوصفها نتيجة في نهاية التقرير الصحفي</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16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C773E2E1-5095-451C-9E4C-CC9E00CA7C18}"/>
              </a:ext>
            </a:extLst>
          </p:cNvPr>
          <p:cNvSpPr/>
          <p:nvPr/>
        </p:nvSpPr>
        <p:spPr>
          <a:xfrm flipV="1">
            <a:off x="2577320" y="36107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032" y="1227571"/>
            <a:ext cx="3964773" cy="43503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5160572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715692" y="1525063"/>
            <a:ext cx="7158445" cy="466164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spc="-25" dirty="0" smtClean="0">
                <a:solidFill>
                  <a:srgbClr val="002060"/>
                </a:solidFill>
                <a:latin typeface="Calibri" panose="020F0502020204030204" pitchFamily="34" charset="0"/>
                <a:ea typeface="Times New Roman" panose="02020603050405020304" pitchFamily="18" charset="0"/>
              </a:rPr>
              <a:t>      </a:t>
            </a:r>
            <a:r>
              <a:rPr lang="ar-SA" sz="2000" spc="-25" dirty="0" smtClean="0">
                <a:solidFill>
                  <a:srgbClr val="002060"/>
                </a:solidFill>
                <a:latin typeface="Calibri" panose="020F0502020204030204" pitchFamily="34" charset="0"/>
                <a:ea typeface="Times New Roman" panose="02020603050405020304" pitchFamily="18" charset="0"/>
              </a:rPr>
              <a:t>لمعرفة </a:t>
            </a:r>
            <a:r>
              <a:rPr lang="ar-SA" sz="2000" spc="-25" dirty="0">
                <a:solidFill>
                  <a:srgbClr val="002060"/>
                </a:solidFill>
                <a:latin typeface="Calibri" panose="020F0502020204030204" pitchFamily="34" charset="0"/>
                <a:ea typeface="Times New Roman" panose="02020603050405020304" pitchFamily="18" charset="0"/>
              </a:rPr>
              <a:t>كيفية كتابة التقرير الصحفي لا بد من اتباع مجموعة من الخطوات، هذه الخطوات هي مراحل تجتمع لتشكل ما يسمى التقرير الصحفي، ومن أجل معرفة كيفية كتابة تقرير صحفي بشكل جيد واحترافي لا بد من عبور المراحل الآتية</a:t>
            </a:r>
            <a:r>
              <a:rPr lang="en-US" sz="20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000"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1</a:t>
            </a:r>
            <a:r>
              <a:rPr lang="ar-EG" sz="2000"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000" b="1" spc="-25" dirty="0" smtClean="0">
                <a:solidFill>
                  <a:srgbClr val="002060"/>
                </a:solidFill>
                <a:latin typeface="Calibri" panose="020F0502020204030204" pitchFamily="34" charset="0"/>
                <a:ea typeface="Times New Roman" panose="02020603050405020304" pitchFamily="18" charset="0"/>
              </a:rPr>
              <a:t>اختيار </a:t>
            </a:r>
            <a:r>
              <a:rPr lang="ar-SA" sz="2000" b="1" spc="-25" dirty="0">
                <a:solidFill>
                  <a:srgbClr val="002060"/>
                </a:solidFill>
                <a:latin typeface="Calibri" panose="020F0502020204030204" pitchFamily="34" charset="0"/>
                <a:ea typeface="Times New Roman" panose="02020603050405020304" pitchFamily="18" charset="0"/>
              </a:rPr>
              <a:t>الموضوع الهام</a:t>
            </a:r>
            <a:r>
              <a:rPr lang="en-US" sz="2000" b="1"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spc="-25" dirty="0" smtClean="0">
                <a:solidFill>
                  <a:srgbClr val="002060"/>
                </a:solidFill>
                <a:latin typeface="Calibri" panose="020F0502020204030204" pitchFamily="34" charset="0"/>
                <a:ea typeface="Times New Roman" panose="02020603050405020304" pitchFamily="18" charset="0"/>
              </a:rPr>
              <a:t>      </a:t>
            </a:r>
            <a:r>
              <a:rPr lang="ar-SA" sz="2000" spc="-25" dirty="0" smtClean="0">
                <a:solidFill>
                  <a:srgbClr val="002060"/>
                </a:solidFill>
                <a:latin typeface="Calibri" panose="020F0502020204030204" pitchFamily="34" charset="0"/>
                <a:ea typeface="Times New Roman" panose="02020603050405020304" pitchFamily="18" charset="0"/>
              </a:rPr>
              <a:t>لمعرفة </a:t>
            </a:r>
            <a:r>
              <a:rPr lang="ar-SA" sz="2000" spc="-25" dirty="0">
                <a:solidFill>
                  <a:srgbClr val="002060"/>
                </a:solidFill>
                <a:latin typeface="Calibri" panose="020F0502020204030204" pitchFamily="34" charset="0"/>
                <a:ea typeface="Times New Roman" panose="02020603050405020304" pitchFamily="18" charset="0"/>
              </a:rPr>
              <a:t>كيفية كتابة تقرير صحفي لا بد من اختيار موضوع هام، ويشترط على الصحفي الراغب بإعداد تقرير صحفي جذاب ورائج بين القراء اختيار موضوعات هامة تلامس أفكار الناس ومعاناتهم ليقوم بتسليط الضوء عليها ومعالجتها، ومن الضروري أن يكون التقرير الصحفي هادفاً أو له فائدة معرفية للمجتمع ولا يكون عبارة </a:t>
            </a:r>
            <a:r>
              <a:rPr lang="ar-EG" sz="2000" spc="-25" dirty="0" smtClean="0">
                <a:solidFill>
                  <a:srgbClr val="002060"/>
                </a:solidFill>
                <a:latin typeface="Calibri" panose="020F0502020204030204" pitchFamily="34" charset="0"/>
                <a:ea typeface="Times New Roman" panose="02020603050405020304" pitchFamily="18" charset="0"/>
              </a:rPr>
              <a:t>عن </a:t>
            </a:r>
            <a:r>
              <a:rPr lang="ar-SA" sz="2000" spc="-25" dirty="0" smtClean="0">
                <a:solidFill>
                  <a:srgbClr val="002060"/>
                </a:solidFill>
                <a:latin typeface="Calibri" panose="020F0502020204030204" pitchFamily="34" charset="0"/>
                <a:ea typeface="Times New Roman" panose="02020603050405020304" pitchFamily="18" charset="0"/>
              </a:rPr>
              <a:t>موضوعات </a:t>
            </a:r>
            <a:r>
              <a:rPr lang="ar-SA" sz="2000" spc="-25" dirty="0">
                <a:solidFill>
                  <a:srgbClr val="002060"/>
                </a:solidFill>
                <a:latin typeface="Calibri" panose="020F0502020204030204" pitchFamily="34" charset="0"/>
                <a:ea typeface="Times New Roman" panose="02020603050405020304" pitchFamily="18" charset="0"/>
              </a:rPr>
              <a:t>بعيدة عن روح الواقع</a:t>
            </a:r>
            <a:r>
              <a:rPr lang="en-US" sz="20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Rounded Corners 4">
            <a:extLst>
              <a:ext uri="{FF2B5EF4-FFF2-40B4-BE49-F238E27FC236}">
                <a16:creationId xmlns:a16="http://schemas.microsoft.com/office/drawing/2014/main" id="{D1F1314F-6F47-407D-9372-158A40F4EB31}"/>
              </a:ext>
            </a:extLst>
          </p:cNvPr>
          <p:cNvSpPr/>
          <p:nvPr/>
        </p:nvSpPr>
        <p:spPr>
          <a:xfrm>
            <a:off x="4947711" y="498817"/>
            <a:ext cx="3935361" cy="82726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0"/>
              </a:spcAft>
            </a:pPr>
            <a:r>
              <a:rPr lang="en-US" sz="2400" b="1" kern="100" dirty="0" smtClean="0">
                <a:solidFill>
                  <a:srgbClr val="002060"/>
                </a:solidFill>
                <a:latin typeface="Baskerville Old Face" panose="02020602080505020303" pitchFamily="18" charset="0"/>
                <a:ea typeface="Calibri" panose="020F0502020204030204" pitchFamily="34" charset="0"/>
                <a:cs typeface="Arial" panose="020B0604020202020204" pitchFamily="34" charset="0"/>
              </a:rPr>
              <a:t>9</a:t>
            </a:r>
            <a:r>
              <a:rPr lang="ar-EG" sz="2400" b="1" kern="100" dirty="0" smtClean="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EG" sz="2400" b="1" kern="100" dirty="0" smtClean="0">
                <a:solidFill>
                  <a:srgbClr val="002060"/>
                </a:solidFill>
                <a:effectLst/>
                <a:latin typeface="Calibri" panose="020F0502020204030204" pitchFamily="34" charset="0"/>
                <a:ea typeface="Calibri" panose="020F0502020204030204" pitchFamily="34" charset="0"/>
                <a:cs typeface="Arial" panose="020B0604020202020204" pitchFamily="34" charset="0"/>
              </a:rPr>
              <a:t>كيفية كتابة التقرير الصحفي</a:t>
            </a:r>
            <a:r>
              <a:rPr lang="ar-EG" sz="2000" kern="100" dirty="0" smtClean="0">
                <a:solidFill>
                  <a:srgbClr val="002060"/>
                </a:solidFill>
                <a:effectLst/>
                <a:latin typeface="Calibri" panose="020F0502020204030204" pitchFamily="34" charset="0"/>
                <a:ea typeface="Calibri" panose="020F0502020204030204" pitchFamily="34"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descr="كيفية كتابة تقرير صحفي"/>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0797" y="1780086"/>
            <a:ext cx="4140392" cy="40459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923380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3709850" y="966651"/>
            <a:ext cx="7696167" cy="486736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rPr>
              <a:t>2</a:t>
            </a:r>
            <a:r>
              <a:rPr lang="ar-EG" sz="2400" b="1" dirty="0">
                <a:solidFill>
                  <a:srgbClr val="002060"/>
                </a:solidFill>
                <a:latin typeface="Calibri" panose="020F0502020204030204" pitchFamily="34" charset="0"/>
                <a:ea typeface="Calibri" panose="020F0502020204030204" pitchFamily="34" charset="0"/>
              </a:rPr>
              <a:t>.</a:t>
            </a: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إجراء المقابلات</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من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أجل كتابة تقرير صحفي لا بد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من</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الاستماع لآراء الناس</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ووجهات نظرهم عن الموضوع المختار؛ وذلك لأنَّ التقرير الصحفي لا يهدف إلى أن يكون تقرير رأي للكاتب؛ بل يجب أن يكون مدعوماً وموثقاً من قِبل أشخاص مرتبطين بالحدث، فعند كتابة تقرير صحفي عن انفجار مرفأ بيروت مثلاً لا بد من استطلاع آراء السكان القاطنين بالقرب من مكان الحادثة، إضافة إلى آراء ذوي الضحايا والكوادر الطبية والمسعفين والسياسيين وخبراء المواد المتفجرة وما إلى ذلك من أناس متصلين بالحادثة اتصالاً مباشراً أو غير مباشر</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672" y="966651"/>
            <a:ext cx="3176178" cy="40510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38014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114799" y="1107052"/>
            <a:ext cx="7016899" cy="466164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3</a:t>
            </a:r>
            <a:r>
              <a:rPr lang="ar-EG"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en-US"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b="1" spc="-25" dirty="0">
                <a:solidFill>
                  <a:srgbClr val="002060"/>
                </a:solidFill>
                <a:latin typeface="Calibri" panose="020F0502020204030204" pitchFamily="34" charset="0"/>
                <a:ea typeface="Times New Roman" panose="02020603050405020304" pitchFamily="18" charset="0"/>
              </a:rPr>
              <a:t>تحليل المعطيات</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spc="-25" dirty="0" smtClean="0">
                <a:solidFill>
                  <a:srgbClr val="002060"/>
                </a:solidFill>
                <a:latin typeface="Calibri" panose="020F0502020204030204" pitchFamily="34" charset="0"/>
                <a:ea typeface="Times New Roman" panose="02020603050405020304" pitchFamily="18" charset="0"/>
              </a:rPr>
              <a:t>     </a:t>
            </a:r>
            <a:r>
              <a:rPr lang="ar-SA" sz="2400" spc="-25" dirty="0" smtClean="0">
                <a:solidFill>
                  <a:srgbClr val="002060"/>
                </a:solidFill>
                <a:latin typeface="Calibri" panose="020F0502020204030204" pitchFamily="34" charset="0"/>
                <a:ea typeface="Times New Roman" panose="02020603050405020304" pitchFamily="18" charset="0"/>
              </a:rPr>
              <a:t>قبل </a:t>
            </a:r>
            <a:r>
              <a:rPr lang="ar-SA" sz="2400" spc="-25" dirty="0">
                <a:solidFill>
                  <a:srgbClr val="002060"/>
                </a:solidFill>
                <a:latin typeface="Calibri" panose="020F0502020204030204" pitchFamily="34" charset="0"/>
                <a:ea typeface="Times New Roman" panose="02020603050405020304" pitchFamily="18" charset="0"/>
              </a:rPr>
              <a:t>البدء بكتابة التقرير الصحفي لا بد من تأمل المعطيات الموجودة وتحليلها وربطها ببعضها بعضاً للوصول إلى اتساق سلس ومنطقي فيما بينها، وكلما ازدادت مدة "تخمير" الأفكار والمعطيات في الذهن خرجت بجودة واحترافية عالية، وخلاف ذلك صحيح فإذا ما تم إنجاز التقرير الصحفي بوقت قصير فقد ينعكس ذلك على شكل </a:t>
            </a:r>
            <a:r>
              <a:rPr lang="ar-EG" sz="2400" spc="-25" dirty="0" smtClean="0">
                <a:solidFill>
                  <a:srgbClr val="002060"/>
                </a:solidFill>
                <a:latin typeface="Calibri" panose="020F0502020204030204" pitchFamily="34" charset="0"/>
                <a:ea typeface="Times New Roman" panose="02020603050405020304" pitchFamily="18" charset="0"/>
              </a:rPr>
              <a:t>جودته.</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479" y="1354349"/>
            <a:ext cx="3474057" cy="38316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6302441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2568116" y="977356"/>
            <a:ext cx="8094419" cy="466164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4</a:t>
            </a:r>
            <a:r>
              <a:rPr lang="ar-EG"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en-US"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b="1" spc="-25" dirty="0">
                <a:solidFill>
                  <a:srgbClr val="002060"/>
                </a:solidFill>
                <a:latin typeface="Calibri" panose="020F0502020204030204" pitchFamily="34" charset="0"/>
                <a:ea typeface="Times New Roman" panose="02020603050405020304" pitchFamily="18" charset="0"/>
              </a:rPr>
              <a:t>الشروع بكتابة المقدمة</a:t>
            </a:r>
            <a:r>
              <a:rPr lang="en-US" sz="2400" b="1"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spc="-25" dirty="0">
                <a:solidFill>
                  <a:srgbClr val="002060"/>
                </a:solidFill>
                <a:latin typeface="Calibri" panose="020F0502020204030204" pitchFamily="34" charset="0"/>
                <a:ea typeface="Times New Roman" panose="02020603050405020304" pitchFamily="18" charset="0"/>
              </a:rPr>
              <a:t>الآن وقد اخترنا الموضوع الجيد وجمعنا عينات من آراء المعنيين وفكرنا ملياً في المعلومات، حان وقت الشروع بالكتابة التي نبدؤها باستهلال كتابة التقرير الصحفي بمقدمة شيقة توضح للقارئ الموضوع الذي سيتم تناوله في عرض التقرير الصحفي وتجذب اهتمامه ليستكمل القراءة، ومن الضروري جداً التوكيد على هذه النقطة؛ وذلك لأنَّ كثيراً من التقارير الصحفية لم تنل نصيبها الذي تستحقه من القراءة على الرغم من غناها والجهد المبذول في إعدادها بسبب مقدماتها الهشة أو التقليدية التي لم </a:t>
            </a:r>
            <a:r>
              <a:rPr lang="ar-SA" sz="2000" spc="-25" dirty="0" smtClean="0">
                <a:solidFill>
                  <a:srgbClr val="002060"/>
                </a:solidFill>
                <a:latin typeface="Calibri" panose="020F0502020204030204" pitchFamily="34" charset="0"/>
                <a:ea typeface="Times New Roman" panose="02020603050405020304" pitchFamily="18" charset="0"/>
              </a:rPr>
              <a:t>تستط</a:t>
            </a:r>
            <a:r>
              <a:rPr lang="ar-EG" sz="2000" spc="-25" dirty="0" smtClean="0">
                <a:solidFill>
                  <a:srgbClr val="002060"/>
                </a:solidFill>
                <a:latin typeface="Calibri" panose="020F0502020204030204" pitchFamily="34" charset="0"/>
                <a:ea typeface="Times New Roman" panose="02020603050405020304" pitchFamily="18" charset="0"/>
              </a:rPr>
              <a:t>ي</a:t>
            </a:r>
            <a:r>
              <a:rPr lang="ar-SA" sz="2000" spc="-25" dirty="0" smtClean="0">
                <a:solidFill>
                  <a:srgbClr val="002060"/>
                </a:solidFill>
                <a:latin typeface="Calibri" panose="020F0502020204030204" pitchFamily="34" charset="0"/>
                <a:ea typeface="Times New Roman" panose="02020603050405020304" pitchFamily="18" charset="0"/>
              </a:rPr>
              <a:t>ع </a:t>
            </a:r>
            <a:r>
              <a:rPr lang="ar-SA" sz="2000" spc="-25" dirty="0">
                <a:solidFill>
                  <a:srgbClr val="002060"/>
                </a:solidFill>
                <a:latin typeface="Calibri" panose="020F0502020204030204" pitchFamily="34" charset="0"/>
                <a:ea typeface="Times New Roman" panose="02020603050405020304" pitchFamily="18" charset="0"/>
              </a:rPr>
              <a:t>لفت اهتمام القارئ بما يكفي ليتابع القراءة</a:t>
            </a:r>
            <a:r>
              <a:rPr lang="en-US" sz="20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08939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341813" y="2275485"/>
            <a:ext cx="3800199"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407864" y="139485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241913" y="1418114"/>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No:5</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8852308" y="628651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A53D641E-C019-4AE5-8591-9FC7B5502741}"/>
              </a:ext>
            </a:extLst>
          </p:cNvPr>
          <p:cNvSpPr/>
          <p:nvPr/>
        </p:nvSpPr>
        <p:spPr>
          <a:xfrm>
            <a:off x="351302" y="1028864"/>
            <a:ext cx="7703128" cy="477745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5</a:t>
            </a:r>
            <a:r>
              <a:rPr lang="ar-EG" sz="2400"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b="1" spc="-25" dirty="0">
                <a:solidFill>
                  <a:srgbClr val="002060"/>
                </a:solidFill>
                <a:latin typeface="Calibri" panose="020F0502020204030204" pitchFamily="34" charset="0"/>
                <a:ea typeface="Times New Roman" panose="02020603050405020304" pitchFamily="18" charset="0"/>
              </a:rPr>
              <a:t>كتابة عرض التقرير الصحفي</a:t>
            </a:r>
            <a:r>
              <a:rPr lang="en-US" sz="2400" b="1"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spc="-25" dirty="0" smtClean="0">
                <a:solidFill>
                  <a:srgbClr val="002060"/>
                </a:solidFill>
                <a:latin typeface="Calibri" panose="020F0502020204030204" pitchFamily="34" charset="0"/>
                <a:ea typeface="Times New Roman" panose="02020603050405020304" pitchFamily="18" charset="0"/>
              </a:rPr>
              <a:t>    </a:t>
            </a:r>
            <a:r>
              <a:rPr lang="ar-SA" sz="2400" spc="-25" dirty="0" smtClean="0">
                <a:solidFill>
                  <a:srgbClr val="002060"/>
                </a:solidFill>
                <a:latin typeface="Calibri" panose="020F0502020204030204" pitchFamily="34" charset="0"/>
                <a:ea typeface="Times New Roman" panose="02020603050405020304" pitchFamily="18" charset="0"/>
              </a:rPr>
              <a:t>نصل </a:t>
            </a:r>
            <a:r>
              <a:rPr lang="ar-SA" sz="2400" spc="-25" dirty="0">
                <a:solidFill>
                  <a:srgbClr val="002060"/>
                </a:solidFill>
                <a:latin typeface="Calibri" panose="020F0502020204030204" pitchFamily="34" charset="0"/>
                <a:ea typeface="Times New Roman" panose="02020603050405020304" pitchFamily="18" charset="0"/>
              </a:rPr>
              <a:t>الآن إلى مرحلة كتابة عرض التقرير من مراحل كتابة التقرير الصحفي، وفيها يتم وضع جميع المعطيات والحقائق والاقتباسات التي تخدم الموضوع الذي يدور الحديث عنه، ويجب مراعاة الالتزام بالموضوع ذاته وطرحه وسرد معطياته بلغة مفهومة وواضحة، كما يجب الحرص على تغطية الموضوعات المختارة من كافة جوانبها وتسليط الضوء على كافة أبعادها</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3BED9A63-5C3C-4F13-99DF-EF1919D21EBB}"/>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721660" y="-46725"/>
            <a:ext cx="2470340" cy="890596"/>
          </a:xfrm>
          <a:prstGeom prst="rect">
            <a:avLst/>
          </a:prstGeom>
        </p:spPr>
      </p:pic>
      <p:sp>
        <p:nvSpPr>
          <p:cNvPr id="11" name="Rectangle 10">
            <a:extLst>
              <a:ext uri="{FF2B5EF4-FFF2-40B4-BE49-F238E27FC236}">
                <a16:creationId xmlns:a16="http://schemas.microsoft.com/office/drawing/2014/main" id="{F6C44403-886C-4B6C-9BA7-BB766B1C883F}"/>
              </a:ext>
            </a:extLst>
          </p:cNvPr>
          <p:cNvSpPr/>
          <p:nvPr/>
        </p:nvSpPr>
        <p:spPr>
          <a:xfrm flipV="1">
            <a:off x="889742" y="4682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0150271"/>
      </p:ext>
    </p:extLst>
  </p:cSld>
  <p:clrMapOvr>
    <a:masterClrMapping/>
  </p:clrMapOvr>
  <p:transition spd="slow">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341813" y="2275485"/>
            <a:ext cx="3800199"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407864" y="139485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241913" y="1418114"/>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No:5</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8852308" y="628651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A53D641E-C019-4AE5-8591-9FC7B5502741}"/>
              </a:ext>
            </a:extLst>
          </p:cNvPr>
          <p:cNvSpPr/>
          <p:nvPr/>
        </p:nvSpPr>
        <p:spPr>
          <a:xfrm>
            <a:off x="351302" y="1028864"/>
            <a:ext cx="7703128" cy="477745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6</a:t>
            </a:r>
            <a:r>
              <a:rPr lang="ar-EG"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en-US"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b="1" spc="-25" dirty="0">
                <a:solidFill>
                  <a:srgbClr val="002060"/>
                </a:solidFill>
                <a:latin typeface="Calibri" panose="020F0502020204030204" pitchFamily="34" charset="0"/>
                <a:ea typeface="Times New Roman" panose="02020603050405020304" pitchFamily="18" charset="0"/>
              </a:rPr>
              <a:t>كتابة خاتمة التقرير الصحفي</a:t>
            </a:r>
            <a:r>
              <a:rPr lang="en-US" sz="2400" b="1"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spc="-25" dirty="0" smtClean="0">
                <a:solidFill>
                  <a:srgbClr val="002060"/>
                </a:solidFill>
                <a:latin typeface="Calibri" panose="020F0502020204030204" pitchFamily="34" charset="0"/>
                <a:ea typeface="Times New Roman" panose="02020603050405020304" pitchFamily="18" charset="0"/>
              </a:rPr>
              <a:t>   </a:t>
            </a:r>
            <a:r>
              <a:rPr lang="ar-SA" sz="2400" spc="-25" dirty="0" smtClean="0">
                <a:solidFill>
                  <a:srgbClr val="002060"/>
                </a:solidFill>
                <a:latin typeface="Calibri" panose="020F0502020204030204" pitchFamily="34" charset="0"/>
                <a:ea typeface="Times New Roman" panose="02020603050405020304" pitchFamily="18" charset="0"/>
              </a:rPr>
              <a:t>هي </a:t>
            </a:r>
            <a:r>
              <a:rPr lang="ar-SA" sz="2400" spc="-25" dirty="0">
                <a:solidFill>
                  <a:srgbClr val="002060"/>
                </a:solidFill>
                <a:latin typeface="Calibri" panose="020F0502020204030204" pitchFamily="34" charset="0"/>
                <a:ea typeface="Times New Roman" panose="02020603050405020304" pitchFamily="18" charset="0"/>
              </a:rPr>
              <a:t>المرحلة النهائية من مراحل كتابة التقرير الصحفي، وفيها يقوم الكاتب بتلخيص محتوى التقرير بشكل مكثف أو ما يسمى "زبدة التقرير"، كما يمكنه أن يقدم ما توصل إليه من نتائج تبعاً للمعطيات التي كانت موجودة أمامه والتي وضعها بين أيدي القراء، كما يستطيع أن يكتب توصياته التي استخلصها بخصوص الموضوع المطروح</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16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3BED9A63-5C3C-4F13-99DF-EF1919D21EBB}"/>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721660" y="-46725"/>
            <a:ext cx="2470340" cy="890596"/>
          </a:xfrm>
          <a:prstGeom prst="rect">
            <a:avLst/>
          </a:prstGeom>
        </p:spPr>
      </p:pic>
      <p:sp>
        <p:nvSpPr>
          <p:cNvPr id="11" name="Rectangle 10">
            <a:extLst>
              <a:ext uri="{FF2B5EF4-FFF2-40B4-BE49-F238E27FC236}">
                <a16:creationId xmlns:a16="http://schemas.microsoft.com/office/drawing/2014/main" id="{F6C44403-886C-4B6C-9BA7-BB766B1C883F}"/>
              </a:ext>
            </a:extLst>
          </p:cNvPr>
          <p:cNvSpPr/>
          <p:nvPr/>
        </p:nvSpPr>
        <p:spPr>
          <a:xfrm flipV="1">
            <a:off x="889742" y="4682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4769040"/>
      </p:ext>
    </p:extLst>
  </p:cSld>
  <p:clrMapOvr>
    <a:masterClrMapping/>
  </p:clrMapOvr>
  <p:transition spd="slow">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341813" y="2275485"/>
            <a:ext cx="3800199"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407864" y="139485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241913" y="1418114"/>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No:5</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8852308" y="628651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A53D641E-C019-4AE5-8591-9FC7B5502741}"/>
              </a:ext>
            </a:extLst>
          </p:cNvPr>
          <p:cNvSpPr/>
          <p:nvPr/>
        </p:nvSpPr>
        <p:spPr>
          <a:xfrm>
            <a:off x="259861" y="1394857"/>
            <a:ext cx="7990511" cy="477745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7</a:t>
            </a:r>
            <a:r>
              <a:rPr lang="ar-EG"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en-US" sz="2400" b="1" spc="-25"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b="1" spc="-25" dirty="0">
                <a:solidFill>
                  <a:srgbClr val="002060"/>
                </a:solidFill>
                <a:latin typeface="Calibri" panose="020F0502020204030204" pitchFamily="34" charset="0"/>
                <a:ea typeface="Times New Roman" panose="02020603050405020304" pitchFamily="18" charset="0"/>
              </a:rPr>
              <a:t>وضع عنوان جذاب للتقرير الصحفي</a:t>
            </a:r>
            <a:r>
              <a:rPr lang="en-US" sz="2400" b="1"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spc="-25" dirty="0">
                <a:solidFill>
                  <a:srgbClr val="002060"/>
                </a:solidFill>
                <a:latin typeface="Calibri" panose="020F0502020204030204" pitchFamily="34" charset="0"/>
                <a:ea typeface="Times New Roman" panose="02020603050405020304" pitchFamily="18" charset="0"/>
              </a:rPr>
              <a:t>يختلف ترتيب هذه المرحلة من مراحل كتابة تقرير صحفي بين كاتب وآخر، فبعض الكُتَّاب يقومون بوضع عنوان التقرير في المراحل الأولى، بينما يفضل بعضهم الآخر إعادة قراءة التقرير الصحفي ووضع العنوان الخاص به، والحالتان جائزتان، لكن من الضروري </a:t>
            </a:r>
            <a:r>
              <a:rPr lang="ar-SA" sz="2400" spc="-25" dirty="0" smtClean="0">
                <a:solidFill>
                  <a:srgbClr val="002060"/>
                </a:solidFill>
                <a:latin typeface="Calibri" panose="020F0502020204030204" pitchFamily="34" charset="0"/>
                <a:ea typeface="Times New Roman" panose="02020603050405020304" pitchFamily="18" charset="0"/>
              </a:rPr>
              <a:t>مراعاة</a:t>
            </a:r>
            <a:r>
              <a:rPr lang="ar-EG" sz="2400" spc="-25" dirty="0" smtClean="0">
                <a:solidFill>
                  <a:srgbClr val="002060"/>
                </a:solidFill>
                <a:latin typeface="Calibri" panose="020F0502020204030204" pitchFamily="34" charset="0"/>
                <a:ea typeface="Times New Roman" panose="02020603050405020304" pitchFamily="18" charset="0"/>
              </a:rPr>
              <a:t> اختيار عنوان معبر عن المحتوى</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spc="-25" dirty="0" smtClean="0">
                <a:solidFill>
                  <a:srgbClr val="002060"/>
                </a:solidFill>
                <a:latin typeface="Calibri" panose="020F0502020204030204" pitchFamily="34" charset="0"/>
                <a:ea typeface="Times New Roman" panose="02020603050405020304" pitchFamily="18" charset="0"/>
              </a:rPr>
              <a:t>ويجذب </a:t>
            </a:r>
            <a:r>
              <a:rPr lang="ar-SA" sz="2400" spc="-25" dirty="0">
                <a:solidFill>
                  <a:srgbClr val="002060"/>
                </a:solidFill>
                <a:latin typeface="Calibri" panose="020F0502020204030204" pitchFamily="34" charset="0"/>
                <a:ea typeface="Times New Roman" panose="02020603050405020304" pitchFamily="18" charset="0"/>
              </a:rPr>
              <a:t>القارئ </a:t>
            </a:r>
            <a:r>
              <a:rPr lang="ar-SA" sz="2400" spc="-25" dirty="0" smtClean="0">
                <a:solidFill>
                  <a:srgbClr val="002060"/>
                </a:solidFill>
                <a:latin typeface="Calibri" panose="020F0502020204030204" pitchFamily="34" charset="0"/>
                <a:ea typeface="Times New Roman" panose="02020603050405020304" pitchFamily="18" charset="0"/>
              </a:rPr>
              <a:t>وي</a:t>
            </a:r>
            <a:r>
              <a:rPr lang="ar-EG" sz="2400" spc="-25" dirty="0" smtClean="0">
                <a:solidFill>
                  <a:srgbClr val="002060"/>
                </a:solidFill>
                <a:latin typeface="Calibri" panose="020F0502020204030204" pitchFamily="34" charset="0"/>
                <a:ea typeface="Times New Roman" panose="02020603050405020304" pitchFamily="18" charset="0"/>
              </a:rPr>
              <a:t>ُ</a:t>
            </a:r>
            <a:r>
              <a:rPr lang="ar-SA" sz="2400" spc="-25" dirty="0" smtClean="0">
                <a:solidFill>
                  <a:srgbClr val="002060"/>
                </a:solidFill>
                <a:latin typeface="Calibri" panose="020F0502020204030204" pitchFamily="34" charset="0"/>
                <a:ea typeface="Times New Roman" panose="02020603050405020304" pitchFamily="18" charset="0"/>
              </a:rPr>
              <a:t>ثير </a:t>
            </a:r>
            <a:r>
              <a:rPr lang="ar-SA" sz="2400" spc="-25" dirty="0">
                <a:solidFill>
                  <a:srgbClr val="002060"/>
                </a:solidFill>
                <a:latin typeface="Calibri" panose="020F0502020204030204" pitchFamily="34" charset="0"/>
                <a:ea typeface="Times New Roman" panose="02020603050405020304" pitchFamily="18" charset="0"/>
              </a:rPr>
              <a:t>فضوله نحو قراءة التقرير الصحفي؛ وذلك لأنَّ العنوان الجذاب هو الذي يدفع القارئ إلى اتخاذ قراره بالقراءة، فإذا ما كان روتينياً </a:t>
            </a:r>
            <a:r>
              <a:rPr lang="ar-SA" sz="2400" spc="-25" dirty="0" smtClean="0">
                <a:solidFill>
                  <a:srgbClr val="002060"/>
                </a:solidFill>
                <a:latin typeface="Calibri" panose="020F0502020204030204" pitchFamily="34" charset="0"/>
                <a:ea typeface="Times New Roman" panose="02020603050405020304" pitchFamily="18" charset="0"/>
              </a:rPr>
              <a:t>أضاع </a:t>
            </a:r>
            <a:r>
              <a:rPr lang="ar-SA" sz="2400" spc="-25" dirty="0">
                <a:solidFill>
                  <a:srgbClr val="002060"/>
                </a:solidFill>
                <a:latin typeface="Calibri" panose="020F0502020204030204" pitchFamily="34" charset="0"/>
                <a:ea typeface="Times New Roman" panose="02020603050405020304" pitchFamily="18" charset="0"/>
              </a:rPr>
              <a:t>على الكاتب فرصة خروج تقريره الصحفي إلى النور</a:t>
            </a:r>
            <a:r>
              <a:rPr lang="en-US" sz="2400" spc="-25"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3BED9A63-5C3C-4F13-99DF-EF1919D21EBB}"/>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721660" y="-46725"/>
            <a:ext cx="2470340" cy="890596"/>
          </a:xfrm>
          <a:prstGeom prst="rect">
            <a:avLst/>
          </a:prstGeom>
        </p:spPr>
      </p:pic>
      <p:sp>
        <p:nvSpPr>
          <p:cNvPr id="11" name="Rectangle 10">
            <a:extLst>
              <a:ext uri="{FF2B5EF4-FFF2-40B4-BE49-F238E27FC236}">
                <a16:creationId xmlns:a16="http://schemas.microsoft.com/office/drawing/2014/main" id="{F6C44403-886C-4B6C-9BA7-BB766B1C883F}"/>
              </a:ext>
            </a:extLst>
          </p:cNvPr>
          <p:cNvSpPr/>
          <p:nvPr/>
        </p:nvSpPr>
        <p:spPr>
          <a:xfrm flipV="1">
            <a:off x="889742" y="4682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7853498"/>
      </p:ext>
    </p:extLst>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12" name="Rectangle: Rounded Corners 11">
            <a:extLst>
              <a:ext uri="{FF2B5EF4-FFF2-40B4-BE49-F238E27FC236}">
                <a16:creationId xmlns:a16="http://schemas.microsoft.com/office/drawing/2014/main" id="{0A5F286D-6195-4BC8-B53E-9E4D64748851}"/>
              </a:ext>
            </a:extLst>
          </p:cNvPr>
          <p:cNvSpPr/>
          <p:nvPr/>
        </p:nvSpPr>
        <p:spPr>
          <a:xfrm>
            <a:off x="3914054" y="1899790"/>
            <a:ext cx="7892488" cy="413406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spcAft>
                <a:spcPts val="800"/>
              </a:spcAft>
            </a:pPr>
            <a:r>
              <a:rPr lang="ar-EG"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ل</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ضمان جودة وموضوعية المحتوى، يراعي توافر بعض هذه العناصر الهامة</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tabLst>
                <a:tab pos="457200" algn="l"/>
              </a:tabLst>
            </a:pPr>
            <a:r>
              <a:rPr lang="en-US"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1</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الموضوعية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والحيادية</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742950" lvl="1" indent="-285750" algn="justLow"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يجب أن يكون التقرير موضوعيًا وخاليًا من التحيزات الشخصية</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Low"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تجنب التعبيرات العاطفية أو الآراء الشخصية</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spcAft>
                <a:spcPts val="800"/>
              </a:spcAft>
              <a:tabLst>
                <a:tab pos="457200" algn="l"/>
              </a:tabLst>
            </a:pPr>
            <a:r>
              <a:rPr lang="en-US"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2</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الدقة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والتحقق من الحقائق</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742950" lvl="1" indent="-285750" algn="justLow"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تأكد من صحة المعلومات والأرقام قبل نشرها</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Low"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استخدم مصادر موثوقة وتحقق من مصداقية المصادر</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2">
            <a:extLst>
              <a:ext uri="{FF2B5EF4-FFF2-40B4-BE49-F238E27FC236}">
                <a16:creationId xmlns:a16="http://schemas.microsoft.com/office/drawing/2014/main" id="{E8E81BDF-33C8-4CAE-9306-A8274B5E051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336202" y="70812"/>
            <a:ext cx="2470340" cy="890596"/>
          </a:xfrm>
          <a:prstGeom prst="rect">
            <a:avLst/>
          </a:prstGeom>
        </p:spPr>
      </p:pic>
      <p:pic>
        <p:nvPicPr>
          <p:cNvPr id="7" name="Picture Placeholder 4">
            <a:extLst>
              <a:ext uri="{FF2B5EF4-FFF2-40B4-BE49-F238E27FC236}">
                <a16:creationId xmlns:a16="http://schemas.microsoft.com/office/drawing/2014/main" id="{CAE9AB83-CE17-4381-9486-F7447183E58C}"/>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32546" y="1899790"/>
            <a:ext cx="3429112"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BFD76DE4-DCCE-4D38-BAAF-6F829FBA98B8}"/>
              </a:ext>
            </a:extLst>
          </p:cNvPr>
          <p:cNvSpPr/>
          <p:nvPr/>
        </p:nvSpPr>
        <p:spPr>
          <a:xfrm>
            <a:off x="1134721" y="1000120"/>
            <a:ext cx="2029393"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 No </a:t>
            </a:r>
            <a:r>
              <a:rPr kumimoji="0" lang="en-US" sz="2000" b="1" i="0" u="none" strike="noStrike" kern="1200" cap="none" spc="0" normalizeH="0" baseline="0" noProof="0" dirty="0" smtClean="0">
                <a:ln>
                  <a:noFill/>
                </a:ln>
                <a:solidFill>
                  <a:prstClr val="white"/>
                </a:solidFill>
                <a:effectLst/>
                <a:uLnTx/>
                <a:uFillTx/>
                <a:latin typeface="Adobe Caslon Pro Bold" panose="0205070206050A020403" pitchFamily="18" charset="0"/>
                <a:ea typeface="Roboto Light" panose="02000000000000000000" pitchFamily="2" charset="0"/>
                <a:cs typeface="+mn-cs"/>
              </a:rPr>
              <a:t>5</a:t>
            </a:r>
            <a:endParaRPr kumimoji="0" lang="en-US" sz="1400" b="1"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Rectangle 9">
            <a:extLst>
              <a:ext uri="{FF2B5EF4-FFF2-40B4-BE49-F238E27FC236}">
                <a16:creationId xmlns:a16="http://schemas.microsoft.com/office/drawing/2014/main" id="{85EE632C-9B98-46C1-BD96-6DD679ADDE87}"/>
              </a:ext>
            </a:extLst>
          </p:cNvPr>
          <p:cNvSpPr/>
          <p:nvPr/>
        </p:nvSpPr>
        <p:spPr>
          <a:xfrm flipV="1">
            <a:off x="385458" y="538513"/>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Rounded Corners 11">
            <a:extLst>
              <a:ext uri="{FF2B5EF4-FFF2-40B4-BE49-F238E27FC236}">
                <a16:creationId xmlns:a16="http://schemas.microsoft.com/office/drawing/2014/main" id="{0A5F286D-6195-4BC8-B53E-9E4D64748851}"/>
              </a:ext>
            </a:extLst>
          </p:cNvPr>
          <p:cNvSpPr/>
          <p:nvPr/>
        </p:nvSpPr>
        <p:spPr>
          <a:xfrm>
            <a:off x="4598126" y="1000119"/>
            <a:ext cx="5362200" cy="71111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0"/>
              </a:spcAft>
            </a:pPr>
            <a:r>
              <a:rPr lang="en-US" sz="24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10</a:t>
            </a:r>
            <a:r>
              <a:rPr lang="ar-EG" sz="24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.مواصفات كتابة التقرير الصحفي الجيد</a:t>
            </a:r>
            <a:endParaRPr lang="en-US" sz="2400" b="1"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61141549"/>
      </p:ext>
    </p:extLst>
  </p:cSld>
  <p:clrMapOvr>
    <a:masterClrMapping/>
  </p:clrMapOvr>
  <p:transition spd="slow">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25940" y="107186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05347" y="1293222"/>
            <a:ext cx="7909719" cy="480713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spcAft>
                <a:spcPts val="800"/>
              </a:spcAft>
              <a:tabLst>
                <a:tab pos="457200" algn="l"/>
              </a:tabLst>
            </a:pPr>
            <a:r>
              <a:rPr lang="en-US"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3</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الوضوح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والتنظيم</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742950" lvl="1" indent="-285750" algn="r"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قدم المعلومات بشكل منظم وواضح</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742950" lvl="1" indent="-285750" algn="r"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استخدم عناوين وفقرات لتنظيم </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المحتوى</a:t>
            </a:r>
            <a:endPar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r" rtl="1">
              <a:lnSpc>
                <a:spcPct val="107000"/>
              </a:lnSpc>
              <a:spcAft>
                <a:spcPts val="800"/>
              </a:spcAft>
              <a:tabLst>
                <a:tab pos="457200" algn="l"/>
              </a:tabLst>
            </a:pPr>
            <a:r>
              <a:rPr lang="en-US"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4</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التوازن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بين التفاصيل والاختصار</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لا تفرط في التفاصيل، ولا تكن مبالغًا في الاختصار</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اختر الكلمات بعناية للتعبير عن المعنى بشكل دقيق</a:t>
            </a:r>
            <a:r>
              <a:rPr lang="en-US"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105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13C52CA0-A6B4-4625-9085-B55C081BE5B1}"/>
              </a:ext>
            </a:extLst>
          </p:cNvPr>
          <p:cNvSpPr/>
          <p:nvPr/>
        </p:nvSpPr>
        <p:spPr>
          <a:xfrm flipV="1">
            <a:off x="2023672" y="37897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9977" y="1762867"/>
            <a:ext cx="2534194" cy="27812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771145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64992" y="894341"/>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71109" y="1097280"/>
            <a:ext cx="7785462" cy="525126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r" rtl="1">
              <a:lnSpc>
                <a:spcPct val="107000"/>
              </a:lnSpc>
              <a:spcAft>
                <a:spcPts val="800"/>
              </a:spcAft>
              <a:buSzPts val="1000"/>
              <a:buFont typeface="Courier New" panose="02070309020205020404" pitchFamily="49" charset="0"/>
              <a:buChar char="o"/>
              <a:tabLst>
                <a:tab pos="9144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07000"/>
              </a:lnSpc>
              <a:spcAft>
                <a:spcPts val="800"/>
              </a:spcAft>
              <a:tabLst>
                <a:tab pos="457200" algn="l"/>
              </a:tabLst>
            </a:pPr>
            <a:r>
              <a:rPr lang="en-US"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5</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اللغة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السلسة والبسيطة</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استخدم لغة سهلة الفهم وتجنب اللغة المعقدة</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تجنب الجمل الطويلة والمعقدة</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07000"/>
              </a:lnSpc>
              <a:spcAft>
                <a:spcPts val="800"/>
              </a:spcAft>
              <a:tabLst>
                <a:tab pos="457200" algn="l"/>
              </a:tabLst>
            </a:pPr>
            <a:r>
              <a:rPr lang="en-US"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6</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التحقق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من الهجاء والنحو</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تفقد النص للتأكد من عدم وجود أخطاء إملائية أو نحوية</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07000"/>
              </a:lnSpc>
              <a:spcAft>
                <a:spcPts val="800"/>
              </a:spcAft>
              <a:tabLst>
                <a:tab pos="457200" algn="l"/>
              </a:tabLst>
            </a:pPr>
            <a:r>
              <a:rPr lang="en-US"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7</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الاحترام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والأخلاقيات</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احترم خصوصية الأشخاص ولا تنشر معلومات شخصية دون إذن</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تجنب اللغة الجارحة أو الهجومية</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916138" y="2585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2994" y="894341"/>
            <a:ext cx="1969103" cy="19691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4757" y="2915695"/>
            <a:ext cx="3802788" cy="14650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0115" y="4550056"/>
            <a:ext cx="3832879" cy="16491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203596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56865" y="946111"/>
            <a:ext cx="3830335"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6951" y="1148245"/>
            <a:ext cx="9842724" cy="48455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spcAft>
                <a:spcPts val="800"/>
              </a:spcAft>
              <a:tabLst>
                <a:tab pos="457200" algn="l"/>
              </a:tabLst>
            </a:pPr>
            <a:r>
              <a:rPr lang="en-US"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8</a:t>
            </a:r>
            <a:r>
              <a:rPr lang="ar-EG"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التوقيت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والسرعة</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742950" lvl="1" indent="-285750" algn="r"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يجب أن يكون التقرير محدثًا ويعكس الأحداث الحالية</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742950" lvl="1" indent="-285750" algn="r"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تجنب التأخير في نشر الأخبار الهامة</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spcAft>
                <a:spcPts val="800"/>
              </a:spcAft>
              <a:tabLst>
                <a:tab pos="457200" algn="l"/>
              </a:tabLst>
            </a:pPr>
            <a:r>
              <a:rPr lang="en-US"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9</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التنوع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والتغطية الشاملة</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742950" lvl="1" indent="-285750" algn="r"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حاول تغطية موضوعات متنوعة ومختلفة</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742950" lvl="1" indent="-285750" algn="r"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لا تقتصر على موضوع واحد فقط</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spcAft>
                <a:spcPts val="800"/>
              </a:spcAft>
              <a:tabLst>
                <a:tab pos="457200" algn="l"/>
              </a:tabLst>
            </a:pPr>
            <a:r>
              <a:rPr lang="en-US"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10</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التحليل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والتفسير</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742950" lvl="1" indent="-285750" algn="r"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قدم تحليلًا موضوعيًا للأحداث والقضايا</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742950" lvl="1" indent="-285750" algn="r"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استند إلى خبرتك ومعرفتك لتوضيح السياق والتفاصيل</a:t>
            </a:r>
            <a:r>
              <a:rPr lang="en-US"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023673" y="894340"/>
            <a:ext cx="3227362" cy="19368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118" y="3142325"/>
            <a:ext cx="4514850" cy="26765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8688847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56865" y="946111"/>
            <a:ext cx="3830335"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4882" y="1253321"/>
            <a:ext cx="9842724" cy="48455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r" rtl="1">
              <a:spcAft>
                <a:spcPts val="800"/>
              </a:spcAft>
              <a:buSzPts val="1000"/>
              <a:buFont typeface="Courier New" panose="02070309020205020404" pitchFamily="49" charset="0"/>
              <a:buChar char="o"/>
              <a:tabLst>
                <a:tab pos="914400" algn="l"/>
              </a:tabLst>
            </a:pPr>
            <a:endParaRPr lang="en-US" sz="1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spcAft>
                <a:spcPts val="800"/>
              </a:spcAft>
              <a:tabLst>
                <a:tab pos="457200" algn="l"/>
              </a:tabLst>
            </a:pPr>
            <a:r>
              <a:rPr lang="en-US"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11</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الصور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والرسوم البيانية</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742950" lvl="1" indent="-285750" algn="r"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استخدم الصور والرسوم البيانية لتوضيح النقاط الرئيسية</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742950" lvl="1" indent="-285750" algn="r"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تجنب الإفراط في الصور أو الرسوم البيانية</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spcAft>
                <a:spcPts val="800"/>
              </a:spcAft>
              <a:tabLst>
                <a:tab pos="457200" algn="l"/>
              </a:tabLst>
            </a:pPr>
            <a:r>
              <a:rPr lang="en-US"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12</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التفاعل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مع القراء</a:t>
            </a:r>
            <a:r>
              <a:rPr lang="en-US" sz="2400" dirty="0" smtClean="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p>
          <a:p>
            <a:pPr marL="742950" lvl="1" indent="-285750" algn="r" rtl="1">
              <a:spcAft>
                <a:spcPts val="800"/>
              </a:spcAft>
              <a:buSzPts val="1000"/>
              <a:buFont typeface="Courier New" panose="02070309020205020404" pitchFamily="49" charset="0"/>
              <a:buChar char="o"/>
              <a:tabLst>
                <a:tab pos="914400" algn="l"/>
              </a:tabLst>
            </a:pP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قدم </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وسيلة للقراء للتعبير عن آرائهم</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742950" lvl="1" indent="-285750" algn="r"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استجب لتعليقات القراء وأسئلتهم</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spcAft>
                <a:spcPts val="800"/>
              </a:spcAft>
              <a:tabLst>
                <a:tab pos="457200" algn="l"/>
              </a:tabLst>
            </a:pPr>
            <a:r>
              <a:rPr lang="en-US"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13</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التحقق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من حقوق النشر والاقتباسات</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742950" lvl="1" indent="-285750" algn="r"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تأكد من أنك تمتلك حق نشر المحتوى المستخدم</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742950" lvl="1" indent="-285750" algn="r" rtl="1">
              <a:spcAft>
                <a:spcPts val="800"/>
              </a:spcAft>
              <a:buSzPts val="1000"/>
              <a:buFont typeface="Courier New" panose="02070309020205020404" pitchFamily="49" charset="0"/>
              <a:buChar char="o"/>
              <a:tabLst>
                <a:tab pos="914400" algn="l"/>
              </a:tabLs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اقتبس المصادر بشكل صحيح وأشر إلى المصدر عند الاقتباس</a:t>
            </a:r>
            <a:r>
              <a:rPr lang="en-US" dirty="0">
                <a:solidFill>
                  <a:prstClr val="white"/>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solidFill>
                <a:prstClr val="white"/>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89606" y="853838"/>
            <a:ext cx="3896832" cy="27172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9606" y="3722251"/>
            <a:ext cx="3881590" cy="22254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9701030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6914" y="1167604"/>
            <a:ext cx="10091785" cy="48455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24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خاتمة..</a:t>
            </a:r>
          </a:p>
          <a:p>
            <a:pPr lvl="0" algn="justLow" rtl="1">
              <a:lnSpc>
                <a:spcPct val="150000"/>
              </a:lnSpc>
              <a:spcAft>
                <a:spcPts val="800"/>
              </a:spcAft>
              <a:defRPr/>
            </a:pPr>
            <a:r>
              <a:rPr lang="ar-EG" sz="2400"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      باختصار</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فن التقرير الصحفي هو عمود </a:t>
            </a:r>
            <a:r>
              <a:rPr lang="ar-EG" sz="2400"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فقري </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لبناء الوعي وتوجيه الجمهور نحو الحقيقة والمعرفة. </a:t>
            </a:r>
            <a:r>
              <a:rPr lang="ar-EG" sz="2400"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إذ يُعتبر </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هذا الفن أساسياً في تشكيل وجهات النظر وتوجيه السلوكيات، لأنه يقدم الأحداث والمعلومات بطريقة موضوعية وشاملة، مما </a:t>
            </a:r>
            <a:r>
              <a:rPr lang="ar-EG" sz="2400"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يمكن </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الجمهور من اتخاذ قرارات مستنيرة. ومع تزايد أهمية وسائل الإعلام وتأثيرها على المجتمعات، فإن فن التقرير الصحفي يظل ركيزة أساسية لنقل الحقائق وإلهام التغيير الإيجابي. بالتالي، فإن فهم أهمية هذا الفن واكتساب المهارات اللازمة لممارسته يعدان ضروريين لبناء مجتمعات مستنيرة وديمقراطية</a:t>
            </a:r>
            <a:r>
              <a:rPr lang="ar-EG" sz="2400"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972341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9086" y="1275542"/>
            <a:ext cx="10679614" cy="346627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r>
              <a:rPr lang="ar-EG" sz="24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a:t>
            </a:r>
            <a:endParaRPr lang="en-US" sz="24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457200" lvl="0" indent="-457200" algn="justLow" rtl="1">
              <a:lnSpc>
                <a:spcPct val="150000"/>
              </a:lnSpc>
              <a:spcAft>
                <a:spcPts val="800"/>
              </a:spcAft>
              <a:buFontTx/>
              <a:buAutoNum type="arabicPeriod"/>
              <a:defRPr/>
            </a:pPr>
            <a:r>
              <a:rPr lang="ar-EG"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محمد زين عبد الرحمن، </a:t>
            </a:r>
            <a:r>
              <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مقدمة فى الصحافة، </a:t>
            </a:r>
            <a:r>
              <a:rPr lang="ar-EG"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دار الكتاب الجامعي، جامعة النهضة، كلية الإعلام والعلاقات العامة، </a:t>
            </a:r>
            <a:r>
              <a:rPr lang="en-US"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2016</a:t>
            </a:r>
            <a:endParaRPr lang="ar-EG"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07000"/>
              </a:lnSpc>
              <a:spcAft>
                <a:spcPts val="800"/>
              </a:spcAft>
            </a:pPr>
            <a:r>
              <a:rPr lang="ar-EG" sz="2000" dirty="0">
                <a:solidFill>
                  <a:srgbClr val="0D0D0D"/>
                </a:solidFill>
                <a:latin typeface="Calibri" panose="020F0502020204030204" pitchFamily="34" charset="0"/>
                <a:ea typeface="Calibri" panose="020F0502020204030204" pitchFamily="34" charset="0"/>
                <a:cs typeface="Simplified Arabic" panose="02020603050405020304"/>
              </a:rPr>
              <a:t>2</a:t>
            </a:r>
            <a:r>
              <a:rPr lang="ar-EG" sz="2000" dirty="0">
                <a:solidFill>
                  <a:srgbClr val="002060"/>
                </a:solidFill>
                <a:latin typeface="Calibri" panose="020F0502020204030204" pitchFamily="34" charset="0"/>
                <a:ea typeface="Calibri" panose="020F0502020204030204" pitchFamily="34" charset="0"/>
                <a:cs typeface="Simplified Arabic" panose="02020603050405020304"/>
              </a:rPr>
              <a:t>. نهلة أبو رشيد، </a:t>
            </a:r>
            <a:r>
              <a:rPr lang="ar-EG" sz="2000" b="1" dirty="0">
                <a:solidFill>
                  <a:srgbClr val="002060"/>
                </a:solidFill>
                <a:latin typeface="Calibri" panose="020F0502020204030204" pitchFamily="34" charset="0"/>
                <a:ea typeface="Calibri" panose="020F0502020204030204" pitchFamily="34" charset="0"/>
                <a:cs typeface="Simplified Arabic" panose="02020603050405020304"/>
              </a:rPr>
              <a:t>الكتابة وتحرير الأخبار</a:t>
            </a:r>
            <a:r>
              <a:rPr lang="ar-EG" sz="2000" dirty="0">
                <a:solidFill>
                  <a:srgbClr val="002060"/>
                </a:solidFill>
                <a:latin typeface="Calibri" panose="020F0502020204030204" pitchFamily="34" charset="0"/>
                <a:ea typeface="Calibri" panose="020F0502020204030204" pitchFamily="34" charset="0"/>
                <a:cs typeface="Simplified Arabic" panose="02020603050405020304"/>
              </a:rPr>
              <a:t>، الجامعة الافتراضية السورية، </a:t>
            </a:r>
            <a:r>
              <a:rPr lang="en-US" sz="2000" dirty="0">
                <a:solidFill>
                  <a:srgbClr val="002060"/>
                </a:solidFill>
                <a:latin typeface="Calibri" panose="020F0502020204030204" pitchFamily="34" charset="0"/>
                <a:ea typeface="Calibri" panose="020F0502020204030204" pitchFamily="34" charset="0"/>
                <a:cs typeface="Simplified Arabic" panose="02020603050405020304"/>
              </a:rPr>
              <a:t>2020</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07000"/>
              </a:lnSpc>
              <a:spcAft>
                <a:spcPts val="800"/>
              </a:spcAft>
            </a:pPr>
            <a:r>
              <a:rPr lang="ar-EG" sz="2000" dirty="0">
                <a:solidFill>
                  <a:srgbClr val="002060"/>
                </a:solidFill>
                <a:latin typeface="Calibri" panose="020F0502020204030204" pitchFamily="34" charset="0"/>
                <a:ea typeface="Calibri" panose="020F0502020204030204" pitchFamily="34" charset="0"/>
                <a:cs typeface="Simplified Arabic" panose="02020603050405020304"/>
              </a:rPr>
              <a:t>3. عبد الستار جواد، </a:t>
            </a:r>
            <a:r>
              <a:rPr lang="ar-EG" sz="2000" b="1" dirty="0">
                <a:solidFill>
                  <a:srgbClr val="002060"/>
                </a:solidFill>
                <a:latin typeface="Calibri" panose="020F0502020204030204" pitchFamily="34" charset="0"/>
                <a:ea typeface="Calibri" panose="020F0502020204030204" pitchFamily="34" charset="0"/>
                <a:cs typeface="Simplified Arabic" panose="02020603050405020304"/>
              </a:rPr>
              <a:t>فن كتابة الأخبار، عرض شامل للقوالب الصحفية وأساليب التحرير الحديثة</a:t>
            </a:r>
            <a:r>
              <a:rPr lang="ar-EG" sz="2000" dirty="0">
                <a:solidFill>
                  <a:srgbClr val="002060"/>
                </a:solidFill>
                <a:latin typeface="Calibri" panose="020F0502020204030204" pitchFamily="34" charset="0"/>
                <a:ea typeface="Calibri" panose="020F0502020204030204" pitchFamily="34" charset="0"/>
                <a:cs typeface="Simplified Arabic" panose="02020603050405020304"/>
              </a:rPr>
              <a:t>، دار مجدلاوي للنشر والتوزيع، </a:t>
            </a:r>
            <a:r>
              <a:rPr lang="en-US" sz="2000" dirty="0">
                <a:solidFill>
                  <a:srgbClr val="002060"/>
                </a:solidFill>
                <a:latin typeface="Calibri" panose="020F0502020204030204" pitchFamily="34" charset="0"/>
                <a:ea typeface="Calibri" panose="020F0502020204030204" pitchFamily="34" charset="0"/>
                <a:cs typeface="Simplified Arabic" panose="02020603050405020304"/>
              </a:rPr>
              <a:t>2001</a:t>
            </a:r>
            <a:r>
              <a:rPr lang="ar-EG" sz="2000" smtClean="0">
                <a:solidFill>
                  <a:srgbClr val="002060"/>
                </a:solidFill>
                <a:latin typeface="Calibri" panose="020F0502020204030204" pitchFamily="34" charset="0"/>
                <a:ea typeface="Calibri" panose="020F0502020204030204" pitchFamily="34" charset="0"/>
                <a:cs typeface="Simplified Arabic" panose="02020603050405020304"/>
              </a:rPr>
              <a:t>.</a:t>
            </a:r>
            <a:endParaRPr lang="ar-EG" sz="24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07000"/>
              </a:lnSpc>
              <a:spcAft>
                <a:spcPts val="800"/>
              </a:spcAft>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202075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1994687"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4952</TotalTime>
  <Words>2432</Words>
  <Application>Microsoft Office PowerPoint</Application>
  <PresentationFormat>Widescreen</PresentationFormat>
  <Paragraphs>230</Paragraphs>
  <Slides>40</Slides>
  <Notes>5</Notes>
  <HiddenSlides>0</HiddenSlides>
  <MMClips>0</MMClips>
  <ScaleCrop>false</ScaleCrop>
  <HeadingPairs>
    <vt:vector size="6" baseType="variant">
      <vt:variant>
        <vt:lpstr>Fonts Used</vt:lpstr>
      </vt:variant>
      <vt:variant>
        <vt:i4>18</vt:i4>
      </vt:variant>
      <vt:variant>
        <vt:lpstr>Theme</vt:lpstr>
      </vt:variant>
      <vt:variant>
        <vt:i4>3</vt:i4>
      </vt:variant>
      <vt:variant>
        <vt:lpstr>Slide Titles</vt:lpstr>
      </vt:variant>
      <vt:variant>
        <vt:i4>40</vt:i4>
      </vt:variant>
    </vt:vector>
  </HeadingPairs>
  <TitlesOfParts>
    <vt:vector size="61" baseType="lpstr">
      <vt:lpstr>Adobe Arabic</vt:lpstr>
      <vt:lpstr>Adobe Caslon Pro</vt:lpstr>
      <vt:lpstr>Adobe Caslon Pro Bold</vt:lpstr>
      <vt:lpstr>Adobe Kaiti Std R</vt:lpstr>
      <vt:lpstr>Arial</vt:lpstr>
      <vt:lpstr>Baskerville Old Face</vt:lpstr>
      <vt:lpstr>Bernard MT Condensed</vt:lpstr>
      <vt:lpstr>Book Antiqua</vt:lpstr>
      <vt:lpstr>Calibri</vt:lpstr>
      <vt:lpstr>Calibri Light</vt:lpstr>
      <vt:lpstr>Courier New</vt:lpstr>
      <vt:lpstr>Microsoft PhagsPa</vt:lpstr>
      <vt:lpstr>mohammad bold art 1</vt:lpstr>
      <vt:lpstr>Mudir MT</vt:lpstr>
      <vt:lpstr>Roboto Light</vt:lpstr>
      <vt:lpstr>Simplified Arabic</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HAZEM CENTER</cp:lastModifiedBy>
  <cp:revision>398</cp:revision>
  <dcterms:created xsi:type="dcterms:W3CDTF">2023-04-29T09:08:23Z</dcterms:created>
  <dcterms:modified xsi:type="dcterms:W3CDTF">2024-02-28T06:24:10Z</dcterms:modified>
</cp:coreProperties>
</file>