
<file path=[Content_Types].xml><?xml version="1.0" encoding="utf-8"?>
<Types xmlns="http://schemas.openxmlformats.org/package/2006/content-types">
  <Default Extension="avi" ContentType="video/x-msvideo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303" r:id="rId3"/>
    <p:sldId id="1108" r:id="rId4"/>
    <p:sldId id="1107" r:id="rId5"/>
    <p:sldId id="1389" r:id="rId6"/>
    <p:sldId id="1422" r:id="rId7"/>
    <p:sldId id="1154" r:id="rId8"/>
    <p:sldId id="1423" r:id="rId9"/>
    <p:sldId id="1425" r:id="rId10"/>
    <p:sldId id="1426" r:id="rId11"/>
    <p:sldId id="1349" r:id="rId12"/>
    <p:sldId id="1386" r:id="rId13"/>
    <p:sldId id="1449" r:id="rId14"/>
    <p:sldId id="1450" r:id="rId15"/>
    <p:sldId id="1428" r:id="rId16"/>
    <p:sldId id="1427" r:id="rId17"/>
    <p:sldId id="1415" r:id="rId18"/>
    <p:sldId id="1429" r:id="rId19"/>
    <p:sldId id="1416" r:id="rId20"/>
    <p:sldId id="1430" r:id="rId21"/>
    <p:sldId id="1431" r:id="rId22"/>
    <p:sldId id="1432" r:id="rId23"/>
    <p:sldId id="1433" r:id="rId24"/>
    <p:sldId id="1351" r:id="rId25"/>
    <p:sldId id="1418" r:id="rId26"/>
    <p:sldId id="1434" r:id="rId27"/>
    <p:sldId id="1157" r:id="rId28"/>
    <p:sldId id="1419" r:id="rId29"/>
    <p:sldId id="1435" r:id="rId30"/>
    <p:sldId id="1436" r:id="rId31"/>
    <p:sldId id="1437" r:id="rId32"/>
    <p:sldId id="1439" r:id="rId33"/>
    <p:sldId id="1440" r:id="rId34"/>
    <p:sldId id="1441" r:id="rId35"/>
    <p:sldId id="1442" r:id="rId36"/>
    <p:sldId id="1443" r:id="rId37"/>
    <p:sldId id="1444" r:id="rId38"/>
    <p:sldId id="1445" r:id="rId39"/>
    <p:sldId id="1438" r:id="rId40"/>
    <p:sldId id="1447" r:id="rId41"/>
    <p:sldId id="1448" r:id="rId42"/>
    <p:sldId id="1421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1108"/>
            <p14:sldId id="1107"/>
            <p14:sldId id="1389"/>
            <p14:sldId id="1422"/>
            <p14:sldId id="1154"/>
            <p14:sldId id="1423"/>
            <p14:sldId id="1425"/>
            <p14:sldId id="1426"/>
            <p14:sldId id="1349"/>
            <p14:sldId id="1386"/>
            <p14:sldId id="1449"/>
            <p14:sldId id="1450"/>
            <p14:sldId id="1428"/>
            <p14:sldId id="1427"/>
            <p14:sldId id="1415"/>
            <p14:sldId id="1429"/>
            <p14:sldId id="1416"/>
            <p14:sldId id="1430"/>
            <p14:sldId id="1431"/>
            <p14:sldId id="1432"/>
            <p14:sldId id="1433"/>
            <p14:sldId id="1351"/>
            <p14:sldId id="1418"/>
            <p14:sldId id="1434"/>
            <p14:sldId id="1157"/>
            <p14:sldId id="1419"/>
            <p14:sldId id="1435"/>
            <p14:sldId id="1436"/>
            <p14:sldId id="1437"/>
            <p14:sldId id="1439"/>
            <p14:sldId id="1440"/>
            <p14:sldId id="1441"/>
            <p14:sldId id="1442"/>
            <p14:sldId id="1443"/>
            <p14:sldId id="1444"/>
            <p14:sldId id="1445"/>
            <p14:sldId id="1438"/>
            <p14:sldId id="1447"/>
            <p14:sldId id="1448"/>
            <p14:sldId id="14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AFF"/>
    <a:srgbClr val="000000"/>
    <a:srgbClr val="4472C4"/>
    <a:srgbClr val="2D3956"/>
    <a:srgbClr val="852F4A"/>
    <a:srgbClr val="8E5A6D"/>
    <a:srgbClr val="669BBC"/>
    <a:srgbClr val="FAC74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54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50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customXml" Target="../customXml/item2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410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372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882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1198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879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9038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464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1bKR2ztoGo?feature=oembed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2TpaUn7KMQo?feature=oembed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M3nN-6FQBCA?feature=oembed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GhvgHs17JRY?feature=oembed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sFzG7Rjc7nw?feature=oembed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dvRT_VfcJ3o?feature=oembed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EQxZRrL0jPg?feature=oembed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CcOccotNRr4?feature=oembed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5.jp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6.png"/><Relationship Id="rId5" Type="http://schemas.microsoft.com/office/2007/relationships/hdphoto" Target="../media/hdphoto3.wdp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8bRfCqCOGeQ?start=12&amp;feature=oembed" TargetMode="Externa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4.xml"/><Relationship Id="rId1" Type="http://schemas.openxmlformats.org/officeDocument/2006/relationships/video" Target="https://www.youtube.com/embed/gnPfNkf0nSs?feature=oembed" TargetMode="External"/><Relationship Id="rId5" Type="http://schemas.openxmlformats.org/officeDocument/2006/relationships/image" Target="../media/image43.jpeg"/><Relationship Id="rId4" Type="http://schemas.openxmlformats.org/officeDocument/2006/relationships/image" Target="../media/image19.jp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a0Gt7037JLU?feature=oembed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cfe8d6PLIRs?feature=oembed" TargetMode="External"/><Relationship Id="rId4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avi"/><Relationship Id="rId1" Type="http://schemas.microsoft.com/office/2007/relationships/media" Target="../media/media1.avi"/><Relationship Id="rId5" Type="http://schemas.openxmlformats.org/officeDocument/2006/relationships/image" Target="../media/image50.png"/><Relationship Id="rId4" Type="http://schemas.openxmlformats.org/officeDocument/2006/relationships/image" Target="../media/image19.jp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qSjCsFgw6ZE?feature=oembed" TargetMode="External"/><Relationship Id="rId4" Type="http://schemas.openxmlformats.org/officeDocument/2006/relationships/image" Target="../media/image53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445842" y="380365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1733" y="1879600"/>
            <a:ext cx="554831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</a:t>
            </a:r>
          </a:p>
          <a:p>
            <a:pPr algn="ctr"/>
            <a:r>
              <a:rPr lang="en-US" sz="44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Behavior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78081" y="5844963"/>
            <a:ext cx="468477" cy="529167"/>
          </a:xfrm>
          <a:prstGeom prst="roundRect">
            <a:avLst/>
          </a:prstGeom>
          <a:solidFill>
            <a:srgbClr val="33CA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952890" y="4426817"/>
            <a:ext cx="35269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16999"/>
    </mc:Choice>
    <mc:Fallback xmlns="">
      <p:transition spd="slow" advTm="591699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22725" y="2088654"/>
            <a:ext cx="55773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Consumer Attitude Formation and Change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159057" y="42733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266107" y="4877011"/>
            <a:ext cx="330250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MKT713</a:t>
            </a:r>
          </a:p>
          <a:p>
            <a:pPr algn="ctr"/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Marketing 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4136826" y="1424375"/>
            <a:ext cx="17465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05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180079" y="2261365"/>
            <a:ext cx="8859521" cy="4447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what attitudes are, how they are formed, and their role in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the tri-component attitude model and its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the structures of multi-attribute models and their use in altering consumers’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how to alter consumers’ attitudes by making particular needs prominent.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the role of cognitive elaboration in altering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how attitudes can precede behavior in the form of cognitive dissonance and the resolution of conflicting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b="1" dirty="0"/>
              <a:t>To understand the ways people assign causality to events and apply this knowledge to consumer behavior.</a:t>
            </a:r>
          </a:p>
        </p:txBody>
      </p:sp>
    </p:spTree>
    <p:extLst>
      <p:ext uri="{BB962C8B-B14F-4D97-AF65-F5344CB8AC3E}">
        <p14:creationId xmlns:p14="http://schemas.microsoft.com/office/powerpoint/2010/main" val="31208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6" name="Picture 2" descr="C:\Users\Dr.Mayar\Desktop\T-shopping-255.jpg">
            <a:extLst>
              <a:ext uri="{FF2B5EF4-FFF2-40B4-BE49-F238E27FC236}">
                <a16:creationId xmlns:a16="http://schemas.microsoft.com/office/drawing/2014/main" id="{80CB2DCE-E791-4937-9B78-41D118A2EB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005" y="1358754"/>
            <a:ext cx="8264326" cy="5281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9">
            <a:extLst>
              <a:ext uri="{FF2B5EF4-FFF2-40B4-BE49-F238E27FC236}">
                <a16:creationId xmlns:a16="http://schemas.microsoft.com/office/drawing/2014/main" id="{F2843D07-6624-4B2F-9212-9D9D7D074E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005" y="6114044"/>
            <a:ext cx="825817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859731" y="85339"/>
            <a:ext cx="5547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Attitude</a:t>
            </a:r>
          </a:p>
        </p:txBody>
      </p:sp>
      <p:sp>
        <p:nvSpPr>
          <p:cNvPr id="16" name="Text Placeholder 1">
            <a:extLst>
              <a:ext uri="{FF2B5EF4-FFF2-40B4-BE49-F238E27FC236}">
                <a16:creationId xmlns:a16="http://schemas.microsoft.com/office/drawing/2014/main" id="{62FD80FD-C24F-49A9-BB02-099B54E6DD71}"/>
              </a:ext>
            </a:extLst>
          </p:cNvPr>
          <p:cNvSpPr txBox="1">
            <a:spLocks/>
          </p:cNvSpPr>
          <p:nvPr/>
        </p:nvSpPr>
        <p:spPr bwMode="auto">
          <a:xfrm>
            <a:off x="3859731" y="5638332"/>
            <a:ext cx="8039473" cy="811163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en-US" sz="2400" dirty="0">
                <a:solidFill>
                  <a:schemeClr val="tx1"/>
                </a:solidFill>
              </a:rPr>
              <a:t>A learned predisposition to behave in a consistently favorable or unfavorable manner with respect to a given object.</a:t>
            </a:r>
          </a:p>
        </p:txBody>
      </p:sp>
      <p:pic>
        <p:nvPicPr>
          <p:cNvPr id="1026" name="Picture 2" descr="Consumer behavior in marketing - patterns, types, segmentation -  Omniconvert Blog">
            <a:extLst>
              <a:ext uri="{FF2B5EF4-FFF2-40B4-BE49-F238E27FC236}">
                <a16:creationId xmlns:a16="http://schemas.microsoft.com/office/drawing/2014/main" id="{3187FECB-2A95-4C64-A944-8E3F9CF0DA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731" y="1372377"/>
            <a:ext cx="8095125" cy="4236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6830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636404" y="1498877"/>
            <a:ext cx="5928784" cy="447848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b="1" dirty="0"/>
              <a:t>Consumers learn attitudes when they try new products, product models, and different brands.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If such trial purchases </a:t>
            </a:r>
            <a:r>
              <a:rPr lang="en-US" altLang="en-US" b="1" u="sng" dirty="0"/>
              <a:t>meet or exceed their expectations,</a:t>
            </a:r>
            <a:r>
              <a:rPr lang="en-US" altLang="en-US" dirty="0"/>
              <a:t> then they develop favorable attitudes toward those objects.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Generally, the more information consumers have about a product or service, the more likely they are to </a:t>
            </a:r>
            <a:r>
              <a:rPr lang="en-US" altLang="en-US" u="sng" dirty="0"/>
              <a:t>process information and form attitudes about it, either positive or negative. </a:t>
            </a:r>
          </a:p>
        </p:txBody>
      </p:sp>
      <p:pic>
        <p:nvPicPr>
          <p:cNvPr id="10" name="Picture 11" descr="C:\Users\Dr.Mayar\Desktop\family-purchases-concept-in-vector-18643028.jpg">
            <a:extLst>
              <a:ext uri="{FF2B5EF4-FFF2-40B4-BE49-F238E27FC236}">
                <a16:creationId xmlns:a16="http://schemas.microsoft.com/office/drawing/2014/main" id="{0D3D02C3-3E6E-47F3-AB4E-B0704B7EE3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4" t="2" r="7743" b="30255"/>
          <a:stretch/>
        </p:blipFill>
        <p:spPr bwMode="auto">
          <a:xfrm>
            <a:off x="6565188" y="2053860"/>
            <a:ext cx="4448921" cy="3849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23499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778644" y="1783704"/>
            <a:ext cx="6617836" cy="447848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Sources that strongly affect attitudes formation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Experience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Family and friends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/>
              <a:t>Media/Internet/Social Media (increasingly)</a:t>
            </a:r>
          </a:p>
          <a:p>
            <a:pPr algn="l"/>
            <a:r>
              <a:rPr lang="en-US" altLang="en-US" dirty="0"/>
              <a:t>A primary source of attitudes toward products is the consumers’ direct experiences in trying and evaluating them.</a:t>
            </a:r>
            <a:endParaRPr lang="en-US" altLang="en-US" sz="4400" dirty="0"/>
          </a:p>
        </p:txBody>
      </p:sp>
      <p:pic>
        <p:nvPicPr>
          <p:cNvPr id="1026" name="Picture 2" descr="How attitude anchors can help you stay friendly — Jeff Toister">
            <a:extLst>
              <a:ext uri="{FF2B5EF4-FFF2-40B4-BE49-F238E27FC236}">
                <a16:creationId xmlns:a16="http://schemas.microsoft.com/office/drawing/2014/main" id="{5B0D4BF2-A3F5-4262-B4BA-C2A5301225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408" y="4179160"/>
            <a:ext cx="3292331" cy="2193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5FA796D-49FE-4239-8472-EE5689AB2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409" y="1653193"/>
            <a:ext cx="3292331" cy="236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6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04402"/>
            <a:ext cx="74035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</a:rPr>
              <a:t>Role of Personality Factors in Attitude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805639" y="1260300"/>
            <a:ext cx="7428809" cy="525418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b="1" dirty="0">
                <a:solidFill>
                  <a:srgbClr val="C00000"/>
                </a:solidFill>
              </a:rPr>
              <a:t>Need for cognition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Consumers with high need for cognition </a:t>
            </a:r>
            <a:r>
              <a:rPr lang="en-US" altLang="en-US" dirty="0"/>
              <a:t>form positive attitudes with promotions that include a lot of </a:t>
            </a:r>
            <a:r>
              <a:rPr lang="en-US" altLang="en-US" u="sng" dirty="0"/>
              <a:t>detailed</a:t>
            </a:r>
            <a:r>
              <a:rPr lang="en-US" altLang="en-US" dirty="0"/>
              <a:t>, product-related </a:t>
            </a:r>
            <a:r>
              <a:rPr lang="en-US" altLang="en-US" u="sng" dirty="0"/>
              <a:t>information.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b="1" dirty="0"/>
              <a:t>Consumers with low need for cognition </a:t>
            </a:r>
            <a:r>
              <a:rPr lang="en-US" altLang="en-US" dirty="0"/>
              <a:t>form positive attitudes in response to ads that feature attractive </a:t>
            </a:r>
            <a:r>
              <a:rPr lang="en-US" altLang="en-US" u="sng" dirty="0"/>
              <a:t>models or celebrities</a:t>
            </a:r>
            <a:r>
              <a:rPr lang="en-US" altLang="en-US" dirty="0"/>
              <a:t>, or other peripheral cues about the products advertised.</a:t>
            </a:r>
          </a:p>
          <a:p>
            <a:pPr algn="l"/>
            <a:r>
              <a:rPr lang="en-US" altLang="en-US" b="1" dirty="0">
                <a:solidFill>
                  <a:srgbClr val="C00000"/>
                </a:solidFill>
              </a:rPr>
              <a:t>Innovativeness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Is relevant in the context</a:t>
            </a:r>
          </a:p>
          <a:p>
            <a:pPr algn="l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of </a:t>
            </a:r>
            <a:r>
              <a:rPr lang="en-US" altLang="en-US" u="sng" dirty="0">
                <a:solidFill>
                  <a:schemeClr val="accent1">
                    <a:lumMod val="75000"/>
                  </a:schemeClr>
                </a:solidFill>
              </a:rPr>
              <a:t>new product adoption</a:t>
            </a: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Personalities that like to adopt new products </a:t>
            </a:r>
            <a:endParaRPr lang="en-US" alt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82C56F-0B96-4BD9-A339-3434C8FAE3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362" r="12812"/>
          <a:stretch/>
        </p:blipFill>
        <p:spPr>
          <a:xfrm>
            <a:off x="8234448" y="4302470"/>
            <a:ext cx="3513311" cy="22120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98376B-1C60-4226-AFA8-442A28DDA6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34448" y="1517497"/>
            <a:ext cx="3868351" cy="258019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1AEF86-F59C-44D3-A527-8F28905AC8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0433" y="4251884"/>
            <a:ext cx="2704429" cy="152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79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90168" y="114864"/>
            <a:ext cx="467224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</a:rPr>
              <a:t>Attitude Formation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83A34A97-81AD-4D47-AEDA-C87FC167DE59}"/>
              </a:ext>
            </a:extLst>
          </p:cNvPr>
          <p:cNvSpPr txBox="1">
            <a:spLocks/>
          </p:cNvSpPr>
          <p:nvPr/>
        </p:nvSpPr>
        <p:spPr>
          <a:xfrm>
            <a:off x="636403" y="1696815"/>
            <a:ext cx="6154815" cy="274435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altLang="en-US" dirty="0"/>
              <a:t>Personality traits like need for cognition (craving information and enjoyment of thinking) and innovativeness affect consumer behavior.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A3BDC-91F0-40E8-91ED-CC12B38C5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5945" y="1498877"/>
            <a:ext cx="3810000" cy="28575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38F007-FB3F-4623-BE07-7F8826F57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5945" y="4441165"/>
            <a:ext cx="4176076" cy="22171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A786579-F7C8-4BE8-9453-760145B8E8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3341" y="3849280"/>
            <a:ext cx="4491915" cy="2807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295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130764" y="177912"/>
            <a:ext cx="62162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</a:rPr>
              <a:t>High or low need for cognition?</a:t>
            </a:r>
          </a:p>
        </p:txBody>
      </p:sp>
      <p:pic>
        <p:nvPicPr>
          <p:cNvPr id="3" name="Online Media 2" title="اعلان جبنه رودس الجديد ١ في المصنع">
            <a:hlinkClick r:id="" action="ppaction://media"/>
            <a:extLst>
              <a:ext uri="{FF2B5EF4-FFF2-40B4-BE49-F238E27FC236}">
                <a16:creationId xmlns:a16="http://schemas.microsoft.com/office/drawing/2014/main" id="{BF7A8843-802D-4234-8CEE-1AD21E55862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80027" y="1415553"/>
            <a:ext cx="10061951" cy="526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87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298777" y="159522"/>
            <a:ext cx="6694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</a:rPr>
              <a:t>Role of Attitude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4E9D566-A270-4DF1-96E3-3777788221AE}"/>
              </a:ext>
            </a:extLst>
          </p:cNvPr>
          <p:cNvSpPr/>
          <p:nvPr/>
        </p:nvSpPr>
        <p:spPr>
          <a:xfrm>
            <a:off x="213360" y="837386"/>
            <a:ext cx="117652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000" dirty="0"/>
              <a:t>Attitudes occur within and are affected by </a:t>
            </a:r>
            <a:r>
              <a:rPr lang="en-US" sz="2000" b="1" u="sng" dirty="0"/>
              <a:t>situations</a:t>
            </a:r>
            <a:r>
              <a:rPr lang="en-US" sz="2000" dirty="0"/>
              <a:t>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000" dirty="0"/>
              <a:t>“Situations” are events and circumstances that influence the relationships between attitudes and behaviors at particular times. 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000" u="sng" dirty="0"/>
              <a:t>Situations</a:t>
            </a:r>
            <a:r>
              <a:rPr lang="en-US" sz="2000" dirty="0"/>
              <a:t> can cause consumers to behave in ways </a:t>
            </a:r>
            <a:r>
              <a:rPr lang="en-US" sz="2000" u="sng" dirty="0"/>
              <a:t>seemingly inconsistent with their attitudes</a:t>
            </a:r>
            <a:r>
              <a:rPr lang="en-US" sz="2000" dirty="0"/>
              <a:t>. </a:t>
            </a:r>
          </a:p>
        </p:txBody>
      </p:sp>
      <p:pic>
        <p:nvPicPr>
          <p:cNvPr id="21" name="Picture 3">
            <a:extLst>
              <a:ext uri="{FF2B5EF4-FFF2-40B4-BE49-F238E27FC236}">
                <a16:creationId xmlns:a16="http://schemas.microsoft.com/office/drawing/2014/main" id="{971B2B7F-4115-4C87-88C2-ADAC1C9D5E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40" y="2160825"/>
            <a:ext cx="10078940" cy="4537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6539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716030" y="13753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Situation </a:t>
            </a:r>
          </a:p>
        </p:txBody>
      </p:sp>
      <p:pic>
        <p:nvPicPr>
          <p:cNvPr id="3" name="Online Media 2" title="فوقوا بقى - قهوة برافا">
            <a:hlinkClick r:id="" action="ppaction://media"/>
            <a:extLst>
              <a:ext uri="{FF2B5EF4-FFF2-40B4-BE49-F238E27FC236}">
                <a16:creationId xmlns:a16="http://schemas.microsoft.com/office/drawing/2014/main" id="{9162A92B-DBBE-45FE-8BF3-F275E58FD1E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38094" y="834065"/>
            <a:ext cx="11577057" cy="604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49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071630" y="24929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Situation </a:t>
            </a:r>
          </a:p>
        </p:txBody>
      </p:sp>
      <p:pic>
        <p:nvPicPr>
          <p:cNvPr id="3" name="Online Media 2" title="ليبتون اكسترا سترونج – كوباية مظبوطة لبداية مظبوطة">
            <a:hlinkClick r:id="" action="ppaction://media"/>
            <a:extLst>
              <a:ext uri="{FF2B5EF4-FFF2-40B4-BE49-F238E27FC236}">
                <a16:creationId xmlns:a16="http://schemas.microsoft.com/office/drawing/2014/main" id="{326CA993-0BF4-3D45-EA01-AB920C8F839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12892" y="936546"/>
            <a:ext cx="11451141" cy="5921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68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752350" y="140859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Situation </a:t>
            </a:r>
          </a:p>
        </p:txBody>
      </p:sp>
      <p:pic>
        <p:nvPicPr>
          <p:cNvPr id="4" name="Online Media 3" title="فيري هتوفري، بتركيزه العالي هتوفري!">
            <a:hlinkClick r:id="" action="ppaction://media"/>
            <a:extLst>
              <a:ext uri="{FF2B5EF4-FFF2-40B4-BE49-F238E27FC236}">
                <a16:creationId xmlns:a16="http://schemas.microsoft.com/office/drawing/2014/main" id="{FBE64D33-EB2F-44C9-8E62-B23AE458144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41789" y="725634"/>
            <a:ext cx="11734730" cy="6132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32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4188594" y="137530"/>
            <a:ext cx="181754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Situation </a:t>
            </a:r>
          </a:p>
        </p:txBody>
      </p:sp>
      <p:pic>
        <p:nvPicPr>
          <p:cNvPr id="3" name="Online Media 2" title="عافية بلس الجديدة">
            <a:hlinkClick r:id="" action="ppaction://media"/>
            <a:extLst>
              <a:ext uri="{FF2B5EF4-FFF2-40B4-BE49-F238E27FC236}">
                <a16:creationId xmlns:a16="http://schemas.microsoft.com/office/drawing/2014/main" id="{CEE108BA-9F6F-4054-9CE3-8E6629AC40A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21327" y="807599"/>
            <a:ext cx="10969633" cy="605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79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298777" y="159522"/>
            <a:ext cx="66940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</a:rPr>
              <a:t>Tri-component Attitude Model </a:t>
            </a:r>
          </a:p>
        </p:txBody>
      </p:sp>
      <p:pic>
        <p:nvPicPr>
          <p:cNvPr id="1026" name="Picture 2" descr="The Awakener: CB: Session7 Consumer Attitude Formation &amp; Change">
            <a:extLst>
              <a:ext uri="{FF2B5EF4-FFF2-40B4-BE49-F238E27FC236}">
                <a16:creationId xmlns:a16="http://schemas.microsoft.com/office/drawing/2014/main" id="{1B1D2E88-65FE-494C-803E-FA051B68E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6577" y="1244247"/>
            <a:ext cx="7513333" cy="5613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1787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27953" y="233794"/>
            <a:ext cx="5481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Tri-component Attitude Model </a:t>
            </a:r>
          </a:p>
        </p:txBody>
      </p:sp>
      <p:pic>
        <p:nvPicPr>
          <p:cNvPr id="10" name="Picture 2" descr="C:\Users\Dr.Mayar\Desktop\consumer-behaviour-attitude-6-728.jpg">
            <a:extLst>
              <a:ext uri="{FF2B5EF4-FFF2-40B4-BE49-F238E27FC236}">
                <a16:creationId xmlns:a16="http://schemas.microsoft.com/office/drawing/2014/main" id="{165243A8-AAE2-42BF-8653-C69F225E9C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29" t="-5384" r="5165" b="6923"/>
          <a:stretch/>
        </p:blipFill>
        <p:spPr bwMode="auto">
          <a:xfrm>
            <a:off x="443557" y="1000835"/>
            <a:ext cx="11149003" cy="590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279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27953" y="233794"/>
            <a:ext cx="54816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Tri-component Attitude Model </a:t>
            </a:r>
          </a:p>
        </p:txBody>
      </p:sp>
      <p:sp>
        <p:nvSpPr>
          <p:cNvPr id="9" name="Google Shape;215;p33">
            <a:extLst>
              <a:ext uri="{FF2B5EF4-FFF2-40B4-BE49-F238E27FC236}">
                <a16:creationId xmlns:a16="http://schemas.microsoft.com/office/drawing/2014/main" id="{961BDAB7-CFF6-45D5-83B2-3E65E0EF8DEE}"/>
              </a:ext>
            </a:extLst>
          </p:cNvPr>
          <p:cNvSpPr txBox="1">
            <a:spLocks/>
          </p:cNvSpPr>
          <p:nvPr/>
        </p:nvSpPr>
        <p:spPr>
          <a:xfrm>
            <a:off x="564850" y="1798593"/>
            <a:ext cx="9181645" cy="474645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Cognitive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The knowledge and perceptions that are acquired by a combination of direct experience with the attitude object and related information from various sources. </a:t>
            </a:r>
            <a:endParaRPr lang="en-US" altLang="en-US" sz="2800" dirty="0">
              <a:solidFill>
                <a:srgbClr val="FF0000"/>
              </a:solidFill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Affective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A consumer’s emotions or feelings about a particular product or brand.</a:t>
            </a:r>
            <a:r>
              <a:rPr lang="en-US" altLang="en-US" sz="2800" dirty="0">
                <a:solidFill>
                  <a:srgbClr val="FF0000"/>
                </a:solidFill>
              </a:rPr>
              <a:t>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0070C0"/>
                </a:solidFill>
              </a:rPr>
              <a:t>Conative Component – </a:t>
            </a:r>
            <a:r>
              <a:rPr lang="en-US" altLang="en-US" sz="2800" dirty="0">
                <a:solidFill>
                  <a:srgbClr val="000000"/>
                </a:solidFill>
              </a:rPr>
              <a:t>The likelihood or tendency that an individual will undertake a specific action or behave in a particular way with regard to the attitude object.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ABD68C-21DA-497B-B9B5-70EBE60A8D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73" t="28611" r="28582" b="9000"/>
          <a:stretch/>
        </p:blipFill>
        <p:spPr>
          <a:xfrm>
            <a:off x="9611271" y="2693992"/>
            <a:ext cx="3041150" cy="320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2101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Cognitive Component</a:t>
            </a:r>
          </a:p>
        </p:txBody>
      </p:sp>
      <p:pic>
        <p:nvPicPr>
          <p:cNvPr id="10" name="Content Placeholder 3">
            <a:extLst>
              <a:ext uri="{FF2B5EF4-FFF2-40B4-BE49-F238E27FC236}">
                <a16:creationId xmlns:a16="http://schemas.microsoft.com/office/drawing/2014/main" id="{67B4E302-B257-4520-8CE0-94AC9DE27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42" y="1659403"/>
            <a:ext cx="9970689" cy="4904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352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Cognitive Component</a:t>
            </a:r>
          </a:p>
        </p:txBody>
      </p:sp>
      <p:pic>
        <p:nvPicPr>
          <p:cNvPr id="3" name="Online Media 2" title="The Frame ft. Dorra and Hany Saad">
            <a:hlinkClick r:id="" action="ppaction://media"/>
            <a:extLst>
              <a:ext uri="{FF2B5EF4-FFF2-40B4-BE49-F238E27FC236}">
                <a16:creationId xmlns:a16="http://schemas.microsoft.com/office/drawing/2014/main" id="{7E3BA408-7391-4EEA-AB6E-BCF8BC79C29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13326" y="1202785"/>
            <a:ext cx="10260671" cy="558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38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Affective Component</a:t>
            </a:r>
          </a:p>
        </p:txBody>
      </p:sp>
      <p:pic>
        <p:nvPicPr>
          <p:cNvPr id="9" name="Content Placeholder 3">
            <a:extLst>
              <a:ext uri="{FF2B5EF4-FFF2-40B4-BE49-F238E27FC236}">
                <a16:creationId xmlns:a16="http://schemas.microsoft.com/office/drawing/2014/main" id="{1BC1AA62-1373-4C94-97FE-8335EBD219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9482" y="1290944"/>
            <a:ext cx="9288852" cy="540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23022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852F4A"/>
                </a:solidFill>
              </a:rPr>
              <a:t>The Affective Component</a:t>
            </a:r>
          </a:p>
        </p:txBody>
      </p:sp>
      <p:pic>
        <p:nvPicPr>
          <p:cNvPr id="3" name="Online Media 2" title="New Downy Concentrate All In One-EG">
            <a:hlinkClick r:id="" action="ppaction://media"/>
            <a:extLst>
              <a:ext uri="{FF2B5EF4-FFF2-40B4-BE49-F238E27FC236}">
                <a16:creationId xmlns:a16="http://schemas.microsoft.com/office/drawing/2014/main" id="{BFB2E96E-52D9-451D-BE11-BA265784793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01264" y="990364"/>
            <a:ext cx="11150656" cy="580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8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83713" y="249290"/>
            <a:ext cx="45933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The Conative Component</a:t>
            </a:r>
          </a:p>
        </p:txBody>
      </p:sp>
      <p:pic>
        <p:nvPicPr>
          <p:cNvPr id="4" name="Online Media 3" title="إعلان سوبر نت من اتصالات - محمد سلام">
            <a:hlinkClick r:id="" action="ppaction://media"/>
            <a:extLst>
              <a:ext uri="{FF2B5EF4-FFF2-40B4-BE49-F238E27FC236}">
                <a16:creationId xmlns:a16="http://schemas.microsoft.com/office/drawing/2014/main" id="{461ACE3F-D2CE-4453-9F82-65C9055509AD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87680" y="834065"/>
            <a:ext cx="10873882" cy="5950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274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570369" y="3764237"/>
            <a:ext cx="5708416" cy="243344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Altering Consumer Attitudes</a:t>
            </a:r>
          </a:p>
        </p:txBody>
      </p:sp>
      <p:pic>
        <p:nvPicPr>
          <p:cNvPr id="2052" name="Picture 4" descr="Consumer Behavior is Shifting Business Models; How Industries Are Adapting">
            <a:extLst>
              <a:ext uri="{FF2B5EF4-FFF2-40B4-BE49-F238E27FC236}">
                <a16:creationId xmlns:a16="http://schemas.microsoft.com/office/drawing/2014/main" id="{312CC319-0473-4D3F-A0CD-15D5E4920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62" y="2008083"/>
            <a:ext cx="5924828" cy="4230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34C0A8C-5184-4927-9CA0-B74192A85A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300" y="2008082"/>
            <a:ext cx="5734043" cy="4311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470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Altering Consumer Attitudes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22DA22E-D1E3-4F56-91E5-541F71AF064B}"/>
              </a:ext>
            </a:extLst>
          </p:cNvPr>
          <p:cNvSpPr txBox="1">
            <a:spLocks/>
          </p:cNvSpPr>
          <p:nvPr/>
        </p:nvSpPr>
        <p:spPr bwMode="auto">
          <a:xfrm>
            <a:off x="3764974" y="1742963"/>
            <a:ext cx="5714549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beliefs about products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brand image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en-US" dirty="0"/>
              <a:t>Changing beliefs about competing brands</a:t>
            </a:r>
          </a:p>
        </p:txBody>
      </p:sp>
      <p:pic>
        <p:nvPicPr>
          <p:cNvPr id="12" name="Picture 2" descr="Changing Consumer Behavior To Suit Your Business | GreenBook">
            <a:extLst>
              <a:ext uri="{FF2B5EF4-FFF2-40B4-BE49-F238E27FC236}">
                <a16:creationId xmlns:a16="http://schemas.microsoft.com/office/drawing/2014/main" id="{4086A1C7-E445-4E1E-B1BB-8D56A4CD5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0" b="96317" l="9793" r="91714">
                        <a14:foregroundMark x1="58945" y1="9065" x2="58380" y2="3966"/>
                        <a14:foregroundMark x1="60829" y1="5666" x2="60829" y2="2833"/>
                        <a14:foregroundMark x1="59699" y1="5666" x2="60075" y2="1416"/>
                        <a14:foregroundMark x1="91714" y1="48159" x2="89831" y2="46459"/>
                        <a14:foregroundMark x1="61394" y1="96317" x2="60452" y2="88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348" y="4005945"/>
            <a:ext cx="4038600" cy="269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F54D951-1FBD-43C8-83C5-1604FEE598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1021" y="4623371"/>
            <a:ext cx="2874713" cy="215707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DE6029F-6D39-4419-B764-AEE0F7F8E2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1509" y="4424554"/>
            <a:ext cx="2433446" cy="24334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46C0F20-E571-4359-8254-E65C99A459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6469" y="1117600"/>
            <a:ext cx="3194872" cy="36481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02AB54-B59D-4EC8-AD44-BBB742F1B88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97954" y="4399460"/>
            <a:ext cx="2924295" cy="2200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327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3322158" y="158192"/>
            <a:ext cx="554768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Altering Consumer Attitudes</a:t>
            </a:r>
          </a:p>
        </p:txBody>
      </p:sp>
      <p:pic>
        <p:nvPicPr>
          <p:cNvPr id="3" name="Online Media 2" title="أغنية امسك في حلمك &quot;أصالة وحماقى&quot; اعلان اتصالات - رمضان 2017">
            <a:hlinkClick r:id="" action="ppaction://media"/>
            <a:extLst>
              <a:ext uri="{FF2B5EF4-FFF2-40B4-BE49-F238E27FC236}">
                <a16:creationId xmlns:a16="http://schemas.microsoft.com/office/drawing/2014/main" id="{DC99E220-277B-40DA-8AC1-86984C7AD37E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005840" y="933131"/>
            <a:ext cx="10033348" cy="592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82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16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Attitude-Toward-Object Model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830982" y="1535163"/>
            <a:ext cx="6372458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altLang="en-US" sz="2800" b="1" dirty="0"/>
              <a:t>Maintains that a consumer’s evaluation of a product is a function of: </a:t>
            </a:r>
          </a:p>
          <a:p>
            <a:pPr algn="l"/>
            <a:r>
              <a:rPr lang="en-US" altLang="en-US" dirty="0"/>
              <a:t>1. The extent to which the product has (or lacks) each of a given set of </a:t>
            </a:r>
            <a:r>
              <a:rPr lang="en-US" altLang="en-US" b="1" u="sng" dirty="0"/>
              <a:t>attributes.</a:t>
            </a:r>
            <a:r>
              <a:rPr lang="en-US" altLang="en-US" dirty="0"/>
              <a:t> </a:t>
            </a:r>
          </a:p>
          <a:p>
            <a:pPr algn="l"/>
            <a:r>
              <a:rPr lang="en-US" altLang="en-US" dirty="0"/>
              <a:t>2. The </a:t>
            </a:r>
            <a:r>
              <a:rPr lang="en-US" altLang="en-US" b="1" u="sng" dirty="0"/>
              <a:t>importance</a:t>
            </a:r>
            <a:r>
              <a:rPr lang="en-US" altLang="en-US" dirty="0"/>
              <a:t> of each of these attributes to the consumer. </a:t>
            </a:r>
            <a:endParaRPr lang="ar-EG" altLang="en-US" dirty="0"/>
          </a:p>
          <a:p>
            <a:pPr algn="l"/>
            <a:r>
              <a:rPr lang="en-US" altLang="en-US" b="1" dirty="0"/>
              <a:t>Ways (how you do this)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Add an attribute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Change perceived importance of an </a:t>
            </a:r>
            <a:endParaRPr lang="ar-EG" altLang="en-US" dirty="0"/>
          </a:p>
          <a:p>
            <a:pPr algn="l"/>
            <a:r>
              <a:rPr lang="ar-EG" altLang="en-US" dirty="0"/>
              <a:t>     </a:t>
            </a:r>
            <a:r>
              <a:rPr lang="en-US" altLang="en-US" dirty="0"/>
              <a:t>attribute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altLang="en-US" dirty="0"/>
              <a:t>Develop new products</a:t>
            </a:r>
          </a:p>
          <a:p>
            <a:pPr algn="l"/>
            <a:endParaRPr lang="en-US" altLang="en-US" dirty="0"/>
          </a:p>
        </p:txBody>
      </p:sp>
      <p:pic>
        <p:nvPicPr>
          <p:cNvPr id="14" name="Picture 13" descr="A picture containing text, person, scene, marketplace&#10;&#10;Description automatically generated">
            <a:extLst>
              <a:ext uri="{FF2B5EF4-FFF2-40B4-BE49-F238E27FC236}">
                <a16:creationId xmlns:a16="http://schemas.microsoft.com/office/drawing/2014/main" id="{C73176B1-E496-46D5-BBCD-F16FC553A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8382" y="834065"/>
            <a:ext cx="3228375" cy="240968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E8EA07-81FF-404F-892C-2F8C6782C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59902" y="1903189"/>
            <a:ext cx="3048000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8207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263998" y="2535632"/>
            <a:ext cx="24893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Attitude-Toward-Object Model</a:t>
            </a:r>
          </a:p>
        </p:txBody>
      </p:sp>
      <p:pic>
        <p:nvPicPr>
          <p:cNvPr id="6" name="Online Media 5" title="ElGarhy Steel - حديد الجارحي - خلي قلبك حديد">
            <a:hlinkClick r:id="" action="ppaction://media"/>
            <a:extLst>
              <a:ext uri="{FF2B5EF4-FFF2-40B4-BE49-F238E27FC236}">
                <a16:creationId xmlns:a16="http://schemas.microsoft.com/office/drawing/2014/main" id="{E4842B87-4A7B-44A5-9C87-15A1363D13E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753360" y="0"/>
            <a:ext cx="96113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84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9945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Theory of Reasoned Action (TRA ) 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605719" y="1535163"/>
            <a:ext cx="4541598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Like the tri-component model,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it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incorporates the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cognitive, affective, and conative components.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It adds the measurement of </a:t>
            </a:r>
            <a:r>
              <a:rPr kumimoji="0" lang="en-US" altLang="en-US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subjective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norms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altLang="en-US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ato"/>
                <a:ea typeface="Lato"/>
                <a:cs typeface="Lato"/>
                <a:sym typeface="Lato"/>
              </a:rPr>
              <a:t>feelings about what relevant others would think about the action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 that influence a person’s intention to act before gauging the level of intention. </a:t>
            </a:r>
          </a:p>
          <a:p>
            <a:pPr algn="l"/>
            <a:endParaRPr lang="en-US" altLang="en-US" sz="2800" dirty="0"/>
          </a:p>
        </p:txBody>
      </p:sp>
      <p:pic>
        <p:nvPicPr>
          <p:cNvPr id="10" name="Picture 9" descr="Diagram&#10;&#10;Description automatically generated">
            <a:extLst>
              <a:ext uri="{FF2B5EF4-FFF2-40B4-BE49-F238E27FC236}">
                <a16:creationId xmlns:a16="http://schemas.microsoft.com/office/drawing/2014/main" id="{0AAAB1EA-1F1F-45D5-A975-DFAC2FFE3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1582" y1="22266" x2="21582" y2="22266"/>
                        <a14:foregroundMark x1="25098" y1="25651" x2="16992" y2="16016"/>
                        <a14:foregroundMark x1="16992" y1="16016" x2="19043" y2="12370"/>
                        <a14:foregroundMark x1="78125" y1="55469" x2="83984" y2="48307"/>
                        <a14:foregroundMark x1="83984" y1="48307" x2="85059" y2="47656"/>
                        <a14:foregroundMark x1="31152" y1="27083" x2="23926" y2="15365"/>
                        <a14:foregroundMark x1="23926" y1="15365" x2="22461" y2="14714"/>
                        <a14:foregroundMark x1="74512" y1="54297" x2="86426" y2="46224"/>
                        <a14:foregroundMark x1="86426" y1="46224" x2="89258" y2="46745"/>
                        <a14:foregroundMark x1="18750" y1="26042" x2="12695" y2="20443"/>
                        <a14:foregroundMark x1="12695" y1="20443" x2="10938" y2="13542"/>
                        <a14:foregroundMark x1="32910" y1="81250" x2="15723" y2="82943"/>
                        <a14:foregroundMark x1="25293" y1="77083" x2="15332" y2="74870"/>
                        <a14:foregroundMark x1="15332" y1="74870" x2="11230" y2="84375"/>
                        <a14:foregroundMark x1="37207" y1="62370" x2="37207" y2="62370"/>
                        <a14:foregroundMark x1="36816" y1="63021" x2="36816" y2="63021"/>
                        <a14:foregroundMark x1="37598" y1="37891" x2="37598" y2="37891"/>
                        <a14:foregroundMark x1="63672" y1="49740" x2="63672" y2="49740"/>
                        <a14:foregroundMark x1="30078" y1="21094" x2="28125" y2="15365"/>
                        <a14:foregroundMark x1="33789" y1="68229" x2="33789" y2="6822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2870" y="1259784"/>
            <a:ext cx="6873411" cy="5348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3617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nline Media 2" title="اعلان زين العيد 2023 - أهلا أهلا بالعيد أهلا">
            <a:hlinkClick r:id="" action="ppaction://media"/>
            <a:extLst>
              <a:ext uri="{FF2B5EF4-FFF2-40B4-BE49-F238E27FC236}">
                <a16:creationId xmlns:a16="http://schemas.microsoft.com/office/drawing/2014/main" id="{1656FA2F-2D49-4205-B5D4-C9ED6D71EAB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973" y="0"/>
            <a:ext cx="12165027" cy="687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907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1898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Theory of Trying-to-consume 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489700" y="1758753"/>
            <a:ext cx="4541598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sz="2000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Represents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cases where the outcome of a contemplated action (e.g., a purchase),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stemming from a positive attitude, but is still being pursued by the consumer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 person trying to consume faces two types of obstacles that may prevent the desired outcome: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12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1.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Personal impediments (obstacle)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2.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Environmental impediments.  </a:t>
            </a:r>
          </a:p>
          <a:p>
            <a:pPr algn="l"/>
            <a:endParaRPr lang="en-US" altLang="en-US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1355B-39F5-4510-A3E6-EF8EBC46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6409" y="1886465"/>
            <a:ext cx="3432331" cy="401641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5DC870-8F2F-4B2C-8225-2FD6DE16CA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9563" y="1306945"/>
            <a:ext cx="4054741" cy="5301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1057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Attitude-toward-the-ad Model </a:t>
            </a:r>
          </a:p>
        </p:txBody>
      </p:sp>
      <p:sp>
        <p:nvSpPr>
          <p:cNvPr id="9" name="Google Shape;291;p38">
            <a:extLst>
              <a:ext uri="{FF2B5EF4-FFF2-40B4-BE49-F238E27FC236}">
                <a16:creationId xmlns:a16="http://schemas.microsoft.com/office/drawing/2014/main" id="{24DCF365-0DAB-4934-82DF-89336E8CC1DE}"/>
              </a:ext>
            </a:extLst>
          </p:cNvPr>
          <p:cNvSpPr txBox="1">
            <a:spLocks/>
          </p:cNvSpPr>
          <p:nvPr/>
        </p:nvSpPr>
        <p:spPr>
          <a:xfrm>
            <a:off x="940672" y="1944898"/>
            <a:ext cx="3861452" cy="414555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D3BD26-933B-4EAB-B73F-EF0C8DF45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561" y="1428065"/>
            <a:ext cx="4853666" cy="5429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69437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40918" y="62070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Attitude-toward-the-ad Model 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9205837" y="1977844"/>
            <a:ext cx="2998484" cy="414555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>
              <a:solidFill>
                <a:srgbClr val="00B0F0"/>
              </a:solidFill>
            </a:endParaRPr>
          </a:p>
        </p:txBody>
      </p:sp>
      <p:pic>
        <p:nvPicPr>
          <p:cNvPr id="6" name="Online Media 5" title="جديد كيت كات ميني مومنتس ديزرتس  -  محتار تروح أي إفطار؟">
            <a:hlinkClick r:id="" action="ppaction://media"/>
            <a:extLst>
              <a:ext uri="{FF2B5EF4-FFF2-40B4-BE49-F238E27FC236}">
                <a16:creationId xmlns:a16="http://schemas.microsoft.com/office/drawing/2014/main" id="{FE0E2374-0113-435F-8D32-A9855138E0A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45860" y="734602"/>
            <a:ext cx="9069281" cy="6061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949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79958" y="108513"/>
            <a:ext cx="54732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Attitude-toward-the-ad Model 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9205837" y="1977844"/>
            <a:ext cx="2998484" cy="1905001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Proposes that the </a:t>
            </a:r>
            <a:r>
              <a:rPr kumimoji="0" lang="en-US" altLang="en-US" b="1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feelings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consumers form when they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see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and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hear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ads significantly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impact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their attitudes towards the brands advertised.</a:t>
            </a:r>
          </a:p>
          <a:p>
            <a:pPr algn="l"/>
            <a:endParaRPr lang="en-US" altLang="en-US" sz="3200" dirty="0">
              <a:solidFill>
                <a:srgbClr val="00B0F0"/>
              </a:solidFill>
            </a:endParaRPr>
          </a:p>
        </p:txBody>
      </p:sp>
      <p:pic>
        <p:nvPicPr>
          <p:cNvPr id="10" name="VID-20190920-WA0041.avi">
            <a:hlinkClick r:id="" action="ppaction://media"/>
            <a:extLst>
              <a:ext uri="{FF2B5EF4-FFF2-40B4-BE49-F238E27FC236}">
                <a16:creationId xmlns:a16="http://schemas.microsoft.com/office/drawing/2014/main" id="{C206AB80-053D-44DA-8DAD-C9DBE276F6B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45860" y="756518"/>
            <a:ext cx="9121659" cy="5920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27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707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Functional Approach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1177576" y="1843757"/>
            <a:ext cx="5558504" cy="486003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Utilitarian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Ego-defensive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Value-expressive function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FA667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1" u="none" strike="noStrike" kern="0" cap="none" spc="0" normalizeH="0" baseline="0" noProof="0" dirty="0">
                <a:ln>
                  <a:noFill/>
                </a:ln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Knowledge function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ar-EG" sz="2400" b="0" i="1" u="sng" strike="noStrike" kern="0" cap="none" spc="0" normalizeH="0" baseline="0" noProof="0" dirty="0">
              <a:ln>
                <a:noFill/>
              </a:ln>
              <a:uLnTx/>
              <a:uFillTx/>
              <a:latin typeface="Cormorant Garamond"/>
              <a:ea typeface="Cormorant Garamond"/>
              <a:cs typeface="Cormorant Garamond"/>
              <a:sym typeface="Cormorant Garamon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1" u="sng" strike="noStrike" kern="0" cap="none" spc="0" normalizeH="0" baseline="0" noProof="0" dirty="0">
                <a:ln>
                  <a:noFill/>
                </a:ln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Associate brands with worthy causes and events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ar-EG" sz="2400" b="1" i="1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uLnTx/>
              <a:uFillTx/>
              <a:latin typeface="Cormorant Garamond"/>
              <a:ea typeface="Cormorant Garamond"/>
              <a:cs typeface="Cormorant Garamond"/>
              <a:sym typeface="Cormorant Garamond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1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uLnTx/>
                <a:uFillTx/>
                <a:latin typeface="Cormorant Garamond"/>
                <a:ea typeface="Cormorant Garamond"/>
                <a:cs typeface="Cormorant Garamond"/>
                <a:sym typeface="Cormorant Garamond"/>
              </a:rPr>
              <a:t>To which functions do the ad appeal?</a:t>
            </a:r>
          </a:p>
          <a:p>
            <a:pPr algn="l"/>
            <a:endParaRPr lang="en-US" altLang="en-US" sz="3200" dirty="0">
              <a:solidFill>
                <a:schemeClr val="bg1"/>
              </a:solidFill>
            </a:endParaRPr>
          </a:p>
        </p:txBody>
      </p:sp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43607247-BB5A-4C26-90BE-4181DA09EB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080" y="1335630"/>
            <a:ext cx="4086481" cy="5132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899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7078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Functional Approach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581056" y="1428065"/>
            <a:ext cx="10635584" cy="4860030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Changing attitudes by appealing to consumers’ motivations/reasons or functions behind their attitudes 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1.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utilitarian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stems from the belief that consumers’ attitudes reflect the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utilities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that brands provide. 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When a product has been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useful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or enabled us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perform certain tasks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 the past, our attitude toward it tends to be favorable.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2.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ego-defensive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maintains that people form attitudes in order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protect themselves from sensing doubt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and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replace uncertainty with feelings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of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security and confidence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3.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value-expressive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maintains that attitudes reflect consumers’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values and beliefs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4.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knowledge function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holds that people form attitudes because they have a strong need to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understand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characters of the people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,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events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, and </a:t>
            </a:r>
            <a:r>
              <a:rPr kumimoji="0" 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objects they encounter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. </a:t>
            </a:r>
          </a:p>
          <a:p>
            <a:pPr algn="l"/>
            <a:endParaRPr lang="en-US" altLang="en-US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71542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3358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852F4A"/>
                </a:solidFill>
              </a:rPr>
              <a:t>Defensive Attitude Attribution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1393463" y="2298058"/>
            <a:ext cx="4514926" cy="351380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People generally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accept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(or take)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credit for success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internal attribution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), </a:t>
            </a:r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but </a:t>
            </a:r>
          </a:p>
          <a:p>
            <a:pPr marL="139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None/>
              <a:tabLst/>
              <a:defRPr/>
            </a:pP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assign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failure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to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others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or </a:t>
            </a:r>
            <a:r>
              <a:rPr kumimoji="0" lang="en-US" altLang="en-US" sz="2400" b="0" i="0" u="sng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outside events 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</a:t>
            </a:r>
            <a:r>
              <a:rPr kumimoji="0" lang="en-US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external attribution)</a:t>
            </a:r>
          </a:p>
          <a:p>
            <a:pPr algn="l"/>
            <a:endParaRPr lang="en-US" altLang="en-US" sz="36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FCEA5-5D58-4AFC-889B-EF62ED6CAE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38162"/>
            <a:ext cx="4702537" cy="462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241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00278" y="0"/>
            <a:ext cx="38368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Defensive Attribution</a:t>
            </a:r>
          </a:p>
        </p:txBody>
      </p:sp>
      <p:pic>
        <p:nvPicPr>
          <p:cNvPr id="4" name="Online Media 3" title="اسمنت الممتاز- الفيل">
            <a:hlinkClick r:id="" action="ppaction://media"/>
            <a:extLst>
              <a:ext uri="{FF2B5EF4-FFF2-40B4-BE49-F238E27FC236}">
                <a16:creationId xmlns:a16="http://schemas.microsoft.com/office/drawing/2014/main" id="{F34A0CF2-75BC-4A7D-B88E-6DDEF11C4EF4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899433"/>
            <a:ext cx="9660140" cy="59585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8A133BC-2D84-D594-DF9E-5C16F6FCD819}"/>
              </a:ext>
            </a:extLst>
          </p:cNvPr>
          <p:cNvSpPr txBox="1"/>
          <p:nvPr/>
        </p:nvSpPr>
        <p:spPr>
          <a:xfrm>
            <a:off x="9660140" y="3142734"/>
            <a:ext cx="253186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internal or external attribution?</a:t>
            </a:r>
          </a:p>
        </p:txBody>
      </p:sp>
    </p:spTree>
    <p:extLst>
      <p:ext uri="{BB962C8B-B14F-4D97-AF65-F5344CB8AC3E}">
        <p14:creationId xmlns:p14="http://schemas.microsoft.com/office/powerpoint/2010/main" val="318935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52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Foot-in-the-door Technique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694155" y="1643987"/>
            <a:ext cx="6724669" cy="4725534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Consists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of getting people to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agree to large requests after convincing them to agree to a small and modest request first.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rationale behind this method is that agreeing to a small request </a:t>
            </a:r>
            <a:r>
              <a:rPr kumimoji="0" lang="en-US" altLang="en-US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creates a bond 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between the requester and the requestee.</a:t>
            </a:r>
          </a:p>
          <a:p>
            <a:pPr marL="139700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requestee does not want to disappoint the requestor, with whom he feels he has bonded.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The requestee also becomes interested in the objective of the request. </a:t>
            </a:r>
          </a:p>
          <a:p>
            <a:pPr algn="l"/>
            <a:endParaRPr lang="en-US" altLang="en-US" sz="4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DAA2CE-8AAC-4DFA-9165-18E4FD4831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824" y="1449168"/>
            <a:ext cx="4417576" cy="527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524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522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Foot-in-the-door Technique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917465" y="1454950"/>
            <a:ext cx="10357069" cy="5322837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People tend to develop attitudes to justify prior actions. </a:t>
            </a: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endParaRPr kumimoji="0" lang="en-US" altLang="en-US" sz="2000" b="0" i="0" u="none" strike="noStrike" kern="0" cap="none" spc="0" normalizeH="0" baseline="0" noProof="0" dirty="0">
              <a:ln>
                <a:noFill/>
              </a:ln>
              <a:solidFill>
                <a:srgbClr val="191818"/>
              </a:solidFill>
              <a:effectLst/>
              <a:uLnTx/>
              <a:uFillTx/>
              <a:latin typeface="Lato"/>
              <a:ea typeface="Lato"/>
              <a:cs typeface="Lato"/>
              <a:sym typeface="Lato"/>
            </a:endParaRPr>
          </a:p>
          <a:p>
            <a:pPr marL="457200" marR="0" lvl="0" indent="-317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So, when people look at their </a:t>
            </a:r>
            <a:r>
              <a:rPr kumimoji="0" lang="en-US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prior behavior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(e.g., compliance with minor requests), they conclude that they are the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kind of persons 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who generally agree to requests from others (i.e., an </a:t>
            </a:r>
            <a:r>
              <a:rPr kumimoji="0" lang="en-US" altLang="en-US" sz="2000" b="0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internal attributions</a:t>
            </a: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), which increases their compliance with the larger request.</a:t>
            </a:r>
          </a:p>
          <a:p>
            <a:pPr algn="l"/>
            <a:endParaRPr lang="en-US" altLang="en-US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69267-1ACE-4E2A-B6BC-23FE84DF4E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62" y="3608209"/>
            <a:ext cx="5634805" cy="316957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4C02D0-3E92-47E6-957C-084C6261E4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946553"/>
            <a:ext cx="5311864" cy="2662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31409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8249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Door-in-the-face Technique</a:t>
            </a:r>
          </a:p>
        </p:txBody>
      </p:sp>
      <p:sp>
        <p:nvSpPr>
          <p:cNvPr id="13" name="Google Shape;291;p38">
            <a:extLst>
              <a:ext uri="{FF2B5EF4-FFF2-40B4-BE49-F238E27FC236}">
                <a16:creationId xmlns:a16="http://schemas.microsoft.com/office/drawing/2014/main" id="{6475EB44-043A-4B92-931F-A3E08E111191}"/>
              </a:ext>
            </a:extLst>
          </p:cNvPr>
          <p:cNvSpPr txBox="1">
            <a:spLocks/>
          </p:cNvSpPr>
          <p:nvPr/>
        </p:nvSpPr>
        <p:spPr>
          <a:xfrm>
            <a:off x="762685" y="1672097"/>
            <a:ext cx="5847979" cy="3513805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3175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818"/>
              </a:buClr>
              <a:buSzPts val="1400"/>
              <a:buFont typeface="Lato"/>
              <a:buChar char="●"/>
              <a:tabLst/>
              <a:defRPr/>
            </a:pPr>
            <a:r>
              <a:rPr lang="en-US" altLang="en-US" kern="0" dirty="0">
                <a:solidFill>
                  <a:srgbClr val="191818"/>
                </a:solidFill>
                <a:latin typeface="Lato"/>
                <a:ea typeface="Lato"/>
                <a:cs typeface="Lato"/>
                <a:sym typeface="Lato"/>
              </a:rPr>
              <a:t>A</a:t>
            </a:r>
            <a:r>
              <a:rPr kumimoji="0" lang="en-US" altLang="en-US" b="0" i="0" u="none" strike="noStrike" kern="0" cap="none" spc="0" normalizeH="0" baseline="0" noProof="0" dirty="0">
                <a:ln>
                  <a:noFill/>
                </a:ln>
                <a:solidFill>
                  <a:srgbClr val="191818"/>
                </a:solidFill>
                <a:effectLst/>
                <a:uLnTx/>
                <a:uFillTx/>
                <a:latin typeface="Lato"/>
                <a:ea typeface="Lato"/>
                <a:cs typeface="Lato"/>
                <a:sym typeface="Lato"/>
              </a:rPr>
              <a:t> large, costly first request that is likely to be refused, then is followed by a second, more realistic, and less costly request.</a:t>
            </a:r>
          </a:p>
          <a:p>
            <a:pPr algn="l"/>
            <a:endParaRPr lang="en-US" altLang="en-US" sz="40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88ED5D-61B9-407B-AC09-0E6C49596D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/>
        </p:blipFill>
        <p:spPr bwMode="auto">
          <a:xfrm>
            <a:off x="7083614" y="1420355"/>
            <a:ext cx="4862526" cy="5250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3B0D842-8501-48A4-8BE7-411CECF052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3300" y="3983663"/>
            <a:ext cx="4666750" cy="2625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2291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85763" y="1332549"/>
            <a:ext cx="5837517" cy="5093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what attitudes are, how they are formed, and their role in consumer behavior.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the tri-component attitude model and its applications.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the structures of multi-attribute models and their use in altering consumers’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how to alter consumers’ attitudes by making particular needs prominent.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the role of cognitive elaboration in altering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how attitudes can precede behavior in the form of cognitive dissonance and the resolution of conflicting attitudes.</a:t>
            </a:r>
          </a:p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1600" b="1" dirty="0"/>
              <a:t>To understand the ways people assign causality to events and apply this knowledge to consumer behavior.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7FF320-9A45-2E03-070D-072AD140DDA7}"/>
              </a:ext>
            </a:extLst>
          </p:cNvPr>
          <p:cNvSpPr txBox="1"/>
          <p:nvPr/>
        </p:nvSpPr>
        <p:spPr>
          <a:xfrm>
            <a:off x="5649087" y="4675574"/>
            <a:ext cx="1097030" cy="400110"/>
          </a:xfrm>
          <a:prstGeom prst="rect">
            <a:avLst/>
          </a:prstGeom>
          <a:solidFill>
            <a:srgbClr val="33CA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05</a:t>
            </a:r>
          </a:p>
        </p:txBody>
      </p:sp>
    </p:spTree>
    <p:extLst>
      <p:ext uri="{BB962C8B-B14F-4D97-AF65-F5344CB8AC3E}">
        <p14:creationId xmlns:p14="http://schemas.microsoft.com/office/powerpoint/2010/main" val="58197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7B037CE-9682-4632-ADA6-F22F1EB516BF}"/>
</file>

<file path=customXml/itemProps2.xml><?xml version="1.0" encoding="utf-8"?>
<ds:datastoreItem xmlns:ds="http://schemas.openxmlformats.org/officeDocument/2006/customXml" ds:itemID="{59398FFF-ECC1-4FAB-8941-C09E4522B410}"/>
</file>

<file path=customXml/itemProps3.xml><?xml version="1.0" encoding="utf-8"?>
<ds:datastoreItem xmlns:ds="http://schemas.openxmlformats.org/officeDocument/2006/customXml" ds:itemID="{CE7CE9BC-5E50-424E-B1A0-ED8528B74C35}"/>
</file>

<file path=docProps/app.xml><?xml version="1.0" encoding="utf-8"?>
<Properties xmlns="http://schemas.openxmlformats.org/officeDocument/2006/extended-properties" xmlns:vt="http://schemas.openxmlformats.org/officeDocument/2006/docPropsVTypes">
  <TotalTime>18682</TotalTime>
  <Words>1282</Words>
  <Application>Microsoft Office PowerPoint</Application>
  <PresentationFormat>Widescreen</PresentationFormat>
  <Paragraphs>146</Paragraphs>
  <Slides>43</Slides>
  <Notes>10</Notes>
  <HiddenSlides>0</HiddenSlides>
  <MMClips>14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Calibri Light</vt:lpstr>
      <vt:lpstr>Cormorant Garamond</vt:lpstr>
      <vt:lpstr>Lato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721</cp:revision>
  <dcterms:created xsi:type="dcterms:W3CDTF">2023-04-29T09:08:23Z</dcterms:created>
  <dcterms:modified xsi:type="dcterms:W3CDTF">2025-01-04T20:33:13Z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