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changesInfos/changesInfo1.xml" ContentType="application/vnd.ms-powerpoint.changesinfo+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23"/>
  </p:notesMasterIdLst>
  <p:sldIdLst>
    <p:sldId id="480" r:id="rId5"/>
    <p:sldId id="303" r:id="rId6"/>
    <p:sldId id="271" r:id="rId7"/>
    <p:sldId id="313" r:id="rId8"/>
    <p:sldId id="276" r:id="rId9"/>
    <p:sldId id="497" r:id="rId10"/>
    <p:sldId id="504" r:id="rId11"/>
    <p:sldId id="506" r:id="rId12"/>
    <p:sldId id="507" r:id="rId13"/>
    <p:sldId id="505" r:id="rId14"/>
    <p:sldId id="500" r:id="rId15"/>
    <p:sldId id="508" r:id="rId16"/>
    <p:sldId id="501" r:id="rId17"/>
    <p:sldId id="509" r:id="rId18"/>
    <p:sldId id="496" r:id="rId19"/>
    <p:sldId id="502" r:id="rId20"/>
    <p:sldId id="503" r:id="rId21"/>
    <p:sldId id="349" r:id="rId2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313"/>
            <p14:sldId id="276"/>
            <p14:sldId id="497"/>
            <p14:sldId id="504"/>
            <p14:sldId id="506"/>
            <p14:sldId id="507"/>
            <p14:sldId id="505"/>
            <p14:sldId id="500"/>
            <p14:sldId id="508"/>
            <p14:sldId id="501"/>
            <p14:sldId id="509"/>
            <p14:sldId id="496"/>
            <p14:sldId id="502"/>
            <p14:sldId id="503"/>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B2617DA-3115-14AF-F208-F3AE87B70CE9}" v="3" dt="2024-09-14T08:27:33.04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8" d="100"/>
          <a:sy n="78" d="100"/>
        </p:scale>
        <p:origin x="850" y="43"/>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theme" Target="theme/theme1.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microsoft.com/office/2016/11/relationships/changesInfo" Target="changesInfos/changesInfo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notesMaster" Target="notesMasters/notesMaster1.xml"/><Relationship Id="rId28" Type="http://schemas.microsoft.com/office/2015/10/relationships/revisionInfo" Target="revisionInfo.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ohamed Ahmed" userId="S::mohammad.ahmed@midocean.edu.km::b97056a5-6e64-4c8c-ae98-39dabe693af2" providerId="AD" clId="Web-{AAB95B99-0F72-5DA0-87AE-3ED0F10E3E86}"/>
    <pc:docChg chg="modSld">
      <pc:chgData name="Mohamed Ahmed" userId="S::mohammad.ahmed@midocean.edu.km::b97056a5-6e64-4c8c-ae98-39dabe693af2" providerId="AD" clId="Web-{AAB95B99-0F72-5DA0-87AE-3ED0F10E3E86}" dt="2024-08-03T22:11:52.769" v="8"/>
      <pc:docMkLst>
        <pc:docMk/>
      </pc:docMkLst>
      <pc:sldChg chg="delSp modSp">
        <pc:chgData name="Mohamed Ahmed" userId="S::mohammad.ahmed@midocean.edu.km::b97056a5-6e64-4c8c-ae98-39dabe693af2" providerId="AD" clId="Web-{AAB95B99-0F72-5DA0-87AE-3ED0F10E3E86}" dt="2024-08-03T22:11:52.769" v="8"/>
        <pc:sldMkLst>
          <pc:docMk/>
          <pc:sldMk cId="0" sldId="306"/>
        </pc:sldMkLst>
        <pc:spChg chg="del mod">
          <ac:chgData name="Mohamed Ahmed" userId="S::mohammad.ahmed@midocean.edu.km::b97056a5-6e64-4c8c-ae98-39dabe693af2" providerId="AD" clId="Web-{AAB95B99-0F72-5DA0-87AE-3ED0F10E3E86}" dt="2024-08-03T22:11:52.769" v="8"/>
          <ac:spMkLst>
            <pc:docMk/>
            <pc:sldMk cId="0" sldId="306"/>
            <ac:spMk id="3" creationId="{00000000-0000-0000-0000-000000000000}"/>
          </ac:spMkLst>
        </pc:spChg>
      </pc:sldChg>
    </pc:docChg>
  </pc:docChgLst>
  <pc:docChgLst>
    <pc:chgData name="MoumenCharef Eddine" userId="S::moumen.charefeddine@midocean.edu.km::4e634a0d-971e-4aed-a065-e78a2b447985" providerId="AD" clId="Web-{CA943C24-D059-A662-D3D4-F11F56A45DCC}"/>
    <pc:docChg chg="modSld">
      <pc:chgData name="MoumenCharef Eddine" userId="S::moumen.charefeddine@midocean.edu.km::4e634a0d-971e-4aed-a065-e78a2b447985" providerId="AD" clId="Web-{CA943C24-D059-A662-D3D4-F11F56A45DCC}" dt="2024-09-04T15:55:01.101" v="1" actId="1076"/>
      <pc:docMkLst>
        <pc:docMk/>
      </pc:docMkLst>
      <pc:sldChg chg="modSp">
        <pc:chgData name="MoumenCharef Eddine" userId="S::moumen.charefeddine@midocean.edu.km::4e634a0d-971e-4aed-a065-e78a2b447985" providerId="AD" clId="Web-{CA943C24-D059-A662-D3D4-F11F56A45DCC}" dt="2024-09-04T15:55:01.101" v="1" actId="1076"/>
        <pc:sldMkLst>
          <pc:docMk/>
          <pc:sldMk cId="1389432737" sldId="495"/>
        </pc:sldMkLst>
        <pc:picChg chg="mod">
          <ac:chgData name="MoumenCharef Eddine" userId="S::moumen.charefeddine@midocean.edu.km::4e634a0d-971e-4aed-a065-e78a2b447985" providerId="AD" clId="Web-{CA943C24-D059-A662-D3D4-F11F56A45DCC}" dt="2024-09-04T15:54:58.976" v="0" actId="1076"/>
          <ac:picMkLst>
            <pc:docMk/>
            <pc:sldMk cId="1389432737" sldId="495"/>
            <ac:picMk id="5" creationId="{00000000-0000-0000-0000-000000000000}"/>
          </ac:picMkLst>
        </pc:picChg>
        <pc:picChg chg="mod">
          <ac:chgData name="MoumenCharef Eddine" userId="S::moumen.charefeddine@midocean.edu.km::4e634a0d-971e-4aed-a065-e78a2b447985" providerId="AD" clId="Web-{CA943C24-D059-A662-D3D4-F11F56A45DCC}" dt="2024-09-04T15:55:01.101" v="1" actId="1076"/>
          <ac:picMkLst>
            <pc:docMk/>
            <pc:sldMk cId="1389432737" sldId="495"/>
            <ac:picMk id="8" creationId="{00000000-0000-0000-0000-000000000000}"/>
          </ac:picMkLst>
        </pc:picChg>
      </pc:sldChg>
    </pc:docChg>
  </pc:docChgLst>
  <pc:docChgLst>
    <pc:chgData name="KodsHassine" userId="S::kods.hassine@midocean.edu.km::a38286e8-f868-4b29-808a-12842d2d340e" providerId="AD" clId="Web-{AB2617DA-3115-14AF-F208-F3AE87B70CE9}"/>
    <pc:docChg chg="modSld">
      <pc:chgData name="KodsHassine" userId="S::kods.hassine@midocean.edu.km::a38286e8-f868-4b29-808a-12842d2d340e" providerId="AD" clId="Web-{AB2617DA-3115-14AF-F208-F3AE87B70CE9}" dt="2024-09-14T08:25:39.403" v="1" actId="20577"/>
      <pc:docMkLst>
        <pc:docMk/>
      </pc:docMkLst>
      <pc:sldChg chg="modSp">
        <pc:chgData name="KodsHassine" userId="S::kods.hassine@midocean.edu.km::a38286e8-f868-4b29-808a-12842d2d340e" providerId="AD" clId="Web-{AB2617DA-3115-14AF-F208-F3AE87B70CE9}" dt="2024-09-14T08:25:39.403" v="1" actId="20577"/>
        <pc:sldMkLst>
          <pc:docMk/>
          <pc:sldMk cId="0" sldId="480"/>
        </pc:sldMkLst>
        <pc:spChg chg="mod">
          <ac:chgData name="KodsHassine" userId="S::kods.hassine@midocean.edu.km::a38286e8-f868-4b29-808a-12842d2d340e" providerId="AD" clId="Web-{AB2617DA-3115-14AF-F208-F3AE87B70CE9}" dt="2024-09-14T08:25:39.403" v="1" actId="20577"/>
          <ac:spMkLst>
            <pc:docMk/>
            <pc:sldMk cId="0" sldId="480"/>
            <ac:spMk id="31" creationId="{00000000-0000-0000-0000-00000000000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1/9/2026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10"/>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334782548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1/9/2026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1/9/2026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1/9/2026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1/9/2026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6.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6.png"/><Relationship Id="rId1" Type="http://schemas.openxmlformats.org/officeDocument/2006/relationships/slideLayout" Target="../slideLayouts/slideLayout1.xml"/><Relationship Id="rId5" Type="http://schemas.openxmlformats.org/officeDocument/2006/relationships/image" Target="../media/image14.jpg"/><Relationship Id="rId4" Type="http://schemas.openxmlformats.org/officeDocument/2006/relationships/image" Target="../media/image13.jpeg"/></Relationships>
</file>

<file path=ppt/slides/_rels/slide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6.png"/><Relationship Id="rId1" Type="http://schemas.openxmlformats.org/officeDocument/2006/relationships/slideLayout" Target="../slideLayouts/slideLayout1.xml"/><Relationship Id="rId4" Type="http://schemas.openxmlformats.org/officeDocument/2006/relationships/image" Target="../media/image16.jpg"/></Relationships>
</file>

<file path=ppt/slides/_rels/slide10.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image" Target="../media/image6.png"/><Relationship Id="rId1" Type="http://schemas.openxmlformats.org/officeDocument/2006/relationships/slideLayout" Target="../slideLayouts/slideLayout1.xml"/><Relationship Id="rId4" Type="http://schemas.openxmlformats.org/officeDocument/2006/relationships/image" Target="../media/image18.jpg"/></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1.xml"/><Relationship Id="rId5" Type="http://schemas.openxmlformats.org/officeDocument/2006/relationships/image" Target="../media/image20.jpg"/><Relationship Id="rId4" Type="http://schemas.openxmlformats.org/officeDocument/2006/relationships/image" Target="../media/image19.jpeg"/></Relationships>
</file>

<file path=ppt/slides/_rels/slide12.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image" Target="../media/image6.png"/><Relationship Id="rId1" Type="http://schemas.openxmlformats.org/officeDocument/2006/relationships/slideLayout" Target="../slideLayouts/slideLayout1.xml"/><Relationship Id="rId4" Type="http://schemas.openxmlformats.org/officeDocument/2006/relationships/image" Target="../media/image22.jpg"/></Relationships>
</file>

<file path=ppt/slides/_rels/slide13.xml.rels><?xml version="1.0" encoding="UTF-8" standalone="yes"?>
<Relationships xmlns="http://schemas.openxmlformats.org/package/2006/relationships"><Relationship Id="rId3" Type="http://schemas.openxmlformats.org/officeDocument/2006/relationships/image" Target="../media/image23.jpg"/><Relationship Id="rId2" Type="http://schemas.openxmlformats.org/officeDocument/2006/relationships/image" Target="../media/image6.png"/><Relationship Id="rId1" Type="http://schemas.openxmlformats.org/officeDocument/2006/relationships/slideLayout" Target="../slideLayouts/slideLayout1.xml"/><Relationship Id="rId4" Type="http://schemas.openxmlformats.org/officeDocument/2006/relationships/image" Target="../media/image24.jpg"/></Relationships>
</file>

<file path=ppt/slides/_rels/slide14.xml.rels><?xml version="1.0" encoding="UTF-8" standalone="yes"?>
<Relationships xmlns="http://schemas.openxmlformats.org/package/2006/relationships"><Relationship Id="rId3" Type="http://schemas.openxmlformats.org/officeDocument/2006/relationships/image" Target="../media/image25.jpg"/><Relationship Id="rId2" Type="http://schemas.openxmlformats.org/officeDocument/2006/relationships/image" Target="../media/image6.png"/><Relationship Id="rId1" Type="http://schemas.openxmlformats.org/officeDocument/2006/relationships/slideLayout" Target="../slideLayouts/slideLayout1.xml"/><Relationship Id="rId4" Type="http://schemas.openxmlformats.org/officeDocument/2006/relationships/image" Target="../media/image26.jpeg"/></Relationships>
</file>

<file path=ppt/slides/_rels/slide15.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6.png"/><Relationship Id="rId1" Type="http://schemas.openxmlformats.org/officeDocument/2006/relationships/slideLayout" Target="../slideLayouts/slideLayout18.xml"/></Relationships>
</file>

<file path=ppt/slides/_rels/slide16.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6.png"/><Relationship Id="rId1" Type="http://schemas.openxmlformats.org/officeDocument/2006/relationships/slideLayout" Target="../slideLayouts/slideLayout18.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jpeg"/><Relationship Id="rId1" Type="http://schemas.openxmlformats.org/officeDocument/2006/relationships/slideLayout" Target="../slideLayouts/slideLayout17.xml"/><Relationship Id="rId5" Type="http://schemas.openxmlformats.org/officeDocument/2006/relationships/image" Target="../media/image31.png"/><Relationship Id="rId4" Type="http://schemas.openxmlformats.org/officeDocument/2006/relationships/image" Target="../media/image1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763270" y="3794125"/>
            <a:ext cx="5216525" cy="398780"/>
          </a:xfrm>
          <a:prstGeom prst="rect">
            <a:avLst/>
          </a:prstGeom>
          <a:noFill/>
        </p:spPr>
        <p:txBody>
          <a:bodyPr wrap="square" rtlCol="0">
            <a:spAutoFit/>
          </a:bodyPr>
          <a:lstStyle/>
          <a:p>
            <a:r>
              <a:rPr lang="en-US" sz="2000" dirty="0">
                <a:latin typeface="Alexandria" charset="0"/>
                <a:cs typeface="Alexandria" charset="0"/>
              </a:rPr>
              <a:t>Prepared by Dr. </a:t>
            </a:r>
            <a:r>
              <a:rPr lang="en-US" sz="2000" dirty="0" smtClean="0">
                <a:latin typeface="Alexandria" charset="0"/>
                <a:cs typeface="Alexandria" charset="0"/>
              </a:rPr>
              <a:t>Sanaa Hashem </a:t>
            </a:r>
            <a:r>
              <a:rPr lang="en-US" sz="2000" dirty="0" err="1" smtClean="0">
                <a:latin typeface="Alexandria" charset="0"/>
                <a:cs typeface="Alexandria" charset="0"/>
              </a:rPr>
              <a:t>Alshowa</a:t>
            </a:r>
            <a:endParaRPr lang="en-US" sz="2000" dirty="0">
              <a:latin typeface="Alexandria" charset="0"/>
              <a:cs typeface="Alexandria" charset="0"/>
            </a:endParaRPr>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sp>
        <p:nvSpPr>
          <p:cNvPr id="34" name="Rectangle: Rounded Corners 33"/>
          <p:cNvSpPr/>
          <p:nvPr/>
        </p:nvSpPr>
        <p:spPr>
          <a:xfrm>
            <a:off x="-456167" y="6119276"/>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a:solidFill>
                  <a:schemeClr val="bg1"/>
                </a:solidFill>
                <a:latin typeface="Alexandria"/>
              </a:rPr>
              <a:t>Intro Lecture</a:t>
            </a:r>
            <a:endParaRPr lang="en-US" sz="2800" b="1" dirty="0">
              <a:solidFill>
                <a:schemeClr val="bg1"/>
              </a:solidFill>
              <a:latin typeface="Alexandria"/>
              <a:cs typeface="Alexandria" charset="0"/>
            </a:endParaRPr>
          </a:p>
        </p:txBody>
      </p:sp>
      <p:sp>
        <p:nvSpPr>
          <p:cNvPr id="46" name="TextBox 45"/>
          <p:cNvSpPr txBox="1"/>
          <p:nvPr/>
        </p:nvSpPr>
        <p:spPr>
          <a:xfrm>
            <a:off x="329269" y="5104240"/>
            <a:ext cx="4902304" cy="707886"/>
          </a:xfrm>
          <a:prstGeom prst="rect">
            <a:avLst/>
          </a:prstGeom>
          <a:noFill/>
        </p:spPr>
        <p:txBody>
          <a:bodyPr wrap="none" rtlCol="0">
            <a:spAutoFit/>
          </a:bodyPr>
          <a:lstStyle/>
          <a:p>
            <a:pPr rtl="1"/>
            <a:r>
              <a:rPr lang="en-US" sz="2000" dirty="0" smtClean="0">
                <a:latin typeface="Alexandria"/>
              </a:rPr>
              <a:t>MKT 411</a:t>
            </a:r>
            <a:endParaRPr lang="en-US" sz="2000" dirty="0">
              <a:latin typeface="Alexandria"/>
            </a:endParaRPr>
          </a:p>
          <a:p>
            <a:r>
              <a:rPr lang="en-US" sz="2000" dirty="0">
                <a:latin typeface="Alexandria" charset="0"/>
                <a:cs typeface="Alexandria" charset="0"/>
              </a:rPr>
              <a:t>Organizing special events and occasions</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3" name="مستطيل مستدير الزوايا 2"/>
          <p:cNvSpPr/>
          <p:nvPr/>
        </p:nvSpPr>
        <p:spPr>
          <a:xfrm>
            <a:off x="606490" y="2239348"/>
            <a:ext cx="4907902" cy="1418252"/>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ar-SA" sz="3200" b="1" dirty="0">
                <a:solidFill>
                  <a:srgbClr val="00AEEF"/>
                </a:solidFill>
                <a:latin typeface="Alexandria"/>
              </a:rPr>
              <a:t>تنظيم الفعاليات والأحداث </a:t>
            </a:r>
            <a:r>
              <a:rPr lang="ar-SA" sz="3200" b="1" dirty="0" smtClean="0">
                <a:solidFill>
                  <a:srgbClr val="00AEEF"/>
                </a:solidFill>
                <a:latin typeface="Alexandria"/>
              </a:rPr>
              <a:t>الخاصة</a:t>
            </a:r>
          </a:p>
          <a:p>
            <a:pPr algn="ctr"/>
            <a:r>
              <a:rPr lang="en-US" sz="2800" b="1" dirty="0">
                <a:solidFill>
                  <a:srgbClr val="FF0000"/>
                </a:solidFill>
                <a:latin typeface="Alexandria"/>
              </a:rPr>
              <a:t>Organizing special events and occasions</a:t>
            </a:r>
            <a:endParaRPr lang="ar-SA" sz="2800" b="1" dirty="0">
              <a:solidFill>
                <a:srgbClr val="FF0000"/>
              </a:solidFill>
              <a:latin typeface="Alexandria"/>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7938793" y="2371080"/>
            <a:ext cx="4054607" cy="1446550"/>
          </a:xfrm>
          <a:prstGeom prst="rect">
            <a:avLst/>
          </a:prstGeom>
          <a:noFill/>
        </p:spPr>
        <p:txBody>
          <a:bodyPr wrap="square" rtlCol="0">
            <a:spAutoFit/>
          </a:bodyPr>
          <a:lstStyle/>
          <a:p>
            <a:pPr algn="ctr" rtl="1"/>
            <a:r>
              <a:rPr lang="ar-SA" sz="4400" b="1" dirty="0">
                <a:solidFill>
                  <a:srgbClr val="00AEEF"/>
                </a:solidFill>
                <a:latin typeface="Alexandria"/>
              </a:rPr>
              <a:t>تنظيم الفعاليات والأحداث الخاصة</a:t>
            </a:r>
            <a:endParaRPr lang="en-US" sz="4400" b="1" dirty="0">
              <a:solidFill>
                <a:srgbClr val="00AEEF"/>
              </a:solidFill>
              <a:latin typeface="Alexandria"/>
              <a:cs typeface="Alexandria" charset="0"/>
            </a:endParaRP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rPr>
              <a:t>Intro Lecture</a:t>
            </a:r>
            <a:endParaRPr lang="en-US" sz="2800" b="1" dirty="0">
              <a:solidFill>
                <a:schemeClr val="tx1"/>
              </a:solidFill>
              <a:latin typeface="Alexandria" charset="0"/>
              <a:cs typeface="Alexandria" charset="0"/>
            </a:endParaRPr>
          </a:p>
        </p:txBody>
      </p:sp>
      <p:sp>
        <p:nvSpPr>
          <p:cNvPr id="11" name="TextBox 10"/>
          <p:cNvSpPr txBox="1"/>
          <p:nvPr/>
        </p:nvSpPr>
        <p:spPr>
          <a:xfrm>
            <a:off x="6370224" y="4802552"/>
            <a:ext cx="4902304" cy="707886"/>
          </a:xfrm>
          <a:prstGeom prst="rect">
            <a:avLst/>
          </a:prstGeom>
          <a:noFill/>
        </p:spPr>
        <p:txBody>
          <a:bodyPr wrap="none" rtlCol="0">
            <a:spAutoFit/>
          </a:bodyPr>
          <a:lstStyle/>
          <a:p>
            <a:pPr rtl="1"/>
            <a:r>
              <a:rPr lang="en-US" sz="2000" dirty="0" smtClean="0">
                <a:latin typeface="Alexandria"/>
              </a:rPr>
              <a:t>MKT 411</a:t>
            </a:r>
            <a:endParaRPr lang="en-US" sz="2000" dirty="0">
              <a:latin typeface="Alexandria"/>
            </a:endParaRPr>
          </a:p>
          <a:p>
            <a:r>
              <a:rPr lang="en-US" sz="2000" dirty="0">
                <a:latin typeface="Alexandria" charset="0"/>
                <a:cs typeface="Alexandria" charset="0"/>
              </a:rPr>
              <a:t>Organizing special events and occasions</a:t>
            </a: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a:t>
            </a:r>
            <a:r>
              <a:rPr lang="en-US" sz="2800" b="1" dirty="0" smtClean="0">
                <a:solidFill>
                  <a:srgbClr val="00B0F0"/>
                </a:solidFill>
                <a:latin typeface="Alexandria" charset="0"/>
                <a:cs typeface="Alexandria" charset="0"/>
              </a:rPr>
              <a:t>Sanaa Hashem </a:t>
            </a:r>
            <a:r>
              <a:rPr lang="en-US" sz="2800" b="1" dirty="0" err="1" smtClean="0">
                <a:solidFill>
                  <a:srgbClr val="00B0F0"/>
                </a:solidFill>
                <a:latin typeface="Alexandria" charset="0"/>
                <a:cs typeface="Alexandria" charset="0"/>
              </a:rPr>
              <a:t>Alshowa</a:t>
            </a:r>
            <a:endParaRPr lang="en-US" sz="2800" b="1" dirty="0">
              <a:solidFill>
                <a:srgbClr val="00B0F0"/>
              </a:solidFill>
              <a:latin typeface="Alexandria" charset="0"/>
              <a:cs typeface="Alexandria" charset="0"/>
            </a:endParaRP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80" y="520216"/>
            <a:ext cx="5472588"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8033453" y="195681"/>
            <a:ext cx="3759362" cy="646331"/>
          </a:xfrm>
          <a:prstGeom prst="rect">
            <a:avLst/>
          </a:prstGeom>
          <a:solidFill>
            <a:srgbClr val="00AEEF"/>
          </a:solidFill>
        </p:spPr>
        <p:txBody>
          <a:bodyPr wrap="none" rtlCol="0">
            <a:spAutoFit/>
          </a:bodyPr>
          <a:lstStyle/>
          <a:p>
            <a:pPr algn="r" rtl="1"/>
            <a:r>
              <a:rPr lang="ar-SA" sz="3600" b="1" dirty="0" smtClean="0">
                <a:solidFill>
                  <a:schemeClr val="bg1"/>
                </a:solidFill>
                <a:latin typeface="Alexandria" charset="0"/>
                <a:cs typeface="Alexandria" charset="0"/>
              </a:rPr>
              <a:t>تعريف عن أستاذ المقرر</a:t>
            </a:r>
            <a:endParaRPr lang="en-US" sz="3600" b="1" dirty="0">
              <a:solidFill>
                <a:schemeClr val="bg1"/>
              </a:solidFill>
              <a:latin typeface="Alexandria" charset="0"/>
              <a:cs typeface="Alexandria"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صورة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882743" y="1539550"/>
            <a:ext cx="3069771" cy="4525347"/>
          </a:xfrm>
          <a:prstGeom prst="rect">
            <a:avLst/>
          </a:prstGeom>
        </p:spPr>
      </p:pic>
      <p:sp>
        <p:nvSpPr>
          <p:cNvPr id="7" name="مستطيل 6"/>
          <p:cNvSpPr/>
          <p:nvPr/>
        </p:nvSpPr>
        <p:spPr>
          <a:xfrm rot="10800000" flipV="1">
            <a:off x="8882742" y="6259905"/>
            <a:ext cx="3069771" cy="502529"/>
          </a:xfrm>
          <a:prstGeom prst="rect">
            <a:avLst/>
          </a:prstGeom>
          <a:solidFill>
            <a:srgbClr val="00AEEF"/>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ar-SA" sz="3200" b="1" dirty="0" smtClean="0">
                <a:latin typeface="Alexandria"/>
              </a:rPr>
              <a:t>د. سناء هاشم الشوا</a:t>
            </a:r>
            <a:endParaRPr lang="ar-SA" sz="3200" b="1" dirty="0">
              <a:latin typeface="Alexandria"/>
            </a:endParaRPr>
          </a:p>
        </p:txBody>
      </p:sp>
      <p:sp>
        <p:nvSpPr>
          <p:cNvPr id="8" name="مستطيل مستدير الزوايا 7"/>
          <p:cNvSpPr/>
          <p:nvPr/>
        </p:nvSpPr>
        <p:spPr>
          <a:xfrm rot="10800000" flipH="1" flipV="1">
            <a:off x="180431" y="1072669"/>
            <a:ext cx="8444203" cy="5595888"/>
          </a:xfrm>
          <a:prstGeom prst="roundRect">
            <a:avLst/>
          </a:prstGeom>
          <a:noFill/>
          <a:ln w="28575"/>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r>
              <a:rPr lang="ar-SA" sz="2800" dirty="0" smtClean="0">
                <a:solidFill>
                  <a:schemeClr val="tx1"/>
                </a:solidFill>
                <a:latin typeface="Alexandria"/>
              </a:rPr>
              <a:t>مدرس </a:t>
            </a:r>
            <a:r>
              <a:rPr lang="ar-SA" sz="2800" dirty="0">
                <a:solidFill>
                  <a:schemeClr val="tx1"/>
                </a:solidFill>
                <a:latin typeface="Alexandria"/>
              </a:rPr>
              <a:t>تنظيم الفعاليات والأحداث </a:t>
            </a:r>
            <a:r>
              <a:rPr lang="ar-SA" sz="2800" dirty="0" smtClean="0">
                <a:solidFill>
                  <a:schemeClr val="tx1"/>
                </a:solidFill>
                <a:latin typeface="Alexandria"/>
              </a:rPr>
              <a:t>الخاصة في كلية الإعلام والتسويق.</a:t>
            </a:r>
          </a:p>
          <a:p>
            <a:pPr algn="justLow" rtl="1"/>
            <a:r>
              <a:rPr lang="ar-SA" sz="2800" dirty="0" smtClean="0">
                <a:solidFill>
                  <a:schemeClr val="tx1"/>
                </a:solidFill>
                <a:latin typeface="Alexandria"/>
              </a:rPr>
              <a:t>حاصلة على درجة الدكتوراه في إدارة الأعمال تخصص تسويق إلكتروني، لديها خبرة أكاديمية متنوعة بالعمل لدى جامعات الجمهورية العربية السورية، كما لديها خبرة في العمل كمدير موارد بشرية في عدد من القطاعات الحكومية السورية، ومدير تنفيذي في المسوقون السوريون، تحمل عدد من الشهادات في مجال التسويق الرقمي، والتسويق عبر منصات التواصل الاجتماعي، مُدربة في مجال حاضنات الأعمال في الجمهورية العربية السورية.</a:t>
            </a:r>
          </a:p>
          <a:p>
            <a:pPr algn="justLow" rtl="1"/>
            <a:r>
              <a:rPr lang="ar-SA" sz="2800" dirty="0" smtClean="0">
                <a:solidFill>
                  <a:schemeClr val="tx1"/>
                </a:solidFill>
                <a:latin typeface="Alexandria"/>
              </a:rPr>
              <a:t>من اهتماماتها البحثية: نشر أبحاث في مجال التسويق الإلكتروني، تحسين تصنيف الجامعات، معايير تصنيف الجامعات، التعليم عن بعد، التسويق عبر المؤثرين، وعدد من الأبحاث في مجال إدارة الأعمال.</a:t>
            </a:r>
            <a:endParaRPr lang="ar-SA" sz="2800" dirty="0">
              <a:solidFill>
                <a:schemeClr val="tx1"/>
              </a:solidFill>
              <a:latin typeface="Alexandria"/>
            </a:endParaRPr>
          </a:p>
        </p:txBody>
      </p:sp>
      <p:sp>
        <p:nvSpPr>
          <p:cNvPr id="17" name="Rectangle: Rounded Corners 33"/>
          <p:cNvSpPr/>
          <p:nvPr/>
        </p:nvSpPr>
        <p:spPr>
          <a:xfrm>
            <a:off x="-503792" y="622691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a:solidFill>
                  <a:schemeClr val="bg1"/>
                </a:solidFill>
                <a:latin typeface="Alexandria"/>
              </a:rPr>
              <a:t>Intro Lecture</a:t>
            </a:r>
            <a:endParaRPr lang="en-US" sz="2800" b="1" dirty="0">
              <a:solidFill>
                <a:schemeClr val="bg1"/>
              </a:solidFill>
              <a:latin typeface="Alexandria"/>
              <a:cs typeface="Alexandria" charset="0"/>
            </a:endParaRPr>
          </a:p>
        </p:txBody>
      </p:sp>
    </p:spTree>
  </p:cSld>
  <p:clrMapOvr>
    <a:masterClrMapping/>
  </p:clrMapOvr>
  <p:transition spd="slow">
    <p:comb/>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0" y="0"/>
            <a:ext cx="621982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560909" y="4020577"/>
            <a:ext cx="5573486" cy="2634932"/>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2953"/>
            <a:ext cx="4113898" cy="830997"/>
          </a:xfrm>
          <a:prstGeom prst="rect">
            <a:avLst/>
          </a:prstGeom>
          <a:noFill/>
        </p:spPr>
        <p:txBody>
          <a:bodyPr wrap="square" rtlCol="0">
            <a:spAutoFit/>
          </a:bodyPr>
          <a:lstStyle/>
          <a:p>
            <a:r>
              <a:rPr lang="en-US" sz="4800" b="1" dirty="0" smtClean="0">
                <a:solidFill>
                  <a:srgbClr val="00B0F0"/>
                </a:solidFill>
                <a:latin typeface="Alexandria" charset="0"/>
                <a:cs typeface="Alexandria" charset="0"/>
              </a:rPr>
              <a:t>Content</a:t>
            </a:r>
            <a:endParaRPr lang="en-US" sz="48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2" name="Rectangle: Rounded Corners 33"/>
          <p:cNvSpPr/>
          <p:nvPr/>
        </p:nvSpPr>
        <p:spPr>
          <a:xfrm>
            <a:off x="-456167" y="6119276"/>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a:solidFill>
                  <a:schemeClr val="bg1"/>
                </a:solidFill>
                <a:latin typeface="Alexandria"/>
              </a:rPr>
              <a:t>Intro Lecture</a:t>
            </a:r>
            <a:endParaRPr lang="en-US" sz="2800" b="1" dirty="0">
              <a:solidFill>
                <a:schemeClr val="bg1"/>
              </a:solidFill>
              <a:latin typeface="Alexandria"/>
              <a:cs typeface="Alexandria" charset="0"/>
            </a:endParaRPr>
          </a:p>
        </p:txBody>
      </p:sp>
      <p:sp>
        <p:nvSpPr>
          <p:cNvPr id="3" name="مستطيل 2"/>
          <p:cNvSpPr/>
          <p:nvPr/>
        </p:nvSpPr>
        <p:spPr>
          <a:xfrm flipH="1">
            <a:off x="3924298" y="2657115"/>
            <a:ext cx="7829551" cy="3030381"/>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r>
              <a:rPr lang="ar-SA" sz="2800" b="1" dirty="0" smtClean="0">
                <a:latin typeface="Alexandria"/>
              </a:rPr>
              <a:t>1- توصيف المقرر        </a:t>
            </a:r>
            <a:r>
              <a:rPr lang="en-US" sz="2800" b="1" dirty="0" smtClean="0">
                <a:latin typeface="Alexandria"/>
              </a:rPr>
              <a:t>Course Description</a:t>
            </a:r>
            <a:endParaRPr lang="ar-SA" sz="2800" b="1" dirty="0" smtClean="0">
              <a:latin typeface="Alexandria"/>
            </a:endParaRPr>
          </a:p>
          <a:p>
            <a:pPr algn="ctr" rtl="1"/>
            <a:r>
              <a:rPr lang="ar-SA" sz="2800" b="1" dirty="0" smtClean="0">
                <a:latin typeface="Alexandria"/>
              </a:rPr>
              <a:t>2- مخرجات التعلم        </a:t>
            </a:r>
            <a:r>
              <a:rPr lang="en-US" sz="2800" b="1" dirty="0" smtClean="0">
                <a:latin typeface="Alexandria"/>
              </a:rPr>
              <a:t>Learning Outcomes</a:t>
            </a:r>
            <a:r>
              <a:rPr lang="ar-SA" sz="2800" b="1" dirty="0" smtClean="0">
                <a:latin typeface="Alexandria"/>
              </a:rPr>
              <a:t> </a:t>
            </a:r>
            <a:endParaRPr lang="ar-SA" sz="2800" b="1" dirty="0">
              <a:latin typeface="Alexandria"/>
            </a:endParaRPr>
          </a:p>
          <a:p>
            <a:pPr algn="ctr" rtl="1"/>
            <a:r>
              <a:rPr lang="ar-SA" sz="2800" b="1" dirty="0" smtClean="0">
                <a:latin typeface="Alexandria"/>
              </a:rPr>
              <a:t>3- موضوعات المقرر             </a:t>
            </a:r>
            <a:r>
              <a:rPr lang="en-US" sz="2800" b="1" dirty="0" smtClean="0">
                <a:latin typeface="Alexandria"/>
              </a:rPr>
              <a:t>Course Topics</a:t>
            </a:r>
            <a:endParaRPr lang="ar-SA" sz="2800" b="1" dirty="0">
              <a:latin typeface="Alexandria"/>
            </a:endParaRPr>
          </a:p>
          <a:p>
            <a:pPr algn="ctr" rtl="1"/>
            <a:r>
              <a:rPr lang="ar-SA" sz="2800" b="1" dirty="0" smtClean="0">
                <a:latin typeface="Alexandria"/>
              </a:rPr>
              <a:t>4- التقييم الطلابي       </a:t>
            </a:r>
            <a:r>
              <a:rPr lang="en-US" sz="2800" b="1" dirty="0" smtClean="0">
                <a:latin typeface="Alexandria"/>
              </a:rPr>
              <a:t>Student Assessment</a:t>
            </a:r>
            <a:endParaRPr lang="ar-SA" sz="2800" b="1" dirty="0">
              <a:latin typeface="Alexandria"/>
            </a:endParaRPr>
          </a:p>
          <a:p>
            <a:pPr algn="ctr" rtl="1"/>
            <a:r>
              <a:rPr lang="ar-SA" sz="2800" b="1" dirty="0" smtClean="0">
                <a:latin typeface="Alexandria"/>
              </a:rPr>
              <a:t>5- حلقات النقاش       </a:t>
            </a:r>
            <a:r>
              <a:rPr lang="en-US" sz="2800" b="1" dirty="0" smtClean="0">
                <a:latin typeface="Alexandria"/>
              </a:rPr>
              <a:t>Discussion Sessions</a:t>
            </a:r>
            <a:endParaRPr lang="ar-SA" sz="2800" b="1" dirty="0">
              <a:latin typeface="Alexandria"/>
            </a:endParaRPr>
          </a:p>
          <a:p>
            <a:pPr algn="ctr" rtl="1"/>
            <a:r>
              <a:rPr lang="ar-SA" sz="2800" b="1" dirty="0" smtClean="0">
                <a:latin typeface="Alexandria"/>
              </a:rPr>
              <a:t>      </a:t>
            </a:r>
            <a:endParaRPr lang="ar-SA" sz="2800" b="1" dirty="0">
              <a:latin typeface="Alexandria"/>
            </a:endParaRPr>
          </a:p>
        </p:txBody>
      </p:sp>
    </p:spTree>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66530" y="1119672"/>
            <a:ext cx="7604449" cy="561702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r>
              <a:rPr lang="ar-SA" sz="2800" dirty="0" smtClean="0">
                <a:solidFill>
                  <a:schemeClr val="tx1"/>
                </a:solidFill>
                <a:latin typeface="Alexandria"/>
              </a:rPr>
              <a:t>مقرر تنظيم الفعاليات والأحداث الخاصة هو تجربة أكاديمية تعليمية حديثة تستهدف تطوير قدرات الطلاب في مجال تنظيم وإدارة الفعاليات والأحداث الخاصة، لما لهذا الموضوع من أهمية خاصة في عالم اليوم الذي </a:t>
            </a:r>
            <a:r>
              <a:rPr lang="ar-SA" sz="2800" dirty="0">
                <a:solidFill>
                  <a:schemeClr val="tx1"/>
                </a:solidFill>
                <a:latin typeface="Alexandria"/>
              </a:rPr>
              <a:t>يغدو فيه أي حدث مهما كان بسيطاً، حدثاً عالمياً </a:t>
            </a:r>
            <a:r>
              <a:rPr lang="ar-SA" sz="2800" dirty="0" smtClean="0">
                <a:solidFill>
                  <a:schemeClr val="tx1"/>
                </a:solidFill>
                <a:latin typeface="Alexandria"/>
              </a:rPr>
              <a:t>يتم تسليط الضوء عليه من </a:t>
            </a:r>
            <a:r>
              <a:rPr lang="ar-SA" sz="2800" dirty="0">
                <a:solidFill>
                  <a:schemeClr val="tx1"/>
                </a:solidFill>
                <a:latin typeface="Alexandria"/>
              </a:rPr>
              <a:t>خلال التسويق </a:t>
            </a:r>
            <a:r>
              <a:rPr lang="ar-SA" sz="2800" dirty="0" smtClean="0">
                <a:solidFill>
                  <a:schemeClr val="tx1"/>
                </a:solidFill>
                <a:latin typeface="Alexandria"/>
              </a:rPr>
              <a:t>والميديا، بحيث يُقدم المقرر للطلاب الذين يرغبون في تطوير مهاراتهم في مجال إدارة وتنظيم الفعاليات والأحداث الخاصة، المادة العلمية، والتدريب اللازم للخوض في هذا المجال الحيوي بما يسهم في تعزيز قدرات الطلاب في ابتكار وسائل إعلامية وتسويقية فعالة ومؤثرة لتنظيم الفعاليات والأحداث، إذ يركز المقرر على دراسة مفهوم تنظيم الفعاليات، وكيف تطورت هذه الصناعة، وأبرز أنواعها، وأهمية الفعاليات في العلاقات العامة والتسويق، والاتجاهات الحديثة في تنظيم الفعاليات.</a:t>
            </a:r>
            <a:endParaRPr lang="en-US" sz="2800" dirty="0">
              <a:solidFill>
                <a:schemeClr val="tx1"/>
              </a:solidFill>
              <a:latin typeface="Alexandria"/>
            </a:endParaRPr>
          </a:p>
        </p:txBody>
      </p:sp>
      <p:sp>
        <p:nvSpPr>
          <p:cNvPr id="3" name="TextBox 2"/>
          <p:cNvSpPr txBox="1"/>
          <p:nvPr/>
        </p:nvSpPr>
        <p:spPr>
          <a:xfrm>
            <a:off x="251927" y="179313"/>
            <a:ext cx="8294914" cy="769441"/>
          </a:xfrm>
          <a:prstGeom prst="rect">
            <a:avLst/>
          </a:prstGeom>
          <a:noFill/>
        </p:spPr>
        <p:txBody>
          <a:bodyPr wrap="square" rtlCol="0">
            <a:spAutoFit/>
          </a:bodyPr>
          <a:lstStyle/>
          <a:p>
            <a:pPr algn="r" rtl="1"/>
            <a:r>
              <a:rPr lang="ar-SA" sz="4400" b="1" dirty="0" smtClean="0">
                <a:solidFill>
                  <a:srgbClr val="00AEEF"/>
                </a:solidFill>
                <a:latin typeface="Alexandria" charset="0"/>
                <a:cs typeface="Alexandria" charset="0"/>
              </a:rPr>
              <a:t>توصيف المقرر </a:t>
            </a:r>
            <a:r>
              <a:rPr lang="en-US" sz="4000" b="1" dirty="0">
                <a:solidFill>
                  <a:srgbClr val="00AEEF"/>
                </a:solidFill>
                <a:latin typeface="Alexandria"/>
              </a:rPr>
              <a:t>Course Description</a:t>
            </a:r>
            <a:endParaRPr lang="en-US" sz="4000" b="1" dirty="0">
              <a:solidFill>
                <a:srgbClr val="00AEEF"/>
              </a:solidFill>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9" name="Picture Placeholder 4"/>
          <p:cNvPicPr>
            <a:picLocks noGrp="1" noChangeAspect="1"/>
          </p:cNvPicPr>
          <p:nvPr>
            <p:ph type="pic" sz="quarter" idx="4294967295"/>
          </p:nvPr>
        </p:nvPicPr>
        <p:blipFill>
          <a:blip r:embed="rId3">
            <a:extLst>
              <a:ext uri="{28A0092B-C50C-407E-A947-70E740481C1C}">
                <a14:useLocalDpi xmlns:a14="http://schemas.microsoft.com/office/drawing/2010/main" val="0"/>
              </a:ext>
            </a:extLst>
          </a:blip>
          <a:srcRect t="12315" b="12315"/>
          <a:stretch>
            <a:fillRect/>
          </a:stretch>
        </p:blipFill>
        <p:spPr>
          <a:xfrm>
            <a:off x="7931020" y="1890161"/>
            <a:ext cx="4144161" cy="3708206"/>
          </a:xfrm>
          <a:prstGeom prst="rect">
            <a:avLst/>
          </a:prstGeom>
        </p:spPr>
      </p:pic>
      <p:sp>
        <p:nvSpPr>
          <p:cNvPr id="11" name="Rectangle: Rounded Corners 33"/>
          <p:cNvSpPr/>
          <p:nvPr/>
        </p:nvSpPr>
        <p:spPr>
          <a:xfrm>
            <a:off x="-624118" y="637845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a:solidFill>
                  <a:schemeClr val="bg1"/>
                </a:solidFill>
                <a:latin typeface="Alexandria"/>
              </a:rPr>
              <a:t>Intro Lecture</a:t>
            </a:r>
            <a:endParaRPr lang="en-US" sz="2800" b="1" dirty="0">
              <a:solidFill>
                <a:schemeClr val="bg1"/>
              </a:solidFill>
              <a:latin typeface="Alexandria"/>
              <a:cs typeface="Alexandria" charset="0"/>
            </a:endParaRPr>
          </a:p>
        </p:txBody>
      </p:sp>
    </p:spTree>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randombar(horizontal)">
                                      <p:cBhvr>
                                        <p:cTn id="12" dur="500"/>
                                        <p:tgtEl>
                                          <p:spTgt spid="9"/>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25"/>
                                        </p:tgtEl>
                                        <p:attrNameLst>
                                          <p:attrName>style.visibility</p:attrName>
                                        </p:attrNameLst>
                                      </p:cBhvr>
                                      <p:to>
                                        <p:strVal val="visible"/>
                                      </p:to>
                                    </p:set>
                                    <p:animEffect transition="in" filter="randombar(horizontal)">
                                      <p:cBhvr>
                                        <p:cTn id="17"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55912" y="2093940"/>
            <a:ext cx="8373484"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r>
              <a:rPr lang="ar-SA" sz="2800" b="1" u="sng" dirty="0">
                <a:solidFill>
                  <a:schemeClr val="tx1"/>
                </a:solidFill>
                <a:latin typeface="Alexandria"/>
              </a:rPr>
              <a:t>في نهاية المقرر سيكون </a:t>
            </a:r>
            <a:r>
              <a:rPr lang="ar-SA" sz="2800" b="1" u="sng" dirty="0" smtClean="0">
                <a:solidFill>
                  <a:schemeClr val="tx1"/>
                </a:solidFill>
                <a:latin typeface="Alexandria"/>
              </a:rPr>
              <a:t>الطلاب قادرين </a:t>
            </a:r>
            <a:r>
              <a:rPr lang="ar-SA" sz="2800" b="1" u="sng" dirty="0">
                <a:solidFill>
                  <a:schemeClr val="tx1"/>
                </a:solidFill>
                <a:latin typeface="Alexandria"/>
              </a:rPr>
              <a:t>على:</a:t>
            </a:r>
            <a:endParaRPr lang="en-US" sz="2800" u="sng" dirty="0">
              <a:solidFill>
                <a:schemeClr val="tx1"/>
              </a:solidFill>
              <a:latin typeface="Alexandria"/>
            </a:endParaRPr>
          </a:p>
          <a:p>
            <a:pPr marL="457200" lvl="0" indent="-457200" algn="justLow" rtl="1">
              <a:buFont typeface="Arial" panose="020B0604020202020204" pitchFamily="34" charset="0"/>
              <a:buChar char="•"/>
            </a:pPr>
            <a:r>
              <a:rPr lang="ar-SA" sz="2800" dirty="0">
                <a:solidFill>
                  <a:schemeClr val="tx1"/>
                </a:solidFill>
                <a:latin typeface="Alexandria"/>
              </a:rPr>
              <a:t>فهم مفهوم الفعاليات والأحداث الخاصة وأهميتها الاتصالية والتسويقية.</a:t>
            </a:r>
            <a:endParaRPr lang="en-US" sz="2800" dirty="0">
              <a:solidFill>
                <a:schemeClr val="tx1"/>
              </a:solidFill>
              <a:latin typeface="Alexandria"/>
            </a:endParaRPr>
          </a:p>
          <a:p>
            <a:pPr marL="457200" lvl="0" indent="-457200" algn="justLow" rtl="1">
              <a:buFont typeface="Arial" panose="020B0604020202020204" pitchFamily="34" charset="0"/>
              <a:buChar char="•"/>
            </a:pPr>
            <a:r>
              <a:rPr lang="ar-SA" sz="2800" dirty="0">
                <a:solidFill>
                  <a:schemeClr val="tx1"/>
                </a:solidFill>
                <a:latin typeface="Alexandria"/>
              </a:rPr>
              <a:t>التمييز بين أنواع الفعاليات واستخداماتها المختلفة.</a:t>
            </a:r>
            <a:endParaRPr lang="en-US" sz="2800" dirty="0">
              <a:solidFill>
                <a:schemeClr val="tx1"/>
              </a:solidFill>
              <a:latin typeface="Alexandria"/>
            </a:endParaRPr>
          </a:p>
          <a:p>
            <a:pPr marL="457200" lvl="0" indent="-457200" algn="justLow" rtl="1">
              <a:buFont typeface="Arial" panose="020B0604020202020204" pitchFamily="34" charset="0"/>
              <a:buChar char="•"/>
            </a:pPr>
            <a:r>
              <a:rPr lang="ar-SA" sz="2800" dirty="0">
                <a:solidFill>
                  <a:schemeClr val="tx1"/>
                </a:solidFill>
                <a:latin typeface="Alexandria"/>
              </a:rPr>
              <a:t>تخطيط الفعاليات وفق منهجية علمية ومنظمة.</a:t>
            </a:r>
            <a:endParaRPr lang="en-US" sz="2800" dirty="0">
              <a:solidFill>
                <a:schemeClr val="tx1"/>
              </a:solidFill>
              <a:latin typeface="Alexandria"/>
            </a:endParaRPr>
          </a:p>
          <a:p>
            <a:pPr marL="457200" lvl="0" indent="-457200" algn="justLow" rtl="1">
              <a:buFont typeface="Arial" panose="020B0604020202020204" pitchFamily="34" charset="0"/>
              <a:buChar char="•"/>
            </a:pPr>
            <a:r>
              <a:rPr lang="ar-SA" sz="2800" dirty="0">
                <a:solidFill>
                  <a:schemeClr val="tx1"/>
                </a:solidFill>
                <a:latin typeface="Alexandria"/>
              </a:rPr>
              <a:t>إدارة الموارد البشرية والمالية للفعالية.</a:t>
            </a:r>
            <a:endParaRPr lang="en-US" sz="2800" dirty="0">
              <a:solidFill>
                <a:schemeClr val="tx1"/>
              </a:solidFill>
              <a:latin typeface="Alexandria"/>
            </a:endParaRPr>
          </a:p>
          <a:p>
            <a:pPr marL="457200" lvl="0" indent="-457200" algn="justLow" rtl="1">
              <a:buFont typeface="Arial" panose="020B0604020202020204" pitchFamily="34" charset="0"/>
              <a:buChar char="•"/>
            </a:pPr>
            <a:r>
              <a:rPr lang="ar-SA" sz="2800" dirty="0">
                <a:solidFill>
                  <a:schemeClr val="tx1"/>
                </a:solidFill>
                <a:latin typeface="Alexandria"/>
              </a:rPr>
              <a:t>تطبيق مهارات الاتصال والتسويق أثناء تنظيم الفعاليات.</a:t>
            </a:r>
            <a:endParaRPr lang="en-US" sz="2800" dirty="0">
              <a:solidFill>
                <a:schemeClr val="tx1"/>
              </a:solidFill>
              <a:latin typeface="Alexandria"/>
            </a:endParaRPr>
          </a:p>
          <a:p>
            <a:pPr marL="457200" lvl="0" indent="-457200" algn="justLow" rtl="1">
              <a:buFont typeface="Arial" panose="020B0604020202020204" pitchFamily="34" charset="0"/>
              <a:buChar char="•"/>
            </a:pPr>
            <a:r>
              <a:rPr lang="ar-SA" sz="2800" dirty="0">
                <a:solidFill>
                  <a:schemeClr val="tx1"/>
                </a:solidFill>
                <a:latin typeface="Alexandria"/>
              </a:rPr>
              <a:t>تقييم نجاح الفعالية وقياس أثرها.</a:t>
            </a:r>
            <a:endParaRPr lang="en-US" sz="2800" dirty="0">
              <a:solidFill>
                <a:schemeClr val="tx1"/>
              </a:solidFill>
              <a:latin typeface="Alexandria"/>
            </a:endParaRPr>
          </a:p>
          <a:p>
            <a:pPr algn="r" rtl="1"/>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2" name="صورة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929395" y="1484690"/>
            <a:ext cx="3618985" cy="4952309"/>
          </a:xfrm>
          <a:prstGeom prst="rect">
            <a:avLst/>
          </a:prstGeom>
        </p:spPr>
      </p:pic>
      <p:sp>
        <p:nvSpPr>
          <p:cNvPr id="8" name="Rectangle: Rounded Corners 33"/>
          <p:cNvSpPr/>
          <p:nvPr/>
        </p:nvSpPr>
        <p:spPr>
          <a:xfrm>
            <a:off x="66347" y="5756994"/>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a:solidFill>
                  <a:schemeClr val="bg1"/>
                </a:solidFill>
                <a:latin typeface="Alexandria"/>
              </a:rPr>
              <a:t>Intro Lecture</a:t>
            </a:r>
            <a:endParaRPr lang="en-US" sz="2800" b="1" dirty="0">
              <a:solidFill>
                <a:schemeClr val="bg1"/>
              </a:solidFill>
              <a:latin typeface="Alexandria"/>
              <a:cs typeface="Alexandria" charset="0"/>
            </a:endParaRPr>
          </a:p>
        </p:txBody>
      </p:sp>
      <p:sp>
        <p:nvSpPr>
          <p:cNvPr id="3" name="مستطيل 2"/>
          <p:cNvSpPr/>
          <p:nvPr/>
        </p:nvSpPr>
        <p:spPr>
          <a:xfrm>
            <a:off x="401216" y="1102598"/>
            <a:ext cx="8257591" cy="764184"/>
          </a:xfrm>
          <a:prstGeom prst="rect">
            <a:avLst/>
          </a:prstGeom>
        </p:spPr>
        <p:txBody>
          <a:bodyPr wrap="square">
            <a:spAutoFit/>
          </a:bodyPr>
          <a:lstStyle/>
          <a:p>
            <a:pPr algn="r" rtl="1">
              <a:lnSpc>
                <a:spcPct val="107000"/>
              </a:lnSpc>
              <a:spcAft>
                <a:spcPts val="800"/>
              </a:spcAft>
            </a:pPr>
            <a:r>
              <a:rPr lang="ar-SA" sz="4400" dirty="0">
                <a:solidFill>
                  <a:srgbClr val="00AEEF"/>
                </a:solidFill>
                <a:latin typeface="Alexandria"/>
                <a:ea typeface="Calibri" panose="020F0502020204030204" pitchFamily="34" charset="0"/>
              </a:rPr>
              <a:t>مخرجات التعلم</a:t>
            </a:r>
            <a:r>
              <a:rPr lang="ar-SA" sz="4400" dirty="0" smtClean="0">
                <a:solidFill>
                  <a:srgbClr val="00AEEF"/>
                </a:solidFill>
                <a:latin typeface="Alexandria"/>
                <a:ea typeface="Calibri" panose="020F0502020204030204" pitchFamily="34" charset="0"/>
              </a:rPr>
              <a:t>: </a:t>
            </a:r>
            <a:r>
              <a:rPr lang="en-US" sz="4000" b="1" dirty="0">
                <a:solidFill>
                  <a:srgbClr val="00AEEF"/>
                </a:solidFill>
                <a:latin typeface="Alexandria"/>
              </a:rPr>
              <a:t>Learning Outcomes</a:t>
            </a:r>
            <a:r>
              <a:rPr lang="ar-SA" sz="4000" b="1" dirty="0">
                <a:solidFill>
                  <a:srgbClr val="00AEEF"/>
                </a:solidFill>
                <a:latin typeface="Alexandria"/>
              </a:rPr>
              <a:t> </a:t>
            </a:r>
            <a:endParaRPr lang="en-US" sz="4000" dirty="0">
              <a:solidFill>
                <a:srgbClr val="00AEEF"/>
              </a:solidFill>
              <a:latin typeface="Alexandria"/>
              <a:ea typeface="Calibri" panose="020F0502020204030204" pitchFamily="34" charset="0"/>
              <a:cs typeface="Arial" panose="020B0604020202020204" pitchFamily="34" charset="0"/>
            </a:endParaRPr>
          </a:p>
        </p:txBody>
      </p:sp>
      <p:grpSp>
        <p:nvGrpSpPr>
          <p:cNvPr id="11" name="Google Shape;8414;p58"/>
          <p:cNvGrpSpPr/>
          <p:nvPr/>
        </p:nvGrpSpPr>
        <p:grpSpPr>
          <a:xfrm>
            <a:off x="699796" y="3414103"/>
            <a:ext cx="1352939" cy="1631978"/>
            <a:chOff x="1049375" y="2680675"/>
            <a:chExt cx="297725" cy="297725"/>
          </a:xfrm>
          <a:solidFill>
            <a:srgbClr val="FF0000"/>
          </a:solidFill>
        </p:grpSpPr>
        <p:sp>
          <p:nvSpPr>
            <p:cNvPr id="12" name="Google Shape;8415;p58"/>
            <p:cNvSpPr/>
            <p:nvPr/>
          </p:nvSpPr>
          <p:spPr>
            <a:xfrm>
              <a:off x="1113175" y="2752350"/>
              <a:ext cx="161475" cy="155975"/>
            </a:xfrm>
            <a:custGeom>
              <a:avLst/>
              <a:gdLst/>
              <a:ahLst/>
              <a:cxnLst/>
              <a:rect l="l" t="t" r="r" b="b"/>
              <a:pathLst>
                <a:path w="6459" h="6239" extrusionOk="0">
                  <a:moveTo>
                    <a:pt x="3403" y="2079"/>
                  </a:moveTo>
                  <a:cubicBezTo>
                    <a:pt x="3781" y="2079"/>
                    <a:pt x="4096" y="2394"/>
                    <a:pt x="4096" y="2773"/>
                  </a:cubicBezTo>
                  <a:cubicBezTo>
                    <a:pt x="4096" y="3182"/>
                    <a:pt x="3781" y="3497"/>
                    <a:pt x="3403" y="3497"/>
                  </a:cubicBezTo>
                  <a:cubicBezTo>
                    <a:pt x="2993" y="3434"/>
                    <a:pt x="2678" y="3119"/>
                    <a:pt x="2678" y="2773"/>
                  </a:cubicBezTo>
                  <a:cubicBezTo>
                    <a:pt x="2678" y="2394"/>
                    <a:pt x="2993" y="2079"/>
                    <a:pt x="3403" y="2079"/>
                  </a:cubicBezTo>
                  <a:close/>
                  <a:moveTo>
                    <a:pt x="3371" y="693"/>
                  </a:moveTo>
                  <a:cubicBezTo>
                    <a:pt x="4694" y="693"/>
                    <a:pt x="5765" y="1796"/>
                    <a:pt x="5765" y="3119"/>
                  </a:cubicBezTo>
                  <a:cubicBezTo>
                    <a:pt x="5765" y="3686"/>
                    <a:pt x="5545" y="4222"/>
                    <a:pt x="5198" y="4663"/>
                  </a:cubicBezTo>
                  <a:cubicBezTo>
                    <a:pt x="5072" y="4442"/>
                    <a:pt x="4915" y="4190"/>
                    <a:pt x="4694" y="4001"/>
                  </a:cubicBezTo>
                  <a:cubicBezTo>
                    <a:pt x="4568" y="3907"/>
                    <a:pt x="4442" y="3812"/>
                    <a:pt x="4348" y="3749"/>
                  </a:cubicBezTo>
                  <a:cubicBezTo>
                    <a:pt x="4568" y="3529"/>
                    <a:pt x="4726" y="3182"/>
                    <a:pt x="4726" y="2804"/>
                  </a:cubicBezTo>
                  <a:cubicBezTo>
                    <a:pt x="4726" y="2079"/>
                    <a:pt x="4096" y="1449"/>
                    <a:pt x="3340" y="1449"/>
                  </a:cubicBezTo>
                  <a:cubicBezTo>
                    <a:pt x="2615" y="1449"/>
                    <a:pt x="1985" y="2079"/>
                    <a:pt x="1985" y="2804"/>
                  </a:cubicBezTo>
                  <a:cubicBezTo>
                    <a:pt x="1985" y="3182"/>
                    <a:pt x="2142" y="3529"/>
                    <a:pt x="2363" y="3749"/>
                  </a:cubicBezTo>
                  <a:lnTo>
                    <a:pt x="2016" y="4001"/>
                  </a:lnTo>
                  <a:cubicBezTo>
                    <a:pt x="1827" y="4190"/>
                    <a:pt x="1607" y="4442"/>
                    <a:pt x="1512" y="4663"/>
                  </a:cubicBezTo>
                  <a:cubicBezTo>
                    <a:pt x="1040" y="4064"/>
                    <a:pt x="882" y="3434"/>
                    <a:pt x="945" y="2773"/>
                  </a:cubicBezTo>
                  <a:cubicBezTo>
                    <a:pt x="1103" y="1670"/>
                    <a:pt x="2111" y="693"/>
                    <a:pt x="3371" y="693"/>
                  </a:cubicBezTo>
                  <a:close/>
                  <a:moveTo>
                    <a:pt x="3371" y="4159"/>
                  </a:moveTo>
                  <a:cubicBezTo>
                    <a:pt x="4001" y="4159"/>
                    <a:pt x="4505" y="4600"/>
                    <a:pt x="4694" y="5135"/>
                  </a:cubicBezTo>
                  <a:cubicBezTo>
                    <a:pt x="4316" y="5387"/>
                    <a:pt x="3875" y="5545"/>
                    <a:pt x="3371" y="5545"/>
                  </a:cubicBezTo>
                  <a:cubicBezTo>
                    <a:pt x="2898" y="5545"/>
                    <a:pt x="2426" y="5387"/>
                    <a:pt x="2016" y="5135"/>
                  </a:cubicBezTo>
                  <a:cubicBezTo>
                    <a:pt x="2174" y="4537"/>
                    <a:pt x="2741" y="4159"/>
                    <a:pt x="3371" y="4159"/>
                  </a:cubicBezTo>
                  <a:close/>
                  <a:moveTo>
                    <a:pt x="3308" y="0"/>
                  </a:moveTo>
                  <a:cubicBezTo>
                    <a:pt x="1701" y="0"/>
                    <a:pt x="441" y="1229"/>
                    <a:pt x="252" y="2710"/>
                  </a:cubicBezTo>
                  <a:cubicBezTo>
                    <a:pt x="0" y="4600"/>
                    <a:pt x="1512" y="6238"/>
                    <a:pt x="3371" y="6238"/>
                  </a:cubicBezTo>
                  <a:cubicBezTo>
                    <a:pt x="5104" y="6238"/>
                    <a:pt x="6459" y="4820"/>
                    <a:pt x="6459" y="3119"/>
                  </a:cubicBezTo>
                  <a:cubicBezTo>
                    <a:pt x="6459" y="1386"/>
                    <a:pt x="5041" y="0"/>
                    <a:pt x="3308" y="0"/>
                  </a:cubicBezTo>
                  <a:close/>
                </a:path>
              </a:pathLst>
            </a:custGeom>
            <a:grpFill/>
            <a:ln>
              <a:noFill/>
            </a:ln>
          </p:spPr>
          <p:txBody>
            <a:bodyPr spcFirstLastPara="1" wrap="square" lIns="121900" tIns="121900" rIns="121900" bIns="121900" anchor="ctr" anchorCtr="0">
              <a:noAutofit/>
            </a:bodyPr>
            <a:lstStyle/>
            <a:p>
              <a:endParaRPr sz="1865"/>
            </a:p>
          </p:txBody>
        </p:sp>
        <p:sp>
          <p:nvSpPr>
            <p:cNvPr id="13" name="Google Shape;8416;p58"/>
            <p:cNvSpPr/>
            <p:nvPr/>
          </p:nvSpPr>
          <p:spPr>
            <a:xfrm>
              <a:off x="1049375" y="2680675"/>
              <a:ext cx="297725" cy="297725"/>
            </a:xfrm>
            <a:custGeom>
              <a:avLst/>
              <a:gdLst/>
              <a:ahLst/>
              <a:cxnLst/>
              <a:rect l="l" t="t" r="r" b="b"/>
              <a:pathLst>
                <a:path w="11909" h="11909" extrusionOk="0">
                  <a:moveTo>
                    <a:pt x="6270" y="1512"/>
                  </a:moveTo>
                  <a:cubicBezTo>
                    <a:pt x="8475" y="1670"/>
                    <a:pt x="10239" y="3434"/>
                    <a:pt x="10397" y="5640"/>
                  </a:cubicBezTo>
                  <a:lnTo>
                    <a:pt x="10082" y="5640"/>
                  </a:lnTo>
                  <a:cubicBezTo>
                    <a:pt x="9893" y="5640"/>
                    <a:pt x="9735" y="5797"/>
                    <a:pt x="9735" y="5986"/>
                  </a:cubicBezTo>
                  <a:cubicBezTo>
                    <a:pt x="9735" y="6207"/>
                    <a:pt x="9893" y="6364"/>
                    <a:pt x="10082" y="6364"/>
                  </a:cubicBezTo>
                  <a:lnTo>
                    <a:pt x="10397" y="6364"/>
                  </a:lnTo>
                  <a:cubicBezTo>
                    <a:pt x="10239" y="8569"/>
                    <a:pt x="8475" y="10334"/>
                    <a:pt x="6270" y="10491"/>
                  </a:cubicBezTo>
                  <a:lnTo>
                    <a:pt x="6270" y="10176"/>
                  </a:lnTo>
                  <a:cubicBezTo>
                    <a:pt x="6270" y="9987"/>
                    <a:pt x="6112" y="9830"/>
                    <a:pt x="5923" y="9830"/>
                  </a:cubicBezTo>
                  <a:cubicBezTo>
                    <a:pt x="5703" y="9830"/>
                    <a:pt x="5545" y="9987"/>
                    <a:pt x="5545" y="10176"/>
                  </a:cubicBezTo>
                  <a:lnTo>
                    <a:pt x="5545" y="10491"/>
                  </a:lnTo>
                  <a:cubicBezTo>
                    <a:pt x="3340" y="10334"/>
                    <a:pt x="1575" y="8569"/>
                    <a:pt x="1418" y="6364"/>
                  </a:cubicBezTo>
                  <a:lnTo>
                    <a:pt x="1733" y="6364"/>
                  </a:lnTo>
                  <a:cubicBezTo>
                    <a:pt x="1922" y="6364"/>
                    <a:pt x="2079" y="6207"/>
                    <a:pt x="2079" y="5986"/>
                  </a:cubicBezTo>
                  <a:cubicBezTo>
                    <a:pt x="2142" y="5797"/>
                    <a:pt x="1985" y="5640"/>
                    <a:pt x="1764" y="5640"/>
                  </a:cubicBezTo>
                  <a:lnTo>
                    <a:pt x="1418" y="5640"/>
                  </a:lnTo>
                  <a:cubicBezTo>
                    <a:pt x="1575" y="3434"/>
                    <a:pt x="3340" y="1670"/>
                    <a:pt x="5545" y="1512"/>
                  </a:cubicBezTo>
                  <a:lnTo>
                    <a:pt x="5545" y="1827"/>
                  </a:lnTo>
                  <a:cubicBezTo>
                    <a:pt x="5545" y="2016"/>
                    <a:pt x="5703" y="2174"/>
                    <a:pt x="5923" y="2174"/>
                  </a:cubicBezTo>
                  <a:cubicBezTo>
                    <a:pt x="6112" y="2174"/>
                    <a:pt x="6270" y="2016"/>
                    <a:pt x="6270" y="1827"/>
                  </a:cubicBezTo>
                  <a:lnTo>
                    <a:pt x="6270" y="1512"/>
                  </a:lnTo>
                  <a:close/>
                  <a:moveTo>
                    <a:pt x="5955" y="0"/>
                  </a:moveTo>
                  <a:cubicBezTo>
                    <a:pt x="5766" y="0"/>
                    <a:pt x="5608" y="158"/>
                    <a:pt x="5608" y="347"/>
                  </a:cubicBezTo>
                  <a:lnTo>
                    <a:pt x="5608" y="756"/>
                  </a:lnTo>
                  <a:cubicBezTo>
                    <a:pt x="2993" y="914"/>
                    <a:pt x="914" y="2993"/>
                    <a:pt x="756" y="5608"/>
                  </a:cubicBezTo>
                  <a:lnTo>
                    <a:pt x="347" y="5608"/>
                  </a:lnTo>
                  <a:cubicBezTo>
                    <a:pt x="158" y="5608"/>
                    <a:pt x="0" y="5766"/>
                    <a:pt x="0" y="5955"/>
                  </a:cubicBezTo>
                  <a:cubicBezTo>
                    <a:pt x="0" y="6144"/>
                    <a:pt x="158" y="6301"/>
                    <a:pt x="347" y="6301"/>
                  </a:cubicBezTo>
                  <a:lnTo>
                    <a:pt x="756" y="6301"/>
                  </a:lnTo>
                  <a:cubicBezTo>
                    <a:pt x="914" y="8916"/>
                    <a:pt x="2993" y="10995"/>
                    <a:pt x="5608" y="11153"/>
                  </a:cubicBezTo>
                  <a:lnTo>
                    <a:pt x="5608" y="11562"/>
                  </a:lnTo>
                  <a:cubicBezTo>
                    <a:pt x="5608" y="11751"/>
                    <a:pt x="5766" y="11909"/>
                    <a:pt x="5955" y="11909"/>
                  </a:cubicBezTo>
                  <a:cubicBezTo>
                    <a:pt x="6144" y="11909"/>
                    <a:pt x="6301" y="11751"/>
                    <a:pt x="6301" y="11562"/>
                  </a:cubicBezTo>
                  <a:lnTo>
                    <a:pt x="6301" y="11153"/>
                  </a:lnTo>
                  <a:cubicBezTo>
                    <a:pt x="8916" y="10995"/>
                    <a:pt x="10995" y="8916"/>
                    <a:pt x="11153" y="6301"/>
                  </a:cubicBezTo>
                  <a:lnTo>
                    <a:pt x="11531" y="6301"/>
                  </a:lnTo>
                  <a:cubicBezTo>
                    <a:pt x="11751" y="6301"/>
                    <a:pt x="11909" y="6144"/>
                    <a:pt x="11909" y="5955"/>
                  </a:cubicBezTo>
                  <a:cubicBezTo>
                    <a:pt x="11909" y="5766"/>
                    <a:pt x="11751" y="5608"/>
                    <a:pt x="11531" y="5608"/>
                  </a:cubicBezTo>
                  <a:lnTo>
                    <a:pt x="11153" y="5608"/>
                  </a:lnTo>
                  <a:cubicBezTo>
                    <a:pt x="10995" y="2993"/>
                    <a:pt x="8916" y="914"/>
                    <a:pt x="6301" y="756"/>
                  </a:cubicBezTo>
                  <a:lnTo>
                    <a:pt x="6301" y="347"/>
                  </a:lnTo>
                  <a:cubicBezTo>
                    <a:pt x="6301" y="158"/>
                    <a:pt x="6144" y="0"/>
                    <a:pt x="5955" y="0"/>
                  </a:cubicBezTo>
                  <a:close/>
                </a:path>
              </a:pathLst>
            </a:custGeom>
            <a:grp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3284150113"/>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randombar(horizontal)">
                                      <p:cBhvr>
                                        <p:cTn id="12" dur="500"/>
                                        <p:tgtEl>
                                          <p:spTgt spid="2"/>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25"/>
                                        </p:tgtEl>
                                        <p:attrNameLst>
                                          <p:attrName>style.visibility</p:attrName>
                                        </p:attrNameLst>
                                      </p:cBhvr>
                                      <p:to>
                                        <p:strVal val="visible"/>
                                      </p:to>
                                    </p:set>
                                    <p:animEffect transition="in" filter="randombar(horizontal)">
                                      <p:cBhvr>
                                        <p:cTn id="17" dur="500"/>
                                        <p:tgtEl>
                                          <p:spTgt spid="25"/>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25">
                                            <p:txEl>
                                              <p:pRg st="0" end="0"/>
                                            </p:txEl>
                                          </p:spTgt>
                                        </p:tgtEl>
                                        <p:attrNameLst>
                                          <p:attrName>style.visibility</p:attrName>
                                        </p:attrNameLst>
                                      </p:cBhvr>
                                      <p:to>
                                        <p:strVal val="visible"/>
                                      </p:to>
                                    </p:set>
                                    <p:animEffect transition="in" filter="randombar(horizontal)">
                                      <p:cBhvr>
                                        <p:cTn id="22" dur="500"/>
                                        <p:tgtEl>
                                          <p:spTgt spid="25">
                                            <p:txEl>
                                              <p:pRg st="0" end="0"/>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nodeType="clickEffect">
                                  <p:stCondLst>
                                    <p:cond delay="0"/>
                                  </p:stCondLst>
                                  <p:childTnLst>
                                    <p:set>
                                      <p:cBhvr>
                                        <p:cTn id="26" dur="1" fill="hold">
                                          <p:stCondLst>
                                            <p:cond delay="0"/>
                                          </p:stCondLst>
                                        </p:cTn>
                                        <p:tgtEl>
                                          <p:spTgt spid="11"/>
                                        </p:tgtEl>
                                        <p:attrNameLst>
                                          <p:attrName>style.visibility</p:attrName>
                                        </p:attrNameLst>
                                      </p:cBhvr>
                                      <p:to>
                                        <p:strVal val="visible"/>
                                      </p:to>
                                    </p:set>
                                    <p:animEffect transition="in" filter="randombar(horizontal)">
                                      <p:cBhvr>
                                        <p:cTn id="27" dur="500"/>
                                        <p:tgtEl>
                                          <p:spTgt spid="11"/>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nodeType="clickEffect">
                                  <p:stCondLst>
                                    <p:cond delay="0"/>
                                  </p:stCondLst>
                                  <p:childTnLst>
                                    <p:set>
                                      <p:cBhvr>
                                        <p:cTn id="31" dur="1" fill="hold">
                                          <p:stCondLst>
                                            <p:cond delay="0"/>
                                          </p:stCondLst>
                                        </p:cTn>
                                        <p:tgtEl>
                                          <p:spTgt spid="25">
                                            <p:txEl>
                                              <p:pRg st="1" end="1"/>
                                            </p:txEl>
                                          </p:spTgt>
                                        </p:tgtEl>
                                        <p:attrNameLst>
                                          <p:attrName>style.visibility</p:attrName>
                                        </p:attrNameLst>
                                      </p:cBhvr>
                                      <p:to>
                                        <p:strVal val="visible"/>
                                      </p:to>
                                    </p:set>
                                    <p:animEffect transition="in" filter="randombar(horizontal)">
                                      <p:cBhvr>
                                        <p:cTn id="32" dur="500"/>
                                        <p:tgtEl>
                                          <p:spTgt spid="25">
                                            <p:txEl>
                                              <p:pRg st="1" end="1"/>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nodeType="clickEffect">
                                  <p:stCondLst>
                                    <p:cond delay="0"/>
                                  </p:stCondLst>
                                  <p:childTnLst>
                                    <p:set>
                                      <p:cBhvr>
                                        <p:cTn id="36" dur="1" fill="hold">
                                          <p:stCondLst>
                                            <p:cond delay="0"/>
                                          </p:stCondLst>
                                        </p:cTn>
                                        <p:tgtEl>
                                          <p:spTgt spid="25">
                                            <p:txEl>
                                              <p:pRg st="2" end="2"/>
                                            </p:txEl>
                                          </p:spTgt>
                                        </p:tgtEl>
                                        <p:attrNameLst>
                                          <p:attrName>style.visibility</p:attrName>
                                        </p:attrNameLst>
                                      </p:cBhvr>
                                      <p:to>
                                        <p:strVal val="visible"/>
                                      </p:to>
                                    </p:set>
                                    <p:animEffect transition="in" filter="randombar(horizontal)">
                                      <p:cBhvr>
                                        <p:cTn id="37" dur="500"/>
                                        <p:tgtEl>
                                          <p:spTgt spid="25">
                                            <p:txEl>
                                              <p:pRg st="2" end="2"/>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4" presetClass="entr" presetSubtype="10" fill="hold" nodeType="clickEffect">
                                  <p:stCondLst>
                                    <p:cond delay="0"/>
                                  </p:stCondLst>
                                  <p:childTnLst>
                                    <p:set>
                                      <p:cBhvr>
                                        <p:cTn id="41" dur="1" fill="hold">
                                          <p:stCondLst>
                                            <p:cond delay="0"/>
                                          </p:stCondLst>
                                        </p:cTn>
                                        <p:tgtEl>
                                          <p:spTgt spid="25">
                                            <p:txEl>
                                              <p:pRg st="3" end="3"/>
                                            </p:txEl>
                                          </p:spTgt>
                                        </p:tgtEl>
                                        <p:attrNameLst>
                                          <p:attrName>style.visibility</p:attrName>
                                        </p:attrNameLst>
                                      </p:cBhvr>
                                      <p:to>
                                        <p:strVal val="visible"/>
                                      </p:to>
                                    </p:set>
                                    <p:animEffect transition="in" filter="randombar(horizontal)">
                                      <p:cBhvr>
                                        <p:cTn id="42" dur="500"/>
                                        <p:tgtEl>
                                          <p:spTgt spid="25">
                                            <p:txEl>
                                              <p:pRg st="3" end="3"/>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4" presetClass="entr" presetSubtype="10" fill="hold" nodeType="clickEffect">
                                  <p:stCondLst>
                                    <p:cond delay="0"/>
                                  </p:stCondLst>
                                  <p:childTnLst>
                                    <p:set>
                                      <p:cBhvr>
                                        <p:cTn id="46" dur="1" fill="hold">
                                          <p:stCondLst>
                                            <p:cond delay="0"/>
                                          </p:stCondLst>
                                        </p:cTn>
                                        <p:tgtEl>
                                          <p:spTgt spid="25">
                                            <p:txEl>
                                              <p:pRg st="4" end="4"/>
                                            </p:txEl>
                                          </p:spTgt>
                                        </p:tgtEl>
                                        <p:attrNameLst>
                                          <p:attrName>style.visibility</p:attrName>
                                        </p:attrNameLst>
                                      </p:cBhvr>
                                      <p:to>
                                        <p:strVal val="visible"/>
                                      </p:to>
                                    </p:set>
                                    <p:animEffect transition="in" filter="randombar(horizontal)">
                                      <p:cBhvr>
                                        <p:cTn id="47" dur="500"/>
                                        <p:tgtEl>
                                          <p:spTgt spid="25">
                                            <p:txEl>
                                              <p:pRg st="4" end="4"/>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14" presetClass="entr" presetSubtype="10" fill="hold" nodeType="clickEffect">
                                  <p:stCondLst>
                                    <p:cond delay="0"/>
                                  </p:stCondLst>
                                  <p:childTnLst>
                                    <p:set>
                                      <p:cBhvr>
                                        <p:cTn id="51" dur="1" fill="hold">
                                          <p:stCondLst>
                                            <p:cond delay="0"/>
                                          </p:stCondLst>
                                        </p:cTn>
                                        <p:tgtEl>
                                          <p:spTgt spid="25">
                                            <p:txEl>
                                              <p:pRg st="5" end="5"/>
                                            </p:txEl>
                                          </p:spTgt>
                                        </p:tgtEl>
                                        <p:attrNameLst>
                                          <p:attrName>style.visibility</p:attrName>
                                        </p:attrNameLst>
                                      </p:cBhvr>
                                      <p:to>
                                        <p:strVal val="visible"/>
                                      </p:to>
                                    </p:set>
                                    <p:animEffect transition="in" filter="randombar(horizontal)">
                                      <p:cBhvr>
                                        <p:cTn id="52" dur="500"/>
                                        <p:tgtEl>
                                          <p:spTgt spid="25">
                                            <p:txEl>
                                              <p:pRg st="5" end="5"/>
                                            </p:txEl>
                                          </p:spTgt>
                                        </p:tgtEl>
                                      </p:cBhvr>
                                    </p:animEffect>
                                  </p:childTnLst>
                                </p:cTn>
                              </p:par>
                            </p:childTnLst>
                          </p:cTn>
                        </p:par>
                      </p:childTnLst>
                    </p:cTn>
                  </p:par>
                  <p:par>
                    <p:cTn id="53" fill="hold">
                      <p:stCondLst>
                        <p:cond delay="indefinite"/>
                      </p:stCondLst>
                      <p:childTnLst>
                        <p:par>
                          <p:cTn id="54" fill="hold">
                            <p:stCondLst>
                              <p:cond delay="0"/>
                            </p:stCondLst>
                            <p:childTnLst>
                              <p:par>
                                <p:cTn id="55" presetID="14" presetClass="entr" presetSubtype="10" fill="hold" nodeType="clickEffect">
                                  <p:stCondLst>
                                    <p:cond delay="0"/>
                                  </p:stCondLst>
                                  <p:childTnLst>
                                    <p:set>
                                      <p:cBhvr>
                                        <p:cTn id="56" dur="1" fill="hold">
                                          <p:stCondLst>
                                            <p:cond delay="0"/>
                                          </p:stCondLst>
                                        </p:cTn>
                                        <p:tgtEl>
                                          <p:spTgt spid="25">
                                            <p:txEl>
                                              <p:pRg st="6" end="6"/>
                                            </p:txEl>
                                          </p:spTgt>
                                        </p:tgtEl>
                                        <p:attrNameLst>
                                          <p:attrName>style.visibility</p:attrName>
                                        </p:attrNameLst>
                                      </p:cBhvr>
                                      <p:to>
                                        <p:strVal val="visible"/>
                                      </p:to>
                                    </p:set>
                                    <p:animEffect transition="in" filter="randombar(horizontal)">
                                      <p:cBhvr>
                                        <p:cTn id="57" dur="500"/>
                                        <p:tgtEl>
                                          <p:spTgt spid="25">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Rectangle: Rounded Corners 33"/>
          <p:cNvSpPr/>
          <p:nvPr/>
        </p:nvSpPr>
        <p:spPr>
          <a:xfrm>
            <a:off x="-316208" y="611697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a:solidFill>
                  <a:schemeClr val="bg1"/>
                </a:solidFill>
                <a:latin typeface="Alexandria"/>
              </a:rPr>
              <a:t>Intro Lecture</a:t>
            </a:r>
            <a:endParaRPr lang="en-US" sz="2800" b="1" dirty="0">
              <a:solidFill>
                <a:schemeClr val="bg1"/>
              </a:solidFill>
              <a:latin typeface="Alexandria"/>
              <a:cs typeface="Alexandria" charset="0"/>
            </a:endParaRPr>
          </a:p>
        </p:txBody>
      </p:sp>
      <p:sp>
        <p:nvSpPr>
          <p:cNvPr id="3" name="مستطيل 2"/>
          <p:cNvSpPr/>
          <p:nvPr/>
        </p:nvSpPr>
        <p:spPr>
          <a:xfrm>
            <a:off x="1984210" y="997925"/>
            <a:ext cx="7595119" cy="764184"/>
          </a:xfrm>
          <a:prstGeom prst="rect">
            <a:avLst/>
          </a:prstGeom>
        </p:spPr>
        <p:txBody>
          <a:bodyPr wrap="square">
            <a:spAutoFit/>
          </a:bodyPr>
          <a:lstStyle/>
          <a:p>
            <a:pPr algn="r" rtl="1">
              <a:lnSpc>
                <a:spcPct val="107000"/>
              </a:lnSpc>
              <a:spcAft>
                <a:spcPts val="800"/>
              </a:spcAft>
            </a:pPr>
            <a:r>
              <a:rPr lang="ar-SA" sz="4400" b="1" dirty="0" smtClean="0">
                <a:solidFill>
                  <a:srgbClr val="00AEEF"/>
                </a:solidFill>
                <a:latin typeface="Alexandria"/>
                <a:ea typeface="Calibri" panose="020F0502020204030204" pitchFamily="34" charset="0"/>
              </a:rPr>
              <a:t>موضوعات المقرر: </a:t>
            </a:r>
            <a:r>
              <a:rPr lang="en-US" sz="4000" b="1" dirty="0">
                <a:solidFill>
                  <a:srgbClr val="00AEEF"/>
                </a:solidFill>
                <a:latin typeface="Alexandria"/>
              </a:rPr>
              <a:t>Course Topics</a:t>
            </a:r>
            <a:endParaRPr lang="en-US" sz="4000" b="1" dirty="0">
              <a:solidFill>
                <a:srgbClr val="00AEEF"/>
              </a:solidFill>
              <a:latin typeface="Alexandria"/>
              <a:ea typeface="Calibri" panose="020F0502020204030204" pitchFamily="34" charset="0"/>
              <a:cs typeface="Arial" panose="020B0604020202020204" pitchFamily="34" charset="0"/>
            </a:endParaRPr>
          </a:p>
        </p:txBody>
      </p:sp>
      <p:pic>
        <p:nvPicPr>
          <p:cNvPr id="4" name="صورة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42900" y="2193412"/>
            <a:ext cx="10477737" cy="3746091"/>
          </a:xfrm>
          <a:prstGeom prst="rect">
            <a:avLst/>
          </a:prstGeom>
        </p:spPr>
      </p:pic>
    </p:spTree>
    <p:extLst>
      <p:ext uri="{BB962C8B-B14F-4D97-AF65-F5344CB8AC3E}">
        <p14:creationId xmlns:p14="http://schemas.microsoft.com/office/powerpoint/2010/main" val="2633494051"/>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randombar(horizontal)">
                                      <p:cBhvr>
                                        <p:cTn id="12"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80432" y="1742969"/>
            <a:ext cx="11618278" cy="47697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r>
              <a:rPr lang="ar-SA" sz="2800" b="1" u="sng" dirty="0" smtClean="0">
                <a:solidFill>
                  <a:schemeClr val="tx1"/>
                </a:solidFill>
                <a:latin typeface="Alexandria"/>
              </a:rPr>
              <a:t>سيتناول هذا المقرر البحث في الأمور الآتية:</a:t>
            </a:r>
            <a:endParaRPr lang="en-US" sz="2800" u="sng" dirty="0">
              <a:solidFill>
                <a:schemeClr val="tx1"/>
              </a:solidFill>
              <a:latin typeface="Alexandria"/>
            </a:endParaRPr>
          </a:p>
          <a:p>
            <a:pPr marL="457200" indent="-457200" algn="justLow" rtl="1">
              <a:buFont typeface="Arial" panose="020B0604020202020204" pitchFamily="34" charset="0"/>
              <a:buChar char="•"/>
            </a:pPr>
            <a:r>
              <a:rPr lang="ar-SA" sz="2800" dirty="0" smtClean="0">
                <a:solidFill>
                  <a:schemeClr val="tx1"/>
                </a:solidFill>
                <a:latin typeface="Alexandria"/>
              </a:rPr>
              <a:t>مدخل إلى تنظيم الفعاليات:</a:t>
            </a:r>
          </a:p>
          <a:p>
            <a:pPr marL="457200" indent="-457200" algn="justLow" rtl="1">
              <a:buFont typeface="Wingdings" panose="05000000000000000000" pitchFamily="2" charset="2"/>
              <a:buChar char="ü"/>
            </a:pPr>
            <a:r>
              <a:rPr lang="ar-SA" sz="2800" dirty="0" smtClean="0">
                <a:solidFill>
                  <a:schemeClr val="tx1"/>
                </a:solidFill>
                <a:latin typeface="Alexandria"/>
              </a:rPr>
              <a:t>مفهوم الفعاليات والأحداث الخاصة.</a:t>
            </a:r>
          </a:p>
          <a:p>
            <a:pPr marL="457200" indent="-457200" algn="justLow" rtl="1">
              <a:buFont typeface="Wingdings" panose="05000000000000000000" pitchFamily="2" charset="2"/>
              <a:buChar char="ü"/>
            </a:pPr>
            <a:r>
              <a:rPr lang="ar-SA" sz="2800" dirty="0" smtClean="0">
                <a:solidFill>
                  <a:schemeClr val="tx1"/>
                </a:solidFill>
                <a:latin typeface="Alexandria"/>
              </a:rPr>
              <a:t>تطور صناعة الفعاليات.</a:t>
            </a:r>
          </a:p>
          <a:p>
            <a:pPr marL="457200" indent="-457200" algn="justLow" rtl="1">
              <a:buFont typeface="Wingdings" panose="05000000000000000000" pitchFamily="2" charset="2"/>
              <a:buChar char="ü"/>
            </a:pPr>
            <a:r>
              <a:rPr lang="ar-SA" sz="2800" dirty="0" smtClean="0">
                <a:solidFill>
                  <a:schemeClr val="tx1"/>
                </a:solidFill>
                <a:latin typeface="Alexandria"/>
              </a:rPr>
              <a:t>أهمية الفعاليات في العلاقات العامة والتسويق. </a:t>
            </a:r>
            <a:endParaRPr lang="en-US" sz="2800" dirty="0" smtClean="0">
              <a:solidFill>
                <a:schemeClr val="tx1"/>
              </a:solidFill>
              <a:latin typeface="Alexandria"/>
            </a:endParaRPr>
          </a:p>
          <a:p>
            <a:pPr marL="457200" indent="-457200" algn="justLow" rtl="1">
              <a:buFont typeface="Arial" panose="020B0604020202020204" pitchFamily="34" charset="0"/>
              <a:buChar char="•"/>
            </a:pPr>
            <a:r>
              <a:rPr lang="ar-SA" sz="2800" dirty="0" smtClean="0">
                <a:solidFill>
                  <a:schemeClr val="tx1"/>
                </a:solidFill>
                <a:latin typeface="Alexandria"/>
              </a:rPr>
              <a:t>أنواع الفعاليات والأحداث الخاصة:</a:t>
            </a:r>
          </a:p>
          <a:p>
            <a:pPr marL="457200" indent="-457200" algn="justLow" rtl="1">
              <a:buFont typeface="Wingdings" panose="05000000000000000000" pitchFamily="2" charset="2"/>
              <a:buChar char="ü"/>
            </a:pPr>
            <a:r>
              <a:rPr lang="ar-SA" sz="2800" dirty="0" smtClean="0">
                <a:solidFill>
                  <a:schemeClr val="tx1"/>
                </a:solidFill>
                <a:latin typeface="Alexandria"/>
              </a:rPr>
              <a:t>المؤتمرات والندوات، المعارض.</a:t>
            </a:r>
          </a:p>
          <a:p>
            <a:pPr marL="457200" indent="-457200" algn="justLow" rtl="1">
              <a:buFont typeface="Wingdings" panose="05000000000000000000" pitchFamily="2" charset="2"/>
              <a:buChar char="ü"/>
            </a:pPr>
            <a:r>
              <a:rPr lang="ar-SA" sz="2800" dirty="0" smtClean="0">
                <a:solidFill>
                  <a:schemeClr val="tx1"/>
                </a:solidFill>
                <a:latin typeface="Alexandria"/>
              </a:rPr>
              <a:t>الفعاليات الثقافية والترفيهية، الفعاليات المؤسسية والرسمية.</a:t>
            </a:r>
          </a:p>
          <a:p>
            <a:pPr marL="457200" indent="-457200" algn="justLow" rtl="1">
              <a:buFont typeface="Wingdings" panose="05000000000000000000" pitchFamily="2" charset="2"/>
              <a:buChar char="ü"/>
            </a:pPr>
            <a:r>
              <a:rPr lang="ar-SA" sz="2800" dirty="0" smtClean="0">
                <a:solidFill>
                  <a:schemeClr val="tx1"/>
                </a:solidFill>
                <a:latin typeface="Alexandria"/>
              </a:rPr>
              <a:t>المناسبات الخاصة مثل إطلاق المنتجات، احتفالات، </a:t>
            </a:r>
            <a:r>
              <a:rPr lang="ar-SA" sz="2800" dirty="0" err="1" smtClean="0">
                <a:solidFill>
                  <a:schemeClr val="tx1"/>
                </a:solidFill>
                <a:latin typeface="Alexandria"/>
              </a:rPr>
              <a:t>الرعايات</a:t>
            </a:r>
            <a:r>
              <a:rPr lang="ar-SA" sz="2800" dirty="0" smtClean="0">
                <a:solidFill>
                  <a:schemeClr val="tx1"/>
                </a:solidFill>
                <a:latin typeface="Alexandria"/>
              </a:rPr>
              <a:t>.</a:t>
            </a:r>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Rectangle: Rounded Corners 33"/>
          <p:cNvSpPr/>
          <p:nvPr/>
        </p:nvSpPr>
        <p:spPr>
          <a:xfrm>
            <a:off x="-316208" y="611697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a:solidFill>
                  <a:schemeClr val="bg1"/>
                </a:solidFill>
                <a:latin typeface="Alexandria"/>
              </a:rPr>
              <a:t>Intro Lecture</a:t>
            </a:r>
            <a:endParaRPr lang="en-US" sz="2800" b="1" dirty="0">
              <a:solidFill>
                <a:schemeClr val="bg1"/>
              </a:solidFill>
              <a:latin typeface="Alexandria"/>
              <a:cs typeface="Alexandria" charset="0"/>
            </a:endParaRPr>
          </a:p>
        </p:txBody>
      </p:sp>
      <p:sp>
        <p:nvSpPr>
          <p:cNvPr id="3" name="مستطيل 2"/>
          <p:cNvSpPr/>
          <p:nvPr/>
        </p:nvSpPr>
        <p:spPr>
          <a:xfrm>
            <a:off x="2485572" y="817776"/>
            <a:ext cx="7595119" cy="764184"/>
          </a:xfrm>
          <a:prstGeom prst="rect">
            <a:avLst/>
          </a:prstGeom>
        </p:spPr>
        <p:txBody>
          <a:bodyPr wrap="square">
            <a:spAutoFit/>
          </a:bodyPr>
          <a:lstStyle/>
          <a:p>
            <a:pPr algn="r" rtl="1">
              <a:lnSpc>
                <a:spcPct val="107000"/>
              </a:lnSpc>
              <a:spcAft>
                <a:spcPts val="800"/>
              </a:spcAft>
            </a:pPr>
            <a:r>
              <a:rPr lang="ar-SA" sz="4400" b="1" dirty="0" smtClean="0">
                <a:solidFill>
                  <a:srgbClr val="00AEEF"/>
                </a:solidFill>
                <a:latin typeface="Alexandria"/>
                <a:ea typeface="Calibri" panose="020F0502020204030204" pitchFamily="34" charset="0"/>
              </a:rPr>
              <a:t>موضوعات المقرر: </a:t>
            </a:r>
            <a:r>
              <a:rPr lang="en-US" sz="4000" b="1" dirty="0">
                <a:solidFill>
                  <a:srgbClr val="00AEEF"/>
                </a:solidFill>
                <a:latin typeface="Alexandria"/>
              </a:rPr>
              <a:t>Course Topics</a:t>
            </a:r>
            <a:endParaRPr lang="en-US" sz="4000" b="1" dirty="0">
              <a:solidFill>
                <a:srgbClr val="00AEEF"/>
              </a:solidFill>
              <a:latin typeface="Alexandria"/>
              <a:ea typeface="Calibri" panose="020F0502020204030204" pitchFamily="34" charset="0"/>
              <a:cs typeface="Arial" panose="020B0604020202020204" pitchFamily="34" charset="0"/>
            </a:endParaRPr>
          </a:p>
        </p:txBody>
      </p:sp>
      <p:pic>
        <p:nvPicPr>
          <p:cNvPr id="2" name="صورة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11953" y="2285010"/>
            <a:ext cx="1860286" cy="1820445"/>
          </a:xfrm>
          <a:prstGeom prst="rect">
            <a:avLst/>
          </a:prstGeom>
        </p:spPr>
      </p:pic>
      <p:pic>
        <p:nvPicPr>
          <p:cNvPr id="6" name="صورة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200400" y="2364406"/>
            <a:ext cx="2300748" cy="1661651"/>
          </a:xfrm>
          <a:prstGeom prst="rect">
            <a:avLst/>
          </a:prstGeom>
        </p:spPr>
      </p:pic>
      <p:pic>
        <p:nvPicPr>
          <p:cNvPr id="7" name="صورة 6"/>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442096" y="4442237"/>
            <a:ext cx="2743199" cy="1513726"/>
          </a:xfrm>
          <a:prstGeom prst="rect">
            <a:avLst/>
          </a:prstGeom>
        </p:spPr>
      </p:pic>
    </p:spTree>
    <p:extLst>
      <p:ext uri="{BB962C8B-B14F-4D97-AF65-F5344CB8AC3E}">
        <p14:creationId xmlns:p14="http://schemas.microsoft.com/office/powerpoint/2010/main" val="2442623300"/>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nodeType="clickEffect">
                                  <p:stCondLst>
                                    <p:cond delay="0"/>
                                  </p:stCondLst>
                                  <p:childTnLst>
                                    <p:set>
                                      <p:cBhvr>
                                        <p:cTn id="16" dur="1" fill="hold">
                                          <p:stCondLst>
                                            <p:cond delay="0"/>
                                          </p:stCondLst>
                                        </p:cTn>
                                        <p:tgtEl>
                                          <p:spTgt spid="25">
                                            <p:txEl>
                                              <p:pRg st="0" end="0"/>
                                            </p:txEl>
                                          </p:spTgt>
                                        </p:tgtEl>
                                        <p:attrNameLst>
                                          <p:attrName>style.visibility</p:attrName>
                                        </p:attrNameLst>
                                      </p:cBhvr>
                                      <p:to>
                                        <p:strVal val="visible"/>
                                      </p:to>
                                    </p:set>
                                    <p:animEffect transition="in" filter="randombar(horizontal)">
                                      <p:cBhvr>
                                        <p:cTn id="17" dur="500"/>
                                        <p:tgtEl>
                                          <p:spTgt spid="25">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25">
                                            <p:txEl>
                                              <p:pRg st="1" end="1"/>
                                            </p:txEl>
                                          </p:spTgt>
                                        </p:tgtEl>
                                        <p:attrNameLst>
                                          <p:attrName>style.visibility</p:attrName>
                                        </p:attrNameLst>
                                      </p:cBhvr>
                                      <p:to>
                                        <p:strVal val="visible"/>
                                      </p:to>
                                    </p:set>
                                    <p:animEffect transition="in" filter="randombar(horizontal)">
                                      <p:cBhvr>
                                        <p:cTn id="22" dur="500"/>
                                        <p:tgtEl>
                                          <p:spTgt spid="25">
                                            <p:txEl>
                                              <p:pRg st="1" end="1"/>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nodeType="clickEffect">
                                  <p:stCondLst>
                                    <p:cond delay="0"/>
                                  </p:stCondLst>
                                  <p:childTnLst>
                                    <p:set>
                                      <p:cBhvr>
                                        <p:cTn id="26" dur="1" fill="hold">
                                          <p:stCondLst>
                                            <p:cond delay="0"/>
                                          </p:stCondLst>
                                        </p:cTn>
                                        <p:tgtEl>
                                          <p:spTgt spid="25">
                                            <p:txEl>
                                              <p:pRg st="2" end="2"/>
                                            </p:txEl>
                                          </p:spTgt>
                                        </p:tgtEl>
                                        <p:attrNameLst>
                                          <p:attrName>style.visibility</p:attrName>
                                        </p:attrNameLst>
                                      </p:cBhvr>
                                      <p:to>
                                        <p:strVal val="visible"/>
                                      </p:to>
                                    </p:set>
                                    <p:animEffect transition="in" filter="randombar(horizontal)">
                                      <p:cBhvr>
                                        <p:cTn id="27" dur="500"/>
                                        <p:tgtEl>
                                          <p:spTgt spid="25">
                                            <p:txEl>
                                              <p:pRg st="2" end="2"/>
                                            </p:txEl>
                                          </p:spTgt>
                                        </p:tgtEl>
                                      </p:cBhvr>
                                    </p:animEffect>
                                  </p:childTnLst>
                                </p:cTn>
                              </p:par>
                              <p:par>
                                <p:cTn id="28" presetID="14" presetClass="entr" presetSubtype="10" fill="hold" nodeType="withEffect">
                                  <p:stCondLst>
                                    <p:cond delay="0"/>
                                  </p:stCondLst>
                                  <p:childTnLst>
                                    <p:set>
                                      <p:cBhvr>
                                        <p:cTn id="29" dur="1" fill="hold">
                                          <p:stCondLst>
                                            <p:cond delay="0"/>
                                          </p:stCondLst>
                                        </p:cTn>
                                        <p:tgtEl>
                                          <p:spTgt spid="25">
                                            <p:txEl>
                                              <p:pRg st="3" end="3"/>
                                            </p:txEl>
                                          </p:spTgt>
                                        </p:tgtEl>
                                        <p:attrNameLst>
                                          <p:attrName>style.visibility</p:attrName>
                                        </p:attrNameLst>
                                      </p:cBhvr>
                                      <p:to>
                                        <p:strVal val="visible"/>
                                      </p:to>
                                    </p:set>
                                    <p:animEffect transition="in" filter="randombar(horizontal)">
                                      <p:cBhvr>
                                        <p:cTn id="30" dur="500"/>
                                        <p:tgtEl>
                                          <p:spTgt spid="25">
                                            <p:txEl>
                                              <p:pRg st="3" end="3"/>
                                            </p:txEl>
                                          </p:spTgt>
                                        </p:tgtEl>
                                      </p:cBhvr>
                                    </p:animEffect>
                                  </p:childTnLst>
                                </p:cTn>
                              </p:par>
                              <p:par>
                                <p:cTn id="31" presetID="14" presetClass="entr" presetSubtype="10" fill="hold" nodeType="withEffect">
                                  <p:stCondLst>
                                    <p:cond delay="0"/>
                                  </p:stCondLst>
                                  <p:childTnLst>
                                    <p:set>
                                      <p:cBhvr>
                                        <p:cTn id="32" dur="1" fill="hold">
                                          <p:stCondLst>
                                            <p:cond delay="0"/>
                                          </p:stCondLst>
                                        </p:cTn>
                                        <p:tgtEl>
                                          <p:spTgt spid="25">
                                            <p:txEl>
                                              <p:pRg st="4" end="4"/>
                                            </p:txEl>
                                          </p:spTgt>
                                        </p:tgtEl>
                                        <p:attrNameLst>
                                          <p:attrName>style.visibility</p:attrName>
                                        </p:attrNameLst>
                                      </p:cBhvr>
                                      <p:to>
                                        <p:strVal val="visible"/>
                                      </p:to>
                                    </p:set>
                                    <p:animEffect transition="in" filter="randombar(horizontal)">
                                      <p:cBhvr>
                                        <p:cTn id="33" dur="500"/>
                                        <p:tgtEl>
                                          <p:spTgt spid="25">
                                            <p:txEl>
                                              <p:pRg st="4" end="4"/>
                                            </p:txEl>
                                          </p:spTgt>
                                        </p:tgtEl>
                                      </p:cBhvr>
                                    </p:animEffect>
                                  </p:childTnLst>
                                </p:cTn>
                              </p:par>
                            </p:childTnLst>
                          </p:cTn>
                        </p:par>
                      </p:childTnLst>
                    </p:cTn>
                  </p:par>
                  <p:par>
                    <p:cTn id="34" fill="hold">
                      <p:stCondLst>
                        <p:cond delay="indefinite"/>
                      </p:stCondLst>
                      <p:childTnLst>
                        <p:par>
                          <p:cTn id="35" fill="hold">
                            <p:stCondLst>
                              <p:cond delay="0"/>
                            </p:stCondLst>
                            <p:childTnLst>
                              <p:par>
                                <p:cTn id="36" presetID="14" presetClass="entr" presetSubtype="10" fill="hold" nodeType="clickEffect">
                                  <p:stCondLst>
                                    <p:cond delay="0"/>
                                  </p:stCondLst>
                                  <p:childTnLst>
                                    <p:set>
                                      <p:cBhvr>
                                        <p:cTn id="37" dur="1" fill="hold">
                                          <p:stCondLst>
                                            <p:cond delay="0"/>
                                          </p:stCondLst>
                                        </p:cTn>
                                        <p:tgtEl>
                                          <p:spTgt spid="25">
                                            <p:txEl>
                                              <p:pRg st="5" end="5"/>
                                            </p:txEl>
                                          </p:spTgt>
                                        </p:tgtEl>
                                        <p:attrNameLst>
                                          <p:attrName>style.visibility</p:attrName>
                                        </p:attrNameLst>
                                      </p:cBhvr>
                                      <p:to>
                                        <p:strVal val="visible"/>
                                      </p:to>
                                    </p:set>
                                    <p:animEffect transition="in" filter="randombar(horizontal)">
                                      <p:cBhvr>
                                        <p:cTn id="38" dur="500"/>
                                        <p:tgtEl>
                                          <p:spTgt spid="25">
                                            <p:txEl>
                                              <p:pRg st="5" end="5"/>
                                            </p:txEl>
                                          </p:spTgt>
                                        </p:tgtEl>
                                      </p:cBhvr>
                                    </p:animEffect>
                                  </p:childTnLst>
                                </p:cTn>
                              </p:par>
                            </p:childTnLst>
                          </p:cTn>
                        </p:par>
                      </p:childTnLst>
                    </p:cTn>
                  </p:par>
                  <p:par>
                    <p:cTn id="39" fill="hold">
                      <p:stCondLst>
                        <p:cond delay="indefinite"/>
                      </p:stCondLst>
                      <p:childTnLst>
                        <p:par>
                          <p:cTn id="40" fill="hold">
                            <p:stCondLst>
                              <p:cond delay="0"/>
                            </p:stCondLst>
                            <p:childTnLst>
                              <p:par>
                                <p:cTn id="41" presetID="14" presetClass="entr" presetSubtype="10" fill="hold" nodeType="clickEffect">
                                  <p:stCondLst>
                                    <p:cond delay="0"/>
                                  </p:stCondLst>
                                  <p:childTnLst>
                                    <p:set>
                                      <p:cBhvr>
                                        <p:cTn id="42" dur="1" fill="hold">
                                          <p:stCondLst>
                                            <p:cond delay="0"/>
                                          </p:stCondLst>
                                        </p:cTn>
                                        <p:tgtEl>
                                          <p:spTgt spid="25">
                                            <p:txEl>
                                              <p:pRg st="6" end="6"/>
                                            </p:txEl>
                                          </p:spTgt>
                                        </p:tgtEl>
                                        <p:attrNameLst>
                                          <p:attrName>style.visibility</p:attrName>
                                        </p:attrNameLst>
                                      </p:cBhvr>
                                      <p:to>
                                        <p:strVal val="visible"/>
                                      </p:to>
                                    </p:set>
                                    <p:animEffect transition="in" filter="randombar(horizontal)">
                                      <p:cBhvr>
                                        <p:cTn id="43" dur="500"/>
                                        <p:tgtEl>
                                          <p:spTgt spid="25">
                                            <p:txEl>
                                              <p:pRg st="6" end="6"/>
                                            </p:txEl>
                                          </p:spTgt>
                                        </p:tgtEl>
                                      </p:cBhvr>
                                    </p:animEffect>
                                  </p:childTnLst>
                                </p:cTn>
                              </p:par>
                            </p:childTnLst>
                          </p:cTn>
                        </p:par>
                      </p:childTnLst>
                    </p:cTn>
                  </p:par>
                  <p:par>
                    <p:cTn id="44" fill="hold">
                      <p:stCondLst>
                        <p:cond delay="indefinite"/>
                      </p:stCondLst>
                      <p:childTnLst>
                        <p:par>
                          <p:cTn id="45" fill="hold">
                            <p:stCondLst>
                              <p:cond delay="0"/>
                            </p:stCondLst>
                            <p:childTnLst>
                              <p:par>
                                <p:cTn id="46" presetID="14" presetClass="entr" presetSubtype="10" fill="hold" nodeType="clickEffect">
                                  <p:stCondLst>
                                    <p:cond delay="0"/>
                                  </p:stCondLst>
                                  <p:childTnLst>
                                    <p:set>
                                      <p:cBhvr>
                                        <p:cTn id="47" dur="1" fill="hold">
                                          <p:stCondLst>
                                            <p:cond delay="0"/>
                                          </p:stCondLst>
                                        </p:cTn>
                                        <p:tgtEl>
                                          <p:spTgt spid="2"/>
                                        </p:tgtEl>
                                        <p:attrNameLst>
                                          <p:attrName>style.visibility</p:attrName>
                                        </p:attrNameLst>
                                      </p:cBhvr>
                                      <p:to>
                                        <p:strVal val="visible"/>
                                      </p:to>
                                    </p:set>
                                    <p:animEffect transition="in" filter="randombar(horizontal)">
                                      <p:cBhvr>
                                        <p:cTn id="48" dur="500"/>
                                        <p:tgtEl>
                                          <p:spTgt spid="2"/>
                                        </p:tgtEl>
                                      </p:cBhvr>
                                    </p:animEffect>
                                  </p:childTnLst>
                                </p:cTn>
                              </p:par>
                            </p:childTnLst>
                          </p:cTn>
                        </p:par>
                      </p:childTnLst>
                    </p:cTn>
                  </p:par>
                  <p:par>
                    <p:cTn id="49" fill="hold">
                      <p:stCondLst>
                        <p:cond delay="indefinite"/>
                      </p:stCondLst>
                      <p:childTnLst>
                        <p:par>
                          <p:cTn id="50" fill="hold">
                            <p:stCondLst>
                              <p:cond delay="0"/>
                            </p:stCondLst>
                            <p:childTnLst>
                              <p:par>
                                <p:cTn id="51" presetID="14" presetClass="entr" presetSubtype="10" fill="hold" nodeType="clickEffect">
                                  <p:stCondLst>
                                    <p:cond delay="0"/>
                                  </p:stCondLst>
                                  <p:childTnLst>
                                    <p:set>
                                      <p:cBhvr>
                                        <p:cTn id="52" dur="1" fill="hold">
                                          <p:stCondLst>
                                            <p:cond delay="0"/>
                                          </p:stCondLst>
                                        </p:cTn>
                                        <p:tgtEl>
                                          <p:spTgt spid="6"/>
                                        </p:tgtEl>
                                        <p:attrNameLst>
                                          <p:attrName>style.visibility</p:attrName>
                                        </p:attrNameLst>
                                      </p:cBhvr>
                                      <p:to>
                                        <p:strVal val="visible"/>
                                      </p:to>
                                    </p:set>
                                    <p:animEffect transition="in" filter="randombar(horizontal)">
                                      <p:cBhvr>
                                        <p:cTn id="53" dur="500"/>
                                        <p:tgtEl>
                                          <p:spTgt spid="6"/>
                                        </p:tgtEl>
                                      </p:cBhvr>
                                    </p:animEffect>
                                  </p:childTnLst>
                                </p:cTn>
                              </p:par>
                            </p:childTnLst>
                          </p:cTn>
                        </p:par>
                      </p:childTnLst>
                    </p:cTn>
                  </p:par>
                  <p:par>
                    <p:cTn id="54" fill="hold">
                      <p:stCondLst>
                        <p:cond delay="indefinite"/>
                      </p:stCondLst>
                      <p:childTnLst>
                        <p:par>
                          <p:cTn id="55" fill="hold">
                            <p:stCondLst>
                              <p:cond delay="0"/>
                            </p:stCondLst>
                            <p:childTnLst>
                              <p:par>
                                <p:cTn id="56" presetID="14" presetClass="entr" presetSubtype="10" fill="hold" nodeType="clickEffect">
                                  <p:stCondLst>
                                    <p:cond delay="0"/>
                                  </p:stCondLst>
                                  <p:childTnLst>
                                    <p:set>
                                      <p:cBhvr>
                                        <p:cTn id="57" dur="1" fill="hold">
                                          <p:stCondLst>
                                            <p:cond delay="0"/>
                                          </p:stCondLst>
                                        </p:cTn>
                                        <p:tgtEl>
                                          <p:spTgt spid="25">
                                            <p:txEl>
                                              <p:pRg st="7" end="7"/>
                                            </p:txEl>
                                          </p:spTgt>
                                        </p:tgtEl>
                                        <p:attrNameLst>
                                          <p:attrName>style.visibility</p:attrName>
                                        </p:attrNameLst>
                                      </p:cBhvr>
                                      <p:to>
                                        <p:strVal val="visible"/>
                                      </p:to>
                                    </p:set>
                                    <p:animEffect transition="in" filter="randombar(horizontal)">
                                      <p:cBhvr>
                                        <p:cTn id="58" dur="500"/>
                                        <p:tgtEl>
                                          <p:spTgt spid="25">
                                            <p:txEl>
                                              <p:pRg st="7" end="7"/>
                                            </p:txEl>
                                          </p:spTgt>
                                        </p:tgtEl>
                                      </p:cBhvr>
                                    </p:animEffect>
                                  </p:childTnLst>
                                </p:cTn>
                              </p:par>
                            </p:childTnLst>
                          </p:cTn>
                        </p:par>
                      </p:childTnLst>
                    </p:cTn>
                  </p:par>
                  <p:par>
                    <p:cTn id="59" fill="hold">
                      <p:stCondLst>
                        <p:cond delay="indefinite"/>
                      </p:stCondLst>
                      <p:childTnLst>
                        <p:par>
                          <p:cTn id="60" fill="hold">
                            <p:stCondLst>
                              <p:cond delay="0"/>
                            </p:stCondLst>
                            <p:childTnLst>
                              <p:par>
                                <p:cTn id="61" presetID="14" presetClass="entr" presetSubtype="10" fill="hold" nodeType="clickEffect">
                                  <p:stCondLst>
                                    <p:cond delay="0"/>
                                  </p:stCondLst>
                                  <p:childTnLst>
                                    <p:set>
                                      <p:cBhvr>
                                        <p:cTn id="62" dur="1" fill="hold">
                                          <p:stCondLst>
                                            <p:cond delay="0"/>
                                          </p:stCondLst>
                                        </p:cTn>
                                        <p:tgtEl>
                                          <p:spTgt spid="25">
                                            <p:txEl>
                                              <p:pRg st="8" end="8"/>
                                            </p:txEl>
                                          </p:spTgt>
                                        </p:tgtEl>
                                        <p:attrNameLst>
                                          <p:attrName>style.visibility</p:attrName>
                                        </p:attrNameLst>
                                      </p:cBhvr>
                                      <p:to>
                                        <p:strVal val="visible"/>
                                      </p:to>
                                    </p:set>
                                    <p:animEffect transition="in" filter="randombar(horizontal)">
                                      <p:cBhvr>
                                        <p:cTn id="63" dur="500"/>
                                        <p:tgtEl>
                                          <p:spTgt spid="25">
                                            <p:txEl>
                                              <p:pRg st="8" end="8"/>
                                            </p:txEl>
                                          </p:spTgt>
                                        </p:tgtEl>
                                      </p:cBhvr>
                                    </p:animEffect>
                                  </p:childTnLst>
                                </p:cTn>
                              </p:par>
                            </p:childTnLst>
                          </p:cTn>
                        </p:par>
                      </p:childTnLst>
                    </p:cTn>
                  </p:par>
                  <p:par>
                    <p:cTn id="64" fill="hold">
                      <p:stCondLst>
                        <p:cond delay="indefinite"/>
                      </p:stCondLst>
                      <p:childTnLst>
                        <p:par>
                          <p:cTn id="65" fill="hold">
                            <p:stCondLst>
                              <p:cond delay="0"/>
                            </p:stCondLst>
                            <p:childTnLst>
                              <p:par>
                                <p:cTn id="66" presetID="14" presetClass="entr" presetSubtype="10" fill="hold" nodeType="clickEffect">
                                  <p:stCondLst>
                                    <p:cond delay="0"/>
                                  </p:stCondLst>
                                  <p:childTnLst>
                                    <p:set>
                                      <p:cBhvr>
                                        <p:cTn id="67" dur="1" fill="hold">
                                          <p:stCondLst>
                                            <p:cond delay="0"/>
                                          </p:stCondLst>
                                        </p:cTn>
                                        <p:tgtEl>
                                          <p:spTgt spid="7"/>
                                        </p:tgtEl>
                                        <p:attrNameLst>
                                          <p:attrName>style.visibility</p:attrName>
                                        </p:attrNameLst>
                                      </p:cBhvr>
                                      <p:to>
                                        <p:strVal val="visible"/>
                                      </p:to>
                                    </p:set>
                                    <p:animEffect transition="in" filter="randombar(horizontal)">
                                      <p:cBhvr>
                                        <p:cTn id="68"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259089" y="1702372"/>
            <a:ext cx="11687103" cy="515562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indent="-457200" algn="justLow" rtl="1">
              <a:lnSpc>
                <a:spcPts val="5000"/>
              </a:lnSpc>
              <a:buFont typeface="Arial" panose="020B0604020202020204" pitchFamily="34" charset="0"/>
              <a:buChar char="•"/>
            </a:pPr>
            <a:r>
              <a:rPr lang="ar-SA" sz="2800" dirty="0" smtClean="0">
                <a:solidFill>
                  <a:schemeClr val="tx1"/>
                </a:solidFill>
                <a:latin typeface="Alexandria"/>
              </a:rPr>
              <a:t>تخطيط الفعاليات:</a:t>
            </a:r>
          </a:p>
          <a:p>
            <a:pPr marL="457200" indent="-457200" algn="justLow" rtl="1">
              <a:lnSpc>
                <a:spcPts val="5000"/>
              </a:lnSpc>
              <a:buFont typeface="Wingdings" panose="05000000000000000000" pitchFamily="2" charset="2"/>
              <a:buChar char="ü"/>
            </a:pPr>
            <a:r>
              <a:rPr lang="ar-SA" sz="2800" dirty="0" smtClean="0">
                <a:solidFill>
                  <a:schemeClr val="tx1"/>
                </a:solidFill>
                <a:latin typeface="Alexandria"/>
              </a:rPr>
              <a:t>تحديد </a:t>
            </a:r>
            <a:r>
              <a:rPr lang="ar-SA" sz="2800" dirty="0">
                <a:solidFill>
                  <a:schemeClr val="tx1"/>
                </a:solidFill>
                <a:latin typeface="Alexandria"/>
              </a:rPr>
              <a:t>أهداف </a:t>
            </a:r>
            <a:r>
              <a:rPr lang="ar-SA" sz="2800" dirty="0" smtClean="0">
                <a:solidFill>
                  <a:schemeClr val="tx1"/>
                </a:solidFill>
                <a:latin typeface="Alexandria"/>
              </a:rPr>
              <a:t>الفعالية.</a:t>
            </a:r>
          </a:p>
          <a:p>
            <a:pPr marL="457200" indent="-457200" algn="justLow" rtl="1">
              <a:lnSpc>
                <a:spcPts val="5000"/>
              </a:lnSpc>
              <a:buFont typeface="Wingdings" panose="05000000000000000000" pitchFamily="2" charset="2"/>
              <a:buChar char="ü"/>
            </a:pPr>
            <a:r>
              <a:rPr lang="ar-SA" sz="2800" dirty="0" smtClean="0">
                <a:solidFill>
                  <a:schemeClr val="tx1"/>
                </a:solidFill>
                <a:latin typeface="Alexandria"/>
              </a:rPr>
              <a:t>دراسة </a:t>
            </a:r>
            <a:r>
              <a:rPr lang="ar-SA" sz="2800" dirty="0">
                <a:solidFill>
                  <a:schemeClr val="tx1"/>
                </a:solidFill>
                <a:latin typeface="Alexandria"/>
              </a:rPr>
              <a:t>الجمهور </a:t>
            </a:r>
            <a:r>
              <a:rPr lang="ar-SA" sz="2800" dirty="0" smtClean="0">
                <a:solidFill>
                  <a:schemeClr val="tx1"/>
                </a:solidFill>
                <a:latin typeface="Alexandria"/>
              </a:rPr>
              <a:t>المستهدف</a:t>
            </a:r>
          </a:p>
          <a:p>
            <a:pPr marL="457200" indent="-457200" algn="justLow" rtl="1">
              <a:lnSpc>
                <a:spcPts val="5000"/>
              </a:lnSpc>
              <a:buFont typeface="Wingdings" panose="05000000000000000000" pitchFamily="2" charset="2"/>
              <a:buChar char="ü"/>
            </a:pPr>
            <a:r>
              <a:rPr lang="ar-SA" sz="2800" dirty="0" smtClean="0">
                <a:solidFill>
                  <a:schemeClr val="tx1"/>
                </a:solidFill>
                <a:latin typeface="Alexandria"/>
              </a:rPr>
              <a:t>اختيار </a:t>
            </a:r>
            <a:r>
              <a:rPr lang="ar-SA" sz="2800" dirty="0">
                <a:solidFill>
                  <a:schemeClr val="tx1"/>
                </a:solidFill>
                <a:latin typeface="Alexandria"/>
              </a:rPr>
              <a:t>الفكرة </a:t>
            </a:r>
            <a:r>
              <a:rPr lang="ar-SA" sz="2800" dirty="0" smtClean="0">
                <a:solidFill>
                  <a:schemeClr val="tx1"/>
                </a:solidFill>
                <a:latin typeface="Alexandria"/>
              </a:rPr>
              <a:t>والرسالة</a:t>
            </a:r>
          </a:p>
          <a:p>
            <a:pPr marL="457200" indent="-457200" algn="justLow" rtl="1">
              <a:lnSpc>
                <a:spcPts val="5000"/>
              </a:lnSpc>
              <a:buFont typeface="Wingdings" panose="05000000000000000000" pitchFamily="2" charset="2"/>
              <a:buChar char="ü"/>
            </a:pPr>
            <a:r>
              <a:rPr lang="ar-SA" sz="2800" dirty="0" smtClean="0">
                <a:solidFill>
                  <a:schemeClr val="tx1"/>
                </a:solidFill>
                <a:latin typeface="Alexandria"/>
              </a:rPr>
              <a:t>إعداد </a:t>
            </a:r>
            <a:r>
              <a:rPr lang="ar-SA" sz="2800" dirty="0">
                <a:solidFill>
                  <a:schemeClr val="tx1"/>
                </a:solidFill>
                <a:latin typeface="Alexandria"/>
              </a:rPr>
              <a:t>الجدول </a:t>
            </a:r>
            <a:r>
              <a:rPr lang="ar-SA" sz="2800" dirty="0" smtClean="0">
                <a:solidFill>
                  <a:schemeClr val="tx1"/>
                </a:solidFill>
                <a:latin typeface="Alexandria"/>
              </a:rPr>
              <a:t>الزمني.</a:t>
            </a:r>
          </a:p>
          <a:p>
            <a:pPr marL="457200" indent="-457200" algn="justLow" rtl="1">
              <a:lnSpc>
                <a:spcPts val="5000"/>
              </a:lnSpc>
              <a:buFont typeface="Arial" panose="020B0604020202020204" pitchFamily="34" charset="0"/>
              <a:buChar char="•"/>
            </a:pPr>
            <a:r>
              <a:rPr lang="ar-SA" sz="2800" dirty="0">
                <a:solidFill>
                  <a:schemeClr val="tx1"/>
                </a:solidFill>
                <a:latin typeface="Alexandria"/>
              </a:rPr>
              <a:t>الجوانب القانونية </a:t>
            </a:r>
            <a:r>
              <a:rPr lang="ar-SA" sz="2800" dirty="0" smtClean="0">
                <a:solidFill>
                  <a:schemeClr val="tx1"/>
                </a:solidFill>
                <a:latin typeface="Alexandria"/>
              </a:rPr>
              <a:t>والأخلاقية:</a:t>
            </a:r>
          </a:p>
          <a:p>
            <a:pPr marL="457200" indent="-457200" algn="justLow" rtl="1">
              <a:lnSpc>
                <a:spcPts val="5000"/>
              </a:lnSpc>
              <a:buFont typeface="Wingdings" panose="05000000000000000000" pitchFamily="2" charset="2"/>
              <a:buChar char="ü"/>
            </a:pPr>
            <a:r>
              <a:rPr lang="ar-SA" sz="2800" dirty="0" smtClean="0">
                <a:solidFill>
                  <a:schemeClr val="tx1"/>
                </a:solidFill>
                <a:latin typeface="Alexandria"/>
              </a:rPr>
              <a:t>التصاريح </a:t>
            </a:r>
            <a:r>
              <a:rPr lang="ar-SA" sz="2800" dirty="0">
                <a:solidFill>
                  <a:schemeClr val="tx1"/>
                </a:solidFill>
                <a:latin typeface="Alexandria"/>
              </a:rPr>
              <a:t>والتراخيص، حقوق الملكية </a:t>
            </a:r>
            <a:r>
              <a:rPr lang="ar-SA" sz="2800" dirty="0" smtClean="0">
                <a:solidFill>
                  <a:schemeClr val="tx1"/>
                </a:solidFill>
                <a:latin typeface="Alexandria"/>
              </a:rPr>
              <a:t>الفكرية.</a:t>
            </a:r>
          </a:p>
          <a:p>
            <a:pPr marL="457200" indent="-457200" algn="justLow" rtl="1">
              <a:lnSpc>
                <a:spcPts val="5000"/>
              </a:lnSpc>
              <a:buFont typeface="Wingdings" panose="05000000000000000000" pitchFamily="2" charset="2"/>
              <a:buChar char="ü"/>
            </a:pPr>
            <a:r>
              <a:rPr lang="ar-SA" sz="2800" dirty="0" smtClean="0">
                <a:solidFill>
                  <a:schemeClr val="tx1"/>
                </a:solidFill>
                <a:latin typeface="Alexandria"/>
              </a:rPr>
              <a:t>المسؤولية </a:t>
            </a:r>
            <a:r>
              <a:rPr lang="ar-SA" sz="2800" dirty="0">
                <a:solidFill>
                  <a:schemeClr val="tx1"/>
                </a:solidFill>
                <a:latin typeface="Alexandria"/>
              </a:rPr>
              <a:t>القانونية، أخلاقيات تنظيم </a:t>
            </a:r>
            <a:r>
              <a:rPr lang="ar-SA" sz="2800" dirty="0" smtClean="0">
                <a:solidFill>
                  <a:schemeClr val="tx1"/>
                </a:solidFill>
                <a:latin typeface="Alexandria"/>
              </a:rPr>
              <a:t>الفعاليات.</a:t>
            </a:r>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Rectangle: Rounded Corners 33"/>
          <p:cNvSpPr/>
          <p:nvPr/>
        </p:nvSpPr>
        <p:spPr>
          <a:xfrm>
            <a:off x="-316208" y="611697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a:solidFill>
                  <a:schemeClr val="bg1"/>
                </a:solidFill>
                <a:latin typeface="Alexandria"/>
              </a:rPr>
              <a:t>Intro Lecture</a:t>
            </a:r>
            <a:endParaRPr lang="en-US" sz="2800" b="1" dirty="0">
              <a:solidFill>
                <a:schemeClr val="bg1"/>
              </a:solidFill>
              <a:latin typeface="Alexandria"/>
              <a:cs typeface="Alexandria" charset="0"/>
            </a:endParaRPr>
          </a:p>
        </p:txBody>
      </p:sp>
      <p:sp>
        <p:nvSpPr>
          <p:cNvPr id="3" name="مستطيل 2"/>
          <p:cNvSpPr/>
          <p:nvPr/>
        </p:nvSpPr>
        <p:spPr>
          <a:xfrm>
            <a:off x="1944881" y="938187"/>
            <a:ext cx="7595119" cy="764184"/>
          </a:xfrm>
          <a:prstGeom prst="rect">
            <a:avLst/>
          </a:prstGeom>
        </p:spPr>
        <p:txBody>
          <a:bodyPr wrap="square">
            <a:spAutoFit/>
          </a:bodyPr>
          <a:lstStyle/>
          <a:p>
            <a:pPr algn="ctr" rtl="1">
              <a:lnSpc>
                <a:spcPct val="107000"/>
              </a:lnSpc>
              <a:spcAft>
                <a:spcPts val="800"/>
              </a:spcAft>
            </a:pPr>
            <a:r>
              <a:rPr lang="ar-SA" sz="4400" b="1" dirty="0" smtClean="0">
                <a:solidFill>
                  <a:srgbClr val="00AEEF"/>
                </a:solidFill>
                <a:latin typeface="Alexandria"/>
                <a:ea typeface="Calibri" panose="020F0502020204030204" pitchFamily="34" charset="0"/>
              </a:rPr>
              <a:t>موضوعات المقرر: </a:t>
            </a:r>
            <a:r>
              <a:rPr lang="en-US" sz="4000" b="1" dirty="0">
                <a:solidFill>
                  <a:srgbClr val="00AEEF"/>
                </a:solidFill>
                <a:latin typeface="Alexandria"/>
              </a:rPr>
              <a:t>Course Topics</a:t>
            </a:r>
            <a:endParaRPr lang="en-US" sz="4000" b="1" dirty="0">
              <a:solidFill>
                <a:srgbClr val="00AEEF"/>
              </a:solidFill>
              <a:latin typeface="Alexandria"/>
              <a:ea typeface="Calibri" panose="020F0502020204030204" pitchFamily="34" charset="0"/>
              <a:cs typeface="Arial" panose="020B0604020202020204" pitchFamily="34" charset="0"/>
            </a:endParaRPr>
          </a:p>
        </p:txBody>
      </p:sp>
      <p:pic>
        <p:nvPicPr>
          <p:cNvPr id="2" name="صورة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86152" y="2384768"/>
            <a:ext cx="2998839" cy="1863484"/>
          </a:xfrm>
          <a:prstGeom prst="rect">
            <a:avLst/>
          </a:prstGeom>
        </p:spPr>
      </p:pic>
      <p:pic>
        <p:nvPicPr>
          <p:cNvPr id="6" name="صورة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502315" y="3588204"/>
            <a:ext cx="2600325" cy="1752600"/>
          </a:xfrm>
          <a:prstGeom prst="rect">
            <a:avLst/>
          </a:prstGeom>
        </p:spPr>
      </p:pic>
    </p:spTree>
    <p:extLst>
      <p:ext uri="{BB962C8B-B14F-4D97-AF65-F5344CB8AC3E}">
        <p14:creationId xmlns:p14="http://schemas.microsoft.com/office/powerpoint/2010/main" val="225750271"/>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nodeType="clickEffect">
                                  <p:stCondLst>
                                    <p:cond delay="0"/>
                                  </p:stCondLst>
                                  <p:childTnLst>
                                    <p:set>
                                      <p:cBhvr>
                                        <p:cTn id="16" dur="1" fill="hold">
                                          <p:stCondLst>
                                            <p:cond delay="0"/>
                                          </p:stCondLst>
                                        </p:cTn>
                                        <p:tgtEl>
                                          <p:spTgt spid="25">
                                            <p:txEl>
                                              <p:pRg st="0" end="0"/>
                                            </p:txEl>
                                          </p:spTgt>
                                        </p:tgtEl>
                                        <p:attrNameLst>
                                          <p:attrName>style.visibility</p:attrName>
                                        </p:attrNameLst>
                                      </p:cBhvr>
                                      <p:to>
                                        <p:strVal val="visible"/>
                                      </p:to>
                                    </p:set>
                                    <p:animEffect transition="in" filter="randombar(horizontal)">
                                      <p:cBhvr>
                                        <p:cTn id="17" dur="500"/>
                                        <p:tgtEl>
                                          <p:spTgt spid="25">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25">
                                            <p:txEl>
                                              <p:pRg st="1" end="1"/>
                                            </p:txEl>
                                          </p:spTgt>
                                        </p:tgtEl>
                                        <p:attrNameLst>
                                          <p:attrName>style.visibility</p:attrName>
                                        </p:attrNameLst>
                                      </p:cBhvr>
                                      <p:to>
                                        <p:strVal val="visible"/>
                                      </p:to>
                                    </p:set>
                                    <p:animEffect transition="in" filter="randombar(horizontal)">
                                      <p:cBhvr>
                                        <p:cTn id="22" dur="500"/>
                                        <p:tgtEl>
                                          <p:spTgt spid="25">
                                            <p:txEl>
                                              <p:pRg st="1" end="1"/>
                                            </p:txEl>
                                          </p:spTgt>
                                        </p:tgtEl>
                                      </p:cBhvr>
                                    </p:animEffect>
                                  </p:childTnLst>
                                </p:cTn>
                              </p:par>
                              <p:par>
                                <p:cTn id="23" presetID="14" presetClass="entr" presetSubtype="10" fill="hold" nodeType="withEffect">
                                  <p:stCondLst>
                                    <p:cond delay="0"/>
                                  </p:stCondLst>
                                  <p:childTnLst>
                                    <p:set>
                                      <p:cBhvr>
                                        <p:cTn id="24" dur="1" fill="hold">
                                          <p:stCondLst>
                                            <p:cond delay="0"/>
                                          </p:stCondLst>
                                        </p:cTn>
                                        <p:tgtEl>
                                          <p:spTgt spid="25">
                                            <p:txEl>
                                              <p:pRg st="2" end="2"/>
                                            </p:txEl>
                                          </p:spTgt>
                                        </p:tgtEl>
                                        <p:attrNameLst>
                                          <p:attrName>style.visibility</p:attrName>
                                        </p:attrNameLst>
                                      </p:cBhvr>
                                      <p:to>
                                        <p:strVal val="visible"/>
                                      </p:to>
                                    </p:set>
                                    <p:animEffect transition="in" filter="randombar(horizontal)">
                                      <p:cBhvr>
                                        <p:cTn id="25" dur="500"/>
                                        <p:tgtEl>
                                          <p:spTgt spid="25">
                                            <p:txEl>
                                              <p:pRg st="2" end="2"/>
                                            </p:txEl>
                                          </p:spTgt>
                                        </p:tgtEl>
                                      </p:cBhvr>
                                    </p:animEffect>
                                  </p:childTnLst>
                                </p:cTn>
                              </p:par>
                              <p:par>
                                <p:cTn id="26" presetID="14" presetClass="entr" presetSubtype="10" fill="hold" nodeType="withEffect">
                                  <p:stCondLst>
                                    <p:cond delay="0"/>
                                  </p:stCondLst>
                                  <p:childTnLst>
                                    <p:set>
                                      <p:cBhvr>
                                        <p:cTn id="27" dur="1" fill="hold">
                                          <p:stCondLst>
                                            <p:cond delay="0"/>
                                          </p:stCondLst>
                                        </p:cTn>
                                        <p:tgtEl>
                                          <p:spTgt spid="25">
                                            <p:txEl>
                                              <p:pRg st="3" end="3"/>
                                            </p:txEl>
                                          </p:spTgt>
                                        </p:tgtEl>
                                        <p:attrNameLst>
                                          <p:attrName>style.visibility</p:attrName>
                                        </p:attrNameLst>
                                      </p:cBhvr>
                                      <p:to>
                                        <p:strVal val="visible"/>
                                      </p:to>
                                    </p:set>
                                    <p:animEffect transition="in" filter="randombar(horizontal)">
                                      <p:cBhvr>
                                        <p:cTn id="28" dur="500"/>
                                        <p:tgtEl>
                                          <p:spTgt spid="25">
                                            <p:txEl>
                                              <p:pRg st="3" end="3"/>
                                            </p:txEl>
                                          </p:spTgt>
                                        </p:tgtEl>
                                      </p:cBhvr>
                                    </p:animEffect>
                                  </p:childTnLst>
                                </p:cTn>
                              </p:par>
                              <p:par>
                                <p:cTn id="29" presetID="14" presetClass="entr" presetSubtype="10" fill="hold" nodeType="withEffect">
                                  <p:stCondLst>
                                    <p:cond delay="0"/>
                                  </p:stCondLst>
                                  <p:childTnLst>
                                    <p:set>
                                      <p:cBhvr>
                                        <p:cTn id="30" dur="1" fill="hold">
                                          <p:stCondLst>
                                            <p:cond delay="0"/>
                                          </p:stCondLst>
                                        </p:cTn>
                                        <p:tgtEl>
                                          <p:spTgt spid="25">
                                            <p:txEl>
                                              <p:pRg st="4" end="4"/>
                                            </p:txEl>
                                          </p:spTgt>
                                        </p:tgtEl>
                                        <p:attrNameLst>
                                          <p:attrName>style.visibility</p:attrName>
                                        </p:attrNameLst>
                                      </p:cBhvr>
                                      <p:to>
                                        <p:strVal val="visible"/>
                                      </p:to>
                                    </p:set>
                                    <p:animEffect transition="in" filter="randombar(horizontal)">
                                      <p:cBhvr>
                                        <p:cTn id="31" dur="500"/>
                                        <p:tgtEl>
                                          <p:spTgt spid="25">
                                            <p:txEl>
                                              <p:pRg st="4" end="4"/>
                                            </p:txEl>
                                          </p:spTgt>
                                        </p:tgtEl>
                                      </p:cBhvr>
                                    </p:animEffect>
                                  </p:childTnLst>
                                </p:cTn>
                              </p:par>
                            </p:childTnLst>
                          </p:cTn>
                        </p:par>
                      </p:childTnLst>
                    </p:cTn>
                  </p:par>
                  <p:par>
                    <p:cTn id="32" fill="hold">
                      <p:stCondLst>
                        <p:cond delay="indefinite"/>
                      </p:stCondLst>
                      <p:childTnLst>
                        <p:par>
                          <p:cTn id="33" fill="hold">
                            <p:stCondLst>
                              <p:cond delay="0"/>
                            </p:stCondLst>
                            <p:childTnLst>
                              <p:par>
                                <p:cTn id="34" presetID="14" presetClass="entr" presetSubtype="10" fill="hold" nodeType="clickEffect">
                                  <p:stCondLst>
                                    <p:cond delay="0"/>
                                  </p:stCondLst>
                                  <p:childTnLst>
                                    <p:set>
                                      <p:cBhvr>
                                        <p:cTn id="35" dur="1" fill="hold">
                                          <p:stCondLst>
                                            <p:cond delay="0"/>
                                          </p:stCondLst>
                                        </p:cTn>
                                        <p:tgtEl>
                                          <p:spTgt spid="2"/>
                                        </p:tgtEl>
                                        <p:attrNameLst>
                                          <p:attrName>style.visibility</p:attrName>
                                        </p:attrNameLst>
                                      </p:cBhvr>
                                      <p:to>
                                        <p:strVal val="visible"/>
                                      </p:to>
                                    </p:set>
                                    <p:animEffect transition="in" filter="randombar(horizontal)">
                                      <p:cBhvr>
                                        <p:cTn id="36" dur="500"/>
                                        <p:tgtEl>
                                          <p:spTgt spid="2"/>
                                        </p:tgtEl>
                                      </p:cBhvr>
                                    </p:animEffect>
                                  </p:childTnLst>
                                </p:cTn>
                              </p:par>
                            </p:childTnLst>
                          </p:cTn>
                        </p:par>
                      </p:childTnLst>
                    </p:cTn>
                  </p:par>
                  <p:par>
                    <p:cTn id="37" fill="hold">
                      <p:stCondLst>
                        <p:cond delay="indefinite"/>
                      </p:stCondLst>
                      <p:childTnLst>
                        <p:par>
                          <p:cTn id="38" fill="hold">
                            <p:stCondLst>
                              <p:cond delay="0"/>
                            </p:stCondLst>
                            <p:childTnLst>
                              <p:par>
                                <p:cTn id="39" presetID="14" presetClass="entr" presetSubtype="10" fill="hold" nodeType="clickEffect">
                                  <p:stCondLst>
                                    <p:cond delay="0"/>
                                  </p:stCondLst>
                                  <p:childTnLst>
                                    <p:set>
                                      <p:cBhvr>
                                        <p:cTn id="40" dur="1" fill="hold">
                                          <p:stCondLst>
                                            <p:cond delay="0"/>
                                          </p:stCondLst>
                                        </p:cTn>
                                        <p:tgtEl>
                                          <p:spTgt spid="25">
                                            <p:txEl>
                                              <p:pRg st="5" end="5"/>
                                            </p:txEl>
                                          </p:spTgt>
                                        </p:tgtEl>
                                        <p:attrNameLst>
                                          <p:attrName>style.visibility</p:attrName>
                                        </p:attrNameLst>
                                      </p:cBhvr>
                                      <p:to>
                                        <p:strVal val="visible"/>
                                      </p:to>
                                    </p:set>
                                    <p:animEffect transition="in" filter="randombar(horizontal)">
                                      <p:cBhvr>
                                        <p:cTn id="41" dur="500"/>
                                        <p:tgtEl>
                                          <p:spTgt spid="25">
                                            <p:txEl>
                                              <p:pRg st="5" end="5"/>
                                            </p:txEl>
                                          </p:spTgt>
                                        </p:tgtEl>
                                      </p:cBhvr>
                                    </p:animEffect>
                                  </p:childTnLst>
                                </p:cTn>
                              </p:par>
                            </p:childTnLst>
                          </p:cTn>
                        </p:par>
                      </p:childTnLst>
                    </p:cTn>
                  </p:par>
                  <p:par>
                    <p:cTn id="42" fill="hold">
                      <p:stCondLst>
                        <p:cond delay="indefinite"/>
                      </p:stCondLst>
                      <p:childTnLst>
                        <p:par>
                          <p:cTn id="43" fill="hold">
                            <p:stCondLst>
                              <p:cond delay="0"/>
                            </p:stCondLst>
                            <p:childTnLst>
                              <p:par>
                                <p:cTn id="44" presetID="14" presetClass="entr" presetSubtype="10" fill="hold" nodeType="clickEffect">
                                  <p:stCondLst>
                                    <p:cond delay="0"/>
                                  </p:stCondLst>
                                  <p:childTnLst>
                                    <p:set>
                                      <p:cBhvr>
                                        <p:cTn id="45" dur="1" fill="hold">
                                          <p:stCondLst>
                                            <p:cond delay="0"/>
                                          </p:stCondLst>
                                        </p:cTn>
                                        <p:tgtEl>
                                          <p:spTgt spid="6"/>
                                        </p:tgtEl>
                                        <p:attrNameLst>
                                          <p:attrName>style.visibility</p:attrName>
                                        </p:attrNameLst>
                                      </p:cBhvr>
                                      <p:to>
                                        <p:strVal val="visible"/>
                                      </p:to>
                                    </p:set>
                                    <p:animEffect transition="in" filter="randombar(horizontal)">
                                      <p:cBhvr>
                                        <p:cTn id="46" dur="500"/>
                                        <p:tgtEl>
                                          <p:spTgt spid="6"/>
                                        </p:tgtEl>
                                      </p:cBhvr>
                                    </p:animEffect>
                                  </p:childTnLst>
                                </p:cTn>
                              </p:par>
                            </p:childTnLst>
                          </p:cTn>
                        </p:par>
                      </p:childTnLst>
                    </p:cTn>
                  </p:par>
                  <p:par>
                    <p:cTn id="47" fill="hold">
                      <p:stCondLst>
                        <p:cond delay="indefinite"/>
                      </p:stCondLst>
                      <p:childTnLst>
                        <p:par>
                          <p:cTn id="48" fill="hold">
                            <p:stCondLst>
                              <p:cond delay="0"/>
                            </p:stCondLst>
                            <p:childTnLst>
                              <p:par>
                                <p:cTn id="49" presetID="14" presetClass="entr" presetSubtype="10" fill="hold" nodeType="clickEffect">
                                  <p:stCondLst>
                                    <p:cond delay="0"/>
                                  </p:stCondLst>
                                  <p:childTnLst>
                                    <p:set>
                                      <p:cBhvr>
                                        <p:cTn id="50" dur="1" fill="hold">
                                          <p:stCondLst>
                                            <p:cond delay="0"/>
                                          </p:stCondLst>
                                        </p:cTn>
                                        <p:tgtEl>
                                          <p:spTgt spid="25">
                                            <p:txEl>
                                              <p:pRg st="6" end="6"/>
                                            </p:txEl>
                                          </p:spTgt>
                                        </p:tgtEl>
                                        <p:attrNameLst>
                                          <p:attrName>style.visibility</p:attrName>
                                        </p:attrNameLst>
                                      </p:cBhvr>
                                      <p:to>
                                        <p:strVal val="visible"/>
                                      </p:to>
                                    </p:set>
                                    <p:animEffect transition="in" filter="randombar(horizontal)">
                                      <p:cBhvr>
                                        <p:cTn id="51" dur="500"/>
                                        <p:tgtEl>
                                          <p:spTgt spid="25">
                                            <p:txEl>
                                              <p:pRg st="6" end="6"/>
                                            </p:txEl>
                                          </p:spTgt>
                                        </p:tgtEl>
                                      </p:cBhvr>
                                    </p:animEffect>
                                  </p:childTnLst>
                                </p:cTn>
                              </p:par>
                              <p:par>
                                <p:cTn id="52" presetID="14" presetClass="entr" presetSubtype="10" fill="hold" nodeType="withEffect">
                                  <p:stCondLst>
                                    <p:cond delay="0"/>
                                  </p:stCondLst>
                                  <p:childTnLst>
                                    <p:set>
                                      <p:cBhvr>
                                        <p:cTn id="53" dur="1" fill="hold">
                                          <p:stCondLst>
                                            <p:cond delay="0"/>
                                          </p:stCondLst>
                                        </p:cTn>
                                        <p:tgtEl>
                                          <p:spTgt spid="25">
                                            <p:txEl>
                                              <p:pRg st="7" end="7"/>
                                            </p:txEl>
                                          </p:spTgt>
                                        </p:tgtEl>
                                        <p:attrNameLst>
                                          <p:attrName>style.visibility</p:attrName>
                                        </p:attrNameLst>
                                      </p:cBhvr>
                                      <p:to>
                                        <p:strVal val="visible"/>
                                      </p:to>
                                    </p:set>
                                    <p:animEffect transition="in" filter="randombar(horizontal)">
                                      <p:cBhvr>
                                        <p:cTn id="54" dur="500"/>
                                        <p:tgtEl>
                                          <p:spTgt spid="25">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80431" y="1858297"/>
            <a:ext cx="11746097" cy="49062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indent="-457200" algn="justLow" rtl="1">
              <a:lnSpc>
                <a:spcPts val="5000"/>
              </a:lnSpc>
              <a:buFont typeface="Arial" panose="020B0604020202020204" pitchFamily="34" charset="0"/>
              <a:buChar char="•"/>
            </a:pPr>
            <a:r>
              <a:rPr lang="ar-SA" sz="2800" dirty="0" smtClean="0">
                <a:solidFill>
                  <a:schemeClr val="tx1"/>
                </a:solidFill>
                <a:latin typeface="Alexandria"/>
              </a:rPr>
              <a:t>تصميم </a:t>
            </a:r>
            <a:r>
              <a:rPr lang="ar-SA" sz="2800" dirty="0">
                <a:solidFill>
                  <a:schemeClr val="tx1"/>
                </a:solidFill>
                <a:latin typeface="Alexandria"/>
              </a:rPr>
              <a:t>الفعالية وتجربة </a:t>
            </a:r>
            <a:r>
              <a:rPr lang="ar-SA" sz="2800" dirty="0" smtClean="0">
                <a:solidFill>
                  <a:schemeClr val="tx1"/>
                </a:solidFill>
                <a:latin typeface="Alexandria"/>
              </a:rPr>
              <a:t>الحضور:</a:t>
            </a:r>
          </a:p>
          <a:p>
            <a:pPr marL="457200" indent="-457200" algn="justLow" rtl="1">
              <a:lnSpc>
                <a:spcPts val="5000"/>
              </a:lnSpc>
              <a:buFont typeface="Wingdings" panose="05000000000000000000" pitchFamily="2" charset="2"/>
              <a:buChar char="ü"/>
            </a:pPr>
            <a:r>
              <a:rPr lang="ar-SA" sz="2800" dirty="0" smtClean="0">
                <a:solidFill>
                  <a:schemeClr val="tx1"/>
                </a:solidFill>
                <a:latin typeface="Alexandria"/>
              </a:rPr>
              <a:t>تصميم </a:t>
            </a:r>
            <a:r>
              <a:rPr lang="ar-SA" sz="2800" dirty="0">
                <a:solidFill>
                  <a:schemeClr val="tx1"/>
                </a:solidFill>
                <a:latin typeface="Alexandria"/>
              </a:rPr>
              <a:t>البرنامج، إدارة البروتوكول </a:t>
            </a:r>
            <a:r>
              <a:rPr lang="ar-SA" sz="2800" dirty="0" smtClean="0">
                <a:solidFill>
                  <a:schemeClr val="tx1"/>
                </a:solidFill>
                <a:latin typeface="Alexandria"/>
              </a:rPr>
              <a:t>والمراسم.</a:t>
            </a:r>
          </a:p>
          <a:p>
            <a:pPr marL="457200" indent="-457200" algn="justLow" rtl="1">
              <a:lnSpc>
                <a:spcPts val="5000"/>
              </a:lnSpc>
              <a:buFont typeface="Wingdings" panose="05000000000000000000" pitchFamily="2" charset="2"/>
              <a:buChar char="ü"/>
            </a:pPr>
            <a:r>
              <a:rPr lang="ar-SA" sz="2800" dirty="0" smtClean="0">
                <a:solidFill>
                  <a:schemeClr val="tx1"/>
                </a:solidFill>
                <a:latin typeface="Alexandria"/>
              </a:rPr>
              <a:t>تجربة </a:t>
            </a:r>
            <a:r>
              <a:rPr lang="ar-SA" sz="2800" dirty="0">
                <a:solidFill>
                  <a:schemeClr val="tx1"/>
                </a:solidFill>
                <a:latin typeface="Alexandria"/>
              </a:rPr>
              <a:t>الضيف، الهوية البصرية </a:t>
            </a:r>
            <a:r>
              <a:rPr lang="ar-SA" sz="2800" dirty="0" smtClean="0">
                <a:solidFill>
                  <a:schemeClr val="tx1"/>
                </a:solidFill>
                <a:latin typeface="Alexandria"/>
              </a:rPr>
              <a:t>للفعالية.</a:t>
            </a:r>
            <a:endParaRPr lang="en-US" sz="2800" dirty="0">
              <a:solidFill>
                <a:schemeClr val="tx1"/>
              </a:solidFill>
              <a:latin typeface="Alexandria"/>
            </a:endParaRPr>
          </a:p>
          <a:p>
            <a:pPr marL="457200" indent="-457200" algn="justLow" rtl="1">
              <a:lnSpc>
                <a:spcPts val="5000"/>
              </a:lnSpc>
              <a:buFont typeface="Arial" panose="020B0604020202020204" pitchFamily="34" charset="0"/>
              <a:buChar char="•"/>
            </a:pPr>
            <a:r>
              <a:rPr lang="ar-SA" sz="2800" dirty="0">
                <a:solidFill>
                  <a:schemeClr val="tx1"/>
                </a:solidFill>
                <a:latin typeface="Alexandria"/>
              </a:rPr>
              <a:t>الإدارة اللوجستية </a:t>
            </a:r>
            <a:r>
              <a:rPr lang="ar-SA" sz="2800" dirty="0" smtClean="0">
                <a:solidFill>
                  <a:schemeClr val="tx1"/>
                </a:solidFill>
                <a:latin typeface="Alexandria"/>
              </a:rPr>
              <a:t>للفعاليات:</a:t>
            </a:r>
          </a:p>
          <a:p>
            <a:pPr marL="457200" indent="-457200" algn="justLow" rtl="1">
              <a:lnSpc>
                <a:spcPts val="5000"/>
              </a:lnSpc>
              <a:buFont typeface="Wingdings" panose="05000000000000000000" pitchFamily="2" charset="2"/>
              <a:buChar char="ü"/>
            </a:pPr>
            <a:r>
              <a:rPr lang="ar-SA" sz="2800" dirty="0" smtClean="0">
                <a:solidFill>
                  <a:schemeClr val="tx1"/>
                </a:solidFill>
                <a:latin typeface="Alexandria"/>
              </a:rPr>
              <a:t>اختيار </a:t>
            </a:r>
            <a:r>
              <a:rPr lang="ar-SA" sz="2800" dirty="0">
                <a:solidFill>
                  <a:schemeClr val="tx1"/>
                </a:solidFill>
                <a:latin typeface="Alexandria"/>
              </a:rPr>
              <a:t>المكان، الإضاءة والصوت والتجهيزات </a:t>
            </a:r>
            <a:r>
              <a:rPr lang="ar-SA" sz="2800" dirty="0" smtClean="0">
                <a:solidFill>
                  <a:schemeClr val="tx1"/>
                </a:solidFill>
                <a:latin typeface="Alexandria"/>
              </a:rPr>
              <a:t>التقنية.</a:t>
            </a:r>
          </a:p>
          <a:p>
            <a:pPr marL="457200" indent="-457200" algn="justLow" rtl="1">
              <a:lnSpc>
                <a:spcPts val="5000"/>
              </a:lnSpc>
              <a:buFont typeface="Wingdings" panose="05000000000000000000" pitchFamily="2" charset="2"/>
              <a:buChar char="ü"/>
            </a:pPr>
            <a:r>
              <a:rPr lang="ar-SA" sz="2800" dirty="0" smtClean="0">
                <a:solidFill>
                  <a:schemeClr val="tx1"/>
                </a:solidFill>
                <a:latin typeface="Alexandria"/>
              </a:rPr>
              <a:t>إدارة </a:t>
            </a:r>
            <a:r>
              <a:rPr lang="ar-SA" sz="2800" dirty="0">
                <a:solidFill>
                  <a:schemeClr val="tx1"/>
                </a:solidFill>
                <a:latin typeface="Alexandria"/>
              </a:rPr>
              <a:t>الموردين </a:t>
            </a:r>
            <a:r>
              <a:rPr lang="ar-SA" sz="2800" dirty="0" smtClean="0">
                <a:solidFill>
                  <a:schemeClr val="tx1"/>
                </a:solidFill>
                <a:latin typeface="Alexandria"/>
              </a:rPr>
              <a:t>والمتعاقدين.</a:t>
            </a:r>
          </a:p>
          <a:p>
            <a:pPr marL="457200" indent="-457200" algn="justLow" rtl="1">
              <a:lnSpc>
                <a:spcPts val="5000"/>
              </a:lnSpc>
              <a:buFont typeface="Wingdings" panose="05000000000000000000" pitchFamily="2" charset="2"/>
              <a:buChar char="ü"/>
            </a:pPr>
            <a:r>
              <a:rPr lang="ar-SA" sz="2800" dirty="0" smtClean="0">
                <a:solidFill>
                  <a:schemeClr val="tx1"/>
                </a:solidFill>
                <a:latin typeface="Alexandria"/>
              </a:rPr>
              <a:t>النقل والاستقبال.</a:t>
            </a:r>
            <a:endParaRPr lang="en-US" sz="2800" dirty="0">
              <a:solidFill>
                <a:schemeClr val="tx1"/>
              </a:solidFill>
              <a:latin typeface="Alexandria"/>
            </a:endParaRPr>
          </a:p>
          <a:p>
            <a:pPr algn="justLow" rtl="1"/>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Rectangle: Rounded Corners 33"/>
          <p:cNvSpPr/>
          <p:nvPr/>
        </p:nvSpPr>
        <p:spPr>
          <a:xfrm>
            <a:off x="-316208" y="611697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a:solidFill>
                  <a:schemeClr val="bg1"/>
                </a:solidFill>
                <a:latin typeface="Alexandria"/>
              </a:rPr>
              <a:t>Intro Lecture</a:t>
            </a:r>
            <a:endParaRPr lang="en-US" sz="2800" b="1" dirty="0">
              <a:solidFill>
                <a:schemeClr val="bg1"/>
              </a:solidFill>
              <a:latin typeface="Alexandria"/>
              <a:cs typeface="Alexandria" charset="0"/>
            </a:endParaRPr>
          </a:p>
        </p:txBody>
      </p:sp>
      <p:sp>
        <p:nvSpPr>
          <p:cNvPr id="3" name="مستطيل 2"/>
          <p:cNvSpPr/>
          <p:nvPr/>
        </p:nvSpPr>
        <p:spPr>
          <a:xfrm>
            <a:off x="2131693" y="953514"/>
            <a:ext cx="7595119" cy="764184"/>
          </a:xfrm>
          <a:prstGeom prst="rect">
            <a:avLst/>
          </a:prstGeom>
        </p:spPr>
        <p:txBody>
          <a:bodyPr wrap="square">
            <a:spAutoFit/>
          </a:bodyPr>
          <a:lstStyle/>
          <a:p>
            <a:pPr algn="r" rtl="1">
              <a:lnSpc>
                <a:spcPct val="107000"/>
              </a:lnSpc>
              <a:spcAft>
                <a:spcPts val="800"/>
              </a:spcAft>
            </a:pPr>
            <a:r>
              <a:rPr lang="ar-SA" sz="4400" b="1" dirty="0" smtClean="0">
                <a:solidFill>
                  <a:srgbClr val="00AEEF"/>
                </a:solidFill>
                <a:latin typeface="Alexandria"/>
                <a:ea typeface="Calibri" panose="020F0502020204030204" pitchFamily="34" charset="0"/>
              </a:rPr>
              <a:t>موضوعات المقرر: </a:t>
            </a:r>
            <a:r>
              <a:rPr lang="en-US" sz="4000" b="1" dirty="0">
                <a:solidFill>
                  <a:srgbClr val="00AEEF"/>
                </a:solidFill>
                <a:latin typeface="Alexandria"/>
              </a:rPr>
              <a:t>Course Topics</a:t>
            </a:r>
            <a:endParaRPr lang="en-US" sz="4000" b="1" dirty="0">
              <a:solidFill>
                <a:srgbClr val="00AEEF"/>
              </a:solidFill>
              <a:latin typeface="Alexandria"/>
              <a:ea typeface="Calibri" panose="020F0502020204030204" pitchFamily="34" charset="0"/>
              <a:cs typeface="Arial" panose="020B0604020202020204" pitchFamily="34" charset="0"/>
            </a:endParaRPr>
          </a:p>
        </p:txBody>
      </p:sp>
      <p:pic>
        <p:nvPicPr>
          <p:cNvPr id="2" name="صورة 1"/>
          <p:cNvPicPr>
            <a:picLocks noChangeAspect="1"/>
          </p:cNvPicPr>
          <p:nvPr/>
        </p:nvPicPr>
        <p:blipFill rotWithShape="1">
          <a:blip r:embed="rId3">
            <a:extLst>
              <a:ext uri="{28A0092B-C50C-407E-A947-70E740481C1C}">
                <a14:useLocalDpi xmlns:a14="http://schemas.microsoft.com/office/drawing/2010/main" val="0"/>
              </a:ext>
            </a:extLst>
          </a:blip>
          <a:srcRect l="20039" t="2152" r="-98" b="21331"/>
          <a:stretch/>
        </p:blipFill>
        <p:spPr>
          <a:xfrm>
            <a:off x="3284939" y="2039689"/>
            <a:ext cx="2388274" cy="2316001"/>
          </a:xfrm>
          <a:prstGeom prst="rect">
            <a:avLst/>
          </a:prstGeom>
        </p:spPr>
      </p:pic>
      <p:pic>
        <p:nvPicPr>
          <p:cNvPr id="6" name="صورة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94968" y="3973051"/>
            <a:ext cx="2989971" cy="1905000"/>
          </a:xfrm>
          <a:prstGeom prst="rect">
            <a:avLst/>
          </a:prstGeom>
        </p:spPr>
      </p:pic>
    </p:spTree>
    <p:extLst>
      <p:ext uri="{BB962C8B-B14F-4D97-AF65-F5344CB8AC3E}">
        <p14:creationId xmlns:p14="http://schemas.microsoft.com/office/powerpoint/2010/main" val="3317069595"/>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nodeType="clickEffect">
                                  <p:stCondLst>
                                    <p:cond delay="0"/>
                                  </p:stCondLst>
                                  <p:childTnLst>
                                    <p:set>
                                      <p:cBhvr>
                                        <p:cTn id="16" dur="1" fill="hold">
                                          <p:stCondLst>
                                            <p:cond delay="0"/>
                                          </p:stCondLst>
                                        </p:cTn>
                                        <p:tgtEl>
                                          <p:spTgt spid="25">
                                            <p:txEl>
                                              <p:pRg st="0" end="0"/>
                                            </p:txEl>
                                          </p:spTgt>
                                        </p:tgtEl>
                                        <p:attrNameLst>
                                          <p:attrName>style.visibility</p:attrName>
                                        </p:attrNameLst>
                                      </p:cBhvr>
                                      <p:to>
                                        <p:strVal val="visible"/>
                                      </p:to>
                                    </p:set>
                                    <p:animEffect transition="in" filter="randombar(horizontal)">
                                      <p:cBhvr>
                                        <p:cTn id="17" dur="500"/>
                                        <p:tgtEl>
                                          <p:spTgt spid="25">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25">
                                            <p:txEl>
                                              <p:pRg st="1" end="1"/>
                                            </p:txEl>
                                          </p:spTgt>
                                        </p:tgtEl>
                                        <p:attrNameLst>
                                          <p:attrName>style.visibility</p:attrName>
                                        </p:attrNameLst>
                                      </p:cBhvr>
                                      <p:to>
                                        <p:strVal val="visible"/>
                                      </p:to>
                                    </p:set>
                                    <p:animEffect transition="in" filter="randombar(horizontal)">
                                      <p:cBhvr>
                                        <p:cTn id="22" dur="500"/>
                                        <p:tgtEl>
                                          <p:spTgt spid="25">
                                            <p:txEl>
                                              <p:pRg st="1" end="1"/>
                                            </p:txEl>
                                          </p:spTgt>
                                        </p:tgtEl>
                                      </p:cBhvr>
                                    </p:animEffect>
                                  </p:childTnLst>
                                </p:cTn>
                              </p:par>
                              <p:par>
                                <p:cTn id="23" presetID="14" presetClass="entr" presetSubtype="10" fill="hold" nodeType="withEffect">
                                  <p:stCondLst>
                                    <p:cond delay="0"/>
                                  </p:stCondLst>
                                  <p:childTnLst>
                                    <p:set>
                                      <p:cBhvr>
                                        <p:cTn id="24" dur="1" fill="hold">
                                          <p:stCondLst>
                                            <p:cond delay="0"/>
                                          </p:stCondLst>
                                        </p:cTn>
                                        <p:tgtEl>
                                          <p:spTgt spid="25">
                                            <p:txEl>
                                              <p:pRg st="2" end="2"/>
                                            </p:txEl>
                                          </p:spTgt>
                                        </p:tgtEl>
                                        <p:attrNameLst>
                                          <p:attrName>style.visibility</p:attrName>
                                        </p:attrNameLst>
                                      </p:cBhvr>
                                      <p:to>
                                        <p:strVal val="visible"/>
                                      </p:to>
                                    </p:set>
                                    <p:animEffect transition="in" filter="randombar(horizontal)">
                                      <p:cBhvr>
                                        <p:cTn id="25" dur="500"/>
                                        <p:tgtEl>
                                          <p:spTgt spid="25">
                                            <p:txEl>
                                              <p:pRg st="2" end="2"/>
                                            </p:txEl>
                                          </p:spTgt>
                                        </p:tgtEl>
                                      </p:cBhvr>
                                    </p:animEffect>
                                  </p:childTnLst>
                                </p:cTn>
                              </p:par>
                            </p:childTnLst>
                          </p:cTn>
                        </p:par>
                      </p:childTnLst>
                    </p:cTn>
                  </p:par>
                  <p:par>
                    <p:cTn id="26" fill="hold">
                      <p:stCondLst>
                        <p:cond delay="indefinite"/>
                      </p:stCondLst>
                      <p:childTnLst>
                        <p:par>
                          <p:cTn id="27" fill="hold">
                            <p:stCondLst>
                              <p:cond delay="0"/>
                            </p:stCondLst>
                            <p:childTnLst>
                              <p:par>
                                <p:cTn id="28" presetID="14" presetClass="entr" presetSubtype="10" fill="hold" nodeType="clickEffect">
                                  <p:stCondLst>
                                    <p:cond delay="0"/>
                                  </p:stCondLst>
                                  <p:childTnLst>
                                    <p:set>
                                      <p:cBhvr>
                                        <p:cTn id="29" dur="1" fill="hold">
                                          <p:stCondLst>
                                            <p:cond delay="0"/>
                                          </p:stCondLst>
                                        </p:cTn>
                                        <p:tgtEl>
                                          <p:spTgt spid="2"/>
                                        </p:tgtEl>
                                        <p:attrNameLst>
                                          <p:attrName>style.visibility</p:attrName>
                                        </p:attrNameLst>
                                      </p:cBhvr>
                                      <p:to>
                                        <p:strVal val="visible"/>
                                      </p:to>
                                    </p:set>
                                    <p:animEffect transition="in" filter="randombar(horizontal)">
                                      <p:cBhvr>
                                        <p:cTn id="30" dur="500"/>
                                        <p:tgtEl>
                                          <p:spTgt spid="2"/>
                                        </p:tgtEl>
                                      </p:cBhvr>
                                    </p:animEffect>
                                  </p:childTnLst>
                                </p:cTn>
                              </p:par>
                            </p:childTnLst>
                          </p:cTn>
                        </p:par>
                      </p:childTnLst>
                    </p:cTn>
                  </p:par>
                  <p:par>
                    <p:cTn id="31" fill="hold">
                      <p:stCondLst>
                        <p:cond delay="indefinite"/>
                      </p:stCondLst>
                      <p:childTnLst>
                        <p:par>
                          <p:cTn id="32" fill="hold">
                            <p:stCondLst>
                              <p:cond delay="0"/>
                            </p:stCondLst>
                            <p:childTnLst>
                              <p:par>
                                <p:cTn id="33" presetID="14" presetClass="entr" presetSubtype="10" fill="hold" nodeType="clickEffect">
                                  <p:stCondLst>
                                    <p:cond delay="0"/>
                                  </p:stCondLst>
                                  <p:childTnLst>
                                    <p:set>
                                      <p:cBhvr>
                                        <p:cTn id="34" dur="1" fill="hold">
                                          <p:stCondLst>
                                            <p:cond delay="0"/>
                                          </p:stCondLst>
                                        </p:cTn>
                                        <p:tgtEl>
                                          <p:spTgt spid="25">
                                            <p:txEl>
                                              <p:pRg st="3" end="3"/>
                                            </p:txEl>
                                          </p:spTgt>
                                        </p:tgtEl>
                                        <p:attrNameLst>
                                          <p:attrName>style.visibility</p:attrName>
                                        </p:attrNameLst>
                                      </p:cBhvr>
                                      <p:to>
                                        <p:strVal val="visible"/>
                                      </p:to>
                                    </p:set>
                                    <p:animEffect transition="in" filter="randombar(horizontal)">
                                      <p:cBhvr>
                                        <p:cTn id="35" dur="500"/>
                                        <p:tgtEl>
                                          <p:spTgt spid="25">
                                            <p:txEl>
                                              <p:pRg st="3" end="3"/>
                                            </p:txEl>
                                          </p:spTgt>
                                        </p:tgtEl>
                                      </p:cBhvr>
                                    </p:animEffect>
                                  </p:childTnLst>
                                </p:cTn>
                              </p:par>
                            </p:childTnLst>
                          </p:cTn>
                        </p:par>
                      </p:childTnLst>
                    </p:cTn>
                  </p:par>
                  <p:par>
                    <p:cTn id="36" fill="hold">
                      <p:stCondLst>
                        <p:cond delay="indefinite"/>
                      </p:stCondLst>
                      <p:childTnLst>
                        <p:par>
                          <p:cTn id="37" fill="hold">
                            <p:stCondLst>
                              <p:cond delay="0"/>
                            </p:stCondLst>
                            <p:childTnLst>
                              <p:par>
                                <p:cTn id="38" presetID="14" presetClass="entr" presetSubtype="10" fill="hold" nodeType="clickEffect">
                                  <p:stCondLst>
                                    <p:cond delay="0"/>
                                  </p:stCondLst>
                                  <p:childTnLst>
                                    <p:set>
                                      <p:cBhvr>
                                        <p:cTn id="39" dur="1" fill="hold">
                                          <p:stCondLst>
                                            <p:cond delay="0"/>
                                          </p:stCondLst>
                                        </p:cTn>
                                        <p:tgtEl>
                                          <p:spTgt spid="6"/>
                                        </p:tgtEl>
                                        <p:attrNameLst>
                                          <p:attrName>style.visibility</p:attrName>
                                        </p:attrNameLst>
                                      </p:cBhvr>
                                      <p:to>
                                        <p:strVal val="visible"/>
                                      </p:to>
                                    </p:set>
                                    <p:animEffect transition="in" filter="randombar(horizontal)">
                                      <p:cBhvr>
                                        <p:cTn id="40" dur="500"/>
                                        <p:tgtEl>
                                          <p:spTgt spid="6"/>
                                        </p:tgtEl>
                                      </p:cBhvr>
                                    </p:animEffect>
                                  </p:childTnLst>
                                </p:cTn>
                              </p:par>
                            </p:childTnLst>
                          </p:cTn>
                        </p:par>
                      </p:childTnLst>
                    </p:cTn>
                  </p:par>
                  <p:par>
                    <p:cTn id="41" fill="hold">
                      <p:stCondLst>
                        <p:cond delay="indefinite"/>
                      </p:stCondLst>
                      <p:childTnLst>
                        <p:par>
                          <p:cTn id="42" fill="hold">
                            <p:stCondLst>
                              <p:cond delay="0"/>
                            </p:stCondLst>
                            <p:childTnLst>
                              <p:par>
                                <p:cTn id="43" presetID="14" presetClass="entr" presetSubtype="10" fill="hold" nodeType="clickEffect">
                                  <p:stCondLst>
                                    <p:cond delay="0"/>
                                  </p:stCondLst>
                                  <p:childTnLst>
                                    <p:set>
                                      <p:cBhvr>
                                        <p:cTn id="44" dur="1" fill="hold">
                                          <p:stCondLst>
                                            <p:cond delay="0"/>
                                          </p:stCondLst>
                                        </p:cTn>
                                        <p:tgtEl>
                                          <p:spTgt spid="25">
                                            <p:txEl>
                                              <p:pRg st="4" end="4"/>
                                            </p:txEl>
                                          </p:spTgt>
                                        </p:tgtEl>
                                        <p:attrNameLst>
                                          <p:attrName>style.visibility</p:attrName>
                                        </p:attrNameLst>
                                      </p:cBhvr>
                                      <p:to>
                                        <p:strVal val="visible"/>
                                      </p:to>
                                    </p:set>
                                    <p:animEffect transition="in" filter="randombar(horizontal)">
                                      <p:cBhvr>
                                        <p:cTn id="45" dur="500"/>
                                        <p:tgtEl>
                                          <p:spTgt spid="25">
                                            <p:txEl>
                                              <p:pRg st="4" end="4"/>
                                            </p:txEl>
                                          </p:spTgt>
                                        </p:tgtEl>
                                      </p:cBhvr>
                                    </p:animEffect>
                                  </p:childTnLst>
                                </p:cTn>
                              </p:par>
                              <p:par>
                                <p:cTn id="46" presetID="14" presetClass="entr" presetSubtype="10" fill="hold" nodeType="withEffect">
                                  <p:stCondLst>
                                    <p:cond delay="0"/>
                                  </p:stCondLst>
                                  <p:childTnLst>
                                    <p:set>
                                      <p:cBhvr>
                                        <p:cTn id="47" dur="1" fill="hold">
                                          <p:stCondLst>
                                            <p:cond delay="0"/>
                                          </p:stCondLst>
                                        </p:cTn>
                                        <p:tgtEl>
                                          <p:spTgt spid="25">
                                            <p:txEl>
                                              <p:pRg st="5" end="5"/>
                                            </p:txEl>
                                          </p:spTgt>
                                        </p:tgtEl>
                                        <p:attrNameLst>
                                          <p:attrName>style.visibility</p:attrName>
                                        </p:attrNameLst>
                                      </p:cBhvr>
                                      <p:to>
                                        <p:strVal val="visible"/>
                                      </p:to>
                                    </p:set>
                                    <p:animEffect transition="in" filter="randombar(horizontal)">
                                      <p:cBhvr>
                                        <p:cTn id="48" dur="500"/>
                                        <p:tgtEl>
                                          <p:spTgt spid="25">
                                            <p:txEl>
                                              <p:pRg st="5" end="5"/>
                                            </p:txEl>
                                          </p:spTgt>
                                        </p:tgtEl>
                                      </p:cBhvr>
                                    </p:animEffect>
                                  </p:childTnLst>
                                </p:cTn>
                              </p:par>
                              <p:par>
                                <p:cTn id="49" presetID="14" presetClass="entr" presetSubtype="10" fill="hold" nodeType="withEffect">
                                  <p:stCondLst>
                                    <p:cond delay="0"/>
                                  </p:stCondLst>
                                  <p:childTnLst>
                                    <p:set>
                                      <p:cBhvr>
                                        <p:cTn id="50" dur="1" fill="hold">
                                          <p:stCondLst>
                                            <p:cond delay="0"/>
                                          </p:stCondLst>
                                        </p:cTn>
                                        <p:tgtEl>
                                          <p:spTgt spid="25">
                                            <p:txEl>
                                              <p:pRg st="6" end="6"/>
                                            </p:txEl>
                                          </p:spTgt>
                                        </p:tgtEl>
                                        <p:attrNameLst>
                                          <p:attrName>style.visibility</p:attrName>
                                        </p:attrNameLst>
                                      </p:cBhvr>
                                      <p:to>
                                        <p:strVal val="visible"/>
                                      </p:to>
                                    </p:set>
                                    <p:animEffect transition="in" filter="randombar(horizontal)">
                                      <p:cBhvr>
                                        <p:cTn id="51" dur="500"/>
                                        <p:tgtEl>
                                          <p:spTgt spid="25">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80432" y="1866782"/>
            <a:ext cx="11775594" cy="491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indent="-457200" algn="justLow" rtl="1">
              <a:lnSpc>
                <a:spcPts val="5000"/>
              </a:lnSpc>
              <a:buFont typeface="Arial" panose="020B0604020202020204" pitchFamily="34" charset="0"/>
              <a:buChar char="•"/>
            </a:pPr>
            <a:r>
              <a:rPr lang="ar-SA" sz="2800" dirty="0" smtClean="0">
                <a:solidFill>
                  <a:schemeClr val="tx1"/>
                </a:solidFill>
                <a:latin typeface="Alexandria"/>
              </a:rPr>
              <a:t>الميزانية والتمويل:</a:t>
            </a:r>
          </a:p>
          <a:p>
            <a:pPr marL="457200" indent="-457200" algn="justLow" rtl="1">
              <a:lnSpc>
                <a:spcPts val="5000"/>
              </a:lnSpc>
              <a:buFont typeface="Wingdings" panose="05000000000000000000" pitchFamily="2" charset="2"/>
              <a:buChar char="ü"/>
            </a:pPr>
            <a:r>
              <a:rPr lang="ar-SA" sz="2800" dirty="0" smtClean="0">
                <a:solidFill>
                  <a:schemeClr val="tx1"/>
                </a:solidFill>
                <a:latin typeface="Alexandria"/>
              </a:rPr>
              <a:t>إعداد </a:t>
            </a:r>
            <a:r>
              <a:rPr lang="ar-SA" sz="2800" dirty="0">
                <a:solidFill>
                  <a:schemeClr val="tx1"/>
                </a:solidFill>
                <a:latin typeface="Alexandria"/>
              </a:rPr>
              <a:t>الميزانية، ضبط </a:t>
            </a:r>
            <a:r>
              <a:rPr lang="ar-SA" sz="2800" dirty="0" smtClean="0">
                <a:solidFill>
                  <a:schemeClr val="tx1"/>
                </a:solidFill>
                <a:latin typeface="Alexandria"/>
              </a:rPr>
              <a:t>التكاليف.</a:t>
            </a:r>
          </a:p>
          <a:p>
            <a:pPr marL="457200" indent="-457200" algn="justLow" rtl="1">
              <a:lnSpc>
                <a:spcPts val="5000"/>
              </a:lnSpc>
              <a:buFont typeface="Wingdings" panose="05000000000000000000" pitchFamily="2" charset="2"/>
              <a:buChar char="ü"/>
            </a:pPr>
            <a:r>
              <a:rPr lang="ar-SA" sz="2800" dirty="0" smtClean="0">
                <a:solidFill>
                  <a:schemeClr val="tx1"/>
                </a:solidFill>
                <a:latin typeface="Alexandria"/>
              </a:rPr>
              <a:t>مصادر </a:t>
            </a:r>
            <a:r>
              <a:rPr lang="ar-SA" sz="2800" dirty="0">
                <a:solidFill>
                  <a:schemeClr val="tx1"/>
                </a:solidFill>
                <a:latin typeface="Alexandria"/>
              </a:rPr>
              <a:t>التمويل والرعاية، التقييم المالي </a:t>
            </a:r>
            <a:r>
              <a:rPr lang="ar-SA" sz="2800" dirty="0" smtClean="0">
                <a:solidFill>
                  <a:schemeClr val="tx1"/>
                </a:solidFill>
                <a:latin typeface="Alexandria"/>
              </a:rPr>
              <a:t>للفعالية.</a:t>
            </a:r>
            <a:endParaRPr lang="en-US" sz="2800" dirty="0">
              <a:solidFill>
                <a:schemeClr val="tx1"/>
              </a:solidFill>
              <a:latin typeface="Alexandria"/>
            </a:endParaRPr>
          </a:p>
          <a:p>
            <a:pPr marL="457200" indent="-457200" algn="justLow" rtl="1">
              <a:lnSpc>
                <a:spcPts val="5000"/>
              </a:lnSpc>
              <a:buFont typeface="Arial" panose="020B0604020202020204" pitchFamily="34" charset="0"/>
              <a:buChar char="•"/>
            </a:pPr>
            <a:r>
              <a:rPr lang="ar-SA" sz="2800" dirty="0">
                <a:solidFill>
                  <a:schemeClr val="tx1"/>
                </a:solidFill>
                <a:latin typeface="Alexandria"/>
              </a:rPr>
              <a:t>إدارة الموارد البشرية في </a:t>
            </a:r>
            <a:r>
              <a:rPr lang="ar-SA" sz="2800" dirty="0" smtClean="0">
                <a:solidFill>
                  <a:schemeClr val="tx1"/>
                </a:solidFill>
                <a:latin typeface="Alexandria"/>
              </a:rPr>
              <a:t>الفعاليات:</a:t>
            </a:r>
          </a:p>
          <a:p>
            <a:pPr marL="457200" indent="-457200" algn="justLow" rtl="1">
              <a:lnSpc>
                <a:spcPts val="5000"/>
              </a:lnSpc>
              <a:buFont typeface="Wingdings" panose="05000000000000000000" pitchFamily="2" charset="2"/>
              <a:buChar char="ü"/>
            </a:pPr>
            <a:r>
              <a:rPr lang="ar-SA" sz="2800" dirty="0" smtClean="0">
                <a:solidFill>
                  <a:schemeClr val="tx1"/>
                </a:solidFill>
                <a:latin typeface="Alexandria"/>
              </a:rPr>
              <a:t>فرق </a:t>
            </a:r>
            <a:r>
              <a:rPr lang="ar-SA" sz="2800" dirty="0">
                <a:solidFill>
                  <a:schemeClr val="tx1"/>
                </a:solidFill>
                <a:latin typeface="Alexandria"/>
              </a:rPr>
              <a:t>العمل والمتطوعين، توزيع الأدوار </a:t>
            </a:r>
            <a:r>
              <a:rPr lang="ar-SA" sz="2800" dirty="0" smtClean="0">
                <a:solidFill>
                  <a:schemeClr val="tx1"/>
                </a:solidFill>
                <a:latin typeface="Alexandria"/>
              </a:rPr>
              <a:t>والمسؤوليات.</a:t>
            </a:r>
          </a:p>
          <a:p>
            <a:pPr marL="457200" indent="-457200" algn="justLow" rtl="1">
              <a:lnSpc>
                <a:spcPts val="5000"/>
              </a:lnSpc>
              <a:buFont typeface="Wingdings" panose="05000000000000000000" pitchFamily="2" charset="2"/>
              <a:buChar char="ü"/>
            </a:pPr>
            <a:r>
              <a:rPr lang="ar-SA" sz="2800" dirty="0" smtClean="0">
                <a:solidFill>
                  <a:schemeClr val="tx1"/>
                </a:solidFill>
                <a:latin typeface="Alexandria"/>
              </a:rPr>
              <a:t>القيادة </a:t>
            </a:r>
            <a:r>
              <a:rPr lang="ar-SA" sz="2800" dirty="0">
                <a:solidFill>
                  <a:schemeClr val="tx1"/>
                </a:solidFill>
                <a:latin typeface="Alexandria"/>
              </a:rPr>
              <a:t>والعمل </a:t>
            </a:r>
            <a:r>
              <a:rPr lang="ar-SA" sz="2800" dirty="0" smtClean="0">
                <a:solidFill>
                  <a:schemeClr val="tx1"/>
                </a:solidFill>
                <a:latin typeface="Alexandria"/>
              </a:rPr>
              <a:t>الجماعي.</a:t>
            </a:r>
          </a:p>
          <a:p>
            <a:pPr marL="457200" indent="-457200" algn="justLow" rtl="1">
              <a:lnSpc>
                <a:spcPts val="5000"/>
              </a:lnSpc>
              <a:buFont typeface="Wingdings" panose="05000000000000000000" pitchFamily="2" charset="2"/>
              <a:buChar char="ü"/>
            </a:pPr>
            <a:r>
              <a:rPr lang="ar-SA" sz="2800" dirty="0" smtClean="0">
                <a:solidFill>
                  <a:schemeClr val="tx1"/>
                </a:solidFill>
                <a:latin typeface="Alexandria"/>
              </a:rPr>
              <a:t>إدارة </a:t>
            </a:r>
            <a:r>
              <a:rPr lang="ar-SA" sz="2800" dirty="0">
                <a:solidFill>
                  <a:schemeClr val="tx1"/>
                </a:solidFill>
                <a:latin typeface="Alexandria"/>
              </a:rPr>
              <a:t>الوقت والضغط أثناء </a:t>
            </a:r>
            <a:r>
              <a:rPr lang="ar-SA" sz="2800" dirty="0" smtClean="0">
                <a:solidFill>
                  <a:schemeClr val="tx1"/>
                </a:solidFill>
                <a:latin typeface="Alexandria"/>
              </a:rPr>
              <a:t>الحدث.</a:t>
            </a:r>
            <a:endParaRPr lang="en-US" sz="2800" dirty="0">
              <a:solidFill>
                <a:schemeClr val="tx1"/>
              </a:solidFill>
              <a:latin typeface="Alexandria"/>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Rectangle: Rounded Corners 33"/>
          <p:cNvSpPr/>
          <p:nvPr/>
        </p:nvSpPr>
        <p:spPr>
          <a:xfrm>
            <a:off x="-316208" y="611697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a:solidFill>
                  <a:schemeClr val="bg1"/>
                </a:solidFill>
                <a:latin typeface="Alexandria"/>
              </a:rPr>
              <a:t>Intro Lecture</a:t>
            </a:r>
            <a:endParaRPr lang="en-US" sz="2800" b="1" dirty="0">
              <a:solidFill>
                <a:schemeClr val="bg1"/>
              </a:solidFill>
              <a:latin typeface="Alexandria"/>
              <a:cs typeface="Alexandria" charset="0"/>
            </a:endParaRPr>
          </a:p>
        </p:txBody>
      </p:sp>
      <p:sp>
        <p:nvSpPr>
          <p:cNvPr id="3" name="مستطيل 2"/>
          <p:cNvSpPr/>
          <p:nvPr/>
        </p:nvSpPr>
        <p:spPr>
          <a:xfrm>
            <a:off x="2485572" y="747142"/>
            <a:ext cx="7595119" cy="764184"/>
          </a:xfrm>
          <a:prstGeom prst="rect">
            <a:avLst/>
          </a:prstGeom>
        </p:spPr>
        <p:txBody>
          <a:bodyPr wrap="square">
            <a:spAutoFit/>
          </a:bodyPr>
          <a:lstStyle/>
          <a:p>
            <a:pPr algn="r" rtl="1">
              <a:lnSpc>
                <a:spcPct val="107000"/>
              </a:lnSpc>
              <a:spcAft>
                <a:spcPts val="800"/>
              </a:spcAft>
            </a:pPr>
            <a:r>
              <a:rPr lang="ar-SA" sz="4400" b="1" dirty="0" smtClean="0">
                <a:solidFill>
                  <a:srgbClr val="00AEEF"/>
                </a:solidFill>
                <a:latin typeface="Alexandria"/>
                <a:ea typeface="Calibri" panose="020F0502020204030204" pitchFamily="34" charset="0"/>
              </a:rPr>
              <a:t>موضوعات المقرر: </a:t>
            </a:r>
            <a:r>
              <a:rPr lang="en-US" sz="4000" b="1" dirty="0">
                <a:solidFill>
                  <a:srgbClr val="00AEEF"/>
                </a:solidFill>
                <a:latin typeface="Alexandria"/>
              </a:rPr>
              <a:t>Course Topics</a:t>
            </a:r>
            <a:endParaRPr lang="en-US" sz="4000" b="1" dirty="0">
              <a:solidFill>
                <a:srgbClr val="00AEEF"/>
              </a:solidFill>
              <a:latin typeface="Alexandria"/>
              <a:ea typeface="Calibri" panose="020F0502020204030204" pitchFamily="34" charset="0"/>
              <a:cs typeface="Arial" panose="020B0604020202020204" pitchFamily="34" charset="0"/>
            </a:endParaRPr>
          </a:p>
        </p:txBody>
      </p:sp>
      <p:pic>
        <p:nvPicPr>
          <p:cNvPr id="2" name="صورة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034788" y="1955124"/>
            <a:ext cx="2776077" cy="1759974"/>
          </a:xfrm>
          <a:prstGeom prst="rect">
            <a:avLst/>
          </a:prstGeom>
        </p:spPr>
      </p:pic>
      <p:pic>
        <p:nvPicPr>
          <p:cNvPr id="6" name="صورة 5"/>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01444" y="3797577"/>
            <a:ext cx="2614313" cy="2118851"/>
          </a:xfrm>
          <a:prstGeom prst="rect">
            <a:avLst/>
          </a:prstGeom>
        </p:spPr>
      </p:pic>
    </p:spTree>
    <p:extLst>
      <p:ext uri="{BB962C8B-B14F-4D97-AF65-F5344CB8AC3E}">
        <p14:creationId xmlns:p14="http://schemas.microsoft.com/office/powerpoint/2010/main" val="352964034"/>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nodeType="clickEffect">
                                  <p:stCondLst>
                                    <p:cond delay="0"/>
                                  </p:stCondLst>
                                  <p:childTnLst>
                                    <p:set>
                                      <p:cBhvr>
                                        <p:cTn id="16" dur="1" fill="hold">
                                          <p:stCondLst>
                                            <p:cond delay="0"/>
                                          </p:stCondLst>
                                        </p:cTn>
                                        <p:tgtEl>
                                          <p:spTgt spid="25">
                                            <p:txEl>
                                              <p:pRg st="0" end="0"/>
                                            </p:txEl>
                                          </p:spTgt>
                                        </p:tgtEl>
                                        <p:attrNameLst>
                                          <p:attrName>style.visibility</p:attrName>
                                        </p:attrNameLst>
                                      </p:cBhvr>
                                      <p:to>
                                        <p:strVal val="visible"/>
                                      </p:to>
                                    </p:set>
                                    <p:animEffect transition="in" filter="randombar(horizontal)">
                                      <p:cBhvr>
                                        <p:cTn id="17" dur="500"/>
                                        <p:tgtEl>
                                          <p:spTgt spid="25">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randombar(horizontal)">
                                      <p:cBhvr>
                                        <p:cTn id="22" dur="500"/>
                                        <p:tgtEl>
                                          <p:spTgt spid="2"/>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nodeType="clickEffect">
                                  <p:stCondLst>
                                    <p:cond delay="0"/>
                                  </p:stCondLst>
                                  <p:childTnLst>
                                    <p:set>
                                      <p:cBhvr>
                                        <p:cTn id="26" dur="1" fill="hold">
                                          <p:stCondLst>
                                            <p:cond delay="0"/>
                                          </p:stCondLst>
                                        </p:cTn>
                                        <p:tgtEl>
                                          <p:spTgt spid="25">
                                            <p:txEl>
                                              <p:pRg st="1" end="1"/>
                                            </p:txEl>
                                          </p:spTgt>
                                        </p:tgtEl>
                                        <p:attrNameLst>
                                          <p:attrName>style.visibility</p:attrName>
                                        </p:attrNameLst>
                                      </p:cBhvr>
                                      <p:to>
                                        <p:strVal val="visible"/>
                                      </p:to>
                                    </p:set>
                                    <p:animEffect transition="in" filter="randombar(horizontal)">
                                      <p:cBhvr>
                                        <p:cTn id="27" dur="500"/>
                                        <p:tgtEl>
                                          <p:spTgt spid="25">
                                            <p:txEl>
                                              <p:pRg st="1" end="1"/>
                                            </p:txEl>
                                          </p:spTgt>
                                        </p:tgtEl>
                                      </p:cBhvr>
                                    </p:animEffect>
                                  </p:childTnLst>
                                </p:cTn>
                              </p:par>
                              <p:par>
                                <p:cTn id="28" presetID="14" presetClass="entr" presetSubtype="10" fill="hold" nodeType="withEffect">
                                  <p:stCondLst>
                                    <p:cond delay="0"/>
                                  </p:stCondLst>
                                  <p:childTnLst>
                                    <p:set>
                                      <p:cBhvr>
                                        <p:cTn id="29" dur="1" fill="hold">
                                          <p:stCondLst>
                                            <p:cond delay="0"/>
                                          </p:stCondLst>
                                        </p:cTn>
                                        <p:tgtEl>
                                          <p:spTgt spid="25">
                                            <p:txEl>
                                              <p:pRg st="2" end="2"/>
                                            </p:txEl>
                                          </p:spTgt>
                                        </p:tgtEl>
                                        <p:attrNameLst>
                                          <p:attrName>style.visibility</p:attrName>
                                        </p:attrNameLst>
                                      </p:cBhvr>
                                      <p:to>
                                        <p:strVal val="visible"/>
                                      </p:to>
                                    </p:set>
                                    <p:animEffect transition="in" filter="randombar(horizontal)">
                                      <p:cBhvr>
                                        <p:cTn id="30" dur="500"/>
                                        <p:tgtEl>
                                          <p:spTgt spid="25">
                                            <p:txEl>
                                              <p:pRg st="2" end="2"/>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14" presetClass="entr" presetSubtype="10" fill="hold" nodeType="clickEffect">
                                  <p:stCondLst>
                                    <p:cond delay="0"/>
                                  </p:stCondLst>
                                  <p:childTnLst>
                                    <p:set>
                                      <p:cBhvr>
                                        <p:cTn id="34" dur="1" fill="hold">
                                          <p:stCondLst>
                                            <p:cond delay="0"/>
                                          </p:stCondLst>
                                        </p:cTn>
                                        <p:tgtEl>
                                          <p:spTgt spid="25">
                                            <p:txEl>
                                              <p:pRg st="3" end="3"/>
                                            </p:txEl>
                                          </p:spTgt>
                                        </p:tgtEl>
                                        <p:attrNameLst>
                                          <p:attrName>style.visibility</p:attrName>
                                        </p:attrNameLst>
                                      </p:cBhvr>
                                      <p:to>
                                        <p:strVal val="visible"/>
                                      </p:to>
                                    </p:set>
                                    <p:animEffect transition="in" filter="randombar(horizontal)">
                                      <p:cBhvr>
                                        <p:cTn id="35" dur="500"/>
                                        <p:tgtEl>
                                          <p:spTgt spid="25">
                                            <p:txEl>
                                              <p:pRg st="3" end="3"/>
                                            </p:txEl>
                                          </p:spTgt>
                                        </p:tgtEl>
                                      </p:cBhvr>
                                    </p:animEffect>
                                  </p:childTnLst>
                                </p:cTn>
                              </p:par>
                            </p:childTnLst>
                          </p:cTn>
                        </p:par>
                      </p:childTnLst>
                    </p:cTn>
                  </p:par>
                  <p:par>
                    <p:cTn id="36" fill="hold">
                      <p:stCondLst>
                        <p:cond delay="indefinite"/>
                      </p:stCondLst>
                      <p:childTnLst>
                        <p:par>
                          <p:cTn id="37" fill="hold">
                            <p:stCondLst>
                              <p:cond delay="0"/>
                            </p:stCondLst>
                            <p:childTnLst>
                              <p:par>
                                <p:cTn id="38" presetID="14" presetClass="entr" presetSubtype="10" fill="hold" nodeType="clickEffect">
                                  <p:stCondLst>
                                    <p:cond delay="0"/>
                                  </p:stCondLst>
                                  <p:childTnLst>
                                    <p:set>
                                      <p:cBhvr>
                                        <p:cTn id="39" dur="1" fill="hold">
                                          <p:stCondLst>
                                            <p:cond delay="0"/>
                                          </p:stCondLst>
                                        </p:cTn>
                                        <p:tgtEl>
                                          <p:spTgt spid="6"/>
                                        </p:tgtEl>
                                        <p:attrNameLst>
                                          <p:attrName>style.visibility</p:attrName>
                                        </p:attrNameLst>
                                      </p:cBhvr>
                                      <p:to>
                                        <p:strVal val="visible"/>
                                      </p:to>
                                    </p:set>
                                    <p:animEffect transition="in" filter="randombar(horizontal)">
                                      <p:cBhvr>
                                        <p:cTn id="40" dur="500"/>
                                        <p:tgtEl>
                                          <p:spTgt spid="6"/>
                                        </p:tgtEl>
                                      </p:cBhvr>
                                    </p:animEffect>
                                  </p:childTnLst>
                                </p:cTn>
                              </p:par>
                            </p:childTnLst>
                          </p:cTn>
                        </p:par>
                      </p:childTnLst>
                    </p:cTn>
                  </p:par>
                  <p:par>
                    <p:cTn id="41" fill="hold">
                      <p:stCondLst>
                        <p:cond delay="indefinite"/>
                      </p:stCondLst>
                      <p:childTnLst>
                        <p:par>
                          <p:cTn id="42" fill="hold">
                            <p:stCondLst>
                              <p:cond delay="0"/>
                            </p:stCondLst>
                            <p:childTnLst>
                              <p:par>
                                <p:cTn id="43" presetID="14" presetClass="entr" presetSubtype="10" fill="hold" nodeType="clickEffect">
                                  <p:stCondLst>
                                    <p:cond delay="0"/>
                                  </p:stCondLst>
                                  <p:childTnLst>
                                    <p:set>
                                      <p:cBhvr>
                                        <p:cTn id="44" dur="1" fill="hold">
                                          <p:stCondLst>
                                            <p:cond delay="0"/>
                                          </p:stCondLst>
                                        </p:cTn>
                                        <p:tgtEl>
                                          <p:spTgt spid="25">
                                            <p:txEl>
                                              <p:pRg st="4" end="4"/>
                                            </p:txEl>
                                          </p:spTgt>
                                        </p:tgtEl>
                                        <p:attrNameLst>
                                          <p:attrName>style.visibility</p:attrName>
                                        </p:attrNameLst>
                                      </p:cBhvr>
                                      <p:to>
                                        <p:strVal val="visible"/>
                                      </p:to>
                                    </p:set>
                                    <p:animEffect transition="in" filter="randombar(horizontal)">
                                      <p:cBhvr>
                                        <p:cTn id="45" dur="500"/>
                                        <p:tgtEl>
                                          <p:spTgt spid="25">
                                            <p:txEl>
                                              <p:pRg st="4" end="4"/>
                                            </p:txEl>
                                          </p:spTgt>
                                        </p:tgtEl>
                                      </p:cBhvr>
                                    </p:animEffect>
                                  </p:childTnLst>
                                </p:cTn>
                              </p:par>
                              <p:par>
                                <p:cTn id="46" presetID="14" presetClass="entr" presetSubtype="10" fill="hold" nodeType="withEffect">
                                  <p:stCondLst>
                                    <p:cond delay="0"/>
                                  </p:stCondLst>
                                  <p:childTnLst>
                                    <p:set>
                                      <p:cBhvr>
                                        <p:cTn id="47" dur="1" fill="hold">
                                          <p:stCondLst>
                                            <p:cond delay="0"/>
                                          </p:stCondLst>
                                        </p:cTn>
                                        <p:tgtEl>
                                          <p:spTgt spid="25">
                                            <p:txEl>
                                              <p:pRg st="5" end="5"/>
                                            </p:txEl>
                                          </p:spTgt>
                                        </p:tgtEl>
                                        <p:attrNameLst>
                                          <p:attrName>style.visibility</p:attrName>
                                        </p:attrNameLst>
                                      </p:cBhvr>
                                      <p:to>
                                        <p:strVal val="visible"/>
                                      </p:to>
                                    </p:set>
                                    <p:animEffect transition="in" filter="randombar(horizontal)">
                                      <p:cBhvr>
                                        <p:cTn id="48" dur="500"/>
                                        <p:tgtEl>
                                          <p:spTgt spid="25">
                                            <p:txEl>
                                              <p:pRg st="5" end="5"/>
                                            </p:txEl>
                                          </p:spTgt>
                                        </p:tgtEl>
                                      </p:cBhvr>
                                    </p:animEffect>
                                  </p:childTnLst>
                                </p:cTn>
                              </p:par>
                              <p:par>
                                <p:cTn id="49" presetID="14" presetClass="entr" presetSubtype="10" fill="hold" nodeType="withEffect">
                                  <p:stCondLst>
                                    <p:cond delay="0"/>
                                  </p:stCondLst>
                                  <p:childTnLst>
                                    <p:set>
                                      <p:cBhvr>
                                        <p:cTn id="50" dur="1" fill="hold">
                                          <p:stCondLst>
                                            <p:cond delay="0"/>
                                          </p:stCondLst>
                                        </p:cTn>
                                        <p:tgtEl>
                                          <p:spTgt spid="25">
                                            <p:txEl>
                                              <p:pRg st="6" end="6"/>
                                            </p:txEl>
                                          </p:spTgt>
                                        </p:tgtEl>
                                        <p:attrNameLst>
                                          <p:attrName>style.visibility</p:attrName>
                                        </p:attrNameLst>
                                      </p:cBhvr>
                                      <p:to>
                                        <p:strVal val="visible"/>
                                      </p:to>
                                    </p:set>
                                    <p:animEffect transition="in" filter="randombar(horizontal)">
                                      <p:cBhvr>
                                        <p:cTn id="51" dur="500"/>
                                        <p:tgtEl>
                                          <p:spTgt spid="25">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80431" y="1866782"/>
            <a:ext cx="11687103" cy="490764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indent="-457200" algn="justLow" rtl="1">
              <a:lnSpc>
                <a:spcPts val="5000"/>
              </a:lnSpc>
              <a:buFont typeface="Arial" panose="020B0604020202020204" pitchFamily="34" charset="0"/>
              <a:buChar char="•"/>
            </a:pPr>
            <a:r>
              <a:rPr lang="ar-SA" sz="2800" dirty="0" smtClean="0">
                <a:solidFill>
                  <a:schemeClr val="tx1"/>
                </a:solidFill>
                <a:latin typeface="Alexandria"/>
              </a:rPr>
              <a:t>التسويق </a:t>
            </a:r>
            <a:r>
              <a:rPr lang="ar-SA" sz="2800" dirty="0">
                <a:solidFill>
                  <a:schemeClr val="tx1"/>
                </a:solidFill>
                <a:latin typeface="Alexandria"/>
              </a:rPr>
              <a:t>والترويج </a:t>
            </a:r>
            <a:r>
              <a:rPr lang="ar-SA" sz="2800" dirty="0" smtClean="0">
                <a:solidFill>
                  <a:schemeClr val="tx1"/>
                </a:solidFill>
                <a:latin typeface="Alexandria"/>
              </a:rPr>
              <a:t>للفعاليات:</a:t>
            </a:r>
          </a:p>
          <a:p>
            <a:pPr marL="457200" indent="-457200" algn="justLow" rtl="1">
              <a:lnSpc>
                <a:spcPts val="5000"/>
              </a:lnSpc>
              <a:buFont typeface="Wingdings" panose="05000000000000000000" pitchFamily="2" charset="2"/>
              <a:buChar char="ü"/>
            </a:pPr>
            <a:r>
              <a:rPr lang="ar-SA" sz="2800" dirty="0" smtClean="0">
                <a:solidFill>
                  <a:schemeClr val="tx1"/>
                </a:solidFill>
                <a:latin typeface="Alexandria"/>
              </a:rPr>
              <a:t>استراتيجيات </a:t>
            </a:r>
            <a:r>
              <a:rPr lang="ar-SA" sz="2800" dirty="0">
                <a:solidFill>
                  <a:schemeClr val="tx1"/>
                </a:solidFill>
                <a:latin typeface="Alexandria"/>
              </a:rPr>
              <a:t>التسويق قبل وأثناء وبعد </a:t>
            </a:r>
            <a:r>
              <a:rPr lang="ar-SA" sz="2800" dirty="0" smtClean="0">
                <a:solidFill>
                  <a:schemeClr val="tx1"/>
                </a:solidFill>
                <a:latin typeface="Alexandria"/>
              </a:rPr>
              <a:t>الفعالية.</a:t>
            </a:r>
          </a:p>
          <a:p>
            <a:pPr marL="457200" indent="-457200" algn="justLow" rtl="1">
              <a:lnSpc>
                <a:spcPts val="5000"/>
              </a:lnSpc>
              <a:buFont typeface="Wingdings" panose="05000000000000000000" pitchFamily="2" charset="2"/>
              <a:buChar char="ü"/>
            </a:pPr>
            <a:r>
              <a:rPr lang="ar-SA" sz="2800" dirty="0" smtClean="0">
                <a:solidFill>
                  <a:schemeClr val="tx1"/>
                </a:solidFill>
                <a:latin typeface="Alexandria"/>
              </a:rPr>
              <a:t>استخدام </a:t>
            </a:r>
            <a:r>
              <a:rPr lang="ar-SA" sz="2800" dirty="0">
                <a:solidFill>
                  <a:schemeClr val="tx1"/>
                </a:solidFill>
                <a:latin typeface="Alexandria"/>
              </a:rPr>
              <a:t>وسائل الإعلام ووسائل التواصل </a:t>
            </a:r>
            <a:r>
              <a:rPr lang="ar-SA" sz="2800" dirty="0" smtClean="0">
                <a:solidFill>
                  <a:schemeClr val="tx1"/>
                </a:solidFill>
                <a:latin typeface="Alexandria"/>
              </a:rPr>
              <a:t>الاجتماعي.</a:t>
            </a:r>
          </a:p>
          <a:p>
            <a:pPr marL="457200" indent="-457200" algn="justLow" rtl="1">
              <a:lnSpc>
                <a:spcPts val="5000"/>
              </a:lnSpc>
              <a:buFont typeface="Wingdings" panose="05000000000000000000" pitchFamily="2" charset="2"/>
              <a:buChar char="ü"/>
            </a:pPr>
            <a:r>
              <a:rPr lang="ar-SA" sz="2800" dirty="0" err="1" smtClean="0">
                <a:solidFill>
                  <a:schemeClr val="tx1"/>
                </a:solidFill>
                <a:latin typeface="Alexandria"/>
              </a:rPr>
              <a:t>الرعايات</a:t>
            </a:r>
            <a:r>
              <a:rPr lang="ar-SA" sz="2800" dirty="0" smtClean="0">
                <a:solidFill>
                  <a:schemeClr val="tx1"/>
                </a:solidFill>
                <a:latin typeface="Alexandria"/>
              </a:rPr>
              <a:t> والشراكات.</a:t>
            </a:r>
          </a:p>
          <a:p>
            <a:pPr marL="457200" indent="-457200" algn="justLow" rtl="1">
              <a:lnSpc>
                <a:spcPts val="5000"/>
              </a:lnSpc>
              <a:buFont typeface="Wingdings" panose="05000000000000000000" pitchFamily="2" charset="2"/>
              <a:buChar char="ü"/>
            </a:pPr>
            <a:r>
              <a:rPr lang="ar-SA" sz="2800" dirty="0" smtClean="0">
                <a:solidFill>
                  <a:schemeClr val="tx1"/>
                </a:solidFill>
                <a:latin typeface="Alexandria"/>
              </a:rPr>
              <a:t>العلاقات الإعلامية.</a:t>
            </a:r>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Rectangle: Rounded Corners 33"/>
          <p:cNvSpPr/>
          <p:nvPr/>
        </p:nvSpPr>
        <p:spPr>
          <a:xfrm>
            <a:off x="-316208" y="611697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a:solidFill>
                  <a:schemeClr val="bg1"/>
                </a:solidFill>
                <a:latin typeface="Alexandria"/>
              </a:rPr>
              <a:t>Intro Lecture</a:t>
            </a:r>
            <a:endParaRPr lang="en-US" sz="2800" b="1" dirty="0">
              <a:solidFill>
                <a:schemeClr val="bg1"/>
              </a:solidFill>
              <a:latin typeface="Alexandria"/>
              <a:cs typeface="Alexandria" charset="0"/>
            </a:endParaRPr>
          </a:p>
        </p:txBody>
      </p:sp>
      <p:sp>
        <p:nvSpPr>
          <p:cNvPr id="3" name="مستطيل 2"/>
          <p:cNvSpPr/>
          <p:nvPr/>
        </p:nvSpPr>
        <p:spPr>
          <a:xfrm>
            <a:off x="2354294" y="824608"/>
            <a:ext cx="7595119" cy="764184"/>
          </a:xfrm>
          <a:prstGeom prst="rect">
            <a:avLst/>
          </a:prstGeom>
        </p:spPr>
        <p:txBody>
          <a:bodyPr wrap="square">
            <a:spAutoFit/>
          </a:bodyPr>
          <a:lstStyle/>
          <a:p>
            <a:pPr algn="r" rtl="1">
              <a:lnSpc>
                <a:spcPct val="107000"/>
              </a:lnSpc>
              <a:spcAft>
                <a:spcPts val="800"/>
              </a:spcAft>
            </a:pPr>
            <a:r>
              <a:rPr lang="ar-SA" sz="4400" b="1" dirty="0" smtClean="0">
                <a:solidFill>
                  <a:srgbClr val="00AEEF"/>
                </a:solidFill>
                <a:latin typeface="Alexandria"/>
                <a:ea typeface="Calibri" panose="020F0502020204030204" pitchFamily="34" charset="0"/>
              </a:rPr>
              <a:t>موضوعات المقرر: </a:t>
            </a:r>
            <a:r>
              <a:rPr lang="en-US" sz="4000" b="1" dirty="0">
                <a:solidFill>
                  <a:srgbClr val="00AEEF"/>
                </a:solidFill>
                <a:latin typeface="Alexandria"/>
              </a:rPr>
              <a:t>Course Topics</a:t>
            </a:r>
            <a:endParaRPr lang="en-US" sz="4000" b="1" dirty="0">
              <a:solidFill>
                <a:srgbClr val="00AEEF"/>
              </a:solidFill>
              <a:latin typeface="Alexandria"/>
              <a:ea typeface="Calibri" panose="020F0502020204030204" pitchFamily="34" charset="0"/>
              <a:cs typeface="Arial" panose="020B0604020202020204" pitchFamily="34" charset="0"/>
            </a:endParaRPr>
          </a:p>
        </p:txBody>
      </p:sp>
      <p:pic>
        <p:nvPicPr>
          <p:cNvPr id="2" name="صورة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14138" y="2050990"/>
            <a:ext cx="3087022" cy="2449884"/>
          </a:xfrm>
          <a:prstGeom prst="rect">
            <a:avLst/>
          </a:prstGeom>
        </p:spPr>
      </p:pic>
      <p:pic>
        <p:nvPicPr>
          <p:cNvPr id="6" name="صورة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392129" y="4586350"/>
            <a:ext cx="3913239" cy="1952530"/>
          </a:xfrm>
          <a:prstGeom prst="rect">
            <a:avLst/>
          </a:prstGeom>
        </p:spPr>
      </p:pic>
    </p:spTree>
    <p:extLst>
      <p:ext uri="{BB962C8B-B14F-4D97-AF65-F5344CB8AC3E}">
        <p14:creationId xmlns:p14="http://schemas.microsoft.com/office/powerpoint/2010/main" val="3341527605"/>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nodeType="clickEffect">
                                  <p:stCondLst>
                                    <p:cond delay="0"/>
                                  </p:stCondLst>
                                  <p:childTnLst>
                                    <p:set>
                                      <p:cBhvr>
                                        <p:cTn id="16" dur="1" fill="hold">
                                          <p:stCondLst>
                                            <p:cond delay="0"/>
                                          </p:stCondLst>
                                        </p:cTn>
                                        <p:tgtEl>
                                          <p:spTgt spid="25">
                                            <p:txEl>
                                              <p:pRg st="0" end="0"/>
                                            </p:txEl>
                                          </p:spTgt>
                                        </p:tgtEl>
                                        <p:attrNameLst>
                                          <p:attrName>style.visibility</p:attrName>
                                        </p:attrNameLst>
                                      </p:cBhvr>
                                      <p:to>
                                        <p:strVal val="visible"/>
                                      </p:to>
                                    </p:set>
                                    <p:animEffect transition="in" filter="randombar(horizontal)">
                                      <p:cBhvr>
                                        <p:cTn id="17" dur="500"/>
                                        <p:tgtEl>
                                          <p:spTgt spid="25">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randombar(horizontal)">
                                      <p:cBhvr>
                                        <p:cTn id="22" dur="500"/>
                                        <p:tgtEl>
                                          <p:spTgt spid="2"/>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nodeType="clickEffect">
                                  <p:stCondLst>
                                    <p:cond delay="0"/>
                                  </p:stCondLst>
                                  <p:childTnLst>
                                    <p:set>
                                      <p:cBhvr>
                                        <p:cTn id="26" dur="1" fill="hold">
                                          <p:stCondLst>
                                            <p:cond delay="0"/>
                                          </p:stCondLst>
                                        </p:cTn>
                                        <p:tgtEl>
                                          <p:spTgt spid="25">
                                            <p:txEl>
                                              <p:pRg st="1" end="1"/>
                                            </p:txEl>
                                          </p:spTgt>
                                        </p:tgtEl>
                                        <p:attrNameLst>
                                          <p:attrName>style.visibility</p:attrName>
                                        </p:attrNameLst>
                                      </p:cBhvr>
                                      <p:to>
                                        <p:strVal val="visible"/>
                                      </p:to>
                                    </p:set>
                                    <p:animEffect transition="in" filter="randombar(horizontal)">
                                      <p:cBhvr>
                                        <p:cTn id="27" dur="500"/>
                                        <p:tgtEl>
                                          <p:spTgt spid="25">
                                            <p:txEl>
                                              <p:pRg st="1" end="1"/>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nodeType="clickEffect">
                                  <p:stCondLst>
                                    <p:cond delay="0"/>
                                  </p:stCondLst>
                                  <p:childTnLst>
                                    <p:set>
                                      <p:cBhvr>
                                        <p:cTn id="31" dur="1" fill="hold">
                                          <p:stCondLst>
                                            <p:cond delay="0"/>
                                          </p:stCondLst>
                                        </p:cTn>
                                        <p:tgtEl>
                                          <p:spTgt spid="25">
                                            <p:txEl>
                                              <p:pRg st="2" end="2"/>
                                            </p:txEl>
                                          </p:spTgt>
                                        </p:tgtEl>
                                        <p:attrNameLst>
                                          <p:attrName>style.visibility</p:attrName>
                                        </p:attrNameLst>
                                      </p:cBhvr>
                                      <p:to>
                                        <p:strVal val="visible"/>
                                      </p:to>
                                    </p:set>
                                    <p:animEffect transition="in" filter="randombar(horizontal)">
                                      <p:cBhvr>
                                        <p:cTn id="32" dur="500"/>
                                        <p:tgtEl>
                                          <p:spTgt spid="25">
                                            <p:txEl>
                                              <p:pRg st="2" end="2"/>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nodeType="clickEffect">
                                  <p:stCondLst>
                                    <p:cond delay="0"/>
                                  </p:stCondLst>
                                  <p:childTnLst>
                                    <p:set>
                                      <p:cBhvr>
                                        <p:cTn id="36" dur="1" fill="hold">
                                          <p:stCondLst>
                                            <p:cond delay="0"/>
                                          </p:stCondLst>
                                        </p:cTn>
                                        <p:tgtEl>
                                          <p:spTgt spid="6"/>
                                        </p:tgtEl>
                                        <p:attrNameLst>
                                          <p:attrName>style.visibility</p:attrName>
                                        </p:attrNameLst>
                                      </p:cBhvr>
                                      <p:to>
                                        <p:strVal val="visible"/>
                                      </p:to>
                                    </p:set>
                                    <p:animEffect transition="in" filter="randombar(horizontal)">
                                      <p:cBhvr>
                                        <p:cTn id="37" dur="500"/>
                                        <p:tgtEl>
                                          <p:spTgt spid="6"/>
                                        </p:tgtEl>
                                      </p:cBhvr>
                                    </p:animEffect>
                                  </p:childTnLst>
                                </p:cTn>
                              </p:par>
                            </p:childTnLst>
                          </p:cTn>
                        </p:par>
                      </p:childTnLst>
                    </p:cTn>
                  </p:par>
                  <p:par>
                    <p:cTn id="38" fill="hold">
                      <p:stCondLst>
                        <p:cond delay="indefinite"/>
                      </p:stCondLst>
                      <p:childTnLst>
                        <p:par>
                          <p:cTn id="39" fill="hold">
                            <p:stCondLst>
                              <p:cond delay="0"/>
                            </p:stCondLst>
                            <p:childTnLst>
                              <p:par>
                                <p:cTn id="40" presetID="14" presetClass="entr" presetSubtype="10" fill="hold" nodeType="clickEffect">
                                  <p:stCondLst>
                                    <p:cond delay="0"/>
                                  </p:stCondLst>
                                  <p:childTnLst>
                                    <p:set>
                                      <p:cBhvr>
                                        <p:cTn id="41" dur="1" fill="hold">
                                          <p:stCondLst>
                                            <p:cond delay="0"/>
                                          </p:stCondLst>
                                        </p:cTn>
                                        <p:tgtEl>
                                          <p:spTgt spid="25">
                                            <p:txEl>
                                              <p:pRg st="3" end="3"/>
                                            </p:txEl>
                                          </p:spTgt>
                                        </p:tgtEl>
                                        <p:attrNameLst>
                                          <p:attrName>style.visibility</p:attrName>
                                        </p:attrNameLst>
                                      </p:cBhvr>
                                      <p:to>
                                        <p:strVal val="visible"/>
                                      </p:to>
                                    </p:set>
                                    <p:animEffect transition="in" filter="randombar(horizontal)">
                                      <p:cBhvr>
                                        <p:cTn id="42" dur="500"/>
                                        <p:tgtEl>
                                          <p:spTgt spid="25">
                                            <p:txEl>
                                              <p:pRg st="3" end="3"/>
                                            </p:txEl>
                                          </p:spTgt>
                                        </p:tgtEl>
                                      </p:cBhvr>
                                    </p:animEffect>
                                  </p:childTnLst>
                                </p:cTn>
                              </p:par>
                              <p:par>
                                <p:cTn id="43" presetID="14" presetClass="entr" presetSubtype="10" fill="hold" nodeType="withEffect">
                                  <p:stCondLst>
                                    <p:cond delay="0"/>
                                  </p:stCondLst>
                                  <p:childTnLst>
                                    <p:set>
                                      <p:cBhvr>
                                        <p:cTn id="44" dur="1" fill="hold">
                                          <p:stCondLst>
                                            <p:cond delay="0"/>
                                          </p:stCondLst>
                                        </p:cTn>
                                        <p:tgtEl>
                                          <p:spTgt spid="25">
                                            <p:txEl>
                                              <p:pRg st="4" end="4"/>
                                            </p:txEl>
                                          </p:spTgt>
                                        </p:tgtEl>
                                        <p:attrNameLst>
                                          <p:attrName>style.visibility</p:attrName>
                                        </p:attrNameLst>
                                      </p:cBhvr>
                                      <p:to>
                                        <p:strVal val="visible"/>
                                      </p:to>
                                    </p:set>
                                    <p:animEffect transition="in" filter="randombar(horizontal)">
                                      <p:cBhvr>
                                        <p:cTn id="45" dur="500"/>
                                        <p:tgtEl>
                                          <p:spTgt spid="25">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268922" y="1673052"/>
            <a:ext cx="11775594" cy="49912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indent="-457200" algn="justLow" rtl="1">
              <a:lnSpc>
                <a:spcPts val="5000"/>
              </a:lnSpc>
              <a:buFont typeface="Arial" panose="020B0604020202020204" pitchFamily="34" charset="0"/>
              <a:buChar char="•"/>
            </a:pPr>
            <a:r>
              <a:rPr lang="ar-SA" sz="2800" dirty="0" smtClean="0">
                <a:solidFill>
                  <a:schemeClr val="tx1"/>
                </a:solidFill>
                <a:latin typeface="Alexandria"/>
              </a:rPr>
              <a:t>إدارة المخاطر والأزمات:</a:t>
            </a:r>
          </a:p>
          <a:p>
            <a:pPr marL="457200" indent="-457200" algn="justLow" rtl="1">
              <a:lnSpc>
                <a:spcPts val="5000"/>
              </a:lnSpc>
              <a:buFont typeface="Wingdings" panose="05000000000000000000" pitchFamily="2" charset="2"/>
              <a:buChar char="ü"/>
            </a:pPr>
            <a:r>
              <a:rPr lang="ar-SA" sz="2800" dirty="0" smtClean="0">
                <a:solidFill>
                  <a:schemeClr val="tx1"/>
                </a:solidFill>
                <a:latin typeface="Alexandria"/>
              </a:rPr>
              <a:t>تحديد المخاطر المحتملة، خطط الطوارئ.</a:t>
            </a:r>
          </a:p>
          <a:p>
            <a:pPr marL="457200" indent="-457200" algn="justLow" rtl="1">
              <a:lnSpc>
                <a:spcPts val="5000"/>
              </a:lnSpc>
              <a:buFont typeface="Wingdings" panose="05000000000000000000" pitchFamily="2" charset="2"/>
              <a:buChar char="ü"/>
            </a:pPr>
            <a:r>
              <a:rPr lang="ar-SA" sz="2800" dirty="0" smtClean="0">
                <a:solidFill>
                  <a:schemeClr val="tx1"/>
                </a:solidFill>
                <a:latin typeface="Alexandria"/>
              </a:rPr>
              <a:t>السلامة والأمن، إدارة الأزمات أثناء الفعالية.</a:t>
            </a:r>
            <a:endParaRPr lang="en-US" sz="2800" dirty="0" smtClean="0">
              <a:solidFill>
                <a:schemeClr val="tx1"/>
              </a:solidFill>
              <a:latin typeface="Alexandria"/>
            </a:endParaRPr>
          </a:p>
          <a:p>
            <a:pPr marL="457200" indent="-457200" algn="justLow" rtl="1">
              <a:lnSpc>
                <a:spcPts val="5000"/>
              </a:lnSpc>
              <a:buFont typeface="Arial" panose="020B0604020202020204" pitchFamily="34" charset="0"/>
              <a:buChar char="•"/>
            </a:pPr>
            <a:r>
              <a:rPr lang="ar-SA" sz="2800" dirty="0" smtClean="0">
                <a:solidFill>
                  <a:schemeClr val="tx1"/>
                </a:solidFill>
                <a:latin typeface="Alexandria"/>
              </a:rPr>
              <a:t>تقييم الفعاليات وقياس الأثر:</a:t>
            </a:r>
          </a:p>
          <a:p>
            <a:pPr marL="457200" indent="-457200" algn="justLow" rtl="1">
              <a:lnSpc>
                <a:spcPts val="5000"/>
              </a:lnSpc>
              <a:buFont typeface="Wingdings" panose="05000000000000000000" pitchFamily="2" charset="2"/>
              <a:buChar char="ü"/>
            </a:pPr>
            <a:r>
              <a:rPr lang="ar-SA" sz="2800" dirty="0" smtClean="0">
                <a:solidFill>
                  <a:schemeClr val="tx1"/>
                </a:solidFill>
                <a:latin typeface="Alexandria"/>
              </a:rPr>
              <a:t>مؤشرات نجاح الفعالية، رضا الحضور.</a:t>
            </a:r>
          </a:p>
          <a:p>
            <a:pPr marL="457200" indent="-457200" algn="justLow" rtl="1">
              <a:lnSpc>
                <a:spcPts val="5000"/>
              </a:lnSpc>
              <a:buFont typeface="Wingdings" panose="05000000000000000000" pitchFamily="2" charset="2"/>
              <a:buChar char="ü"/>
            </a:pPr>
            <a:r>
              <a:rPr lang="ar-SA" sz="2800" dirty="0" smtClean="0">
                <a:solidFill>
                  <a:schemeClr val="tx1"/>
                </a:solidFill>
                <a:latin typeface="Alexandria"/>
              </a:rPr>
              <a:t>التغطية </a:t>
            </a:r>
            <a:r>
              <a:rPr lang="ar-SA" sz="2800" dirty="0">
                <a:solidFill>
                  <a:schemeClr val="tx1"/>
                </a:solidFill>
                <a:latin typeface="Alexandria"/>
              </a:rPr>
              <a:t>الإعلامية، الأثر </a:t>
            </a:r>
            <a:r>
              <a:rPr lang="ar-SA" sz="2800" dirty="0" err="1">
                <a:solidFill>
                  <a:schemeClr val="tx1"/>
                </a:solidFill>
                <a:latin typeface="Alexandria"/>
              </a:rPr>
              <a:t>الاتصالي</a:t>
            </a:r>
            <a:r>
              <a:rPr lang="ar-SA" sz="2800" dirty="0">
                <a:solidFill>
                  <a:schemeClr val="tx1"/>
                </a:solidFill>
                <a:latin typeface="Alexandria"/>
              </a:rPr>
              <a:t> </a:t>
            </a:r>
            <a:r>
              <a:rPr lang="ar-SA" sz="2800" dirty="0" smtClean="0">
                <a:solidFill>
                  <a:schemeClr val="tx1"/>
                </a:solidFill>
                <a:latin typeface="Alexandria"/>
              </a:rPr>
              <a:t>والتسويقي.</a:t>
            </a:r>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Rectangle: Rounded Corners 33"/>
          <p:cNvSpPr/>
          <p:nvPr/>
        </p:nvSpPr>
        <p:spPr>
          <a:xfrm>
            <a:off x="-425303" y="5862350"/>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a:solidFill>
                  <a:schemeClr val="bg1"/>
                </a:solidFill>
                <a:latin typeface="Alexandria"/>
              </a:rPr>
              <a:t>Intro Lecture</a:t>
            </a:r>
            <a:endParaRPr lang="en-US" sz="2800" b="1" dirty="0">
              <a:solidFill>
                <a:schemeClr val="bg1"/>
              </a:solidFill>
              <a:latin typeface="Alexandria"/>
              <a:cs typeface="Alexandria" charset="0"/>
            </a:endParaRPr>
          </a:p>
        </p:txBody>
      </p:sp>
      <p:sp>
        <p:nvSpPr>
          <p:cNvPr id="3" name="مستطيل 2"/>
          <p:cNvSpPr/>
          <p:nvPr/>
        </p:nvSpPr>
        <p:spPr>
          <a:xfrm>
            <a:off x="2377500" y="875440"/>
            <a:ext cx="7595119" cy="764184"/>
          </a:xfrm>
          <a:prstGeom prst="rect">
            <a:avLst/>
          </a:prstGeom>
        </p:spPr>
        <p:txBody>
          <a:bodyPr wrap="square">
            <a:spAutoFit/>
          </a:bodyPr>
          <a:lstStyle/>
          <a:p>
            <a:pPr algn="r" rtl="1">
              <a:lnSpc>
                <a:spcPct val="107000"/>
              </a:lnSpc>
              <a:spcAft>
                <a:spcPts val="800"/>
              </a:spcAft>
            </a:pPr>
            <a:r>
              <a:rPr lang="ar-SA" sz="4400" b="1" dirty="0" smtClean="0">
                <a:solidFill>
                  <a:srgbClr val="00AEEF"/>
                </a:solidFill>
                <a:latin typeface="Alexandria"/>
                <a:ea typeface="Calibri" panose="020F0502020204030204" pitchFamily="34" charset="0"/>
              </a:rPr>
              <a:t>موضوعات المقرر: </a:t>
            </a:r>
            <a:r>
              <a:rPr lang="en-US" sz="4000" b="1" dirty="0">
                <a:solidFill>
                  <a:srgbClr val="00AEEF"/>
                </a:solidFill>
                <a:latin typeface="Alexandria"/>
              </a:rPr>
              <a:t>Course Topics</a:t>
            </a:r>
            <a:endParaRPr lang="en-US" sz="4000" b="1" dirty="0">
              <a:solidFill>
                <a:srgbClr val="00AEEF"/>
              </a:solidFill>
              <a:latin typeface="Alexandria"/>
              <a:ea typeface="Calibri" panose="020F0502020204030204" pitchFamily="34" charset="0"/>
              <a:cs typeface="Arial" panose="020B0604020202020204" pitchFamily="34" charset="0"/>
            </a:endParaRPr>
          </a:p>
        </p:txBody>
      </p:sp>
      <p:pic>
        <p:nvPicPr>
          <p:cNvPr id="6" name="صورة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01137" y="3687817"/>
            <a:ext cx="2752725" cy="1657350"/>
          </a:xfrm>
          <a:prstGeom prst="rect">
            <a:avLst/>
          </a:prstGeom>
        </p:spPr>
      </p:pic>
      <p:pic>
        <p:nvPicPr>
          <p:cNvPr id="7" name="صورة 6"/>
          <p:cNvPicPr>
            <a:picLocks noChangeAspect="1"/>
          </p:cNvPicPr>
          <p:nvPr/>
        </p:nvPicPr>
        <p:blipFill rotWithShape="1">
          <a:blip r:embed="rId4">
            <a:extLst>
              <a:ext uri="{28A0092B-C50C-407E-A947-70E740481C1C}">
                <a14:useLocalDpi xmlns:a14="http://schemas.microsoft.com/office/drawing/2010/main" val="0"/>
              </a:ext>
            </a:extLst>
          </a:blip>
          <a:srcRect b="14366"/>
          <a:stretch/>
        </p:blipFill>
        <p:spPr>
          <a:xfrm>
            <a:off x="3858702" y="2058484"/>
            <a:ext cx="1800225" cy="1816975"/>
          </a:xfrm>
          <a:prstGeom prst="rect">
            <a:avLst/>
          </a:prstGeom>
        </p:spPr>
      </p:pic>
    </p:spTree>
    <p:extLst>
      <p:ext uri="{BB962C8B-B14F-4D97-AF65-F5344CB8AC3E}">
        <p14:creationId xmlns:p14="http://schemas.microsoft.com/office/powerpoint/2010/main" val="2210710415"/>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nodeType="clickEffect">
                                  <p:stCondLst>
                                    <p:cond delay="0"/>
                                  </p:stCondLst>
                                  <p:childTnLst>
                                    <p:set>
                                      <p:cBhvr>
                                        <p:cTn id="16" dur="1" fill="hold">
                                          <p:stCondLst>
                                            <p:cond delay="0"/>
                                          </p:stCondLst>
                                        </p:cTn>
                                        <p:tgtEl>
                                          <p:spTgt spid="25">
                                            <p:txEl>
                                              <p:pRg st="0" end="0"/>
                                            </p:txEl>
                                          </p:spTgt>
                                        </p:tgtEl>
                                        <p:attrNameLst>
                                          <p:attrName>style.visibility</p:attrName>
                                        </p:attrNameLst>
                                      </p:cBhvr>
                                      <p:to>
                                        <p:strVal val="visible"/>
                                      </p:to>
                                    </p:set>
                                    <p:animEffect transition="in" filter="randombar(horizontal)">
                                      <p:cBhvr>
                                        <p:cTn id="17" dur="500"/>
                                        <p:tgtEl>
                                          <p:spTgt spid="25">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25">
                                            <p:txEl>
                                              <p:pRg st="1" end="1"/>
                                            </p:txEl>
                                          </p:spTgt>
                                        </p:tgtEl>
                                        <p:attrNameLst>
                                          <p:attrName>style.visibility</p:attrName>
                                        </p:attrNameLst>
                                      </p:cBhvr>
                                      <p:to>
                                        <p:strVal val="visible"/>
                                      </p:to>
                                    </p:set>
                                    <p:animEffect transition="in" filter="randombar(horizontal)">
                                      <p:cBhvr>
                                        <p:cTn id="22" dur="500"/>
                                        <p:tgtEl>
                                          <p:spTgt spid="25">
                                            <p:txEl>
                                              <p:pRg st="1" end="1"/>
                                            </p:txEl>
                                          </p:spTgt>
                                        </p:tgtEl>
                                      </p:cBhvr>
                                    </p:animEffect>
                                  </p:childTnLst>
                                </p:cTn>
                              </p:par>
                              <p:par>
                                <p:cTn id="23" presetID="14" presetClass="entr" presetSubtype="10" fill="hold" nodeType="withEffect">
                                  <p:stCondLst>
                                    <p:cond delay="0"/>
                                  </p:stCondLst>
                                  <p:childTnLst>
                                    <p:set>
                                      <p:cBhvr>
                                        <p:cTn id="24" dur="1" fill="hold">
                                          <p:stCondLst>
                                            <p:cond delay="0"/>
                                          </p:stCondLst>
                                        </p:cTn>
                                        <p:tgtEl>
                                          <p:spTgt spid="25">
                                            <p:txEl>
                                              <p:pRg st="2" end="2"/>
                                            </p:txEl>
                                          </p:spTgt>
                                        </p:tgtEl>
                                        <p:attrNameLst>
                                          <p:attrName>style.visibility</p:attrName>
                                        </p:attrNameLst>
                                      </p:cBhvr>
                                      <p:to>
                                        <p:strVal val="visible"/>
                                      </p:to>
                                    </p:set>
                                    <p:animEffect transition="in" filter="randombar(horizontal)">
                                      <p:cBhvr>
                                        <p:cTn id="25" dur="500"/>
                                        <p:tgtEl>
                                          <p:spTgt spid="25">
                                            <p:txEl>
                                              <p:pRg st="2" end="2"/>
                                            </p:txEl>
                                          </p:spTgt>
                                        </p:tgtEl>
                                      </p:cBhvr>
                                    </p:animEffect>
                                  </p:childTnLst>
                                </p:cTn>
                              </p:par>
                            </p:childTnLst>
                          </p:cTn>
                        </p:par>
                      </p:childTnLst>
                    </p:cTn>
                  </p:par>
                  <p:par>
                    <p:cTn id="26" fill="hold">
                      <p:stCondLst>
                        <p:cond delay="indefinite"/>
                      </p:stCondLst>
                      <p:childTnLst>
                        <p:par>
                          <p:cTn id="27" fill="hold">
                            <p:stCondLst>
                              <p:cond delay="0"/>
                            </p:stCondLst>
                            <p:childTnLst>
                              <p:par>
                                <p:cTn id="28" presetID="14" presetClass="entr" presetSubtype="10" fill="hold" nodeType="clickEffect">
                                  <p:stCondLst>
                                    <p:cond delay="0"/>
                                  </p:stCondLst>
                                  <p:childTnLst>
                                    <p:set>
                                      <p:cBhvr>
                                        <p:cTn id="29" dur="1" fill="hold">
                                          <p:stCondLst>
                                            <p:cond delay="0"/>
                                          </p:stCondLst>
                                        </p:cTn>
                                        <p:tgtEl>
                                          <p:spTgt spid="7"/>
                                        </p:tgtEl>
                                        <p:attrNameLst>
                                          <p:attrName>style.visibility</p:attrName>
                                        </p:attrNameLst>
                                      </p:cBhvr>
                                      <p:to>
                                        <p:strVal val="visible"/>
                                      </p:to>
                                    </p:set>
                                    <p:animEffect transition="in" filter="randombar(horizontal)">
                                      <p:cBhvr>
                                        <p:cTn id="30" dur="500"/>
                                        <p:tgtEl>
                                          <p:spTgt spid="7"/>
                                        </p:tgtEl>
                                      </p:cBhvr>
                                    </p:animEffect>
                                  </p:childTnLst>
                                </p:cTn>
                              </p:par>
                            </p:childTnLst>
                          </p:cTn>
                        </p:par>
                      </p:childTnLst>
                    </p:cTn>
                  </p:par>
                  <p:par>
                    <p:cTn id="31" fill="hold">
                      <p:stCondLst>
                        <p:cond delay="indefinite"/>
                      </p:stCondLst>
                      <p:childTnLst>
                        <p:par>
                          <p:cTn id="32" fill="hold">
                            <p:stCondLst>
                              <p:cond delay="0"/>
                            </p:stCondLst>
                            <p:childTnLst>
                              <p:par>
                                <p:cTn id="33" presetID="14" presetClass="entr" presetSubtype="10" fill="hold" nodeType="clickEffect">
                                  <p:stCondLst>
                                    <p:cond delay="0"/>
                                  </p:stCondLst>
                                  <p:childTnLst>
                                    <p:set>
                                      <p:cBhvr>
                                        <p:cTn id="34" dur="1" fill="hold">
                                          <p:stCondLst>
                                            <p:cond delay="0"/>
                                          </p:stCondLst>
                                        </p:cTn>
                                        <p:tgtEl>
                                          <p:spTgt spid="25">
                                            <p:txEl>
                                              <p:pRg st="3" end="3"/>
                                            </p:txEl>
                                          </p:spTgt>
                                        </p:tgtEl>
                                        <p:attrNameLst>
                                          <p:attrName>style.visibility</p:attrName>
                                        </p:attrNameLst>
                                      </p:cBhvr>
                                      <p:to>
                                        <p:strVal val="visible"/>
                                      </p:to>
                                    </p:set>
                                    <p:animEffect transition="in" filter="randombar(horizontal)">
                                      <p:cBhvr>
                                        <p:cTn id="35" dur="500"/>
                                        <p:tgtEl>
                                          <p:spTgt spid="25">
                                            <p:txEl>
                                              <p:pRg st="3" end="3"/>
                                            </p:txEl>
                                          </p:spTgt>
                                        </p:tgtEl>
                                      </p:cBhvr>
                                    </p:animEffect>
                                  </p:childTnLst>
                                </p:cTn>
                              </p:par>
                            </p:childTnLst>
                          </p:cTn>
                        </p:par>
                      </p:childTnLst>
                    </p:cTn>
                  </p:par>
                  <p:par>
                    <p:cTn id="36" fill="hold">
                      <p:stCondLst>
                        <p:cond delay="indefinite"/>
                      </p:stCondLst>
                      <p:childTnLst>
                        <p:par>
                          <p:cTn id="37" fill="hold">
                            <p:stCondLst>
                              <p:cond delay="0"/>
                            </p:stCondLst>
                            <p:childTnLst>
                              <p:par>
                                <p:cTn id="38" presetID="14" presetClass="entr" presetSubtype="10" fill="hold" nodeType="clickEffect">
                                  <p:stCondLst>
                                    <p:cond delay="0"/>
                                  </p:stCondLst>
                                  <p:childTnLst>
                                    <p:set>
                                      <p:cBhvr>
                                        <p:cTn id="39" dur="1" fill="hold">
                                          <p:stCondLst>
                                            <p:cond delay="0"/>
                                          </p:stCondLst>
                                        </p:cTn>
                                        <p:tgtEl>
                                          <p:spTgt spid="25">
                                            <p:txEl>
                                              <p:pRg st="4" end="4"/>
                                            </p:txEl>
                                          </p:spTgt>
                                        </p:tgtEl>
                                        <p:attrNameLst>
                                          <p:attrName>style.visibility</p:attrName>
                                        </p:attrNameLst>
                                      </p:cBhvr>
                                      <p:to>
                                        <p:strVal val="visible"/>
                                      </p:to>
                                    </p:set>
                                    <p:animEffect transition="in" filter="randombar(horizontal)">
                                      <p:cBhvr>
                                        <p:cTn id="40" dur="500"/>
                                        <p:tgtEl>
                                          <p:spTgt spid="25">
                                            <p:txEl>
                                              <p:pRg st="4" end="4"/>
                                            </p:txEl>
                                          </p:spTgt>
                                        </p:tgtEl>
                                      </p:cBhvr>
                                    </p:animEffect>
                                  </p:childTnLst>
                                </p:cTn>
                              </p:par>
                              <p:par>
                                <p:cTn id="41" presetID="14" presetClass="entr" presetSubtype="10" fill="hold" nodeType="withEffect">
                                  <p:stCondLst>
                                    <p:cond delay="0"/>
                                  </p:stCondLst>
                                  <p:childTnLst>
                                    <p:set>
                                      <p:cBhvr>
                                        <p:cTn id="42" dur="1" fill="hold">
                                          <p:stCondLst>
                                            <p:cond delay="0"/>
                                          </p:stCondLst>
                                        </p:cTn>
                                        <p:tgtEl>
                                          <p:spTgt spid="25">
                                            <p:txEl>
                                              <p:pRg st="5" end="5"/>
                                            </p:txEl>
                                          </p:spTgt>
                                        </p:tgtEl>
                                        <p:attrNameLst>
                                          <p:attrName>style.visibility</p:attrName>
                                        </p:attrNameLst>
                                      </p:cBhvr>
                                      <p:to>
                                        <p:strVal val="visible"/>
                                      </p:to>
                                    </p:set>
                                    <p:animEffect transition="in" filter="randombar(horizontal)">
                                      <p:cBhvr>
                                        <p:cTn id="43" dur="500"/>
                                        <p:tgtEl>
                                          <p:spTgt spid="25">
                                            <p:txEl>
                                              <p:pRg st="5" end="5"/>
                                            </p:txEl>
                                          </p:spTgt>
                                        </p:tgtEl>
                                      </p:cBhvr>
                                    </p:animEffect>
                                  </p:childTnLst>
                                </p:cTn>
                              </p:par>
                            </p:childTnLst>
                          </p:cTn>
                        </p:par>
                      </p:childTnLst>
                    </p:cTn>
                  </p:par>
                  <p:par>
                    <p:cTn id="44" fill="hold">
                      <p:stCondLst>
                        <p:cond delay="indefinite"/>
                      </p:stCondLst>
                      <p:childTnLst>
                        <p:par>
                          <p:cTn id="45" fill="hold">
                            <p:stCondLst>
                              <p:cond delay="0"/>
                            </p:stCondLst>
                            <p:childTnLst>
                              <p:par>
                                <p:cTn id="46" presetID="14" presetClass="entr" presetSubtype="10" fill="hold" nodeType="clickEffect">
                                  <p:stCondLst>
                                    <p:cond delay="0"/>
                                  </p:stCondLst>
                                  <p:childTnLst>
                                    <p:set>
                                      <p:cBhvr>
                                        <p:cTn id="47" dur="1" fill="hold">
                                          <p:stCondLst>
                                            <p:cond delay="0"/>
                                          </p:stCondLst>
                                        </p:cTn>
                                        <p:tgtEl>
                                          <p:spTgt spid="6"/>
                                        </p:tgtEl>
                                        <p:attrNameLst>
                                          <p:attrName>style.visibility</p:attrName>
                                        </p:attrNameLst>
                                      </p:cBhvr>
                                      <p:to>
                                        <p:strVal val="visible"/>
                                      </p:to>
                                    </p:set>
                                    <p:animEffect transition="in" filter="randombar(horizontal)">
                                      <p:cBhvr>
                                        <p:cTn id="48"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80431" y="1866782"/>
            <a:ext cx="11736265" cy="46459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indent="-457200" algn="justLow" rtl="1">
              <a:lnSpc>
                <a:spcPts val="5000"/>
              </a:lnSpc>
              <a:buFont typeface="Arial" panose="020B0604020202020204" pitchFamily="34" charset="0"/>
              <a:buChar char="•"/>
            </a:pPr>
            <a:r>
              <a:rPr lang="ar-SA" sz="2800" dirty="0" smtClean="0">
                <a:solidFill>
                  <a:schemeClr val="tx1"/>
                </a:solidFill>
                <a:latin typeface="Alexandria"/>
              </a:rPr>
              <a:t>الاتجاهات </a:t>
            </a:r>
            <a:r>
              <a:rPr lang="ar-SA" sz="2800" dirty="0">
                <a:solidFill>
                  <a:schemeClr val="tx1"/>
                </a:solidFill>
                <a:latin typeface="Alexandria"/>
              </a:rPr>
              <a:t>الحديثة في صناعة </a:t>
            </a:r>
            <a:r>
              <a:rPr lang="ar-SA" sz="2800" dirty="0" smtClean="0">
                <a:solidFill>
                  <a:schemeClr val="tx1"/>
                </a:solidFill>
                <a:latin typeface="Alexandria"/>
              </a:rPr>
              <a:t>الفعاليات:</a:t>
            </a:r>
          </a:p>
          <a:p>
            <a:pPr marL="457200" indent="-457200" algn="justLow" rtl="1">
              <a:lnSpc>
                <a:spcPts val="5000"/>
              </a:lnSpc>
              <a:buFont typeface="Wingdings" panose="05000000000000000000" pitchFamily="2" charset="2"/>
              <a:buChar char="ü"/>
            </a:pPr>
            <a:r>
              <a:rPr lang="ar-SA" sz="2800" dirty="0" smtClean="0">
                <a:solidFill>
                  <a:schemeClr val="tx1"/>
                </a:solidFill>
                <a:latin typeface="Alexandria"/>
              </a:rPr>
              <a:t>الفعاليات </a:t>
            </a:r>
            <a:r>
              <a:rPr lang="ar-SA" sz="2800" dirty="0">
                <a:solidFill>
                  <a:schemeClr val="tx1"/>
                </a:solidFill>
                <a:latin typeface="Alexandria"/>
              </a:rPr>
              <a:t>الرقمية </a:t>
            </a:r>
            <a:r>
              <a:rPr lang="ar-SA" sz="2800" dirty="0" smtClean="0">
                <a:solidFill>
                  <a:schemeClr val="tx1"/>
                </a:solidFill>
                <a:latin typeface="Alexandria"/>
              </a:rPr>
              <a:t>والهجينة.</a:t>
            </a:r>
          </a:p>
          <a:p>
            <a:pPr marL="457200" indent="-457200" algn="justLow" rtl="1">
              <a:lnSpc>
                <a:spcPts val="5000"/>
              </a:lnSpc>
              <a:buFont typeface="Wingdings" panose="05000000000000000000" pitchFamily="2" charset="2"/>
              <a:buChar char="ü"/>
            </a:pPr>
            <a:r>
              <a:rPr lang="ar-SA" sz="2800" dirty="0" smtClean="0">
                <a:solidFill>
                  <a:schemeClr val="tx1"/>
                </a:solidFill>
                <a:latin typeface="Alexandria"/>
              </a:rPr>
              <a:t>التقنيات </a:t>
            </a:r>
            <a:r>
              <a:rPr lang="ar-SA" sz="2800" dirty="0">
                <a:solidFill>
                  <a:schemeClr val="tx1"/>
                </a:solidFill>
                <a:latin typeface="Alexandria"/>
              </a:rPr>
              <a:t>الحديثة (</a:t>
            </a:r>
            <a:r>
              <a:rPr lang="en-US" sz="2800" dirty="0">
                <a:solidFill>
                  <a:schemeClr val="tx1"/>
                </a:solidFill>
                <a:latin typeface="Alexandria"/>
              </a:rPr>
              <a:t>AR/VR</a:t>
            </a:r>
            <a:r>
              <a:rPr lang="ar-SA" sz="2800" dirty="0" smtClean="0">
                <a:solidFill>
                  <a:schemeClr val="tx1"/>
                </a:solidFill>
                <a:latin typeface="Alexandria"/>
              </a:rPr>
              <a:t>).</a:t>
            </a:r>
          </a:p>
          <a:p>
            <a:pPr marL="457200" indent="-457200" algn="justLow" rtl="1">
              <a:lnSpc>
                <a:spcPts val="5000"/>
              </a:lnSpc>
              <a:buFont typeface="Wingdings" panose="05000000000000000000" pitchFamily="2" charset="2"/>
              <a:buChar char="ü"/>
            </a:pPr>
            <a:r>
              <a:rPr lang="ar-SA" sz="2800" dirty="0" smtClean="0">
                <a:solidFill>
                  <a:schemeClr val="tx1"/>
                </a:solidFill>
                <a:latin typeface="Alexandria"/>
              </a:rPr>
              <a:t>الاستدامة </a:t>
            </a:r>
            <a:r>
              <a:rPr lang="ar-SA" sz="2800" dirty="0">
                <a:solidFill>
                  <a:schemeClr val="tx1"/>
                </a:solidFill>
                <a:latin typeface="Alexandria"/>
              </a:rPr>
              <a:t>في </a:t>
            </a:r>
            <a:r>
              <a:rPr lang="ar-SA" sz="2800" dirty="0" smtClean="0">
                <a:solidFill>
                  <a:schemeClr val="tx1"/>
                </a:solidFill>
                <a:latin typeface="Alexandria"/>
              </a:rPr>
              <a:t>الفعاليات.</a:t>
            </a:r>
          </a:p>
          <a:p>
            <a:pPr marL="457200" indent="-457200" algn="justLow" rtl="1">
              <a:lnSpc>
                <a:spcPts val="5000"/>
              </a:lnSpc>
              <a:buFont typeface="Wingdings" panose="05000000000000000000" pitchFamily="2" charset="2"/>
              <a:buChar char="ü"/>
            </a:pPr>
            <a:r>
              <a:rPr lang="ar-SA" sz="2800" dirty="0" smtClean="0">
                <a:solidFill>
                  <a:schemeClr val="tx1"/>
                </a:solidFill>
                <a:latin typeface="Alexandria"/>
              </a:rPr>
              <a:t>الذكاء </a:t>
            </a:r>
            <a:r>
              <a:rPr lang="ar-SA" sz="2800" dirty="0">
                <a:solidFill>
                  <a:schemeClr val="tx1"/>
                </a:solidFill>
                <a:latin typeface="Alexandria"/>
              </a:rPr>
              <a:t>الاصطناعي في إدارة </a:t>
            </a:r>
            <a:r>
              <a:rPr lang="ar-SA" sz="2800" dirty="0" smtClean="0">
                <a:solidFill>
                  <a:schemeClr val="tx1"/>
                </a:solidFill>
                <a:latin typeface="Alexandria"/>
              </a:rPr>
              <a:t>الفعاليات.</a:t>
            </a:r>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Rectangle: Rounded Corners 33"/>
          <p:cNvSpPr/>
          <p:nvPr/>
        </p:nvSpPr>
        <p:spPr>
          <a:xfrm>
            <a:off x="-335873" y="5851501"/>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a:solidFill>
                  <a:schemeClr val="bg1"/>
                </a:solidFill>
                <a:latin typeface="Alexandria"/>
              </a:rPr>
              <a:t>Intro Lecture</a:t>
            </a:r>
            <a:endParaRPr lang="en-US" sz="2800" b="1" dirty="0">
              <a:solidFill>
                <a:schemeClr val="bg1"/>
              </a:solidFill>
              <a:latin typeface="Alexandria"/>
              <a:cs typeface="Alexandria" charset="0"/>
            </a:endParaRPr>
          </a:p>
        </p:txBody>
      </p:sp>
      <p:sp>
        <p:nvSpPr>
          <p:cNvPr id="3" name="مستطيل 2"/>
          <p:cNvSpPr/>
          <p:nvPr/>
        </p:nvSpPr>
        <p:spPr>
          <a:xfrm>
            <a:off x="2062868" y="970499"/>
            <a:ext cx="7595119" cy="764184"/>
          </a:xfrm>
          <a:prstGeom prst="rect">
            <a:avLst/>
          </a:prstGeom>
        </p:spPr>
        <p:txBody>
          <a:bodyPr wrap="square">
            <a:spAutoFit/>
          </a:bodyPr>
          <a:lstStyle/>
          <a:p>
            <a:pPr algn="r" rtl="1">
              <a:lnSpc>
                <a:spcPct val="107000"/>
              </a:lnSpc>
              <a:spcAft>
                <a:spcPts val="800"/>
              </a:spcAft>
            </a:pPr>
            <a:r>
              <a:rPr lang="ar-SA" sz="4400" b="1" dirty="0" smtClean="0">
                <a:solidFill>
                  <a:srgbClr val="00AEEF"/>
                </a:solidFill>
                <a:latin typeface="Alexandria"/>
                <a:ea typeface="Calibri" panose="020F0502020204030204" pitchFamily="34" charset="0"/>
              </a:rPr>
              <a:t>موضوعات المقرر: </a:t>
            </a:r>
            <a:r>
              <a:rPr lang="en-US" sz="4000" b="1" dirty="0">
                <a:solidFill>
                  <a:srgbClr val="00AEEF"/>
                </a:solidFill>
                <a:latin typeface="Alexandria"/>
              </a:rPr>
              <a:t>Course Topics</a:t>
            </a:r>
            <a:endParaRPr lang="en-US" sz="4000" b="1" dirty="0">
              <a:solidFill>
                <a:srgbClr val="00AEEF"/>
              </a:solidFill>
              <a:latin typeface="Alexandria"/>
              <a:ea typeface="Calibri" panose="020F0502020204030204" pitchFamily="34" charset="0"/>
              <a:cs typeface="Arial" panose="020B0604020202020204" pitchFamily="34" charset="0"/>
            </a:endParaRPr>
          </a:p>
        </p:txBody>
      </p:sp>
      <p:pic>
        <p:nvPicPr>
          <p:cNvPr id="2" name="صورة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68223" y="2279387"/>
            <a:ext cx="2789289" cy="1742007"/>
          </a:xfrm>
          <a:prstGeom prst="rect">
            <a:avLst/>
          </a:prstGeom>
        </p:spPr>
      </p:pic>
      <p:pic>
        <p:nvPicPr>
          <p:cNvPr id="6" name="صورة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973816" y="3489105"/>
            <a:ext cx="2790637" cy="1932749"/>
          </a:xfrm>
          <a:prstGeom prst="rect">
            <a:avLst/>
          </a:prstGeom>
        </p:spPr>
      </p:pic>
    </p:spTree>
    <p:extLst>
      <p:ext uri="{BB962C8B-B14F-4D97-AF65-F5344CB8AC3E}">
        <p14:creationId xmlns:p14="http://schemas.microsoft.com/office/powerpoint/2010/main" val="3606380095"/>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nodeType="clickEffect">
                                  <p:stCondLst>
                                    <p:cond delay="0"/>
                                  </p:stCondLst>
                                  <p:childTnLst>
                                    <p:set>
                                      <p:cBhvr>
                                        <p:cTn id="11" dur="1" fill="hold">
                                          <p:stCondLst>
                                            <p:cond delay="0"/>
                                          </p:stCondLst>
                                        </p:cTn>
                                        <p:tgtEl>
                                          <p:spTgt spid="25">
                                            <p:txEl>
                                              <p:pRg st="0" end="0"/>
                                            </p:txEl>
                                          </p:spTgt>
                                        </p:tgtEl>
                                        <p:attrNameLst>
                                          <p:attrName>style.visibility</p:attrName>
                                        </p:attrNameLst>
                                      </p:cBhvr>
                                      <p:to>
                                        <p:strVal val="visible"/>
                                      </p:to>
                                    </p:set>
                                    <p:animEffect transition="in" filter="randombar(horizontal)">
                                      <p:cBhvr>
                                        <p:cTn id="12" dur="500"/>
                                        <p:tgtEl>
                                          <p:spTgt spid="25">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nodeType="clickEffect">
                                  <p:stCondLst>
                                    <p:cond delay="0"/>
                                  </p:stCondLst>
                                  <p:childTnLst>
                                    <p:set>
                                      <p:cBhvr>
                                        <p:cTn id="16" dur="1" fill="hold">
                                          <p:stCondLst>
                                            <p:cond delay="0"/>
                                          </p:stCondLst>
                                        </p:cTn>
                                        <p:tgtEl>
                                          <p:spTgt spid="25">
                                            <p:txEl>
                                              <p:pRg st="1" end="1"/>
                                            </p:txEl>
                                          </p:spTgt>
                                        </p:tgtEl>
                                        <p:attrNameLst>
                                          <p:attrName>style.visibility</p:attrName>
                                        </p:attrNameLst>
                                      </p:cBhvr>
                                      <p:to>
                                        <p:strVal val="visible"/>
                                      </p:to>
                                    </p:set>
                                    <p:animEffect transition="in" filter="randombar(horizontal)">
                                      <p:cBhvr>
                                        <p:cTn id="17" dur="500"/>
                                        <p:tgtEl>
                                          <p:spTgt spid="25">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25">
                                            <p:txEl>
                                              <p:pRg st="2" end="2"/>
                                            </p:txEl>
                                          </p:spTgt>
                                        </p:tgtEl>
                                        <p:attrNameLst>
                                          <p:attrName>style.visibility</p:attrName>
                                        </p:attrNameLst>
                                      </p:cBhvr>
                                      <p:to>
                                        <p:strVal val="visible"/>
                                      </p:to>
                                    </p:set>
                                    <p:animEffect transition="in" filter="randombar(horizontal)">
                                      <p:cBhvr>
                                        <p:cTn id="22" dur="500"/>
                                        <p:tgtEl>
                                          <p:spTgt spid="25">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nodeType="click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randombar(horizontal)">
                                      <p:cBhvr>
                                        <p:cTn id="27" dur="500"/>
                                        <p:tgtEl>
                                          <p:spTgt spid="2"/>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nodeType="clickEffect">
                                  <p:stCondLst>
                                    <p:cond delay="0"/>
                                  </p:stCondLst>
                                  <p:childTnLst>
                                    <p:set>
                                      <p:cBhvr>
                                        <p:cTn id="31" dur="1" fill="hold">
                                          <p:stCondLst>
                                            <p:cond delay="0"/>
                                          </p:stCondLst>
                                        </p:cTn>
                                        <p:tgtEl>
                                          <p:spTgt spid="25">
                                            <p:txEl>
                                              <p:pRg st="3" end="3"/>
                                            </p:txEl>
                                          </p:spTgt>
                                        </p:tgtEl>
                                        <p:attrNameLst>
                                          <p:attrName>style.visibility</p:attrName>
                                        </p:attrNameLst>
                                      </p:cBhvr>
                                      <p:to>
                                        <p:strVal val="visible"/>
                                      </p:to>
                                    </p:set>
                                    <p:animEffect transition="in" filter="randombar(horizontal)">
                                      <p:cBhvr>
                                        <p:cTn id="32" dur="500"/>
                                        <p:tgtEl>
                                          <p:spTgt spid="25">
                                            <p:txEl>
                                              <p:pRg st="3" end="3"/>
                                            </p:txEl>
                                          </p:spTgt>
                                        </p:tgtEl>
                                      </p:cBhvr>
                                    </p:animEffect>
                                  </p:childTnLst>
                                </p:cTn>
                              </p:par>
                              <p:par>
                                <p:cTn id="33" presetID="14" presetClass="entr" presetSubtype="10" fill="hold" nodeType="withEffect">
                                  <p:stCondLst>
                                    <p:cond delay="0"/>
                                  </p:stCondLst>
                                  <p:childTnLst>
                                    <p:set>
                                      <p:cBhvr>
                                        <p:cTn id="34" dur="1" fill="hold">
                                          <p:stCondLst>
                                            <p:cond delay="0"/>
                                          </p:stCondLst>
                                        </p:cTn>
                                        <p:tgtEl>
                                          <p:spTgt spid="25">
                                            <p:txEl>
                                              <p:pRg st="4" end="4"/>
                                            </p:txEl>
                                          </p:spTgt>
                                        </p:tgtEl>
                                        <p:attrNameLst>
                                          <p:attrName>style.visibility</p:attrName>
                                        </p:attrNameLst>
                                      </p:cBhvr>
                                      <p:to>
                                        <p:strVal val="visible"/>
                                      </p:to>
                                    </p:set>
                                    <p:animEffect transition="in" filter="randombar(horizontal)">
                                      <p:cBhvr>
                                        <p:cTn id="35" dur="500"/>
                                        <p:tgtEl>
                                          <p:spTgt spid="25">
                                            <p:txEl>
                                              <p:pRg st="4" end="4"/>
                                            </p:txEl>
                                          </p:spTgt>
                                        </p:tgtEl>
                                      </p:cBhvr>
                                    </p:animEffect>
                                  </p:childTnLst>
                                </p:cTn>
                              </p:par>
                            </p:childTnLst>
                          </p:cTn>
                        </p:par>
                      </p:childTnLst>
                    </p:cTn>
                  </p:par>
                  <p:par>
                    <p:cTn id="36" fill="hold">
                      <p:stCondLst>
                        <p:cond delay="indefinite"/>
                      </p:stCondLst>
                      <p:childTnLst>
                        <p:par>
                          <p:cTn id="37" fill="hold">
                            <p:stCondLst>
                              <p:cond delay="0"/>
                            </p:stCondLst>
                            <p:childTnLst>
                              <p:par>
                                <p:cTn id="38" presetID="14" presetClass="entr" presetSubtype="10" fill="hold" nodeType="clickEffect">
                                  <p:stCondLst>
                                    <p:cond delay="0"/>
                                  </p:stCondLst>
                                  <p:childTnLst>
                                    <p:set>
                                      <p:cBhvr>
                                        <p:cTn id="39" dur="1" fill="hold">
                                          <p:stCondLst>
                                            <p:cond delay="0"/>
                                          </p:stCondLst>
                                        </p:cTn>
                                        <p:tgtEl>
                                          <p:spTgt spid="6"/>
                                        </p:tgtEl>
                                        <p:attrNameLst>
                                          <p:attrName>style.visibility</p:attrName>
                                        </p:attrNameLst>
                                      </p:cBhvr>
                                      <p:to>
                                        <p:strVal val="visible"/>
                                      </p:to>
                                    </p:set>
                                    <p:animEffect transition="in" filter="randombar(horizontal)">
                                      <p:cBhvr>
                                        <p:cTn id="40"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مستطيل 3"/>
          <p:cNvSpPr/>
          <p:nvPr/>
        </p:nvSpPr>
        <p:spPr>
          <a:xfrm>
            <a:off x="1531315" y="1653776"/>
            <a:ext cx="8284639" cy="769441"/>
          </a:xfrm>
          <a:prstGeom prst="rect">
            <a:avLst/>
          </a:prstGeom>
        </p:spPr>
        <p:txBody>
          <a:bodyPr wrap="none">
            <a:spAutoFit/>
          </a:bodyPr>
          <a:lstStyle/>
          <a:p>
            <a:pPr algn="ctr" rtl="1"/>
            <a:r>
              <a:rPr lang="ar-SA" sz="4400" b="1" dirty="0">
                <a:solidFill>
                  <a:srgbClr val="00AEEF"/>
                </a:solidFill>
                <a:latin typeface="Alexandria"/>
              </a:rPr>
              <a:t>حلقات </a:t>
            </a:r>
            <a:r>
              <a:rPr lang="ar-SA" sz="4400" b="1" dirty="0" smtClean="0">
                <a:solidFill>
                  <a:srgbClr val="00AEEF"/>
                </a:solidFill>
                <a:latin typeface="Alexandria"/>
              </a:rPr>
              <a:t>النقاش   </a:t>
            </a:r>
            <a:r>
              <a:rPr lang="en-US" sz="4000" b="1" dirty="0">
                <a:solidFill>
                  <a:srgbClr val="00AEEF"/>
                </a:solidFill>
                <a:latin typeface="Alexandria"/>
              </a:rPr>
              <a:t>Discussion Sessions</a:t>
            </a:r>
            <a:endParaRPr lang="ar-SA" sz="4000" b="1" dirty="0">
              <a:solidFill>
                <a:srgbClr val="00AEEF"/>
              </a:solidFill>
              <a:latin typeface="Alexandria"/>
            </a:endParaRPr>
          </a:p>
        </p:txBody>
      </p:sp>
      <p:pic>
        <p:nvPicPr>
          <p:cNvPr id="9" name="صورة 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039802" y="2489562"/>
            <a:ext cx="7689668" cy="3972197"/>
          </a:xfrm>
          <a:prstGeom prst="rect">
            <a:avLst/>
          </a:prstGeom>
        </p:spPr>
      </p:pic>
      <p:sp>
        <p:nvSpPr>
          <p:cNvPr id="15" name="Rectangle: Rounded Corners 33"/>
          <p:cNvSpPr/>
          <p:nvPr/>
        </p:nvSpPr>
        <p:spPr>
          <a:xfrm>
            <a:off x="-316208" y="611697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a:solidFill>
                  <a:schemeClr val="bg1"/>
                </a:solidFill>
                <a:latin typeface="Alexandria"/>
              </a:rPr>
              <a:t>Intro Lecture</a:t>
            </a:r>
            <a:endParaRPr lang="en-US" sz="2800" b="1" dirty="0">
              <a:solidFill>
                <a:schemeClr val="bg1"/>
              </a:solidFill>
              <a:latin typeface="Alexandria"/>
              <a:cs typeface="Alexandria" charset="0"/>
            </a:endParaRPr>
          </a:p>
        </p:txBody>
      </p:sp>
    </p:spTree>
    <p:extLst>
      <p:ext uri="{BB962C8B-B14F-4D97-AF65-F5344CB8AC3E}">
        <p14:creationId xmlns:p14="http://schemas.microsoft.com/office/powerpoint/2010/main" val="1741014268"/>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randombar(horizont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randombar(horizontal)">
                                      <p:cBhvr>
                                        <p:cTn id="12"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flipV="1">
            <a:off x="2626179" y="455181"/>
            <a:ext cx="8242118"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مستطيل 3"/>
          <p:cNvSpPr/>
          <p:nvPr/>
        </p:nvSpPr>
        <p:spPr>
          <a:xfrm>
            <a:off x="1791567" y="1202748"/>
            <a:ext cx="8304068" cy="769441"/>
          </a:xfrm>
          <a:prstGeom prst="rect">
            <a:avLst/>
          </a:prstGeom>
        </p:spPr>
        <p:txBody>
          <a:bodyPr wrap="none">
            <a:spAutoFit/>
          </a:bodyPr>
          <a:lstStyle/>
          <a:p>
            <a:pPr algn="ctr" rtl="1"/>
            <a:r>
              <a:rPr lang="ar-SA" sz="4400" b="1" dirty="0">
                <a:solidFill>
                  <a:srgbClr val="00AEEF"/>
                </a:solidFill>
                <a:latin typeface="Alexandria"/>
              </a:rPr>
              <a:t>التقييم </a:t>
            </a:r>
            <a:r>
              <a:rPr lang="ar-SA" sz="4400" b="1" dirty="0" smtClean="0">
                <a:solidFill>
                  <a:srgbClr val="00AEEF"/>
                </a:solidFill>
                <a:latin typeface="Alexandria"/>
              </a:rPr>
              <a:t>الطلابي   </a:t>
            </a:r>
            <a:r>
              <a:rPr lang="en-US" sz="4000" b="1" dirty="0">
                <a:solidFill>
                  <a:srgbClr val="00AEEF"/>
                </a:solidFill>
                <a:latin typeface="Alexandria"/>
              </a:rPr>
              <a:t>Student </a:t>
            </a:r>
            <a:r>
              <a:rPr lang="en-US" sz="4000" b="1" dirty="0" smtClean="0">
                <a:solidFill>
                  <a:srgbClr val="00AEEF"/>
                </a:solidFill>
                <a:latin typeface="Alexandria"/>
              </a:rPr>
              <a:t>Assessment</a:t>
            </a:r>
            <a:endParaRPr lang="ar-SA" sz="4000" b="1" dirty="0">
              <a:solidFill>
                <a:srgbClr val="00AEEF"/>
              </a:solidFill>
              <a:latin typeface="Alexandria"/>
            </a:endParaRPr>
          </a:p>
        </p:txBody>
      </p:sp>
      <p:sp>
        <p:nvSpPr>
          <p:cNvPr id="15" name="Rectangle: Rounded Corners 33"/>
          <p:cNvSpPr/>
          <p:nvPr/>
        </p:nvSpPr>
        <p:spPr>
          <a:xfrm>
            <a:off x="-316208" y="611697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a:solidFill>
                  <a:schemeClr val="bg1"/>
                </a:solidFill>
                <a:latin typeface="Alexandria"/>
              </a:rPr>
              <a:t>Intro Lecture</a:t>
            </a:r>
            <a:endParaRPr lang="en-US" sz="2800" b="1" dirty="0">
              <a:solidFill>
                <a:schemeClr val="bg1"/>
              </a:solidFill>
              <a:latin typeface="Alexandria"/>
              <a:cs typeface="Alexandria" charset="0"/>
            </a:endParaRPr>
          </a:p>
        </p:txBody>
      </p:sp>
      <p:pic>
        <p:nvPicPr>
          <p:cNvPr id="5" name="صورة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27589" y="2019068"/>
            <a:ext cx="10432024" cy="4097904"/>
          </a:xfrm>
          <a:prstGeom prst="rect">
            <a:avLst/>
          </a:prstGeom>
        </p:spPr>
      </p:pic>
    </p:spTree>
    <p:extLst>
      <p:ext uri="{BB962C8B-B14F-4D97-AF65-F5344CB8AC3E}">
        <p14:creationId xmlns:p14="http://schemas.microsoft.com/office/powerpoint/2010/main" val="804981404"/>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randombar(horizont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randombar(horizontal)">
                                      <p:cBhvr>
                                        <p:cTn id="12"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319431" y="1711848"/>
            <a:ext cx="8776755" cy="505274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r>
              <a:rPr lang="ar-SA" sz="2800" b="1" u="sng" dirty="0" smtClean="0">
                <a:solidFill>
                  <a:schemeClr val="tx1"/>
                </a:solidFill>
                <a:latin typeface="Alexandria"/>
              </a:rPr>
              <a:t>ستتمحور المحاضرة القادمة حول الأمور الآتية:</a:t>
            </a:r>
          </a:p>
          <a:p>
            <a:pPr algn="justLow" rtl="1"/>
            <a:endParaRPr lang="en-US" sz="2800" u="sng" dirty="0">
              <a:solidFill>
                <a:schemeClr val="tx1"/>
              </a:solidFill>
              <a:latin typeface="Alexandria"/>
            </a:endParaRPr>
          </a:p>
          <a:p>
            <a:pPr marL="457200" indent="-457200" algn="justLow" rtl="1">
              <a:buFont typeface="Arial" panose="020B0604020202020204" pitchFamily="34" charset="0"/>
              <a:buChar char="•"/>
            </a:pPr>
            <a:r>
              <a:rPr lang="ar-SA" sz="2800" dirty="0">
                <a:solidFill>
                  <a:schemeClr val="tx1"/>
                </a:solidFill>
                <a:latin typeface="Alexandria"/>
              </a:rPr>
              <a:t>مدخل إلى تنظيم الفعاليات (مفهوم الفعاليات والأحداث الخاصة، تطور صناعة الفعاليات، أهمية الفعاليات في العلاقات العامة والتسويق</a:t>
            </a:r>
            <a:r>
              <a:rPr lang="ar-SA" sz="2800" dirty="0" smtClean="0">
                <a:solidFill>
                  <a:schemeClr val="tx1"/>
                </a:solidFill>
                <a:latin typeface="Alexandria"/>
              </a:rPr>
              <a:t>)</a:t>
            </a:r>
          </a:p>
          <a:p>
            <a:pPr algn="justLow" rtl="1"/>
            <a:r>
              <a:rPr lang="ar-SA" sz="2800" dirty="0" smtClean="0">
                <a:solidFill>
                  <a:schemeClr val="tx1"/>
                </a:solidFill>
                <a:latin typeface="Alexandria"/>
              </a:rPr>
              <a:t> </a:t>
            </a:r>
            <a:endParaRPr lang="en-US" sz="2800" dirty="0">
              <a:solidFill>
                <a:schemeClr val="tx1"/>
              </a:solidFill>
              <a:latin typeface="Alexandria"/>
            </a:endParaRPr>
          </a:p>
          <a:p>
            <a:pPr marL="457200" indent="-457200" algn="justLow" rtl="1">
              <a:buFont typeface="Arial" panose="020B0604020202020204" pitchFamily="34" charset="0"/>
              <a:buChar char="•"/>
            </a:pPr>
            <a:r>
              <a:rPr lang="ar-SA" sz="2800" dirty="0">
                <a:solidFill>
                  <a:schemeClr val="tx1"/>
                </a:solidFill>
                <a:latin typeface="Alexandria"/>
              </a:rPr>
              <a:t>أنواع الفعاليات والأحداث الخاصة (المؤتمرات والندوات، المعارض، الفعاليات الثقافية والترفيهية، الفعاليات المؤسسية والرسمية، المناسبات الخاصة مثل إطلاق المنتجات، احتفالات، </a:t>
            </a:r>
            <a:r>
              <a:rPr lang="ar-SA" sz="2800" dirty="0" err="1">
                <a:solidFill>
                  <a:schemeClr val="tx1"/>
                </a:solidFill>
                <a:latin typeface="Alexandria"/>
              </a:rPr>
              <a:t>رعايات</a:t>
            </a:r>
            <a:r>
              <a:rPr lang="ar-SA" sz="2800" dirty="0" smtClean="0">
                <a:solidFill>
                  <a:schemeClr val="tx1"/>
                </a:solidFill>
                <a:latin typeface="Alexandria"/>
              </a:rPr>
              <a:t>).</a:t>
            </a:r>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Rectangle: Rounded Corners 33"/>
          <p:cNvSpPr/>
          <p:nvPr/>
        </p:nvSpPr>
        <p:spPr>
          <a:xfrm>
            <a:off x="-316208" y="611697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a:solidFill>
                  <a:schemeClr val="bg1"/>
                </a:solidFill>
                <a:latin typeface="Alexandria"/>
              </a:rPr>
              <a:t>Intro Lecture</a:t>
            </a:r>
            <a:endParaRPr lang="en-US" sz="2800" b="1" dirty="0">
              <a:solidFill>
                <a:schemeClr val="bg1"/>
              </a:solidFill>
              <a:latin typeface="Alexandria"/>
              <a:cs typeface="Alexandria" charset="0"/>
            </a:endParaRPr>
          </a:p>
        </p:txBody>
      </p:sp>
      <p:sp>
        <p:nvSpPr>
          <p:cNvPr id="3" name="مستطيل 2"/>
          <p:cNvSpPr/>
          <p:nvPr/>
        </p:nvSpPr>
        <p:spPr>
          <a:xfrm>
            <a:off x="2139671" y="833005"/>
            <a:ext cx="7595119" cy="764184"/>
          </a:xfrm>
          <a:prstGeom prst="rect">
            <a:avLst/>
          </a:prstGeom>
        </p:spPr>
        <p:txBody>
          <a:bodyPr wrap="square">
            <a:spAutoFit/>
          </a:bodyPr>
          <a:lstStyle/>
          <a:p>
            <a:pPr algn="ctr" rtl="1">
              <a:lnSpc>
                <a:spcPct val="107000"/>
              </a:lnSpc>
              <a:spcAft>
                <a:spcPts val="800"/>
              </a:spcAft>
            </a:pPr>
            <a:r>
              <a:rPr lang="ar-SA" sz="4400" b="1" dirty="0" smtClean="0">
                <a:solidFill>
                  <a:srgbClr val="00AEEF"/>
                </a:solidFill>
                <a:latin typeface="Alexandria"/>
                <a:ea typeface="Calibri" panose="020F0502020204030204" pitchFamily="34" charset="0"/>
              </a:rPr>
              <a:t>موضوعات المحاضرة القادمة</a:t>
            </a:r>
            <a:endParaRPr lang="en-US" sz="4000" b="1" dirty="0">
              <a:solidFill>
                <a:srgbClr val="00AEEF"/>
              </a:solidFill>
              <a:latin typeface="Alexandria"/>
              <a:ea typeface="Calibri" panose="020F0502020204030204" pitchFamily="34" charset="0"/>
              <a:cs typeface="Arial" panose="020B0604020202020204" pitchFamily="34" charset="0"/>
            </a:endParaRPr>
          </a:p>
        </p:txBody>
      </p:sp>
      <p:grpSp>
        <p:nvGrpSpPr>
          <p:cNvPr id="9" name="Google Shape;5364;p51"/>
          <p:cNvGrpSpPr/>
          <p:nvPr/>
        </p:nvGrpSpPr>
        <p:grpSpPr>
          <a:xfrm>
            <a:off x="9293602" y="2133600"/>
            <a:ext cx="2713703" cy="3755922"/>
            <a:chOff x="-48237000" y="2342650"/>
            <a:chExt cx="256800" cy="300225"/>
          </a:xfrm>
          <a:solidFill>
            <a:srgbClr val="FF0000"/>
          </a:solidFill>
        </p:grpSpPr>
        <p:sp>
          <p:nvSpPr>
            <p:cNvPr id="10" name="Google Shape;5365;p51"/>
            <p:cNvSpPr/>
            <p:nvPr/>
          </p:nvSpPr>
          <p:spPr>
            <a:xfrm>
              <a:off x="-48237000" y="2342650"/>
              <a:ext cx="256800" cy="300225"/>
            </a:xfrm>
            <a:custGeom>
              <a:avLst/>
              <a:gdLst/>
              <a:ahLst/>
              <a:cxnLst/>
              <a:rect l="l" t="t" r="r" b="b"/>
              <a:pathLst>
                <a:path w="10272" h="12009" extrusionOk="0">
                  <a:moveTo>
                    <a:pt x="4507" y="679"/>
                  </a:moveTo>
                  <a:cubicBezTo>
                    <a:pt x="4774" y="679"/>
                    <a:pt x="5048" y="706"/>
                    <a:pt x="5325" y="762"/>
                  </a:cubicBezTo>
                  <a:cubicBezTo>
                    <a:pt x="6774" y="1077"/>
                    <a:pt x="7940" y="2274"/>
                    <a:pt x="8255" y="3723"/>
                  </a:cubicBezTo>
                  <a:cubicBezTo>
                    <a:pt x="8381" y="4227"/>
                    <a:pt x="8381" y="4763"/>
                    <a:pt x="8318" y="5267"/>
                  </a:cubicBezTo>
                  <a:cubicBezTo>
                    <a:pt x="8318" y="5330"/>
                    <a:pt x="8318" y="5424"/>
                    <a:pt x="8350" y="5487"/>
                  </a:cubicBezTo>
                  <a:lnTo>
                    <a:pt x="9263" y="7220"/>
                  </a:lnTo>
                  <a:cubicBezTo>
                    <a:pt x="9389" y="7441"/>
                    <a:pt x="9232" y="7756"/>
                    <a:pt x="8980" y="7756"/>
                  </a:cubicBezTo>
                  <a:lnTo>
                    <a:pt x="8034" y="7756"/>
                  </a:lnTo>
                  <a:cubicBezTo>
                    <a:pt x="7845" y="7756"/>
                    <a:pt x="7688" y="7913"/>
                    <a:pt x="7688" y="8102"/>
                  </a:cubicBezTo>
                  <a:lnTo>
                    <a:pt x="7688" y="9867"/>
                  </a:lnTo>
                  <a:lnTo>
                    <a:pt x="5892" y="9867"/>
                  </a:lnTo>
                  <a:cubicBezTo>
                    <a:pt x="5703" y="9867"/>
                    <a:pt x="5546" y="10024"/>
                    <a:pt x="5546" y="10213"/>
                  </a:cubicBezTo>
                  <a:lnTo>
                    <a:pt x="5546" y="11284"/>
                  </a:lnTo>
                  <a:lnTo>
                    <a:pt x="2049" y="11284"/>
                  </a:lnTo>
                  <a:lnTo>
                    <a:pt x="2049" y="7693"/>
                  </a:lnTo>
                  <a:cubicBezTo>
                    <a:pt x="2049" y="7598"/>
                    <a:pt x="2017" y="7504"/>
                    <a:pt x="1923" y="7441"/>
                  </a:cubicBezTo>
                  <a:cubicBezTo>
                    <a:pt x="1103" y="6685"/>
                    <a:pt x="631" y="5645"/>
                    <a:pt x="631" y="4542"/>
                  </a:cubicBezTo>
                  <a:cubicBezTo>
                    <a:pt x="631" y="2387"/>
                    <a:pt x="2372" y="679"/>
                    <a:pt x="4507" y="679"/>
                  </a:cubicBezTo>
                  <a:close/>
                  <a:moveTo>
                    <a:pt x="4570" y="0"/>
                  </a:moveTo>
                  <a:cubicBezTo>
                    <a:pt x="2059" y="0"/>
                    <a:pt x="1" y="1999"/>
                    <a:pt x="1" y="4542"/>
                  </a:cubicBezTo>
                  <a:cubicBezTo>
                    <a:pt x="1" y="5802"/>
                    <a:pt x="505" y="7000"/>
                    <a:pt x="1418" y="7850"/>
                  </a:cubicBezTo>
                  <a:lnTo>
                    <a:pt x="1418" y="11631"/>
                  </a:lnTo>
                  <a:cubicBezTo>
                    <a:pt x="1418" y="11851"/>
                    <a:pt x="1576" y="12009"/>
                    <a:pt x="1765" y="12009"/>
                  </a:cubicBezTo>
                  <a:lnTo>
                    <a:pt x="5987" y="12009"/>
                  </a:lnTo>
                  <a:cubicBezTo>
                    <a:pt x="6176" y="12009"/>
                    <a:pt x="6333" y="11851"/>
                    <a:pt x="6333" y="11631"/>
                  </a:cubicBezTo>
                  <a:lnTo>
                    <a:pt x="6333" y="10591"/>
                  </a:lnTo>
                  <a:lnTo>
                    <a:pt x="8097" y="10591"/>
                  </a:lnTo>
                  <a:cubicBezTo>
                    <a:pt x="8287" y="10591"/>
                    <a:pt x="8444" y="10434"/>
                    <a:pt x="8444" y="10213"/>
                  </a:cubicBezTo>
                  <a:lnTo>
                    <a:pt x="8444" y="8449"/>
                  </a:lnTo>
                  <a:lnTo>
                    <a:pt x="9043" y="8449"/>
                  </a:lnTo>
                  <a:cubicBezTo>
                    <a:pt x="9799" y="8417"/>
                    <a:pt x="10271" y="7598"/>
                    <a:pt x="9925" y="6874"/>
                  </a:cubicBezTo>
                  <a:lnTo>
                    <a:pt x="9043" y="5267"/>
                  </a:lnTo>
                  <a:cubicBezTo>
                    <a:pt x="9137" y="4700"/>
                    <a:pt x="9137" y="4164"/>
                    <a:pt x="9011" y="3597"/>
                  </a:cubicBezTo>
                  <a:cubicBezTo>
                    <a:pt x="8665" y="1864"/>
                    <a:pt x="7247" y="510"/>
                    <a:pt x="5546" y="100"/>
                  </a:cubicBezTo>
                  <a:cubicBezTo>
                    <a:pt x="5215" y="33"/>
                    <a:pt x="4889" y="0"/>
                    <a:pt x="4570" y="0"/>
                  </a:cubicBezTo>
                  <a:close/>
                </a:path>
              </a:pathLst>
            </a:custGeom>
            <a:grpFill/>
            <a:ln>
              <a:noFill/>
            </a:ln>
          </p:spPr>
          <p:txBody>
            <a:bodyPr spcFirstLastPara="1" wrap="square" lIns="121900" tIns="121900" rIns="121900" bIns="121900" anchor="ctr" anchorCtr="0">
              <a:noAutofit/>
            </a:bodyPr>
            <a:lstStyle/>
            <a:p>
              <a:endParaRPr sz="1865">
                <a:solidFill>
                  <a:srgbClr val="FF0000"/>
                </a:solidFill>
              </a:endParaRPr>
            </a:p>
          </p:txBody>
        </p:sp>
        <p:sp>
          <p:nvSpPr>
            <p:cNvPr id="11" name="Google Shape;5366;p51"/>
            <p:cNvSpPr/>
            <p:nvPr/>
          </p:nvSpPr>
          <p:spPr>
            <a:xfrm>
              <a:off x="-48195250" y="2377425"/>
              <a:ext cx="144150" cy="140225"/>
            </a:xfrm>
            <a:custGeom>
              <a:avLst/>
              <a:gdLst/>
              <a:ahLst/>
              <a:cxnLst/>
              <a:rect l="l" t="t" r="r" b="b"/>
              <a:pathLst>
                <a:path w="5766" h="5609" extrusionOk="0">
                  <a:moveTo>
                    <a:pt x="3214" y="757"/>
                  </a:moveTo>
                  <a:lnTo>
                    <a:pt x="3214" y="883"/>
                  </a:lnTo>
                  <a:cubicBezTo>
                    <a:pt x="3214" y="1040"/>
                    <a:pt x="3277" y="1135"/>
                    <a:pt x="3435" y="1198"/>
                  </a:cubicBezTo>
                  <a:cubicBezTo>
                    <a:pt x="3624" y="1261"/>
                    <a:pt x="3844" y="1387"/>
                    <a:pt x="4002" y="1513"/>
                  </a:cubicBezTo>
                  <a:cubicBezTo>
                    <a:pt x="4061" y="1553"/>
                    <a:pt x="4146" y="1593"/>
                    <a:pt x="4233" y="1593"/>
                  </a:cubicBezTo>
                  <a:cubicBezTo>
                    <a:pt x="4283" y="1593"/>
                    <a:pt x="4333" y="1579"/>
                    <a:pt x="4380" y="1545"/>
                  </a:cubicBezTo>
                  <a:lnTo>
                    <a:pt x="4506" y="1482"/>
                  </a:lnTo>
                  <a:lnTo>
                    <a:pt x="4852" y="2049"/>
                  </a:lnTo>
                  <a:lnTo>
                    <a:pt x="4726" y="2143"/>
                  </a:lnTo>
                  <a:cubicBezTo>
                    <a:pt x="4632" y="2206"/>
                    <a:pt x="4537" y="2364"/>
                    <a:pt x="4569" y="2490"/>
                  </a:cubicBezTo>
                  <a:cubicBezTo>
                    <a:pt x="4632" y="2710"/>
                    <a:pt x="4632" y="2899"/>
                    <a:pt x="4569" y="3120"/>
                  </a:cubicBezTo>
                  <a:cubicBezTo>
                    <a:pt x="4537" y="3277"/>
                    <a:pt x="4632" y="3403"/>
                    <a:pt x="4726" y="3466"/>
                  </a:cubicBezTo>
                  <a:lnTo>
                    <a:pt x="4852" y="3561"/>
                  </a:lnTo>
                  <a:lnTo>
                    <a:pt x="4506" y="4159"/>
                  </a:lnTo>
                  <a:lnTo>
                    <a:pt x="4380" y="4065"/>
                  </a:lnTo>
                  <a:cubicBezTo>
                    <a:pt x="4323" y="4037"/>
                    <a:pt x="4260" y="4021"/>
                    <a:pt x="4199" y="4021"/>
                  </a:cubicBezTo>
                  <a:cubicBezTo>
                    <a:pt x="4125" y="4021"/>
                    <a:pt x="4054" y="4044"/>
                    <a:pt x="4002" y="4096"/>
                  </a:cubicBezTo>
                  <a:cubicBezTo>
                    <a:pt x="3844" y="4254"/>
                    <a:pt x="3624" y="4348"/>
                    <a:pt x="3435" y="4411"/>
                  </a:cubicBezTo>
                  <a:cubicBezTo>
                    <a:pt x="3277" y="4475"/>
                    <a:pt x="3214" y="4632"/>
                    <a:pt x="3214" y="4727"/>
                  </a:cubicBezTo>
                  <a:lnTo>
                    <a:pt x="3214" y="4853"/>
                  </a:lnTo>
                  <a:lnTo>
                    <a:pt x="2489" y="4853"/>
                  </a:lnTo>
                  <a:lnTo>
                    <a:pt x="2489" y="4727"/>
                  </a:lnTo>
                  <a:cubicBezTo>
                    <a:pt x="2489" y="4569"/>
                    <a:pt x="2426" y="4475"/>
                    <a:pt x="2269" y="4411"/>
                  </a:cubicBezTo>
                  <a:cubicBezTo>
                    <a:pt x="2048" y="4348"/>
                    <a:pt x="1859" y="4222"/>
                    <a:pt x="1702" y="4096"/>
                  </a:cubicBezTo>
                  <a:cubicBezTo>
                    <a:pt x="1622" y="4057"/>
                    <a:pt x="1530" y="4017"/>
                    <a:pt x="1449" y="4017"/>
                  </a:cubicBezTo>
                  <a:cubicBezTo>
                    <a:pt x="1402" y="4017"/>
                    <a:pt x="1358" y="4030"/>
                    <a:pt x="1324" y="4065"/>
                  </a:cubicBezTo>
                  <a:lnTo>
                    <a:pt x="1198" y="4159"/>
                  </a:lnTo>
                  <a:lnTo>
                    <a:pt x="851" y="3561"/>
                  </a:lnTo>
                  <a:lnTo>
                    <a:pt x="946" y="3466"/>
                  </a:lnTo>
                  <a:cubicBezTo>
                    <a:pt x="1072" y="3403"/>
                    <a:pt x="1166" y="3246"/>
                    <a:pt x="1103" y="3120"/>
                  </a:cubicBezTo>
                  <a:cubicBezTo>
                    <a:pt x="1072" y="2899"/>
                    <a:pt x="1072" y="2710"/>
                    <a:pt x="1103" y="2490"/>
                  </a:cubicBezTo>
                  <a:cubicBezTo>
                    <a:pt x="1166" y="2332"/>
                    <a:pt x="1072" y="2206"/>
                    <a:pt x="946" y="2143"/>
                  </a:cubicBezTo>
                  <a:lnTo>
                    <a:pt x="851" y="2049"/>
                  </a:lnTo>
                  <a:lnTo>
                    <a:pt x="1198" y="1482"/>
                  </a:lnTo>
                  <a:lnTo>
                    <a:pt x="1324" y="1545"/>
                  </a:lnTo>
                  <a:cubicBezTo>
                    <a:pt x="1366" y="1573"/>
                    <a:pt x="1421" y="1588"/>
                    <a:pt x="1481" y="1588"/>
                  </a:cubicBezTo>
                  <a:cubicBezTo>
                    <a:pt x="1553" y="1588"/>
                    <a:pt x="1632" y="1565"/>
                    <a:pt x="1702" y="1513"/>
                  </a:cubicBezTo>
                  <a:cubicBezTo>
                    <a:pt x="1859" y="1356"/>
                    <a:pt x="2048" y="1261"/>
                    <a:pt x="2269" y="1198"/>
                  </a:cubicBezTo>
                  <a:cubicBezTo>
                    <a:pt x="2426" y="1135"/>
                    <a:pt x="2489" y="977"/>
                    <a:pt x="2489" y="883"/>
                  </a:cubicBezTo>
                  <a:lnTo>
                    <a:pt x="2489" y="757"/>
                  </a:lnTo>
                  <a:close/>
                  <a:moveTo>
                    <a:pt x="2174" y="1"/>
                  </a:moveTo>
                  <a:cubicBezTo>
                    <a:pt x="1985" y="1"/>
                    <a:pt x="1828" y="158"/>
                    <a:pt x="1828" y="379"/>
                  </a:cubicBezTo>
                  <a:lnTo>
                    <a:pt x="1828" y="599"/>
                  </a:lnTo>
                  <a:cubicBezTo>
                    <a:pt x="1702" y="631"/>
                    <a:pt x="1576" y="725"/>
                    <a:pt x="1513" y="788"/>
                  </a:cubicBezTo>
                  <a:lnTo>
                    <a:pt x="1324" y="694"/>
                  </a:lnTo>
                  <a:cubicBezTo>
                    <a:pt x="1265" y="658"/>
                    <a:pt x="1192" y="641"/>
                    <a:pt x="1122" y="641"/>
                  </a:cubicBezTo>
                  <a:cubicBezTo>
                    <a:pt x="1004" y="641"/>
                    <a:pt x="890" y="690"/>
                    <a:pt x="851" y="788"/>
                  </a:cubicBezTo>
                  <a:lnTo>
                    <a:pt x="126" y="2017"/>
                  </a:lnTo>
                  <a:cubicBezTo>
                    <a:pt x="63" y="2175"/>
                    <a:pt x="95" y="2427"/>
                    <a:pt x="253" y="2490"/>
                  </a:cubicBezTo>
                  <a:lnTo>
                    <a:pt x="442" y="2616"/>
                  </a:lnTo>
                  <a:lnTo>
                    <a:pt x="442" y="2994"/>
                  </a:lnTo>
                  <a:lnTo>
                    <a:pt x="253" y="3120"/>
                  </a:lnTo>
                  <a:cubicBezTo>
                    <a:pt x="95" y="3214"/>
                    <a:pt x="0" y="3435"/>
                    <a:pt x="126" y="3592"/>
                  </a:cubicBezTo>
                  <a:lnTo>
                    <a:pt x="851" y="4821"/>
                  </a:lnTo>
                  <a:cubicBezTo>
                    <a:pt x="894" y="4928"/>
                    <a:pt x="1024" y="4991"/>
                    <a:pt x="1152" y="4991"/>
                  </a:cubicBezTo>
                  <a:cubicBezTo>
                    <a:pt x="1213" y="4991"/>
                    <a:pt x="1273" y="4977"/>
                    <a:pt x="1324" y="4947"/>
                  </a:cubicBezTo>
                  <a:lnTo>
                    <a:pt x="1513" y="4821"/>
                  </a:lnTo>
                  <a:cubicBezTo>
                    <a:pt x="1639" y="4884"/>
                    <a:pt x="1733" y="4979"/>
                    <a:pt x="1828" y="5010"/>
                  </a:cubicBezTo>
                  <a:lnTo>
                    <a:pt x="1828" y="5262"/>
                  </a:lnTo>
                  <a:cubicBezTo>
                    <a:pt x="1828" y="5451"/>
                    <a:pt x="1985" y="5609"/>
                    <a:pt x="2174" y="5609"/>
                  </a:cubicBezTo>
                  <a:lnTo>
                    <a:pt x="3592" y="5609"/>
                  </a:lnTo>
                  <a:cubicBezTo>
                    <a:pt x="3781" y="5609"/>
                    <a:pt x="3939" y="5451"/>
                    <a:pt x="3939" y="5262"/>
                  </a:cubicBezTo>
                  <a:lnTo>
                    <a:pt x="3939" y="5010"/>
                  </a:lnTo>
                  <a:cubicBezTo>
                    <a:pt x="4065" y="4979"/>
                    <a:pt x="4191" y="4884"/>
                    <a:pt x="4254" y="4821"/>
                  </a:cubicBezTo>
                  <a:lnTo>
                    <a:pt x="4474" y="4947"/>
                  </a:lnTo>
                  <a:cubicBezTo>
                    <a:pt x="4524" y="4967"/>
                    <a:pt x="4580" y="4978"/>
                    <a:pt x="4637" y="4978"/>
                  </a:cubicBezTo>
                  <a:cubicBezTo>
                    <a:pt x="4759" y="4978"/>
                    <a:pt x="4882" y="4929"/>
                    <a:pt x="4947" y="4821"/>
                  </a:cubicBezTo>
                  <a:lnTo>
                    <a:pt x="5640" y="3592"/>
                  </a:lnTo>
                  <a:cubicBezTo>
                    <a:pt x="5734" y="3435"/>
                    <a:pt x="5671" y="3214"/>
                    <a:pt x="5514" y="3120"/>
                  </a:cubicBezTo>
                  <a:lnTo>
                    <a:pt x="5325" y="2994"/>
                  </a:lnTo>
                  <a:lnTo>
                    <a:pt x="5325" y="2616"/>
                  </a:lnTo>
                  <a:lnTo>
                    <a:pt x="5514" y="2490"/>
                  </a:lnTo>
                  <a:cubicBezTo>
                    <a:pt x="5671" y="2427"/>
                    <a:pt x="5766" y="2206"/>
                    <a:pt x="5640" y="2017"/>
                  </a:cubicBezTo>
                  <a:lnTo>
                    <a:pt x="4947" y="788"/>
                  </a:lnTo>
                  <a:cubicBezTo>
                    <a:pt x="4887" y="689"/>
                    <a:pt x="4777" y="627"/>
                    <a:pt x="4664" y="627"/>
                  </a:cubicBezTo>
                  <a:cubicBezTo>
                    <a:pt x="4598" y="627"/>
                    <a:pt x="4532" y="648"/>
                    <a:pt x="4474" y="694"/>
                  </a:cubicBezTo>
                  <a:lnTo>
                    <a:pt x="4254" y="788"/>
                  </a:lnTo>
                  <a:cubicBezTo>
                    <a:pt x="4159" y="725"/>
                    <a:pt x="4033" y="631"/>
                    <a:pt x="3939" y="599"/>
                  </a:cubicBezTo>
                  <a:lnTo>
                    <a:pt x="3939" y="379"/>
                  </a:lnTo>
                  <a:cubicBezTo>
                    <a:pt x="3939" y="158"/>
                    <a:pt x="3781" y="1"/>
                    <a:pt x="3592" y="1"/>
                  </a:cubicBezTo>
                  <a:close/>
                </a:path>
              </a:pathLst>
            </a:custGeom>
            <a:grpFill/>
            <a:ln>
              <a:noFill/>
            </a:ln>
          </p:spPr>
          <p:txBody>
            <a:bodyPr spcFirstLastPara="1" wrap="square" lIns="121900" tIns="121900" rIns="121900" bIns="121900" anchor="ctr" anchorCtr="0">
              <a:noAutofit/>
            </a:bodyPr>
            <a:lstStyle/>
            <a:p>
              <a:endParaRPr sz="1865">
                <a:solidFill>
                  <a:srgbClr val="FF0000"/>
                </a:solidFill>
              </a:endParaRPr>
            </a:p>
          </p:txBody>
        </p:sp>
        <p:sp>
          <p:nvSpPr>
            <p:cNvPr id="12" name="Google Shape;5367;p51"/>
            <p:cNvSpPr/>
            <p:nvPr/>
          </p:nvSpPr>
          <p:spPr>
            <a:xfrm>
              <a:off x="-48150350" y="2422325"/>
              <a:ext cx="52775" cy="52800"/>
            </a:xfrm>
            <a:custGeom>
              <a:avLst/>
              <a:gdLst/>
              <a:ahLst/>
              <a:cxnLst/>
              <a:rect l="l" t="t" r="r" b="b"/>
              <a:pathLst>
                <a:path w="2111" h="2112" extrusionOk="0">
                  <a:moveTo>
                    <a:pt x="1040" y="662"/>
                  </a:moveTo>
                  <a:cubicBezTo>
                    <a:pt x="1260" y="662"/>
                    <a:pt x="1418" y="820"/>
                    <a:pt x="1418" y="1009"/>
                  </a:cubicBezTo>
                  <a:cubicBezTo>
                    <a:pt x="1418" y="1198"/>
                    <a:pt x="1260" y="1355"/>
                    <a:pt x="1040" y="1355"/>
                  </a:cubicBezTo>
                  <a:cubicBezTo>
                    <a:pt x="851" y="1355"/>
                    <a:pt x="693" y="1198"/>
                    <a:pt x="693" y="1009"/>
                  </a:cubicBezTo>
                  <a:cubicBezTo>
                    <a:pt x="693" y="820"/>
                    <a:pt x="851" y="662"/>
                    <a:pt x="1040" y="662"/>
                  </a:cubicBezTo>
                  <a:close/>
                  <a:moveTo>
                    <a:pt x="1040" y="1"/>
                  </a:moveTo>
                  <a:cubicBezTo>
                    <a:pt x="473" y="1"/>
                    <a:pt x="0" y="473"/>
                    <a:pt x="0" y="1040"/>
                  </a:cubicBezTo>
                  <a:cubicBezTo>
                    <a:pt x="0" y="1639"/>
                    <a:pt x="473" y="2111"/>
                    <a:pt x="1040" y="2111"/>
                  </a:cubicBezTo>
                  <a:cubicBezTo>
                    <a:pt x="1639" y="2111"/>
                    <a:pt x="2111" y="1639"/>
                    <a:pt x="2111" y="1040"/>
                  </a:cubicBezTo>
                  <a:cubicBezTo>
                    <a:pt x="2111" y="473"/>
                    <a:pt x="1639" y="1"/>
                    <a:pt x="1040" y="1"/>
                  </a:cubicBezTo>
                  <a:close/>
                </a:path>
              </a:pathLst>
            </a:custGeom>
            <a:grpFill/>
            <a:ln>
              <a:noFill/>
            </a:ln>
          </p:spPr>
          <p:txBody>
            <a:bodyPr spcFirstLastPara="1" wrap="square" lIns="121900" tIns="121900" rIns="121900" bIns="121900" anchor="ctr" anchorCtr="0">
              <a:noAutofit/>
            </a:bodyPr>
            <a:lstStyle/>
            <a:p>
              <a:endParaRPr sz="1865">
                <a:solidFill>
                  <a:srgbClr val="FF0000"/>
                </a:solidFill>
              </a:endParaRPr>
            </a:p>
          </p:txBody>
        </p:sp>
      </p:grpSp>
    </p:spTree>
    <p:extLst>
      <p:ext uri="{BB962C8B-B14F-4D97-AF65-F5344CB8AC3E}">
        <p14:creationId xmlns:p14="http://schemas.microsoft.com/office/powerpoint/2010/main" val="2976012389"/>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randombar(horizontal)">
                                      <p:cBhvr>
                                        <p:cTn id="12" dur="500"/>
                                        <p:tgtEl>
                                          <p:spTgt spid="9"/>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25"/>
                                        </p:tgtEl>
                                        <p:attrNameLst>
                                          <p:attrName>style.visibility</p:attrName>
                                        </p:attrNameLst>
                                      </p:cBhvr>
                                      <p:to>
                                        <p:strVal val="visible"/>
                                      </p:to>
                                    </p:set>
                                    <p:animEffect transition="in" filter="randombar(horizontal)">
                                      <p:cBhvr>
                                        <p:cTn id="17" dur="500"/>
                                        <p:tgtEl>
                                          <p:spTgt spid="25"/>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25">
                                            <p:txEl>
                                              <p:pRg st="0" end="0"/>
                                            </p:txEl>
                                          </p:spTgt>
                                        </p:tgtEl>
                                        <p:attrNameLst>
                                          <p:attrName>style.visibility</p:attrName>
                                        </p:attrNameLst>
                                      </p:cBhvr>
                                      <p:to>
                                        <p:strVal val="visible"/>
                                      </p:to>
                                    </p:set>
                                    <p:animEffect transition="in" filter="randombar(horizontal)">
                                      <p:cBhvr>
                                        <p:cTn id="22" dur="500"/>
                                        <p:tgtEl>
                                          <p:spTgt spid="25">
                                            <p:txEl>
                                              <p:pRg st="0" end="0"/>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nodeType="clickEffect">
                                  <p:stCondLst>
                                    <p:cond delay="0"/>
                                  </p:stCondLst>
                                  <p:childTnLst>
                                    <p:set>
                                      <p:cBhvr>
                                        <p:cTn id="26" dur="1" fill="hold">
                                          <p:stCondLst>
                                            <p:cond delay="0"/>
                                          </p:stCondLst>
                                        </p:cTn>
                                        <p:tgtEl>
                                          <p:spTgt spid="25">
                                            <p:txEl>
                                              <p:pRg st="2" end="2"/>
                                            </p:txEl>
                                          </p:spTgt>
                                        </p:tgtEl>
                                        <p:attrNameLst>
                                          <p:attrName>style.visibility</p:attrName>
                                        </p:attrNameLst>
                                      </p:cBhvr>
                                      <p:to>
                                        <p:strVal val="visible"/>
                                      </p:to>
                                    </p:set>
                                    <p:animEffect transition="in" filter="randombar(horizontal)">
                                      <p:cBhvr>
                                        <p:cTn id="27" dur="500"/>
                                        <p:tgtEl>
                                          <p:spTgt spid="25">
                                            <p:txEl>
                                              <p:pRg st="2" end="2"/>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nodeType="clickEffect">
                                  <p:stCondLst>
                                    <p:cond delay="0"/>
                                  </p:stCondLst>
                                  <p:childTnLst>
                                    <p:set>
                                      <p:cBhvr>
                                        <p:cTn id="31" dur="1" fill="hold">
                                          <p:stCondLst>
                                            <p:cond delay="0"/>
                                          </p:stCondLst>
                                        </p:cTn>
                                        <p:tgtEl>
                                          <p:spTgt spid="25">
                                            <p:txEl>
                                              <p:pRg st="4" end="4"/>
                                            </p:txEl>
                                          </p:spTgt>
                                        </p:tgtEl>
                                        <p:attrNameLst>
                                          <p:attrName>style.visibility</p:attrName>
                                        </p:attrNameLst>
                                      </p:cBhvr>
                                      <p:to>
                                        <p:strVal val="visible"/>
                                      </p:to>
                                    </p:set>
                                    <p:animEffect transition="in" filter="randombar(horizontal)">
                                      <p:cBhvr>
                                        <p:cTn id="32" dur="500"/>
                                        <p:tgtEl>
                                          <p:spTgt spid="25">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transition spd="slow">
    <p:comb/>
  </p:transition>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DC69378573D04C4981F1C0E645EFE562" ma:contentTypeVersion="15" ma:contentTypeDescription="Create a new document." ma:contentTypeScope="" ma:versionID="2e1979ed7a40a032d8738234fb7d5638">
  <xsd:schema xmlns:xsd="http://www.w3.org/2001/XMLSchema" xmlns:xs="http://www.w3.org/2001/XMLSchema" xmlns:p="http://schemas.microsoft.com/office/2006/metadata/properties" xmlns:ns2="aca13214-df29-4e3c-a050-857c0bf7bd8e" xmlns:ns3="688354b5-287c-4cda-825e-1d7935aea40e" targetNamespace="http://schemas.microsoft.com/office/2006/metadata/properties" ma:root="true" ma:fieldsID="c2fc5af8d57f54d914d942766a1048b8" ns2:_="" ns3:_="">
    <xsd:import namespace="aca13214-df29-4e3c-a050-857c0bf7bd8e"/>
    <xsd:import namespace="688354b5-287c-4cda-825e-1d7935aea40e"/>
    <xsd:element name="properties">
      <xsd:complexType>
        <xsd:sequence>
          <xsd:element name="documentManagement">
            <xsd:complexType>
              <xsd:all>
                <xsd:element ref="ns2:lcf76f155ced4ddcb4097134ff3c332f" minOccurs="0"/>
                <xsd:element ref="ns3:TaxCatchAll" minOccurs="0"/>
                <xsd:element ref="ns2:MediaServiceMetadata" minOccurs="0"/>
                <xsd:element ref="ns2:MediaServiceFastMetadata" minOccurs="0"/>
                <xsd:element ref="ns2:MediaServiceObjectDetectorVersions" minOccurs="0"/>
                <xsd:element ref="ns2:MediaServiceGenerationTime" minOccurs="0"/>
                <xsd:element ref="ns2:MediaServiceEventHashCode" minOccurs="0"/>
                <xsd:element ref="ns2:MediaServiceDateTaken" minOccurs="0"/>
                <xsd:element ref="ns2:MediaLengthInSeconds" minOccurs="0"/>
                <xsd:element ref="ns2:MediaServiceOCR" minOccurs="0"/>
                <xsd:element ref="ns2:MediaServiceSearchProperties" minOccurs="0"/>
                <xsd:element ref="ns2:MediaServiceLocation"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ca13214-df29-4e3c-a050-857c0bf7bd8e" elementFormDefault="qualified">
    <xsd:import namespace="http://schemas.microsoft.com/office/2006/documentManagement/types"/>
    <xsd:import namespace="http://schemas.microsoft.com/office/infopath/2007/PartnerControls"/>
    <xsd:element name="lcf76f155ced4ddcb4097134ff3c332f" ma:index="9"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ObjectDetectorVersions" ma:index="13" nillable="true" ma:displayName="MediaServiceObjectDetectorVersions" ma:hidden="true" ma:indexed="true" ma:internalName="MediaServiceObjectDetectorVersion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dexed="true" ma:internalName="MediaServiceDateTaken"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SearchProperties" ma:index="19" nillable="true" ma:displayName="MediaServiceSearchProperties" ma:hidden="true" ma:internalName="MediaServiceSearchProperties" ma:readOnly="true">
      <xsd:simpleType>
        <xsd:restriction base="dms:Note"/>
      </xsd:simpleType>
    </xsd:element>
    <xsd:element name="MediaServiceLocation" ma:index="20"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88354b5-287c-4cda-825e-1d7935aea40e" elementFormDefault="qualified">
    <xsd:import namespace="http://schemas.microsoft.com/office/2006/documentManagement/types"/>
    <xsd:import namespace="http://schemas.microsoft.com/office/infopath/2007/PartnerControls"/>
    <xsd:element name="TaxCatchAll" ma:index="10" nillable="true" ma:displayName="Taxonomy Catch All Column" ma:hidden="true" ma:list="{772eb0a4-9da0-4036-9770-4dcdef9fdc33}" ma:internalName="TaxCatchAll" ma:showField="CatchAllData" ma:web="688354b5-287c-4cda-825e-1d7935aea40e">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aca13214-df29-4e3c-a050-857c0bf7bd8e">
      <Terms xmlns="http://schemas.microsoft.com/office/infopath/2007/PartnerControls"/>
    </lcf76f155ced4ddcb4097134ff3c332f>
    <TaxCatchAll xmlns="688354b5-287c-4cda-825e-1d7935aea40e"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01F37DF6-44CB-4806-BC5F-3CBF13C386BC}">
  <ds:schemaRefs>
    <ds:schemaRef ds:uri="688354b5-287c-4cda-825e-1d7935aea40e"/>
    <ds:schemaRef ds:uri="aca13214-df29-4e3c-a050-857c0bf7bd8e"/>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2.xml><?xml version="1.0" encoding="utf-8"?>
<ds:datastoreItem xmlns:ds="http://schemas.openxmlformats.org/officeDocument/2006/customXml" ds:itemID="{ACC9A911-23AF-4D6B-960B-1A780C58D828}">
  <ds:schemaRefs>
    <ds:schemaRef ds:uri="http://purl.org/dc/dcmitype/"/>
    <ds:schemaRef ds:uri="http://schemas.microsoft.com/office/2006/metadata/properties"/>
    <ds:schemaRef ds:uri="http://schemas.microsoft.com/office/2006/documentManagement/types"/>
    <ds:schemaRef ds:uri="http://purl.org/dc/elements/1.1/"/>
    <ds:schemaRef ds:uri="688354b5-287c-4cda-825e-1d7935aea40e"/>
    <ds:schemaRef ds:uri="http://schemas.openxmlformats.org/package/2006/metadata/core-properties"/>
    <ds:schemaRef ds:uri="http://purl.org/dc/terms/"/>
    <ds:schemaRef ds:uri="http://schemas.microsoft.com/office/infopath/2007/PartnerControls"/>
    <ds:schemaRef ds:uri="aca13214-df29-4e3c-a050-857c0bf7bd8e"/>
    <ds:schemaRef ds:uri="http://www.w3.org/XML/1998/namespace"/>
  </ds:schemaRefs>
</ds:datastoreItem>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310</TotalTime>
  <Words>781</Words>
  <Application>Microsoft Office PowerPoint</Application>
  <PresentationFormat>شاشة عريضة</PresentationFormat>
  <Paragraphs>117</Paragraphs>
  <Slides>18</Slides>
  <Notes>4</Notes>
  <HiddenSlides>0</HiddenSlides>
  <MMClips>0</MMClips>
  <ScaleCrop>false</ScaleCrop>
  <HeadingPairs>
    <vt:vector size="6" baseType="variant">
      <vt:variant>
        <vt:lpstr>الخطوط المستخدمة</vt:lpstr>
      </vt:variant>
      <vt:variant>
        <vt:i4>5</vt:i4>
      </vt:variant>
      <vt:variant>
        <vt:lpstr>نسق</vt:lpstr>
      </vt:variant>
      <vt:variant>
        <vt:i4>1</vt:i4>
      </vt:variant>
      <vt:variant>
        <vt:lpstr>عناوين الشرائح</vt:lpstr>
      </vt:variant>
      <vt:variant>
        <vt:i4>18</vt:i4>
      </vt:variant>
    </vt:vector>
  </HeadingPairs>
  <TitlesOfParts>
    <vt:vector size="24" baseType="lpstr">
      <vt:lpstr>Alexandria</vt:lpstr>
      <vt:lpstr>Arial</vt:lpstr>
      <vt:lpstr>Calibri</vt:lpstr>
      <vt:lpstr>Calibri Light</vt:lpstr>
      <vt:lpstr>Wingdings</vt:lpstr>
      <vt:lpstr>Office Theme</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VIVOBOOK</cp:lastModifiedBy>
  <cp:revision>42</cp:revision>
  <dcterms:created xsi:type="dcterms:W3CDTF">2023-04-29T09:08:00Z</dcterms:created>
  <dcterms:modified xsi:type="dcterms:W3CDTF">2026-01-09T07:14:39Z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0x010100DC69378573D04C4981F1C0E645EFE562</vt:lpwstr>
  </property>
  <property fmtid="{D5CDD505-2E9C-101B-9397-08002B2CF9AE}" pid="5" name="MediaServiceImageTags">
    <vt:lpwstr/>
  </property>
</Properties>
</file>