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 id="2147483687" r:id="rId3"/>
  </p:sldMasterIdLst>
  <p:notesMasterIdLst>
    <p:notesMasterId r:id="rId69"/>
  </p:notesMasterIdLst>
  <p:sldIdLst>
    <p:sldId id="480" r:id="rId4"/>
    <p:sldId id="530" r:id="rId5"/>
    <p:sldId id="313" r:id="rId6"/>
    <p:sldId id="541" r:id="rId7"/>
    <p:sldId id="648" r:id="rId8"/>
    <p:sldId id="580" r:id="rId9"/>
    <p:sldId id="650" r:id="rId10"/>
    <p:sldId id="651" r:id="rId11"/>
    <p:sldId id="652" r:id="rId12"/>
    <p:sldId id="653" r:id="rId13"/>
    <p:sldId id="649" r:id="rId14"/>
    <p:sldId id="537" r:id="rId15"/>
    <p:sldId id="542" r:id="rId16"/>
    <p:sldId id="641" r:id="rId17"/>
    <p:sldId id="642" r:id="rId18"/>
    <p:sldId id="643" r:id="rId19"/>
    <p:sldId id="644" r:id="rId20"/>
    <p:sldId id="639" r:id="rId21"/>
    <p:sldId id="646" r:id="rId22"/>
    <p:sldId id="647" r:id="rId23"/>
    <p:sldId id="640" r:id="rId24"/>
    <p:sldId id="654" r:id="rId25"/>
    <p:sldId id="645" r:id="rId26"/>
    <p:sldId id="581" r:id="rId27"/>
    <p:sldId id="656" r:id="rId28"/>
    <p:sldId id="657" r:id="rId29"/>
    <p:sldId id="658" r:id="rId30"/>
    <p:sldId id="659" r:id="rId31"/>
    <p:sldId id="583" r:id="rId32"/>
    <p:sldId id="664" r:id="rId33"/>
    <p:sldId id="660" r:id="rId34"/>
    <p:sldId id="661" r:id="rId35"/>
    <p:sldId id="662" r:id="rId36"/>
    <p:sldId id="663" r:id="rId37"/>
    <p:sldId id="666" r:id="rId38"/>
    <p:sldId id="667" r:id="rId39"/>
    <p:sldId id="668" r:id="rId40"/>
    <p:sldId id="665" r:id="rId41"/>
    <p:sldId id="655" r:id="rId42"/>
    <p:sldId id="669" r:id="rId43"/>
    <p:sldId id="670" r:id="rId44"/>
    <p:sldId id="671" r:id="rId45"/>
    <p:sldId id="558" r:id="rId46"/>
    <p:sldId id="559" r:id="rId47"/>
    <p:sldId id="560" r:id="rId48"/>
    <p:sldId id="561" r:id="rId49"/>
    <p:sldId id="562" r:id="rId50"/>
    <p:sldId id="563" r:id="rId51"/>
    <p:sldId id="566" r:id="rId52"/>
    <p:sldId id="568" r:id="rId53"/>
    <p:sldId id="570" r:id="rId54"/>
    <p:sldId id="571" r:id="rId55"/>
    <p:sldId id="572" r:id="rId56"/>
    <p:sldId id="573" r:id="rId57"/>
    <p:sldId id="672" r:id="rId58"/>
    <p:sldId id="673" r:id="rId59"/>
    <p:sldId id="582" r:id="rId60"/>
    <p:sldId id="674" r:id="rId61"/>
    <p:sldId id="675" r:id="rId62"/>
    <p:sldId id="585" r:id="rId63"/>
    <p:sldId id="676" r:id="rId64"/>
    <p:sldId id="677" r:id="rId65"/>
    <p:sldId id="679" r:id="rId66"/>
    <p:sldId id="678" r:id="rId67"/>
    <p:sldId id="680"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313"/>
            <p14:sldId id="541"/>
            <p14:sldId id="648"/>
            <p14:sldId id="580"/>
            <p14:sldId id="650"/>
            <p14:sldId id="651"/>
            <p14:sldId id="652"/>
            <p14:sldId id="653"/>
            <p14:sldId id="649"/>
            <p14:sldId id="537"/>
            <p14:sldId id="542"/>
            <p14:sldId id="641"/>
            <p14:sldId id="642"/>
            <p14:sldId id="643"/>
            <p14:sldId id="644"/>
            <p14:sldId id="639"/>
            <p14:sldId id="646"/>
            <p14:sldId id="647"/>
            <p14:sldId id="640"/>
            <p14:sldId id="654"/>
            <p14:sldId id="645"/>
            <p14:sldId id="581"/>
            <p14:sldId id="656"/>
            <p14:sldId id="657"/>
            <p14:sldId id="658"/>
            <p14:sldId id="659"/>
            <p14:sldId id="583"/>
            <p14:sldId id="664"/>
            <p14:sldId id="660"/>
            <p14:sldId id="661"/>
            <p14:sldId id="662"/>
            <p14:sldId id="663"/>
            <p14:sldId id="666"/>
            <p14:sldId id="667"/>
            <p14:sldId id="668"/>
            <p14:sldId id="665"/>
            <p14:sldId id="655"/>
            <p14:sldId id="669"/>
            <p14:sldId id="670"/>
            <p14:sldId id="671"/>
            <p14:sldId id="558"/>
            <p14:sldId id="559"/>
            <p14:sldId id="560"/>
            <p14:sldId id="561"/>
            <p14:sldId id="562"/>
            <p14:sldId id="563"/>
            <p14:sldId id="566"/>
            <p14:sldId id="568"/>
            <p14:sldId id="570"/>
            <p14:sldId id="571"/>
            <p14:sldId id="572"/>
            <p14:sldId id="573"/>
            <p14:sldId id="672"/>
            <p14:sldId id="673"/>
            <p14:sldId id="582"/>
            <p14:sldId id="674"/>
            <p14:sldId id="675"/>
            <p14:sldId id="585"/>
            <p14:sldId id="676"/>
            <p14:sldId id="677"/>
            <p14:sldId id="679"/>
            <p14:sldId id="678"/>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8E5A6D"/>
    <a:srgbClr val="000000"/>
    <a:srgbClr val="FFFFFF"/>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59" autoAdjust="0"/>
    <p:restoredTop sz="93738" autoAdjust="0"/>
  </p:normalViewPr>
  <p:slideViewPr>
    <p:cSldViewPr snapToGrid="0">
      <p:cViewPr varScale="1">
        <p:scale>
          <a:sx n="68" d="100"/>
          <a:sy n="68" d="100"/>
        </p:scale>
        <p:origin x="73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7782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29372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801799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59305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98681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00094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757162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94764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0316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485098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4795225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12481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179607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56754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144030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17044970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4278059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2538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988214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98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slideLayout" Target="../slideLayouts/slideLayout5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20"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19" Type="http://schemas.openxmlformats.org/officeDocument/2006/relationships/theme" Target="../theme/theme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6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jpg"/><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6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padlet.com/monaalashry77/read-a-paper-l514v7r0c4qvrbpn" TargetMode="External"/><Relationship Id="rId1" Type="http://schemas.openxmlformats.org/officeDocument/2006/relationships/slideLayout" Target="../slideLayouts/slideLayout16.xml"/><Relationship Id="rId6" Type="http://schemas.openxmlformats.org/officeDocument/2006/relationships/image" Target="../media/image9.png"/><Relationship Id="rId5" Type="http://schemas.openxmlformats.org/officeDocument/2006/relationships/image" Target="../media/image17.png"/><Relationship Id="rId4" Type="http://schemas.openxmlformats.org/officeDocument/2006/relationships/hyperlink" Target="https://jalhss.com/index.php/jalhss/article/view/894/881"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65.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6.svg"/><Relationship Id="rId2" Type="http://schemas.openxmlformats.org/officeDocument/2006/relationships/image" Target="../media/image32.jpeg"/><Relationship Id="rId1" Type="http://schemas.openxmlformats.org/officeDocument/2006/relationships/slideLayout" Target="../slideLayouts/slideLayout50.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Mona </a:t>
            </a:r>
            <a:r>
              <a:rPr lang="en-US" sz="2400" b="1" dirty="0" err="1">
                <a:latin typeface="Times New Roman" panose="02020603050405020304" pitchFamily="18" charset="0"/>
                <a:cs typeface="Times New Roman" panose="02020603050405020304" pitchFamily="18" charset="0"/>
              </a:rPr>
              <a:t>Moustafa</a:t>
            </a:r>
            <a:r>
              <a:rPr lang="en-US" sz="2400" b="1" dirty="0">
                <a:latin typeface="Times New Roman" panose="02020603050405020304" pitchFamily="18" charset="0"/>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Scientific Research Workshops</a:t>
            </a:r>
          </a:p>
          <a:p>
            <a:r>
              <a:rPr lang="en-US" sz="3600" b="1" dirty="0">
                <a:solidFill>
                  <a:srgbClr val="00B0F0"/>
                </a:solidFill>
                <a:latin typeface="Times New Roman" panose="02020603050405020304" pitchFamily="18" charset="0"/>
                <a:cs typeface="Times New Roman" panose="02020603050405020304" pitchFamily="18" charset="0"/>
              </a:rPr>
              <a:t>- A Practical Perspective</a:t>
            </a:r>
          </a:p>
        </p:txBody>
      </p:sp>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05C0C63-0B83-46B0-9526-779558BE6C51}"/>
              </a:ext>
            </a:extLst>
          </p:cNvPr>
          <p:cNvPicPr>
            <a:picLocks noChangeAspect="1"/>
          </p:cNvPicPr>
          <p:nvPr/>
        </p:nvPicPr>
        <p:blipFill>
          <a:blip r:embed="rId4"/>
          <a:stretch>
            <a:fillRect/>
          </a:stretch>
        </p:blipFill>
        <p:spPr>
          <a:xfrm>
            <a:off x="288484" y="185698"/>
            <a:ext cx="2956816" cy="1383912"/>
          </a:xfrm>
          <a:prstGeom prst="rect">
            <a:avLst/>
          </a:prstGeom>
        </p:spPr>
      </p:pic>
      <p:sp>
        <p:nvSpPr>
          <p:cNvPr id="15" name="Rectangle: Rounded Corners 14">
            <a:extLst>
              <a:ext uri="{FF2B5EF4-FFF2-40B4-BE49-F238E27FC236}">
                <a16:creationId xmlns:a16="http://schemas.microsoft.com/office/drawing/2014/main" id="{86D542E5-B5DF-465B-BA71-94E69AF40B51}"/>
              </a:ext>
            </a:extLst>
          </p:cNvPr>
          <p:cNvSpPr/>
          <p:nvPr/>
        </p:nvSpPr>
        <p:spPr>
          <a:xfrm>
            <a:off x="-57150" y="58847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Session4</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8142"/>
            <a:ext cx="12191999" cy="514915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4620819"/>
          </a:xfrm>
        </p:spPr>
      </p:pic>
      <p:sp>
        <p:nvSpPr>
          <p:cNvPr id="9" name="TextBox 8">
            <a:extLst>
              <a:ext uri="{FF2B5EF4-FFF2-40B4-BE49-F238E27FC236}">
                <a16:creationId xmlns:a16="http://schemas.microsoft.com/office/drawing/2014/main" id="{25760A6C-566F-B7E3-1EEE-CB29F0CF0113}"/>
              </a:ext>
            </a:extLst>
          </p:cNvPr>
          <p:cNvSpPr txBox="1"/>
          <p:nvPr/>
        </p:nvSpPr>
        <p:spPr>
          <a:xfrm>
            <a:off x="2917195" y="4063255"/>
            <a:ext cx="8963630"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"Mastering Research Methodology and Research Design: A Comprehensive Guide"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937487" y="5634197"/>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Mona </a:t>
            </a:r>
            <a:r>
              <a:rPr lang="en-US" sz="2800" b="1" dirty="0" err="1">
                <a:solidFill>
                  <a:srgbClr val="00B0F0"/>
                </a:solidFill>
                <a:latin typeface="Times New Roman" panose="02020603050405020304" pitchFamily="18" charset="0"/>
                <a:cs typeface="Times New Roman" panose="02020603050405020304" pitchFamily="18" charset="0"/>
              </a:rPr>
              <a:t>Moustafa</a:t>
            </a:r>
            <a:r>
              <a:rPr lang="en-US" sz="2800" b="1" dirty="0">
                <a:solidFill>
                  <a:srgbClr val="00B0F0"/>
                </a:solidFill>
                <a:latin typeface="Times New Roman" panose="02020603050405020304" pitchFamily="18" charset="0"/>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268298"/>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6308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505" y="1904969"/>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3078181"/>
            <a:ext cx="4936387" cy="954107"/>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Research Paradigms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Research Methodology</a:t>
            </a: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Paradigms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نماذج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ea typeface="Roboto Light" panose="02000000000000000000" pitchFamily="2" charset="0"/>
              </a:rPr>
              <a:t>A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925779-AFEF-4401-9E34-405A40FBECFF}"/>
              </a:ext>
            </a:extLst>
          </p:cNvPr>
          <p:cNvPicPr>
            <a:picLocks noChangeAspect="1"/>
          </p:cNvPicPr>
          <p:nvPr/>
        </p:nvPicPr>
        <p:blipFill>
          <a:blip r:embed="rId2"/>
          <a:stretch>
            <a:fillRect/>
          </a:stretch>
        </p:blipFill>
        <p:spPr>
          <a:xfrm>
            <a:off x="1858913" y="1179381"/>
            <a:ext cx="8474174" cy="4499238"/>
          </a:xfrm>
          <a:prstGeom prst="rect">
            <a:avLst/>
          </a:prstGeom>
        </p:spPr>
      </p:pic>
    </p:spTree>
    <p:extLst>
      <p:ext uri="{BB962C8B-B14F-4D97-AF65-F5344CB8AC3E}">
        <p14:creationId xmlns:p14="http://schemas.microsoft.com/office/powerpoint/2010/main" val="1474247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0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54018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Ontology - </a:t>
            </a:r>
            <a:r>
              <a:rPr lang="en-US" sz="2800" dirty="0">
                <a:latin typeface="Times New Roman" panose="02020603050405020304" pitchFamily="18" charset="0"/>
                <a:cs typeface="Times New Roman" panose="02020603050405020304" pitchFamily="18" charset="0"/>
              </a:rPr>
              <a:t>is the nature of reality, different ways of constructing reality; ‘how things are’ and ‘how things really work’ (Denzin &amp; Lincoln, 1988 p.210) </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الأنطولوجيا</a:t>
            </a:r>
            <a:r>
              <a:rPr lang="en-US" sz="2800" dirty="0">
                <a:latin typeface="Times New Roman" panose="02020603050405020304" pitchFamily="18" charset="0"/>
                <a:cs typeface="Times New Roman" panose="02020603050405020304" pitchFamily="18" charset="0"/>
              </a:rPr>
              <a:t>/</a:t>
            </a:r>
            <a:r>
              <a:rPr lang="ar-EG" sz="2800" dirty="0">
                <a:latin typeface="Times New Roman" panose="02020603050405020304" pitchFamily="18" charset="0"/>
                <a:cs typeface="Times New Roman" panose="02020603050405020304" pitchFamily="18" charset="0"/>
              </a:rPr>
              <a:t>علم الوجود - هي طبيعة الواقع، وطرق مختلفة لبناء الواقع؛ "كيف هي الأشياء" و"كيف تعمل الأشياء حقًا" (دينزين ولينكولن، 1988، ص 210)</a:t>
            </a: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Epistemology </a:t>
            </a:r>
            <a:r>
              <a:rPr lang="en-US" sz="2800" dirty="0">
                <a:latin typeface="Times New Roman" panose="02020603050405020304" pitchFamily="18" charset="0"/>
                <a:cs typeface="Times New Roman" panose="02020603050405020304" pitchFamily="18" charset="0"/>
              </a:rPr>
              <a:t>- is the philosophy of how we can know that reality; different forms of knowledge of that reality. </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نظرية المعرفة – هي فلسفة كيف يمكننا معرفة تلك الحقيقة؛ أشكال مختلفة من المعرفة بهذا الواقع.</a:t>
            </a: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Methodology</a:t>
            </a:r>
            <a:r>
              <a:rPr lang="en-US" sz="2800" dirty="0">
                <a:latin typeface="Times New Roman" panose="02020603050405020304" pitchFamily="18" charset="0"/>
                <a:cs typeface="Times New Roman" panose="02020603050405020304" pitchFamily="18" charset="0"/>
              </a:rPr>
              <a:t> - is the practice of how we come to know that reality; the tools we use to know that reality.</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المنهجية - هي ممارسة كيفية التعرف على هذا الواقع؛ الأدوات التي نستخدمها لمعرفة هذا الواقع.</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846086" y="642237"/>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Paradigms</a:t>
            </a:r>
          </a:p>
        </p:txBody>
      </p:sp>
      <p:sp>
        <p:nvSpPr>
          <p:cNvPr id="11" name="Rectangle 10">
            <a:extLst>
              <a:ext uri="{FF2B5EF4-FFF2-40B4-BE49-F238E27FC236}">
                <a16:creationId xmlns:a16="http://schemas.microsoft.com/office/drawing/2014/main" id="{DEB9BEB5-369D-4785-BD4C-8B8031E84E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D07FC91-6CBA-4EEB-950C-EAD2D53871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97521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1AF4A3-6877-46BD-92E8-23A0398E6419}"/>
              </a:ext>
            </a:extLst>
          </p:cNvPr>
          <p:cNvPicPr>
            <a:picLocks noChangeAspect="1"/>
          </p:cNvPicPr>
          <p:nvPr/>
        </p:nvPicPr>
        <p:blipFill>
          <a:blip r:embed="rId2"/>
          <a:stretch>
            <a:fillRect/>
          </a:stretch>
        </p:blipFill>
        <p:spPr>
          <a:xfrm>
            <a:off x="1133853" y="921923"/>
            <a:ext cx="10261841" cy="5014153"/>
          </a:xfrm>
          <a:prstGeom prst="rect">
            <a:avLst/>
          </a:prstGeom>
        </p:spPr>
      </p:pic>
      <p:sp>
        <p:nvSpPr>
          <p:cNvPr id="5" name="Rectangle 4">
            <a:extLst>
              <a:ext uri="{FF2B5EF4-FFF2-40B4-BE49-F238E27FC236}">
                <a16:creationId xmlns:a16="http://schemas.microsoft.com/office/drawing/2014/main" id="{C4058C3A-F824-4C94-8F1E-BD562D6F31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21A2B73-71C9-44D7-9D76-E3AE024D87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03992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990BD1-571A-4467-AC2D-E14995273F90}"/>
              </a:ext>
            </a:extLst>
          </p:cNvPr>
          <p:cNvPicPr>
            <a:picLocks noChangeAspect="1"/>
          </p:cNvPicPr>
          <p:nvPr/>
        </p:nvPicPr>
        <p:blipFill>
          <a:blip r:embed="rId2"/>
          <a:stretch>
            <a:fillRect/>
          </a:stretch>
        </p:blipFill>
        <p:spPr>
          <a:xfrm>
            <a:off x="249429" y="576117"/>
            <a:ext cx="11693141" cy="5050960"/>
          </a:xfrm>
          <a:prstGeom prst="rect">
            <a:avLst/>
          </a:prstGeom>
        </p:spPr>
      </p:pic>
      <p:sp>
        <p:nvSpPr>
          <p:cNvPr id="5" name="Rectangle 4">
            <a:extLst>
              <a:ext uri="{FF2B5EF4-FFF2-40B4-BE49-F238E27FC236}">
                <a16:creationId xmlns:a16="http://schemas.microsoft.com/office/drawing/2014/main" id="{D87108F1-EAF7-47CB-8520-13946FB383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00BD911-290E-4457-8271-1E87ED11CA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73389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E1A6C5-190F-49F6-9B84-67CA32F66E66}"/>
              </a:ext>
            </a:extLst>
          </p:cNvPr>
          <p:cNvPicPr>
            <a:picLocks noChangeAspect="1"/>
          </p:cNvPicPr>
          <p:nvPr/>
        </p:nvPicPr>
        <p:blipFill>
          <a:blip r:embed="rId2"/>
          <a:stretch>
            <a:fillRect/>
          </a:stretch>
        </p:blipFill>
        <p:spPr>
          <a:xfrm>
            <a:off x="1262408" y="938689"/>
            <a:ext cx="10390728" cy="4980622"/>
          </a:xfrm>
          <a:prstGeom prst="rect">
            <a:avLst/>
          </a:prstGeom>
        </p:spPr>
      </p:pic>
      <p:sp>
        <p:nvSpPr>
          <p:cNvPr id="5" name="Rectangle 4">
            <a:extLst>
              <a:ext uri="{FF2B5EF4-FFF2-40B4-BE49-F238E27FC236}">
                <a16:creationId xmlns:a16="http://schemas.microsoft.com/office/drawing/2014/main" id="{496BD2EB-A20D-4AF1-B671-BA6D6CBA7C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BE5E745-8235-4A3C-9017-758C0E997B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05454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9908A7-9E3F-476B-A688-F7C6A54A61F5}"/>
              </a:ext>
            </a:extLst>
          </p:cNvPr>
          <p:cNvPicPr>
            <a:picLocks noChangeAspect="1"/>
          </p:cNvPicPr>
          <p:nvPr/>
        </p:nvPicPr>
        <p:blipFill>
          <a:blip r:embed="rId2"/>
          <a:stretch>
            <a:fillRect/>
          </a:stretch>
        </p:blipFill>
        <p:spPr>
          <a:xfrm>
            <a:off x="694680" y="982905"/>
            <a:ext cx="10802640" cy="5235015"/>
          </a:xfrm>
          <a:prstGeom prst="rect">
            <a:avLst/>
          </a:prstGeom>
        </p:spPr>
      </p:pic>
      <p:sp>
        <p:nvSpPr>
          <p:cNvPr id="5" name="Rectangle 4">
            <a:extLst>
              <a:ext uri="{FF2B5EF4-FFF2-40B4-BE49-F238E27FC236}">
                <a16:creationId xmlns:a16="http://schemas.microsoft.com/office/drawing/2014/main" id="{7F3C4840-E8F8-4F28-BED3-7D42323CC5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76A514A-4CC3-4FE2-B6B8-1FC6019CCF0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4859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Methodology </a:t>
            </a:r>
            <a:r>
              <a:rPr lang="ar-EG" sz="2800" dirty="0">
                <a:solidFill>
                  <a:srgbClr val="000000"/>
                </a:solidFill>
                <a:latin typeface="Times New Roman" panose="02020603050405020304" pitchFamily="18" charset="0"/>
                <a:cs typeface="Times New Roman" panose="02020603050405020304" pitchFamily="18" charset="0"/>
              </a:rPr>
              <a:t>منهجية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9" name="TextBox 8">
            <a:extLst>
              <a:ext uri="{FF2B5EF4-FFF2-40B4-BE49-F238E27FC236}">
                <a16:creationId xmlns:a16="http://schemas.microsoft.com/office/drawing/2014/main" id="{CA96BFFF-9B00-4702-B341-151238A15954}"/>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B</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209268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ماهو(بالضبط) الفصل المنهجي؟</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(exactly) is the methodology chapter?</a:t>
            </a:r>
          </a:p>
        </p:txBody>
      </p:sp>
    </p:spTree>
    <p:extLst>
      <p:ext uri="{BB962C8B-B14F-4D97-AF65-F5344CB8AC3E}">
        <p14:creationId xmlns:p14="http://schemas.microsoft.com/office/powerpoint/2010/main" val="959232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methodology chapter is where you outline the philosophical underpinnings of your research and outline the specific methodological choices you’ve made.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point of the methodology chapter is to tell the reader exactly how you designed your study and, just as importantly, why you did it this way.</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فصل المنهجية هو المكان الذي تحدد فيه الأسس الفلسفية لبحثك وتحدد الاختيارات المنهجية المحددة التي قمت بها.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الهدف من فصل المنهجية هو إخبار القارئ بالضبط كيف صممت دراستك، وبنفس القدر من الأهمية، لماذا فعلت ذلك بهذه الطريقة.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Importantly, this chapter should comprehensively describe and justify all the methodological choices you made in your study. </a:t>
            </a:r>
          </a:p>
          <a:p>
            <a:pPr marL="457200" indent="-457200" algn="just">
              <a:buFont typeface="Arial" panose="020B0604020202020204" pitchFamily="34" charset="0"/>
              <a:buChar char="•"/>
            </a:pPr>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For example</a:t>
            </a:r>
            <a:r>
              <a:rPr lang="en-US" sz="2800" dirty="0">
                <a:solidFill>
                  <a:srgbClr val="2D3956"/>
                </a:solidFill>
                <a:latin typeface="Times New Roman" panose="02020603050405020304" pitchFamily="18" charset="0"/>
                <a:cs typeface="Times New Roman" panose="02020603050405020304" pitchFamily="18" charset="0"/>
              </a:rPr>
              <a:t>, the approach you took to your research (i.e., qualitative, quantitative or mixed), who you collected data from (i.e., your sampling strategy), how you collected your data and, of course, how you analyzed it.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والأهم من ذلك، يجب أن يصف هذا الفصل ويبرر بشكل شامل جميع الخيارات المنهجية التي قمت بها في دراستك.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على سبيل المثال، النهج الذي اتبعته في بحثك (أي النوعي أو الكمي أو المختلط)، ومن الذي جمعت البيانات منه (أي استراتيجية أخذ العينات الخاصة بك)، وكيف جمعت بياناتك، وبالطبع كيف قمت بتحليلها.</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F35D13BD-2EF8-4C71-B42B-489B15948D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8F61554-A31E-4502-AD10-5C7C55DEFB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40761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 أهمية فصل المنهجية؟</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Why is the methodology chapter important?</a:t>
            </a:r>
          </a:p>
        </p:txBody>
      </p:sp>
      <p:sp>
        <p:nvSpPr>
          <p:cNvPr id="5" name="Rectangle 4">
            <a:extLst>
              <a:ext uri="{FF2B5EF4-FFF2-40B4-BE49-F238E27FC236}">
                <a16:creationId xmlns:a16="http://schemas.microsoft.com/office/drawing/2014/main" id="{A9EE896A-F625-4DEC-993E-3D2CBC2C4F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16381B-7A08-408A-B841-2D56FFBAA4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17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u="sng" dirty="0">
                <a:solidFill>
                  <a:srgbClr val="2D3956"/>
                </a:solidFill>
                <a:latin typeface="Times New Roman" panose="02020603050405020304" pitchFamily="18" charset="0"/>
                <a:cs typeface="Times New Roman" panose="02020603050405020304" pitchFamily="18" charset="0"/>
              </a:rPr>
              <a:t>The methodology chapter plays two important roles in your dissertation or thesis: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Firstly, it demonstrates your understanding of research theory.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flawed research design or methodology would mean flawed results. So, this chapter is vital as it allows you to show the marker that you know what you’re doing and that your results are credible.</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أولاً، يوضح فهمك لنظرية البحث.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 التصميم أو المنهجية البحثية المعيبة قد تعني نتائج معيبة. لذا، يعد هذا الفصل أمرًا حيويًا لأنه يسمح لك بإظهار أنك تعرف ما تفعله وأن نتائجك ذات مصداقية.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53514934-0C35-486A-81B3-AD53128D7D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5CE8316-1A8E-4A7F-A61D-7C413D64A4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4951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440120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Secondly, the methodology chapter is what helps to make your study replicable. In other words, it allows other researchers to undertake your study using the same methodological approach, and compare their findings to yours. This is very important within academic research, as each study builds on previous studies.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ثانيًا، الفصل الخاص بالمنهجية هو ما يساعد على جعل دراستك قابلة للتكرار. بمعنى آخر، يسمح للباحثين الآخرين بإجراء دراستك باستخدام نفس النهج المنهجي، ومقارنة نتائجهم بنتائجك. وهذا مهم جدًا في البحث الأكاديمي، حيث أن كل دراسة تعتمد على الدراسات السابقة.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FB887CF0-BD9B-4118-AA2B-5B2A5540CB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9AEAA3-94E9-4314-BCD6-31489A8848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78228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كيفية كتابة الفصل المنهجي؟</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Write The Methodology Chapter?</a:t>
            </a:r>
          </a:p>
        </p:txBody>
      </p:sp>
      <p:sp>
        <p:nvSpPr>
          <p:cNvPr id="5" name="Rectangle 4">
            <a:extLst>
              <a:ext uri="{FF2B5EF4-FFF2-40B4-BE49-F238E27FC236}">
                <a16:creationId xmlns:a16="http://schemas.microsoft.com/office/drawing/2014/main" id="{EA633509-4B50-4A3A-A7FD-F3DD8B5DD5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26CF1D0-40F7-4CCC-A1E1-255DD6DE6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7085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9071634" cy="4389500"/>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764632" y="176485"/>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Tree>
    <p:extLst>
      <p:ext uri="{BB962C8B-B14F-4D97-AF65-F5344CB8AC3E}">
        <p14:creationId xmlns:p14="http://schemas.microsoft.com/office/powerpoint/2010/main" val="4118897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12844"/>
            <a:ext cx="11677625" cy="5270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079760"/>
            <a:ext cx="11445395" cy="698652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#1 – Research Philosophy (e.g., interpretivist, positivist, etc.)</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#2 – Research Type/Logic (inductive or deductive)</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a:t>
            </a:r>
            <a:r>
              <a:rPr lang="ar-EG" sz="2800" dirty="0">
                <a:solidFill>
                  <a:srgbClr val="2D3956"/>
                </a:solidFill>
                <a:latin typeface="Times New Roman" panose="02020603050405020304" pitchFamily="18" charset="0"/>
                <a:cs typeface="Times New Roman" panose="02020603050405020304" pitchFamily="18" charset="0"/>
              </a:rPr>
              <a:t>3</a:t>
            </a:r>
            <a:r>
              <a:rPr lang="en-US" sz="2800" dirty="0">
                <a:solidFill>
                  <a:srgbClr val="2D3956"/>
                </a:solidFill>
                <a:latin typeface="Times New Roman" panose="02020603050405020304" pitchFamily="18" charset="0"/>
                <a:cs typeface="Times New Roman" panose="02020603050405020304" pitchFamily="18" charset="0"/>
              </a:rPr>
              <a:t> – Data sources and types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a:t>
            </a:r>
            <a:r>
              <a:rPr lang="ar-EG" sz="2800" dirty="0">
                <a:solidFill>
                  <a:srgbClr val="2D3956"/>
                </a:solidFill>
                <a:latin typeface="Times New Roman" panose="02020603050405020304" pitchFamily="18" charset="0"/>
                <a:cs typeface="Times New Roman" panose="02020603050405020304" pitchFamily="18" charset="0"/>
              </a:rPr>
              <a:t>4</a:t>
            </a:r>
            <a:r>
              <a:rPr lang="en-US" sz="2800" dirty="0">
                <a:solidFill>
                  <a:srgbClr val="2D3956"/>
                </a:solidFill>
                <a:latin typeface="Times New Roman" panose="02020603050405020304" pitchFamily="18" charset="0"/>
                <a:cs typeface="Times New Roman" panose="02020603050405020304" pitchFamily="18" charset="0"/>
              </a:rPr>
              <a:t> – Research Approach (qualitative, quantitative or mixed)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a:t>
            </a:r>
            <a:r>
              <a:rPr lang="ar-EG" sz="2800" dirty="0">
                <a:solidFill>
                  <a:srgbClr val="2D3956"/>
                </a:solidFill>
                <a:latin typeface="Times New Roman" panose="02020603050405020304" pitchFamily="18" charset="0"/>
                <a:cs typeface="Times New Roman" panose="02020603050405020304" pitchFamily="18" charset="0"/>
              </a:rPr>
              <a:t>5</a:t>
            </a:r>
            <a:r>
              <a:rPr lang="en-US" sz="2800" dirty="0">
                <a:solidFill>
                  <a:srgbClr val="2D3956"/>
                </a:solidFill>
                <a:latin typeface="Times New Roman" panose="02020603050405020304" pitchFamily="18" charset="0"/>
                <a:cs typeface="Times New Roman" panose="02020603050405020304" pitchFamily="18" charset="0"/>
              </a:rPr>
              <a:t> – Research Strategy/ Design (Research Methods)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a:t>
            </a:r>
            <a:r>
              <a:rPr lang="ar-EG" sz="2800" dirty="0">
                <a:solidFill>
                  <a:srgbClr val="2D3956"/>
                </a:solidFill>
                <a:latin typeface="Times New Roman" panose="02020603050405020304" pitchFamily="18" charset="0"/>
                <a:cs typeface="Times New Roman" panose="02020603050405020304" pitchFamily="18" charset="0"/>
              </a:rPr>
              <a:t>6</a:t>
            </a:r>
            <a:r>
              <a:rPr lang="en-US" sz="2800" dirty="0">
                <a:solidFill>
                  <a:srgbClr val="2D3956"/>
                </a:solidFill>
                <a:latin typeface="Times New Roman" panose="02020603050405020304" pitchFamily="18" charset="0"/>
                <a:cs typeface="Times New Roman" panose="02020603050405020304" pitchFamily="18" charset="0"/>
              </a:rPr>
              <a:t> – Time Horizon</a:t>
            </a:r>
          </a:p>
          <a:p>
            <a:pPr marL="457200" indent="-457200" algn="just">
              <a:buFont typeface="Arial" panose="020B0604020202020204" pitchFamily="34" charset="0"/>
              <a:buChar char="•"/>
            </a:pPr>
            <a:r>
              <a:rPr lang="en-US" sz="2800" dirty="0">
                <a:solidFill>
                  <a:srgbClr val="7030A0"/>
                </a:solidFill>
                <a:latin typeface="Times New Roman" panose="02020603050405020304" pitchFamily="18" charset="0"/>
                <a:cs typeface="Times New Roman" panose="02020603050405020304" pitchFamily="18" charset="0"/>
              </a:rPr>
              <a:t>Methodological Choice #</a:t>
            </a:r>
            <a:r>
              <a:rPr lang="ar-EG" sz="2800" dirty="0">
                <a:solidFill>
                  <a:srgbClr val="7030A0"/>
                </a:solidFill>
                <a:latin typeface="Times New Roman" panose="02020603050405020304" pitchFamily="18" charset="0"/>
                <a:cs typeface="Times New Roman" panose="02020603050405020304" pitchFamily="18" charset="0"/>
              </a:rPr>
              <a:t>7</a:t>
            </a:r>
            <a:r>
              <a:rPr lang="en-US" sz="2800" dirty="0">
                <a:solidFill>
                  <a:srgbClr val="7030A0"/>
                </a:solidFill>
                <a:latin typeface="Times New Roman" panose="02020603050405020304" pitchFamily="18" charset="0"/>
                <a:cs typeface="Times New Roman" panose="02020603050405020304" pitchFamily="18" charset="0"/>
              </a:rPr>
              <a:t> – Sampling Strategy</a:t>
            </a:r>
          </a:p>
          <a:p>
            <a:pPr marL="457200" indent="-457200" algn="just">
              <a:buFont typeface="Arial" panose="020B0604020202020204" pitchFamily="34" charset="0"/>
              <a:buChar char="•"/>
            </a:pPr>
            <a:r>
              <a:rPr lang="en-US" sz="2800" dirty="0">
                <a:solidFill>
                  <a:srgbClr val="7030A0"/>
                </a:solidFill>
                <a:latin typeface="Times New Roman" panose="02020603050405020304" pitchFamily="18" charset="0"/>
                <a:cs typeface="Times New Roman" panose="02020603050405020304" pitchFamily="18" charset="0"/>
              </a:rPr>
              <a:t>Methodological Choice #</a:t>
            </a:r>
            <a:r>
              <a:rPr lang="ar-EG" sz="2800" dirty="0">
                <a:solidFill>
                  <a:srgbClr val="7030A0"/>
                </a:solidFill>
                <a:latin typeface="Times New Roman" panose="02020603050405020304" pitchFamily="18" charset="0"/>
                <a:cs typeface="Times New Roman" panose="02020603050405020304" pitchFamily="18" charset="0"/>
              </a:rPr>
              <a:t>8</a:t>
            </a:r>
            <a:r>
              <a:rPr lang="en-US" sz="2800" dirty="0">
                <a:solidFill>
                  <a:srgbClr val="7030A0"/>
                </a:solidFill>
                <a:latin typeface="Times New Roman" panose="02020603050405020304" pitchFamily="18" charset="0"/>
                <a:cs typeface="Times New Roman" panose="02020603050405020304" pitchFamily="18" charset="0"/>
              </a:rPr>
              <a:t> – Data Collection Method (Techniques &amp; Tools)</a:t>
            </a:r>
          </a:p>
          <a:p>
            <a:pPr marL="457200" indent="-457200" algn="just">
              <a:buFont typeface="Arial" panose="020B0604020202020204" pitchFamily="34" charset="0"/>
              <a:buChar char="•"/>
            </a:pPr>
            <a:r>
              <a:rPr lang="en-US" sz="2800" dirty="0">
                <a:solidFill>
                  <a:srgbClr val="7030A0"/>
                </a:solidFill>
                <a:latin typeface="Times New Roman" panose="02020603050405020304" pitchFamily="18" charset="0"/>
                <a:cs typeface="Times New Roman" panose="02020603050405020304" pitchFamily="18" charset="0"/>
              </a:rPr>
              <a:t>Methodological Choice #</a:t>
            </a:r>
            <a:r>
              <a:rPr lang="ar-EG" sz="2800" dirty="0">
                <a:solidFill>
                  <a:srgbClr val="7030A0"/>
                </a:solidFill>
                <a:latin typeface="Times New Roman" panose="02020603050405020304" pitchFamily="18" charset="0"/>
                <a:cs typeface="Times New Roman" panose="02020603050405020304" pitchFamily="18" charset="0"/>
              </a:rPr>
              <a:t>9</a:t>
            </a:r>
            <a:r>
              <a:rPr lang="en-US" sz="2800" dirty="0">
                <a:solidFill>
                  <a:srgbClr val="7030A0"/>
                </a:solidFill>
                <a:latin typeface="Times New Roman" panose="02020603050405020304" pitchFamily="18" charset="0"/>
                <a:cs typeface="Times New Roman" panose="02020603050405020304" pitchFamily="18" charset="0"/>
              </a:rPr>
              <a:t> – Data Analysis Methods/Techniques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470000"/>
            <a:ext cx="470321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Methodology</a:t>
            </a:r>
            <a:endParaRPr lang="en-US" sz="3200" b="1" dirty="0"/>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04BFE9-992C-4047-8A88-7B869D4AB9AF}"/>
              </a:ext>
            </a:extLst>
          </p:cNvPr>
          <p:cNvPicPr>
            <a:picLocks noChangeAspect="1"/>
          </p:cNvPicPr>
          <p:nvPr/>
        </p:nvPicPr>
        <p:blipFill>
          <a:blip r:embed="rId2"/>
          <a:stretch>
            <a:fillRect/>
          </a:stretch>
        </p:blipFill>
        <p:spPr>
          <a:xfrm>
            <a:off x="414997" y="1874520"/>
            <a:ext cx="11362006" cy="3108959"/>
          </a:xfrm>
          <a:prstGeom prst="rect">
            <a:avLst/>
          </a:prstGeom>
        </p:spPr>
      </p:pic>
      <p:sp>
        <p:nvSpPr>
          <p:cNvPr id="4" name="Rectangle 3">
            <a:extLst>
              <a:ext uri="{FF2B5EF4-FFF2-40B4-BE49-F238E27FC236}">
                <a16:creationId xmlns:a16="http://schemas.microsoft.com/office/drawing/2014/main" id="{F30ECD1D-7DD1-4B66-8F3E-9826F8C9E5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2B1FC-A86A-4C44-812E-555D12C93BA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49985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Philosophy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Research philosophy </a:t>
            </a:r>
            <a:r>
              <a:rPr lang="en-US" sz="2800" dirty="0">
                <a:latin typeface="Times New Roman" panose="02020603050405020304" pitchFamily="18" charset="0"/>
                <a:cs typeface="Times New Roman" panose="02020603050405020304" pitchFamily="18" charset="0"/>
              </a:rPr>
              <a:t>refers to the set of beliefs, assumptions, and principles that will guide your approach to conducting your research.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several research philosophies to choose from, including </a:t>
            </a:r>
            <a:r>
              <a:rPr lang="en-US" sz="2800" b="1" u="sng" dirty="0">
                <a:solidFill>
                  <a:srgbClr val="0070C0"/>
                </a:solidFill>
                <a:latin typeface="Times New Roman" panose="02020603050405020304" pitchFamily="18" charset="0"/>
                <a:cs typeface="Times New Roman" panose="02020603050405020304" pitchFamily="18" charset="0"/>
              </a:rPr>
              <a:t>positivism, interpretivism and pragmatism/ post-positivism</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Positivism</a:t>
            </a:r>
            <a:r>
              <a:rPr lang="en-US" sz="2800" dirty="0">
                <a:latin typeface="Times New Roman" panose="02020603050405020304" pitchFamily="18" charset="0"/>
                <a:cs typeface="Times New Roman" panose="02020603050405020304" pitchFamily="18" charset="0"/>
              </a:rPr>
              <a:t> emphasizes the use of scientific methods and seeks to uncover universal laws and generalizable knowledge. It assumes an objective reality that can be studied through empirical observation and measurement. Positivists aim for objectivity, reliability, and replicability in their research.</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تؤكد الوضعية على استخدام الأساليب العلمية وتسعى إلى الكشف عن القوانين العالمية والمعرفة القابلة للتعميم. ويفترض وجود واقع موضوعي يمكن دراسته بالملاحظة والقياس التجريبي. يهدف الوضعيون إلى الموضوعية والموثوقية والتكرار في أبحاثهم.</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483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8578" y="1518482"/>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Interpretivism, </a:t>
            </a:r>
            <a:r>
              <a:rPr lang="en-US" sz="2800" dirty="0">
                <a:latin typeface="Times New Roman" panose="02020603050405020304" pitchFamily="18" charset="0"/>
                <a:cs typeface="Times New Roman" panose="02020603050405020304" pitchFamily="18" charset="0"/>
              </a:rPr>
              <a:t>focuses on understanding and interpreting human behavior and social phenomena through the lens of subjective meanings and social contexts. It recognizes the importance of individual experiences, values, and interpretations. Interpretivists often use qualitative methods, such as interviews, observations, and textual analysis, to explore the richness and complexity of social phenomena.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التفسيرية، على الطرف الآخر من الطيف، تركز على فهم وتفسير السلوك البشري والظواهر الاجتماعية من خلال عدسة المعاني الذاتية والسياقات الاجتماعية. ويدرك أهمية التجارب الفردية والقيم والتفسيرات. غالبًا ما يستخدم المفسرون الأساليب النوعية، مثل المقابلات والملاحظات والتحليل النصي، لاستكشاف ثراء الظواهر الاجتماعية وتعقيدها.</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7BB3659A-3654-4B75-99A7-F64A3BD665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E4F45CF-2903-42B1-8C14-7C6EDF296D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4619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483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776200"/>
            <a:ext cx="11677625"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Pragmatism </a:t>
            </a:r>
            <a:r>
              <a:rPr lang="en-US" sz="2800" dirty="0">
                <a:latin typeface="Times New Roman" panose="02020603050405020304" pitchFamily="18" charset="0"/>
                <a:cs typeface="Times New Roman" panose="02020603050405020304" pitchFamily="18" charset="0"/>
              </a:rPr>
              <a:t>sits somewhere in the middle and takes a practical and problem-solving approach to research. It emphasizes the use of mixed methods and acknowledges the value of both quantitative and qualitative data. Pragmatists are concerned with finding effective solutions and generating useful knowledge that can be applied to real-world situations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تقع البراغماتية في مكان ما في الوسط وتتخذ منهجًا عمليًا لحل المشكلات في البحث. ويؤكد على استخدام الأساليب المختلطة ويعترف بقيمة كل من البيانات الكمية والنوعية. يهتم البراغماتيون بإيجاد حلول فعالة وتوليد المعرفة المفيدة التي يمكن تطبيقها على مواقف العالم الحقيقي</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13BC0A3E-A18A-4122-9924-2B628131B7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DE6295E-914F-48DF-9996-252D2422114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202678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Type/Logic (inductive or deductive)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نوع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Deductive reasoning: </a:t>
            </a:r>
            <a:r>
              <a:rPr lang="en-US" sz="2800" dirty="0">
                <a:latin typeface="Times New Roman" panose="02020603050405020304" pitchFamily="18" charset="0"/>
                <a:cs typeface="Times New Roman" panose="02020603050405020304" pitchFamily="18" charset="0"/>
              </a:rPr>
              <a:t>application of a general theory to a specific case.</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Ex.: Hypothesis testing</a:t>
            </a:r>
          </a:p>
          <a:p>
            <a:pPr algn="just" rtl="1"/>
            <a:r>
              <a:rPr lang="ar-EG" sz="2800" dirty="0">
                <a:solidFill>
                  <a:srgbClr val="2D3956"/>
                </a:solidFill>
                <a:latin typeface="Times New Roman" panose="02020603050405020304" pitchFamily="18" charset="0"/>
                <a:cs typeface="Times New Roman" panose="02020603050405020304" pitchFamily="18" charset="0"/>
              </a:rPr>
              <a:t>استدلال الاستنباطي: تطبيق نظرية عامة على حالة محددة.مثال: اختبار الفرضيات</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Inductive reasoning</a:t>
            </a:r>
            <a:r>
              <a:rPr lang="en-US" sz="2800" dirty="0">
                <a:solidFill>
                  <a:srgbClr val="2D3956"/>
                </a:solidFill>
                <a:latin typeface="Times New Roman" panose="02020603050405020304" pitchFamily="18" charset="0"/>
                <a:cs typeface="Times New Roman" panose="02020603050405020304" pitchFamily="18" charset="0"/>
              </a:rPr>
              <a:t>: a process where we observe specific phenomena and on this basis arrive at general conclusions.</a:t>
            </a:r>
          </a:p>
          <a:p>
            <a:pPr algn="just"/>
            <a:r>
              <a:rPr lang="en-US" sz="2800" dirty="0">
                <a:solidFill>
                  <a:srgbClr val="2D3956"/>
                </a:solidFill>
                <a:latin typeface="Times New Roman" panose="02020603050405020304" pitchFamily="18" charset="0"/>
                <a:cs typeface="Times New Roman" panose="02020603050405020304" pitchFamily="18" charset="0"/>
              </a:rPr>
              <a:t>Both inductive and deductive processes are often used in research </a:t>
            </a:r>
            <a:r>
              <a:rPr lang="en-US" sz="2800" b="1" dirty="0">
                <a:solidFill>
                  <a:srgbClr val="4472C4"/>
                </a:solidFill>
                <a:latin typeface="Times New Roman" panose="02020603050405020304" pitchFamily="18" charset="0"/>
                <a:cs typeface="Times New Roman" panose="02020603050405020304" pitchFamily="18" charset="0"/>
              </a:rPr>
              <a:t>(Abductive)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910223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Type/Logic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14C605-5789-4EBA-80CC-2A16E6D24F96}"/>
              </a:ext>
            </a:extLst>
          </p:cNvPr>
          <p:cNvPicPr>
            <a:picLocks noChangeAspect="1"/>
          </p:cNvPicPr>
          <p:nvPr/>
        </p:nvPicPr>
        <p:blipFill>
          <a:blip r:embed="rId2"/>
          <a:stretch>
            <a:fillRect/>
          </a:stretch>
        </p:blipFill>
        <p:spPr>
          <a:xfrm>
            <a:off x="258574" y="1200719"/>
            <a:ext cx="11674852" cy="4456562"/>
          </a:xfrm>
          <a:prstGeom prst="rect">
            <a:avLst/>
          </a:prstGeom>
        </p:spPr>
      </p:pic>
      <p:sp>
        <p:nvSpPr>
          <p:cNvPr id="3" name="Rectangle 2">
            <a:extLst>
              <a:ext uri="{FF2B5EF4-FFF2-40B4-BE49-F238E27FC236}">
                <a16:creationId xmlns:a16="http://schemas.microsoft.com/office/drawing/2014/main" id="{5E7AEFDB-C1E6-4918-AAAC-226A802F44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867DB554-4579-41F1-8492-D34A81B47D3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805718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CACB9D-9DBF-4E3E-8033-AD992EE4DED8}"/>
              </a:ext>
            </a:extLst>
          </p:cNvPr>
          <p:cNvPicPr>
            <a:picLocks noChangeAspect="1"/>
          </p:cNvPicPr>
          <p:nvPr/>
        </p:nvPicPr>
        <p:blipFill>
          <a:blip r:embed="rId2"/>
          <a:stretch>
            <a:fillRect/>
          </a:stretch>
        </p:blipFill>
        <p:spPr>
          <a:xfrm>
            <a:off x="496338" y="1222056"/>
            <a:ext cx="11199323" cy="4413887"/>
          </a:xfrm>
          <a:prstGeom prst="rect">
            <a:avLst/>
          </a:prstGeom>
        </p:spPr>
      </p:pic>
      <p:sp>
        <p:nvSpPr>
          <p:cNvPr id="3" name="Rectangle 2">
            <a:extLst>
              <a:ext uri="{FF2B5EF4-FFF2-40B4-BE49-F238E27FC236}">
                <a16:creationId xmlns:a16="http://schemas.microsoft.com/office/drawing/2014/main" id="{796D25FA-8277-4971-BF56-499A1B3664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A0499-D7A8-46BF-B75B-2C3C169F9E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903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B6631-7E64-4169-B259-86C351B89884}"/>
              </a:ext>
            </a:extLst>
          </p:cNvPr>
          <p:cNvPicPr>
            <a:picLocks noChangeAspect="1"/>
          </p:cNvPicPr>
          <p:nvPr/>
        </p:nvPicPr>
        <p:blipFill>
          <a:blip r:embed="rId2"/>
          <a:stretch>
            <a:fillRect/>
          </a:stretch>
        </p:blipFill>
        <p:spPr>
          <a:xfrm>
            <a:off x="145788" y="1090981"/>
            <a:ext cx="11900423" cy="4676037"/>
          </a:xfrm>
          <a:prstGeom prst="rect">
            <a:avLst/>
          </a:prstGeom>
        </p:spPr>
      </p:pic>
      <p:sp>
        <p:nvSpPr>
          <p:cNvPr id="3" name="Rectangle 2">
            <a:extLst>
              <a:ext uri="{FF2B5EF4-FFF2-40B4-BE49-F238E27FC236}">
                <a16:creationId xmlns:a16="http://schemas.microsoft.com/office/drawing/2014/main" id="{FD31FE97-6078-4E10-9C27-75C808437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FDBB74-204B-44AC-A5B0-99BC14BC15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3462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D92D9-B3C4-484A-BD43-A232650E41AA}"/>
              </a:ext>
            </a:extLst>
          </p:cNvPr>
          <p:cNvPicPr>
            <a:picLocks noChangeAspect="1"/>
          </p:cNvPicPr>
          <p:nvPr/>
        </p:nvPicPr>
        <p:blipFill>
          <a:blip r:embed="rId2"/>
          <a:stretch>
            <a:fillRect/>
          </a:stretch>
        </p:blipFill>
        <p:spPr>
          <a:xfrm>
            <a:off x="239151" y="1222056"/>
            <a:ext cx="11928991" cy="4413887"/>
          </a:xfrm>
          <a:prstGeom prst="rect">
            <a:avLst/>
          </a:prstGeom>
        </p:spPr>
      </p:pic>
      <p:sp>
        <p:nvSpPr>
          <p:cNvPr id="3" name="Rectangle 2">
            <a:extLst>
              <a:ext uri="{FF2B5EF4-FFF2-40B4-BE49-F238E27FC236}">
                <a16:creationId xmlns:a16="http://schemas.microsoft.com/office/drawing/2014/main" id="{E5C9CDD6-CF4B-441C-ADC7-815464B0CB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CAF8DB-8860-4B42-9398-DF87D488A6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49647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algn="ctr">
              <a:lnSpc>
                <a:spcPct val="120000"/>
              </a:lnSpc>
            </a:pPr>
            <a:br>
              <a:rPr lang="en-US" sz="2800" dirty="0">
                <a:solidFill>
                  <a:srgbClr val="000000"/>
                </a:solidFill>
                <a:latin typeface="Times New Roman" panose="02020603050405020304" pitchFamily="18" charset="0"/>
                <a:cs typeface="Times New Roman" panose="02020603050405020304" pitchFamily="18" charset="0"/>
              </a:rPr>
            </a:br>
            <a:r>
              <a:rPr lang="en-US" sz="2800" dirty="0">
                <a:solidFill>
                  <a:srgbClr val="000000"/>
                </a:solidFill>
                <a:latin typeface="Times New Roman" panose="02020603050405020304" pitchFamily="18" charset="0"/>
                <a:cs typeface="Times New Roman" panose="02020603050405020304" pitchFamily="18" charset="0"/>
              </a:rPr>
              <a:t>Data sources and types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مصادر البيانات وأنواعها</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3E8BE54F-84B1-4D6C-9F56-FC1C63996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DE894708-B563-45BF-99CD-07914C8D90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5479601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1530230"/>
            <a:ext cx="11374388"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Secondary data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information collected by others for a purpose other than the project at hand, but may be useful for the project….or  Data collected and processed by one researcher and reanalyzed for a different purpose by another researcher </a:t>
            </a:r>
            <a:endParaRPr lang="ar-EG" sz="28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بيانات ثانوية: المعلومات التي يجمعها الآخرون لغرض آخر غير المشروع المطروح، ولكنها قد تكون مفيدة للمشروع.... أو البيانات التي يتم جمعها ومعالجتها بواسطة باحث واحد وإعادة تحليلها لغرض مختلف بواسطة باحث آخر</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Data types</a:t>
            </a:r>
          </a:p>
        </p:txBody>
      </p:sp>
      <p:sp>
        <p:nvSpPr>
          <p:cNvPr id="10" name="Rectangle 9">
            <a:extLst>
              <a:ext uri="{FF2B5EF4-FFF2-40B4-BE49-F238E27FC236}">
                <a16:creationId xmlns:a16="http://schemas.microsoft.com/office/drawing/2014/main" id="{F8B3109E-616A-41DE-A2FD-46CC9DF91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D4579B-648E-42FF-8035-F1B77A957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570845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Primary data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Original data collected for the purpose of the research problem </a:t>
            </a:r>
          </a:p>
          <a:p>
            <a:pPr algn="just"/>
            <a:r>
              <a:rPr lang="en-US" sz="2800" dirty="0">
                <a:latin typeface="Times New Roman" panose="02020603050405020304" pitchFamily="18" charset="0"/>
                <a:cs typeface="Times New Roman" panose="02020603050405020304" pitchFamily="18" charset="0"/>
              </a:rPr>
              <a:t>•Observation, questionnaire, interview and tape recording, experiment results</a:t>
            </a:r>
            <a:endParaRPr lang="ar-EG"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 </a:t>
            </a: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البيانات الأولية: البيانات الأصلية التي تم جمعها لغرض مشكلة البحث• الملاحظة، الاستبيان، المقابلة والتسجيل، نتائج التجربة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Data types</a:t>
            </a:r>
          </a:p>
        </p:txBody>
      </p:sp>
      <p:sp>
        <p:nvSpPr>
          <p:cNvPr id="9" name="Rectangle 8">
            <a:extLst>
              <a:ext uri="{FF2B5EF4-FFF2-40B4-BE49-F238E27FC236}">
                <a16:creationId xmlns:a16="http://schemas.microsoft.com/office/drawing/2014/main" id="{70936E19-D8DB-419B-936F-23D993D89C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1AC5C9E-C2D3-4A0F-84F0-166CE2588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571025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3046988"/>
          </a:xfrm>
          <a:prstGeom prst="rect">
            <a:avLst/>
          </a:prstGeom>
          <a:noFill/>
        </p:spPr>
        <p:txBody>
          <a:bodyPr wrap="square" rtlCol="0">
            <a:spAutoFit/>
          </a:bodyPr>
          <a:lstStyle/>
          <a:p>
            <a:pPr marL="457200" indent="-457200" algn="just">
              <a:buFont typeface="Wingdings" panose="05000000000000000000" pitchFamily="2" charset="2"/>
              <a:buChar char="q"/>
            </a:pPr>
            <a:r>
              <a:rPr lang="en-US" sz="3200" b="1" dirty="0">
                <a:solidFill>
                  <a:srgbClr val="0070C0"/>
                </a:solidFill>
                <a:latin typeface="Times New Roman" panose="02020603050405020304" pitchFamily="18" charset="0"/>
                <a:cs typeface="Times New Roman" panose="02020603050405020304" pitchFamily="18" charset="0"/>
              </a:rPr>
              <a:t>Internal sources: </a:t>
            </a:r>
            <a:r>
              <a:rPr lang="en-US" sz="3200" dirty="0">
                <a:latin typeface="Times New Roman" panose="02020603050405020304" pitchFamily="18" charset="0"/>
                <a:cs typeface="Times New Roman" panose="02020603050405020304" pitchFamily="18" charset="0"/>
              </a:rPr>
              <a:t>accounting records, sales data, commercial reports and other miscellaneous records. </a:t>
            </a:r>
          </a:p>
          <a:p>
            <a:pPr marL="457200" indent="-457200" algn="just">
              <a:buFont typeface="Wingdings" panose="05000000000000000000" pitchFamily="2" charset="2"/>
              <a:buChar char="q"/>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32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3200" b="1" dirty="0">
                <a:solidFill>
                  <a:srgbClr val="0070C0"/>
                </a:solidFill>
                <a:latin typeface="Times New Roman" panose="02020603050405020304" pitchFamily="18" charset="0"/>
                <a:cs typeface="Times New Roman" panose="02020603050405020304" pitchFamily="18" charset="0"/>
              </a:rPr>
              <a:t>External sources: </a:t>
            </a:r>
            <a:r>
              <a:rPr lang="en-US" sz="3200" dirty="0">
                <a:latin typeface="Times New Roman" panose="02020603050405020304" pitchFamily="18" charset="0"/>
                <a:cs typeface="Times New Roman" panose="02020603050405020304" pitchFamily="18" charset="0"/>
              </a:rPr>
              <a:t>academic journals, dissertations, thesis, newspapers, books </a:t>
            </a:r>
            <a:r>
              <a:rPr lang="en-US" sz="3200" dirty="0" err="1">
                <a:latin typeface="Times New Roman" panose="02020603050405020304" pitchFamily="18" charset="0"/>
                <a:cs typeface="Times New Roman" panose="02020603050405020304" pitchFamily="18" charset="0"/>
              </a:rPr>
              <a:t>etc</a:t>
            </a:r>
            <a:r>
              <a:rPr lang="en-US" sz="3200" dirty="0">
                <a:latin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10840" y="649488"/>
            <a:ext cx="6799331" cy="646331"/>
          </a:xfrm>
          <a:prstGeom prst="rect">
            <a:avLst/>
          </a:prstGeom>
        </p:spPr>
        <p:txBody>
          <a:bodyPr wrap="square">
            <a:spAutoFit/>
          </a:bodyPr>
          <a:lstStyle/>
          <a:p>
            <a:r>
              <a:rPr lang="en-US" sz="3600" b="1" dirty="0">
                <a:latin typeface="Times New Roman" panose="02020603050405020304" pitchFamily="18" charset="0"/>
                <a:cs typeface="Times New Roman" panose="02020603050405020304" pitchFamily="18" charset="0"/>
              </a:rPr>
              <a:t>Sources of Data</a:t>
            </a:r>
          </a:p>
        </p:txBody>
      </p:sp>
      <p:sp>
        <p:nvSpPr>
          <p:cNvPr id="9" name="Rectangle 8">
            <a:extLst>
              <a:ext uri="{FF2B5EF4-FFF2-40B4-BE49-F238E27FC236}">
                <a16:creationId xmlns:a16="http://schemas.microsoft.com/office/drawing/2014/main" id="{0989E1F8-4BAB-4374-B089-E604E3A0BA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69F4F7F-AD16-4E74-8829-A03B3D57ED6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3348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263251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Approach (qualitative, quantitative or mixed)</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مدخل البحث (نوعي أو كمي أو مختلط)</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Quantitative research </a:t>
            </a:r>
            <a:r>
              <a:rPr lang="en-US" sz="2800" dirty="0">
                <a:latin typeface="Times New Roman" panose="02020603050405020304" pitchFamily="18" charset="0"/>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lang="en-US" sz="2800" dirty="0">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Qualitative research </a:t>
            </a:r>
            <a:r>
              <a:rPr lang="en-US" sz="2800" dirty="0">
                <a:latin typeface="Times New Roman" panose="02020603050405020304" pitchFamily="18" charset="0"/>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7963" y="1530230"/>
            <a:ext cx="11472862"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Mixed methods research </a:t>
            </a:r>
            <a:r>
              <a:rPr lang="en-US" sz="2800" dirty="0">
                <a:latin typeface="Times New Roman" panose="02020603050405020304" pitchFamily="18" charset="0"/>
                <a:cs typeface="Times New Roman" panose="02020603050405020304" pitchFamily="18" charset="0"/>
              </a:rPr>
              <a:t>combines elements of both qualitative and quantitative approaches. It involves collecting and </a:t>
            </a:r>
            <a:r>
              <a:rPr lang="en-US" sz="2800" dirty="0" err="1">
                <a:latin typeface="Times New Roman" panose="02020603050405020304" pitchFamily="18" charset="0"/>
                <a:cs typeface="Times New Roman" panose="02020603050405020304" pitchFamily="18" charset="0"/>
              </a:rPr>
              <a:t>analysing</a:t>
            </a:r>
            <a:r>
              <a:rPr lang="en-US" sz="2800" dirty="0">
                <a:latin typeface="Times New Roman" panose="02020603050405020304" pitchFamily="18" charset="0"/>
                <a:cs typeface="Times New Roman" panose="02020603050405020304" pitchFamily="18" charset="0"/>
              </a:rPr>
              <a:t> both qualitative and quantitative data in a single study or across multiple phases of research. The purpose is to gain a more comprehensive understanding of a research problem by integrating different types of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يجمع البحث في الأساليب المختلطة بين عناصر النهج النوعي والكمي. يتضمن جمع وتحليل البيانات النوعية والكمية في دراسة واحدة أو عبر مراحل متعددة من البحث. والغرض من ذلك هو الحصول على فهم أكثر شمولاً لمشكلة البحث من خلال دمج أنواع مختلفة من البيانات.</a:t>
            </a:r>
            <a:endParaRPr lang="ar-EG"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98E0D8C0-0643-43DE-A4AC-8687609444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2FAB94A-E452-4B2C-8D26-D8CD7D939DF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04673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endParaRPr lang="en-US" sz="4400" b="1" dirty="0">
              <a:solidFill>
                <a:srgbClr val="FF0000"/>
              </a:solidFill>
            </a:endParaRPr>
          </a:p>
          <a:p>
            <a:pPr algn="ctr"/>
            <a:r>
              <a:rPr lang="ar-EG" sz="4400" b="1" dirty="0">
                <a:solidFill>
                  <a:srgbClr val="FF0000"/>
                </a:solidFill>
              </a:rPr>
              <a:t>تصنيفات تصاميم الطرق المختلطة</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1323439"/>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CLASSIFICATIONS OF MIXED METHODS DESIGNS</a:t>
            </a:r>
          </a:p>
        </p:txBody>
      </p:sp>
      <p:sp>
        <p:nvSpPr>
          <p:cNvPr id="5" name="Rectangle 4">
            <a:extLst>
              <a:ext uri="{FF2B5EF4-FFF2-40B4-BE49-F238E27FC236}">
                <a16:creationId xmlns:a16="http://schemas.microsoft.com/office/drawing/2014/main" id="{8730713E-E639-4022-9697-E0BCAE580E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2184A9D-86DA-4C12-9200-FD1FE8FAA3A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32040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27843" y="1905664"/>
            <a:ext cx="10804612" cy="41153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74937" y="2171612"/>
            <a:ext cx="10191757"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Exploratory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Explanatory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تصميم التثليث</a:t>
            </a: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التصميم الاستكشافي</a:t>
            </a: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التصميم التوضيحي</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4" name="TextBox 3">
            <a:extLst>
              <a:ext uri="{FF2B5EF4-FFF2-40B4-BE49-F238E27FC236}">
                <a16:creationId xmlns:a16="http://schemas.microsoft.com/office/drawing/2014/main" id="{FDD75CEB-962E-15B3-4C56-1EE4C83D7925}"/>
              </a:ext>
            </a:extLst>
          </p:cNvPr>
          <p:cNvSpPr txBox="1"/>
          <p:nvPr/>
        </p:nvSpPr>
        <p:spPr>
          <a:xfrm>
            <a:off x="1577734" y="5497751"/>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
        <p:nvSpPr>
          <p:cNvPr id="2" name="Rectangle 1">
            <a:extLst>
              <a:ext uri="{FF2B5EF4-FFF2-40B4-BE49-F238E27FC236}">
                <a16:creationId xmlns:a16="http://schemas.microsoft.com/office/drawing/2014/main" id="{31E93570-0892-4F15-A5D4-3E098722544B}"/>
              </a:ext>
            </a:extLst>
          </p:cNvPr>
          <p:cNvSpPr/>
          <p:nvPr/>
        </p:nvSpPr>
        <p:spPr>
          <a:xfrm>
            <a:off x="1174937" y="952543"/>
            <a:ext cx="10679468" cy="584775"/>
          </a:xfrm>
          <a:prstGeom prst="rect">
            <a:avLst/>
          </a:prstGeom>
        </p:spPr>
        <p:txBody>
          <a:bodyPr wrap="square">
            <a:spAutoFit/>
          </a:bodyPr>
          <a:lstStyle/>
          <a:p>
            <a:pPr lvl="0" algn="ctr"/>
            <a:r>
              <a:rPr lang="en-US" sz="3200" b="1" dirty="0">
                <a:latin typeface="Times New Roman" panose="02020603050405020304" pitchFamily="18" charset="0"/>
                <a:cs typeface="Times New Roman" panose="02020603050405020304" pitchFamily="18" charset="0"/>
              </a:rPr>
              <a:t>CLASSIFICATIONS OF MIXED METHODS DESIGNS</a:t>
            </a:r>
          </a:p>
        </p:txBody>
      </p:sp>
      <p:sp>
        <p:nvSpPr>
          <p:cNvPr id="6" name="Rectangle 5">
            <a:extLst>
              <a:ext uri="{FF2B5EF4-FFF2-40B4-BE49-F238E27FC236}">
                <a16:creationId xmlns:a16="http://schemas.microsoft.com/office/drawing/2014/main" id="{86B4E197-CA5A-4307-AFFC-60EE536A7E0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F5E0D0F-70DF-4304-BCE6-06374EC019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17150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6316" y="1285191"/>
            <a:ext cx="9990745" cy="50542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506159"/>
            <a:ext cx="9819874"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and well-known approach to mixing methods is the Triangulation Design. The purpose of this design is “to obtain different but complementary data on the same topic”</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الطريقة الأكثر شيوعًا والمعروفة لطرق الخلط هي تصميم التثليث. الغرض من هذا التصميم هو "الحصول على بيانات مختلفة ولكن متكاملة حول نفس الموضوع"</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3AB4CF82-A7E8-2410-2277-3D20ED731964}"/>
              </a:ext>
            </a:extLst>
          </p:cNvPr>
          <p:cNvSpPr txBox="1"/>
          <p:nvPr/>
        </p:nvSpPr>
        <p:spPr>
          <a:xfrm>
            <a:off x="3052482" y="518513"/>
            <a:ext cx="651334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Triangulation Design </a:t>
            </a:r>
            <a:endParaRPr kumimoji="0" lang="en-US" sz="3200" b="1" i="0" u="none" strike="noStrike" kern="1200" cap="none" spc="0" normalizeH="0" baseline="0" noProof="0" dirty="0">
              <a:ln>
                <a:noFill/>
              </a:ln>
              <a:effectLst/>
              <a:uLnTx/>
              <a:uFillTx/>
              <a:latin typeface="Calibri" panose="020F0502020204030204"/>
              <a:ea typeface="+mn-ea"/>
            </a:endParaRPr>
          </a:p>
        </p:txBody>
      </p:sp>
      <p:sp>
        <p:nvSpPr>
          <p:cNvPr id="4" name="TextBox 3">
            <a:extLst>
              <a:ext uri="{FF2B5EF4-FFF2-40B4-BE49-F238E27FC236}">
                <a16:creationId xmlns:a16="http://schemas.microsoft.com/office/drawing/2014/main" id="{FDD75CEB-962E-15B3-4C56-1EE4C83D7925}"/>
              </a:ext>
            </a:extLst>
          </p:cNvPr>
          <p:cNvSpPr txBox="1"/>
          <p:nvPr/>
        </p:nvSpPr>
        <p:spPr>
          <a:xfrm>
            <a:off x="1429113" y="5569663"/>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Tree>
    <p:extLst>
      <p:ext uri="{BB962C8B-B14F-4D97-AF65-F5344CB8AC3E}">
        <p14:creationId xmlns:p14="http://schemas.microsoft.com/office/powerpoint/2010/main" val="36934734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85336" y="1323637"/>
            <a:ext cx="11221328" cy="49522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766166" y="1705914"/>
            <a:ext cx="10659667"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Triangulation Design is a one-phase design in which researchers implement the quantitative and qualitative methods during the same timeframe and with equal weight.</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تصميم التثليث هو تصميم من مرحلة واحدة يقوم فيه الباحثون بتنفيذ الأساليب الكمية والنوعية خلال نفس الإطار الزمني وبوزن متساو</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single-phase timing of this design is the reason it has also been referred to as the “concurrent triangulation design” </a:t>
            </a: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.التوقيت أحادي الطور لهذا التصميم هو السبب في الإشارة إليه أيضًا باسم "تصميم التثليث المتزامن".</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3AB4CF82-A7E8-2410-2277-3D20ED731964}"/>
              </a:ext>
            </a:extLst>
          </p:cNvPr>
          <p:cNvSpPr txBox="1"/>
          <p:nvPr/>
        </p:nvSpPr>
        <p:spPr>
          <a:xfrm>
            <a:off x="2712616" y="383168"/>
            <a:ext cx="773743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Triangulation Design Procedures: </a:t>
            </a:r>
          </a:p>
        </p:txBody>
      </p:sp>
    </p:spTree>
    <p:extLst>
      <p:ext uri="{BB962C8B-B14F-4D97-AF65-F5344CB8AC3E}">
        <p14:creationId xmlns:p14="http://schemas.microsoft.com/office/powerpoint/2010/main" val="13778866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3987"/>
            <a:ext cx="11665832" cy="51113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9" y="1133636"/>
            <a:ext cx="1136874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generally involves the concurrent, but separate, collection and analysis of quantitative and qualitative data so that the researcher may best understand the research problem.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researcher attempts to merge the two data sets, typically by bringing the separate results together in the interpretation</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ويتضمن بشكل عام جمع وتحليل البيانات الكمية والنوعية المتزامنة، ولكن المنفصلة، حتى يتمكن الباحث من فهم مشكلة البحث بشكل أفضل.</a:t>
            </a:r>
          </a:p>
          <a:p>
            <a:pPr marL="457200" lvl="0" indent="-457200" algn="just" rtl="1">
              <a:buFont typeface="Arial" panose="020B0604020202020204" pitchFamily="34" charset="0"/>
              <a:buChar char="•"/>
            </a:pPr>
            <a:endParaRPr lang="ar-EG" sz="28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يحاول الباحث دمج مجموعتي البيانات، عادةً عن طريق جمع النتائج المنفصلة معًا في التفسير</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3AB4CF82-A7E8-2410-2277-3D20ED731964}"/>
              </a:ext>
            </a:extLst>
          </p:cNvPr>
          <p:cNvSpPr txBox="1"/>
          <p:nvPr/>
        </p:nvSpPr>
        <p:spPr>
          <a:xfrm>
            <a:off x="2962823" y="269562"/>
            <a:ext cx="7737438"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Triangulation Design Procedures: </a:t>
            </a:r>
          </a:p>
        </p:txBody>
      </p:sp>
    </p:spTree>
    <p:extLst>
      <p:ext uri="{BB962C8B-B14F-4D97-AF65-F5344CB8AC3E}">
        <p14:creationId xmlns:p14="http://schemas.microsoft.com/office/powerpoint/2010/main" val="25220447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E712C64-D5F2-59C6-BC41-8A6298A537CB}"/>
              </a:ext>
            </a:extLst>
          </p:cNvPr>
          <p:cNvSpPr txBox="1"/>
          <p:nvPr/>
        </p:nvSpPr>
        <p:spPr>
          <a:xfrm>
            <a:off x="2626179" y="282304"/>
            <a:ext cx="7419884"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Calibri" panose="020F0502020204030204"/>
                <a:ea typeface="+mn-ea"/>
                <a:cs typeface="+mn-cs"/>
              </a:rPr>
              <a:t>Triangulation Design </a:t>
            </a:r>
          </a:p>
        </p:txBody>
      </p:sp>
      <p:sp>
        <p:nvSpPr>
          <p:cNvPr id="7" name="TextBox 6">
            <a:extLst>
              <a:ext uri="{FF2B5EF4-FFF2-40B4-BE49-F238E27FC236}">
                <a16:creationId xmlns:a16="http://schemas.microsoft.com/office/drawing/2014/main" id="{69676698-9AF5-6133-F706-CAE727CE1740}"/>
              </a:ext>
            </a:extLst>
          </p:cNvPr>
          <p:cNvSpPr txBox="1"/>
          <p:nvPr/>
        </p:nvSpPr>
        <p:spPr>
          <a:xfrm>
            <a:off x="2626179" y="6015505"/>
            <a:ext cx="853908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Creswell, J.W. and Plano Clark, V.L., 2011. Choosing a mixed methods design. Designing and conducting mixed methods research, 2, pp.53-106.  </a:t>
            </a:r>
          </a:p>
        </p:txBody>
      </p:sp>
      <p:pic>
        <p:nvPicPr>
          <p:cNvPr id="4" name="Picture 3">
            <a:extLst>
              <a:ext uri="{FF2B5EF4-FFF2-40B4-BE49-F238E27FC236}">
                <a16:creationId xmlns:a16="http://schemas.microsoft.com/office/drawing/2014/main" id="{519C2D2D-BC1C-D452-A86C-57A2692EF3B2}"/>
              </a:ext>
            </a:extLst>
          </p:cNvPr>
          <p:cNvPicPr>
            <a:picLocks noChangeAspect="1"/>
          </p:cNvPicPr>
          <p:nvPr/>
        </p:nvPicPr>
        <p:blipFill>
          <a:blip r:embed="rId2"/>
          <a:stretch>
            <a:fillRect/>
          </a:stretch>
        </p:blipFill>
        <p:spPr>
          <a:xfrm>
            <a:off x="1441300" y="1014775"/>
            <a:ext cx="9309399" cy="4828450"/>
          </a:xfrm>
          <a:prstGeom prst="rect">
            <a:avLst/>
          </a:prstGeom>
        </p:spPr>
      </p:pic>
    </p:spTree>
    <p:extLst>
      <p:ext uri="{BB962C8B-B14F-4D97-AF65-F5344CB8AC3E}">
        <p14:creationId xmlns:p14="http://schemas.microsoft.com/office/powerpoint/2010/main" val="314669010"/>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365535"/>
            <a:ext cx="9345750"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Variants of the Triangulation Design:</a:t>
            </a: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المتغيرات من تصميم التثليث:</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lvl="0" indent="-457200" algn="just">
              <a:buFont typeface="Arial" panose="020B0604020202020204" pitchFamily="34" charset="0"/>
              <a:buChar cha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convergence model</a:t>
            </a:r>
            <a:r>
              <a:rPr lang="ar-EG" sz="2800" dirty="0">
                <a:solidFill>
                  <a:srgbClr val="2D3956"/>
                </a:solidFill>
                <a:latin typeface="Tajawal ExtraBold" panose="00000800000000000000" pitchFamily="2" charset="-78"/>
                <a:cs typeface="Tajawal ExtraBold" panose="00000800000000000000" pitchFamily="2" charset="-78"/>
              </a:rPr>
              <a:t>نموذج التقارب </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lvl="0" indent="-457200" algn="just">
              <a:buFont typeface="Arial" panose="020B0604020202020204" pitchFamily="34" charset="0"/>
              <a:buChar cha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data transformation model</a:t>
            </a:r>
            <a:r>
              <a:rPr lang="ar-EG" sz="2800" dirty="0">
                <a:solidFill>
                  <a:srgbClr val="2D3956"/>
                </a:solidFill>
                <a:latin typeface="Tajawal ExtraBold" panose="00000800000000000000" pitchFamily="2" charset="-78"/>
                <a:cs typeface="Tajawal ExtraBold" panose="00000800000000000000" pitchFamily="2" charset="-78"/>
              </a:rPr>
              <a:t>نموذج تحويل البيانات </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lvl="0" indent="-457200" algn="just">
              <a:buFont typeface="Arial" panose="020B0604020202020204" pitchFamily="34" charset="0"/>
              <a:buChar cha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validating quantitative data model</a:t>
            </a:r>
            <a:r>
              <a:rPr lang="ar-EG" sz="2800" dirty="0">
                <a:solidFill>
                  <a:srgbClr val="2D3956"/>
                </a:solidFill>
                <a:latin typeface="Tajawal ExtraBold" panose="00000800000000000000" pitchFamily="2" charset="-78"/>
                <a:cs typeface="Tajawal ExtraBold" panose="00000800000000000000" pitchFamily="2" charset="-78"/>
              </a:rPr>
              <a:t> نموذج التحقق من صحة البيانات الكمية </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3AB4CF82-A7E8-2410-2277-3D20ED731964}"/>
              </a:ext>
            </a:extLst>
          </p:cNvPr>
          <p:cNvSpPr txBox="1"/>
          <p:nvPr/>
        </p:nvSpPr>
        <p:spPr>
          <a:xfrm>
            <a:off x="3024347" y="332059"/>
            <a:ext cx="651334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Triangulation Design </a:t>
            </a:r>
            <a:endParaRPr kumimoji="0" lang="en-US" sz="3200" b="1" i="0" u="none" strike="noStrike" kern="1200" cap="none" spc="0" normalizeH="0" baseline="0" noProof="0" dirty="0">
              <a:ln>
                <a:noFill/>
              </a:ln>
              <a:effectLst/>
              <a:uLnTx/>
              <a:uFillTx/>
              <a:latin typeface="Calibri" panose="020F0502020204030204"/>
              <a:ea typeface="+mn-ea"/>
            </a:endParaRPr>
          </a:p>
        </p:txBody>
      </p:sp>
    </p:spTree>
    <p:extLst>
      <p:ext uri="{BB962C8B-B14F-4D97-AF65-F5344CB8AC3E}">
        <p14:creationId xmlns:p14="http://schemas.microsoft.com/office/powerpoint/2010/main" val="41299994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E712C64-D5F2-59C6-BC41-8A6298A537CB}"/>
              </a:ext>
            </a:extLst>
          </p:cNvPr>
          <p:cNvSpPr txBox="1"/>
          <p:nvPr/>
        </p:nvSpPr>
        <p:spPr>
          <a:xfrm>
            <a:off x="2274487" y="331864"/>
            <a:ext cx="9035938"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Calibri" panose="020F0502020204030204"/>
                <a:ea typeface="+mn-ea"/>
                <a:cs typeface="+mn-cs"/>
              </a:rPr>
              <a:t>Triangulation Design- The convergence model </a:t>
            </a:r>
          </a:p>
        </p:txBody>
      </p:sp>
      <p:pic>
        <p:nvPicPr>
          <p:cNvPr id="3" name="Picture 2">
            <a:extLst>
              <a:ext uri="{FF2B5EF4-FFF2-40B4-BE49-F238E27FC236}">
                <a16:creationId xmlns:a16="http://schemas.microsoft.com/office/drawing/2014/main" id="{C79E6D84-0256-51C9-9392-CC92F0360AAB}"/>
              </a:ext>
            </a:extLst>
          </p:cNvPr>
          <p:cNvPicPr>
            <a:picLocks noChangeAspect="1"/>
          </p:cNvPicPr>
          <p:nvPr/>
        </p:nvPicPr>
        <p:blipFill>
          <a:blip r:embed="rId2"/>
          <a:stretch>
            <a:fillRect/>
          </a:stretch>
        </p:blipFill>
        <p:spPr>
          <a:xfrm>
            <a:off x="523773" y="978195"/>
            <a:ext cx="11144454" cy="4901609"/>
          </a:xfrm>
          <a:prstGeom prst="rect">
            <a:avLst/>
          </a:prstGeom>
        </p:spPr>
      </p:pic>
    </p:spTree>
    <p:extLst>
      <p:ext uri="{BB962C8B-B14F-4D97-AF65-F5344CB8AC3E}">
        <p14:creationId xmlns:p14="http://schemas.microsoft.com/office/powerpoint/2010/main" val="2285324161"/>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B4CF82-A7E8-2410-2277-3D20ED731964}"/>
              </a:ext>
            </a:extLst>
          </p:cNvPr>
          <p:cNvSpPr txBox="1"/>
          <p:nvPr/>
        </p:nvSpPr>
        <p:spPr>
          <a:xfrm>
            <a:off x="1739914" y="291896"/>
            <a:ext cx="9861452"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Triangulation Design- </a:t>
            </a:r>
            <a:r>
              <a:rPr kumimoji="0" lang="en-US" sz="28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The data transformation model</a:t>
            </a:r>
            <a:endParaRPr kumimoji="0" lang="en-US" sz="3200" b="1" i="0" u="none" strike="noStrike" kern="1200" cap="none" spc="0" normalizeH="0" baseline="0" noProof="0" dirty="0">
              <a:ln>
                <a:noFill/>
              </a:ln>
              <a:effectLst/>
              <a:uLnTx/>
              <a:uFillTx/>
              <a:latin typeface="Calibri" panose="020F0502020204030204"/>
              <a:ea typeface="+mn-ea"/>
            </a:endParaRPr>
          </a:p>
        </p:txBody>
      </p:sp>
      <p:pic>
        <p:nvPicPr>
          <p:cNvPr id="2" name="Picture 1">
            <a:extLst>
              <a:ext uri="{FF2B5EF4-FFF2-40B4-BE49-F238E27FC236}">
                <a16:creationId xmlns:a16="http://schemas.microsoft.com/office/drawing/2014/main" id="{99773796-8DF7-8365-96AB-8A9ECD826691}"/>
              </a:ext>
            </a:extLst>
          </p:cNvPr>
          <p:cNvPicPr>
            <a:picLocks noChangeAspect="1"/>
          </p:cNvPicPr>
          <p:nvPr/>
        </p:nvPicPr>
        <p:blipFill>
          <a:blip r:embed="rId2"/>
          <a:stretch>
            <a:fillRect/>
          </a:stretch>
        </p:blipFill>
        <p:spPr>
          <a:xfrm>
            <a:off x="812869" y="1006315"/>
            <a:ext cx="11016427" cy="5267401"/>
          </a:xfrm>
          <a:prstGeom prst="rect">
            <a:avLst/>
          </a:prstGeom>
        </p:spPr>
      </p:pic>
    </p:spTree>
    <p:extLst>
      <p:ext uri="{BB962C8B-B14F-4D97-AF65-F5344CB8AC3E}">
        <p14:creationId xmlns:p14="http://schemas.microsoft.com/office/powerpoint/2010/main" val="28310663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B4CF82-A7E8-2410-2277-3D20ED731964}"/>
              </a:ext>
            </a:extLst>
          </p:cNvPr>
          <p:cNvSpPr txBox="1"/>
          <p:nvPr/>
        </p:nvSpPr>
        <p:spPr>
          <a:xfrm>
            <a:off x="1508395" y="482622"/>
            <a:ext cx="10949145"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Triangulation Design- </a:t>
            </a:r>
            <a:r>
              <a:rPr kumimoji="0" lang="it-IT" sz="24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The validating quantitative data model</a:t>
            </a:r>
            <a:endParaRPr kumimoji="0" lang="en-US" sz="2800" b="1" i="0" u="none" strike="noStrike" kern="1200" cap="none" spc="0" normalizeH="0" baseline="0" noProof="0" dirty="0">
              <a:ln>
                <a:noFill/>
              </a:ln>
              <a:effectLst/>
              <a:uLnTx/>
              <a:uFillTx/>
              <a:latin typeface="Calibri" panose="020F0502020204030204"/>
              <a:ea typeface="+mn-ea"/>
            </a:endParaRPr>
          </a:p>
        </p:txBody>
      </p:sp>
      <p:pic>
        <p:nvPicPr>
          <p:cNvPr id="2" name="Picture 1">
            <a:extLst>
              <a:ext uri="{FF2B5EF4-FFF2-40B4-BE49-F238E27FC236}">
                <a16:creationId xmlns:a16="http://schemas.microsoft.com/office/drawing/2014/main" id="{85A608BF-B806-8C20-F5EB-8EE023597E59}"/>
              </a:ext>
            </a:extLst>
          </p:cNvPr>
          <p:cNvPicPr>
            <a:picLocks noChangeAspect="1"/>
          </p:cNvPicPr>
          <p:nvPr/>
        </p:nvPicPr>
        <p:blipFill>
          <a:blip r:embed="rId2"/>
          <a:stretch>
            <a:fillRect/>
          </a:stretch>
        </p:blipFill>
        <p:spPr>
          <a:xfrm>
            <a:off x="556587" y="1005842"/>
            <a:ext cx="11388315" cy="5352752"/>
          </a:xfrm>
          <a:prstGeom prst="rect">
            <a:avLst/>
          </a:prstGeom>
        </p:spPr>
      </p:pic>
    </p:spTree>
    <p:extLst>
      <p:ext uri="{BB962C8B-B14F-4D97-AF65-F5344CB8AC3E}">
        <p14:creationId xmlns:p14="http://schemas.microsoft.com/office/powerpoint/2010/main" val="36818387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22215" y="1112316"/>
            <a:ext cx="11747569" cy="55371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222216" y="1249412"/>
            <a:ext cx="11747568"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Explanatory Design is a two-phase mixed methods design. The overall purpose of this design is quantitative results.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design starts with the collection and analysis of quantitative data. This first phase is followed by the subsequent collection and analysis of qualitative data.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second, qualitative phase of the study is designed so that it follows from (or connects to) the results of the first quantitative phase.</a:t>
            </a:r>
            <a:endPar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التصميم التوضيحي هو تصميم بطرق مختلطة على مرحلتين. الغرض العام من هذا التصميم هو النتائج الكمية.</a:t>
            </a:r>
          </a:p>
          <a:p>
            <a:pPr marL="457200" lvl="0" indent="-457200" algn="just" rtl="1">
              <a:buFont typeface="Arial" panose="020B0604020202020204" pitchFamily="34" charset="0"/>
              <a:buChar char="•"/>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يبدأ هذا التصميم بجمع وتحليل البيانات الكمية. ويلي هذه المرحلة الأولى جمع البيانات النوعية وتحليلها.</a:t>
            </a:r>
          </a:p>
          <a:p>
            <a:pPr marL="457200" lvl="0" indent="-457200" algn="just" rtl="1">
              <a:buFont typeface="Arial" panose="020B0604020202020204" pitchFamily="34" charset="0"/>
              <a:buChar char="•"/>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تم تصميم المرحلة النوعية الثانية من الدراسة بحيث تتبع (أو تتصل) بنتائج المرحلة الكمية الأولى.</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3AB4CF82-A7E8-2410-2277-3D20ED731964}"/>
              </a:ext>
            </a:extLst>
          </p:cNvPr>
          <p:cNvSpPr txBox="1"/>
          <p:nvPr/>
        </p:nvSpPr>
        <p:spPr>
          <a:xfrm>
            <a:off x="1599237" y="208512"/>
            <a:ext cx="653189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The Explanatory Design</a:t>
            </a:r>
          </a:p>
        </p:txBody>
      </p:sp>
    </p:spTree>
    <p:extLst>
      <p:ext uri="{BB962C8B-B14F-4D97-AF65-F5344CB8AC3E}">
        <p14:creationId xmlns:p14="http://schemas.microsoft.com/office/powerpoint/2010/main" val="17404551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92408" y="2166636"/>
            <a:ext cx="9467557"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As with the Explanatory Design, the intent of the two-phase Exploratory Design is that the results of the first method (qualitative) can help develop or inform the second method (quantitative).</a:t>
            </a:r>
          </a:p>
          <a:p>
            <a:pPr marL="457200" lvl="0" indent="-457200" algn="just" rtl="1">
              <a:buFont typeface="Arial" panose="020B0604020202020204" pitchFamily="34" charset="0"/>
              <a:buChar char="•"/>
            </a:pPr>
            <a:r>
              <a:rPr lang="ar-EG" sz="2800" dirty="0">
                <a:solidFill>
                  <a:srgbClr val="2D3956"/>
                </a:solidFill>
                <a:latin typeface="Tajawal ExtraBold" panose="00000800000000000000" pitchFamily="2" charset="-78"/>
                <a:cs typeface="Tajawal ExtraBold" panose="00000800000000000000" pitchFamily="2" charset="-78"/>
              </a:rPr>
              <a:t>كما هو الحال مع التصميم التوضيحي، فإن الهدف من التصميم الاستكشافي ذي المرحلتين هو أن نتائج الطريقة الأولى (النوعي) يمكن أن تساعد في تطوير أو إعلام الطريقة الثانية (الكمية).</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3AB4CF82-A7E8-2410-2277-3D20ED731964}"/>
              </a:ext>
            </a:extLst>
          </p:cNvPr>
          <p:cNvSpPr txBox="1"/>
          <p:nvPr/>
        </p:nvSpPr>
        <p:spPr>
          <a:xfrm>
            <a:off x="2436160" y="259692"/>
            <a:ext cx="7319680"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The Exploratory Design</a:t>
            </a:r>
          </a:p>
        </p:txBody>
      </p:sp>
    </p:spTree>
    <p:extLst>
      <p:ext uri="{BB962C8B-B14F-4D97-AF65-F5344CB8AC3E}">
        <p14:creationId xmlns:p14="http://schemas.microsoft.com/office/powerpoint/2010/main" val="42229407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36283" y="1012954"/>
            <a:ext cx="11719434" cy="584504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68104" y="1119321"/>
            <a:ext cx="11455791" cy="5632311"/>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design is based on the premise that an exploration is needed for one of several reasons: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Measures or instruments are not available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variables are unknown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is no guiding framework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Because this design begins qualitatively, it is best suited for exploring a phenomenon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يعتمد هذا التصميم على فرضية أن الاستكشاف ضروري لأحد الأسباب التالية:</a:t>
            </a:r>
          </a:p>
          <a:p>
            <a:pPr marL="457200" lvl="0" indent="-457200" algn="just" rtl="1">
              <a:buFont typeface="Arial" panose="020B0604020202020204" pitchFamily="34" charset="0"/>
              <a:buChar char="•"/>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التدابير أو الأدوات غير متوفرة</a:t>
            </a: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المتغيرات غير معروفة</a:t>
            </a: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لا يوجد إطار توجيهي أو نظرية.</a:t>
            </a:r>
          </a:p>
          <a:p>
            <a:pPr marL="457200" lvl="0" indent="-457200" algn="just" rtl="1">
              <a:buFont typeface="Arial" panose="020B0604020202020204" pitchFamily="34" charset="0"/>
              <a:buChar char="•"/>
            </a:pPr>
            <a:r>
              <a:rPr lang="ar-EG" sz="2400" dirty="0">
                <a:solidFill>
                  <a:srgbClr val="2D3956"/>
                </a:solidFill>
                <a:latin typeface="Tajawal ExtraBold" panose="00000800000000000000" pitchFamily="2" charset="-78"/>
                <a:cs typeface="Tajawal ExtraBold" panose="00000800000000000000" pitchFamily="2" charset="-78"/>
              </a:rPr>
              <a:t>ولأن هذا التصميم يبدأ من الناحية النوعية، فهو مناسب لاستكشاف ظاهرة ما</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3AB4CF82-A7E8-2410-2277-3D20ED731964}"/>
              </a:ext>
            </a:extLst>
          </p:cNvPr>
          <p:cNvSpPr txBox="1"/>
          <p:nvPr/>
        </p:nvSpPr>
        <p:spPr>
          <a:xfrm>
            <a:off x="3132616" y="251612"/>
            <a:ext cx="5336136"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The Exploratory Design</a:t>
            </a:r>
          </a:p>
        </p:txBody>
      </p:sp>
    </p:spTree>
    <p:extLst>
      <p:ext uri="{BB962C8B-B14F-4D97-AF65-F5344CB8AC3E}">
        <p14:creationId xmlns:p14="http://schemas.microsoft.com/office/powerpoint/2010/main" val="39951015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9D6AB8-FBC1-4D01-9E60-6D7022F7617F}"/>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453887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Strategy/ Design (Research Methods)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استراتيجية / تصميم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3119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the research strategy, </a:t>
            </a:r>
            <a:r>
              <a:rPr lang="en-US" sz="2800" dirty="0">
                <a:latin typeface="Times New Roman" panose="02020603050405020304" pitchFamily="18" charset="0"/>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094275" y="555732"/>
            <a:ext cx="8402813"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Design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4404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qualitative studies:</a:t>
            </a:r>
          </a:p>
          <a:p>
            <a:pPr marL="457200" indent="-457200" algn="just">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Historical research </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Grounded theory</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Case study</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quantitative studies:</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Descriptive</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Correlational</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Experimental</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094275" y="555732"/>
            <a:ext cx="8402813"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Design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Time Horizon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next thing you’ll need to detail in your methodology chapter is the time horizon.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two options here: cross-sectional and longitudinal.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 other words, whether the data for your study were all collected at one point in time (cross-sectional) or at multiple points in time (longitudinal).</a:t>
            </a:r>
          </a:p>
          <a:p>
            <a:pPr algn="just" rtl="1"/>
            <a:endParaRPr 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الشيء التالي الذي ستحتاج إلى تفصيله في فصل المنهجية الخاص بك هو الأفق الزمني.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هناك خياران هنا: المقطع العرضي والطولي.</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955823"/>
            <a:ext cx="11677625" cy="353943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يعتمد الاختيار الذي تقوم به هنا مرة أخرى على أهدافك البحثية وأهدافك وأسئلة البحث. على سبيل المثال، إذا كنت تهدف إلى تقييم مدى تغير وجهات نظر مجموعة معينة من الأشخاص فيما يتعلق بموضوع ما بمرور الوقت، فمن المحتمل أن تتبنى أفقًا زمنيًا طوليًا.</a:t>
            </a:r>
          </a:p>
          <a:p>
            <a:pPr marL="457200" indent="-457200" algn="just" rtl="1">
              <a:buFont typeface="Wingdings" panose="05000000000000000000" pitchFamily="2" charset="2"/>
              <a:buChar char="q"/>
            </a:pPr>
            <a:endParaRPr lang="ar-EG"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هناك عامل مهم آخر يجب مراعاته وهو ببساطة ما إذا كان لديك الوقت اللازم لاعتماد نهج طولي (والذي قد يتضمن جمع البيانات على مدى عدة أشهر أو حتى سنوات). في كثير من الأحيان، ستجبرك الضغوط الزمنية لبرنامج شهادتك على اعتماد أفق زمني مستعرض، لذا ضع ذلك في الاعتبار.</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13E4EDFA-FD4F-4BD8-97C3-789741E370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E2AE154-7C4E-4477-80DF-5D82E0CE7B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2625091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54659" y="163034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21184" y="2399649"/>
            <a:ext cx="4222539" cy="1363900"/>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lang="en-US" sz="3600" b="1" dirty="0">
                <a:solidFill>
                  <a:srgbClr val="000000"/>
                </a:solidFill>
                <a:latin typeface="Times New Roman" panose="02020603050405020304" pitchFamily="18" charset="0"/>
                <a:cs typeface="Times New Roman" panose="02020603050405020304" pitchFamily="18" charset="0"/>
              </a:rPr>
              <a:t>Read A Paper</a:t>
            </a:r>
            <a:endPar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Calibri" panose="020F0502020204030204"/>
                <a:ea typeface="+mn-ea"/>
                <a:cs typeface="+mn-cs"/>
              </a:rPr>
              <a:t> Extract Main Points</a:t>
            </a:r>
          </a:p>
        </p:txBody>
      </p:sp>
      <p:sp>
        <p:nvSpPr>
          <p:cNvPr id="14" name="Rectangle 13">
            <a:extLst>
              <a:ext uri="{FF2B5EF4-FFF2-40B4-BE49-F238E27FC236}">
                <a16:creationId xmlns:a16="http://schemas.microsoft.com/office/drawing/2014/main" id="{01B2C490-1260-405E-9B28-12D621775B0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7" name="Picture 6">
            <a:extLst>
              <a:ext uri="{FF2B5EF4-FFF2-40B4-BE49-F238E27FC236}">
                <a16:creationId xmlns:a16="http://schemas.microsoft.com/office/drawing/2014/main" id="{80971CE4-8AB9-405B-B962-6164981D6061}"/>
              </a:ext>
            </a:extLst>
          </p:cNvPr>
          <p:cNvPicPr>
            <a:picLocks noChangeAspect="1"/>
          </p:cNvPicPr>
          <p:nvPr/>
        </p:nvPicPr>
        <p:blipFill>
          <a:blip r:embed="rId3"/>
          <a:stretch>
            <a:fillRect/>
          </a:stretch>
        </p:blipFill>
        <p:spPr>
          <a:xfrm>
            <a:off x="2675597" y="4056774"/>
            <a:ext cx="1804572" cy="1237595"/>
          </a:xfrm>
          <a:prstGeom prst="rect">
            <a:avLst/>
          </a:prstGeom>
        </p:spPr>
      </p:pic>
      <p:sp>
        <p:nvSpPr>
          <p:cNvPr id="11" name="Rectangle 10">
            <a:extLst>
              <a:ext uri="{FF2B5EF4-FFF2-40B4-BE49-F238E27FC236}">
                <a16:creationId xmlns:a16="http://schemas.microsoft.com/office/drawing/2014/main" id="{3CA63D0D-CD16-42AE-B5A6-5392153F96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08E0873-2BC9-4194-BA04-8176A637942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92915774"/>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724356" y="1212844"/>
            <a:ext cx="5467643" cy="24253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0AC2650A-C51A-9ACB-723B-68D89C868D01}"/>
              </a:ext>
            </a:extLst>
          </p:cNvPr>
          <p:cNvSpPr/>
          <p:nvPr/>
        </p:nvSpPr>
        <p:spPr>
          <a:xfrm>
            <a:off x="6724356" y="1262568"/>
            <a:ext cx="5366727" cy="2712859"/>
          </a:xfrm>
          <a:prstGeom prst="rect">
            <a:avLst/>
          </a:prstGeom>
        </p:spPr>
        <p:txBody>
          <a:bodyPr wrap="square">
            <a:spAutoFit/>
          </a:bodyPr>
          <a:lstStyle/>
          <a:p>
            <a:pPr marL="0" marR="0" lvl="0" indent="0" algn="r" defTabSz="914400" rtl="1" eaLnBrk="1" fontAlgn="auto" latinLnBrk="0" hangingPunct="1">
              <a:lnSpc>
                <a:spcPct val="120000"/>
              </a:lnSpc>
              <a:spcBef>
                <a:spcPts val="0"/>
              </a:spcBef>
              <a:spcAft>
                <a:spcPts val="0"/>
              </a:spcAft>
              <a:buClrTx/>
              <a:buSzTx/>
              <a:buFontTx/>
              <a:buNone/>
              <a:tabLst/>
              <a:defRPr/>
            </a:pPr>
            <a:r>
              <a:rPr lang="ar-EG" sz="2400" b="1" dirty="0">
                <a:solidFill>
                  <a:srgbClr val="000000"/>
                </a:solidFill>
                <a:latin typeface="Times New Roman" panose="02020603050405020304" pitchFamily="18" charset="0"/>
                <a:cs typeface="Times New Roman" panose="02020603050405020304" pitchFamily="18" charset="0"/>
              </a:rPr>
              <a:t>أستخرج الأتي من الورقة البحثية:</a:t>
            </a:r>
          </a:p>
          <a:p>
            <a:pPr marL="457200" marR="0" lvl="0" indent="-4572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تحديد أنواع المتغيرات (تابع</a:t>
            </a:r>
            <a:r>
              <a:rPr lang="ar-EG" sz="2400" b="1" dirty="0">
                <a:solidFill>
                  <a:srgbClr val="000000"/>
                </a:solidFill>
                <a:latin typeface="Times New Roman" panose="02020603050405020304" pitchFamily="18" charset="0"/>
                <a:cs typeface="Times New Roman" panose="02020603050405020304" pitchFamily="18" charset="0"/>
              </a:rPr>
              <a:t>, مستقل, وسيط ..)</a:t>
            </a:r>
          </a:p>
          <a:p>
            <a:pPr marL="457200" marR="0" lvl="0" indent="-4572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lang="ar-EG" sz="2400" b="1" dirty="0">
                <a:solidFill>
                  <a:srgbClr val="000000"/>
                </a:solidFill>
                <a:latin typeface="Times New Roman" panose="02020603050405020304" pitchFamily="18" charset="0"/>
                <a:cs typeface="Times New Roman" panose="02020603050405020304" pitchFamily="18" charset="0"/>
              </a:rPr>
              <a:t>فلسفة الدراسة</a:t>
            </a:r>
          </a:p>
          <a:p>
            <a:pPr marL="457200" marR="0" lvl="0" indent="-4572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lang="ar-EG" sz="2400" b="1" dirty="0">
                <a:solidFill>
                  <a:srgbClr val="000000"/>
                </a:solidFill>
                <a:latin typeface="Times New Roman" panose="02020603050405020304" pitchFamily="18" charset="0"/>
                <a:cs typeface="Times New Roman" panose="02020603050405020304" pitchFamily="18" charset="0"/>
              </a:rPr>
              <a:t>نوع الدراسة (كمي/ نوعي/ مختلط)</a:t>
            </a:r>
          </a:p>
          <a:p>
            <a:pPr marL="457200" marR="0" lvl="0" indent="-457200" algn="r" defTabSz="914400" rtl="1" eaLnBrk="1" fontAlgn="auto" latinLnBrk="0" hangingPunct="1">
              <a:lnSpc>
                <a:spcPct val="120000"/>
              </a:lnSpc>
              <a:spcBef>
                <a:spcPts val="0"/>
              </a:spcBef>
              <a:spcAft>
                <a:spcPts val="0"/>
              </a:spcAft>
              <a:buClrTx/>
              <a:buSzTx/>
              <a:buFont typeface="Arial" panose="020B0604020202020204" pitchFamily="34" charset="0"/>
              <a:buChar char="•"/>
              <a:tabLst/>
              <a:defRPr/>
            </a:pPr>
            <a:r>
              <a:rPr lang="ar-EG" sz="2400" b="1" dirty="0">
                <a:solidFill>
                  <a:srgbClr val="000000"/>
                </a:solidFill>
                <a:latin typeface="Times New Roman" panose="02020603050405020304" pitchFamily="18" charset="0"/>
                <a:cs typeface="Times New Roman" panose="02020603050405020304" pitchFamily="18" charset="0"/>
              </a:rPr>
              <a:t>حديد مكونات </a:t>
            </a:r>
            <a:r>
              <a:rPr lang="en-US" sz="2400" b="1" dirty="0">
                <a:solidFill>
                  <a:srgbClr val="000000"/>
                </a:solidFill>
                <a:latin typeface="Times New Roman" panose="02020603050405020304" pitchFamily="18" charset="0"/>
                <a:cs typeface="Times New Roman" panose="02020603050405020304" pitchFamily="18" charset="0"/>
              </a:rPr>
              <a:t>Research Onion</a:t>
            </a:r>
            <a:endParaRPr lang="ar-EG" sz="2400" b="1"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12" name="Rectangle 11">
            <a:extLst>
              <a:ext uri="{FF2B5EF4-FFF2-40B4-BE49-F238E27FC236}">
                <a16:creationId xmlns:a16="http://schemas.microsoft.com/office/drawing/2014/main" id="{5D53035C-E9EA-412D-98C0-7FCBAE45619D}"/>
              </a:ext>
            </a:extLst>
          </p:cNvPr>
          <p:cNvSpPr/>
          <p:nvPr/>
        </p:nvSpPr>
        <p:spPr>
          <a:xfrm>
            <a:off x="6359719" y="4061712"/>
            <a:ext cx="6096000" cy="830997"/>
          </a:xfrm>
          <a:prstGeom prst="rect">
            <a:avLst/>
          </a:prstGeom>
        </p:spPr>
        <p:txBody>
          <a:bodyPr>
            <a:spAutoFit/>
          </a:bodyPr>
          <a:lstStyle/>
          <a:p>
            <a:pPr algn="ctr"/>
            <a:r>
              <a:rPr lang="en-US" sz="2400" dirty="0">
                <a:highlight>
                  <a:srgbClr val="00FF00"/>
                </a:highlight>
                <a:hlinkClick r:id="rId2"/>
              </a:rPr>
              <a:t>https://padlet.com/monaalashry77/read-a-paper-l514v7r0c4qvrbpn</a:t>
            </a:r>
            <a:r>
              <a:rPr lang="ar-EG" sz="2400" dirty="0">
                <a:highlight>
                  <a:srgbClr val="00FF00"/>
                </a:highlight>
              </a:rPr>
              <a:t> </a:t>
            </a:r>
            <a:endParaRPr lang="en-US" sz="2400" dirty="0">
              <a:highlight>
                <a:srgbClr val="00FF00"/>
              </a:highlight>
            </a:endParaRPr>
          </a:p>
        </p:txBody>
      </p:sp>
      <p:pic>
        <p:nvPicPr>
          <p:cNvPr id="13" name="Picture 12">
            <a:extLst>
              <a:ext uri="{FF2B5EF4-FFF2-40B4-BE49-F238E27FC236}">
                <a16:creationId xmlns:a16="http://schemas.microsoft.com/office/drawing/2014/main" id="{5525CAC7-F61C-4A94-A3C5-1C9E1D505755}"/>
              </a:ext>
            </a:extLst>
          </p:cNvPr>
          <p:cNvPicPr>
            <a:picLocks noChangeAspect="1"/>
          </p:cNvPicPr>
          <p:nvPr/>
        </p:nvPicPr>
        <p:blipFill>
          <a:blip r:embed="rId3"/>
          <a:stretch>
            <a:fillRect/>
          </a:stretch>
        </p:blipFill>
        <p:spPr>
          <a:xfrm>
            <a:off x="8526754" y="5005982"/>
            <a:ext cx="1761929" cy="1761929"/>
          </a:xfrm>
          <a:prstGeom prst="rect">
            <a:avLst/>
          </a:prstGeom>
        </p:spPr>
      </p:pic>
      <p:sp>
        <p:nvSpPr>
          <p:cNvPr id="3" name="Rectangle 2">
            <a:extLst>
              <a:ext uri="{FF2B5EF4-FFF2-40B4-BE49-F238E27FC236}">
                <a16:creationId xmlns:a16="http://schemas.microsoft.com/office/drawing/2014/main" id="{5ED3E43D-5EB6-4952-8E60-183559225030}"/>
              </a:ext>
            </a:extLst>
          </p:cNvPr>
          <p:cNvSpPr/>
          <p:nvPr/>
        </p:nvSpPr>
        <p:spPr>
          <a:xfrm>
            <a:off x="111559" y="579003"/>
            <a:ext cx="6258802" cy="1077218"/>
          </a:xfrm>
          <a:prstGeom prst="rect">
            <a:avLst/>
          </a:prstGeom>
        </p:spPr>
        <p:txBody>
          <a:bodyPr wrap="square">
            <a:spAutoFit/>
          </a:bodyPr>
          <a:lstStyle/>
          <a:p>
            <a:r>
              <a:rPr lang="en-US" sz="3200" dirty="0">
                <a:highlight>
                  <a:srgbClr val="FFFF00"/>
                </a:highlight>
                <a:hlinkClick r:id="rId4"/>
              </a:rPr>
              <a:t>https://jalhss.com/index.php/jalhss/article/view/894/881</a:t>
            </a:r>
            <a:r>
              <a:rPr lang="en-US" sz="3200" dirty="0">
                <a:highlight>
                  <a:srgbClr val="FFFF00"/>
                </a:highlight>
              </a:rPr>
              <a:t> </a:t>
            </a:r>
          </a:p>
        </p:txBody>
      </p:sp>
      <p:pic>
        <p:nvPicPr>
          <p:cNvPr id="5" name="Picture 4">
            <a:extLst>
              <a:ext uri="{FF2B5EF4-FFF2-40B4-BE49-F238E27FC236}">
                <a16:creationId xmlns:a16="http://schemas.microsoft.com/office/drawing/2014/main" id="{D0D02C72-CD47-416E-BED3-E28158C6ED1E}"/>
              </a:ext>
            </a:extLst>
          </p:cNvPr>
          <p:cNvPicPr>
            <a:picLocks noChangeAspect="1"/>
          </p:cNvPicPr>
          <p:nvPr/>
        </p:nvPicPr>
        <p:blipFill>
          <a:blip r:embed="rId5"/>
          <a:stretch>
            <a:fillRect/>
          </a:stretch>
        </p:blipFill>
        <p:spPr>
          <a:xfrm>
            <a:off x="330749" y="1999605"/>
            <a:ext cx="5467643" cy="4389500"/>
          </a:xfrm>
          <a:prstGeom prst="rect">
            <a:avLst/>
          </a:prstGeom>
        </p:spPr>
      </p:pic>
      <p:sp>
        <p:nvSpPr>
          <p:cNvPr id="14" name="Rectangle 13">
            <a:extLst>
              <a:ext uri="{FF2B5EF4-FFF2-40B4-BE49-F238E27FC236}">
                <a16:creationId xmlns:a16="http://schemas.microsoft.com/office/drawing/2014/main" id="{FE1AEA5E-424D-4AEB-860E-8141AA4055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A878AD0D-422B-4DB0-857D-B162AE7A8AF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51915394"/>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1" name="Picture 10">
            <a:extLst>
              <a:ext uri="{FF2B5EF4-FFF2-40B4-BE49-F238E27FC236}">
                <a16:creationId xmlns:a16="http://schemas.microsoft.com/office/drawing/2014/main" id="{3F470BFC-7E32-4A7C-B398-D3A992C9141D}"/>
              </a:ext>
            </a:extLst>
          </p:cNvPr>
          <p:cNvPicPr>
            <a:picLocks noChangeAspect="1"/>
          </p:cNvPicPr>
          <p:nvPr/>
        </p:nvPicPr>
        <p:blipFill>
          <a:blip r:embed="rId2"/>
          <a:stretch>
            <a:fillRect/>
          </a:stretch>
        </p:blipFill>
        <p:spPr>
          <a:xfrm>
            <a:off x="126609" y="1201440"/>
            <a:ext cx="11338560" cy="5599436"/>
          </a:xfrm>
          <a:prstGeom prst="rect">
            <a:avLst/>
          </a:prstGeom>
        </p:spPr>
      </p:pic>
      <p:sp>
        <p:nvSpPr>
          <p:cNvPr id="10" name="Rectangle 9">
            <a:extLst>
              <a:ext uri="{FF2B5EF4-FFF2-40B4-BE49-F238E27FC236}">
                <a16:creationId xmlns:a16="http://schemas.microsoft.com/office/drawing/2014/main" id="{D24637B7-B00E-4043-A128-CA7E950D21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2BDCDCF0-082E-4139-9208-52BF17B037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4203869"/>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2154</TotalTime>
  <Words>3206</Words>
  <Application>Microsoft Office PowerPoint</Application>
  <PresentationFormat>Widescreen</PresentationFormat>
  <Paragraphs>492</Paragraphs>
  <Slides>65</Slides>
  <Notes>24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65</vt:i4>
      </vt:variant>
    </vt:vector>
  </HeadingPairs>
  <TitlesOfParts>
    <vt:vector size="75" baseType="lpstr">
      <vt:lpstr>Arial</vt:lpstr>
      <vt:lpstr>Calibri</vt:lpstr>
      <vt:lpstr>Calibri Light</vt:lpstr>
      <vt:lpstr>Roboto Light</vt:lpstr>
      <vt:lpstr>Tajawal ExtraBold</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296</cp:revision>
  <dcterms:created xsi:type="dcterms:W3CDTF">2023-04-29T09:08:23Z</dcterms:created>
  <dcterms:modified xsi:type="dcterms:W3CDTF">2023-11-07T15:11:19Z</dcterms:modified>
</cp:coreProperties>
</file>