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94" r:id="rId4"/>
    <p:sldId id="729" r:id="rId5"/>
    <p:sldId id="732" r:id="rId6"/>
    <p:sldId id="733" r:id="rId7"/>
    <p:sldId id="734" r:id="rId8"/>
    <p:sldId id="762" r:id="rId9"/>
    <p:sldId id="730" r:id="rId10"/>
    <p:sldId id="731" r:id="rId11"/>
    <p:sldId id="759" r:id="rId12"/>
    <p:sldId id="735" r:id="rId13"/>
    <p:sldId id="662" r:id="rId14"/>
    <p:sldId id="736" r:id="rId15"/>
    <p:sldId id="663" r:id="rId16"/>
    <p:sldId id="737" r:id="rId17"/>
    <p:sldId id="738" r:id="rId18"/>
    <p:sldId id="739" r:id="rId19"/>
    <p:sldId id="740" r:id="rId20"/>
    <p:sldId id="741" r:id="rId21"/>
    <p:sldId id="742" r:id="rId22"/>
    <p:sldId id="743" r:id="rId23"/>
    <p:sldId id="744" r:id="rId24"/>
    <p:sldId id="745" r:id="rId25"/>
    <p:sldId id="746" r:id="rId26"/>
    <p:sldId id="747" r:id="rId27"/>
    <p:sldId id="748" r:id="rId28"/>
    <p:sldId id="749" r:id="rId29"/>
    <p:sldId id="750" r:id="rId30"/>
    <p:sldId id="751" r:id="rId31"/>
    <p:sldId id="752" r:id="rId32"/>
    <p:sldId id="754" r:id="rId33"/>
    <p:sldId id="753" r:id="rId34"/>
    <p:sldId id="755" r:id="rId35"/>
    <p:sldId id="756" r:id="rId36"/>
    <p:sldId id="760" r:id="rId37"/>
    <p:sldId id="761" r:id="rId38"/>
    <p:sldId id="757" r:id="rId39"/>
    <p:sldId id="75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94"/>
            <p14:sldId id="729"/>
            <p14:sldId id="732"/>
            <p14:sldId id="733"/>
            <p14:sldId id="734"/>
            <p14:sldId id="762"/>
            <p14:sldId id="730"/>
            <p14:sldId id="731"/>
            <p14:sldId id="759"/>
            <p14:sldId id="735"/>
            <p14:sldId id="662"/>
            <p14:sldId id="736"/>
            <p14:sldId id="663"/>
            <p14:sldId id="737"/>
            <p14:sldId id="738"/>
            <p14:sldId id="739"/>
            <p14:sldId id="740"/>
            <p14:sldId id="741"/>
            <p14:sldId id="742"/>
            <p14:sldId id="743"/>
            <p14:sldId id="744"/>
            <p14:sldId id="745"/>
            <p14:sldId id="746"/>
            <p14:sldId id="747"/>
            <p14:sldId id="748"/>
            <p14:sldId id="749"/>
            <p14:sldId id="750"/>
            <p14:sldId id="751"/>
            <p14:sldId id="752"/>
            <p14:sldId id="754"/>
            <p14:sldId id="753"/>
            <p14:sldId id="755"/>
            <p14:sldId id="756"/>
            <p14:sldId id="760"/>
            <p14:sldId id="761"/>
            <p14:sldId id="757"/>
            <p14:sldId id="75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76" autoAdjust="0"/>
    <p:restoredTop sz="97849" autoAdjust="0"/>
  </p:normalViewPr>
  <p:slideViewPr>
    <p:cSldViewPr snapToGrid="0">
      <p:cViewPr varScale="1">
        <p:scale>
          <a:sx n="83" d="100"/>
          <a:sy n="83" d="100"/>
        </p:scale>
        <p:origin x="869"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8db514fd84_0_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8db514fd84_0_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8239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5"/>
        <p:cNvGrpSpPr/>
        <p:nvPr/>
      </p:nvGrpSpPr>
      <p:grpSpPr>
        <a:xfrm>
          <a:off x="0" y="0"/>
          <a:ext cx="0" cy="0"/>
          <a:chOff x="0" y="0"/>
          <a:chExt cx="0" cy="0"/>
        </a:xfrm>
      </p:grpSpPr>
      <p:sp>
        <p:nvSpPr>
          <p:cNvPr id="1896" name="Google Shape;1896;g8db514fd84_0_54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7" name="Google Shape;1897;g8db514fd84_0_54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55513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5"/>
        <p:cNvGrpSpPr/>
        <p:nvPr/>
      </p:nvGrpSpPr>
      <p:grpSpPr>
        <a:xfrm>
          <a:off x="0" y="0"/>
          <a:ext cx="0" cy="0"/>
          <a:chOff x="0" y="0"/>
          <a:chExt cx="0" cy="0"/>
        </a:xfrm>
      </p:grpSpPr>
      <p:sp>
        <p:nvSpPr>
          <p:cNvPr id="3606" name="Google Shape;3606;g8db514fd84_0_37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7" name="Google Shape;3607;g8db514fd84_0_37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4133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2"/>
        <p:cNvGrpSpPr/>
        <p:nvPr/>
      </p:nvGrpSpPr>
      <p:grpSpPr>
        <a:xfrm>
          <a:off x="0" y="0"/>
          <a:ext cx="0" cy="0"/>
          <a:chOff x="0" y="0"/>
          <a:chExt cx="0" cy="0"/>
        </a:xfrm>
      </p:grpSpPr>
      <p:sp>
        <p:nvSpPr>
          <p:cNvPr id="1903" name="Google Shape;1903;g8db514fd84_0_7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4" name="Google Shape;1904;g8db514fd84_0_7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20310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3/26/2024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7"/>
        <p:cNvGrpSpPr/>
        <p:nvPr/>
      </p:nvGrpSpPr>
      <p:grpSpPr>
        <a:xfrm>
          <a:off x="0" y="0"/>
          <a:ext cx="0" cy="0"/>
          <a:chOff x="0" y="0"/>
          <a:chExt cx="0" cy="0"/>
        </a:xfrm>
      </p:grpSpPr>
      <p:sp>
        <p:nvSpPr>
          <p:cNvPr id="48" name="Shape 48"/>
          <p:cNvSpPr txBox="1">
            <a:spLocks noGrp="1"/>
          </p:cNvSpPr>
          <p:nvPr>
            <p:ph type="title"/>
          </p:nvPr>
        </p:nvSpPr>
        <p:spPr>
          <a:xfrm>
            <a:off x="415600" y="1474833"/>
            <a:ext cx="11360800" cy="26181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endParaRPr dirty="0"/>
          </a:p>
        </p:txBody>
      </p:sp>
      <p:sp>
        <p:nvSpPr>
          <p:cNvPr id="49" name="Shape 49"/>
          <p:cNvSpPr txBox="1">
            <a:spLocks noGrp="1"/>
          </p:cNvSpPr>
          <p:nvPr>
            <p:ph type="body" idx="1"/>
          </p:nvPr>
        </p:nvSpPr>
        <p:spPr>
          <a:xfrm>
            <a:off x="415600" y="4202967"/>
            <a:ext cx="11360800" cy="17343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solidFill>
                  <a:schemeClr val="tx1"/>
                </a:solidFill>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dirty="0"/>
          </a:p>
        </p:txBody>
      </p:sp>
      <p:sp>
        <p:nvSpPr>
          <p:cNvPr id="50" name="Shape 5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08906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geeksforgeeks.org/how-bittorrent-works/" TargetMode="Externa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26.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36.pn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2.png"/><Relationship Id="rId1" Type="http://schemas.openxmlformats.org/officeDocument/2006/relationships/slideLayout" Target="../slideLayouts/slideLayout17.xml"/><Relationship Id="rId5" Type="http://schemas.openxmlformats.org/officeDocument/2006/relationships/image" Target="../media/image7.png"/><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hyperlink" Target="https://www.geeksforgeeks.org/queue-data-structure/" TargetMode="External"/><Relationship Id="rId2" Type="http://schemas.openxmlformats.org/officeDocument/2006/relationships/hyperlink" Target="https://www.geeksforgeeks.org/breadth-first-search-or-bfs-for-a-graph/" TargetMode="Externa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hyperlink" Target="https://www.geeksforgeeks.org/stack-data-structure/" TargetMode="External"/><Relationship Id="rId2" Type="http://schemas.openxmlformats.org/officeDocument/2006/relationships/hyperlink" Target="https://www.geeksforgeeks.org/depth-first-search-or-dfs-for-a-graph/" TargetMode="Externa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7.svg"/><Relationship Id="rId2" Type="http://schemas.openxmlformats.org/officeDocument/2006/relationships/image" Target="../media/image42.jpeg"/><Relationship Id="rId1" Type="http://schemas.openxmlformats.org/officeDocument/2006/relationships/slideLayout" Target="../slideLayouts/slideLayout16.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smtClean="0">
                <a:latin typeface="Times New Roman" panose="02020603050405020304" pitchFamily="18" charset="0"/>
                <a:cs typeface="Times New Roman" panose="02020603050405020304" pitchFamily="18" charset="0"/>
              </a:rPr>
              <a:t>Prof. </a:t>
            </a:r>
            <a:r>
              <a:rPr lang="en-US" sz="2400" dirty="0" err="1" smtClean="0">
                <a:latin typeface="Times New Roman" panose="02020603050405020304" pitchFamily="18" charset="0"/>
                <a:cs typeface="Times New Roman" panose="02020603050405020304" pitchFamily="18" charset="0"/>
              </a:rPr>
              <a:t>Shereen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Data Structures and Algorithms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a:t>
            </a:r>
            <a:r>
              <a:rPr lang="en-US" sz="2800" b="1" dirty="0">
                <a:solidFill>
                  <a:schemeClr val="bg1"/>
                </a:solidFill>
                <a:latin typeface="Times New Roman" panose="02020603050405020304" pitchFamily="18" charset="0"/>
                <a:cs typeface="Times New Roman" panose="02020603050405020304" pitchFamily="18" charset="0"/>
              </a:rPr>
              <a:t>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04695"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Data Structures and </a:t>
            </a:r>
          </a:p>
          <a:p>
            <a:r>
              <a:rPr lang="en-US" sz="4400" b="1" dirty="0" smtClean="0">
                <a:solidFill>
                  <a:srgbClr val="00B0F0"/>
                </a:solidFill>
                <a:latin typeface="Times New Roman" panose="02020603050405020304" pitchFamily="18" charset="0"/>
                <a:cs typeface="Times New Roman" panose="02020603050405020304" pitchFamily="18" charset="0"/>
              </a:rPr>
              <a:t>Algorithms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Prof. </a:t>
            </a:r>
            <a:r>
              <a:rPr lang="en-US" sz="2800" b="1" dirty="0" err="1" smtClean="0">
                <a:solidFill>
                  <a:srgbClr val="00B0F0"/>
                </a:solidFill>
                <a:latin typeface="Times New Roman" panose="02020603050405020304" pitchFamily="18" charset="0"/>
                <a:cs typeface="Times New Roman" panose="02020603050405020304" pitchFamily="18" charset="0"/>
              </a:rPr>
              <a:t>Shereen</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187307" y="1256384"/>
            <a:ext cx="10378083" cy="4778234"/>
          </a:xfrm>
        </p:spPr>
        <p:txBody>
          <a:bodyPr>
            <a:noAutofit/>
          </a:bodyPr>
          <a:lstStyle/>
          <a:p>
            <a:pPr>
              <a:lnSpc>
                <a:spcPct val="200000"/>
              </a:lnSpc>
            </a:pPr>
            <a:r>
              <a:rPr lang="en-US" sz="2400" b="1" dirty="0"/>
              <a:t>Applications of Breadth First Search</a:t>
            </a:r>
            <a:endParaRPr lang="en-US" sz="2400" b="1" dirty="0">
              <a:sym typeface="Lato Light"/>
            </a:endParaRPr>
          </a:p>
          <a:p>
            <a:pPr>
              <a:lnSpc>
                <a:spcPct val="200000"/>
              </a:lnSpc>
            </a:pPr>
            <a:r>
              <a:rPr lang="en-US" sz="2400" b="1" dirty="0"/>
              <a:t>Advantages of Breadth First </a:t>
            </a:r>
            <a:r>
              <a:rPr lang="en-US" sz="2400" b="1" dirty="0" smtClean="0"/>
              <a:t>Search</a:t>
            </a:r>
            <a:endParaRPr lang="en-US" sz="2400" b="1" dirty="0"/>
          </a:p>
          <a:p>
            <a:pPr>
              <a:lnSpc>
                <a:spcPct val="200000"/>
              </a:lnSpc>
            </a:pPr>
            <a:r>
              <a:rPr lang="en-US" sz="2400" b="1" dirty="0"/>
              <a:t>Disadvantages of Breadth First Search</a:t>
            </a:r>
          </a:p>
          <a:p>
            <a:pPr>
              <a:lnSpc>
                <a:spcPct val="200000"/>
              </a:lnSpc>
            </a:pPr>
            <a:r>
              <a:rPr lang="en" sz="2400" b="1" dirty="0">
                <a:sym typeface="Lato Light"/>
              </a:rPr>
              <a:t>DEPTH-FIRST SEARCH </a:t>
            </a:r>
            <a:endParaRPr lang="en" sz="2400" b="1" dirty="0" smtClean="0">
              <a:sym typeface="Lato Light"/>
            </a:endParaRPr>
          </a:p>
          <a:p>
            <a:pPr>
              <a:lnSpc>
                <a:spcPct val="200000"/>
              </a:lnSpc>
            </a:pPr>
            <a:r>
              <a:rPr lang="en-US" sz="2400" b="1" dirty="0"/>
              <a:t>Advantages of </a:t>
            </a:r>
            <a:r>
              <a:rPr lang="en-US" sz="2400" b="1" dirty="0" smtClean="0"/>
              <a:t>Depth </a:t>
            </a:r>
            <a:r>
              <a:rPr lang="en-US" sz="2400" b="1" dirty="0"/>
              <a:t>First Search</a:t>
            </a:r>
          </a:p>
          <a:p>
            <a:pPr>
              <a:lnSpc>
                <a:spcPct val="200000"/>
              </a:lnSpc>
            </a:pPr>
            <a:r>
              <a:rPr lang="en-US" sz="2400" b="1" dirty="0"/>
              <a:t>Disadvantages of </a:t>
            </a:r>
            <a:r>
              <a:rPr lang="en-US" sz="2400" b="1" dirty="0"/>
              <a:t>Depth </a:t>
            </a:r>
            <a:r>
              <a:rPr lang="en-US" sz="2400" b="1" dirty="0"/>
              <a:t>First </a:t>
            </a:r>
            <a:r>
              <a:rPr lang="en-US" sz="2400" b="1" dirty="0"/>
              <a:t>Search</a:t>
            </a:r>
          </a:p>
          <a:p>
            <a:pPr>
              <a:lnSpc>
                <a:spcPct val="200000"/>
              </a:lnSpc>
            </a:pPr>
            <a:r>
              <a:rPr lang="en-US" sz="2400" b="1" dirty="0"/>
              <a:t>Difference between BFS and </a:t>
            </a:r>
            <a:r>
              <a:rPr lang="en-US" sz="2400" b="1" dirty="0"/>
              <a:t>DFS</a:t>
            </a:r>
            <a:endParaRPr lang="en-US" sz="2400" b="1" dirty="0"/>
          </a:p>
          <a:p>
            <a:pPr>
              <a:lnSpc>
                <a:spcPct val="200000"/>
              </a:lnSpc>
            </a:pPr>
            <a:endParaRPr lang="en" sz="2400" b="1" dirty="0" smtClean="0">
              <a:sym typeface="Lato Light"/>
            </a:endParaRPr>
          </a:p>
          <a:p>
            <a:pPr>
              <a:lnSpc>
                <a:spcPct val="200000"/>
              </a:lnSpc>
            </a:pPr>
            <a:endParaRPr lang="en-US" sz="2400" b="1" dirty="0" smtClean="0"/>
          </a:p>
          <a:p>
            <a:pPr>
              <a:lnSpc>
                <a:spcPct val="200000"/>
              </a:lnSpc>
            </a:pPr>
            <a:endParaRPr lang="en-US" sz="2000" b="1" dirty="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smtClean="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Title 1">
            <a:extLst>
              <a:ext uri="{FF2B5EF4-FFF2-40B4-BE49-F238E27FC236}">
                <a16:creationId xmlns:a16="http://schemas.microsoft.com/office/drawing/2014/main" id="{2BFAF33E-0A1C-46E3-9991-6D8C3A2F41AA}"/>
              </a:ext>
            </a:extLst>
          </p:cNvPr>
          <p:cNvSpPr>
            <a:spLocks noGrp="1"/>
          </p:cNvSpPr>
          <p:nvPr>
            <p:ph type="title"/>
          </p:nvPr>
        </p:nvSpPr>
        <p:spPr/>
        <p:txBody>
          <a:bodyPr>
            <a:normAutofit/>
          </a:bodyPr>
          <a:lstStyle/>
          <a:p>
            <a:r>
              <a:rPr lang="en-US" sz="4600" b="1" dirty="0">
                <a:solidFill>
                  <a:srgbClr val="002060"/>
                </a:solidFill>
              </a:rPr>
              <a:t>Applications of Breadth First </a:t>
            </a:r>
            <a:r>
              <a:rPr lang="en-US" sz="4600" b="1" dirty="0" smtClean="0">
                <a:solidFill>
                  <a:srgbClr val="002060"/>
                </a:solidFill>
              </a:rPr>
              <a:t>Search</a:t>
            </a:r>
            <a:endParaRPr lang="en-US" sz="4600" b="1" dirty="0">
              <a:solidFill>
                <a:srgbClr val="002060"/>
              </a:solidFill>
            </a:endParaRPr>
          </a:p>
        </p:txBody>
      </p:sp>
      <p:sp>
        <p:nvSpPr>
          <p:cNvPr id="148" name="Google Shape;148;p31"/>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4</a:t>
            </a:fld>
            <a:endParaRPr/>
          </a:p>
        </p:txBody>
      </p:sp>
      <p:sp>
        <p:nvSpPr>
          <p:cNvPr id="9" name="Rectangle 8">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5112420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301611" y="1082893"/>
            <a:ext cx="11360800" cy="4555200"/>
          </a:xfrm>
        </p:spPr>
        <p:txBody>
          <a:bodyPr>
            <a:normAutofit fontScale="77500" lnSpcReduction="20000"/>
          </a:bodyPr>
          <a:lstStyle/>
          <a:p>
            <a:pPr marL="114300" indent="0" algn="just">
              <a:buNone/>
            </a:pPr>
            <a:r>
              <a:rPr lang="en-US" dirty="0" smtClean="0">
                <a:solidFill>
                  <a:srgbClr val="FF0000"/>
                </a:solidFill>
              </a:rPr>
              <a:t>1. Shortest </a:t>
            </a:r>
            <a:r>
              <a:rPr lang="en-US" dirty="0">
                <a:solidFill>
                  <a:srgbClr val="FF0000"/>
                </a:solidFill>
              </a:rPr>
              <a:t>Path </a:t>
            </a:r>
            <a:r>
              <a:rPr lang="en-US" dirty="0" smtClean="0">
                <a:solidFill>
                  <a:srgbClr val="FF0000"/>
                </a:solidFill>
              </a:rPr>
              <a:t>for </a:t>
            </a:r>
            <a:r>
              <a:rPr lang="en-US" dirty="0">
                <a:solidFill>
                  <a:srgbClr val="FF0000"/>
                </a:solidFill>
              </a:rPr>
              <a:t>unweighted graph:</a:t>
            </a:r>
            <a:r>
              <a:rPr lang="en-US" dirty="0"/>
              <a:t> </a:t>
            </a:r>
            <a:endParaRPr lang="en-US" dirty="0" smtClean="0"/>
          </a:p>
          <a:p>
            <a:pPr marL="114300" indent="0" algn="just">
              <a:buNone/>
            </a:pPr>
            <a:endParaRPr lang="en-US" dirty="0" smtClean="0"/>
          </a:p>
          <a:p>
            <a:pPr marL="114300" indent="0" algn="just">
              <a:lnSpc>
                <a:spcPct val="170000"/>
              </a:lnSpc>
              <a:buNone/>
            </a:pPr>
            <a:r>
              <a:rPr lang="en-US" dirty="0"/>
              <a:t>In an unweighted graph, the shortest path is the path with the least number of edges. With Breadth First, we always reach a vertex from a given source using the minimum number of edges. </a:t>
            </a:r>
            <a:endParaRPr lang="en-US" dirty="0" smtClean="0"/>
          </a:p>
          <a:p>
            <a:pPr marL="114300" indent="0" algn="just">
              <a:buNone/>
            </a:pPr>
            <a:endParaRPr lang="en-US" dirty="0"/>
          </a:p>
          <a:p>
            <a:pPr marL="114300" indent="0" algn="just">
              <a:buNone/>
            </a:pPr>
            <a:r>
              <a:rPr lang="en-US" dirty="0">
                <a:solidFill>
                  <a:srgbClr val="FF0000"/>
                </a:solidFill>
              </a:rPr>
              <a:t>2</a:t>
            </a:r>
            <a:r>
              <a:rPr lang="en-US" dirty="0" smtClean="0">
                <a:solidFill>
                  <a:srgbClr val="FF0000"/>
                </a:solidFill>
              </a:rPr>
              <a:t>. </a:t>
            </a:r>
            <a:r>
              <a:rPr lang="en-US" dirty="0">
                <a:solidFill>
                  <a:srgbClr val="FF0000"/>
                </a:solidFill>
              </a:rPr>
              <a:t>Peer-to-Peer Networks: </a:t>
            </a:r>
            <a:endParaRPr lang="en-US" dirty="0" smtClean="0">
              <a:solidFill>
                <a:srgbClr val="FF0000"/>
              </a:solidFill>
            </a:endParaRPr>
          </a:p>
          <a:p>
            <a:pPr marL="114300" indent="0" algn="just">
              <a:buNone/>
            </a:pPr>
            <a:endParaRPr lang="en-US" dirty="0">
              <a:solidFill>
                <a:srgbClr val="FF0000"/>
              </a:solidFill>
            </a:endParaRPr>
          </a:p>
          <a:p>
            <a:pPr marL="114300" indent="0" algn="just">
              <a:lnSpc>
                <a:spcPct val="170000"/>
              </a:lnSpc>
              <a:buNone/>
            </a:pPr>
            <a:r>
              <a:rPr lang="en-US" dirty="0" smtClean="0"/>
              <a:t>In </a:t>
            </a:r>
            <a:r>
              <a:rPr lang="en-US" dirty="0"/>
              <a:t>Peer-to-Peer Networks like </a:t>
            </a:r>
            <a:r>
              <a:rPr lang="en-US" dirty="0">
                <a:hlinkClick r:id="rId2"/>
              </a:rPr>
              <a:t>BitTorrent</a:t>
            </a:r>
            <a:r>
              <a:rPr lang="en-US" dirty="0"/>
              <a:t>, Breadth First Search is used to find all neighbor nodes. </a:t>
            </a:r>
            <a:endParaRPr lang="en-US" dirty="0" smtClean="0"/>
          </a:p>
          <a:p>
            <a:pPr marL="114300" indent="0" algn="just">
              <a:lnSpc>
                <a:spcPct val="170000"/>
              </a:lnSpc>
              <a:buNone/>
            </a:pPr>
            <a:endParaRPr lang="en-US" dirty="0" smtClean="0"/>
          </a:p>
          <a:p>
            <a:pPr marL="114300" indent="0" algn="just">
              <a:lnSpc>
                <a:spcPct val="170000"/>
              </a:lnSpc>
              <a:buNone/>
            </a:pPr>
            <a:r>
              <a:rPr lang="en-US" dirty="0">
                <a:solidFill>
                  <a:srgbClr val="0070C0"/>
                </a:solidFill>
              </a:rPr>
              <a:t>BitTorrent</a:t>
            </a:r>
            <a:r>
              <a:rPr lang="en-US" dirty="0"/>
              <a:t> is a hyper distribution communications protocol for peer-to-peer file sharing (“P2P”) which is used to distribute data and electronic files over the Internet.</a:t>
            </a:r>
          </a:p>
          <a:p>
            <a:pPr marL="114300" indent="0" algn="just">
              <a:buNone/>
            </a:pP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5</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232018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387891" y="1180266"/>
            <a:ext cx="11360800" cy="4555200"/>
          </a:xfrm>
        </p:spPr>
        <p:txBody>
          <a:bodyPr>
            <a:normAutofit fontScale="92500" lnSpcReduction="20000"/>
          </a:bodyPr>
          <a:lstStyle/>
          <a:p>
            <a:pPr marL="114300" indent="0" algn="just">
              <a:buNone/>
            </a:pPr>
            <a:r>
              <a:rPr lang="en-US" dirty="0">
                <a:solidFill>
                  <a:srgbClr val="FF0000"/>
                </a:solidFill>
              </a:rPr>
              <a:t>3</a:t>
            </a:r>
            <a:r>
              <a:rPr lang="en-US" dirty="0" smtClean="0">
                <a:solidFill>
                  <a:srgbClr val="FF0000"/>
                </a:solidFill>
              </a:rPr>
              <a:t>. </a:t>
            </a:r>
            <a:r>
              <a:rPr lang="en-US" dirty="0">
                <a:solidFill>
                  <a:srgbClr val="FF0000"/>
                </a:solidFill>
              </a:rPr>
              <a:t>Crawlers in Search Engines</a:t>
            </a:r>
            <a:r>
              <a:rPr lang="en-US" dirty="0" smtClean="0">
                <a:solidFill>
                  <a:srgbClr val="FF0000"/>
                </a:solidFill>
              </a:rPr>
              <a:t>:</a:t>
            </a:r>
            <a:r>
              <a:rPr lang="en-US" dirty="0">
                <a:solidFill>
                  <a:srgbClr val="FF0000"/>
                </a:solidFill>
              </a:rPr>
              <a:t> </a:t>
            </a:r>
          </a:p>
          <a:p>
            <a:pPr marL="114300" indent="0" algn="just">
              <a:buNone/>
            </a:pPr>
            <a:endParaRPr lang="en-US" dirty="0" smtClean="0"/>
          </a:p>
          <a:p>
            <a:pPr marL="114300" indent="0" algn="just">
              <a:lnSpc>
                <a:spcPct val="150000"/>
              </a:lnSpc>
              <a:buNone/>
            </a:pPr>
            <a:r>
              <a:rPr lang="en-US" dirty="0" smtClean="0"/>
              <a:t>Crawlers </a:t>
            </a:r>
            <a:r>
              <a:rPr lang="en-US" dirty="0"/>
              <a:t>build an index using Breadth First. The idea is to start from the source page and follow all links from the source and keep doing the same. Depth First Traversal can also be used for crawlers, but the advantage of Breadth First Traversal is, the depth or levels of the built tree can be limited</a:t>
            </a:r>
            <a:r>
              <a:rPr lang="en-US" dirty="0" smtClean="0"/>
              <a:t>. </a:t>
            </a:r>
          </a:p>
          <a:p>
            <a:pPr marL="114300" indent="0" algn="just">
              <a:buNone/>
            </a:pPr>
            <a:endParaRPr lang="en-US" dirty="0"/>
          </a:p>
          <a:p>
            <a:pPr marL="114300" indent="0" algn="just" fontAlgn="base">
              <a:buNone/>
            </a:pPr>
            <a:r>
              <a:rPr lang="en-US" dirty="0" smtClean="0">
                <a:solidFill>
                  <a:srgbClr val="FF0000"/>
                </a:solidFill>
              </a:rPr>
              <a:t>4. </a:t>
            </a:r>
            <a:r>
              <a:rPr lang="en-US" dirty="0">
                <a:solidFill>
                  <a:srgbClr val="FF0000"/>
                </a:solidFill>
              </a:rPr>
              <a:t>Social Networking Websites: </a:t>
            </a:r>
            <a:endParaRPr lang="en-US" dirty="0" smtClean="0">
              <a:solidFill>
                <a:srgbClr val="FF0000"/>
              </a:solidFill>
            </a:endParaRPr>
          </a:p>
          <a:p>
            <a:pPr marL="114300" indent="0" algn="just" fontAlgn="base">
              <a:lnSpc>
                <a:spcPct val="160000"/>
              </a:lnSpc>
              <a:buNone/>
            </a:pPr>
            <a:r>
              <a:rPr lang="en-US" dirty="0" smtClean="0"/>
              <a:t>In </a:t>
            </a:r>
            <a:r>
              <a:rPr lang="en-US" dirty="0"/>
              <a:t>social networks, we can find people within a given distance ‘k’ from a person using Breadth First Search till ‘k’ levels</a:t>
            </a:r>
            <a:r>
              <a:rPr lang="en-US" dirty="0" smtClean="0"/>
              <a:t>.</a:t>
            </a: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6</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807912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424836" y="1155869"/>
            <a:ext cx="11360800" cy="4555200"/>
          </a:xfrm>
        </p:spPr>
        <p:txBody>
          <a:bodyPr>
            <a:normAutofit lnSpcReduction="10000"/>
          </a:bodyPr>
          <a:lstStyle/>
          <a:p>
            <a:pPr marL="114300" indent="0" algn="just">
              <a:buNone/>
            </a:pPr>
            <a:r>
              <a:rPr lang="en-US" dirty="0">
                <a:solidFill>
                  <a:srgbClr val="FF0000"/>
                </a:solidFill>
              </a:rPr>
              <a:t>5. GPS Navigation systems:</a:t>
            </a:r>
            <a:r>
              <a:rPr lang="en-US" dirty="0"/>
              <a:t> </a:t>
            </a:r>
            <a:endParaRPr lang="en-US" dirty="0" smtClean="0"/>
          </a:p>
          <a:p>
            <a:pPr marL="114300" indent="0" algn="just">
              <a:buNone/>
            </a:pPr>
            <a:endParaRPr lang="en-US" dirty="0"/>
          </a:p>
          <a:p>
            <a:pPr marL="114300" indent="0" algn="just">
              <a:buNone/>
            </a:pPr>
            <a:r>
              <a:rPr lang="en-US" dirty="0" smtClean="0"/>
              <a:t>Breadth </a:t>
            </a:r>
            <a:r>
              <a:rPr lang="en-US" dirty="0"/>
              <a:t>First Search is used to find all neighboring locations.</a:t>
            </a:r>
          </a:p>
          <a:p>
            <a:pPr marL="114300" indent="0" algn="just">
              <a:buNone/>
            </a:pPr>
            <a:endParaRPr lang="en-US" dirty="0" smtClean="0">
              <a:solidFill>
                <a:srgbClr val="FF0000"/>
              </a:solidFill>
            </a:endParaRPr>
          </a:p>
          <a:p>
            <a:pPr marL="114300" indent="0" algn="just">
              <a:buNone/>
            </a:pPr>
            <a:r>
              <a:rPr lang="en-US" dirty="0" smtClean="0">
                <a:solidFill>
                  <a:srgbClr val="FF0000"/>
                </a:solidFill>
              </a:rPr>
              <a:t>6</a:t>
            </a:r>
            <a:r>
              <a:rPr lang="en-US" dirty="0" smtClean="0">
                <a:solidFill>
                  <a:srgbClr val="FF0000"/>
                </a:solidFill>
              </a:rPr>
              <a:t>. </a:t>
            </a:r>
            <a:r>
              <a:rPr lang="en-US" dirty="0">
                <a:solidFill>
                  <a:srgbClr val="FF0000"/>
                </a:solidFill>
              </a:rPr>
              <a:t>Broadcasting in Network:</a:t>
            </a:r>
            <a:r>
              <a:rPr lang="en-US" dirty="0"/>
              <a:t> </a:t>
            </a:r>
            <a:endParaRPr lang="en-US" dirty="0" smtClean="0"/>
          </a:p>
          <a:p>
            <a:pPr marL="114300" indent="0" algn="just">
              <a:buNone/>
            </a:pPr>
            <a:endParaRPr lang="en-US" dirty="0" smtClean="0"/>
          </a:p>
          <a:p>
            <a:pPr marL="114300" indent="0" algn="just">
              <a:buNone/>
            </a:pPr>
            <a:r>
              <a:rPr lang="en-US" dirty="0" smtClean="0"/>
              <a:t>In </a:t>
            </a:r>
            <a:r>
              <a:rPr lang="en-US" dirty="0"/>
              <a:t>networks, a broadcasted packet follows Breadth First Search to reach all nodes</a:t>
            </a:r>
            <a:r>
              <a:rPr lang="en-US" dirty="0" smtClean="0"/>
              <a:t>. </a:t>
            </a:r>
          </a:p>
          <a:p>
            <a:pPr marL="114300" indent="0" algn="just">
              <a:buNone/>
            </a:pPr>
            <a:endParaRPr lang="en-US" dirty="0"/>
          </a:p>
          <a:p>
            <a:pPr marL="114300" indent="0" algn="just" fontAlgn="base">
              <a:buNone/>
            </a:pPr>
            <a:r>
              <a:rPr lang="en-US" dirty="0" smtClean="0">
                <a:solidFill>
                  <a:srgbClr val="FF0000"/>
                </a:solidFill>
              </a:rPr>
              <a:t>7</a:t>
            </a:r>
            <a:r>
              <a:rPr lang="en-US" dirty="0" smtClean="0">
                <a:solidFill>
                  <a:srgbClr val="FF0000"/>
                </a:solidFill>
              </a:rPr>
              <a:t>.</a:t>
            </a:r>
            <a:r>
              <a:rPr lang="en-US" dirty="0">
                <a:solidFill>
                  <a:srgbClr val="FF0000"/>
                </a:solidFill>
              </a:rPr>
              <a:t> To test if a graph is Bipartite: </a:t>
            </a:r>
            <a:endParaRPr lang="en-US" dirty="0" smtClean="0">
              <a:solidFill>
                <a:srgbClr val="FF0000"/>
              </a:solidFill>
            </a:endParaRPr>
          </a:p>
          <a:p>
            <a:pPr marL="114300" indent="0" algn="just" fontAlgn="base">
              <a:buNone/>
            </a:pPr>
            <a:endParaRPr lang="en-US" dirty="0" smtClean="0"/>
          </a:p>
          <a:p>
            <a:pPr marL="114300" indent="0" algn="just" fontAlgn="base">
              <a:buNone/>
            </a:pPr>
            <a:r>
              <a:rPr lang="en-US" dirty="0" smtClean="0"/>
              <a:t>We </a:t>
            </a:r>
            <a:r>
              <a:rPr lang="en-US" dirty="0"/>
              <a:t>can either use Breadth First or Depth First Traversal</a:t>
            </a:r>
            <a:r>
              <a:rPr lang="en-US" dirty="0" smtClean="0"/>
              <a:t>.</a:t>
            </a: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7</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8464383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424836" y="1155869"/>
            <a:ext cx="11360800" cy="4555200"/>
          </a:xfrm>
        </p:spPr>
        <p:txBody>
          <a:bodyPr>
            <a:normAutofit/>
          </a:bodyPr>
          <a:lstStyle/>
          <a:p>
            <a:pPr marL="114300" indent="0" algn="just" fontAlgn="base">
              <a:buNone/>
            </a:pPr>
            <a:r>
              <a:rPr lang="en-US" dirty="0" smtClean="0">
                <a:solidFill>
                  <a:srgbClr val="FF0000"/>
                </a:solidFill>
              </a:rPr>
              <a:t>8</a:t>
            </a:r>
            <a:r>
              <a:rPr lang="en-US" dirty="0" smtClean="0">
                <a:solidFill>
                  <a:srgbClr val="FF0000"/>
                </a:solidFill>
              </a:rPr>
              <a:t>. </a:t>
            </a:r>
            <a:r>
              <a:rPr lang="en-US" dirty="0">
                <a:solidFill>
                  <a:srgbClr val="FF0000"/>
                </a:solidFill>
              </a:rPr>
              <a:t>Path Finding: </a:t>
            </a:r>
            <a:endParaRPr lang="en-US" dirty="0" smtClean="0">
              <a:solidFill>
                <a:srgbClr val="FF0000"/>
              </a:solidFill>
            </a:endParaRPr>
          </a:p>
          <a:p>
            <a:pPr marL="114300" indent="0" algn="just" fontAlgn="base">
              <a:buNone/>
            </a:pPr>
            <a:endParaRPr lang="en-US" dirty="0" smtClean="0"/>
          </a:p>
          <a:p>
            <a:pPr marL="114300" indent="0" algn="just" fontAlgn="base">
              <a:buNone/>
            </a:pPr>
            <a:r>
              <a:rPr lang="en-US" dirty="0" smtClean="0"/>
              <a:t>We </a:t>
            </a:r>
            <a:r>
              <a:rPr lang="en-US" dirty="0"/>
              <a:t>can either use Breadth First or Depth First Traversal to find if there is a path between two vertices. </a:t>
            </a:r>
          </a:p>
          <a:p>
            <a:pPr marL="114300" indent="0" algn="just" fontAlgn="base">
              <a:buNone/>
            </a:pPr>
            <a:endParaRPr lang="en-US" dirty="0" smtClean="0">
              <a:solidFill>
                <a:srgbClr val="FF0000"/>
              </a:solidFill>
            </a:endParaRPr>
          </a:p>
          <a:p>
            <a:pPr marL="114300" indent="0" algn="just" fontAlgn="base">
              <a:buNone/>
            </a:pPr>
            <a:r>
              <a:rPr lang="en-US" dirty="0" smtClean="0">
                <a:solidFill>
                  <a:srgbClr val="FF0000"/>
                </a:solidFill>
              </a:rPr>
              <a:t>9</a:t>
            </a:r>
            <a:r>
              <a:rPr lang="en-US" dirty="0">
                <a:solidFill>
                  <a:srgbClr val="FF0000"/>
                </a:solidFill>
              </a:rPr>
              <a:t>. Cycle detection in undirected graph: </a:t>
            </a:r>
            <a:endParaRPr lang="en-US" dirty="0" smtClean="0">
              <a:solidFill>
                <a:srgbClr val="FF0000"/>
              </a:solidFill>
            </a:endParaRPr>
          </a:p>
          <a:p>
            <a:pPr marL="114300" indent="0" algn="just" fontAlgn="base">
              <a:buNone/>
            </a:pPr>
            <a:endParaRPr lang="en-US" dirty="0" smtClean="0"/>
          </a:p>
          <a:p>
            <a:pPr marL="114300" indent="0" algn="just" fontAlgn="base">
              <a:buNone/>
            </a:pPr>
            <a:r>
              <a:rPr lang="en-US" dirty="0" smtClean="0"/>
              <a:t>In </a:t>
            </a:r>
            <a:r>
              <a:rPr lang="en-US" dirty="0"/>
              <a:t>undirected graphs, either Breadth First Search or Depth First Search can be used to detect a cycle. We can use BFS to detect cycle in a directed graph also</a:t>
            </a:r>
            <a:r>
              <a:rPr lang="en-US" dirty="0" smtClean="0"/>
              <a:t>.</a:t>
            </a: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8</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81855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688500" y="1218080"/>
            <a:ext cx="3930884" cy="707886"/>
          </a:xfrm>
          <a:prstGeom prst="rect">
            <a:avLst/>
          </a:prstGeom>
          <a:noFill/>
        </p:spPr>
        <p:txBody>
          <a:bodyPr wrap="none" rtlCol="0">
            <a:spAutoFit/>
          </a:bodyPr>
          <a:lstStyle/>
          <a:p>
            <a:pPr algn="ctr"/>
            <a:r>
              <a:rPr lang="en-US" sz="2000" b="1" dirty="0">
                <a:solidFill>
                  <a:srgbClr val="00B0F0"/>
                </a:solidFill>
                <a:latin typeface="Times New Roman" panose="02020603050405020304" pitchFamily="18" charset="0"/>
                <a:cs typeface="Times New Roman" panose="02020603050405020304" pitchFamily="18" charset="0"/>
              </a:rPr>
              <a:t>Advantages and Disadvantages of </a:t>
            </a:r>
            <a:endParaRPr lang="en-US" sz="2000" b="1" dirty="0" smtClean="0">
              <a:solidFill>
                <a:srgbClr val="00B0F0"/>
              </a:solidFill>
              <a:latin typeface="Times New Roman" panose="02020603050405020304" pitchFamily="18" charset="0"/>
              <a:cs typeface="Times New Roman" panose="02020603050405020304" pitchFamily="18" charset="0"/>
            </a:endParaRPr>
          </a:p>
          <a:p>
            <a:pPr algn="ctr"/>
            <a:r>
              <a:rPr lang="en-US" sz="2000" b="1" dirty="0" smtClean="0">
                <a:solidFill>
                  <a:srgbClr val="00B0F0"/>
                </a:solidFill>
                <a:latin typeface="Times New Roman" panose="02020603050405020304" pitchFamily="18" charset="0"/>
                <a:cs typeface="Times New Roman" panose="02020603050405020304" pitchFamily="18" charset="0"/>
              </a:rPr>
              <a:t>Breadth </a:t>
            </a:r>
            <a:r>
              <a:rPr lang="en-US" sz="2000" b="1" dirty="0">
                <a:solidFill>
                  <a:srgbClr val="00B0F0"/>
                </a:solidFill>
                <a:latin typeface="Times New Roman" panose="02020603050405020304" pitchFamily="18" charset="0"/>
                <a:cs typeface="Times New Roman" panose="02020603050405020304" pitchFamily="18" charset="0"/>
              </a:rPr>
              <a:t>First </a:t>
            </a:r>
            <a:r>
              <a:rPr lang="en-US" sz="2000" b="1" dirty="0" smtClean="0">
                <a:solidFill>
                  <a:srgbClr val="00B0F0"/>
                </a:solidFill>
                <a:latin typeface="Times New Roman" panose="02020603050405020304" pitchFamily="18" charset="0"/>
                <a:cs typeface="Times New Roman" panose="02020603050405020304" pitchFamily="18" charset="0"/>
              </a:rPr>
              <a:t>Search</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26202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Breadth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8003" y="2168582"/>
            <a:ext cx="10541000" cy="3046988"/>
          </a:xfrm>
          <a:prstGeom prst="rect">
            <a:avLst/>
          </a:prstGeom>
          <a:noFill/>
        </p:spPr>
        <p:txBody>
          <a:bodyPr wrap="square" rtlCol="0">
            <a:spAutoFit/>
          </a:bodyPr>
          <a:lstStyle/>
          <a:p>
            <a:pPr marL="285750" lvl="0" indent="-285750" fontAlgn="base">
              <a:lnSpc>
                <a:spcPct val="200000"/>
              </a:lnSpc>
              <a:buFont typeface="Arial" panose="020B0604020202020204" pitchFamily="34" charset="0"/>
              <a:buChar char="•"/>
            </a:pPr>
            <a:r>
              <a:rPr lang="en-US" sz="2400" dirty="0"/>
              <a:t>BFS will never get trapped exploring the useful path forever.</a:t>
            </a:r>
          </a:p>
          <a:p>
            <a:pPr marL="285750" lvl="0" indent="-285750" fontAlgn="base">
              <a:lnSpc>
                <a:spcPct val="200000"/>
              </a:lnSpc>
              <a:buFont typeface="Arial" panose="020B0604020202020204" pitchFamily="34" charset="0"/>
              <a:buChar char="•"/>
            </a:pPr>
            <a:r>
              <a:rPr lang="en-US" sz="2400" dirty="0"/>
              <a:t>If there is a solution, BFS will definitely find it.</a:t>
            </a:r>
          </a:p>
          <a:p>
            <a:pPr marL="285750" lvl="0" indent="-285750" fontAlgn="base">
              <a:lnSpc>
                <a:spcPct val="200000"/>
              </a:lnSpc>
              <a:buFont typeface="Arial" panose="020B0604020202020204" pitchFamily="34" charset="0"/>
              <a:buChar char="•"/>
            </a:pPr>
            <a:r>
              <a:rPr lang="en-US" sz="2400" dirty="0"/>
              <a:t>If there is more than one solution then BFS can find the minimal one that requires less number of steps</a:t>
            </a:r>
            <a:r>
              <a:rPr lang="en-US" sz="2400" dirty="0" smtClean="0"/>
              <a:t>.</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60337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Breadth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8003" y="2168582"/>
            <a:ext cx="10541000" cy="1815882"/>
          </a:xfrm>
          <a:prstGeom prst="rect">
            <a:avLst/>
          </a:prstGeom>
          <a:noFill/>
        </p:spPr>
        <p:txBody>
          <a:bodyPr wrap="square" rtlCol="0">
            <a:spAutoFit/>
          </a:bodyPr>
          <a:lstStyle/>
          <a:p>
            <a:pPr marL="285750" lvl="0" indent="-285750" fontAlgn="base">
              <a:lnSpc>
                <a:spcPct val="200000"/>
              </a:lnSpc>
              <a:buFont typeface="Arial" panose="020B0604020202020204" pitchFamily="34" charset="0"/>
              <a:buChar char="•"/>
            </a:pPr>
            <a:r>
              <a:rPr lang="en-US" sz="2800" dirty="0" smtClean="0"/>
              <a:t>Low </a:t>
            </a:r>
            <a:r>
              <a:rPr lang="en-US" sz="2800" dirty="0"/>
              <a:t>storage requirement – linear with depth.</a:t>
            </a:r>
          </a:p>
          <a:p>
            <a:pPr marL="285750" lvl="0" indent="-285750" fontAlgn="base">
              <a:lnSpc>
                <a:spcPct val="200000"/>
              </a:lnSpc>
              <a:buFont typeface="Arial" panose="020B0604020202020204" pitchFamily="34" charset="0"/>
              <a:buChar char="•"/>
            </a:pPr>
            <a:r>
              <a:rPr lang="en-US" sz="2800" dirty="0"/>
              <a:t>Easily </a:t>
            </a:r>
            <a:r>
              <a:rPr lang="en-US" sz="2800" dirty="0" smtClean="0"/>
              <a:t>programmable.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711843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14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Disadvantages of Breadth First Search</a:t>
            </a:r>
            <a:r>
              <a:rPr lang="en-US" sz="3200" b="1" dirty="0" smtClean="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203" y="1949612"/>
            <a:ext cx="10541000" cy="3594702"/>
          </a:xfrm>
          <a:prstGeom prst="rect">
            <a:avLst/>
          </a:prstGeom>
          <a:noFill/>
        </p:spPr>
        <p:txBody>
          <a:bodyPr wrap="square" rtlCol="0">
            <a:spAutoFit/>
          </a:bodyPr>
          <a:lstStyle/>
          <a:p>
            <a:pPr marL="285750" indent="-285750" fontAlgn="base">
              <a:lnSpc>
                <a:spcPct val="150000"/>
              </a:lnSpc>
              <a:buFont typeface="Arial" panose="020B0604020202020204" pitchFamily="34" charset="0"/>
              <a:buChar char="•"/>
            </a:pPr>
            <a:r>
              <a:rPr lang="en-US" sz="2200" dirty="0"/>
              <a:t>The main drawback of BFS is its memory requirement. </a:t>
            </a:r>
          </a:p>
          <a:p>
            <a:pPr marL="285750" indent="-285750" fontAlgn="base">
              <a:lnSpc>
                <a:spcPct val="150000"/>
              </a:lnSpc>
              <a:buFont typeface="Arial" panose="020B0604020202020204" pitchFamily="34" charset="0"/>
              <a:buChar char="•"/>
            </a:pPr>
            <a:r>
              <a:rPr lang="en-US" sz="2200" dirty="0"/>
              <a:t>Since each level of the graph must be saved in order to generate the next level and the amount of memory is proportional to the number of nodes stored the space complexity of BFS is O(</a:t>
            </a:r>
            <a:r>
              <a:rPr lang="en-US" sz="2200" dirty="0" err="1"/>
              <a:t>bd</a:t>
            </a:r>
            <a:r>
              <a:rPr lang="en-US" sz="2200" dirty="0"/>
              <a:t> ), where b is the branching factor(the number of children at each node, the </a:t>
            </a:r>
            <a:r>
              <a:rPr lang="en-US" sz="2200" dirty="0" err="1"/>
              <a:t>outdegree</a:t>
            </a:r>
            <a:r>
              <a:rPr lang="en-US" sz="2200" dirty="0"/>
              <a:t>) and d is the depth. </a:t>
            </a:r>
          </a:p>
          <a:p>
            <a:pPr marL="285750" indent="-285750" fontAlgn="base">
              <a:lnSpc>
                <a:spcPct val="150000"/>
              </a:lnSpc>
              <a:buFont typeface="Arial" panose="020B0604020202020204" pitchFamily="34" charset="0"/>
              <a:buChar char="•"/>
            </a:pPr>
            <a:r>
              <a:rPr lang="en-US" sz="2200" dirty="0" smtClean="0"/>
              <a:t>As </a:t>
            </a:r>
            <a:r>
              <a:rPr lang="en-US" sz="2200" dirty="0"/>
              <a:t>a result, BFS is severely space-bound in practice so will exhaust the memory available on typical computers in a matter of minutes.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654607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8"/>
        <p:cNvGrpSpPr/>
        <p:nvPr/>
      </p:nvGrpSpPr>
      <p:grpSpPr>
        <a:xfrm>
          <a:off x="0" y="0"/>
          <a:ext cx="0" cy="0"/>
          <a:chOff x="0" y="0"/>
          <a:chExt cx="0" cy="0"/>
        </a:xfrm>
      </p:grpSpPr>
      <p:sp>
        <p:nvSpPr>
          <p:cNvPr id="1899" name="Google Shape;1899;p103"/>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13</a:t>
            </a:fld>
            <a:endParaRPr/>
          </a:p>
        </p:txBody>
      </p:sp>
      <p:sp>
        <p:nvSpPr>
          <p:cNvPr id="1900" name="Google Shape;1900;p103"/>
          <p:cNvSpPr txBox="1"/>
          <p:nvPr/>
        </p:nvSpPr>
        <p:spPr>
          <a:xfrm>
            <a:off x="1835700" y="4124725"/>
            <a:ext cx="8520600" cy="792600"/>
          </a:xfrm>
          <a:prstGeom prst="rect">
            <a:avLst/>
          </a:prstGeom>
          <a:noFill/>
          <a:ln>
            <a:noFill/>
          </a:ln>
        </p:spPr>
        <p:txBody>
          <a:bodyPr spcFirstLastPara="1" wrap="square" lIns="91425" tIns="91425" rIns="91425" bIns="91425" anchor="t" anchorCtr="0">
            <a:noAutofit/>
          </a:bodyPr>
          <a:lstStyle/>
          <a:p>
            <a:pPr algn="ctr"/>
            <a:r>
              <a:rPr lang="en" sz="2400">
                <a:latin typeface="Assistant ExtraLight"/>
                <a:ea typeface="Assistant ExtraLight"/>
                <a:cs typeface="Assistant ExtraLight"/>
                <a:sym typeface="Assistant ExtraLight"/>
              </a:rPr>
              <a:t>One way to explore a graph!</a:t>
            </a:r>
            <a:endParaRPr sz="2400">
              <a:latin typeface="Assistant ExtraLight"/>
              <a:ea typeface="Assistant ExtraLight"/>
              <a:cs typeface="Assistant ExtraLight"/>
              <a:sym typeface="Assistant ExtraLight"/>
            </a:endParaRPr>
          </a:p>
        </p:txBody>
      </p:sp>
      <p:sp>
        <p:nvSpPr>
          <p:cNvPr id="1901" name="Google Shape;1901;p103"/>
          <p:cNvSpPr txBox="1"/>
          <p:nvPr/>
        </p:nvSpPr>
        <p:spPr>
          <a:xfrm>
            <a:off x="2301000" y="2161600"/>
            <a:ext cx="7590000" cy="1751700"/>
          </a:xfrm>
          <a:prstGeom prst="rect">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algn="ctr"/>
            <a:r>
              <a:rPr lang="en" sz="4900" b="1" dirty="0">
                <a:solidFill>
                  <a:srgbClr val="002060"/>
                </a:solidFill>
                <a:latin typeface="Lato Light"/>
                <a:ea typeface="Lato Light"/>
                <a:cs typeface="Lato Light"/>
                <a:sym typeface="Lato Light"/>
              </a:rPr>
              <a:t>DEPTH-FIRST SEARCH</a:t>
            </a:r>
            <a:endParaRPr b="1" dirty="0">
              <a:solidFill>
                <a:srgbClr val="002060"/>
              </a:solidFill>
              <a:latin typeface="Lato Light"/>
              <a:ea typeface="Lato Light"/>
              <a:cs typeface="Lato Light"/>
              <a:sym typeface="Lato Light"/>
            </a:endParaRPr>
          </a:p>
        </p:txBody>
      </p:sp>
      <p:sp>
        <p:nvSpPr>
          <p:cNvPr id="7" name="Rectangle 6">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529174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608"/>
        <p:cNvGrpSpPr/>
        <p:nvPr/>
      </p:nvGrpSpPr>
      <p:grpSpPr>
        <a:xfrm>
          <a:off x="0" y="0"/>
          <a:ext cx="0" cy="0"/>
          <a:chOff x="0" y="0"/>
          <a:chExt cx="0" cy="0"/>
        </a:xfrm>
      </p:grpSpPr>
      <p:sp>
        <p:nvSpPr>
          <p:cNvPr id="3609" name="Google Shape;3609;p154"/>
          <p:cNvSpPr txBox="1">
            <a:spLocks noGrp="1"/>
          </p:cNvSpPr>
          <p:nvPr>
            <p:ph type="title"/>
          </p:nvPr>
        </p:nvSpPr>
        <p:spPr>
          <a:prstGeom prst="rect">
            <a:avLst/>
          </a:prstGeom>
          <a:noFill/>
          <a:ln w="28575" cap="flat" cmpd="sng">
            <a:solidFill>
              <a:srgbClr val="FFFFFF"/>
            </a:solidFill>
            <a:prstDash val="solid"/>
            <a:round/>
            <a:headEnd type="none" w="sm" len="sm"/>
            <a:tailEnd type="none" w="sm" len="sm"/>
          </a:ln>
        </p:spPr>
        <p:txBody>
          <a:bodyPr spcFirstLastPara="1" vert="horz" wrap="square" lIns="91425" tIns="91425" rIns="91425" bIns="91425" rtlCol="0" anchor="ctr" anchorCtr="0">
            <a:noAutofit/>
          </a:bodyPr>
          <a:lstStyle/>
          <a:p>
            <a:r>
              <a:rPr lang="en" dirty="0">
                <a:latin typeface="+mn-lt"/>
                <a:ea typeface="Lato Light"/>
                <a:cs typeface="Lato Light"/>
                <a:sym typeface="Lato Light"/>
              </a:rPr>
              <a:t>DEPTH-FIRST SEARCH</a:t>
            </a:r>
            <a:endParaRPr sz="3600" dirty="0">
              <a:solidFill>
                <a:schemeClr val="accent5"/>
              </a:solidFill>
              <a:latin typeface="Lato Light"/>
              <a:ea typeface="Lato Light"/>
              <a:cs typeface="Lato Light"/>
              <a:sym typeface="Lato Light"/>
            </a:endParaRPr>
          </a:p>
        </p:txBody>
      </p:sp>
      <p:sp>
        <p:nvSpPr>
          <p:cNvPr id="3610" name="Google Shape;3610;p154"/>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14</a:t>
            </a:fld>
            <a:endParaRPr/>
          </a:p>
        </p:txBody>
      </p:sp>
      <p:pic>
        <p:nvPicPr>
          <p:cNvPr id="4" name="Picture 3">
            <a:extLst>
              <a:ext uri="{FF2B5EF4-FFF2-40B4-BE49-F238E27FC236}">
                <a16:creationId xmlns:a16="http://schemas.microsoft.com/office/drawing/2014/main" id="{E2B2B663-3FAB-44A3-A94C-F50DA9FEBBE1}"/>
              </a:ext>
            </a:extLst>
          </p:cNvPr>
          <p:cNvPicPr>
            <a:picLocks noChangeAspect="1"/>
          </p:cNvPicPr>
          <p:nvPr/>
        </p:nvPicPr>
        <p:blipFill>
          <a:blip r:embed="rId3"/>
          <a:stretch>
            <a:fillRect/>
          </a:stretch>
        </p:blipFill>
        <p:spPr>
          <a:xfrm>
            <a:off x="2651445" y="1556415"/>
            <a:ext cx="6889111" cy="5039257"/>
          </a:xfrm>
          <a:prstGeom prst="rect">
            <a:avLst/>
          </a:prstGeom>
        </p:spPr>
      </p:pic>
      <p:sp>
        <p:nvSpPr>
          <p:cNvPr id="5" name="Rectangle 4">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910244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5"/>
        <p:cNvGrpSpPr/>
        <p:nvPr/>
      </p:nvGrpSpPr>
      <p:grpSpPr>
        <a:xfrm>
          <a:off x="0" y="0"/>
          <a:ext cx="0" cy="0"/>
          <a:chOff x="0" y="0"/>
          <a:chExt cx="0" cy="0"/>
        </a:xfrm>
      </p:grpSpPr>
      <p:sp>
        <p:nvSpPr>
          <p:cNvPr id="1906" name="Google Shape;1906;p104"/>
          <p:cNvSpPr txBox="1">
            <a:spLocks noGrp="1"/>
          </p:cNvSpPr>
          <p:nvPr>
            <p:ph type="title"/>
          </p:nvPr>
        </p:nvSpPr>
        <p:spPr>
          <a:prstGeom prst="rect">
            <a:avLst/>
          </a:prstGeom>
          <a:noFill/>
          <a:ln w="28575" cap="flat" cmpd="sng">
            <a:solidFill>
              <a:srgbClr val="FFFFFF"/>
            </a:solidFill>
            <a:prstDash val="solid"/>
            <a:round/>
            <a:headEnd type="none" w="sm" len="sm"/>
            <a:tailEnd type="none" w="sm" len="sm"/>
          </a:ln>
        </p:spPr>
        <p:txBody>
          <a:bodyPr spcFirstLastPara="1" vert="horz" wrap="square" lIns="91425" tIns="91425" rIns="91425" bIns="91425" rtlCol="0" anchor="ctr" anchorCtr="0">
            <a:noAutofit/>
          </a:bodyPr>
          <a:lstStyle/>
          <a:p>
            <a:r>
              <a:rPr lang="en" dirty="0">
                <a:latin typeface="+mn-lt"/>
                <a:ea typeface="Lato Light"/>
                <a:cs typeface="Lato Light"/>
                <a:sym typeface="Lato Light"/>
              </a:rPr>
              <a:t>BFS vs. DFS</a:t>
            </a:r>
            <a:endParaRPr dirty="0">
              <a:latin typeface="+mn-lt"/>
              <a:ea typeface="Lato Light"/>
              <a:cs typeface="Lato Light"/>
              <a:sym typeface="Lato Light"/>
            </a:endParaRPr>
          </a:p>
        </p:txBody>
      </p:sp>
      <p:sp>
        <p:nvSpPr>
          <p:cNvPr id="3" name="Text Placeholder 2">
            <a:extLst>
              <a:ext uri="{FF2B5EF4-FFF2-40B4-BE49-F238E27FC236}">
                <a16:creationId xmlns:a16="http://schemas.microsoft.com/office/drawing/2014/main" id="{94B4FD0D-C45C-46AC-A12F-600A5E765184}"/>
              </a:ext>
            </a:extLst>
          </p:cNvPr>
          <p:cNvSpPr>
            <a:spLocks noGrp="1"/>
          </p:cNvSpPr>
          <p:nvPr>
            <p:ph type="body" idx="1"/>
          </p:nvPr>
        </p:nvSpPr>
        <p:spPr/>
        <p:txBody>
          <a:bodyPr/>
          <a:lstStyle/>
          <a:p>
            <a:endParaRPr lang="en-US"/>
          </a:p>
        </p:txBody>
      </p:sp>
      <p:sp>
        <p:nvSpPr>
          <p:cNvPr id="1907" name="Google Shape;1907;p104"/>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15</a:t>
            </a:fld>
            <a:endParaRPr/>
          </a:p>
        </p:txBody>
      </p:sp>
      <p:sp>
        <p:nvSpPr>
          <p:cNvPr id="1908" name="Google Shape;1908;p104"/>
          <p:cNvSpPr/>
          <p:nvPr/>
        </p:nvSpPr>
        <p:spPr>
          <a:xfrm>
            <a:off x="2679600" y="2364600"/>
            <a:ext cx="6832800" cy="2378700"/>
          </a:xfrm>
          <a:prstGeom prst="roundRect">
            <a:avLst>
              <a:gd name="adj" fmla="val 0"/>
            </a:avLst>
          </a:prstGeom>
          <a:noFill/>
          <a:ln>
            <a:noFill/>
          </a:ln>
        </p:spPr>
        <p:txBody>
          <a:bodyPr spcFirstLastPara="1" wrap="square" lIns="91425" tIns="91425" rIns="91425" bIns="91425" anchor="ctr" anchorCtr="0">
            <a:noAutofit/>
          </a:bodyPr>
          <a:lstStyle/>
          <a:p>
            <a:pPr algn="ctr"/>
            <a:r>
              <a:rPr lang="en" sz="2100" b="1" dirty="0">
                <a:latin typeface="Assistant"/>
                <a:ea typeface="Assistant"/>
                <a:cs typeface="Assistant"/>
                <a:sym typeface="Assistant"/>
              </a:rPr>
              <a:t>Literally just BREADTH vs DEPTH:</a:t>
            </a:r>
            <a:endParaRPr sz="2100" b="1" dirty="0">
              <a:latin typeface="Assistant"/>
              <a:ea typeface="Assistant"/>
              <a:cs typeface="Assistant"/>
              <a:sym typeface="Assistant"/>
            </a:endParaRPr>
          </a:p>
          <a:p>
            <a:pPr algn="ctr"/>
            <a:endParaRPr sz="1700" b="1" dirty="0">
              <a:latin typeface="Assistant"/>
              <a:ea typeface="Assistant"/>
              <a:cs typeface="Assistant"/>
              <a:sym typeface="Assistant"/>
            </a:endParaRPr>
          </a:p>
          <a:p>
            <a:pPr algn="ctr"/>
            <a:r>
              <a:rPr lang="en" sz="2100" dirty="0">
                <a:latin typeface="Assistant"/>
                <a:ea typeface="Assistant"/>
                <a:cs typeface="Assistant"/>
                <a:sym typeface="Assistant"/>
              </a:rPr>
              <a:t>While </a:t>
            </a:r>
          </a:p>
          <a:p>
            <a:pPr algn="ctr"/>
            <a:endParaRPr lang="en" sz="2100" dirty="0">
              <a:latin typeface="Assistant"/>
              <a:ea typeface="Assistant"/>
              <a:cs typeface="Assistant"/>
              <a:sym typeface="Assistant"/>
            </a:endParaRPr>
          </a:p>
          <a:p>
            <a:pPr algn="ctr"/>
            <a:r>
              <a:rPr lang="en" sz="2100" dirty="0">
                <a:latin typeface="Assistant"/>
                <a:ea typeface="Assistant"/>
                <a:cs typeface="Assistant"/>
                <a:sym typeface="Assistant"/>
              </a:rPr>
              <a:t>BFS first </a:t>
            </a:r>
            <a:r>
              <a:rPr lang="en" sz="2100" dirty="0">
                <a:solidFill>
                  <a:srgbClr val="FF0000"/>
                </a:solidFill>
                <a:latin typeface="Assistant"/>
                <a:ea typeface="Assistant"/>
                <a:cs typeface="Assistant"/>
                <a:sym typeface="Assistant"/>
              </a:rPr>
              <a:t>explores the nodes closest to the “source”</a:t>
            </a:r>
            <a:r>
              <a:rPr lang="en" sz="2100" dirty="0">
                <a:latin typeface="Assistant"/>
                <a:ea typeface="Assistant"/>
                <a:cs typeface="Assistant"/>
                <a:sym typeface="Assistant"/>
              </a:rPr>
              <a:t> and then </a:t>
            </a:r>
            <a:r>
              <a:rPr lang="en" sz="2100" dirty="0">
                <a:solidFill>
                  <a:srgbClr val="FF0000"/>
                </a:solidFill>
                <a:latin typeface="Assistant"/>
                <a:ea typeface="Assistant"/>
                <a:cs typeface="Assistant"/>
                <a:sym typeface="Assistant"/>
              </a:rPr>
              <a:t>moves outwards in layers</a:t>
            </a:r>
            <a:r>
              <a:rPr lang="en" sz="2100" dirty="0">
                <a:latin typeface="Assistant"/>
                <a:ea typeface="Assistant"/>
                <a:cs typeface="Assistant"/>
                <a:sym typeface="Assistant"/>
              </a:rPr>
              <a:t>, </a:t>
            </a:r>
          </a:p>
          <a:p>
            <a:pPr algn="ctr"/>
            <a:endParaRPr lang="en" sz="2100" dirty="0">
              <a:latin typeface="Assistant"/>
              <a:ea typeface="Assistant"/>
              <a:cs typeface="Assistant"/>
              <a:sym typeface="Assistant"/>
            </a:endParaRPr>
          </a:p>
          <a:p>
            <a:pPr algn="ctr"/>
            <a:r>
              <a:rPr lang="en" sz="2100" dirty="0">
                <a:latin typeface="Assistant"/>
                <a:ea typeface="Assistant"/>
                <a:cs typeface="Assistant"/>
                <a:sym typeface="Assistant"/>
              </a:rPr>
              <a:t>DFS </a:t>
            </a:r>
            <a:r>
              <a:rPr lang="en" sz="2100" dirty="0">
                <a:solidFill>
                  <a:srgbClr val="FF0000"/>
                </a:solidFill>
                <a:latin typeface="Assistant"/>
                <a:ea typeface="Assistant"/>
                <a:cs typeface="Assistant"/>
                <a:sym typeface="Assistant"/>
              </a:rPr>
              <a:t>goes as far down a path </a:t>
            </a:r>
            <a:r>
              <a:rPr lang="en" sz="2100" dirty="0">
                <a:latin typeface="Assistant"/>
                <a:ea typeface="Assistant"/>
                <a:cs typeface="Assistant"/>
                <a:sym typeface="Assistant"/>
              </a:rPr>
              <a:t>as it can </a:t>
            </a:r>
            <a:r>
              <a:rPr lang="en" sz="2100" dirty="0">
                <a:solidFill>
                  <a:srgbClr val="FF0000"/>
                </a:solidFill>
                <a:latin typeface="Assistant"/>
                <a:ea typeface="Assistant"/>
                <a:cs typeface="Assistant"/>
                <a:sym typeface="Assistant"/>
              </a:rPr>
              <a:t>before it comes back to explore other options</a:t>
            </a:r>
            <a:r>
              <a:rPr lang="en" sz="2100" dirty="0">
                <a:latin typeface="Assistant"/>
                <a:ea typeface="Assistant"/>
                <a:cs typeface="Assistant"/>
                <a:sym typeface="Assistant"/>
              </a:rPr>
              <a:t>.</a:t>
            </a:r>
            <a:endParaRPr sz="1900" dirty="0">
              <a:latin typeface="Assistant"/>
              <a:ea typeface="Assistant"/>
              <a:cs typeface="Assistant"/>
              <a:sym typeface="Assistant"/>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941291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15521325-5CA7-421A-8FC6-9C0057421CD1}"/>
              </a:ext>
            </a:extLst>
          </p:cNvPr>
          <p:cNvPicPr>
            <a:picLocks noChangeAspect="1"/>
          </p:cNvPicPr>
          <p:nvPr/>
        </p:nvPicPr>
        <p:blipFill>
          <a:blip r:embed="rId2"/>
          <a:stretch>
            <a:fillRect/>
          </a:stretch>
        </p:blipFill>
        <p:spPr>
          <a:xfrm>
            <a:off x="2124764" y="1593190"/>
            <a:ext cx="4305901" cy="2000529"/>
          </a:xfrm>
          <a:prstGeom prst="rect">
            <a:avLst/>
          </a:prstGeom>
        </p:spPr>
      </p:pic>
      <p:pic>
        <p:nvPicPr>
          <p:cNvPr id="8" name="Picture 7">
            <a:extLst>
              <a:ext uri="{FF2B5EF4-FFF2-40B4-BE49-F238E27FC236}">
                <a16:creationId xmlns:a16="http://schemas.microsoft.com/office/drawing/2014/main" id="{5819636A-5100-4443-852D-F988C645D923}"/>
              </a:ext>
            </a:extLst>
          </p:cNvPr>
          <p:cNvPicPr>
            <a:picLocks noChangeAspect="1"/>
          </p:cNvPicPr>
          <p:nvPr/>
        </p:nvPicPr>
        <p:blipFill>
          <a:blip r:embed="rId3"/>
          <a:stretch>
            <a:fillRect/>
          </a:stretch>
        </p:blipFill>
        <p:spPr>
          <a:xfrm>
            <a:off x="6430664" y="1425515"/>
            <a:ext cx="990738" cy="2543530"/>
          </a:xfrm>
          <a:prstGeom prst="rect">
            <a:avLst/>
          </a:prstGeom>
        </p:spPr>
      </p:pic>
      <p:sp>
        <p:nvSpPr>
          <p:cNvPr id="9" name="TextBox 8">
            <a:extLst>
              <a:ext uri="{FF2B5EF4-FFF2-40B4-BE49-F238E27FC236}">
                <a16:creationId xmlns:a16="http://schemas.microsoft.com/office/drawing/2014/main" id="{8949DC60-F230-430D-8C7F-A7CBD00ED27E}"/>
              </a:ext>
            </a:extLst>
          </p:cNvPr>
          <p:cNvSpPr txBox="1"/>
          <p:nvPr/>
        </p:nvSpPr>
        <p:spPr>
          <a:xfrm>
            <a:off x="7794375" y="2608125"/>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4"/>
          <a:stretch>
            <a:fillRect/>
          </a:stretch>
        </p:blipFill>
        <p:spPr>
          <a:xfrm>
            <a:off x="1595850" y="4130319"/>
            <a:ext cx="8897371" cy="1527531"/>
          </a:xfrm>
          <a:prstGeom prst="rect">
            <a:avLst/>
          </a:prstGeom>
        </p:spPr>
      </p:pic>
      <p:sp>
        <p:nvSpPr>
          <p:cNvPr id="10" name="Rectangle 9">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989998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17</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885187" y="2585061"/>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647315" y="4159746"/>
            <a:ext cx="8897371" cy="1527531"/>
          </a:xfrm>
          <a:prstGeom prst="rect">
            <a:avLst/>
          </a:prstGeom>
        </p:spPr>
      </p:pic>
      <p:pic>
        <p:nvPicPr>
          <p:cNvPr id="11" name="Picture 10">
            <a:extLst>
              <a:ext uri="{FF2B5EF4-FFF2-40B4-BE49-F238E27FC236}">
                <a16:creationId xmlns:a16="http://schemas.microsoft.com/office/drawing/2014/main" id="{51057857-4C01-40ED-969F-4FAA3835ACB4}"/>
              </a:ext>
            </a:extLst>
          </p:cNvPr>
          <p:cNvPicPr>
            <a:picLocks noChangeAspect="1"/>
          </p:cNvPicPr>
          <p:nvPr/>
        </p:nvPicPr>
        <p:blipFill>
          <a:blip r:embed="rId3"/>
          <a:stretch>
            <a:fillRect/>
          </a:stretch>
        </p:blipFill>
        <p:spPr>
          <a:xfrm>
            <a:off x="2131412" y="1149286"/>
            <a:ext cx="4315427" cy="2448267"/>
          </a:xfrm>
          <a:prstGeom prst="rect">
            <a:avLst/>
          </a:prstGeom>
        </p:spPr>
      </p:pic>
      <p:pic>
        <p:nvPicPr>
          <p:cNvPr id="14" name="Picture 13">
            <a:extLst>
              <a:ext uri="{FF2B5EF4-FFF2-40B4-BE49-F238E27FC236}">
                <a16:creationId xmlns:a16="http://schemas.microsoft.com/office/drawing/2014/main" id="{58EB1E12-1E72-486B-956D-809DCB841EBD}"/>
              </a:ext>
            </a:extLst>
          </p:cNvPr>
          <p:cNvPicPr>
            <a:picLocks noChangeAspect="1"/>
          </p:cNvPicPr>
          <p:nvPr/>
        </p:nvPicPr>
        <p:blipFill>
          <a:blip r:embed="rId4"/>
          <a:stretch>
            <a:fillRect/>
          </a:stretch>
        </p:blipFill>
        <p:spPr>
          <a:xfrm>
            <a:off x="6526376" y="1370152"/>
            <a:ext cx="857370" cy="2572109"/>
          </a:xfrm>
          <a:prstGeom prst="rect">
            <a:avLst/>
          </a:prstGeom>
        </p:spPr>
      </p:pic>
      <p:sp>
        <p:nvSpPr>
          <p:cNvPr id="31" name="Oval 30">
            <a:extLst>
              <a:ext uri="{FF2B5EF4-FFF2-40B4-BE49-F238E27FC236}">
                <a16:creationId xmlns:a16="http://schemas.microsoft.com/office/drawing/2014/main" id="{0FCB1F6C-A2C8-4D8B-815E-8B03E045C7A6}"/>
              </a:ext>
            </a:extLst>
          </p:cNvPr>
          <p:cNvSpPr/>
          <p:nvPr/>
        </p:nvSpPr>
        <p:spPr>
          <a:xfrm>
            <a:off x="9932746" y="1529666"/>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10" name="Rectangle 9">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299441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18</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06617" y="259345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8C0AC408-C7AF-4757-83B7-2ED561EB9CE6}"/>
              </a:ext>
            </a:extLst>
          </p:cNvPr>
          <p:cNvPicPr>
            <a:picLocks noChangeAspect="1"/>
          </p:cNvPicPr>
          <p:nvPr/>
        </p:nvPicPr>
        <p:blipFill>
          <a:blip r:embed="rId3"/>
          <a:stretch>
            <a:fillRect/>
          </a:stretch>
        </p:blipFill>
        <p:spPr>
          <a:xfrm>
            <a:off x="2099063" y="1106416"/>
            <a:ext cx="4267796" cy="2534004"/>
          </a:xfrm>
          <a:prstGeom prst="rect">
            <a:avLst/>
          </a:prstGeom>
        </p:spPr>
      </p:pic>
      <p:pic>
        <p:nvPicPr>
          <p:cNvPr id="15" name="Picture 14">
            <a:extLst>
              <a:ext uri="{FF2B5EF4-FFF2-40B4-BE49-F238E27FC236}">
                <a16:creationId xmlns:a16="http://schemas.microsoft.com/office/drawing/2014/main" id="{AE1281B9-8EF7-43CA-AEB7-A27D8D73F7A5}"/>
              </a:ext>
            </a:extLst>
          </p:cNvPr>
          <p:cNvPicPr>
            <a:picLocks noChangeAspect="1"/>
          </p:cNvPicPr>
          <p:nvPr/>
        </p:nvPicPr>
        <p:blipFill>
          <a:blip r:embed="rId4"/>
          <a:stretch>
            <a:fillRect/>
          </a:stretch>
        </p:blipFill>
        <p:spPr>
          <a:xfrm>
            <a:off x="6366859" y="1489578"/>
            <a:ext cx="819264" cy="2514951"/>
          </a:xfrm>
          <a:prstGeom prst="rect">
            <a:avLst/>
          </a:prstGeom>
        </p:spPr>
      </p:pic>
      <p:sp>
        <p:nvSpPr>
          <p:cNvPr id="32" name="Oval 31">
            <a:extLst>
              <a:ext uri="{FF2B5EF4-FFF2-40B4-BE49-F238E27FC236}">
                <a16:creationId xmlns:a16="http://schemas.microsoft.com/office/drawing/2014/main" id="{1293DC04-6315-4278-8804-3874F4701A1E}"/>
              </a:ext>
            </a:extLst>
          </p:cNvPr>
          <p:cNvSpPr/>
          <p:nvPr/>
        </p:nvSpPr>
        <p:spPr>
          <a:xfrm>
            <a:off x="9913030" y="1546384"/>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3" name="Oval 32">
            <a:extLst>
              <a:ext uri="{FF2B5EF4-FFF2-40B4-BE49-F238E27FC236}">
                <a16:creationId xmlns:a16="http://schemas.microsoft.com/office/drawing/2014/main" id="{C5DF9947-9CE2-413E-8C89-33F93C0C30D5}"/>
              </a:ext>
            </a:extLst>
          </p:cNvPr>
          <p:cNvSpPr/>
          <p:nvPr/>
        </p:nvSpPr>
        <p:spPr>
          <a:xfrm>
            <a:off x="9497676" y="2063989"/>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4" name="Straight Connector 33">
            <a:extLst>
              <a:ext uri="{FF2B5EF4-FFF2-40B4-BE49-F238E27FC236}">
                <a16:creationId xmlns:a16="http://schemas.microsoft.com/office/drawing/2014/main" id="{8E232EF7-6745-40A5-A1D7-F2DC26A6E152}"/>
              </a:ext>
            </a:extLst>
          </p:cNvPr>
          <p:cNvCxnSpPr>
            <a:cxnSpLocks/>
            <a:stCxn id="32" idx="3"/>
          </p:cNvCxnSpPr>
          <p:nvPr/>
        </p:nvCxnSpPr>
        <p:spPr>
          <a:xfrm flipH="1">
            <a:off x="9831080" y="1886389"/>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7" name="Rectangle 1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8" name="TextBox 1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813841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19</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36972" y="260946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78768628-6A3F-4756-8703-F9BEBE1B65E7}"/>
              </a:ext>
            </a:extLst>
          </p:cNvPr>
          <p:cNvPicPr>
            <a:picLocks noChangeAspect="1"/>
          </p:cNvPicPr>
          <p:nvPr/>
        </p:nvPicPr>
        <p:blipFill>
          <a:blip r:embed="rId3"/>
          <a:stretch>
            <a:fillRect/>
          </a:stretch>
        </p:blipFill>
        <p:spPr>
          <a:xfrm>
            <a:off x="2148471" y="1106416"/>
            <a:ext cx="4286848" cy="2534004"/>
          </a:xfrm>
          <a:prstGeom prst="rect">
            <a:avLst/>
          </a:prstGeom>
        </p:spPr>
      </p:pic>
      <p:pic>
        <p:nvPicPr>
          <p:cNvPr id="14" name="Picture 13">
            <a:extLst>
              <a:ext uri="{FF2B5EF4-FFF2-40B4-BE49-F238E27FC236}">
                <a16:creationId xmlns:a16="http://schemas.microsoft.com/office/drawing/2014/main" id="{D8BF67D1-F637-48E9-8C58-35C0B7BB0F2D}"/>
              </a:ext>
            </a:extLst>
          </p:cNvPr>
          <p:cNvPicPr>
            <a:picLocks noChangeAspect="1"/>
          </p:cNvPicPr>
          <p:nvPr/>
        </p:nvPicPr>
        <p:blipFill>
          <a:blip r:embed="rId4"/>
          <a:stretch>
            <a:fillRect/>
          </a:stretch>
        </p:blipFill>
        <p:spPr>
          <a:xfrm>
            <a:off x="6435320" y="1529570"/>
            <a:ext cx="781159" cy="2495898"/>
          </a:xfrm>
          <a:prstGeom prst="rect">
            <a:avLst/>
          </a:prstGeom>
        </p:spPr>
      </p:pic>
      <p:sp>
        <p:nvSpPr>
          <p:cNvPr id="32" name="Oval 31">
            <a:extLst>
              <a:ext uri="{FF2B5EF4-FFF2-40B4-BE49-F238E27FC236}">
                <a16:creationId xmlns:a16="http://schemas.microsoft.com/office/drawing/2014/main" id="{B41F4F2D-04A0-43BB-92E9-04C044ACC74D}"/>
              </a:ext>
            </a:extLst>
          </p:cNvPr>
          <p:cNvSpPr/>
          <p:nvPr/>
        </p:nvSpPr>
        <p:spPr>
          <a:xfrm>
            <a:off x="9863294" y="1464976"/>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3" name="Oval 32">
            <a:extLst>
              <a:ext uri="{FF2B5EF4-FFF2-40B4-BE49-F238E27FC236}">
                <a16:creationId xmlns:a16="http://schemas.microsoft.com/office/drawing/2014/main" id="{A56D0D31-A486-4346-B550-E31B57825470}"/>
              </a:ext>
            </a:extLst>
          </p:cNvPr>
          <p:cNvSpPr/>
          <p:nvPr/>
        </p:nvSpPr>
        <p:spPr>
          <a:xfrm>
            <a:off x="9447940" y="1982581"/>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4" name="Straight Connector 33">
            <a:extLst>
              <a:ext uri="{FF2B5EF4-FFF2-40B4-BE49-F238E27FC236}">
                <a16:creationId xmlns:a16="http://schemas.microsoft.com/office/drawing/2014/main" id="{335CC985-5916-4C77-9958-F0AC55A7C3F7}"/>
              </a:ext>
            </a:extLst>
          </p:cNvPr>
          <p:cNvCxnSpPr>
            <a:cxnSpLocks/>
            <a:stCxn id="32" idx="3"/>
          </p:cNvCxnSpPr>
          <p:nvPr/>
        </p:nvCxnSpPr>
        <p:spPr>
          <a:xfrm flipH="1">
            <a:off x="9781344" y="1804981"/>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BDD8E3F-CB67-42D9-AF41-F3DFE592D726}"/>
              </a:ext>
            </a:extLst>
          </p:cNvPr>
          <p:cNvCxnSpPr>
            <a:cxnSpLocks/>
            <a:endCxn id="36" idx="7"/>
          </p:cNvCxnSpPr>
          <p:nvPr/>
        </p:nvCxnSpPr>
        <p:spPr>
          <a:xfrm flipH="1">
            <a:off x="9477352" y="2323982"/>
            <a:ext cx="68686" cy="19363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CF35DBC3-3F98-4721-8278-302B322E3D03}"/>
              </a:ext>
            </a:extLst>
          </p:cNvPr>
          <p:cNvSpPr/>
          <p:nvPr/>
        </p:nvSpPr>
        <p:spPr>
          <a:xfrm>
            <a:off x="9129517" y="245928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15" name="Rectangle 14">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7" name="Rectangle 1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8" name="TextBox 1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111771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20</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78039" y="2579912"/>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5221EDAE-84A6-4153-8EDD-877101FCE82A}"/>
              </a:ext>
            </a:extLst>
          </p:cNvPr>
          <p:cNvPicPr>
            <a:picLocks noChangeAspect="1"/>
          </p:cNvPicPr>
          <p:nvPr/>
        </p:nvPicPr>
        <p:blipFill>
          <a:blip r:embed="rId3"/>
          <a:stretch>
            <a:fillRect/>
          </a:stretch>
        </p:blipFill>
        <p:spPr>
          <a:xfrm>
            <a:off x="2148472" y="1636999"/>
            <a:ext cx="4239217" cy="2000529"/>
          </a:xfrm>
          <a:prstGeom prst="rect">
            <a:avLst/>
          </a:prstGeom>
        </p:spPr>
      </p:pic>
      <p:pic>
        <p:nvPicPr>
          <p:cNvPr id="15" name="Picture 14">
            <a:extLst>
              <a:ext uri="{FF2B5EF4-FFF2-40B4-BE49-F238E27FC236}">
                <a16:creationId xmlns:a16="http://schemas.microsoft.com/office/drawing/2014/main" id="{3E6AD002-4079-4FF6-8B7F-5BBC185C2334}"/>
              </a:ext>
            </a:extLst>
          </p:cNvPr>
          <p:cNvPicPr>
            <a:picLocks noChangeAspect="1"/>
          </p:cNvPicPr>
          <p:nvPr/>
        </p:nvPicPr>
        <p:blipFill>
          <a:blip r:embed="rId4"/>
          <a:stretch>
            <a:fillRect/>
          </a:stretch>
        </p:blipFill>
        <p:spPr>
          <a:xfrm>
            <a:off x="6387689" y="1580250"/>
            <a:ext cx="838317" cy="2438740"/>
          </a:xfrm>
          <a:prstGeom prst="rect">
            <a:avLst/>
          </a:prstGeom>
        </p:spPr>
      </p:pic>
      <p:sp>
        <p:nvSpPr>
          <p:cNvPr id="32" name="Oval 31">
            <a:extLst>
              <a:ext uri="{FF2B5EF4-FFF2-40B4-BE49-F238E27FC236}">
                <a16:creationId xmlns:a16="http://schemas.microsoft.com/office/drawing/2014/main" id="{4402D5CA-ADD8-4907-B911-47DCD16FE894}"/>
              </a:ext>
            </a:extLst>
          </p:cNvPr>
          <p:cNvSpPr/>
          <p:nvPr/>
        </p:nvSpPr>
        <p:spPr>
          <a:xfrm>
            <a:off x="9842320" y="158025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3" name="Oval 32">
            <a:extLst>
              <a:ext uri="{FF2B5EF4-FFF2-40B4-BE49-F238E27FC236}">
                <a16:creationId xmlns:a16="http://schemas.microsoft.com/office/drawing/2014/main" id="{B7DF36D7-9C97-434D-82F5-D886BAE5E6C9}"/>
              </a:ext>
            </a:extLst>
          </p:cNvPr>
          <p:cNvSpPr/>
          <p:nvPr/>
        </p:nvSpPr>
        <p:spPr>
          <a:xfrm>
            <a:off x="9426966" y="2097855"/>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4" name="Straight Connector 33">
            <a:extLst>
              <a:ext uri="{FF2B5EF4-FFF2-40B4-BE49-F238E27FC236}">
                <a16:creationId xmlns:a16="http://schemas.microsoft.com/office/drawing/2014/main" id="{5F7A357A-728A-460E-B414-4C42BA140870}"/>
              </a:ext>
            </a:extLst>
          </p:cNvPr>
          <p:cNvCxnSpPr>
            <a:cxnSpLocks/>
            <a:stCxn id="32" idx="3"/>
          </p:cNvCxnSpPr>
          <p:nvPr/>
        </p:nvCxnSpPr>
        <p:spPr>
          <a:xfrm flipH="1">
            <a:off x="9760370" y="1920255"/>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24F16C7-D8E9-4CA8-B988-27FC1A6C4F38}"/>
              </a:ext>
            </a:extLst>
          </p:cNvPr>
          <p:cNvCxnSpPr>
            <a:cxnSpLocks/>
            <a:endCxn id="36" idx="7"/>
          </p:cNvCxnSpPr>
          <p:nvPr/>
        </p:nvCxnSpPr>
        <p:spPr>
          <a:xfrm flipH="1">
            <a:off x="9456378" y="2439256"/>
            <a:ext cx="68686" cy="19363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A1A2FF21-7170-4A42-A4A8-DD687D4A5CE3}"/>
              </a:ext>
            </a:extLst>
          </p:cNvPr>
          <p:cNvSpPr/>
          <p:nvPr/>
        </p:nvSpPr>
        <p:spPr>
          <a:xfrm>
            <a:off x="9108543" y="2574554"/>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37" name="Oval 36">
            <a:extLst>
              <a:ext uri="{FF2B5EF4-FFF2-40B4-BE49-F238E27FC236}">
                <a16:creationId xmlns:a16="http://schemas.microsoft.com/office/drawing/2014/main" id="{4918A42F-44FC-45FE-9FB8-41328BED7F15}"/>
              </a:ext>
            </a:extLst>
          </p:cNvPr>
          <p:cNvSpPr/>
          <p:nvPr/>
        </p:nvSpPr>
        <p:spPr>
          <a:xfrm>
            <a:off x="8811679" y="3092159"/>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cxnSp>
        <p:nvCxnSpPr>
          <p:cNvPr id="38" name="Straight Connector 37">
            <a:extLst>
              <a:ext uri="{FF2B5EF4-FFF2-40B4-BE49-F238E27FC236}">
                <a16:creationId xmlns:a16="http://schemas.microsoft.com/office/drawing/2014/main" id="{FD2BE087-D786-4462-A009-A028B218E5D8}"/>
              </a:ext>
            </a:extLst>
          </p:cNvPr>
          <p:cNvCxnSpPr>
            <a:cxnSpLocks/>
          </p:cNvCxnSpPr>
          <p:nvPr/>
        </p:nvCxnSpPr>
        <p:spPr>
          <a:xfrm flipH="1">
            <a:off x="9108543" y="2956309"/>
            <a:ext cx="118192" cy="1358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8" name="Rectangle 17">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258247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21</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70477" y="246766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5943DD6D-6B55-48BA-87A5-150677BF6E2A}"/>
              </a:ext>
            </a:extLst>
          </p:cNvPr>
          <p:cNvPicPr>
            <a:picLocks noChangeAspect="1"/>
          </p:cNvPicPr>
          <p:nvPr/>
        </p:nvPicPr>
        <p:blipFill>
          <a:blip r:embed="rId3"/>
          <a:stretch>
            <a:fillRect/>
          </a:stretch>
        </p:blipFill>
        <p:spPr>
          <a:xfrm>
            <a:off x="2060930" y="1583662"/>
            <a:ext cx="4286848" cy="2019582"/>
          </a:xfrm>
          <a:prstGeom prst="rect">
            <a:avLst/>
          </a:prstGeom>
        </p:spPr>
      </p:pic>
      <p:pic>
        <p:nvPicPr>
          <p:cNvPr id="14" name="Picture 13">
            <a:extLst>
              <a:ext uri="{FF2B5EF4-FFF2-40B4-BE49-F238E27FC236}">
                <a16:creationId xmlns:a16="http://schemas.microsoft.com/office/drawing/2014/main" id="{D32BC9BD-C666-4B80-87CD-8B45958A876F}"/>
              </a:ext>
            </a:extLst>
          </p:cNvPr>
          <p:cNvPicPr>
            <a:picLocks noChangeAspect="1"/>
          </p:cNvPicPr>
          <p:nvPr/>
        </p:nvPicPr>
        <p:blipFill>
          <a:blip r:embed="rId4"/>
          <a:stretch>
            <a:fillRect/>
          </a:stretch>
        </p:blipFill>
        <p:spPr>
          <a:xfrm>
            <a:off x="6347778" y="1410843"/>
            <a:ext cx="876422" cy="2495898"/>
          </a:xfrm>
          <a:prstGeom prst="rect">
            <a:avLst/>
          </a:prstGeom>
        </p:spPr>
      </p:pic>
      <p:sp>
        <p:nvSpPr>
          <p:cNvPr id="28" name="Oval 27">
            <a:extLst>
              <a:ext uri="{FF2B5EF4-FFF2-40B4-BE49-F238E27FC236}">
                <a16:creationId xmlns:a16="http://schemas.microsoft.com/office/drawing/2014/main" id="{03D9DD1B-8EC0-4406-8A8B-301A1A79C42D}"/>
              </a:ext>
            </a:extLst>
          </p:cNvPr>
          <p:cNvSpPr/>
          <p:nvPr/>
        </p:nvSpPr>
        <p:spPr>
          <a:xfrm>
            <a:off x="9936957" y="1499685"/>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3562ACE8-0EA4-41E0-A063-AFD6CD2C55F7}"/>
              </a:ext>
            </a:extLst>
          </p:cNvPr>
          <p:cNvSpPr/>
          <p:nvPr/>
        </p:nvSpPr>
        <p:spPr>
          <a:xfrm>
            <a:off x="9521603" y="201729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CA2E49FD-800C-4D43-856B-C256443F27C4}"/>
              </a:ext>
            </a:extLst>
          </p:cNvPr>
          <p:cNvCxnSpPr>
            <a:cxnSpLocks/>
            <a:stCxn id="28" idx="3"/>
          </p:cNvCxnSpPr>
          <p:nvPr/>
        </p:nvCxnSpPr>
        <p:spPr>
          <a:xfrm flipH="1">
            <a:off x="9855007" y="1839690"/>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C507B16-E6B3-4E0C-9097-11AE5F367601}"/>
              </a:ext>
            </a:extLst>
          </p:cNvPr>
          <p:cNvCxnSpPr>
            <a:cxnSpLocks/>
            <a:endCxn id="19" idx="7"/>
          </p:cNvCxnSpPr>
          <p:nvPr/>
        </p:nvCxnSpPr>
        <p:spPr>
          <a:xfrm flipH="1">
            <a:off x="9551015" y="2358691"/>
            <a:ext cx="68686" cy="19363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634203E7-3A6D-4F94-88AC-C511FCC4F4D6}"/>
              </a:ext>
            </a:extLst>
          </p:cNvPr>
          <p:cNvSpPr/>
          <p:nvPr/>
        </p:nvSpPr>
        <p:spPr>
          <a:xfrm>
            <a:off x="9203180" y="2493989"/>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0DCEC2F9-90D8-4479-B6D7-02DDC1A7CB1C}"/>
              </a:ext>
            </a:extLst>
          </p:cNvPr>
          <p:cNvSpPr/>
          <p:nvPr/>
        </p:nvSpPr>
        <p:spPr>
          <a:xfrm>
            <a:off x="8906316" y="3011594"/>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68B24731-59B0-4EEC-822D-F39BE835D7BE}"/>
              </a:ext>
            </a:extLst>
          </p:cNvPr>
          <p:cNvSpPr/>
          <p:nvPr/>
        </p:nvSpPr>
        <p:spPr>
          <a:xfrm>
            <a:off x="8471800" y="352074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cxnSp>
        <p:nvCxnSpPr>
          <p:cNvPr id="24" name="Straight Connector 23">
            <a:extLst>
              <a:ext uri="{FF2B5EF4-FFF2-40B4-BE49-F238E27FC236}">
                <a16:creationId xmlns:a16="http://schemas.microsoft.com/office/drawing/2014/main" id="{3A6B65D2-2FDC-4E50-9BC3-B3D81104DF85}"/>
              </a:ext>
            </a:extLst>
          </p:cNvPr>
          <p:cNvCxnSpPr>
            <a:cxnSpLocks/>
          </p:cNvCxnSpPr>
          <p:nvPr/>
        </p:nvCxnSpPr>
        <p:spPr>
          <a:xfrm flipH="1">
            <a:off x="9203180" y="2875744"/>
            <a:ext cx="118192" cy="1358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F01E91A-4CD4-4D33-A444-E5FA8CC012FB}"/>
              </a:ext>
            </a:extLst>
          </p:cNvPr>
          <p:cNvCxnSpPr>
            <a:cxnSpLocks/>
          </p:cNvCxnSpPr>
          <p:nvPr/>
        </p:nvCxnSpPr>
        <p:spPr>
          <a:xfrm flipH="1">
            <a:off x="8819487" y="3309849"/>
            <a:ext cx="127199" cy="23593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690348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22</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03793" y="259345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D8BD5E64-579D-4228-BADF-BCA0CA937E5F}"/>
              </a:ext>
            </a:extLst>
          </p:cNvPr>
          <p:cNvPicPr>
            <a:picLocks noChangeAspect="1"/>
          </p:cNvPicPr>
          <p:nvPr/>
        </p:nvPicPr>
        <p:blipFill>
          <a:blip r:embed="rId3"/>
          <a:stretch>
            <a:fillRect/>
          </a:stretch>
        </p:blipFill>
        <p:spPr>
          <a:xfrm>
            <a:off x="2099036" y="1631933"/>
            <a:ext cx="4248743" cy="1952898"/>
          </a:xfrm>
          <a:prstGeom prst="rect">
            <a:avLst/>
          </a:prstGeom>
        </p:spPr>
      </p:pic>
      <p:pic>
        <p:nvPicPr>
          <p:cNvPr id="15" name="Picture 14">
            <a:extLst>
              <a:ext uri="{FF2B5EF4-FFF2-40B4-BE49-F238E27FC236}">
                <a16:creationId xmlns:a16="http://schemas.microsoft.com/office/drawing/2014/main" id="{51FF524D-31E8-44E6-A3F2-6B905C4941C0}"/>
              </a:ext>
            </a:extLst>
          </p:cNvPr>
          <p:cNvPicPr>
            <a:picLocks noChangeAspect="1"/>
          </p:cNvPicPr>
          <p:nvPr/>
        </p:nvPicPr>
        <p:blipFill>
          <a:blip r:embed="rId4"/>
          <a:stretch>
            <a:fillRect/>
          </a:stretch>
        </p:blipFill>
        <p:spPr>
          <a:xfrm>
            <a:off x="6347778" y="1536634"/>
            <a:ext cx="809738" cy="2505425"/>
          </a:xfrm>
          <a:prstGeom prst="rect">
            <a:avLst/>
          </a:prstGeom>
        </p:spPr>
      </p:pic>
      <p:grpSp>
        <p:nvGrpSpPr>
          <p:cNvPr id="16" name="Group 15">
            <a:extLst>
              <a:ext uri="{FF2B5EF4-FFF2-40B4-BE49-F238E27FC236}">
                <a16:creationId xmlns:a16="http://schemas.microsoft.com/office/drawing/2014/main" id="{B77EC802-F3C0-43E4-838E-326C3C91C91F}"/>
              </a:ext>
            </a:extLst>
          </p:cNvPr>
          <p:cNvGrpSpPr>
            <a:grpSpLocks noChangeAspect="1"/>
          </p:cNvGrpSpPr>
          <p:nvPr/>
        </p:nvGrpSpPr>
        <p:grpSpPr>
          <a:xfrm>
            <a:off x="8483630" y="1528319"/>
            <a:ext cx="1872671" cy="2419395"/>
            <a:chOff x="1044312" y="1536633"/>
            <a:chExt cx="2821065" cy="3644671"/>
          </a:xfrm>
        </p:grpSpPr>
        <p:grpSp>
          <p:nvGrpSpPr>
            <p:cNvPr id="17" name="Group 16">
              <a:extLst>
                <a:ext uri="{FF2B5EF4-FFF2-40B4-BE49-F238E27FC236}">
                  <a16:creationId xmlns:a16="http://schemas.microsoft.com/office/drawing/2014/main" id="{DA63E695-3EAB-4EA6-8674-1BDAA87BFC4C}"/>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4C5C00FE-1EEC-4382-AE4F-18583353DE7E}"/>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DF21C006-159E-4C59-98AB-878B618B14FA}"/>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8982D0C7-F773-45D4-8657-2EE690E2402B}"/>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9C091AE-0179-426B-82A5-AAED1A50AE48}"/>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430A50B7-4A34-4537-B348-55D0E3638F19}"/>
                </a:ext>
              </a:extLst>
            </p:cNvPr>
            <p:cNvGrpSpPr/>
            <p:nvPr/>
          </p:nvGrpSpPr>
          <p:grpSpPr>
            <a:xfrm>
              <a:off x="1044312" y="3034492"/>
              <a:ext cx="1715674" cy="2146812"/>
              <a:chOff x="1044312" y="3034492"/>
              <a:chExt cx="1715674" cy="2146812"/>
            </a:xfrm>
          </p:grpSpPr>
          <p:sp>
            <p:nvSpPr>
              <p:cNvPr id="19" name="Oval 18">
                <a:extLst>
                  <a:ext uri="{FF2B5EF4-FFF2-40B4-BE49-F238E27FC236}">
                    <a16:creationId xmlns:a16="http://schemas.microsoft.com/office/drawing/2014/main" id="{AE91C937-767E-4483-95FC-8A2FB8847517}"/>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C5B94C6D-65D9-48F7-B5CA-02FCAE4E4B72}"/>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E34C865B-0B2F-41E2-9231-673EC5B67025}"/>
                  </a:ext>
                </a:extLst>
              </p:cNvPr>
              <p:cNvSpPr/>
              <p:nvPr/>
            </p:nvSpPr>
            <p:spPr>
              <a:xfrm>
                <a:off x="1044312" y="4581229"/>
                <a:ext cx="613895" cy="600075"/>
              </a:xfrm>
              <a:prstGeom prst="ellipse">
                <a:avLst/>
              </a:prstGeom>
              <a:solidFill>
                <a:schemeClr val="accent1">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cxnSp>
            <p:nvCxnSpPr>
              <p:cNvPr id="24" name="Straight Connector 23">
                <a:extLst>
                  <a:ext uri="{FF2B5EF4-FFF2-40B4-BE49-F238E27FC236}">
                    <a16:creationId xmlns:a16="http://schemas.microsoft.com/office/drawing/2014/main" id="{8AD505DB-6A42-4652-9297-6F7293C807CF}"/>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5F2C773-7800-4965-9A5C-136450D0D095}"/>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22" name="Rectangle 2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6" name="Rectangle 2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7" name="TextBox 2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325165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23</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584740" y="2442799"/>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E9D7D770-94E7-42E0-9CEC-C25140EBCCFB}"/>
              </a:ext>
            </a:extLst>
          </p:cNvPr>
          <p:cNvPicPr>
            <a:picLocks noChangeAspect="1"/>
          </p:cNvPicPr>
          <p:nvPr/>
        </p:nvPicPr>
        <p:blipFill>
          <a:blip r:embed="rId3"/>
          <a:stretch>
            <a:fillRect/>
          </a:stretch>
        </p:blipFill>
        <p:spPr>
          <a:xfrm>
            <a:off x="2118087" y="1574775"/>
            <a:ext cx="4210638" cy="2010056"/>
          </a:xfrm>
          <a:prstGeom prst="rect">
            <a:avLst/>
          </a:prstGeom>
        </p:spPr>
      </p:pic>
      <p:pic>
        <p:nvPicPr>
          <p:cNvPr id="14" name="Picture 13">
            <a:extLst>
              <a:ext uri="{FF2B5EF4-FFF2-40B4-BE49-F238E27FC236}">
                <a16:creationId xmlns:a16="http://schemas.microsoft.com/office/drawing/2014/main" id="{2E98276D-F270-47E4-8AC5-52B5A9FFA4BB}"/>
              </a:ext>
            </a:extLst>
          </p:cNvPr>
          <p:cNvPicPr>
            <a:picLocks noChangeAspect="1"/>
          </p:cNvPicPr>
          <p:nvPr/>
        </p:nvPicPr>
        <p:blipFill>
          <a:blip r:embed="rId4"/>
          <a:stretch>
            <a:fillRect/>
          </a:stretch>
        </p:blipFill>
        <p:spPr>
          <a:xfrm>
            <a:off x="6328725" y="1380729"/>
            <a:ext cx="809738" cy="2476846"/>
          </a:xfrm>
          <a:prstGeom prst="rect">
            <a:avLst/>
          </a:prstGeom>
        </p:spPr>
      </p:pic>
      <p:grpSp>
        <p:nvGrpSpPr>
          <p:cNvPr id="16" name="Group 15">
            <a:extLst>
              <a:ext uri="{FF2B5EF4-FFF2-40B4-BE49-F238E27FC236}">
                <a16:creationId xmlns:a16="http://schemas.microsoft.com/office/drawing/2014/main" id="{958E1769-2FD3-4636-8823-8F02D7C2F8B7}"/>
              </a:ext>
            </a:extLst>
          </p:cNvPr>
          <p:cNvGrpSpPr>
            <a:grpSpLocks noChangeAspect="1"/>
          </p:cNvGrpSpPr>
          <p:nvPr/>
        </p:nvGrpSpPr>
        <p:grpSpPr>
          <a:xfrm>
            <a:off x="8514670" y="1546385"/>
            <a:ext cx="1872671" cy="2419395"/>
            <a:chOff x="1044312" y="1536633"/>
            <a:chExt cx="2821065" cy="3644671"/>
          </a:xfrm>
        </p:grpSpPr>
        <p:grpSp>
          <p:nvGrpSpPr>
            <p:cNvPr id="17" name="Group 16">
              <a:extLst>
                <a:ext uri="{FF2B5EF4-FFF2-40B4-BE49-F238E27FC236}">
                  <a16:creationId xmlns:a16="http://schemas.microsoft.com/office/drawing/2014/main" id="{CA547A2E-8602-4508-AC57-68BCB676645A}"/>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F21A02F2-564B-4E46-B8F7-41EB474AA5F1}"/>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253C6CFF-9F21-4A5D-9F44-C614AAD51996}"/>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15E73711-0F05-438A-AD1A-4EF716D786CB}"/>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B6D3F4-56DC-4C8E-B6EF-65307D7890B3}"/>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12CEB88E-69ED-47B8-A709-43763B26574B}"/>
                </a:ext>
              </a:extLst>
            </p:cNvPr>
            <p:cNvGrpSpPr/>
            <p:nvPr/>
          </p:nvGrpSpPr>
          <p:grpSpPr>
            <a:xfrm>
              <a:off x="1044312" y="3034492"/>
              <a:ext cx="2037611" cy="2146812"/>
              <a:chOff x="1044312" y="3034492"/>
              <a:chExt cx="2037611" cy="2146812"/>
            </a:xfrm>
          </p:grpSpPr>
          <p:sp>
            <p:nvSpPr>
              <p:cNvPr id="19" name="Oval 18">
                <a:extLst>
                  <a:ext uri="{FF2B5EF4-FFF2-40B4-BE49-F238E27FC236}">
                    <a16:creationId xmlns:a16="http://schemas.microsoft.com/office/drawing/2014/main" id="{FE26E587-5AE4-4229-9AAF-662B99343443}"/>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C60ED0FC-1490-4F30-884E-2A8D1E5E2CF5}"/>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697FB853-AFE0-4A7B-9526-3ED30ABCEC03}"/>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267BDF35-A006-4550-A1EA-29597D802D18}"/>
                  </a:ext>
                </a:extLst>
              </p:cNvPr>
              <p:cNvSpPr/>
              <p:nvPr/>
            </p:nvSpPr>
            <p:spPr>
              <a:xfrm>
                <a:off x="2468028" y="4581229"/>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cxnSp>
            <p:nvCxnSpPr>
              <p:cNvPr id="24" name="Straight Connector 23">
                <a:extLst>
                  <a:ext uri="{FF2B5EF4-FFF2-40B4-BE49-F238E27FC236}">
                    <a16:creationId xmlns:a16="http://schemas.microsoft.com/office/drawing/2014/main" id="{CB613654-7572-4D35-B2C7-B2B36A9D9E89}"/>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5B31C69-A8D5-4587-8FDC-DDB14727673A}"/>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2BAA9F9-4B73-41C8-8268-00AA497D08A1}"/>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23" name="Rectangle 2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2" name="Rectangle 31">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3" name="TextBox 32">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29235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24</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28255" y="2547091"/>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650F82F6-76E5-4AE0-8C9C-A7207FD51246}"/>
              </a:ext>
            </a:extLst>
          </p:cNvPr>
          <p:cNvPicPr>
            <a:picLocks noChangeAspect="1"/>
          </p:cNvPicPr>
          <p:nvPr/>
        </p:nvPicPr>
        <p:blipFill>
          <a:blip r:embed="rId3"/>
          <a:stretch>
            <a:fillRect/>
          </a:stretch>
        </p:blipFill>
        <p:spPr>
          <a:xfrm>
            <a:off x="2089509" y="1550960"/>
            <a:ext cx="4239217" cy="2057687"/>
          </a:xfrm>
          <a:prstGeom prst="rect">
            <a:avLst/>
          </a:prstGeom>
        </p:spPr>
      </p:pic>
      <p:pic>
        <p:nvPicPr>
          <p:cNvPr id="15" name="Picture 14">
            <a:extLst>
              <a:ext uri="{FF2B5EF4-FFF2-40B4-BE49-F238E27FC236}">
                <a16:creationId xmlns:a16="http://schemas.microsoft.com/office/drawing/2014/main" id="{909410DE-7FB6-48E4-8DA8-5698E95615C8}"/>
              </a:ext>
            </a:extLst>
          </p:cNvPr>
          <p:cNvPicPr>
            <a:picLocks noChangeAspect="1"/>
          </p:cNvPicPr>
          <p:nvPr/>
        </p:nvPicPr>
        <p:blipFill>
          <a:blip r:embed="rId4"/>
          <a:stretch>
            <a:fillRect/>
          </a:stretch>
        </p:blipFill>
        <p:spPr>
          <a:xfrm>
            <a:off x="6328725" y="1489050"/>
            <a:ext cx="914528" cy="2514951"/>
          </a:xfrm>
          <a:prstGeom prst="rect">
            <a:avLst/>
          </a:prstGeom>
        </p:spPr>
      </p:pic>
      <p:grpSp>
        <p:nvGrpSpPr>
          <p:cNvPr id="16" name="Group 15">
            <a:extLst>
              <a:ext uri="{FF2B5EF4-FFF2-40B4-BE49-F238E27FC236}">
                <a16:creationId xmlns:a16="http://schemas.microsoft.com/office/drawing/2014/main" id="{C55D7066-6CF6-4431-9932-7E1D75589B8A}"/>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CFAB42A7-2792-4537-8F16-368B38725279}"/>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66363586-FE55-4E22-8DF6-9563B26E67DF}"/>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02DC350D-D1BC-43F3-8C26-C64543E8D1E2}"/>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EAC88BE1-4EF2-462B-B381-B2F577AC8767}"/>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13A2B23-39CE-406A-BAF8-3ABC5A419A0F}"/>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F504B8C7-3C7D-4837-8C09-9A9CB44BB6B3}"/>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6F29C095-B6DF-415D-BAA6-6D558524C2AB}"/>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EFA65B29-0315-4652-AB41-1C58E31C5258}"/>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3E38E23E-15AF-4D4F-B664-58FBE22368CF}"/>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35AD9979-171C-4E08-A1D4-8D7587200765}"/>
                  </a:ext>
                </a:extLst>
              </p:cNvPr>
              <p:cNvSpPr/>
              <p:nvPr/>
            </p:nvSpPr>
            <p:spPr>
              <a:xfrm>
                <a:off x="2468028" y="4581229"/>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4086A66C-FBF7-4B58-BBC9-AB9625B9D5F2}"/>
                  </a:ext>
                </a:extLst>
              </p:cNvPr>
              <p:cNvSpPr/>
              <p:nvPr/>
            </p:nvSpPr>
            <p:spPr>
              <a:xfrm>
                <a:off x="3239671" y="5283596"/>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8F29ECE9-3550-4DE6-B9B7-9C41928ECD50}"/>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BA4DAA0-0A0D-4648-A5A0-0EBF644757B9}"/>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C7C874E-4152-45DE-B521-D5A6CAFEBF01}"/>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48EE699-10F4-4A73-A4A4-9A46B348C842}"/>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06479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25</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53847" y="2578221"/>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4" name="Picture 13">
            <a:extLst>
              <a:ext uri="{FF2B5EF4-FFF2-40B4-BE49-F238E27FC236}">
                <a16:creationId xmlns:a16="http://schemas.microsoft.com/office/drawing/2014/main" id="{E1B605EF-918A-43FB-BD6B-FC8251A2EFDF}"/>
              </a:ext>
            </a:extLst>
          </p:cNvPr>
          <p:cNvPicPr>
            <a:picLocks noChangeAspect="1"/>
          </p:cNvPicPr>
          <p:nvPr/>
        </p:nvPicPr>
        <p:blipFill>
          <a:blip r:embed="rId3"/>
          <a:stretch>
            <a:fillRect/>
          </a:stretch>
        </p:blipFill>
        <p:spPr>
          <a:xfrm>
            <a:off x="2148443" y="1586832"/>
            <a:ext cx="4248743" cy="2000529"/>
          </a:xfrm>
          <a:prstGeom prst="rect">
            <a:avLst/>
          </a:prstGeom>
        </p:spPr>
      </p:pic>
      <p:pic>
        <p:nvPicPr>
          <p:cNvPr id="16" name="Picture 15">
            <a:extLst>
              <a:ext uri="{FF2B5EF4-FFF2-40B4-BE49-F238E27FC236}">
                <a16:creationId xmlns:a16="http://schemas.microsoft.com/office/drawing/2014/main" id="{093E69A7-A1AD-4779-88F0-1352ACEA7954}"/>
              </a:ext>
            </a:extLst>
          </p:cNvPr>
          <p:cNvPicPr>
            <a:picLocks noChangeAspect="1"/>
          </p:cNvPicPr>
          <p:nvPr/>
        </p:nvPicPr>
        <p:blipFill>
          <a:blip r:embed="rId4"/>
          <a:stretch>
            <a:fillRect/>
          </a:stretch>
        </p:blipFill>
        <p:spPr>
          <a:xfrm>
            <a:off x="6397186" y="1493398"/>
            <a:ext cx="828791" cy="2495898"/>
          </a:xfrm>
          <a:prstGeom prst="rect">
            <a:avLst/>
          </a:prstGeom>
        </p:spPr>
      </p:pic>
      <p:grpSp>
        <p:nvGrpSpPr>
          <p:cNvPr id="17" name="Group 16">
            <a:extLst>
              <a:ext uri="{FF2B5EF4-FFF2-40B4-BE49-F238E27FC236}">
                <a16:creationId xmlns:a16="http://schemas.microsoft.com/office/drawing/2014/main" id="{DA85B207-D1D6-4D47-A95C-CFE557393D8D}"/>
              </a:ext>
            </a:extLst>
          </p:cNvPr>
          <p:cNvGrpSpPr>
            <a:grpSpLocks noChangeAspect="1"/>
          </p:cNvGrpSpPr>
          <p:nvPr/>
        </p:nvGrpSpPr>
        <p:grpSpPr>
          <a:xfrm>
            <a:off x="8492912" y="1546384"/>
            <a:ext cx="1872671" cy="2885638"/>
            <a:chOff x="1044312" y="1536633"/>
            <a:chExt cx="2821065" cy="4347038"/>
          </a:xfrm>
        </p:grpSpPr>
        <p:grpSp>
          <p:nvGrpSpPr>
            <p:cNvPr id="18" name="Group 17">
              <a:extLst>
                <a:ext uri="{FF2B5EF4-FFF2-40B4-BE49-F238E27FC236}">
                  <a16:creationId xmlns:a16="http://schemas.microsoft.com/office/drawing/2014/main" id="{98B7EB2B-980F-45A3-A688-16DCD0C7FAFB}"/>
                </a:ext>
              </a:extLst>
            </p:cNvPr>
            <p:cNvGrpSpPr/>
            <p:nvPr/>
          </p:nvGrpSpPr>
          <p:grpSpPr>
            <a:xfrm>
              <a:off x="2625776" y="1536633"/>
              <a:ext cx="1239601" cy="1585738"/>
              <a:chOff x="2625776" y="1536633"/>
              <a:chExt cx="1239601" cy="1585738"/>
            </a:xfrm>
          </p:grpSpPr>
          <p:sp>
            <p:nvSpPr>
              <p:cNvPr id="29" name="Oval 28">
                <a:extLst>
                  <a:ext uri="{FF2B5EF4-FFF2-40B4-BE49-F238E27FC236}">
                    <a16:creationId xmlns:a16="http://schemas.microsoft.com/office/drawing/2014/main" id="{A00ADD9E-3C69-410E-B539-1443462384BD}"/>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0" name="Oval 29">
                <a:extLst>
                  <a:ext uri="{FF2B5EF4-FFF2-40B4-BE49-F238E27FC236}">
                    <a16:creationId xmlns:a16="http://schemas.microsoft.com/office/drawing/2014/main" id="{D9A61A28-0D08-4BAE-9A5A-82637635898A}"/>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1" name="Straight Connector 30">
                <a:extLst>
                  <a:ext uri="{FF2B5EF4-FFF2-40B4-BE49-F238E27FC236}">
                    <a16:creationId xmlns:a16="http://schemas.microsoft.com/office/drawing/2014/main" id="{0AAC113E-7BCF-451A-9788-BAA246FF0732}"/>
                  </a:ext>
                </a:extLst>
              </p:cNvPr>
              <p:cNvCxnSpPr>
                <a:cxnSpLocks/>
                <a:stCxn id="29"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74C3DF8-C26A-4C40-A2C2-0710CD4FE22B}"/>
                  </a:ext>
                </a:extLst>
              </p:cNvPr>
              <p:cNvCxnSpPr>
                <a:cxnSpLocks/>
                <a:endCxn id="20"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946CA06D-A9C3-4474-A3F8-D1FF157261F6}"/>
                </a:ext>
              </a:extLst>
            </p:cNvPr>
            <p:cNvGrpSpPr/>
            <p:nvPr/>
          </p:nvGrpSpPr>
          <p:grpSpPr>
            <a:xfrm>
              <a:off x="1044312" y="3034492"/>
              <a:ext cx="2809254" cy="2849179"/>
              <a:chOff x="1044312" y="3034492"/>
              <a:chExt cx="2809254" cy="2849179"/>
            </a:xfrm>
          </p:grpSpPr>
          <p:sp>
            <p:nvSpPr>
              <p:cNvPr id="20" name="Oval 19">
                <a:extLst>
                  <a:ext uri="{FF2B5EF4-FFF2-40B4-BE49-F238E27FC236}">
                    <a16:creationId xmlns:a16="http://schemas.microsoft.com/office/drawing/2014/main" id="{44936356-4175-472F-A199-EEE12B5FE8EC}"/>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1" name="Oval 20">
                <a:extLst>
                  <a:ext uri="{FF2B5EF4-FFF2-40B4-BE49-F238E27FC236}">
                    <a16:creationId xmlns:a16="http://schemas.microsoft.com/office/drawing/2014/main" id="{9F57343C-9F93-4242-8715-9B7A82EDE6BF}"/>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2" name="Oval 21">
                <a:extLst>
                  <a:ext uri="{FF2B5EF4-FFF2-40B4-BE49-F238E27FC236}">
                    <a16:creationId xmlns:a16="http://schemas.microsoft.com/office/drawing/2014/main" id="{60186314-8B91-4ED9-9703-33563C7683ED}"/>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3" name="Oval 22">
                <a:extLst>
                  <a:ext uri="{FF2B5EF4-FFF2-40B4-BE49-F238E27FC236}">
                    <a16:creationId xmlns:a16="http://schemas.microsoft.com/office/drawing/2014/main" id="{AF477634-F6A6-44AA-8588-3E36854B58C6}"/>
                  </a:ext>
                </a:extLst>
              </p:cNvPr>
              <p:cNvSpPr/>
              <p:nvPr/>
            </p:nvSpPr>
            <p:spPr>
              <a:xfrm>
                <a:off x="2468028" y="4581229"/>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4" name="Oval 23">
                <a:extLst>
                  <a:ext uri="{FF2B5EF4-FFF2-40B4-BE49-F238E27FC236}">
                    <a16:creationId xmlns:a16="http://schemas.microsoft.com/office/drawing/2014/main" id="{C6746C2B-CB55-4697-A649-BB87AC07D258}"/>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5" name="Straight Connector 24">
                <a:extLst>
                  <a:ext uri="{FF2B5EF4-FFF2-40B4-BE49-F238E27FC236}">
                    <a16:creationId xmlns:a16="http://schemas.microsoft.com/office/drawing/2014/main" id="{BBDA4C5B-0F8A-436F-AFAB-1F9F2BFF3EEF}"/>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AB54D58-9867-471D-9448-246ABDBEEF38}"/>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B2C8F6A-3CBA-4E37-97FF-62C9290723F7}"/>
                  </a:ext>
                </a:extLst>
              </p:cNvPr>
              <p:cNvCxnSpPr>
                <a:cxnSpLocks/>
                <a:endCxn id="23"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0F65DF6-1266-46A7-BB3E-A8CE8D1D75AE}"/>
                  </a:ext>
                </a:extLst>
              </p:cNvPr>
              <p:cNvCxnSpPr>
                <a:cxnSpLocks/>
                <a:endCxn id="24"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3" name="Rectangle 3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5" name="Rectangle 34">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6" name="TextBox 3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292738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26</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63373" y="2623792"/>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D0B95EE8-5348-427D-AB97-7411B0CDD209}"/>
              </a:ext>
            </a:extLst>
          </p:cNvPr>
          <p:cNvPicPr>
            <a:picLocks noChangeAspect="1"/>
          </p:cNvPicPr>
          <p:nvPr/>
        </p:nvPicPr>
        <p:blipFill>
          <a:blip r:embed="rId3"/>
          <a:stretch>
            <a:fillRect/>
          </a:stretch>
        </p:blipFill>
        <p:spPr>
          <a:xfrm>
            <a:off x="2148443" y="1560488"/>
            <a:ext cx="4239217" cy="2010056"/>
          </a:xfrm>
          <a:prstGeom prst="rect">
            <a:avLst/>
          </a:prstGeom>
        </p:spPr>
      </p:pic>
      <p:pic>
        <p:nvPicPr>
          <p:cNvPr id="15" name="Picture 14">
            <a:extLst>
              <a:ext uri="{FF2B5EF4-FFF2-40B4-BE49-F238E27FC236}">
                <a16:creationId xmlns:a16="http://schemas.microsoft.com/office/drawing/2014/main" id="{1A7DCD48-0EFC-4026-BAD6-47E494833E47}"/>
              </a:ext>
            </a:extLst>
          </p:cNvPr>
          <p:cNvPicPr>
            <a:picLocks noChangeAspect="1"/>
          </p:cNvPicPr>
          <p:nvPr/>
        </p:nvPicPr>
        <p:blipFill>
          <a:blip r:embed="rId4"/>
          <a:stretch>
            <a:fillRect/>
          </a:stretch>
        </p:blipFill>
        <p:spPr>
          <a:xfrm>
            <a:off x="6387660" y="1614604"/>
            <a:ext cx="847843" cy="2448267"/>
          </a:xfrm>
          <a:prstGeom prst="rect">
            <a:avLst/>
          </a:prstGeom>
        </p:spPr>
      </p:pic>
      <p:grpSp>
        <p:nvGrpSpPr>
          <p:cNvPr id="17" name="Group 16">
            <a:extLst>
              <a:ext uri="{FF2B5EF4-FFF2-40B4-BE49-F238E27FC236}">
                <a16:creationId xmlns:a16="http://schemas.microsoft.com/office/drawing/2014/main" id="{C8C29233-3496-4B15-983F-39ACD96AB4AA}"/>
              </a:ext>
            </a:extLst>
          </p:cNvPr>
          <p:cNvGrpSpPr>
            <a:grpSpLocks noChangeAspect="1"/>
          </p:cNvGrpSpPr>
          <p:nvPr/>
        </p:nvGrpSpPr>
        <p:grpSpPr>
          <a:xfrm>
            <a:off x="8492912" y="1546384"/>
            <a:ext cx="1872671" cy="2885638"/>
            <a:chOff x="1044312" y="1536633"/>
            <a:chExt cx="2821065" cy="4347038"/>
          </a:xfrm>
        </p:grpSpPr>
        <p:grpSp>
          <p:nvGrpSpPr>
            <p:cNvPr id="18" name="Group 17">
              <a:extLst>
                <a:ext uri="{FF2B5EF4-FFF2-40B4-BE49-F238E27FC236}">
                  <a16:creationId xmlns:a16="http://schemas.microsoft.com/office/drawing/2014/main" id="{572F4398-2F91-4E31-8965-0A65A80EAF80}"/>
                </a:ext>
              </a:extLst>
            </p:cNvPr>
            <p:cNvGrpSpPr/>
            <p:nvPr/>
          </p:nvGrpSpPr>
          <p:grpSpPr>
            <a:xfrm>
              <a:off x="2625776" y="1536633"/>
              <a:ext cx="1239601" cy="1585738"/>
              <a:chOff x="2625776" y="1536633"/>
              <a:chExt cx="1239601" cy="1585738"/>
            </a:xfrm>
          </p:grpSpPr>
          <p:sp>
            <p:nvSpPr>
              <p:cNvPr id="29" name="Oval 28">
                <a:extLst>
                  <a:ext uri="{FF2B5EF4-FFF2-40B4-BE49-F238E27FC236}">
                    <a16:creationId xmlns:a16="http://schemas.microsoft.com/office/drawing/2014/main" id="{D07B4718-E380-4648-9DD3-EA87B070C428}"/>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0" name="Oval 29">
                <a:extLst>
                  <a:ext uri="{FF2B5EF4-FFF2-40B4-BE49-F238E27FC236}">
                    <a16:creationId xmlns:a16="http://schemas.microsoft.com/office/drawing/2014/main" id="{C22CB442-D5AC-483D-934C-736EE69F8B3B}"/>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1" name="Straight Connector 30">
                <a:extLst>
                  <a:ext uri="{FF2B5EF4-FFF2-40B4-BE49-F238E27FC236}">
                    <a16:creationId xmlns:a16="http://schemas.microsoft.com/office/drawing/2014/main" id="{A56A99D2-16C6-432C-8774-62EC8D562D49}"/>
                  </a:ext>
                </a:extLst>
              </p:cNvPr>
              <p:cNvCxnSpPr>
                <a:cxnSpLocks/>
                <a:stCxn id="29"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B5DEA85-203F-4D13-8AF0-7C6846095EC2}"/>
                  </a:ext>
                </a:extLst>
              </p:cNvPr>
              <p:cNvCxnSpPr>
                <a:cxnSpLocks/>
                <a:endCxn id="20"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FF8CF9B7-D67C-41BE-A1A3-50E22FC80386}"/>
                </a:ext>
              </a:extLst>
            </p:cNvPr>
            <p:cNvGrpSpPr/>
            <p:nvPr/>
          </p:nvGrpSpPr>
          <p:grpSpPr>
            <a:xfrm>
              <a:off x="1044312" y="3034492"/>
              <a:ext cx="2809254" cy="2849179"/>
              <a:chOff x="1044312" y="3034492"/>
              <a:chExt cx="2809254" cy="2849179"/>
            </a:xfrm>
          </p:grpSpPr>
          <p:sp>
            <p:nvSpPr>
              <p:cNvPr id="20" name="Oval 19">
                <a:extLst>
                  <a:ext uri="{FF2B5EF4-FFF2-40B4-BE49-F238E27FC236}">
                    <a16:creationId xmlns:a16="http://schemas.microsoft.com/office/drawing/2014/main" id="{54968BAE-D652-4886-AE3F-4141BE359D6D}"/>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1" name="Oval 20">
                <a:extLst>
                  <a:ext uri="{FF2B5EF4-FFF2-40B4-BE49-F238E27FC236}">
                    <a16:creationId xmlns:a16="http://schemas.microsoft.com/office/drawing/2014/main" id="{1C3B4680-CCEC-4B5A-8E77-B2383E7FA824}"/>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2" name="Oval 21">
                <a:extLst>
                  <a:ext uri="{FF2B5EF4-FFF2-40B4-BE49-F238E27FC236}">
                    <a16:creationId xmlns:a16="http://schemas.microsoft.com/office/drawing/2014/main" id="{A879B8E0-9CFF-42C4-AFB0-978121E26E59}"/>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3" name="Oval 22">
                <a:extLst>
                  <a:ext uri="{FF2B5EF4-FFF2-40B4-BE49-F238E27FC236}">
                    <a16:creationId xmlns:a16="http://schemas.microsoft.com/office/drawing/2014/main" id="{0F5914F9-88CF-4F12-8255-30D77FE36B67}"/>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4" name="Oval 23">
                <a:extLst>
                  <a:ext uri="{FF2B5EF4-FFF2-40B4-BE49-F238E27FC236}">
                    <a16:creationId xmlns:a16="http://schemas.microsoft.com/office/drawing/2014/main" id="{D6BCD57C-E454-49F4-8656-12BC8A74607A}"/>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5" name="Straight Connector 24">
                <a:extLst>
                  <a:ext uri="{FF2B5EF4-FFF2-40B4-BE49-F238E27FC236}">
                    <a16:creationId xmlns:a16="http://schemas.microsoft.com/office/drawing/2014/main" id="{FEA2FBC4-2729-4A59-B06B-80E32DE98F20}"/>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F4D847C-A1B0-41AE-B3D5-3B5F3B7D8344}"/>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F7530DB-4856-4FC8-9D69-BC783F5E657B}"/>
                  </a:ext>
                </a:extLst>
              </p:cNvPr>
              <p:cNvCxnSpPr>
                <a:cxnSpLocks/>
                <a:endCxn id="23"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B5FFBE4-38D7-4DD3-A14C-131372A56DAC}"/>
                  </a:ext>
                </a:extLst>
              </p:cNvPr>
              <p:cNvCxnSpPr>
                <a:cxnSpLocks/>
                <a:endCxn id="24"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3" name="Rectangle 3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5" name="Rectangle 34">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6" name="TextBox 3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958164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27</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65178" y="2583957"/>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03D15B06-E5A0-4994-A1A1-B9D66F8CE331}"/>
              </a:ext>
            </a:extLst>
          </p:cNvPr>
          <p:cNvPicPr>
            <a:picLocks noChangeAspect="1"/>
          </p:cNvPicPr>
          <p:nvPr/>
        </p:nvPicPr>
        <p:blipFill>
          <a:blip r:embed="rId3"/>
          <a:stretch>
            <a:fillRect/>
          </a:stretch>
        </p:blipFill>
        <p:spPr>
          <a:xfrm>
            <a:off x="2180685" y="988910"/>
            <a:ext cx="4315427" cy="2581635"/>
          </a:xfrm>
          <a:prstGeom prst="rect">
            <a:avLst/>
          </a:prstGeom>
        </p:spPr>
      </p:pic>
      <p:pic>
        <p:nvPicPr>
          <p:cNvPr id="14" name="Picture 13">
            <a:extLst>
              <a:ext uri="{FF2B5EF4-FFF2-40B4-BE49-F238E27FC236}">
                <a16:creationId xmlns:a16="http://schemas.microsoft.com/office/drawing/2014/main" id="{AA78C3C9-43C7-4BC2-9122-E5BF5893F77A}"/>
              </a:ext>
            </a:extLst>
          </p:cNvPr>
          <p:cNvPicPr>
            <a:picLocks noChangeAspect="1"/>
          </p:cNvPicPr>
          <p:nvPr/>
        </p:nvPicPr>
        <p:blipFill>
          <a:blip r:embed="rId4"/>
          <a:stretch>
            <a:fillRect/>
          </a:stretch>
        </p:blipFill>
        <p:spPr>
          <a:xfrm>
            <a:off x="6496111" y="1609343"/>
            <a:ext cx="857370" cy="2448267"/>
          </a:xfrm>
          <a:prstGeom prst="rect">
            <a:avLst/>
          </a:prstGeom>
        </p:spPr>
      </p:pic>
      <p:grpSp>
        <p:nvGrpSpPr>
          <p:cNvPr id="16" name="Group 15">
            <a:extLst>
              <a:ext uri="{FF2B5EF4-FFF2-40B4-BE49-F238E27FC236}">
                <a16:creationId xmlns:a16="http://schemas.microsoft.com/office/drawing/2014/main" id="{FC666376-A7AC-4659-98CB-32380FAD0BC7}"/>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EADCDF90-D0B8-4EE8-B94C-3C22D1ADE56D}"/>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15571ED2-6658-4BBA-B499-6104888E3F68}"/>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142B6002-BAA4-4BE7-B424-F1652DDFC7D4}"/>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BAFA80C8-7B42-4D2E-A93C-28F9FFA0A0F8}"/>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E547953-EC58-4EBD-B73A-3D171890505A}"/>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35D62668-8E98-4BE6-B4B1-656E32C3FBC5}"/>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B6B09F6E-0B86-4B20-BBEF-B4380EDD5D23}"/>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A3C72F84-857A-4979-917D-3CCD71B1EDA2}"/>
                  </a:ext>
                </a:extLst>
              </p:cNvPr>
              <p:cNvSpPr/>
              <p:nvPr/>
            </p:nvSpPr>
            <p:spPr>
              <a:xfrm>
                <a:off x="1698884" y="38142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C12EAF9C-23D3-4413-895B-083CA44FE772}"/>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92EAA74C-0F69-410E-B7B3-BFB02B3BC82E}"/>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719CEFA1-0C4C-47D9-934C-911BBC23C6AF}"/>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38CDB283-09EA-40C0-9208-88E74BDBF1CA}"/>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C219987-A2B8-4545-809C-5A5198EFF0E9}"/>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3DAECDC-C946-44B8-ADB3-7EDFCC8A75A7}"/>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B77E3D9-ABE7-49B5-BB0F-E0B60EF09DDF}"/>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981832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28</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22308" y="2581497"/>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0E37052C-22C1-4C60-A0EC-8F422C90B8FC}"/>
              </a:ext>
            </a:extLst>
          </p:cNvPr>
          <p:cNvPicPr>
            <a:picLocks noChangeAspect="1"/>
          </p:cNvPicPr>
          <p:nvPr/>
        </p:nvPicPr>
        <p:blipFill>
          <a:blip r:embed="rId3"/>
          <a:stretch>
            <a:fillRect/>
          </a:stretch>
        </p:blipFill>
        <p:spPr>
          <a:xfrm>
            <a:off x="2180684" y="1175965"/>
            <a:ext cx="4277322" cy="2457793"/>
          </a:xfrm>
          <a:prstGeom prst="rect">
            <a:avLst/>
          </a:prstGeom>
        </p:spPr>
      </p:pic>
      <p:pic>
        <p:nvPicPr>
          <p:cNvPr id="15" name="Picture 14">
            <a:extLst>
              <a:ext uri="{FF2B5EF4-FFF2-40B4-BE49-F238E27FC236}">
                <a16:creationId xmlns:a16="http://schemas.microsoft.com/office/drawing/2014/main" id="{7595AEB2-53F3-41E8-8AF2-BDA0FEBBFA10}"/>
              </a:ext>
            </a:extLst>
          </p:cNvPr>
          <p:cNvPicPr>
            <a:picLocks noChangeAspect="1"/>
          </p:cNvPicPr>
          <p:nvPr/>
        </p:nvPicPr>
        <p:blipFill>
          <a:blip r:embed="rId4"/>
          <a:stretch>
            <a:fillRect/>
          </a:stretch>
        </p:blipFill>
        <p:spPr>
          <a:xfrm>
            <a:off x="6458006" y="1619437"/>
            <a:ext cx="800212" cy="2467319"/>
          </a:xfrm>
          <a:prstGeom prst="rect">
            <a:avLst/>
          </a:prstGeom>
        </p:spPr>
      </p:pic>
      <p:grpSp>
        <p:nvGrpSpPr>
          <p:cNvPr id="16" name="Group 15">
            <a:extLst>
              <a:ext uri="{FF2B5EF4-FFF2-40B4-BE49-F238E27FC236}">
                <a16:creationId xmlns:a16="http://schemas.microsoft.com/office/drawing/2014/main" id="{9C3D0D70-CE9F-4B41-83E4-E9DF09E194E2}"/>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176320E7-2FC7-437B-B6B5-5C1EB4B45ECD}"/>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B25A25BF-BD0F-4DA3-8B32-3C16818CDB1D}"/>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0E221AD7-1FAE-4A4C-921B-032EBD363A3D}"/>
                  </a:ext>
                </a:extLst>
              </p:cNvPr>
              <p:cNvSpPr/>
              <p:nvPr/>
            </p:nvSpPr>
            <p:spPr>
              <a:xfrm>
                <a:off x="2625776" y="2316374"/>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FADF19F0-CBAF-4158-B9DD-53ED3989981E}"/>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040BF80-1566-403C-858F-E45845BC6E27}"/>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9AA48C0F-D0F4-47A6-99EE-4F387D5E23EE}"/>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10568503-091C-45C1-BC75-7F8077A45FE2}"/>
                  </a:ext>
                </a:extLst>
              </p:cNvPr>
              <p:cNvSpPr/>
              <p:nvPr/>
            </p:nvSpPr>
            <p:spPr>
              <a:xfrm>
                <a:off x="2146091" y="3034492"/>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959729FB-71C3-40D7-81E1-3071DB6AAD3A}"/>
                  </a:ext>
                </a:extLst>
              </p:cNvPr>
              <p:cNvSpPr/>
              <p:nvPr/>
            </p:nvSpPr>
            <p:spPr>
              <a:xfrm>
                <a:off x="1698884" y="38142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F4C130F3-C233-468D-89D5-AE33EA700282}"/>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5AE188CE-592B-4B43-B9C5-14CFAB7DE2C2}"/>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DEC4FE30-E119-40A8-976A-5D59D7206F25}"/>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5DD26F80-F63C-4193-ADA5-5BE7AF9D4CB8}"/>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BDE6F7B-1E88-4B50-BB53-216C68FE5906}"/>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418AB86-ECF9-4135-9F21-5381213BC452}"/>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5794921-E5C9-441B-91E3-D77E920490F7}"/>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260888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29</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96716" y="2580930"/>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1402A357-0778-4420-B508-00D9FCB7763C}"/>
              </a:ext>
            </a:extLst>
          </p:cNvPr>
          <p:cNvPicPr>
            <a:picLocks noChangeAspect="1"/>
          </p:cNvPicPr>
          <p:nvPr/>
        </p:nvPicPr>
        <p:blipFill>
          <a:blip r:embed="rId3"/>
          <a:stretch>
            <a:fillRect/>
          </a:stretch>
        </p:blipFill>
        <p:spPr>
          <a:xfrm>
            <a:off x="2194974" y="1147385"/>
            <a:ext cx="4248743" cy="2486372"/>
          </a:xfrm>
          <a:prstGeom prst="rect">
            <a:avLst/>
          </a:prstGeom>
        </p:spPr>
      </p:pic>
      <p:pic>
        <p:nvPicPr>
          <p:cNvPr id="14" name="Picture 13">
            <a:extLst>
              <a:ext uri="{FF2B5EF4-FFF2-40B4-BE49-F238E27FC236}">
                <a16:creationId xmlns:a16="http://schemas.microsoft.com/office/drawing/2014/main" id="{7707C951-4082-4420-BF1C-2D11538B11E9}"/>
              </a:ext>
            </a:extLst>
          </p:cNvPr>
          <p:cNvPicPr>
            <a:picLocks noChangeAspect="1"/>
          </p:cNvPicPr>
          <p:nvPr/>
        </p:nvPicPr>
        <p:blipFill>
          <a:blip r:embed="rId4"/>
          <a:stretch>
            <a:fillRect/>
          </a:stretch>
        </p:blipFill>
        <p:spPr>
          <a:xfrm>
            <a:off x="6443716" y="1580764"/>
            <a:ext cx="857370" cy="2505425"/>
          </a:xfrm>
          <a:prstGeom prst="rect">
            <a:avLst/>
          </a:prstGeom>
        </p:spPr>
      </p:pic>
      <p:grpSp>
        <p:nvGrpSpPr>
          <p:cNvPr id="16" name="Group 15">
            <a:extLst>
              <a:ext uri="{FF2B5EF4-FFF2-40B4-BE49-F238E27FC236}">
                <a16:creationId xmlns:a16="http://schemas.microsoft.com/office/drawing/2014/main" id="{63F47F96-3489-4BE7-AE13-56E9FA77FF59}"/>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7DF0BEE9-D400-4D83-9AE4-51286A4F0298}"/>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82855A72-20C1-49D2-9EE5-A96E074244ED}"/>
                  </a:ext>
                </a:extLst>
              </p:cNvPr>
              <p:cNvSpPr/>
              <p:nvPr/>
            </p:nvSpPr>
            <p:spPr>
              <a:xfrm>
                <a:off x="3251482" y="15366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4C832C48-4CD3-42B3-A5E5-0929489F152C}"/>
                  </a:ext>
                </a:extLst>
              </p:cNvPr>
              <p:cNvSpPr/>
              <p:nvPr/>
            </p:nvSpPr>
            <p:spPr>
              <a:xfrm>
                <a:off x="2625776" y="2316374"/>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5383BA0D-FA9F-4E3F-9EB7-0640A847B0CA}"/>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13A0A1A-0D3A-4EAD-8520-562CBAB1CF20}"/>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DEF20B7F-44E8-4EBE-A2D3-42044C0FF32B}"/>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771B3E0A-1EEE-42C7-8E2B-71C909A974E5}"/>
                  </a:ext>
                </a:extLst>
              </p:cNvPr>
              <p:cNvSpPr/>
              <p:nvPr/>
            </p:nvSpPr>
            <p:spPr>
              <a:xfrm>
                <a:off x="2146091" y="3034492"/>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8822C1F5-D011-4CF6-A4CF-2D03B0E2CCF8}"/>
                  </a:ext>
                </a:extLst>
              </p:cNvPr>
              <p:cNvSpPr/>
              <p:nvPr/>
            </p:nvSpPr>
            <p:spPr>
              <a:xfrm>
                <a:off x="1698884" y="38142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B5C5400A-21E6-431E-A6C5-119C1E2A3712}"/>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7656EEDB-E87C-4B8C-85EE-920399A3FCE2}"/>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ED7D2ACB-E194-4622-A11E-C527456BAD9D}"/>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9DCB5204-CE6C-4FF2-A49B-7575B97EC436}"/>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4D3C35A-6E64-4763-BE22-93FEF1D39446}"/>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5607E5E-F548-4042-B89E-E8EA45B84852}"/>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2F9B034-3875-424D-BE91-E6B1E4AC92B8}"/>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17332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10993" y="1218080"/>
            <a:ext cx="4685898" cy="830997"/>
          </a:xfrm>
          <a:prstGeom prst="rect">
            <a:avLst/>
          </a:prstGeom>
          <a:noFill/>
        </p:spPr>
        <p:txBody>
          <a:bodyPr wrap="non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Advantages and Disadvantages of </a:t>
            </a:r>
            <a:endParaRPr lang="en-US" sz="2400" b="1" dirty="0" smtClean="0">
              <a:solidFill>
                <a:srgbClr val="00B0F0"/>
              </a:solidFill>
              <a:latin typeface="Times New Roman" panose="02020603050405020304" pitchFamily="18" charset="0"/>
              <a:cs typeface="Times New Roman" panose="02020603050405020304" pitchFamily="18" charset="0"/>
            </a:endParaRPr>
          </a:p>
          <a:p>
            <a:pPr algn="ctr"/>
            <a:r>
              <a:rPr lang="en-US" sz="2400" b="1" dirty="0" smtClean="0">
                <a:solidFill>
                  <a:srgbClr val="00B0F0"/>
                </a:solidFill>
                <a:latin typeface="Times New Roman" panose="02020603050405020304" pitchFamily="18" charset="0"/>
                <a:cs typeface="Times New Roman" panose="02020603050405020304" pitchFamily="18" charset="0"/>
              </a:rPr>
              <a:t>Depth </a:t>
            </a:r>
            <a:r>
              <a:rPr lang="en-US" sz="2400" b="1" dirty="0">
                <a:solidFill>
                  <a:srgbClr val="00B0F0"/>
                </a:solidFill>
                <a:latin typeface="Times New Roman" panose="02020603050405020304" pitchFamily="18" charset="0"/>
                <a:cs typeface="Times New Roman" panose="02020603050405020304" pitchFamily="18" charset="0"/>
              </a:rPr>
              <a:t>First </a:t>
            </a:r>
            <a:r>
              <a:rPr lang="en-US" sz="2400" b="1" dirty="0" smtClean="0">
                <a:solidFill>
                  <a:srgbClr val="00B0F0"/>
                </a:solidFill>
                <a:latin typeface="Times New Roman" panose="02020603050405020304" pitchFamily="18" charset="0"/>
                <a:cs typeface="Times New Roman" panose="02020603050405020304" pitchFamily="18" charset="0"/>
              </a:rPr>
              <a:t>Search</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23081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Depth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8028" y="2346705"/>
            <a:ext cx="10541000" cy="2677656"/>
          </a:xfrm>
          <a:prstGeom prst="rect">
            <a:avLst/>
          </a:prstGeom>
          <a:noFill/>
        </p:spPr>
        <p:txBody>
          <a:bodyPr wrap="square" rtlCol="0">
            <a:spAutoFit/>
          </a:bodyPr>
          <a:lstStyle/>
          <a:p>
            <a:pPr marL="342900" lvl="0" indent="-342900" algn="just" fontAlgn="base">
              <a:buFont typeface="Arial" panose="020B0604020202020204" pitchFamily="34" charset="0"/>
              <a:buChar char="•"/>
            </a:pPr>
            <a:r>
              <a:rPr lang="en-US" sz="2400" dirty="0" smtClean="0"/>
              <a:t>Memory </a:t>
            </a:r>
            <a:r>
              <a:rPr lang="en-US" sz="2400" dirty="0"/>
              <a:t>requirement is only linear with respect to the search graph. This is in contrast with breadth-first search which requires more </a:t>
            </a:r>
            <a:r>
              <a:rPr lang="en-US" sz="2400" dirty="0"/>
              <a:t>space. The reason is that the algorithm only needs to store a stack of nodes on the path from the root to the current node.</a:t>
            </a:r>
          </a:p>
          <a:p>
            <a:pPr marL="342900" lvl="0" indent="-342900" algn="just" fontAlgn="base">
              <a:buFont typeface="Arial" panose="020B0604020202020204" pitchFamily="34" charset="0"/>
              <a:buChar char="•"/>
            </a:pPr>
            <a:endParaRPr lang="en-US" sz="2400" dirty="0" smtClean="0"/>
          </a:p>
          <a:p>
            <a:pPr marL="342900" lvl="0" indent="-342900" algn="just" fontAlgn="base">
              <a:buFont typeface="Arial" panose="020B0604020202020204" pitchFamily="34" charset="0"/>
              <a:buChar char="•"/>
            </a:pPr>
            <a:r>
              <a:rPr lang="en-US" sz="2400" dirty="0" smtClean="0"/>
              <a:t>The </a:t>
            </a:r>
            <a:r>
              <a:rPr lang="en-US" sz="2400" dirty="0"/>
              <a:t>time complexity of a depth-first Search to depth d and branching factor b (the number of children at each node, the </a:t>
            </a:r>
            <a:r>
              <a:rPr lang="en-US" sz="2400" dirty="0" err="1"/>
              <a:t>outdegree</a:t>
            </a:r>
            <a:r>
              <a:rPr lang="en-US" sz="2400" dirty="0"/>
              <a:t>) is </a:t>
            </a:r>
            <a:r>
              <a:rPr lang="en-US" sz="2400" dirty="0" smtClean="0"/>
              <a:t>O(</a:t>
            </a:r>
            <a:r>
              <a:rPr lang="en-US" sz="2400" dirty="0" err="1" smtClean="0"/>
              <a:t>bd</a:t>
            </a:r>
            <a:r>
              <a:rPr lang="en-US" sz="2400" dirty="0" smtClean="0"/>
              <a:t>).</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515437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Depth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0554" y="2515841"/>
            <a:ext cx="10541000" cy="2308324"/>
          </a:xfrm>
          <a:prstGeom prst="rect">
            <a:avLst/>
          </a:prstGeom>
          <a:noFill/>
        </p:spPr>
        <p:txBody>
          <a:bodyPr wrap="square" rtlCol="0">
            <a:spAutoFit/>
          </a:bodyPr>
          <a:lstStyle/>
          <a:p>
            <a:pPr marL="342900" lvl="0" indent="-342900" fontAlgn="base">
              <a:buFont typeface="Arial" panose="020B0604020202020204" pitchFamily="34" charset="0"/>
              <a:buChar char="•"/>
            </a:pPr>
            <a:r>
              <a:rPr lang="en-US" sz="2400" dirty="0"/>
              <a:t>If depth-first search finds solution without exploring much in a path then the time and space it takes will be very </a:t>
            </a:r>
            <a:r>
              <a:rPr lang="en-US" sz="2400" dirty="0" smtClean="0"/>
              <a:t>less.</a:t>
            </a:r>
          </a:p>
          <a:p>
            <a:pPr marL="342900" lvl="0" indent="-342900" fontAlgn="base">
              <a:buFont typeface="Arial" panose="020B0604020202020204" pitchFamily="34" charset="0"/>
              <a:buChar char="•"/>
            </a:pPr>
            <a:endParaRPr lang="en-US" sz="2400" dirty="0"/>
          </a:p>
          <a:p>
            <a:pPr marL="342900" lvl="0" indent="-342900" fontAlgn="base">
              <a:buFont typeface="Arial" panose="020B0604020202020204" pitchFamily="34" charset="0"/>
              <a:buChar char="•"/>
            </a:pPr>
            <a:r>
              <a:rPr lang="en-US" sz="2400" dirty="0" smtClean="0"/>
              <a:t>DFS </a:t>
            </a:r>
            <a:r>
              <a:rPr lang="en-US" sz="2400" dirty="0"/>
              <a:t>requires less memory since only the nodes on the current path are stored. By chance DFS may find a solution without examining much of the search space at all</a:t>
            </a:r>
            <a:r>
              <a:rPr lang="en-US" sz="2400" dirty="0" smtClean="0"/>
              <a:t>.</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0204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14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Disadvantages of </a:t>
            </a:r>
            <a:r>
              <a:rPr lang="en-US" sz="3200" b="1" dirty="0" smtClean="0">
                <a:solidFill>
                  <a:srgbClr val="00B0F0"/>
                </a:solidFill>
                <a:latin typeface="Times New Roman" panose="02020603050405020304" pitchFamily="18" charset="0"/>
                <a:cs typeface="Times New Roman" panose="02020603050405020304" pitchFamily="18" charset="0"/>
              </a:rPr>
              <a:t>Depth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US" sz="3200" b="1" dirty="0" smtClean="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203" y="1949612"/>
            <a:ext cx="10541000" cy="2800767"/>
          </a:xfrm>
          <a:prstGeom prst="rect">
            <a:avLst/>
          </a:prstGeom>
          <a:noFill/>
        </p:spPr>
        <p:txBody>
          <a:bodyPr wrap="square" rtlCol="0">
            <a:spAutoFit/>
          </a:bodyPr>
          <a:lstStyle/>
          <a:p>
            <a:pPr marL="285750" indent="-285750" fontAlgn="base">
              <a:lnSpc>
                <a:spcPct val="200000"/>
              </a:lnSpc>
              <a:buFont typeface="Arial" panose="020B0604020202020204" pitchFamily="34" charset="0"/>
              <a:buChar char="•"/>
            </a:pPr>
            <a:r>
              <a:rPr lang="en-US" sz="2200" dirty="0"/>
              <a:t>The disadvantage of Depth-First Search is that there is a possibility that it may down the left-most path forever</a:t>
            </a:r>
            <a:r>
              <a:rPr lang="en-US" sz="2200" dirty="0"/>
              <a:t>. </a:t>
            </a:r>
            <a:endParaRPr lang="en-US" sz="2200" dirty="0"/>
          </a:p>
          <a:p>
            <a:pPr marL="285750" indent="-285750" fontAlgn="base">
              <a:lnSpc>
                <a:spcPct val="200000"/>
              </a:lnSpc>
              <a:buFont typeface="Arial" panose="020B0604020202020204" pitchFamily="34" charset="0"/>
              <a:buChar char="•"/>
            </a:pPr>
            <a:r>
              <a:rPr lang="en-US" sz="2200" dirty="0" smtClean="0"/>
              <a:t>Depth-First </a:t>
            </a:r>
            <a:r>
              <a:rPr lang="en-US" sz="2200" dirty="0"/>
              <a:t>Search is not guaranteed to find the solution</a:t>
            </a:r>
            <a:r>
              <a:rPr lang="en-US" sz="2200" dirty="0" smtClean="0"/>
              <a:t>.</a:t>
            </a:r>
          </a:p>
          <a:p>
            <a:pPr marL="285750" indent="-285750" fontAlgn="base">
              <a:lnSpc>
                <a:spcPct val="200000"/>
              </a:lnSpc>
              <a:buFont typeface="Arial" panose="020B0604020202020204" pitchFamily="34" charset="0"/>
              <a:buChar char="•"/>
            </a:pPr>
            <a:r>
              <a:rPr lang="en-US" sz="2200" dirty="0"/>
              <a:t> And there is no guarantee to find a minimal solution, if more than one solution</a:t>
            </a:r>
            <a:r>
              <a:rPr lang="en-US" sz="2200" dirty="0"/>
              <a:t>.</a:t>
            </a:r>
            <a:endParaRPr lang="en-US" sz="22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790651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2450688" y="455181"/>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716571" y="1525818"/>
            <a:ext cx="3985578" cy="400110"/>
          </a:xfrm>
          <a:prstGeom prst="rect">
            <a:avLst/>
          </a:prstGeom>
          <a:noFill/>
        </p:spPr>
        <p:txBody>
          <a:bodyPr wrap="none" rtlCol="0">
            <a:spAutoFit/>
          </a:bodyPr>
          <a:lstStyle/>
          <a:p>
            <a:pPr algn="ctr"/>
            <a:r>
              <a:rPr lang="en-US" sz="2000" b="1" dirty="0">
                <a:solidFill>
                  <a:srgbClr val="00B0F0"/>
                </a:solidFill>
                <a:latin typeface="Times New Roman" panose="02020603050405020304" pitchFamily="18" charset="0"/>
                <a:cs typeface="Times New Roman" panose="02020603050405020304" pitchFamily="18" charset="0"/>
              </a:rPr>
              <a:t>Difference between BFS and </a:t>
            </a:r>
            <a:r>
              <a:rPr lang="en-US" sz="2000" b="1" dirty="0" smtClean="0">
                <a:solidFill>
                  <a:srgbClr val="00B0F0"/>
                </a:solidFill>
                <a:latin typeface="Times New Roman" panose="02020603050405020304" pitchFamily="18" charset="0"/>
                <a:cs typeface="Times New Roman" panose="02020603050405020304" pitchFamily="18" charset="0"/>
              </a:rPr>
              <a:t>DFS</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5675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Difference between BFS and DFS</a:t>
            </a:r>
            <a:r>
              <a:rPr lang="en-US" sz="3200" b="1" dirty="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203" y="1949612"/>
            <a:ext cx="10541000" cy="1466235"/>
          </a:xfrm>
          <a:prstGeom prst="rect">
            <a:avLst/>
          </a:prstGeom>
          <a:noFill/>
        </p:spPr>
        <p:txBody>
          <a:bodyPr wrap="square" rtlCol="0">
            <a:spAutoFit/>
          </a:bodyPr>
          <a:lstStyle/>
          <a:p>
            <a:pPr marL="285750" indent="-285750" fontAlgn="base">
              <a:lnSpc>
                <a:spcPct val="200000"/>
              </a:lnSpc>
              <a:buFont typeface="Arial" panose="020B0604020202020204" pitchFamily="34" charset="0"/>
              <a:buChar char="•"/>
            </a:pPr>
            <a:r>
              <a:rPr lang="en-US" sz="2400" dirty="0"/>
              <a:t>Breadth-First Search (BFS) and Depth-First Search (DFS) are two fundamental algorithms used for traversing or searching graphs and trees</a:t>
            </a:r>
            <a:r>
              <a:rPr lang="en-US" sz="2400" dirty="0" smtClean="0"/>
              <a:t>. </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 name="Picture 9" descr="bfs-vs-dfs-(1)"/>
          <p:cNvPicPr/>
          <p:nvPr/>
        </p:nvPicPr>
        <p:blipFill>
          <a:blip r:embed="rId2" cstate="print"/>
          <a:srcRect/>
          <a:stretch>
            <a:fillRect/>
          </a:stretch>
        </p:blipFill>
        <p:spPr bwMode="auto">
          <a:xfrm>
            <a:off x="2810163" y="3378195"/>
            <a:ext cx="5943600" cy="2974340"/>
          </a:xfrm>
          <a:prstGeom prst="rect">
            <a:avLst/>
          </a:prstGeom>
          <a:noFill/>
          <a:ln w="9525">
            <a:noFill/>
            <a:miter lim="800000"/>
            <a:headEnd/>
            <a:tailEnd/>
          </a:ln>
        </p:spPr>
      </p:pic>
      <p:sp>
        <p:nvSpPr>
          <p:cNvPr id="2" name="Rectangle 1"/>
          <p:cNvSpPr/>
          <p:nvPr/>
        </p:nvSpPr>
        <p:spPr>
          <a:xfrm>
            <a:off x="3934822" y="6418833"/>
            <a:ext cx="3694281" cy="369332"/>
          </a:xfrm>
          <a:prstGeom prst="rect">
            <a:avLst/>
          </a:prstGeom>
        </p:spPr>
        <p:txBody>
          <a:bodyPr wrap="none">
            <a:spAutoFit/>
          </a:bodyPr>
          <a:lstStyle/>
          <a:p>
            <a:r>
              <a:rPr lang="en-US" i="1" spc="10" dirty="0">
                <a:solidFill>
                  <a:srgbClr val="273239"/>
                </a:solidFill>
                <a:latin typeface="Arial" panose="020B0604020202020204" pitchFamily="34" charset="0"/>
                <a:ea typeface="Calibri" panose="020F0502020204030204" pitchFamily="34" charset="0"/>
              </a:rPr>
              <a:t>Difference between BFS and DFS</a:t>
            </a:r>
            <a:endParaRPr lang="ar-EG" dirty="0"/>
          </a:p>
        </p:txBody>
      </p:sp>
      <p:sp>
        <p:nvSpPr>
          <p:cNvPr id="13" name="Rectangle 12">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2011575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70839" y="1245070"/>
            <a:ext cx="10541000" cy="4524315"/>
          </a:xfrm>
          <a:prstGeom prst="rect">
            <a:avLst/>
          </a:prstGeom>
          <a:noFill/>
        </p:spPr>
        <p:txBody>
          <a:bodyPr wrap="square" rtlCol="0">
            <a:spAutoFit/>
          </a:bodyPr>
          <a:lstStyle/>
          <a:p>
            <a:pPr algn="just" fontAlgn="base">
              <a:lnSpc>
                <a:spcPct val="150000"/>
              </a:lnSpc>
            </a:pPr>
            <a:r>
              <a:rPr lang="en-US" sz="2400" u="sng" dirty="0" smtClean="0">
                <a:hlinkClick r:id="rId2"/>
              </a:rPr>
              <a:t>Breadth-First </a:t>
            </a:r>
            <a:r>
              <a:rPr lang="en-US" sz="2400" u="sng" dirty="0">
                <a:hlinkClick r:id="rId2"/>
              </a:rPr>
              <a:t>Search (BFS</a:t>
            </a:r>
            <a:r>
              <a:rPr lang="en-US" sz="2400" u="sng" dirty="0" smtClean="0">
                <a:hlinkClick r:id="rId2"/>
              </a:rPr>
              <a:t>)</a:t>
            </a:r>
            <a:r>
              <a:rPr lang="en-US" sz="2400" u="sng" dirty="0" smtClean="0"/>
              <a:t>:</a:t>
            </a:r>
          </a:p>
          <a:p>
            <a:pPr algn="just" fontAlgn="base">
              <a:lnSpc>
                <a:spcPct val="150000"/>
              </a:lnSpc>
            </a:pPr>
            <a:endParaRPr lang="en-US" sz="2400" b="1" dirty="0"/>
          </a:p>
          <a:p>
            <a:pPr algn="just">
              <a:lnSpc>
                <a:spcPct val="150000"/>
              </a:lnSpc>
            </a:pPr>
            <a:r>
              <a:rPr lang="en-US" sz="2400" b="1" dirty="0"/>
              <a:t>BFS, Breadth-First Search,</a:t>
            </a:r>
            <a:r>
              <a:rPr lang="en-US" sz="2400" dirty="0"/>
              <a:t> is a vertex-based technique for finding the shortest path in the graph</a:t>
            </a:r>
            <a:r>
              <a:rPr lang="en-US" sz="2400" dirty="0" smtClean="0"/>
              <a:t>.</a:t>
            </a:r>
          </a:p>
          <a:p>
            <a:pPr algn="just">
              <a:lnSpc>
                <a:spcPct val="150000"/>
              </a:lnSpc>
            </a:pPr>
            <a:endParaRPr lang="en-US" sz="2400" dirty="0" smtClean="0"/>
          </a:p>
          <a:p>
            <a:pPr algn="just">
              <a:lnSpc>
                <a:spcPct val="150000"/>
              </a:lnSpc>
            </a:pPr>
            <a:r>
              <a:rPr lang="en-US" sz="2400" dirty="0" smtClean="0"/>
              <a:t>It </a:t>
            </a:r>
            <a:r>
              <a:rPr lang="en-US" sz="2400" dirty="0"/>
              <a:t>uses a </a:t>
            </a:r>
            <a:r>
              <a:rPr lang="en-US" sz="2400" u="sng" dirty="0">
                <a:hlinkClick r:id="rId3"/>
              </a:rPr>
              <a:t>Queue data structure</a:t>
            </a:r>
            <a:r>
              <a:rPr lang="en-US" sz="2400" dirty="0"/>
              <a:t> that follows first in first out. In BFS, one vertex is selected at a time when it is visited and marked then its adjacent are visited and stored in the queue. It is slower than DFS. </a:t>
            </a:r>
            <a:endParaRPr lang="en-US" sz="2400" dirty="0"/>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3" name="Rectangle 12">
            <a:extLst>
              <a:ext uri="{FF2B5EF4-FFF2-40B4-BE49-F238E27FC236}">
                <a16:creationId xmlns:a16="http://schemas.microsoft.com/office/drawing/2014/main" id="{625A65B4-F2A8-05FC-5604-83D2080647B6}"/>
              </a:ext>
            </a:extLst>
          </p:cNvPr>
          <p:cNvSpPr/>
          <p:nvPr/>
        </p:nvSpPr>
        <p:spPr>
          <a:xfrm flipV="1">
            <a:off x="2517327" y="607581"/>
            <a:ext cx="96746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
        <p:nvSpPr>
          <p:cNvPr id="17" name="TextBox 16">
            <a:extLst>
              <a:ext uri="{FF2B5EF4-FFF2-40B4-BE49-F238E27FC236}">
                <a16:creationId xmlns:a16="http://schemas.microsoft.com/office/drawing/2014/main" id="{3B6BFCC1-268D-829B-7276-CCFA82389C5D}"/>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5160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72439" y="1410754"/>
            <a:ext cx="10541000" cy="3913059"/>
          </a:xfrm>
          <a:prstGeom prst="rect">
            <a:avLst/>
          </a:prstGeom>
          <a:noFill/>
        </p:spPr>
        <p:txBody>
          <a:bodyPr wrap="square" rtlCol="0">
            <a:spAutoFit/>
          </a:bodyPr>
          <a:lstStyle/>
          <a:p>
            <a:pPr algn="just" fontAlgn="base">
              <a:lnSpc>
                <a:spcPct val="150000"/>
              </a:lnSpc>
            </a:pPr>
            <a:r>
              <a:rPr lang="en-US" sz="2400" u="sng" dirty="0">
                <a:hlinkClick r:id="rId2"/>
              </a:rPr>
              <a:t>Depth First Search (DFS</a:t>
            </a:r>
            <a:r>
              <a:rPr lang="en-US" sz="2400" u="sng" dirty="0" smtClean="0">
                <a:hlinkClick r:id="rId2"/>
              </a:rPr>
              <a:t>)</a:t>
            </a:r>
            <a:r>
              <a:rPr lang="en-US" sz="2400" u="sng" dirty="0" smtClean="0"/>
              <a:t>:</a:t>
            </a:r>
          </a:p>
          <a:p>
            <a:pPr algn="just" fontAlgn="base">
              <a:lnSpc>
                <a:spcPct val="150000"/>
              </a:lnSpc>
            </a:pPr>
            <a:endParaRPr lang="en-US" sz="2400" b="1" dirty="0"/>
          </a:p>
          <a:p>
            <a:pPr algn="just">
              <a:lnSpc>
                <a:spcPct val="150000"/>
              </a:lnSpc>
            </a:pPr>
            <a:r>
              <a:rPr lang="en-US" sz="2400" b="1" dirty="0"/>
              <a:t>DFS,</a:t>
            </a:r>
            <a:r>
              <a:rPr lang="en-US" sz="2400" dirty="0"/>
              <a:t> </a:t>
            </a:r>
            <a:r>
              <a:rPr lang="en-US" sz="2400" b="1" u="sng" dirty="0">
                <a:hlinkClick r:id="rId2"/>
              </a:rPr>
              <a:t>Depth First Search</a:t>
            </a:r>
            <a:r>
              <a:rPr lang="en-US" sz="2400" dirty="0"/>
              <a:t>, is an edge-based technique. </a:t>
            </a:r>
            <a:endParaRPr lang="en-US" sz="2400" dirty="0" smtClean="0"/>
          </a:p>
          <a:p>
            <a:pPr algn="just">
              <a:lnSpc>
                <a:spcPct val="150000"/>
              </a:lnSpc>
            </a:pPr>
            <a:endParaRPr lang="en-US" sz="2400" dirty="0"/>
          </a:p>
          <a:p>
            <a:pPr algn="just">
              <a:lnSpc>
                <a:spcPct val="150000"/>
              </a:lnSpc>
            </a:pPr>
            <a:r>
              <a:rPr lang="en-US" sz="2400" dirty="0" smtClean="0"/>
              <a:t>It </a:t>
            </a:r>
            <a:r>
              <a:rPr lang="en-US" sz="2400" dirty="0"/>
              <a:t>uses the </a:t>
            </a:r>
            <a:r>
              <a:rPr lang="en-US" sz="2400" u="sng" dirty="0">
                <a:hlinkClick r:id="rId3"/>
              </a:rPr>
              <a:t>Stack data structure</a:t>
            </a:r>
            <a:r>
              <a:rPr lang="en-US" sz="2400" dirty="0"/>
              <a:t> and performs two stages, first visited vertices are pushed into the stack, and second if there are no vertices then visited vertices are popped.  </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8" name="Rectangle 7">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3113025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68003" y="1052918"/>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Difference between BFS and DFS</a:t>
            </a:r>
            <a:r>
              <a:rPr lang="en-US" sz="3200" b="1" dirty="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3" name="Picture 12"/>
          <p:cNvPicPr/>
          <p:nvPr/>
        </p:nvPicPr>
        <p:blipFill>
          <a:blip r:embed="rId2" cstate="print"/>
          <a:srcRect/>
          <a:stretch>
            <a:fillRect/>
          </a:stretch>
        </p:blipFill>
        <p:spPr bwMode="auto">
          <a:xfrm>
            <a:off x="2274455" y="2109355"/>
            <a:ext cx="6990170" cy="4583386"/>
          </a:xfrm>
          <a:prstGeom prst="rect">
            <a:avLst/>
          </a:prstGeom>
          <a:noFill/>
          <a:ln w="9525">
            <a:noFill/>
            <a:miter lim="800000"/>
            <a:headEnd/>
            <a:tailEnd/>
          </a:ln>
        </p:spPr>
      </p:pic>
      <p:sp>
        <p:nvSpPr>
          <p:cNvPr id="14" name="Rectangle 13">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189742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Difference between BFS and DFS</a:t>
            </a:r>
            <a:r>
              <a:rPr lang="en-US" sz="3200" b="1" dirty="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 name="Picture 4"/>
          <p:cNvPicPr>
            <a:picLocks noChangeAspect="1"/>
          </p:cNvPicPr>
          <p:nvPr/>
        </p:nvPicPr>
        <p:blipFill>
          <a:blip r:embed="rId2"/>
          <a:stretch>
            <a:fillRect/>
          </a:stretch>
        </p:blipFill>
        <p:spPr>
          <a:xfrm>
            <a:off x="2174008" y="2248976"/>
            <a:ext cx="6768287" cy="4318079"/>
          </a:xfrm>
          <a:prstGeom prst="rect">
            <a:avLst/>
          </a:prstGeom>
        </p:spPr>
      </p:pic>
      <p:sp>
        <p:nvSpPr>
          <p:cNvPr id="13" name="Rectangle 12">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4254595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2070</TotalTime>
  <Words>768</Words>
  <Application>Microsoft Office PowerPoint</Application>
  <PresentationFormat>Widescreen</PresentationFormat>
  <Paragraphs>339</Paragraphs>
  <Slides>40</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Assistant</vt:lpstr>
      <vt:lpstr>Assistant ExtraLight</vt:lpstr>
      <vt:lpstr>Calibri</vt:lpstr>
      <vt:lpstr>Calibri Light</vt:lpstr>
      <vt:lpstr>Lato Light</vt:lpstr>
      <vt:lpstr>Roboto Light</vt:lpstr>
      <vt:lpstr>Times New Roman</vt:lpstr>
      <vt:lpstr>Office Theme</vt:lpstr>
      <vt:lpstr>PowerPoint Presentation</vt:lpstr>
      <vt:lpstr>PowerPoint Presentation</vt:lpstr>
      <vt:lpstr>Learning Objectives:</vt:lpstr>
      <vt:lpstr>Applications of Breadth First Search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DEPTH-FIRST SEARCH</vt:lpstr>
      <vt:lpstr>BFS vs. DFS</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El-Wattaneya</cp:lastModifiedBy>
  <cp:revision>572</cp:revision>
  <dcterms:created xsi:type="dcterms:W3CDTF">2023-04-29T09:08:23Z</dcterms:created>
  <dcterms:modified xsi:type="dcterms:W3CDTF">2024-03-26T11:31:09Z</dcterms:modified>
</cp:coreProperties>
</file>