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278" r:id="rId21"/>
    <p:sldId id="279" r:id="rId22"/>
    <p:sldId id="282" r:id="rId23"/>
    <p:sldId id="283" r:id="rId24"/>
    <p:sldId id="284" r:id="rId25"/>
    <p:sldId id="285" r:id="rId26"/>
    <p:sldId id="287" r:id="rId27"/>
    <p:sldId id="288" r:id="rId28"/>
    <p:sldId id="289" r:id="rId29"/>
    <p:sldId id="291" r:id="rId30"/>
    <p:sldId id="292" r:id="rId31"/>
    <p:sldId id="293" r:id="rId32"/>
    <p:sldId id="294" r:id="rId33"/>
    <p:sldId id="295" r:id="rId34"/>
    <p:sldId id="296" r:id="rId35"/>
    <p:sldId id="297" r:id="rId36"/>
    <p:sldId id="304" r:id="rId37"/>
    <p:sldId id="305" r:id="rId38"/>
    <p:sldId id="306" r:id="rId39"/>
    <p:sldId id="307" r:id="rId40"/>
    <p:sldId id="298" r:id="rId41"/>
    <p:sldId id="299" r:id="rId42"/>
    <p:sldId id="300" r:id="rId43"/>
    <p:sldId id="309" r:id="rId44"/>
    <p:sldId id="310" r:id="rId45"/>
    <p:sldId id="302"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730E6C-79D4-A783-F690-5FFB290E1909}" v="4" dt="2025-12-07T12:42:12.0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86" autoAdjust="0"/>
    <p:restoredTop sz="94660"/>
  </p:normalViewPr>
  <p:slideViewPr>
    <p:cSldViewPr snapToGrid="0">
      <p:cViewPr varScale="1">
        <p:scale>
          <a:sx n="64" d="100"/>
          <a:sy n="64" d="100"/>
        </p:scale>
        <p:origin x="624" y="48"/>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 Amer Alanazi" userId="S::ameralanazi@midocean.edu.km::44ebadff-1644-4f54-bfd8-149888bc916a" providerId="AD" clId="Web-{19730E6C-79D4-A783-F690-5FFB290E1909}"/>
    <pc:docChg chg="modSld">
      <pc:chgData name="Dr. Amer Alanazi" userId="S::ameralanazi@midocean.edu.km::44ebadff-1644-4f54-bfd8-149888bc916a" providerId="AD" clId="Web-{19730E6C-79D4-A783-F690-5FFB290E1909}" dt="2025-12-07T12:42:12.036" v="3" actId="20577"/>
      <pc:docMkLst>
        <pc:docMk/>
      </pc:docMkLst>
      <pc:sldChg chg="modSp">
        <pc:chgData name="Dr. Amer Alanazi" userId="S::ameralanazi@midocean.edu.km::44ebadff-1644-4f54-bfd8-149888bc916a" providerId="AD" clId="Web-{19730E6C-79D4-A783-F690-5FFB290E1909}" dt="2025-12-07T12:42:12.036" v="3" actId="20577"/>
        <pc:sldMkLst>
          <pc:docMk/>
          <pc:sldMk cId="3675548376" sldId="268"/>
        </pc:sldMkLst>
        <pc:spChg chg="mod">
          <ac:chgData name="Dr. Amer Alanazi" userId="S::ameralanazi@midocean.edu.km::44ebadff-1644-4f54-bfd8-149888bc916a" providerId="AD" clId="Web-{19730E6C-79D4-A783-F690-5FFB290E1909}" dt="2025-12-07T12:42:12.036" v="3" actId="20577"/>
          <ac:spMkLst>
            <pc:docMk/>
            <pc:sldMk cId="3675548376" sldId="268"/>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228E03-B7D2-4969-9107-A078235480B9}" type="datetimeFigureOut">
              <a:rPr lang="en-GB" smtClean="0"/>
              <a:t>07/12/2025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77BB54-0DD6-4BC1-968F-7D00F5371B62}" type="slidenum">
              <a:rPr lang="en-GB" smtClean="0"/>
              <a:t>‹#›</a:t>
            </a:fld>
            <a:endParaRPr lang="en-GB"/>
          </a:p>
        </p:txBody>
      </p:sp>
    </p:spTree>
    <p:extLst>
      <p:ext uri="{BB962C8B-B14F-4D97-AF65-F5344CB8AC3E}">
        <p14:creationId xmlns:p14="http://schemas.microsoft.com/office/powerpoint/2010/main" val="1663545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80075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2599871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71825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908215"/>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b="1" dirty="0">
                <a:latin typeface="Tajawal Medium" panose="00000600000000000000" pitchFamily="2" charset="-78"/>
                <a:cs typeface="Tajawal Medium" panose="00000600000000000000" pitchFamily="2" charset="-78"/>
              </a:rPr>
              <a:t>Leading Project Teams</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8th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Leading Teams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6370224" y="4802552"/>
            <a:ext cx="1373902"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8th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b="1" dirty="0">
                <a:solidFill>
                  <a:srgbClr val="00B050"/>
                </a:solidFill>
              </a:rPr>
              <a:t>Lecture 8: Leading Project Teams.</a:t>
            </a:r>
          </a:p>
          <a:p>
            <a:pPr marL="0" indent="0">
              <a:buNone/>
            </a:pPr>
            <a:r>
              <a:rPr lang="en-US" dirty="0"/>
              <a:t>Lecture 9: Managing Conflict in the Team.</a:t>
            </a:r>
          </a:p>
          <a:p>
            <a:pPr marL="0" indent="0">
              <a:buNone/>
            </a:pPr>
            <a:r>
              <a:rPr lang="en-US" dirty="0"/>
              <a:t>Lecture 10: Writing Project Reports.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sp>
        <p:nvSpPr>
          <p:cNvPr id="10" name="TextBox 9"/>
          <p:cNvSpPr txBox="1"/>
          <p:nvPr/>
        </p:nvSpPr>
        <p:spPr>
          <a:xfrm>
            <a:off x="427897" y="43366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2" name="Picture 1">
            <a:extLst>
              <a:ext uri="{FF2B5EF4-FFF2-40B4-BE49-F238E27FC236}">
                <a16:creationId xmlns:a16="http://schemas.microsoft.com/office/drawing/2014/main" id="{046578F2-D7E2-B099-DE05-E5317C30E8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lnSpcReduction="10000"/>
          </a:bodyPr>
          <a:lstStyle/>
          <a:p>
            <a:pPr marL="0" indent="0">
              <a:lnSpc>
                <a:spcPct val="150000"/>
              </a:lnSpc>
              <a:buNone/>
            </a:pPr>
            <a:r>
              <a:rPr lang="en-US" dirty="0"/>
              <a:t>1. The roles of a project leader.</a:t>
            </a:r>
          </a:p>
          <a:p>
            <a:pPr marL="0" indent="0">
              <a:lnSpc>
                <a:spcPct val="150000"/>
              </a:lnSpc>
              <a:buNone/>
            </a:pPr>
            <a:r>
              <a:rPr lang="en-US" dirty="0"/>
              <a:t>2. External role requirements.</a:t>
            </a:r>
          </a:p>
          <a:p>
            <a:pPr marL="0" indent="0">
              <a:lnSpc>
                <a:spcPct val="150000"/>
              </a:lnSpc>
              <a:buNone/>
            </a:pPr>
            <a:r>
              <a:rPr lang="en-US" dirty="0"/>
              <a:t>3. Internal role requirements.</a:t>
            </a:r>
          </a:p>
          <a:p>
            <a:pPr marL="0" indent="0">
              <a:lnSpc>
                <a:spcPct val="150000"/>
              </a:lnSpc>
              <a:buNone/>
            </a:pPr>
            <a:r>
              <a:rPr lang="en-US" dirty="0"/>
              <a:t>4. Clarifying the leadership role.</a:t>
            </a:r>
          </a:p>
          <a:p>
            <a:pPr marL="0" indent="0">
              <a:lnSpc>
                <a:spcPct val="150000"/>
              </a:lnSpc>
              <a:buNone/>
            </a:pPr>
            <a:r>
              <a:rPr lang="en-US" dirty="0"/>
              <a:t>5. Project leadership and the project’s life cycle.</a:t>
            </a:r>
          </a:p>
          <a:p>
            <a:pPr marL="0" indent="0">
              <a:lnSpc>
                <a:spcPct val="150000"/>
              </a:lnSpc>
              <a:buNone/>
            </a:pPr>
            <a:r>
              <a:rPr lang="en-US" dirty="0"/>
              <a:t>6. Project leadership and individual project members.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2" name="Picture 1">
            <a:extLst>
              <a:ext uri="{FF2B5EF4-FFF2-40B4-BE49-F238E27FC236}">
                <a16:creationId xmlns:a16="http://schemas.microsoft.com/office/drawing/2014/main" id="{25CBA021-A299-E83B-59FF-4CA4158F75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fontScale="92500"/>
          </a:bodyPr>
          <a:lstStyle/>
          <a:p>
            <a:pPr marL="0" indent="0" algn="just">
              <a:buNone/>
            </a:pPr>
            <a:r>
              <a:rPr lang="en-US" b="1" dirty="0">
                <a:solidFill>
                  <a:srgbClr val="FF0000"/>
                </a:solidFill>
              </a:rPr>
              <a:t>Introduction:</a:t>
            </a:r>
          </a:p>
          <a:p>
            <a:pPr algn="just">
              <a:lnSpc>
                <a:spcPct val="150000"/>
              </a:lnSpc>
            </a:pPr>
            <a:r>
              <a:rPr lang="en-US" dirty="0"/>
              <a:t>This entire book is devoted to project leadership issues, but here we address three more sets of issues. </a:t>
            </a:r>
          </a:p>
          <a:p>
            <a:pPr algn="just">
              <a:lnSpc>
                <a:spcPct val="150000"/>
              </a:lnSpc>
            </a:pPr>
            <a:r>
              <a:rPr lang="en-US" b="1" dirty="0">
                <a:solidFill>
                  <a:srgbClr val="FF0000"/>
                </a:solidFill>
              </a:rPr>
              <a:t>The first </a:t>
            </a:r>
            <a:r>
              <a:rPr lang="en-US" dirty="0"/>
              <a:t>concerns expectations others have of a project leader. Project leaders are called on to play many, often conflicting, roles for various stakeholders. </a:t>
            </a:r>
          </a:p>
          <a:p>
            <a:pPr algn="just">
              <a:lnSpc>
                <a:spcPct val="150000"/>
              </a:lnSpc>
            </a:pPr>
            <a:r>
              <a:rPr lang="en-US" dirty="0"/>
              <a:t>We identify many of the more common role expectations and offer some advice about addressing them.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
        <p:nvSpPr>
          <p:cNvPr id="11" name="TextBox 10"/>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2" name="Picture 1">
            <a:extLst>
              <a:ext uri="{FF2B5EF4-FFF2-40B4-BE49-F238E27FC236}">
                <a16:creationId xmlns:a16="http://schemas.microsoft.com/office/drawing/2014/main" id="{9CAE9EB7-04DF-241A-07DB-41A77B01BD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algn="just">
              <a:lnSpc>
                <a:spcPct val="100000"/>
              </a:lnSpc>
            </a:pPr>
            <a:r>
              <a:rPr lang="en-US" b="1" dirty="0">
                <a:solidFill>
                  <a:srgbClr val="FF0000"/>
                </a:solidFill>
              </a:rPr>
              <a:t>The second </a:t>
            </a:r>
            <a:r>
              <a:rPr lang="en-US" dirty="0"/>
              <a:t>set focuses on the leadership of a project team throughout the life of a project. </a:t>
            </a:r>
          </a:p>
          <a:p>
            <a:pPr algn="just">
              <a:lnSpc>
                <a:spcPct val="100000"/>
              </a:lnSpc>
            </a:pPr>
            <a:r>
              <a:rPr lang="en-US" dirty="0"/>
              <a:t>Project leaders need to lead projects differently depending on where they are in their life cycle. </a:t>
            </a:r>
          </a:p>
          <a:p>
            <a:pPr algn="just">
              <a:lnSpc>
                <a:spcPct val="100000"/>
              </a:lnSpc>
            </a:pPr>
            <a:r>
              <a:rPr lang="en-US" b="1" dirty="0">
                <a:solidFill>
                  <a:srgbClr val="FF0000"/>
                </a:solidFill>
              </a:rPr>
              <a:t>The final </a:t>
            </a:r>
            <a:r>
              <a:rPr lang="en-US" dirty="0"/>
              <a:t>set of issues deals with the leadership needs of individual project members. </a:t>
            </a:r>
          </a:p>
          <a:p>
            <a:pPr algn="just">
              <a:lnSpc>
                <a:spcPct val="100000"/>
              </a:lnSpc>
            </a:pPr>
            <a:r>
              <a:rPr lang="en-US" dirty="0"/>
              <a:t>Project personnel come and go on projects and need different kinds of leadership depending on their “job maturity” in doing the project’s work.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2" name="Rectangle 11"/>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5EA17EA6-34FD-FFDE-1095-44D7989A6F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b="1" dirty="0">
                <a:solidFill>
                  <a:srgbClr val="FF0000"/>
                </a:solidFill>
              </a:rPr>
              <a:t>1.The roles of a project leader:</a:t>
            </a:r>
          </a:p>
          <a:p>
            <a:pPr algn="just"/>
            <a:r>
              <a:rPr lang="en-US" dirty="0"/>
              <a:t>Leaders are expected to play a role in their organizations just like everyone else. </a:t>
            </a:r>
          </a:p>
          <a:p>
            <a:pPr algn="just"/>
            <a:r>
              <a:rPr lang="en-US" dirty="0"/>
              <a:t>The leadership role, however, is complex, and different people have very different, often conflicting expectations of a leader. </a:t>
            </a:r>
          </a:p>
          <a:p>
            <a:pPr algn="just"/>
            <a:r>
              <a:rPr lang="en-US" dirty="0"/>
              <a:t>Because the leadership role is so critical to project success, we examine some of the more typical expectations stakeholders have of a project leader.</a:t>
            </a:r>
          </a:p>
          <a:p>
            <a:pPr algn="just"/>
            <a:r>
              <a:rPr lang="en-US" dirty="0"/>
              <a:t>We conclude by suggesting how leaders can negotiate some of the expectations stakeholders have of them.</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7814CADA-0D2D-D1A6-2688-93F15890FC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764" y="1941388"/>
            <a:ext cx="10896600" cy="4351338"/>
          </a:xfrm>
        </p:spPr>
        <p:txBody>
          <a:bodyPr>
            <a:normAutofit lnSpcReduction="10000"/>
          </a:bodyPr>
          <a:lstStyle/>
          <a:p>
            <a:pPr algn="just"/>
            <a:r>
              <a:rPr lang="en-US" dirty="0"/>
              <a:t>The roles played by organizational leaders have been studied for some time. </a:t>
            </a:r>
          </a:p>
          <a:p>
            <a:pPr algn="just"/>
            <a:r>
              <a:rPr lang="en-US" dirty="0"/>
              <a:t>Two particularly well-known and appropriate studies are those done by </a:t>
            </a:r>
            <a:r>
              <a:rPr lang="en-US" b="1" dirty="0">
                <a:solidFill>
                  <a:srgbClr val="FF0000"/>
                </a:solidFill>
              </a:rPr>
              <a:t>Henry</a:t>
            </a:r>
            <a:r>
              <a:rPr lang="en-US" dirty="0"/>
              <a:t> </a:t>
            </a:r>
            <a:r>
              <a:rPr lang="en-US" b="1" dirty="0">
                <a:solidFill>
                  <a:srgbClr val="FF0000"/>
                </a:solidFill>
              </a:rPr>
              <a:t>Mintzberg and Luthans and Lockwood</a:t>
            </a:r>
            <a:r>
              <a:rPr lang="en-US" dirty="0"/>
              <a:t>. Although </a:t>
            </a:r>
            <a:r>
              <a:rPr lang="en-US" b="1" dirty="0">
                <a:solidFill>
                  <a:srgbClr val="FF0000"/>
                </a:solidFill>
              </a:rPr>
              <a:t>Mintzberg</a:t>
            </a:r>
            <a:r>
              <a:rPr lang="en-US" dirty="0"/>
              <a:t> focused on higher level managers and </a:t>
            </a:r>
            <a:r>
              <a:rPr lang="en-US" b="1" dirty="0">
                <a:solidFill>
                  <a:srgbClr val="FF0000"/>
                </a:solidFill>
              </a:rPr>
              <a:t>Luthans and Lockwood </a:t>
            </a:r>
            <a:r>
              <a:rPr lang="en-US" dirty="0"/>
              <a:t>focused on supervisors, their studies share some common elements that are particularly applicable to project leaders.</a:t>
            </a:r>
          </a:p>
          <a:p>
            <a:pPr algn="just"/>
            <a:r>
              <a:rPr lang="en-US" dirty="0"/>
              <a:t>They are integrated here with an eye toward the role demands of project leaders. </a:t>
            </a:r>
          </a:p>
          <a:p>
            <a:pPr algn="just"/>
            <a:r>
              <a:rPr lang="en-US" dirty="0"/>
              <a:t>We classify them into those role expectations held by external and internal stakeholders.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60EA17FF-1EE1-2CC8-908E-6D163E9BC7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67514"/>
            <a:ext cx="10515600" cy="4351338"/>
          </a:xfrm>
        </p:spPr>
        <p:txBody>
          <a:bodyPr>
            <a:normAutofit fontScale="85000" lnSpcReduction="10000"/>
          </a:bodyPr>
          <a:lstStyle/>
          <a:p>
            <a:pPr marL="0" indent="0" algn="just">
              <a:buNone/>
            </a:pPr>
            <a:r>
              <a:rPr lang="en-US" b="1" dirty="0">
                <a:solidFill>
                  <a:srgbClr val="FF0000"/>
                </a:solidFill>
              </a:rPr>
              <a:t>2.External role requirements:</a:t>
            </a:r>
          </a:p>
          <a:p>
            <a:pPr marL="0" indent="0" algn="just">
              <a:buNone/>
            </a:pPr>
            <a:r>
              <a:rPr lang="en-US" dirty="0">
                <a:solidFill>
                  <a:srgbClr val="FF0000"/>
                </a:solidFill>
              </a:rPr>
              <a:t>A- Figurehead and Spokesperson.</a:t>
            </a:r>
          </a:p>
          <a:p>
            <a:pPr algn="just">
              <a:lnSpc>
                <a:spcPct val="150000"/>
              </a:lnSpc>
            </a:pPr>
            <a:r>
              <a:rPr lang="en-US" dirty="0"/>
              <a:t>By the nature of their position, project leaders are the </a:t>
            </a:r>
            <a:r>
              <a:rPr lang="en-US" b="1" dirty="0"/>
              <a:t>figureheads</a:t>
            </a:r>
            <a:r>
              <a:rPr lang="en-US" dirty="0"/>
              <a:t> of their projects. They are called on to represent their projects at most, if not all, public functions.</a:t>
            </a:r>
          </a:p>
          <a:p>
            <a:pPr algn="just">
              <a:lnSpc>
                <a:spcPct val="150000"/>
              </a:lnSpc>
            </a:pPr>
            <a:r>
              <a:rPr lang="en-US" dirty="0"/>
              <a:t> It is important, then, for project leaders to display proper demeanor in all public venues. Stakeholder and public judgments of the project and its team are influenced a great deal by the demeanor and behavior of its chief representative.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9194126A-9580-0E1E-CDC4-182F4041DF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3760" y="2092445"/>
            <a:ext cx="11098307" cy="3890344"/>
          </a:xfrm>
        </p:spPr>
        <p:txBody>
          <a:bodyPr>
            <a:normAutofit fontScale="92500"/>
          </a:bodyPr>
          <a:lstStyle/>
          <a:p>
            <a:pPr algn="just">
              <a:lnSpc>
                <a:spcPct val="150000"/>
              </a:lnSpc>
            </a:pPr>
            <a:r>
              <a:rPr lang="en-US" dirty="0"/>
              <a:t>As the chief representative of the project, leaders are also called on to be their project’s </a:t>
            </a:r>
            <a:r>
              <a:rPr lang="en-US" b="1" dirty="0"/>
              <a:t>spokesperson</a:t>
            </a:r>
            <a:r>
              <a:rPr lang="en-US" dirty="0"/>
              <a:t>, whether giving formal presentations of the project before large groups or speaking one-on-one with individual stakeholders.</a:t>
            </a:r>
          </a:p>
          <a:p>
            <a:pPr algn="just">
              <a:lnSpc>
                <a:spcPct val="150000"/>
              </a:lnSpc>
            </a:pPr>
            <a:r>
              <a:rPr lang="en-US" dirty="0"/>
              <a:t> It is  important for project leaders to be up to date on the status of their projects and to be able to communicate the progress, needs, and benefits of their projects to external stakeholders when required.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EECFA73F-4E48-C670-BDC7-813D93551F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6" y="1946649"/>
            <a:ext cx="11025052" cy="4351338"/>
          </a:xfrm>
        </p:spPr>
        <p:txBody>
          <a:bodyPr vert="horz" lIns="91440" tIns="45720" rIns="91440" bIns="45720" rtlCol="0" anchor="t">
            <a:normAutofit/>
          </a:bodyPr>
          <a:lstStyle/>
          <a:p>
            <a:pPr marL="0" indent="0" algn="just">
              <a:buNone/>
            </a:pPr>
            <a:r>
              <a:rPr lang="en-US" dirty="0">
                <a:solidFill>
                  <a:srgbClr val="FF0000"/>
                </a:solidFill>
              </a:rPr>
              <a:t>B- Liaison and Monitor</a:t>
            </a:r>
          </a:p>
          <a:p>
            <a:pPr algn="just">
              <a:lnSpc>
                <a:spcPct val="150000"/>
              </a:lnSpc>
            </a:pPr>
            <a:r>
              <a:rPr lang="en-US" dirty="0"/>
              <a:t> Mos</a:t>
            </a:r>
            <a:r>
              <a:rPr lang="en-US" dirty="0">
                <a:solidFill>
                  <a:srgbClr val="000000"/>
                </a:solidFill>
              </a:rPr>
              <a:t>t project business is conducted through </a:t>
            </a:r>
            <a:r>
              <a:rPr lang="en-US" b="1" dirty="0">
                <a:solidFill>
                  <a:srgbClr val="000000"/>
                </a:solidFill>
              </a:rPr>
              <a:t>project leaders </a:t>
            </a:r>
            <a:r>
              <a:rPr lang="en-US" dirty="0"/>
              <a:t>in their role as </a:t>
            </a:r>
            <a:r>
              <a:rPr lang="en-US" b="1" dirty="0">
                <a:solidFill>
                  <a:srgbClr val="FF0000"/>
                </a:solidFill>
              </a:rPr>
              <a:t>liaison</a:t>
            </a:r>
            <a:r>
              <a:rPr lang="en-US" dirty="0"/>
              <a:t> to the project. </a:t>
            </a:r>
          </a:p>
          <a:p>
            <a:pPr algn="just">
              <a:lnSpc>
                <a:spcPct val="150000"/>
              </a:lnSpc>
            </a:pPr>
            <a:r>
              <a:rPr lang="en-US" dirty="0"/>
              <a:t>Project leaders need to actively embrace, develop, and maintain their liaison role, not only for the good of their projects but for the good of their own careers as well.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C4A8FA2E-7827-3839-00A6-AD35F1D84E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038" y="2092445"/>
            <a:ext cx="10644051" cy="3929532"/>
          </a:xfrm>
        </p:spPr>
        <p:txBody>
          <a:bodyPr>
            <a:normAutofit fontScale="92500"/>
          </a:bodyPr>
          <a:lstStyle/>
          <a:p>
            <a:pPr algn="just">
              <a:lnSpc>
                <a:spcPct val="150000"/>
              </a:lnSpc>
            </a:pPr>
            <a:r>
              <a:rPr lang="en-US" dirty="0"/>
              <a:t>The project leader also plays a role as the project’s </a:t>
            </a:r>
            <a:r>
              <a:rPr lang="en-US" b="1" dirty="0">
                <a:solidFill>
                  <a:srgbClr val="FF0000"/>
                </a:solidFill>
              </a:rPr>
              <a:t>monitor</a:t>
            </a:r>
            <a:r>
              <a:rPr lang="en-US" dirty="0"/>
              <a:t>. </a:t>
            </a:r>
          </a:p>
          <a:p>
            <a:pPr algn="just">
              <a:lnSpc>
                <a:spcPct val="150000"/>
              </a:lnSpc>
            </a:pPr>
            <a:r>
              <a:rPr lang="en-US" dirty="0"/>
              <a:t>The project network is a principal source of information about stakeholder needs, concerns, resources, and intentions with regard to the project. </a:t>
            </a:r>
          </a:p>
          <a:p>
            <a:pPr algn="just">
              <a:lnSpc>
                <a:spcPct val="150000"/>
              </a:lnSpc>
            </a:pPr>
            <a:r>
              <a:rPr lang="en-US" b="1" dirty="0"/>
              <a:t>In the role of monitor, </a:t>
            </a:r>
            <a:r>
              <a:rPr lang="en-US" dirty="0"/>
              <a:t>the project leader needs to continually observe the network of stakeholders to get important project information, anticipate project problems, and take advantage of opportunities as they arise.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F622C989-F409-B62A-530E-75D4F58A9D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fontScale="85000" lnSpcReduction="10000"/>
          </a:bodyPr>
          <a:lstStyle/>
          <a:p>
            <a:pPr marL="0" indent="0" algn="just">
              <a:buNone/>
            </a:pPr>
            <a:r>
              <a:rPr lang="en-US" dirty="0">
                <a:solidFill>
                  <a:srgbClr val="FF0000"/>
                </a:solidFill>
              </a:rPr>
              <a:t>C- Champion and Negotiator</a:t>
            </a:r>
          </a:p>
          <a:p>
            <a:pPr algn="just">
              <a:lnSpc>
                <a:spcPct val="150000"/>
              </a:lnSpc>
            </a:pPr>
            <a:r>
              <a:rPr lang="en-US" dirty="0"/>
              <a:t>Project leaders are often expected to be the </a:t>
            </a:r>
            <a:r>
              <a:rPr lang="en-US" b="1" dirty="0"/>
              <a:t>champions</a:t>
            </a:r>
            <a:r>
              <a:rPr lang="en-US" dirty="0"/>
              <a:t> of the projects they lead. </a:t>
            </a:r>
          </a:p>
          <a:p>
            <a:pPr algn="just">
              <a:lnSpc>
                <a:spcPct val="150000"/>
              </a:lnSpc>
            </a:pPr>
            <a:r>
              <a:rPr lang="en-US" dirty="0"/>
              <a:t>Project leaders must be able to communicate the benefits and needs of their projects in terms that speak to stakeholder interests.</a:t>
            </a:r>
          </a:p>
          <a:p>
            <a:pPr algn="just">
              <a:lnSpc>
                <a:spcPct val="150000"/>
              </a:lnSpc>
            </a:pPr>
            <a:r>
              <a:rPr lang="en-US" dirty="0"/>
              <a:t> Working with their ties in the larger project network, leaders also need to help members of their project team resolve difficulties they may encounter outside the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7D8E9E2D-CDA8-13DE-E2DC-BB35119120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27414"/>
            <a:ext cx="10515600" cy="3770785"/>
          </a:xfrm>
        </p:spPr>
        <p:txBody>
          <a:bodyPr>
            <a:normAutofit fontScale="92500" lnSpcReduction="10000"/>
          </a:bodyPr>
          <a:lstStyle/>
          <a:p>
            <a:pPr algn="just">
              <a:lnSpc>
                <a:spcPct val="150000"/>
              </a:lnSpc>
            </a:pPr>
            <a:r>
              <a:rPr lang="en-US" dirty="0"/>
              <a:t>Because of their position, stakeholders turn to project leaders as the </a:t>
            </a:r>
            <a:r>
              <a:rPr lang="en-US" b="1" dirty="0"/>
              <a:t>chief negotiator </a:t>
            </a:r>
            <a:r>
              <a:rPr lang="en-US" dirty="0"/>
              <a:t>for the project. </a:t>
            </a:r>
          </a:p>
          <a:p>
            <a:pPr algn="just">
              <a:lnSpc>
                <a:spcPct val="150000"/>
              </a:lnSpc>
            </a:pPr>
            <a:r>
              <a:rPr lang="en-US" dirty="0"/>
              <a:t>The negotiation role is particularly pronounced in the early stages of a project.</a:t>
            </a:r>
          </a:p>
          <a:p>
            <a:pPr algn="just">
              <a:lnSpc>
                <a:spcPct val="150000"/>
              </a:lnSpc>
            </a:pPr>
            <a:r>
              <a:rPr lang="en-US" dirty="0"/>
              <a:t> When stakeholders first come together, all project parameters—</a:t>
            </a:r>
            <a:r>
              <a:rPr lang="en-US" b="1" dirty="0"/>
              <a:t>scope, costs, and schedule</a:t>
            </a:r>
            <a:r>
              <a:rPr lang="en-US" dirty="0"/>
              <a:t>—are open for negotiation.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89A393BB-3D76-A648-77FD-D01C1DC0FC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08" y="2092445"/>
            <a:ext cx="10951917" cy="4151601"/>
          </a:xfrm>
        </p:spPr>
        <p:txBody>
          <a:bodyPr>
            <a:normAutofit fontScale="85000" lnSpcReduction="20000"/>
          </a:bodyPr>
          <a:lstStyle/>
          <a:p>
            <a:pPr marL="0" indent="0" algn="just">
              <a:buNone/>
            </a:pPr>
            <a:r>
              <a:rPr lang="en-US" dirty="0">
                <a:solidFill>
                  <a:srgbClr val="FF0000"/>
                </a:solidFill>
              </a:rPr>
              <a:t>D- Controller</a:t>
            </a:r>
          </a:p>
          <a:p>
            <a:pPr algn="just">
              <a:lnSpc>
                <a:spcPct val="150000"/>
              </a:lnSpc>
            </a:pPr>
            <a:r>
              <a:rPr lang="en-US" dirty="0"/>
              <a:t>Clients and higher management in the host organization expect project leaders to control their projects.</a:t>
            </a:r>
          </a:p>
          <a:p>
            <a:pPr algn="just">
              <a:lnSpc>
                <a:spcPct val="150000"/>
              </a:lnSpc>
            </a:pPr>
            <a:r>
              <a:rPr lang="en-US" dirty="0"/>
              <a:t> Essentially, </a:t>
            </a:r>
            <a:r>
              <a:rPr lang="en-US" b="1" dirty="0"/>
              <a:t>the controller </a:t>
            </a:r>
            <a:r>
              <a:rPr lang="en-US" dirty="0"/>
              <a:t>role means that the project leader makes sure the project is proceeding as planned—producing deliverables according to specifications, in line with the budget, and on schedule. </a:t>
            </a:r>
          </a:p>
          <a:p>
            <a:pPr algn="just">
              <a:lnSpc>
                <a:spcPct val="150000"/>
              </a:lnSpc>
            </a:pPr>
            <a:r>
              <a:rPr lang="en-US" dirty="0"/>
              <a:t>Day-to-day problems with project tasks are generally expected to be handled within the project itself.</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FC1D2478-E982-4F23-9150-0E7F7FA43A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a:bodyPr>
          <a:lstStyle/>
          <a:p>
            <a:pPr marL="0" indent="0" algn="just">
              <a:buNone/>
            </a:pPr>
            <a:r>
              <a:rPr lang="en-US" b="1" dirty="0">
                <a:solidFill>
                  <a:srgbClr val="FF0000"/>
                </a:solidFill>
              </a:rPr>
              <a:t>3. Internal role requirements:</a:t>
            </a:r>
          </a:p>
          <a:p>
            <a:pPr marL="0" indent="0" algn="just">
              <a:buNone/>
            </a:pPr>
            <a:r>
              <a:rPr lang="en-US" dirty="0">
                <a:solidFill>
                  <a:srgbClr val="FF0000"/>
                </a:solidFill>
              </a:rPr>
              <a:t>A- Planner and Resource Allocator</a:t>
            </a:r>
          </a:p>
          <a:p>
            <a:pPr algn="just"/>
            <a:r>
              <a:rPr lang="en-US" dirty="0"/>
              <a:t>As </a:t>
            </a:r>
            <a:r>
              <a:rPr lang="en-US" b="1" dirty="0"/>
              <a:t>planner</a:t>
            </a:r>
            <a:r>
              <a:rPr lang="en-US" dirty="0"/>
              <a:t>, the project leader is expected to take the lead on all project planning. </a:t>
            </a:r>
          </a:p>
          <a:p>
            <a:pPr algn="just"/>
            <a:r>
              <a:rPr lang="en-US" dirty="0"/>
              <a:t>Although others may help in developing project plans, the responsibility for planning lies with the project leader. </a:t>
            </a:r>
          </a:p>
          <a:p>
            <a:pPr algn="just"/>
            <a:r>
              <a:rPr lang="en-US" dirty="0"/>
              <a:t>Team members look to the project leader to make sure project plans are doable. </a:t>
            </a:r>
          </a:p>
          <a:p>
            <a:pPr algn="just"/>
            <a:r>
              <a:rPr lang="en-US" dirty="0"/>
              <a:t>Project planning, moreover, is an ongoing process in project work.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99504"/>
            <a:ext cx="11168741" cy="4351338"/>
          </a:xfrm>
        </p:spPr>
        <p:txBody>
          <a:bodyPr>
            <a:normAutofit fontScale="85000" lnSpcReduction="20000"/>
          </a:bodyPr>
          <a:lstStyle/>
          <a:p>
            <a:pPr algn="just">
              <a:lnSpc>
                <a:spcPct val="150000"/>
              </a:lnSpc>
            </a:pPr>
            <a:r>
              <a:rPr lang="en-US" dirty="0"/>
              <a:t>Much the same can be said for what project leaders should do in their role as the </a:t>
            </a:r>
            <a:r>
              <a:rPr lang="en-US" b="1" dirty="0"/>
              <a:t>resource allocator </a:t>
            </a:r>
            <a:r>
              <a:rPr lang="en-US" dirty="0"/>
              <a:t>for the project. </a:t>
            </a:r>
          </a:p>
          <a:p>
            <a:pPr algn="just">
              <a:lnSpc>
                <a:spcPct val="150000"/>
              </a:lnSpc>
            </a:pPr>
            <a:r>
              <a:rPr lang="en-US" dirty="0"/>
              <a:t>Initial project plans, of course, require project leaders to allocate resources among project activities. As the project moves forward, however, project leaders may need to shift resources from one activity to another, </a:t>
            </a:r>
            <a:r>
              <a:rPr lang="en-US" dirty="0">
                <a:solidFill>
                  <a:srgbClr val="FF0000"/>
                </a:solidFill>
              </a:rPr>
              <a:t>for example</a:t>
            </a:r>
            <a:r>
              <a:rPr lang="en-US" dirty="0"/>
              <a:t>, to keep the project on schedule. </a:t>
            </a:r>
          </a:p>
          <a:p>
            <a:pPr algn="just">
              <a:lnSpc>
                <a:spcPct val="150000"/>
              </a:lnSpc>
            </a:pPr>
            <a:r>
              <a:rPr lang="en-US" dirty="0"/>
              <a:t>Experienced project members know that resource reallocations are often required and that they may have to do the same or more work with less.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2786680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fontScale="85000" lnSpcReduction="10000"/>
          </a:bodyPr>
          <a:lstStyle/>
          <a:p>
            <a:pPr marL="0" indent="0" algn="just">
              <a:buNone/>
            </a:pPr>
            <a:r>
              <a:rPr lang="en-US" dirty="0">
                <a:solidFill>
                  <a:srgbClr val="FF0000"/>
                </a:solidFill>
              </a:rPr>
              <a:t>B- Coordinator</a:t>
            </a:r>
          </a:p>
          <a:p>
            <a:pPr algn="just">
              <a:lnSpc>
                <a:spcPct val="160000"/>
              </a:lnSpc>
            </a:pPr>
            <a:r>
              <a:rPr lang="en-US" dirty="0"/>
              <a:t>As the project’s </a:t>
            </a:r>
            <a:r>
              <a:rPr lang="en-US" b="1" dirty="0">
                <a:solidFill>
                  <a:srgbClr val="FF0000"/>
                </a:solidFill>
              </a:rPr>
              <a:t>coordinator, </a:t>
            </a:r>
            <a:r>
              <a:rPr lang="en-US" dirty="0"/>
              <a:t>leaders need to ensure that all pieces of the project and the project team are working together toward their common project objectives.</a:t>
            </a:r>
          </a:p>
          <a:p>
            <a:pPr algn="just">
              <a:lnSpc>
                <a:spcPct val="160000"/>
              </a:lnSpc>
            </a:pPr>
            <a:r>
              <a:rPr lang="en-US" dirty="0"/>
              <a:t> Although coordination is also a need in general management, when operations reach a steady state, coordination can be achieved with standard operating procedures. </a:t>
            </a:r>
          </a:p>
          <a:p>
            <a:pPr algn="just">
              <a:lnSpc>
                <a:spcPct val="160000"/>
              </a:lnSpc>
            </a:pPr>
            <a:r>
              <a:rPr lang="en-US" dirty="0"/>
              <a:t>Despite all the efforts made in project planning, steady states are rare in project environments. Coordination, therefore, requires much more real-time work.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97FB2A9F-3D44-FED0-B8EF-EDA8D1176F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lnSpcReduction="10000"/>
          </a:bodyPr>
          <a:lstStyle/>
          <a:p>
            <a:pPr marL="0" indent="0" algn="just">
              <a:buNone/>
            </a:pPr>
            <a:r>
              <a:rPr lang="en-US" dirty="0">
                <a:solidFill>
                  <a:srgbClr val="FF0000"/>
                </a:solidFill>
              </a:rPr>
              <a:t>C- Problem Solver</a:t>
            </a:r>
          </a:p>
          <a:p>
            <a:pPr algn="just">
              <a:lnSpc>
                <a:spcPct val="150000"/>
              </a:lnSpc>
            </a:pPr>
            <a:r>
              <a:rPr lang="en-US" dirty="0"/>
              <a:t>Because projects are unique endeavors, project leaders are generally confronted with a constant stream of problems. </a:t>
            </a:r>
          </a:p>
          <a:p>
            <a:pPr algn="just">
              <a:lnSpc>
                <a:spcPct val="150000"/>
              </a:lnSpc>
            </a:pPr>
            <a:r>
              <a:rPr lang="en-US" dirty="0"/>
              <a:t>Although project leaders should develop and empower their teams to solve problems as they arise, the project leader has ultimate authority and responsibility for problem solving in his role as </a:t>
            </a:r>
            <a:r>
              <a:rPr lang="en-US" b="1" dirty="0">
                <a:solidFill>
                  <a:srgbClr val="FF0000"/>
                </a:solidFill>
              </a:rPr>
              <a:t>problem solver.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87C94DBA-71D9-18EB-496D-D2E6E91193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algn="just"/>
            <a:r>
              <a:rPr lang="en-US" dirty="0"/>
              <a:t>Few people like problems, and it is only natural to try to ignore or hide them. </a:t>
            </a:r>
          </a:p>
          <a:p>
            <a:pPr algn="just"/>
            <a:r>
              <a:rPr lang="en-US" dirty="0"/>
              <a:t>Project leaders, however, need to develop another mindset with the project team: Bring up problems before they get out of hand. </a:t>
            </a:r>
          </a:p>
          <a:p>
            <a:pPr algn="just"/>
            <a:r>
              <a:rPr lang="en-US" dirty="0"/>
              <a:t>With proper development and empowerment of the project team, team members will bring both problems and proposed solutions. </a:t>
            </a:r>
          </a:p>
          <a:p>
            <a:pPr algn="just"/>
            <a:r>
              <a:rPr lang="en-US" dirty="0"/>
              <a:t>Proposed solutions will need the consent of project leaders, however, because they are more aware of the ramifications of both the problem and the proposed solution on other components of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08A2F36E-C74C-19FB-D705-26F6B9AA78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normAutofit lnSpcReduction="10000"/>
          </a:bodyPr>
          <a:lstStyle/>
          <a:p>
            <a:pPr marL="0" indent="0" algn="just">
              <a:buNone/>
            </a:pPr>
            <a:r>
              <a:rPr lang="en-US" dirty="0">
                <a:solidFill>
                  <a:srgbClr val="FF0000"/>
                </a:solidFill>
              </a:rPr>
              <a:t>D- Team Leader</a:t>
            </a:r>
          </a:p>
          <a:p>
            <a:pPr algn="just">
              <a:lnSpc>
                <a:spcPct val="150000"/>
              </a:lnSpc>
            </a:pPr>
            <a:r>
              <a:rPr lang="en-US" dirty="0"/>
              <a:t>Teams expect their leaders to lead them. In their role as </a:t>
            </a:r>
            <a:r>
              <a:rPr lang="en-US" b="1" dirty="0"/>
              <a:t>team leaders</a:t>
            </a:r>
            <a:r>
              <a:rPr lang="en-US" dirty="0"/>
              <a:t>, project leaders are expected to take the lead in all the major task and operational decisions of the project from project initiation to closedown. </a:t>
            </a:r>
          </a:p>
          <a:p>
            <a:pPr algn="just">
              <a:lnSpc>
                <a:spcPct val="150000"/>
              </a:lnSpc>
            </a:pPr>
            <a:r>
              <a:rPr lang="en-US" dirty="0"/>
              <a:t>Teams also often expect their leaders to take the lead in handling the social-psychological or “people” issues that arise in every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6DD01C79-46D6-1B58-A4D4-9B247A513C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4933"/>
            <a:ext cx="10771736" cy="3960918"/>
          </a:xfrm>
        </p:spPr>
        <p:txBody>
          <a:bodyPr>
            <a:normAutofit lnSpcReduction="10000"/>
          </a:bodyPr>
          <a:lstStyle/>
          <a:p>
            <a:pPr marL="0" indent="0" algn="just">
              <a:buNone/>
            </a:pPr>
            <a:r>
              <a:rPr lang="en-US" b="1" dirty="0">
                <a:solidFill>
                  <a:srgbClr val="FF0000"/>
                </a:solidFill>
              </a:rPr>
              <a:t>4. Clarifying the leadership role:</a:t>
            </a:r>
          </a:p>
          <a:p>
            <a:pPr algn="just"/>
            <a:r>
              <a:rPr lang="en-US" dirty="0"/>
              <a:t>It is easy to become overwhelmed with the project leader’s responsibilities. </a:t>
            </a:r>
          </a:p>
          <a:p>
            <a:pPr algn="just"/>
            <a:r>
              <a:rPr lang="en-US" dirty="0"/>
              <a:t>Most project leaders will attest, however, that the real problem is the conflicting and widely different expectations that team members and external stakeholders have of them. </a:t>
            </a:r>
          </a:p>
          <a:p>
            <a:pPr algn="just"/>
            <a:r>
              <a:rPr lang="en-US" dirty="0"/>
              <a:t>The project leader’s role will never be an easy one to play. </a:t>
            </a:r>
          </a:p>
          <a:p>
            <a:pPr algn="just"/>
            <a:r>
              <a:rPr lang="en-US" dirty="0"/>
              <a:t>Project leaders, however, can take the lead in helping to make their own role rather than just take the role expectations of others.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D3008757-BA12-332B-1A50-6F50682AA6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087184"/>
            <a:ext cx="10823987" cy="4196050"/>
          </a:xfrm>
        </p:spPr>
        <p:txBody>
          <a:bodyPr>
            <a:normAutofit/>
          </a:bodyPr>
          <a:lstStyle/>
          <a:p>
            <a:pPr algn="just"/>
            <a:r>
              <a:rPr lang="en-US" dirty="0"/>
              <a:t>To do this, project leaders need to discuss their role expectations with critical stakeholders </a:t>
            </a:r>
            <a:r>
              <a:rPr lang="en-US" dirty="0">
                <a:solidFill>
                  <a:srgbClr val="FF0000"/>
                </a:solidFill>
              </a:rPr>
              <a:t>(e.g., clients, managers, and team members). </a:t>
            </a:r>
          </a:p>
          <a:p>
            <a:pPr algn="just"/>
            <a:r>
              <a:rPr lang="en-US" dirty="0"/>
              <a:t>Project leaders, </a:t>
            </a:r>
            <a:r>
              <a:rPr lang="en-US" dirty="0">
                <a:solidFill>
                  <a:srgbClr val="FF0000"/>
                </a:solidFill>
              </a:rPr>
              <a:t>for example, </a:t>
            </a:r>
            <a:r>
              <a:rPr lang="en-US" dirty="0"/>
              <a:t>should set aside time during the launch of a project to discuss their expectations of the team and to solicit and discuss the team’s expectations as well. </a:t>
            </a:r>
          </a:p>
          <a:p>
            <a:pPr algn="just"/>
            <a:r>
              <a:rPr lang="en-US" dirty="0"/>
              <a:t>The same can be said of working with managers and clients—first probing their expectations, and then discussing what can be done to address their most important needs.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59EC532C-2ACB-F002-C31A-0E63012FD6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87184"/>
            <a:ext cx="10515600" cy="4351338"/>
          </a:xfrm>
        </p:spPr>
        <p:txBody>
          <a:bodyPr>
            <a:normAutofit/>
          </a:bodyPr>
          <a:lstStyle/>
          <a:p>
            <a:pPr marL="0" indent="0" algn="just">
              <a:buNone/>
            </a:pPr>
            <a:r>
              <a:rPr lang="en-US" b="1" dirty="0">
                <a:solidFill>
                  <a:srgbClr val="FF0000"/>
                </a:solidFill>
              </a:rPr>
              <a:t>5. Project leadership and the project’s life cycle:</a:t>
            </a:r>
          </a:p>
          <a:p>
            <a:pPr algn="just"/>
            <a:r>
              <a:rPr lang="en-US" dirty="0"/>
              <a:t>Different leadership behaviors are typically needed to respond to the needs found in different stages of the project’s life cycle. </a:t>
            </a:r>
          </a:p>
          <a:p>
            <a:pPr algn="just"/>
            <a:r>
              <a:rPr lang="en-US" dirty="0"/>
              <a:t>We begin by examining the leadership needs typically required in the early stages of </a:t>
            </a:r>
            <a:r>
              <a:rPr lang="en-US" dirty="0">
                <a:solidFill>
                  <a:srgbClr val="FF0000"/>
                </a:solidFill>
              </a:rPr>
              <a:t>initiation and planning, </a:t>
            </a:r>
            <a:r>
              <a:rPr lang="en-US" dirty="0"/>
              <a:t>followed by those required in a </a:t>
            </a:r>
            <a:r>
              <a:rPr lang="en-US" dirty="0">
                <a:solidFill>
                  <a:srgbClr val="FF0000"/>
                </a:solidFill>
              </a:rPr>
              <a:t>project’s launch. </a:t>
            </a:r>
          </a:p>
          <a:p>
            <a:pPr algn="just"/>
            <a:r>
              <a:rPr lang="en-US" dirty="0"/>
              <a:t>Next, we examine leadership needs in the </a:t>
            </a:r>
            <a:r>
              <a:rPr lang="en-US" dirty="0">
                <a:solidFill>
                  <a:srgbClr val="FF0000"/>
                </a:solidFill>
              </a:rPr>
              <a:t>execution phase </a:t>
            </a:r>
            <a:r>
              <a:rPr lang="en-US" dirty="0"/>
              <a:t>from two perspectives: needs of the internal team and those of external stakeholders.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862EE8DE-E5B6-3125-5FA0-232E04A00E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1999504"/>
            <a:ext cx="10667233" cy="3770785"/>
          </a:xfrm>
        </p:spPr>
        <p:txBody>
          <a:bodyPr>
            <a:normAutofit fontScale="92500"/>
          </a:bodyPr>
          <a:lstStyle/>
          <a:p>
            <a:pPr algn="just">
              <a:lnSpc>
                <a:spcPct val="150000"/>
              </a:lnSpc>
            </a:pPr>
            <a:r>
              <a:rPr lang="en-US" b="1" dirty="0"/>
              <a:t>Finally, </a:t>
            </a:r>
            <a:r>
              <a:rPr lang="en-US" dirty="0"/>
              <a:t>we take a look at the project’s </a:t>
            </a:r>
            <a:r>
              <a:rPr lang="en-US" dirty="0">
                <a:solidFill>
                  <a:srgbClr val="FF0000"/>
                </a:solidFill>
              </a:rPr>
              <a:t>closing stage</a:t>
            </a:r>
            <a:r>
              <a:rPr lang="en-US" dirty="0"/>
              <a:t>, which needs to address concerns of the client, the host organization, and the project team. </a:t>
            </a:r>
          </a:p>
          <a:p>
            <a:pPr algn="just">
              <a:lnSpc>
                <a:spcPct val="150000"/>
              </a:lnSpc>
            </a:pPr>
            <a:r>
              <a:rPr lang="en-US" dirty="0"/>
              <a:t>These stages become more apparent and distinct in longer projects. </a:t>
            </a:r>
          </a:p>
          <a:p>
            <a:pPr algn="just">
              <a:lnSpc>
                <a:spcPct val="150000"/>
              </a:lnSpc>
            </a:pPr>
            <a:r>
              <a:rPr lang="en-US" dirty="0"/>
              <a:t>In shorter projects, they can blur into one another, but their leadership needs remain the same.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DEC38728-B9DA-4671-2DAF-746F657D65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120827"/>
          </a:xfrm>
        </p:spPr>
        <p:txBody>
          <a:bodyPr>
            <a:normAutofit fontScale="92500"/>
          </a:bodyPr>
          <a:lstStyle/>
          <a:p>
            <a:pPr marL="0" indent="0" algn="just">
              <a:buNone/>
            </a:pPr>
            <a:r>
              <a:rPr lang="en-US" dirty="0">
                <a:solidFill>
                  <a:srgbClr val="FF0000"/>
                </a:solidFill>
              </a:rPr>
              <a:t>1- the early stages: initiation and planning</a:t>
            </a:r>
          </a:p>
          <a:p>
            <a:pPr algn="just">
              <a:lnSpc>
                <a:spcPct val="150000"/>
              </a:lnSpc>
            </a:pPr>
            <a:r>
              <a:rPr lang="en-US" dirty="0"/>
              <a:t>The initial stages of project initiation and planning begin when work first starts on a client’s project. It ends when the leader finishes planning and organizing the project and is ready to launch it.</a:t>
            </a:r>
          </a:p>
          <a:p>
            <a:pPr algn="just">
              <a:lnSpc>
                <a:spcPct val="150000"/>
              </a:lnSpc>
            </a:pPr>
            <a:r>
              <a:rPr lang="en-US" dirty="0"/>
              <a:t>In those cases, it is still imperative for leaders to develop a deep understanding of the project, its components, and the rationale behind them.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9ABD2F42-D96B-D53F-084B-713000168B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lstStyle/>
          <a:p>
            <a:pPr marL="0" indent="0" algn="just">
              <a:buNone/>
            </a:pPr>
            <a:r>
              <a:rPr lang="en-US" dirty="0">
                <a:solidFill>
                  <a:srgbClr val="FF0000"/>
                </a:solidFill>
              </a:rPr>
              <a:t>2- Project launch</a:t>
            </a:r>
          </a:p>
          <a:p>
            <a:pPr algn="just"/>
            <a:r>
              <a:rPr lang="en-US" b="1" dirty="0"/>
              <a:t>Project launch </a:t>
            </a:r>
            <a:r>
              <a:rPr lang="en-US" dirty="0"/>
              <a:t>begins when the leader initiates the execution of project work with the project team. </a:t>
            </a:r>
          </a:p>
          <a:p>
            <a:pPr algn="just"/>
            <a:r>
              <a:rPr lang="en-US" dirty="0"/>
              <a:t>The short-term objectives are to orient the team and have it begin work on project deliverables in an organized manner.</a:t>
            </a:r>
          </a:p>
          <a:p>
            <a:pPr algn="just"/>
            <a:r>
              <a:rPr lang="en-US" dirty="0"/>
              <a:t> The longer term goal is for the project team to assume management of the project’s work as they move into the execution stage of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0F7A2A70-0520-241C-E958-E4719DD392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1999504"/>
            <a:ext cx="10823867" cy="4351338"/>
          </a:xfrm>
        </p:spPr>
        <p:txBody>
          <a:bodyPr>
            <a:normAutofit lnSpcReduction="10000"/>
          </a:bodyPr>
          <a:lstStyle/>
          <a:p>
            <a:pPr marL="0" indent="0" algn="just">
              <a:buNone/>
            </a:pPr>
            <a:r>
              <a:rPr lang="en-US" b="1" dirty="0">
                <a:solidFill>
                  <a:srgbClr val="FF0000"/>
                </a:solidFill>
              </a:rPr>
              <a:t>3- Project execution</a:t>
            </a:r>
          </a:p>
          <a:p>
            <a:pPr algn="just"/>
            <a:r>
              <a:rPr lang="en-US" b="1" dirty="0"/>
              <a:t>Project execution </a:t>
            </a:r>
            <a:r>
              <a:rPr lang="en-US" dirty="0"/>
              <a:t>begins when project work has been fully delegated to </a:t>
            </a:r>
            <a:r>
              <a:rPr lang="en-US" dirty="0">
                <a:solidFill>
                  <a:srgbClr val="FF0000"/>
                </a:solidFill>
              </a:rPr>
              <a:t>the</a:t>
            </a:r>
            <a:r>
              <a:rPr lang="en-US" dirty="0"/>
              <a:t> </a:t>
            </a:r>
            <a:r>
              <a:rPr lang="en-US" dirty="0">
                <a:solidFill>
                  <a:srgbClr val="FF0000"/>
                </a:solidFill>
              </a:rPr>
              <a:t>project team, </a:t>
            </a:r>
            <a:r>
              <a:rPr lang="en-US" dirty="0"/>
              <a:t>and project members have settled into producing the project’s deliverables. </a:t>
            </a:r>
          </a:p>
          <a:p>
            <a:pPr algn="just"/>
            <a:r>
              <a:rPr lang="en-US" dirty="0"/>
              <a:t>It ends when the project enters its final, closing stage. </a:t>
            </a:r>
          </a:p>
          <a:p>
            <a:pPr algn="just"/>
            <a:r>
              <a:rPr lang="en-US" dirty="0"/>
              <a:t>The objective is to keep the project on track, and the project plan is the project leader’s principal tool with its list of deliverables, work breakdown structure, schedule, and budget.</a:t>
            </a:r>
          </a:p>
          <a:p>
            <a:pPr algn="just"/>
            <a:r>
              <a:rPr lang="en-US" dirty="0"/>
              <a:t> To keep the project on track, leaders must accomplish a number of tasks during the execution phase of a project. </a:t>
            </a:r>
            <a:r>
              <a:rPr lang="en-US" dirty="0">
                <a:solidFill>
                  <a:srgbClr val="FF0000"/>
                </a:solidFill>
              </a:rPr>
              <a:t>external stakeholders.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7A63A30F-00F2-7FBA-803E-F7DE20D093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lnSpcReduction="10000"/>
          </a:bodyPr>
          <a:lstStyle/>
          <a:p>
            <a:pPr marL="0" indent="0" algn="just">
              <a:buNone/>
            </a:pPr>
            <a:r>
              <a:rPr lang="en-US" dirty="0">
                <a:solidFill>
                  <a:srgbClr val="FF0000"/>
                </a:solidFill>
              </a:rPr>
              <a:t>A- The Project Team</a:t>
            </a:r>
          </a:p>
          <a:p>
            <a:pPr algn="just"/>
            <a:r>
              <a:rPr lang="en-US" dirty="0"/>
              <a:t>There is an old management saying: “You need to inspect what you expect.” </a:t>
            </a:r>
          </a:p>
          <a:p>
            <a:pPr algn="just"/>
            <a:r>
              <a:rPr lang="en-US" dirty="0"/>
              <a:t>Leaders need to monitor project work to make sure it is progressing as needed. </a:t>
            </a:r>
          </a:p>
          <a:p>
            <a:pPr algn="just"/>
            <a:r>
              <a:rPr lang="en-US" dirty="0"/>
              <a:t>Different leaders monitor their projects and supervise their teams differently, but this may be more a matter of leadership style than leadership principles. </a:t>
            </a:r>
          </a:p>
          <a:p>
            <a:pPr algn="just"/>
            <a:r>
              <a:rPr lang="en-US" dirty="0"/>
              <a:t>Too close supervision can get in the way of good performance and staff development.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66C35873-43E9-575B-4633-7306AE1E2F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1954451"/>
            <a:ext cx="10726783" cy="4351338"/>
          </a:xfrm>
        </p:spPr>
        <p:txBody>
          <a:bodyPr>
            <a:normAutofit/>
          </a:bodyPr>
          <a:lstStyle/>
          <a:p>
            <a:pPr algn="just">
              <a:lnSpc>
                <a:spcPct val="150000"/>
              </a:lnSpc>
            </a:pPr>
            <a:r>
              <a:rPr lang="en-US" dirty="0">
                <a:solidFill>
                  <a:srgbClr val="FF0000"/>
                </a:solidFill>
              </a:rPr>
              <a:t>Project monitoring - </a:t>
            </a:r>
            <a:r>
              <a:rPr lang="en-US" dirty="0"/>
              <a:t>involves comparing what has been accomplished to what should have been accomplished by a certain time, and the project plan is the leader’s principal tool.</a:t>
            </a:r>
          </a:p>
          <a:p>
            <a:pPr algn="just">
              <a:lnSpc>
                <a:spcPct val="150000"/>
              </a:lnSpc>
            </a:pPr>
            <a:r>
              <a:rPr lang="en-US" dirty="0"/>
              <a:t> On many smaller, less complex projects, monitoring project deliverables is enough—comparing what has been produced to what should have been produced according to the schedule.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D2D6B961-C279-C45F-E29C-E8A98DD671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1955054"/>
            <a:ext cx="11194868" cy="3923232"/>
          </a:xfrm>
        </p:spPr>
        <p:txBody>
          <a:bodyPr/>
          <a:lstStyle/>
          <a:p>
            <a:pPr algn="just">
              <a:lnSpc>
                <a:spcPct val="150000"/>
              </a:lnSpc>
            </a:pPr>
            <a:r>
              <a:rPr lang="en-US" dirty="0">
                <a:solidFill>
                  <a:srgbClr val="FF0000"/>
                </a:solidFill>
              </a:rPr>
              <a:t>Project problems - </a:t>
            </a:r>
            <a:r>
              <a:rPr lang="en-US" dirty="0"/>
              <a:t>generally reside in the project’s organizational structure.</a:t>
            </a:r>
          </a:p>
          <a:p>
            <a:pPr algn="just">
              <a:lnSpc>
                <a:spcPct val="150000"/>
              </a:lnSpc>
            </a:pPr>
            <a:r>
              <a:rPr lang="en-US" dirty="0"/>
              <a:t> One common problem is that the work breakdown structure failed to lay out the project’s true work scope—the work that needed to be done.</a:t>
            </a:r>
          </a:p>
          <a:p>
            <a:pPr algn="just">
              <a:lnSpc>
                <a:spcPct val="150000"/>
              </a:lnSpc>
            </a:pPr>
            <a:r>
              <a:rPr lang="en-US" dirty="0"/>
              <a:t> Another common project problem is poor scheduling of project staff.</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107684BF-6196-8BD6-BA47-652BF92B19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algn="just">
              <a:lnSpc>
                <a:spcPct val="150000"/>
              </a:lnSpc>
            </a:pPr>
            <a:r>
              <a:rPr lang="en-US" dirty="0">
                <a:solidFill>
                  <a:srgbClr val="FF0000"/>
                </a:solidFill>
              </a:rPr>
              <a:t>Deliverable problems - </a:t>
            </a:r>
            <a:r>
              <a:rPr lang="en-US" dirty="0"/>
              <a:t>arise from the work on producing deliverables. Technical problems, for example, may take longer to solve than anticipated.</a:t>
            </a:r>
          </a:p>
          <a:p>
            <a:pPr algn="just">
              <a:lnSpc>
                <a:spcPct val="150000"/>
              </a:lnSpc>
            </a:pPr>
            <a:r>
              <a:rPr lang="en-US" dirty="0"/>
              <a:t> Another example might be problems working with external stakeholders (e.g., auditees resisting audits or trainees not acquiring skills as quickly as anticipated).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9052C867-0B68-7D16-589A-755ACDA64F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46649"/>
            <a:ext cx="11168742" cy="4351338"/>
          </a:xfrm>
        </p:spPr>
        <p:txBody>
          <a:bodyPr/>
          <a:lstStyle/>
          <a:p>
            <a:pPr marL="0" indent="0" algn="just">
              <a:buNone/>
            </a:pPr>
            <a:r>
              <a:rPr lang="en-US" dirty="0">
                <a:solidFill>
                  <a:srgbClr val="FF0000"/>
                </a:solidFill>
              </a:rPr>
              <a:t>B- External Stakeholders</a:t>
            </a:r>
          </a:p>
          <a:p>
            <a:pPr algn="just">
              <a:lnSpc>
                <a:spcPct val="150000"/>
              </a:lnSpc>
            </a:pPr>
            <a:r>
              <a:rPr lang="en-US" dirty="0"/>
              <a:t>Project success greatly depends on how well project leaders deal with external stakeholders. </a:t>
            </a:r>
          </a:p>
          <a:p>
            <a:pPr algn="just">
              <a:lnSpc>
                <a:spcPct val="150000"/>
              </a:lnSpc>
            </a:pPr>
            <a:r>
              <a:rPr lang="en-US" dirty="0"/>
              <a:t>Here, we focus on </a:t>
            </a:r>
            <a:r>
              <a:rPr lang="en-US" b="1" dirty="0"/>
              <a:t>four stakeholders </a:t>
            </a:r>
            <a:r>
              <a:rPr lang="en-US" dirty="0"/>
              <a:t>who are particularly important to the execution stage of the project: </a:t>
            </a:r>
            <a:r>
              <a:rPr lang="en-US" dirty="0">
                <a:solidFill>
                  <a:srgbClr val="FF0000"/>
                </a:solidFill>
              </a:rPr>
              <a:t>clients, higher management, resource suppliers, and regulators.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8" name="TextBox 7"/>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66540C31-0234-BE46-1952-5949FC6468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a:bodyPr>
          <a:lstStyle/>
          <a:p>
            <a:pPr algn="just">
              <a:lnSpc>
                <a:spcPct val="150000"/>
              </a:lnSpc>
              <a:buFontTx/>
              <a:buChar char="-"/>
            </a:pPr>
            <a:r>
              <a:rPr lang="en-US" b="1" dirty="0">
                <a:solidFill>
                  <a:srgbClr val="FF0000"/>
                </a:solidFill>
              </a:rPr>
              <a:t>Clients </a:t>
            </a:r>
            <a:r>
              <a:rPr lang="en-US" b="1" dirty="0"/>
              <a:t>generally want to see the project proceed as planned. </a:t>
            </a:r>
            <a:r>
              <a:rPr lang="en-US" dirty="0"/>
              <a:t>The extent to which they require communications varies. </a:t>
            </a:r>
          </a:p>
          <a:p>
            <a:pPr algn="just">
              <a:lnSpc>
                <a:spcPct val="150000"/>
              </a:lnSpc>
              <a:buFontTx/>
              <a:buChar char="-"/>
            </a:pPr>
            <a:r>
              <a:rPr lang="en-US" dirty="0"/>
              <a:t>Some clients require quite frequent updating; others simply wait for the project’s deliverables.</a:t>
            </a:r>
          </a:p>
          <a:p>
            <a:pPr algn="just">
              <a:lnSpc>
                <a:spcPct val="150000"/>
              </a:lnSpc>
              <a:buFontTx/>
              <a:buChar char="-"/>
            </a:pPr>
            <a:r>
              <a:rPr lang="en-US" dirty="0"/>
              <a:t> Most clients, however, want at least some progress reports at critical junctures or milestones of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8" name="TextBox 7"/>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A3A4EE6D-2278-2986-2C15-88B80C365B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algn="just">
              <a:lnSpc>
                <a:spcPct val="150000"/>
              </a:lnSpc>
              <a:buFontTx/>
              <a:buChar char="-"/>
            </a:pPr>
            <a:r>
              <a:rPr lang="en-US" b="1" dirty="0"/>
              <a:t>Managers in the host organization also want to see the project proceed as planned. </a:t>
            </a:r>
            <a:r>
              <a:rPr lang="en-US" dirty="0"/>
              <a:t>At times, </a:t>
            </a:r>
            <a:r>
              <a:rPr lang="en-US" dirty="0">
                <a:solidFill>
                  <a:srgbClr val="FF0000"/>
                </a:solidFill>
              </a:rPr>
              <a:t>higher management </a:t>
            </a:r>
            <a:r>
              <a:rPr lang="en-US" dirty="0"/>
              <a:t>may wish to move resources from a leader’s project to use in other projects.</a:t>
            </a:r>
          </a:p>
          <a:p>
            <a:pPr algn="just">
              <a:lnSpc>
                <a:spcPct val="150000"/>
              </a:lnSpc>
              <a:buFontTx/>
              <a:buChar char="-"/>
            </a:pPr>
            <a:r>
              <a:rPr lang="en-US" dirty="0"/>
              <a:t> Project leaders need to explain how this will affect the project so that management can get a clear idea of the ramifications of its actions.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1E3A78AD-DA62-85C2-82CE-65698046F4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16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normAutofit fontScale="92500" lnSpcReduction="10000"/>
          </a:bodyPr>
          <a:lstStyle/>
          <a:p>
            <a:pPr algn="just">
              <a:lnSpc>
                <a:spcPct val="150000"/>
              </a:lnSpc>
              <a:buFontTx/>
              <a:buChar char="-"/>
            </a:pPr>
            <a:r>
              <a:rPr lang="en-US" b="1" dirty="0"/>
              <a:t>Projects often depend on getting </a:t>
            </a:r>
            <a:r>
              <a:rPr lang="en-US" b="1" dirty="0">
                <a:solidFill>
                  <a:srgbClr val="FF0000"/>
                </a:solidFill>
              </a:rPr>
              <a:t>resources</a:t>
            </a:r>
            <a:r>
              <a:rPr lang="en-US" b="1" dirty="0"/>
              <a:t> from external suppliers and passing certain requirements by external regulators</a:t>
            </a:r>
            <a:r>
              <a:rPr lang="en-US" dirty="0"/>
              <a:t>. </a:t>
            </a:r>
          </a:p>
          <a:p>
            <a:pPr algn="just">
              <a:lnSpc>
                <a:spcPct val="150000"/>
              </a:lnSpc>
              <a:buFontTx/>
              <a:buChar char="-"/>
            </a:pPr>
            <a:r>
              <a:rPr lang="en-US" dirty="0"/>
              <a:t>Project leaders need to check with suppliers about the resources required before they are actually needed. </a:t>
            </a:r>
          </a:p>
          <a:p>
            <a:pPr algn="just">
              <a:lnSpc>
                <a:spcPct val="150000"/>
              </a:lnSpc>
              <a:buFontTx/>
              <a:buChar char="-"/>
            </a:pPr>
            <a:r>
              <a:rPr lang="en-US" dirty="0"/>
              <a:t>The amount of lead time needed depends on how well each supplier has delivered in the past. New suppliers of critical resources should be carefully tracked.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A7679C98-7A70-B2DF-3ED3-6C52C342ED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fontScale="92500" lnSpcReduction="10000"/>
          </a:bodyPr>
          <a:lstStyle/>
          <a:p>
            <a:pPr algn="just">
              <a:lnSpc>
                <a:spcPct val="150000"/>
              </a:lnSpc>
              <a:buFontTx/>
              <a:buChar char="-"/>
            </a:pPr>
            <a:r>
              <a:rPr lang="en-US" b="1" dirty="0">
                <a:solidFill>
                  <a:srgbClr val="FF0000"/>
                </a:solidFill>
              </a:rPr>
              <a:t>Required regulatory </a:t>
            </a:r>
            <a:r>
              <a:rPr lang="en-US" b="1" dirty="0"/>
              <a:t>reviews also need close attention and careful preparation because certification is often critical to project progress</a:t>
            </a:r>
            <a:r>
              <a:rPr lang="en-US" dirty="0"/>
              <a:t>. </a:t>
            </a:r>
          </a:p>
          <a:p>
            <a:pPr algn="just">
              <a:lnSpc>
                <a:spcPct val="150000"/>
              </a:lnSpc>
              <a:buFontTx/>
              <a:buChar char="-"/>
            </a:pPr>
            <a:r>
              <a:rPr lang="en-US" dirty="0"/>
              <a:t>Remember, both suppliers and regulators are pulled in many different directions by demands of their own, and any particular project can drop from their attention.</a:t>
            </a:r>
          </a:p>
          <a:p>
            <a:pPr algn="just">
              <a:lnSpc>
                <a:spcPct val="150000"/>
              </a:lnSpc>
              <a:buFontTx/>
              <a:buChar char="-"/>
            </a:pPr>
            <a:r>
              <a:rPr lang="en-US" dirty="0"/>
              <a:t> Project leaders should make sure that these external stakeholders are aware of the project schedule and its importance for project completion.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A983EA9D-76D4-AA88-0095-37E40ACA85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2916" y="2028781"/>
            <a:ext cx="11260182" cy="4351338"/>
          </a:xfrm>
        </p:spPr>
        <p:txBody>
          <a:bodyPr>
            <a:normAutofit lnSpcReduction="10000"/>
          </a:bodyPr>
          <a:lstStyle/>
          <a:p>
            <a:pPr marL="0" indent="0" algn="just">
              <a:buNone/>
            </a:pPr>
            <a:r>
              <a:rPr lang="en-US" b="1" dirty="0">
                <a:solidFill>
                  <a:srgbClr val="FF0000"/>
                </a:solidFill>
              </a:rPr>
              <a:t>4- Project closing</a:t>
            </a:r>
          </a:p>
          <a:p>
            <a:pPr algn="just">
              <a:lnSpc>
                <a:spcPct val="150000"/>
              </a:lnSpc>
            </a:pPr>
            <a:r>
              <a:rPr lang="en-US" dirty="0"/>
              <a:t>The project closing phase begins when the project begins with final project delivery and ends with a project review by the project leader working with a few critical stakeholders. </a:t>
            </a:r>
          </a:p>
          <a:p>
            <a:pPr algn="just">
              <a:lnSpc>
                <a:spcPct val="150000"/>
              </a:lnSpc>
            </a:pPr>
            <a:r>
              <a:rPr lang="en-US" dirty="0"/>
              <a:t>The objectives are to close the project to the satisfaction of all critical stakeholders and to learn the important lessons the project has taught the project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45BCC100-4566-8242-F7D3-0D5CA7E3FA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2" name="Content Placeholder 1"/>
          <p:cNvSpPr>
            <a:spLocks noGrp="1"/>
          </p:cNvSpPr>
          <p:nvPr>
            <p:ph idx="1"/>
          </p:nvPr>
        </p:nvSpPr>
        <p:spPr>
          <a:xfrm>
            <a:off x="658264" y="1946649"/>
            <a:ext cx="10515600" cy="4351338"/>
          </a:xfrm>
        </p:spPr>
        <p:txBody>
          <a:bodyPr>
            <a:normAutofit lnSpcReduction="10000"/>
          </a:bodyPr>
          <a:lstStyle/>
          <a:p>
            <a:pPr marL="0" indent="0" algn="just">
              <a:buNone/>
            </a:pPr>
            <a:r>
              <a:rPr lang="en-US" b="1" dirty="0">
                <a:solidFill>
                  <a:srgbClr val="FF0000"/>
                </a:solidFill>
              </a:rPr>
              <a:t>6. Project leadership and individual project members:</a:t>
            </a:r>
          </a:p>
          <a:p>
            <a:pPr algn="just">
              <a:lnSpc>
                <a:spcPct val="150000"/>
              </a:lnSpc>
            </a:pPr>
            <a:r>
              <a:rPr lang="en-US" dirty="0"/>
              <a:t>One common characteristic of project work is that personnel often come and go throughout the project as needed. </a:t>
            </a:r>
          </a:p>
          <a:p>
            <a:pPr algn="just">
              <a:lnSpc>
                <a:spcPct val="150000"/>
              </a:lnSpc>
            </a:pPr>
            <a:r>
              <a:rPr lang="en-US" dirty="0"/>
              <a:t>Some staff, of course, may come with the project’s launch and leave only at the project’s close. </a:t>
            </a:r>
          </a:p>
          <a:p>
            <a:pPr algn="just">
              <a:lnSpc>
                <a:spcPct val="150000"/>
              </a:lnSpc>
            </a:pPr>
            <a:r>
              <a:rPr lang="en-US" dirty="0"/>
              <a:t>Others, however, are often needed for shorter periods during one project phase or another.</a:t>
            </a:r>
          </a:p>
        </p:txBody>
      </p:sp>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3" name="Picture 2">
            <a:extLst>
              <a:ext uri="{FF2B5EF4-FFF2-40B4-BE49-F238E27FC236}">
                <a16:creationId xmlns:a16="http://schemas.microsoft.com/office/drawing/2014/main" id="{81A79396-5687-3E9A-8F55-1B75805F1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b="1" dirty="0"/>
              <a:t>The first stage </a:t>
            </a:r>
            <a:r>
              <a:rPr lang="en-US" dirty="0"/>
              <a:t>of development is when members first join a project team. Hersey et al.20 suggest that whenever someone new joins a project team, he or she needs to be led with a more directive style of leadership. </a:t>
            </a:r>
          </a:p>
          <a:p>
            <a:pPr algn="just"/>
            <a:r>
              <a:rPr lang="en-US" b="1" dirty="0">
                <a:solidFill>
                  <a:srgbClr val="FF0000"/>
                </a:solidFill>
              </a:rPr>
              <a:t>Directive leadership </a:t>
            </a:r>
            <a:r>
              <a:rPr lang="en-US" b="1" dirty="0"/>
              <a:t>is characterized </a:t>
            </a:r>
            <a:r>
              <a:rPr lang="en-US" dirty="0"/>
              <a:t>more by one-way communication from the leader to the team member.</a:t>
            </a:r>
          </a:p>
          <a:p>
            <a:pPr algn="just"/>
            <a:r>
              <a:rPr lang="en-US" dirty="0"/>
              <a:t>As people settle into their project jobs and become more productive, leaders are advised to discuss with them the rationale behind their jobs and the larger project picture within which their jobs fit—a kind of </a:t>
            </a:r>
            <a:r>
              <a:rPr lang="en-US" b="1" dirty="0">
                <a:solidFill>
                  <a:srgbClr val="FF0000"/>
                </a:solidFill>
              </a:rPr>
              <a:t>“selling leadership” </a:t>
            </a:r>
            <a:r>
              <a:rPr lang="en-US" dirty="0"/>
              <a:t>behavior.</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87DCCDC9-85B0-BC77-2AD7-A1F9EF068E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547937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0842171" cy="4351338"/>
          </a:xfrm>
        </p:spPr>
        <p:txBody>
          <a:bodyPr/>
          <a:lstStyle/>
          <a:p>
            <a:pPr algn="just">
              <a:lnSpc>
                <a:spcPct val="150000"/>
              </a:lnSpc>
            </a:pPr>
            <a:r>
              <a:rPr lang="en-US" b="1" dirty="0"/>
              <a:t>The next shift in leadership </a:t>
            </a:r>
            <a:r>
              <a:rPr lang="en-US" dirty="0"/>
              <a:t>is to allow workers who are more willing and able to accept job responsibilities to participate more in the project’s decision making—</a:t>
            </a:r>
            <a:r>
              <a:rPr lang="en-US" b="1" dirty="0">
                <a:solidFill>
                  <a:srgbClr val="FF0000"/>
                </a:solidFill>
              </a:rPr>
              <a:t>participative</a:t>
            </a:r>
            <a:r>
              <a:rPr lang="en-US" dirty="0"/>
              <a:t> </a:t>
            </a:r>
            <a:r>
              <a:rPr lang="en-US" b="1" dirty="0">
                <a:solidFill>
                  <a:srgbClr val="FF0000"/>
                </a:solidFill>
              </a:rPr>
              <a:t>leadership.</a:t>
            </a:r>
          </a:p>
          <a:p>
            <a:pPr algn="just">
              <a:lnSpc>
                <a:spcPct val="150000"/>
              </a:lnSpc>
            </a:pPr>
            <a:r>
              <a:rPr lang="en-US" b="1" dirty="0"/>
              <a:t>Finally, </a:t>
            </a:r>
            <a:r>
              <a:rPr lang="en-US" dirty="0"/>
              <a:t>the leader is advised to delegate project work entirely to those who demonstrate the ability and willingness to take it on - </a:t>
            </a:r>
            <a:r>
              <a:rPr lang="en-US" b="1" dirty="0">
                <a:solidFill>
                  <a:srgbClr val="FF0000"/>
                </a:solidFill>
              </a:rPr>
              <a:t>delegative leadership.</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08435B28-E627-6B48-6883-208FE9EA8F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763649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a:bodyPr>
          <a:lstStyle/>
          <a:p>
            <a:pPr marL="0" indent="0">
              <a:buNone/>
            </a:pPr>
            <a:r>
              <a:rPr lang="en-US" b="1" dirty="0"/>
              <a:t>References: </a:t>
            </a:r>
          </a:p>
          <a:p>
            <a:pPr marL="0" indent="0">
              <a:buNone/>
            </a:pPr>
            <a:r>
              <a:rPr lang="en-US" dirty="0"/>
              <a:t>Leading project teams.</a:t>
            </a:r>
            <a:endParaRPr lang="en-US" b="1" i="1" dirty="0"/>
          </a:p>
          <a:p>
            <a:pPr marL="0" indent="0">
              <a:buNone/>
            </a:pPr>
            <a:r>
              <a:rPr lang="en-US" dirty="0"/>
              <a:t>The Basics of Project Management and Team Leadership.</a:t>
            </a:r>
          </a:p>
          <a:p>
            <a:pPr marL="0" indent="0">
              <a:buNone/>
            </a:pPr>
            <a:r>
              <a:rPr lang="en-US" dirty="0"/>
              <a:t>By: Anthony T. Cobb</a:t>
            </a:r>
          </a:p>
          <a:p>
            <a:pPr marL="0" indent="0">
              <a:buNone/>
            </a:pPr>
            <a:r>
              <a:rPr lang="en-US" i="1" dirty="0"/>
              <a:t>Virginia Tech</a:t>
            </a:r>
            <a:endParaRPr lang="en-US" b="1" i="1" dirty="0"/>
          </a:p>
          <a:p>
            <a:pPr marL="0" indent="0">
              <a:buNone/>
            </a:pPr>
            <a:endParaRPr lang="ar-EG" b="1" i="1" dirty="0"/>
          </a:p>
          <a:p>
            <a:pPr marL="0" indent="0">
              <a:buNone/>
            </a:pPr>
            <a:r>
              <a:rPr lang="en-US" b="1" dirty="0"/>
              <a:t>Chapter 8</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10" name="Picture 9"/>
          <p:cNvPicPr>
            <a:picLocks noChangeAspect="1"/>
          </p:cNvPicPr>
          <p:nvPr/>
        </p:nvPicPr>
        <p:blipFill>
          <a:blip r:embed="rId3"/>
          <a:stretch>
            <a:fillRect/>
          </a:stretch>
        </p:blipFill>
        <p:spPr>
          <a:xfrm>
            <a:off x="6727371" y="1531014"/>
            <a:ext cx="5109631" cy="4995794"/>
          </a:xfrm>
          <a:prstGeom prst="rect">
            <a:avLst/>
          </a:prstGeom>
        </p:spPr>
      </p:pic>
      <p:sp>
        <p:nvSpPr>
          <p:cNvPr id="11" name="TextBox 10"/>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2" name="Rectangle 1">
            <a:extLst>
              <a:ext uri="{FF2B5EF4-FFF2-40B4-BE49-F238E27FC236}">
                <a16:creationId xmlns:a16="http://schemas.microsoft.com/office/drawing/2014/main" id="{4777C872-8F1E-F34A-2A89-9E0D5F9CB40C}"/>
              </a:ext>
            </a:extLst>
          </p:cNvPr>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5" name="Picture 4">
            <a:extLst>
              <a:ext uri="{FF2B5EF4-FFF2-40B4-BE49-F238E27FC236}">
                <a16:creationId xmlns:a16="http://schemas.microsoft.com/office/drawing/2014/main" id="{103179D5-C412-EEF7-25A4-AFA58A2967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3700BC8-60D4-42CA-8066-7E49C95D37ED}">
  <ds:schemaRefs>
    <ds:schemaRef ds:uri="http://schemas.openxmlformats.org/package/2006/metadata/core-properties"/>
    <ds:schemaRef ds:uri="d13aca44-ef33-4cf4-9980-7f0b00e6eeb9"/>
    <ds:schemaRef ds:uri="http://www.w3.org/XML/1998/namespace"/>
    <ds:schemaRef ds:uri="http://schemas.microsoft.com/office/infopath/2007/PartnerControls"/>
    <ds:schemaRef ds:uri="http://purl.org/dc/elements/1.1/"/>
    <ds:schemaRef ds:uri="http://schemas.microsoft.com/office/2006/documentManagement/types"/>
    <ds:schemaRef ds:uri="49100919-8a76-4266-be0c-7dc583902cb4"/>
    <ds:schemaRef ds:uri="http://schemas.microsoft.com/office/2006/metadata/properties"/>
    <ds:schemaRef ds:uri="http://purl.org/dc/dcmitype/"/>
    <ds:schemaRef ds:uri="http://purl.org/dc/terms/"/>
  </ds:schemaRefs>
</ds:datastoreItem>
</file>

<file path=customXml/itemProps2.xml><?xml version="1.0" encoding="utf-8"?>
<ds:datastoreItem xmlns:ds="http://schemas.openxmlformats.org/officeDocument/2006/customXml" ds:itemID="{2F371B47-F5E2-4C6A-8D96-80CA2BF0F3B0}">
  <ds:schemaRefs>
    <ds:schemaRef ds:uri="http://schemas.microsoft.com/sharepoint/v3/contenttype/forms"/>
  </ds:schemaRefs>
</ds:datastoreItem>
</file>

<file path=customXml/itemProps3.xml><?xml version="1.0" encoding="utf-8"?>
<ds:datastoreItem xmlns:ds="http://schemas.openxmlformats.org/officeDocument/2006/customXml" ds:itemID="{1C284E6F-EABB-4684-80A8-E677E4FB6D9A}"/>
</file>

<file path=docProps/app.xml><?xml version="1.0" encoding="utf-8"?>
<Properties xmlns="http://schemas.openxmlformats.org/officeDocument/2006/extended-properties" xmlns:vt="http://schemas.openxmlformats.org/officeDocument/2006/docPropsVTypes">
  <TotalTime>7145</TotalTime>
  <Words>3112</Words>
  <Application>Microsoft Office PowerPoint</Application>
  <PresentationFormat>Widescreen</PresentationFormat>
  <Paragraphs>248</Paragraphs>
  <Slides>43</Slides>
  <Notes>2</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211</cp:revision>
  <dcterms:created xsi:type="dcterms:W3CDTF">2021-08-03T13:03:26Z</dcterms:created>
  <dcterms:modified xsi:type="dcterms:W3CDTF">2025-12-07T12:42:29Z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