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93" r:id="rId6"/>
    <p:sldId id="535" r:id="rId7"/>
    <p:sldId id="534" r:id="rId8"/>
    <p:sldId id="533" r:id="rId9"/>
    <p:sldId id="532" r:id="rId10"/>
    <p:sldId id="531" r:id="rId11"/>
    <p:sldId id="530" r:id="rId12"/>
    <p:sldId id="529" r:id="rId13"/>
    <p:sldId id="528" r:id="rId14"/>
    <p:sldId id="527" r:id="rId15"/>
    <p:sldId id="526" r:id="rId16"/>
    <p:sldId id="525" r:id="rId17"/>
    <p:sldId id="524" r:id="rId18"/>
    <p:sldId id="523" r:id="rId19"/>
    <p:sldId id="522" r:id="rId20"/>
    <p:sldId id="521" r:id="rId21"/>
    <p:sldId id="520" r:id="rId22"/>
    <p:sldId id="519" r:id="rId23"/>
    <p:sldId id="518" r:id="rId24"/>
    <p:sldId id="517" r:id="rId25"/>
    <p:sldId id="516" r:id="rId26"/>
    <p:sldId id="515" r:id="rId27"/>
    <p:sldId id="514" r:id="rId28"/>
    <p:sldId id="513" r:id="rId29"/>
    <p:sldId id="512" r:id="rId30"/>
    <p:sldId id="511" r:id="rId31"/>
    <p:sldId id="510" r:id="rId32"/>
    <p:sldId id="509" r:id="rId33"/>
    <p:sldId id="508" r:id="rId34"/>
    <p:sldId id="507" r:id="rId35"/>
    <p:sldId id="506" r:id="rId36"/>
    <p:sldId id="505" r:id="rId37"/>
    <p:sldId id="504" r:id="rId38"/>
    <p:sldId id="503" r:id="rId39"/>
    <p:sldId id="502" r:id="rId40"/>
    <p:sldId id="501" r:id="rId41"/>
    <p:sldId id="494" r:id="rId42"/>
    <p:sldId id="500" r:id="rId43"/>
    <p:sldId id="499" r:id="rId44"/>
    <p:sldId id="498" r:id="rId45"/>
    <p:sldId id="497" r:id="rId46"/>
    <p:sldId id="49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3"/>
            <p14:sldId id="535"/>
            <p14:sldId id="534"/>
            <p14:sldId id="533"/>
            <p14:sldId id="532"/>
            <p14:sldId id="531"/>
            <p14:sldId id="530"/>
            <p14:sldId id="529"/>
            <p14:sldId id="528"/>
            <p14:sldId id="527"/>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4"/>
            <p14:sldId id="500"/>
            <p14:sldId id="499"/>
            <p14:sldId id="498"/>
            <p14:sldId id="497"/>
            <p14:sldId id="49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29369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83940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36371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99282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075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hyperlink" Target="https://byjus.com/commerce/accounts-from-incomplete-record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hyperlink" Target="https://byjus.com/commerce/how-to-prepare-trial-balance/"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233030" cy="400110"/>
          </a:xfrm>
          <a:prstGeom prst="rect">
            <a:avLst/>
          </a:prstGeom>
          <a:noFill/>
        </p:spPr>
        <p:txBody>
          <a:bodyPr wrap="none" rtlCol="0">
            <a:spAutoFit/>
          </a:bodyPr>
          <a:lstStyle/>
          <a:p>
            <a:r>
              <a:rPr lang="en-US" sz="2000" dirty="0">
                <a:latin typeface="Alexandria" charset="0"/>
                <a:cs typeface="Alexandria" charset="0"/>
              </a:rPr>
              <a:t>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sp>
        <p:nvSpPr>
          <p:cNvPr id="3" name="TextBox 2">
            <a:extLst>
              <a:ext uri="{FF2B5EF4-FFF2-40B4-BE49-F238E27FC236}">
                <a16:creationId xmlns:a16="http://schemas.microsoft.com/office/drawing/2014/main" id="{CB9CCBE4-CB3A-B9BA-51E9-BEEADC689FF1}"/>
              </a:ext>
            </a:extLst>
          </p:cNvPr>
          <p:cNvSpPr txBox="1"/>
          <p:nvPr/>
        </p:nvSpPr>
        <p:spPr>
          <a:xfrm>
            <a:off x="327991" y="705677"/>
            <a:ext cx="11121887" cy="469102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Definition of Accounting</a:t>
            </a:r>
            <a:endParaRPr kumimoji="0" lang="en-US" sz="32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Can be defined as “the process of </a:t>
            </a:r>
            <a:r>
              <a:rPr kumimoji="0" lang="en-US" sz="3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identifying, measuring, recording and communicating</a:t>
            </a:r>
            <a:r>
              <a:rPr kumimoji="0" lang="en-US" sz="32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 (interpreting and summarizing) </a:t>
            </a:r>
            <a:r>
              <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economic information”.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The definition can be divided into four parts which we will call the ‘accounting    process’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D82553D7-C1A9-FBB1-505A-BB5145057A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7DD4BAD-BB6D-9928-D0AF-5F78DB8B9DC8}"/>
              </a:ext>
            </a:extLst>
          </p:cNvPr>
          <p:cNvSpPr txBox="1"/>
          <p:nvPr/>
        </p:nvSpPr>
        <p:spPr>
          <a:xfrm>
            <a:off x="844826" y="1328425"/>
            <a:ext cx="10654748" cy="4462760"/>
          </a:xfrm>
          <a:prstGeom prst="rect">
            <a:avLst/>
          </a:prstGeom>
          <a:noFill/>
        </p:spPr>
        <p:txBody>
          <a:bodyPr wrap="square">
            <a:spAutoFit/>
          </a:bodyPr>
          <a:lstStyle/>
          <a:p>
            <a:pPr>
              <a:lnSpc>
                <a:spcPct val="150000"/>
              </a:lnSpc>
            </a:pPr>
            <a:r>
              <a:rPr lang="en-US" sz="2400" b="0" i="0" u="none" strike="noStrike" baseline="0" dirty="0">
                <a:solidFill>
                  <a:srgbClr val="000000"/>
                </a:solidFill>
                <a:latin typeface="Roboto" panose="02000000000000000000" pitchFamily="2" charset="0"/>
              </a:rPr>
              <a:t>The introduction of accounting helps the decision-makers of a company to make effective choices, by providing information on the financial status of the business.</a:t>
            </a:r>
          </a:p>
          <a:p>
            <a:pPr>
              <a:lnSpc>
                <a:spcPct val="150000"/>
              </a:lnSpc>
            </a:pP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Roboto" panose="02000000000000000000" pitchFamily="2" charset="0"/>
              </a:rPr>
              <a:t>The American Institute of Certified Public Accountants </a:t>
            </a:r>
            <a:r>
              <a:rPr lang="en-US" sz="2400" b="0" i="0" u="none" strike="noStrike" baseline="0" dirty="0">
                <a:solidFill>
                  <a:schemeClr val="accent6">
                    <a:lumMod val="50000"/>
                  </a:schemeClr>
                </a:solidFill>
                <a:latin typeface="Roboto" panose="02000000000000000000" pitchFamily="2" charset="0"/>
              </a:rPr>
              <a:t>(AICPA) </a:t>
            </a:r>
            <a:r>
              <a:rPr lang="en-US" sz="2400" b="0" i="0" u="none" strike="noStrike" baseline="0" dirty="0">
                <a:solidFill>
                  <a:srgbClr val="000000"/>
                </a:solidFill>
                <a:latin typeface="Roboto" panose="02000000000000000000" pitchFamily="2" charset="0"/>
              </a:rPr>
              <a:t>had defined accounting as the “</a:t>
            </a:r>
            <a:r>
              <a:rPr lang="en-US" sz="2400" b="0" i="1" u="none" strike="noStrike" baseline="0" dirty="0">
                <a:solidFill>
                  <a:srgbClr val="000000"/>
                </a:solidFill>
                <a:latin typeface="Roboto" panose="02000000000000000000" pitchFamily="2" charset="0"/>
              </a:rPr>
              <a:t>art of </a:t>
            </a:r>
            <a:r>
              <a:rPr lang="en-US" sz="2400" b="1" i="1" u="none" strike="noStrike" baseline="0" dirty="0">
                <a:solidFill>
                  <a:srgbClr val="000000"/>
                </a:solidFill>
                <a:latin typeface="Roboto" panose="02000000000000000000" pitchFamily="2" charset="0"/>
              </a:rPr>
              <a:t>recording, classifying, and summarizing </a:t>
            </a:r>
            <a:r>
              <a:rPr lang="en-US" sz="2400" b="0" i="1" u="none" strike="noStrike" baseline="0" dirty="0">
                <a:solidFill>
                  <a:srgbClr val="000000"/>
                </a:solidFill>
                <a:latin typeface="Roboto" panose="02000000000000000000" pitchFamily="2" charset="0"/>
              </a:rPr>
              <a:t>in a significant manner and </a:t>
            </a:r>
            <a:r>
              <a:rPr lang="en-US" sz="2400" b="1" i="1" u="none" strike="noStrike" baseline="0" dirty="0">
                <a:solidFill>
                  <a:srgbClr val="000000"/>
                </a:solidFill>
                <a:latin typeface="Roboto" panose="02000000000000000000" pitchFamily="2" charset="0"/>
              </a:rPr>
              <a:t>in terms of money</a:t>
            </a:r>
            <a:r>
              <a:rPr lang="en-US" sz="2400" b="0" i="1" u="none" strike="noStrike" baseline="0" dirty="0">
                <a:solidFill>
                  <a:srgbClr val="000000"/>
                </a:solidFill>
                <a:latin typeface="Roboto" panose="02000000000000000000" pitchFamily="2" charset="0"/>
              </a:rPr>
              <a:t>, transactions and events which are, in part at least, of financial character, and interpreting the results thereof”.</a:t>
            </a:r>
          </a:p>
        </p:txBody>
      </p:sp>
    </p:spTree>
    <p:extLst>
      <p:ext uri="{BB962C8B-B14F-4D97-AF65-F5344CB8AC3E}">
        <p14:creationId xmlns:p14="http://schemas.microsoft.com/office/powerpoint/2010/main" val="507980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1B4AEFF-B16E-7385-BE0B-9566185DDF37}"/>
              </a:ext>
            </a:extLst>
          </p:cNvPr>
          <p:cNvSpPr txBox="1"/>
          <p:nvPr/>
        </p:nvSpPr>
        <p:spPr>
          <a:xfrm>
            <a:off x="2037521" y="831462"/>
            <a:ext cx="7802217" cy="390241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Today, accounting is used by everyone and a good understanding of it is beneficial to all.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Accountancy act as a language of finance. To understand accounting efficiently, it is important to understand the aspects of accounting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375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00568F7-9D3C-1BA9-3F2E-DF329FFBA8E9}"/>
              </a:ext>
            </a:extLst>
          </p:cNvPr>
          <p:cNvSpPr txBox="1"/>
          <p:nvPr/>
        </p:nvSpPr>
        <p:spPr>
          <a:xfrm>
            <a:off x="1262269" y="1351508"/>
            <a:ext cx="985961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Economic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is a consequence of a company has to undergo when the number of monetary transactions is involved. Such as purchasing new machinery, transportation, machine installation on-site, etc.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Organization: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refers to the size of activities and level of a business operation.</a:t>
            </a:r>
          </a:p>
        </p:txBody>
      </p:sp>
    </p:spTree>
    <p:extLst>
      <p:ext uri="{BB962C8B-B14F-4D97-AF65-F5344CB8AC3E}">
        <p14:creationId xmlns:p14="http://schemas.microsoft.com/office/powerpoint/2010/main" val="2748669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F3F0D36-2896-8098-D426-FB56BD7E7A2C}"/>
              </a:ext>
            </a:extLst>
          </p:cNvPr>
          <p:cNvSpPr txBox="1"/>
          <p:nvPr/>
        </p:nvSpPr>
        <p:spPr>
          <a:xfrm>
            <a:off x="805070" y="2028617"/>
            <a:ext cx="10714382" cy="169277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Interested Users of Information-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is about communicating important financial information to the customers, according to which they will make the correct decision.</a:t>
            </a:r>
          </a:p>
        </p:txBody>
      </p:sp>
      <p:pic>
        <p:nvPicPr>
          <p:cNvPr id="5" name="Picture 4">
            <a:extLst>
              <a:ext uri="{FF2B5EF4-FFF2-40B4-BE49-F238E27FC236}">
                <a16:creationId xmlns:a16="http://schemas.microsoft.com/office/drawing/2014/main" id="{C588C88F-7BC3-D933-9564-5B15EE8340F1}"/>
              </a:ext>
            </a:extLst>
          </p:cNvPr>
          <p:cNvPicPr>
            <a:picLocks noChangeAspect="1"/>
          </p:cNvPicPr>
          <p:nvPr/>
        </p:nvPicPr>
        <p:blipFill>
          <a:blip r:embed="rId4"/>
          <a:stretch>
            <a:fillRect/>
          </a:stretch>
        </p:blipFill>
        <p:spPr>
          <a:xfrm>
            <a:off x="919784" y="4251461"/>
            <a:ext cx="10887076" cy="628651"/>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E9E84096-AEA6-4E4B-386C-66CC55401043}"/>
              </a:ext>
            </a:extLst>
          </p:cNvPr>
          <p:cNvPicPr>
            <a:picLocks noChangeAspect="1"/>
          </p:cNvPicPr>
          <p:nvPr/>
        </p:nvPicPr>
        <p:blipFill>
          <a:blip r:embed="rId4"/>
          <a:stretch>
            <a:fillRect/>
          </a:stretch>
        </p:blipFill>
        <p:spPr>
          <a:xfrm>
            <a:off x="2508193" y="2895554"/>
            <a:ext cx="7175614" cy="1066892"/>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05C0FE-ABBD-5B45-E326-F094859D57C4}"/>
              </a:ext>
            </a:extLst>
          </p:cNvPr>
          <p:cNvSpPr txBox="1"/>
          <p:nvPr/>
        </p:nvSpPr>
        <p:spPr>
          <a:xfrm>
            <a:off x="824948" y="1397675"/>
            <a:ext cx="10306878" cy="249299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0000"/>
                </a:solidFill>
                <a:effectLst/>
                <a:uLnTx/>
                <a:uFillTx/>
                <a:latin typeface="Roboto" panose="02000000000000000000" pitchFamily="2" charset="0"/>
                <a:ea typeface="+mn-ea"/>
                <a:cs typeface="+mn-cs"/>
              </a:rPr>
              <a:t>Accounting Equation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rgbClr val="FF0000"/>
                </a:solidFill>
                <a:effectLst/>
                <a:uLnTx/>
                <a:uFillTx/>
                <a:latin typeface="Roboto" panose="02000000000000000000" pitchFamily="2"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ED7D31">
                    <a:lumMod val="75000"/>
                  </a:srgbClr>
                </a:solidFill>
                <a:effectLst/>
                <a:uLnTx/>
                <a:uFillTx/>
                <a:latin typeface="Roboto" panose="02000000000000000000" pitchFamily="2" charset="0"/>
                <a:ea typeface="+mn-ea"/>
                <a:cs typeface="+mn-cs"/>
              </a:rPr>
              <a:t>Assets </a:t>
            </a:r>
            <a:r>
              <a:rPr kumimoji="0" lang="en-US" sz="4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 </a:t>
            </a:r>
            <a:r>
              <a:rPr kumimoji="0" lang="en-US" sz="4800" b="0" i="0" u="none" strike="noStrike" kern="1200" cap="none" spc="0" normalizeH="0" baseline="0" noProof="0" dirty="0">
                <a:ln>
                  <a:noFill/>
                </a:ln>
                <a:solidFill>
                  <a:srgbClr val="4472C4">
                    <a:lumMod val="75000"/>
                  </a:srgbClr>
                </a:solidFill>
                <a:effectLst/>
                <a:uLnTx/>
                <a:uFillTx/>
                <a:latin typeface="Roboto" panose="02000000000000000000" pitchFamily="2" charset="0"/>
                <a:ea typeface="+mn-ea"/>
                <a:cs typeface="+mn-cs"/>
              </a:rPr>
              <a:t>Liabilities</a:t>
            </a:r>
            <a:r>
              <a:rPr kumimoji="0" lang="en-US" sz="4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 + Owner’s Equity</a:t>
            </a:r>
            <a:endParaRPr kumimoji="0" lang="en-US" sz="4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2B1DEC0-1125-4B15-0D64-0076E4CE5848}"/>
              </a:ext>
            </a:extLst>
          </p:cNvPr>
          <p:cNvSpPr txBox="1"/>
          <p:nvPr/>
        </p:nvSpPr>
        <p:spPr>
          <a:xfrm>
            <a:off x="1073426" y="1550503"/>
            <a:ext cx="10525539" cy="3354765"/>
          </a:xfrm>
          <a:prstGeom prst="rect">
            <a:avLst/>
          </a:prstGeom>
          <a:noFill/>
        </p:spPr>
        <p:txBody>
          <a:bodyPr wrap="square">
            <a:spAutoFit/>
          </a:bodyPr>
          <a:lstStyle/>
          <a:p>
            <a:pPr>
              <a:lnSpc>
                <a:spcPct val="150000"/>
              </a:lnSpc>
            </a:pPr>
            <a:r>
              <a:rPr lang="en-US" sz="2400" dirty="0">
                <a:solidFill>
                  <a:srgbClr val="FF0000"/>
                </a:solidFill>
                <a:latin typeface="Roboto" panose="02000000000000000000" pitchFamily="2" charset="0"/>
              </a:rPr>
              <a:t>Fundamentals of Accounting</a:t>
            </a:r>
          </a:p>
          <a:p>
            <a:pPr>
              <a:lnSpc>
                <a:spcPct val="150000"/>
              </a:lnSpc>
            </a:pPr>
            <a:r>
              <a:rPr lang="en-US" sz="2400" dirty="0">
                <a:solidFill>
                  <a:srgbClr val="000000"/>
                </a:solidFill>
                <a:latin typeface="Roboto" panose="02000000000000000000" pitchFamily="2" charset="0"/>
              </a:rPr>
              <a:t>•</a:t>
            </a:r>
            <a:r>
              <a:rPr lang="en-US" sz="2400" dirty="0">
                <a:solidFill>
                  <a:schemeClr val="accent1">
                    <a:lumMod val="75000"/>
                  </a:schemeClr>
                </a:solidFill>
                <a:latin typeface="Roboto" panose="02000000000000000000" pitchFamily="2" charset="0"/>
              </a:rPr>
              <a:t>Assets</a:t>
            </a:r>
          </a:p>
          <a:p>
            <a:pPr>
              <a:lnSpc>
                <a:spcPct val="150000"/>
              </a:lnSpc>
            </a:pPr>
            <a:r>
              <a:rPr lang="en-US" sz="2400" dirty="0">
                <a:solidFill>
                  <a:srgbClr val="000000"/>
                </a:solidFill>
                <a:latin typeface="Roboto" panose="02000000000000000000" pitchFamily="2" charset="0"/>
              </a:rPr>
              <a:t>The economic value of an item which is possessed by the enterprise is referred to as Assets. To put it in other words, assets are those items that can be transformed into cash or that generates income for the enterprise shortly. It is useful in paying any expenses of the business entity or debt.</a:t>
            </a:r>
          </a:p>
        </p:txBody>
      </p:sp>
    </p:spTree>
    <p:extLst>
      <p:ext uri="{BB962C8B-B14F-4D97-AF65-F5344CB8AC3E}">
        <p14:creationId xmlns:p14="http://schemas.microsoft.com/office/powerpoint/2010/main" val="842281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FB1385A-9DA1-2D59-29EE-5371D635DFF2}"/>
              </a:ext>
            </a:extLst>
          </p:cNvPr>
          <p:cNvSpPr txBox="1"/>
          <p:nvPr/>
        </p:nvSpPr>
        <p:spPr>
          <a:xfrm>
            <a:off x="1043609" y="1192697"/>
            <a:ext cx="10962207" cy="335476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4472C4">
                    <a:lumMod val="75000"/>
                  </a:srgbClr>
                </a:solidFill>
                <a:effectLst/>
                <a:uLnTx/>
                <a:uFillTx/>
                <a:latin typeface="Roboto" panose="02000000000000000000" pitchFamily="2" charset="0"/>
                <a:ea typeface="+mn-ea"/>
                <a:cs typeface="+mn-cs"/>
              </a:rPr>
              <a:t>Liabilities: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economic value of an obligation or debt that is payable by the enterprise to other establishment or individual is referred to as liability. To put it in other words, liabilities are the obligations that are rising out of previous transactions, which is payable by the enterprise, through the assets possessed by the enterprise.</a:t>
            </a:r>
          </a:p>
        </p:txBody>
      </p:sp>
    </p:spTree>
    <p:extLst>
      <p:ext uri="{BB962C8B-B14F-4D97-AF65-F5344CB8AC3E}">
        <p14:creationId xmlns:p14="http://schemas.microsoft.com/office/powerpoint/2010/main" val="575444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AF9B7F8-B6EC-44E5-356C-41708943775A}"/>
              </a:ext>
            </a:extLst>
          </p:cNvPr>
          <p:cNvSpPr txBox="1"/>
          <p:nvPr/>
        </p:nvSpPr>
        <p:spPr>
          <a:xfrm>
            <a:off x="725557" y="2159422"/>
            <a:ext cx="11012556" cy="224676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mn-ea"/>
                <a:cs typeface="+mn-cs"/>
              </a:rPr>
              <a:t>Owner’s Equity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Owner’s equity is one of the 3 vital segments of a sole proprietorship’s balance sheet It depicts the owner’s investment in the trade minus the owner’s withdrawal from the trade OR + his additional investment + the net income.</a:t>
            </a:r>
          </a:p>
        </p:txBody>
      </p:sp>
    </p:spTree>
    <p:extLst>
      <p:ext uri="{BB962C8B-B14F-4D97-AF65-F5344CB8AC3E}">
        <p14:creationId xmlns:p14="http://schemas.microsoft.com/office/powerpoint/2010/main" val="31704700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C5738A0-689D-86BB-3D0E-757AFE988120}"/>
              </a:ext>
            </a:extLst>
          </p:cNvPr>
          <p:cNvSpPr txBox="1"/>
          <p:nvPr/>
        </p:nvSpPr>
        <p:spPr>
          <a:xfrm>
            <a:off x="3048828" y="3105835"/>
            <a:ext cx="6097656" cy="646331"/>
          </a:xfrm>
          <a:prstGeom prst="rect">
            <a:avLst/>
          </a:prstGeom>
          <a:noFill/>
        </p:spPr>
        <p:txBody>
          <a:bodyPr wrap="square">
            <a:spAutoFit/>
          </a:bodyPr>
          <a:lstStyle/>
          <a:p>
            <a:r>
              <a:rPr kumimoji="0" lang="en-US" sz="36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Objectives of Accounting</a:t>
            </a:r>
            <a:endParaRPr lang="en-US" dirty="0"/>
          </a:p>
        </p:txBody>
      </p:sp>
    </p:spTree>
    <p:extLst>
      <p:ext uri="{BB962C8B-B14F-4D97-AF65-F5344CB8AC3E}">
        <p14:creationId xmlns:p14="http://schemas.microsoft.com/office/powerpoint/2010/main" val="3265078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5C4B57E-8057-F0A4-55FB-08C0A738D934}"/>
              </a:ext>
            </a:extLst>
          </p:cNvPr>
          <p:cNvSpPr txBox="1"/>
          <p:nvPr/>
        </p:nvSpPr>
        <p:spPr>
          <a:xfrm>
            <a:off x="675861" y="366623"/>
            <a:ext cx="10923104" cy="446276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ED7D31">
                    <a:lumMod val="75000"/>
                  </a:srgbClr>
                </a:solidFill>
                <a:effectLst/>
                <a:uLnTx/>
                <a:uFillTx/>
                <a:latin typeface="Roboto" panose="02000000000000000000" pitchFamily="2" charset="0"/>
                <a:ea typeface="+mn-ea"/>
                <a:cs typeface="+mn-cs"/>
              </a:rPr>
              <a:t>Objectives of Accounting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main objectives of accounting are: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maintain a systematic record of business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is used to maintain a systematic record of all the financial transactions in a book of accounts.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For this, all the transactions are recorded in chronological order in Journal and then posted to principle book i.e. Ledger.</a:t>
            </a:r>
          </a:p>
        </p:txBody>
      </p:sp>
    </p:spTree>
    <p:extLst>
      <p:ext uri="{BB962C8B-B14F-4D97-AF65-F5344CB8AC3E}">
        <p14:creationId xmlns:p14="http://schemas.microsoft.com/office/powerpoint/2010/main" val="2745424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C47ED4A-2360-61F0-8302-0122355B9265}"/>
              </a:ext>
            </a:extLst>
          </p:cNvPr>
          <p:cNvSpPr txBox="1"/>
          <p:nvPr/>
        </p:nvSpPr>
        <p:spPr>
          <a:xfrm>
            <a:off x="1669773" y="1003852"/>
            <a:ext cx="9819861" cy="556934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ascertain profit and loss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Every businessman is keen to know the net results of business operations periodically.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check whether the business has earned profits or incurred losses, we prepare a “Profit &amp; Loss Account”.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determine the financial position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Another important objective is to determine the financial position of the business to check the value of assets and liabilities.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For this purpose, we prepare a “Balance Sheet”.</a:t>
            </a:r>
          </a:p>
        </p:txBody>
      </p:sp>
    </p:spTree>
    <p:extLst>
      <p:ext uri="{BB962C8B-B14F-4D97-AF65-F5344CB8AC3E}">
        <p14:creationId xmlns:p14="http://schemas.microsoft.com/office/powerpoint/2010/main" val="3520717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BED2656-D84F-4F8C-01F3-CEAE970AC0F9}"/>
              </a:ext>
            </a:extLst>
          </p:cNvPr>
          <p:cNvSpPr txBox="1"/>
          <p:nvPr/>
        </p:nvSpPr>
        <p:spPr>
          <a:xfrm>
            <a:off x="834887" y="1327175"/>
            <a:ext cx="10724322" cy="373717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provide information to various users</a:t>
            </a:r>
            <a:endPar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Providing information to the various interested parties or stakeholders is one of the most important objectives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helps them in making good financial decisions.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To assist the management</a:t>
            </a:r>
            <a:endPar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0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By analyzing financial data and providing interpretations in the form of reports, accounting assists management in handling business operations effectively</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22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731F269-C16B-B577-27B3-DCB6978FC38F}"/>
              </a:ext>
            </a:extLst>
          </p:cNvPr>
          <p:cNvSpPr txBox="1"/>
          <p:nvPr/>
        </p:nvSpPr>
        <p:spPr>
          <a:xfrm>
            <a:off x="3048828" y="2828836"/>
            <a:ext cx="6097656"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Characteristics of Accounting</a:t>
            </a:r>
            <a:endParaRPr kumimoji="0" lang="en-US" sz="36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57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4B90592-C6A7-3419-5FED-77D14DA58957}"/>
              </a:ext>
            </a:extLst>
          </p:cNvPr>
          <p:cNvSpPr txBox="1"/>
          <p:nvPr/>
        </p:nvSpPr>
        <p:spPr>
          <a:xfrm>
            <a:off x="655983" y="1073426"/>
            <a:ext cx="10843591" cy="486287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Characteristics of Accounting</a:t>
            </a:r>
            <a:r>
              <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following attributes or characteristics can be drawn from the definition of Accounting: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(1) Identifying financial transactions and events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records only those transactions and events which are of financial nature.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So, first of all, such transactions and events are identified.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(2) Measuring the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measures the transactions and events in terms of money which are considered as a common unit.</a:t>
            </a:r>
          </a:p>
        </p:txBody>
      </p:sp>
    </p:spTree>
    <p:extLst>
      <p:ext uri="{BB962C8B-B14F-4D97-AF65-F5344CB8AC3E}">
        <p14:creationId xmlns:p14="http://schemas.microsoft.com/office/powerpoint/2010/main" val="760354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95C66AD-39F0-4CB5-AD77-70E0CECB0867}"/>
              </a:ext>
            </a:extLst>
          </p:cNvPr>
          <p:cNvSpPr txBox="1"/>
          <p:nvPr/>
        </p:nvSpPr>
        <p:spPr>
          <a:xfrm>
            <a:off x="805070" y="1003852"/>
            <a:ext cx="10714382" cy="452431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(3) Recording of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Accounting involves recording the financial transactions in appropriate book of accounts such as Journal or Subsidiary Books.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4) Classifying the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Transactions recorded in the books of original entry –Journal or Subsidiary books are classified and grouped according to nature and posted in separate accounts known as ‘Ledger Accounts’.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(5) Summarizing the transactions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involves presenting the classified data in a manner and in the form of statements, which are understandable by the users.</a:t>
            </a:r>
          </a:p>
        </p:txBody>
      </p:sp>
    </p:spTree>
    <p:extLst>
      <p:ext uri="{BB962C8B-B14F-4D97-AF65-F5344CB8AC3E}">
        <p14:creationId xmlns:p14="http://schemas.microsoft.com/office/powerpoint/2010/main" val="1861562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A78B6F2-2D63-B985-6D0C-7099313E53D9}"/>
              </a:ext>
            </a:extLst>
          </p:cNvPr>
          <p:cNvSpPr txBox="1"/>
          <p:nvPr/>
        </p:nvSpPr>
        <p:spPr>
          <a:xfrm>
            <a:off x="844826" y="715617"/>
            <a:ext cx="10340009" cy="34163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It includes Balance Sheet, Income statement , and Trial balance.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(6) Analyzing and interpreting financial data</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Results of the business are analyzed and interpreted so that users of financial statements can make a meaningful and sound judgment.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(7) Communicating the financial data or reports to the users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Communicating the financial data to the users on time is the final step of Accounting so that they can make appropriate decisions.</a:t>
            </a:r>
          </a:p>
        </p:txBody>
      </p:sp>
    </p:spTree>
    <p:extLst>
      <p:ext uri="{BB962C8B-B14F-4D97-AF65-F5344CB8AC3E}">
        <p14:creationId xmlns:p14="http://schemas.microsoft.com/office/powerpoint/2010/main" val="778431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BA2CC54-FE63-D7EA-53A9-C3E7B1839E79}"/>
              </a:ext>
            </a:extLst>
          </p:cNvPr>
          <p:cNvSpPr txBox="1"/>
          <p:nvPr/>
        </p:nvSpPr>
        <p:spPr>
          <a:xfrm>
            <a:off x="3048828" y="2951947"/>
            <a:ext cx="6097656"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What are the Different Branches of Accounting?</a:t>
            </a:r>
            <a:endPar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3865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9953BC8-097E-FF57-C74B-7860C6886C45}"/>
              </a:ext>
            </a:extLst>
          </p:cNvPr>
          <p:cNvSpPr txBox="1"/>
          <p:nvPr/>
        </p:nvSpPr>
        <p:spPr>
          <a:xfrm>
            <a:off x="1321904" y="1143000"/>
            <a:ext cx="9968948" cy="335809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following are the main branches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 Financial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Financial Accounting is that branch of accounting which involves identifying, measuring, recording, classifying, summarizing the business transactions, i.e. it involves the steps from Identifying, Recording of transactions to Summarization, and communicating the financial data.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323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2FA497C-00EC-F217-66D1-6FB1B6BAE542}"/>
              </a:ext>
            </a:extLst>
          </p:cNvPr>
          <p:cNvSpPr txBox="1"/>
          <p:nvPr/>
        </p:nvSpPr>
        <p:spPr>
          <a:xfrm>
            <a:off x="894522" y="1182757"/>
            <a:ext cx="10575234" cy="446276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 Cost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Cost Accounting is that branch of accounting which is concerned with the process of ascertaining and controlling the cost of products or services.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 Management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Management accounting refers to that branch of accounting which is concerned with presenting the accounting information in such a way that helps the management in planning and controlling the operations of a business and in decision making</a:t>
            </a:r>
            <a:r>
              <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2336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9CD5182-9480-19E2-1DAB-63D451AF2F6F}"/>
              </a:ext>
            </a:extLst>
          </p:cNvPr>
          <p:cNvSpPr txBox="1"/>
          <p:nvPr/>
        </p:nvSpPr>
        <p:spPr>
          <a:xfrm>
            <a:off x="3048828" y="2890391"/>
            <a:ext cx="6097656"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Steps of the Accounting Process</a:t>
            </a:r>
            <a:endParaRPr kumimoji="0" lang="en-US" sz="32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0000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BCCDA56-A5E1-1708-043D-724F8DE58BD8}"/>
              </a:ext>
            </a:extLst>
          </p:cNvPr>
          <p:cNvSpPr txBox="1"/>
          <p:nvPr/>
        </p:nvSpPr>
        <p:spPr>
          <a:xfrm>
            <a:off x="894522" y="1262269"/>
            <a:ext cx="11111294" cy="4180632"/>
          </a:xfrm>
          <a:prstGeom prst="rect">
            <a:avLst/>
          </a:prstGeom>
          <a:noFill/>
        </p:spPr>
        <p:txBody>
          <a:bodyPr wrap="square">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1" i="0" u="none" strike="noStrike" kern="1200" cap="none" spc="0" normalizeH="0" baseline="0" noProof="0" dirty="0">
                <a:ln>
                  <a:noFill/>
                </a:ln>
                <a:solidFill>
                  <a:srgbClr val="333333"/>
                </a:solidFill>
                <a:effectLst/>
                <a:uLnTx/>
                <a:uFillTx/>
                <a:latin typeface="Roboto"/>
                <a:ea typeface="+mn-ea"/>
                <a:cs typeface="Roboto"/>
              </a:rPr>
              <a:t>process </a:t>
            </a:r>
            <a:r>
              <a:rPr kumimoji="0" lang="en-US" sz="2400" b="1" i="0" u="none" strike="noStrike" kern="1200" cap="none" spc="-5" normalizeH="0" baseline="0" noProof="0" dirty="0">
                <a:ln>
                  <a:noFill/>
                </a:ln>
                <a:solidFill>
                  <a:srgbClr val="333333"/>
                </a:solidFill>
                <a:effectLst/>
                <a:uLnTx/>
                <a:uFillTx/>
                <a:latin typeface="Roboto"/>
                <a:ea typeface="+mn-ea"/>
                <a:cs typeface="Roboto"/>
              </a:rPr>
              <a:t>is </a:t>
            </a:r>
            <a:r>
              <a:rPr kumimoji="0" lang="en-US" sz="2400" b="1" i="0" u="none" strike="noStrike" kern="1200" cap="none" spc="0" normalizeH="0" baseline="0" noProof="0" dirty="0">
                <a:ln>
                  <a:noFill/>
                </a:ln>
                <a:solidFill>
                  <a:srgbClr val="333333"/>
                </a:solidFill>
                <a:effectLst/>
                <a:uLnTx/>
                <a:uFillTx/>
                <a:latin typeface="Roboto"/>
                <a:ea typeface="+mn-ea"/>
                <a:cs typeface="Roboto"/>
              </a:rPr>
              <a:t>the process of </a:t>
            </a:r>
            <a:r>
              <a:rPr kumimoji="0" lang="en-US" sz="2400" b="1" i="0" u="none" strike="noStrike" kern="1200" cap="none" spc="-5" normalizeH="0" baseline="0" noProof="0" dirty="0">
                <a:ln>
                  <a:noFill/>
                </a:ln>
                <a:solidFill>
                  <a:srgbClr val="333333"/>
                </a:solidFill>
                <a:effectLst/>
                <a:uLnTx/>
                <a:uFillTx/>
                <a:latin typeface="Roboto"/>
                <a:ea typeface="+mn-ea"/>
                <a:cs typeface="Roboto"/>
              </a:rPr>
              <a:t>collecting, recording, classifying,  summarizing </a:t>
            </a:r>
            <a:r>
              <a:rPr kumimoji="0" lang="en-US" sz="2400" b="1" i="0" u="none" strike="noStrike" kern="1200" cap="none" spc="0" normalizeH="0" baseline="0" noProof="0" dirty="0">
                <a:ln>
                  <a:noFill/>
                </a:ln>
                <a:solidFill>
                  <a:srgbClr val="333333"/>
                </a:solidFill>
                <a:effectLst/>
                <a:uLnTx/>
                <a:uFillTx/>
                <a:latin typeface="Roboto"/>
                <a:ea typeface="+mn-ea"/>
                <a:cs typeface="Roboto"/>
              </a:rPr>
              <a:t>and </a:t>
            </a:r>
            <a:r>
              <a:rPr kumimoji="0" lang="en-US" sz="2400" b="1" i="0" u="none" strike="noStrike" kern="1200" cap="none" spc="-5" normalizeH="0" baseline="0" noProof="0" dirty="0">
                <a:ln>
                  <a:noFill/>
                </a:ln>
                <a:solidFill>
                  <a:srgbClr val="333333"/>
                </a:solidFill>
                <a:effectLst/>
                <a:uLnTx/>
                <a:uFillTx/>
                <a:latin typeface="Roboto"/>
                <a:ea typeface="+mn-ea"/>
                <a:cs typeface="Roboto"/>
              </a:rPr>
              <a:t>communicating </a:t>
            </a:r>
            <a:r>
              <a:rPr kumimoji="0" lang="en-US" sz="2400" b="1" i="0" u="none" strike="noStrike" kern="1200" cap="none" spc="0" normalizeH="0" baseline="0" noProof="0" dirty="0">
                <a:ln>
                  <a:noFill/>
                </a:ln>
                <a:solidFill>
                  <a:srgbClr val="333333"/>
                </a:solidFill>
                <a:effectLst/>
                <a:uLnTx/>
                <a:uFillTx/>
                <a:latin typeface="Roboto"/>
                <a:ea typeface="+mn-ea"/>
                <a:cs typeface="Roboto"/>
              </a:rPr>
              <a:t>financial </a:t>
            </a:r>
            <a:r>
              <a:rPr kumimoji="0" lang="en-US" sz="2400" b="1" i="0" u="none" strike="noStrike" kern="1200" cap="none" spc="-5" normalizeH="0" baseline="0" noProof="0" dirty="0">
                <a:ln>
                  <a:noFill/>
                </a:ln>
                <a:solidFill>
                  <a:srgbClr val="333333"/>
                </a:solidFill>
                <a:effectLst/>
                <a:uLnTx/>
                <a:uFillTx/>
                <a:latin typeface="Roboto"/>
                <a:ea typeface="+mn-ea"/>
                <a:cs typeface="Roboto"/>
              </a:rPr>
              <a:t>information to the users </a:t>
            </a:r>
            <a:r>
              <a:rPr kumimoji="0" lang="en-US" sz="2400" b="1" i="0" u="none" strike="noStrike" kern="1200" cap="none" spc="0" normalizeH="0" baseline="0" noProof="0" dirty="0">
                <a:ln>
                  <a:noFill/>
                </a:ln>
                <a:solidFill>
                  <a:srgbClr val="333333"/>
                </a:solidFill>
                <a:effectLst/>
                <a:uLnTx/>
                <a:uFillTx/>
                <a:latin typeface="Roboto"/>
                <a:ea typeface="+mn-ea"/>
                <a:cs typeface="Roboto"/>
              </a:rPr>
              <a:t>for judgement  and </a:t>
            </a:r>
            <a:r>
              <a:rPr kumimoji="0" lang="en-US" sz="2400" b="1" i="0" u="none" strike="noStrike" kern="1200" cap="none" spc="-5" normalizeH="0" baseline="0" noProof="0" dirty="0">
                <a:ln>
                  <a:noFill/>
                </a:ln>
                <a:solidFill>
                  <a:srgbClr val="333333"/>
                </a:solidFill>
                <a:effectLst/>
                <a:uLnTx/>
                <a:uFillTx/>
                <a:latin typeface="Roboto"/>
                <a:ea typeface="+mn-ea"/>
                <a:cs typeface="Roboto"/>
              </a:rPr>
              <a:t>decision-making. </a:t>
            </a:r>
          </a:p>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 </a:t>
            </a:r>
            <a:r>
              <a:rPr kumimoji="0" lang="en-US" sz="2400" b="1" i="0" u="sng" strike="noStrike" kern="1200" cap="none" spc="0" normalizeH="0" baseline="0" noProof="0" dirty="0">
                <a:ln>
                  <a:noFill/>
                </a:ln>
                <a:solidFill>
                  <a:srgbClr val="333333"/>
                </a:solidFill>
                <a:effectLst/>
                <a:uLnTx/>
                <a:uFillTx/>
                <a:latin typeface="Roboto"/>
                <a:ea typeface="+mn-ea"/>
                <a:cs typeface="Roboto"/>
              </a:rPr>
              <a:t>The </a:t>
            </a:r>
            <a:r>
              <a:rPr kumimoji="0" lang="en-US" sz="2400" b="1" i="0" u="sng" strike="noStrike" kern="1200" cap="none" spc="-5" normalizeH="0" baseline="0" noProof="0" dirty="0">
                <a:ln>
                  <a:noFill/>
                </a:ln>
                <a:solidFill>
                  <a:srgbClr val="333333"/>
                </a:solidFill>
                <a:effectLst/>
                <a:uLnTx/>
                <a:uFillTx/>
                <a:latin typeface="Roboto"/>
                <a:ea typeface="+mn-ea"/>
                <a:cs typeface="Roboto"/>
              </a:rPr>
              <a:t>following steps </a:t>
            </a:r>
            <a:r>
              <a:rPr kumimoji="0" lang="en-US" sz="2400" b="1" i="0" u="sng" strike="noStrike" kern="1200" cap="none" spc="0" normalizeH="0" baseline="0" noProof="0" dirty="0">
                <a:ln>
                  <a:noFill/>
                </a:ln>
                <a:solidFill>
                  <a:srgbClr val="333333"/>
                </a:solidFill>
                <a:effectLst/>
                <a:uLnTx/>
                <a:uFillTx/>
                <a:latin typeface="Roboto"/>
                <a:ea typeface="+mn-ea"/>
                <a:cs typeface="Roboto"/>
              </a:rPr>
              <a:t>are </a:t>
            </a:r>
            <a:r>
              <a:rPr kumimoji="0" lang="en-US" sz="2400" b="1" i="0" u="sng" strike="noStrike" kern="1200" cap="none" spc="-5" normalizeH="0" baseline="0" noProof="0" dirty="0">
                <a:ln>
                  <a:noFill/>
                </a:ln>
                <a:solidFill>
                  <a:srgbClr val="333333"/>
                </a:solidFill>
                <a:effectLst/>
                <a:uLnTx/>
                <a:uFillTx/>
                <a:latin typeface="Roboto"/>
                <a:ea typeface="+mn-ea"/>
                <a:cs typeface="Roboto"/>
              </a:rPr>
              <a:t>involved in accounting</a:t>
            </a:r>
            <a:r>
              <a:rPr kumimoji="0" lang="en-US" sz="2400" b="1" i="0" u="sng" strike="noStrike" kern="1200" cap="none" spc="-25" normalizeH="0" baseline="0" noProof="0" dirty="0">
                <a:ln>
                  <a:noFill/>
                </a:ln>
                <a:solidFill>
                  <a:srgbClr val="333333"/>
                </a:solidFill>
                <a:effectLst/>
                <a:uLnTx/>
                <a:uFillTx/>
                <a:latin typeface="Roboto"/>
                <a:ea typeface="+mn-ea"/>
                <a:cs typeface="Roboto"/>
              </a:rPr>
              <a:t> </a:t>
            </a:r>
            <a:r>
              <a:rPr kumimoji="0" lang="en-US" sz="2400" b="1" i="0" u="sng" strike="noStrike" kern="1200" cap="none" spc="-5" normalizeH="0" baseline="0" noProof="0" dirty="0">
                <a:ln>
                  <a:noFill/>
                </a:ln>
                <a:solidFill>
                  <a:srgbClr val="333333"/>
                </a:solidFill>
                <a:effectLst/>
                <a:uLnTx/>
                <a:uFillTx/>
                <a:latin typeface="Roboto"/>
                <a:ea typeface="+mn-ea"/>
                <a:cs typeface="Roboto"/>
              </a:rPr>
              <a:t>process:</a:t>
            </a:r>
          </a:p>
          <a:p>
            <a:pPr marL="12700" marR="5080" lvl="0" indent="0" algn="l" defTabSz="914400" rtl="0" eaLnBrk="1" fontAlgn="auto" latinLnBrk="0" hangingPunct="1">
              <a:lnSpc>
                <a:spcPct val="100000"/>
              </a:lnSpc>
              <a:spcBef>
                <a:spcPts val="10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Roboto"/>
              <a:ea typeface="+mn-ea"/>
              <a:cs typeface="Roboto"/>
            </a:endParaRPr>
          </a:p>
          <a:p>
            <a:pPr marL="354965" marR="0" lvl="0" indent="-342900" algn="l" defTabSz="914400" rtl="0" eaLnBrk="1" fontAlgn="auto" latinLnBrk="0" hangingPunct="1">
              <a:lnSpc>
                <a:spcPct val="100000"/>
              </a:lnSpc>
              <a:spcBef>
                <a:spcPts val="0"/>
              </a:spcBef>
              <a:spcAft>
                <a:spcPts val="0"/>
              </a:spcAft>
              <a:buClrTx/>
              <a:buSzTx/>
              <a:buFontTx/>
              <a:buAutoNum type="arabicParenBoth"/>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Identification: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process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identifying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analyzing</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298450" marR="0" lvl="0" indent="-286385" algn="l" defTabSz="914400" rtl="0" eaLnBrk="1" fontAlgn="auto" latinLnBrk="0" hangingPunct="1">
              <a:lnSpc>
                <a:spcPct val="100000"/>
              </a:lnSpc>
              <a:spcBef>
                <a:spcPts val="0"/>
              </a:spcBef>
              <a:spcAft>
                <a:spcPts val="0"/>
              </a:spcAft>
              <a:buClrTx/>
              <a:buSzTx/>
              <a:buFontTx/>
              <a:buAutoNum type="arabicParenBoth" startAt="2"/>
              <a:tabLst>
                <a:tab pos="299085"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Recording: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recording, we use ‘Journal’ </a:t>
            </a:r>
            <a:r>
              <a:rPr kumimoji="0" lang="en-US" sz="2400" b="0" i="0" u="none" strike="noStrike" kern="1200" cap="none" spc="0" normalizeH="0" baseline="0" noProof="0" dirty="0">
                <a:ln>
                  <a:noFill/>
                </a:ln>
                <a:solidFill>
                  <a:srgbClr val="333333"/>
                </a:solidFill>
                <a:effectLst/>
                <a:uLnTx/>
                <a:uFillTx/>
                <a:latin typeface="Roboto"/>
                <a:ea typeface="+mn-ea"/>
                <a:cs typeface="Roboto"/>
              </a:rPr>
              <a:t>or </a:t>
            </a:r>
            <a:r>
              <a:rPr kumimoji="0" lang="en-US" sz="2400" b="0" i="0" u="none" strike="noStrike" kern="1200" cap="none" spc="-5" normalizeH="0" baseline="0" noProof="0" dirty="0">
                <a:ln>
                  <a:noFill/>
                </a:ln>
                <a:solidFill>
                  <a:srgbClr val="333333"/>
                </a:solidFill>
                <a:effectLst/>
                <a:uLnTx/>
                <a:uFillTx/>
                <a:latin typeface="Roboto"/>
                <a:ea typeface="+mn-ea"/>
                <a:cs typeface="Roboto"/>
              </a:rPr>
              <a:t>Subsidiary</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Books.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2065" lvl="0" indent="0" algn="l" defTabSz="914400" rtl="0" eaLnBrk="1" fontAlgn="auto" latinLnBrk="0" hangingPunct="1">
              <a:lnSpc>
                <a:spcPct val="100000"/>
              </a:lnSpc>
              <a:spcBef>
                <a:spcPts val="0"/>
              </a:spcBef>
              <a:spcAft>
                <a:spcPts val="0"/>
              </a:spcAft>
              <a:buClrTx/>
              <a:buSzTx/>
              <a:buFontTx/>
              <a:buAutoNum type="arabicParenBoth" startAt="2"/>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Classification of transactions: Classification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means </a:t>
            </a:r>
            <a:r>
              <a:rPr kumimoji="0" lang="en-US" sz="2400" b="0" i="0" u="none" strike="noStrike" kern="1200" cap="none" spc="-5" normalizeH="0" baseline="0" noProof="0" dirty="0">
                <a:ln>
                  <a:noFill/>
                </a:ln>
                <a:solidFill>
                  <a:srgbClr val="333333"/>
                </a:solidFill>
                <a:effectLst/>
                <a:uLnTx/>
                <a:uFillTx/>
                <a:latin typeface="Roboto"/>
                <a:ea typeface="+mn-ea"/>
                <a:cs typeface="Roboto"/>
              </a:rPr>
              <a:t>segregation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on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basis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nature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posting them in </a:t>
            </a:r>
            <a:r>
              <a:rPr kumimoji="0" lang="en-US" sz="2400" b="0" i="0" u="none" strike="noStrike" kern="1200" cap="none" spc="0" normalizeH="0" baseline="0" noProof="0" dirty="0">
                <a:ln>
                  <a:noFill/>
                </a:ln>
                <a:solidFill>
                  <a:srgbClr val="333333"/>
                </a:solidFill>
                <a:effectLst/>
                <a:uLnTx/>
                <a:uFillTx/>
                <a:latin typeface="Roboto"/>
                <a:ea typeface="+mn-ea"/>
                <a:cs typeface="Roboto"/>
              </a:rPr>
              <a:t>a format known as Ledger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066848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E209F01-905D-73EC-A39A-F0D38119230A}"/>
              </a:ext>
            </a:extLst>
          </p:cNvPr>
          <p:cNvSpPr txBox="1"/>
          <p:nvPr/>
        </p:nvSpPr>
        <p:spPr>
          <a:xfrm>
            <a:off x="477078" y="1536174"/>
            <a:ext cx="11181522" cy="2308324"/>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(4)Summarization: It includes preparation of Trial Balance and financial</a:t>
            </a:r>
            <a:r>
              <a:rPr kumimoji="0" lang="en-US" sz="2400" b="0" i="0" u="none" strike="noStrike" kern="1200" cap="none" spc="-3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statements.</a:t>
            </a:r>
          </a:p>
          <a:p>
            <a:pPr marL="12700" marR="389255" lvl="0" indent="0" algn="l" defTabSz="914400" rtl="0" eaLnBrk="1" fontAlgn="auto" latinLnBrk="0" hangingPunct="1">
              <a:lnSpc>
                <a:spcPct val="100000"/>
              </a:lnSpc>
              <a:spcBef>
                <a:spcPts val="0"/>
              </a:spcBef>
              <a:spcAft>
                <a:spcPts val="0"/>
              </a:spcAft>
              <a:buClrTx/>
              <a:buSzTx/>
              <a:buFontTx/>
              <a:buAutoNum type="arabicParenBoth" startAt="5"/>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Analysis </a:t>
            </a:r>
            <a:r>
              <a:rPr kumimoji="0" lang="en-US" sz="2400" b="0" i="0" u="none" strike="noStrike" kern="1200" cap="none" spc="0" normalizeH="0" baseline="0" noProof="0" dirty="0">
                <a:ln>
                  <a:noFill/>
                </a:ln>
                <a:solidFill>
                  <a:srgbClr val="333333"/>
                </a:solidFill>
                <a:effectLst/>
                <a:uLnTx/>
                <a:uFillTx/>
                <a:latin typeface="Roboto"/>
                <a:ea typeface="+mn-ea"/>
                <a:cs typeface="Roboto"/>
              </a:rPr>
              <a:t>&amp;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Interpretation: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includes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 </a:t>
            </a:r>
            <a:r>
              <a:rPr kumimoji="0" lang="en-US" sz="2400" b="0" i="0" u="none" strike="noStrike" kern="1200" cap="none" spc="-5" normalizeH="0" baseline="0" noProof="0" dirty="0">
                <a:ln>
                  <a:noFill/>
                </a:ln>
                <a:solidFill>
                  <a:srgbClr val="333333"/>
                </a:solidFill>
                <a:effectLst/>
                <a:uLnTx/>
                <a:uFillTx/>
                <a:latin typeface="Roboto"/>
                <a:ea typeface="+mn-ea"/>
                <a:cs typeface="Roboto"/>
              </a:rPr>
              <a:t>assessment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and making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some meaningful</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conclusions.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607695" lvl="0" indent="0" algn="l" defTabSz="914400" rtl="0" eaLnBrk="1" fontAlgn="auto" latinLnBrk="0" hangingPunct="1">
              <a:lnSpc>
                <a:spcPct val="100000"/>
              </a:lnSpc>
              <a:spcBef>
                <a:spcPts val="0"/>
              </a:spcBef>
              <a:spcAft>
                <a:spcPts val="0"/>
              </a:spcAft>
              <a:buClrTx/>
              <a:buSzTx/>
              <a:buFontTx/>
              <a:buAutoNum type="arabicParenBoth" startAt="5"/>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Communicating information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includes sharing the 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interprets results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a:t>
            </a:r>
            <a:r>
              <a:rPr kumimoji="0" lang="en-US" sz="2400" b="0" i="0" u="none" strike="noStrike" kern="1200" cap="none" spc="-3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statements.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3786503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EFB0A2A-DE89-2D48-7B68-F23D31D154DD}"/>
              </a:ext>
            </a:extLst>
          </p:cNvPr>
          <p:cNvSpPr txBox="1"/>
          <p:nvPr/>
        </p:nvSpPr>
        <p:spPr>
          <a:xfrm>
            <a:off x="3048828" y="2890391"/>
            <a:ext cx="6097656"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Bookkeeping, Accounting and Accountancy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3736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graphicFrame>
        <p:nvGraphicFramePr>
          <p:cNvPr id="3" name="object 4">
            <a:extLst>
              <a:ext uri="{FF2B5EF4-FFF2-40B4-BE49-F238E27FC236}">
                <a16:creationId xmlns:a16="http://schemas.microsoft.com/office/drawing/2014/main" id="{018BF56C-6A24-274B-632C-5332D3BD73AD}"/>
              </a:ext>
            </a:extLst>
          </p:cNvPr>
          <p:cNvGraphicFramePr>
            <a:graphicFrameLocks noGrp="1"/>
          </p:cNvGraphicFramePr>
          <p:nvPr>
            <p:extLst>
              <p:ext uri="{D42A27DB-BD31-4B8C-83A1-F6EECF244321}">
                <p14:modId xmlns:p14="http://schemas.microsoft.com/office/powerpoint/2010/main" val="1382892841"/>
              </p:ext>
            </p:extLst>
          </p:nvPr>
        </p:nvGraphicFramePr>
        <p:xfrm>
          <a:off x="99391" y="159026"/>
          <a:ext cx="11986591" cy="6490253"/>
        </p:xfrm>
        <a:graphic>
          <a:graphicData uri="http://schemas.openxmlformats.org/drawingml/2006/table">
            <a:tbl>
              <a:tblPr firstRow="1" bandRow="1"/>
              <a:tblGrid>
                <a:gridCol w="2317193">
                  <a:extLst>
                    <a:ext uri="{9D8B030D-6E8A-4147-A177-3AD203B41FA5}">
                      <a16:colId xmlns:a16="http://schemas.microsoft.com/office/drawing/2014/main" val="20000"/>
                    </a:ext>
                  </a:extLst>
                </a:gridCol>
                <a:gridCol w="9669398">
                  <a:extLst>
                    <a:ext uri="{9D8B030D-6E8A-4147-A177-3AD203B41FA5}">
                      <a16:colId xmlns:a16="http://schemas.microsoft.com/office/drawing/2014/main" val="20001"/>
                    </a:ext>
                  </a:extLst>
                </a:gridCol>
              </a:tblGrid>
              <a:tr h="670004">
                <a:tc grid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0"/>
                        </a:spcBef>
                      </a:pPr>
                      <a:r>
                        <a:rPr sz="2400" b="1" spc="-5" dirty="0">
                          <a:latin typeface="Carlito"/>
                          <a:cs typeface="Carlito"/>
                        </a:rPr>
                        <a:t>Define </a:t>
                      </a:r>
                      <a:r>
                        <a:rPr sz="2400" b="1" dirty="0">
                          <a:latin typeface="Carlito"/>
                          <a:cs typeface="Carlito"/>
                        </a:rPr>
                        <a:t>the </a:t>
                      </a:r>
                      <a:r>
                        <a:rPr sz="2400" b="1" spc="-10" dirty="0">
                          <a:latin typeface="Carlito"/>
                          <a:cs typeface="Carlito"/>
                        </a:rPr>
                        <a:t>term </a:t>
                      </a:r>
                      <a:r>
                        <a:rPr sz="2400" b="1" spc="-5" dirty="0">
                          <a:latin typeface="Carlito"/>
                          <a:cs typeface="Carlito"/>
                        </a:rPr>
                        <a:t>Bookkeeping, Accounting </a:t>
                      </a:r>
                      <a:r>
                        <a:rPr sz="2400" b="1" dirty="0">
                          <a:latin typeface="Carlito"/>
                          <a:cs typeface="Carlito"/>
                        </a:rPr>
                        <a:t>and</a:t>
                      </a:r>
                      <a:r>
                        <a:rPr sz="2400" b="1" spc="-105" dirty="0">
                          <a:latin typeface="Carlito"/>
                          <a:cs typeface="Carlito"/>
                        </a:rPr>
                        <a:t> </a:t>
                      </a:r>
                      <a:r>
                        <a:rPr sz="2400" b="1" spc="-15" dirty="0">
                          <a:latin typeface="Carlito"/>
                          <a:cs typeface="Carlito"/>
                        </a:rPr>
                        <a:t>Accountancy.</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hMerge="1">
                  <a:txBody>
                    <a:bodyPr/>
                    <a:lstStyle/>
                    <a:p>
                      <a:endParaRPr/>
                    </a:p>
                  </a:txBody>
                  <a:tcPr marL="0" marR="0" marT="0" marB="0"/>
                </a:tc>
                <a:extLst>
                  <a:ext uri="{0D108BD9-81ED-4DB2-BD59-A6C34878D82A}">
                    <a16:rowId xmlns:a16="http://schemas.microsoft.com/office/drawing/2014/main" val="10000"/>
                  </a:ext>
                </a:extLst>
              </a:tr>
              <a:tr h="190404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4"/>
                        </a:spcBef>
                      </a:pPr>
                      <a:r>
                        <a:rPr sz="2400" b="1" spc="-10" dirty="0">
                          <a:latin typeface="Carlito"/>
                          <a:cs typeface="Carlito"/>
                        </a:rPr>
                        <a:t>Bookkeeping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marR="167640">
                        <a:lnSpc>
                          <a:spcPct val="100000"/>
                        </a:lnSpc>
                        <a:spcBef>
                          <a:spcPts val="254"/>
                        </a:spcBef>
                      </a:pPr>
                      <a:r>
                        <a:rPr sz="2400" dirty="0">
                          <a:latin typeface="Carlito"/>
                          <a:cs typeface="Carlito"/>
                        </a:rPr>
                        <a:t>Book </a:t>
                      </a:r>
                      <a:r>
                        <a:rPr sz="2400" spc="-10" dirty="0">
                          <a:latin typeface="Carlito"/>
                          <a:cs typeface="Carlito"/>
                        </a:rPr>
                        <a:t>Keeping </a:t>
                      </a:r>
                      <a:r>
                        <a:rPr sz="2400" spc="-5" dirty="0">
                          <a:latin typeface="Carlito"/>
                          <a:cs typeface="Carlito"/>
                        </a:rPr>
                        <a:t>is </a:t>
                      </a:r>
                      <a:r>
                        <a:rPr sz="2400" dirty="0">
                          <a:latin typeface="Carlito"/>
                          <a:cs typeface="Carlito"/>
                        </a:rPr>
                        <a:t>a part </a:t>
                      </a:r>
                      <a:r>
                        <a:rPr sz="2400" spc="-5" dirty="0">
                          <a:latin typeface="Carlito"/>
                          <a:cs typeface="Carlito"/>
                        </a:rPr>
                        <a:t>of </a:t>
                      </a:r>
                      <a:r>
                        <a:rPr sz="2400" spc="-10" dirty="0">
                          <a:latin typeface="Carlito"/>
                          <a:cs typeface="Carlito"/>
                        </a:rPr>
                        <a:t>Accounting </a:t>
                      </a:r>
                      <a:r>
                        <a:rPr sz="2400" dirty="0">
                          <a:latin typeface="Carlito"/>
                          <a:cs typeface="Carlito"/>
                        </a:rPr>
                        <a:t>and </a:t>
                      </a:r>
                      <a:r>
                        <a:rPr sz="2400" spc="-5" dirty="0">
                          <a:latin typeface="Carlito"/>
                          <a:cs typeface="Carlito"/>
                        </a:rPr>
                        <a:t>it is </a:t>
                      </a:r>
                      <a:r>
                        <a:rPr sz="2400" dirty="0">
                          <a:latin typeface="Carlito"/>
                          <a:cs typeface="Carlito"/>
                        </a:rPr>
                        <a:t>the </a:t>
                      </a:r>
                      <a:r>
                        <a:rPr sz="2400" spc="-10" dirty="0">
                          <a:latin typeface="Carlito"/>
                          <a:cs typeface="Carlito"/>
                        </a:rPr>
                        <a:t>process </a:t>
                      </a:r>
                      <a:r>
                        <a:rPr sz="2400" spc="-5" dirty="0">
                          <a:latin typeface="Carlito"/>
                          <a:cs typeface="Carlito"/>
                        </a:rPr>
                        <a:t>of  identifying, </a:t>
                      </a:r>
                      <a:r>
                        <a:rPr sz="2400" dirty="0">
                          <a:latin typeface="Carlito"/>
                          <a:cs typeface="Carlito"/>
                        </a:rPr>
                        <a:t>measuring, </a:t>
                      </a:r>
                      <a:r>
                        <a:rPr sz="2400" spc="-15" dirty="0">
                          <a:latin typeface="Carlito"/>
                          <a:cs typeface="Carlito"/>
                        </a:rPr>
                        <a:t>recording </a:t>
                      </a:r>
                      <a:r>
                        <a:rPr sz="2400" dirty="0">
                          <a:latin typeface="Carlito"/>
                          <a:cs typeface="Carlito"/>
                        </a:rPr>
                        <a:t>and </a:t>
                      </a:r>
                      <a:r>
                        <a:rPr sz="2400" spc="-5" dirty="0">
                          <a:latin typeface="Carlito"/>
                          <a:cs typeface="Carlito"/>
                        </a:rPr>
                        <a:t>classifying </a:t>
                      </a:r>
                      <a:r>
                        <a:rPr sz="2400" dirty="0">
                          <a:latin typeface="Carlito"/>
                          <a:cs typeface="Carlito"/>
                        </a:rPr>
                        <a:t>the </a:t>
                      </a:r>
                      <a:r>
                        <a:rPr sz="2400" spc="-5" dirty="0">
                          <a:latin typeface="Carlito"/>
                          <a:cs typeface="Carlito"/>
                        </a:rPr>
                        <a:t>financial  transactions.</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1"/>
                  </a:ext>
                </a:extLst>
              </a:tr>
              <a:tr h="25194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0"/>
                        </a:spcBef>
                      </a:pPr>
                      <a:r>
                        <a:rPr sz="2400" b="1" spc="-5" dirty="0">
                          <a:latin typeface="Carlito"/>
                          <a:cs typeface="Carlito"/>
                        </a:rPr>
                        <a:t>Accounting</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marR="153035">
                        <a:lnSpc>
                          <a:spcPct val="100000"/>
                        </a:lnSpc>
                        <a:spcBef>
                          <a:spcPts val="250"/>
                        </a:spcBef>
                      </a:pPr>
                      <a:r>
                        <a:rPr sz="2400" spc="-10" dirty="0">
                          <a:latin typeface="Carlito"/>
                          <a:cs typeface="Carlito"/>
                        </a:rPr>
                        <a:t>Accounting </a:t>
                      </a:r>
                      <a:r>
                        <a:rPr sz="2400" spc="-5" dirty="0">
                          <a:latin typeface="Carlito"/>
                          <a:cs typeface="Carlito"/>
                        </a:rPr>
                        <a:t>is </a:t>
                      </a:r>
                      <a:r>
                        <a:rPr sz="2400" dirty="0">
                          <a:latin typeface="Carlito"/>
                          <a:cs typeface="Carlito"/>
                        </a:rPr>
                        <a:t>a </a:t>
                      </a:r>
                      <a:r>
                        <a:rPr sz="2400" spc="-5" dirty="0">
                          <a:latin typeface="Carlito"/>
                          <a:cs typeface="Carlito"/>
                        </a:rPr>
                        <a:t>wider </a:t>
                      </a:r>
                      <a:r>
                        <a:rPr sz="2400" spc="-10" dirty="0">
                          <a:latin typeface="Carlito"/>
                          <a:cs typeface="Carlito"/>
                        </a:rPr>
                        <a:t>concept </a:t>
                      </a:r>
                      <a:r>
                        <a:rPr sz="2400" dirty="0">
                          <a:latin typeface="Carlito"/>
                          <a:cs typeface="Carlito"/>
                        </a:rPr>
                        <a:t>and </a:t>
                      </a:r>
                      <a:r>
                        <a:rPr sz="2400" spc="-20" dirty="0">
                          <a:latin typeface="Carlito"/>
                          <a:cs typeface="Carlito"/>
                        </a:rPr>
                        <a:t>actually, </a:t>
                      </a:r>
                      <a:r>
                        <a:rPr sz="2400" spc="-5" dirty="0">
                          <a:latin typeface="Carlito"/>
                          <a:cs typeface="Carlito"/>
                        </a:rPr>
                        <a:t>it begins where  </a:t>
                      </a:r>
                      <a:r>
                        <a:rPr sz="2400" dirty="0">
                          <a:latin typeface="Carlito"/>
                          <a:cs typeface="Carlito"/>
                        </a:rPr>
                        <a:t>Book </a:t>
                      </a:r>
                      <a:r>
                        <a:rPr sz="2400" spc="-10" dirty="0">
                          <a:latin typeface="Carlito"/>
                          <a:cs typeface="Carlito"/>
                        </a:rPr>
                        <a:t>Keeping </a:t>
                      </a:r>
                      <a:r>
                        <a:rPr sz="2400" dirty="0">
                          <a:latin typeface="Carlito"/>
                          <a:cs typeface="Carlito"/>
                        </a:rPr>
                        <a:t>ends. It </a:t>
                      </a:r>
                      <a:r>
                        <a:rPr sz="2400" spc="-5" dirty="0">
                          <a:latin typeface="Carlito"/>
                          <a:cs typeface="Carlito"/>
                        </a:rPr>
                        <a:t>includes </a:t>
                      </a:r>
                      <a:r>
                        <a:rPr sz="2400" dirty="0">
                          <a:latin typeface="Carlito"/>
                          <a:cs typeface="Carlito"/>
                        </a:rPr>
                        <a:t>summarizing, </a:t>
                      </a:r>
                      <a:r>
                        <a:rPr sz="2400" spc="-10" dirty="0">
                          <a:latin typeface="Carlito"/>
                          <a:cs typeface="Carlito"/>
                        </a:rPr>
                        <a:t>interpreting </a:t>
                      </a:r>
                      <a:r>
                        <a:rPr sz="2400" dirty="0">
                          <a:latin typeface="Carlito"/>
                          <a:cs typeface="Carlito"/>
                        </a:rPr>
                        <a:t>and  </a:t>
                      </a:r>
                      <a:r>
                        <a:rPr sz="2400" spc="-10" dirty="0">
                          <a:latin typeface="Carlito"/>
                          <a:cs typeface="Carlito"/>
                        </a:rPr>
                        <a:t>communicating </a:t>
                      </a:r>
                      <a:r>
                        <a:rPr sz="2400" dirty="0">
                          <a:latin typeface="Carlito"/>
                          <a:cs typeface="Carlito"/>
                        </a:rPr>
                        <a:t>the </a:t>
                      </a:r>
                      <a:r>
                        <a:rPr sz="2400" spc="-5" dirty="0">
                          <a:latin typeface="Carlito"/>
                          <a:cs typeface="Carlito"/>
                        </a:rPr>
                        <a:t>financial </a:t>
                      </a:r>
                      <a:r>
                        <a:rPr sz="2400" spc="-15" dirty="0">
                          <a:latin typeface="Carlito"/>
                          <a:cs typeface="Carlito"/>
                        </a:rPr>
                        <a:t>data </a:t>
                      </a:r>
                      <a:r>
                        <a:rPr sz="2400" spc="-10" dirty="0">
                          <a:latin typeface="Carlito"/>
                          <a:cs typeface="Carlito"/>
                        </a:rPr>
                        <a:t>to </a:t>
                      </a:r>
                      <a:r>
                        <a:rPr sz="2400" dirty="0">
                          <a:latin typeface="Carlito"/>
                          <a:cs typeface="Carlito"/>
                        </a:rPr>
                        <a:t>the </a:t>
                      </a:r>
                      <a:r>
                        <a:rPr sz="2400" spc="-10" dirty="0">
                          <a:latin typeface="Carlito"/>
                          <a:cs typeface="Carlito"/>
                        </a:rPr>
                        <a:t>users </a:t>
                      </a:r>
                      <a:r>
                        <a:rPr sz="2400" spc="-5" dirty="0">
                          <a:latin typeface="Carlito"/>
                          <a:cs typeface="Carlito"/>
                        </a:rPr>
                        <a:t>of financial  </a:t>
                      </a:r>
                      <a:r>
                        <a:rPr sz="2400" spc="-10" dirty="0">
                          <a:latin typeface="Carlito"/>
                          <a:cs typeface="Carlito"/>
                        </a:rPr>
                        <a:t>statements.</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139673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a:lnSpc>
                          <a:spcPct val="100000"/>
                        </a:lnSpc>
                        <a:spcBef>
                          <a:spcPts val="254"/>
                        </a:spcBef>
                      </a:pPr>
                      <a:r>
                        <a:rPr sz="2400" b="1" spc="-5" dirty="0">
                          <a:latin typeface="Carlito"/>
                          <a:cs typeface="Carlito"/>
                        </a:rPr>
                        <a:t>Accountancy</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42545" marR="169545">
                        <a:lnSpc>
                          <a:spcPct val="100000"/>
                        </a:lnSpc>
                        <a:spcBef>
                          <a:spcPts val="254"/>
                        </a:spcBef>
                      </a:pPr>
                      <a:r>
                        <a:rPr sz="2400" spc="-10" dirty="0">
                          <a:latin typeface="Carlito"/>
                          <a:cs typeface="Carlito"/>
                        </a:rPr>
                        <a:t>Accountancy </a:t>
                      </a:r>
                      <a:r>
                        <a:rPr sz="2400" spc="-25" dirty="0">
                          <a:latin typeface="Carlito"/>
                          <a:cs typeface="Carlito"/>
                        </a:rPr>
                        <a:t>refers </a:t>
                      </a:r>
                      <a:r>
                        <a:rPr sz="2400" spc="-10" dirty="0">
                          <a:latin typeface="Carlito"/>
                          <a:cs typeface="Carlito"/>
                        </a:rPr>
                        <a:t>to </a:t>
                      </a:r>
                      <a:r>
                        <a:rPr sz="2400" spc="-15" dirty="0">
                          <a:latin typeface="Carlito"/>
                          <a:cs typeface="Carlito"/>
                        </a:rPr>
                        <a:t>systematic </a:t>
                      </a:r>
                      <a:r>
                        <a:rPr sz="2400" spc="-5" dirty="0">
                          <a:latin typeface="Carlito"/>
                          <a:cs typeface="Carlito"/>
                        </a:rPr>
                        <a:t>knowledge of </a:t>
                      </a:r>
                      <a:r>
                        <a:rPr sz="2400" dirty="0">
                          <a:latin typeface="Carlito"/>
                          <a:cs typeface="Carlito"/>
                        </a:rPr>
                        <a:t>the </a:t>
                      </a:r>
                      <a:r>
                        <a:rPr sz="2400" spc="-10" dirty="0">
                          <a:latin typeface="Carlito"/>
                          <a:cs typeface="Carlito"/>
                        </a:rPr>
                        <a:t>principles  </a:t>
                      </a:r>
                      <a:r>
                        <a:rPr sz="2400" dirty="0">
                          <a:latin typeface="Carlito"/>
                          <a:cs typeface="Carlito"/>
                        </a:rPr>
                        <a:t>and the </a:t>
                      </a:r>
                      <a:r>
                        <a:rPr sz="2400" spc="-5" dirty="0">
                          <a:latin typeface="Carlito"/>
                          <a:cs typeface="Carlito"/>
                        </a:rPr>
                        <a:t>techniques which </a:t>
                      </a:r>
                      <a:r>
                        <a:rPr sz="2400" spc="-10" dirty="0">
                          <a:latin typeface="Carlito"/>
                          <a:cs typeface="Carlito"/>
                        </a:rPr>
                        <a:t>are </a:t>
                      </a:r>
                      <a:r>
                        <a:rPr sz="2400" spc="-5" dirty="0">
                          <a:latin typeface="Carlito"/>
                          <a:cs typeface="Carlito"/>
                        </a:rPr>
                        <a:t>applied in</a:t>
                      </a:r>
                      <a:r>
                        <a:rPr sz="2400" spc="125" dirty="0">
                          <a:latin typeface="Carlito"/>
                          <a:cs typeface="Carlito"/>
                        </a:rPr>
                        <a:t> </a:t>
                      </a:r>
                      <a:r>
                        <a:rPr sz="2400" spc="-10" dirty="0">
                          <a:latin typeface="Carlito"/>
                          <a:cs typeface="Carlito"/>
                        </a:rPr>
                        <a:t>Accounting.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682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F5794A3-65E9-C1A4-C725-8E465A525F8B}"/>
              </a:ext>
            </a:extLst>
          </p:cNvPr>
          <p:cNvSpPr txBox="1"/>
          <p:nvPr/>
        </p:nvSpPr>
        <p:spPr>
          <a:xfrm>
            <a:off x="3048828" y="2765998"/>
            <a:ext cx="6097656" cy="1326004"/>
          </a:xfrm>
          <a:prstGeom prst="rect">
            <a:avLst/>
          </a:prstGeom>
          <a:noFill/>
        </p:spPr>
        <p:txBody>
          <a:bodyPr wrap="square">
            <a:spAutoFit/>
          </a:bodyPr>
          <a:lstStyle/>
          <a:p>
            <a:pPr marL="12700" marR="5080" lvl="0" indent="0" algn="ctr" defTabSz="914400" rtl="0" eaLnBrk="1" fontAlgn="auto" latinLnBrk="0" hangingPunct="1">
              <a:lnSpc>
                <a:spcPct val="150000"/>
              </a:lnSpc>
              <a:spcBef>
                <a:spcPts val="105"/>
              </a:spcBef>
              <a:spcAft>
                <a:spcPts val="0"/>
              </a:spcAft>
              <a:buClrTx/>
              <a:buSzTx/>
              <a:buFontTx/>
              <a:buNone/>
              <a:tabLst/>
              <a:defRPr/>
            </a:pPr>
            <a:r>
              <a:rPr kumimoji="0" lang="en-US" sz="2800" b="1" i="0" u="none" strike="noStrike" kern="1200" cap="none" spc="0" normalizeH="0" baseline="0" noProof="0" dirty="0">
                <a:ln>
                  <a:noFill/>
                </a:ln>
                <a:solidFill>
                  <a:srgbClr val="813587"/>
                </a:solidFill>
                <a:effectLst/>
                <a:uLnTx/>
                <a:uFillTx/>
                <a:latin typeface="Roboto"/>
                <a:ea typeface="+mn-ea"/>
                <a:cs typeface="Roboto"/>
              </a:rPr>
              <a:t>What </a:t>
            </a:r>
            <a:r>
              <a:rPr kumimoji="0" lang="en-US" sz="2800" b="1" i="0" u="none" strike="noStrike" kern="1200" cap="none" spc="-5" normalizeH="0" baseline="0" noProof="0" dirty="0">
                <a:ln>
                  <a:noFill/>
                </a:ln>
                <a:solidFill>
                  <a:srgbClr val="813587"/>
                </a:solidFill>
                <a:effectLst/>
                <a:uLnTx/>
                <a:uFillTx/>
                <a:latin typeface="Roboto"/>
                <a:ea typeface="+mn-ea"/>
                <a:cs typeface="Roboto"/>
              </a:rPr>
              <a:t>is the </a:t>
            </a:r>
            <a:r>
              <a:rPr kumimoji="0" lang="en-US" sz="2800" b="1" i="0" u="none" strike="noStrike" kern="1200" cap="none" spc="0" normalizeH="0" baseline="0" noProof="0" dirty="0">
                <a:ln>
                  <a:noFill/>
                </a:ln>
                <a:solidFill>
                  <a:srgbClr val="813587"/>
                </a:solidFill>
                <a:effectLst/>
                <a:uLnTx/>
                <a:uFillTx/>
                <a:latin typeface="Roboto"/>
                <a:ea typeface="+mn-ea"/>
                <a:cs typeface="Roboto"/>
              </a:rPr>
              <a:t>Difference</a:t>
            </a:r>
            <a:r>
              <a:rPr kumimoji="0" lang="en-US" sz="2800" b="1" i="0" u="none" strike="noStrike" kern="1200" cap="none" spc="-95" normalizeH="0" baseline="0" noProof="0" dirty="0">
                <a:ln>
                  <a:noFill/>
                </a:ln>
                <a:solidFill>
                  <a:srgbClr val="813587"/>
                </a:solidFill>
                <a:effectLst/>
                <a:uLnTx/>
                <a:uFillTx/>
                <a:latin typeface="Roboto"/>
                <a:ea typeface="+mn-ea"/>
                <a:cs typeface="Roboto"/>
              </a:rPr>
              <a:t> </a:t>
            </a:r>
            <a:r>
              <a:rPr kumimoji="0" lang="en-US" sz="2800" b="1" i="0" u="none" strike="noStrike" kern="1200" cap="none" spc="-5" normalizeH="0" baseline="0" noProof="0" dirty="0">
                <a:ln>
                  <a:noFill/>
                </a:ln>
                <a:solidFill>
                  <a:srgbClr val="813587"/>
                </a:solidFill>
                <a:effectLst/>
                <a:uLnTx/>
                <a:uFillTx/>
                <a:latin typeface="Roboto"/>
                <a:ea typeface="+mn-ea"/>
                <a:cs typeface="Roboto"/>
              </a:rPr>
              <a:t>Between  </a:t>
            </a:r>
          </a:p>
          <a:p>
            <a:pPr marL="12700" marR="5080" lvl="0" indent="0" algn="ctr" defTabSz="914400" rtl="0" eaLnBrk="1" fontAlgn="auto" latinLnBrk="0" hangingPunct="1">
              <a:lnSpc>
                <a:spcPct val="150000"/>
              </a:lnSpc>
              <a:spcBef>
                <a:spcPts val="105"/>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Bookkeeping and</a:t>
            </a:r>
            <a:r>
              <a:rPr kumimoji="0" lang="en-US" sz="2800" b="1" i="0" u="none" strike="noStrike" kern="1200" cap="none" spc="-45" normalizeH="0" baseline="0" noProof="0" dirty="0">
                <a:ln>
                  <a:noFill/>
                </a:ln>
                <a:solidFill>
                  <a:srgbClr val="813587"/>
                </a:solidFill>
                <a:effectLst/>
                <a:uLnTx/>
                <a:uFillTx/>
                <a:latin typeface="Roboto"/>
                <a:ea typeface="+mn-ea"/>
                <a:cs typeface="Roboto"/>
              </a:rPr>
              <a:t> </a:t>
            </a:r>
            <a:r>
              <a:rPr kumimoji="0" lang="en-US" sz="2800" b="1" i="0" u="none" strike="noStrike" kern="1200" cap="none" spc="0" normalizeH="0" baseline="0" noProof="0" dirty="0">
                <a:ln>
                  <a:noFill/>
                </a:ln>
                <a:solidFill>
                  <a:srgbClr val="813587"/>
                </a:solidFill>
                <a:effectLst/>
                <a:uLnTx/>
                <a:uFillTx/>
                <a:latin typeface="Roboto"/>
                <a:ea typeface="+mn-ea"/>
                <a:cs typeface="Roboto"/>
              </a:rPr>
              <a:t>Accounting?</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12047934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table">
            <a:extLst>
              <a:ext uri="{FF2B5EF4-FFF2-40B4-BE49-F238E27FC236}">
                <a16:creationId xmlns:a16="http://schemas.microsoft.com/office/drawing/2014/main" id="{C7EF9161-E733-3348-0FB2-DDE5C7FBB442}"/>
              </a:ext>
            </a:extLst>
          </p:cNvPr>
          <p:cNvPicPr>
            <a:picLocks noChangeAspect="1"/>
          </p:cNvPicPr>
          <p:nvPr/>
        </p:nvPicPr>
        <p:blipFill>
          <a:blip r:embed="rId4"/>
          <a:stretch>
            <a:fillRect/>
          </a:stretch>
        </p:blipFill>
        <p:spPr>
          <a:xfrm>
            <a:off x="85725" y="17563"/>
            <a:ext cx="12020550" cy="6822874"/>
          </a:xfrm>
          <a:prstGeom prst="rect">
            <a:avLst/>
          </a:prstGeom>
          <a:pattFill prst="pct5">
            <a:fgClr>
              <a:schemeClr val="bg1"/>
            </a:fgClr>
            <a:bgClr>
              <a:schemeClr val="bg1"/>
            </a:bgClr>
          </a:pattFill>
        </p:spPr>
      </p:pic>
    </p:spTree>
    <p:extLst>
      <p:ext uri="{BB962C8B-B14F-4D97-AF65-F5344CB8AC3E}">
        <p14:creationId xmlns:p14="http://schemas.microsoft.com/office/powerpoint/2010/main" val="3759764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60D35B6-3D79-5490-4553-5117A731D87B}"/>
              </a:ext>
            </a:extLst>
          </p:cNvPr>
          <p:cNvSpPr txBox="1"/>
          <p:nvPr/>
        </p:nvSpPr>
        <p:spPr>
          <a:xfrm>
            <a:off x="3048828" y="2890391"/>
            <a:ext cx="6097656" cy="1077218"/>
          </a:xfrm>
          <a:prstGeom prst="rect">
            <a:avLst/>
          </a:prstGeom>
          <a:noFill/>
        </p:spPr>
        <p:txBody>
          <a:bodyPr wrap="square">
            <a:spAutoFit/>
          </a:bodyP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n-US" sz="3200" b="1" i="0" u="none" strike="noStrike" kern="1200" cap="none" spc="0" normalizeH="0" baseline="0" noProof="0" dirty="0">
                <a:ln>
                  <a:noFill/>
                </a:ln>
                <a:solidFill>
                  <a:srgbClr val="813587"/>
                </a:solidFill>
                <a:effectLst/>
                <a:uLnTx/>
                <a:uFillTx/>
                <a:latin typeface="Roboto"/>
                <a:ea typeface="+mn-ea"/>
                <a:cs typeface="Roboto"/>
              </a:rPr>
              <a:t>What </a:t>
            </a:r>
            <a:r>
              <a:rPr kumimoji="0" lang="en-US" sz="3200" b="1" i="0" u="none" strike="noStrike" kern="1200" cap="none" spc="-5" normalizeH="0" baseline="0" noProof="0" dirty="0">
                <a:ln>
                  <a:noFill/>
                </a:ln>
                <a:solidFill>
                  <a:srgbClr val="813587"/>
                </a:solidFill>
                <a:effectLst/>
                <a:uLnTx/>
                <a:uFillTx/>
                <a:latin typeface="Roboto"/>
                <a:ea typeface="+mn-ea"/>
                <a:cs typeface="Roboto"/>
              </a:rPr>
              <a:t>are the Advantages </a:t>
            </a:r>
            <a:r>
              <a:rPr kumimoji="0" lang="en-US" sz="3200" b="1" i="0" u="none" strike="noStrike" kern="1200" cap="none" spc="0" normalizeH="0" baseline="0" noProof="0" dirty="0">
                <a:ln>
                  <a:noFill/>
                </a:ln>
                <a:solidFill>
                  <a:srgbClr val="813587"/>
                </a:solidFill>
                <a:effectLst/>
                <a:uLnTx/>
                <a:uFillTx/>
                <a:latin typeface="Roboto"/>
                <a:ea typeface="+mn-ea"/>
                <a:cs typeface="Roboto"/>
              </a:rPr>
              <a:t>of</a:t>
            </a:r>
            <a:r>
              <a:rPr kumimoji="0" lang="en-US" sz="3200" b="1" i="0" u="none" strike="noStrike" kern="1200" cap="none" spc="-20" normalizeH="0" baseline="0" noProof="0" dirty="0">
                <a:ln>
                  <a:noFill/>
                </a:ln>
                <a:solidFill>
                  <a:srgbClr val="813587"/>
                </a:solidFill>
                <a:effectLst/>
                <a:uLnTx/>
                <a:uFillTx/>
                <a:latin typeface="Roboto"/>
                <a:ea typeface="+mn-ea"/>
                <a:cs typeface="Roboto"/>
              </a:rPr>
              <a:t> </a:t>
            </a:r>
            <a:r>
              <a:rPr kumimoji="0" lang="en-US" sz="3200" b="1" i="0" u="none" strike="noStrike" kern="1200" cap="none" spc="0" normalizeH="0" baseline="0" noProof="0" dirty="0">
                <a:ln>
                  <a:noFill/>
                </a:ln>
                <a:solidFill>
                  <a:srgbClr val="813587"/>
                </a:solidFill>
                <a:effectLst/>
                <a:uLnTx/>
                <a:uFillTx/>
                <a:latin typeface="Roboto"/>
                <a:ea typeface="+mn-ea"/>
                <a:cs typeface="Roboto"/>
              </a:rPr>
              <a:t>Accounting?</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31185662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ED3011C-4567-063D-3BB0-1B42F6219533}"/>
              </a:ext>
            </a:extLst>
          </p:cNvPr>
          <p:cNvSpPr txBox="1"/>
          <p:nvPr/>
        </p:nvSpPr>
        <p:spPr>
          <a:xfrm>
            <a:off x="1033670" y="357809"/>
            <a:ext cx="10674626" cy="6001643"/>
          </a:xfrm>
          <a:prstGeom prst="rect">
            <a:avLst/>
          </a:prstGeom>
          <a:noFill/>
        </p:spPr>
        <p:txBody>
          <a:bodyPr wrap="square">
            <a:spAutoFit/>
          </a:bodyPr>
          <a:lstStyle/>
          <a:p>
            <a:pPr marL="12700" marR="0" lvl="0" indent="0" algn="just" defTabSz="914400" rtl="0" eaLnBrk="1" fontAlgn="auto" latinLnBrk="0" hangingPunct="1">
              <a:lnSpc>
                <a:spcPct val="100000"/>
              </a:lnSpc>
              <a:spcBef>
                <a:spcPts val="100"/>
              </a:spcBef>
              <a:spcAft>
                <a:spcPts val="0"/>
              </a:spcAft>
              <a:buClrTx/>
              <a:buSzTx/>
              <a:buFontTx/>
              <a:buNone/>
              <a:tabLst/>
              <a:defRPr/>
            </a:pPr>
            <a:r>
              <a:rPr kumimoji="0" lang="en-US" sz="2400" b="1" i="0" u="sng" strike="noStrike" kern="1200" cap="none" spc="0" normalizeH="0" baseline="0" noProof="0" dirty="0">
                <a:ln>
                  <a:noFill/>
                </a:ln>
                <a:solidFill>
                  <a:srgbClr val="333333"/>
                </a:solidFill>
                <a:effectLst/>
                <a:uLnTx/>
                <a:uFillTx/>
                <a:latin typeface="Roboto"/>
                <a:ea typeface="+mn-ea"/>
                <a:cs typeface="Roboto"/>
              </a:rPr>
              <a:t>The </a:t>
            </a:r>
            <a:r>
              <a:rPr kumimoji="0" lang="en-US" sz="2400" b="1" i="0" u="sng" strike="noStrike" kern="1200" cap="none" spc="-5" normalizeH="0" baseline="0" noProof="0" dirty="0">
                <a:ln>
                  <a:noFill/>
                </a:ln>
                <a:solidFill>
                  <a:srgbClr val="333333"/>
                </a:solidFill>
                <a:effectLst/>
                <a:uLnTx/>
                <a:uFillTx/>
                <a:latin typeface="Roboto"/>
                <a:ea typeface="+mn-ea"/>
                <a:cs typeface="Roboto"/>
              </a:rPr>
              <a:t>following </a:t>
            </a:r>
            <a:r>
              <a:rPr kumimoji="0" lang="en-US" sz="2400" b="1" i="0" u="sng" strike="noStrike" kern="1200" cap="none" spc="0" normalizeH="0" baseline="0" noProof="0" dirty="0">
                <a:ln>
                  <a:noFill/>
                </a:ln>
                <a:solidFill>
                  <a:srgbClr val="333333"/>
                </a:solidFill>
                <a:effectLst/>
                <a:uLnTx/>
                <a:uFillTx/>
                <a:latin typeface="Roboto"/>
                <a:ea typeface="+mn-ea"/>
                <a:cs typeface="Roboto"/>
              </a:rPr>
              <a:t>are </a:t>
            </a:r>
            <a:r>
              <a:rPr kumimoji="0" lang="en-US" sz="2400" b="1" i="0" u="sng" strike="noStrike" kern="1200" cap="none" spc="-5" normalizeH="0" baseline="0" noProof="0" dirty="0">
                <a:ln>
                  <a:noFill/>
                </a:ln>
                <a:solidFill>
                  <a:srgbClr val="333333"/>
                </a:solidFill>
                <a:effectLst/>
                <a:uLnTx/>
                <a:uFillTx/>
                <a:latin typeface="Roboto"/>
                <a:ea typeface="+mn-ea"/>
                <a:cs typeface="Roboto"/>
              </a:rPr>
              <a:t>the </a:t>
            </a:r>
            <a:r>
              <a:rPr kumimoji="0" lang="en-US" sz="2400" b="1" i="0" u="sng" strike="noStrike" kern="1200" cap="none" spc="0" normalizeH="0" baseline="0" noProof="0" dirty="0">
                <a:ln>
                  <a:noFill/>
                </a:ln>
                <a:solidFill>
                  <a:srgbClr val="333333"/>
                </a:solidFill>
                <a:effectLst/>
                <a:uLnTx/>
                <a:uFillTx/>
                <a:latin typeface="Roboto"/>
                <a:ea typeface="+mn-ea"/>
                <a:cs typeface="Roboto"/>
              </a:rPr>
              <a:t>main advantages of</a:t>
            </a:r>
            <a:r>
              <a:rPr kumimoji="0" lang="en-US" sz="2400" b="1" i="0" u="sng" strike="noStrike" kern="1200" cap="none" spc="-80" normalizeH="0" baseline="0" noProof="0" dirty="0">
                <a:ln>
                  <a:noFill/>
                </a:ln>
                <a:solidFill>
                  <a:srgbClr val="333333"/>
                </a:solidFill>
                <a:effectLst/>
                <a:uLnTx/>
                <a:uFillTx/>
                <a:latin typeface="Roboto"/>
                <a:ea typeface="+mn-ea"/>
                <a:cs typeface="Roboto"/>
              </a:rPr>
              <a:t> </a:t>
            </a:r>
            <a:r>
              <a:rPr kumimoji="0" lang="en-US" sz="2400" b="1" i="0" u="sng" strike="noStrike" kern="1200" cap="none" spc="-5" normalizeH="0" baseline="0" noProof="0" dirty="0">
                <a:ln>
                  <a:noFill/>
                </a:ln>
                <a:solidFill>
                  <a:srgbClr val="333333"/>
                </a:solidFill>
                <a:effectLst/>
                <a:uLnTx/>
                <a:uFillTx/>
                <a:latin typeface="Roboto"/>
                <a:ea typeface="+mn-ea"/>
                <a:cs typeface="Roboto"/>
              </a:rPr>
              <a:t>accounting:</a:t>
            </a:r>
          </a:p>
          <a:p>
            <a:pPr marL="1270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1. Provide information </a:t>
            </a:r>
            <a:r>
              <a:rPr kumimoji="0" lang="en-US" sz="2400" b="1" i="0" u="none" strike="noStrike" kern="1200" cap="none" spc="-10" normalizeH="0" baseline="0" noProof="0" dirty="0">
                <a:ln>
                  <a:noFill/>
                </a:ln>
                <a:solidFill>
                  <a:srgbClr val="333333"/>
                </a:solidFill>
                <a:effectLst/>
                <a:uLnTx/>
                <a:uFillTx/>
                <a:latin typeface="Roboto"/>
                <a:ea typeface="+mn-ea"/>
                <a:cs typeface="Roboto"/>
              </a:rPr>
              <a:t>about </a:t>
            </a:r>
            <a:r>
              <a:rPr kumimoji="0" lang="en-US" sz="2400" b="1" i="0" u="none" strike="noStrike" kern="1200" cap="none" spc="-5" normalizeH="0" baseline="0" noProof="0" dirty="0">
                <a:ln>
                  <a:noFill/>
                </a:ln>
                <a:solidFill>
                  <a:srgbClr val="333333"/>
                </a:solidFill>
                <a:effectLst/>
                <a:uLnTx/>
                <a:uFillTx/>
                <a:latin typeface="Roboto"/>
                <a:ea typeface="+mn-ea"/>
                <a:cs typeface="Roboto"/>
              </a:rPr>
              <a:t>financial</a:t>
            </a:r>
            <a:r>
              <a:rPr kumimoji="0" lang="en-US" sz="2400" b="1" i="0" u="none" strike="noStrike" kern="1200" cap="none" spc="3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performance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factual </a:t>
            </a:r>
            <a:r>
              <a:rPr kumimoji="0" lang="en-US" sz="2400" b="0" i="0" u="none" strike="noStrike" kern="1200" cap="none" spc="-5" normalizeH="0" baseline="0" noProof="0" dirty="0">
                <a:ln>
                  <a:noFill/>
                </a:ln>
                <a:solidFill>
                  <a:srgbClr val="333333"/>
                </a:solidFill>
                <a:effectLst/>
                <a:uLnTx/>
                <a:uFillTx/>
                <a:latin typeface="Roboto"/>
                <a:ea typeface="+mn-ea"/>
                <a:cs typeface="Roboto"/>
              </a:rPr>
              <a:t>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about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performance during a  </a:t>
            </a:r>
            <a:r>
              <a:rPr kumimoji="0" lang="en-US" sz="2400" b="0" i="0" u="none" strike="noStrike" kern="1200" cap="none" spc="-5" normalizeH="0" baseline="0" noProof="0" dirty="0">
                <a:ln>
                  <a:noFill/>
                </a:ln>
                <a:solidFill>
                  <a:srgbClr val="333333"/>
                </a:solidFill>
                <a:effectLst/>
                <a:uLnTx/>
                <a:uFillTx/>
                <a:latin typeface="Roboto"/>
                <a:ea typeface="+mn-ea"/>
                <a:cs typeface="Roboto"/>
              </a:rPr>
              <a:t>given </a:t>
            </a:r>
            <a:r>
              <a:rPr kumimoji="0" lang="en-US" sz="2400" b="0" i="0" u="none" strike="noStrike" kern="1200" cap="none" spc="0" normalizeH="0" baseline="0" noProof="0" dirty="0">
                <a:ln>
                  <a:noFill/>
                </a:ln>
                <a:solidFill>
                  <a:srgbClr val="333333"/>
                </a:solidFill>
                <a:effectLst/>
                <a:uLnTx/>
                <a:uFillTx/>
                <a:latin typeface="Roboto"/>
                <a:ea typeface="+mn-ea"/>
                <a:cs typeface="Roboto"/>
              </a:rPr>
              <a:t>period of</a:t>
            </a:r>
            <a:r>
              <a:rPr kumimoji="0" lang="en-US" sz="2400" b="0" i="0" u="none" strike="noStrike" kern="1200" cap="none" spc="-5" normalizeH="0" baseline="0" noProof="0" dirty="0">
                <a:ln>
                  <a:noFill/>
                </a:ln>
                <a:solidFill>
                  <a:srgbClr val="333333"/>
                </a:solidFill>
                <a:effectLst/>
                <a:uLnTx/>
                <a:uFillTx/>
                <a:latin typeface="Roboto"/>
                <a:ea typeface="+mn-ea"/>
                <a:cs typeface="Roboto"/>
              </a:rPr>
              <a:t> time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9052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Like,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profit </a:t>
            </a:r>
            <a:r>
              <a:rPr kumimoji="0" lang="en-US" sz="2400" b="0" i="0" u="none" strike="noStrike" kern="1200" cap="none" spc="0" normalizeH="0" baseline="0" noProof="0" dirty="0">
                <a:ln>
                  <a:noFill/>
                </a:ln>
                <a:solidFill>
                  <a:srgbClr val="333333"/>
                </a:solidFill>
                <a:effectLst/>
                <a:uLnTx/>
                <a:uFillTx/>
                <a:latin typeface="Roboto"/>
                <a:ea typeface="+mn-ea"/>
                <a:cs typeface="Roboto"/>
              </a:rPr>
              <a:t>earned or </a:t>
            </a:r>
            <a:r>
              <a:rPr kumimoji="0" lang="en-US" sz="2400" b="0" i="0" u="none" strike="noStrike" kern="1200" cap="none" spc="-5" normalizeH="0" baseline="0" noProof="0" dirty="0">
                <a:ln>
                  <a:noFill/>
                </a:ln>
                <a:solidFill>
                  <a:srgbClr val="333333"/>
                </a:solidFill>
                <a:effectLst/>
                <a:uLnTx/>
                <a:uFillTx/>
                <a:latin typeface="Roboto"/>
                <a:ea typeface="+mn-ea"/>
                <a:cs typeface="Roboto"/>
              </a:rPr>
              <a:t>loss incurred </a:t>
            </a:r>
            <a:r>
              <a:rPr kumimoji="0" lang="en-US" sz="2400" b="0" i="0" u="none" strike="noStrike" kern="1200" cap="none" spc="0" normalizeH="0" baseline="0" noProof="0" dirty="0">
                <a:ln>
                  <a:noFill/>
                </a:ln>
                <a:solidFill>
                  <a:srgbClr val="333333"/>
                </a:solidFill>
                <a:effectLst/>
                <a:uLnTx/>
                <a:uFillTx/>
                <a:latin typeface="Roboto"/>
                <a:ea typeface="+mn-ea"/>
                <a:cs typeface="Roboto"/>
              </a:rPr>
              <a:t>over a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period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10" normalizeH="0" baseline="0" noProof="0" dirty="0">
                <a:ln>
                  <a:noFill/>
                </a:ln>
                <a:solidFill>
                  <a:srgbClr val="333333"/>
                </a:solidFill>
                <a:effectLst/>
                <a:uLnTx/>
                <a:uFillTx/>
                <a:latin typeface="Roboto"/>
                <a:ea typeface="+mn-ea"/>
                <a:cs typeface="Roboto"/>
              </a:rPr>
              <a:t>position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at a  </a:t>
            </a:r>
            <a:r>
              <a:rPr kumimoji="0" lang="en-US" sz="2400" b="0" i="0" u="none" strike="noStrike" kern="1200" cap="none" spc="-5" normalizeH="0" baseline="0" noProof="0" dirty="0">
                <a:ln>
                  <a:noFill/>
                </a:ln>
                <a:solidFill>
                  <a:srgbClr val="333333"/>
                </a:solidFill>
                <a:effectLst/>
                <a:uLnTx/>
                <a:uFillTx/>
                <a:latin typeface="Roboto"/>
                <a:ea typeface="+mn-ea"/>
                <a:cs typeface="Roboto"/>
              </a:rPr>
              <a:t>particular </a:t>
            </a:r>
            <a:r>
              <a:rPr kumimoji="0" lang="en-US" sz="2400" b="0" i="0" u="none" strike="noStrike" kern="1200" cap="none" spc="0" normalizeH="0" baseline="0" noProof="0" dirty="0">
                <a:ln>
                  <a:noFill/>
                </a:ln>
                <a:solidFill>
                  <a:srgbClr val="333333"/>
                </a:solidFill>
                <a:effectLst/>
                <a:uLnTx/>
                <a:uFillTx/>
                <a:latin typeface="Roboto"/>
                <a:ea typeface="+mn-ea"/>
                <a:cs typeface="Roboto"/>
              </a:rPr>
              <a:t>point of</a:t>
            </a:r>
            <a:r>
              <a:rPr kumimoji="0" lang="en-US" sz="2400" b="0" i="0" u="none" strike="noStrike" kern="1200" cap="none" spc="-5" normalizeH="0" baseline="0" noProof="0" dirty="0">
                <a:ln>
                  <a:noFill/>
                </a:ln>
                <a:solidFill>
                  <a:srgbClr val="333333"/>
                </a:solidFill>
                <a:effectLst/>
                <a:uLnTx/>
                <a:uFillTx/>
                <a:latin typeface="Roboto"/>
                <a:ea typeface="+mn-ea"/>
                <a:cs typeface="Roboto"/>
              </a:rPr>
              <a:t> time.</a:t>
            </a:r>
          </a:p>
          <a:p>
            <a:pPr marL="12700" marR="39052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2. </a:t>
            </a:r>
            <a:r>
              <a:rPr kumimoji="0" lang="en-US" sz="2400" b="1" i="0" u="none" strike="noStrike" kern="1200" cap="none" spc="-5" normalizeH="0" baseline="0" noProof="0" dirty="0">
                <a:ln>
                  <a:noFill/>
                </a:ln>
                <a:solidFill>
                  <a:srgbClr val="333333"/>
                </a:solidFill>
                <a:effectLst/>
                <a:uLnTx/>
                <a:uFillTx/>
                <a:latin typeface="Roboto"/>
                <a:ea typeface="+mn-ea"/>
                <a:cs typeface="Roboto"/>
              </a:rPr>
              <a:t>Provide assistance </a:t>
            </a:r>
            <a:r>
              <a:rPr kumimoji="0" lang="en-US" sz="2400" b="1" i="0" u="none" strike="noStrike" kern="1200" cap="none" spc="0" normalizeH="0" baseline="0" noProof="0" dirty="0">
                <a:ln>
                  <a:noFill/>
                </a:ln>
                <a:solidFill>
                  <a:srgbClr val="333333"/>
                </a:solidFill>
                <a:effectLst/>
                <a:uLnTx/>
                <a:uFillTx/>
                <a:latin typeface="Roboto"/>
                <a:ea typeface="+mn-ea"/>
                <a:cs typeface="Roboto"/>
              </a:rPr>
              <a:t>to</a:t>
            </a:r>
            <a:r>
              <a:rPr kumimoji="0" lang="en-US" sz="2400" b="1" i="0" u="none" strike="noStrike" kern="1200" cap="none" spc="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management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53670" lvl="0" indent="0" algn="just"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helps management in business planning, decision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making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  exercising</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this, it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information in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form of</a:t>
            </a:r>
            <a:r>
              <a:rPr kumimoji="0" lang="en-US" sz="2400" b="0" i="0" u="none" strike="noStrike" kern="1200" cap="none" spc="-15"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a:t>
            </a: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3. Facilitates comparative</a:t>
            </a:r>
            <a:r>
              <a:rPr kumimoji="0" lang="en-US" sz="2400" b="1" i="0" u="none" strike="noStrike" kern="1200" cap="none" spc="1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study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By keeping systematic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and preparation </a:t>
            </a:r>
            <a:r>
              <a:rPr kumimoji="0" lang="en-US" sz="2400" b="0" i="0" u="none" strike="noStrike" kern="1200" cap="none" spc="-5" normalizeH="0" baseline="0" noProof="0" dirty="0">
                <a:ln>
                  <a:noFill/>
                </a:ln>
                <a:solidFill>
                  <a:srgbClr val="333333"/>
                </a:solidFill>
                <a:effectLst/>
                <a:uLnTx/>
                <a:uFillTx/>
                <a:latin typeface="Roboto"/>
                <a:ea typeface="+mn-ea"/>
                <a:cs typeface="Roboto"/>
              </a:rPr>
              <a:t>of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at regular</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intervals , 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helps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 making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comparison.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46552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00883F-6B07-A92F-96A0-D3973C06E899}"/>
              </a:ext>
            </a:extLst>
          </p:cNvPr>
          <p:cNvSpPr txBox="1"/>
          <p:nvPr/>
        </p:nvSpPr>
        <p:spPr>
          <a:xfrm>
            <a:off x="1182757" y="766733"/>
            <a:ext cx="7963727" cy="4585871"/>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4. </a:t>
            </a:r>
            <a:r>
              <a:rPr kumimoji="0" lang="en-US" sz="2400" b="1" i="0" u="none" strike="noStrike" kern="1200" cap="none" spc="-10" normalizeH="0" baseline="0" noProof="0" dirty="0">
                <a:ln>
                  <a:noFill/>
                </a:ln>
                <a:solidFill>
                  <a:srgbClr val="333333"/>
                </a:solidFill>
                <a:effectLst/>
                <a:uLnTx/>
                <a:uFillTx/>
                <a:latin typeface="Roboto"/>
                <a:ea typeface="+mn-ea"/>
                <a:cs typeface="Roboto"/>
              </a:rPr>
              <a:t>Helps </a:t>
            </a:r>
            <a:r>
              <a:rPr kumimoji="0" lang="en-US" sz="2400" b="1" i="0" u="none" strike="noStrike" kern="1200" cap="none" spc="0" normalizeH="0" baseline="0" noProof="0" dirty="0">
                <a:ln>
                  <a:noFill/>
                </a:ln>
                <a:solidFill>
                  <a:srgbClr val="333333"/>
                </a:solidFill>
                <a:effectLst/>
                <a:uLnTx/>
                <a:uFillTx/>
                <a:latin typeface="Roboto"/>
                <a:ea typeface="+mn-ea"/>
                <a:cs typeface="Roboto"/>
              </a:rPr>
              <a:t>in </a:t>
            </a:r>
            <a:r>
              <a:rPr kumimoji="0" lang="en-US" sz="2400" b="1" i="0" u="none" strike="noStrike" kern="1200" cap="none" spc="-5" normalizeH="0" baseline="0" noProof="0" dirty="0">
                <a:ln>
                  <a:noFill/>
                </a:ln>
                <a:solidFill>
                  <a:srgbClr val="333333"/>
                </a:solidFill>
                <a:effectLst/>
                <a:uLnTx/>
                <a:uFillTx/>
                <a:latin typeface="Roboto"/>
                <a:ea typeface="+mn-ea"/>
                <a:cs typeface="Roboto"/>
              </a:rPr>
              <a:t>settlement of tax</a:t>
            </a:r>
            <a:r>
              <a:rPr kumimoji="0" lang="en-US" sz="2400" b="1" i="0" u="none" strike="noStrike" kern="1200" cap="none" spc="40"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liability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Systematic 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t>
            </a:r>
            <a:r>
              <a:rPr kumimoji="0" lang="en-US" sz="2400" b="0" i="0" u="none" strike="noStrike" kern="1200" cap="none" spc="-5" normalizeH="0" baseline="0" noProof="0" dirty="0">
                <a:ln>
                  <a:noFill/>
                </a:ln>
                <a:solidFill>
                  <a:srgbClr val="333333"/>
                </a:solidFill>
                <a:effectLst/>
                <a:uLnTx/>
                <a:uFillTx/>
                <a:latin typeface="Roboto"/>
                <a:ea typeface="+mn-ea"/>
                <a:cs typeface="Roboto"/>
              </a:rPr>
              <a:t>help in settlement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various tax </a:t>
            </a:r>
            <a:r>
              <a:rPr kumimoji="0" lang="en-US" sz="2400" b="0" i="0" u="none" strike="noStrike" kern="1200" cap="none" spc="-10" normalizeH="0" baseline="0" noProof="0" dirty="0">
                <a:ln>
                  <a:noFill/>
                </a:ln>
                <a:solidFill>
                  <a:srgbClr val="333333"/>
                </a:solidFill>
                <a:effectLst/>
                <a:uLnTx/>
                <a:uFillTx/>
                <a:latin typeface="Roboto"/>
                <a:ea typeface="+mn-ea"/>
                <a:cs typeface="Roboto"/>
              </a:rPr>
              <a:t>liabilities.  </a:t>
            </a:r>
            <a:r>
              <a:rPr kumimoji="0" lang="en-US" sz="2400" b="0" i="0" u="none" strike="noStrike" kern="1200" cap="none" spc="0" normalizeH="0" baseline="0" noProof="0" dirty="0">
                <a:ln>
                  <a:noFill/>
                </a:ln>
                <a:solidFill>
                  <a:srgbClr val="333333"/>
                </a:solidFill>
                <a:effectLst/>
                <a:uLnTx/>
                <a:uFillTx/>
                <a:latin typeface="Roboto"/>
                <a:ea typeface="+mn-ea"/>
                <a:cs typeface="Roboto"/>
              </a:rPr>
              <a:t>Such as – Income Tax, </a:t>
            </a:r>
            <a:r>
              <a:rPr kumimoji="0" lang="en-US" sz="2400" b="0" i="0" u="none" strike="noStrike" kern="1200" cap="none" spc="-5" normalizeH="0" baseline="0" noProof="0" dirty="0">
                <a:ln>
                  <a:noFill/>
                </a:ln>
                <a:solidFill>
                  <a:srgbClr val="333333"/>
                </a:solidFill>
                <a:effectLst/>
                <a:uLnTx/>
                <a:uFillTx/>
                <a:latin typeface="Roboto"/>
                <a:ea typeface="+mn-ea"/>
                <a:cs typeface="Roboto"/>
              </a:rPr>
              <a:t>GST,</a:t>
            </a:r>
            <a:r>
              <a:rPr kumimoji="0" lang="en-US" sz="2400" b="0" i="0" u="none" strike="noStrike" kern="1200" cap="none" spc="-7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etc.</a:t>
            </a: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5. </a:t>
            </a:r>
            <a:r>
              <a:rPr kumimoji="0" lang="en-US" sz="2400" b="1" i="0" u="none" strike="noStrike" kern="1200" cap="none" spc="-10" normalizeH="0" baseline="0" noProof="0" dirty="0">
                <a:ln>
                  <a:noFill/>
                </a:ln>
                <a:solidFill>
                  <a:srgbClr val="333333"/>
                </a:solidFill>
                <a:effectLst/>
                <a:uLnTx/>
                <a:uFillTx/>
                <a:latin typeface="Roboto"/>
                <a:ea typeface="+mn-ea"/>
                <a:cs typeface="Roboto"/>
              </a:rPr>
              <a:t>Helpful </a:t>
            </a:r>
            <a:r>
              <a:rPr kumimoji="0" lang="en-US" sz="2400" b="1" i="0" u="none" strike="noStrike" kern="1200" cap="none" spc="0" normalizeH="0" baseline="0" noProof="0" dirty="0">
                <a:ln>
                  <a:noFill/>
                </a:ln>
                <a:solidFill>
                  <a:srgbClr val="333333"/>
                </a:solidFill>
                <a:effectLst/>
                <a:uLnTx/>
                <a:uFillTx/>
                <a:latin typeface="Roboto"/>
                <a:ea typeface="+mn-ea"/>
                <a:cs typeface="Roboto"/>
              </a:rPr>
              <a:t>in </a:t>
            </a:r>
            <a:r>
              <a:rPr kumimoji="0" lang="en-US" sz="2400" b="1" i="0" u="none" strike="noStrike" kern="1200" cap="none" spc="-5" normalizeH="0" baseline="0" noProof="0" dirty="0">
                <a:ln>
                  <a:noFill/>
                </a:ln>
                <a:solidFill>
                  <a:srgbClr val="333333"/>
                </a:solidFill>
                <a:effectLst/>
                <a:uLnTx/>
                <a:uFillTx/>
                <a:latin typeface="Roboto"/>
                <a:ea typeface="+mn-ea"/>
                <a:cs typeface="Roboto"/>
              </a:rPr>
              <a:t>raising</a:t>
            </a:r>
            <a:r>
              <a:rPr kumimoji="0" lang="en-US" sz="2400" b="1" i="0" u="none" strike="noStrike" kern="1200" cap="none" spc="20"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loan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Institutions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grant a </a:t>
            </a:r>
            <a:r>
              <a:rPr kumimoji="0" lang="en-US" sz="2400" b="0" i="0" u="none" strike="noStrike" kern="1200" cap="none" spc="-5" normalizeH="0" baseline="0" noProof="0" dirty="0">
                <a:ln>
                  <a:noFill/>
                </a:ln>
                <a:solidFill>
                  <a:srgbClr val="333333"/>
                </a:solidFill>
                <a:effectLst/>
                <a:uLnTx/>
                <a:uFillTx/>
                <a:latin typeface="Roboto"/>
                <a:ea typeface="+mn-ea"/>
                <a:cs typeface="Roboto"/>
              </a:rPr>
              <a:t>loan to the firm </a:t>
            </a:r>
            <a:r>
              <a:rPr kumimoji="0" lang="en-US" sz="2400" b="0" i="0" u="none" strike="noStrike" kern="1200" cap="none" spc="0" normalizeH="0" baseline="0" noProof="0" dirty="0">
                <a:ln>
                  <a:noFill/>
                </a:ln>
                <a:solidFill>
                  <a:srgbClr val="333333"/>
                </a:solidFill>
                <a:effectLst/>
                <a:uLnTx/>
                <a:uFillTx/>
                <a:latin typeface="Roboto"/>
                <a:ea typeface="+mn-ea"/>
                <a:cs typeface="Roboto"/>
              </a:rPr>
              <a:t>on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basis</a:t>
            </a:r>
            <a:r>
              <a:rPr kumimoji="0" lang="en-US" sz="2400" b="0" i="0" u="none" strike="noStrike" kern="1200" cap="none" spc="20"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appraisal of the financial statement of the</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firm.</a:t>
            </a: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5"/>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6. </a:t>
            </a:r>
            <a:r>
              <a:rPr kumimoji="0" lang="en-US" sz="2400" b="1" i="0" u="none" strike="noStrike" kern="1200" cap="none" spc="-10" normalizeH="0" baseline="0" noProof="0" dirty="0">
                <a:ln>
                  <a:noFill/>
                </a:ln>
                <a:solidFill>
                  <a:srgbClr val="333333"/>
                </a:solidFill>
                <a:effectLst/>
                <a:uLnTx/>
                <a:uFillTx/>
                <a:latin typeface="Roboto"/>
                <a:ea typeface="+mn-ea"/>
                <a:cs typeface="Roboto"/>
              </a:rPr>
              <a:t>Helpful </a:t>
            </a:r>
            <a:r>
              <a:rPr kumimoji="0" lang="en-US" sz="2400" b="1" i="0" u="none" strike="noStrike" kern="1200" cap="none" spc="0" normalizeH="0" baseline="0" noProof="0" dirty="0">
                <a:ln>
                  <a:noFill/>
                </a:ln>
                <a:solidFill>
                  <a:srgbClr val="333333"/>
                </a:solidFill>
                <a:effectLst/>
                <a:uLnTx/>
                <a:uFillTx/>
                <a:latin typeface="Roboto"/>
                <a:ea typeface="+mn-ea"/>
                <a:cs typeface="Roboto"/>
              </a:rPr>
              <a:t>in </a:t>
            </a:r>
            <a:r>
              <a:rPr kumimoji="0" lang="en-US" sz="2400" b="1" i="0" u="none" strike="noStrike" kern="1200" cap="none" spc="-5" normalizeH="0" baseline="0" noProof="0" dirty="0">
                <a:ln>
                  <a:noFill/>
                </a:ln>
                <a:solidFill>
                  <a:srgbClr val="333333"/>
                </a:solidFill>
                <a:effectLst/>
                <a:uLnTx/>
                <a:uFillTx/>
                <a:latin typeface="Roboto"/>
                <a:ea typeface="+mn-ea"/>
                <a:cs typeface="Roboto"/>
              </a:rPr>
              <a:t>decision</a:t>
            </a:r>
            <a:r>
              <a:rPr kumimoji="0" lang="en-US" sz="2400" b="1" i="0" u="none" strike="noStrike" kern="1200" cap="none" spc="30" normalizeH="0" baseline="0" noProof="0" dirty="0">
                <a:ln>
                  <a:noFill/>
                </a:ln>
                <a:solidFill>
                  <a:srgbClr val="333333"/>
                </a:solidFill>
                <a:effectLst/>
                <a:uLnTx/>
                <a:uFillTx/>
                <a:latin typeface="Roboto"/>
                <a:ea typeface="+mn-ea"/>
                <a:cs typeface="Roboto"/>
              </a:rPr>
              <a:t> </a:t>
            </a:r>
            <a:r>
              <a:rPr kumimoji="0" lang="en-US" sz="2400" b="1" i="0" u="none" strike="noStrike" kern="1200" cap="none" spc="-10" normalizeH="0" baseline="0" noProof="0" dirty="0">
                <a:ln>
                  <a:noFill/>
                </a:ln>
                <a:solidFill>
                  <a:srgbClr val="333333"/>
                </a:solidFill>
                <a:effectLst/>
                <a:uLnTx/>
                <a:uFillTx/>
                <a:latin typeface="Roboto"/>
                <a:ea typeface="+mn-ea"/>
                <a:cs typeface="Roboto"/>
              </a:rPr>
              <a:t>making</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9560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useful information to the management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taking  decisions</a:t>
            </a:r>
            <a:r>
              <a:rPr kumimoji="0" lang="en-US" sz="2800" b="0" i="0" u="none" strike="noStrike" kern="1200" cap="none" spc="-5" normalizeH="0" baseline="0" noProof="0" dirty="0">
                <a:ln>
                  <a:noFill/>
                </a:ln>
                <a:solidFill>
                  <a:srgbClr val="333333"/>
                </a:solidFill>
                <a:effectLst/>
                <a:uLnTx/>
                <a:uFillTx/>
                <a:latin typeface="Roboto"/>
                <a:ea typeface="+mn-ea"/>
                <a:cs typeface="Roboto"/>
              </a:rPr>
              <a:t>.</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40004550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1576D0D-695B-808B-90D1-BFD3D0D496A1}"/>
              </a:ext>
            </a:extLst>
          </p:cNvPr>
          <p:cNvSpPr txBox="1"/>
          <p:nvPr/>
        </p:nvSpPr>
        <p:spPr>
          <a:xfrm>
            <a:off x="3048828" y="2828836"/>
            <a:ext cx="6097656" cy="1200329"/>
          </a:xfrm>
          <a:prstGeom prst="rect">
            <a:avLst/>
          </a:prstGeom>
          <a:noFill/>
        </p:spPr>
        <p:txBody>
          <a:bodyPr wrap="square">
            <a:spAutoFit/>
          </a:bodyP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n-US" sz="3600" b="1" i="0" u="none" strike="noStrike" kern="1200" cap="none" spc="0" normalizeH="0" baseline="0" noProof="0" dirty="0">
                <a:ln>
                  <a:noFill/>
                </a:ln>
                <a:solidFill>
                  <a:srgbClr val="813587"/>
                </a:solidFill>
                <a:effectLst/>
                <a:uLnTx/>
                <a:uFillTx/>
                <a:latin typeface="Roboto"/>
                <a:ea typeface="+mn-ea"/>
                <a:cs typeface="Roboto"/>
              </a:rPr>
              <a:t>What Are </a:t>
            </a:r>
            <a:r>
              <a:rPr kumimoji="0" lang="en-US" sz="3600" b="1" i="0" u="none" strike="noStrike" kern="1200" cap="none" spc="-5" normalizeH="0" baseline="0" noProof="0" dirty="0">
                <a:ln>
                  <a:noFill/>
                </a:ln>
                <a:solidFill>
                  <a:srgbClr val="813587"/>
                </a:solidFill>
                <a:effectLst/>
                <a:uLnTx/>
                <a:uFillTx/>
                <a:latin typeface="Roboto"/>
                <a:ea typeface="+mn-ea"/>
                <a:cs typeface="Roboto"/>
              </a:rPr>
              <a:t>the Limitations of</a:t>
            </a:r>
            <a:r>
              <a:rPr kumimoji="0" lang="en-US" sz="3600" b="1" i="0" u="none" strike="noStrike" kern="1200" cap="none" spc="5" normalizeH="0" baseline="0" noProof="0" dirty="0">
                <a:ln>
                  <a:noFill/>
                </a:ln>
                <a:solidFill>
                  <a:srgbClr val="813587"/>
                </a:solidFill>
                <a:effectLst/>
                <a:uLnTx/>
                <a:uFillTx/>
                <a:latin typeface="Roboto"/>
                <a:ea typeface="+mn-ea"/>
                <a:cs typeface="Roboto"/>
              </a:rPr>
              <a:t> </a:t>
            </a:r>
            <a:r>
              <a:rPr kumimoji="0" lang="en-US" sz="3600" b="1" i="0" u="none" strike="noStrike" kern="1200" cap="none" spc="-5" normalizeH="0" baseline="0" noProof="0" dirty="0">
                <a:ln>
                  <a:noFill/>
                </a:ln>
                <a:solidFill>
                  <a:srgbClr val="813587"/>
                </a:solidFill>
                <a:effectLst/>
                <a:uLnTx/>
                <a:uFillTx/>
                <a:latin typeface="Roboto"/>
                <a:ea typeface="+mn-ea"/>
                <a:cs typeface="Roboto"/>
              </a:rPr>
              <a:t>Accounting?</a:t>
            </a:r>
            <a:endParaRPr kumimoji="0" lang="en-US" sz="36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1544197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8AE5F9E-F9F7-CCA2-77E6-F9C2B9B88EFC}"/>
              </a:ext>
            </a:extLst>
          </p:cNvPr>
          <p:cNvSpPr txBox="1"/>
          <p:nvPr/>
        </p:nvSpPr>
        <p:spPr>
          <a:xfrm>
            <a:off x="467139" y="467139"/>
            <a:ext cx="11270974" cy="5262979"/>
          </a:xfrm>
          <a:prstGeom prst="rect">
            <a:avLst/>
          </a:prstGeom>
          <a:noFill/>
        </p:spPr>
        <p:txBody>
          <a:bodyPr wrap="square">
            <a:spAutoFit/>
          </a:bodyPr>
          <a:lstStyle/>
          <a:p>
            <a:pPr marL="12700" marR="3578860" lvl="0" indent="0" algn="l"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813587"/>
                </a:solidFill>
                <a:effectLst/>
                <a:uLnTx/>
                <a:uFillTx/>
                <a:latin typeface="Roboto"/>
                <a:ea typeface="+mn-ea"/>
                <a:cs typeface="Roboto"/>
              </a:rPr>
              <a:t>What Are the </a:t>
            </a:r>
            <a:r>
              <a:rPr kumimoji="0" lang="en-US" sz="2400" b="0" i="0" u="none" strike="noStrike" kern="1200" cap="none" spc="0" normalizeH="0" baseline="0" noProof="0" dirty="0">
                <a:ln>
                  <a:noFill/>
                </a:ln>
                <a:solidFill>
                  <a:srgbClr val="813587"/>
                </a:solidFill>
                <a:effectLst/>
                <a:uLnTx/>
                <a:uFillTx/>
                <a:latin typeface="Roboto"/>
                <a:ea typeface="+mn-ea"/>
                <a:cs typeface="Roboto"/>
              </a:rPr>
              <a:t>Limitations </a:t>
            </a:r>
            <a:r>
              <a:rPr kumimoji="0" lang="en-US" sz="2400" b="0" i="0" u="none" strike="noStrike" kern="1200" cap="none" spc="-5" normalizeH="0" baseline="0" noProof="0" dirty="0">
                <a:ln>
                  <a:noFill/>
                </a:ln>
                <a:solidFill>
                  <a:srgbClr val="813587"/>
                </a:solidFill>
                <a:effectLst/>
                <a:uLnTx/>
                <a:uFillTx/>
                <a:latin typeface="Roboto"/>
                <a:ea typeface="+mn-ea"/>
                <a:cs typeface="Roboto"/>
              </a:rPr>
              <a:t>of Accounting?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Following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limitations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6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6289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Accounting is not precise</a:t>
            </a:r>
            <a:r>
              <a:rPr kumimoji="0" lang="en-US" sz="2400" b="0" i="0" u="none" strike="noStrike" kern="1200" cap="none" spc="-5" normalizeH="0" baseline="0" noProof="0" dirty="0">
                <a:ln>
                  <a:noFill/>
                </a:ln>
                <a:solidFill>
                  <a:srgbClr val="333333"/>
                </a:solidFill>
                <a:effectLst/>
                <a:uLnTx/>
                <a:uFillTx/>
                <a:latin typeface="Roboto"/>
                <a:ea typeface="+mn-ea"/>
                <a:cs typeface="Roboto"/>
              </a:rPr>
              <a:t>: Accounting is </a:t>
            </a:r>
            <a:r>
              <a:rPr kumimoji="0" lang="en-US" sz="2400" b="0" i="0" u="none" strike="noStrike" kern="1200" cap="none" spc="0" normalizeH="0" baseline="0" noProof="0" dirty="0">
                <a:ln>
                  <a:noFill/>
                </a:ln>
                <a:solidFill>
                  <a:srgbClr val="333333"/>
                </a:solidFill>
                <a:effectLst/>
                <a:uLnTx/>
                <a:uFillTx/>
                <a:latin typeface="Roboto"/>
                <a:ea typeface="+mn-ea"/>
                <a:cs typeface="Roboto"/>
              </a:rPr>
              <a:t>not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completely </a:t>
            </a:r>
            <a:r>
              <a:rPr kumimoji="0" lang="en-US" sz="2400" b="0" i="0" u="none" strike="noStrike" kern="1200" cap="none" spc="0" normalizeH="0" baseline="0" noProof="0" dirty="0">
                <a:ln>
                  <a:noFill/>
                </a:ln>
                <a:solidFill>
                  <a:srgbClr val="333333"/>
                </a:solidFill>
                <a:effectLst/>
                <a:uLnTx/>
                <a:uFillTx/>
                <a:latin typeface="Roboto"/>
                <a:ea typeface="+mn-ea"/>
                <a:cs typeface="Roboto"/>
              </a:rPr>
              <a:t>free from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personal  bias </a:t>
            </a:r>
            <a:r>
              <a:rPr kumimoji="0" lang="en-US" sz="2400" b="0" i="0" u="none" strike="noStrike" kern="1200" cap="none" spc="0" normalizeH="0" baseline="0" noProof="0" dirty="0">
                <a:ln>
                  <a:noFill/>
                </a:ln>
                <a:solidFill>
                  <a:srgbClr val="333333"/>
                </a:solidFill>
                <a:effectLst/>
                <a:uLnTx/>
                <a:uFillTx/>
                <a:latin typeface="Roboto"/>
                <a:ea typeface="+mn-ea"/>
                <a:cs typeface="Roboto"/>
              </a:rPr>
              <a:t>or</a:t>
            </a:r>
            <a:r>
              <a:rPr kumimoji="0" lang="en-US" sz="2400" b="0" i="0" u="none" strike="noStrike" kern="1200" cap="none" spc="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judgment.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Accounting is </a:t>
            </a:r>
            <a:r>
              <a:rPr kumimoji="0" lang="en-US" sz="2400" b="1" i="0" u="none" strike="noStrike" kern="1200" cap="none" spc="-10" normalizeH="0" baseline="0" noProof="0" dirty="0">
                <a:ln>
                  <a:noFill/>
                </a:ln>
                <a:solidFill>
                  <a:srgbClr val="333333"/>
                </a:solidFill>
                <a:effectLst/>
                <a:uLnTx/>
                <a:uFillTx/>
                <a:latin typeface="Roboto"/>
                <a:ea typeface="+mn-ea"/>
                <a:cs typeface="Roboto"/>
              </a:rPr>
              <a:t>done </a:t>
            </a:r>
            <a:r>
              <a:rPr kumimoji="0" lang="en-US" sz="2400" b="1" i="0" u="none" strike="noStrike" kern="1200" cap="none" spc="-5" normalizeH="0" baseline="0" noProof="0" dirty="0">
                <a:ln>
                  <a:noFill/>
                </a:ln>
                <a:solidFill>
                  <a:srgbClr val="333333"/>
                </a:solidFill>
                <a:effectLst/>
                <a:uLnTx/>
                <a:uFillTx/>
                <a:latin typeface="Roboto"/>
                <a:ea typeface="+mn-ea"/>
                <a:cs typeface="Roboto"/>
              </a:rPr>
              <a:t>on historic values </a:t>
            </a:r>
            <a:r>
              <a:rPr kumimoji="0" lang="en-US" sz="2400" b="1" i="0" u="none" strike="noStrike" kern="1200" cap="none" spc="0" normalizeH="0" baseline="0" noProof="0" dirty="0">
                <a:ln>
                  <a:noFill/>
                </a:ln>
                <a:solidFill>
                  <a:srgbClr val="333333"/>
                </a:solidFill>
                <a:effectLst/>
                <a:uLnTx/>
                <a:uFillTx/>
                <a:latin typeface="Roboto"/>
                <a:ea typeface="+mn-ea"/>
                <a:cs typeface="Roboto"/>
              </a:rPr>
              <a:t>of </a:t>
            </a:r>
            <a:r>
              <a:rPr kumimoji="0" lang="en-US" sz="2400" b="1" i="0" u="none" strike="noStrike" kern="1200" cap="none" spc="-10" normalizeH="0" baseline="0" noProof="0" dirty="0">
                <a:ln>
                  <a:noFill/>
                </a:ln>
                <a:solidFill>
                  <a:srgbClr val="333333"/>
                </a:solidFill>
                <a:effectLst/>
                <a:uLnTx/>
                <a:uFillTx/>
                <a:latin typeface="Roboto"/>
                <a:ea typeface="+mn-ea"/>
                <a:cs typeface="Roboto"/>
              </a:rPr>
              <a:t>assets: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assets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their historical cost less depreciation.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does not </a:t>
            </a:r>
            <a:r>
              <a:rPr kumimoji="0" lang="en-US" sz="2400" b="0" i="0" u="none" strike="noStrike" kern="1200" cap="none" spc="-5" normalizeH="0" baseline="0" noProof="0" dirty="0">
                <a:ln>
                  <a:noFill/>
                </a:ln>
                <a:solidFill>
                  <a:srgbClr val="333333"/>
                </a:solidFill>
                <a:effectLst/>
                <a:uLnTx/>
                <a:uFillTx/>
                <a:latin typeface="Roboto"/>
                <a:ea typeface="+mn-ea"/>
                <a:cs typeface="Roboto"/>
              </a:rPr>
              <a:t>reflect their current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market  </a:t>
            </a:r>
            <a:r>
              <a:rPr kumimoji="0" lang="en-US" sz="2400" b="0" i="0" u="none" strike="noStrike" kern="1200" cap="none" spc="-5" normalizeH="0" baseline="0" noProof="0" dirty="0">
                <a:ln>
                  <a:noFill/>
                </a:ln>
                <a:solidFill>
                  <a:srgbClr val="333333"/>
                </a:solidFill>
                <a:effectLst/>
                <a:uLnTx/>
                <a:uFillTx/>
                <a:latin typeface="Roboto"/>
                <a:ea typeface="+mn-ea"/>
                <a:cs typeface="Roboto"/>
              </a:rPr>
              <a:t>value.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905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Ignore the effect of </a:t>
            </a:r>
            <a:r>
              <a:rPr kumimoji="0" lang="en-US" sz="2400" b="1" i="0" u="none" strike="noStrike" kern="1200" cap="none" spc="-10" normalizeH="0" baseline="0" noProof="0" dirty="0">
                <a:ln>
                  <a:noFill/>
                </a:ln>
                <a:solidFill>
                  <a:srgbClr val="333333"/>
                </a:solidFill>
                <a:effectLst/>
                <a:uLnTx/>
                <a:uFillTx/>
                <a:latin typeface="Roboto"/>
                <a:ea typeface="+mn-ea"/>
                <a:cs typeface="Roboto"/>
              </a:rPr>
              <a:t>price </a:t>
            </a:r>
            <a:r>
              <a:rPr kumimoji="0" lang="en-US" sz="2400" b="1" i="0" u="none" strike="noStrike" kern="1200" cap="none" spc="-5" normalizeH="0" baseline="0" noProof="0" dirty="0">
                <a:ln>
                  <a:noFill/>
                </a:ln>
                <a:solidFill>
                  <a:srgbClr val="333333"/>
                </a:solidFill>
                <a:effectLst/>
                <a:uLnTx/>
                <a:uFillTx/>
                <a:latin typeface="Roboto"/>
                <a:ea typeface="+mn-ea"/>
                <a:cs typeface="Roboto"/>
              </a:rPr>
              <a:t>level </a:t>
            </a:r>
            <a:r>
              <a:rPr kumimoji="0" lang="en-US" sz="2400" b="1" i="0" u="none" strike="noStrike" kern="1200" cap="none" spc="-10" normalizeH="0" baseline="0" noProof="0" dirty="0">
                <a:ln>
                  <a:noFill/>
                </a:ln>
                <a:solidFill>
                  <a:srgbClr val="333333"/>
                </a:solidFill>
                <a:effectLst/>
                <a:uLnTx/>
                <a:uFillTx/>
                <a:latin typeface="Roboto"/>
                <a:ea typeface="+mn-ea"/>
                <a:cs typeface="Roboto"/>
              </a:rPr>
              <a:t>changes: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statements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prepared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historical cost.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changes in the value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money are</a:t>
            </a:r>
            <a:r>
              <a:rPr kumimoji="0" lang="en-US" sz="2400" b="0" i="0" u="none" strike="noStrike" kern="1200" cap="none" spc="-10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ignored.</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Ignore the qualitative information:</a:t>
            </a:r>
            <a:r>
              <a:rPr kumimoji="0" lang="en-US" sz="2400" b="1" i="0" u="none" strike="noStrike" kern="1200" cap="none" spc="-5" normalizeH="0" baseline="0" noProof="0" dirty="0">
                <a:ln>
                  <a:noFill/>
                </a:ln>
                <a:solidFill>
                  <a:srgbClr val="0462C1"/>
                </a:solidFill>
                <a:effectLst/>
                <a:uLnTx/>
                <a:uFillTx/>
                <a:latin typeface="Roboto"/>
                <a:ea typeface="+mn-ea"/>
                <a:cs typeface="Roboto"/>
              </a:rPr>
              <a:t> </a:t>
            </a:r>
            <a:r>
              <a:rPr kumimoji="0" lang="en-US" sz="2400" b="0" i="0" u="sng" strike="noStrike" kern="1200" cap="none" spc="-5" normalizeH="0" baseline="0" noProof="0" dirty="0">
                <a:ln>
                  <a:noFill/>
                </a:ln>
                <a:solidFill>
                  <a:srgbClr val="0462C1"/>
                </a:solidFill>
                <a:effectLst/>
                <a:uLnTx/>
                <a:uFill>
                  <a:solidFill>
                    <a:srgbClr val="0462C1"/>
                  </a:solidFill>
                </a:uFill>
                <a:latin typeface="Roboto"/>
                <a:ea typeface="+mn-ea"/>
                <a:cs typeface="Roboto"/>
                <a:hlinkClick r:id="rId4"/>
              </a:rPr>
              <a:t>Accounting </a:t>
            </a:r>
            <a:r>
              <a:rPr kumimoji="0" lang="en-US" sz="2400" b="0" i="0" u="sng" strike="noStrike" kern="1200" cap="none" spc="0" normalizeH="0" baseline="0" noProof="0" dirty="0">
                <a:ln>
                  <a:noFill/>
                </a:ln>
                <a:solidFill>
                  <a:srgbClr val="0462C1"/>
                </a:solidFill>
                <a:effectLst/>
                <a:uLnTx/>
                <a:uFill>
                  <a:solidFill>
                    <a:srgbClr val="0462C1"/>
                  </a:solidFill>
                </a:uFill>
                <a:latin typeface="Roboto"/>
                <a:ea typeface="+mn-ea"/>
                <a:cs typeface="Roboto"/>
                <a:hlinkClick r:id="rId4"/>
              </a:rPr>
              <a:t>records</a:t>
            </a:r>
            <a:r>
              <a:rPr kumimoji="0" lang="en-US" sz="2400" b="0" i="0" u="none" strike="noStrike" kern="1200" cap="none" spc="0" normalizeH="0" baseline="0" noProof="0" dirty="0">
                <a:ln>
                  <a:noFill/>
                </a:ln>
                <a:solidFill>
                  <a:srgbClr val="0462C1"/>
                </a:solidFill>
                <a:effectLst/>
                <a:uLnTx/>
                <a:uFillTx/>
                <a:latin typeface="Roboto"/>
                <a:ea typeface="+mn-ea"/>
                <a:cs typeface="Roboto"/>
                <a:hlinkClick r:id="rId4"/>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only</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monetary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ignores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qualitative</a:t>
            </a:r>
            <a:r>
              <a:rPr kumimoji="0" lang="en-US" sz="2400" b="0" i="0" u="none" strike="noStrike" kern="1200" cap="none" spc="-5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aspects.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462915"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Affected by window </a:t>
            </a:r>
            <a:r>
              <a:rPr kumimoji="0" lang="en-US" sz="2400" b="1" i="0" u="none" strike="noStrike" kern="1200" cap="none" spc="-10" normalizeH="0" baseline="0" noProof="0" dirty="0">
                <a:ln>
                  <a:noFill/>
                </a:ln>
                <a:solidFill>
                  <a:srgbClr val="333333"/>
                </a:solidFill>
                <a:effectLst/>
                <a:uLnTx/>
                <a:uFillTx/>
                <a:latin typeface="Roboto"/>
                <a:ea typeface="+mn-ea"/>
                <a:cs typeface="Roboto"/>
              </a:rPr>
              <a:t>dressing: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Window dressing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means </a:t>
            </a:r>
            <a:r>
              <a:rPr kumimoji="0" lang="en-US" sz="2400" b="0" i="0" u="none" strike="noStrike" kern="1200" cap="none" spc="-5" normalizeH="0" baseline="0" noProof="0" dirty="0">
                <a:ln>
                  <a:noFill/>
                </a:ln>
                <a:solidFill>
                  <a:srgbClr val="333333"/>
                </a:solidFill>
                <a:effectLst/>
                <a:uLnTx/>
                <a:uFillTx/>
                <a:latin typeface="Roboto"/>
                <a:ea typeface="+mn-ea"/>
                <a:cs typeface="Roboto"/>
              </a:rPr>
              <a:t>manipulation in  accounting to present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a more favorable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position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business than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actual</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position.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781314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C89B5F1-47D0-B5ED-2C38-2205C063DB52}"/>
              </a:ext>
            </a:extLst>
          </p:cNvPr>
          <p:cNvSpPr txBox="1"/>
          <p:nvPr/>
        </p:nvSpPr>
        <p:spPr>
          <a:xfrm>
            <a:off x="3048828" y="2767281"/>
            <a:ext cx="6097656"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13587"/>
                </a:solidFill>
                <a:effectLst/>
                <a:uLnTx/>
                <a:uFillTx/>
                <a:latin typeface="Roboto"/>
                <a:ea typeface="+mn-ea"/>
                <a:cs typeface="Roboto"/>
              </a:rPr>
              <a:t>Explain </a:t>
            </a:r>
            <a:r>
              <a:rPr kumimoji="0" lang="en-US" sz="4000" b="1" i="0" u="none" strike="noStrike" kern="1200" cap="none" spc="-5" normalizeH="0" baseline="0" noProof="0" dirty="0">
                <a:ln>
                  <a:noFill/>
                </a:ln>
                <a:solidFill>
                  <a:srgbClr val="813587"/>
                </a:solidFill>
                <a:effectLst/>
                <a:uLnTx/>
                <a:uFillTx/>
                <a:latin typeface="Roboto"/>
                <a:ea typeface="+mn-ea"/>
                <a:cs typeface="Roboto"/>
              </a:rPr>
              <a:t>the Users </a:t>
            </a:r>
            <a:r>
              <a:rPr kumimoji="0" lang="en-US" sz="4000" b="1" i="0" u="none" strike="noStrike" kern="1200" cap="none" spc="0" normalizeH="0" baseline="0" noProof="0" dirty="0">
                <a:ln>
                  <a:noFill/>
                </a:ln>
                <a:solidFill>
                  <a:srgbClr val="813587"/>
                </a:solidFill>
                <a:effectLst/>
                <a:uLnTx/>
                <a:uFillTx/>
                <a:latin typeface="Roboto"/>
                <a:ea typeface="+mn-ea"/>
                <a:cs typeface="Roboto"/>
              </a:rPr>
              <a:t>of Accounting</a:t>
            </a:r>
            <a:r>
              <a:rPr kumimoji="0" lang="en-US" sz="4000" b="1" i="0" u="none" strike="noStrike" kern="1200" cap="none" spc="-35" normalizeH="0" baseline="0" noProof="0" dirty="0">
                <a:ln>
                  <a:noFill/>
                </a:ln>
                <a:solidFill>
                  <a:srgbClr val="813587"/>
                </a:solidFill>
                <a:effectLst/>
                <a:uLnTx/>
                <a:uFillTx/>
                <a:latin typeface="Roboto"/>
                <a:ea typeface="+mn-ea"/>
                <a:cs typeface="Roboto"/>
              </a:rPr>
              <a:t> </a:t>
            </a:r>
            <a:r>
              <a:rPr kumimoji="0" lang="en-US" sz="4000" b="1" i="0" u="none" strike="noStrike" kern="1200" cap="none" spc="-5" normalizeH="0" baseline="0" noProof="0" dirty="0">
                <a:ln>
                  <a:noFill/>
                </a:ln>
                <a:solidFill>
                  <a:srgbClr val="813587"/>
                </a:solidFill>
                <a:effectLst/>
                <a:uLnTx/>
                <a:uFillTx/>
                <a:latin typeface="Roboto"/>
                <a:ea typeface="+mn-ea"/>
                <a:cs typeface="Roboto"/>
              </a:rPr>
              <a:t>Information</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3020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6DD2D03-93F1-9B02-B0E4-FB894E5BF0A4}"/>
              </a:ext>
            </a:extLst>
          </p:cNvPr>
          <p:cNvSpPr txBox="1"/>
          <p:nvPr/>
        </p:nvSpPr>
        <p:spPr>
          <a:xfrm>
            <a:off x="1361661" y="487017"/>
            <a:ext cx="10555355" cy="5262979"/>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2800" b="0" i="0" u="none" strike="noStrike" kern="1200" cap="none" spc="-5" normalizeH="0" baseline="0" noProof="0" dirty="0">
                <a:ln>
                  <a:noFill/>
                </a:ln>
                <a:solidFill>
                  <a:srgbClr val="813587"/>
                </a:solidFill>
                <a:effectLst/>
                <a:uLnTx/>
                <a:uFillTx/>
                <a:latin typeface="Roboto"/>
                <a:ea typeface="+mn-ea"/>
                <a:cs typeface="Roboto"/>
              </a:rPr>
              <a:t>Explain the Users </a:t>
            </a:r>
            <a:r>
              <a:rPr kumimoji="0" lang="en-US" sz="2800" b="0" i="0" u="none" strike="noStrike" kern="1200" cap="none" spc="0" normalizeH="0" baseline="0" noProof="0" dirty="0">
                <a:ln>
                  <a:noFill/>
                </a:ln>
                <a:solidFill>
                  <a:srgbClr val="813587"/>
                </a:solidFill>
                <a:effectLst/>
                <a:uLnTx/>
                <a:uFillTx/>
                <a:latin typeface="Roboto"/>
                <a:ea typeface="+mn-ea"/>
                <a:cs typeface="Roboto"/>
              </a:rPr>
              <a:t>of </a:t>
            </a:r>
            <a:r>
              <a:rPr kumimoji="0" lang="en-US" sz="28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800" b="0" i="0" u="none" strike="noStrike" kern="1200" cap="none" spc="-20" normalizeH="0" baseline="0" noProof="0" dirty="0">
                <a:ln>
                  <a:noFill/>
                </a:ln>
                <a:solidFill>
                  <a:srgbClr val="813587"/>
                </a:solidFill>
                <a:effectLst/>
                <a:uLnTx/>
                <a:uFillTx/>
                <a:latin typeface="Roboto"/>
                <a:ea typeface="+mn-ea"/>
                <a:cs typeface="Roboto"/>
              </a:rPr>
              <a:t> </a:t>
            </a:r>
            <a:r>
              <a:rPr kumimoji="0" lang="en-US" sz="28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may be </a:t>
            </a:r>
            <a:r>
              <a:rPr kumimoji="0" lang="en-US" sz="2800" b="0" i="0" u="none" strike="noStrike" kern="1200" cap="none" spc="-5" normalizeH="0" baseline="0" noProof="0" dirty="0">
                <a:ln>
                  <a:noFill/>
                </a:ln>
                <a:solidFill>
                  <a:srgbClr val="333333"/>
                </a:solidFill>
                <a:effectLst/>
                <a:uLnTx/>
                <a:uFillTx/>
                <a:latin typeface="Roboto"/>
                <a:ea typeface="+mn-ea"/>
                <a:cs typeface="Roboto"/>
              </a:rPr>
              <a:t>categorized into internal 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external</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users.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527050" marR="0" lvl="0" indent="-514350" algn="l" defTabSz="914400" rtl="0" eaLnBrk="1" fontAlgn="auto" latinLnBrk="0" hangingPunct="1">
              <a:lnSpc>
                <a:spcPct val="100000"/>
              </a:lnSpc>
              <a:spcBef>
                <a:spcPts val="0"/>
              </a:spcBef>
              <a:spcAft>
                <a:spcPts val="0"/>
              </a:spcAft>
              <a:buClrTx/>
              <a:buSzTx/>
              <a:buFontTx/>
              <a:buAutoNum type="alphaUcParenBoth"/>
              <a:tabLst/>
              <a:defRPr/>
            </a:pPr>
            <a:r>
              <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rPr>
              <a:t>Internal</a:t>
            </a:r>
            <a:r>
              <a:rPr kumimoji="0" lang="en-US" sz="2800" b="1" i="0" u="none" strike="noStrike" kern="1200" cap="none" spc="-25" normalizeH="0" baseline="0" noProof="0" dirty="0">
                <a:ln>
                  <a:noFill/>
                </a:ln>
                <a:solidFill>
                  <a:srgbClr val="ED7D31">
                    <a:lumMod val="50000"/>
                  </a:srgbClr>
                </a:solidFill>
                <a:effectLst/>
                <a:uLnTx/>
                <a:uFillTx/>
                <a:latin typeface="Roboto"/>
                <a:ea typeface="+mn-ea"/>
                <a:cs typeface="Roboto"/>
              </a:rPr>
              <a:t> </a:t>
            </a:r>
            <a:r>
              <a:rPr kumimoji="0" lang="en-US" sz="2800" b="1" i="0" u="none" strike="noStrike" kern="1200" cap="none" spc="-5" normalizeH="0" baseline="0" noProof="0" dirty="0">
                <a:ln>
                  <a:noFill/>
                </a:ln>
                <a:solidFill>
                  <a:srgbClr val="ED7D31">
                    <a:lumMod val="50000"/>
                  </a:srgbClr>
                </a:solidFill>
                <a:effectLst/>
                <a:uLnTx/>
                <a:uFillTx/>
                <a:latin typeface="Roboto"/>
                <a:ea typeface="+mn-ea"/>
                <a:cs typeface="Roboto"/>
              </a:rPr>
              <a:t>Users</a:t>
            </a: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Owners</a:t>
            </a:r>
            <a:r>
              <a:rPr kumimoji="0" lang="en-US" sz="2800" b="0" i="0" u="none" strike="noStrike" kern="1200" cap="none" spc="-5" normalizeH="0" baseline="0" noProof="0" dirty="0">
                <a:ln>
                  <a:noFill/>
                </a:ln>
                <a:solidFill>
                  <a:srgbClr val="333333"/>
                </a:solidFill>
                <a:effectLst/>
                <a:uLnTx/>
                <a:uFillTx/>
                <a:latin typeface="Roboto"/>
                <a:ea typeface="+mn-ea"/>
                <a:cs typeface="Roboto"/>
              </a:rPr>
              <a:t>: </a:t>
            </a:r>
            <a:r>
              <a:rPr kumimoji="0" lang="en-US" sz="2800" b="0" i="0" u="none" strike="noStrike" kern="1200" cap="none" spc="0" normalizeH="0" baseline="0" noProof="0" dirty="0">
                <a:ln>
                  <a:noFill/>
                </a:ln>
                <a:solidFill>
                  <a:srgbClr val="333333"/>
                </a:solidFill>
                <a:effectLst/>
                <a:uLnTx/>
                <a:uFillTx/>
                <a:latin typeface="Roboto"/>
                <a:ea typeface="+mn-ea"/>
                <a:cs typeface="Roboto"/>
              </a:rPr>
              <a:t>Owners </a:t>
            </a:r>
            <a:r>
              <a:rPr kumimoji="0" lang="en-US" sz="2800" b="0" i="0" u="none" strike="noStrike" kern="1200" cap="none" spc="-5" normalizeH="0" baseline="0" noProof="0" dirty="0">
                <a:ln>
                  <a:noFill/>
                </a:ln>
                <a:solidFill>
                  <a:srgbClr val="333333"/>
                </a:solidFill>
                <a:effectLst/>
                <a:uLnTx/>
                <a:uFillTx/>
                <a:latin typeface="Roboto"/>
                <a:ea typeface="+mn-ea"/>
                <a:cs typeface="Roboto"/>
              </a:rPr>
              <a:t>contribute </a:t>
            </a:r>
            <a:r>
              <a:rPr kumimoji="0" lang="en-US" sz="2800" b="0" i="0" u="none" strike="noStrike" kern="1200" cap="none" spc="0" normalizeH="0" baseline="0" noProof="0" dirty="0">
                <a:ln>
                  <a:noFill/>
                </a:ln>
                <a:solidFill>
                  <a:srgbClr val="333333"/>
                </a:solidFill>
                <a:effectLst/>
                <a:uLnTx/>
                <a:uFillTx/>
                <a:latin typeface="Roboto"/>
                <a:ea typeface="+mn-ea"/>
                <a:cs typeface="Roboto"/>
              </a:rPr>
              <a:t>capital </a:t>
            </a:r>
            <a:r>
              <a:rPr kumimoji="0" lang="en-US" sz="2800" b="0" i="0" u="none" strike="noStrike" kern="1200" cap="none" spc="-5" normalizeH="0" baseline="0" noProof="0" dirty="0">
                <a:ln>
                  <a:noFill/>
                </a:ln>
                <a:solidFill>
                  <a:srgbClr val="333333"/>
                </a:solidFill>
                <a:effectLst/>
                <a:uLnTx/>
                <a:uFillTx/>
                <a:latin typeface="Roboto"/>
                <a:ea typeface="+mn-ea"/>
                <a:cs typeface="Roboto"/>
              </a:rPr>
              <a:t>in the business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thus 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exposed  to maximum risk. </a:t>
            </a:r>
            <a:r>
              <a:rPr kumimoji="0" lang="en-US" sz="2800" b="0" i="0" u="none" strike="noStrike" kern="1200" cap="none" spc="0" normalizeH="0" baseline="0" noProof="0" dirty="0">
                <a:ln>
                  <a:noFill/>
                </a:ln>
                <a:solidFill>
                  <a:srgbClr val="333333"/>
                </a:solidFill>
                <a:effectLst/>
                <a:uLnTx/>
                <a:uFillTx/>
                <a:latin typeface="Roboto"/>
                <a:ea typeface="+mn-ea"/>
                <a:cs typeface="Roboto"/>
              </a:rPr>
              <a:t>So,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always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safety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their</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capital.</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435609"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Management</a:t>
            </a:r>
            <a:r>
              <a:rPr kumimoji="0" lang="en-US" sz="2800" b="0" i="0" u="none" strike="noStrike" kern="1200" cap="none" spc="-5" normalizeH="0" baseline="0" noProof="0" dirty="0">
                <a:ln>
                  <a:noFill/>
                </a:ln>
                <a:solidFill>
                  <a:srgbClr val="333333"/>
                </a:solidFill>
                <a:effectLst/>
                <a:uLnTx/>
                <a:uFillTx/>
                <a:latin typeface="Roboto"/>
                <a:ea typeface="+mn-ea"/>
                <a:cs typeface="Roboto"/>
              </a:rPr>
              <a:t>: Accounting information is used </a:t>
            </a:r>
            <a:r>
              <a:rPr kumimoji="0" lang="en-US" sz="2800" b="0" i="0" u="none" strike="noStrike" kern="1200" cap="none" spc="0" normalizeH="0" baseline="0" noProof="0" dirty="0">
                <a:ln>
                  <a:noFill/>
                </a:ln>
                <a:solidFill>
                  <a:srgbClr val="333333"/>
                </a:solidFill>
                <a:effectLst/>
                <a:uLnTx/>
                <a:uFillTx/>
                <a:latin typeface="Roboto"/>
                <a:ea typeface="+mn-ea"/>
                <a:cs typeface="Roboto"/>
              </a:rPr>
              <a:t>by </a:t>
            </a:r>
            <a:r>
              <a:rPr kumimoji="0" lang="en-US" sz="2800" b="0" i="0" u="none" strike="noStrike" kern="1200" cap="none" spc="-5" normalizeH="0" baseline="0" noProof="0" dirty="0">
                <a:ln>
                  <a:noFill/>
                </a:ln>
                <a:solidFill>
                  <a:srgbClr val="333333"/>
                </a:solidFill>
                <a:effectLst/>
                <a:uLnTx/>
                <a:uFillTx/>
                <a:latin typeface="Roboto"/>
                <a:ea typeface="+mn-ea"/>
                <a:cs typeface="Roboto"/>
              </a:rPr>
              <a:t>management </a:t>
            </a:r>
            <a:r>
              <a:rPr kumimoji="0" lang="en-US" sz="2800" b="0" i="0" u="none" strike="noStrike" kern="1200" cap="none" spc="0" normalizeH="0" baseline="0" noProof="0" dirty="0">
                <a:ln>
                  <a:noFill/>
                </a:ln>
                <a:solidFill>
                  <a:srgbClr val="333333"/>
                </a:solidFill>
                <a:effectLst/>
                <a:uLnTx/>
                <a:uFillTx/>
                <a:latin typeface="Roboto"/>
                <a:ea typeface="+mn-ea"/>
                <a:cs typeface="Roboto"/>
              </a:rPr>
              <a:t>for </a:t>
            </a:r>
            <a:r>
              <a:rPr kumimoji="0" lang="en-US" sz="2800" b="0" i="0" u="none" strike="noStrike" kern="1200" cap="none" spc="-5" normalizeH="0" baseline="0" noProof="0" dirty="0">
                <a:ln>
                  <a:noFill/>
                </a:ln>
                <a:solidFill>
                  <a:srgbClr val="333333"/>
                </a:solidFill>
                <a:effectLst/>
                <a:uLnTx/>
                <a:uFillTx/>
                <a:latin typeface="Roboto"/>
                <a:ea typeface="+mn-ea"/>
                <a:cs typeface="Roboto"/>
              </a:rPr>
              <a:t>taking  </a:t>
            </a:r>
            <a:r>
              <a:rPr kumimoji="0" lang="en-US" sz="2800" b="0" i="0" u="none" strike="noStrike" kern="1200" cap="none" spc="0" normalizeH="0" baseline="0" noProof="0" dirty="0">
                <a:ln>
                  <a:noFill/>
                </a:ln>
                <a:solidFill>
                  <a:srgbClr val="333333"/>
                </a:solidFill>
                <a:effectLst/>
                <a:uLnTx/>
                <a:uFillTx/>
                <a:latin typeface="Roboto"/>
                <a:ea typeface="+mn-ea"/>
                <a:cs typeface="Roboto"/>
              </a:rPr>
              <a:t>various</a:t>
            </a:r>
            <a:r>
              <a:rPr kumimoji="0" lang="en-US" sz="2800" b="0" i="0" u="none" strike="noStrike" kern="1200" cap="none" spc="-30"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decisions.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Employees</a:t>
            </a:r>
            <a:r>
              <a:rPr kumimoji="0" lang="en-US" sz="2800" b="0" i="0" u="none" strike="noStrike" kern="1200" cap="none" spc="-5" normalizeH="0" baseline="0" noProof="0" dirty="0">
                <a:ln>
                  <a:noFill/>
                </a:ln>
                <a:solidFill>
                  <a:srgbClr val="333333"/>
                </a:solidFill>
                <a:effectLst/>
                <a:uLnTx/>
                <a:uFillTx/>
                <a:latin typeface="Roboto"/>
                <a:ea typeface="+mn-ea"/>
                <a:cs typeface="Roboto"/>
              </a:rPr>
              <a:t>: Employees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financial statements to</a:t>
            </a:r>
            <a:r>
              <a:rPr kumimoji="0" lang="en-US" sz="2800" b="0" i="0" u="none" strike="noStrike" kern="1200" cap="none" spc="-6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assess</a:t>
            </a:r>
            <a:r>
              <a:rPr kumimoji="0" lang="en-US" sz="2800" b="0" i="0" u="none" strike="noStrike" kern="1200" cap="none" spc="0" normalizeH="0" baseline="0" noProof="0" dirty="0">
                <a:ln>
                  <a:noFill/>
                </a:ln>
                <a:solidFill>
                  <a:prstClr val="black"/>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ability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business to </a:t>
            </a:r>
            <a:r>
              <a:rPr kumimoji="0" lang="en-US" sz="2800" b="0" i="0" u="none" strike="noStrike" kern="1200" cap="none" spc="0" normalizeH="0" baseline="0" noProof="0" dirty="0">
                <a:ln>
                  <a:noFill/>
                </a:ln>
                <a:solidFill>
                  <a:srgbClr val="333333"/>
                </a:solidFill>
                <a:effectLst/>
                <a:uLnTx/>
                <a:uFillTx/>
                <a:latin typeface="Roboto"/>
                <a:ea typeface="+mn-ea"/>
                <a:cs typeface="Roboto"/>
              </a:rPr>
              <a:t>pay higher wages and</a:t>
            </a:r>
            <a:r>
              <a:rPr kumimoji="0" lang="en-US" sz="2800" b="0" i="0" u="none" strike="noStrike" kern="1200" cap="none" spc="-4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bonuses.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669888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DEA1070-7C9B-D8B9-8918-61EA0B54037D}"/>
              </a:ext>
            </a:extLst>
          </p:cNvPr>
          <p:cNvSpPr txBox="1"/>
          <p:nvPr/>
        </p:nvSpPr>
        <p:spPr>
          <a:xfrm>
            <a:off x="186184" y="889844"/>
            <a:ext cx="11472416" cy="4893647"/>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 </a:t>
            </a:r>
            <a:r>
              <a:rPr kumimoji="0" lang="en-US" sz="2400" b="1" i="0" u="none" strike="noStrike" kern="1200" cap="none" spc="-5" normalizeH="0" baseline="0" noProof="0" dirty="0">
                <a:ln>
                  <a:noFill/>
                </a:ln>
                <a:solidFill>
                  <a:srgbClr val="ED7D31">
                    <a:lumMod val="75000"/>
                  </a:srgbClr>
                </a:solidFill>
                <a:effectLst/>
                <a:uLnTx/>
                <a:uFillTx/>
                <a:latin typeface="Roboto"/>
                <a:ea typeface="+mn-ea"/>
                <a:cs typeface="Roboto"/>
              </a:rPr>
              <a:t>External Users</a:t>
            </a:r>
            <a:endParaRPr kumimoji="0" lang="en-US" sz="2400" b="1" i="0" u="none" strike="noStrike" kern="1200" cap="none" spc="0" normalizeH="0" baseline="0" noProof="0" dirty="0">
              <a:ln>
                <a:noFill/>
              </a:ln>
              <a:solidFill>
                <a:srgbClr val="ED7D31">
                  <a:lumMod val="75000"/>
                </a:srgbClr>
              </a:solidFill>
              <a:effectLst/>
              <a:uLnTx/>
              <a:uFillTx/>
              <a:latin typeface="Roboto"/>
              <a:ea typeface="+mn-ea"/>
              <a:cs typeface="Roboto"/>
            </a:endParaRPr>
          </a:p>
          <a:p>
            <a:pPr marL="12700" marR="10604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Banks and financial institutions: </a:t>
            </a:r>
            <a:r>
              <a:rPr kumimoji="0" lang="en-US" sz="24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Institutions provide loans to  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in financial information to ensure the 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recovery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loan.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7051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to </a:t>
            </a:r>
            <a:r>
              <a:rPr kumimoji="0" lang="en-US" sz="2400" b="0" i="0" u="none" strike="noStrike" kern="1200" cap="none" spc="0" normalizeH="0" baseline="0" noProof="0" dirty="0">
                <a:ln>
                  <a:noFill/>
                </a:ln>
                <a:solidFill>
                  <a:srgbClr val="333333"/>
                </a:solidFill>
                <a:effectLst/>
                <a:uLnTx/>
                <a:uFillTx/>
                <a:latin typeface="Roboto"/>
                <a:ea typeface="+mn-ea"/>
                <a:cs typeface="Roboto"/>
              </a:rPr>
              <a:t>know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earning capacity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933450"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provide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goods </a:t>
            </a:r>
            <a:r>
              <a:rPr kumimoji="0" lang="en-US" sz="2400" b="0" i="0" u="none" strike="noStrike" kern="1200" cap="none" spc="-5" normalizeH="0" baseline="0" noProof="0" dirty="0">
                <a:ln>
                  <a:noFill/>
                </a:ln>
                <a:solidFill>
                  <a:srgbClr val="333333"/>
                </a:solidFill>
                <a:effectLst/>
                <a:uLnTx/>
                <a:uFillTx/>
                <a:latin typeface="Roboto"/>
                <a:ea typeface="+mn-ea"/>
                <a:cs typeface="Roboto"/>
              </a:rPr>
              <a:t>on credit.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need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ascertain the financial soundness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firm.</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46037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Government: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government needs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assess the tax  liability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business</a:t>
            </a:r>
            <a:r>
              <a:rPr kumimoji="0" lang="en-US" sz="2400" b="0" i="0" u="none" strike="noStrike" kern="1200" cap="none" spc="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entity.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Researchers: </a:t>
            </a:r>
            <a:r>
              <a:rPr kumimoji="0" lang="en-US" sz="2400" b="0" i="0" u="none" strike="noStrike" kern="1200" cap="none" spc="-5" normalizeH="0" baseline="0" noProof="0" dirty="0">
                <a:ln>
                  <a:noFill/>
                </a:ln>
                <a:solidFill>
                  <a:srgbClr val="333333"/>
                </a:solidFill>
                <a:effectLst/>
                <a:uLnTx/>
                <a:uFillTx/>
                <a:latin typeface="Roboto"/>
                <a:ea typeface="+mn-ea"/>
                <a:cs typeface="Roboto"/>
              </a:rPr>
              <a:t>Researchers use accounting information in their </a:t>
            </a:r>
            <a:r>
              <a:rPr kumimoji="0" lang="en-US" sz="2400" b="0" i="0" u="none" strike="noStrike" kern="1200" cap="none" spc="0" normalizeH="0" baseline="0" noProof="0" dirty="0">
                <a:ln>
                  <a:noFill/>
                </a:ln>
                <a:solidFill>
                  <a:srgbClr val="333333"/>
                </a:solidFill>
                <a:effectLst/>
                <a:uLnTx/>
                <a:uFillTx/>
                <a:latin typeface="Roboto"/>
                <a:ea typeface="+mn-ea"/>
                <a:cs typeface="Roboto"/>
              </a:rPr>
              <a:t>research </a:t>
            </a:r>
            <a:r>
              <a:rPr kumimoji="0" lang="en-US" sz="2400" b="0" i="0" u="none" strike="noStrike" kern="1200" cap="none" spc="-5" normalizeH="0" baseline="0" noProof="0" dirty="0">
                <a:ln>
                  <a:noFill/>
                </a:ln>
                <a:solidFill>
                  <a:srgbClr val="333333"/>
                </a:solidFill>
                <a:effectLst/>
                <a:uLnTx/>
                <a:uFillTx/>
                <a:latin typeface="Roboto"/>
                <a:ea typeface="+mn-ea"/>
                <a:cs typeface="Roboto"/>
              </a:rPr>
              <a:t>work.</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Consumers: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 accounting 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establishing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 which will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reduce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cost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production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0733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34B722F-12BA-D5E1-4A87-55CB08557DFC}"/>
              </a:ext>
            </a:extLst>
          </p:cNvPr>
          <p:cNvSpPr txBox="1"/>
          <p:nvPr/>
        </p:nvSpPr>
        <p:spPr>
          <a:xfrm>
            <a:off x="3048828" y="2951947"/>
            <a:ext cx="6097656" cy="954107"/>
          </a:xfrm>
          <a:prstGeom prst="rect">
            <a:avLst/>
          </a:prstGeom>
          <a:noFill/>
        </p:spPr>
        <p:txBody>
          <a:bodyPr wrap="square">
            <a:spAutoFit/>
          </a:bodyPr>
          <a:lstStyle/>
          <a:p>
            <a:r>
              <a:rPr kumimoji="0" lang="en-US" sz="2800" b="1" i="0" u="none" strike="noStrike" kern="1200" cap="none" spc="-5" normalizeH="0" baseline="0" noProof="0" dirty="0">
                <a:ln>
                  <a:noFill/>
                </a:ln>
                <a:solidFill>
                  <a:srgbClr val="813587"/>
                </a:solidFill>
                <a:effectLst/>
                <a:uLnTx/>
                <a:uFillTx/>
                <a:latin typeface="Roboto"/>
                <a:ea typeface="+mn-ea"/>
                <a:cs typeface="Roboto"/>
              </a:rPr>
              <a:t>Qualitative Characteristics of </a:t>
            </a:r>
            <a:r>
              <a:rPr kumimoji="0" lang="en-US" sz="2800" b="1" i="0" u="none" strike="noStrike" kern="1200" cap="none" spc="0" normalizeH="0" baseline="0" noProof="0" dirty="0">
                <a:ln>
                  <a:noFill/>
                </a:ln>
                <a:solidFill>
                  <a:srgbClr val="813587"/>
                </a:solidFill>
                <a:effectLst/>
                <a:uLnTx/>
                <a:uFillTx/>
                <a:latin typeface="Roboto"/>
                <a:ea typeface="+mn-ea"/>
                <a:cs typeface="Roboto"/>
              </a:rPr>
              <a:t>Accounting</a:t>
            </a:r>
            <a:r>
              <a:rPr kumimoji="0" lang="en-US" sz="2800" b="1" i="0" u="none" strike="noStrike" kern="1200" cap="none" spc="35" normalizeH="0" baseline="0" noProof="0" dirty="0">
                <a:ln>
                  <a:noFill/>
                </a:ln>
                <a:solidFill>
                  <a:srgbClr val="813587"/>
                </a:solidFill>
                <a:effectLst/>
                <a:uLnTx/>
                <a:uFillTx/>
                <a:latin typeface="Roboto"/>
                <a:ea typeface="+mn-ea"/>
                <a:cs typeface="Roboto"/>
              </a:rPr>
              <a:t> </a:t>
            </a:r>
            <a:r>
              <a:rPr kumimoji="0" lang="en-US" sz="2800" b="1" i="0" u="none" strike="noStrike" kern="1200" cap="none" spc="-5" normalizeH="0" baseline="0" noProof="0" dirty="0">
                <a:ln>
                  <a:noFill/>
                </a:ln>
                <a:solidFill>
                  <a:srgbClr val="813587"/>
                </a:solidFill>
                <a:effectLst/>
                <a:uLnTx/>
                <a:uFillTx/>
                <a:latin typeface="Roboto"/>
                <a:ea typeface="+mn-ea"/>
                <a:cs typeface="Roboto"/>
              </a:rPr>
              <a:t>Information</a:t>
            </a:r>
            <a:endParaRPr lang="en-US" dirty="0"/>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89BD878-E851-B61C-0C76-956D49FD8E40}"/>
              </a:ext>
            </a:extLst>
          </p:cNvPr>
          <p:cNvSpPr txBox="1"/>
          <p:nvPr/>
        </p:nvSpPr>
        <p:spPr>
          <a:xfrm>
            <a:off x="506895" y="1028343"/>
            <a:ext cx="11390243" cy="5632311"/>
          </a:xfrm>
          <a:prstGeom prst="rect">
            <a:avLst/>
          </a:prstGeom>
          <a:noFill/>
        </p:spPr>
        <p:txBody>
          <a:bodyPr wrap="square">
            <a:spAutoFit/>
          </a:bodyPr>
          <a:lstStyle/>
          <a:p>
            <a:pPr marL="12700" marR="0" lvl="0" indent="0" algn="just"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813587"/>
                </a:solidFill>
                <a:effectLst/>
                <a:uLnTx/>
                <a:uFillTx/>
                <a:latin typeface="Roboto"/>
                <a:ea typeface="+mn-ea"/>
                <a:cs typeface="Roboto"/>
              </a:rPr>
              <a:t>Qualitative Characteristics </a:t>
            </a:r>
            <a:r>
              <a:rPr kumimoji="0" lang="en-US" sz="2400" b="0" i="0" u="none" strike="noStrike" kern="1200" cap="none" spc="0" normalizeH="0" baseline="0" noProof="0" dirty="0">
                <a:ln>
                  <a:noFill/>
                </a:ln>
                <a:solidFill>
                  <a:srgbClr val="813587"/>
                </a:solidFill>
                <a:effectLst/>
                <a:uLnTx/>
                <a:uFillTx/>
                <a:latin typeface="Roboto"/>
                <a:ea typeface="+mn-ea"/>
                <a:cs typeface="Roboto"/>
              </a:rPr>
              <a:t>of </a:t>
            </a:r>
            <a:r>
              <a:rPr kumimoji="0" lang="en-US" sz="24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400" b="0" i="0" u="none" strike="noStrike" kern="1200" cap="none" spc="-65" normalizeH="0" baseline="0" noProof="0" dirty="0">
                <a:ln>
                  <a:noFill/>
                </a:ln>
                <a:solidFill>
                  <a:srgbClr val="813587"/>
                </a:solidFill>
                <a:effectLst/>
                <a:uLnTx/>
                <a:uFillTx/>
                <a:latin typeface="Roboto"/>
                <a:ea typeface="+mn-ea"/>
                <a:cs typeface="Roboto"/>
              </a:rPr>
              <a:t> </a:t>
            </a:r>
            <a:r>
              <a:rPr kumimoji="0" lang="en-US" sz="24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Qualitative characteristics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attributes of accounting information,</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which</a:t>
            </a:r>
            <a:r>
              <a:rPr kumimoji="0" lang="en-US" sz="2400" b="0" i="0" u="none" strike="noStrike" kern="1200" cap="none" spc="-5" normalizeH="0" baseline="0" noProof="0" dirty="0">
                <a:ln>
                  <a:noFill/>
                </a:ln>
                <a:solidFill>
                  <a:prstClr val="black"/>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enhance </a:t>
            </a:r>
            <a:r>
              <a:rPr kumimoji="0" lang="en-US" sz="2400" b="0" i="0" u="none" strike="noStrike" kern="1200" cap="none" spc="-5" normalizeH="0" baseline="0" noProof="0" dirty="0">
                <a:ln>
                  <a:noFill/>
                </a:ln>
                <a:solidFill>
                  <a:srgbClr val="333333"/>
                </a:solidFill>
                <a:effectLst/>
                <a:uLnTx/>
                <a:uFillTx/>
                <a:latin typeface="Roboto"/>
                <a:ea typeface="+mn-ea"/>
                <a:cs typeface="Roboto"/>
              </a:rPr>
              <a:t>its understandability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usefulness:</a:t>
            </a:r>
          </a:p>
          <a:p>
            <a:pPr marL="1270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6606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Reliability: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Reliability implies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that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information must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free from material  error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personal</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bias.</a:t>
            </a:r>
          </a:p>
          <a:p>
            <a:pPr marL="12700" marR="26606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1305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Relevance: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must be relevant to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decision-making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requirements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users.</a:t>
            </a:r>
          </a:p>
          <a:p>
            <a:pPr marL="12700" marR="31305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Understandability: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Information </a:t>
            </a:r>
            <a:r>
              <a:rPr kumimoji="0" lang="en-US" sz="2400" b="0" i="0" u="none" strike="noStrike" kern="1200" cap="none" spc="-5" normalizeH="0" baseline="0" noProof="0" dirty="0">
                <a:ln>
                  <a:noFill/>
                </a:ln>
                <a:solidFill>
                  <a:srgbClr val="333333"/>
                </a:solidFill>
                <a:effectLst/>
                <a:uLnTx/>
                <a:uFillTx/>
                <a:latin typeface="Roboto"/>
                <a:ea typeface="+mn-ea"/>
                <a:cs typeface="Roboto"/>
              </a:rPr>
              <a:t>should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a:t>
            </a:r>
            <a:r>
              <a:rPr kumimoji="0" lang="en-US" sz="2400" b="0" i="0" u="none" strike="noStrike" kern="1200" cap="none" spc="-5" normalizeH="0" baseline="0" noProof="0" dirty="0">
                <a:ln>
                  <a:noFill/>
                </a:ln>
                <a:solidFill>
                  <a:srgbClr val="333333"/>
                </a:solidFill>
                <a:effectLst/>
                <a:uLnTx/>
                <a:uFillTx/>
                <a:latin typeface="Roboto"/>
                <a:ea typeface="+mn-ea"/>
                <a:cs typeface="Roboto"/>
              </a:rPr>
              <a:t>disclosed in financial statements</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such </a:t>
            </a:r>
            <a:r>
              <a:rPr kumimoji="0" lang="en-US" sz="2400" b="0" i="0" u="none" strike="noStrike" kern="1200" cap="none" spc="0" normalizeH="0" baseline="0" noProof="0" dirty="0">
                <a:ln>
                  <a:noFill/>
                </a:ln>
                <a:solidFill>
                  <a:srgbClr val="333333"/>
                </a:solidFill>
                <a:effectLst/>
                <a:uLnTx/>
                <a:uFillTx/>
                <a:latin typeface="Roboto"/>
                <a:ea typeface="+mn-ea"/>
                <a:cs typeface="Roboto"/>
              </a:rPr>
              <a:t>a manner </a:t>
            </a:r>
            <a:r>
              <a:rPr kumimoji="0" lang="en-US" sz="2400" b="0" i="0" u="none" strike="noStrike" kern="1200" cap="none" spc="-5" normalizeH="0" baseline="0" noProof="0" dirty="0">
                <a:ln>
                  <a:noFill/>
                </a:ln>
                <a:solidFill>
                  <a:srgbClr val="333333"/>
                </a:solidFill>
                <a:effectLst/>
                <a:uLnTx/>
                <a:uFillTx/>
                <a:latin typeface="Roboto"/>
                <a:ea typeface="+mn-ea"/>
                <a:cs typeface="Roboto"/>
              </a:rPr>
              <a:t>that these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easily</a:t>
            </a:r>
            <a:r>
              <a:rPr kumimoji="0" lang="en-US" sz="2400" b="0" i="0" u="none" strike="noStrike" kern="1200" cap="none" spc="-9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understandable.</a:t>
            </a: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Comparability: </a:t>
            </a:r>
            <a:r>
              <a:rPr kumimoji="0" lang="en-US" sz="2400" b="0" i="0" u="none" strike="noStrike" kern="1200" cap="none" spc="-5" normalizeH="0" baseline="0" noProof="0" dirty="0">
                <a:ln>
                  <a:noFill/>
                </a:ln>
                <a:solidFill>
                  <a:srgbClr val="333333"/>
                </a:solidFill>
                <a:effectLst/>
                <a:uLnTx/>
                <a:uFillTx/>
                <a:latin typeface="Roboto"/>
                <a:ea typeface="+mn-ea"/>
                <a:cs typeface="Roboto"/>
              </a:rPr>
              <a:t>Both intra-firm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inter-firm comparison must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possible </a:t>
            </a:r>
            <a:r>
              <a:rPr kumimoji="0" lang="en-US" sz="2400" b="0" i="0" u="none" strike="noStrike" kern="1200" cap="none" spc="0" normalizeH="0" baseline="0" noProof="0" dirty="0">
                <a:ln>
                  <a:noFill/>
                </a:ln>
                <a:solidFill>
                  <a:srgbClr val="333333"/>
                </a:solidFill>
                <a:effectLst/>
                <a:uLnTx/>
                <a:uFillTx/>
                <a:latin typeface="Roboto"/>
                <a:ea typeface="+mn-ea"/>
                <a:cs typeface="Roboto"/>
              </a:rPr>
              <a:t>over  </a:t>
            </a:r>
            <a:r>
              <a:rPr kumimoji="0" lang="en-US" sz="2400" b="0" i="0" u="none" strike="noStrike" kern="1200" cap="none" spc="-5" normalizeH="0" baseline="0" noProof="0" dirty="0">
                <a:ln>
                  <a:noFill/>
                </a:ln>
                <a:solidFill>
                  <a:srgbClr val="333333"/>
                </a:solidFill>
                <a:effectLst/>
                <a:uLnTx/>
                <a:uFillTx/>
                <a:latin typeface="Roboto"/>
                <a:ea typeface="+mn-ea"/>
                <a:cs typeface="Roboto"/>
              </a:rPr>
              <a:t>different time</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periods.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636924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7C26606-0E50-32CD-3CB2-5736BC78F48E}"/>
              </a:ext>
            </a:extLst>
          </p:cNvPr>
          <p:cNvSpPr txBox="1"/>
          <p:nvPr/>
        </p:nvSpPr>
        <p:spPr>
          <a:xfrm>
            <a:off x="3048828" y="2730091"/>
            <a:ext cx="6097656" cy="1397819"/>
          </a:xfrm>
          <a:prstGeom prst="rect">
            <a:avLst/>
          </a:prstGeom>
          <a:noFill/>
        </p:spPr>
        <p:txBody>
          <a:bodyPr wrap="square">
            <a:spAutoFit/>
          </a:bodyPr>
          <a:lstStyle/>
          <a:p>
            <a:pPr marL="12700" marR="459105" lvl="0" indent="0" algn="ctr" defTabSz="914400" rtl="0" eaLnBrk="1" fontAlgn="auto" latinLnBrk="0" hangingPunct="1">
              <a:lnSpc>
                <a:spcPct val="100000"/>
              </a:lnSpc>
              <a:spcBef>
                <a:spcPts val="100"/>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What is the Double-entry </a:t>
            </a:r>
            <a:r>
              <a:rPr kumimoji="0" lang="en-US" sz="2800" b="1" i="0" u="none" strike="noStrike" kern="1200" cap="none" spc="0" normalizeH="0" baseline="0" noProof="0" dirty="0">
                <a:ln>
                  <a:noFill/>
                </a:ln>
                <a:solidFill>
                  <a:srgbClr val="813587"/>
                </a:solidFill>
                <a:effectLst/>
                <a:uLnTx/>
                <a:uFillTx/>
                <a:latin typeface="Roboto"/>
                <a:ea typeface="+mn-ea"/>
                <a:cs typeface="Roboto"/>
              </a:rPr>
              <a:t>System of </a:t>
            </a:r>
            <a:r>
              <a:rPr kumimoji="0" lang="en-US" sz="2800" b="1" i="0" u="none" strike="noStrike" kern="1200" cap="none" spc="-5" normalizeH="0" baseline="0" noProof="0" dirty="0">
                <a:ln>
                  <a:noFill/>
                </a:ln>
                <a:solidFill>
                  <a:srgbClr val="813587"/>
                </a:solidFill>
                <a:effectLst/>
                <a:uLnTx/>
                <a:uFillTx/>
                <a:latin typeface="Roboto"/>
                <a:ea typeface="+mn-ea"/>
                <a:cs typeface="Roboto"/>
              </a:rPr>
              <a:t>Accounting?</a:t>
            </a:r>
          </a:p>
          <a:p>
            <a:pPr marL="12700" marR="459105" lvl="0" indent="0" algn="ctr" defTabSz="914400" rtl="0" eaLnBrk="1" fontAlgn="auto" latinLnBrk="0" hangingPunct="1">
              <a:lnSpc>
                <a:spcPct val="100000"/>
              </a:lnSpc>
              <a:spcBef>
                <a:spcPts val="100"/>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What are its advantages ?</a:t>
            </a:r>
          </a:p>
        </p:txBody>
      </p:sp>
    </p:spTree>
    <p:extLst>
      <p:ext uri="{BB962C8B-B14F-4D97-AF65-F5344CB8AC3E}">
        <p14:creationId xmlns:p14="http://schemas.microsoft.com/office/powerpoint/2010/main" val="12863857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9C26206-5EBE-FA23-C14D-DC5AB0448419}"/>
              </a:ext>
            </a:extLst>
          </p:cNvPr>
          <p:cNvSpPr txBox="1"/>
          <p:nvPr/>
        </p:nvSpPr>
        <p:spPr>
          <a:xfrm>
            <a:off x="506895" y="556590"/>
            <a:ext cx="11002617" cy="5016758"/>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3200" b="0" i="0" u="none" strike="noStrike" kern="1200" cap="none" spc="-5" normalizeH="0" baseline="0" noProof="0" dirty="0">
                <a:ln>
                  <a:noFill/>
                </a:ln>
                <a:solidFill>
                  <a:srgbClr val="813587"/>
                </a:solidFill>
                <a:effectLst/>
                <a:uLnTx/>
                <a:uFillTx/>
                <a:latin typeface="Roboto"/>
                <a:ea typeface="+mn-ea"/>
                <a:cs typeface="Roboto"/>
              </a:rPr>
              <a:t>Explain </a:t>
            </a:r>
            <a:r>
              <a:rPr kumimoji="0" lang="en-US" sz="3200" b="0" i="0" u="none" strike="noStrike" kern="1200" cap="none" spc="0" normalizeH="0" baseline="0" noProof="0" dirty="0">
                <a:ln>
                  <a:noFill/>
                </a:ln>
                <a:solidFill>
                  <a:srgbClr val="813587"/>
                </a:solidFill>
                <a:effectLst/>
                <a:uLnTx/>
                <a:uFillTx/>
                <a:latin typeface="Roboto"/>
                <a:ea typeface="+mn-ea"/>
                <a:cs typeface="Roboto"/>
              </a:rPr>
              <a:t>the System of </a:t>
            </a:r>
            <a:r>
              <a:rPr kumimoji="0" lang="en-US" sz="3200" b="0" i="0" u="none" strike="noStrike" kern="1200" cap="none" spc="-5" normalizeH="0" baseline="0" noProof="0" dirty="0">
                <a:ln>
                  <a:noFill/>
                </a:ln>
                <a:solidFill>
                  <a:srgbClr val="813587"/>
                </a:solidFill>
                <a:effectLst/>
                <a:uLnTx/>
                <a:uFillTx/>
                <a:latin typeface="Roboto"/>
                <a:ea typeface="+mn-ea"/>
                <a:cs typeface="Roboto"/>
              </a:rPr>
              <a:t>Accounting</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5" normalizeH="0" baseline="0" noProof="0" dirty="0">
                <a:ln>
                  <a:noFill/>
                </a:ln>
                <a:solidFill>
                  <a:srgbClr val="333333"/>
                </a:solidFill>
                <a:effectLst/>
                <a:uLnTx/>
                <a:uFillTx/>
                <a:latin typeface="Roboto"/>
                <a:ea typeface="+mn-ea"/>
                <a:cs typeface="Roboto"/>
              </a:rPr>
              <a:t>Double-entry</a:t>
            </a:r>
            <a:r>
              <a:rPr kumimoji="0" lang="en-US" sz="3200" b="1" i="0" u="none" strike="noStrike" kern="1200" cap="none" spc="20" normalizeH="0" baseline="0" noProof="0" dirty="0">
                <a:ln>
                  <a:noFill/>
                </a:ln>
                <a:solidFill>
                  <a:srgbClr val="333333"/>
                </a:solidFill>
                <a:effectLst/>
                <a:uLnTx/>
                <a:uFillTx/>
                <a:latin typeface="Roboto"/>
                <a:ea typeface="+mn-ea"/>
                <a:cs typeface="Roboto"/>
              </a:rPr>
              <a:t> </a:t>
            </a:r>
            <a:r>
              <a:rPr kumimoji="0" lang="en-US" sz="3200" b="1" i="0" u="none" strike="noStrike" kern="1200" cap="none" spc="-5" normalizeH="0" baseline="0" noProof="0" dirty="0">
                <a:ln>
                  <a:noFill/>
                </a:ln>
                <a:solidFill>
                  <a:srgbClr val="333333"/>
                </a:solidFill>
                <a:effectLst/>
                <a:uLnTx/>
                <a:uFillTx/>
                <a:latin typeface="Roboto"/>
                <a:ea typeface="+mn-ea"/>
                <a:cs typeface="Roboto"/>
              </a:rPr>
              <a:t>system</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3200" b="0" i="0" u="none" strike="noStrike" kern="1200" cap="none" spc="0" normalizeH="0" baseline="0" noProof="0" dirty="0">
                <a:ln>
                  <a:noFill/>
                </a:ln>
                <a:solidFill>
                  <a:srgbClr val="333333"/>
                </a:solidFill>
                <a:effectLst/>
                <a:uLnTx/>
                <a:uFillTx/>
                <a:latin typeface="Roboto"/>
                <a:ea typeface="+mn-ea"/>
                <a:cs typeface="Roboto"/>
              </a:rPr>
              <a:t>The </a:t>
            </a:r>
            <a:r>
              <a:rPr kumimoji="0" lang="en-US" sz="3200" b="0" i="0" u="none" strike="noStrike" kern="1200" cap="none" spc="-5" normalizeH="0" baseline="0" noProof="0" dirty="0">
                <a:ln>
                  <a:noFill/>
                </a:ln>
                <a:solidFill>
                  <a:srgbClr val="333333"/>
                </a:solidFill>
                <a:effectLst/>
                <a:uLnTx/>
                <a:uFillTx/>
                <a:latin typeface="Roboto"/>
                <a:ea typeface="+mn-ea"/>
                <a:cs typeface="Roboto"/>
              </a:rPr>
              <a:t>double entry system is based </a:t>
            </a:r>
            <a:r>
              <a:rPr kumimoji="0" lang="en-US" sz="3200" b="0" i="0" u="none" strike="noStrike" kern="1200" cap="none" spc="0" normalizeH="0" baseline="0" noProof="0" dirty="0">
                <a:ln>
                  <a:noFill/>
                </a:ln>
                <a:solidFill>
                  <a:srgbClr val="333333"/>
                </a:solidFill>
                <a:effectLst/>
                <a:uLnTx/>
                <a:uFillTx/>
                <a:latin typeface="Roboto"/>
                <a:ea typeface="+mn-ea"/>
                <a:cs typeface="Roboto"/>
              </a:rPr>
              <a:t>on </a:t>
            </a:r>
            <a:r>
              <a:rPr kumimoji="0" lang="en-US" sz="3200" b="0" i="0" u="none" strike="noStrike" kern="1200" cap="none" spc="-5" normalizeH="0" baseline="0" noProof="0" dirty="0">
                <a:ln>
                  <a:noFill/>
                </a:ln>
                <a:solidFill>
                  <a:srgbClr val="333333"/>
                </a:solidFill>
                <a:effectLst/>
                <a:uLnTx/>
                <a:uFillTx/>
                <a:latin typeface="Roboto"/>
                <a:ea typeface="+mn-ea"/>
                <a:cs typeface="Roboto"/>
              </a:rPr>
              <a:t>the Dual Aspect</a:t>
            </a:r>
            <a:r>
              <a:rPr kumimoji="0" lang="en-US" sz="3200" b="0" i="0" u="none" strike="noStrike" kern="1200" cap="none" spc="-80" normalizeH="0" baseline="0" noProof="0" dirty="0">
                <a:ln>
                  <a:noFill/>
                </a:ln>
                <a:solidFill>
                  <a:srgbClr val="333333"/>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Principle.</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3200" b="0" i="0" u="none" strike="noStrike" kern="1200" cap="none" spc="-5" normalizeH="0" baseline="0" noProof="0" dirty="0">
                <a:ln>
                  <a:noFill/>
                </a:ln>
                <a:solidFill>
                  <a:srgbClr val="333333"/>
                </a:solidFill>
                <a:effectLst/>
                <a:uLnTx/>
                <a:uFillTx/>
                <a:latin typeface="Roboto"/>
                <a:ea typeface="+mn-ea"/>
                <a:cs typeface="Roboto"/>
              </a:rPr>
              <a:t>Every transaction </a:t>
            </a:r>
            <a:r>
              <a:rPr kumimoji="0" lang="en-US" sz="3200" b="0" i="0" u="none" strike="noStrike" kern="1200" cap="none" spc="0" normalizeH="0" baseline="0" noProof="0" dirty="0">
                <a:ln>
                  <a:noFill/>
                </a:ln>
                <a:solidFill>
                  <a:srgbClr val="333333"/>
                </a:solidFill>
                <a:effectLst/>
                <a:uLnTx/>
                <a:uFillTx/>
                <a:latin typeface="Roboto"/>
                <a:ea typeface="+mn-ea"/>
                <a:cs typeface="Roboto"/>
              </a:rPr>
              <a:t>has </a:t>
            </a:r>
            <a:r>
              <a:rPr kumimoji="0" lang="en-US" sz="3200" b="0" i="0" u="none" strike="noStrike" kern="1200" cap="none" spc="-5" normalizeH="0" baseline="0" noProof="0" dirty="0">
                <a:ln>
                  <a:noFill/>
                </a:ln>
                <a:solidFill>
                  <a:srgbClr val="333333"/>
                </a:solidFill>
                <a:effectLst/>
                <a:uLnTx/>
                <a:uFillTx/>
                <a:latin typeface="Roboto"/>
                <a:ea typeface="+mn-ea"/>
                <a:cs typeface="Roboto"/>
              </a:rPr>
              <a:t>two aspects, ‘a Debit’ </a:t>
            </a:r>
            <a:r>
              <a:rPr kumimoji="0" lang="en-US" sz="3200" b="0" i="0" u="none" strike="noStrike" kern="1200" cap="none" spc="0" normalizeH="0" baseline="0" noProof="0" dirty="0">
                <a:ln>
                  <a:noFill/>
                </a:ln>
                <a:solidFill>
                  <a:srgbClr val="333333"/>
                </a:solidFill>
                <a:effectLst/>
                <a:uLnTx/>
                <a:uFillTx/>
                <a:latin typeface="Roboto"/>
                <a:ea typeface="+mn-ea"/>
                <a:cs typeface="Roboto"/>
              </a:rPr>
              <a:t>and </a:t>
            </a:r>
            <a:r>
              <a:rPr kumimoji="0" lang="en-US" sz="3200" b="0" i="0" u="none" strike="noStrike" kern="1200" cap="none" spc="-5" normalizeH="0" baseline="0" noProof="0" dirty="0">
                <a:ln>
                  <a:noFill/>
                </a:ln>
                <a:solidFill>
                  <a:srgbClr val="333333"/>
                </a:solidFill>
                <a:effectLst/>
                <a:uLnTx/>
                <a:uFillTx/>
                <a:latin typeface="Roboto"/>
                <a:ea typeface="+mn-ea"/>
                <a:cs typeface="Roboto"/>
              </a:rPr>
              <a:t>‘a credit’ </a:t>
            </a:r>
            <a:r>
              <a:rPr kumimoji="0" lang="en-US" sz="3200" b="0" i="0" u="none" strike="noStrike" kern="1200" cap="none" spc="0" normalizeH="0" baseline="0" noProof="0" dirty="0">
                <a:ln>
                  <a:noFill/>
                </a:ln>
                <a:solidFill>
                  <a:srgbClr val="333333"/>
                </a:solidFill>
                <a:effectLst/>
                <a:uLnTx/>
                <a:uFillTx/>
                <a:latin typeface="Roboto"/>
                <a:ea typeface="+mn-ea"/>
                <a:cs typeface="Roboto"/>
              </a:rPr>
              <a:t>of an </a:t>
            </a:r>
            <a:r>
              <a:rPr kumimoji="0" lang="en-US" sz="3200" b="0" i="0" u="none" strike="noStrike" kern="1200" cap="none" spc="-5" normalizeH="0" baseline="0" noProof="0" dirty="0">
                <a:ln>
                  <a:noFill/>
                </a:ln>
                <a:solidFill>
                  <a:srgbClr val="333333"/>
                </a:solidFill>
                <a:effectLst/>
                <a:uLnTx/>
                <a:uFillTx/>
                <a:latin typeface="Roboto"/>
                <a:ea typeface="+mn-ea"/>
                <a:cs typeface="Roboto"/>
              </a:rPr>
              <a:t>equal</a:t>
            </a:r>
            <a:r>
              <a:rPr kumimoji="0" lang="en-US" sz="3200" b="0" i="0" u="none" strike="noStrike" kern="1200" cap="none" spc="-15" normalizeH="0" baseline="0" noProof="0" dirty="0">
                <a:ln>
                  <a:noFill/>
                </a:ln>
                <a:solidFill>
                  <a:srgbClr val="333333"/>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amount.</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3200" b="0" i="0" u="none" strike="noStrike" kern="1200" cap="none" spc="0" normalizeH="0" baseline="0" noProof="0" dirty="0">
                <a:ln>
                  <a:noFill/>
                </a:ln>
                <a:solidFill>
                  <a:srgbClr val="333333"/>
                </a:solidFill>
                <a:effectLst/>
                <a:uLnTx/>
                <a:uFillTx/>
                <a:latin typeface="Roboto"/>
                <a:ea typeface="+mn-ea"/>
                <a:cs typeface="Roboto"/>
              </a:rPr>
              <a:t>This </a:t>
            </a:r>
            <a:r>
              <a:rPr kumimoji="0" lang="en-US" sz="3200" b="0" i="0" u="none" strike="noStrike" kern="1200" cap="none" spc="-5" normalizeH="0" baseline="0" noProof="0" dirty="0">
                <a:ln>
                  <a:noFill/>
                </a:ln>
                <a:solidFill>
                  <a:srgbClr val="333333"/>
                </a:solidFill>
                <a:effectLst/>
                <a:uLnTx/>
                <a:uFillTx/>
                <a:latin typeface="Roboto"/>
                <a:ea typeface="+mn-ea"/>
                <a:cs typeface="Roboto"/>
              </a:rPr>
              <a:t>system </a:t>
            </a:r>
            <a:r>
              <a:rPr kumimoji="0" lang="en-US" sz="3200" b="0" i="0" u="none" strike="noStrike" kern="1200" cap="none" spc="0" normalizeH="0" baseline="0" noProof="0" dirty="0">
                <a:ln>
                  <a:noFill/>
                </a:ln>
                <a:solidFill>
                  <a:srgbClr val="333333"/>
                </a:solidFill>
                <a:effectLst/>
                <a:uLnTx/>
                <a:uFillTx/>
                <a:latin typeface="Roboto"/>
                <a:ea typeface="+mn-ea"/>
                <a:cs typeface="Roboto"/>
              </a:rPr>
              <a:t>of </a:t>
            </a:r>
            <a:r>
              <a:rPr kumimoji="0" lang="en-US" sz="3200" b="0" i="0" u="none" strike="noStrike" kern="1200" cap="none" spc="-5" normalizeH="0" baseline="0" noProof="0" dirty="0">
                <a:ln>
                  <a:noFill/>
                </a:ln>
                <a:solidFill>
                  <a:srgbClr val="333333"/>
                </a:solidFill>
                <a:effectLst/>
                <a:uLnTx/>
                <a:uFillTx/>
                <a:latin typeface="Roboto"/>
                <a:ea typeface="+mn-ea"/>
                <a:cs typeface="Roboto"/>
              </a:rPr>
              <a:t>accounting recognizes </a:t>
            </a:r>
            <a:r>
              <a:rPr kumimoji="0" lang="en-US" sz="3200" b="0" i="0" u="none" strike="noStrike" kern="1200" cap="none" spc="0" normalizeH="0" baseline="0" noProof="0" dirty="0">
                <a:ln>
                  <a:noFill/>
                </a:ln>
                <a:solidFill>
                  <a:srgbClr val="333333"/>
                </a:solidFill>
                <a:effectLst/>
                <a:uLnTx/>
                <a:uFillTx/>
                <a:latin typeface="Roboto"/>
                <a:ea typeface="+mn-ea"/>
                <a:cs typeface="Roboto"/>
              </a:rPr>
              <a:t>and records both aspects of</a:t>
            </a:r>
            <a:r>
              <a:rPr kumimoji="0" lang="en-US" sz="3200" b="0" i="0" u="none" strike="noStrike" kern="1200" cap="none" spc="-130" normalizeH="0" baseline="0" noProof="0" dirty="0">
                <a:ln>
                  <a:noFill/>
                </a:ln>
                <a:solidFill>
                  <a:srgbClr val="333333"/>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the</a:t>
            </a:r>
            <a:r>
              <a:rPr kumimoji="0" lang="en-US" sz="3200" b="0" i="0" u="none" strike="noStrike" kern="1200" cap="none" spc="0" normalizeH="0" baseline="0" noProof="0" dirty="0">
                <a:ln>
                  <a:noFill/>
                </a:ln>
                <a:solidFill>
                  <a:prstClr val="black"/>
                </a:solidFill>
                <a:effectLst/>
                <a:uLnTx/>
                <a:uFillTx/>
                <a:latin typeface="Roboto"/>
                <a:ea typeface="+mn-ea"/>
                <a:cs typeface="Roboto"/>
              </a:rPr>
              <a:t> </a:t>
            </a:r>
            <a:r>
              <a:rPr kumimoji="0" lang="en-US" sz="3200" b="0" i="0" u="none" strike="noStrike" kern="1200" cap="none" spc="-5" normalizeH="0" baseline="0" noProof="0" dirty="0">
                <a:ln>
                  <a:noFill/>
                </a:ln>
                <a:solidFill>
                  <a:srgbClr val="333333"/>
                </a:solidFill>
                <a:effectLst/>
                <a:uLnTx/>
                <a:uFillTx/>
                <a:latin typeface="Roboto"/>
                <a:ea typeface="+mn-ea"/>
                <a:cs typeface="Roboto"/>
              </a:rPr>
              <a:t>transaction.</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81614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8B236506-59F2-DB08-1152-5CC6E7FAE35D}"/>
              </a:ext>
            </a:extLst>
          </p:cNvPr>
          <p:cNvSpPr txBox="1"/>
          <p:nvPr/>
        </p:nvSpPr>
        <p:spPr>
          <a:xfrm>
            <a:off x="675861" y="1154018"/>
            <a:ext cx="11329955" cy="4457631"/>
          </a:xfrm>
          <a:prstGeom prst="rect">
            <a:avLst/>
          </a:prstGeom>
          <a:noFill/>
        </p:spPr>
        <p:txBody>
          <a:bodyPr wrap="square">
            <a:spAutoFit/>
          </a:bodyPr>
          <a:lstStyle/>
          <a:p>
            <a:pPr marL="12700" marR="459105">
              <a:lnSpc>
                <a:spcPct val="100000"/>
              </a:lnSpc>
              <a:spcBef>
                <a:spcPts val="100"/>
              </a:spcBef>
            </a:pPr>
            <a:r>
              <a:rPr lang="en-US" sz="2400" spc="-5" dirty="0">
                <a:solidFill>
                  <a:srgbClr val="813587"/>
                </a:solidFill>
                <a:latin typeface="Roboto"/>
                <a:cs typeface="Roboto"/>
              </a:rPr>
              <a:t>What Are the Advantages </a:t>
            </a:r>
            <a:r>
              <a:rPr lang="en-US" sz="2400" dirty="0">
                <a:solidFill>
                  <a:srgbClr val="813587"/>
                </a:solidFill>
                <a:latin typeface="Roboto"/>
                <a:cs typeface="Roboto"/>
              </a:rPr>
              <a:t>of </a:t>
            </a:r>
            <a:r>
              <a:rPr lang="en-US" sz="2400" spc="-5" dirty="0">
                <a:solidFill>
                  <a:srgbClr val="813587"/>
                </a:solidFill>
                <a:latin typeface="Roboto"/>
                <a:cs typeface="Roboto"/>
              </a:rPr>
              <a:t>the Double-entry </a:t>
            </a:r>
            <a:r>
              <a:rPr lang="en-US" sz="2400" dirty="0">
                <a:solidFill>
                  <a:srgbClr val="813587"/>
                </a:solidFill>
                <a:latin typeface="Roboto"/>
                <a:cs typeface="Roboto"/>
              </a:rPr>
              <a:t>System of </a:t>
            </a:r>
            <a:r>
              <a:rPr lang="en-US" sz="2400" spc="-5" dirty="0">
                <a:solidFill>
                  <a:srgbClr val="813587"/>
                </a:solidFill>
                <a:latin typeface="Roboto"/>
                <a:cs typeface="Roboto"/>
              </a:rPr>
              <a:t>Accounting?</a:t>
            </a:r>
          </a:p>
          <a:p>
            <a:pPr marL="12700" marR="459105">
              <a:lnSpc>
                <a:spcPct val="100000"/>
              </a:lnSpc>
              <a:spcBef>
                <a:spcPts val="100"/>
              </a:spcBef>
            </a:pPr>
            <a:r>
              <a:rPr lang="en-US" sz="2400" spc="-5" dirty="0">
                <a:solidFill>
                  <a:srgbClr val="813587"/>
                </a:solidFill>
                <a:latin typeface="Roboto"/>
                <a:cs typeface="Roboto"/>
              </a:rPr>
              <a:t>  The </a:t>
            </a:r>
            <a:r>
              <a:rPr lang="en-US" sz="2400" spc="-5" dirty="0">
                <a:solidFill>
                  <a:srgbClr val="333333"/>
                </a:solidFill>
                <a:latin typeface="Roboto"/>
                <a:cs typeface="Roboto"/>
              </a:rPr>
              <a:t>following </a:t>
            </a:r>
            <a:r>
              <a:rPr lang="en-US" sz="2400" dirty="0">
                <a:solidFill>
                  <a:srgbClr val="333333"/>
                </a:solidFill>
                <a:latin typeface="Roboto"/>
                <a:cs typeface="Roboto"/>
              </a:rPr>
              <a:t>are </a:t>
            </a:r>
            <a:r>
              <a:rPr lang="en-US" sz="2400" spc="-5" dirty="0">
                <a:solidFill>
                  <a:srgbClr val="333333"/>
                </a:solidFill>
                <a:latin typeface="Roboto"/>
                <a:cs typeface="Roboto"/>
              </a:rPr>
              <a:t>the </a:t>
            </a:r>
            <a:r>
              <a:rPr lang="en-US" sz="2400" dirty="0">
                <a:solidFill>
                  <a:srgbClr val="333333"/>
                </a:solidFill>
                <a:latin typeface="Roboto"/>
                <a:cs typeface="Roboto"/>
              </a:rPr>
              <a:t>main advantages of </a:t>
            </a:r>
            <a:r>
              <a:rPr lang="en-US" sz="2400" spc="-5" dirty="0">
                <a:solidFill>
                  <a:srgbClr val="333333"/>
                </a:solidFill>
                <a:latin typeface="Roboto"/>
                <a:cs typeface="Roboto"/>
              </a:rPr>
              <a:t>the </a:t>
            </a:r>
            <a:r>
              <a:rPr lang="en-US" sz="2400" dirty="0">
                <a:solidFill>
                  <a:srgbClr val="333333"/>
                </a:solidFill>
                <a:latin typeface="Roboto"/>
                <a:cs typeface="Roboto"/>
              </a:rPr>
              <a:t>double-entry </a:t>
            </a:r>
            <a:r>
              <a:rPr lang="en-US" sz="2400" spc="-5" dirty="0">
                <a:solidFill>
                  <a:srgbClr val="333333"/>
                </a:solidFill>
                <a:latin typeface="Roboto"/>
                <a:cs typeface="Roboto"/>
              </a:rPr>
              <a:t>system </a:t>
            </a:r>
            <a:r>
              <a:rPr lang="en-US" sz="2400" dirty="0">
                <a:solidFill>
                  <a:srgbClr val="333333"/>
                </a:solidFill>
                <a:latin typeface="Roboto"/>
                <a:cs typeface="Roboto"/>
              </a:rPr>
              <a:t>of </a:t>
            </a:r>
            <a:r>
              <a:rPr lang="en-US" sz="2400" spc="-5" dirty="0">
                <a:solidFill>
                  <a:srgbClr val="333333"/>
                </a:solidFill>
                <a:latin typeface="Roboto"/>
                <a:cs typeface="Roboto"/>
              </a:rPr>
              <a:t>accounting:</a:t>
            </a:r>
          </a:p>
          <a:p>
            <a:pPr marL="12700" marR="459105">
              <a:lnSpc>
                <a:spcPct val="100000"/>
              </a:lnSpc>
              <a:spcBef>
                <a:spcPts val="100"/>
              </a:spcBef>
            </a:pPr>
            <a:r>
              <a:rPr lang="en-US" sz="2400" spc="-5" dirty="0">
                <a:solidFill>
                  <a:srgbClr val="333333"/>
                </a:solidFill>
                <a:latin typeface="Roboto"/>
                <a:cs typeface="Roboto"/>
              </a:rPr>
              <a:t>  </a:t>
            </a:r>
            <a:r>
              <a:rPr lang="en-US" sz="2400" b="1" spc="-5" dirty="0">
                <a:solidFill>
                  <a:srgbClr val="333333"/>
                </a:solidFill>
                <a:latin typeface="Roboto"/>
                <a:cs typeface="Roboto"/>
              </a:rPr>
              <a:t>Scientific system</a:t>
            </a:r>
            <a:endParaRPr lang="en-US" sz="2400" dirty="0">
              <a:latin typeface="Roboto"/>
              <a:cs typeface="Roboto"/>
            </a:endParaRPr>
          </a:p>
          <a:p>
            <a:pPr marL="12700" marR="5080">
              <a:lnSpc>
                <a:spcPct val="100000"/>
              </a:lnSpc>
              <a:buSzPct val="94444"/>
              <a:buFont typeface="Arial"/>
              <a:buChar char="•"/>
              <a:tabLst>
                <a:tab pos="93980" algn="l"/>
              </a:tabLst>
            </a:pPr>
            <a:r>
              <a:rPr lang="en-US" sz="2400" spc="-5" dirty="0">
                <a:solidFill>
                  <a:srgbClr val="333333"/>
                </a:solidFill>
                <a:latin typeface="Roboto"/>
                <a:cs typeface="Roboto"/>
              </a:rPr>
              <a:t>As </a:t>
            </a:r>
            <a:r>
              <a:rPr lang="en-US" sz="2400" dirty="0">
                <a:solidFill>
                  <a:srgbClr val="333333"/>
                </a:solidFill>
                <a:latin typeface="Roboto"/>
                <a:cs typeface="Roboto"/>
              </a:rPr>
              <a:t>compared </a:t>
            </a:r>
            <a:r>
              <a:rPr lang="en-US" sz="2400" spc="-5" dirty="0">
                <a:solidFill>
                  <a:srgbClr val="333333"/>
                </a:solidFill>
                <a:latin typeface="Roboto"/>
                <a:cs typeface="Roboto"/>
              </a:rPr>
              <a:t>to the other systems, this system </a:t>
            </a:r>
            <a:r>
              <a:rPr lang="en-US" sz="2400" dirty="0">
                <a:solidFill>
                  <a:srgbClr val="333333"/>
                </a:solidFill>
                <a:latin typeface="Roboto"/>
                <a:cs typeface="Roboto"/>
              </a:rPr>
              <a:t>of </a:t>
            </a:r>
            <a:r>
              <a:rPr lang="en-US" sz="2400" spc="-5" dirty="0">
                <a:solidFill>
                  <a:srgbClr val="333333"/>
                </a:solidFill>
                <a:latin typeface="Roboto"/>
                <a:cs typeface="Roboto"/>
              </a:rPr>
              <a:t>recording transactions is </a:t>
            </a:r>
            <a:r>
              <a:rPr lang="en-US" sz="2400" dirty="0">
                <a:solidFill>
                  <a:srgbClr val="333333"/>
                </a:solidFill>
                <a:latin typeface="Roboto"/>
                <a:cs typeface="Roboto"/>
              </a:rPr>
              <a:t>more  </a:t>
            </a:r>
            <a:r>
              <a:rPr lang="en-US" sz="2400" spc="-5" dirty="0">
                <a:solidFill>
                  <a:srgbClr val="333333"/>
                </a:solidFill>
                <a:latin typeface="Roboto"/>
                <a:cs typeface="Roboto"/>
              </a:rPr>
              <a:t>scientific </a:t>
            </a:r>
            <a:r>
              <a:rPr lang="en-US" sz="2400" dirty="0">
                <a:solidFill>
                  <a:srgbClr val="333333"/>
                </a:solidFill>
                <a:latin typeface="Roboto"/>
                <a:cs typeface="Roboto"/>
              </a:rPr>
              <a:t>and </a:t>
            </a:r>
            <a:r>
              <a:rPr lang="en-US" sz="2400" spc="-5" dirty="0">
                <a:solidFill>
                  <a:srgbClr val="333333"/>
                </a:solidFill>
                <a:latin typeface="Roboto"/>
                <a:cs typeface="Roboto"/>
              </a:rPr>
              <a:t>useful to </a:t>
            </a:r>
            <a:r>
              <a:rPr lang="en-US" sz="2400" dirty="0">
                <a:solidFill>
                  <a:srgbClr val="333333"/>
                </a:solidFill>
                <a:latin typeface="Roboto"/>
                <a:cs typeface="Roboto"/>
              </a:rPr>
              <a:t>achieve </a:t>
            </a:r>
            <a:r>
              <a:rPr lang="en-US" sz="2400" spc="-5" dirty="0">
                <a:solidFill>
                  <a:srgbClr val="333333"/>
                </a:solidFill>
                <a:latin typeface="Roboto"/>
                <a:cs typeface="Roboto"/>
              </a:rPr>
              <a:t>the objective </a:t>
            </a:r>
            <a:r>
              <a:rPr lang="en-US" sz="2400" dirty="0">
                <a:solidFill>
                  <a:srgbClr val="333333"/>
                </a:solidFill>
                <a:latin typeface="Roboto"/>
                <a:cs typeface="Roboto"/>
              </a:rPr>
              <a:t>of</a:t>
            </a:r>
            <a:r>
              <a:rPr lang="en-US" sz="2400" spc="-65"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A complete record of the</a:t>
            </a:r>
            <a:r>
              <a:rPr lang="en-US" sz="2400" b="1" spc="30" dirty="0">
                <a:solidFill>
                  <a:srgbClr val="333333"/>
                </a:solidFill>
                <a:latin typeface="Roboto"/>
                <a:cs typeface="Roboto"/>
              </a:rPr>
              <a:t> </a:t>
            </a:r>
            <a:r>
              <a:rPr lang="en-US" sz="2400" b="1" spc="-5" dirty="0">
                <a:solidFill>
                  <a:srgbClr val="333333"/>
                </a:solidFill>
                <a:latin typeface="Roboto"/>
                <a:cs typeface="Roboto"/>
              </a:rPr>
              <a:t>transaction</a:t>
            </a:r>
            <a:endParaRPr lang="en-US" sz="2400" dirty="0">
              <a:latin typeface="Roboto"/>
              <a:cs typeface="Roboto"/>
            </a:endParaRPr>
          </a:p>
          <a:p>
            <a:pPr marL="12700" marR="733425">
              <a:lnSpc>
                <a:spcPct val="100000"/>
              </a:lnSpc>
              <a:buSzPct val="94444"/>
              <a:buFont typeface="Arial"/>
              <a:buChar char="•"/>
              <a:tabLst>
                <a:tab pos="93980" algn="l"/>
              </a:tabLst>
            </a:pPr>
            <a:r>
              <a:rPr lang="en-US" sz="2400" spc="-5" dirty="0">
                <a:solidFill>
                  <a:srgbClr val="333333"/>
                </a:solidFill>
                <a:latin typeface="Roboto"/>
                <a:cs typeface="Roboto"/>
              </a:rPr>
              <a:t>Since both the </a:t>
            </a:r>
            <a:r>
              <a:rPr lang="en-US" sz="2400" dirty="0">
                <a:solidFill>
                  <a:srgbClr val="333333"/>
                </a:solidFill>
                <a:latin typeface="Roboto"/>
                <a:cs typeface="Roboto"/>
              </a:rPr>
              <a:t>aspects of </a:t>
            </a:r>
            <a:r>
              <a:rPr lang="en-US" sz="2400" spc="-5" dirty="0">
                <a:solidFill>
                  <a:srgbClr val="333333"/>
                </a:solidFill>
                <a:latin typeface="Roboto"/>
                <a:cs typeface="Roboto"/>
              </a:rPr>
              <a:t>transactions </a:t>
            </a:r>
            <a:r>
              <a:rPr lang="en-US" sz="2400" dirty="0">
                <a:solidFill>
                  <a:srgbClr val="333333"/>
                </a:solidFill>
                <a:latin typeface="Roboto"/>
                <a:cs typeface="Roboto"/>
              </a:rPr>
              <a:t>are </a:t>
            </a:r>
            <a:r>
              <a:rPr lang="en-US" sz="2400" spc="-5" dirty="0">
                <a:solidFill>
                  <a:srgbClr val="333333"/>
                </a:solidFill>
                <a:latin typeface="Roboto"/>
                <a:cs typeface="Roboto"/>
              </a:rPr>
              <a:t>considered there is </a:t>
            </a:r>
            <a:r>
              <a:rPr lang="en-US" sz="2400" dirty="0">
                <a:solidFill>
                  <a:srgbClr val="333333"/>
                </a:solidFill>
                <a:latin typeface="Roboto"/>
                <a:cs typeface="Roboto"/>
              </a:rPr>
              <a:t>a </a:t>
            </a:r>
            <a:r>
              <a:rPr lang="en-US" sz="2400" spc="-5" dirty="0">
                <a:solidFill>
                  <a:srgbClr val="333333"/>
                </a:solidFill>
                <a:latin typeface="Roboto"/>
                <a:cs typeface="Roboto"/>
              </a:rPr>
              <a:t>complete  recording </a:t>
            </a:r>
            <a:r>
              <a:rPr lang="en-US" sz="2400" dirty="0">
                <a:solidFill>
                  <a:srgbClr val="333333"/>
                </a:solidFill>
                <a:latin typeface="Roboto"/>
                <a:cs typeface="Roboto"/>
              </a:rPr>
              <a:t>of </a:t>
            </a:r>
            <a:r>
              <a:rPr lang="en-US" sz="2400" spc="-5" dirty="0">
                <a:solidFill>
                  <a:srgbClr val="333333"/>
                </a:solidFill>
                <a:latin typeface="Roboto"/>
                <a:cs typeface="Roboto"/>
              </a:rPr>
              <a:t>each </a:t>
            </a:r>
            <a:r>
              <a:rPr lang="en-US" sz="2400" dirty="0">
                <a:solidFill>
                  <a:srgbClr val="333333"/>
                </a:solidFill>
                <a:latin typeface="Roboto"/>
                <a:cs typeface="Roboto"/>
              </a:rPr>
              <a:t>and every</a:t>
            </a:r>
            <a:r>
              <a:rPr lang="en-US" sz="2400" spc="-75" dirty="0">
                <a:solidFill>
                  <a:srgbClr val="333333"/>
                </a:solidFill>
                <a:latin typeface="Roboto"/>
                <a:cs typeface="Roboto"/>
              </a:rPr>
              <a:t> </a:t>
            </a:r>
            <a:r>
              <a:rPr lang="en-US" sz="2400" spc="-5" dirty="0">
                <a:solidFill>
                  <a:srgbClr val="333333"/>
                </a:solidFill>
                <a:latin typeface="Roboto"/>
                <a:cs typeface="Roboto"/>
              </a:rPr>
              <a:t>transaction.</a:t>
            </a:r>
            <a:endParaRPr lang="en-US" sz="2400" dirty="0">
              <a:latin typeface="Roboto"/>
              <a:cs typeface="Roboto"/>
            </a:endParaRPr>
          </a:p>
          <a:p>
            <a:pPr marL="12700" marR="1696085">
              <a:lnSpc>
                <a:spcPct val="100000"/>
              </a:lnSpc>
              <a:buSzPct val="94444"/>
              <a:buFont typeface="Arial"/>
              <a:buChar char="•"/>
              <a:tabLst>
                <a:tab pos="93980" algn="l"/>
              </a:tabLst>
            </a:pPr>
            <a:r>
              <a:rPr lang="en-US" sz="2400" spc="-10" dirty="0">
                <a:solidFill>
                  <a:srgbClr val="333333"/>
                </a:solidFill>
                <a:latin typeface="Roboto"/>
                <a:cs typeface="Roboto"/>
              </a:rPr>
              <a:t>Using </a:t>
            </a:r>
            <a:r>
              <a:rPr lang="en-US" sz="2400" spc="-5" dirty="0">
                <a:solidFill>
                  <a:srgbClr val="333333"/>
                </a:solidFill>
                <a:latin typeface="Roboto"/>
                <a:cs typeface="Roboto"/>
              </a:rPr>
              <a:t>these </a:t>
            </a:r>
            <a:r>
              <a:rPr lang="en-US" sz="2400" dirty="0">
                <a:solidFill>
                  <a:srgbClr val="333333"/>
                </a:solidFill>
                <a:latin typeface="Roboto"/>
                <a:cs typeface="Roboto"/>
              </a:rPr>
              <a:t>records </a:t>
            </a:r>
            <a:r>
              <a:rPr lang="en-US" sz="2400" spc="-5" dirty="0">
                <a:solidFill>
                  <a:srgbClr val="333333"/>
                </a:solidFill>
                <a:latin typeface="Roboto"/>
                <a:cs typeface="Roboto"/>
              </a:rPr>
              <a:t>we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compute profit or </a:t>
            </a:r>
            <a:r>
              <a:rPr lang="en-US" sz="2400" spc="-5" dirty="0">
                <a:solidFill>
                  <a:srgbClr val="333333"/>
                </a:solidFill>
                <a:latin typeface="Roboto"/>
                <a:cs typeface="Roboto"/>
              </a:rPr>
              <a:t>loss easily.  double-entry system </a:t>
            </a:r>
            <a:r>
              <a:rPr lang="en-US" sz="2400" dirty="0">
                <a:solidFill>
                  <a:srgbClr val="333333"/>
                </a:solidFill>
                <a:latin typeface="Roboto"/>
                <a:cs typeface="Roboto"/>
              </a:rPr>
              <a:t>of</a:t>
            </a:r>
            <a:r>
              <a:rPr lang="en-US" sz="2400" spc="-30"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FF0000"/>
              </a:solidFill>
              <a:effectLst/>
              <a:uLnTx/>
              <a:uFillTx/>
              <a:latin typeface="Arial"/>
              <a:cs typeface="Arial"/>
              <a:sym typeface="Arial"/>
            </a:endParaRPr>
          </a:p>
        </p:txBody>
      </p:sp>
    </p:spTree>
    <p:extLst>
      <p:ext uri="{BB962C8B-B14F-4D97-AF65-F5344CB8AC3E}">
        <p14:creationId xmlns:p14="http://schemas.microsoft.com/office/powerpoint/2010/main" val="4885064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DE177477-AF84-BCDF-5D36-7DC5CA5DB0F1}"/>
              </a:ext>
            </a:extLst>
          </p:cNvPr>
          <p:cNvSpPr txBox="1"/>
          <p:nvPr/>
        </p:nvSpPr>
        <p:spPr>
          <a:xfrm>
            <a:off x="467139" y="1305342"/>
            <a:ext cx="11221278" cy="3139321"/>
          </a:xfrm>
          <a:prstGeom prst="rect">
            <a:avLst/>
          </a:prstGeom>
          <a:noFill/>
        </p:spPr>
        <p:txBody>
          <a:bodyPr wrap="square">
            <a:spAutoFit/>
          </a:bodyPr>
          <a:lstStyle/>
          <a:p>
            <a:pPr marL="12700" marR="246379">
              <a:lnSpc>
                <a:spcPct val="100000"/>
              </a:lnSpc>
              <a:spcBef>
                <a:spcPts val="100"/>
              </a:spcBef>
            </a:pPr>
            <a:r>
              <a:rPr lang="en-US" sz="1800" b="1" spc="-5" dirty="0">
                <a:solidFill>
                  <a:srgbClr val="333333"/>
                </a:solidFill>
                <a:latin typeface="Roboto"/>
                <a:cs typeface="Roboto"/>
              </a:rPr>
              <a:t>Checks arithmetical  </a:t>
            </a:r>
            <a:r>
              <a:rPr lang="en-US" sz="1800" b="1" spc="-10" dirty="0">
                <a:solidFill>
                  <a:srgbClr val="333333"/>
                </a:solidFill>
                <a:latin typeface="Roboto"/>
                <a:cs typeface="Roboto"/>
              </a:rPr>
              <a:t>accuracy </a:t>
            </a:r>
            <a:r>
              <a:rPr lang="en-US" sz="1800" b="1" spc="-5" dirty="0">
                <a:solidFill>
                  <a:srgbClr val="333333"/>
                </a:solidFill>
                <a:latin typeface="Roboto"/>
                <a:cs typeface="Roboto"/>
              </a:rPr>
              <a:t>of</a:t>
            </a:r>
            <a:r>
              <a:rPr lang="en-US" sz="1800" b="1" spc="15" dirty="0">
                <a:solidFill>
                  <a:srgbClr val="333333"/>
                </a:solidFill>
                <a:latin typeface="Roboto"/>
                <a:cs typeface="Roboto"/>
              </a:rPr>
              <a:t> </a:t>
            </a:r>
            <a:r>
              <a:rPr lang="en-US" sz="1800" b="1" spc="-5" dirty="0">
                <a:solidFill>
                  <a:srgbClr val="333333"/>
                </a:solidFill>
                <a:latin typeface="Roboto"/>
                <a:cs typeface="Roboto"/>
              </a:rPr>
              <a:t>accounts</a:t>
            </a:r>
            <a:endParaRPr lang="en-US" sz="1800" dirty="0">
              <a:latin typeface="Roboto"/>
              <a:cs typeface="Roboto"/>
            </a:endParaRPr>
          </a:p>
          <a:p>
            <a:pPr marL="93345" indent="-81280">
              <a:lnSpc>
                <a:spcPct val="100000"/>
              </a:lnSpc>
              <a:buSzPct val="94444"/>
              <a:buFont typeface="Arial"/>
              <a:buChar char="•"/>
              <a:tabLst>
                <a:tab pos="93980" algn="l"/>
              </a:tabLst>
            </a:pPr>
            <a:r>
              <a:rPr lang="en-US" sz="1800" spc="-5" dirty="0">
                <a:solidFill>
                  <a:srgbClr val="333333"/>
                </a:solidFill>
                <a:latin typeface="Roboto"/>
                <a:cs typeface="Roboto"/>
              </a:rPr>
              <a:t>Under this system, </a:t>
            </a:r>
            <a:r>
              <a:rPr lang="en-US" sz="1800" dirty="0">
                <a:solidFill>
                  <a:srgbClr val="333333"/>
                </a:solidFill>
                <a:latin typeface="Roboto"/>
                <a:cs typeface="Roboto"/>
              </a:rPr>
              <a:t>by</a:t>
            </a:r>
            <a:r>
              <a:rPr lang="en-US" sz="1800" dirty="0">
                <a:solidFill>
                  <a:srgbClr val="0462C1"/>
                </a:solidFill>
                <a:latin typeface="Roboto"/>
                <a:cs typeface="Roboto"/>
              </a:rPr>
              <a:t> </a:t>
            </a:r>
            <a:r>
              <a:rPr lang="en-US" sz="1800" u="sng" spc="-5" dirty="0">
                <a:solidFill>
                  <a:srgbClr val="0462C1"/>
                </a:solidFill>
                <a:uFill>
                  <a:solidFill>
                    <a:srgbClr val="0462C1"/>
                  </a:solidFill>
                </a:uFill>
                <a:latin typeface="Roboto"/>
                <a:cs typeface="Roboto"/>
                <a:hlinkClick r:id="rId4"/>
              </a:rPr>
              <a:t>preparing </a:t>
            </a:r>
            <a:r>
              <a:rPr lang="en-US" sz="1800" u="sng" dirty="0">
                <a:solidFill>
                  <a:srgbClr val="0462C1"/>
                </a:solidFill>
                <a:uFill>
                  <a:solidFill>
                    <a:srgbClr val="0462C1"/>
                  </a:solidFill>
                </a:uFill>
                <a:latin typeface="Roboto"/>
                <a:cs typeface="Roboto"/>
                <a:hlinkClick r:id="rId4"/>
              </a:rPr>
              <a:t>a Trial </a:t>
            </a:r>
            <a:r>
              <a:rPr lang="en-US" sz="1800" u="sng" spc="-5" dirty="0">
                <a:solidFill>
                  <a:srgbClr val="0462C1"/>
                </a:solidFill>
                <a:uFill>
                  <a:solidFill>
                    <a:srgbClr val="0462C1"/>
                  </a:solidFill>
                </a:uFill>
                <a:latin typeface="Roboto"/>
                <a:cs typeface="Roboto"/>
                <a:hlinkClick r:id="rId4"/>
              </a:rPr>
              <a:t>Balance</a:t>
            </a:r>
            <a:r>
              <a:rPr lang="en-US" sz="1800" spc="-5" dirty="0">
                <a:solidFill>
                  <a:srgbClr val="0462C1"/>
                </a:solidFill>
                <a:latin typeface="Roboto"/>
                <a:cs typeface="Roboto"/>
                <a:hlinkClick r:id="rId4"/>
              </a:rPr>
              <a:t> </a:t>
            </a:r>
            <a:r>
              <a:rPr lang="en-US" sz="1800" spc="-5" dirty="0">
                <a:solidFill>
                  <a:srgbClr val="333333"/>
                </a:solidFill>
                <a:latin typeface="Roboto"/>
                <a:cs typeface="Roboto"/>
              </a:rPr>
              <a:t>we </a:t>
            </a:r>
            <a:r>
              <a:rPr lang="en-US" sz="1800" dirty="0">
                <a:solidFill>
                  <a:srgbClr val="333333"/>
                </a:solidFill>
                <a:latin typeface="Roboto"/>
                <a:cs typeface="Roboto"/>
              </a:rPr>
              <a:t>are able </a:t>
            </a:r>
            <a:r>
              <a:rPr lang="en-US" sz="1800" spc="-5" dirty="0">
                <a:solidFill>
                  <a:srgbClr val="333333"/>
                </a:solidFill>
                <a:latin typeface="Roboto"/>
                <a:cs typeface="Roboto"/>
              </a:rPr>
              <a:t>to </a:t>
            </a:r>
            <a:r>
              <a:rPr lang="en-US" sz="1800" dirty="0">
                <a:solidFill>
                  <a:srgbClr val="333333"/>
                </a:solidFill>
                <a:latin typeface="Roboto"/>
                <a:cs typeface="Roboto"/>
              </a:rPr>
              <a:t>check</a:t>
            </a:r>
            <a:r>
              <a:rPr lang="en-US" sz="1800" spc="-75" dirty="0">
                <a:solidFill>
                  <a:srgbClr val="333333"/>
                </a:solidFill>
                <a:latin typeface="Roboto"/>
                <a:cs typeface="Roboto"/>
              </a:rPr>
              <a:t> </a:t>
            </a:r>
            <a:r>
              <a:rPr lang="en-US" sz="1800" spc="-5" dirty="0">
                <a:solidFill>
                  <a:srgbClr val="333333"/>
                </a:solidFill>
                <a:latin typeface="Roboto"/>
                <a:cs typeface="Roboto"/>
              </a:rPr>
              <a:t>the</a:t>
            </a:r>
            <a:r>
              <a:rPr lang="en-US" sz="1800" dirty="0">
                <a:latin typeface="Roboto"/>
                <a:cs typeface="Roboto"/>
              </a:rPr>
              <a:t> </a:t>
            </a:r>
            <a:r>
              <a:rPr lang="en-US" sz="1800" spc="-5" dirty="0">
                <a:solidFill>
                  <a:srgbClr val="333333"/>
                </a:solidFill>
                <a:latin typeface="Roboto"/>
                <a:cs typeface="Roboto"/>
              </a:rPr>
              <a:t>arithmetical accuracy of the</a:t>
            </a:r>
            <a:r>
              <a:rPr lang="en-US" sz="1800" spc="-75" dirty="0">
                <a:solidFill>
                  <a:srgbClr val="333333"/>
                </a:solidFill>
                <a:latin typeface="Roboto"/>
                <a:cs typeface="Roboto"/>
              </a:rPr>
              <a:t> </a:t>
            </a:r>
            <a:r>
              <a:rPr lang="en-US" sz="1800" dirty="0">
                <a:solidFill>
                  <a:srgbClr val="333333"/>
                </a:solidFill>
                <a:latin typeface="Roboto"/>
                <a:cs typeface="Roboto"/>
              </a:rPr>
              <a:t>records.</a:t>
            </a:r>
            <a:endParaRPr lang="en-US" sz="1800" dirty="0">
              <a:latin typeface="Roboto"/>
              <a:cs typeface="Roboto"/>
            </a:endParaRPr>
          </a:p>
          <a:p>
            <a:pPr marL="12700">
              <a:lnSpc>
                <a:spcPct val="100000"/>
              </a:lnSpc>
            </a:pPr>
            <a:r>
              <a:rPr lang="en-US" sz="1800" b="1" spc="-5" dirty="0">
                <a:solidFill>
                  <a:srgbClr val="333333"/>
                </a:solidFill>
                <a:latin typeface="Roboto"/>
                <a:cs typeface="Roboto"/>
              </a:rPr>
              <a:t>Determination of profit/loss and depiction of financial</a:t>
            </a:r>
            <a:r>
              <a:rPr lang="en-US" sz="1800" b="1" spc="40" dirty="0">
                <a:solidFill>
                  <a:srgbClr val="333333"/>
                </a:solidFill>
                <a:latin typeface="Roboto"/>
                <a:cs typeface="Roboto"/>
              </a:rPr>
              <a:t> </a:t>
            </a:r>
            <a:r>
              <a:rPr lang="en-US" sz="1800" b="1" spc="-10" dirty="0">
                <a:solidFill>
                  <a:srgbClr val="333333"/>
                </a:solidFill>
                <a:latin typeface="Roboto"/>
                <a:cs typeface="Roboto"/>
              </a:rPr>
              <a:t>position</a:t>
            </a:r>
            <a:endParaRPr lang="en-US" sz="1800" dirty="0">
              <a:latin typeface="Roboto"/>
              <a:cs typeface="Roboto"/>
            </a:endParaRPr>
          </a:p>
          <a:p>
            <a:pPr marL="93345" indent="-81280">
              <a:lnSpc>
                <a:spcPct val="100000"/>
              </a:lnSpc>
              <a:buSzPct val="94444"/>
              <a:buFont typeface="Arial"/>
              <a:buChar char="•"/>
              <a:tabLst>
                <a:tab pos="93980" algn="l"/>
              </a:tabLst>
            </a:pPr>
            <a:r>
              <a:rPr lang="en-US" sz="1800" spc="-5" dirty="0">
                <a:solidFill>
                  <a:srgbClr val="333333"/>
                </a:solidFill>
                <a:latin typeface="Roboto"/>
                <a:cs typeface="Roboto"/>
              </a:rPr>
              <a:t>Under this system </a:t>
            </a:r>
            <a:r>
              <a:rPr lang="en-US" sz="1800" dirty="0">
                <a:solidFill>
                  <a:srgbClr val="333333"/>
                </a:solidFill>
                <a:latin typeface="Roboto"/>
                <a:cs typeface="Roboto"/>
              </a:rPr>
              <a:t>by </a:t>
            </a:r>
            <a:r>
              <a:rPr lang="en-US" sz="1800" spc="-5" dirty="0">
                <a:solidFill>
                  <a:srgbClr val="333333"/>
                </a:solidFill>
                <a:latin typeface="Roboto"/>
                <a:cs typeface="Roboto"/>
              </a:rPr>
              <a:t>preparing ‘Profit </a:t>
            </a:r>
            <a:r>
              <a:rPr lang="en-US" sz="1800" dirty="0">
                <a:solidFill>
                  <a:srgbClr val="333333"/>
                </a:solidFill>
                <a:latin typeface="Roboto"/>
                <a:cs typeface="Roboto"/>
              </a:rPr>
              <a:t>&amp; Loss </a:t>
            </a:r>
            <a:r>
              <a:rPr lang="en-US" sz="1800" spc="-5" dirty="0">
                <a:solidFill>
                  <a:srgbClr val="333333"/>
                </a:solidFill>
                <a:latin typeface="Roboto"/>
                <a:cs typeface="Roboto"/>
              </a:rPr>
              <a:t>A/c’ we get to </a:t>
            </a:r>
            <a:r>
              <a:rPr lang="en-US" sz="1800" dirty="0">
                <a:solidFill>
                  <a:srgbClr val="333333"/>
                </a:solidFill>
                <a:latin typeface="Roboto"/>
                <a:cs typeface="Roboto"/>
              </a:rPr>
              <a:t>know about</a:t>
            </a:r>
            <a:r>
              <a:rPr lang="en-US" sz="1800" spc="-35" dirty="0">
                <a:solidFill>
                  <a:srgbClr val="333333"/>
                </a:solidFill>
                <a:latin typeface="Roboto"/>
                <a:cs typeface="Roboto"/>
              </a:rPr>
              <a:t> </a:t>
            </a:r>
            <a:r>
              <a:rPr lang="en-US" sz="1800" spc="-5" dirty="0">
                <a:solidFill>
                  <a:srgbClr val="333333"/>
                </a:solidFill>
                <a:latin typeface="Roboto"/>
                <a:cs typeface="Roboto"/>
              </a:rPr>
              <a:t>the</a:t>
            </a:r>
            <a:r>
              <a:rPr lang="en-US" sz="1800" spc="-5" dirty="0">
                <a:latin typeface="Roboto"/>
                <a:cs typeface="Roboto"/>
              </a:rPr>
              <a:t> </a:t>
            </a:r>
            <a:r>
              <a:rPr lang="en-US" sz="1800" dirty="0">
                <a:solidFill>
                  <a:srgbClr val="333333"/>
                </a:solidFill>
                <a:latin typeface="Roboto"/>
                <a:cs typeface="Roboto"/>
              </a:rPr>
              <a:t>profit earned or </a:t>
            </a:r>
            <a:r>
              <a:rPr lang="en-US" sz="1800" spc="-5" dirty="0">
                <a:solidFill>
                  <a:srgbClr val="333333"/>
                </a:solidFill>
                <a:latin typeface="Roboto"/>
                <a:cs typeface="Roboto"/>
              </a:rPr>
              <a:t>loss</a:t>
            </a:r>
            <a:r>
              <a:rPr lang="en-US" sz="1800" spc="-35" dirty="0">
                <a:solidFill>
                  <a:srgbClr val="333333"/>
                </a:solidFill>
                <a:latin typeface="Roboto"/>
                <a:cs typeface="Roboto"/>
              </a:rPr>
              <a:t> </a:t>
            </a:r>
            <a:r>
              <a:rPr lang="en-US" sz="1800" spc="-5" dirty="0">
                <a:solidFill>
                  <a:srgbClr val="333333"/>
                </a:solidFill>
                <a:latin typeface="Roboto"/>
                <a:cs typeface="Roboto"/>
              </a:rPr>
              <a:t>incurred.</a:t>
            </a:r>
            <a:endParaRPr lang="en-US" sz="1800" dirty="0">
              <a:latin typeface="Roboto"/>
              <a:cs typeface="Roboto"/>
            </a:endParaRPr>
          </a:p>
          <a:p>
            <a:pPr marL="93345" indent="-81280">
              <a:lnSpc>
                <a:spcPct val="100000"/>
              </a:lnSpc>
              <a:buSzPct val="94444"/>
              <a:buFont typeface="Arial"/>
              <a:buChar char="•"/>
              <a:tabLst>
                <a:tab pos="93980" algn="l"/>
              </a:tabLst>
            </a:pPr>
            <a:r>
              <a:rPr lang="en-US" sz="1800" spc="-5" dirty="0">
                <a:solidFill>
                  <a:srgbClr val="333333"/>
                </a:solidFill>
                <a:latin typeface="Roboto"/>
                <a:cs typeface="Roboto"/>
              </a:rPr>
              <a:t>By preparing the ‘Balance </a:t>
            </a:r>
            <a:r>
              <a:rPr lang="en-US" sz="1800" dirty="0">
                <a:solidFill>
                  <a:srgbClr val="333333"/>
                </a:solidFill>
                <a:latin typeface="Roboto"/>
                <a:cs typeface="Roboto"/>
              </a:rPr>
              <a:t>Sheet’ </a:t>
            </a:r>
            <a:r>
              <a:rPr lang="en-US" sz="1800" spc="-5" dirty="0">
                <a:solidFill>
                  <a:srgbClr val="333333"/>
                </a:solidFill>
                <a:latin typeface="Roboto"/>
                <a:cs typeface="Roboto"/>
              </a:rPr>
              <a:t>the financial </a:t>
            </a:r>
            <a:r>
              <a:rPr lang="en-US" sz="1800" spc="-10" dirty="0">
                <a:solidFill>
                  <a:srgbClr val="333333"/>
                </a:solidFill>
                <a:latin typeface="Roboto"/>
                <a:cs typeface="Roboto"/>
              </a:rPr>
              <a:t>position </a:t>
            </a:r>
            <a:r>
              <a:rPr lang="en-US" sz="1800" dirty="0">
                <a:solidFill>
                  <a:srgbClr val="333333"/>
                </a:solidFill>
                <a:latin typeface="Roboto"/>
                <a:cs typeface="Roboto"/>
              </a:rPr>
              <a:t>of </a:t>
            </a:r>
            <a:r>
              <a:rPr lang="en-US" sz="1800" spc="-5" dirty="0">
                <a:solidFill>
                  <a:srgbClr val="333333"/>
                </a:solidFill>
                <a:latin typeface="Roboto"/>
                <a:cs typeface="Roboto"/>
              </a:rPr>
              <a:t>the business </a:t>
            </a:r>
            <a:r>
              <a:rPr lang="en-US" sz="1800" dirty="0">
                <a:solidFill>
                  <a:srgbClr val="333333"/>
                </a:solidFill>
                <a:latin typeface="Roboto"/>
                <a:cs typeface="Roboto"/>
              </a:rPr>
              <a:t>can</a:t>
            </a:r>
            <a:r>
              <a:rPr lang="en-US" sz="1800" spc="50" dirty="0">
                <a:solidFill>
                  <a:srgbClr val="333333"/>
                </a:solidFill>
                <a:latin typeface="Roboto"/>
                <a:cs typeface="Roboto"/>
              </a:rPr>
              <a:t> </a:t>
            </a:r>
            <a:r>
              <a:rPr lang="en-US" sz="1800" dirty="0">
                <a:solidFill>
                  <a:srgbClr val="333333"/>
                </a:solidFill>
                <a:latin typeface="Roboto"/>
                <a:cs typeface="Roboto"/>
              </a:rPr>
              <a:t>be</a:t>
            </a:r>
            <a:r>
              <a:rPr lang="en-US" sz="1800" dirty="0">
                <a:latin typeface="Roboto"/>
                <a:cs typeface="Roboto"/>
              </a:rPr>
              <a:t> </a:t>
            </a:r>
            <a:r>
              <a:rPr lang="en-US" sz="1800" spc="-5" dirty="0">
                <a:solidFill>
                  <a:srgbClr val="333333"/>
                </a:solidFill>
                <a:latin typeface="Roboto"/>
                <a:cs typeface="Roboto"/>
              </a:rPr>
              <a:t>ascertained, i.e. position </a:t>
            </a:r>
            <a:r>
              <a:rPr lang="en-US" sz="1800" dirty="0">
                <a:solidFill>
                  <a:srgbClr val="333333"/>
                </a:solidFill>
                <a:latin typeface="Roboto"/>
                <a:cs typeface="Roboto"/>
              </a:rPr>
              <a:t>of </a:t>
            </a:r>
            <a:r>
              <a:rPr lang="en-US" sz="1800" spc="-5" dirty="0">
                <a:solidFill>
                  <a:srgbClr val="333333"/>
                </a:solidFill>
                <a:latin typeface="Roboto"/>
                <a:cs typeface="Roboto"/>
              </a:rPr>
              <a:t>assets </a:t>
            </a:r>
            <a:r>
              <a:rPr lang="en-US" sz="1800" dirty="0">
                <a:solidFill>
                  <a:srgbClr val="333333"/>
                </a:solidFill>
                <a:latin typeface="Roboto"/>
                <a:cs typeface="Roboto"/>
              </a:rPr>
              <a:t>and </a:t>
            </a:r>
            <a:r>
              <a:rPr lang="en-US" sz="1800" spc="-5" dirty="0">
                <a:solidFill>
                  <a:srgbClr val="333333"/>
                </a:solidFill>
                <a:latin typeface="Roboto"/>
                <a:cs typeface="Roboto"/>
              </a:rPr>
              <a:t>liabilities is</a:t>
            </a:r>
            <a:r>
              <a:rPr lang="en-US" sz="1800" spc="-30" dirty="0">
                <a:solidFill>
                  <a:srgbClr val="333333"/>
                </a:solidFill>
                <a:latin typeface="Roboto"/>
                <a:cs typeface="Roboto"/>
              </a:rPr>
              <a:t> </a:t>
            </a:r>
            <a:r>
              <a:rPr lang="en-US" sz="1800" spc="-5" dirty="0">
                <a:solidFill>
                  <a:srgbClr val="333333"/>
                </a:solidFill>
                <a:latin typeface="Roboto"/>
                <a:cs typeface="Roboto"/>
              </a:rPr>
              <a:t>depicted.</a:t>
            </a:r>
            <a:endParaRPr lang="en-US" sz="1800" dirty="0">
              <a:latin typeface="Roboto"/>
              <a:cs typeface="Roboto"/>
            </a:endParaRPr>
          </a:p>
          <a:p>
            <a:pPr marL="12700">
              <a:lnSpc>
                <a:spcPct val="100000"/>
              </a:lnSpc>
            </a:pPr>
            <a:r>
              <a:rPr lang="en-US" sz="1800" b="1" spc="-5" dirty="0">
                <a:solidFill>
                  <a:srgbClr val="333333"/>
                </a:solidFill>
                <a:latin typeface="Roboto"/>
                <a:cs typeface="Roboto"/>
              </a:rPr>
              <a:t>Helpful </a:t>
            </a:r>
            <a:r>
              <a:rPr lang="en-US" sz="1800" b="1" dirty="0">
                <a:solidFill>
                  <a:srgbClr val="333333"/>
                </a:solidFill>
                <a:latin typeface="Roboto"/>
                <a:cs typeface="Roboto"/>
              </a:rPr>
              <a:t>in </a:t>
            </a:r>
            <a:r>
              <a:rPr lang="en-US" sz="1800" b="1" spc="-5" dirty="0">
                <a:solidFill>
                  <a:srgbClr val="333333"/>
                </a:solidFill>
                <a:latin typeface="Roboto"/>
                <a:cs typeface="Roboto"/>
              </a:rPr>
              <a:t>decision</a:t>
            </a:r>
            <a:r>
              <a:rPr lang="en-US" sz="1800" b="1" dirty="0">
                <a:solidFill>
                  <a:srgbClr val="333333"/>
                </a:solidFill>
                <a:latin typeface="Roboto"/>
                <a:cs typeface="Roboto"/>
              </a:rPr>
              <a:t> </a:t>
            </a:r>
            <a:r>
              <a:rPr lang="en-US" sz="1800" b="1" spc="-5" dirty="0">
                <a:solidFill>
                  <a:srgbClr val="333333"/>
                </a:solidFill>
                <a:latin typeface="Roboto"/>
                <a:cs typeface="Roboto"/>
              </a:rPr>
              <a:t>making</a:t>
            </a:r>
            <a:endParaRPr lang="en-US" sz="1800" dirty="0">
              <a:latin typeface="Roboto"/>
              <a:cs typeface="Roboto"/>
            </a:endParaRPr>
          </a:p>
          <a:p>
            <a:pPr marL="12700" marR="235585">
              <a:lnSpc>
                <a:spcPct val="100000"/>
              </a:lnSpc>
              <a:spcBef>
                <a:spcPts val="5"/>
              </a:spcBef>
              <a:buSzPct val="94444"/>
              <a:buFont typeface="Arial"/>
              <a:buChar char="•"/>
              <a:tabLst>
                <a:tab pos="93980" algn="l"/>
              </a:tabLst>
            </a:pPr>
            <a:r>
              <a:rPr lang="en-US" sz="1800" spc="-5" dirty="0">
                <a:solidFill>
                  <a:srgbClr val="333333"/>
                </a:solidFill>
                <a:latin typeface="Roboto"/>
                <a:cs typeface="Roboto"/>
              </a:rPr>
              <a:t>Administration </a:t>
            </a:r>
            <a:r>
              <a:rPr lang="en-US" sz="1800" dirty="0">
                <a:solidFill>
                  <a:srgbClr val="333333"/>
                </a:solidFill>
                <a:latin typeface="Roboto"/>
                <a:cs typeface="Roboto"/>
              </a:rPr>
              <a:t>and </a:t>
            </a:r>
            <a:r>
              <a:rPr lang="en-US" sz="1800" spc="-5" dirty="0">
                <a:solidFill>
                  <a:srgbClr val="333333"/>
                </a:solidFill>
                <a:latin typeface="Roboto"/>
                <a:cs typeface="Roboto"/>
              </a:rPr>
              <a:t>management </a:t>
            </a:r>
            <a:r>
              <a:rPr lang="en-US" sz="1800" dirty="0">
                <a:solidFill>
                  <a:srgbClr val="333333"/>
                </a:solidFill>
                <a:latin typeface="Roboto"/>
                <a:cs typeface="Roboto"/>
              </a:rPr>
              <a:t>are able </a:t>
            </a:r>
            <a:r>
              <a:rPr lang="en-US" sz="1800" spc="-5" dirty="0">
                <a:solidFill>
                  <a:srgbClr val="333333"/>
                </a:solidFill>
                <a:latin typeface="Roboto"/>
                <a:cs typeface="Roboto"/>
              </a:rPr>
              <a:t>to </a:t>
            </a:r>
            <a:r>
              <a:rPr lang="en-US" sz="1800" dirty="0">
                <a:solidFill>
                  <a:srgbClr val="333333"/>
                </a:solidFill>
                <a:latin typeface="Roboto"/>
                <a:cs typeface="Roboto"/>
              </a:rPr>
              <a:t>take </a:t>
            </a:r>
            <a:r>
              <a:rPr lang="en-US" sz="1800" spc="-5" dirty="0">
                <a:solidFill>
                  <a:srgbClr val="333333"/>
                </a:solidFill>
                <a:latin typeface="Roboto"/>
                <a:cs typeface="Roboto"/>
              </a:rPr>
              <a:t>decisions </a:t>
            </a:r>
            <a:r>
              <a:rPr lang="en-US" sz="1800" dirty="0">
                <a:solidFill>
                  <a:srgbClr val="333333"/>
                </a:solidFill>
                <a:latin typeface="Roboto"/>
                <a:cs typeface="Roboto"/>
              </a:rPr>
              <a:t>on </a:t>
            </a:r>
            <a:r>
              <a:rPr lang="en-US" sz="1800" spc="-5" dirty="0">
                <a:solidFill>
                  <a:srgbClr val="333333"/>
                </a:solidFill>
                <a:latin typeface="Roboto"/>
                <a:cs typeface="Roboto"/>
              </a:rPr>
              <a:t>the basis </a:t>
            </a:r>
            <a:r>
              <a:rPr lang="en-US" sz="1800" dirty="0">
                <a:solidFill>
                  <a:srgbClr val="333333"/>
                </a:solidFill>
                <a:latin typeface="Roboto"/>
                <a:cs typeface="Roboto"/>
              </a:rPr>
              <a:t>of  factual </a:t>
            </a:r>
            <a:r>
              <a:rPr lang="en-US" sz="1800" spc="-5" dirty="0">
                <a:solidFill>
                  <a:srgbClr val="333333"/>
                </a:solidFill>
                <a:latin typeface="Roboto"/>
                <a:cs typeface="Roboto"/>
              </a:rPr>
              <a:t>information </a:t>
            </a:r>
            <a:r>
              <a:rPr lang="en-US" sz="1800" dirty="0">
                <a:solidFill>
                  <a:srgbClr val="333333"/>
                </a:solidFill>
                <a:latin typeface="Roboto"/>
                <a:cs typeface="Roboto"/>
              </a:rPr>
              <a:t>under </a:t>
            </a:r>
            <a:r>
              <a:rPr lang="en-US" sz="1800" spc="-5" dirty="0">
                <a:solidFill>
                  <a:srgbClr val="333333"/>
                </a:solidFill>
                <a:latin typeface="Roboto"/>
                <a:cs typeface="Roboto"/>
              </a:rPr>
              <a:t>the double-entry system </a:t>
            </a:r>
            <a:r>
              <a:rPr lang="en-US" sz="1800" dirty="0">
                <a:solidFill>
                  <a:srgbClr val="333333"/>
                </a:solidFill>
                <a:latin typeface="Roboto"/>
                <a:cs typeface="Roboto"/>
              </a:rPr>
              <a:t>of</a:t>
            </a:r>
            <a:r>
              <a:rPr lang="en-US" sz="1800" spc="-80" dirty="0">
                <a:solidFill>
                  <a:srgbClr val="333333"/>
                </a:solidFill>
                <a:latin typeface="Roboto"/>
                <a:cs typeface="Roboto"/>
              </a:rPr>
              <a:t> </a:t>
            </a:r>
            <a:r>
              <a:rPr lang="en-US" sz="1800" spc="-5" dirty="0">
                <a:solidFill>
                  <a:srgbClr val="333333"/>
                </a:solidFill>
                <a:latin typeface="Roboto"/>
                <a:cs typeface="Roboto"/>
              </a:rPr>
              <a:t>accounting.</a:t>
            </a:r>
            <a:endParaRPr lang="en-US" sz="1800" dirty="0">
              <a:latin typeface="Roboto"/>
              <a:cs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FF0000"/>
              </a:solidFill>
              <a:effectLst/>
              <a:uLnTx/>
              <a:uFillTx/>
              <a:latin typeface="Arial"/>
              <a:cs typeface="Arial"/>
              <a:sym typeface="Arial"/>
            </a:endParaRPr>
          </a:p>
        </p:txBody>
      </p:sp>
    </p:spTree>
    <p:extLst>
      <p:ext uri="{BB962C8B-B14F-4D97-AF65-F5344CB8AC3E}">
        <p14:creationId xmlns:p14="http://schemas.microsoft.com/office/powerpoint/2010/main" val="33715251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A29C857-448E-4AB6-84EE-DE968A7710E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81</TotalTime>
  <Words>2192</Words>
  <Application>Microsoft Office PowerPoint</Application>
  <PresentationFormat>Widescreen</PresentationFormat>
  <Paragraphs>187</Paragraphs>
  <Slides>44</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Carlito</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36</cp:revision>
  <dcterms:created xsi:type="dcterms:W3CDTF">2023-04-29T09:08:00Z</dcterms:created>
  <dcterms:modified xsi:type="dcterms:W3CDTF">2024-06-07T23:51:16Z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