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75" r:id="rId5"/>
    <p:sldId id="274" r:id="rId6"/>
    <p:sldId id="273" r:id="rId7"/>
    <p:sldId id="260" r:id="rId8"/>
    <p:sldId id="261" r:id="rId9"/>
    <p:sldId id="276" r:id="rId10"/>
    <p:sldId id="262" r:id="rId11"/>
    <p:sldId id="263" r:id="rId12"/>
    <p:sldId id="264" r:id="rId13"/>
    <p:sldId id="265" r:id="rId14"/>
    <p:sldId id="266" r:id="rId15"/>
    <p:sldId id="267" r:id="rId16"/>
    <p:sldId id="268" r:id="rId17"/>
    <p:sldId id="269" r:id="rId18"/>
    <p:sldId id="270" r:id="rId19"/>
    <p:sldId id="271" r:id="rId20"/>
    <p:sldId id="272" r:id="rId21"/>
  </p:sldIdLst>
  <p:sldSz cx="18288000" cy="10287000"/>
  <p:notesSz cx="6858000" cy="9144000"/>
  <p:embeddedFontLst>
    <p:embeddedFont>
      <p:font typeface="Cormorant Garamond Bold Italics" panose="020B0604020202020204" charset="0"/>
      <p:regular r:id="rId22"/>
    </p:embeddedFont>
    <p:embeddedFont>
      <p:font typeface="Glacial Indifference" panose="020B0604020202020204" charset="0"/>
      <p:regular r:id="rId23"/>
    </p:embeddedFont>
    <p:embeddedFont>
      <p:font typeface="Glacial Indifference Bold" panose="020B0604020202020204" charset="0"/>
      <p:regular r:id="rId24"/>
    </p:embeddedFont>
    <p:embeddedFont>
      <p:font typeface="Glacial Indifference Bold Italics"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ukhtar Edris" initials="ME" lastIdx="1" clrIdx="0">
    <p:extLst>
      <p:ext uri="{19B8F6BF-5375-455C-9EA6-DF929625EA0E}">
        <p15:presenceInfo xmlns:p15="http://schemas.microsoft.com/office/powerpoint/2012/main" userId="d87a6f986120675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61" d="100"/>
          <a:sy n="61" d="100"/>
        </p:scale>
        <p:origin x="21" y="27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620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204" r="-2204"/>
            </a:stretch>
          </a:blipFill>
        </p:spPr>
        <p:txBody>
          <a:bodyPr/>
          <a:lstStyle/>
          <a:p>
            <a:endParaRPr lang="en-GB"/>
          </a:p>
        </p:txBody>
      </p:sp>
      <p:sp>
        <p:nvSpPr>
          <p:cNvPr id="3" name="Freeform 3"/>
          <p:cNvSpPr/>
          <p:nvPr/>
        </p:nvSpPr>
        <p:spPr>
          <a:xfrm flipH="1">
            <a:off x="13809790" y="0"/>
            <a:ext cx="4478210" cy="3525572"/>
          </a:xfrm>
          <a:custGeom>
            <a:avLst/>
            <a:gdLst/>
            <a:ahLst/>
            <a:cxnLst/>
            <a:rect l="l" t="t" r="r" b="b"/>
            <a:pathLst>
              <a:path w="4478210" h="3525572">
                <a:moveTo>
                  <a:pt x="4478210" y="0"/>
                </a:moveTo>
                <a:lnTo>
                  <a:pt x="0" y="0"/>
                </a:lnTo>
                <a:lnTo>
                  <a:pt x="0" y="3525572"/>
                </a:lnTo>
                <a:lnTo>
                  <a:pt x="4478210" y="3525572"/>
                </a:lnTo>
                <a:lnTo>
                  <a:pt x="447821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flipH="1">
            <a:off x="13809790" y="5826116"/>
            <a:ext cx="4478210" cy="4478210"/>
          </a:xfrm>
          <a:custGeom>
            <a:avLst/>
            <a:gdLst/>
            <a:ahLst/>
            <a:cxnLst/>
            <a:rect l="l" t="t" r="r" b="b"/>
            <a:pathLst>
              <a:path w="4478210" h="4478210">
                <a:moveTo>
                  <a:pt x="4478210" y="0"/>
                </a:moveTo>
                <a:lnTo>
                  <a:pt x="0" y="0"/>
                </a:lnTo>
                <a:lnTo>
                  <a:pt x="0" y="4478210"/>
                </a:lnTo>
                <a:lnTo>
                  <a:pt x="4478210" y="4478210"/>
                </a:lnTo>
                <a:lnTo>
                  <a:pt x="447821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AutoShape 5"/>
          <p:cNvSpPr/>
          <p:nvPr/>
        </p:nvSpPr>
        <p:spPr>
          <a:xfrm flipH="1">
            <a:off x="1925123" y="2221779"/>
            <a:ext cx="0" cy="5843443"/>
          </a:xfrm>
          <a:prstGeom prst="line">
            <a:avLst/>
          </a:prstGeom>
          <a:ln w="57150" cap="flat">
            <a:solidFill>
              <a:srgbClr val="2D3880"/>
            </a:solidFill>
            <a:prstDash val="solid"/>
            <a:headEnd type="none" w="sm" len="sm"/>
            <a:tailEnd type="none" w="sm" len="sm"/>
          </a:ln>
        </p:spPr>
        <p:txBody>
          <a:bodyPr/>
          <a:lstStyle/>
          <a:p>
            <a:endParaRPr lang="en-GB"/>
          </a:p>
        </p:txBody>
      </p:sp>
      <p:sp>
        <p:nvSpPr>
          <p:cNvPr id="6" name="Freeform 6"/>
          <p:cNvSpPr/>
          <p:nvPr/>
        </p:nvSpPr>
        <p:spPr>
          <a:xfrm>
            <a:off x="6400800" y="474320"/>
            <a:ext cx="3495522" cy="1562326"/>
          </a:xfrm>
          <a:custGeom>
            <a:avLst/>
            <a:gdLst/>
            <a:ahLst/>
            <a:cxnLst/>
            <a:rect l="l" t="t" r="r" b="b"/>
            <a:pathLst>
              <a:path w="10144936" h="2268272">
                <a:moveTo>
                  <a:pt x="0" y="0"/>
                </a:moveTo>
                <a:lnTo>
                  <a:pt x="10144937" y="0"/>
                </a:lnTo>
                <a:lnTo>
                  <a:pt x="10144937" y="2268272"/>
                </a:lnTo>
                <a:lnTo>
                  <a:pt x="0" y="2268272"/>
                </a:lnTo>
                <a:lnTo>
                  <a:pt x="0" y="0"/>
                </a:lnTo>
                <a:close/>
              </a:path>
            </a:pathLst>
          </a:custGeom>
          <a:blipFill>
            <a:blip r:embed="rId7"/>
            <a:stretch>
              <a:fillRect t="-63512" b="-51280"/>
            </a:stretch>
          </a:blipFill>
        </p:spPr>
        <p:txBody>
          <a:bodyPr/>
          <a:lstStyle/>
          <a:p>
            <a:endParaRPr lang="en-GB"/>
          </a:p>
        </p:txBody>
      </p:sp>
      <p:sp>
        <p:nvSpPr>
          <p:cNvPr id="7" name="TextBox 7"/>
          <p:cNvSpPr txBox="1"/>
          <p:nvPr/>
        </p:nvSpPr>
        <p:spPr>
          <a:xfrm>
            <a:off x="2608093" y="4073291"/>
            <a:ext cx="12326470" cy="1562326"/>
          </a:xfrm>
          <a:prstGeom prst="rect">
            <a:avLst/>
          </a:prstGeom>
        </p:spPr>
        <p:txBody>
          <a:bodyPr lIns="0" tIns="0" rIns="0" bIns="0" rtlCol="0" anchor="t">
            <a:spAutoFit/>
          </a:bodyPr>
          <a:lstStyle/>
          <a:p>
            <a:pPr marL="0" lvl="0" indent="0" algn="ctr">
              <a:lnSpc>
                <a:spcPts val="6008"/>
              </a:lnSpc>
            </a:pPr>
            <a:r>
              <a:rPr lang="en-US" sz="4400" b="1" i="1" dirty="0">
                <a:solidFill>
                  <a:srgbClr val="2D3880"/>
                </a:solidFill>
                <a:latin typeface="Cormorant Garamond Bold Italics"/>
                <a:ea typeface="Cormorant Garamond Bold Italics"/>
                <a:cs typeface="Cormorant Garamond Bold Italics"/>
                <a:sym typeface="Cormorant Garamond Bold Italics"/>
              </a:rPr>
              <a:t>The Role of IoT in Monitoring Patients with Diabetes in COVID-19</a:t>
            </a:r>
          </a:p>
        </p:txBody>
      </p:sp>
      <p:sp>
        <p:nvSpPr>
          <p:cNvPr id="8" name="TextBox 8"/>
          <p:cNvSpPr txBox="1"/>
          <p:nvPr/>
        </p:nvSpPr>
        <p:spPr>
          <a:xfrm>
            <a:off x="2758725" y="5974345"/>
            <a:ext cx="13126821" cy="496931"/>
          </a:xfrm>
          <a:prstGeom prst="rect">
            <a:avLst/>
          </a:prstGeom>
        </p:spPr>
        <p:txBody>
          <a:bodyPr wrap="square" lIns="0" tIns="0" rIns="0" bIns="0" rtlCol="0" anchor="t">
            <a:spAutoFit/>
          </a:bodyPr>
          <a:lstStyle/>
          <a:p>
            <a:pPr marL="0" lvl="0" indent="0" algn="l">
              <a:lnSpc>
                <a:spcPts val="4480"/>
              </a:lnSpc>
            </a:pPr>
            <a:r>
              <a:rPr lang="en-US" sz="2000" b="1" dirty="0">
                <a:solidFill>
                  <a:srgbClr val="2D3880"/>
                </a:solidFill>
                <a:latin typeface="Glacial Indifference"/>
                <a:ea typeface="Glacial Indifference"/>
                <a:cs typeface="Glacial Indifference"/>
                <a:sym typeface="Glacial Indifference"/>
              </a:rPr>
              <a:t>Submitted in fulfillment of the requirements for the degree Master of Science in Artificial Intelligence</a:t>
            </a:r>
          </a:p>
        </p:txBody>
      </p:sp>
      <p:sp>
        <p:nvSpPr>
          <p:cNvPr id="9" name="TextBox 9"/>
          <p:cNvSpPr txBox="1"/>
          <p:nvPr/>
        </p:nvSpPr>
        <p:spPr>
          <a:xfrm>
            <a:off x="15849600" y="9567593"/>
            <a:ext cx="1850989" cy="496931"/>
          </a:xfrm>
          <a:prstGeom prst="rect">
            <a:avLst/>
          </a:prstGeom>
        </p:spPr>
        <p:txBody>
          <a:bodyPr wrap="square" lIns="0" tIns="0" rIns="0" bIns="0" rtlCol="0" anchor="t">
            <a:spAutoFit/>
          </a:bodyPr>
          <a:lstStyle/>
          <a:p>
            <a:pPr marL="0" lvl="0" indent="0" algn="ctr">
              <a:lnSpc>
                <a:spcPts val="4480"/>
              </a:lnSpc>
              <a:spcBef>
                <a:spcPct val="0"/>
              </a:spcBef>
            </a:pPr>
            <a:r>
              <a:rPr lang="en-US" sz="2000" dirty="0">
                <a:solidFill>
                  <a:schemeClr val="bg1"/>
                </a:solidFill>
                <a:latin typeface="Glacial Indifference"/>
                <a:ea typeface="Glacial Indifference"/>
                <a:cs typeface="Glacial Indifference"/>
                <a:sym typeface="Glacial Indifference"/>
              </a:rPr>
              <a:t>August 2025</a:t>
            </a:r>
          </a:p>
        </p:txBody>
      </p:sp>
      <p:sp>
        <p:nvSpPr>
          <p:cNvPr id="10" name="TextBox 10"/>
          <p:cNvSpPr txBox="1"/>
          <p:nvPr/>
        </p:nvSpPr>
        <p:spPr>
          <a:xfrm>
            <a:off x="2360482" y="7116436"/>
            <a:ext cx="12821691" cy="2266646"/>
          </a:xfrm>
          <a:prstGeom prst="rect">
            <a:avLst/>
          </a:prstGeom>
        </p:spPr>
        <p:txBody>
          <a:bodyPr lIns="0" tIns="0" rIns="0" bIns="0" rtlCol="0" anchor="t">
            <a:spAutoFit/>
          </a:bodyPr>
          <a:lstStyle/>
          <a:p>
            <a:pPr algn="ctr">
              <a:lnSpc>
                <a:spcPts val="4480"/>
              </a:lnSpc>
            </a:pPr>
            <a:r>
              <a:rPr lang="en-US" sz="2400" dirty="0">
                <a:solidFill>
                  <a:srgbClr val="2D3880"/>
                </a:solidFill>
                <a:latin typeface="Glacial Indifference"/>
                <a:ea typeface="Glacial Indifference"/>
                <a:cs typeface="Glacial Indifference"/>
                <a:sym typeface="Glacial Indifference"/>
              </a:rPr>
              <a:t> Prepared By </a:t>
            </a:r>
          </a:p>
          <a:p>
            <a:pPr algn="ctr">
              <a:lnSpc>
                <a:spcPts val="4480"/>
              </a:lnSpc>
            </a:pPr>
            <a:r>
              <a:rPr lang="en-US" sz="2400" dirty="0">
                <a:solidFill>
                  <a:srgbClr val="2D3880"/>
                </a:solidFill>
                <a:latin typeface="Glacial Indifference"/>
                <a:ea typeface="Glacial Indifference"/>
                <a:cs typeface="Glacial Indifference"/>
                <a:sym typeface="Glacial Indifference"/>
              </a:rPr>
              <a:t>Name: Sami Lotfi Almaghrabi                       ID No. 251002918</a:t>
            </a:r>
          </a:p>
          <a:p>
            <a:pPr algn="ctr">
              <a:lnSpc>
                <a:spcPts val="4480"/>
              </a:lnSpc>
            </a:pPr>
            <a:r>
              <a:rPr lang="en-US" sz="2400" dirty="0">
                <a:solidFill>
                  <a:srgbClr val="2D3880"/>
                </a:solidFill>
                <a:latin typeface="Glacial Indifference"/>
                <a:ea typeface="Glacial Indifference"/>
                <a:cs typeface="Glacial Indifference"/>
                <a:sym typeface="Glacial Indifference"/>
              </a:rPr>
              <a:t>  Name: Mohammed Ayidh Almalki                 ID No. 251002537 </a:t>
            </a:r>
          </a:p>
          <a:p>
            <a:pPr marL="0" lvl="0" indent="0" algn="ctr">
              <a:lnSpc>
                <a:spcPts val="4480"/>
              </a:lnSpc>
              <a:spcBef>
                <a:spcPct val="0"/>
              </a:spcBef>
            </a:pPr>
            <a:endParaRPr lang="en-US" sz="3200" dirty="0">
              <a:solidFill>
                <a:srgbClr val="2D3880"/>
              </a:solidFill>
              <a:latin typeface="Glacial Indifference"/>
              <a:ea typeface="Glacial Indifference"/>
              <a:cs typeface="Glacial Indifference"/>
              <a:sym typeface="Glacial Indifference"/>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0" y="5796756"/>
            <a:ext cx="5703543" cy="4490244"/>
          </a:xfrm>
          <a:custGeom>
            <a:avLst/>
            <a:gdLst/>
            <a:ahLst/>
            <a:cxnLst/>
            <a:rect l="l" t="t" r="r" b="b"/>
            <a:pathLst>
              <a:path w="5703543" h="4490244">
                <a:moveTo>
                  <a:pt x="0" y="4490244"/>
                </a:moveTo>
                <a:lnTo>
                  <a:pt x="5703543" y="4490244"/>
                </a:lnTo>
                <a:lnTo>
                  <a:pt x="5703543" y="0"/>
                </a:lnTo>
                <a:lnTo>
                  <a:pt x="0" y="0"/>
                </a:lnTo>
                <a:lnTo>
                  <a:pt x="0" y="4490244"/>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87794" y="6483050"/>
            <a:ext cx="3700206" cy="3803950"/>
          </a:xfrm>
          <a:custGeom>
            <a:avLst/>
            <a:gdLst/>
            <a:ahLst/>
            <a:cxnLst/>
            <a:rect l="l" t="t" r="r" b="b"/>
            <a:pathLst>
              <a:path w="3700206" h="3803950">
                <a:moveTo>
                  <a:pt x="0" y="0"/>
                </a:moveTo>
                <a:lnTo>
                  <a:pt x="3700206" y="0"/>
                </a:lnTo>
                <a:lnTo>
                  <a:pt x="3700206" y="3803950"/>
                </a:lnTo>
                <a:lnTo>
                  <a:pt x="0" y="38039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2786379" y="895350"/>
            <a:ext cx="12715243" cy="1226820"/>
          </a:xfrm>
          <a:prstGeom prst="rect">
            <a:avLst/>
          </a:prstGeom>
        </p:spPr>
        <p:txBody>
          <a:bodyPr lIns="0" tIns="0" rIns="0" bIns="0" rtlCol="0" anchor="t">
            <a:spAutoFit/>
          </a:bodyPr>
          <a:lstStyle/>
          <a:p>
            <a:pPr marL="0" lvl="0" indent="0">
              <a:lnSpc>
                <a:spcPts val="10080"/>
              </a:lnSpc>
              <a:spcBef>
                <a:spcPct val="0"/>
              </a:spcBef>
            </a:pPr>
            <a:r>
              <a:rPr lang="en-US" sz="6600" b="1" i="1" dirty="0">
                <a:solidFill>
                  <a:srgbClr val="2D3880"/>
                </a:solidFill>
                <a:latin typeface="Cormorant Garamond Bold Italics"/>
                <a:ea typeface="Cormorant Garamond Bold Italics"/>
                <a:cs typeface="Akhbar MT" pitchFamily="2" charset="-78"/>
                <a:sym typeface="Cormorant Garamond Bold Italics"/>
              </a:rPr>
              <a:t>Agenda Overview</a:t>
            </a:r>
          </a:p>
        </p:txBody>
      </p:sp>
      <p:grpSp>
        <p:nvGrpSpPr>
          <p:cNvPr id="5" name="Group 5"/>
          <p:cNvGrpSpPr/>
          <p:nvPr/>
        </p:nvGrpSpPr>
        <p:grpSpPr>
          <a:xfrm>
            <a:off x="2786379" y="3029301"/>
            <a:ext cx="842787" cy="842787"/>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7" name="TextBox 7"/>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a:solidFill>
                    <a:srgbClr val="FFFFFF"/>
                  </a:solidFill>
                  <a:latin typeface="Glacial Indifference"/>
                  <a:ea typeface="Glacial Indifference"/>
                  <a:cs typeface="Glacial Indifference"/>
                  <a:sym typeface="Glacial Indifference"/>
                </a:rPr>
                <a:t>01</a:t>
              </a:r>
            </a:p>
          </p:txBody>
        </p:sp>
      </p:grpSp>
      <p:grpSp>
        <p:nvGrpSpPr>
          <p:cNvPr id="8" name="Group 8"/>
          <p:cNvGrpSpPr/>
          <p:nvPr/>
        </p:nvGrpSpPr>
        <p:grpSpPr>
          <a:xfrm>
            <a:off x="2786379" y="4157838"/>
            <a:ext cx="842787" cy="84278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10" name="TextBox 10"/>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a:solidFill>
                    <a:srgbClr val="FFFFFF"/>
                  </a:solidFill>
                  <a:latin typeface="Glacial Indifference"/>
                  <a:ea typeface="Glacial Indifference"/>
                  <a:cs typeface="Glacial Indifference"/>
                  <a:sym typeface="Glacial Indifference"/>
                </a:rPr>
                <a:t>02</a:t>
              </a:r>
            </a:p>
          </p:txBody>
        </p:sp>
      </p:grpSp>
      <p:grpSp>
        <p:nvGrpSpPr>
          <p:cNvPr id="11" name="Group 11"/>
          <p:cNvGrpSpPr/>
          <p:nvPr/>
        </p:nvGrpSpPr>
        <p:grpSpPr>
          <a:xfrm>
            <a:off x="2786379" y="5286375"/>
            <a:ext cx="842787" cy="84278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13" name="TextBox 13"/>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a:solidFill>
                    <a:srgbClr val="FFFFFF"/>
                  </a:solidFill>
                  <a:latin typeface="Glacial Indifference"/>
                  <a:ea typeface="Glacial Indifference"/>
                  <a:cs typeface="Glacial Indifference"/>
                  <a:sym typeface="Glacial Indifference"/>
                </a:rPr>
                <a:t>03</a:t>
              </a:r>
            </a:p>
          </p:txBody>
        </p:sp>
      </p:grpSp>
      <p:grpSp>
        <p:nvGrpSpPr>
          <p:cNvPr id="14" name="Group 14"/>
          <p:cNvGrpSpPr/>
          <p:nvPr/>
        </p:nvGrpSpPr>
        <p:grpSpPr>
          <a:xfrm>
            <a:off x="2786379" y="6414912"/>
            <a:ext cx="842787" cy="842787"/>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04</a:t>
              </a:r>
            </a:p>
          </p:txBody>
        </p:sp>
      </p:grpSp>
      <p:grpSp>
        <p:nvGrpSpPr>
          <p:cNvPr id="17" name="Group 17"/>
          <p:cNvGrpSpPr/>
          <p:nvPr/>
        </p:nvGrpSpPr>
        <p:grpSpPr>
          <a:xfrm>
            <a:off x="9494202" y="3029301"/>
            <a:ext cx="842787" cy="842787"/>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19" name="TextBox 19"/>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06</a:t>
              </a:r>
            </a:p>
          </p:txBody>
        </p:sp>
      </p:grpSp>
      <p:grpSp>
        <p:nvGrpSpPr>
          <p:cNvPr id="20" name="Group 20"/>
          <p:cNvGrpSpPr/>
          <p:nvPr/>
        </p:nvGrpSpPr>
        <p:grpSpPr>
          <a:xfrm>
            <a:off x="9494202" y="4157838"/>
            <a:ext cx="842787" cy="84278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22" name="TextBox 22"/>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07</a:t>
              </a:r>
            </a:p>
          </p:txBody>
        </p:sp>
      </p:grpSp>
      <p:grpSp>
        <p:nvGrpSpPr>
          <p:cNvPr id="23" name="Group 23"/>
          <p:cNvGrpSpPr/>
          <p:nvPr/>
        </p:nvGrpSpPr>
        <p:grpSpPr>
          <a:xfrm>
            <a:off x="9494202" y="5286375"/>
            <a:ext cx="842787" cy="842787"/>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25" name="TextBox 25"/>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08</a:t>
              </a:r>
            </a:p>
          </p:txBody>
        </p:sp>
      </p:grpSp>
      <p:grpSp>
        <p:nvGrpSpPr>
          <p:cNvPr id="26" name="Group 26"/>
          <p:cNvGrpSpPr/>
          <p:nvPr/>
        </p:nvGrpSpPr>
        <p:grpSpPr>
          <a:xfrm>
            <a:off x="9494202" y="6414912"/>
            <a:ext cx="842787" cy="842787"/>
            <a:chOff x="0" y="0"/>
            <a:chExt cx="812800" cy="812800"/>
          </a:xfrm>
        </p:grpSpPr>
        <p:sp>
          <p:nvSpPr>
            <p:cNvPr id="27"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28" name="TextBox 28"/>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09</a:t>
              </a:r>
            </a:p>
          </p:txBody>
        </p:sp>
      </p:grpSp>
      <p:sp>
        <p:nvSpPr>
          <p:cNvPr id="29" name="TextBox 29"/>
          <p:cNvSpPr txBox="1"/>
          <p:nvPr/>
        </p:nvSpPr>
        <p:spPr>
          <a:xfrm>
            <a:off x="3837582" y="3164945"/>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Background of the Project</a:t>
            </a:r>
          </a:p>
        </p:txBody>
      </p:sp>
      <p:sp>
        <p:nvSpPr>
          <p:cNvPr id="30" name="TextBox 30"/>
          <p:cNvSpPr txBox="1"/>
          <p:nvPr/>
        </p:nvSpPr>
        <p:spPr>
          <a:xfrm>
            <a:off x="3837582" y="5405756"/>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Problem Statement</a:t>
            </a:r>
          </a:p>
        </p:txBody>
      </p:sp>
      <p:sp>
        <p:nvSpPr>
          <p:cNvPr id="31" name="TextBox 31"/>
          <p:cNvSpPr txBox="1"/>
          <p:nvPr/>
        </p:nvSpPr>
        <p:spPr>
          <a:xfrm>
            <a:off x="3837582" y="6529705"/>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Research Questions</a:t>
            </a:r>
          </a:p>
        </p:txBody>
      </p:sp>
      <p:sp>
        <p:nvSpPr>
          <p:cNvPr id="32" name="TextBox 32"/>
          <p:cNvSpPr txBox="1"/>
          <p:nvPr/>
        </p:nvSpPr>
        <p:spPr>
          <a:xfrm>
            <a:off x="3837582" y="7653655"/>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Project Goal</a:t>
            </a:r>
          </a:p>
        </p:txBody>
      </p:sp>
      <p:sp>
        <p:nvSpPr>
          <p:cNvPr id="33" name="TextBox 33"/>
          <p:cNvSpPr txBox="1"/>
          <p:nvPr/>
        </p:nvSpPr>
        <p:spPr>
          <a:xfrm>
            <a:off x="10546539" y="3153197"/>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Methodology</a:t>
            </a:r>
          </a:p>
        </p:txBody>
      </p:sp>
      <p:sp>
        <p:nvSpPr>
          <p:cNvPr id="34" name="TextBox 34"/>
          <p:cNvSpPr txBox="1"/>
          <p:nvPr/>
        </p:nvSpPr>
        <p:spPr>
          <a:xfrm>
            <a:off x="10545406" y="4293482"/>
            <a:ext cx="4956216" cy="537845"/>
          </a:xfrm>
          <a:prstGeom prst="rect">
            <a:avLst/>
          </a:prstGeom>
        </p:spPr>
        <p:txBody>
          <a:bodyPr lIns="0" tIns="0" rIns="0" bIns="0" rtlCol="0" anchor="t">
            <a:spAutoFit/>
          </a:bodyPr>
          <a:lstStyle/>
          <a:p>
            <a:pPr algn="l">
              <a:lnSpc>
                <a:spcPts val="4480"/>
              </a:lnSpc>
            </a:pPr>
            <a:r>
              <a:rPr lang="en-US" sz="3200">
                <a:solidFill>
                  <a:srgbClr val="2D3880"/>
                </a:solidFill>
                <a:latin typeface="Glacial Indifference"/>
                <a:ea typeface="Glacial Indifference"/>
                <a:cs typeface="Glacial Indifference"/>
                <a:sym typeface="Glacial Indifference"/>
              </a:rPr>
              <a:t>Project Timeline</a:t>
            </a:r>
          </a:p>
        </p:txBody>
      </p:sp>
      <p:sp>
        <p:nvSpPr>
          <p:cNvPr id="35" name="TextBox 35"/>
          <p:cNvSpPr txBox="1"/>
          <p:nvPr/>
        </p:nvSpPr>
        <p:spPr>
          <a:xfrm>
            <a:off x="10545406" y="5422019"/>
            <a:ext cx="4956216" cy="537845"/>
          </a:xfrm>
          <a:prstGeom prst="rect">
            <a:avLst/>
          </a:prstGeom>
        </p:spPr>
        <p:txBody>
          <a:bodyPr lIns="0" tIns="0" rIns="0" bIns="0" rtlCol="0" anchor="t">
            <a:spAutoFit/>
          </a:bodyPr>
          <a:lstStyle/>
          <a:p>
            <a:pPr algn="l">
              <a:lnSpc>
                <a:spcPts val="4480"/>
              </a:lnSpc>
            </a:pPr>
            <a:r>
              <a:rPr lang="en-US" sz="3200">
                <a:solidFill>
                  <a:srgbClr val="2D3880"/>
                </a:solidFill>
                <a:latin typeface="Glacial Indifference"/>
                <a:ea typeface="Glacial Indifference"/>
                <a:cs typeface="Glacial Indifference"/>
                <a:sym typeface="Glacial Indifference"/>
              </a:rPr>
              <a:t>Expected Results</a:t>
            </a:r>
          </a:p>
        </p:txBody>
      </p:sp>
      <p:sp>
        <p:nvSpPr>
          <p:cNvPr id="36" name="TextBox 36"/>
          <p:cNvSpPr txBox="1"/>
          <p:nvPr/>
        </p:nvSpPr>
        <p:spPr>
          <a:xfrm>
            <a:off x="10545406" y="6538808"/>
            <a:ext cx="4956216" cy="537845"/>
          </a:xfrm>
          <a:prstGeom prst="rect">
            <a:avLst/>
          </a:prstGeom>
        </p:spPr>
        <p:txBody>
          <a:bodyPr lIns="0" tIns="0" rIns="0" bIns="0" rtlCol="0" anchor="t">
            <a:spAutoFit/>
          </a:bodyPr>
          <a:lstStyle/>
          <a:p>
            <a:pPr algn="l">
              <a:lnSpc>
                <a:spcPts val="4480"/>
              </a:lnSpc>
            </a:pPr>
            <a:r>
              <a:rPr lang="en-US" sz="3200">
                <a:solidFill>
                  <a:srgbClr val="2D3880"/>
                </a:solidFill>
                <a:latin typeface="Glacial Indifference"/>
                <a:ea typeface="Glacial Indifference"/>
                <a:cs typeface="Glacial Indifference"/>
                <a:sym typeface="Glacial Indifference"/>
              </a:rPr>
              <a:t>Resources Needed</a:t>
            </a:r>
          </a:p>
        </p:txBody>
      </p:sp>
      <p:grpSp>
        <p:nvGrpSpPr>
          <p:cNvPr id="37" name="Group 37"/>
          <p:cNvGrpSpPr/>
          <p:nvPr/>
        </p:nvGrpSpPr>
        <p:grpSpPr>
          <a:xfrm>
            <a:off x="9522777" y="7457724"/>
            <a:ext cx="842787" cy="842787"/>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39" name="TextBox 39"/>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10</a:t>
              </a:r>
            </a:p>
          </p:txBody>
        </p:sp>
      </p:grpSp>
      <p:sp>
        <p:nvSpPr>
          <p:cNvPr id="40" name="TextBox 40"/>
          <p:cNvSpPr txBox="1"/>
          <p:nvPr/>
        </p:nvSpPr>
        <p:spPr>
          <a:xfrm>
            <a:off x="10546539" y="7581620"/>
            <a:ext cx="4956216" cy="537845"/>
          </a:xfrm>
          <a:prstGeom prst="rect">
            <a:avLst/>
          </a:prstGeom>
        </p:spPr>
        <p:txBody>
          <a:bodyPr lIns="0" tIns="0" rIns="0" bIns="0" rtlCol="0" anchor="t">
            <a:spAutoFit/>
          </a:bodyPr>
          <a:lstStyle/>
          <a:p>
            <a:pPr algn="l">
              <a:lnSpc>
                <a:spcPts val="4480"/>
              </a:lnSpc>
            </a:pPr>
            <a:r>
              <a:rPr lang="en-US" sz="3200">
                <a:solidFill>
                  <a:srgbClr val="2D3880"/>
                </a:solidFill>
                <a:latin typeface="Glacial Indifference"/>
                <a:ea typeface="Glacial Indifference"/>
                <a:cs typeface="Glacial Indifference"/>
                <a:sym typeface="Glacial Indifference"/>
              </a:rPr>
              <a:t>Conclusion</a:t>
            </a:r>
          </a:p>
        </p:txBody>
      </p:sp>
      <p:grpSp>
        <p:nvGrpSpPr>
          <p:cNvPr id="42" name="Group 14">
            <a:extLst>
              <a:ext uri="{FF2B5EF4-FFF2-40B4-BE49-F238E27FC236}">
                <a16:creationId xmlns:a16="http://schemas.microsoft.com/office/drawing/2014/main" id="{3634C09D-1280-F848-B118-23DD057F2E9C}"/>
              </a:ext>
            </a:extLst>
          </p:cNvPr>
          <p:cNvGrpSpPr/>
          <p:nvPr/>
        </p:nvGrpSpPr>
        <p:grpSpPr>
          <a:xfrm>
            <a:off x="2819400" y="7505700"/>
            <a:ext cx="842787" cy="842787"/>
            <a:chOff x="0" y="0"/>
            <a:chExt cx="812800" cy="812800"/>
          </a:xfrm>
        </p:grpSpPr>
        <p:sp>
          <p:nvSpPr>
            <p:cNvPr id="43" name="Freeform 15">
              <a:extLst>
                <a:ext uri="{FF2B5EF4-FFF2-40B4-BE49-F238E27FC236}">
                  <a16:creationId xmlns:a16="http://schemas.microsoft.com/office/drawing/2014/main" id="{BF99901A-C1EB-828E-3311-1699025BB8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D3880"/>
            </a:solidFill>
          </p:spPr>
          <p:txBody>
            <a:bodyPr/>
            <a:lstStyle/>
            <a:p>
              <a:endParaRPr lang="en-GB"/>
            </a:p>
          </p:txBody>
        </p:sp>
        <p:sp>
          <p:nvSpPr>
            <p:cNvPr id="44" name="TextBox 16">
              <a:extLst>
                <a:ext uri="{FF2B5EF4-FFF2-40B4-BE49-F238E27FC236}">
                  <a16:creationId xmlns:a16="http://schemas.microsoft.com/office/drawing/2014/main" id="{4538C063-CF1F-81A9-3FD8-B85943EF3431}"/>
                </a:ext>
              </a:extLst>
            </p:cNvPr>
            <p:cNvSpPr txBox="1"/>
            <p:nvPr/>
          </p:nvSpPr>
          <p:spPr>
            <a:xfrm>
              <a:off x="76200" y="19050"/>
              <a:ext cx="660400" cy="717550"/>
            </a:xfrm>
            <a:prstGeom prst="rect">
              <a:avLst/>
            </a:prstGeom>
          </p:spPr>
          <p:txBody>
            <a:bodyPr lIns="50800" tIns="50800" rIns="50800" bIns="50800" rtlCol="0" anchor="ctr"/>
            <a:lstStyle/>
            <a:p>
              <a:pPr algn="ctr">
                <a:lnSpc>
                  <a:spcPts val="3920"/>
                </a:lnSpc>
              </a:pPr>
              <a:r>
                <a:rPr lang="en-US" sz="2800" dirty="0">
                  <a:solidFill>
                    <a:srgbClr val="FFFFFF"/>
                  </a:solidFill>
                  <a:latin typeface="Glacial Indifference"/>
                  <a:ea typeface="Glacial Indifference"/>
                  <a:cs typeface="Glacial Indifference"/>
                  <a:sym typeface="Glacial Indifference"/>
                </a:rPr>
                <a:t>05</a:t>
              </a:r>
            </a:p>
          </p:txBody>
        </p:sp>
      </p:grpSp>
      <p:sp>
        <p:nvSpPr>
          <p:cNvPr id="45" name="TextBox 30">
            <a:extLst>
              <a:ext uri="{FF2B5EF4-FFF2-40B4-BE49-F238E27FC236}">
                <a16:creationId xmlns:a16="http://schemas.microsoft.com/office/drawing/2014/main" id="{9ED59B4F-DA74-4E87-402A-88F8E29F57AF}"/>
              </a:ext>
            </a:extLst>
          </p:cNvPr>
          <p:cNvSpPr txBox="1"/>
          <p:nvPr/>
        </p:nvSpPr>
        <p:spPr>
          <a:xfrm>
            <a:off x="3810000" y="4229100"/>
            <a:ext cx="4955083" cy="537845"/>
          </a:xfrm>
          <a:prstGeom prst="rect">
            <a:avLst/>
          </a:prstGeom>
        </p:spPr>
        <p:txBody>
          <a:bodyPr lIns="0" tIns="0" rIns="0" bIns="0" rtlCol="0" anchor="t">
            <a:spAutoFit/>
          </a:bodyPr>
          <a:lstStyle/>
          <a:p>
            <a:pPr algn="l">
              <a:lnSpc>
                <a:spcPts val="4480"/>
              </a:lnSpc>
            </a:pPr>
            <a:r>
              <a:rPr lang="en-US" sz="3200" dirty="0">
                <a:solidFill>
                  <a:srgbClr val="2D3880"/>
                </a:solidFill>
                <a:latin typeface="Glacial Indifference"/>
                <a:ea typeface="Glacial Indifference"/>
                <a:cs typeface="Glacial Indifference"/>
                <a:sym typeface="Glacial Indifference"/>
              </a:rPr>
              <a:t>Previous Studies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325420" y="0"/>
            <a:ext cx="9962580" cy="10287000"/>
            <a:chOff x="0" y="0"/>
            <a:chExt cx="13283440" cy="13716000"/>
          </a:xfrm>
        </p:grpSpPr>
        <p:pic>
          <p:nvPicPr>
            <p:cNvPr id="3" name="Picture 3"/>
            <p:cNvPicPr>
              <a:picLocks noChangeAspect="1"/>
            </p:cNvPicPr>
            <p:nvPr/>
          </p:nvPicPr>
          <p:blipFill>
            <a:blip r:embed="rId2"/>
            <a:srcRect l="1576" r="1576"/>
            <a:stretch>
              <a:fillRect/>
            </a:stretch>
          </p:blipFill>
          <p:spPr>
            <a:xfrm>
              <a:off x="0" y="0"/>
              <a:ext cx="13283440" cy="13716000"/>
            </a:xfrm>
            <a:prstGeom prst="rect">
              <a:avLst/>
            </a:prstGeom>
          </p:spPr>
        </p:pic>
      </p:grpSp>
      <p:sp>
        <p:nvSpPr>
          <p:cNvPr id="4" name="Freeform 4"/>
          <p:cNvSpPr/>
          <p:nvPr/>
        </p:nvSpPr>
        <p:spPr>
          <a:xfrm>
            <a:off x="13144500" y="0"/>
            <a:ext cx="5143500" cy="5143500"/>
          </a:xfrm>
          <a:custGeom>
            <a:avLst/>
            <a:gdLst/>
            <a:ahLst/>
            <a:cxnLst/>
            <a:rect l="l" t="t" r="r" b="b"/>
            <a:pathLst>
              <a:path w="5143500" h="5143500">
                <a:moveTo>
                  <a:pt x="0" y="0"/>
                </a:moveTo>
                <a:lnTo>
                  <a:pt x="5143500" y="0"/>
                </a:lnTo>
                <a:lnTo>
                  <a:pt x="5143500" y="5143500"/>
                </a:lnTo>
                <a:lnTo>
                  <a:pt x="0" y="51435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1028700" y="990600"/>
            <a:ext cx="5520700" cy="2278380"/>
          </a:xfrm>
          <a:prstGeom prst="rect">
            <a:avLst/>
          </a:prstGeom>
        </p:spPr>
        <p:txBody>
          <a:bodyPr lIns="0" tIns="0" rIns="0" bIns="0" rtlCol="0" anchor="t">
            <a:spAutoFit/>
          </a:bodyPr>
          <a:lstStyle/>
          <a:p>
            <a:pPr marL="0" lvl="0" indent="0" algn="l">
              <a:lnSpc>
                <a:spcPts val="9000"/>
              </a:lnSpc>
            </a:pPr>
            <a:r>
              <a:rPr lang="en-US" sz="7200" b="1" i="1" dirty="0">
                <a:solidFill>
                  <a:srgbClr val="2D3880"/>
                </a:solidFill>
                <a:latin typeface="Cormorant Garamond Bold Italics"/>
                <a:ea typeface="Cormorant Garamond Bold Italics"/>
                <a:cs typeface="Cormorant Garamond Bold Italics"/>
                <a:sym typeface="Cormorant Garamond Bold Italics"/>
              </a:rPr>
              <a:t>Background of the Project</a:t>
            </a:r>
          </a:p>
        </p:txBody>
      </p:sp>
      <p:sp>
        <p:nvSpPr>
          <p:cNvPr id="6" name="TextBox 6"/>
          <p:cNvSpPr txBox="1"/>
          <p:nvPr/>
        </p:nvSpPr>
        <p:spPr>
          <a:xfrm>
            <a:off x="314325" y="3635200"/>
            <a:ext cx="6884746" cy="5832673"/>
          </a:xfrm>
          <a:prstGeom prst="rect">
            <a:avLst/>
          </a:prstGeom>
        </p:spPr>
        <p:txBody>
          <a:bodyPr lIns="0" tIns="0" rIns="0" bIns="0" rtlCol="0" anchor="t">
            <a:spAutoFit/>
          </a:bodyPr>
          <a:lstStyle/>
          <a:p>
            <a:pPr marL="539077" lvl="1" indent="-269539" algn="l">
              <a:lnSpc>
                <a:spcPts val="4244"/>
              </a:lnSpc>
              <a:buFont typeface="Arial"/>
              <a:buChar char="•"/>
            </a:pPr>
            <a:r>
              <a:rPr lang="en-US" sz="2496" dirty="0">
                <a:solidFill>
                  <a:srgbClr val="2D3880"/>
                </a:solidFill>
                <a:latin typeface="Glacial Indifference"/>
                <a:ea typeface="Glacial Indifference"/>
                <a:cs typeface="Glacial Indifference"/>
                <a:sym typeface="Glacial Indifference"/>
              </a:rPr>
              <a:t>COVID-19 disproportionately affects diabetic patients due to immune compromise and glycemic instability.</a:t>
            </a:r>
          </a:p>
          <a:p>
            <a:pPr marL="539077" lvl="1" indent="-269539" algn="l">
              <a:lnSpc>
                <a:spcPts val="4244"/>
              </a:lnSpc>
              <a:buFont typeface="Arial"/>
              <a:buChar char="•"/>
            </a:pPr>
            <a:r>
              <a:rPr lang="en-US" sz="2496" dirty="0">
                <a:solidFill>
                  <a:srgbClr val="2D3880"/>
                </a:solidFill>
                <a:latin typeface="Glacial Indifference"/>
                <a:ea typeface="Glacial Indifference"/>
                <a:cs typeface="Glacial Indifference"/>
                <a:sym typeface="Glacial Indifference"/>
              </a:rPr>
              <a:t>IoT sensors enable continuous monitoring (glucose, SpO₂, heart rate, temperature).</a:t>
            </a:r>
          </a:p>
          <a:p>
            <a:pPr marL="539077" lvl="1" indent="-269539" algn="l">
              <a:lnSpc>
                <a:spcPts val="4244"/>
              </a:lnSpc>
              <a:buFont typeface="Arial"/>
              <a:buChar char="•"/>
            </a:pPr>
            <a:r>
              <a:rPr lang="en-US" sz="2496" dirty="0">
                <a:solidFill>
                  <a:srgbClr val="2D3880"/>
                </a:solidFill>
                <a:latin typeface="Glacial Indifference"/>
                <a:ea typeface="Glacial Indifference"/>
                <a:cs typeface="Glacial Indifference"/>
                <a:sym typeface="Glacial Indifference"/>
              </a:rPr>
              <a:t>Prior solutions: rule-based alerts → faster detection but limited personalization and prone to false alarms.</a:t>
            </a:r>
          </a:p>
          <a:p>
            <a:pPr marL="539077" lvl="1" indent="-269539" algn="l">
              <a:lnSpc>
                <a:spcPts val="4244"/>
              </a:lnSpc>
              <a:buFont typeface="Arial"/>
              <a:buChar char="•"/>
            </a:pPr>
            <a:r>
              <a:rPr lang="en-US" sz="2496" dirty="0">
                <a:solidFill>
                  <a:srgbClr val="2D3880"/>
                </a:solidFill>
                <a:latin typeface="Glacial Indifference"/>
                <a:ea typeface="Glacial Indifference"/>
                <a:cs typeface="Glacial Indifference"/>
                <a:sym typeface="Glacial Indifference"/>
              </a:rPr>
              <a:t>Need: adaptive, patient-specific, AI-driven monitoring.</a:t>
            </a:r>
          </a:p>
          <a:p>
            <a:pPr marL="0" lvl="0" indent="0" algn="l">
              <a:lnSpc>
                <a:spcPts val="4244"/>
              </a:lnSpc>
            </a:pPr>
            <a:endParaRPr lang="en-US" sz="2496" dirty="0">
              <a:solidFill>
                <a:srgbClr val="2D3880"/>
              </a:solidFill>
              <a:latin typeface="Glacial Indifference"/>
              <a:ea typeface="Glacial Indifference"/>
              <a:cs typeface="Glacial Indifference"/>
              <a:sym typeface="Glacial Indifferenc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0559-5D53-DEBF-BBFE-DE62CE0985C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B726401-DEA2-9F78-230E-A97FBE6FA2A9}"/>
              </a:ext>
            </a:extLst>
          </p:cNvPr>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a:extLst>
              <a:ext uri="{FF2B5EF4-FFF2-40B4-BE49-F238E27FC236}">
                <a16:creationId xmlns:a16="http://schemas.microsoft.com/office/drawing/2014/main" id="{DE05FFF0-B544-3368-6DB7-FBE597DFC348}"/>
              </a:ext>
            </a:extLst>
          </p:cNvPr>
          <p:cNvSpPr txBox="1"/>
          <p:nvPr/>
        </p:nvSpPr>
        <p:spPr>
          <a:xfrm>
            <a:off x="381000" y="266700"/>
            <a:ext cx="7955327" cy="1226820"/>
          </a:xfrm>
          <a:prstGeom prst="rect">
            <a:avLst/>
          </a:prstGeom>
        </p:spPr>
        <p:txBody>
          <a:bodyPr lIns="0" tIns="0" rIns="0" bIns="0" rtlCol="0" anchor="t">
            <a:spAutoFit/>
          </a:bodyPr>
          <a:lstStyle/>
          <a:p>
            <a:pPr marL="0" lvl="0" indent="0" algn="l">
              <a:lnSpc>
                <a:spcPts val="10080"/>
              </a:lnSpc>
              <a:spcBef>
                <a:spcPct val="0"/>
              </a:spcBef>
            </a:pPr>
            <a:r>
              <a:rPr lang="en-US" sz="7200" b="1" i="1" dirty="0">
                <a:solidFill>
                  <a:srgbClr val="2D3880"/>
                </a:solidFill>
                <a:latin typeface="Cormorant Garamond Bold Italics"/>
                <a:ea typeface="Cormorant Garamond Bold Italics"/>
                <a:cs typeface="Cormorant Garamond Bold Italics"/>
                <a:sym typeface="Cormorant Garamond Bold Italics"/>
              </a:rPr>
              <a:t>Previous Studies</a:t>
            </a:r>
          </a:p>
        </p:txBody>
      </p:sp>
      <p:graphicFrame>
        <p:nvGraphicFramePr>
          <p:cNvPr id="8" name="Table 7">
            <a:extLst>
              <a:ext uri="{FF2B5EF4-FFF2-40B4-BE49-F238E27FC236}">
                <a16:creationId xmlns:a16="http://schemas.microsoft.com/office/drawing/2014/main" id="{D31683BB-1303-3CFC-0FB5-2CA93CFD752C}"/>
              </a:ext>
            </a:extLst>
          </p:cNvPr>
          <p:cNvGraphicFramePr>
            <a:graphicFrameLocks noGrp="1"/>
          </p:cNvGraphicFramePr>
          <p:nvPr>
            <p:extLst>
              <p:ext uri="{D42A27DB-BD31-4B8C-83A1-F6EECF244321}">
                <p14:modId xmlns:p14="http://schemas.microsoft.com/office/powerpoint/2010/main" val="1285165083"/>
              </p:ext>
            </p:extLst>
          </p:nvPr>
        </p:nvGraphicFramePr>
        <p:xfrm>
          <a:off x="457200" y="1562100"/>
          <a:ext cx="16840200" cy="8077201"/>
        </p:xfrm>
        <a:graphic>
          <a:graphicData uri="http://schemas.openxmlformats.org/drawingml/2006/table">
            <a:tbl>
              <a:tblPr firstRow="1" bandRow="1" bandCol="1">
                <a:tableStyleId>{5C22544A-7EE6-4342-B048-85BDC9FD1C3A}</a:tableStyleId>
              </a:tblPr>
              <a:tblGrid>
                <a:gridCol w="2089197">
                  <a:extLst>
                    <a:ext uri="{9D8B030D-6E8A-4147-A177-3AD203B41FA5}">
                      <a16:colId xmlns:a16="http://schemas.microsoft.com/office/drawing/2014/main" val="2878075462"/>
                    </a:ext>
                  </a:extLst>
                </a:gridCol>
                <a:gridCol w="3956815">
                  <a:extLst>
                    <a:ext uri="{9D8B030D-6E8A-4147-A177-3AD203B41FA5}">
                      <a16:colId xmlns:a16="http://schemas.microsoft.com/office/drawing/2014/main" val="3620611588"/>
                    </a:ext>
                  </a:extLst>
                </a:gridCol>
                <a:gridCol w="6172630">
                  <a:extLst>
                    <a:ext uri="{9D8B030D-6E8A-4147-A177-3AD203B41FA5}">
                      <a16:colId xmlns:a16="http://schemas.microsoft.com/office/drawing/2014/main" val="2527569200"/>
                    </a:ext>
                  </a:extLst>
                </a:gridCol>
                <a:gridCol w="2374088">
                  <a:extLst>
                    <a:ext uri="{9D8B030D-6E8A-4147-A177-3AD203B41FA5}">
                      <a16:colId xmlns:a16="http://schemas.microsoft.com/office/drawing/2014/main" val="1403008349"/>
                    </a:ext>
                  </a:extLst>
                </a:gridCol>
                <a:gridCol w="2247470">
                  <a:extLst>
                    <a:ext uri="{9D8B030D-6E8A-4147-A177-3AD203B41FA5}">
                      <a16:colId xmlns:a16="http://schemas.microsoft.com/office/drawing/2014/main" val="3209832680"/>
                    </a:ext>
                  </a:extLst>
                </a:gridCol>
              </a:tblGrid>
              <a:tr h="329682">
                <a:tc>
                  <a:txBody>
                    <a:bodyPr/>
                    <a:lstStyle/>
                    <a:p>
                      <a:pPr marL="0" marR="0">
                        <a:spcBef>
                          <a:spcPts val="180"/>
                        </a:spcBef>
                        <a:spcAft>
                          <a:spcPts val="180"/>
                        </a:spcAft>
                        <a:buNone/>
                      </a:pPr>
                      <a:r>
                        <a:rPr lang="en-US" sz="2000" dirty="0">
                          <a:effectLst/>
                        </a:rPr>
                        <a:t>Reference</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Study Description</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Methodology </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Key Results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Limitations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14231346"/>
                  </a:ext>
                </a:extLst>
              </a:tr>
              <a:tr h="2087984">
                <a:tc>
                  <a:txBody>
                    <a:bodyPr/>
                    <a:lstStyle/>
                    <a:p>
                      <a:pPr marL="0" marR="0">
                        <a:spcBef>
                          <a:spcPts val="180"/>
                        </a:spcBef>
                        <a:spcAft>
                          <a:spcPts val="180"/>
                        </a:spcAft>
                        <a:buNone/>
                      </a:pPr>
                      <a:r>
                        <a:rPr lang="en-US" sz="2000">
                          <a:effectLst/>
                        </a:rPr>
                        <a:t>Alotaibi et al. (2021)</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Pilot of wrist‑worn IoT device measuring glucose (Dexcom G6) and SpO₂ (MAX30102), BLE‑streamed to an Android app for real‑time clinician alerts.</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Data Collection: Minute‑level BLE streams to Firebase. </a:t>
                      </a:r>
                      <a:endParaRPr lang="en-US" sz="3600">
                        <a:effectLst/>
                      </a:endParaRPr>
                    </a:p>
                    <a:p>
                      <a:pPr marL="0" marR="0">
                        <a:spcBef>
                          <a:spcPts val="180"/>
                        </a:spcBef>
                        <a:spcAft>
                          <a:spcPts val="180"/>
                        </a:spcAft>
                        <a:buNone/>
                      </a:pPr>
                      <a:r>
                        <a:rPr lang="en-US" sz="2000">
                          <a:effectLst/>
                        </a:rPr>
                        <a:t>Preprocessing: Timestamp alignment, noise filtering. Model: Rule‑based threshold alerts; Firebase Cloud Messaging. </a:t>
                      </a:r>
                      <a:endParaRPr lang="en-US" sz="3600">
                        <a:effectLst/>
                      </a:endParaRPr>
                    </a:p>
                    <a:p>
                      <a:pPr marL="0" marR="0">
                        <a:spcBef>
                          <a:spcPts val="180"/>
                        </a:spcBef>
                        <a:spcAft>
                          <a:spcPts val="180"/>
                        </a:spcAft>
                        <a:buNone/>
                      </a:pPr>
                      <a:r>
                        <a:rPr lang="en-US" sz="2000">
                          <a:effectLst/>
                        </a:rPr>
                        <a:t>Evaluation: RCT (n=60) comparing visit rates &amp; alert latency.</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25% fewer visits; 30 min faster alerts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Static thresholds limit adaptive warnings.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99137691"/>
                  </a:ext>
                </a:extLst>
              </a:tr>
              <a:tr h="2033037">
                <a:tc>
                  <a:txBody>
                    <a:bodyPr/>
                    <a:lstStyle/>
                    <a:p>
                      <a:pPr marL="0" marR="0">
                        <a:spcBef>
                          <a:spcPts val="180"/>
                        </a:spcBef>
                        <a:spcAft>
                          <a:spcPts val="180"/>
                        </a:spcAft>
                        <a:buNone/>
                      </a:pPr>
                      <a:r>
                        <a:rPr lang="en-US" sz="2000">
                          <a:effectLst/>
                        </a:rPr>
                        <a:t>Singh &amp; Verma (2020)</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Six‑month LoRaWAN‑based CGM (Medtronic Guardian) and temperature monitoring in quarantined diabetics, with remote insulin adjustment.</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Data Collection: CGM &amp; DS18B20 sensors → </a:t>
                      </a:r>
                      <a:r>
                        <a:rPr lang="en-US" sz="2000" dirty="0" err="1">
                          <a:effectLst/>
                        </a:rPr>
                        <a:t>LoRaWAN</a:t>
                      </a:r>
                      <a:r>
                        <a:rPr lang="en-US" sz="2000" dirty="0">
                          <a:effectLst/>
                        </a:rPr>
                        <a:t>/MQTT. Preprocessing: Moving average smoothing, outlier removal.          Model: Statistical trend analysis; rule‑based alerts (&gt;180 mg/dL, &gt;37.5 °C). </a:t>
                      </a:r>
                      <a:endParaRPr lang="en-US" sz="3600" dirty="0">
                        <a:effectLst/>
                      </a:endParaRPr>
                    </a:p>
                    <a:p>
                      <a:pPr marL="0" marR="0">
                        <a:spcBef>
                          <a:spcPts val="180"/>
                        </a:spcBef>
                        <a:spcAft>
                          <a:spcPts val="180"/>
                        </a:spcAft>
                        <a:buNone/>
                      </a:pPr>
                      <a:r>
                        <a:rPr lang="en-US" sz="2000" dirty="0">
                          <a:effectLst/>
                        </a:rPr>
                        <a:t>Evaluation: Observational cohort (n=120) measuring HbA1c and alert lead time.</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HbA1c ↓1.1%; alerts 2 days earlier</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Lack of ML models reduces personalization; potential false positives.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18999665"/>
                  </a:ext>
                </a:extLst>
              </a:tr>
              <a:tr h="1813249">
                <a:tc>
                  <a:txBody>
                    <a:bodyPr/>
                    <a:lstStyle/>
                    <a:p>
                      <a:pPr marL="0" marR="0">
                        <a:spcBef>
                          <a:spcPts val="180"/>
                        </a:spcBef>
                        <a:spcAft>
                          <a:spcPts val="180"/>
                        </a:spcAft>
                        <a:buNone/>
                      </a:pPr>
                      <a:r>
                        <a:rPr lang="en-US" sz="2000">
                          <a:effectLst/>
                        </a:rPr>
                        <a:t>Patel et al. (2021)</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Feasibility of adhesive microfluidic glucose patch and IR thermal sensor in quarantined diabetics.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Data Collection: Patch &amp; thermal sensor data → ESP8266.</a:t>
                      </a:r>
                      <a:endParaRPr lang="en-US" sz="3600" dirty="0">
                        <a:effectLst/>
                      </a:endParaRPr>
                    </a:p>
                    <a:p>
                      <a:pPr marL="0" marR="0">
                        <a:spcBef>
                          <a:spcPts val="180"/>
                        </a:spcBef>
                        <a:spcAft>
                          <a:spcPts val="180"/>
                        </a:spcAft>
                        <a:buNone/>
                      </a:pPr>
                      <a:r>
                        <a:rPr lang="en-US" sz="2000" dirty="0">
                          <a:effectLst/>
                        </a:rPr>
                        <a:t>Preprocessing: Moving-average smoothing.</a:t>
                      </a:r>
                      <a:endParaRPr lang="en-US" sz="3600" dirty="0">
                        <a:effectLst/>
                      </a:endParaRPr>
                    </a:p>
                    <a:p>
                      <a:pPr marL="0" marR="0">
                        <a:spcBef>
                          <a:spcPts val="180"/>
                        </a:spcBef>
                        <a:spcAft>
                          <a:spcPts val="180"/>
                        </a:spcAft>
                        <a:buNone/>
                      </a:pPr>
                      <a:r>
                        <a:rPr lang="en-US" sz="2000" dirty="0">
                          <a:effectLst/>
                        </a:rPr>
                        <a:t>Model: Threshold-based anomaly detection.</a:t>
                      </a:r>
                      <a:endParaRPr lang="en-US" sz="3600" dirty="0">
                        <a:effectLst/>
                      </a:endParaRPr>
                    </a:p>
                    <a:p>
                      <a:pPr marL="0" marR="0">
                        <a:spcBef>
                          <a:spcPts val="180"/>
                        </a:spcBef>
                        <a:spcAft>
                          <a:spcPts val="180"/>
                        </a:spcAft>
                        <a:buNone/>
                      </a:pPr>
                      <a:r>
                        <a:rPr lang="en-US" sz="2000" dirty="0">
                          <a:effectLst/>
                        </a:rPr>
                        <a:t>Evaluation: Lab assay comparison &amp; thermometry accuracy (n=30).</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Glucose accuracy 95%; fever detected 2 h early</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Small sample size; brief trial period limits generalizability.</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216808726"/>
                  </a:ext>
                </a:extLst>
              </a:tr>
              <a:tr h="1813249">
                <a:tc>
                  <a:txBody>
                    <a:bodyPr/>
                    <a:lstStyle/>
                    <a:p>
                      <a:pPr marL="0" marR="0">
                        <a:spcBef>
                          <a:spcPts val="180"/>
                        </a:spcBef>
                        <a:spcAft>
                          <a:spcPts val="180"/>
                        </a:spcAft>
                        <a:buNone/>
                      </a:pPr>
                      <a:r>
                        <a:rPr lang="en-US" sz="2000">
                          <a:effectLst/>
                        </a:rPr>
                        <a:t>Zhang et al. (2023)</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a:effectLst/>
                        </a:rPr>
                        <a:t>Retrospective cohort using XGBoost on NB‑IoT-collected vitals for COVID‑19 severity stratification in diabetics.</a:t>
                      </a:r>
                      <a:endParaRPr lang="en-US" sz="3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Data Collection: NB‑IoT modules feeding </a:t>
                      </a:r>
                      <a:r>
                        <a:rPr lang="en-US" sz="2000" dirty="0" err="1">
                          <a:effectLst/>
                        </a:rPr>
                        <a:t>InfluxDB</a:t>
                      </a:r>
                      <a:r>
                        <a:rPr lang="en-US" sz="2000" dirty="0">
                          <a:effectLst/>
                        </a:rPr>
                        <a:t>.</a:t>
                      </a:r>
                      <a:endParaRPr lang="en-US" sz="3600" dirty="0">
                        <a:effectLst/>
                      </a:endParaRPr>
                    </a:p>
                    <a:p>
                      <a:pPr marL="0" marR="0">
                        <a:spcBef>
                          <a:spcPts val="180"/>
                        </a:spcBef>
                        <a:spcAft>
                          <a:spcPts val="180"/>
                        </a:spcAft>
                        <a:buNone/>
                      </a:pPr>
                      <a:r>
                        <a:rPr lang="en-US" sz="2000" dirty="0">
                          <a:effectLst/>
                        </a:rPr>
                        <a:t>Preprocessing: Missing-value imputation; feature engineering.</a:t>
                      </a:r>
                      <a:endParaRPr lang="en-US" sz="3600" dirty="0">
                        <a:effectLst/>
                      </a:endParaRPr>
                    </a:p>
                    <a:p>
                      <a:pPr marL="0" marR="0">
                        <a:spcBef>
                          <a:spcPts val="180"/>
                        </a:spcBef>
                        <a:spcAft>
                          <a:spcPts val="180"/>
                        </a:spcAft>
                        <a:buNone/>
                      </a:pPr>
                      <a:r>
                        <a:rPr lang="en-US" sz="2000" dirty="0">
                          <a:effectLst/>
                        </a:rPr>
                        <a:t>Model: </a:t>
                      </a:r>
                      <a:r>
                        <a:rPr lang="en-US" sz="2000" dirty="0" err="1">
                          <a:effectLst/>
                        </a:rPr>
                        <a:t>XGBoost</a:t>
                      </a:r>
                      <a:r>
                        <a:rPr lang="en-US" sz="2000" dirty="0">
                          <a:effectLst/>
                        </a:rPr>
                        <a:t> classifier; SHAP interpretability.</a:t>
                      </a:r>
                      <a:endParaRPr lang="en-US" sz="3600" dirty="0">
                        <a:effectLst/>
                      </a:endParaRPr>
                    </a:p>
                    <a:p>
                      <a:pPr marL="0" marR="0">
                        <a:spcBef>
                          <a:spcPts val="180"/>
                        </a:spcBef>
                        <a:spcAft>
                          <a:spcPts val="180"/>
                        </a:spcAft>
                        <a:buNone/>
                      </a:pPr>
                      <a:r>
                        <a:rPr lang="en-US" sz="2000" dirty="0">
                          <a:effectLst/>
                        </a:rPr>
                        <a:t>Evaluation: 5‑fold cross-validation (n=500).</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AUC=0.88; precision 85%</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spcBef>
                          <a:spcPts val="180"/>
                        </a:spcBef>
                        <a:spcAft>
                          <a:spcPts val="180"/>
                        </a:spcAft>
                        <a:buNone/>
                      </a:pPr>
                      <a:r>
                        <a:rPr lang="en-US" sz="2000" dirty="0">
                          <a:effectLst/>
                        </a:rPr>
                        <a:t>Retrospective design may introduce selection bias; prospective validation needed.</a:t>
                      </a:r>
                      <a:endParaRPr lang="en-US" sz="3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93389121"/>
                  </a:ext>
                </a:extLst>
              </a:tr>
            </a:tbl>
          </a:graphicData>
        </a:graphic>
      </p:graphicFrame>
    </p:spTree>
    <p:extLst>
      <p:ext uri="{BB962C8B-B14F-4D97-AF65-F5344CB8AC3E}">
        <p14:creationId xmlns:p14="http://schemas.microsoft.com/office/powerpoint/2010/main" val="2755364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401CD-63FE-487B-4BD3-67C5A4F1DCC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99FA35B-1E3E-BAD2-7A81-33B2AD9C293C}"/>
              </a:ext>
            </a:extLst>
          </p:cNvPr>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a:extLst>
              <a:ext uri="{FF2B5EF4-FFF2-40B4-BE49-F238E27FC236}">
                <a16:creationId xmlns:a16="http://schemas.microsoft.com/office/drawing/2014/main" id="{26E698AD-3384-6F9A-AF3F-02956AE20AA8}"/>
              </a:ext>
            </a:extLst>
          </p:cNvPr>
          <p:cNvSpPr txBox="1"/>
          <p:nvPr/>
        </p:nvSpPr>
        <p:spPr>
          <a:xfrm>
            <a:off x="1028700" y="895350"/>
            <a:ext cx="8877300" cy="1233992"/>
          </a:xfrm>
          <a:prstGeom prst="rect">
            <a:avLst/>
          </a:prstGeom>
        </p:spPr>
        <p:txBody>
          <a:bodyPr wrap="square" lIns="0" tIns="0" rIns="0" bIns="0" rtlCol="0" anchor="t">
            <a:spAutoFit/>
          </a:bodyPr>
          <a:lstStyle/>
          <a:p>
            <a:pPr marL="0" lvl="0" indent="0" algn="l">
              <a:lnSpc>
                <a:spcPts val="10080"/>
              </a:lnSpc>
              <a:spcBef>
                <a:spcPct val="0"/>
              </a:spcBef>
            </a:pPr>
            <a:r>
              <a:rPr lang="en-US" sz="7200" b="1" i="1" dirty="0">
                <a:solidFill>
                  <a:srgbClr val="2D3880"/>
                </a:solidFill>
                <a:latin typeface="Cormorant Garamond Bold Italics"/>
                <a:ea typeface="Cormorant Garamond Bold Italics"/>
                <a:cs typeface="Cormorant Garamond Bold Italics"/>
                <a:sym typeface="Cormorant Garamond Bold Italics"/>
              </a:rPr>
              <a:t>Previous Studies</a:t>
            </a:r>
          </a:p>
        </p:txBody>
      </p:sp>
      <p:sp>
        <p:nvSpPr>
          <p:cNvPr id="4" name="TextBox 4">
            <a:extLst>
              <a:ext uri="{FF2B5EF4-FFF2-40B4-BE49-F238E27FC236}">
                <a16:creationId xmlns:a16="http://schemas.microsoft.com/office/drawing/2014/main" id="{1C3C712D-A01C-E40B-55D9-5FE279442FA6}"/>
              </a:ext>
            </a:extLst>
          </p:cNvPr>
          <p:cNvSpPr txBox="1"/>
          <p:nvPr/>
        </p:nvSpPr>
        <p:spPr>
          <a:xfrm>
            <a:off x="2286000" y="2122171"/>
            <a:ext cx="13389340" cy="5478423"/>
          </a:xfrm>
          <a:prstGeom prst="rect">
            <a:avLst/>
          </a:prstGeom>
        </p:spPr>
        <p:txBody>
          <a:bodyPr wrap="square" lIns="0" tIns="0" rIns="0" bIns="0" rtlCol="0" anchor="t">
            <a:spAutoFit/>
          </a:bodyPr>
          <a:lstStyle/>
          <a:p>
            <a:pPr marL="342900" indent="-342900" algn="l">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There are two main types of previous IoT-AI studies: </a:t>
            </a:r>
          </a:p>
          <a:p>
            <a:pPr marL="1257300" lvl="2" indent="-342900">
              <a:lnSpc>
                <a:spcPct val="150000"/>
              </a:lnSpc>
              <a:spcBef>
                <a:spcPct val="0"/>
              </a:spcBef>
              <a:buFont typeface="Arial" panose="020B0604020202020204" pitchFamily="34" charset="0"/>
              <a:buChar char="•"/>
            </a:pPr>
            <a:r>
              <a:rPr lang="en-US" sz="2400" b="1" dirty="0">
                <a:solidFill>
                  <a:srgbClr val="2D3880"/>
                </a:solidFill>
                <a:latin typeface="Glacial Indifference"/>
                <a:ea typeface="Glacial Indifference"/>
                <a:cs typeface="Glacial Indifference"/>
                <a:sym typeface="Glacial Indifference"/>
              </a:rPr>
              <a:t>Rule-Based Alerts: </a:t>
            </a:r>
            <a:r>
              <a:rPr lang="en-US" sz="2400" dirty="0">
                <a:solidFill>
                  <a:srgbClr val="2D3880"/>
                </a:solidFill>
                <a:latin typeface="Glacial Indifference"/>
                <a:ea typeface="Glacial Indifference"/>
                <a:cs typeface="Glacial Indifference"/>
                <a:sym typeface="Glacial Indifference"/>
              </a:rPr>
              <a:t>Simple threshold triggers (like glucose &gt;180 mg/dL) speed up response time but give false positives and don't let you customize them.</a:t>
            </a:r>
          </a:p>
          <a:p>
            <a:pPr marL="1257300" lvl="2" indent="-342900">
              <a:lnSpc>
                <a:spcPct val="150000"/>
              </a:lnSpc>
              <a:spcBef>
                <a:spcPct val="0"/>
              </a:spcBef>
              <a:buFont typeface="Arial" panose="020B0604020202020204" pitchFamily="34" charset="0"/>
              <a:buChar char="•"/>
            </a:pPr>
            <a:r>
              <a:rPr lang="en-US" sz="2400" b="1" dirty="0">
                <a:solidFill>
                  <a:srgbClr val="2D3880"/>
                </a:solidFill>
                <a:latin typeface="Glacial Indifference"/>
                <a:ea typeface="Glacial Indifference"/>
                <a:cs typeface="Glacial Indifference"/>
                <a:sym typeface="Glacial Indifference"/>
              </a:rPr>
              <a:t>Predictions based on ML: </a:t>
            </a:r>
            <a:r>
              <a:rPr lang="en-US" sz="2400" dirty="0">
                <a:solidFill>
                  <a:srgbClr val="2D3880"/>
                </a:solidFill>
                <a:latin typeface="Glacial Indifference"/>
                <a:ea typeface="Glacial Indifference"/>
                <a:cs typeface="Glacial Indifference"/>
                <a:sym typeface="Glacial Indifference"/>
              </a:rPr>
              <a:t>1D-CNNs and </a:t>
            </a:r>
            <a:r>
              <a:rPr lang="en-US" sz="2400" dirty="0" err="1">
                <a:solidFill>
                  <a:srgbClr val="2D3880"/>
                </a:solidFill>
                <a:latin typeface="Glacial Indifference"/>
                <a:ea typeface="Glacial Indifference"/>
                <a:cs typeface="Glacial Indifference"/>
                <a:sym typeface="Glacial Indifference"/>
              </a:rPr>
              <a:t>XGBoost</a:t>
            </a:r>
            <a:r>
              <a:rPr lang="en-US" sz="2400" dirty="0">
                <a:solidFill>
                  <a:srgbClr val="2D3880"/>
                </a:solidFill>
                <a:latin typeface="Glacial Indifference"/>
                <a:ea typeface="Glacial Indifference"/>
                <a:cs typeface="Glacial Indifference"/>
                <a:sym typeface="Glacial Indifference"/>
              </a:rPr>
              <a:t> make predictions more accurate, but they only work with past or simulated data and don't handle missing data very well. </a:t>
            </a:r>
          </a:p>
          <a:p>
            <a:pPr marL="342900" indent="-342900" algn="l">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Some of the main problems are:</a:t>
            </a:r>
          </a:p>
          <a:p>
            <a:pPr marL="1257300" lvl="2" indent="-342900">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Lack of personalization, which leads to high false alarm rates. </a:t>
            </a:r>
          </a:p>
          <a:p>
            <a:pPr marL="1257300" lvl="2" indent="-342900">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Problems with data integrity can cause sensor readings to be noisy or missing. </a:t>
            </a:r>
          </a:p>
          <a:p>
            <a:pPr marL="1257300" lvl="2" indent="-342900">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Concerns about privacy, such as sharing raw data and regulatory barriers. </a:t>
            </a:r>
          </a:p>
          <a:p>
            <a:pPr marL="1257300" lvl="2" indent="-342900">
              <a:lnSpc>
                <a:spcPct val="150000"/>
              </a:lnSpc>
              <a:spcBef>
                <a:spcPct val="0"/>
              </a:spcBef>
              <a:buFont typeface="Arial" panose="020B0604020202020204" pitchFamily="34" charset="0"/>
              <a:buChar char="•"/>
            </a:pPr>
            <a:r>
              <a:rPr lang="en-US" sz="2400" dirty="0">
                <a:solidFill>
                  <a:srgbClr val="2D3880"/>
                </a:solidFill>
                <a:latin typeface="Glacial Indifference"/>
                <a:ea typeface="Glacial Indifference"/>
                <a:cs typeface="Glacial Indifference"/>
                <a:sym typeface="Glacial Indifference"/>
              </a:rPr>
              <a:t>Limitations on scalability mean small groups and short pilots.</a:t>
            </a:r>
          </a:p>
        </p:txBody>
      </p:sp>
    </p:spTree>
    <p:extLst>
      <p:ext uri="{BB962C8B-B14F-4D97-AF65-F5344CB8AC3E}">
        <p14:creationId xmlns:p14="http://schemas.microsoft.com/office/powerpoint/2010/main" val="1593653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BFF28-B518-F6B9-0AAB-6B1DE8EE3F3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F8A53FE-F40E-482F-2B26-2D65A483B1CD}"/>
              </a:ext>
            </a:extLst>
          </p:cNvPr>
          <p:cNvSpPr/>
          <p:nvPr/>
        </p:nvSpPr>
        <p:spPr>
          <a:xfrm>
            <a:off x="0" y="7715606"/>
            <a:ext cx="7328478" cy="2571393"/>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a:extLst>
              <a:ext uri="{FF2B5EF4-FFF2-40B4-BE49-F238E27FC236}">
                <a16:creationId xmlns:a16="http://schemas.microsoft.com/office/drawing/2014/main" id="{809E1E9F-5AFF-8429-75B0-770E316C25F9}"/>
              </a:ext>
            </a:extLst>
          </p:cNvPr>
          <p:cNvSpPr txBox="1"/>
          <p:nvPr/>
        </p:nvSpPr>
        <p:spPr>
          <a:xfrm>
            <a:off x="1028700" y="895350"/>
            <a:ext cx="7955327" cy="1226820"/>
          </a:xfrm>
          <a:prstGeom prst="rect">
            <a:avLst/>
          </a:prstGeom>
        </p:spPr>
        <p:txBody>
          <a:bodyPr lIns="0" tIns="0" rIns="0" bIns="0" rtlCol="0" anchor="t">
            <a:spAutoFit/>
          </a:bodyPr>
          <a:lstStyle/>
          <a:p>
            <a:pPr marL="0" lvl="0" indent="0" algn="l">
              <a:lnSpc>
                <a:spcPts val="10080"/>
              </a:lnSpc>
              <a:spcBef>
                <a:spcPct val="0"/>
              </a:spcBef>
            </a:pPr>
            <a:r>
              <a:rPr lang="en-US" sz="7200" b="1" i="1">
                <a:solidFill>
                  <a:srgbClr val="2D3880"/>
                </a:solidFill>
                <a:latin typeface="Cormorant Garamond Bold Italics"/>
                <a:ea typeface="Cormorant Garamond Bold Italics"/>
                <a:cs typeface="Cormorant Garamond Bold Italics"/>
                <a:sym typeface="Cormorant Garamond Bold Italics"/>
              </a:rPr>
              <a:t>Problem Statement</a:t>
            </a:r>
          </a:p>
        </p:txBody>
      </p:sp>
      <p:sp>
        <p:nvSpPr>
          <p:cNvPr id="4" name="TextBox 4">
            <a:extLst>
              <a:ext uri="{FF2B5EF4-FFF2-40B4-BE49-F238E27FC236}">
                <a16:creationId xmlns:a16="http://schemas.microsoft.com/office/drawing/2014/main" id="{8DE43D32-64FA-107E-0980-E5609693CB94}"/>
              </a:ext>
            </a:extLst>
          </p:cNvPr>
          <p:cNvSpPr txBox="1"/>
          <p:nvPr/>
        </p:nvSpPr>
        <p:spPr>
          <a:xfrm>
            <a:off x="1295400" y="2179677"/>
            <a:ext cx="15544800" cy="5478423"/>
          </a:xfrm>
          <a:prstGeom prst="rect">
            <a:avLst/>
          </a:prstGeom>
        </p:spPr>
        <p:txBody>
          <a:bodyPr wrap="square" lIns="0" tIns="0" rIns="0" bIns="0" rtlCol="0" anchor="t">
            <a:spAutoFit/>
          </a:bodyPr>
          <a:lstStyle/>
          <a:p>
            <a:pPr algn="just">
              <a:lnSpc>
                <a:spcPct val="150000"/>
              </a:lnSpc>
              <a:spcBef>
                <a:spcPct val="0"/>
              </a:spcBef>
            </a:pPr>
            <a:r>
              <a:rPr lang="en-US" sz="2400" dirty="0">
                <a:solidFill>
                  <a:srgbClr val="2D3880"/>
                </a:solidFill>
                <a:latin typeface="Glacial Indifference"/>
                <a:ea typeface="Glacial Indifference"/>
                <a:cs typeface="Glacial Indifference"/>
                <a:sym typeface="Glacial Indifference"/>
              </a:rPr>
              <a:t>The COVID-19 pandemic has highlighted the vulnerability of diabetic patients, who are at greater risk of severe complications due to impaired immune response and unstable blood glucose levels. Ensuring effective and timely monitoring for this group is therefore a pressing healthcare priority. However, current IoT-based remote monitoring systems face key challenges: they rely on static, rule-based thresholds that fail to account for patient-specific variability, often resulting in delayed or false alerts, and they also struggle with noisy or missing sensor data that undermines predictive accuracy. Previous studies have demonstrated that IoT devices and rule-based alerts can improve glucose and vital sign tracking, but these approaches have shown limitations in adaptability, reliability, and handling real-world data complexity. Building on these insights, the purpose of this study is to investigate how dynamic, AI-enabled, and privacy-preserving IoT monitoring systems can overcome these challenges, reduce false alarms, and deliver more personalized and reliable care for high-risk diabetic patients.</a:t>
            </a:r>
          </a:p>
        </p:txBody>
      </p:sp>
    </p:spTree>
    <p:extLst>
      <p:ext uri="{BB962C8B-B14F-4D97-AF65-F5344CB8AC3E}">
        <p14:creationId xmlns:p14="http://schemas.microsoft.com/office/powerpoint/2010/main" val="2320184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416715"/>
            <a:ext cx="10872788" cy="4765676"/>
          </a:xfrm>
          <a:prstGeom prst="rect">
            <a:avLst/>
          </a:prstGeom>
        </p:spPr>
        <p:txBody>
          <a:bodyPr lIns="0" tIns="0" rIns="0" bIns="0" rtlCol="0" anchor="t">
            <a:spAutoFit/>
          </a:bodyPr>
          <a:lstStyle/>
          <a:p>
            <a:pPr algn="l">
              <a:lnSpc>
                <a:spcPts val="4759"/>
              </a:lnSpc>
              <a:spcBef>
                <a:spcPct val="0"/>
              </a:spcBef>
            </a:pPr>
            <a:r>
              <a:rPr lang="en-US" sz="2799" b="1" dirty="0">
                <a:solidFill>
                  <a:srgbClr val="615EDB"/>
                </a:solidFill>
                <a:latin typeface="Glacial Indifference Bold"/>
                <a:ea typeface="Glacial Indifference Bold"/>
                <a:cs typeface="Glacial Indifference Bold"/>
                <a:sym typeface="Glacial Indifference Bold"/>
              </a:rPr>
              <a:t>The project seeks to answer the following questions:</a:t>
            </a:r>
          </a:p>
          <a:p>
            <a:pPr algn="l">
              <a:lnSpc>
                <a:spcPts val="4759"/>
              </a:lnSpc>
              <a:spcBef>
                <a:spcPct val="0"/>
              </a:spcBef>
            </a:pPr>
            <a:endParaRPr lang="en-US" sz="2799" b="1" dirty="0">
              <a:solidFill>
                <a:srgbClr val="615EDB"/>
              </a:solidFill>
              <a:latin typeface="Glacial Indifference Bold"/>
              <a:ea typeface="Glacial Indifference Bold"/>
              <a:cs typeface="Glacial Indifference Bold"/>
              <a:sym typeface="Glacial Indifference Bold"/>
            </a:endParaRPr>
          </a:p>
          <a:p>
            <a:pPr algn="l">
              <a:lnSpc>
                <a:spcPts val="4759"/>
              </a:lnSpc>
            </a:pPr>
            <a:r>
              <a:rPr lang="en-US" sz="2799" dirty="0">
                <a:solidFill>
                  <a:srgbClr val="2D3880"/>
                </a:solidFill>
                <a:latin typeface="Glacial Indifference"/>
                <a:ea typeface="Glacial Indifference"/>
                <a:cs typeface="Glacial Indifference"/>
                <a:sym typeface="Glacial Indifference"/>
              </a:rPr>
              <a:t>• How does a hybrid edge-cloud ML architecture improve real-time prediction accuracy compared to rule-based alerts?</a:t>
            </a:r>
          </a:p>
          <a:p>
            <a:pPr algn="l">
              <a:lnSpc>
                <a:spcPts val="4759"/>
              </a:lnSpc>
            </a:pPr>
            <a:r>
              <a:rPr lang="en-US" sz="2799" dirty="0">
                <a:solidFill>
                  <a:srgbClr val="2D3880"/>
                </a:solidFill>
                <a:latin typeface="Glacial Indifference"/>
                <a:ea typeface="Glacial Indifference"/>
                <a:cs typeface="Glacial Indifference"/>
                <a:sym typeface="Glacial Indifference"/>
              </a:rPr>
              <a:t>• How can dynamic, patient-specific thresholds reduce false positives and improve reliability?</a:t>
            </a:r>
          </a:p>
          <a:p>
            <a:pPr algn="l">
              <a:lnSpc>
                <a:spcPts val="4759"/>
              </a:lnSpc>
            </a:pPr>
            <a:r>
              <a:rPr lang="en-US" sz="2799" dirty="0">
                <a:solidFill>
                  <a:srgbClr val="2D3880"/>
                </a:solidFill>
                <a:latin typeface="Glacial Indifference"/>
                <a:ea typeface="Glacial Indifference"/>
                <a:cs typeface="Glacial Indifference"/>
                <a:sym typeface="Glacial Indifference"/>
              </a:rPr>
              <a:t>• What methods can be used to clean and fill in sensor data to enhance model accuracy?</a:t>
            </a:r>
          </a:p>
        </p:txBody>
      </p:sp>
      <p:sp>
        <p:nvSpPr>
          <p:cNvPr id="4" name="Freeform 4"/>
          <p:cNvSpPr/>
          <p:nvPr/>
        </p:nvSpPr>
        <p:spPr>
          <a:xfrm>
            <a:off x="12222527" y="2559590"/>
            <a:ext cx="5468500" cy="4622801"/>
          </a:xfrm>
          <a:custGeom>
            <a:avLst/>
            <a:gdLst/>
            <a:ahLst/>
            <a:cxnLst/>
            <a:rect l="l" t="t" r="r" b="b"/>
            <a:pathLst>
              <a:path w="5468500" h="4622801">
                <a:moveTo>
                  <a:pt x="0" y="0"/>
                </a:moveTo>
                <a:lnTo>
                  <a:pt x="5468499" y="0"/>
                </a:lnTo>
                <a:lnTo>
                  <a:pt x="5468499" y="4622800"/>
                </a:lnTo>
                <a:lnTo>
                  <a:pt x="0" y="4622800"/>
                </a:lnTo>
                <a:lnTo>
                  <a:pt x="0" y="0"/>
                </a:lnTo>
                <a:close/>
              </a:path>
            </a:pathLst>
          </a:custGeom>
          <a:blipFill>
            <a:blip r:embed="rId4"/>
            <a:stretch>
              <a:fillRect r="-5660" b="-24990"/>
            </a:stretch>
          </a:blipFill>
        </p:spPr>
        <p:txBody>
          <a:bodyPr/>
          <a:lstStyle/>
          <a:p>
            <a:endParaRPr lang="en-GB"/>
          </a:p>
        </p:txBody>
      </p:sp>
      <p:sp>
        <p:nvSpPr>
          <p:cNvPr id="5" name="TextBox 5"/>
          <p:cNvSpPr txBox="1"/>
          <p:nvPr/>
        </p:nvSpPr>
        <p:spPr>
          <a:xfrm>
            <a:off x="1028700" y="895350"/>
            <a:ext cx="7955327" cy="1226820"/>
          </a:xfrm>
          <a:prstGeom prst="rect">
            <a:avLst/>
          </a:prstGeom>
        </p:spPr>
        <p:txBody>
          <a:bodyPr lIns="0" tIns="0" rIns="0" bIns="0" rtlCol="0" anchor="t">
            <a:spAutoFit/>
          </a:bodyPr>
          <a:lstStyle/>
          <a:p>
            <a:pPr marL="0" lvl="0" indent="0" algn="l">
              <a:lnSpc>
                <a:spcPts val="10080"/>
              </a:lnSpc>
              <a:spcBef>
                <a:spcPct val="0"/>
              </a:spcBef>
            </a:pPr>
            <a:r>
              <a:rPr lang="en-US" sz="7200" b="1" i="1">
                <a:solidFill>
                  <a:srgbClr val="2D3880"/>
                </a:solidFill>
                <a:latin typeface="Cormorant Garamond Bold Italics"/>
                <a:ea typeface="Cormorant Garamond Bold Italics"/>
                <a:cs typeface="Cormorant Garamond Bold Italics"/>
                <a:sym typeface="Cormorant Garamond Bold Italics"/>
              </a:rPr>
              <a:t>Research Questions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416715"/>
            <a:ext cx="10872788" cy="5232401"/>
          </a:xfrm>
          <a:prstGeom prst="rect">
            <a:avLst/>
          </a:prstGeom>
        </p:spPr>
        <p:txBody>
          <a:bodyPr lIns="0" tIns="0" rIns="0" bIns="0" rtlCol="0" anchor="t">
            <a:spAutoFit/>
          </a:bodyPr>
          <a:lstStyle/>
          <a:p>
            <a:pPr algn="l">
              <a:lnSpc>
                <a:spcPts val="4759"/>
              </a:lnSpc>
              <a:spcBef>
                <a:spcPct val="0"/>
              </a:spcBef>
            </a:pPr>
            <a:r>
              <a:rPr lang="en-US" sz="2799" b="1" dirty="0">
                <a:solidFill>
                  <a:srgbClr val="615EDB"/>
                </a:solidFill>
                <a:latin typeface="Glacial Indifference Bold"/>
                <a:ea typeface="Glacial Indifference Bold"/>
                <a:cs typeface="Glacial Indifference Bold"/>
                <a:sym typeface="Glacial Indifference Bold"/>
              </a:rPr>
              <a:t>The project goals are to:</a:t>
            </a:r>
          </a:p>
          <a:p>
            <a:pPr algn="l">
              <a:lnSpc>
                <a:spcPts val="4589"/>
              </a:lnSpc>
              <a:spcBef>
                <a:spcPct val="0"/>
              </a:spcBef>
            </a:pPr>
            <a:r>
              <a:rPr lang="en-US" sz="2699" dirty="0">
                <a:solidFill>
                  <a:srgbClr val="2D3880"/>
                </a:solidFill>
                <a:latin typeface="Glacial Indifference"/>
                <a:ea typeface="Glacial Indifference"/>
                <a:cs typeface="Glacial Indifference"/>
                <a:sym typeface="Glacial Indifference"/>
              </a:rPr>
              <a:t>• Create and implement an edge 1D-CNN/LSTM-based architecture for real-time inference with a delay of less than 100 </a:t>
            </a:r>
            <a:r>
              <a:rPr lang="en-US" sz="2699" dirty="0" err="1">
                <a:solidFill>
                  <a:srgbClr val="2D3880"/>
                </a:solidFill>
                <a:latin typeface="Glacial Indifference"/>
                <a:ea typeface="Glacial Indifference"/>
                <a:cs typeface="Glacial Indifference"/>
                <a:sym typeface="Glacial Indifference"/>
              </a:rPr>
              <a:t>ms</a:t>
            </a:r>
            <a:r>
              <a:rPr lang="en-US" sz="2699" dirty="0">
                <a:solidFill>
                  <a:srgbClr val="2D3880"/>
                </a:solidFill>
                <a:latin typeface="Glacial Indifference"/>
                <a:ea typeface="Glacial Indifference"/>
                <a:cs typeface="Glacial Indifference"/>
                <a:sym typeface="Glacial Indifference"/>
              </a:rPr>
              <a:t>, replacing rule-based systems.</a:t>
            </a:r>
          </a:p>
          <a:p>
            <a:pPr algn="l">
              <a:lnSpc>
                <a:spcPts val="4589"/>
              </a:lnSpc>
              <a:spcBef>
                <a:spcPct val="0"/>
              </a:spcBef>
            </a:pPr>
            <a:r>
              <a:rPr lang="en-US" sz="2699" dirty="0">
                <a:solidFill>
                  <a:srgbClr val="2D3880"/>
                </a:solidFill>
                <a:latin typeface="Glacial Indifference"/>
                <a:ea typeface="Glacial Indifference"/>
                <a:cs typeface="Glacial Indifference"/>
                <a:sym typeface="Glacial Indifference"/>
              </a:rPr>
              <a:t>• Design a dynamic thresholding system using z-score and EWMA, tailored per patient profile, to reduce false alarms.</a:t>
            </a:r>
          </a:p>
          <a:p>
            <a:pPr algn="l">
              <a:lnSpc>
                <a:spcPts val="4589"/>
              </a:lnSpc>
              <a:spcBef>
                <a:spcPct val="0"/>
              </a:spcBef>
            </a:pPr>
            <a:r>
              <a:rPr lang="en-US" sz="2699" dirty="0">
                <a:solidFill>
                  <a:srgbClr val="2D3880"/>
                </a:solidFill>
                <a:latin typeface="Glacial Indifference"/>
                <a:ea typeface="Glacial Indifference"/>
                <a:cs typeface="Glacial Indifference"/>
                <a:sym typeface="Glacial Indifference"/>
              </a:rPr>
              <a:t>• Combine noise reduction and imputation pipelines (e.g., Kalman filtering, KNN-imputation) to ensure data quality and improve predictions</a:t>
            </a:r>
          </a:p>
          <a:p>
            <a:pPr algn="l">
              <a:lnSpc>
                <a:spcPts val="4759"/>
              </a:lnSpc>
            </a:pPr>
            <a:endParaRPr lang="en-US" sz="2699" dirty="0">
              <a:solidFill>
                <a:srgbClr val="2D3880"/>
              </a:solidFill>
              <a:latin typeface="Glacial Indifference"/>
              <a:ea typeface="Glacial Indifference"/>
              <a:cs typeface="Glacial Indifference"/>
              <a:sym typeface="Glacial Indifference"/>
            </a:endParaRPr>
          </a:p>
        </p:txBody>
      </p:sp>
      <p:sp>
        <p:nvSpPr>
          <p:cNvPr id="4" name="Freeform 4"/>
          <p:cNvSpPr/>
          <p:nvPr/>
        </p:nvSpPr>
        <p:spPr>
          <a:xfrm>
            <a:off x="12509938" y="1028700"/>
            <a:ext cx="5778062" cy="6153690"/>
          </a:xfrm>
          <a:custGeom>
            <a:avLst/>
            <a:gdLst/>
            <a:ahLst/>
            <a:cxnLst/>
            <a:rect l="l" t="t" r="r" b="b"/>
            <a:pathLst>
              <a:path w="5778062" h="6153690">
                <a:moveTo>
                  <a:pt x="0" y="0"/>
                </a:moveTo>
                <a:lnTo>
                  <a:pt x="5778062" y="0"/>
                </a:lnTo>
                <a:lnTo>
                  <a:pt x="5778062" y="6153690"/>
                </a:lnTo>
                <a:lnTo>
                  <a:pt x="0" y="6153690"/>
                </a:lnTo>
                <a:lnTo>
                  <a:pt x="0" y="0"/>
                </a:lnTo>
                <a:close/>
              </a:path>
            </a:pathLst>
          </a:custGeom>
          <a:blipFill>
            <a:blip r:embed="rId4"/>
            <a:stretch>
              <a:fillRect l="-3250" r="-3250"/>
            </a:stretch>
          </a:blipFill>
        </p:spPr>
        <p:txBody>
          <a:bodyPr/>
          <a:lstStyle/>
          <a:p>
            <a:endParaRPr lang="en-GB"/>
          </a:p>
        </p:txBody>
      </p:sp>
      <p:sp>
        <p:nvSpPr>
          <p:cNvPr id="5" name="TextBox 5"/>
          <p:cNvSpPr txBox="1"/>
          <p:nvPr/>
        </p:nvSpPr>
        <p:spPr>
          <a:xfrm>
            <a:off x="1028700" y="895350"/>
            <a:ext cx="7955327" cy="1226820"/>
          </a:xfrm>
          <a:prstGeom prst="rect">
            <a:avLst/>
          </a:prstGeom>
        </p:spPr>
        <p:txBody>
          <a:bodyPr lIns="0" tIns="0" rIns="0" bIns="0" rtlCol="0" anchor="t">
            <a:spAutoFit/>
          </a:bodyPr>
          <a:lstStyle/>
          <a:p>
            <a:pPr marL="0" lvl="0" indent="0" algn="l">
              <a:lnSpc>
                <a:spcPts val="10080"/>
              </a:lnSpc>
              <a:spcBef>
                <a:spcPct val="0"/>
              </a:spcBef>
            </a:pPr>
            <a:r>
              <a:rPr lang="en-US" sz="7200" b="1" i="1">
                <a:solidFill>
                  <a:srgbClr val="2D3880"/>
                </a:solidFill>
                <a:latin typeface="Cormorant Garamond Bold Italics"/>
                <a:ea typeface="Cormorant Garamond Bold Italics"/>
                <a:cs typeface="Cormorant Garamond Bold Italics"/>
                <a:sym typeface="Cormorant Garamond Bold Italics"/>
              </a:rPr>
              <a:t>Project Goal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A5278-BC89-7A94-F603-2E2CD4DD463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AE2F2AF-A6C9-34F4-2773-1EE722817ADD}"/>
              </a:ext>
            </a:extLst>
          </p:cNvPr>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a:extLst>
              <a:ext uri="{FF2B5EF4-FFF2-40B4-BE49-F238E27FC236}">
                <a16:creationId xmlns:a16="http://schemas.microsoft.com/office/drawing/2014/main" id="{B6BB4D22-698D-2CD5-C695-96C32A30ABBA}"/>
              </a:ext>
            </a:extLst>
          </p:cNvPr>
          <p:cNvSpPr txBox="1"/>
          <p:nvPr/>
        </p:nvSpPr>
        <p:spPr>
          <a:xfrm>
            <a:off x="1028700" y="895350"/>
            <a:ext cx="9598389" cy="1226820"/>
          </a:xfrm>
          <a:prstGeom prst="rect">
            <a:avLst/>
          </a:prstGeom>
        </p:spPr>
        <p:txBody>
          <a:bodyPr lIns="0" tIns="0" rIns="0" bIns="0" rtlCol="0" anchor="t">
            <a:spAutoFit/>
          </a:bodyPr>
          <a:lstStyle/>
          <a:p>
            <a:pPr marL="0" lvl="0" indent="0" algn="l">
              <a:lnSpc>
                <a:spcPts val="10080"/>
              </a:lnSpc>
              <a:spcBef>
                <a:spcPct val="0"/>
              </a:spcBef>
            </a:pPr>
            <a:r>
              <a:rPr lang="en-US" sz="7200" b="1" i="1" dirty="0">
                <a:solidFill>
                  <a:srgbClr val="2D3880"/>
                </a:solidFill>
                <a:latin typeface="Cormorant Garamond Bold Italics"/>
                <a:ea typeface="Cormorant Garamond Bold Italics"/>
                <a:cs typeface="Cormorant Garamond Bold Italics"/>
                <a:sym typeface="Cormorant Garamond Bold Italics"/>
              </a:rPr>
              <a:t>Methodology</a:t>
            </a:r>
          </a:p>
        </p:txBody>
      </p:sp>
      <p:pic>
        <p:nvPicPr>
          <p:cNvPr id="7" name="Picture 6">
            <a:extLst>
              <a:ext uri="{FF2B5EF4-FFF2-40B4-BE49-F238E27FC236}">
                <a16:creationId xmlns:a16="http://schemas.microsoft.com/office/drawing/2014/main" id="{5ADDEAFC-A66F-DD36-5632-1661867DC8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5400" y="2324100"/>
            <a:ext cx="15544800" cy="5334000"/>
          </a:xfrm>
          <a:prstGeom prst="rect">
            <a:avLst/>
          </a:prstGeom>
        </p:spPr>
      </p:pic>
    </p:spTree>
    <p:extLst>
      <p:ext uri="{BB962C8B-B14F-4D97-AF65-F5344CB8AC3E}">
        <p14:creationId xmlns:p14="http://schemas.microsoft.com/office/powerpoint/2010/main" val="2499076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416715"/>
            <a:ext cx="10872788" cy="4781551"/>
          </a:xfrm>
          <a:prstGeom prst="rect">
            <a:avLst/>
          </a:prstGeom>
        </p:spPr>
        <p:txBody>
          <a:bodyPr lIns="0" tIns="0" rIns="0" bIns="0" rtlCol="0" anchor="t">
            <a:spAutoFit/>
          </a:bodyPr>
          <a:lstStyle/>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Utilize multimodal sensor data from diabetic patients, including continuous glucose monitors, pulse oximeters, heart rate, and temperature sensors.</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Integrate diversity by matching clinical partner registries with public datasets (e.g., PhysioNet).</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Ensure all clinical data is de-identified and privacy concerns are met through training in a federated learning function</a:t>
            </a:r>
          </a:p>
          <a:p>
            <a:pPr algn="l">
              <a:lnSpc>
                <a:spcPts val="4929"/>
              </a:lnSpc>
            </a:pPr>
            <a:endParaRPr lang="en-US" sz="2799" dirty="0">
              <a:solidFill>
                <a:srgbClr val="2D3880"/>
              </a:solidFill>
              <a:latin typeface="Glacial Indifference"/>
              <a:ea typeface="Glacial Indifference"/>
              <a:cs typeface="Glacial Indifference"/>
              <a:sym typeface="Glacial Indifference"/>
            </a:endParaRPr>
          </a:p>
        </p:txBody>
      </p:sp>
      <p:sp>
        <p:nvSpPr>
          <p:cNvPr id="4" name="Freeform 4"/>
          <p:cNvSpPr/>
          <p:nvPr/>
        </p:nvSpPr>
        <p:spPr>
          <a:xfrm>
            <a:off x="12222527" y="1575435"/>
            <a:ext cx="5778062" cy="5778062"/>
          </a:xfrm>
          <a:custGeom>
            <a:avLst/>
            <a:gdLst/>
            <a:ahLst/>
            <a:cxnLst/>
            <a:rect l="l" t="t" r="r" b="b"/>
            <a:pathLst>
              <a:path w="5778062" h="5778062">
                <a:moveTo>
                  <a:pt x="0" y="0"/>
                </a:moveTo>
                <a:lnTo>
                  <a:pt x="5778062" y="0"/>
                </a:lnTo>
                <a:lnTo>
                  <a:pt x="5778062" y="5778062"/>
                </a:lnTo>
                <a:lnTo>
                  <a:pt x="0" y="5778062"/>
                </a:lnTo>
                <a:lnTo>
                  <a:pt x="0" y="0"/>
                </a:lnTo>
                <a:close/>
              </a:path>
            </a:pathLst>
          </a:custGeom>
          <a:blipFill>
            <a:blip r:embed="rId4"/>
            <a:stretch>
              <a:fillRect/>
            </a:stretch>
          </a:blipFill>
        </p:spPr>
        <p:txBody>
          <a:bodyPr/>
          <a:lstStyle/>
          <a:p>
            <a:endParaRPr lang="en-GB"/>
          </a:p>
        </p:txBody>
      </p:sp>
      <p:sp>
        <p:nvSpPr>
          <p:cNvPr id="5" name="TextBox 5"/>
          <p:cNvSpPr txBox="1"/>
          <p:nvPr/>
        </p:nvSpPr>
        <p:spPr>
          <a:xfrm>
            <a:off x="1028700" y="895350"/>
            <a:ext cx="10248900" cy="1233992"/>
          </a:xfrm>
          <a:prstGeom prst="rect">
            <a:avLst/>
          </a:prstGeom>
        </p:spPr>
        <p:txBody>
          <a:bodyPr wrap="square" lIns="0" tIns="0" rIns="0" bIns="0" rtlCol="0" anchor="t">
            <a:spAutoFit/>
          </a:bodyPr>
          <a:lstStyle/>
          <a:p>
            <a:pPr marL="0" lvl="0" indent="0" algn="l">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Methodology - Data Collection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182390"/>
            <a:ext cx="7328478" cy="3104610"/>
          </a:xfrm>
          <a:custGeom>
            <a:avLst/>
            <a:gdLst/>
            <a:ahLst/>
            <a:cxnLst/>
            <a:rect l="l" t="t" r="r" b="b"/>
            <a:pathLst>
              <a:path w="7328478" h="3104610">
                <a:moveTo>
                  <a:pt x="0" y="0"/>
                </a:moveTo>
                <a:lnTo>
                  <a:pt x="7328478" y="0"/>
                </a:lnTo>
                <a:lnTo>
                  <a:pt x="7328478" y="3104610"/>
                </a:lnTo>
                <a:lnTo>
                  <a:pt x="0" y="3104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416715"/>
            <a:ext cx="10872788" cy="5485476"/>
          </a:xfrm>
          <a:prstGeom prst="rect">
            <a:avLst/>
          </a:prstGeom>
        </p:spPr>
        <p:txBody>
          <a:bodyPr lIns="0" tIns="0" rIns="0" bIns="0" rtlCol="0" anchor="t">
            <a:spAutoFit/>
          </a:bodyPr>
          <a:lstStyle/>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Synchronize sensor streams and resample at a consistent frequency.</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Implement noise reduction strategies using </a:t>
            </a:r>
            <a:r>
              <a:rPr lang="en-US" sz="2799" dirty="0" err="1">
                <a:solidFill>
                  <a:srgbClr val="2D3880"/>
                </a:solidFill>
                <a:latin typeface="Glacial Indifference"/>
                <a:ea typeface="Glacial Indifference"/>
                <a:cs typeface="Glacial Indifference"/>
                <a:sym typeface="Glacial Indifference"/>
              </a:rPr>
              <a:t>Matlab</a:t>
            </a:r>
            <a:r>
              <a:rPr lang="en-US" sz="2799" dirty="0">
                <a:solidFill>
                  <a:srgbClr val="2D3880"/>
                </a:solidFill>
                <a:latin typeface="Glacial Indifference"/>
                <a:ea typeface="Glacial Indifference"/>
                <a:cs typeface="Glacial Indifference"/>
                <a:sym typeface="Glacial Indifference"/>
              </a:rPr>
              <a:t> Kalman filters and/or median smoothing.</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Impute missing values using KNN-type latent based techniques.</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Normalize data against the patient’s baseline.</a:t>
            </a:r>
          </a:p>
          <a:p>
            <a:pPr marL="604518" lvl="1" indent="-302259" algn="l">
              <a:lnSpc>
                <a:spcPts val="4759"/>
              </a:lnSpc>
              <a:buFont typeface="Arial"/>
              <a:buChar char="•"/>
            </a:pPr>
            <a:r>
              <a:rPr lang="en-US" sz="2799" dirty="0">
                <a:solidFill>
                  <a:srgbClr val="2D3880"/>
                </a:solidFill>
                <a:latin typeface="Glacial Indifference"/>
                <a:ea typeface="Glacial Indifference"/>
                <a:cs typeface="Glacial Indifference"/>
                <a:sym typeface="Glacial Indifference"/>
              </a:rPr>
              <a:t>Create sliding windows with extracted features, such as z-scores with EWMA interval trend indicators and rate-of-change indicators</a:t>
            </a:r>
          </a:p>
          <a:p>
            <a:pPr algn="l">
              <a:lnSpc>
                <a:spcPts val="4929"/>
              </a:lnSpc>
            </a:pPr>
            <a:endParaRPr lang="en-US" sz="2799" dirty="0">
              <a:solidFill>
                <a:srgbClr val="2D3880"/>
              </a:solidFill>
              <a:latin typeface="Glacial Indifference"/>
              <a:ea typeface="Glacial Indifference"/>
              <a:cs typeface="Glacial Indifference"/>
              <a:sym typeface="Glacial Indifference"/>
            </a:endParaRPr>
          </a:p>
        </p:txBody>
      </p:sp>
      <p:sp>
        <p:nvSpPr>
          <p:cNvPr id="4" name="Freeform 4"/>
          <p:cNvSpPr/>
          <p:nvPr/>
        </p:nvSpPr>
        <p:spPr>
          <a:xfrm>
            <a:off x="6966528" y="7368128"/>
            <a:ext cx="9230875" cy="2885535"/>
          </a:xfrm>
          <a:custGeom>
            <a:avLst/>
            <a:gdLst/>
            <a:ahLst/>
            <a:cxnLst/>
            <a:rect l="l" t="t" r="r" b="b"/>
            <a:pathLst>
              <a:path w="9230875" h="2885535">
                <a:moveTo>
                  <a:pt x="0" y="0"/>
                </a:moveTo>
                <a:lnTo>
                  <a:pt x="9230875" y="0"/>
                </a:lnTo>
                <a:lnTo>
                  <a:pt x="9230875" y="2885534"/>
                </a:lnTo>
                <a:lnTo>
                  <a:pt x="0" y="2885534"/>
                </a:lnTo>
                <a:lnTo>
                  <a:pt x="0" y="0"/>
                </a:lnTo>
                <a:close/>
              </a:path>
            </a:pathLst>
          </a:custGeom>
          <a:blipFill>
            <a:blip r:embed="rId4"/>
            <a:stretch>
              <a:fillRect t="-118317" b="-101584"/>
            </a:stretch>
          </a:blipFill>
        </p:spPr>
        <p:txBody>
          <a:bodyPr/>
          <a:lstStyle/>
          <a:p>
            <a:endParaRPr lang="en-GB"/>
          </a:p>
        </p:txBody>
      </p:sp>
      <p:sp>
        <p:nvSpPr>
          <p:cNvPr id="5" name="TextBox 5"/>
          <p:cNvSpPr txBox="1"/>
          <p:nvPr/>
        </p:nvSpPr>
        <p:spPr>
          <a:xfrm>
            <a:off x="1028700" y="895350"/>
            <a:ext cx="10706100" cy="1233992"/>
          </a:xfrm>
          <a:prstGeom prst="rect">
            <a:avLst/>
          </a:prstGeom>
        </p:spPr>
        <p:txBody>
          <a:bodyPr wrap="square" lIns="0" tIns="0" rIns="0" bIns="0" rtlCol="0" anchor="t">
            <a:spAutoFit/>
          </a:bodyPr>
          <a:lstStyle/>
          <a:p>
            <a:pPr lvl="0">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Methodology - Data Processing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350040"/>
            <a:ext cx="15206662" cy="6581776"/>
          </a:xfrm>
          <a:prstGeom prst="rect">
            <a:avLst/>
          </a:prstGeom>
        </p:spPr>
        <p:txBody>
          <a:bodyPr lIns="0" tIns="0" rIns="0" bIns="0" rtlCol="0" anchor="t">
            <a:spAutoFit/>
          </a:bodyPr>
          <a:lstStyle/>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Model</a:t>
            </a:r>
            <a:r>
              <a:rPr lang="en-US" sz="2799" b="1" i="1" dirty="0">
                <a:solidFill>
                  <a:srgbClr val="2D3880"/>
                </a:solidFill>
                <a:latin typeface="Glacial Indifference Bold Italics"/>
                <a:ea typeface="Glacial Indifference Bold Italics"/>
                <a:cs typeface="Glacial Indifference Bold Italics"/>
                <a:sym typeface="Glacial Indifference Bold Italics"/>
              </a:rPr>
              <a:t>:</a:t>
            </a:r>
            <a:r>
              <a:rPr lang="en-US" sz="2799" dirty="0">
                <a:solidFill>
                  <a:srgbClr val="2D3880"/>
                </a:solidFill>
                <a:latin typeface="Glacial Indifference"/>
                <a:ea typeface="Glacial Indifference"/>
                <a:cs typeface="Glacial Indifference"/>
                <a:sym typeface="Glacial Indifference"/>
              </a:rPr>
              <a:t> A lightweight 1D-CNN + LSTM capable of running on edge devices (e.g., Raspberry Pi) with inference latency less than 100 </a:t>
            </a:r>
            <a:r>
              <a:rPr lang="en-US" sz="2799" dirty="0" err="1">
                <a:solidFill>
                  <a:srgbClr val="2D3880"/>
                </a:solidFill>
                <a:latin typeface="Glacial Indifference"/>
                <a:ea typeface="Glacial Indifference"/>
                <a:cs typeface="Glacial Indifference"/>
                <a:sym typeface="Glacial Indifference"/>
              </a:rPr>
              <a:t>ms.</a:t>
            </a:r>
            <a:endParaRPr lang="en-US" sz="2799" dirty="0">
              <a:solidFill>
                <a:srgbClr val="2D3880"/>
              </a:solidFill>
              <a:latin typeface="Glacial Indifference"/>
              <a:ea typeface="Glacial Indifference"/>
              <a:cs typeface="Glacial Indifference"/>
              <a:sym typeface="Glacial Indifference"/>
            </a:endParaRP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Personalization</a:t>
            </a:r>
            <a:r>
              <a:rPr lang="en-US" sz="2799" b="1" i="1" dirty="0">
                <a:solidFill>
                  <a:srgbClr val="2D3880"/>
                </a:solidFill>
                <a:latin typeface="Glacial Indifference Bold Italics"/>
                <a:ea typeface="Glacial Indifference Bold Italics"/>
                <a:cs typeface="Glacial Indifference Bold Italics"/>
                <a:sym typeface="Glacial Indifference Bold Italics"/>
              </a:rPr>
              <a:t>:</a:t>
            </a:r>
            <a:r>
              <a:rPr lang="en-US" sz="2799" dirty="0">
                <a:solidFill>
                  <a:srgbClr val="2D3880"/>
                </a:solidFill>
                <a:latin typeface="Glacial Indifference"/>
                <a:ea typeface="Glacial Indifference"/>
                <a:cs typeface="Glacial Indifference"/>
                <a:sym typeface="Glacial Indifference"/>
              </a:rPr>
              <a:t> Patient-specific alerts through adaptive dynamic thresholding of z-scores and EWMA values.</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Anomaly Detection:</a:t>
            </a:r>
            <a:r>
              <a:rPr lang="en-US" sz="2799" dirty="0">
                <a:solidFill>
                  <a:srgbClr val="2D3880"/>
                </a:solidFill>
                <a:latin typeface="Glacial Indifference"/>
                <a:ea typeface="Glacial Indifference"/>
                <a:cs typeface="Glacial Indifference"/>
                <a:sym typeface="Glacial Indifference"/>
              </a:rPr>
              <a:t> When data and labels permit, an autoencoder will provide non-discriminatory anomaly detection.</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Robustness: </a:t>
            </a:r>
            <a:r>
              <a:rPr lang="en-US" sz="2799" dirty="0">
                <a:solidFill>
                  <a:srgbClr val="2D3880"/>
                </a:solidFill>
                <a:latin typeface="Glacial Indifference"/>
                <a:ea typeface="Glacial Indifference"/>
                <a:cs typeface="Glacial Indifference"/>
                <a:sym typeface="Glacial Indifference"/>
              </a:rPr>
              <a:t>Utilize federated learning and </a:t>
            </a:r>
            <a:r>
              <a:rPr lang="en-US" sz="2799" dirty="0" err="1">
                <a:solidFill>
                  <a:srgbClr val="2D3880"/>
                </a:solidFill>
                <a:latin typeface="Glacial Indifference"/>
                <a:ea typeface="Glacial Indifference"/>
                <a:cs typeface="Glacial Indifference"/>
                <a:sym typeface="Glacial Indifference"/>
              </a:rPr>
              <a:t>XGBoost</a:t>
            </a:r>
            <a:r>
              <a:rPr lang="en-US" sz="2799" dirty="0">
                <a:solidFill>
                  <a:srgbClr val="2D3880"/>
                </a:solidFill>
                <a:latin typeface="Glacial Indifference"/>
                <a:ea typeface="Glacial Indifference"/>
                <a:cs typeface="Glacial Indifference"/>
                <a:sym typeface="Glacial Indifference"/>
              </a:rPr>
              <a:t> to create ensembles, enhancing robustness across institutional strategies and making the system "anti-fragile".</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Explainable Alerts:</a:t>
            </a:r>
            <a:r>
              <a:rPr lang="en-US" sz="2799" dirty="0">
                <a:solidFill>
                  <a:srgbClr val="2D3880"/>
                </a:solidFill>
                <a:latin typeface="Glacial Indifference"/>
                <a:ea typeface="Glacial Indifference"/>
                <a:cs typeface="Glacial Indifference"/>
                <a:sym typeface="Glacial Indifference"/>
              </a:rPr>
              <a:t> Alerts will include an additional level of explanation via clinical usage by generating explainable alerts through SHAP</a:t>
            </a:r>
          </a:p>
          <a:p>
            <a:pPr algn="l">
              <a:lnSpc>
                <a:spcPts val="4929"/>
              </a:lnSpc>
            </a:pPr>
            <a:endParaRPr lang="en-US" sz="2799" dirty="0">
              <a:solidFill>
                <a:srgbClr val="2D3880"/>
              </a:solidFill>
              <a:latin typeface="Glacial Indifference"/>
              <a:ea typeface="Glacial Indifference"/>
              <a:cs typeface="Glacial Indifference"/>
              <a:sym typeface="Glacial Indifference"/>
            </a:endParaRPr>
          </a:p>
        </p:txBody>
      </p:sp>
      <p:sp>
        <p:nvSpPr>
          <p:cNvPr id="4" name="TextBox 4"/>
          <p:cNvSpPr txBox="1"/>
          <p:nvPr/>
        </p:nvSpPr>
        <p:spPr>
          <a:xfrm>
            <a:off x="1028700" y="895350"/>
            <a:ext cx="14135100" cy="1233992"/>
          </a:xfrm>
          <a:prstGeom prst="rect">
            <a:avLst/>
          </a:prstGeom>
        </p:spPr>
        <p:txBody>
          <a:bodyPr wrap="square" lIns="0" tIns="0" rIns="0" bIns="0" rtlCol="0" anchor="t">
            <a:spAutoFit/>
          </a:bodyPr>
          <a:lstStyle/>
          <a:p>
            <a:pPr lvl="0">
              <a:lnSpc>
                <a:spcPts val="10080"/>
              </a:lnSpc>
              <a:spcBef>
                <a:spcPct val="0"/>
              </a:spcBef>
            </a:pPr>
            <a:r>
              <a:rPr lang="en-US" sz="6000" b="1" i="1" dirty="0">
                <a:solidFill>
                  <a:srgbClr val="2D3880"/>
                </a:solidFill>
                <a:latin typeface="Cormorant Garamond Bold Italics"/>
                <a:ea typeface="Cormorant Garamond Bold Italics"/>
                <a:cs typeface="Cormorant Garamond Bold Italics"/>
                <a:sym typeface="Cormorant Garamond Bold Italics"/>
              </a:rPr>
              <a:t>Methodology - Model / Method Selection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5397719" y="2122170"/>
            <a:ext cx="7873562" cy="7533022"/>
          </a:xfrm>
          <a:custGeom>
            <a:avLst/>
            <a:gdLst/>
            <a:ahLst/>
            <a:cxnLst/>
            <a:rect l="l" t="t" r="r" b="b"/>
            <a:pathLst>
              <a:path w="7873562" h="7533022">
                <a:moveTo>
                  <a:pt x="0" y="0"/>
                </a:moveTo>
                <a:lnTo>
                  <a:pt x="7873562" y="0"/>
                </a:lnTo>
                <a:lnTo>
                  <a:pt x="7873562" y="7533022"/>
                </a:lnTo>
                <a:lnTo>
                  <a:pt x="0" y="7533022"/>
                </a:lnTo>
                <a:lnTo>
                  <a:pt x="0" y="0"/>
                </a:lnTo>
                <a:close/>
              </a:path>
            </a:pathLst>
          </a:custGeom>
          <a:blipFill>
            <a:blip r:embed="rId4"/>
            <a:stretch>
              <a:fillRect l="-861" t="-2710" b="-2710"/>
            </a:stretch>
          </a:blipFill>
        </p:spPr>
        <p:txBody>
          <a:bodyPr/>
          <a:lstStyle/>
          <a:p>
            <a:endParaRPr lang="en-GB"/>
          </a:p>
        </p:txBody>
      </p:sp>
      <p:sp>
        <p:nvSpPr>
          <p:cNvPr id="4" name="TextBox 4"/>
          <p:cNvSpPr txBox="1"/>
          <p:nvPr/>
        </p:nvSpPr>
        <p:spPr>
          <a:xfrm>
            <a:off x="1028700" y="895350"/>
            <a:ext cx="13982700" cy="1233992"/>
          </a:xfrm>
          <a:prstGeom prst="rect">
            <a:avLst/>
          </a:prstGeom>
        </p:spPr>
        <p:txBody>
          <a:bodyPr wrap="square" lIns="0" tIns="0" rIns="0" bIns="0" rtlCol="0" anchor="t">
            <a:spAutoFit/>
          </a:bodyPr>
          <a:lstStyle/>
          <a:p>
            <a:pPr lvl="0">
              <a:lnSpc>
                <a:spcPts val="10080"/>
              </a:lnSpc>
              <a:spcBef>
                <a:spcPct val="0"/>
              </a:spcBef>
            </a:pPr>
            <a:r>
              <a:rPr lang="en-US" sz="6000" b="1" i="1" dirty="0">
                <a:solidFill>
                  <a:srgbClr val="2D3880"/>
                </a:solidFill>
                <a:latin typeface="Cormorant Garamond Bold Italics"/>
                <a:ea typeface="Cormorant Garamond Bold Italics"/>
                <a:cs typeface="Cormorant Garamond Bold Italics"/>
                <a:sym typeface="Cormorant Garamond Bold Italics"/>
              </a:rPr>
              <a:t>Methodology - Model / Method Selection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349739" y="2350040"/>
            <a:ext cx="15206662" cy="5981701"/>
          </a:xfrm>
          <a:prstGeom prst="rect">
            <a:avLst/>
          </a:prstGeom>
        </p:spPr>
        <p:txBody>
          <a:bodyPr lIns="0" tIns="0" rIns="0" bIns="0" rtlCol="0" anchor="t">
            <a:spAutoFit/>
          </a:bodyPr>
          <a:lstStyle/>
          <a:p>
            <a:pPr algn="l">
              <a:lnSpc>
                <a:spcPts val="4759"/>
              </a:lnSpc>
            </a:pPr>
            <a:r>
              <a:rPr lang="en-US" sz="2799" b="1" dirty="0">
                <a:solidFill>
                  <a:srgbClr val="615EDB"/>
                </a:solidFill>
                <a:latin typeface="Glacial Indifference Bold"/>
                <a:ea typeface="Glacial Indifference Bold"/>
                <a:cs typeface="Glacial Indifference Bold"/>
                <a:sym typeface="Glacial Indifference Bold"/>
              </a:rPr>
              <a:t>The system will be evaluated based on the following metrics:</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Prediction Performance: </a:t>
            </a:r>
            <a:r>
              <a:rPr lang="en-US" sz="2799" dirty="0">
                <a:solidFill>
                  <a:srgbClr val="2D3880"/>
                </a:solidFill>
                <a:latin typeface="Glacial Indifference"/>
                <a:ea typeface="Glacial Indifference"/>
                <a:cs typeface="Glacial Indifference"/>
                <a:sym typeface="Glacial Indifference"/>
              </a:rPr>
              <a:t>AUROC (Area Under the Receiver Operating Characteristic) and AUPRC (Area Under the Precision-Recall Curve).</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False Alarms: </a:t>
            </a:r>
            <a:r>
              <a:rPr lang="en-US" sz="2799" dirty="0">
                <a:solidFill>
                  <a:srgbClr val="2D3880"/>
                </a:solidFill>
                <a:latin typeface="Glacial Indifference"/>
                <a:ea typeface="Glacial Indifference"/>
                <a:cs typeface="Glacial Indifference"/>
                <a:sym typeface="Glacial Indifference"/>
              </a:rPr>
              <a:t>Measured per patient-day.</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Time-to-Event Lead Times.</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Latency: </a:t>
            </a:r>
            <a:r>
              <a:rPr lang="en-US" sz="2799" dirty="0">
                <a:solidFill>
                  <a:srgbClr val="2D3880"/>
                </a:solidFill>
                <a:latin typeface="Glacial Indifference"/>
                <a:ea typeface="Glacial Indifference"/>
                <a:cs typeface="Glacial Indifference"/>
                <a:sym typeface="Glacial Indifference"/>
              </a:rPr>
              <a:t>Measured on edge devices to ensure real-time feasibility (&lt;100ms).</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Ablation Studies: </a:t>
            </a:r>
            <a:r>
              <a:rPr lang="en-US" sz="2799" dirty="0">
                <a:solidFill>
                  <a:srgbClr val="2D3880"/>
                </a:solidFill>
                <a:latin typeface="Glacial Indifference"/>
                <a:ea typeface="Glacial Indifference"/>
                <a:cs typeface="Glacial Indifference"/>
                <a:sym typeface="Glacial Indifference"/>
              </a:rPr>
              <a:t>Compare static thresholds, dynamic thresholds, and hybrid AI models.</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Robustness: </a:t>
            </a:r>
            <a:r>
              <a:rPr lang="en-US" sz="2799" dirty="0">
                <a:solidFill>
                  <a:srgbClr val="2D3880"/>
                </a:solidFill>
                <a:latin typeface="Glacial Indifference"/>
                <a:ea typeface="Glacial Indifference"/>
                <a:cs typeface="Glacial Indifference"/>
                <a:sym typeface="Glacial Indifference"/>
              </a:rPr>
              <a:t>Assessment on noisy and missing data.</a:t>
            </a:r>
          </a:p>
          <a:p>
            <a:pPr marL="604518" lvl="1" indent="-302259" algn="l">
              <a:lnSpc>
                <a:spcPts val="4759"/>
              </a:lnSpc>
              <a:buFont typeface="Arial"/>
              <a:buChar char="•"/>
            </a:pPr>
            <a:r>
              <a:rPr lang="en-US" sz="2799" b="1" dirty="0">
                <a:solidFill>
                  <a:srgbClr val="2D3880"/>
                </a:solidFill>
                <a:latin typeface="Glacial Indifference Bold"/>
                <a:ea typeface="Glacial Indifference Bold"/>
                <a:cs typeface="Glacial Indifference Bold"/>
                <a:sym typeface="Glacial Indifference Bold"/>
              </a:rPr>
              <a:t>Clinician Feedback: </a:t>
            </a:r>
            <a:r>
              <a:rPr lang="en-US" sz="2799" dirty="0">
                <a:solidFill>
                  <a:srgbClr val="2D3880"/>
                </a:solidFill>
                <a:latin typeface="Glacial Indifference"/>
                <a:ea typeface="Glacial Indifference"/>
                <a:cs typeface="Glacial Indifference"/>
                <a:sym typeface="Glacial Indifference"/>
              </a:rPr>
              <a:t>Surveys to evaluate usefulness and interpretability of alerts</a:t>
            </a:r>
          </a:p>
          <a:p>
            <a:pPr algn="l">
              <a:lnSpc>
                <a:spcPts val="4929"/>
              </a:lnSpc>
            </a:pPr>
            <a:endParaRPr lang="en-US" sz="2799" dirty="0">
              <a:solidFill>
                <a:srgbClr val="2D3880"/>
              </a:solidFill>
              <a:latin typeface="Glacial Indifference"/>
              <a:ea typeface="Glacial Indifference"/>
              <a:cs typeface="Glacial Indifference"/>
              <a:sym typeface="Glacial Indifference"/>
            </a:endParaRPr>
          </a:p>
        </p:txBody>
      </p:sp>
      <p:sp>
        <p:nvSpPr>
          <p:cNvPr id="4" name="TextBox 4"/>
          <p:cNvSpPr txBox="1"/>
          <p:nvPr/>
        </p:nvSpPr>
        <p:spPr>
          <a:xfrm>
            <a:off x="1028700" y="895350"/>
            <a:ext cx="12955952" cy="1226820"/>
          </a:xfrm>
          <a:prstGeom prst="rect">
            <a:avLst/>
          </a:prstGeom>
        </p:spPr>
        <p:txBody>
          <a:bodyPr lIns="0" tIns="0" rIns="0" bIns="0" rtlCol="0" anchor="t">
            <a:spAutoFit/>
          </a:bodyPr>
          <a:lstStyle/>
          <a:p>
            <a:pPr lvl="0">
              <a:lnSpc>
                <a:spcPts val="10080"/>
              </a:lnSpc>
              <a:spcBef>
                <a:spcPct val="0"/>
              </a:spcBef>
            </a:pPr>
            <a:r>
              <a:rPr lang="en-US" sz="6000" b="1" i="1" dirty="0">
                <a:solidFill>
                  <a:srgbClr val="2D3880"/>
                </a:solidFill>
                <a:latin typeface="Cormorant Garamond Bold Italics"/>
                <a:ea typeface="Cormorant Garamond Bold Italics"/>
                <a:cs typeface="Cormorant Garamond Bold Italics"/>
                <a:sym typeface="Cormorant Garamond Bold Italics"/>
              </a:rPr>
              <a:t>Methodology - Testing and Evaluation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3088558" y="2255520"/>
            <a:ext cx="11920384" cy="6897374"/>
          </a:xfrm>
          <a:custGeom>
            <a:avLst/>
            <a:gdLst/>
            <a:ahLst/>
            <a:cxnLst/>
            <a:rect l="l" t="t" r="r" b="b"/>
            <a:pathLst>
              <a:path w="11920384" h="6897374">
                <a:moveTo>
                  <a:pt x="0" y="0"/>
                </a:moveTo>
                <a:lnTo>
                  <a:pt x="11920384" y="0"/>
                </a:lnTo>
                <a:lnTo>
                  <a:pt x="11920384" y="6897374"/>
                </a:lnTo>
                <a:lnTo>
                  <a:pt x="0" y="6897374"/>
                </a:lnTo>
                <a:lnTo>
                  <a:pt x="0" y="0"/>
                </a:lnTo>
                <a:close/>
              </a:path>
            </a:pathLst>
          </a:custGeom>
          <a:blipFill>
            <a:blip r:embed="rId4"/>
            <a:stretch>
              <a:fillRect l="-2285" r="-3883"/>
            </a:stretch>
          </a:blipFill>
        </p:spPr>
        <p:txBody>
          <a:bodyPr/>
          <a:lstStyle/>
          <a:p>
            <a:endParaRPr lang="en-GB"/>
          </a:p>
        </p:txBody>
      </p:sp>
      <p:sp>
        <p:nvSpPr>
          <p:cNvPr id="4" name="TextBox 4"/>
          <p:cNvSpPr txBox="1"/>
          <p:nvPr/>
        </p:nvSpPr>
        <p:spPr>
          <a:xfrm>
            <a:off x="1028700" y="895350"/>
            <a:ext cx="12955952" cy="1190262"/>
          </a:xfrm>
          <a:prstGeom prst="rect">
            <a:avLst/>
          </a:prstGeom>
        </p:spPr>
        <p:txBody>
          <a:bodyPr lIns="0" tIns="0" rIns="0" bIns="0" rtlCol="0" anchor="t">
            <a:spAutoFit/>
          </a:bodyPr>
          <a:lstStyle/>
          <a:p>
            <a:pPr lvl="0">
              <a:lnSpc>
                <a:spcPts val="10080"/>
              </a:lnSpc>
              <a:spcBef>
                <a:spcPct val="0"/>
              </a:spcBef>
            </a:pPr>
            <a:r>
              <a:rPr lang="en-US" sz="6000" b="1" i="1" dirty="0">
                <a:solidFill>
                  <a:srgbClr val="2D3880"/>
                </a:solidFill>
                <a:latin typeface="Cormorant Garamond Bold Italics"/>
                <a:ea typeface="Cormorant Garamond Bold Italics"/>
                <a:cs typeface="Cormorant Garamond Bold Italics"/>
                <a:sym typeface="Cormorant Garamond Bold Italics"/>
              </a:rPr>
              <a:t>Methodology - Testing and Evaluation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5225315" y="3959765"/>
            <a:ext cx="11301259" cy="5806022"/>
          </a:xfrm>
          <a:custGeom>
            <a:avLst/>
            <a:gdLst/>
            <a:ahLst/>
            <a:cxnLst/>
            <a:rect l="l" t="t" r="r" b="b"/>
            <a:pathLst>
              <a:path w="11301259" h="5806022">
                <a:moveTo>
                  <a:pt x="0" y="0"/>
                </a:moveTo>
                <a:lnTo>
                  <a:pt x="11301259" y="0"/>
                </a:lnTo>
                <a:lnTo>
                  <a:pt x="11301259" y="5806022"/>
                </a:lnTo>
                <a:lnTo>
                  <a:pt x="0" y="5806022"/>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1349739" y="1724024"/>
            <a:ext cx="7794261" cy="2981326"/>
          </a:xfrm>
          <a:prstGeom prst="rect">
            <a:avLst/>
          </a:prstGeom>
        </p:spPr>
        <p:txBody>
          <a:bodyPr lIns="0" tIns="0" rIns="0" bIns="0" rtlCol="0" anchor="t">
            <a:spAutoFit/>
          </a:bodyPr>
          <a:lstStyle/>
          <a:p>
            <a:pPr marL="604518" lvl="1" indent="-302259" algn="l">
              <a:lnSpc>
                <a:spcPts val="4759"/>
              </a:lnSpc>
              <a:buFont typeface="Arial"/>
              <a:buChar char="•"/>
            </a:pPr>
            <a:r>
              <a:rPr lang="en-US" sz="2799" b="1">
                <a:solidFill>
                  <a:srgbClr val="000000"/>
                </a:solidFill>
                <a:latin typeface="Glacial Indifference Bold"/>
                <a:ea typeface="Glacial Indifference Bold"/>
                <a:cs typeface="Glacial Indifference Bold"/>
                <a:sym typeface="Glacial Indifference Bold"/>
              </a:rPr>
              <a:t>Weeks 1–6: </a:t>
            </a:r>
            <a:r>
              <a:rPr lang="en-US" sz="2799">
                <a:solidFill>
                  <a:srgbClr val="000000"/>
                </a:solidFill>
                <a:latin typeface="Glacial Indifference"/>
                <a:ea typeface="Glacial Indifference"/>
                <a:cs typeface="Glacial Indifference"/>
                <a:sym typeface="Glacial Indifference"/>
              </a:rPr>
              <a:t>Data Collection and Preparation</a:t>
            </a:r>
          </a:p>
          <a:p>
            <a:pPr marL="604518" lvl="1" indent="-302259" algn="l">
              <a:lnSpc>
                <a:spcPts val="4759"/>
              </a:lnSpc>
              <a:buFont typeface="Arial"/>
              <a:buChar char="•"/>
            </a:pPr>
            <a:r>
              <a:rPr lang="en-US" sz="2799" b="1">
                <a:solidFill>
                  <a:srgbClr val="000000"/>
                </a:solidFill>
                <a:latin typeface="Glacial Indifference Bold"/>
                <a:ea typeface="Glacial Indifference Bold"/>
                <a:cs typeface="Glacial Indifference Bold"/>
                <a:sym typeface="Glacial Indifference Bold"/>
              </a:rPr>
              <a:t>Weeks 7–8: </a:t>
            </a:r>
            <a:r>
              <a:rPr lang="en-US" sz="2799">
                <a:solidFill>
                  <a:srgbClr val="000000"/>
                </a:solidFill>
                <a:latin typeface="Glacial Indifference"/>
                <a:ea typeface="Glacial Indifference"/>
                <a:cs typeface="Glacial Indifference"/>
                <a:sym typeface="Glacial Indifference"/>
              </a:rPr>
              <a:t>Model Building and Training</a:t>
            </a:r>
          </a:p>
          <a:p>
            <a:pPr marL="604518" lvl="1" indent="-302259" algn="l">
              <a:lnSpc>
                <a:spcPts val="4759"/>
              </a:lnSpc>
              <a:buFont typeface="Arial"/>
              <a:buChar char="•"/>
            </a:pPr>
            <a:r>
              <a:rPr lang="en-US" sz="2799" b="1">
                <a:solidFill>
                  <a:srgbClr val="000000"/>
                </a:solidFill>
                <a:latin typeface="Glacial Indifference Bold"/>
                <a:ea typeface="Glacial Indifference Bold"/>
                <a:cs typeface="Glacial Indifference Bold"/>
                <a:sym typeface="Glacial Indifference Bold"/>
              </a:rPr>
              <a:t>Weeks 9–10: </a:t>
            </a:r>
            <a:r>
              <a:rPr lang="en-US" sz="2799">
                <a:solidFill>
                  <a:srgbClr val="000000"/>
                </a:solidFill>
                <a:latin typeface="Glacial Indifference"/>
                <a:ea typeface="Glacial Indifference"/>
                <a:cs typeface="Glacial Indifference"/>
                <a:sym typeface="Glacial Indifference"/>
              </a:rPr>
              <a:t>Testing and Evaluation</a:t>
            </a:r>
          </a:p>
          <a:p>
            <a:pPr marL="604518" lvl="1" indent="-302259" algn="l">
              <a:lnSpc>
                <a:spcPts val="4759"/>
              </a:lnSpc>
              <a:buFont typeface="Arial"/>
              <a:buChar char="•"/>
            </a:pPr>
            <a:r>
              <a:rPr lang="en-US" sz="2799" b="1">
                <a:solidFill>
                  <a:srgbClr val="000000"/>
                </a:solidFill>
                <a:latin typeface="Glacial Indifference Bold"/>
                <a:ea typeface="Glacial Indifference Bold"/>
                <a:cs typeface="Glacial Indifference Bold"/>
                <a:sym typeface="Glacial Indifference Bold"/>
              </a:rPr>
              <a:t>Week 11: </a:t>
            </a:r>
            <a:r>
              <a:rPr lang="en-US" sz="2799">
                <a:solidFill>
                  <a:srgbClr val="000000"/>
                </a:solidFill>
                <a:latin typeface="Glacial Indifference"/>
                <a:ea typeface="Glacial Indifference"/>
                <a:cs typeface="Glacial Indifference"/>
                <a:sym typeface="Glacial Indifference"/>
              </a:rPr>
              <a:t>Final Adjustments and Reporting</a:t>
            </a:r>
          </a:p>
          <a:p>
            <a:pPr algn="l">
              <a:lnSpc>
                <a:spcPts val="4929"/>
              </a:lnSpc>
            </a:pPr>
            <a:endParaRPr lang="en-US" sz="2799">
              <a:solidFill>
                <a:srgbClr val="000000"/>
              </a:solidFill>
              <a:latin typeface="Glacial Indifference"/>
              <a:ea typeface="Glacial Indifference"/>
              <a:cs typeface="Glacial Indifference"/>
              <a:sym typeface="Glacial Indifference"/>
            </a:endParaRPr>
          </a:p>
        </p:txBody>
      </p:sp>
      <p:sp>
        <p:nvSpPr>
          <p:cNvPr id="5" name="TextBox 5"/>
          <p:cNvSpPr txBox="1"/>
          <p:nvPr/>
        </p:nvSpPr>
        <p:spPr>
          <a:xfrm>
            <a:off x="1028700" y="381000"/>
            <a:ext cx="12955952" cy="1226820"/>
          </a:xfrm>
          <a:prstGeom prst="rect">
            <a:avLst/>
          </a:prstGeom>
        </p:spPr>
        <p:txBody>
          <a:bodyPr lIns="0" tIns="0" rIns="0" bIns="0" rtlCol="0" anchor="t">
            <a:spAutoFit/>
          </a:bodyPr>
          <a:lstStyle/>
          <a:p>
            <a:pPr marL="0" lvl="0" indent="0" algn="l">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Project Timeline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0271708" y="2529342"/>
            <a:ext cx="6040000" cy="6254312"/>
          </a:xfrm>
          <a:custGeom>
            <a:avLst/>
            <a:gdLst/>
            <a:ahLst/>
            <a:cxnLst/>
            <a:rect l="l" t="t" r="r" b="b"/>
            <a:pathLst>
              <a:path w="6040000" h="6254312">
                <a:moveTo>
                  <a:pt x="0" y="0"/>
                </a:moveTo>
                <a:lnTo>
                  <a:pt x="6040000" y="0"/>
                </a:lnTo>
                <a:lnTo>
                  <a:pt x="6040000" y="6254312"/>
                </a:lnTo>
                <a:lnTo>
                  <a:pt x="0" y="6254312"/>
                </a:lnTo>
                <a:lnTo>
                  <a:pt x="0" y="0"/>
                </a:lnTo>
                <a:close/>
              </a:path>
            </a:pathLst>
          </a:custGeom>
          <a:blipFill>
            <a:blip r:embed="rId4"/>
            <a:stretch>
              <a:fillRect l="-2921" t="-2216" r="-2921"/>
            </a:stretch>
          </a:blipFill>
        </p:spPr>
        <p:txBody>
          <a:bodyPr/>
          <a:lstStyle/>
          <a:p>
            <a:endParaRPr lang="en-GB"/>
          </a:p>
        </p:txBody>
      </p:sp>
      <p:sp>
        <p:nvSpPr>
          <p:cNvPr id="4" name="TextBox 4"/>
          <p:cNvSpPr txBox="1"/>
          <p:nvPr/>
        </p:nvSpPr>
        <p:spPr>
          <a:xfrm>
            <a:off x="1349739" y="2369090"/>
            <a:ext cx="8586787" cy="6143625"/>
          </a:xfrm>
          <a:prstGeom prst="rect">
            <a:avLst/>
          </a:prstGeom>
        </p:spPr>
        <p:txBody>
          <a:bodyPr lIns="0" tIns="0" rIns="0" bIns="0" rtlCol="0" anchor="t">
            <a:spAutoFit/>
          </a:bodyPr>
          <a:lstStyle/>
          <a:p>
            <a:pPr algn="l">
              <a:lnSpc>
                <a:spcPts val="4079"/>
              </a:lnSpc>
            </a:pPr>
            <a:r>
              <a:rPr lang="en-US" sz="2400" b="1">
                <a:solidFill>
                  <a:srgbClr val="615EDB"/>
                </a:solidFill>
                <a:latin typeface="Glacial Indifference Bold"/>
                <a:ea typeface="Glacial Indifference Bold"/>
                <a:cs typeface="Glacial Indifference Bold"/>
                <a:sym typeface="Glacial Indifference Bold"/>
              </a:rPr>
              <a:t>This project is expected to deliver an adaptive, privacy-preserving IoT monitoring framework with the following key outcomes:</a:t>
            </a:r>
          </a:p>
          <a:p>
            <a:pPr marL="518160" lvl="1" indent="-259080" algn="l">
              <a:lnSpc>
                <a:spcPts val="4079"/>
              </a:lnSpc>
              <a:buFont typeface="Arial"/>
              <a:buChar char="•"/>
            </a:pPr>
            <a:r>
              <a:rPr lang="en-US" sz="2400" b="1">
                <a:solidFill>
                  <a:srgbClr val="2D3880"/>
                </a:solidFill>
                <a:latin typeface="Glacial Indifference Bold"/>
                <a:ea typeface="Glacial Indifference Bold"/>
                <a:cs typeface="Glacial Indifference Bold"/>
                <a:sym typeface="Glacial Indifference Bold"/>
              </a:rPr>
              <a:t>Improved Patient Outcomes: </a:t>
            </a:r>
            <a:r>
              <a:rPr lang="en-US" sz="2400">
                <a:solidFill>
                  <a:srgbClr val="2D3880"/>
                </a:solidFill>
                <a:latin typeface="Glacial Indifference"/>
                <a:ea typeface="Glacial Indifference"/>
                <a:cs typeface="Glacial Indifference"/>
                <a:sym typeface="Glacial Indifference"/>
              </a:rPr>
              <a:t>Diabetic patients will experience </a:t>
            </a:r>
            <a:r>
              <a:rPr lang="en-US" sz="2400" b="1">
                <a:solidFill>
                  <a:srgbClr val="2D3880"/>
                </a:solidFill>
                <a:latin typeface="Glacial Indifference Bold"/>
                <a:ea typeface="Glacial Indifference Bold"/>
                <a:cs typeface="Glacial Indifference Bold"/>
                <a:sym typeface="Glacial Indifference Bold"/>
              </a:rPr>
              <a:t>fewer false alarms</a:t>
            </a:r>
            <a:r>
              <a:rPr lang="en-US" sz="2400">
                <a:solidFill>
                  <a:srgbClr val="2D3880"/>
                </a:solidFill>
                <a:latin typeface="Glacial Indifference"/>
                <a:ea typeface="Glacial Indifference"/>
                <a:cs typeface="Glacial Indifference"/>
                <a:sym typeface="Glacial Indifference"/>
              </a:rPr>
              <a:t> and earlier detection of health deterioration.</a:t>
            </a:r>
          </a:p>
          <a:p>
            <a:pPr marL="518160" lvl="1" indent="-259080" algn="l">
              <a:lnSpc>
                <a:spcPts val="4079"/>
              </a:lnSpc>
              <a:buFont typeface="Arial"/>
              <a:buChar char="•"/>
            </a:pPr>
            <a:r>
              <a:rPr lang="en-US" sz="2400" b="1">
                <a:solidFill>
                  <a:srgbClr val="2D3880"/>
                </a:solidFill>
                <a:latin typeface="Glacial Indifference Bold"/>
                <a:ea typeface="Glacial Indifference Bold"/>
                <a:cs typeface="Glacial Indifference Bold"/>
                <a:sym typeface="Glacial Indifference Bold"/>
              </a:rPr>
              <a:t>Operational Efficiency: Edge inference under 100 ms </a:t>
            </a:r>
            <a:r>
              <a:rPr lang="en-US" sz="2400">
                <a:solidFill>
                  <a:srgbClr val="2D3880"/>
                </a:solidFill>
                <a:latin typeface="Glacial Indifference"/>
                <a:ea typeface="Glacial Indifference"/>
                <a:cs typeface="Glacial Indifference"/>
                <a:sym typeface="Glacial Indifference"/>
              </a:rPr>
              <a:t>will ensure real-time usability.</a:t>
            </a:r>
          </a:p>
          <a:p>
            <a:pPr marL="518160" lvl="1" indent="-259080" algn="l">
              <a:lnSpc>
                <a:spcPts val="4079"/>
              </a:lnSpc>
              <a:buFont typeface="Arial"/>
              <a:buChar char="•"/>
            </a:pPr>
            <a:r>
              <a:rPr lang="en-US" sz="2400" b="1">
                <a:solidFill>
                  <a:srgbClr val="2D3880"/>
                </a:solidFill>
                <a:latin typeface="Glacial Indifference Bold"/>
                <a:ea typeface="Glacial Indifference Bold"/>
                <a:cs typeface="Glacial Indifference Bold"/>
                <a:sym typeface="Glacial Indifference Bold"/>
              </a:rPr>
              <a:t>Trust and Privacy: Explainable outputs and federated training </a:t>
            </a:r>
            <a:r>
              <a:rPr lang="en-US" sz="2400">
                <a:solidFill>
                  <a:srgbClr val="2D3880"/>
                </a:solidFill>
                <a:latin typeface="Glacial Indifference"/>
                <a:ea typeface="Glacial Indifference"/>
                <a:cs typeface="Glacial Indifference"/>
                <a:sym typeface="Glacial Indifference"/>
              </a:rPr>
              <a:t>will enable clinical use of Protected Health Information (PHI) without centralizing its storage</a:t>
            </a:r>
          </a:p>
          <a:p>
            <a:pPr algn="l">
              <a:lnSpc>
                <a:spcPts val="4079"/>
              </a:lnSpc>
            </a:pPr>
            <a:endParaRPr lang="en-US" sz="2400">
              <a:solidFill>
                <a:srgbClr val="2D3880"/>
              </a:solidFill>
              <a:latin typeface="Glacial Indifference"/>
              <a:ea typeface="Glacial Indifference"/>
              <a:cs typeface="Glacial Indifference"/>
              <a:sym typeface="Glacial Indifference"/>
            </a:endParaRPr>
          </a:p>
        </p:txBody>
      </p:sp>
      <p:sp>
        <p:nvSpPr>
          <p:cNvPr id="5" name="TextBox 5"/>
          <p:cNvSpPr txBox="1"/>
          <p:nvPr/>
        </p:nvSpPr>
        <p:spPr>
          <a:xfrm>
            <a:off x="1028700" y="895350"/>
            <a:ext cx="12955952" cy="1226820"/>
          </a:xfrm>
          <a:prstGeom prst="rect">
            <a:avLst/>
          </a:prstGeom>
        </p:spPr>
        <p:txBody>
          <a:bodyPr lIns="0" tIns="0" rIns="0" bIns="0" rtlCol="0" anchor="t">
            <a:spAutoFit/>
          </a:bodyPr>
          <a:lstStyle/>
          <a:p>
            <a:pPr marL="0" lvl="0" indent="0" algn="l">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Expected Results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0350719" y="2326227"/>
            <a:ext cx="6587687" cy="6587687"/>
          </a:xfrm>
          <a:custGeom>
            <a:avLst/>
            <a:gdLst/>
            <a:ahLst/>
            <a:cxnLst/>
            <a:rect l="l" t="t" r="r" b="b"/>
            <a:pathLst>
              <a:path w="6587687" h="6587687">
                <a:moveTo>
                  <a:pt x="0" y="0"/>
                </a:moveTo>
                <a:lnTo>
                  <a:pt x="6587687" y="0"/>
                </a:lnTo>
                <a:lnTo>
                  <a:pt x="6587687" y="6587688"/>
                </a:lnTo>
                <a:lnTo>
                  <a:pt x="0" y="6587688"/>
                </a:lnTo>
                <a:lnTo>
                  <a:pt x="0" y="0"/>
                </a:lnTo>
                <a:close/>
              </a:path>
            </a:pathLst>
          </a:custGeom>
          <a:blipFill>
            <a:blip r:embed="rId4"/>
            <a:stretch>
              <a:fillRect l="-1696" t="-486" b="-1209"/>
            </a:stretch>
          </a:blipFill>
        </p:spPr>
        <p:txBody>
          <a:bodyPr/>
          <a:lstStyle/>
          <a:p>
            <a:endParaRPr lang="en-GB"/>
          </a:p>
        </p:txBody>
      </p:sp>
      <p:sp>
        <p:nvSpPr>
          <p:cNvPr id="4" name="TextBox 4"/>
          <p:cNvSpPr txBox="1"/>
          <p:nvPr/>
        </p:nvSpPr>
        <p:spPr>
          <a:xfrm>
            <a:off x="1349739" y="2369090"/>
            <a:ext cx="8586787" cy="3100208"/>
          </a:xfrm>
          <a:prstGeom prst="rect">
            <a:avLst/>
          </a:prstGeom>
        </p:spPr>
        <p:txBody>
          <a:bodyPr lIns="0" tIns="0" rIns="0" bIns="0" rtlCol="0" anchor="t">
            <a:spAutoFit/>
          </a:bodyPr>
          <a:lstStyle/>
          <a:p>
            <a:pPr marL="518160" lvl="1" indent="-259080" algn="l">
              <a:lnSpc>
                <a:spcPts val="4079"/>
              </a:lnSpc>
              <a:buFont typeface="Arial"/>
              <a:buChar char="•"/>
            </a:pPr>
            <a:r>
              <a:rPr lang="en-US" sz="2400" b="1" dirty="0">
                <a:solidFill>
                  <a:srgbClr val="2D3880"/>
                </a:solidFill>
                <a:latin typeface="Glacial Indifference Bold"/>
                <a:ea typeface="Glacial Indifference Bold"/>
                <a:cs typeface="Glacial Indifference Bold"/>
                <a:sym typeface="Glacial Indifference Bold"/>
              </a:rPr>
              <a:t>Hardware: </a:t>
            </a:r>
            <a:r>
              <a:rPr lang="en-US" sz="2400" dirty="0">
                <a:solidFill>
                  <a:srgbClr val="2D3880"/>
                </a:solidFill>
                <a:latin typeface="Glacial Indifference"/>
                <a:ea typeface="Glacial Indifference"/>
                <a:cs typeface="Glacial Indifference"/>
                <a:sym typeface="Glacial Indifference"/>
              </a:rPr>
              <a:t>Raspberry Pi, Dexcom G6, pulse oximeters, NB-IoT modules.</a:t>
            </a:r>
          </a:p>
          <a:p>
            <a:pPr marL="518160" lvl="1" indent="-259080" algn="l">
              <a:lnSpc>
                <a:spcPts val="4079"/>
              </a:lnSpc>
              <a:buFont typeface="Arial"/>
              <a:buChar char="•"/>
            </a:pPr>
            <a:r>
              <a:rPr lang="en-US" sz="2400" b="1" dirty="0">
                <a:solidFill>
                  <a:srgbClr val="2D3880"/>
                </a:solidFill>
                <a:latin typeface="Glacial Indifference Bold"/>
                <a:ea typeface="Glacial Indifference Bold"/>
                <a:cs typeface="Glacial Indifference Bold"/>
                <a:sym typeface="Glacial Indifference Bold"/>
              </a:rPr>
              <a:t>Software: </a:t>
            </a:r>
            <a:r>
              <a:rPr lang="en-US" sz="2400" dirty="0">
                <a:solidFill>
                  <a:srgbClr val="2D3880"/>
                </a:solidFill>
                <a:latin typeface="Glacial Indifference"/>
                <a:ea typeface="Glacial Indifference"/>
                <a:cs typeface="Glacial Indifference"/>
                <a:sym typeface="Glacial Indifference"/>
              </a:rPr>
              <a:t>TensorFlow Lite, </a:t>
            </a:r>
            <a:r>
              <a:rPr lang="en-US" sz="2400" dirty="0" err="1">
                <a:solidFill>
                  <a:srgbClr val="2D3880"/>
                </a:solidFill>
                <a:latin typeface="Glacial Indifference"/>
                <a:ea typeface="Glacial Indifference"/>
                <a:cs typeface="Glacial Indifference"/>
                <a:sym typeface="Glacial Indifference"/>
              </a:rPr>
              <a:t>XGBoost</a:t>
            </a:r>
            <a:r>
              <a:rPr lang="en-US" sz="2400" dirty="0">
                <a:solidFill>
                  <a:srgbClr val="2D3880"/>
                </a:solidFill>
                <a:latin typeface="Glacial Indifference"/>
                <a:ea typeface="Glacial Indifference"/>
                <a:cs typeface="Glacial Indifference"/>
                <a:sym typeface="Glacial Indifference"/>
              </a:rPr>
              <a:t>, SHAP, MQTT, Docker, AWS IoT Core.</a:t>
            </a:r>
          </a:p>
          <a:p>
            <a:pPr marL="518160" lvl="1" indent="-259080" algn="l">
              <a:lnSpc>
                <a:spcPts val="4079"/>
              </a:lnSpc>
              <a:buFont typeface="Arial"/>
              <a:buChar char="•"/>
            </a:pPr>
            <a:r>
              <a:rPr lang="en-US" sz="2400" b="1" dirty="0">
                <a:solidFill>
                  <a:srgbClr val="2D3880"/>
                </a:solidFill>
                <a:latin typeface="Glacial Indifference Bold"/>
                <a:ea typeface="Glacial Indifference Bold"/>
                <a:cs typeface="Glacial Indifference Bold"/>
                <a:sym typeface="Glacial Indifference Bold"/>
              </a:rPr>
              <a:t>Tools: </a:t>
            </a:r>
            <a:r>
              <a:rPr lang="en-US" sz="2400" dirty="0">
                <a:solidFill>
                  <a:srgbClr val="2D3880"/>
                </a:solidFill>
                <a:latin typeface="Glacial Indifference"/>
                <a:ea typeface="Glacial Indifference"/>
                <a:cs typeface="Glacial Indifference"/>
                <a:sym typeface="Glacial Indifference"/>
              </a:rPr>
              <a:t>Git, LaTeX/Word, Grafana, NS-3, Prometheus.</a:t>
            </a:r>
          </a:p>
          <a:p>
            <a:pPr algn="l">
              <a:lnSpc>
                <a:spcPts val="4079"/>
              </a:lnSpc>
            </a:pPr>
            <a:endParaRPr lang="en-US" sz="2400" dirty="0">
              <a:solidFill>
                <a:srgbClr val="2D3880"/>
              </a:solidFill>
              <a:latin typeface="Glacial Indifference"/>
              <a:ea typeface="Glacial Indifference"/>
              <a:cs typeface="Glacial Indifference"/>
              <a:sym typeface="Glacial Indifference"/>
            </a:endParaRPr>
          </a:p>
        </p:txBody>
      </p:sp>
      <p:sp>
        <p:nvSpPr>
          <p:cNvPr id="5" name="TextBox 5"/>
          <p:cNvSpPr txBox="1"/>
          <p:nvPr/>
        </p:nvSpPr>
        <p:spPr>
          <a:xfrm>
            <a:off x="1028700" y="895350"/>
            <a:ext cx="12955952" cy="1226820"/>
          </a:xfrm>
          <a:prstGeom prst="rect">
            <a:avLst/>
          </a:prstGeom>
        </p:spPr>
        <p:txBody>
          <a:bodyPr lIns="0" tIns="0" rIns="0" bIns="0" rtlCol="0" anchor="t">
            <a:spAutoFit/>
          </a:bodyPr>
          <a:lstStyle/>
          <a:p>
            <a:pPr marL="0" lvl="0" indent="0" algn="l">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Resources Needed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07404"/>
            <a:ext cx="4672865" cy="1979596"/>
          </a:xfrm>
          <a:custGeom>
            <a:avLst/>
            <a:gdLst/>
            <a:ahLst/>
            <a:cxnLst/>
            <a:rect l="l" t="t" r="r" b="b"/>
            <a:pathLst>
              <a:path w="4672865" h="1979596">
                <a:moveTo>
                  <a:pt x="0" y="0"/>
                </a:moveTo>
                <a:lnTo>
                  <a:pt x="4672865" y="0"/>
                </a:lnTo>
                <a:lnTo>
                  <a:pt x="4672865" y="1979596"/>
                </a:lnTo>
                <a:lnTo>
                  <a:pt x="0" y="19795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9144000" y="2122170"/>
            <a:ext cx="8115300" cy="7317907"/>
          </a:xfrm>
          <a:custGeom>
            <a:avLst/>
            <a:gdLst/>
            <a:ahLst/>
            <a:cxnLst/>
            <a:rect l="l" t="t" r="r" b="b"/>
            <a:pathLst>
              <a:path w="8115300" h="7317907">
                <a:moveTo>
                  <a:pt x="0" y="0"/>
                </a:moveTo>
                <a:lnTo>
                  <a:pt x="8115300" y="0"/>
                </a:lnTo>
                <a:lnTo>
                  <a:pt x="8115300" y="7317907"/>
                </a:lnTo>
                <a:lnTo>
                  <a:pt x="0" y="7317907"/>
                </a:lnTo>
                <a:lnTo>
                  <a:pt x="0" y="0"/>
                </a:lnTo>
                <a:close/>
              </a:path>
            </a:pathLst>
          </a:custGeom>
          <a:blipFill>
            <a:blip r:embed="rId4"/>
            <a:stretch>
              <a:fillRect t="-3642" b="-7254"/>
            </a:stretch>
          </a:blipFill>
        </p:spPr>
        <p:txBody>
          <a:bodyPr/>
          <a:lstStyle/>
          <a:p>
            <a:endParaRPr lang="en-GB"/>
          </a:p>
        </p:txBody>
      </p:sp>
      <p:sp>
        <p:nvSpPr>
          <p:cNvPr id="4" name="TextBox 4"/>
          <p:cNvSpPr txBox="1"/>
          <p:nvPr/>
        </p:nvSpPr>
        <p:spPr>
          <a:xfrm>
            <a:off x="557213" y="2386467"/>
            <a:ext cx="8586787" cy="5057776"/>
          </a:xfrm>
          <a:prstGeom prst="rect">
            <a:avLst/>
          </a:prstGeom>
        </p:spPr>
        <p:txBody>
          <a:bodyPr lIns="0" tIns="0" rIns="0" bIns="0" rtlCol="0" anchor="t">
            <a:spAutoFit/>
          </a:bodyPr>
          <a:lstStyle/>
          <a:p>
            <a:pPr marL="647697" lvl="1" indent="-323848" algn="l">
              <a:lnSpc>
                <a:spcPts val="5099"/>
              </a:lnSpc>
              <a:buFont typeface="Arial"/>
              <a:buChar char="•"/>
            </a:pPr>
            <a:r>
              <a:rPr lang="en-US" sz="2999">
                <a:solidFill>
                  <a:srgbClr val="2D3880"/>
                </a:solidFill>
                <a:latin typeface="Glacial Indifference"/>
                <a:ea typeface="Glacial Indifference"/>
                <a:cs typeface="Glacial Indifference"/>
                <a:sym typeface="Glacial Indifference"/>
              </a:rPr>
              <a:t>AI-enabled IoT has the potential to transform chronic disease monitoring.</a:t>
            </a:r>
          </a:p>
          <a:p>
            <a:pPr marL="647697" lvl="1" indent="-323848" algn="l">
              <a:lnSpc>
                <a:spcPts val="5099"/>
              </a:lnSpc>
              <a:buFont typeface="Arial"/>
              <a:buChar char="•"/>
            </a:pPr>
            <a:r>
              <a:rPr lang="en-US" sz="2999">
                <a:solidFill>
                  <a:srgbClr val="2D3880"/>
                </a:solidFill>
                <a:latin typeface="Glacial Indifference"/>
                <a:ea typeface="Glacial Indifference"/>
                <a:cs typeface="Glacial Indifference"/>
                <a:sym typeface="Glacial Indifference"/>
              </a:rPr>
              <a:t>The project creates a dynamic, reliable, and explainable framework.</a:t>
            </a:r>
          </a:p>
          <a:p>
            <a:pPr marL="647697" lvl="1" indent="-323848" algn="l">
              <a:lnSpc>
                <a:spcPts val="5099"/>
              </a:lnSpc>
              <a:buFont typeface="Arial"/>
              <a:buChar char="•"/>
            </a:pPr>
            <a:r>
              <a:rPr lang="en-US" sz="2999" b="1">
                <a:solidFill>
                  <a:srgbClr val="2D3880"/>
                </a:solidFill>
                <a:latin typeface="Glacial Indifference Bold"/>
                <a:ea typeface="Glacial Indifference Bold"/>
                <a:cs typeface="Glacial Indifference Bold"/>
                <a:sym typeface="Glacial Indifference Bold"/>
              </a:rPr>
              <a:t>Expected outcome:</a:t>
            </a:r>
            <a:r>
              <a:rPr lang="en-US" sz="2999">
                <a:solidFill>
                  <a:srgbClr val="2D3880"/>
                </a:solidFill>
                <a:latin typeface="Glacial Indifference"/>
                <a:ea typeface="Glacial Indifference"/>
                <a:cs typeface="Glacial Indifference"/>
                <a:sym typeface="Glacial Indifference"/>
              </a:rPr>
              <a:t> safer, more effective care for diabetic patients during pandemics and beyond.</a:t>
            </a:r>
          </a:p>
          <a:p>
            <a:pPr algn="l">
              <a:lnSpc>
                <a:spcPts val="5099"/>
              </a:lnSpc>
            </a:pPr>
            <a:endParaRPr lang="en-US" sz="2999">
              <a:solidFill>
                <a:srgbClr val="2D3880"/>
              </a:solidFill>
              <a:latin typeface="Glacial Indifference"/>
              <a:ea typeface="Glacial Indifference"/>
              <a:cs typeface="Glacial Indifference"/>
              <a:sym typeface="Glacial Indifference"/>
            </a:endParaRPr>
          </a:p>
        </p:txBody>
      </p:sp>
      <p:sp>
        <p:nvSpPr>
          <p:cNvPr id="5" name="TextBox 5"/>
          <p:cNvSpPr txBox="1"/>
          <p:nvPr/>
        </p:nvSpPr>
        <p:spPr>
          <a:xfrm>
            <a:off x="1028700" y="895350"/>
            <a:ext cx="12955952" cy="1226820"/>
          </a:xfrm>
          <a:prstGeom prst="rect">
            <a:avLst/>
          </a:prstGeom>
        </p:spPr>
        <p:txBody>
          <a:bodyPr lIns="0" tIns="0" rIns="0" bIns="0" rtlCol="0" anchor="t">
            <a:spAutoFit/>
          </a:bodyPr>
          <a:lstStyle/>
          <a:p>
            <a:pPr marL="0" lvl="0" indent="0" algn="l">
              <a:lnSpc>
                <a:spcPts val="10080"/>
              </a:lnSpc>
              <a:spcBef>
                <a:spcPct val="0"/>
              </a:spcBef>
            </a:pPr>
            <a:r>
              <a:rPr lang="en-US" sz="6600" b="1" i="1" dirty="0">
                <a:solidFill>
                  <a:srgbClr val="2D3880"/>
                </a:solidFill>
                <a:latin typeface="Cormorant Garamond Bold Italics"/>
                <a:ea typeface="Cormorant Garamond Bold Italics"/>
                <a:cs typeface="Cormorant Garamond Bold Italics"/>
                <a:sym typeface="Cormorant Garamond Bold Italics"/>
              </a:rPr>
              <a:t>Conclusion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3066628" cy="10287000"/>
          </a:xfrm>
          <a:custGeom>
            <a:avLst/>
            <a:gdLst/>
            <a:ahLst/>
            <a:cxnLst/>
            <a:rect l="l" t="t" r="r" b="b"/>
            <a:pathLst>
              <a:path w="13066628" h="10287000">
                <a:moveTo>
                  <a:pt x="0" y="0"/>
                </a:moveTo>
                <a:lnTo>
                  <a:pt x="13066628" y="0"/>
                </a:lnTo>
                <a:lnTo>
                  <a:pt x="13066628" y="10287000"/>
                </a:lnTo>
                <a:lnTo>
                  <a:pt x="0" y="10287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1430000" y="4226968"/>
            <a:ext cx="8115300" cy="1980542"/>
          </a:xfrm>
          <a:prstGeom prst="rect">
            <a:avLst/>
          </a:prstGeom>
        </p:spPr>
        <p:txBody>
          <a:bodyPr lIns="0" tIns="0" rIns="0" bIns="0" rtlCol="0" anchor="t">
            <a:spAutoFit/>
          </a:bodyPr>
          <a:lstStyle/>
          <a:p>
            <a:pPr marL="0" lvl="0" indent="0" algn="l">
              <a:lnSpc>
                <a:spcPts val="16810"/>
              </a:lnSpc>
            </a:pPr>
            <a:r>
              <a:rPr lang="en-US" sz="10000" b="1" i="1" dirty="0">
                <a:solidFill>
                  <a:srgbClr val="2D3880"/>
                </a:solidFill>
                <a:latin typeface="Cormorant Garamond Bold Italics"/>
                <a:ea typeface="Cormorant Garamond Bold Italics"/>
                <a:cs typeface="Cormorant Garamond Bold Italics"/>
                <a:sym typeface="Cormorant Garamond Bold Italics"/>
              </a:rPr>
              <a:t>Thank You</a:t>
            </a:r>
          </a:p>
        </p:txBody>
      </p:sp>
      <p:sp>
        <p:nvSpPr>
          <p:cNvPr id="4" name="TextBox 4"/>
          <p:cNvSpPr txBox="1"/>
          <p:nvPr/>
        </p:nvSpPr>
        <p:spPr>
          <a:xfrm>
            <a:off x="9677400" y="9563100"/>
            <a:ext cx="8115300" cy="487313"/>
          </a:xfrm>
          <a:prstGeom prst="rect">
            <a:avLst/>
          </a:prstGeom>
        </p:spPr>
        <p:txBody>
          <a:bodyPr lIns="0" tIns="0" rIns="0" bIns="0" rtlCol="0" anchor="t">
            <a:spAutoFit/>
          </a:bodyPr>
          <a:lstStyle/>
          <a:p>
            <a:pPr marL="0" lvl="0" indent="0" algn="r">
              <a:lnSpc>
                <a:spcPts val="4397"/>
              </a:lnSpc>
              <a:spcBef>
                <a:spcPct val="0"/>
              </a:spcBef>
            </a:pPr>
            <a:r>
              <a:rPr lang="en-US" sz="2000" b="1" dirty="0">
                <a:solidFill>
                  <a:srgbClr val="2D3880"/>
                </a:solidFill>
                <a:latin typeface="Glacial Indifference"/>
                <a:ea typeface="Glacial Indifference"/>
                <a:cs typeface="Glacial Indifference"/>
                <a:sym typeface="Glacial Indifference"/>
              </a:rPr>
              <a:t>August, 2025</a:t>
            </a:r>
          </a:p>
        </p:txBody>
      </p:sp>
      <p:sp>
        <p:nvSpPr>
          <p:cNvPr id="5" name="Freeform 5"/>
          <p:cNvSpPr/>
          <p:nvPr/>
        </p:nvSpPr>
        <p:spPr>
          <a:xfrm>
            <a:off x="14935200" y="18562"/>
            <a:ext cx="3112371" cy="1443038"/>
          </a:xfrm>
          <a:custGeom>
            <a:avLst/>
            <a:gdLst/>
            <a:ahLst/>
            <a:cxnLst/>
            <a:rect l="l" t="t" r="r" b="b"/>
            <a:pathLst>
              <a:path w="9549624" h="2268272">
                <a:moveTo>
                  <a:pt x="0" y="0"/>
                </a:moveTo>
                <a:lnTo>
                  <a:pt x="9549624" y="0"/>
                </a:lnTo>
                <a:lnTo>
                  <a:pt x="9549624" y="2268273"/>
                </a:lnTo>
                <a:lnTo>
                  <a:pt x="0" y="2268273"/>
                </a:lnTo>
                <a:lnTo>
                  <a:pt x="0" y="0"/>
                </a:lnTo>
                <a:close/>
              </a:path>
            </a:pathLst>
          </a:custGeom>
          <a:blipFill>
            <a:blip r:embed="rId4"/>
            <a:stretch>
              <a:fillRect l="-2493" t="-63512" r="-3740" b="-51280"/>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1488</Words>
  <Application>Microsoft Office PowerPoint</Application>
  <PresentationFormat>Custom</PresentationFormat>
  <Paragraphs>137</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Cormorant Garamond Bold Italics</vt:lpstr>
      <vt:lpstr>Glacial Indifference Bold Italics</vt:lpstr>
      <vt:lpstr>Glacial Indifference Bold</vt:lpstr>
      <vt:lpstr>Arial</vt:lpstr>
      <vt:lpstr>Glacial Indifference</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IoT in Monitoring Patients with Diabetes in COVID-19</dc:title>
  <dc:creator>Mukhtar Edris</dc:creator>
  <cp:lastModifiedBy>Mohammed Ayidh Khalaf Almalki</cp:lastModifiedBy>
  <cp:revision>8</cp:revision>
  <dcterms:created xsi:type="dcterms:W3CDTF">2006-08-16T00:00:00Z</dcterms:created>
  <dcterms:modified xsi:type="dcterms:W3CDTF">2025-08-24T09:00:11Z</dcterms:modified>
  <dc:identifier>DAGwUHHQ9Ig</dc:identifier>
</cp:coreProperties>
</file>