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0"/>
  </p:notesMasterIdLst>
  <p:sldIdLst>
    <p:sldId id="480" r:id="rId5"/>
    <p:sldId id="303" r:id="rId6"/>
    <p:sldId id="313" r:id="rId7"/>
    <p:sldId id="482" r:id="rId8"/>
    <p:sldId id="34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8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59" d="100"/>
          <a:sy n="59" d="100"/>
        </p:scale>
        <p:origin x="940" y="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323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986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44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291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ing.com/ck/a?!&amp;&amp;p=60c8f36f27fbb4fcJmltdHM9MTcyMjY0MzIwMCZpZ3VpZD0yMTRlZjEyYS04NWE1LTYyYTgtMjg2ZC1lNTFmODRkOTYzMTkmaW5zaWQ9NTc3MA&amp;ptn=3&amp;ver=2&amp;hsh=3&amp;fclid=214ef12a-85a5-62a8-286d-e51f84d96319&amp;psq=organizational+communication+definition&amp;u=a1aHR0cHM6Ly93d3cuaW5kZWVkLmNvbS9jYXJlZXItYWR2aWNlL2ZpbmRpbmctYS1qb2Ivd2hhdC1pcy1vcmdhbml6YXRpb25hbC1jb21tdW5pY2F0aW9u&amp;ntb=1" TargetMode="External"/><Relationship Id="rId3" Type="http://schemas.openxmlformats.org/officeDocument/2006/relationships/image" Target="../media/image7.jpeg"/><Relationship Id="rId7" Type="http://schemas.openxmlformats.org/officeDocument/2006/relationships/hyperlink" Target="https://www.bing.com/ck/a?!&amp;&amp;p=778ba0bb3ab6ac42JmltdHM9MTcyMjY0MzIwMCZpZ3VpZD0yMTRlZjEyYS04NWE1LTYyYTgtMjg2ZC1lNTFmODRkOTYzMTkmaW5zaWQ9NTc2OQ&amp;ptn=3&amp;ver=2&amp;hsh=3&amp;fclid=214ef12a-85a5-62a8-286d-e51f84d96319&amp;psq=organizational+communication+definition&amp;u=a1aHR0cHM6Ly93d3cuaW5kZWVkLmNvbS9jYXJlZXItYWR2aWNlL2ZpbmRpbmctYS1qb2Ivd2hhdC1pcy1vcmdhbml6YXRpb25hbC1jb21tdW5pY2F0aW9u&amp;ntb=1" TargetMode="Externa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bing.com/ck/a?!&amp;&amp;p=c4f652767cc0d46bJmltdHM9MTcyMjY0MzIwMCZpZ3VpZD0yMTRlZjEyYS04NWE1LTYyYTgtMjg2ZC1lNTFmODRkOTYzMTkmaW5zaWQ9NTc2OA&amp;ptn=3&amp;ver=2&amp;hsh=3&amp;fclid=214ef12a-85a5-62a8-286d-e51f84d96319&amp;psq=organizational+communication+definition&amp;u=a1aHR0cHM6Ly93d3cuZ2Vla3RvbmlnaHQuY29tL29yZ2FuaXNhdGlvbmFsLWNvbW11bmljYXRpb24v&amp;ntb=1" TargetMode="External"/><Relationship Id="rId11" Type="http://schemas.openxmlformats.org/officeDocument/2006/relationships/hyperlink" Target="https://www.bing.com/ck/a?!&amp;&amp;p=8588185ac017d243JmltdHM9MTcyMjY0MzIwMCZpZ3VpZD0yMTRlZjEyYS04NWE1LTYyYTgtMjg2ZC1lNTFmODRkOTYzMTkmaW5zaWQ9NTc3Mw&amp;ptn=3&amp;ver=2&amp;hsh=3&amp;fclid=214ef12a-85a5-62a8-286d-e51f84d96319&amp;psq=organizational+communication+definition&amp;u=a1aHR0cHM6Ly9kaWN0aW9uYXJ5LmNhbWJyaWRnZS5vcmcvdXMvZGljdGlvbmFyeS9lbmdsaXNoL29yZ2FuaXphdGlvbmFsLWNvbW11bmljYXRpb24&amp;ntb=1" TargetMode="External"/><Relationship Id="rId5" Type="http://schemas.openxmlformats.org/officeDocument/2006/relationships/hyperlink" Target="https://www.bing.com/ck/a?!&amp;&amp;p=8ea1552b2558edc2JmltdHM9MTcyMjY0MzIwMCZpZ3VpZD0yMTRlZjEyYS04NWE1LTYyYTgtMjg2ZC1lNTFmODRkOTYzMTkmaW5zaWQ9NTc2Nw&amp;ptn=3&amp;ver=2&amp;hsh=3&amp;fclid=214ef12a-85a5-62a8-286d-e51f84d96319&amp;psq=organizational+communication+definition&amp;u=a1aHR0cHM6Ly9lbi53aWtpcGVkaWEub3JnL3dpa2kvT3JnYW5pemF0aW9uYWxfY29tbXVuaWNhdGlvbg&amp;ntb=1" TargetMode="External"/><Relationship Id="rId10" Type="http://schemas.openxmlformats.org/officeDocument/2006/relationships/hyperlink" Target="https://www.bing.com/ck/a?!&amp;&amp;p=85d7d4df2746c1e0JmltdHM9MTcyMjY0MzIwMCZpZ3VpZD0yMTRlZjEyYS04NWE1LTYyYTgtMjg2ZC1lNTFmODRkOTYzMTkmaW5zaWQ9NTc3Mg&amp;ptn=3&amp;ver=2&amp;hsh=3&amp;fclid=214ef12a-85a5-62a8-286d-e51f84d96319&amp;psq=organizational+communication+definition&amp;u=a1aHR0cHM6Ly9kaWN0aW9uYXJ5LmNhbWJyaWRnZS5vcmcvdXMvZGljdGlvbmFyeS9lbmdsaXNoL29yZ2FuaXphdGlvbmFsLWNvbW11bmljYXRpb24&amp;ntb=1" TargetMode="External"/><Relationship Id="rId4" Type="http://schemas.openxmlformats.org/officeDocument/2006/relationships/hyperlink" Target="https://www.bing.com/ck/a?!&amp;&amp;p=4acf47b0e6c62fccJmltdHM9MTcyMjY0MzIwMCZpZ3VpZD0yMTRlZjEyYS04NWE1LTYyYTgtMjg2ZC1lNTFmODRkOTYzMTkmaW5zaWQ9NTc2Ng&amp;ptn=3&amp;ver=2&amp;hsh=3&amp;fclid=214ef12a-85a5-62a8-286d-e51f84d96319&amp;psq=organizational+communication+definition&amp;u=a1aHR0cHM6Ly9lbi53aWtpcGVkaWEub3JnL3dpa2kvT3JnYW5pemF0aW9uYWxfY29tbXVuaWNhdGlvbg&amp;ntb=1" TargetMode="External"/><Relationship Id="rId9" Type="http://schemas.openxmlformats.org/officeDocument/2006/relationships/hyperlink" Target="https://www.bing.com/ck/a?!&amp;&amp;p=9a8816ae737698caJmltdHM9MTcyMjY0MzIwMCZpZ3VpZD0yMTRlZjEyYS04NWE1LTYyYTgtMjg2ZC1lNTFmODRkOTYzMTkmaW5zaWQ9NTc3MQ&amp;ptn=3&amp;ver=2&amp;hsh=3&amp;fclid=214ef12a-85a5-62a8-286d-e51f84d96319&amp;psq=organizational+communication+definition&amp;u=a1aHR0cHM6Ly93d3cuaW5kZWVkLmNvbS9jYXJlZXItYWR2aWNlL2NhcmVlci1kZXZlbG9wbWVudC9vcmdhbml6ZWQtY29tbXVuaWNhdGlvbg&amp;ntb=1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200343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08643" y="2424037"/>
            <a:ext cx="50916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Fundamentals of Organizational Communication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260183" y="4768459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Walid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El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Leithy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8F010B-A838-4C7E-A0BB-9E64CCBACC82}"/>
              </a:ext>
            </a:extLst>
          </p:cNvPr>
          <p:cNvSpPr txBox="1"/>
          <p:nvPr/>
        </p:nvSpPr>
        <p:spPr>
          <a:xfrm>
            <a:off x="933449" y="6019800"/>
            <a:ext cx="212103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Orientation Session</a:t>
            </a:r>
            <a:endParaRPr lang="ar-EG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Session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Chapters Covered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 rtl="0" fontAlgn="base">
              <a:buAutoNum type="arabicPeriod"/>
            </a:pPr>
            <a:r>
              <a:rPr lang="en-US" dirty="0"/>
              <a:t>Organizational Communication: A Competency-Based Approach</a:t>
            </a:r>
          </a:p>
          <a:p>
            <a:pPr marL="342900" indent="-342900" algn="l" rtl="0" fontAlgn="base">
              <a:buAutoNum type="arabicPeriod"/>
            </a:pPr>
            <a:r>
              <a:rPr lang="en-US" dirty="0"/>
              <a:t>Perspectives for Organizational Communication </a:t>
            </a:r>
          </a:p>
          <a:p>
            <a:pPr algn="l" rtl="0" fontAlgn="base"/>
            <a:r>
              <a:rPr lang="en-US" dirty="0"/>
              <a:t> 3. Communication Implications of Major Organizational Theories </a:t>
            </a:r>
          </a:p>
          <a:p>
            <a:pPr algn="l" rtl="0" fontAlgn="base"/>
            <a:r>
              <a:rPr lang="en-US" dirty="0"/>
              <a:t> 4. Organizational Communication: Values and Ethical Communication Behaviors  </a:t>
            </a:r>
          </a:p>
          <a:p>
            <a:pPr algn="l" rtl="0" fontAlgn="base"/>
            <a:r>
              <a:rPr lang="en-US" dirty="0"/>
              <a:t>5. Individuals in Organizations </a:t>
            </a:r>
          </a:p>
          <a:p>
            <a:pPr algn="l" rtl="0" fontAlgn="base"/>
            <a:r>
              <a:rPr lang="en-US" dirty="0"/>
              <a:t>6.Groups in Organizations </a:t>
            </a:r>
          </a:p>
          <a:p>
            <a:pPr algn="l" rtl="0" fontAlgn="base"/>
            <a:r>
              <a:rPr lang="en-US" dirty="0"/>
              <a:t> 7. Leadership and Management Communication</a:t>
            </a:r>
          </a:p>
          <a:p>
            <a:pPr algn="l" rtl="0" fontAlgn="base"/>
            <a:r>
              <a:rPr lang="en-US" dirty="0"/>
              <a:t> 8. Participating in Organizations: Developing Critical Organizational Communication Competencies </a:t>
            </a:r>
          </a:p>
          <a:p>
            <a:pPr algn="l" rtl="0" fontAlgn="base"/>
            <a:r>
              <a:rPr lang="en-US" dirty="0"/>
              <a:t> 9. Organizational Conflict: Communicating for Effectiveness </a:t>
            </a:r>
          </a:p>
          <a:p>
            <a:pPr algn="l" rtl="0" fontAlgn="base"/>
            <a:r>
              <a:rPr lang="en-US" dirty="0"/>
              <a:t> 10. Organizational Innovation, Change, and Communication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302722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348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Session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673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9999"/>
                </a:solidFill>
                <a:latin typeface="Arial" panose="020B0604020202020204" pitchFamily="34" charset="0"/>
              </a:rPr>
              <a:t>What is Organizational Communication?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4"/>
              </a:rPr>
              <a:t>Organizational communication is a </a:t>
            </a:r>
            <a:r>
              <a:rPr lang="en-US" sz="2800" b="1" i="0" strike="noStrike" dirty="0">
                <a:solidFill>
                  <a:srgbClr val="4007A2"/>
                </a:solidFill>
                <a:effectLst/>
                <a:latin typeface="-apple-system"/>
                <a:hlinkClick r:id="rId4"/>
              </a:rPr>
              <a:t>field of study and a practice that involves the exchange of verbal and nonverbal messages in the context of a formal organization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5"/>
              </a:rPr>
              <a:t>1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6"/>
              </a:rPr>
              <a:t>2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 </a:t>
            </a:r>
            <a:r>
              <a:rPr lang="en-US" sz="2800" b="0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It describes the </a:t>
            </a:r>
            <a:r>
              <a:rPr lang="en-US" sz="2800" b="1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structure and style of interaction</a:t>
            </a:r>
            <a:r>
              <a:rPr lang="en-US" sz="2800" b="0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 among individuals within an organization and with external stakeholders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8"/>
              </a:rPr>
              <a:t>3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9"/>
              </a:rPr>
              <a:t>4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 </a:t>
            </a:r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It also refers to </a:t>
            </a:r>
            <a:r>
              <a:rPr lang="en-US" sz="2800" b="1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the way an organization gives information about its aims and activities</a:t>
            </a:r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 to the public and its employees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11"/>
              </a:rPr>
              <a:t>5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  <a:endParaRPr lang="en-US" sz="2800" dirty="0"/>
          </a:p>
        </p:txBody>
      </p:sp>
      <p:sp>
        <p:nvSpPr>
          <p:cNvPr id="32" name="Rectangle 31"/>
          <p:cNvSpPr/>
          <p:nvPr/>
        </p:nvSpPr>
        <p:spPr>
          <a:xfrm>
            <a:off x="3385474" y="130507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ea typeface="Roboto Light" panose="02000000000000000000" pitchFamily="2" charset="0"/>
              </a:rPr>
              <a:t>Orientation Session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589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005D382-6C2F-436E-9CA5-055B5E3FFA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3070CB0-B68C-4992-8C2C-CAA5E0D552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4B253B1-2949-47EC-A50C-0A533C86D1AD}">
  <ds:schemaRefs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49100919-8a76-4266-be0c-7dc583902cb4"/>
    <ds:schemaRef ds:uri="http://schemas.microsoft.com/office/infopath/2007/PartnerControls"/>
    <ds:schemaRef ds:uri="http://schemas.microsoft.com/office/2006/metadata/properties"/>
    <ds:schemaRef ds:uri="d13aca44-ef33-4cf4-9980-7f0b00e6eeb9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178</Words>
  <Application>Microsoft Office PowerPoint</Application>
  <PresentationFormat>Widescreen</PresentationFormat>
  <Paragraphs>25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-apple-system</vt:lpstr>
      <vt:lpstr>Arial</vt:lpstr>
      <vt:lpstr>Calibri</vt:lpstr>
      <vt:lpstr>Calibri Light</vt:lpstr>
      <vt:lpstr>Roboto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aya borazan</cp:lastModifiedBy>
  <cp:revision>147</cp:revision>
  <dcterms:created xsi:type="dcterms:W3CDTF">2023-04-29T09:08:00Z</dcterms:created>
  <dcterms:modified xsi:type="dcterms:W3CDTF">2026-09-29T18:55:54Z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