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32.xml" ContentType="application/vnd.openxmlformats-officedocument.presentationml.slide+xml"/>
  <Override PartName="/ppt/slides/slide21.xml" ContentType="application/vnd.openxmlformats-officedocument.presentationml.slide+xml"/>
  <Override PartName="/ppt/slides/slide23.xml" ContentType="application/vnd.openxmlformats-officedocument.presentationml.slide+xml"/>
  <Override PartName="/ppt/slides/slide40.xml" ContentType="application/vnd.openxmlformats-officedocument.presentationml.slide+xml"/>
  <Override PartName="/ppt/slides/slide39.xml" ContentType="application/vnd.openxmlformats-officedocument.presentationml.slide+xml"/>
  <Override PartName="/ppt/slides/slide38.xml" ContentType="application/vnd.openxmlformats-officedocument.presentationml.slide+xml"/>
  <Override PartName="/ppt/slides/slide37.xml" ContentType="application/vnd.openxmlformats-officedocument.presentationml.slide+xml"/>
  <Override PartName="/ppt/slides/slide36.xml" ContentType="application/vnd.openxmlformats-officedocument.presentationml.slide+xml"/>
  <Override PartName="/ppt/slides/slide35.xml" ContentType="application/vnd.openxmlformats-officedocument.presentationml.slide+xml"/>
  <Override PartName="/ppt/slides/slide34.xml" ContentType="application/vnd.openxmlformats-officedocument.presentationml.slide+xml"/>
  <Override PartName="/ppt/slides/slide33.xml" ContentType="application/vnd.openxmlformats-officedocument.presentationml.slide+xml"/>
  <Override PartName="/ppt/slides/slide22.xml" ContentType="application/vnd.openxmlformats-officedocument.presentationml.slide+xml"/>
  <Override PartName="/ppt/slides/slide41.xml" ContentType="application/vnd.openxmlformats-officedocument.presentationml.slide+xml"/>
  <Override PartName="/ppt/slides/slide4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42.xml" ContentType="application/vnd.openxmlformats-officedocument.presentationml.slide+xml"/>
  <Override PartName="/ppt/slides/slide27.xml" ContentType="application/vnd.openxmlformats-officedocument.presentationml.slide+xml"/>
  <Override PartName="/ppt/slides/slide26.xml" ContentType="application/vnd.openxmlformats-officedocument.presentationml.slide+xml"/>
  <Override PartName="/ppt/slides/slide29.xml" ContentType="application/vnd.openxmlformats-officedocument.presentationml.slide+xml"/>
  <Override PartName="/ppt/slides/slide31.xml" ContentType="application/vnd.openxmlformats-officedocument.presentationml.slide+xml"/>
  <Override PartName="/ppt/slides/slide28.xml" ContentType="application/vnd.openxmlformats-officedocument.presentationml.slide+xml"/>
  <Override PartName="/ppt/slides/slide30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notesSlides/notesSlide7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slideLayouts/slideLayout1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16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3.xml" ContentType="application/vnd.openxmlformats-officedocument.presentationml.notesSlid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5"/>
  </p:notesMasterIdLst>
  <p:sldIdLst>
    <p:sldId id="303" r:id="rId2"/>
    <p:sldId id="271" r:id="rId3"/>
    <p:sldId id="313" r:id="rId4"/>
    <p:sldId id="350" r:id="rId5"/>
    <p:sldId id="453" r:id="rId6"/>
    <p:sldId id="352" r:id="rId7"/>
    <p:sldId id="468" r:id="rId8"/>
    <p:sldId id="494" r:id="rId9"/>
    <p:sldId id="495" r:id="rId10"/>
    <p:sldId id="471" r:id="rId11"/>
    <p:sldId id="469" r:id="rId12"/>
    <p:sldId id="470" r:id="rId13"/>
    <p:sldId id="351" r:id="rId14"/>
    <p:sldId id="496" r:id="rId15"/>
    <p:sldId id="497" r:id="rId16"/>
    <p:sldId id="498" r:id="rId17"/>
    <p:sldId id="499" r:id="rId18"/>
    <p:sldId id="500" r:id="rId19"/>
    <p:sldId id="501" r:id="rId20"/>
    <p:sldId id="522" r:id="rId21"/>
    <p:sldId id="502" r:id="rId22"/>
    <p:sldId id="503" r:id="rId23"/>
    <p:sldId id="505" r:id="rId24"/>
    <p:sldId id="504" r:id="rId25"/>
    <p:sldId id="523" r:id="rId26"/>
    <p:sldId id="506" r:id="rId27"/>
    <p:sldId id="507" r:id="rId28"/>
    <p:sldId id="508" r:id="rId29"/>
    <p:sldId id="509" r:id="rId30"/>
    <p:sldId id="524" r:id="rId31"/>
    <p:sldId id="510" r:id="rId32"/>
    <p:sldId id="511" r:id="rId33"/>
    <p:sldId id="512" r:id="rId34"/>
    <p:sldId id="513" r:id="rId35"/>
    <p:sldId id="514" r:id="rId36"/>
    <p:sldId id="520" r:id="rId37"/>
    <p:sldId id="519" r:id="rId38"/>
    <p:sldId id="515" r:id="rId39"/>
    <p:sldId id="516" r:id="rId40"/>
    <p:sldId id="517" r:id="rId41"/>
    <p:sldId id="518" r:id="rId42"/>
    <p:sldId id="386" r:id="rId43"/>
    <p:sldId id="521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271"/>
            <p14:sldId id="313"/>
            <p14:sldId id="350"/>
            <p14:sldId id="453"/>
            <p14:sldId id="352"/>
            <p14:sldId id="468"/>
            <p14:sldId id="494"/>
            <p14:sldId id="495"/>
            <p14:sldId id="471"/>
            <p14:sldId id="469"/>
            <p14:sldId id="470"/>
            <p14:sldId id="351"/>
            <p14:sldId id="496"/>
            <p14:sldId id="497"/>
            <p14:sldId id="498"/>
            <p14:sldId id="499"/>
            <p14:sldId id="500"/>
            <p14:sldId id="501"/>
            <p14:sldId id="522"/>
            <p14:sldId id="502"/>
            <p14:sldId id="503"/>
            <p14:sldId id="505"/>
            <p14:sldId id="504"/>
            <p14:sldId id="523"/>
            <p14:sldId id="506"/>
            <p14:sldId id="507"/>
            <p14:sldId id="508"/>
            <p14:sldId id="509"/>
            <p14:sldId id="524"/>
            <p14:sldId id="510"/>
            <p14:sldId id="511"/>
            <p14:sldId id="512"/>
            <p14:sldId id="513"/>
            <p14:sldId id="514"/>
            <p14:sldId id="520"/>
            <p14:sldId id="519"/>
            <p14:sldId id="515"/>
            <p14:sldId id="516"/>
            <p14:sldId id="517"/>
            <p14:sldId id="518"/>
            <p14:sldId id="386"/>
            <p14:sldId id="521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D24E4"/>
    <a:srgbClr val="3034D8"/>
    <a:srgbClr val="3164D7"/>
    <a:srgbClr val="3851D0"/>
    <a:srgbClr val="2E36DA"/>
    <a:srgbClr val="5868DC"/>
    <a:srgbClr val="FFFFFF"/>
    <a:srgbClr val="000000"/>
    <a:srgbClr val="669BBC"/>
    <a:srgbClr val="2D395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>
        <p:scale>
          <a:sx n="60" d="100"/>
          <a:sy n="60" d="100"/>
        </p:scale>
        <p:origin x="-996" y="-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3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50" Type="http://schemas.openxmlformats.org/officeDocument/2006/relationships/customXml" Target="../customXml/item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customXml" Target="../customXml/item2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5/23/2025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>
                <a:solidFill>
                  <a:prstClr val="black"/>
                </a:solidFill>
              </a:rPr>
              <a:pPr/>
              <a:t>42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5/23/2025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5/23/2025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=""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=""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=""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xmlns="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10584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5/23/2025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4" r:id="rId13"/>
    <p:sldLayoutId id="2147483665" r:id="rId14"/>
    <p:sldLayoutId id="2147483666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.png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.png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.png"/><Relationship Id="rId4" Type="http://schemas.openxmlformats.org/officeDocument/2006/relationships/image" Target="../media/image6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.png"/><Relationship Id="rId4" Type="http://schemas.openxmlformats.org/officeDocument/2006/relationships/image" Target="../media/image6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.png"/><Relationship Id="rId4" Type="http://schemas.openxmlformats.org/officeDocument/2006/relationships/image" Target="../media/image6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.png"/><Relationship Id="rId4" Type="http://schemas.openxmlformats.org/officeDocument/2006/relationships/image" Target="../media/image6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.png"/><Relationship Id="rId4" Type="http://schemas.openxmlformats.org/officeDocument/2006/relationships/image" Target="../media/image6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.png"/><Relationship Id="rId4" Type="http://schemas.openxmlformats.org/officeDocument/2006/relationships/image" Target="../media/image6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.png"/><Relationship Id="rId4" Type="http://schemas.openxmlformats.org/officeDocument/2006/relationships/image" Target="../media/image6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.png"/><Relationship Id="rId4" Type="http://schemas.openxmlformats.org/officeDocument/2006/relationships/image" Target="../media/image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.png"/><Relationship Id="rId4" Type="http://schemas.openxmlformats.org/officeDocument/2006/relationships/image" Target="../media/image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.png"/><Relationship Id="rId4" Type="http://schemas.openxmlformats.org/officeDocument/2006/relationships/image" Target="../media/image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hyperlink" Target="https://youtu.be/xQxXaJ09plg?si=Koz-6AVOQ4g1VOtl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0.jpeg"/><Relationship Id="rId5" Type="http://schemas.openxmlformats.org/officeDocument/2006/relationships/image" Target="../media/image3.png"/><Relationship Id="rId4" Type="http://schemas.openxmlformats.org/officeDocument/2006/relationships/image" Target="../media/image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.png"/><Relationship Id="rId4" Type="http://schemas.openxmlformats.org/officeDocument/2006/relationships/image" Target="../media/image1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.png"/><Relationship Id="rId4" Type="http://schemas.openxmlformats.org/officeDocument/2006/relationships/image" Target="../media/image1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.png"/><Relationship Id="rId4" Type="http://schemas.openxmlformats.org/officeDocument/2006/relationships/image" Target="../media/image12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hyperlink" Target="https://youtu.be/gDPxaElX2FY?si=6a-8RWmfdoAExReP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3.jpeg"/><Relationship Id="rId5" Type="http://schemas.openxmlformats.org/officeDocument/2006/relationships/image" Target="../media/image3.png"/><Relationship Id="rId4" Type="http://schemas.openxmlformats.org/officeDocument/2006/relationships/image" Target="../media/image12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.png"/><Relationship Id="rId4" Type="http://schemas.openxmlformats.org/officeDocument/2006/relationships/image" Target="../media/image14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.png"/><Relationship Id="rId4" Type="http://schemas.openxmlformats.org/officeDocument/2006/relationships/image" Target="../media/image14.JP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.png"/><Relationship Id="rId4" Type="http://schemas.openxmlformats.org/officeDocument/2006/relationships/image" Target="../media/image14.JP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jHGzIrM4UbA?si=2u90akzXxoQaAfKa" TargetMode="External"/><Relationship Id="rId3" Type="http://schemas.openxmlformats.org/officeDocument/2006/relationships/image" Target="../media/image9.png"/><Relationship Id="rId7" Type="http://schemas.openxmlformats.org/officeDocument/2006/relationships/hyperlink" Target="https://www.facebook.com/business/help/273363992030035?id=1629569087788063" TargetMode="Externa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5.jpeg"/><Relationship Id="rId5" Type="http://schemas.openxmlformats.org/officeDocument/2006/relationships/image" Target="../media/image3.png"/><Relationship Id="rId4" Type="http://schemas.openxmlformats.org/officeDocument/2006/relationships/image" Target="../media/image14.JP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.png"/><Relationship Id="rId4" Type="http://schemas.openxmlformats.org/officeDocument/2006/relationships/image" Target="../media/image7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.png"/><Relationship Id="rId4" Type="http://schemas.openxmlformats.org/officeDocument/2006/relationships/image" Target="../media/image7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.png"/><Relationship Id="rId4" Type="http://schemas.openxmlformats.org/officeDocument/2006/relationships/image" Target="../media/image17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.png"/><Relationship Id="rId4" Type="http://schemas.openxmlformats.org/officeDocument/2006/relationships/image" Target="../media/image17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.png"/><Relationship Id="rId4" Type="http://schemas.openxmlformats.org/officeDocument/2006/relationships/image" Target="../media/image17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.png"/><Relationship Id="rId4" Type="http://schemas.openxmlformats.org/officeDocument/2006/relationships/image" Target="../media/image17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.png"/><Relationship Id="rId4" Type="http://schemas.openxmlformats.org/officeDocument/2006/relationships/image" Target="../media/image17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.png"/><Relationship Id="rId4" Type="http://schemas.openxmlformats.org/officeDocument/2006/relationships/image" Target="../media/image17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.png"/><Relationship Id="rId4" Type="http://schemas.openxmlformats.org/officeDocument/2006/relationships/image" Target="../media/image17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.png"/><Relationship Id="rId4" Type="http://schemas.openxmlformats.org/officeDocument/2006/relationships/image" Target="../media/image18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1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=""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=""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071000" y="3428274"/>
            <a:ext cx="414408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r-EG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نظريات الإعلان والتسويق 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=""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7569783" y="4802552"/>
            <a:ext cx="119955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MKT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1">
            <a:extLst>
              <a:ext uri="{FF2B5EF4-FFF2-40B4-BE49-F238E27FC236}">
                <a16:creationId xmlns:lc="http://schemas.openxmlformats.org/drawingml/2006/lockedCanvas" xmlns:a16="http://schemas.microsoft.com/office/drawing/2014/main" xmlns="" id="{8C520B7F-7764-8B81-C7C7-A7440DA2CCAF}"/>
              </a:ext>
            </a:extLst>
          </p:cNvPr>
          <p:cNvSpPr txBox="1"/>
          <p:nvPr/>
        </p:nvSpPr>
        <p:spPr>
          <a:xfrm>
            <a:off x="-605160" y="6263830"/>
            <a:ext cx="33123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ar-EG" sz="2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د. معتز نبيل </a:t>
            </a:r>
            <a:endParaRPr lang="ar-EG" sz="2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2">
            <a:extLst>
              <a:ext uri="{FF2B5EF4-FFF2-40B4-BE49-F238E27FC236}">
                <a16:creationId xmlns:lc="http://schemas.openxmlformats.org/drawingml/2006/lockedCanvas" xmlns:a16="http://schemas.microsoft.com/office/drawing/2014/main" xmlns="" id="{8F2D6F91-78DB-C333-FFAC-FF52CB9F2DF3}"/>
              </a:ext>
            </a:extLst>
          </p:cNvPr>
          <p:cNvSpPr txBox="1"/>
          <p:nvPr/>
        </p:nvSpPr>
        <p:spPr>
          <a:xfrm>
            <a:off x="-1392197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ar-EG" sz="2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إعداد</a:t>
            </a:r>
            <a:endParaRPr lang="en-US" sz="2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Graphic 21">
            <a:extLst>
              <a:ext uri="{FF2B5EF4-FFF2-40B4-BE49-F238E27FC236}">
                <a16:creationId xmlns=""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743"/>
    </mc:Choice>
    <mc:Fallback xmlns="">
      <p:transition spd="slow" advTm="14743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=""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=""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096000" y="1259391"/>
            <a:ext cx="39623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0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مضامين الرسالة الإعلانية ونظريات التسويق</a:t>
            </a:r>
            <a:endParaRPr lang="ar-EG" sz="20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  <a:p>
            <a:pPr algn="ctr"/>
            <a:endParaRPr lang="en-US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=""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Graphic 21">
            <a:extLst>
              <a:ext uri="{FF2B5EF4-FFF2-40B4-BE49-F238E27FC236}">
                <a16:creationId xmlns:a16="http://schemas.microsoft.com/office/drawing/2014/main" xmlns="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35E30A49-6736-ECBA-A034-3B17B6F12642}"/>
              </a:ext>
            </a:extLst>
          </p:cNvPr>
          <p:cNvSpPr/>
          <p:nvPr/>
        </p:nvSpPr>
        <p:spPr>
          <a:xfrm>
            <a:off x="-882869" y="583447"/>
            <a:ext cx="1055060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2" b="152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954"/>
    </mc:Choice>
    <mc:Fallback xmlns="">
      <p:transition spd="slow" advTm="129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788"/>
          <a:stretch/>
        </p:blipFill>
        <p:spPr>
          <a:xfrm>
            <a:off x="-23574" y="1335074"/>
            <a:ext cx="3448051" cy="2212167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=""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=""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=""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محتويات المحاضرة 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=""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=""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=""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4527402C-3F97-690D-9C20-A459E375AEB7}"/>
              </a:ext>
            </a:extLst>
          </p:cNvPr>
          <p:cNvSpPr txBox="1"/>
          <p:nvPr/>
        </p:nvSpPr>
        <p:spPr>
          <a:xfrm>
            <a:off x="3598250" y="1799303"/>
            <a:ext cx="8417320" cy="44256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rtl="1">
              <a:lnSpc>
                <a:spcPct val="150000"/>
              </a:lnSpc>
              <a:buSzPct val="180000"/>
              <a:buFont typeface="+mj-lt"/>
              <a:buAutoNum type="arabicPeriod"/>
            </a:pPr>
            <a:r>
              <a:rPr lang="ar-EG" sz="1900" spc="50" dirty="0" smtClean="0">
                <a:latin typeface="Tajawal ExtraBold" panose="00000800000000000000" pitchFamily="2" charset="-78"/>
                <a:cs typeface="+mj-cs"/>
              </a:rPr>
              <a:t>تمهيد.</a:t>
            </a:r>
          </a:p>
          <a:p>
            <a:pPr marL="457200" indent="-457200" algn="just" rtl="1">
              <a:lnSpc>
                <a:spcPct val="150000"/>
              </a:lnSpc>
              <a:buSzPct val="180000"/>
              <a:buFont typeface="+mj-lt"/>
              <a:buAutoNum type="arabicPeriod"/>
            </a:pPr>
            <a:r>
              <a:rPr lang="ar-EG" sz="1900" spc="50" dirty="0">
                <a:latin typeface="Tajawal ExtraBold" panose="00000800000000000000" pitchFamily="2" charset="-78"/>
                <a:cs typeface="+mj-cs"/>
              </a:rPr>
              <a:t>ماهية مضامين الرسالة </a:t>
            </a:r>
            <a:r>
              <a:rPr lang="ar-EG" sz="1900" spc="50" dirty="0" smtClean="0">
                <a:latin typeface="Tajawal ExtraBold" panose="00000800000000000000" pitchFamily="2" charset="-78"/>
                <a:cs typeface="+mj-cs"/>
              </a:rPr>
              <a:t>الإعلانية.</a:t>
            </a:r>
            <a:endParaRPr lang="ar-EG" sz="1900" spc="50" dirty="0">
              <a:latin typeface="Tajawal ExtraBold" panose="00000800000000000000" pitchFamily="2" charset="-78"/>
              <a:cs typeface="+mj-cs"/>
            </a:endParaRPr>
          </a:p>
          <a:p>
            <a:pPr marL="457200" indent="-457200" algn="just" rtl="1">
              <a:lnSpc>
                <a:spcPct val="150000"/>
              </a:lnSpc>
              <a:buSzPct val="180000"/>
              <a:buFont typeface="+mj-lt"/>
              <a:buAutoNum type="arabicPeriod"/>
            </a:pPr>
            <a:r>
              <a:rPr lang="ar-EG" sz="1900" spc="50" dirty="0">
                <a:latin typeface="Tajawal ExtraBold" panose="00000800000000000000" pitchFamily="2" charset="-78"/>
                <a:cs typeface="+mj-cs"/>
              </a:rPr>
              <a:t>أهداف  مضامين الرسالة الإعلانية.</a:t>
            </a:r>
          </a:p>
          <a:p>
            <a:pPr marL="457200" indent="-457200" algn="just" rtl="1">
              <a:lnSpc>
                <a:spcPct val="150000"/>
              </a:lnSpc>
              <a:buSzPct val="180000"/>
              <a:buFont typeface="+mj-lt"/>
              <a:buAutoNum type="arabicPeriod"/>
            </a:pPr>
            <a:r>
              <a:rPr lang="ar-EG" sz="1900" spc="50" dirty="0" smtClean="0">
                <a:latin typeface="Tajawal ExtraBold" panose="00000800000000000000" pitchFamily="2" charset="-78"/>
                <a:cs typeface="+mj-cs"/>
              </a:rPr>
              <a:t>أنواع </a:t>
            </a:r>
            <a:r>
              <a:rPr lang="ar-EG" sz="1900" spc="50" dirty="0">
                <a:latin typeface="Tajawal ExtraBold" panose="00000800000000000000" pitchFamily="2" charset="-78"/>
                <a:cs typeface="+mj-cs"/>
              </a:rPr>
              <a:t>مضامين الرسالة </a:t>
            </a:r>
            <a:r>
              <a:rPr lang="ar-EG" sz="1900" spc="50" dirty="0" smtClean="0">
                <a:latin typeface="Tajawal ExtraBold" panose="00000800000000000000" pitchFamily="2" charset="-78"/>
                <a:cs typeface="+mj-cs"/>
              </a:rPr>
              <a:t>الإعلانية.</a:t>
            </a:r>
          </a:p>
          <a:p>
            <a:pPr marL="457200" indent="-457200" algn="just" rtl="1">
              <a:lnSpc>
                <a:spcPct val="150000"/>
              </a:lnSpc>
              <a:buSzPct val="180000"/>
              <a:buFont typeface="+mj-lt"/>
              <a:buAutoNum type="arabicPeriod"/>
            </a:pPr>
            <a:r>
              <a:rPr lang="ar-EG" sz="1900" spc="50" dirty="0" smtClean="0">
                <a:latin typeface="Tajawal ExtraBold" panose="00000800000000000000" pitchFamily="2" charset="-78"/>
                <a:cs typeface="+mj-cs"/>
              </a:rPr>
              <a:t>المضمون الإعلاني العقلاني.</a:t>
            </a:r>
          </a:p>
          <a:p>
            <a:pPr marL="457200" indent="-457200" algn="just" rtl="1">
              <a:lnSpc>
                <a:spcPct val="150000"/>
              </a:lnSpc>
              <a:buSzPct val="180000"/>
              <a:buFont typeface="+mj-lt"/>
              <a:buAutoNum type="arabicPeriod"/>
            </a:pPr>
            <a:r>
              <a:rPr lang="ar-EG" sz="1900" spc="50" dirty="0">
                <a:latin typeface="Tajawal ExtraBold" panose="00000800000000000000" pitchFamily="2" charset="-78"/>
                <a:cs typeface="+mj-cs"/>
              </a:rPr>
              <a:t>المضمون </a:t>
            </a:r>
            <a:r>
              <a:rPr lang="ar-EG" sz="1900" spc="50" dirty="0" smtClean="0">
                <a:latin typeface="Tajawal ExtraBold" panose="00000800000000000000" pitchFamily="2" charset="-78"/>
                <a:cs typeface="+mj-cs"/>
              </a:rPr>
              <a:t>الإعلاني العاطفي.</a:t>
            </a:r>
          </a:p>
          <a:p>
            <a:pPr marL="457200" indent="-457200" algn="just" rtl="1">
              <a:lnSpc>
                <a:spcPct val="150000"/>
              </a:lnSpc>
              <a:buSzPct val="180000"/>
              <a:buFont typeface="+mj-lt"/>
              <a:buAutoNum type="arabicPeriod"/>
            </a:pPr>
            <a:r>
              <a:rPr lang="ar-EG" sz="1900" spc="50" dirty="0" smtClean="0">
                <a:latin typeface="Tajawal ExtraBold" panose="00000800000000000000" pitchFamily="2" charset="-78"/>
                <a:cs typeface="+mj-cs"/>
              </a:rPr>
              <a:t>المضمون الإعلاني المزدوج.</a:t>
            </a:r>
          </a:p>
          <a:p>
            <a:pPr marL="457200" indent="-457200" algn="just" rtl="1">
              <a:lnSpc>
                <a:spcPct val="150000"/>
              </a:lnSpc>
              <a:buSzPct val="180000"/>
              <a:buFont typeface="+mj-lt"/>
              <a:buAutoNum type="arabicPeriod"/>
            </a:pPr>
            <a:r>
              <a:rPr lang="ar-EG" sz="1900" spc="50" dirty="0" smtClean="0">
                <a:latin typeface="Tajawal ExtraBold" panose="00000800000000000000" pitchFamily="2" charset="-78"/>
                <a:cs typeface="+mj-cs"/>
              </a:rPr>
              <a:t>نظريات التسويق.</a:t>
            </a:r>
          </a:p>
          <a:p>
            <a:pPr marL="457200" indent="-457200" algn="just" rtl="1">
              <a:lnSpc>
                <a:spcPct val="150000"/>
              </a:lnSpc>
              <a:buSzPct val="180000"/>
              <a:buFont typeface="+mj-lt"/>
              <a:buAutoNum type="arabicPeriod"/>
            </a:pPr>
            <a:r>
              <a:rPr lang="ar-EG" sz="1900" spc="50" dirty="0" smtClean="0">
                <a:latin typeface="Tajawal ExtraBold" panose="00000800000000000000" pitchFamily="2" charset="-78"/>
                <a:cs typeface="+mj-cs"/>
              </a:rPr>
              <a:t>تحليل </a:t>
            </a:r>
            <a:r>
              <a:rPr lang="en-US" sz="1900" spc="50" dirty="0" smtClean="0">
                <a:latin typeface="Times New Roman" pitchFamily="18" charset="0"/>
                <a:cs typeface="Times New Roman" pitchFamily="18" charset="0"/>
              </a:rPr>
              <a:t>S.W.O.T</a:t>
            </a:r>
            <a:endParaRPr lang="ar-EG" sz="1900" spc="50" dirty="0">
              <a:latin typeface="Tajawal ExtraBold" panose="00000800000000000000" pitchFamily="2" charset="-78"/>
              <a:cs typeface="+mj-cs"/>
            </a:endParaRPr>
          </a:p>
          <a:p>
            <a:pPr marL="457200" indent="-457200" algn="just" rtl="1">
              <a:lnSpc>
                <a:spcPct val="150000"/>
              </a:lnSpc>
              <a:buSzPct val="180000"/>
              <a:buFont typeface="+mj-lt"/>
              <a:buAutoNum type="arabicPeriod"/>
            </a:pPr>
            <a:r>
              <a:rPr lang="ar-EG" sz="1900" spc="50" dirty="0" smtClean="0">
                <a:latin typeface="Tajawal ExtraBold" panose="00000800000000000000" pitchFamily="2" charset="-78"/>
                <a:cs typeface="+mj-cs"/>
              </a:rPr>
              <a:t>الخاتمة.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xmlns="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8047"/>
    </mc:Choice>
    <mc:Fallback xmlns="">
      <p:transition spd="slow" advTm="58047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788"/>
          <a:stretch/>
        </p:blipFill>
        <p:spPr>
          <a:xfrm>
            <a:off x="-23574" y="1335074"/>
            <a:ext cx="3448051" cy="2212167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=""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=""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=""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22633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تمهيد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000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spc="50" dirty="0" smtClean="0">
                <a:latin typeface="Tajawal ExtraBold" panose="00000800000000000000" pitchFamily="2" charset="-78"/>
                <a:cs typeface="+mj-cs"/>
              </a:rPr>
              <a:t>تتنوع مضامين </a:t>
            </a:r>
            <a:r>
              <a:rPr lang="ar-EG" sz="2100" spc="50" dirty="0">
                <a:latin typeface="Tajawal ExtraBold" panose="00000800000000000000" pitchFamily="2" charset="-78"/>
                <a:cs typeface="+mj-cs"/>
              </a:rPr>
              <a:t>الرسائل الإعلانية بين العقلانية والعاطفية حسب الشركة والمنتج والجمهور المستهدف. </a:t>
            </a:r>
            <a:r>
              <a:rPr lang="ar-EG" sz="2100" spc="50" dirty="0" smtClean="0">
                <a:latin typeface="Tajawal ExtraBold" panose="00000800000000000000" pitchFamily="2" charset="-78"/>
                <a:cs typeface="+mj-cs"/>
              </a:rPr>
              <a:t>فمن الممكن أن يتطلب نوعية المنتج استخدام المضمون العقلاني ومن الممكن العاطفي حتى أن لزم الأمر أن بعض </a:t>
            </a:r>
            <a:r>
              <a:rPr lang="ar-EG" sz="2100" spc="50" dirty="0">
                <a:latin typeface="Tajawal ExtraBold" panose="00000800000000000000" pitchFamily="2" charset="-78"/>
                <a:cs typeface="+mj-cs"/>
              </a:rPr>
              <a:t>الشركات قد تستخدم مزيجاً من الاثنين للتواصل بشكل فعال مع جمهورها ولتلبية احتياجاته ورغباته بشكل ملائم</a:t>
            </a:r>
            <a:r>
              <a:rPr lang="ar-EG" sz="2100" spc="50" dirty="0" smtClean="0">
                <a:latin typeface="Tajawal ExtraBold" panose="00000800000000000000" pitchFamily="2" charset="-78"/>
                <a:cs typeface="+mj-cs"/>
              </a:rPr>
              <a:t>.</a:t>
            </a:r>
          </a:p>
          <a:p>
            <a:pPr marL="342900" lvl="0" indent="-3429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spc="50" dirty="0" smtClean="0">
                <a:latin typeface="Tajawal ExtraBold" panose="00000800000000000000" pitchFamily="2" charset="-78"/>
                <a:cs typeface="+mj-cs"/>
              </a:rPr>
              <a:t>لذلك يعد مضمون الرسالة الإعلانية أداة فعالة لصانعي الإعلان بهدف جذب الانتباه واثارة الاهتمام، حتى تصل إلى مرحلة الإقناع بالمنتج المعلن عنه. </a:t>
            </a:r>
            <a:endParaRPr lang="en-US" sz="2100" spc="50" dirty="0">
              <a:latin typeface="Tajawal ExtraBold" panose="00000800000000000000" pitchFamily="2" charset="-78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=""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=""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=""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xmlns="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3197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840"/>
    </mc:Choice>
    <mc:Fallback xmlns="">
      <p:transition spd="slow" advTm="20084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95"/>
          <a:stretch/>
        </p:blipFill>
        <p:spPr>
          <a:xfrm>
            <a:off x="0" y="1349182"/>
            <a:ext cx="3385474" cy="1872925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=""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=""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=""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22633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تمهيد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000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" rtl="1">
              <a:lnSpc>
                <a:spcPct val="150000"/>
              </a:lnSpc>
              <a:buFont typeface="Arial" pitchFamily="34" charset="0"/>
              <a:buChar char="•"/>
            </a:pPr>
            <a:r>
              <a:rPr lang="ar-EG" sz="2100" spc="50" dirty="0" smtClean="0">
                <a:latin typeface="Tajawal ExtraBold" panose="00000800000000000000" pitchFamily="2" charset="-78"/>
                <a:cs typeface="+mj-cs"/>
              </a:rPr>
              <a:t>يُعد الهدف الأساسى لنظريات التسويق هو </a:t>
            </a:r>
            <a:r>
              <a:rPr lang="ar-EG" sz="2100" spc="50" dirty="0">
                <a:latin typeface="Tajawal ExtraBold" panose="00000800000000000000" pitchFamily="2" charset="-78"/>
                <a:cs typeface="+mj-cs"/>
              </a:rPr>
              <a:t>فهم وتوجيه جهود المسوقين لتحقيق </a:t>
            </a:r>
            <a:r>
              <a:rPr lang="ar-EG" sz="2100" spc="50" dirty="0" smtClean="0">
                <a:latin typeface="Tajawal ExtraBold" panose="00000800000000000000" pitchFamily="2" charset="-78"/>
                <a:cs typeface="+mj-cs"/>
              </a:rPr>
              <a:t>أهدافهم، حيث يُعد حجر الأساس في الخطة التسويقية التي سوف تسير عليها المنشأه في التسويق والترويج لخدماتها، ومن أمثلة هذه النظريات هو تحليل</a:t>
            </a:r>
            <a:r>
              <a:rPr lang="en-US" sz="2100" spc="50" dirty="0" smtClean="0">
                <a:latin typeface="Tajawal ExtraBold" panose="00000800000000000000" pitchFamily="2" charset="-78"/>
                <a:cs typeface="+mj-cs"/>
              </a:rPr>
              <a:t> </a:t>
            </a:r>
            <a:r>
              <a:rPr lang="ar-EG" sz="2100" spc="50" dirty="0" smtClean="0">
                <a:latin typeface="Tajawal ExtraBold" panose="00000800000000000000" pitchFamily="2" charset="-78"/>
                <a:cs typeface="+mj-cs"/>
              </a:rPr>
              <a:t> </a:t>
            </a:r>
            <a:r>
              <a:rPr lang="en-US" sz="2100" spc="50" dirty="0" smtClean="0">
                <a:latin typeface="Times New Roman" pitchFamily="18" charset="0"/>
                <a:cs typeface="Times New Roman" pitchFamily="18" charset="0"/>
              </a:rPr>
              <a:t>S.W.O.T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lvl="0" indent="-342900" algn="just" rtl="1">
              <a:lnSpc>
                <a:spcPct val="150000"/>
              </a:lnSpc>
              <a:buFont typeface="Arial" pitchFamily="34" charset="0"/>
              <a:buChar char="•"/>
            </a:pP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لذلك عند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إجراء تحليل </a:t>
            </a:r>
            <a:r>
              <a:rPr lang="en-US" sz="2100" spc="50" dirty="0" smtClean="0">
                <a:latin typeface="Times New Roman" pitchFamily="18" charset="0"/>
                <a:cs typeface="Times New Roman" pitchFamily="18" charset="0"/>
              </a:rPr>
              <a:t>S.W.O.T</a:t>
            </a:r>
            <a:r>
              <a:rPr lang="en-US" sz="2100" spc="50" dirty="0">
                <a:latin typeface="Times New Roman" pitchFamily="18" charset="0"/>
                <a:cs typeface="Times New Roman" pitchFamily="18" charset="0"/>
              </a:rPr>
              <a:t>،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يساعد هذا الإطار الاستراتيجي على تحديد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نقاط القوة ونقاط الضعف للشركة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ومنحها فرصة للاستفادة من الفرص ومواجهة التهديدات بطريقة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فعالة لها داخل السوق المراد تسويق المنتج بها.</a:t>
            </a:r>
            <a:endParaRPr lang="en-US" sz="2100" spc="5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=""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=""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=""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xmlns="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0209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4065"/>
    </mc:Choice>
    <mc:Fallback xmlns="">
      <p:transition spd="slow" advTm="104065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=""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=""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21" b="10807"/>
          <a:stretch/>
        </p:blipFill>
        <p:spPr>
          <a:xfrm>
            <a:off x="1127760" y="1117695"/>
            <a:ext cx="9931780" cy="4616356"/>
          </a:xfrm>
        </p:spPr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=""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122194" y="1231662"/>
            <a:ext cx="289534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 rtl="1"/>
            <a:r>
              <a:rPr lang="ar-EG" sz="2000" b="1" dirty="0" smtClean="0">
                <a:solidFill>
                  <a:srgbClr val="00B0F0"/>
                </a:solidFill>
                <a:cs typeface="Times New Roman"/>
              </a:rPr>
              <a:t>ماهية مضامين الرسالة الإعلانية </a:t>
            </a:r>
            <a:endParaRPr lang="en-US" sz="2000" b="1" dirty="0">
              <a:solidFill>
                <a:srgbClr val="00B0F0"/>
              </a:solidFill>
              <a:cs typeface="Times New Roman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  <a:p>
            <a:pPr algn="ctr"/>
            <a:endParaRPr lang="en-US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=""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xmlns="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35E30A49-6736-ECBA-A034-3B17B6F12642}"/>
              </a:ext>
            </a:extLst>
          </p:cNvPr>
          <p:cNvSpPr/>
          <p:nvPr/>
        </p:nvSpPr>
        <p:spPr>
          <a:xfrm>
            <a:off x="-882869" y="583447"/>
            <a:ext cx="1055060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7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70"/>
    </mc:Choice>
    <mc:Fallback xmlns="">
      <p:transition spd="slow" advTm="113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788"/>
          <a:stretch/>
        </p:blipFill>
        <p:spPr>
          <a:xfrm>
            <a:off x="-23574" y="1335074"/>
            <a:ext cx="3448051" cy="2212167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=""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=""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25391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" rtl="1">
              <a:lnSpc>
                <a:spcPct val="150000"/>
              </a:lnSpc>
              <a:buFont typeface="Arial" pitchFamily="34" charset="0"/>
              <a:buChar char="•"/>
            </a:pPr>
            <a:r>
              <a:rPr lang="ar-EG" sz="2200" b="1" u="sng" spc="50" dirty="0" smtClean="0">
                <a:latin typeface="Times New Roman" pitchFamily="18" charset="0"/>
                <a:cs typeface="Times New Roman" pitchFamily="18" charset="0"/>
              </a:rPr>
              <a:t>تعريف مضمون الرسالة الإعلامية:</a:t>
            </a:r>
          </a:p>
          <a:p>
            <a:pPr marL="342900" lvl="0" indent="-3429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تُعد مضامين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الرسالة الإعلانية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هى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الأفكار والمعلومات الرئيسية التي يتم توجيها للجمهور المستهدف من خلال الإعلان.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حيث تهدف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مضامين الرسالة الإعلانية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إلى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إيصال رسالة معينة بشكل واضح وجذاب للجمهور، وتشجيعهم على اتخاذ إجراء معين، مثل شراء منتج، الاشتراك في خدمة، زيارة موقع الويب، أو غيرها من الأهداف التسويقية.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=""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=""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=""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4577137" y="1349739"/>
            <a:ext cx="289534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 rtl="1"/>
            <a:r>
              <a:rPr lang="ar-EG" sz="2000" b="1" dirty="0" smtClean="0">
                <a:solidFill>
                  <a:srgbClr val="00B0F0"/>
                </a:solidFill>
                <a:cs typeface="Times New Roman"/>
              </a:rPr>
              <a:t>ماهية مضامين الرسالة الإعلانية </a:t>
            </a:r>
            <a:endParaRPr lang="en-US" sz="2000" b="1" dirty="0">
              <a:solidFill>
                <a:srgbClr val="00B0F0"/>
              </a:solidFill>
              <a:cs typeface="Times New Roman"/>
            </a:endParaRP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xmlns="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2680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858"/>
    </mc:Choice>
    <mc:Fallback xmlns="">
      <p:transition spd="slow" advTm="73858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788"/>
          <a:stretch/>
        </p:blipFill>
        <p:spPr>
          <a:xfrm>
            <a:off x="-23574" y="1335074"/>
            <a:ext cx="3448051" cy="2212167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=""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=""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369387"/>
            <a:ext cx="8417320" cy="34855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كما يجب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أن تكون مضامين الرسالة الإعلانية قصيرة ومباشرة، وتركز على الفوائد والقيمة المضافة التي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سيحصل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عليها الجمهور من المنتج أو الخدمة المعلن عنها.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حيث ينبغي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أن تكون الرسالة واضحة وسهلة الفهم، وتلبي احتياجات الجمهور المستهدف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lvl="0" indent="-3429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علاوة على ذلك، يجب أن تكون الرسالة الإعلانية ذات طابع جذاب وإبداعي يستخدم العناصر المرئية واللغوية بشكل فعال، مثل الصور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وشعارات الحملة والشعارات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الموسيقية والعبارات القوية.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كما يجب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أن تحاول الرسالة الإعلانية أن تثير الاهتمام والفضول للجمهور وتدفعه إلى اتخاذ الإجراء المطلوب.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=""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=""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=""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4577137" y="1349739"/>
            <a:ext cx="289534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 rtl="1"/>
            <a:r>
              <a:rPr lang="ar-EG" sz="2000" b="1" dirty="0" smtClean="0">
                <a:solidFill>
                  <a:srgbClr val="00B0F0"/>
                </a:solidFill>
                <a:cs typeface="Times New Roman"/>
              </a:rPr>
              <a:t>ماهية مضامين الرسالة الإعلانية </a:t>
            </a:r>
            <a:endParaRPr lang="en-US" sz="2000" b="1" dirty="0">
              <a:solidFill>
                <a:srgbClr val="00B0F0"/>
              </a:solidFill>
              <a:cs typeface="Times New Roman"/>
            </a:endParaRP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xmlns="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126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8792"/>
    </mc:Choice>
    <mc:Fallback xmlns="">
      <p:transition spd="slow" advTm="178792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788"/>
          <a:stretch/>
        </p:blipFill>
        <p:spPr>
          <a:xfrm>
            <a:off x="-23574" y="1335074"/>
            <a:ext cx="3448051" cy="2212167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=""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=""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4855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لذلك تُعد مضامين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الرسالة الإعلانية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مصدر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المعلومات الرئيسية عن المنتج أو الخدمة (مثل المميزات والمواصفات والأسعار)، والفوائد والمزايا التي ستحصل عليها الجمهور، ورسالة محفزة للعمل (مثل "احجز الآن" أو "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اشترى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الآن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")،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وأيضًا وسائل الاتصال أو وسائل الشراء المتاحة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lvl="0" indent="-4572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لذلك تهدف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مضامين الرسالة الإعلانية إلى إقناع الجمهور بشراء المنتج أو الخدمة المعلنة، وتحفيزهم على اتخاذ إجراء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فوري؛ فمن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خلال تحقيق هذا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الهدف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يتم بناء الوعي والاهتمام بالعلامة التجارية، وتعزيز المبيعات، وزيادة نسبة العملاء والمشترين.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=""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=""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=""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4577137" y="1349739"/>
            <a:ext cx="289534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 rtl="1"/>
            <a:r>
              <a:rPr lang="ar-EG" sz="2000" b="1" dirty="0" smtClean="0">
                <a:solidFill>
                  <a:srgbClr val="00B0F0"/>
                </a:solidFill>
                <a:cs typeface="Times New Roman"/>
              </a:rPr>
              <a:t>ماهية مضامين الرسالة الإعلانية </a:t>
            </a:r>
            <a:endParaRPr lang="en-US" sz="2000" b="1" dirty="0">
              <a:solidFill>
                <a:srgbClr val="00B0F0"/>
              </a:solidFill>
              <a:cs typeface="Times New Roman"/>
            </a:endParaRP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xmlns="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6771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4599"/>
    </mc:Choice>
    <mc:Fallback xmlns="">
      <p:transition spd="slow" advTm="154599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=""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=""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807"/>
          <a:stretch/>
        </p:blipFill>
        <p:spPr>
          <a:xfrm>
            <a:off x="1127760" y="1123950"/>
            <a:ext cx="9931780" cy="4610100"/>
          </a:xfrm>
        </p:spPr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  <a:p>
            <a:pPr algn="ctr"/>
            <a:endParaRPr lang="en-US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=""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037492" y="1117694"/>
            <a:ext cx="301236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 rtl="1"/>
            <a:r>
              <a:rPr lang="ar-EG" sz="2000" b="1" dirty="0" smtClean="0">
                <a:solidFill>
                  <a:srgbClr val="00B0F0"/>
                </a:solidFill>
                <a:cs typeface="Times New Roman"/>
              </a:rPr>
              <a:t>أهداف  مضامين الرسالة الإعلانية </a:t>
            </a:r>
            <a:endParaRPr lang="en-US" sz="2000" b="1" dirty="0">
              <a:solidFill>
                <a:srgbClr val="00B0F0"/>
              </a:solidFill>
              <a:cs typeface="Times New Roman"/>
            </a:endParaRPr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xmlns="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35E30A49-6736-ECBA-A034-3B17B6F12642}"/>
              </a:ext>
            </a:extLst>
          </p:cNvPr>
          <p:cNvSpPr/>
          <p:nvPr/>
        </p:nvSpPr>
        <p:spPr>
          <a:xfrm>
            <a:off x="-882869" y="583447"/>
            <a:ext cx="1055060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7780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57"/>
    </mc:Choice>
    <mc:Fallback xmlns="">
      <p:transition spd="slow" advTm="125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788"/>
          <a:stretch/>
        </p:blipFill>
        <p:spPr>
          <a:xfrm>
            <a:off x="-23574" y="1335074"/>
            <a:ext cx="3448051" cy="2212167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=""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=""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2516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b="1" u="sng" dirty="0" smtClean="0">
                <a:latin typeface="Times New Roman" pitchFamily="18" charset="0"/>
                <a:cs typeface="Times New Roman" pitchFamily="18" charset="0"/>
              </a:rPr>
              <a:t>أهداف </a:t>
            </a:r>
            <a:r>
              <a:rPr lang="ar-EG" sz="2100" b="1" u="sng" dirty="0">
                <a:latin typeface="Times New Roman" pitchFamily="18" charset="0"/>
                <a:cs typeface="Times New Roman" pitchFamily="18" charset="0"/>
              </a:rPr>
              <a:t>استخدام مضامين الرسالة الإعلانية </a:t>
            </a:r>
            <a:r>
              <a:rPr lang="ar-EG" sz="2100" b="1" u="sng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1608138" lvl="0" indent="-457200" algn="just" rtl="1">
              <a:lnSpc>
                <a:spcPct val="150000"/>
              </a:lnSpc>
              <a:buFont typeface="+mj-lt"/>
              <a:buAutoNum type="arabicPeriod"/>
            </a:pPr>
            <a:r>
              <a:rPr lang="ar-EG" sz="2100" b="1" u="sng" dirty="0" smtClean="0">
                <a:latin typeface="Times New Roman" pitchFamily="18" charset="0"/>
                <a:cs typeface="Times New Roman" pitchFamily="18" charset="0"/>
              </a:rPr>
              <a:t>جذب </a:t>
            </a:r>
            <a:r>
              <a:rPr lang="ar-EG" sz="2100" b="1" u="sng" dirty="0">
                <a:latin typeface="Times New Roman" pitchFamily="18" charset="0"/>
                <a:cs typeface="Times New Roman" pitchFamily="18" charset="0"/>
              </a:rPr>
              <a:t>الاهتمام وتوليد </a:t>
            </a:r>
            <a:r>
              <a:rPr lang="ar-EG" sz="2100" b="1" u="sng" dirty="0" smtClean="0">
                <a:latin typeface="Times New Roman" pitchFamily="18" charset="0"/>
                <a:cs typeface="Times New Roman" pitchFamily="18" charset="0"/>
              </a:rPr>
              <a:t>الانطباع </a:t>
            </a:r>
            <a:r>
              <a:rPr lang="ar-EG" sz="2100" b="1" u="sng" dirty="0">
                <a:latin typeface="Times New Roman" pitchFamily="18" charset="0"/>
                <a:cs typeface="Times New Roman" pitchFamily="18" charset="0"/>
              </a:rPr>
              <a:t>الأول:</a:t>
            </a:r>
            <a:r>
              <a:rPr lang="ar-EG" sz="21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حيث يهدف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استخدام مضامين الرسالة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الإعلانية إلى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لفت الانتباه وتوليد انطباع قوي وإيجابي على الجمهور.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حيث يتم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استخدام العواطف والانفعالات للتأثير على تفاعل الجمهور وجعله مهتماً ومتحمساً للمنتج أو الخدمة المعلنة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ar-EG" sz="2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=""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=""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=""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4577137" y="1359490"/>
            <a:ext cx="301236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 rtl="1"/>
            <a:r>
              <a:rPr lang="ar-EG" sz="2000" b="1" dirty="0" smtClean="0">
                <a:solidFill>
                  <a:srgbClr val="00B0F0"/>
                </a:solidFill>
                <a:cs typeface="Times New Roman"/>
              </a:rPr>
              <a:t>أهداف  مضامين الرسالة الإعلانية </a:t>
            </a:r>
            <a:endParaRPr lang="en-US" sz="2000" b="1" dirty="0">
              <a:solidFill>
                <a:srgbClr val="00B0F0"/>
              </a:solidFill>
              <a:cs typeface="Times New Roman"/>
            </a:endParaRP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xmlns="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3504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9097"/>
    </mc:Choice>
    <mc:Fallback xmlns="">
      <p:transition spd="slow" advTm="189097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788"/>
          <a:stretch/>
        </p:blipFill>
        <p:spPr>
          <a:xfrm>
            <a:off x="-23574" y="1335074"/>
            <a:ext cx="3448051" cy="2212167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=""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=""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323527"/>
            <a:ext cx="841732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482725" lvl="0" indent="-457200" algn="just" rtl="1">
              <a:lnSpc>
                <a:spcPct val="150000"/>
              </a:lnSpc>
              <a:buFont typeface="+mj-lt"/>
              <a:buAutoNum type="arabicPeriod" startAt="2"/>
            </a:pPr>
            <a:r>
              <a:rPr lang="ar-EG" sz="2100" b="1" u="sng" spc="50" dirty="0" smtClean="0">
                <a:latin typeface="Times New Roman" pitchFamily="18" charset="0"/>
                <a:cs typeface="Times New Roman" pitchFamily="18" charset="0"/>
              </a:rPr>
              <a:t>بناء </a:t>
            </a:r>
            <a:r>
              <a:rPr lang="ar-EG" sz="2100" b="1" u="sng" spc="50" dirty="0">
                <a:latin typeface="Times New Roman" pitchFamily="18" charset="0"/>
                <a:cs typeface="Times New Roman" pitchFamily="18" charset="0"/>
              </a:rPr>
              <a:t>العلاقة وتعزيز الارتباط العاطفي:</a:t>
            </a:r>
            <a:r>
              <a:rPr lang="ar-EG" sz="2100" b="1" spc="5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يستخدم مضمون الرسالة العاطفية لبناء علاقة قوية بين الجمهور والعلامة التجارية.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حيث يهدف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إلى تعزيز الارتباط العاطفي وتشجيع الجمهور على التعرف على القيم والرؤية للعلامة التجارية والشعور بالتعاطف والانتماء لها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1482725" lvl="0" indent="-457200" algn="just" rtl="1">
              <a:lnSpc>
                <a:spcPct val="150000"/>
              </a:lnSpc>
              <a:buFont typeface="+mj-lt"/>
              <a:buAutoNum type="arabicPeriod" startAt="2"/>
            </a:pPr>
            <a:r>
              <a:rPr lang="ar-EG" sz="2100" b="1" u="sng" spc="50" dirty="0" smtClean="0">
                <a:latin typeface="Times New Roman" pitchFamily="18" charset="0"/>
                <a:cs typeface="Times New Roman" pitchFamily="18" charset="0"/>
              </a:rPr>
              <a:t>رفع </a:t>
            </a:r>
            <a:r>
              <a:rPr lang="ar-EG" sz="2100" b="1" u="sng" spc="50" dirty="0">
                <a:latin typeface="Times New Roman" pitchFamily="18" charset="0"/>
                <a:cs typeface="Times New Roman" pitchFamily="18" charset="0"/>
              </a:rPr>
              <a:t>مستوى الاستجابة والتأثير:</a:t>
            </a:r>
            <a:r>
              <a:rPr lang="ar-EG" sz="2100" b="1" spc="5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يهدف استخدام مضامين الرسالة العقلانية إلى توصيل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حجج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قوية ومقنعة للجمهور.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حيث يتم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استخدام الأدلة والحقائق الملموسة لإقناع الجمهور بالفوائد العقلانية للمنتج أو الخدمة وتحفيزهم على اتخاذ إجراء مرغوب فيه مثل الشراء أو التسجيل.</a:t>
            </a:r>
            <a:endParaRPr lang="ar-EG" sz="2100" spc="5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=""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=""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=""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4577137" y="1359490"/>
            <a:ext cx="301236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 rtl="1"/>
            <a:r>
              <a:rPr lang="ar-EG" sz="2000" b="1" dirty="0" smtClean="0">
                <a:solidFill>
                  <a:srgbClr val="00B0F0"/>
                </a:solidFill>
                <a:cs typeface="Times New Roman"/>
              </a:rPr>
              <a:t>أهداف  مضامين الرسالة الإعلانية </a:t>
            </a:r>
            <a:endParaRPr lang="en-US" sz="2000" b="1" dirty="0">
              <a:solidFill>
                <a:srgbClr val="00B0F0"/>
              </a:solidFill>
              <a:cs typeface="Times New Roman"/>
            </a:endParaRP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xmlns="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2738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2658"/>
    </mc:Choice>
    <mc:Fallback xmlns="">
      <p:transition spd="slow" advTm="202658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788"/>
          <a:stretch/>
        </p:blipFill>
        <p:spPr>
          <a:xfrm>
            <a:off x="-23574" y="1335074"/>
            <a:ext cx="3448051" cy="2212167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=""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=""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323527"/>
            <a:ext cx="8417320" cy="34855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 rtl="1">
              <a:lnSpc>
                <a:spcPct val="150000"/>
              </a:lnSpc>
              <a:buFont typeface="+mj-lt"/>
              <a:buAutoNum type="arabicPeriod" startAt="4"/>
            </a:pPr>
            <a:r>
              <a:rPr lang="ar-EG" sz="2100" b="1" u="sng" spc="50" dirty="0" smtClean="0">
                <a:latin typeface="Times New Roman" pitchFamily="18" charset="0"/>
                <a:cs typeface="Times New Roman" pitchFamily="18" charset="0"/>
              </a:rPr>
              <a:t>تفعيل </a:t>
            </a:r>
            <a:r>
              <a:rPr lang="ar-EG" sz="2100" b="1" u="sng" spc="50" dirty="0">
                <a:latin typeface="Times New Roman" pitchFamily="18" charset="0"/>
                <a:cs typeface="Times New Roman" pitchFamily="18" charset="0"/>
              </a:rPr>
              <a:t>الشعور بالرغبة والحاجة:</a:t>
            </a:r>
            <a:r>
              <a:rPr lang="ar-EG" sz="2100" b="1" spc="5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يهدف استخدام مضامين الرسالة العاطفية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والعقلانية إلى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إثارة الرغبة والشعور بالحاجة لدى الجمهور.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حيث يستخدم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العواطف مثل الحب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والعقل والمنطق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لخلق رغبة قوية للحصول على المنتج أو الخدمة المعلنة وتحفيز الجمهور على اتخاذ إجراء لتحقيق ذلك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lvl="0" indent="-457200" algn="just" rtl="1">
              <a:lnSpc>
                <a:spcPct val="150000"/>
              </a:lnSpc>
              <a:buFont typeface="+mj-lt"/>
              <a:buAutoNum type="arabicPeriod" startAt="4"/>
            </a:pPr>
            <a:r>
              <a:rPr lang="ar-EG" sz="2100" b="1" u="sng" spc="50" dirty="0" smtClean="0">
                <a:latin typeface="Times New Roman" pitchFamily="18" charset="0"/>
                <a:cs typeface="Times New Roman" pitchFamily="18" charset="0"/>
              </a:rPr>
              <a:t>تمييز </a:t>
            </a:r>
            <a:r>
              <a:rPr lang="ar-EG" sz="2100" b="1" u="sng" spc="50" dirty="0">
                <a:latin typeface="Times New Roman" pitchFamily="18" charset="0"/>
                <a:cs typeface="Times New Roman" pitchFamily="18" charset="0"/>
              </a:rPr>
              <a:t>العلامة التجارية:</a:t>
            </a:r>
            <a:r>
              <a:rPr lang="ar-EG" sz="2100" b="1" spc="5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يستخدم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مضمون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الرسالة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الإعلانية المزدوج لتمييز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العلامة التجارية عن منافسيها.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حيث يتم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التركيز على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العواطف والقصص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المؤثرة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والبيانات التي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تعكس قيم العلامة التجارية وتميّزها عن الآخرين في السوق.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=""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=""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=""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4577137" y="1359490"/>
            <a:ext cx="301236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 rtl="1"/>
            <a:r>
              <a:rPr lang="ar-EG" sz="2000" b="1" dirty="0" smtClean="0">
                <a:solidFill>
                  <a:srgbClr val="00B0F0"/>
                </a:solidFill>
                <a:cs typeface="Times New Roman"/>
              </a:rPr>
              <a:t>أهداف  مضامين الرسالة الإعلانية </a:t>
            </a:r>
            <a:endParaRPr lang="en-US" sz="2000" b="1" dirty="0">
              <a:solidFill>
                <a:srgbClr val="00B0F0"/>
              </a:solidFill>
              <a:cs typeface="Times New Roman"/>
            </a:endParaRP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xmlns="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1074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5993"/>
    </mc:Choice>
    <mc:Fallback xmlns="">
      <p:transition spd="slow" advTm="145993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=""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=""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48" b="10807"/>
          <a:stretch/>
        </p:blipFill>
        <p:spPr>
          <a:xfrm>
            <a:off x="1127760" y="1123949"/>
            <a:ext cx="9931780" cy="4610101"/>
          </a:xfrm>
        </p:spPr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  <a:p>
            <a:pPr algn="ctr"/>
            <a:endParaRPr lang="en-US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=""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108826" y="1117694"/>
            <a:ext cx="286969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 rtl="1"/>
            <a:r>
              <a:rPr lang="ar-EG" sz="2000" b="1" dirty="0" smtClean="0">
                <a:solidFill>
                  <a:srgbClr val="00B0F0"/>
                </a:solidFill>
                <a:cs typeface="Times New Roman"/>
              </a:rPr>
              <a:t>أنواع مضامين الرسالة الإعلانية </a:t>
            </a:r>
            <a:endParaRPr lang="en-US" sz="2000" b="1" dirty="0">
              <a:solidFill>
                <a:srgbClr val="00B0F0"/>
              </a:solidFill>
              <a:cs typeface="Times New Roman"/>
            </a:endParaRPr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xmlns="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35E30A49-6736-ECBA-A034-3B17B6F12642}"/>
              </a:ext>
            </a:extLst>
          </p:cNvPr>
          <p:cNvSpPr/>
          <p:nvPr/>
        </p:nvSpPr>
        <p:spPr>
          <a:xfrm>
            <a:off x="-882869" y="583447"/>
            <a:ext cx="1055060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2738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231"/>
    </mc:Choice>
    <mc:Fallback xmlns="">
      <p:transition spd="slow" advTm="132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788"/>
          <a:stretch/>
        </p:blipFill>
        <p:spPr>
          <a:xfrm>
            <a:off x="-23574" y="1335074"/>
            <a:ext cx="3448051" cy="2212167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=""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=""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" rtl="1">
              <a:lnSpc>
                <a:spcPct val="150000"/>
              </a:lnSpc>
              <a:buFont typeface="Arial" pitchFamily="34" charset="0"/>
              <a:buChar char="•"/>
            </a:pPr>
            <a:r>
              <a:rPr lang="ar-EG" sz="2100" b="1" u="sng" spc="50" dirty="0" smtClean="0">
                <a:latin typeface="Times New Roman" pitchFamily="18" charset="0"/>
                <a:cs typeface="Times New Roman" pitchFamily="18" charset="0"/>
              </a:rPr>
              <a:t>أنواع مضامين الرسالة الإعلانية : </a:t>
            </a:r>
          </a:p>
          <a:p>
            <a:pPr marL="3546475" lvl="0" indent="-457200" algn="just" rtl="1">
              <a:lnSpc>
                <a:spcPct val="150000"/>
              </a:lnSpc>
              <a:buFont typeface="+mj-lt"/>
              <a:buAutoNum type="arabicPeriod"/>
            </a:pPr>
            <a:r>
              <a:rPr lang="ar-EG" sz="2100" b="1" spc="50" dirty="0" smtClean="0">
                <a:latin typeface="Times New Roman" pitchFamily="18" charset="0"/>
                <a:cs typeface="Times New Roman" pitchFamily="18" charset="0"/>
              </a:rPr>
              <a:t>المضمون العقلاني.</a:t>
            </a:r>
          </a:p>
          <a:p>
            <a:pPr marL="3546475" lvl="0" indent="-457200" algn="just" rtl="1">
              <a:lnSpc>
                <a:spcPct val="150000"/>
              </a:lnSpc>
              <a:buFont typeface="+mj-lt"/>
              <a:buAutoNum type="arabicPeriod"/>
            </a:pPr>
            <a:r>
              <a:rPr lang="ar-EG" sz="2100" b="1" spc="50" dirty="0" smtClean="0">
                <a:latin typeface="Times New Roman" pitchFamily="18" charset="0"/>
                <a:cs typeface="Times New Roman" pitchFamily="18" charset="0"/>
              </a:rPr>
              <a:t>المضمون العاطفي.</a:t>
            </a:r>
          </a:p>
          <a:p>
            <a:pPr marL="3546475" lvl="0" indent="-457200" algn="just" rtl="1">
              <a:lnSpc>
                <a:spcPct val="150000"/>
              </a:lnSpc>
              <a:buFont typeface="+mj-lt"/>
              <a:buAutoNum type="arabicPeriod"/>
            </a:pPr>
            <a:r>
              <a:rPr lang="ar-EG" sz="2100" b="1" spc="50" dirty="0" smtClean="0">
                <a:latin typeface="Times New Roman" pitchFamily="18" charset="0"/>
                <a:cs typeface="Times New Roman" pitchFamily="18" charset="0"/>
              </a:rPr>
              <a:t>المضمون المزدوج.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=""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=""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=""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4577137" y="1317749"/>
            <a:ext cx="286969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 rtl="1"/>
            <a:r>
              <a:rPr lang="ar-EG" sz="2000" b="1" dirty="0" smtClean="0">
                <a:solidFill>
                  <a:srgbClr val="00B0F0"/>
                </a:solidFill>
                <a:cs typeface="Times New Roman"/>
              </a:rPr>
              <a:t>أنواع مضامين الرسالة الإعلانية </a:t>
            </a:r>
            <a:endParaRPr lang="en-US" sz="2000" b="1" dirty="0">
              <a:solidFill>
                <a:srgbClr val="00B0F0"/>
              </a:solidFill>
              <a:cs typeface="Times New Roman"/>
            </a:endParaRP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xmlns="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7545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250"/>
    </mc:Choice>
    <mc:Fallback xmlns="">
      <p:transition spd="slow" advTm="4125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=""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=""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761" y="1123949"/>
            <a:ext cx="9931780" cy="4610101"/>
          </a:xfrm>
        </p:spPr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  <a:p>
            <a:pPr algn="ctr"/>
            <a:endParaRPr lang="en-US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=""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122194" y="1117694"/>
            <a:ext cx="240963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 rtl="1"/>
            <a:r>
              <a:rPr lang="ar-EG" sz="2000" b="1" dirty="0" smtClean="0">
                <a:solidFill>
                  <a:srgbClr val="00B0F0"/>
                </a:solidFill>
                <a:cs typeface="Times New Roman"/>
              </a:rPr>
              <a:t>المضمون الإعلاني العقلاني</a:t>
            </a:r>
            <a:endParaRPr lang="en-US" sz="2000" b="1" dirty="0">
              <a:solidFill>
                <a:srgbClr val="00B0F0"/>
              </a:solidFill>
              <a:cs typeface="Times New Roman"/>
            </a:endParaRPr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xmlns="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35E30A49-6736-ECBA-A034-3B17B6F12642}"/>
              </a:ext>
            </a:extLst>
          </p:cNvPr>
          <p:cNvSpPr/>
          <p:nvPr/>
        </p:nvSpPr>
        <p:spPr>
          <a:xfrm>
            <a:off x="-882869" y="583447"/>
            <a:ext cx="1055060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0697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644"/>
    </mc:Choice>
    <mc:Fallback xmlns="">
      <p:transition spd="slow" advTm="106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49182"/>
            <a:ext cx="3385474" cy="2891742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=""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=""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323527"/>
            <a:ext cx="8417320" cy="2516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 rtl="1">
              <a:lnSpc>
                <a:spcPct val="150000"/>
              </a:lnSpc>
              <a:buFont typeface="+mj-lt"/>
              <a:buAutoNum type="arabicPeriod"/>
            </a:pPr>
            <a:r>
              <a:rPr lang="ar-EG" sz="2100" b="1" spc="50" dirty="0" smtClean="0">
                <a:latin typeface="Times New Roman" pitchFamily="18" charset="0"/>
                <a:cs typeface="Times New Roman" pitchFamily="18" charset="0"/>
              </a:rPr>
              <a:t>تعريف المضمون الإعلاني العقلاني:</a:t>
            </a:r>
          </a:p>
          <a:p>
            <a:pPr marL="342900" lvl="0" indent="-3429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يُعد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مضمون الرسالة الإعلانية العقلانية هو النوع من المضمون الذي يستهدف استخدام العقل البشري والمنطق لإقناع الجمهور بشراء منتج أو خدمة معينة.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حيث يتم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التركيز في هذا النوع من الرسالة على تقديم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أسباب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مقنعة ومعلومات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محددة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لإظهار الفوائد العقلانية للمنتج أو الخدمة.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=""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=""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=""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4577137" y="1349182"/>
            <a:ext cx="240963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 rtl="1"/>
            <a:r>
              <a:rPr lang="ar-EG" sz="2000" b="1" dirty="0" smtClean="0">
                <a:solidFill>
                  <a:srgbClr val="00B0F0"/>
                </a:solidFill>
                <a:cs typeface="Times New Roman"/>
              </a:rPr>
              <a:t>المضمون الإعلاني العقلاني</a:t>
            </a:r>
            <a:endParaRPr lang="en-US" sz="2000" b="1" dirty="0">
              <a:solidFill>
                <a:srgbClr val="00B0F0"/>
              </a:solidFill>
              <a:cs typeface="Times New Roman"/>
            </a:endParaRP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xmlns="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2273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7246"/>
    </mc:Choice>
    <mc:Fallback xmlns="">
      <p:transition spd="slow" advTm="147246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49182"/>
            <a:ext cx="3385474" cy="2891742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=""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=""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323527"/>
            <a:ext cx="841732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حيث تعتمد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مضامين الرسالة الإعلانية العقلانية على معطيات ملموسة ومنطقية مثل أداء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المنتج وقيمة تفضيل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العلامة التجارية، ومزايا التكلفة، ودراسات الحالة،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وتقييم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المستخدمين،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أو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اكتشاف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حدث تكنولوجي جديد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لذلك يستهدف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هذا النوع من الرسالة هو تشجيع الجمهور على اتخاذ قرار شراء مستند إلى المنطق وتحليل البيانات المتاحة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lvl="0" indent="-4572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كما تبرز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مضامين الرسالة الإعلانية العقلانية أيضاً المعايير العقلانية مثل الجودة والكفاءة، والمزايا العملية والملموسة التي سيحصل عليها العميل، مثل توفير المال، أو تحسين الكفاءة، أو توفير الوقت.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وتأخذ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هذه الرسالة صيغة منطقية وتعتمد على حقائق ملموسة لإقناع الجمهور بأن الاختيار المنطقي هو شراء المنتج أو الخدمة المعلنة.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=""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=""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=""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4577137" y="1349182"/>
            <a:ext cx="240963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 rtl="1"/>
            <a:r>
              <a:rPr lang="ar-EG" sz="2000" b="1" dirty="0" smtClean="0">
                <a:solidFill>
                  <a:srgbClr val="00B0F0"/>
                </a:solidFill>
                <a:cs typeface="Times New Roman"/>
              </a:rPr>
              <a:t>المضمون الإعلاني العقلاني</a:t>
            </a:r>
            <a:endParaRPr lang="en-US" sz="2000" b="1" dirty="0">
              <a:solidFill>
                <a:srgbClr val="00B0F0"/>
              </a:solidFill>
              <a:cs typeface="Times New Roman"/>
            </a:endParaRP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xmlns="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4353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1543"/>
    </mc:Choice>
    <mc:Fallback xmlns="">
      <p:transition spd="slow" advTm="171543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49182"/>
            <a:ext cx="3385474" cy="2891742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=""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=""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323527"/>
            <a:ext cx="8417320" cy="14884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لذلك تركز مضامين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الرسالة الإعلانية العقلانية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على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تقديم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أسباب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قوية ومعلومات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محددة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لدعم المزايا العقلانية للمنتج أو الخدمة المعلنة. وتهدف إلى تشجيع الجمهور على اتخاذ قرار شراء استنادًا إلى البيانات والمعايير العقلانية.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=""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=""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=""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4577137" y="1349182"/>
            <a:ext cx="240963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 rtl="1"/>
            <a:r>
              <a:rPr lang="ar-EG" sz="2000" b="1" dirty="0" smtClean="0">
                <a:solidFill>
                  <a:srgbClr val="00B0F0"/>
                </a:solidFill>
                <a:cs typeface="Times New Roman"/>
              </a:rPr>
              <a:t>المضمون الإعلاني العقلاني</a:t>
            </a:r>
            <a:endParaRPr lang="en-US" sz="2000" b="1" dirty="0">
              <a:solidFill>
                <a:srgbClr val="00B0F0"/>
              </a:solidFill>
              <a:cs typeface="Times New Roman"/>
            </a:endParaRP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xmlns="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9851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25"/>
    </mc:Choice>
    <mc:Fallback xmlns="">
      <p:transition spd="slow" advTm="50025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49182"/>
            <a:ext cx="3385474" cy="2891742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=""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=""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=""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=""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=""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4577272" y="1349182"/>
            <a:ext cx="373371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 rtl="1"/>
            <a:r>
              <a:rPr lang="ar-EG" sz="2000" b="1" dirty="0" smtClean="0">
                <a:solidFill>
                  <a:srgbClr val="00B0F0"/>
                </a:solidFill>
                <a:cs typeface="Times New Roman"/>
              </a:rPr>
              <a:t>حالة عملية عن المضمون الإعلاني العقلاني</a:t>
            </a:r>
            <a:endParaRPr lang="en-US" sz="2000" b="1" dirty="0">
              <a:solidFill>
                <a:srgbClr val="00B0F0"/>
              </a:solidFill>
              <a:cs typeface="Times New Roman"/>
            </a:endParaRP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xmlns="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60731" y="2884606"/>
            <a:ext cx="4203893" cy="2363535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218506"/>
            <a:ext cx="8417320" cy="5393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200" b="1" u="sng" spc="20" dirty="0">
                <a:latin typeface="Times New Roman" pitchFamily="18" charset="0"/>
                <a:cs typeface="Times New Roman" pitchFamily="18" charset="0"/>
              </a:rPr>
              <a:t>حالة عملية عن المضمون الإعلاني العقلاني:</a:t>
            </a:r>
            <a:endParaRPr lang="en-US" sz="2200" b="1" u="sng" spc="2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019135" y="5386169"/>
            <a:ext cx="62870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إعلان تطبيق يا مسافر</a:t>
            </a:r>
          </a:p>
          <a:p>
            <a:pPr algn="ctr" rtl="1"/>
            <a:r>
              <a:rPr lang="ar-EG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  <a:hlinkClick r:id="rId7"/>
              </a:rPr>
              <a:t>https://</a:t>
            </a:r>
            <a:r>
              <a:rPr lang="en-US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  <a:hlinkClick r:id="rId7"/>
              </a:rPr>
              <a:t>youtu.be/xQxXaJ09plg?si=Koz-6AVOQ4g1VOtl</a:t>
            </a:r>
            <a:r>
              <a:rPr lang="ar-EG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b="1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5117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375"/>
    </mc:Choice>
    <mc:Fallback xmlns="">
      <p:transition spd="slow" advTm="43375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=""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=""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994" y="1123950"/>
            <a:ext cx="10050546" cy="5056134"/>
          </a:xfrm>
        </p:spPr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  <a:p>
            <a:pPr algn="ctr"/>
            <a:endParaRPr lang="en-US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=""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128608" y="1117694"/>
            <a:ext cx="23968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 rtl="1"/>
            <a:r>
              <a:rPr lang="ar-EG" sz="2000" b="1" dirty="0" smtClean="0">
                <a:solidFill>
                  <a:srgbClr val="00B0F0"/>
                </a:solidFill>
                <a:cs typeface="Times New Roman"/>
              </a:rPr>
              <a:t>المضمون الإعلاني العاطفي</a:t>
            </a:r>
            <a:endParaRPr lang="en-US" sz="2000" b="1" dirty="0">
              <a:solidFill>
                <a:srgbClr val="00B0F0"/>
              </a:solidFill>
              <a:cs typeface="Times New Roman"/>
            </a:endParaRPr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xmlns="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35E30A49-6736-ECBA-A034-3B17B6F12642}"/>
              </a:ext>
            </a:extLst>
          </p:cNvPr>
          <p:cNvSpPr/>
          <p:nvPr/>
        </p:nvSpPr>
        <p:spPr>
          <a:xfrm>
            <a:off x="-882869" y="583447"/>
            <a:ext cx="1055060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0531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964"/>
    </mc:Choice>
    <mc:Fallback xmlns="">
      <p:transition spd="slow" advTm="219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145"/>
          <a:stretch/>
        </p:blipFill>
        <p:spPr>
          <a:xfrm>
            <a:off x="0" y="1349182"/>
            <a:ext cx="3385474" cy="2765618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=""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=""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323527"/>
            <a:ext cx="8417320" cy="2516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 rtl="1">
              <a:lnSpc>
                <a:spcPct val="150000"/>
              </a:lnSpc>
              <a:buFont typeface="+mj-lt"/>
              <a:buAutoNum type="arabicPeriod" startAt="2"/>
            </a:pPr>
            <a:r>
              <a:rPr lang="ar-EG" sz="2100" b="1" spc="50" dirty="0" smtClean="0">
                <a:latin typeface="Times New Roman" pitchFamily="18" charset="0"/>
                <a:cs typeface="Times New Roman" pitchFamily="18" charset="0"/>
              </a:rPr>
              <a:t>تعريف المضمون الإعلاني العاطفي:</a:t>
            </a:r>
          </a:p>
          <a:p>
            <a:pPr marL="342900" lvl="0" indent="-3429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يُعد مضمون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الرسالة الإعلانية العاطفية هو النوع من المضمون الذي يستهدف استخدام العاطفة والمشاعر لإقناع الجمهور بشراء منتج أو خدمة معينة.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حيث يهدف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هذا النوع من الرسالة إلى لمس القلوب وإثارة الانفعالات لدى الجمهور بهدف جذب انتباهم وربطهم عاطفيًا بالعلامة التجارية أو المنتج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ar-EG" sz="2100" spc="5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=""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=""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=""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4577137" y="1349182"/>
            <a:ext cx="240963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 rtl="1"/>
            <a:r>
              <a:rPr lang="ar-EG" sz="2000" b="1" dirty="0">
                <a:solidFill>
                  <a:srgbClr val="00B0F0"/>
                </a:solidFill>
                <a:cs typeface="Times New Roman"/>
              </a:rPr>
              <a:t>المضمون </a:t>
            </a:r>
            <a:r>
              <a:rPr lang="ar-EG" sz="2000" b="1" dirty="0" smtClean="0">
                <a:solidFill>
                  <a:srgbClr val="00B0F0"/>
                </a:solidFill>
                <a:cs typeface="Times New Roman"/>
              </a:rPr>
              <a:t>الإعلاني العاطفي</a:t>
            </a:r>
            <a:endParaRPr lang="ar-EG" sz="2000" b="1" dirty="0">
              <a:solidFill>
                <a:srgbClr val="00B0F0"/>
              </a:solidFill>
              <a:cs typeface="Times New Roman"/>
            </a:endParaRP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xmlns="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903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213"/>
    </mc:Choice>
    <mc:Fallback xmlns="">
      <p:transition spd="slow" advTm="72213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145"/>
          <a:stretch/>
        </p:blipFill>
        <p:spPr>
          <a:xfrm>
            <a:off x="0" y="1349182"/>
            <a:ext cx="3385474" cy="2765618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=""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=""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323527"/>
            <a:ext cx="841732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تستخدم مضامين الرسالة الإعلانية العاطفية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عن طريق القصص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والروايات التي تروي التجارب الشخصية للعملاء أو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توضح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الأوضاع التي يمكن أن يجدوا أنفسهم فيها، وتركز على الرغبات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والقيم العاطفية، حيث يتم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استخدام الصور والألوان والموسيقى والكلمات القوية لإثارة المشاعر وتعزيز الروح المرتبطة بالمنتج أو الخدمة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lvl="0" indent="-4572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يهدف مضمون الرسالة الإعلانية العاطفية إلى إنشاء رابط عاطفي وقوي بين الجمهور والعلامة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التجارية، حيث يسعى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لإيصال رسالة تحث الجمهور على الشعور بالسعادة، الراحة، الأمان، الثقة، الفخر، أو الحب، وذلك من خلال تجارب العملاء الناجحة أو عبر رسائل معبرة تعكس القيم والرغبات العاطفية.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=""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=""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=""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4577137" y="1349182"/>
            <a:ext cx="240963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 rtl="1"/>
            <a:r>
              <a:rPr lang="ar-EG" sz="2000" b="1" dirty="0">
                <a:solidFill>
                  <a:srgbClr val="00B0F0"/>
                </a:solidFill>
                <a:cs typeface="Times New Roman"/>
              </a:rPr>
              <a:t>المضمون </a:t>
            </a:r>
            <a:r>
              <a:rPr lang="ar-EG" sz="2000" b="1" dirty="0" smtClean="0">
                <a:solidFill>
                  <a:srgbClr val="00B0F0"/>
                </a:solidFill>
                <a:cs typeface="Times New Roman"/>
              </a:rPr>
              <a:t>الإعلاني العاطفي</a:t>
            </a:r>
            <a:endParaRPr lang="ar-EG" sz="2000" b="1" dirty="0">
              <a:solidFill>
                <a:srgbClr val="00B0F0"/>
              </a:solidFill>
              <a:cs typeface="Times New Roman"/>
            </a:endParaRP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xmlns="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4606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9612"/>
    </mc:Choice>
    <mc:Fallback xmlns="">
      <p:transition spd="slow" advTm="229612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145"/>
          <a:stretch/>
        </p:blipFill>
        <p:spPr>
          <a:xfrm>
            <a:off x="0" y="1349182"/>
            <a:ext cx="3385474" cy="2765618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=""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=""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323527"/>
            <a:ext cx="8417320" cy="2457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تعتبر مضامين الرسالة الإعلانية العاطفية فعالة في تجاوز العقلية النقدية للجمهور وتوليد استجابة إيجابية واستحسان العلامة التجارية أو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المنتج، حيث يُعد هذا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النوع من الرسائل يستهدف الأحاسيس الإنسانية ويغري الجمهور لاتخاذ إجراء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محدد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مثل الشراء، الاشتراك، أو الإقبال على العلامة التجارية بناءً على العوامل العاطفية التي يمكن أن يثيرها.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=""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=""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=""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4577137" y="1349182"/>
            <a:ext cx="240963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 rtl="1"/>
            <a:r>
              <a:rPr lang="ar-EG" sz="2000" b="1" dirty="0">
                <a:solidFill>
                  <a:srgbClr val="00B0F0"/>
                </a:solidFill>
                <a:cs typeface="Times New Roman"/>
              </a:rPr>
              <a:t>المضمون </a:t>
            </a:r>
            <a:r>
              <a:rPr lang="ar-EG" sz="2000" b="1" dirty="0" smtClean="0">
                <a:solidFill>
                  <a:srgbClr val="00B0F0"/>
                </a:solidFill>
                <a:cs typeface="Times New Roman"/>
              </a:rPr>
              <a:t>الإعلاني العاطفي</a:t>
            </a:r>
            <a:endParaRPr lang="ar-EG" sz="2000" b="1" dirty="0">
              <a:solidFill>
                <a:srgbClr val="00B0F0"/>
              </a:solidFill>
              <a:cs typeface="Times New Roman"/>
            </a:endParaRP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xmlns="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981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689"/>
    </mc:Choice>
    <mc:Fallback xmlns="">
      <p:transition spd="slow" advTm="71689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145"/>
          <a:stretch/>
        </p:blipFill>
        <p:spPr>
          <a:xfrm>
            <a:off x="0" y="1349182"/>
            <a:ext cx="3385474" cy="2765618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=""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=""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=""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=""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=""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4545605" y="1349182"/>
            <a:ext cx="37208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 rtl="1"/>
            <a:r>
              <a:rPr lang="ar-EG" sz="2000" b="1" dirty="0" smtClean="0">
                <a:solidFill>
                  <a:srgbClr val="00B0F0"/>
                </a:solidFill>
                <a:cs typeface="Times New Roman"/>
              </a:rPr>
              <a:t>حالة عملية عن المضمون الإعلاني العاطفي</a:t>
            </a:r>
            <a:endParaRPr lang="ar-EG" sz="2000" b="1" dirty="0">
              <a:solidFill>
                <a:srgbClr val="00B0F0"/>
              </a:solidFill>
              <a:cs typeface="Times New Roman"/>
            </a:endParaRP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xmlns="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60732" y="2765798"/>
            <a:ext cx="4203891" cy="2363535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099698"/>
            <a:ext cx="8417320" cy="5393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200" b="1" u="sng" spc="20" dirty="0">
                <a:latin typeface="Times New Roman" pitchFamily="18" charset="0"/>
                <a:cs typeface="Times New Roman" pitchFamily="18" charset="0"/>
              </a:rPr>
              <a:t>حالة عملية عن المضمون الإعلاني </a:t>
            </a:r>
            <a:r>
              <a:rPr lang="ar-EG" sz="2200" b="1" u="sng" spc="20" dirty="0" smtClean="0">
                <a:latin typeface="Times New Roman" pitchFamily="18" charset="0"/>
                <a:cs typeface="Times New Roman" pitchFamily="18" charset="0"/>
              </a:rPr>
              <a:t>العاطفي:</a:t>
            </a:r>
            <a:endParaRPr lang="en-US" sz="2200" b="1" u="sng" spc="2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598250" y="5338043"/>
            <a:ext cx="72011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إعلان شركة موبايلي</a:t>
            </a:r>
          </a:p>
          <a:p>
            <a:pPr algn="ctr" rtl="1"/>
            <a:r>
              <a:rPr lang="en-US" b="1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  <a:hlinkClick r:id="rId7"/>
              </a:rPr>
              <a:t>https://</a:t>
            </a:r>
            <a:r>
              <a:rPr lang="en-US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  <a:hlinkClick r:id="rId7"/>
              </a:rPr>
              <a:t>youtu.be/gDPxaElX2FY?si=6a-8RWmfdoAExReP</a:t>
            </a:r>
            <a:r>
              <a:rPr lang="ar-EG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b="1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2402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637"/>
    </mc:Choice>
    <mc:Fallback xmlns="">
      <p:transition spd="slow" advTm="59637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=""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=""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760" y="1123950"/>
            <a:ext cx="9931780" cy="4610100"/>
          </a:xfrm>
        </p:spPr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  <a:p>
            <a:pPr algn="ctr"/>
            <a:endParaRPr lang="en-US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=""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102158" y="1117694"/>
            <a:ext cx="24497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 rtl="1"/>
            <a:r>
              <a:rPr lang="ar-EG" sz="2000" b="1" dirty="0" smtClean="0">
                <a:solidFill>
                  <a:srgbClr val="00B0F0"/>
                </a:solidFill>
                <a:cs typeface="Times New Roman"/>
              </a:rPr>
              <a:t>المضمون الإعلاني المزدوج</a:t>
            </a:r>
            <a:endParaRPr lang="en-US" sz="2000" b="1" dirty="0">
              <a:solidFill>
                <a:srgbClr val="00B0F0"/>
              </a:solidFill>
              <a:cs typeface="Times New Roman"/>
            </a:endParaRPr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xmlns="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35E30A49-6736-ECBA-A034-3B17B6F12642}"/>
              </a:ext>
            </a:extLst>
          </p:cNvPr>
          <p:cNvSpPr/>
          <p:nvPr/>
        </p:nvSpPr>
        <p:spPr>
          <a:xfrm>
            <a:off x="-882869" y="583447"/>
            <a:ext cx="1055060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8536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990"/>
    </mc:Choice>
    <mc:Fallback xmlns="">
      <p:transition spd="slow" advTm="169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29617"/>
            <a:ext cx="3385474" cy="2430880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=""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=""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323527"/>
            <a:ext cx="841732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 rtl="1">
              <a:lnSpc>
                <a:spcPct val="150000"/>
              </a:lnSpc>
              <a:buFont typeface="+mj-lt"/>
              <a:buAutoNum type="arabicPeriod" startAt="3"/>
            </a:pPr>
            <a:r>
              <a:rPr lang="ar-EG" sz="2100" b="1" spc="50" dirty="0" smtClean="0">
                <a:latin typeface="Times New Roman" pitchFamily="18" charset="0"/>
                <a:cs typeface="Times New Roman" pitchFamily="18" charset="0"/>
              </a:rPr>
              <a:t>تعريف المضمون الإعلاني المزدوج:</a:t>
            </a:r>
          </a:p>
          <a:p>
            <a:pPr marL="342900" lvl="0" indent="-3429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يستهدف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مضمون الرسالة الإعلانية المزدوج للناحية العقلانية والعاطفية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حيث يستخدم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استراتيجية مزدوجة لإيصال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رسالتين،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إحداهما تستهدف العقل والمنطق والأسباب الملموسة، والأخرى تستهدف العواطف والانفعالات والرغبات العاطفية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=""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=""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=""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4577137" y="1335074"/>
            <a:ext cx="24497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 rtl="1"/>
            <a:r>
              <a:rPr lang="ar-EG" sz="2000" b="1" dirty="0" smtClean="0">
                <a:solidFill>
                  <a:srgbClr val="00B0F0"/>
                </a:solidFill>
                <a:cs typeface="Times New Roman"/>
              </a:rPr>
              <a:t>المضمون الإعلاني المزدوج</a:t>
            </a:r>
            <a:endParaRPr lang="en-US" sz="2000" b="1" dirty="0">
              <a:solidFill>
                <a:srgbClr val="00B0F0"/>
              </a:solidFill>
              <a:cs typeface="Times New Roman"/>
            </a:endParaRP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xmlns="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5206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894"/>
    </mc:Choice>
    <mc:Fallback xmlns="">
      <p:transition spd="slow" advTm="100894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29617"/>
            <a:ext cx="3385474" cy="2430880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=""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=""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323527"/>
            <a:ext cx="8417320" cy="34855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فمن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ناحية العقل، يتم توجيه رسالة تركز على الحقائق والبيانات الملموسة، مثل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مميزات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المنتج ووظائفه وفوائده العملية.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حيث يتم استخدام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البيانات الرقمية والمعطيات العلمية لتوضيح للجمهور أن هذا المنتج يستحق الشراء وأنه سيوفر لهم قيمة إضافية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lvl="0" indent="-3429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من ناحية العاطفة، يتم توجيه رسالة تركز على العواطف والمشاعر التي ستخلقها المنتج أو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الخدمة، حيث يتم استخدام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هذا النوع من الرسائل الإعلانية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عن طريق القصص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الشخصية والتجارب المؤثرة للعملاء والصور والعبارات العاطفية لإثارة مشاعر الفرح، الحب، الاعتزاز، أو الارتباط العاطفي بالمنتج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=""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=""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=""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4577137" y="1335074"/>
            <a:ext cx="24497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 rtl="1"/>
            <a:r>
              <a:rPr lang="ar-EG" sz="2000" b="1" dirty="0" smtClean="0">
                <a:solidFill>
                  <a:srgbClr val="00B0F0"/>
                </a:solidFill>
                <a:cs typeface="Times New Roman"/>
              </a:rPr>
              <a:t>المضمون الإعلاني المزدوج</a:t>
            </a:r>
            <a:endParaRPr lang="en-US" sz="2000" b="1" dirty="0">
              <a:solidFill>
                <a:srgbClr val="00B0F0"/>
              </a:solidFill>
              <a:cs typeface="Times New Roman"/>
            </a:endParaRP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xmlns="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592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4130"/>
    </mc:Choice>
    <mc:Fallback xmlns="">
      <p:transition spd="slow" advTm="144130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29617"/>
            <a:ext cx="3385474" cy="2430880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=""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=""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323527"/>
            <a:ext cx="8417320" cy="2457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ولذلك يتم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استخدام مضمون الرسالة الإعلانية المزدوج للناحية العقلانية والعاطفية لإنشاء توازن بين الأسباب الملموسة والمبررات العاطفية، حيث يتم استهداف العملاء من جميع جوانبهم النفسية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والعقلية، حيث يهدف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هذا النوع من الرسالة إلى إيجاد تواصل قوي وعميق مع الجمهور وحثهم على الاستجابة واتخاذ إجراء مرغوب فيه، بناءً على المعلومات العقلانية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والعاطفية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المرتبطة بالمنتج أو الخدمة.</a:t>
            </a:r>
            <a:endParaRPr lang="ar-EG" sz="2100" spc="5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=""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=""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=""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4577137" y="1335074"/>
            <a:ext cx="24497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 rtl="1"/>
            <a:r>
              <a:rPr lang="ar-EG" sz="2000" b="1" dirty="0" smtClean="0">
                <a:solidFill>
                  <a:srgbClr val="00B0F0"/>
                </a:solidFill>
                <a:cs typeface="Times New Roman"/>
              </a:rPr>
              <a:t>المضمون الإعلاني المزدوج</a:t>
            </a:r>
            <a:endParaRPr lang="en-US" sz="2000" b="1" dirty="0">
              <a:solidFill>
                <a:srgbClr val="00B0F0"/>
              </a:solidFill>
              <a:cs typeface="Times New Roman"/>
            </a:endParaRP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xmlns="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0000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900"/>
    </mc:Choice>
    <mc:Fallback xmlns="">
      <p:transition spd="slow" advTm="7390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29617"/>
            <a:ext cx="3385474" cy="2430880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=""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=""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=""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=""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=""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4579677" y="1335074"/>
            <a:ext cx="376898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 rtl="1"/>
            <a:r>
              <a:rPr lang="ar-EG" sz="2000" b="1" dirty="0" smtClean="0">
                <a:solidFill>
                  <a:srgbClr val="00B0F0"/>
                </a:solidFill>
                <a:cs typeface="Times New Roman"/>
              </a:rPr>
              <a:t>حالة عملية عن المضمون الإعلاني المزدوج</a:t>
            </a:r>
            <a:endParaRPr lang="en-US" sz="2000" b="1" dirty="0">
              <a:solidFill>
                <a:srgbClr val="00B0F0"/>
              </a:solidFill>
              <a:cs typeface="Times New Roman"/>
            </a:endParaRP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xmlns="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193065" y="2765798"/>
            <a:ext cx="3939225" cy="2363535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099698"/>
            <a:ext cx="8417320" cy="5393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200" b="1" u="sng" spc="20" dirty="0">
                <a:latin typeface="Times New Roman" pitchFamily="18" charset="0"/>
                <a:cs typeface="Times New Roman" pitchFamily="18" charset="0"/>
              </a:rPr>
              <a:t>حالة عملية عن المضمون الإعلاني </a:t>
            </a:r>
            <a:r>
              <a:rPr lang="ar-EG" sz="2200" b="1" u="sng" spc="20" dirty="0" smtClean="0">
                <a:latin typeface="Times New Roman" pitchFamily="18" charset="0"/>
                <a:cs typeface="Times New Roman" pitchFamily="18" charset="0"/>
              </a:rPr>
              <a:t>المزدوج:</a:t>
            </a:r>
            <a:endParaRPr lang="en-US" sz="2200" b="1" u="sng" spc="2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160847" y="5259213"/>
            <a:ext cx="6003657" cy="661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b="1" dirty="0" smtClean="0">
                <a:latin typeface="Simplified Arabic" pitchFamily="18" charset="-78"/>
                <a:cs typeface="Simplified Arabic" pitchFamily="18" charset="-78"/>
                <a:hlinkClick r:id="rId7"/>
              </a:rPr>
              <a:t>إعلان </a:t>
            </a:r>
            <a:r>
              <a:rPr lang="en-US" b="1" dirty="0">
                <a:latin typeface="Simplified Arabic" pitchFamily="18" charset="-78"/>
                <a:cs typeface="Simplified Arabic" pitchFamily="18" charset="-78"/>
                <a:hlinkClick r:id="rId7"/>
              </a:rPr>
              <a:t>Orange GO</a:t>
            </a:r>
            <a:r>
              <a:rPr lang="ar-EG" b="1" dirty="0" smtClean="0">
                <a:latin typeface="Simplified Arabic" pitchFamily="18" charset="-78"/>
                <a:cs typeface="Simplified Arabic" pitchFamily="18" charset="-78"/>
                <a:hlinkClick r:id="rId7"/>
              </a:rPr>
              <a:t> </a:t>
            </a:r>
            <a:endParaRPr lang="ar-EG" b="1" dirty="0">
              <a:latin typeface="Simplified Arabic" pitchFamily="18" charset="-78"/>
              <a:cs typeface="Simplified Arabic" pitchFamily="18" charset="-78"/>
              <a:hlinkClick r:id="rId7"/>
            </a:endParaRPr>
          </a:p>
          <a:p>
            <a:pPr algn="ctr" rtl="1"/>
            <a:r>
              <a:rPr lang="en-US" dirty="0">
                <a:hlinkClick r:id="rId8"/>
              </a:rPr>
              <a:t>https://</a:t>
            </a:r>
            <a:r>
              <a:rPr lang="en-US" dirty="0" smtClean="0">
                <a:hlinkClick r:id="rId8"/>
              </a:rPr>
              <a:t>youtu.be/jHGzIrM4UbA?si=2u90akzXxoQaAfKa</a:t>
            </a:r>
            <a:r>
              <a:rPr lang="ar-EG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2886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4873"/>
    </mc:Choice>
    <mc:Fallback xmlns="">
      <p:transition spd="slow" advTm="74873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=""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=""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19"/>
          <a:stretch/>
        </p:blipFill>
        <p:spPr>
          <a:xfrm>
            <a:off x="1127760" y="1123950"/>
            <a:ext cx="9931780" cy="4610100"/>
          </a:xfrm>
        </p:spPr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  <a:p>
            <a:pPr algn="ctr"/>
            <a:endParaRPr lang="en-US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=""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077309" y="1131802"/>
            <a:ext cx="19078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 rtl="1"/>
            <a:r>
              <a:rPr lang="ar-EG" sz="2400" b="1" spc="50" dirty="0" smtClean="0">
                <a:solidFill>
                  <a:srgbClr val="00B0F0"/>
                </a:solidFill>
                <a:cs typeface="Times New Roman"/>
              </a:rPr>
              <a:t>نظريات التسويق</a:t>
            </a:r>
            <a:endParaRPr lang="en-US" sz="2400" b="1" spc="50" dirty="0">
              <a:solidFill>
                <a:srgbClr val="00B0F0"/>
              </a:solidFill>
              <a:cs typeface="Times New Roman"/>
            </a:endParaRPr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xmlns="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35E30A49-6736-ECBA-A034-3B17B6F12642}"/>
              </a:ext>
            </a:extLst>
          </p:cNvPr>
          <p:cNvSpPr/>
          <p:nvPr/>
        </p:nvSpPr>
        <p:spPr>
          <a:xfrm>
            <a:off x="-882869" y="583447"/>
            <a:ext cx="1055060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9999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794"/>
    </mc:Choice>
    <mc:Fallback xmlns="">
      <p:transition spd="slow" advTm="167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95"/>
          <a:stretch/>
        </p:blipFill>
        <p:spPr>
          <a:xfrm>
            <a:off x="0" y="1349182"/>
            <a:ext cx="3385474" cy="1872925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=""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=""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323527"/>
            <a:ext cx="841732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b="1" u="sng" spc="50" dirty="0" smtClean="0">
                <a:latin typeface="Times New Roman" pitchFamily="18" charset="0"/>
                <a:cs typeface="Times New Roman" pitchFamily="18" charset="0"/>
              </a:rPr>
              <a:t>تعريف مصطلح نظريات التسويق:</a:t>
            </a:r>
          </a:p>
          <a:p>
            <a:pPr marL="342900" lvl="0" indent="-3429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نظريات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التسويق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هى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مجموعة من الفروض والمفاهيم والنماذج التي تستخدم لفهم سلوك الأفراد واحتياجاتهم ورغباتهم فيما يتعلق بالسلع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والخدمات، حيث تستهدف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هذه النظريات إلى مساعدة المسوقين في تحليل وتوجيه الجهود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التسويقية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بطريقة فعالة ومربحة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=""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=""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=""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4703817" y="1349182"/>
            <a:ext cx="15424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 rtl="1"/>
            <a:r>
              <a:rPr lang="ar-EG" sz="2000" b="1" dirty="0">
                <a:solidFill>
                  <a:srgbClr val="00B0F0"/>
                </a:solidFill>
                <a:cs typeface="Times New Roman"/>
              </a:rPr>
              <a:t>نظريات التسويق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xmlns="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7739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4974"/>
    </mc:Choice>
    <mc:Fallback xmlns="">
      <p:transition spd="slow" advTm="214974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95"/>
          <a:stretch/>
        </p:blipFill>
        <p:spPr>
          <a:xfrm>
            <a:off x="0" y="1349182"/>
            <a:ext cx="3385474" cy="1872925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=""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=""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796493"/>
            <a:ext cx="8417320" cy="14884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حيث تعتمد الشركات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على هذه النظريات في تحليل السوق وتطوير استراتيجيات التسويق واتخاذ القرارات التسويقية الصائبة لتلبية احتياجات ورغبات المستهلكين وتحقيق النجاح في عمليات البيع والتسويق.</a:t>
            </a:r>
            <a:endParaRPr lang="ar-EG" sz="2100" spc="5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=""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=""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=""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4703817" y="1349182"/>
            <a:ext cx="15424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 rtl="1"/>
            <a:r>
              <a:rPr lang="ar-EG" sz="2000" b="1" dirty="0">
                <a:solidFill>
                  <a:srgbClr val="00B0F0"/>
                </a:solidFill>
                <a:cs typeface="Times New Roman"/>
              </a:rPr>
              <a:t>نظريات التسويق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xmlns="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4843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192"/>
    </mc:Choice>
    <mc:Fallback xmlns="">
      <p:transition spd="slow" advTm="190192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=""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=""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760" y="1123950"/>
            <a:ext cx="9931780" cy="4610100"/>
          </a:xfrm>
        </p:spPr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  <a:p>
            <a:pPr algn="ctr"/>
            <a:endParaRPr lang="en-US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=""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115623" y="1131802"/>
            <a:ext cx="18312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 rtl="1"/>
            <a:r>
              <a:rPr lang="ar-EG" sz="2400" b="1" spc="50" dirty="0" smtClean="0">
                <a:solidFill>
                  <a:srgbClr val="00B0F0"/>
                </a:solidFill>
                <a:cs typeface="Times New Roman"/>
              </a:rPr>
              <a:t>تحليل </a:t>
            </a:r>
            <a:r>
              <a:rPr lang="en-US" sz="2400" b="1" spc="50" dirty="0" smtClean="0">
                <a:solidFill>
                  <a:srgbClr val="00B0F0"/>
                </a:solidFill>
                <a:cs typeface="Times New Roman"/>
              </a:rPr>
              <a:t>S.W.O.T</a:t>
            </a:r>
            <a:endParaRPr lang="en-US" sz="2400" b="1" spc="50" dirty="0">
              <a:solidFill>
                <a:srgbClr val="00B0F0"/>
              </a:solidFill>
              <a:cs typeface="Times New Roman"/>
            </a:endParaRPr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xmlns="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35E30A49-6736-ECBA-A034-3B17B6F12642}"/>
              </a:ext>
            </a:extLst>
          </p:cNvPr>
          <p:cNvSpPr/>
          <p:nvPr/>
        </p:nvSpPr>
        <p:spPr>
          <a:xfrm>
            <a:off x="-882869" y="583447"/>
            <a:ext cx="1055060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1480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843"/>
    </mc:Choice>
    <mc:Fallback xmlns="">
      <p:transition spd="slow" advTm="438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349182"/>
            <a:ext cx="3386537" cy="2109029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=""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=""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323527"/>
            <a:ext cx="841732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4025" lvl="0" indent="-342900" algn="just" defTabSz="1150938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يُعد تحليل</a:t>
            </a:r>
            <a:r>
              <a:rPr lang="en-US" sz="2100" spc="50" dirty="0" smtClean="0">
                <a:latin typeface="Times New Roman" pitchFamily="18" charset="0"/>
                <a:cs typeface="Times New Roman" pitchFamily="18" charset="0"/>
              </a:rPr>
              <a:t>SWOT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 هو (نقاط القوة، نقاط الضعف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، الفرص، والتهديدات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)، حيث يُعد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أداة تحليل استراتيجية يستخدمها المسوقون والمدراء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لتقييم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الوضع الحالي للشركة أو المنتج أو الفرصة التجارية. يهدف التحليل إلى تحديد العوامل الداخلية والخارجية التي تؤثر على الأداء والنجاح المستقبلي للشركة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=""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=""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=""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4552173" y="1349182"/>
            <a:ext cx="18456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 rtl="1"/>
            <a:r>
              <a:rPr lang="ar-EG" sz="2400" b="1" spc="50" dirty="0">
                <a:solidFill>
                  <a:srgbClr val="00B0F0"/>
                </a:solidFill>
                <a:cs typeface="Times New Roman"/>
              </a:rPr>
              <a:t>تحليل </a:t>
            </a:r>
            <a:r>
              <a:rPr lang="en-US" sz="2400" b="1" spc="50" dirty="0">
                <a:solidFill>
                  <a:srgbClr val="00B0F0"/>
                </a:solidFill>
                <a:cs typeface="Times New Roman"/>
              </a:rPr>
              <a:t>S.W.O.T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xmlns="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3260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1306"/>
    </mc:Choice>
    <mc:Fallback xmlns="">
      <p:transition spd="slow" advTm="281306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349182"/>
            <a:ext cx="3386537" cy="2109029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=""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=""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62978" y="1601980"/>
            <a:ext cx="8417320" cy="45704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200" b="1" u="sng" spc="50" dirty="0" smtClean="0">
                <a:latin typeface="Times New Roman" pitchFamily="18" charset="0"/>
                <a:cs typeface="Times New Roman" pitchFamily="18" charset="0"/>
              </a:rPr>
              <a:t>مكونات تحليل </a:t>
            </a:r>
            <a:r>
              <a:rPr lang="en-US" sz="2200" b="1" u="sng" spc="50" dirty="0" smtClean="0">
                <a:latin typeface="Times New Roman" pitchFamily="18" charset="0"/>
                <a:cs typeface="Times New Roman" pitchFamily="18" charset="0"/>
              </a:rPr>
              <a:t>S.W.O.T</a:t>
            </a:r>
            <a:r>
              <a:rPr lang="ar-EG" sz="2200" b="1" u="sng" spc="5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ar-EG" sz="2200" b="1" u="sng" spc="5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457200" algn="just" rtl="1">
              <a:lnSpc>
                <a:spcPct val="150000"/>
              </a:lnSpc>
            </a:pPr>
            <a:r>
              <a:rPr lang="ar-EG" sz="2200" b="1" spc="50" dirty="0" smtClean="0">
                <a:latin typeface="Times New Roman" pitchFamily="18" charset="0"/>
                <a:cs typeface="Times New Roman" pitchFamily="18" charset="0"/>
              </a:rPr>
              <a:t>			      نقاط القوة : </a:t>
            </a:r>
            <a:r>
              <a:rPr lang="en-US" sz="4400" b="1" spc="50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200" b="1" spc="50" dirty="0" smtClean="0">
                <a:latin typeface="Times New Roman" pitchFamily="18" charset="0"/>
                <a:cs typeface="Times New Roman" pitchFamily="18" charset="0"/>
              </a:rPr>
              <a:t>trength</a:t>
            </a:r>
            <a:endParaRPr lang="ar-EG" sz="2200" b="1" spc="5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algn="just" rtl="1">
              <a:lnSpc>
                <a:spcPct val="150000"/>
              </a:lnSpc>
            </a:pPr>
            <a:r>
              <a:rPr lang="ar-EG" sz="2200" b="1" spc="50" dirty="0" smtClean="0">
                <a:latin typeface="Times New Roman" pitchFamily="18" charset="0"/>
                <a:cs typeface="Times New Roman" pitchFamily="18" charset="0"/>
              </a:rPr>
              <a:t>		              نقاط الضعف  : </a:t>
            </a:r>
            <a:r>
              <a:rPr lang="en-US" sz="4000" b="1" spc="50" dirty="0" smtClean="0">
                <a:latin typeface="Times New Roman" pitchFamily="18" charset="0"/>
                <a:cs typeface="Times New Roman" pitchFamily="18" charset="0"/>
              </a:rPr>
              <a:t>W</a:t>
            </a:r>
            <a:r>
              <a:rPr lang="en-US" sz="2200" b="1" spc="50" dirty="0" smtClean="0">
                <a:latin typeface="Times New Roman" pitchFamily="18" charset="0"/>
                <a:cs typeface="Times New Roman" pitchFamily="18" charset="0"/>
              </a:rPr>
              <a:t>eaknesses</a:t>
            </a:r>
            <a:endParaRPr lang="ar-EG" sz="2200" b="1" spc="50" dirty="0">
              <a:latin typeface="Times New Roman" pitchFamily="18" charset="0"/>
              <a:cs typeface="Times New Roman" pitchFamily="18" charset="0"/>
            </a:endParaRPr>
          </a:p>
          <a:p>
            <a:pPr marL="457200" algn="just" rtl="1">
              <a:lnSpc>
                <a:spcPct val="150000"/>
              </a:lnSpc>
            </a:pPr>
            <a:r>
              <a:rPr lang="ar-EG" sz="2200" b="1" spc="50" dirty="0" smtClean="0">
                <a:latin typeface="Times New Roman" pitchFamily="18" charset="0"/>
                <a:cs typeface="Times New Roman" pitchFamily="18" charset="0"/>
              </a:rPr>
              <a:t> 			   الفرص : </a:t>
            </a:r>
            <a:r>
              <a:rPr lang="en-US" sz="4400" b="1" spc="5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en-US" sz="2200" b="1" spc="50" dirty="0" smtClean="0">
                <a:latin typeface="Times New Roman" pitchFamily="18" charset="0"/>
                <a:cs typeface="Times New Roman" pitchFamily="18" charset="0"/>
              </a:rPr>
              <a:t>pportunities</a:t>
            </a:r>
            <a:endParaRPr lang="ar-EG" sz="2200" b="1" spc="5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algn="just" rtl="1">
              <a:lnSpc>
                <a:spcPct val="150000"/>
              </a:lnSpc>
            </a:pPr>
            <a:r>
              <a:rPr lang="ar-EG" sz="2200" b="1" spc="50" dirty="0" smtClean="0">
                <a:latin typeface="Times New Roman" pitchFamily="18" charset="0"/>
                <a:cs typeface="Times New Roman" pitchFamily="18" charset="0"/>
              </a:rPr>
              <a:t>			     التهديدات </a:t>
            </a:r>
            <a:r>
              <a:rPr lang="en-US" sz="2200" b="1" spc="50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ar-EG" sz="2200" b="1" spc="5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spc="5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2200" b="1" spc="50" dirty="0" smtClean="0">
                <a:latin typeface="Times New Roman" pitchFamily="18" charset="0"/>
                <a:cs typeface="Times New Roman" pitchFamily="18" charset="0"/>
              </a:rPr>
              <a:t>hreats</a:t>
            </a:r>
            <a:endParaRPr lang="en-US" sz="2200" b="1" spc="5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=""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=""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=""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4593851" y="1349182"/>
            <a:ext cx="17623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 rtl="1"/>
            <a:r>
              <a:rPr lang="ar-EG" sz="2400" b="1" dirty="0">
                <a:solidFill>
                  <a:srgbClr val="00B0F0"/>
                </a:solidFill>
                <a:cs typeface="Times New Roman"/>
              </a:rPr>
              <a:t>تحليل </a:t>
            </a:r>
            <a:r>
              <a:rPr lang="en-US" sz="2400" b="1" dirty="0">
                <a:solidFill>
                  <a:srgbClr val="00B0F0"/>
                </a:solidFill>
                <a:cs typeface="Times New Roman"/>
              </a:rPr>
              <a:t>S.W.O.T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xmlns="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011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116"/>
    </mc:Choice>
    <mc:Fallback xmlns="">
      <p:transition spd="slow" advTm="35116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349182"/>
            <a:ext cx="3386537" cy="2109029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=""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=""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323527"/>
            <a:ext cx="8417320" cy="263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 rtl="1">
              <a:lnSpc>
                <a:spcPct val="150000"/>
              </a:lnSpc>
              <a:buFont typeface="+mj-lt"/>
              <a:buAutoNum type="arabicPeriod"/>
            </a:pPr>
            <a:r>
              <a:rPr lang="ar-EG" sz="2200" b="1" u="sng" spc="50" dirty="0" smtClean="0">
                <a:latin typeface="Times New Roman" pitchFamily="18" charset="0"/>
                <a:cs typeface="Times New Roman" pitchFamily="18" charset="0"/>
              </a:rPr>
              <a:t>نقاط القوة </a:t>
            </a:r>
            <a:r>
              <a:rPr lang="en-US" sz="2200" b="1" u="sng" spc="50" dirty="0" smtClean="0">
                <a:latin typeface="Times New Roman" pitchFamily="18" charset="0"/>
                <a:cs typeface="Times New Roman" pitchFamily="18" charset="0"/>
              </a:rPr>
              <a:t>Strength</a:t>
            </a:r>
            <a:r>
              <a:rPr lang="ar-EG" sz="2200" b="1" u="sng" spc="50" dirty="0" smtClean="0">
                <a:latin typeface="Times New Roman" pitchFamily="18" charset="0"/>
                <a:cs typeface="Times New Roman" pitchFamily="18" charset="0"/>
              </a:rPr>
              <a:t> :</a:t>
            </a:r>
          </a:p>
          <a:p>
            <a:pPr marL="800100" lvl="0" indent="-3429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200" spc="50" dirty="0" smtClean="0">
                <a:latin typeface="Times New Roman" pitchFamily="18" charset="0"/>
                <a:cs typeface="Times New Roman" pitchFamily="18" charset="0"/>
              </a:rPr>
              <a:t>تعتبر نقاط القوة هى المميزات </a:t>
            </a:r>
            <a:r>
              <a:rPr lang="ar-EG" sz="2200" spc="50" dirty="0">
                <a:latin typeface="Times New Roman" pitchFamily="18" charset="0"/>
                <a:cs typeface="Times New Roman" pitchFamily="18" charset="0"/>
              </a:rPr>
              <a:t>الداخلية والموارد المميزة التي تمتلكها الشركة وتميزها عن منافسيها. </a:t>
            </a:r>
            <a:r>
              <a:rPr lang="ar-EG" sz="2200" spc="50" dirty="0" smtClean="0">
                <a:latin typeface="Times New Roman" pitchFamily="18" charset="0"/>
                <a:cs typeface="Times New Roman" pitchFamily="18" charset="0"/>
              </a:rPr>
              <a:t>فقد </a:t>
            </a:r>
            <a:r>
              <a:rPr lang="ar-EG" sz="2200" spc="50" dirty="0">
                <a:latin typeface="Times New Roman" pitchFamily="18" charset="0"/>
                <a:cs typeface="Times New Roman" pitchFamily="18" charset="0"/>
              </a:rPr>
              <a:t>تشمل ذلك السمعة الجيدة، والتميز التشغيلي، والمنتجات أو الخدمات ذات الجودة العالية، والفريق القوي، والتكنولوجيا المتقدمة، وغيرها من العوامل التي </a:t>
            </a:r>
            <a:r>
              <a:rPr lang="ar-EG" sz="2200" spc="50" dirty="0" smtClean="0">
                <a:latin typeface="Times New Roman" pitchFamily="18" charset="0"/>
                <a:cs typeface="Times New Roman" pitchFamily="18" charset="0"/>
              </a:rPr>
              <a:t>تعزز </a:t>
            </a:r>
            <a:r>
              <a:rPr lang="ar-EG" sz="2200" spc="50" dirty="0">
                <a:latin typeface="Times New Roman" pitchFamily="18" charset="0"/>
                <a:cs typeface="Times New Roman" pitchFamily="18" charset="0"/>
              </a:rPr>
              <a:t>تنافسية الشركة.</a:t>
            </a:r>
            <a:endParaRPr lang="ar-EG" sz="2200" spc="5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=""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=""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=""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4593851" y="1349182"/>
            <a:ext cx="17623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 rtl="1"/>
            <a:r>
              <a:rPr lang="ar-EG" sz="2400" b="1" dirty="0">
                <a:solidFill>
                  <a:srgbClr val="00B0F0"/>
                </a:solidFill>
                <a:cs typeface="Times New Roman"/>
              </a:rPr>
              <a:t>تحليل </a:t>
            </a:r>
            <a:r>
              <a:rPr lang="en-US" sz="2400" b="1" dirty="0">
                <a:solidFill>
                  <a:srgbClr val="00B0F0"/>
                </a:solidFill>
                <a:cs typeface="Times New Roman"/>
              </a:rPr>
              <a:t>S.W.O.T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xmlns="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011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2129"/>
    </mc:Choice>
    <mc:Fallback xmlns="">
      <p:transition spd="slow" advTm="122129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349182"/>
            <a:ext cx="3386537" cy="2109029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=""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=""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571625"/>
            <a:ext cx="841732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 rtl="1">
              <a:lnSpc>
                <a:spcPct val="150000"/>
              </a:lnSpc>
              <a:buFont typeface="+mj-lt"/>
              <a:buAutoNum type="arabicPeriod" startAt="2"/>
            </a:pPr>
            <a:r>
              <a:rPr lang="ar-EG" sz="2100" b="1" u="sng" spc="50" dirty="0" smtClean="0">
                <a:latin typeface="Times New Roman" pitchFamily="18" charset="0"/>
                <a:cs typeface="Times New Roman" pitchFamily="18" charset="0"/>
              </a:rPr>
              <a:t>نقاط الضعف </a:t>
            </a:r>
            <a:r>
              <a:rPr lang="en-US" sz="2100" b="1" u="sng" spc="50" dirty="0">
                <a:latin typeface="Times New Roman" pitchFamily="18" charset="0"/>
                <a:cs typeface="Times New Roman" pitchFamily="18" charset="0"/>
              </a:rPr>
              <a:t>Weaknesses</a:t>
            </a:r>
            <a:r>
              <a:rPr lang="ar-EG" sz="2100" b="1" u="sng" spc="50" dirty="0" smtClean="0">
                <a:latin typeface="Times New Roman" pitchFamily="18" charset="0"/>
                <a:cs typeface="Times New Roman" pitchFamily="18" charset="0"/>
              </a:rPr>
              <a:t> :</a:t>
            </a:r>
          </a:p>
          <a:p>
            <a:pPr marL="800100" lvl="0" indent="-3429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تمثل نقاط الضعف للشركة في الأداء؛ فقد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تتضمن هذه العوامل السوء في الإدارة، أو ضعف البنية التحتية، أو ضعف في التسويق أو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التوزيع؛ فمن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خلال تحديد الضعف، يمكن للشركة التركيز على تحسينها أو التغلب عليها للارتقاء بأدائها بشكل عام.</a:t>
            </a:r>
            <a:endParaRPr lang="ar-EG" sz="2100" spc="5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=""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=""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=""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4593851" y="1349182"/>
            <a:ext cx="17623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 rtl="1"/>
            <a:r>
              <a:rPr lang="ar-EG" sz="2400" b="1" dirty="0">
                <a:solidFill>
                  <a:srgbClr val="00B0F0"/>
                </a:solidFill>
                <a:cs typeface="Times New Roman"/>
              </a:rPr>
              <a:t>تحليل </a:t>
            </a:r>
            <a:r>
              <a:rPr lang="en-US" sz="2400" b="1" dirty="0">
                <a:solidFill>
                  <a:srgbClr val="00B0F0"/>
                </a:solidFill>
                <a:cs typeface="Times New Roman"/>
              </a:rPr>
              <a:t>S.W.O.T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xmlns="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6537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185"/>
    </mc:Choice>
    <mc:Fallback xmlns="">
      <p:transition spd="slow" advTm="75185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349182"/>
            <a:ext cx="3386537" cy="2109029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=""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=""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323527"/>
            <a:ext cx="8417320" cy="2516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 rtl="1">
              <a:lnSpc>
                <a:spcPct val="150000"/>
              </a:lnSpc>
              <a:buFont typeface="+mj-lt"/>
              <a:buAutoNum type="arabicPeriod" startAt="3"/>
            </a:pPr>
            <a:r>
              <a:rPr lang="ar-EG" sz="2100" b="1" u="sng" spc="50" dirty="0" smtClean="0">
                <a:latin typeface="Times New Roman" pitchFamily="18" charset="0"/>
                <a:cs typeface="Times New Roman" pitchFamily="18" charset="0"/>
              </a:rPr>
              <a:t>الفرص </a:t>
            </a:r>
            <a:r>
              <a:rPr lang="en-US" sz="2100" b="1" u="sng" spc="50" dirty="0">
                <a:latin typeface="Times New Roman" pitchFamily="18" charset="0"/>
                <a:cs typeface="Times New Roman" pitchFamily="18" charset="0"/>
              </a:rPr>
              <a:t>Opportunities</a:t>
            </a:r>
            <a:r>
              <a:rPr lang="ar-EG" sz="2100" b="1" u="sng" spc="50" dirty="0" smtClean="0">
                <a:latin typeface="Times New Roman" pitchFamily="18" charset="0"/>
                <a:cs typeface="Times New Roman" pitchFamily="18" charset="0"/>
              </a:rPr>
              <a:t> :</a:t>
            </a:r>
          </a:p>
          <a:p>
            <a:pPr marL="800100" lvl="0" indent="-3429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الفرص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تشير إلى العوامل الخارجية التي يمكن أن تسهم في نجاح الشركة.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حيث يمكن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أن تتضمن الفرص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توسعة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السوق، أو تغيرات في سلوك المستهلكين، أو اكتشاف سوق جديدة، أو استخدام تكنولوجيا جديدة. من خلال الاستفادة من الفرص المتاحة،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حيث يمكن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للشركة تحقيق نمو وتوسع.</a:t>
            </a:r>
            <a:endParaRPr lang="ar-EG" sz="2100" spc="5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=""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=""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=""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4593851" y="1349182"/>
            <a:ext cx="17623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 rtl="1"/>
            <a:r>
              <a:rPr lang="ar-EG" sz="2400" b="1" dirty="0">
                <a:solidFill>
                  <a:srgbClr val="00B0F0"/>
                </a:solidFill>
                <a:cs typeface="Times New Roman"/>
              </a:rPr>
              <a:t>تحليل </a:t>
            </a:r>
            <a:r>
              <a:rPr lang="en-US" sz="2400" b="1" dirty="0">
                <a:solidFill>
                  <a:srgbClr val="00B0F0"/>
                </a:solidFill>
                <a:cs typeface="Times New Roman"/>
              </a:rPr>
              <a:t>S.W.O.T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xmlns="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9650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915"/>
    </mc:Choice>
    <mc:Fallback xmlns="">
      <p:transition spd="slow" advTm="43915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349182"/>
            <a:ext cx="3386537" cy="2109029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=""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=""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323527"/>
            <a:ext cx="8417320" cy="2516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 rtl="1">
              <a:lnSpc>
                <a:spcPct val="150000"/>
              </a:lnSpc>
              <a:buFont typeface="+mj-lt"/>
              <a:buAutoNum type="arabicPeriod" startAt="4"/>
            </a:pPr>
            <a:r>
              <a:rPr lang="ar-EG" sz="2100" b="1" u="sng" spc="50" dirty="0" smtClean="0">
                <a:latin typeface="Times New Roman" pitchFamily="18" charset="0"/>
                <a:cs typeface="Times New Roman" pitchFamily="18" charset="0"/>
              </a:rPr>
              <a:t>التهديدات  </a:t>
            </a:r>
            <a:r>
              <a:rPr lang="en-US" sz="2100" b="1" u="sng" spc="50" dirty="0" smtClean="0">
                <a:latin typeface="Times New Roman" pitchFamily="18" charset="0"/>
                <a:cs typeface="Times New Roman" pitchFamily="18" charset="0"/>
              </a:rPr>
              <a:t>Threats</a:t>
            </a:r>
            <a:r>
              <a:rPr lang="ar-EG" sz="2100" b="1" u="sng" spc="5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800100" lvl="0" indent="-3429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تمثل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التهديدات العوامل الخارجية التي يمكن أن تؤثر سلبًا على أداء الشركة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ونجاحها؛ فقد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تشمل التهديدات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مثل التغيرات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التكنولوجية المتسارعة، أو عوامل اقتصادية </a:t>
            </a:r>
            <a:r>
              <a:rPr lang="ar-EG" sz="2100" spc="50" dirty="0" smtClean="0">
                <a:latin typeface="Times New Roman" pitchFamily="18" charset="0"/>
                <a:cs typeface="Times New Roman" pitchFamily="18" charset="0"/>
              </a:rPr>
              <a:t>مؤثرة؛ فمن </a:t>
            </a:r>
            <a:r>
              <a:rPr lang="ar-EG" sz="2100" spc="50" dirty="0">
                <a:latin typeface="Times New Roman" pitchFamily="18" charset="0"/>
                <a:cs typeface="Times New Roman" pitchFamily="18" charset="0"/>
              </a:rPr>
              <a:t>خلال تحديد التهديدات، يمكن للشركة التخطيط لمواجهتها والتحضير لها بشكل مناسب.</a:t>
            </a:r>
            <a:endParaRPr lang="ar-EG" sz="2100" spc="5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=""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=""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=""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4593851" y="1349182"/>
            <a:ext cx="17623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 rtl="1"/>
            <a:r>
              <a:rPr lang="ar-EG" sz="2400" b="1" dirty="0">
                <a:solidFill>
                  <a:srgbClr val="00B0F0"/>
                </a:solidFill>
                <a:cs typeface="Times New Roman"/>
              </a:rPr>
              <a:t>تحليل </a:t>
            </a:r>
            <a:r>
              <a:rPr lang="en-US" sz="2400" b="1" dirty="0">
                <a:solidFill>
                  <a:srgbClr val="00B0F0"/>
                </a:solidFill>
                <a:cs typeface="Times New Roman"/>
              </a:rPr>
              <a:t>S.W.O.T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xmlns="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3137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443"/>
    </mc:Choice>
    <mc:Fallback xmlns="">
      <p:transition spd="slow" advTm="38443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349182"/>
            <a:ext cx="3386537" cy="2109029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=""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=""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323527"/>
            <a:ext cx="8417320" cy="14884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b="1" spc="50" dirty="0" smtClean="0">
                <a:latin typeface="Times New Roman" pitchFamily="18" charset="0"/>
                <a:cs typeface="Times New Roman" pitchFamily="18" charset="0"/>
              </a:rPr>
              <a:t>ولذلك يُعد تحليل</a:t>
            </a:r>
            <a:r>
              <a:rPr lang="en-US" sz="2100" b="1" spc="50" dirty="0" smtClean="0">
                <a:latin typeface="Times New Roman" pitchFamily="18" charset="0"/>
                <a:cs typeface="Times New Roman" pitchFamily="18" charset="0"/>
              </a:rPr>
              <a:t>SWOT </a:t>
            </a:r>
            <a:r>
              <a:rPr lang="ar-EG" sz="2100" b="1" spc="50" dirty="0" smtClean="0">
                <a:latin typeface="Times New Roman" pitchFamily="18" charset="0"/>
                <a:cs typeface="Times New Roman" pitchFamily="18" charset="0"/>
              </a:rPr>
              <a:t> مساعد للشركات </a:t>
            </a:r>
            <a:r>
              <a:rPr lang="ar-EG" sz="2100" b="1" spc="50" dirty="0">
                <a:latin typeface="Times New Roman" pitchFamily="18" charset="0"/>
                <a:cs typeface="Times New Roman" pitchFamily="18" charset="0"/>
              </a:rPr>
              <a:t>على تحديد أفضل الاستراتيجيات واتخاذ القرارات الحكيمة لتحقيق النجاح </a:t>
            </a:r>
            <a:r>
              <a:rPr lang="ar-EG" sz="2100" b="1" spc="50" dirty="0" smtClean="0">
                <a:latin typeface="Times New Roman" pitchFamily="18" charset="0"/>
                <a:cs typeface="Times New Roman" pitchFamily="18" charset="0"/>
              </a:rPr>
              <a:t>التسويقي، حيث يتطلب </a:t>
            </a:r>
            <a:r>
              <a:rPr lang="ar-EG" sz="2100" b="1" spc="50" dirty="0">
                <a:latin typeface="Times New Roman" pitchFamily="18" charset="0"/>
                <a:cs typeface="Times New Roman" pitchFamily="18" charset="0"/>
              </a:rPr>
              <a:t>التحليل الدقة والموضوعية في </a:t>
            </a:r>
            <a:r>
              <a:rPr lang="ar-EG" sz="2100" b="1" spc="50" dirty="0" smtClean="0">
                <a:latin typeface="Times New Roman" pitchFamily="18" charset="0"/>
                <a:cs typeface="Times New Roman" pitchFamily="18" charset="0"/>
              </a:rPr>
              <a:t>تقييم </a:t>
            </a:r>
            <a:r>
              <a:rPr lang="ar-EG" sz="2100" b="1" spc="50" dirty="0">
                <a:latin typeface="Times New Roman" pitchFamily="18" charset="0"/>
                <a:cs typeface="Times New Roman" pitchFamily="18" charset="0"/>
              </a:rPr>
              <a:t>جميع عوامل الأداء الداخلية والخارجية.</a:t>
            </a:r>
            <a:endParaRPr lang="ar-EG" sz="2100" b="1" spc="5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=""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=""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=""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4593851" y="1349182"/>
            <a:ext cx="17623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 rtl="1"/>
            <a:r>
              <a:rPr lang="ar-EG" sz="2400" b="1" dirty="0">
                <a:solidFill>
                  <a:srgbClr val="00B0F0"/>
                </a:solidFill>
                <a:cs typeface="Times New Roman"/>
              </a:rPr>
              <a:t>تحليل </a:t>
            </a:r>
            <a:r>
              <a:rPr lang="en-US" sz="2400" b="1" dirty="0">
                <a:solidFill>
                  <a:srgbClr val="00B0F0"/>
                </a:solidFill>
                <a:cs typeface="Times New Roman"/>
              </a:rPr>
              <a:t>S.W.O.T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xmlns="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7841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492"/>
    </mc:Choice>
    <mc:Fallback xmlns="">
      <p:transition spd="slow" advTm="28492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=""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=""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prstClr val="white"/>
              </a:solidFill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=""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=""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33038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خاتمة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000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spc="50" dirty="0">
                <a:latin typeface="Simplified Arabic" pitchFamily="18" charset="-78"/>
                <a:cs typeface="Times New Roman"/>
              </a:rPr>
              <a:t>قدمت المحاضرة </a:t>
            </a:r>
            <a:r>
              <a:rPr lang="ar-EG" sz="2100" spc="50" dirty="0" smtClean="0">
                <a:latin typeface="Simplified Arabic" pitchFamily="18" charset="-78"/>
                <a:cs typeface="Times New Roman"/>
              </a:rPr>
              <a:t>عرضًا دقيقًا لماهية مضامين الرسالة الإعلانية وأهدافها وأنواعها وكيفية الاستفادة منها من قبل المعلن للتأثير على </a:t>
            </a:r>
            <a:r>
              <a:rPr lang="ar-EG" sz="2100" spc="50" dirty="0">
                <a:latin typeface="Simplified Arabic" pitchFamily="18" charset="-78"/>
                <a:cs typeface="Times New Roman"/>
              </a:rPr>
              <a:t>المستهلك </a:t>
            </a:r>
            <a:r>
              <a:rPr lang="ar-EG" sz="2100" spc="50" dirty="0" smtClean="0">
                <a:latin typeface="Simplified Arabic" pitchFamily="18" charset="-78"/>
                <a:cs typeface="Times New Roman"/>
              </a:rPr>
              <a:t>وجذب انتباهه من خلال الرسالة الإعلانية.</a:t>
            </a:r>
          </a:p>
          <a:p>
            <a:pPr marL="342900" lvl="0" indent="-3429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spc="50" dirty="0" smtClean="0">
                <a:latin typeface="Simplified Arabic" pitchFamily="18" charset="-78"/>
                <a:cs typeface="Times New Roman"/>
              </a:rPr>
              <a:t>كما قدمت المحاضرة عرضًا عن ماهية نظريات التسويق وتحليل </a:t>
            </a:r>
            <a:r>
              <a:rPr lang="en-US" sz="2100" spc="50" dirty="0" smtClean="0">
                <a:latin typeface="Simplified Arabic" pitchFamily="18" charset="-78"/>
                <a:cs typeface="Times New Roman"/>
              </a:rPr>
              <a:t>S.W.O.T</a:t>
            </a:r>
            <a:r>
              <a:rPr lang="ar-EG" sz="2100" spc="50" dirty="0" smtClean="0">
                <a:latin typeface="Simplified Arabic" pitchFamily="18" charset="-78"/>
                <a:cs typeface="Times New Roman"/>
              </a:rPr>
              <a:t> وكيفية الاستفادة منه من قبل الشركات في تحديد نقاط القوة ونقاط الضعف والفرص والتهديدات للشركة المعلنة.</a:t>
            </a:r>
            <a:endParaRPr lang="ar-EG" sz="2000" spc="50" dirty="0">
              <a:latin typeface="Simplified Arabic" pitchFamily="18" charset="-78"/>
              <a:cs typeface="Simplified Arabic" pitchFamily="18" charset="-78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=""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=""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=""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4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2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xmlns="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6504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153"/>
    </mc:Choice>
    <mc:Fallback xmlns="">
      <p:transition spd="slow" advTm="37153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xmlns="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xmlns="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xmlns="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xmlns="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6188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590"/>
    </mc:Choice>
    <mc:Fallback xmlns="">
      <p:transition spd="slow" advTm="2459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6e64d47f71d2a9ba87fe3cd7a346a88d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daa90b9493292b7dd7fda0f2404ecac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fbce9ccb-a055-48b1-a76c-139ecd114ee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35C08425-7628-48E5-924D-BD582B45D857}"/>
</file>

<file path=customXml/itemProps2.xml><?xml version="1.0" encoding="utf-8"?>
<ds:datastoreItem xmlns:ds="http://schemas.openxmlformats.org/officeDocument/2006/customXml" ds:itemID="{F61E758B-6BE9-44D7-B7A8-6DCEA8CB2D09}"/>
</file>

<file path=customXml/itemProps3.xml><?xml version="1.0" encoding="utf-8"?>
<ds:datastoreItem xmlns:ds="http://schemas.openxmlformats.org/officeDocument/2006/customXml" ds:itemID="{3C677622-81E6-4152-82FC-1032AC2E9C29}"/>
</file>

<file path=docProps/app.xml><?xml version="1.0" encoding="utf-8"?>
<Properties xmlns="http://schemas.openxmlformats.org/officeDocument/2006/extended-properties" xmlns:vt="http://schemas.openxmlformats.org/officeDocument/2006/docPropsVTypes">
  <TotalTime>1839</TotalTime>
  <Words>1895</Words>
  <Application>Microsoft Office PowerPoint</Application>
  <PresentationFormat>Custom</PresentationFormat>
  <Paragraphs>236</Paragraphs>
  <Slides>43</Slides>
  <Notes>33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4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DR.Moataz Nabil</cp:lastModifiedBy>
  <cp:revision>130</cp:revision>
  <dcterms:created xsi:type="dcterms:W3CDTF">2023-04-29T09:08:23Z</dcterms:created>
  <dcterms:modified xsi:type="dcterms:W3CDTF">2025-05-23T20:15:29Z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