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Override1.xml" ContentType="application/vnd.openxmlformats-officedocument.themeOverride+xml"/>
  <Override PartName="/ppt/notesSlides/notesSlide4.xml" ContentType="application/vnd.openxmlformats-officedocument.presentationml.notesSlide+xml"/>
  <Override PartName="/ppt/ink/ink1.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507" r:id="rId3"/>
    <p:sldId id="584" r:id="rId4"/>
    <p:sldId id="484" r:id="rId5"/>
    <p:sldId id="586" r:id="rId6"/>
    <p:sldId id="498" r:id="rId7"/>
    <p:sldId id="559" r:id="rId8"/>
    <p:sldId id="557" r:id="rId9"/>
    <p:sldId id="597" r:id="rId10"/>
    <p:sldId id="556" r:id="rId11"/>
    <p:sldId id="521" r:id="rId12"/>
    <p:sldId id="553" r:id="rId13"/>
    <p:sldId id="554" r:id="rId14"/>
    <p:sldId id="525" r:id="rId15"/>
    <p:sldId id="501" r:id="rId16"/>
    <p:sldId id="568" r:id="rId17"/>
    <p:sldId id="528" r:id="rId18"/>
    <p:sldId id="575" r:id="rId19"/>
    <p:sldId id="548" r:id="rId20"/>
    <p:sldId id="529" r:id="rId21"/>
    <p:sldId id="569" r:id="rId22"/>
    <p:sldId id="527" r:id="rId23"/>
    <p:sldId id="542" r:id="rId24"/>
    <p:sldId id="541" r:id="rId25"/>
    <p:sldId id="549" r:id="rId26"/>
    <p:sldId id="550" r:id="rId27"/>
    <p:sldId id="587" r:id="rId28"/>
    <p:sldId id="577" r:id="rId29"/>
    <p:sldId id="578" r:id="rId30"/>
    <p:sldId id="579" r:id="rId31"/>
    <p:sldId id="580" r:id="rId32"/>
    <p:sldId id="581" r:id="rId33"/>
    <p:sldId id="582" r:id="rId34"/>
    <p:sldId id="589" r:id="rId35"/>
    <p:sldId id="588" r:id="rId36"/>
    <p:sldId id="590" r:id="rId37"/>
    <p:sldId id="591" r:id="rId38"/>
    <p:sldId id="593" r:id="rId39"/>
    <p:sldId id="592" r:id="rId40"/>
    <p:sldId id="594" r:id="rId41"/>
    <p:sldId id="540" r:id="rId42"/>
    <p:sldId id="595" r:id="rId43"/>
    <p:sldId id="596" r:id="rId44"/>
    <p:sldId id="514" r:id="rId45"/>
    <p:sldId id="573" r:id="rId46"/>
    <p:sldId id="49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7"/>
            <p14:sldId id="584"/>
            <p14:sldId id="484"/>
            <p14:sldId id="586"/>
            <p14:sldId id="498"/>
            <p14:sldId id="559"/>
            <p14:sldId id="557"/>
            <p14:sldId id="597"/>
            <p14:sldId id="556"/>
            <p14:sldId id="521"/>
            <p14:sldId id="553"/>
            <p14:sldId id="554"/>
            <p14:sldId id="525"/>
            <p14:sldId id="501"/>
            <p14:sldId id="568"/>
            <p14:sldId id="528"/>
            <p14:sldId id="575"/>
            <p14:sldId id="548"/>
            <p14:sldId id="529"/>
            <p14:sldId id="569"/>
            <p14:sldId id="527"/>
            <p14:sldId id="542"/>
            <p14:sldId id="541"/>
            <p14:sldId id="549"/>
            <p14:sldId id="550"/>
            <p14:sldId id="587"/>
            <p14:sldId id="577"/>
            <p14:sldId id="578"/>
            <p14:sldId id="579"/>
            <p14:sldId id="580"/>
            <p14:sldId id="581"/>
            <p14:sldId id="582"/>
            <p14:sldId id="589"/>
            <p14:sldId id="588"/>
            <p14:sldId id="590"/>
            <p14:sldId id="591"/>
            <p14:sldId id="593"/>
            <p14:sldId id="592"/>
            <p14:sldId id="594"/>
            <p14:sldId id="540"/>
            <p14:sldId id="595"/>
            <p14:sldId id="596"/>
            <p14:sldId id="514"/>
            <p14:sldId id="573"/>
            <p14:sldId id="49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33" autoAdjust="0"/>
    <p:restoredTop sz="93678" autoAdjust="0"/>
  </p:normalViewPr>
  <p:slideViewPr>
    <p:cSldViewPr snapToGrid="0">
      <p:cViewPr varScale="1">
        <p:scale>
          <a:sx n="65" d="100"/>
          <a:sy n="65" d="100"/>
        </p:scale>
        <p:origin x="9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مفهوم الخصخصة وخصخصة التعليم</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400" dirty="0"/>
            <a:t>مبررات خصخصة التعليم</a:t>
          </a:r>
          <a:endParaRPr lang="en-US" sz="2400" dirty="0"/>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2400" dirty="0"/>
            <a:t>إيجابيات وسلبيات خصخصة التعليم</a:t>
          </a:r>
          <a:endParaRPr lang="en-US" sz="2400" dirty="0"/>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dgm:spPr/>
      <dgm:t>
        <a:bodyPr/>
        <a:lstStyle/>
        <a:p>
          <a:r>
            <a:rPr lang="ar-JO" dirty="0"/>
            <a:t>معيقات خصخصة التعليم</a:t>
          </a:r>
          <a:endParaRPr lang="en-US" dirty="0"/>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0AA1A257-70F6-4237-AE50-3627E3CF4416}">
      <dgm:prSet/>
      <dgm:spPr/>
      <dgm:t>
        <a:bodyPr/>
        <a:lstStyle/>
        <a:p>
          <a:r>
            <a:rPr lang="ar-JO" dirty="0"/>
            <a:t>آليات مقترحة لتطبيق خصخصة التعليم</a:t>
          </a:r>
          <a:endParaRPr lang="en-US" dirty="0"/>
        </a:p>
      </dgm:t>
    </dgm:pt>
    <dgm:pt modelId="{12C928D5-DFEF-49FA-A5C5-2EFE01C01483}" type="parTrans" cxnId="{56286EFE-9716-414C-8624-C60707812D2E}">
      <dgm:prSet/>
      <dgm:spPr/>
    </dgm:pt>
    <dgm:pt modelId="{B109C57D-530E-4B9F-99C7-3AD372BA0DFE}" type="sibTrans" cxnId="{56286EFE-9716-414C-8624-C60707812D2E}">
      <dgm:prSet/>
      <dgm:spPr/>
    </dgm:pt>
    <dgm:pt modelId="{2F16497B-B6E2-4E4C-A94B-7FB662F0F485}">
      <dgm:prSet/>
      <dgm:spPr/>
      <dgm:t>
        <a:bodyPr/>
        <a:lstStyle/>
        <a:p>
          <a:r>
            <a:rPr lang="ar-JO" dirty="0"/>
            <a:t>أنواع خصخصة التعليم</a:t>
          </a:r>
          <a:endParaRPr lang="en-US" dirty="0"/>
        </a:p>
      </dgm:t>
    </dgm:pt>
    <dgm:pt modelId="{2B537CEF-3F93-411A-9C10-DFA1B36120DC}" type="parTrans" cxnId="{967101E0-1927-4CE9-8818-8B982139AE44}">
      <dgm:prSet/>
      <dgm:spPr/>
    </dgm:pt>
    <dgm:pt modelId="{A1FC2766-FC40-4C59-A661-B7EB96B23C37}" type="sibTrans" cxnId="{967101E0-1927-4CE9-8818-8B982139AE44}">
      <dgm:prSet/>
      <dgm:spPr/>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6"/>
      <dgm:spPr/>
    </dgm:pt>
    <dgm:pt modelId="{316FD740-1B6F-4066-B4AF-188BD1581777}" type="pres">
      <dgm:prSet presAssocID="{B57E269A-6A82-4FEF-9161-F4941CBFC491}" presName="txShp" presStyleLbl="node1" presStyleIdx="1" presStyleCnt="6">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6"/>
      <dgm:spPr/>
    </dgm:pt>
    <dgm:pt modelId="{0D689531-2F4C-48AD-A16B-A826D55FFB10}" type="pres">
      <dgm:prSet presAssocID="{83CBDBCF-24DA-4ACB-8882-427170DBA220}" presName="txShp" presStyleLbl="node1" presStyleIdx="2" presStyleCnt="6" custLinFactNeighborX="422" custLinFactNeighborY="-2418">
        <dgm:presLayoutVars>
          <dgm:bulletEnabled val="1"/>
        </dgm:presLayoutVars>
      </dgm:prSet>
      <dgm:spPr/>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6"/>
      <dgm:spPr/>
    </dgm:pt>
    <dgm:pt modelId="{B9837FD6-278B-4C4A-8DFE-92DF4CC61695}" type="pres">
      <dgm:prSet presAssocID="{552D55A6-046B-449E-8E17-AD997F558015}" presName="txShp" presStyleLbl="node1" presStyleIdx="3" presStyleCnt="6">
        <dgm:presLayoutVars>
          <dgm:bulletEnabled val="1"/>
        </dgm:presLayoutVars>
      </dgm:prSet>
      <dgm:spPr/>
    </dgm:pt>
    <dgm:pt modelId="{57E930D6-3FB4-4A23-9849-40FC0B5A48EB}" type="pres">
      <dgm:prSet presAssocID="{D9BB2D81-9C53-4B64-9CE1-FDF982D40478}" presName="spacing" presStyleCnt="0"/>
      <dgm:spPr/>
    </dgm:pt>
    <dgm:pt modelId="{A1EF58BA-ACAC-4CAE-AD3E-F9CC82915798}" type="pres">
      <dgm:prSet presAssocID="{2F16497B-B6E2-4E4C-A94B-7FB662F0F485}" presName="composite" presStyleCnt="0"/>
      <dgm:spPr/>
    </dgm:pt>
    <dgm:pt modelId="{A3432F74-EDCA-4637-9DC3-45496BFFCB8A}" type="pres">
      <dgm:prSet presAssocID="{2F16497B-B6E2-4E4C-A94B-7FB662F0F485}" presName="imgShp" presStyleLbl="fgImgPlace1" presStyleIdx="4" presStyleCnt="6"/>
      <dgm:spPr/>
    </dgm:pt>
    <dgm:pt modelId="{7EA8BD39-F44C-4E46-8ECE-677505BF0B99}" type="pres">
      <dgm:prSet presAssocID="{2F16497B-B6E2-4E4C-A94B-7FB662F0F485}" presName="txShp" presStyleLbl="node1" presStyleIdx="4" presStyleCnt="6">
        <dgm:presLayoutVars>
          <dgm:bulletEnabled val="1"/>
        </dgm:presLayoutVars>
      </dgm:prSet>
      <dgm:spPr/>
    </dgm:pt>
    <dgm:pt modelId="{79766874-EA8E-42D5-A632-56FF3B8E6CB5}" type="pres">
      <dgm:prSet presAssocID="{A1FC2766-FC40-4C59-A661-B7EB96B23C37}" presName="spacing" presStyleCnt="0"/>
      <dgm:spPr/>
    </dgm:pt>
    <dgm:pt modelId="{D214AE93-391F-472F-B578-F1A9940B9D7C}" type="pres">
      <dgm:prSet presAssocID="{0AA1A257-70F6-4237-AE50-3627E3CF4416}" presName="composite" presStyleCnt="0"/>
      <dgm:spPr/>
    </dgm:pt>
    <dgm:pt modelId="{F70847FD-DD9E-4261-A9A7-F4FC6190C718}" type="pres">
      <dgm:prSet presAssocID="{0AA1A257-70F6-4237-AE50-3627E3CF4416}" presName="imgShp" presStyleLbl="fgImgPlace1" presStyleIdx="5" presStyleCnt="6"/>
      <dgm:spPr/>
    </dgm:pt>
    <dgm:pt modelId="{C52393F0-EE6C-4EB9-94BC-65A3FAE677CA}" type="pres">
      <dgm:prSet presAssocID="{0AA1A257-70F6-4237-AE50-3627E3CF4416}" presName="txShp" presStyleLbl="node1" presStyleIdx="5" presStyleCnt="6">
        <dgm:presLayoutVars>
          <dgm:bulletEnabled val="1"/>
        </dgm:presLayoutVars>
      </dgm:prSet>
      <dgm:spPr/>
    </dgm:pt>
  </dgm:ptLst>
  <dgm:cxnLst>
    <dgm:cxn modelId="{85D04812-7649-4F18-A315-285FDAB8EE38}" type="presOf" srcId="{2F16497B-B6E2-4E4C-A94B-7FB662F0F485}" destId="{7EA8BD39-F44C-4E46-8ECE-677505BF0B99}" srcOrd="0" destOrd="0" presId="urn:microsoft.com/office/officeart/2005/8/layout/vList3"/>
    <dgm:cxn modelId="{FEC12C30-6E08-4338-B987-DDA5F1723F9F}" type="presOf" srcId="{552D55A6-046B-449E-8E17-AD997F558015}" destId="{B9837FD6-278B-4C4A-8DFE-92DF4CC61695}"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0C892043-EEAA-4DA2-A1DF-F8C4A4EF9931}" type="presOf" srcId="{0AA1A257-70F6-4237-AE50-3627E3CF4416}" destId="{C52393F0-EE6C-4EB9-94BC-65A3FAE677CA}" srcOrd="0" destOrd="0" presId="urn:microsoft.com/office/officeart/2005/8/layout/vList3"/>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FD09F2BF-1A59-4C20-9277-FDF60F6C9A4C}" srcId="{C77BC66A-AD09-4678-BB48-842329347B67}" destId="{552D55A6-046B-449E-8E17-AD997F558015}" srcOrd="3" destOrd="0" parTransId="{3E12A92B-AC92-4106-989A-0FC6A38403EA}" sibTransId="{D9BB2D81-9C53-4B64-9CE1-FDF982D40478}"/>
    <dgm:cxn modelId="{967101E0-1927-4CE9-8818-8B982139AE44}" srcId="{C77BC66A-AD09-4678-BB48-842329347B67}" destId="{2F16497B-B6E2-4E4C-A94B-7FB662F0F485}" srcOrd="4" destOrd="0" parTransId="{2B537CEF-3F93-411A-9C10-DFA1B36120DC}" sibTransId="{A1FC2766-FC40-4C59-A661-B7EB96B23C37}"/>
    <dgm:cxn modelId="{754C12E2-EBE9-4760-8AB1-990C24B27D89}" type="presOf" srcId="{ADB7FBE5-9773-47FC-95C6-31825596BC50}" destId="{992B107E-C6B8-46D8-B740-221E4A77A33C}" srcOrd="0" destOrd="0" presId="urn:microsoft.com/office/officeart/2005/8/layout/vList3"/>
    <dgm:cxn modelId="{56286EFE-9716-414C-8624-C60707812D2E}" srcId="{C77BC66A-AD09-4678-BB48-842329347B67}" destId="{0AA1A257-70F6-4237-AE50-3627E3CF4416}" srcOrd="5" destOrd="0" parTransId="{12C928D5-DFEF-49FA-A5C5-2EFE01C01483}" sibTransId="{B109C57D-530E-4B9F-99C7-3AD372BA0DFE}"/>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 modelId="{C8749A20-3B36-4D0D-B7A3-4AFB462B9882}" type="presParOf" srcId="{8B5F6B06-C4D3-4592-924A-14F7FC3BF82B}" destId="{57E930D6-3FB4-4A23-9849-40FC0B5A48EB}" srcOrd="7" destOrd="0" presId="urn:microsoft.com/office/officeart/2005/8/layout/vList3"/>
    <dgm:cxn modelId="{F88D9172-243D-4E21-8506-6E0A191AE174}" type="presParOf" srcId="{8B5F6B06-C4D3-4592-924A-14F7FC3BF82B}" destId="{A1EF58BA-ACAC-4CAE-AD3E-F9CC82915798}" srcOrd="8" destOrd="0" presId="urn:microsoft.com/office/officeart/2005/8/layout/vList3"/>
    <dgm:cxn modelId="{8EA7315D-7DE4-4C69-A391-261B3CA18A1A}" type="presParOf" srcId="{A1EF58BA-ACAC-4CAE-AD3E-F9CC82915798}" destId="{A3432F74-EDCA-4637-9DC3-45496BFFCB8A}" srcOrd="0" destOrd="0" presId="urn:microsoft.com/office/officeart/2005/8/layout/vList3"/>
    <dgm:cxn modelId="{AC1589F8-425D-41CA-BDA3-F591BC6F6060}" type="presParOf" srcId="{A1EF58BA-ACAC-4CAE-AD3E-F9CC82915798}" destId="{7EA8BD39-F44C-4E46-8ECE-677505BF0B99}" srcOrd="1" destOrd="0" presId="urn:microsoft.com/office/officeart/2005/8/layout/vList3"/>
    <dgm:cxn modelId="{16BFECD0-4C82-4339-94CF-9BA1973130C7}" type="presParOf" srcId="{8B5F6B06-C4D3-4592-924A-14F7FC3BF82B}" destId="{79766874-EA8E-42D5-A632-56FF3B8E6CB5}" srcOrd="9" destOrd="0" presId="urn:microsoft.com/office/officeart/2005/8/layout/vList3"/>
    <dgm:cxn modelId="{484EFF6F-14FF-42AD-A1E4-BA50F1AE0263}" type="presParOf" srcId="{8B5F6B06-C4D3-4592-924A-14F7FC3BF82B}" destId="{D214AE93-391F-472F-B578-F1A9940B9D7C}" srcOrd="10" destOrd="0" presId="urn:microsoft.com/office/officeart/2005/8/layout/vList3"/>
    <dgm:cxn modelId="{33F334F5-29FB-4F16-88A0-90F68AE4B18F}" type="presParOf" srcId="{D214AE93-391F-472F-B578-F1A9940B9D7C}" destId="{F70847FD-DD9E-4261-A9A7-F4FC6190C718}" srcOrd="0" destOrd="0" presId="urn:microsoft.com/office/officeart/2005/8/layout/vList3"/>
    <dgm:cxn modelId="{5ED3A320-2796-41F3-A7B1-BB5F35E636C6}" type="presParOf" srcId="{D214AE93-391F-472F-B578-F1A9940B9D7C}" destId="{C52393F0-EE6C-4EB9-94BC-65A3FAE677CA}"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السياسات التعليمية في المملكة العربية السعودية</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CECE28AE-5297-478E-BD5A-1F48579798D5}">
      <dgm:prSet/>
      <dgm:spPr/>
      <dgm:t>
        <a:bodyPr/>
        <a:lstStyle/>
        <a:p>
          <a:r>
            <a:rPr lang="ar-JO" dirty="0"/>
            <a:t>السياسات التعليمية في المملكة الأردنية الهاشمية</a:t>
          </a:r>
          <a:endParaRPr lang="en-US" dirty="0"/>
        </a:p>
      </dgm:t>
    </dgm:pt>
    <dgm:pt modelId="{505155CB-B848-415E-A6EC-B7ABB2899B72}" type="parTrans" cxnId="{BBA5A651-5634-49AD-8B16-8CF2E3BEB235}">
      <dgm:prSet/>
      <dgm:spPr/>
      <dgm:t>
        <a:bodyPr/>
        <a:lstStyle/>
        <a:p>
          <a:endParaRPr lang="en-US"/>
        </a:p>
      </dgm:t>
    </dgm:pt>
    <dgm:pt modelId="{0A276C37-598E-4A6B-80BD-A039C3FE2E00}" type="sibTrans" cxnId="{BBA5A651-5634-49AD-8B16-8CF2E3BEB235}">
      <dgm:prSet/>
      <dgm:spPr/>
      <dgm:t>
        <a:bodyPr/>
        <a:lstStyle/>
        <a:p>
          <a:endParaRPr lang="en-US"/>
        </a:p>
      </dgm:t>
    </dgm:pt>
    <dgm:pt modelId="{E2D4746D-B7E0-4EF1-87B3-EB3E0CF1FFC7}">
      <dgm:prSet/>
      <dgm:spPr/>
      <dgm:t>
        <a:bodyPr/>
        <a:lstStyle/>
        <a:p>
          <a:r>
            <a:rPr lang="ar-JO" dirty="0"/>
            <a:t>السياسات التعليمية في لبنان</a:t>
          </a:r>
          <a:endParaRPr lang="en-US" dirty="0"/>
        </a:p>
      </dgm:t>
    </dgm:pt>
    <dgm:pt modelId="{0BF7C523-0E0A-4C95-9295-FCAC937E004E}" type="parTrans" cxnId="{198D3D3E-F95D-49C2-B266-14D6EACEC598}">
      <dgm:prSet/>
      <dgm:spPr/>
      <dgm:t>
        <a:bodyPr/>
        <a:lstStyle/>
        <a:p>
          <a:endParaRPr lang="en-US"/>
        </a:p>
      </dgm:t>
    </dgm:pt>
    <dgm:pt modelId="{5918BF00-FD13-4D52-A0D5-89B0642D219B}" type="sibTrans" cxnId="{198D3D3E-F95D-49C2-B266-14D6EACEC598}">
      <dgm:prSet/>
      <dgm:spPr/>
      <dgm:t>
        <a:bodyPr/>
        <a:lstStyle/>
        <a:p>
          <a:endParaRPr lang="en-US"/>
        </a:p>
      </dgm:t>
    </dgm:pt>
    <dgm:pt modelId="{F69D4175-2CF3-4357-8262-629C2CEEFA6C}">
      <dgm:prSet/>
      <dgm:spPr/>
      <dgm:t>
        <a:bodyPr/>
        <a:lstStyle/>
        <a:p>
          <a:r>
            <a:rPr lang="ar-JO" dirty="0"/>
            <a:t>السياسات التعليمية في مصر</a:t>
          </a:r>
          <a:endParaRPr lang="en-US" dirty="0"/>
        </a:p>
      </dgm:t>
    </dgm:pt>
    <dgm:pt modelId="{9C69433E-96F9-471B-8DA4-C5823D456D45}" type="parTrans" cxnId="{3C3BD409-3E83-4EEE-A6D3-E28214BCFAC6}">
      <dgm:prSet/>
      <dgm:spPr/>
      <dgm:t>
        <a:bodyPr/>
        <a:lstStyle/>
        <a:p>
          <a:endParaRPr lang="en-US"/>
        </a:p>
      </dgm:t>
    </dgm:pt>
    <dgm:pt modelId="{97E3684E-546B-4C4E-8773-E23EAA89CBC0}" type="sibTrans" cxnId="{3C3BD409-3E83-4EEE-A6D3-E28214BCFAC6}">
      <dgm:prSet/>
      <dgm:spPr/>
      <dgm:t>
        <a:bodyPr/>
        <a:lstStyle/>
        <a:p>
          <a:endParaRPr lang="en-US"/>
        </a:p>
      </dgm:t>
    </dgm:pt>
    <dgm:pt modelId="{318CC98A-40B0-4392-9534-66E840FC7C1A}">
      <dgm:prSet/>
      <dgm:spPr/>
      <dgm:t>
        <a:bodyPr/>
        <a:lstStyle/>
        <a:p>
          <a:r>
            <a:rPr lang="ar-JO" dirty="0"/>
            <a:t>السياسات التعليمية في المملكة المغربية</a:t>
          </a:r>
          <a:endParaRPr lang="en-US" dirty="0"/>
        </a:p>
      </dgm:t>
    </dgm:pt>
    <dgm:pt modelId="{0D12C7AD-7851-41F4-92AC-B18372016265}" type="parTrans" cxnId="{9A8A2E9D-CB9A-4B31-BB99-62B83F72D2A7}">
      <dgm:prSet/>
      <dgm:spPr/>
      <dgm:t>
        <a:bodyPr/>
        <a:lstStyle/>
        <a:p>
          <a:endParaRPr lang="en-US"/>
        </a:p>
      </dgm:t>
    </dgm:pt>
    <dgm:pt modelId="{226795DC-76C1-4E99-AD06-35CE239D81B0}" type="sibTrans" cxnId="{9A8A2E9D-CB9A-4B31-BB99-62B83F72D2A7}">
      <dgm:prSet/>
      <dgm:spPr/>
      <dgm:t>
        <a:bodyPr/>
        <a:lstStyle/>
        <a:p>
          <a:endParaRPr lang="en-US"/>
        </a:p>
      </dgm:t>
    </dgm:pt>
    <dgm:pt modelId="{9E04C6D1-6D1C-48AF-BB9D-3828A00F133B}">
      <dgm:prSet/>
      <dgm:spPr/>
      <dgm:t>
        <a:bodyPr/>
        <a:lstStyle/>
        <a:p>
          <a:r>
            <a:rPr lang="ar-JO" dirty="0"/>
            <a:t>السياسات التعليمية في فنلندا</a:t>
          </a:r>
          <a:endParaRPr lang="en-US" dirty="0"/>
        </a:p>
      </dgm:t>
    </dgm:pt>
    <dgm:pt modelId="{6B312801-7503-4397-B9FA-255E2412F664}" type="parTrans" cxnId="{F18B9B76-E6D5-44BB-B69E-71A575ED63CF}">
      <dgm:prSet/>
      <dgm:spPr/>
      <dgm:t>
        <a:bodyPr/>
        <a:lstStyle/>
        <a:p>
          <a:endParaRPr lang="en-US"/>
        </a:p>
      </dgm:t>
    </dgm:pt>
    <dgm:pt modelId="{B2A4FA26-8EF9-47ED-999D-70019FD06C8E}" type="sibTrans" cxnId="{F18B9B76-E6D5-44BB-B69E-71A575ED63CF}">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pt>
    <dgm:pt modelId="{30C9E11F-6453-4681-BBE6-5D08C55913DB}" type="pres">
      <dgm:prSet presAssocID="{5C0F3E0F-5B69-4DA1-BBD2-597EE292B126}" presName="spacing" presStyleCnt="0"/>
      <dgm:spPr/>
    </dgm:pt>
    <dgm:pt modelId="{FFF61965-415E-4712-B368-86B36E0EAA73}" type="pres">
      <dgm:prSet presAssocID="{CECE28AE-5297-478E-BD5A-1F48579798D5}" presName="composite" presStyleCnt="0"/>
      <dgm:spPr/>
    </dgm:pt>
    <dgm:pt modelId="{83790343-57E3-4AF7-8B63-5C517DE1804B}" type="pres">
      <dgm:prSet presAssocID="{CECE28AE-5297-478E-BD5A-1F48579798D5}" presName="imgShp" presStyleLbl="fgImgPlace1" presStyleIdx="1" presStyleCnt="6"/>
      <dgm:spPr/>
    </dgm:pt>
    <dgm:pt modelId="{FEB66551-55F2-4C88-B442-EEB89E2C91D6}" type="pres">
      <dgm:prSet presAssocID="{CECE28AE-5297-478E-BD5A-1F48579798D5}" presName="txShp" presStyleLbl="node1" presStyleIdx="1" presStyleCnt="6">
        <dgm:presLayoutVars>
          <dgm:bulletEnabled val="1"/>
        </dgm:presLayoutVars>
      </dgm:prSet>
      <dgm:spPr/>
    </dgm:pt>
    <dgm:pt modelId="{E602E495-41C9-4849-A665-E63413FC8D8B}" type="pres">
      <dgm:prSet presAssocID="{0A276C37-598E-4A6B-80BD-A039C3FE2E00}" presName="spacing" presStyleCnt="0"/>
      <dgm:spPr/>
    </dgm:pt>
    <dgm:pt modelId="{98E46FC8-C9D3-48CB-BDD5-5A5BD8B9450D}" type="pres">
      <dgm:prSet presAssocID="{E2D4746D-B7E0-4EF1-87B3-EB3E0CF1FFC7}" presName="composite" presStyleCnt="0"/>
      <dgm:spPr/>
    </dgm:pt>
    <dgm:pt modelId="{A329ADA3-2197-4EF7-83DF-27EB93B94478}" type="pres">
      <dgm:prSet presAssocID="{E2D4746D-B7E0-4EF1-87B3-EB3E0CF1FFC7}" presName="imgShp" presStyleLbl="fgImgPlace1" presStyleIdx="2" presStyleCnt="6"/>
      <dgm:spPr/>
    </dgm:pt>
    <dgm:pt modelId="{0E4633B2-C732-4A3B-9760-D13CE53D808F}" type="pres">
      <dgm:prSet presAssocID="{E2D4746D-B7E0-4EF1-87B3-EB3E0CF1FFC7}" presName="txShp" presStyleLbl="node1" presStyleIdx="2" presStyleCnt="6">
        <dgm:presLayoutVars>
          <dgm:bulletEnabled val="1"/>
        </dgm:presLayoutVars>
      </dgm:prSet>
      <dgm:spPr/>
    </dgm:pt>
    <dgm:pt modelId="{F566A4A9-6582-40DB-BBF0-0CE4FA6F8E03}" type="pres">
      <dgm:prSet presAssocID="{5918BF00-FD13-4D52-A0D5-89B0642D219B}" presName="spacing" presStyleCnt="0"/>
      <dgm:spPr/>
    </dgm:pt>
    <dgm:pt modelId="{EDF9C964-47A4-44BD-9F7D-E907C4C29543}" type="pres">
      <dgm:prSet presAssocID="{F69D4175-2CF3-4357-8262-629C2CEEFA6C}" presName="composite" presStyleCnt="0"/>
      <dgm:spPr/>
    </dgm:pt>
    <dgm:pt modelId="{416607EA-9A8F-4BBC-A7F9-FFE2194FE15B}" type="pres">
      <dgm:prSet presAssocID="{F69D4175-2CF3-4357-8262-629C2CEEFA6C}" presName="imgShp" presStyleLbl="fgImgPlace1" presStyleIdx="3" presStyleCnt="6"/>
      <dgm:spPr/>
    </dgm:pt>
    <dgm:pt modelId="{21039690-4CBD-4AC4-9133-CF256EF60350}" type="pres">
      <dgm:prSet presAssocID="{F69D4175-2CF3-4357-8262-629C2CEEFA6C}" presName="txShp" presStyleLbl="node1" presStyleIdx="3" presStyleCnt="6">
        <dgm:presLayoutVars>
          <dgm:bulletEnabled val="1"/>
        </dgm:presLayoutVars>
      </dgm:prSet>
      <dgm:spPr/>
    </dgm:pt>
    <dgm:pt modelId="{EC1D0939-5933-4359-913E-2446718FFFC0}" type="pres">
      <dgm:prSet presAssocID="{97E3684E-546B-4C4E-8773-E23EAA89CBC0}" presName="spacing" presStyleCnt="0"/>
      <dgm:spPr/>
    </dgm:pt>
    <dgm:pt modelId="{BB874F1E-3AE2-4671-96F8-2A6417441A5C}" type="pres">
      <dgm:prSet presAssocID="{318CC98A-40B0-4392-9534-66E840FC7C1A}" presName="composite" presStyleCnt="0"/>
      <dgm:spPr/>
    </dgm:pt>
    <dgm:pt modelId="{064E14EE-8411-4BE4-A791-FA2E1A801CF7}" type="pres">
      <dgm:prSet presAssocID="{318CC98A-40B0-4392-9534-66E840FC7C1A}" presName="imgShp" presStyleLbl="fgImgPlace1" presStyleIdx="4" presStyleCnt="6"/>
      <dgm:spPr/>
    </dgm:pt>
    <dgm:pt modelId="{FCFB28E3-31FC-4DAB-9836-387A1BD5B6B3}" type="pres">
      <dgm:prSet presAssocID="{318CC98A-40B0-4392-9534-66E840FC7C1A}" presName="txShp" presStyleLbl="node1" presStyleIdx="4" presStyleCnt="6">
        <dgm:presLayoutVars>
          <dgm:bulletEnabled val="1"/>
        </dgm:presLayoutVars>
      </dgm:prSet>
      <dgm:spPr/>
    </dgm:pt>
    <dgm:pt modelId="{16024F64-76BB-4D2A-8BC1-5D4FBDC12D71}" type="pres">
      <dgm:prSet presAssocID="{226795DC-76C1-4E99-AD06-35CE239D81B0}" presName="spacing" presStyleCnt="0"/>
      <dgm:spPr/>
    </dgm:pt>
    <dgm:pt modelId="{CCC19314-C052-4F18-9F9F-12DDE4E624FC}" type="pres">
      <dgm:prSet presAssocID="{9E04C6D1-6D1C-48AF-BB9D-3828A00F133B}" presName="composite" presStyleCnt="0"/>
      <dgm:spPr/>
    </dgm:pt>
    <dgm:pt modelId="{F3E19172-1777-4792-85E1-C210CB842064}" type="pres">
      <dgm:prSet presAssocID="{9E04C6D1-6D1C-48AF-BB9D-3828A00F133B}" presName="imgShp" presStyleLbl="fgImgPlace1" presStyleIdx="5" presStyleCnt="6"/>
      <dgm:spPr/>
    </dgm:pt>
    <dgm:pt modelId="{EF63ECC7-A98F-4D5D-A818-EAA5EB910E98}" type="pres">
      <dgm:prSet presAssocID="{9E04C6D1-6D1C-48AF-BB9D-3828A00F133B}" presName="txShp" presStyleLbl="node1" presStyleIdx="5" presStyleCnt="6">
        <dgm:presLayoutVars>
          <dgm:bulletEnabled val="1"/>
        </dgm:presLayoutVars>
      </dgm:prSet>
      <dgm:spPr/>
    </dgm:pt>
  </dgm:ptLst>
  <dgm:cxnLst>
    <dgm:cxn modelId="{3C3BD409-3E83-4EEE-A6D3-E28214BCFAC6}" srcId="{C77BC66A-AD09-4678-BB48-842329347B67}" destId="{F69D4175-2CF3-4357-8262-629C2CEEFA6C}" srcOrd="3" destOrd="0" parTransId="{9C69433E-96F9-471B-8DA4-C5823D456D45}" sibTransId="{97E3684E-546B-4C4E-8773-E23EAA89CBC0}"/>
    <dgm:cxn modelId="{90608014-1738-4278-8C13-C3FB6B572410}" type="presOf" srcId="{CECE28AE-5297-478E-BD5A-1F48579798D5}" destId="{FEB66551-55F2-4C88-B442-EEB89E2C91D6}" srcOrd="0" destOrd="0" presId="urn:microsoft.com/office/officeart/2005/8/layout/vList3"/>
    <dgm:cxn modelId="{D13BF718-32B9-4E46-BF8E-1B8FBD0C21A2}" type="presOf" srcId="{9E04C6D1-6D1C-48AF-BB9D-3828A00F133B}" destId="{EF63ECC7-A98F-4D5D-A818-EAA5EB910E98}" srcOrd="0" destOrd="0" presId="urn:microsoft.com/office/officeart/2005/8/layout/vList3"/>
    <dgm:cxn modelId="{2467962E-216B-4B92-B85C-DD20B6895EAB}" type="presOf" srcId="{E2D4746D-B7E0-4EF1-87B3-EB3E0CF1FFC7}" destId="{0E4633B2-C732-4A3B-9760-D13CE53D808F}"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198D3D3E-F95D-49C2-B266-14D6EACEC598}" srcId="{C77BC66A-AD09-4678-BB48-842329347B67}" destId="{E2D4746D-B7E0-4EF1-87B3-EB3E0CF1FFC7}" srcOrd="2" destOrd="0" parTransId="{0BF7C523-0E0A-4C95-9295-FCAC937E004E}" sibTransId="{5918BF00-FD13-4D52-A0D5-89B0642D219B}"/>
    <dgm:cxn modelId="{3323A844-A1C8-4641-AB29-E5C255E53F5F}" type="presOf" srcId="{C77BC66A-AD09-4678-BB48-842329347B67}" destId="{8B5F6B06-C4D3-4592-924A-14F7FC3BF82B}" srcOrd="0" destOrd="0" presId="urn:microsoft.com/office/officeart/2005/8/layout/vList3"/>
    <dgm:cxn modelId="{66A34B6C-9B43-4EFD-ADA3-A0BFBF0BEB45}" type="presOf" srcId="{318CC98A-40B0-4392-9534-66E840FC7C1A}" destId="{FCFB28E3-31FC-4DAB-9836-387A1BD5B6B3}" srcOrd="0" destOrd="0" presId="urn:microsoft.com/office/officeart/2005/8/layout/vList3"/>
    <dgm:cxn modelId="{BBA5A651-5634-49AD-8B16-8CF2E3BEB235}" srcId="{C77BC66A-AD09-4678-BB48-842329347B67}" destId="{CECE28AE-5297-478E-BD5A-1F48579798D5}" srcOrd="1" destOrd="0" parTransId="{505155CB-B848-415E-A6EC-B7ABB2899B72}" sibTransId="{0A276C37-598E-4A6B-80BD-A039C3FE2E00}"/>
    <dgm:cxn modelId="{F18B9B76-E6D5-44BB-B69E-71A575ED63CF}" srcId="{C77BC66A-AD09-4678-BB48-842329347B67}" destId="{9E04C6D1-6D1C-48AF-BB9D-3828A00F133B}" srcOrd="5" destOrd="0" parTransId="{6B312801-7503-4397-B9FA-255E2412F664}" sibTransId="{B2A4FA26-8EF9-47ED-999D-70019FD06C8E}"/>
    <dgm:cxn modelId="{EAF9CD7A-6F8B-4B2C-A9AA-12293C249405}" type="presOf" srcId="{F69D4175-2CF3-4357-8262-629C2CEEFA6C}" destId="{21039690-4CBD-4AC4-9133-CF256EF60350}" srcOrd="0" destOrd="0" presId="urn:microsoft.com/office/officeart/2005/8/layout/vList3"/>
    <dgm:cxn modelId="{9A8A2E9D-CB9A-4B31-BB99-62B83F72D2A7}" srcId="{C77BC66A-AD09-4678-BB48-842329347B67}" destId="{318CC98A-40B0-4392-9534-66E840FC7C1A}" srcOrd="4" destOrd="0" parTransId="{0D12C7AD-7851-41F4-92AC-B18372016265}" sibTransId="{226795DC-76C1-4E99-AD06-35CE239D81B0}"/>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5BE4D4AA-259A-44F7-A6D8-6BC45CF2AADA}" type="presParOf" srcId="{8B5F6B06-C4D3-4592-924A-14F7FC3BF82B}" destId="{FFF61965-415E-4712-B368-86B36E0EAA73}" srcOrd="2" destOrd="0" presId="urn:microsoft.com/office/officeart/2005/8/layout/vList3"/>
    <dgm:cxn modelId="{ED177D3A-DE0F-47E6-82D9-2DC7D055D630}" type="presParOf" srcId="{FFF61965-415E-4712-B368-86B36E0EAA73}" destId="{83790343-57E3-4AF7-8B63-5C517DE1804B}" srcOrd="0" destOrd="0" presId="urn:microsoft.com/office/officeart/2005/8/layout/vList3"/>
    <dgm:cxn modelId="{EFFFA91B-9C63-4E73-BA9C-6075F1288961}" type="presParOf" srcId="{FFF61965-415E-4712-B368-86B36E0EAA73}" destId="{FEB66551-55F2-4C88-B442-EEB89E2C91D6}" srcOrd="1" destOrd="0" presId="urn:microsoft.com/office/officeart/2005/8/layout/vList3"/>
    <dgm:cxn modelId="{AE5E1905-B5A2-4967-9A72-D4E418D19491}" type="presParOf" srcId="{8B5F6B06-C4D3-4592-924A-14F7FC3BF82B}" destId="{E602E495-41C9-4849-A665-E63413FC8D8B}" srcOrd="3" destOrd="0" presId="urn:microsoft.com/office/officeart/2005/8/layout/vList3"/>
    <dgm:cxn modelId="{CFA3A072-67F2-4CA7-A92F-7BCC5A74C1C9}" type="presParOf" srcId="{8B5F6B06-C4D3-4592-924A-14F7FC3BF82B}" destId="{98E46FC8-C9D3-48CB-BDD5-5A5BD8B9450D}" srcOrd="4" destOrd="0" presId="urn:microsoft.com/office/officeart/2005/8/layout/vList3"/>
    <dgm:cxn modelId="{B02D556D-BE85-4C7B-A8EB-B04E0A4C4D57}" type="presParOf" srcId="{98E46FC8-C9D3-48CB-BDD5-5A5BD8B9450D}" destId="{A329ADA3-2197-4EF7-83DF-27EB93B94478}" srcOrd="0" destOrd="0" presId="urn:microsoft.com/office/officeart/2005/8/layout/vList3"/>
    <dgm:cxn modelId="{1AC71548-FEF1-440D-90A6-E6613916757A}" type="presParOf" srcId="{98E46FC8-C9D3-48CB-BDD5-5A5BD8B9450D}" destId="{0E4633B2-C732-4A3B-9760-D13CE53D808F}" srcOrd="1" destOrd="0" presId="urn:microsoft.com/office/officeart/2005/8/layout/vList3"/>
    <dgm:cxn modelId="{EC591DDD-CA5B-4264-9702-A164EED9CE6A}" type="presParOf" srcId="{8B5F6B06-C4D3-4592-924A-14F7FC3BF82B}" destId="{F566A4A9-6582-40DB-BBF0-0CE4FA6F8E03}" srcOrd="5" destOrd="0" presId="urn:microsoft.com/office/officeart/2005/8/layout/vList3"/>
    <dgm:cxn modelId="{863F14CC-55AE-427D-A5F8-1A9EAA08879C}" type="presParOf" srcId="{8B5F6B06-C4D3-4592-924A-14F7FC3BF82B}" destId="{EDF9C964-47A4-44BD-9F7D-E907C4C29543}" srcOrd="6" destOrd="0" presId="urn:microsoft.com/office/officeart/2005/8/layout/vList3"/>
    <dgm:cxn modelId="{0198635E-50F2-42D6-A909-EBAF611B23AD}" type="presParOf" srcId="{EDF9C964-47A4-44BD-9F7D-E907C4C29543}" destId="{416607EA-9A8F-4BBC-A7F9-FFE2194FE15B}" srcOrd="0" destOrd="0" presId="urn:microsoft.com/office/officeart/2005/8/layout/vList3"/>
    <dgm:cxn modelId="{4FFF4DFF-2FB6-45E7-BC5D-397C27673365}" type="presParOf" srcId="{EDF9C964-47A4-44BD-9F7D-E907C4C29543}" destId="{21039690-4CBD-4AC4-9133-CF256EF60350}" srcOrd="1" destOrd="0" presId="urn:microsoft.com/office/officeart/2005/8/layout/vList3"/>
    <dgm:cxn modelId="{425F012F-7D03-47D2-BB75-4128130E5CD8}" type="presParOf" srcId="{8B5F6B06-C4D3-4592-924A-14F7FC3BF82B}" destId="{EC1D0939-5933-4359-913E-2446718FFFC0}" srcOrd="7" destOrd="0" presId="urn:microsoft.com/office/officeart/2005/8/layout/vList3"/>
    <dgm:cxn modelId="{51CB8AE2-252A-414B-AD53-A8F509A9B028}" type="presParOf" srcId="{8B5F6B06-C4D3-4592-924A-14F7FC3BF82B}" destId="{BB874F1E-3AE2-4671-96F8-2A6417441A5C}" srcOrd="8" destOrd="0" presId="urn:microsoft.com/office/officeart/2005/8/layout/vList3"/>
    <dgm:cxn modelId="{04082025-4117-49AA-80DF-9B45E1DAE4C8}" type="presParOf" srcId="{BB874F1E-3AE2-4671-96F8-2A6417441A5C}" destId="{064E14EE-8411-4BE4-A791-FA2E1A801CF7}" srcOrd="0" destOrd="0" presId="urn:microsoft.com/office/officeart/2005/8/layout/vList3"/>
    <dgm:cxn modelId="{079DD6D4-258B-4310-8B2C-1406E7A4CBC9}" type="presParOf" srcId="{BB874F1E-3AE2-4671-96F8-2A6417441A5C}" destId="{FCFB28E3-31FC-4DAB-9836-387A1BD5B6B3}" srcOrd="1" destOrd="0" presId="urn:microsoft.com/office/officeart/2005/8/layout/vList3"/>
    <dgm:cxn modelId="{2C0BBEB3-DB18-449F-9193-06C8C5C4563D}" type="presParOf" srcId="{8B5F6B06-C4D3-4592-924A-14F7FC3BF82B}" destId="{16024F64-76BB-4D2A-8BC1-5D4FBDC12D71}" srcOrd="9" destOrd="0" presId="urn:microsoft.com/office/officeart/2005/8/layout/vList3"/>
    <dgm:cxn modelId="{E1BD7B0F-183C-4543-A204-FC604242ABC5}" type="presParOf" srcId="{8B5F6B06-C4D3-4592-924A-14F7FC3BF82B}" destId="{CCC19314-C052-4F18-9F9F-12DDE4E624FC}" srcOrd="10" destOrd="0" presId="urn:microsoft.com/office/officeart/2005/8/layout/vList3"/>
    <dgm:cxn modelId="{3423618A-F724-4CA3-9F2C-AE155DA9D048}" type="presParOf" srcId="{CCC19314-C052-4F18-9F9F-12DDE4E624FC}" destId="{F3E19172-1777-4792-85E1-C210CB842064}" srcOrd="0" destOrd="0" presId="urn:microsoft.com/office/officeart/2005/8/layout/vList3"/>
    <dgm:cxn modelId="{83D2482E-5EA1-439F-84EC-4801D4F90C72}" type="presParOf" srcId="{CCC19314-C052-4F18-9F9F-12DDE4E624FC}" destId="{EF63ECC7-A98F-4D5D-A818-EAA5EB910E9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E1B548-FA71-47A6-8ABB-03E7E6B439A6}"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91D452E-CCA5-45CE-8867-1847A1E65263}">
      <dgm:prSet phldrT="[Text]"/>
      <dgm:spPr/>
      <dgm:t>
        <a:bodyPr/>
        <a:lstStyle/>
        <a:p>
          <a:r>
            <a:rPr lang="ar-JO" dirty="0"/>
            <a:t>السعودية</a:t>
          </a:r>
          <a:endParaRPr lang="en-US" dirty="0"/>
        </a:p>
      </dgm:t>
    </dgm:pt>
    <dgm:pt modelId="{5891C6E2-FD5A-40A2-B1B3-3DE69A6728A4}" type="parTrans" cxnId="{3CCB1BF5-8D01-43B1-A87B-06B5FA09E3C3}">
      <dgm:prSet/>
      <dgm:spPr/>
      <dgm:t>
        <a:bodyPr/>
        <a:lstStyle/>
        <a:p>
          <a:endParaRPr lang="en-US"/>
        </a:p>
      </dgm:t>
    </dgm:pt>
    <dgm:pt modelId="{250FAF64-A791-4675-B3D5-D5A6AAF6C657}" type="sibTrans" cxnId="{3CCB1BF5-8D01-43B1-A87B-06B5FA09E3C3}">
      <dgm:prSet/>
      <dgm:spPr/>
      <dgm:t>
        <a:bodyPr/>
        <a:lstStyle/>
        <a:p>
          <a:endParaRPr lang="en-US"/>
        </a:p>
      </dgm:t>
    </dgm:pt>
    <dgm:pt modelId="{928A4B42-7F2C-4943-9C2A-47215CD0DFC0}">
      <dgm:prSet phldrT="[Text]"/>
      <dgm:spPr/>
      <dgm:t>
        <a:bodyPr/>
        <a:lstStyle/>
        <a:p>
          <a:r>
            <a:rPr lang="ar-JO" dirty="0"/>
            <a:t>الأردن</a:t>
          </a:r>
          <a:endParaRPr lang="en-US" dirty="0"/>
        </a:p>
      </dgm:t>
    </dgm:pt>
    <dgm:pt modelId="{89BB80A2-595F-4EC8-B3F6-D3FA6A08873D}" type="parTrans" cxnId="{D4D09543-8525-4CA1-9D5B-19834DF7E012}">
      <dgm:prSet/>
      <dgm:spPr/>
      <dgm:t>
        <a:bodyPr/>
        <a:lstStyle/>
        <a:p>
          <a:endParaRPr lang="en-US"/>
        </a:p>
      </dgm:t>
    </dgm:pt>
    <dgm:pt modelId="{C2196978-49C0-4694-A2A6-B2E43D4644EF}" type="sibTrans" cxnId="{D4D09543-8525-4CA1-9D5B-19834DF7E012}">
      <dgm:prSet/>
      <dgm:spPr/>
      <dgm:t>
        <a:bodyPr/>
        <a:lstStyle/>
        <a:p>
          <a:endParaRPr lang="en-US"/>
        </a:p>
      </dgm:t>
    </dgm:pt>
    <dgm:pt modelId="{AB49789F-D8D5-4A06-9207-2F72574963BA}">
      <dgm:prSet phldrT="[Text]"/>
      <dgm:spPr/>
      <dgm:t>
        <a:bodyPr/>
        <a:lstStyle/>
        <a:p>
          <a:r>
            <a:rPr lang="ar-JO" dirty="0"/>
            <a:t>مصر</a:t>
          </a:r>
          <a:endParaRPr lang="en-US" dirty="0"/>
        </a:p>
      </dgm:t>
    </dgm:pt>
    <dgm:pt modelId="{E48D14D5-CEEA-4E84-B3CB-1C468382EEA0}" type="parTrans" cxnId="{DE08AEEA-BAAE-4143-865E-06CCA48A3CE0}">
      <dgm:prSet/>
      <dgm:spPr/>
      <dgm:t>
        <a:bodyPr/>
        <a:lstStyle/>
        <a:p>
          <a:endParaRPr lang="en-US"/>
        </a:p>
      </dgm:t>
    </dgm:pt>
    <dgm:pt modelId="{47C57B82-2A6B-45F3-B34E-9A8CAC0FBB62}" type="sibTrans" cxnId="{DE08AEEA-BAAE-4143-865E-06CCA48A3CE0}">
      <dgm:prSet/>
      <dgm:spPr/>
      <dgm:t>
        <a:bodyPr/>
        <a:lstStyle/>
        <a:p>
          <a:endParaRPr lang="en-US"/>
        </a:p>
      </dgm:t>
    </dgm:pt>
    <dgm:pt modelId="{B597C609-33FD-4FA4-97F9-2D7FCEAA36B7}">
      <dgm:prSet phldrT="[Text]"/>
      <dgm:spPr/>
      <dgm:t>
        <a:bodyPr/>
        <a:lstStyle/>
        <a:p>
          <a:r>
            <a:rPr lang="ar-JO" dirty="0"/>
            <a:t>المغرب</a:t>
          </a:r>
          <a:endParaRPr lang="en-US" dirty="0"/>
        </a:p>
      </dgm:t>
    </dgm:pt>
    <dgm:pt modelId="{E12AE3A6-731C-41BD-AADC-8C131777FD5C}" type="parTrans" cxnId="{57328ED7-1DF3-4224-9CF3-39B18FE46976}">
      <dgm:prSet/>
      <dgm:spPr/>
      <dgm:t>
        <a:bodyPr/>
        <a:lstStyle/>
        <a:p>
          <a:endParaRPr lang="en-US"/>
        </a:p>
      </dgm:t>
    </dgm:pt>
    <dgm:pt modelId="{EE00856B-0114-409F-B094-F8D9A2A440B6}" type="sibTrans" cxnId="{57328ED7-1DF3-4224-9CF3-39B18FE46976}">
      <dgm:prSet/>
      <dgm:spPr/>
      <dgm:t>
        <a:bodyPr/>
        <a:lstStyle/>
        <a:p>
          <a:endParaRPr lang="en-US"/>
        </a:p>
      </dgm:t>
    </dgm:pt>
    <dgm:pt modelId="{6DF9B3ED-383A-4AA4-BFFA-7E945DE939A9}">
      <dgm:prSet phldrT="[Text]"/>
      <dgm:spPr/>
      <dgm:t>
        <a:bodyPr/>
        <a:lstStyle/>
        <a:p>
          <a:r>
            <a:rPr lang="ar-JO" dirty="0"/>
            <a:t>لبنان</a:t>
          </a:r>
          <a:endParaRPr lang="en-US" dirty="0"/>
        </a:p>
      </dgm:t>
    </dgm:pt>
    <dgm:pt modelId="{9C202BE5-D337-4174-80AB-8CC95E4CE4A4}" type="parTrans" cxnId="{F7161090-1B74-4DAF-87CD-46B59043BCA5}">
      <dgm:prSet/>
      <dgm:spPr/>
      <dgm:t>
        <a:bodyPr/>
        <a:lstStyle/>
        <a:p>
          <a:endParaRPr lang="en-US"/>
        </a:p>
      </dgm:t>
    </dgm:pt>
    <dgm:pt modelId="{46ABC632-5D38-4601-A348-EF79D10DF6D6}" type="sibTrans" cxnId="{F7161090-1B74-4DAF-87CD-46B59043BCA5}">
      <dgm:prSet/>
      <dgm:spPr/>
      <dgm:t>
        <a:bodyPr/>
        <a:lstStyle/>
        <a:p>
          <a:endParaRPr lang="en-US"/>
        </a:p>
      </dgm:t>
    </dgm:pt>
    <dgm:pt modelId="{07203FE5-2657-4495-974F-DF90E85A8643}" type="pres">
      <dgm:prSet presAssocID="{5DE1B548-FA71-47A6-8ABB-03E7E6B439A6}" presName="Name0" presStyleCnt="0">
        <dgm:presLayoutVars>
          <dgm:dir/>
          <dgm:resizeHandles val="exact"/>
        </dgm:presLayoutVars>
      </dgm:prSet>
      <dgm:spPr/>
    </dgm:pt>
    <dgm:pt modelId="{FF10E9EE-4421-439C-A5A3-6805FB88AFC7}" type="pres">
      <dgm:prSet presAssocID="{5DE1B548-FA71-47A6-8ABB-03E7E6B439A6}" presName="cycle" presStyleCnt="0"/>
      <dgm:spPr/>
    </dgm:pt>
    <dgm:pt modelId="{F15A5C03-BE84-47F7-8C4A-18B264F9BBD0}" type="pres">
      <dgm:prSet presAssocID="{191D452E-CCA5-45CE-8867-1847A1E65263}" presName="nodeFirstNode" presStyleLbl="node1" presStyleIdx="0" presStyleCnt="5">
        <dgm:presLayoutVars>
          <dgm:bulletEnabled val="1"/>
        </dgm:presLayoutVars>
      </dgm:prSet>
      <dgm:spPr/>
    </dgm:pt>
    <dgm:pt modelId="{51E10432-3B69-4405-9B24-348BF114E725}" type="pres">
      <dgm:prSet presAssocID="{250FAF64-A791-4675-B3D5-D5A6AAF6C657}" presName="sibTransFirstNode" presStyleLbl="bgShp" presStyleIdx="0" presStyleCnt="1"/>
      <dgm:spPr/>
    </dgm:pt>
    <dgm:pt modelId="{EDD6C310-406E-47E6-B3F8-0E47CDF98A30}" type="pres">
      <dgm:prSet presAssocID="{928A4B42-7F2C-4943-9C2A-47215CD0DFC0}" presName="nodeFollowingNodes" presStyleLbl="node1" presStyleIdx="1" presStyleCnt="5">
        <dgm:presLayoutVars>
          <dgm:bulletEnabled val="1"/>
        </dgm:presLayoutVars>
      </dgm:prSet>
      <dgm:spPr/>
    </dgm:pt>
    <dgm:pt modelId="{945517C6-ED9C-4A49-BAA5-B21C96BF11A3}" type="pres">
      <dgm:prSet presAssocID="{AB49789F-D8D5-4A06-9207-2F72574963BA}" presName="nodeFollowingNodes" presStyleLbl="node1" presStyleIdx="2" presStyleCnt="5">
        <dgm:presLayoutVars>
          <dgm:bulletEnabled val="1"/>
        </dgm:presLayoutVars>
      </dgm:prSet>
      <dgm:spPr/>
    </dgm:pt>
    <dgm:pt modelId="{0BC875E5-775A-4378-AFD9-7E758C4598B7}" type="pres">
      <dgm:prSet presAssocID="{B597C609-33FD-4FA4-97F9-2D7FCEAA36B7}" presName="nodeFollowingNodes" presStyleLbl="node1" presStyleIdx="3" presStyleCnt="5">
        <dgm:presLayoutVars>
          <dgm:bulletEnabled val="1"/>
        </dgm:presLayoutVars>
      </dgm:prSet>
      <dgm:spPr/>
    </dgm:pt>
    <dgm:pt modelId="{677C23AD-629C-4182-A45B-BC7148A6443A}" type="pres">
      <dgm:prSet presAssocID="{6DF9B3ED-383A-4AA4-BFFA-7E945DE939A9}" presName="nodeFollowingNodes" presStyleLbl="node1" presStyleIdx="4" presStyleCnt="5">
        <dgm:presLayoutVars>
          <dgm:bulletEnabled val="1"/>
        </dgm:presLayoutVars>
      </dgm:prSet>
      <dgm:spPr/>
    </dgm:pt>
  </dgm:ptLst>
  <dgm:cxnLst>
    <dgm:cxn modelId="{DE8C0F24-EE1B-4D52-851B-24B1C180AFB3}" type="presOf" srcId="{928A4B42-7F2C-4943-9C2A-47215CD0DFC0}" destId="{EDD6C310-406E-47E6-B3F8-0E47CDF98A30}" srcOrd="0" destOrd="0" presId="urn:microsoft.com/office/officeart/2005/8/layout/cycle3"/>
    <dgm:cxn modelId="{6B55703E-A382-4CFF-9507-BA07A1207115}" type="presOf" srcId="{250FAF64-A791-4675-B3D5-D5A6AAF6C657}" destId="{51E10432-3B69-4405-9B24-348BF114E725}" srcOrd="0" destOrd="0" presId="urn:microsoft.com/office/officeart/2005/8/layout/cycle3"/>
    <dgm:cxn modelId="{D4D09543-8525-4CA1-9D5B-19834DF7E012}" srcId="{5DE1B548-FA71-47A6-8ABB-03E7E6B439A6}" destId="{928A4B42-7F2C-4943-9C2A-47215CD0DFC0}" srcOrd="1" destOrd="0" parTransId="{89BB80A2-595F-4EC8-B3F6-D3FA6A08873D}" sibTransId="{C2196978-49C0-4694-A2A6-B2E43D4644EF}"/>
    <dgm:cxn modelId="{513B0B44-A493-4713-A6AE-857BEE768E66}" type="presOf" srcId="{191D452E-CCA5-45CE-8867-1847A1E65263}" destId="{F15A5C03-BE84-47F7-8C4A-18B264F9BBD0}" srcOrd="0" destOrd="0" presId="urn:microsoft.com/office/officeart/2005/8/layout/cycle3"/>
    <dgm:cxn modelId="{9D53A666-0218-4853-8BFA-4A0B96B51DF9}" type="presOf" srcId="{AB49789F-D8D5-4A06-9207-2F72574963BA}" destId="{945517C6-ED9C-4A49-BAA5-B21C96BF11A3}" srcOrd="0" destOrd="0" presId="urn:microsoft.com/office/officeart/2005/8/layout/cycle3"/>
    <dgm:cxn modelId="{42FBED46-197F-415D-AAA4-976703D7F28E}" type="presOf" srcId="{5DE1B548-FA71-47A6-8ABB-03E7E6B439A6}" destId="{07203FE5-2657-4495-974F-DF90E85A8643}" srcOrd="0" destOrd="0" presId="urn:microsoft.com/office/officeart/2005/8/layout/cycle3"/>
    <dgm:cxn modelId="{BDD0AA69-F0D9-40D1-9A48-A2ACB06D2232}" type="presOf" srcId="{B597C609-33FD-4FA4-97F9-2D7FCEAA36B7}" destId="{0BC875E5-775A-4378-AFD9-7E758C4598B7}" srcOrd="0" destOrd="0" presId="urn:microsoft.com/office/officeart/2005/8/layout/cycle3"/>
    <dgm:cxn modelId="{F7161090-1B74-4DAF-87CD-46B59043BCA5}" srcId="{5DE1B548-FA71-47A6-8ABB-03E7E6B439A6}" destId="{6DF9B3ED-383A-4AA4-BFFA-7E945DE939A9}" srcOrd="4" destOrd="0" parTransId="{9C202BE5-D337-4174-80AB-8CC95E4CE4A4}" sibTransId="{46ABC632-5D38-4601-A348-EF79D10DF6D6}"/>
    <dgm:cxn modelId="{4EC8C3B8-E20D-48E6-AB05-36CEA32D549A}" type="presOf" srcId="{6DF9B3ED-383A-4AA4-BFFA-7E945DE939A9}" destId="{677C23AD-629C-4182-A45B-BC7148A6443A}" srcOrd="0" destOrd="0" presId="urn:microsoft.com/office/officeart/2005/8/layout/cycle3"/>
    <dgm:cxn modelId="{57328ED7-1DF3-4224-9CF3-39B18FE46976}" srcId="{5DE1B548-FA71-47A6-8ABB-03E7E6B439A6}" destId="{B597C609-33FD-4FA4-97F9-2D7FCEAA36B7}" srcOrd="3" destOrd="0" parTransId="{E12AE3A6-731C-41BD-AADC-8C131777FD5C}" sibTransId="{EE00856B-0114-409F-B094-F8D9A2A440B6}"/>
    <dgm:cxn modelId="{DE08AEEA-BAAE-4143-865E-06CCA48A3CE0}" srcId="{5DE1B548-FA71-47A6-8ABB-03E7E6B439A6}" destId="{AB49789F-D8D5-4A06-9207-2F72574963BA}" srcOrd="2" destOrd="0" parTransId="{E48D14D5-CEEA-4E84-B3CB-1C468382EEA0}" sibTransId="{47C57B82-2A6B-45F3-B34E-9A8CAC0FBB62}"/>
    <dgm:cxn modelId="{3CCB1BF5-8D01-43B1-A87B-06B5FA09E3C3}" srcId="{5DE1B548-FA71-47A6-8ABB-03E7E6B439A6}" destId="{191D452E-CCA5-45CE-8867-1847A1E65263}" srcOrd="0" destOrd="0" parTransId="{5891C6E2-FD5A-40A2-B1B3-3DE69A6728A4}" sibTransId="{250FAF64-A791-4675-B3D5-D5A6AAF6C657}"/>
    <dgm:cxn modelId="{001943DE-C4CC-43F7-9439-433CCFB9C5F9}" type="presParOf" srcId="{07203FE5-2657-4495-974F-DF90E85A8643}" destId="{FF10E9EE-4421-439C-A5A3-6805FB88AFC7}" srcOrd="0" destOrd="0" presId="urn:microsoft.com/office/officeart/2005/8/layout/cycle3"/>
    <dgm:cxn modelId="{A88A7BCE-8D68-4781-B5FF-900757B8ECDC}" type="presParOf" srcId="{FF10E9EE-4421-439C-A5A3-6805FB88AFC7}" destId="{F15A5C03-BE84-47F7-8C4A-18B264F9BBD0}" srcOrd="0" destOrd="0" presId="urn:microsoft.com/office/officeart/2005/8/layout/cycle3"/>
    <dgm:cxn modelId="{9F14C104-9BFC-46C9-8CF7-DDAF4620FF3B}" type="presParOf" srcId="{FF10E9EE-4421-439C-A5A3-6805FB88AFC7}" destId="{51E10432-3B69-4405-9B24-348BF114E725}" srcOrd="1" destOrd="0" presId="urn:microsoft.com/office/officeart/2005/8/layout/cycle3"/>
    <dgm:cxn modelId="{0365D8DA-633B-42A2-91D0-1E902692A68D}" type="presParOf" srcId="{FF10E9EE-4421-439C-A5A3-6805FB88AFC7}" destId="{EDD6C310-406E-47E6-B3F8-0E47CDF98A30}" srcOrd="2" destOrd="0" presId="urn:microsoft.com/office/officeart/2005/8/layout/cycle3"/>
    <dgm:cxn modelId="{92B0C5FE-D079-4EAD-9543-B11DFE0818EC}" type="presParOf" srcId="{FF10E9EE-4421-439C-A5A3-6805FB88AFC7}" destId="{945517C6-ED9C-4A49-BAA5-B21C96BF11A3}" srcOrd="3" destOrd="0" presId="urn:microsoft.com/office/officeart/2005/8/layout/cycle3"/>
    <dgm:cxn modelId="{D5352D6B-30A9-4CA7-ADAF-F9197DA34133}" type="presParOf" srcId="{FF10E9EE-4421-439C-A5A3-6805FB88AFC7}" destId="{0BC875E5-775A-4378-AFD9-7E758C4598B7}" srcOrd="4" destOrd="0" presId="urn:microsoft.com/office/officeart/2005/8/layout/cycle3"/>
    <dgm:cxn modelId="{B03F2E31-E35E-45A5-B2A1-E2E25B0FD054}" type="presParOf" srcId="{FF10E9EE-4421-439C-A5A3-6805FB88AFC7}" destId="{677C23AD-629C-4182-A45B-BC7148A6443A}"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السياسات التعليمية في المملكة العربية السعودية</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CECE28AE-5297-478E-BD5A-1F48579798D5}">
      <dgm:prSet/>
      <dgm:spPr/>
      <dgm:t>
        <a:bodyPr/>
        <a:lstStyle/>
        <a:p>
          <a:r>
            <a:rPr lang="ar-JO" dirty="0"/>
            <a:t>السياسات التعليمية في المملكة الأردنية الهاشمية</a:t>
          </a:r>
          <a:endParaRPr lang="en-US" dirty="0"/>
        </a:p>
      </dgm:t>
    </dgm:pt>
    <dgm:pt modelId="{505155CB-B848-415E-A6EC-B7ABB2899B72}" type="parTrans" cxnId="{BBA5A651-5634-49AD-8B16-8CF2E3BEB235}">
      <dgm:prSet/>
      <dgm:spPr/>
      <dgm:t>
        <a:bodyPr/>
        <a:lstStyle/>
        <a:p>
          <a:endParaRPr lang="en-US"/>
        </a:p>
      </dgm:t>
    </dgm:pt>
    <dgm:pt modelId="{0A276C37-598E-4A6B-80BD-A039C3FE2E00}" type="sibTrans" cxnId="{BBA5A651-5634-49AD-8B16-8CF2E3BEB235}">
      <dgm:prSet/>
      <dgm:spPr/>
      <dgm:t>
        <a:bodyPr/>
        <a:lstStyle/>
        <a:p>
          <a:endParaRPr lang="en-US"/>
        </a:p>
      </dgm:t>
    </dgm:pt>
    <dgm:pt modelId="{E2D4746D-B7E0-4EF1-87B3-EB3E0CF1FFC7}">
      <dgm:prSet/>
      <dgm:spPr/>
      <dgm:t>
        <a:bodyPr/>
        <a:lstStyle/>
        <a:p>
          <a:r>
            <a:rPr lang="ar-JO" dirty="0"/>
            <a:t>السياسات التعليمية في لبنان</a:t>
          </a:r>
          <a:endParaRPr lang="en-US" dirty="0"/>
        </a:p>
      </dgm:t>
    </dgm:pt>
    <dgm:pt modelId="{0BF7C523-0E0A-4C95-9295-FCAC937E004E}" type="parTrans" cxnId="{198D3D3E-F95D-49C2-B266-14D6EACEC598}">
      <dgm:prSet/>
      <dgm:spPr/>
      <dgm:t>
        <a:bodyPr/>
        <a:lstStyle/>
        <a:p>
          <a:endParaRPr lang="en-US"/>
        </a:p>
      </dgm:t>
    </dgm:pt>
    <dgm:pt modelId="{5918BF00-FD13-4D52-A0D5-89B0642D219B}" type="sibTrans" cxnId="{198D3D3E-F95D-49C2-B266-14D6EACEC598}">
      <dgm:prSet/>
      <dgm:spPr/>
      <dgm:t>
        <a:bodyPr/>
        <a:lstStyle/>
        <a:p>
          <a:endParaRPr lang="en-US"/>
        </a:p>
      </dgm:t>
    </dgm:pt>
    <dgm:pt modelId="{F69D4175-2CF3-4357-8262-629C2CEEFA6C}">
      <dgm:prSet/>
      <dgm:spPr/>
      <dgm:t>
        <a:bodyPr/>
        <a:lstStyle/>
        <a:p>
          <a:r>
            <a:rPr lang="ar-JO" dirty="0"/>
            <a:t>السياسات التعليمية في مصر</a:t>
          </a:r>
          <a:endParaRPr lang="en-US" dirty="0"/>
        </a:p>
      </dgm:t>
    </dgm:pt>
    <dgm:pt modelId="{9C69433E-96F9-471B-8DA4-C5823D456D45}" type="parTrans" cxnId="{3C3BD409-3E83-4EEE-A6D3-E28214BCFAC6}">
      <dgm:prSet/>
      <dgm:spPr/>
      <dgm:t>
        <a:bodyPr/>
        <a:lstStyle/>
        <a:p>
          <a:endParaRPr lang="en-US"/>
        </a:p>
      </dgm:t>
    </dgm:pt>
    <dgm:pt modelId="{97E3684E-546B-4C4E-8773-E23EAA89CBC0}" type="sibTrans" cxnId="{3C3BD409-3E83-4EEE-A6D3-E28214BCFAC6}">
      <dgm:prSet/>
      <dgm:spPr/>
      <dgm:t>
        <a:bodyPr/>
        <a:lstStyle/>
        <a:p>
          <a:endParaRPr lang="en-US"/>
        </a:p>
      </dgm:t>
    </dgm:pt>
    <dgm:pt modelId="{318CC98A-40B0-4392-9534-66E840FC7C1A}">
      <dgm:prSet/>
      <dgm:spPr/>
      <dgm:t>
        <a:bodyPr/>
        <a:lstStyle/>
        <a:p>
          <a:r>
            <a:rPr lang="ar-JO" dirty="0"/>
            <a:t>السياسات التعليمية في المملكة المغربية</a:t>
          </a:r>
          <a:endParaRPr lang="en-US" dirty="0"/>
        </a:p>
      </dgm:t>
    </dgm:pt>
    <dgm:pt modelId="{0D12C7AD-7851-41F4-92AC-B18372016265}" type="parTrans" cxnId="{9A8A2E9D-CB9A-4B31-BB99-62B83F72D2A7}">
      <dgm:prSet/>
      <dgm:spPr/>
      <dgm:t>
        <a:bodyPr/>
        <a:lstStyle/>
        <a:p>
          <a:endParaRPr lang="en-US"/>
        </a:p>
      </dgm:t>
    </dgm:pt>
    <dgm:pt modelId="{226795DC-76C1-4E99-AD06-35CE239D81B0}" type="sibTrans" cxnId="{9A8A2E9D-CB9A-4B31-BB99-62B83F72D2A7}">
      <dgm:prSet/>
      <dgm:spPr/>
      <dgm:t>
        <a:bodyPr/>
        <a:lstStyle/>
        <a:p>
          <a:endParaRPr lang="en-US"/>
        </a:p>
      </dgm:t>
    </dgm:pt>
    <dgm:pt modelId="{9E04C6D1-6D1C-48AF-BB9D-3828A00F133B}">
      <dgm:prSet/>
      <dgm:spPr/>
      <dgm:t>
        <a:bodyPr/>
        <a:lstStyle/>
        <a:p>
          <a:r>
            <a:rPr lang="ar-JO" dirty="0"/>
            <a:t>السياسات التعليمية في فنلندا</a:t>
          </a:r>
          <a:endParaRPr lang="en-US" dirty="0"/>
        </a:p>
      </dgm:t>
    </dgm:pt>
    <dgm:pt modelId="{6B312801-7503-4397-B9FA-255E2412F664}" type="parTrans" cxnId="{F18B9B76-E6D5-44BB-B69E-71A575ED63CF}">
      <dgm:prSet/>
      <dgm:spPr/>
      <dgm:t>
        <a:bodyPr/>
        <a:lstStyle/>
        <a:p>
          <a:endParaRPr lang="en-US"/>
        </a:p>
      </dgm:t>
    </dgm:pt>
    <dgm:pt modelId="{B2A4FA26-8EF9-47ED-999D-70019FD06C8E}" type="sibTrans" cxnId="{F18B9B76-E6D5-44BB-B69E-71A575ED63CF}">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pt>
    <dgm:pt modelId="{30C9E11F-6453-4681-BBE6-5D08C55913DB}" type="pres">
      <dgm:prSet presAssocID="{5C0F3E0F-5B69-4DA1-BBD2-597EE292B126}" presName="spacing" presStyleCnt="0"/>
      <dgm:spPr/>
    </dgm:pt>
    <dgm:pt modelId="{FFF61965-415E-4712-B368-86B36E0EAA73}" type="pres">
      <dgm:prSet presAssocID="{CECE28AE-5297-478E-BD5A-1F48579798D5}" presName="composite" presStyleCnt="0"/>
      <dgm:spPr/>
    </dgm:pt>
    <dgm:pt modelId="{83790343-57E3-4AF7-8B63-5C517DE1804B}" type="pres">
      <dgm:prSet presAssocID="{CECE28AE-5297-478E-BD5A-1F48579798D5}" presName="imgShp" presStyleLbl="fgImgPlace1" presStyleIdx="1" presStyleCnt="6"/>
      <dgm:spPr/>
    </dgm:pt>
    <dgm:pt modelId="{FEB66551-55F2-4C88-B442-EEB89E2C91D6}" type="pres">
      <dgm:prSet presAssocID="{CECE28AE-5297-478E-BD5A-1F48579798D5}" presName="txShp" presStyleLbl="node1" presStyleIdx="1" presStyleCnt="6">
        <dgm:presLayoutVars>
          <dgm:bulletEnabled val="1"/>
        </dgm:presLayoutVars>
      </dgm:prSet>
      <dgm:spPr/>
    </dgm:pt>
    <dgm:pt modelId="{E602E495-41C9-4849-A665-E63413FC8D8B}" type="pres">
      <dgm:prSet presAssocID="{0A276C37-598E-4A6B-80BD-A039C3FE2E00}" presName="spacing" presStyleCnt="0"/>
      <dgm:spPr/>
    </dgm:pt>
    <dgm:pt modelId="{98E46FC8-C9D3-48CB-BDD5-5A5BD8B9450D}" type="pres">
      <dgm:prSet presAssocID="{E2D4746D-B7E0-4EF1-87B3-EB3E0CF1FFC7}" presName="composite" presStyleCnt="0"/>
      <dgm:spPr/>
    </dgm:pt>
    <dgm:pt modelId="{A329ADA3-2197-4EF7-83DF-27EB93B94478}" type="pres">
      <dgm:prSet presAssocID="{E2D4746D-B7E0-4EF1-87B3-EB3E0CF1FFC7}" presName="imgShp" presStyleLbl="fgImgPlace1" presStyleIdx="2" presStyleCnt="6"/>
      <dgm:spPr/>
    </dgm:pt>
    <dgm:pt modelId="{0E4633B2-C732-4A3B-9760-D13CE53D808F}" type="pres">
      <dgm:prSet presAssocID="{E2D4746D-B7E0-4EF1-87B3-EB3E0CF1FFC7}" presName="txShp" presStyleLbl="node1" presStyleIdx="2" presStyleCnt="6">
        <dgm:presLayoutVars>
          <dgm:bulletEnabled val="1"/>
        </dgm:presLayoutVars>
      </dgm:prSet>
      <dgm:spPr/>
    </dgm:pt>
    <dgm:pt modelId="{F566A4A9-6582-40DB-BBF0-0CE4FA6F8E03}" type="pres">
      <dgm:prSet presAssocID="{5918BF00-FD13-4D52-A0D5-89B0642D219B}" presName="spacing" presStyleCnt="0"/>
      <dgm:spPr/>
    </dgm:pt>
    <dgm:pt modelId="{EDF9C964-47A4-44BD-9F7D-E907C4C29543}" type="pres">
      <dgm:prSet presAssocID="{F69D4175-2CF3-4357-8262-629C2CEEFA6C}" presName="composite" presStyleCnt="0"/>
      <dgm:spPr/>
    </dgm:pt>
    <dgm:pt modelId="{416607EA-9A8F-4BBC-A7F9-FFE2194FE15B}" type="pres">
      <dgm:prSet presAssocID="{F69D4175-2CF3-4357-8262-629C2CEEFA6C}" presName="imgShp" presStyleLbl="fgImgPlace1" presStyleIdx="3" presStyleCnt="6"/>
      <dgm:spPr/>
    </dgm:pt>
    <dgm:pt modelId="{21039690-4CBD-4AC4-9133-CF256EF60350}" type="pres">
      <dgm:prSet presAssocID="{F69D4175-2CF3-4357-8262-629C2CEEFA6C}" presName="txShp" presStyleLbl="node1" presStyleIdx="3" presStyleCnt="6">
        <dgm:presLayoutVars>
          <dgm:bulletEnabled val="1"/>
        </dgm:presLayoutVars>
      </dgm:prSet>
      <dgm:spPr/>
    </dgm:pt>
    <dgm:pt modelId="{EC1D0939-5933-4359-913E-2446718FFFC0}" type="pres">
      <dgm:prSet presAssocID="{97E3684E-546B-4C4E-8773-E23EAA89CBC0}" presName="spacing" presStyleCnt="0"/>
      <dgm:spPr/>
    </dgm:pt>
    <dgm:pt modelId="{BB874F1E-3AE2-4671-96F8-2A6417441A5C}" type="pres">
      <dgm:prSet presAssocID="{318CC98A-40B0-4392-9534-66E840FC7C1A}" presName="composite" presStyleCnt="0"/>
      <dgm:spPr/>
    </dgm:pt>
    <dgm:pt modelId="{064E14EE-8411-4BE4-A791-FA2E1A801CF7}" type="pres">
      <dgm:prSet presAssocID="{318CC98A-40B0-4392-9534-66E840FC7C1A}" presName="imgShp" presStyleLbl="fgImgPlace1" presStyleIdx="4" presStyleCnt="6"/>
      <dgm:spPr/>
    </dgm:pt>
    <dgm:pt modelId="{FCFB28E3-31FC-4DAB-9836-387A1BD5B6B3}" type="pres">
      <dgm:prSet presAssocID="{318CC98A-40B0-4392-9534-66E840FC7C1A}" presName="txShp" presStyleLbl="node1" presStyleIdx="4" presStyleCnt="6">
        <dgm:presLayoutVars>
          <dgm:bulletEnabled val="1"/>
        </dgm:presLayoutVars>
      </dgm:prSet>
      <dgm:spPr/>
    </dgm:pt>
    <dgm:pt modelId="{16024F64-76BB-4D2A-8BC1-5D4FBDC12D71}" type="pres">
      <dgm:prSet presAssocID="{226795DC-76C1-4E99-AD06-35CE239D81B0}" presName="spacing" presStyleCnt="0"/>
      <dgm:spPr/>
    </dgm:pt>
    <dgm:pt modelId="{CCC19314-C052-4F18-9F9F-12DDE4E624FC}" type="pres">
      <dgm:prSet presAssocID="{9E04C6D1-6D1C-48AF-BB9D-3828A00F133B}" presName="composite" presStyleCnt="0"/>
      <dgm:spPr/>
    </dgm:pt>
    <dgm:pt modelId="{F3E19172-1777-4792-85E1-C210CB842064}" type="pres">
      <dgm:prSet presAssocID="{9E04C6D1-6D1C-48AF-BB9D-3828A00F133B}" presName="imgShp" presStyleLbl="fgImgPlace1" presStyleIdx="5" presStyleCnt="6"/>
      <dgm:spPr/>
    </dgm:pt>
    <dgm:pt modelId="{EF63ECC7-A98F-4D5D-A818-EAA5EB910E98}" type="pres">
      <dgm:prSet presAssocID="{9E04C6D1-6D1C-48AF-BB9D-3828A00F133B}" presName="txShp" presStyleLbl="node1" presStyleIdx="5" presStyleCnt="6">
        <dgm:presLayoutVars>
          <dgm:bulletEnabled val="1"/>
        </dgm:presLayoutVars>
      </dgm:prSet>
      <dgm:spPr/>
    </dgm:pt>
  </dgm:ptLst>
  <dgm:cxnLst>
    <dgm:cxn modelId="{3C3BD409-3E83-4EEE-A6D3-E28214BCFAC6}" srcId="{C77BC66A-AD09-4678-BB48-842329347B67}" destId="{F69D4175-2CF3-4357-8262-629C2CEEFA6C}" srcOrd="3" destOrd="0" parTransId="{9C69433E-96F9-471B-8DA4-C5823D456D45}" sibTransId="{97E3684E-546B-4C4E-8773-E23EAA89CBC0}"/>
    <dgm:cxn modelId="{90608014-1738-4278-8C13-C3FB6B572410}" type="presOf" srcId="{CECE28AE-5297-478E-BD5A-1F48579798D5}" destId="{FEB66551-55F2-4C88-B442-EEB89E2C91D6}" srcOrd="0" destOrd="0" presId="urn:microsoft.com/office/officeart/2005/8/layout/vList3"/>
    <dgm:cxn modelId="{D13BF718-32B9-4E46-BF8E-1B8FBD0C21A2}" type="presOf" srcId="{9E04C6D1-6D1C-48AF-BB9D-3828A00F133B}" destId="{EF63ECC7-A98F-4D5D-A818-EAA5EB910E98}" srcOrd="0" destOrd="0" presId="urn:microsoft.com/office/officeart/2005/8/layout/vList3"/>
    <dgm:cxn modelId="{2467962E-216B-4B92-B85C-DD20B6895EAB}" type="presOf" srcId="{E2D4746D-B7E0-4EF1-87B3-EB3E0CF1FFC7}" destId="{0E4633B2-C732-4A3B-9760-D13CE53D808F}"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198D3D3E-F95D-49C2-B266-14D6EACEC598}" srcId="{C77BC66A-AD09-4678-BB48-842329347B67}" destId="{E2D4746D-B7E0-4EF1-87B3-EB3E0CF1FFC7}" srcOrd="2" destOrd="0" parTransId="{0BF7C523-0E0A-4C95-9295-FCAC937E004E}" sibTransId="{5918BF00-FD13-4D52-A0D5-89B0642D219B}"/>
    <dgm:cxn modelId="{3323A844-A1C8-4641-AB29-E5C255E53F5F}" type="presOf" srcId="{C77BC66A-AD09-4678-BB48-842329347B67}" destId="{8B5F6B06-C4D3-4592-924A-14F7FC3BF82B}" srcOrd="0" destOrd="0" presId="urn:microsoft.com/office/officeart/2005/8/layout/vList3"/>
    <dgm:cxn modelId="{66A34B6C-9B43-4EFD-ADA3-A0BFBF0BEB45}" type="presOf" srcId="{318CC98A-40B0-4392-9534-66E840FC7C1A}" destId="{FCFB28E3-31FC-4DAB-9836-387A1BD5B6B3}" srcOrd="0" destOrd="0" presId="urn:microsoft.com/office/officeart/2005/8/layout/vList3"/>
    <dgm:cxn modelId="{BBA5A651-5634-49AD-8B16-8CF2E3BEB235}" srcId="{C77BC66A-AD09-4678-BB48-842329347B67}" destId="{CECE28AE-5297-478E-BD5A-1F48579798D5}" srcOrd="1" destOrd="0" parTransId="{505155CB-B848-415E-A6EC-B7ABB2899B72}" sibTransId="{0A276C37-598E-4A6B-80BD-A039C3FE2E00}"/>
    <dgm:cxn modelId="{F18B9B76-E6D5-44BB-B69E-71A575ED63CF}" srcId="{C77BC66A-AD09-4678-BB48-842329347B67}" destId="{9E04C6D1-6D1C-48AF-BB9D-3828A00F133B}" srcOrd="5" destOrd="0" parTransId="{6B312801-7503-4397-B9FA-255E2412F664}" sibTransId="{B2A4FA26-8EF9-47ED-999D-70019FD06C8E}"/>
    <dgm:cxn modelId="{EAF9CD7A-6F8B-4B2C-A9AA-12293C249405}" type="presOf" srcId="{F69D4175-2CF3-4357-8262-629C2CEEFA6C}" destId="{21039690-4CBD-4AC4-9133-CF256EF60350}" srcOrd="0" destOrd="0" presId="urn:microsoft.com/office/officeart/2005/8/layout/vList3"/>
    <dgm:cxn modelId="{9A8A2E9D-CB9A-4B31-BB99-62B83F72D2A7}" srcId="{C77BC66A-AD09-4678-BB48-842329347B67}" destId="{318CC98A-40B0-4392-9534-66E840FC7C1A}" srcOrd="4" destOrd="0" parTransId="{0D12C7AD-7851-41F4-92AC-B18372016265}" sibTransId="{226795DC-76C1-4E99-AD06-35CE239D81B0}"/>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5BE4D4AA-259A-44F7-A6D8-6BC45CF2AADA}" type="presParOf" srcId="{8B5F6B06-C4D3-4592-924A-14F7FC3BF82B}" destId="{FFF61965-415E-4712-B368-86B36E0EAA73}" srcOrd="2" destOrd="0" presId="urn:microsoft.com/office/officeart/2005/8/layout/vList3"/>
    <dgm:cxn modelId="{ED177D3A-DE0F-47E6-82D9-2DC7D055D630}" type="presParOf" srcId="{FFF61965-415E-4712-B368-86B36E0EAA73}" destId="{83790343-57E3-4AF7-8B63-5C517DE1804B}" srcOrd="0" destOrd="0" presId="urn:microsoft.com/office/officeart/2005/8/layout/vList3"/>
    <dgm:cxn modelId="{EFFFA91B-9C63-4E73-BA9C-6075F1288961}" type="presParOf" srcId="{FFF61965-415E-4712-B368-86B36E0EAA73}" destId="{FEB66551-55F2-4C88-B442-EEB89E2C91D6}" srcOrd="1" destOrd="0" presId="urn:microsoft.com/office/officeart/2005/8/layout/vList3"/>
    <dgm:cxn modelId="{AE5E1905-B5A2-4967-9A72-D4E418D19491}" type="presParOf" srcId="{8B5F6B06-C4D3-4592-924A-14F7FC3BF82B}" destId="{E602E495-41C9-4849-A665-E63413FC8D8B}" srcOrd="3" destOrd="0" presId="urn:microsoft.com/office/officeart/2005/8/layout/vList3"/>
    <dgm:cxn modelId="{CFA3A072-67F2-4CA7-A92F-7BCC5A74C1C9}" type="presParOf" srcId="{8B5F6B06-C4D3-4592-924A-14F7FC3BF82B}" destId="{98E46FC8-C9D3-48CB-BDD5-5A5BD8B9450D}" srcOrd="4" destOrd="0" presId="urn:microsoft.com/office/officeart/2005/8/layout/vList3"/>
    <dgm:cxn modelId="{B02D556D-BE85-4C7B-A8EB-B04E0A4C4D57}" type="presParOf" srcId="{98E46FC8-C9D3-48CB-BDD5-5A5BD8B9450D}" destId="{A329ADA3-2197-4EF7-83DF-27EB93B94478}" srcOrd="0" destOrd="0" presId="urn:microsoft.com/office/officeart/2005/8/layout/vList3"/>
    <dgm:cxn modelId="{1AC71548-FEF1-440D-90A6-E6613916757A}" type="presParOf" srcId="{98E46FC8-C9D3-48CB-BDD5-5A5BD8B9450D}" destId="{0E4633B2-C732-4A3B-9760-D13CE53D808F}" srcOrd="1" destOrd="0" presId="urn:microsoft.com/office/officeart/2005/8/layout/vList3"/>
    <dgm:cxn modelId="{EC591DDD-CA5B-4264-9702-A164EED9CE6A}" type="presParOf" srcId="{8B5F6B06-C4D3-4592-924A-14F7FC3BF82B}" destId="{F566A4A9-6582-40DB-BBF0-0CE4FA6F8E03}" srcOrd="5" destOrd="0" presId="urn:microsoft.com/office/officeart/2005/8/layout/vList3"/>
    <dgm:cxn modelId="{863F14CC-55AE-427D-A5F8-1A9EAA08879C}" type="presParOf" srcId="{8B5F6B06-C4D3-4592-924A-14F7FC3BF82B}" destId="{EDF9C964-47A4-44BD-9F7D-E907C4C29543}" srcOrd="6" destOrd="0" presId="urn:microsoft.com/office/officeart/2005/8/layout/vList3"/>
    <dgm:cxn modelId="{0198635E-50F2-42D6-A909-EBAF611B23AD}" type="presParOf" srcId="{EDF9C964-47A4-44BD-9F7D-E907C4C29543}" destId="{416607EA-9A8F-4BBC-A7F9-FFE2194FE15B}" srcOrd="0" destOrd="0" presId="urn:microsoft.com/office/officeart/2005/8/layout/vList3"/>
    <dgm:cxn modelId="{4FFF4DFF-2FB6-45E7-BC5D-397C27673365}" type="presParOf" srcId="{EDF9C964-47A4-44BD-9F7D-E907C4C29543}" destId="{21039690-4CBD-4AC4-9133-CF256EF60350}" srcOrd="1" destOrd="0" presId="urn:microsoft.com/office/officeart/2005/8/layout/vList3"/>
    <dgm:cxn modelId="{425F012F-7D03-47D2-BB75-4128130E5CD8}" type="presParOf" srcId="{8B5F6B06-C4D3-4592-924A-14F7FC3BF82B}" destId="{EC1D0939-5933-4359-913E-2446718FFFC0}" srcOrd="7" destOrd="0" presId="urn:microsoft.com/office/officeart/2005/8/layout/vList3"/>
    <dgm:cxn modelId="{51CB8AE2-252A-414B-AD53-A8F509A9B028}" type="presParOf" srcId="{8B5F6B06-C4D3-4592-924A-14F7FC3BF82B}" destId="{BB874F1E-3AE2-4671-96F8-2A6417441A5C}" srcOrd="8" destOrd="0" presId="urn:microsoft.com/office/officeart/2005/8/layout/vList3"/>
    <dgm:cxn modelId="{04082025-4117-49AA-80DF-9B45E1DAE4C8}" type="presParOf" srcId="{BB874F1E-3AE2-4671-96F8-2A6417441A5C}" destId="{064E14EE-8411-4BE4-A791-FA2E1A801CF7}" srcOrd="0" destOrd="0" presId="urn:microsoft.com/office/officeart/2005/8/layout/vList3"/>
    <dgm:cxn modelId="{079DD6D4-258B-4310-8B2C-1406E7A4CBC9}" type="presParOf" srcId="{BB874F1E-3AE2-4671-96F8-2A6417441A5C}" destId="{FCFB28E3-31FC-4DAB-9836-387A1BD5B6B3}" srcOrd="1" destOrd="0" presId="urn:microsoft.com/office/officeart/2005/8/layout/vList3"/>
    <dgm:cxn modelId="{2C0BBEB3-DB18-449F-9193-06C8C5C4563D}" type="presParOf" srcId="{8B5F6B06-C4D3-4592-924A-14F7FC3BF82B}" destId="{16024F64-76BB-4D2A-8BC1-5D4FBDC12D71}" srcOrd="9" destOrd="0" presId="urn:microsoft.com/office/officeart/2005/8/layout/vList3"/>
    <dgm:cxn modelId="{E1BD7B0F-183C-4543-A204-FC604242ABC5}" type="presParOf" srcId="{8B5F6B06-C4D3-4592-924A-14F7FC3BF82B}" destId="{CCC19314-C052-4F18-9F9F-12DDE4E624FC}" srcOrd="10" destOrd="0" presId="urn:microsoft.com/office/officeart/2005/8/layout/vList3"/>
    <dgm:cxn modelId="{3423618A-F724-4CA3-9F2C-AE155DA9D048}" type="presParOf" srcId="{CCC19314-C052-4F18-9F9F-12DDE4E624FC}" destId="{F3E19172-1777-4792-85E1-C210CB842064}" srcOrd="0" destOrd="0" presId="urn:microsoft.com/office/officeart/2005/8/layout/vList3"/>
    <dgm:cxn modelId="{83D2482E-5EA1-439F-84EC-4801D4F90C72}" type="presParOf" srcId="{CCC19314-C052-4F18-9F9F-12DDE4E624FC}" destId="{EF63ECC7-A98F-4D5D-A818-EAA5EB910E9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مفهوم الخصخصة وخصخصة التعليم</a:t>
          </a:r>
          <a:endParaRPr lang="en-US" sz="2400" kern="1200" dirty="0"/>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مبررات خصخصة التعليم</a:t>
          </a:r>
          <a:endParaRPr lang="en-US" sz="2400" kern="1200" dirty="0"/>
        </a:p>
      </dsp:txBody>
      <dsp:txXfrm rot="10800000">
        <a:off x="1594772" y="607528"/>
        <a:ext cx="5288454" cy="466665"/>
      </dsp:txXfrm>
    </dsp:sp>
    <dsp:sp modelId="{E4300E03-841D-4F35-84B3-E99530CC3883}">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0915" y="120221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إيجابيات وسلبيات خصخصة التعليم</a:t>
          </a:r>
          <a:endParaRPr lang="en-US" sz="2400" kern="1200" dirty="0"/>
        </a:p>
      </dsp:txBody>
      <dsp:txXfrm rot="10800000">
        <a:off x="1617581" y="1202213"/>
        <a:ext cx="5288454" cy="466665"/>
      </dsp:txXfrm>
    </dsp:sp>
    <dsp:sp modelId="{3D056ABF-DA8A-4CE8-B186-7424FC6B151E}">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معيقات خصخصة التعليم</a:t>
          </a:r>
          <a:endParaRPr lang="en-US" sz="2100" kern="1200" dirty="0"/>
        </a:p>
      </dsp:txBody>
      <dsp:txXfrm rot="10800000">
        <a:off x="1594772" y="1819466"/>
        <a:ext cx="5288454" cy="466665"/>
      </dsp:txXfrm>
    </dsp:sp>
    <dsp:sp modelId="{15681C86-E118-4774-887E-07BA781C9FD2}">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EA8BD39-F44C-4E46-8ECE-677505BF0B99}">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أنواع خصخصة التعليم</a:t>
          </a:r>
          <a:endParaRPr lang="en-US" sz="2100" kern="1200" dirty="0"/>
        </a:p>
      </dsp:txBody>
      <dsp:txXfrm rot="10800000">
        <a:off x="1594772" y="2425434"/>
        <a:ext cx="5288454" cy="466665"/>
      </dsp:txXfrm>
    </dsp:sp>
    <dsp:sp modelId="{A3432F74-EDCA-4637-9DC3-45496BFFCB8A}">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2393F0-EE6C-4EB9-94BC-65A3FAE677CA}">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آليات مقترحة لتطبيق خصخصة التعليم</a:t>
          </a:r>
          <a:endParaRPr lang="en-US" sz="2100" kern="1200" dirty="0"/>
        </a:p>
      </dsp:txBody>
      <dsp:txXfrm rot="10800000">
        <a:off x="1594772" y="3031403"/>
        <a:ext cx="5288454" cy="466665"/>
      </dsp:txXfrm>
    </dsp:sp>
    <dsp:sp modelId="{F70847FD-DD9E-4261-A9A7-F4FC6190C718}">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السياسات التعليمية في المملكة العربية السعودية</a:t>
          </a:r>
          <a:endParaRPr lang="en-US" sz="2400" kern="1200" dirty="0"/>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B66551-55F2-4C88-B442-EEB89E2C91D6}">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المملكة الأردنية الهاشمية</a:t>
          </a:r>
          <a:endParaRPr lang="en-US" sz="2100" kern="1200" dirty="0"/>
        </a:p>
      </dsp:txBody>
      <dsp:txXfrm rot="10800000">
        <a:off x="1594772" y="607528"/>
        <a:ext cx="5288454" cy="466665"/>
      </dsp:txXfrm>
    </dsp:sp>
    <dsp:sp modelId="{83790343-57E3-4AF7-8B63-5C517DE1804B}">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4633B2-C732-4A3B-9760-D13CE53D808F}">
      <dsp:nvSpPr>
        <dsp:cNvPr id="0" name=""/>
        <dsp:cNvSpPr/>
      </dsp:nvSpPr>
      <dsp:spPr>
        <a:xfrm rot="10800000">
          <a:off x="1478106" y="1213497"/>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لبنان</a:t>
          </a:r>
          <a:endParaRPr lang="en-US" sz="2100" kern="1200" dirty="0"/>
        </a:p>
      </dsp:txBody>
      <dsp:txXfrm rot="10800000">
        <a:off x="1594772" y="1213497"/>
        <a:ext cx="5288454" cy="466665"/>
      </dsp:txXfrm>
    </dsp:sp>
    <dsp:sp modelId="{A329ADA3-2197-4EF7-83DF-27EB93B94478}">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039690-4CBD-4AC4-9133-CF256EF60350}">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مصر</a:t>
          </a:r>
          <a:endParaRPr lang="en-US" sz="2100" kern="1200" dirty="0"/>
        </a:p>
      </dsp:txBody>
      <dsp:txXfrm rot="10800000">
        <a:off x="1594772" y="1819466"/>
        <a:ext cx="5288454" cy="466665"/>
      </dsp:txXfrm>
    </dsp:sp>
    <dsp:sp modelId="{416607EA-9A8F-4BBC-A7F9-FFE2194FE15B}">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FB28E3-31FC-4DAB-9836-387A1BD5B6B3}">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المملكة المغربية</a:t>
          </a:r>
          <a:endParaRPr lang="en-US" sz="2100" kern="1200" dirty="0"/>
        </a:p>
      </dsp:txBody>
      <dsp:txXfrm rot="10800000">
        <a:off x="1594772" y="2425434"/>
        <a:ext cx="5288454" cy="466665"/>
      </dsp:txXfrm>
    </dsp:sp>
    <dsp:sp modelId="{064E14EE-8411-4BE4-A791-FA2E1A801CF7}">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63ECC7-A98F-4D5D-A818-EAA5EB910E98}">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فنلندا</a:t>
          </a:r>
          <a:endParaRPr lang="en-US" sz="2100" kern="1200" dirty="0"/>
        </a:p>
      </dsp:txBody>
      <dsp:txXfrm rot="10800000">
        <a:off x="1594772" y="3031403"/>
        <a:ext cx="5288454" cy="466665"/>
      </dsp:txXfrm>
    </dsp:sp>
    <dsp:sp modelId="{F3E19172-1777-4792-85E1-C210CB842064}">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E10432-3B69-4405-9B24-348BF114E725}">
      <dsp:nvSpPr>
        <dsp:cNvPr id="0" name=""/>
        <dsp:cNvSpPr/>
      </dsp:nvSpPr>
      <dsp:spPr>
        <a:xfrm>
          <a:off x="2613351" y="-17557"/>
          <a:ext cx="2901296" cy="2901296"/>
        </a:xfrm>
        <a:prstGeom prst="circularArrow">
          <a:avLst>
            <a:gd name="adj1" fmla="val 5544"/>
            <a:gd name="adj2" fmla="val 330680"/>
            <a:gd name="adj3" fmla="val 13771297"/>
            <a:gd name="adj4" fmla="val 17388781"/>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5A5C03-BE84-47F7-8C4A-18B264F9BBD0}">
      <dsp:nvSpPr>
        <dsp:cNvPr id="0" name=""/>
        <dsp:cNvSpPr/>
      </dsp:nvSpPr>
      <dsp:spPr>
        <a:xfrm>
          <a:off x="3383359" y="815"/>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JO" sz="2800" kern="1200" dirty="0"/>
            <a:t>السعودية</a:t>
          </a:r>
          <a:endParaRPr lang="en-US" sz="2800" kern="1200" dirty="0"/>
        </a:p>
      </dsp:txBody>
      <dsp:txXfrm>
        <a:off x="3416585" y="34041"/>
        <a:ext cx="1294829" cy="614188"/>
      </dsp:txXfrm>
    </dsp:sp>
    <dsp:sp modelId="{EDD6C310-406E-47E6-B3F8-0E47CDF98A30}">
      <dsp:nvSpPr>
        <dsp:cNvPr id="0" name=""/>
        <dsp:cNvSpPr/>
      </dsp:nvSpPr>
      <dsp:spPr>
        <a:xfrm>
          <a:off x="4560031" y="855717"/>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JO" sz="2800" kern="1200" dirty="0"/>
            <a:t>الأردن</a:t>
          </a:r>
          <a:endParaRPr lang="en-US" sz="2800" kern="1200" dirty="0"/>
        </a:p>
      </dsp:txBody>
      <dsp:txXfrm>
        <a:off x="4593257" y="888943"/>
        <a:ext cx="1294829" cy="614188"/>
      </dsp:txXfrm>
    </dsp:sp>
    <dsp:sp modelId="{945517C6-ED9C-4A49-BAA5-B21C96BF11A3}">
      <dsp:nvSpPr>
        <dsp:cNvPr id="0" name=""/>
        <dsp:cNvSpPr/>
      </dsp:nvSpPr>
      <dsp:spPr>
        <a:xfrm>
          <a:off x="4110582" y="2238979"/>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JO" sz="2800" kern="1200" dirty="0"/>
            <a:t>مصر</a:t>
          </a:r>
          <a:endParaRPr lang="en-US" sz="2800" kern="1200" dirty="0"/>
        </a:p>
      </dsp:txBody>
      <dsp:txXfrm>
        <a:off x="4143808" y="2272205"/>
        <a:ext cx="1294829" cy="614188"/>
      </dsp:txXfrm>
    </dsp:sp>
    <dsp:sp modelId="{0BC875E5-775A-4378-AFD9-7E758C4598B7}">
      <dsp:nvSpPr>
        <dsp:cNvPr id="0" name=""/>
        <dsp:cNvSpPr/>
      </dsp:nvSpPr>
      <dsp:spPr>
        <a:xfrm>
          <a:off x="2656135" y="2238979"/>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JO" sz="2800" kern="1200" dirty="0"/>
            <a:t>المغرب</a:t>
          </a:r>
          <a:endParaRPr lang="en-US" sz="2800" kern="1200" dirty="0"/>
        </a:p>
      </dsp:txBody>
      <dsp:txXfrm>
        <a:off x="2689361" y="2272205"/>
        <a:ext cx="1294829" cy="614188"/>
      </dsp:txXfrm>
    </dsp:sp>
    <dsp:sp modelId="{677C23AD-629C-4182-A45B-BC7148A6443A}">
      <dsp:nvSpPr>
        <dsp:cNvPr id="0" name=""/>
        <dsp:cNvSpPr/>
      </dsp:nvSpPr>
      <dsp:spPr>
        <a:xfrm>
          <a:off x="2206687" y="855717"/>
          <a:ext cx="1361281" cy="68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JO" sz="2800" kern="1200" dirty="0"/>
            <a:t>لبنان</a:t>
          </a:r>
          <a:endParaRPr lang="en-US" sz="2800" kern="1200" dirty="0"/>
        </a:p>
      </dsp:txBody>
      <dsp:txXfrm>
        <a:off x="2239913" y="888943"/>
        <a:ext cx="1294829" cy="61418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السياسات التعليمية في المملكة العربية السعودية</a:t>
          </a:r>
          <a:endParaRPr lang="en-US" sz="2400" kern="1200" dirty="0"/>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B66551-55F2-4C88-B442-EEB89E2C91D6}">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المملكة الأردنية الهاشمية</a:t>
          </a:r>
          <a:endParaRPr lang="en-US" sz="2100" kern="1200" dirty="0"/>
        </a:p>
      </dsp:txBody>
      <dsp:txXfrm rot="10800000">
        <a:off x="1594772" y="607528"/>
        <a:ext cx="5288454" cy="466665"/>
      </dsp:txXfrm>
    </dsp:sp>
    <dsp:sp modelId="{83790343-57E3-4AF7-8B63-5C517DE1804B}">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4633B2-C732-4A3B-9760-D13CE53D808F}">
      <dsp:nvSpPr>
        <dsp:cNvPr id="0" name=""/>
        <dsp:cNvSpPr/>
      </dsp:nvSpPr>
      <dsp:spPr>
        <a:xfrm rot="10800000">
          <a:off x="1478106" y="1213497"/>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لبنان</a:t>
          </a:r>
          <a:endParaRPr lang="en-US" sz="2100" kern="1200" dirty="0"/>
        </a:p>
      </dsp:txBody>
      <dsp:txXfrm rot="10800000">
        <a:off x="1594772" y="1213497"/>
        <a:ext cx="5288454" cy="466665"/>
      </dsp:txXfrm>
    </dsp:sp>
    <dsp:sp modelId="{A329ADA3-2197-4EF7-83DF-27EB93B94478}">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039690-4CBD-4AC4-9133-CF256EF60350}">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مصر</a:t>
          </a:r>
          <a:endParaRPr lang="en-US" sz="2100" kern="1200" dirty="0"/>
        </a:p>
      </dsp:txBody>
      <dsp:txXfrm rot="10800000">
        <a:off x="1594772" y="1819466"/>
        <a:ext cx="5288454" cy="466665"/>
      </dsp:txXfrm>
    </dsp:sp>
    <dsp:sp modelId="{416607EA-9A8F-4BBC-A7F9-FFE2194FE15B}">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FB28E3-31FC-4DAB-9836-387A1BD5B6B3}">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المملكة المغربية</a:t>
          </a:r>
          <a:endParaRPr lang="en-US" sz="2100" kern="1200" dirty="0"/>
        </a:p>
      </dsp:txBody>
      <dsp:txXfrm rot="10800000">
        <a:off x="1594772" y="2425434"/>
        <a:ext cx="5288454" cy="466665"/>
      </dsp:txXfrm>
    </dsp:sp>
    <dsp:sp modelId="{064E14EE-8411-4BE4-A791-FA2E1A801CF7}">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63ECC7-A98F-4D5D-A818-EAA5EB910E98}">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السياسات التعليمية في فنلندا</a:t>
          </a:r>
          <a:endParaRPr lang="en-US" sz="2100" kern="1200" dirty="0"/>
        </a:p>
      </dsp:txBody>
      <dsp:txXfrm rot="10800000">
        <a:off x="1594772" y="3031403"/>
        <a:ext cx="5288454" cy="466665"/>
      </dsp:txXfrm>
    </dsp:sp>
    <dsp:sp modelId="{F3E19172-1777-4792-85E1-C210CB842064}">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68147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52889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83687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58168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7.png"/><Relationship Id="rId1" Type="http://schemas.openxmlformats.org/officeDocument/2006/relationships/slideLayout" Target="../slideLayouts/slideLayout14.xml"/><Relationship Id="rId9" Type="http://schemas.openxmlformats.org/officeDocument/2006/relationships/image" Target="../media/image100.png"/></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8" Type="http://schemas.openxmlformats.org/officeDocument/2006/relationships/hyperlink" Target="https://www.wikiwand.com/ar/%D8%A7%D9%84%D9%82%D8%B1%D9%86_20" TargetMode="External"/><Relationship Id="rId3" Type="http://schemas.openxmlformats.org/officeDocument/2006/relationships/hyperlink" Target="https://www.wikiwand.com/ar/%D8%A7%D9%84%D9%85%D8%BA%D8%B1%D8%A8" TargetMode="External"/><Relationship Id="rId7" Type="http://schemas.openxmlformats.org/officeDocument/2006/relationships/hyperlink" Target="https://www.wikiwand.com/ar/%D8%AA%D8%B9%D9%84%D9%8A%D9%85" TargetMode="External"/><Relationship Id="rId12"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hyperlink" Target="https://www.wikiwand.com/ar/%D8%AD%D9%83%D9%88%D9%85%D8%A9_%D8%A7%D9%84%D9%85%D8%BA%D8%B1%D8%A8" TargetMode="External"/><Relationship Id="rId11" Type="http://schemas.openxmlformats.org/officeDocument/2006/relationships/hyperlink" Target="https://www.wikiwand.com/ar/1990" TargetMode="External"/><Relationship Id="rId5" Type="http://schemas.openxmlformats.org/officeDocument/2006/relationships/hyperlink" Target="https://www.wikiwand.com/ar/1956" TargetMode="External"/><Relationship Id="rId10" Type="http://schemas.openxmlformats.org/officeDocument/2006/relationships/hyperlink" Target="https://www.wikiwand.com/ar/1963" TargetMode="External"/><Relationship Id="rId4" Type="http://schemas.openxmlformats.org/officeDocument/2006/relationships/hyperlink" Target="https://www.wikiwand.com/ar/%D8%A7%D9%84%D8%A5%D9%85%D8%A8%D8%B1%D8%A7%D8%B7%D9%88%D8%B1%D9%8A%D8%A9_%D8%A7%D9%84%D8%A7%D8%B3%D8%AA%D8%B9%D9%85%D8%A7%D8%B1%D9%8A%D8%A9_%D8%A7%D9%84%D9%81%D8%B1%D9%86%D8%B3%D9%8A%D8%A9" TargetMode="External"/><Relationship Id="rId9" Type="http://schemas.openxmlformats.org/officeDocument/2006/relationships/hyperlink" Target="https://www.wikiwand.com/ar/%D9%86%D8%A7%D8%AA%D8%AC_%D9%85%D8%AD%D9%84%D9%8A_%D8%A5%D8%AC%D9%85%D8%A7%D9%84%D9%8A"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wikiwand.com/ar/%D8%A8%D9%83%D8%A7%D9%84%D9%88%D8%B1%D9%8A%D9%88%D8%B3" TargetMode="External"/><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hyperlink" Target="https://www.wikiwand.com/ar/%D9%85%D8%A7%D8%AC%D8%B3%D8%AA%D9%8A%D8%B1"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4.xml.rels><?xml version="1.0" encoding="UTF-8" standalone="yes"?>
<Relationships xmlns="http://schemas.openxmlformats.org/package/2006/relationships"><Relationship Id="rId3" Type="http://schemas.openxmlformats.org/officeDocument/2006/relationships/hyperlink" Target="https://www.aljazeera.net/opinions/2004/10/3/%D9%87%D9%84-%D9%8A%D8%AA%D8%BA%D9%8A%D8%B1-%D8%A7%D9%84%D8%AA%D8%B9%D9%84%D9%8A%D9%85-%D8%A7%D9%84%D8%B9%D8%B1%D8%A8%D9%8A-%D9%88%D9%85%D8%A4%D8%B3%D8%B3%D8%A7%D8%AA%D9%87" TargetMode="External"/><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hyperlink" Target="https://moe.gov.sa/ar/education/educationinksa/Pages/EducationObjectives.aspx" TargetMode="External"/><Relationship Id="rId4" Type="http://schemas.openxmlformats.org/officeDocument/2006/relationships/hyperlink" Target="https://www.mehe.gov.lb/ar/about-the-ministry/mission/PolicyFramework"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moe.gov.jo/node/15782" TargetMode="External"/><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hyperlink" Target="https://www.oph.fi/sites/default/files/documents/154844_finnish_education_in_a_nutshell_in_arabic.pdf" TargetMode="External"/><Relationship Id="rId4" Type="http://schemas.openxmlformats.org/officeDocument/2006/relationships/hyperlink" Target="https://www.wikiwand.com/ar/%D8%A7%D9%84%D8%AA%D8%B9%D9%84%D9%8A%D9%85_%D9%81%D9%8A_%D8%A7%D9%84%D9%85%D8%BA%D8%B1%D8%A8#%D8%A7%D9%84%D8%AA%D8%B9%D9%84%D9%8A%D9%85_%D8%A7%D9%84%D8%B9%D8%A7%D9%84%D9%8A"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6.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 Id="rId9" Type="http://schemas.openxmlformats.org/officeDocument/2006/relationships/image" Target="../media/image2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1"/>
            <a:ext cx="12311979" cy="6813960"/>
          </a:xfrm>
          <a:prstGeom prst="rect">
            <a:avLst/>
          </a:prstGeom>
        </p:spPr>
      </p:pic>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496" y="42929"/>
            <a:ext cx="2876694" cy="1357799"/>
          </a:xfrm>
          <a:prstGeom prst="rect">
            <a:avLst/>
          </a:prstGeom>
        </p:spPr>
      </p:pic>
      <p:sp>
        <p:nvSpPr>
          <p:cNvPr id="6" name="Rectangle 2">
            <a:extLst>
              <a:ext uri="{FF2B5EF4-FFF2-40B4-BE49-F238E27FC236}">
                <a16:creationId xmlns:a16="http://schemas.microsoft.com/office/drawing/2014/main" id="{170B0AE5-3D73-3A76-D5EE-EE50E6D4F8BF}"/>
              </a:ext>
            </a:extLst>
          </p:cNvPr>
          <p:cNvSpPr>
            <a:spLocks noChangeArrowheads="1"/>
          </p:cNvSpPr>
          <p:nvPr/>
        </p:nvSpPr>
        <p:spPr bwMode="auto">
          <a:xfrm>
            <a:off x="1451152" y="5509551"/>
            <a:ext cx="2820003" cy="334077"/>
          </a:xfrm>
          <a:prstGeom prst="rect">
            <a:avLst/>
          </a:prstGeom>
          <a:solidFill>
            <a:schemeClr val="tx1"/>
          </a:solidFill>
          <a:ln>
            <a:noFill/>
          </a:ln>
          <a:effectLst/>
        </p:spPr>
        <p:txBody>
          <a:bodyPr vert="horz" wrap="squar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ldhabi" panose="01000000000000000000" pitchFamily="2" charset="-78"/>
                <a:cs typeface="Aldhabi" panose="01000000000000000000" pitchFamily="2" charset="-78"/>
              </a:rPr>
              <a:t> </a:t>
            </a:r>
            <a:endParaRPr kumimoji="0" lang="en-US" altLang="en-US" sz="4000" b="0" i="0" u="none" strike="noStrike" cap="none" normalizeH="0" baseline="0" dirty="0">
              <a:ln>
                <a:noFill/>
              </a:ln>
              <a:solidFill>
                <a:schemeClr val="tx1"/>
              </a:solidFill>
              <a:effectLst/>
              <a:latin typeface="Aldhabi" panose="01000000000000000000" pitchFamily="2" charset="-78"/>
              <a:cs typeface="Aldhabi" panose="01000000000000000000" pitchFamily="2" charset="-78"/>
            </a:endParaRPr>
          </a:p>
        </p:txBody>
      </p:sp>
      <p:sp>
        <p:nvSpPr>
          <p:cNvPr id="15" name="TextBox 14">
            <a:extLst>
              <a:ext uri="{FF2B5EF4-FFF2-40B4-BE49-F238E27FC236}">
                <a16:creationId xmlns:a16="http://schemas.microsoft.com/office/drawing/2014/main" id="{B2B8C103-FDEB-C05A-770C-AC446132E109}"/>
              </a:ext>
            </a:extLst>
          </p:cNvPr>
          <p:cNvSpPr txBox="1"/>
          <p:nvPr/>
        </p:nvSpPr>
        <p:spPr>
          <a:xfrm>
            <a:off x="2895220" y="2865897"/>
            <a:ext cx="1671569" cy="1754326"/>
          </a:xfrm>
          <a:prstGeom prst="rect">
            <a:avLst/>
          </a:prstGeom>
          <a:solidFill>
            <a:schemeClr val="tx1"/>
          </a:solidFill>
        </p:spPr>
        <p:txBody>
          <a:bodyPr wrap="square" rtlCol="0">
            <a:spAutoFit/>
          </a:bodyPr>
          <a:lstStyle/>
          <a:p>
            <a:pPr algn="ctr"/>
            <a:r>
              <a:rPr lang="en-US" sz="1800" b="1" dirty="0">
                <a:latin typeface="Times New Roman" panose="02020603050405020304" pitchFamily="18" charset="0"/>
                <a:cs typeface="Times New Roman" panose="02020603050405020304" pitchFamily="18" charset="0"/>
              </a:rPr>
              <a:t>Prepared by Dr.</a:t>
            </a:r>
            <a:endParaRPr lang="ar-JO" sz="1800" b="1" dirty="0">
              <a:latin typeface="Times New Roman" panose="02020603050405020304" pitchFamily="18" charset="0"/>
              <a:cs typeface="Times New Roman" panose="02020603050405020304" pitchFamily="18" charset="0"/>
            </a:endParaRPr>
          </a:p>
          <a:p>
            <a:pPr algn="ct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Eman</a:t>
            </a:r>
            <a:r>
              <a:rPr lang="en-US" sz="1800" b="1" dirty="0">
                <a:latin typeface="Times New Roman" panose="02020603050405020304" pitchFamily="18" charset="0"/>
                <a:cs typeface="Times New Roman" panose="02020603050405020304" pitchFamily="18" charset="0"/>
              </a:rPr>
              <a:t> almasri</a:t>
            </a:r>
            <a:endParaRPr lang="ar-JO" sz="1800" b="1" dirty="0">
              <a:latin typeface="Times New Roman" panose="02020603050405020304" pitchFamily="18" charset="0"/>
              <a:cs typeface="Times New Roman" panose="02020603050405020304" pitchFamily="18" charset="0"/>
            </a:endParaRPr>
          </a:p>
          <a:p>
            <a:pPr algn="ctr"/>
            <a:endParaRPr lang="ar-JO" b="1" dirty="0">
              <a:latin typeface="Times New Roman" panose="02020603050405020304" pitchFamily="18" charset="0"/>
              <a:cs typeface="Times New Roman" panose="02020603050405020304" pitchFamily="18" charset="0"/>
            </a:endParaRPr>
          </a:p>
          <a:p>
            <a:pPr algn="ctr"/>
            <a:r>
              <a:rPr lang="en-US" altLang="en-US" sz="1800" b="1" dirty="0">
                <a:latin typeface="Times New Roman" panose="02020603050405020304" pitchFamily="18" charset="0"/>
                <a:cs typeface="Times New Roman" panose="02020603050405020304" pitchFamily="18" charset="0"/>
              </a:rPr>
              <a:t>Education policy</a:t>
            </a:r>
            <a:endParaRPr lang="ar-JO" altLang="en-US" sz="1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204F8AC-6C56-D7A4-297A-16E680E5B8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8266" y="1249702"/>
            <a:ext cx="5000576" cy="3694734"/>
          </a:xfrm>
          <a:prstGeom prst="rect">
            <a:avLst/>
          </a:prstGeom>
          <a:scene3d>
            <a:camera prst="isometricLeftDown"/>
            <a:lightRig rig="threePt" dir="t"/>
          </a:scene3d>
        </p:spPr>
      </p:pic>
      <p:sp>
        <p:nvSpPr>
          <p:cNvPr id="8" name="Rectangle 7">
            <a:extLst>
              <a:ext uri="{FF2B5EF4-FFF2-40B4-BE49-F238E27FC236}">
                <a16:creationId xmlns:a16="http://schemas.microsoft.com/office/drawing/2014/main" id="{B4873107-B751-AD00-3B68-95F568B7AB11}"/>
              </a:ext>
            </a:extLst>
          </p:cNvPr>
          <p:cNvSpPr/>
          <p:nvPr/>
        </p:nvSpPr>
        <p:spPr>
          <a:xfrm>
            <a:off x="2286000" y="2290056"/>
            <a:ext cx="4830109" cy="3484661"/>
          </a:xfrm>
          <a:prstGeom prst="rect">
            <a:avLst/>
          </a:prstGeom>
          <a:solidFill>
            <a:schemeClr val="bg1"/>
          </a:solidFill>
          <a:scene3d>
            <a:camera prst="isometricLeftDown"/>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en-US" sz="2800" b="1" dirty="0">
                <a:solidFill>
                  <a:schemeClr val="tx1"/>
                </a:solidFill>
                <a:latin typeface="Times New Roman" panose="02020603050405020304" pitchFamily="18" charset="0"/>
                <a:cs typeface="Times New Roman" panose="02020603050405020304" pitchFamily="18" charset="0"/>
              </a:rPr>
              <a:t>Education policy</a:t>
            </a: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dirty="0">
                <a:solidFill>
                  <a:srgbClr val="00B0F0"/>
                </a:solidFill>
                <a:latin typeface="Times New Roman" panose="02020603050405020304" pitchFamily="18" charset="0"/>
                <a:cs typeface="Times New Roman" panose="02020603050405020304" pitchFamily="18" charset="0"/>
              </a:rPr>
              <a:t>Prepared by</a:t>
            </a:r>
            <a:r>
              <a:rPr lang="en-US" sz="2800" b="1" dirty="0">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 </a:t>
            </a:r>
            <a:endParaRPr lang="ar-JO" sz="2800" b="1" dirty="0">
              <a:solidFill>
                <a:schemeClr val="tx1"/>
              </a:solidFill>
              <a:latin typeface="Times New Roman" panose="02020603050405020304" pitchFamily="18" charset="0"/>
              <a:cs typeface="Times New Roman" panose="02020603050405020304" pitchFamily="18" charset="0"/>
            </a:endParaRPr>
          </a:p>
          <a:p>
            <a:pPr algn="ct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Dr. </a:t>
            </a:r>
            <a:r>
              <a:rPr lang="en-US" sz="2800" b="1" dirty="0" err="1">
                <a:solidFill>
                  <a:schemeClr val="tx1"/>
                </a:solidFill>
                <a:latin typeface="Times New Roman" panose="02020603050405020304" pitchFamily="18" charset="0"/>
                <a:cs typeface="Times New Roman" panose="02020603050405020304" pitchFamily="18" charset="0"/>
              </a:rPr>
              <a:t>Eman</a:t>
            </a:r>
            <a:r>
              <a:rPr lang="en-US" sz="2800" b="1" dirty="0">
                <a:solidFill>
                  <a:schemeClr val="tx1"/>
                </a:solidFill>
                <a:latin typeface="Times New Roman" panose="02020603050405020304" pitchFamily="18" charset="0"/>
                <a:cs typeface="Times New Roman" panose="02020603050405020304" pitchFamily="18" charset="0"/>
              </a:rPr>
              <a:t> almasri</a:t>
            </a:r>
            <a:endParaRPr lang="ar-JO"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1600" advTm="42931">
        <p14:prism isInverted="1"/>
      </p:transition>
    </mc:Choice>
    <mc:Fallback xmlns="">
      <p:transition spd="slow" advTm="42931">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9000"/>
            <a:lum/>
          </a:blip>
          <a:srcRect/>
          <a:stretch>
            <a:fillRect t="-39000" b="-39000"/>
          </a:stretch>
        </a:blip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09666" y="877938"/>
            <a:ext cx="11030427" cy="51930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69753" y="916026"/>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54778" y="1063235"/>
            <a:ext cx="2167470" cy="591661"/>
          </a:xfrm>
          <a:prstGeom prst="rect">
            <a:avLst/>
          </a:prstGeom>
        </p:spPr>
      </p:pic>
      <p:sp>
        <p:nvSpPr>
          <p:cNvPr id="4" name="TextBox 3">
            <a:extLst>
              <a:ext uri="{FF2B5EF4-FFF2-40B4-BE49-F238E27FC236}">
                <a16:creationId xmlns:a16="http://schemas.microsoft.com/office/drawing/2014/main" id="{681F3599-CF3D-C008-1704-81BCC2073AD1}"/>
              </a:ext>
            </a:extLst>
          </p:cNvPr>
          <p:cNvSpPr txBox="1"/>
          <p:nvPr/>
        </p:nvSpPr>
        <p:spPr>
          <a:xfrm>
            <a:off x="2979172" y="2175954"/>
            <a:ext cx="5840361" cy="1200329"/>
          </a:xfrm>
          <a:prstGeom prst="rect">
            <a:avLst/>
          </a:prstGeom>
          <a:noFill/>
        </p:spPr>
        <p:txBody>
          <a:bodyPr wrap="square" rtlCol="0">
            <a:spAutoFit/>
          </a:bodyPr>
          <a:lstStyle/>
          <a:p>
            <a:pPr algn="ctr"/>
            <a:r>
              <a:rPr lang="ar-SA"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كلية العلوم الإنسانية</a:t>
            </a:r>
            <a:r>
              <a:rPr lang="ar-JO"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 ماجستير القيادة التربوية</a:t>
            </a:r>
            <a:endParaRPr lang="ar-JO" sz="6000" b="1" dirty="0">
              <a:solidFill>
                <a:srgbClr val="00B0F0"/>
              </a:solidFill>
              <a:latin typeface="Times New Roman" panose="02020603050405020304" pitchFamily="18" charset="0"/>
              <a:cs typeface="Times New Roman" panose="02020603050405020304" pitchFamily="18" charset="0"/>
            </a:endParaRPr>
          </a:p>
          <a:p>
            <a:pPr algn="ctr"/>
            <a:r>
              <a:rPr lang="ar-JO" sz="4400" b="1" dirty="0">
                <a:solidFill>
                  <a:srgbClr val="00B0F0"/>
                </a:solidFill>
                <a:latin typeface="Times New Roman" panose="02020603050405020304" pitchFamily="18" charset="0"/>
                <a:cs typeface="Times New Roman" panose="02020603050405020304" pitchFamily="18" charset="0"/>
              </a:rPr>
              <a:t>سياسات التعليم</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674C709-2620-1853-E39C-0725F346EB51}"/>
              </a:ext>
            </a:extLst>
          </p:cNvPr>
          <p:cNvSpPr txBox="1"/>
          <p:nvPr/>
        </p:nvSpPr>
        <p:spPr>
          <a:xfrm>
            <a:off x="4006273" y="3897341"/>
            <a:ext cx="3786161" cy="523220"/>
          </a:xfrm>
          <a:prstGeom prst="rect">
            <a:avLst/>
          </a:prstGeom>
          <a:noFill/>
        </p:spPr>
        <p:txBody>
          <a:bodyPr wrap="square" rtlCol="0">
            <a:spAutoFit/>
          </a:bodyPr>
          <a:lstStyle/>
          <a:p>
            <a:pPr algn="ctr"/>
            <a:r>
              <a:rPr lang="ar-JO" sz="2800" b="1" dirty="0">
                <a:solidFill>
                  <a:srgbClr val="00B0F0"/>
                </a:solidFill>
                <a:latin typeface="Times New Roman" panose="02020603050405020304" pitchFamily="18" charset="0"/>
                <a:cs typeface="Times New Roman" panose="02020603050405020304" pitchFamily="18" charset="0"/>
              </a:rPr>
              <a:t>إعداد الدكتورة: إيمان المصري</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3801460"/>
      </p:ext>
    </p:extLst>
  </p:cSld>
  <p:clrMapOvr>
    <a:masterClrMapping/>
  </p:clrMapOvr>
  <mc:AlternateContent xmlns:mc="http://schemas.openxmlformats.org/markup-compatibility/2006" xmlns:p14="http://schemas.microsoft.com/office/powerpoint/2010/main">
    <mc:Choice Requires="p14">
      <p:transition spd="slow" p14:dur="1600" advTm="75903">
        <p14:prism isInverted="1"/>
      </p:transition>
    </mc:Choice>
    <mc:Fallback xmlns="">
      <p:transition spd="slow" advTm="75903">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2755386" y="1382711"/>
            <a:ext cx="6370320" cy="584775"/>
          </a:xfrm>
          <a:prstGeom prst="rect">
            <a:avLst/>
          </a:prstGeom>
          <a:noFill/>
        </p:spPr>
        <p:txBody>
          <a:bodyPr wrap="square" rtlCol="0">
            <a:spAutoFit/>
          </a:bodyPr>
          <a:lstStyle/>
          <a:p>
            <a:pPr algn="ctr"/>
            <a:r>
              <a:rPr lang="ar-JO" sz="3200" dirty="0">
                <a:latin typeface="Arabic Typesetting" panose="03020402040406030203" pitchFamily="66" charset="-78"/>
                <a:cs typeface="+mj-cs"/>
              </a:rPr>
              <a:t>نتاجات المحاضرة السابقة</a:t>
            </a:r>
            <a:endParaRPr lang="en-US" sz="3200" dirty="0">
              <a:cs typeface="+mj-cs"/>
            </a:endParaRPr>
          </a:p>
        </p:txBody>
      </p:sp>
      <p:graphicFrame>
        <p:nvGraphicFramePr>
          <p:cNvPr id="4" name="Diagram 3">
            <a:extLst>
              <a:ext uri="{FF2B5EF4-FFF2-40B4-BE49-F238E27FC236}">
                <a16:creationId xmlns:a16="http://schemas.microsoft.com/office/drawing/2014/main" id="{D1957DFB-F224-28BC-DD5E-DA1427D451C7}"/>
              </a:ext>
            </a:extLst>
          </p:cNvPr>
          <p:cNvGraphicFramePr/>
          <p:nvPr>
            <p:extLst>
              <p:ext uri="{D42A27DB-BD31-4B8C-83A1-F6EECF244321}">
                <p14:modId xmlns:p14="http://schemas.microsoft.com/office/powerpoint/2010/main" val="2642828723"/>
              </p:ext>
            </p:extLst>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8949239"/>
      </p:ext>
    </p:extLst>
  </p:cSld>
  <p:clrMapOvr>
    <a:masterClrMapping/>
  </p:clrMapOvr>
  <mc:AlternateContent xmlns:mc="http://schemas.openxmlformats.org/markup-compatibility/2006" xmlns:p14="http://schemas.microsoft.com/office/powerpoint/2010/main">
    <mc:Choice Requires="p14">
      <p:transition spd="slow" p14:dur="1600" advTm="121483">
        <p14:prism isInverted="1"/>
      </p:transition>
    </mc:Choice>
    <mc:Fallback xmlns="">
      <p:transition spd="slow" advTm="12148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444240" y="1395080"/>
            <a:ext cx="6370320" cy="584775"/>
          </a:xfrm>
          <a:prstGeom prst="rect">
            <a:avLst/>
          </a:prstGeom>
          <a:noFill/>
        </p:spPr>
        <p:txBody>
          <a:bodyPr wrap="square" rtlCol="0">
            <a:spAutoFit/>
          </a:bodyPr>
          <a:lstStyle/>
          <a:p>
            <a:r>
              <a:rPr lang="ar-JO" sz="3200" dirty="0">
                <a:latin typeface="Arabic Typesetting" panose="03020402040406030203" pitchFamily="66" charset="-78"/>
                <a:cs typeface="+mj-cs"/>
              </a:rPr>
              <a:t>محتوى المادة الدراسية والجدول الزّمني</a:t>
            </a:r>
            <a:endParaRPr lang="en-US" sz="3200" dirty="0">
              <a:cs typeface="+mj-cs"/>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748511302"/>
              </p:ext>
            </p:extLst>
          </p:nvPr>
        </p:nvGraphicFramePr>
        <p:xfrm>
          <a:off x="2176847" y="2158764"/>
          <a:ext cx="7785920" cy="3955141"/>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mn-cs"/>
                        </a:rPr>
                        <a:t>√</a:t>
                      </a:r>
                      <a:r>
                        <a:rPr lang="ar-JO"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defTabSz="914400" rtl="1" eaLnBrk="1" latinLnBrk="0" hangingPunct="1">
                        <a:lnSpc>
                          <a:spcPct val="115000"/>
                        </a:lnSpc>
                        <a:spcBef>
                          <a:spcPts val="0"/>
                        </a:spcBef>
                        <a:spcAft>
                          <a:spcPts val="0"/>
                        </a:spcAft>
                      </a:pPr>
                      <a:r>
                        <a:rPr lang="ar-SA" sz="2000" b="1" kern="1200" dirty="0">
                          <a:solidFill>
                            <a:schemeClr val="dk1"/>
                          </a:solidFill>
                          <a:effectLst/>
                          <a:latin typeface="+mn-lt"/>
                          <a:ea typeface="+mn-ea"/>
                          <a:cs typeface="+mn-cs"/>
                        </a:rPr>
                        <a:t> </a:t>
                      </a:r>
                      <a:r>
                        <a:rPr lang="ar-EG" sz="2000" b="1" kern="1200" dirty="0">
                          <a:solidFill>
                            <a:schemeClr val="dk1"/>
                          </a:solidFill>
                          <a:effectLst/>
                          <a:latin typeface="+mn-lt"/>
                          <a:ea typeface="+mn-ea"/>
                          <a:cs typeface="+mn-cs"/>
                        </a:rPr>
                        <a:t>√</a:t>
                      </a:r>
                      <a:endParaRPr lang="en-US" sz="20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dirty="0">
                          <a:effectLst/>
                        </a:rPr>
                        <a:t>خصخصة التعليم</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2000" b="1" kern="1200" dirty="0">
                          <a:solidFill>
                            <a:schemeClr val="dk1"/>
                          </a:solidFill>
                          <a:effectLst/>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نماذج من السياسات التعليمية في الوطن العربي والعالم</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mn-cs"/>
                        </a:rPr>
                        <a:t>√</a:t>
                      </a:r>
                      <a:r>
                        <a:rPr lang="ar-SA" sz="2000" b="1" dirty="0">
                          <a:effectLst/>
                        </a:rPr>
                        <a:t> </a:t>
                      </a:r>
                      <a:endParaRPr lang="en-US" sz="12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41700">
        <p14:prism isInverted="1"/>
      </p:transition>
    </mc:Choice>
    <mc:Fallback xmlns="">
      <p:transition spd="slow" advTm="1417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2755386" y="1382711"/>
            <a:ext cx="6370320" cy="584775"/>
          </a:xfrm>
          <a:prstGeom prst="rect">
            <a:avLst/>
          </a:prstGeom>
          <a:noFill/>
        </p:spPr>
        <p:txBody>
          <a:bodyPr wrap="square" rtlCol="0">
            <a:spAutoFit/>
          </a:bodyPr>
          <a:lstStyle/>
          <a:p>
            <a:pPr algn="ctr"/>
            <a:r>
              <a:rPr lang="ar-JO" sz="3200" dirty="0">
                <a:latin typeface="Arabic Typesetting" panose="03020402040406030203" pitchFamily="66" charset="-78"/>
                <a:cs typeface="+mj-cs"/>
              </a:rPr>
              <a:t>نتاجات المحاضرة العاشرة</a:t>
            </a:r>
            <a:endParaRPr lang="en-US" sz="3200" dirty="0">
              <a:cs typeface="+mj-cs"/>
            </a:endParaRPr>
          </a:p>
        </p:txBody>
      </p:sp>
      <p:graphicFrame>
        <p:nvGraphicFramePr>
          <p:cNvPr id="4" name="Diagram 3">
            <a:extLst>
              <a:ext uri="{FF2B5EF4-FFF2-40B4-BE49-F238E27FC236}">
                <a16:creationId xmlns:a16="http://schemas.microsoft.com/office/drawing/2014/main" id="{D1957DFB-F224-28BC-DD5E-DA1427D451C7}"/>
              </a:ext>
            </a:extLst>
          </p:cNvPr>
          <p:cNvGraphicFramePr/>
          <p:nvPr>
            <p:extLst>
              <p:ext uri="{D42A27DB-BD31-4B8C-83A1-F6EECF244321}">
                <p14:modId xmlns:p14="http://schemas.microsoft.com/office/powerpoint/2010/main" val="3407179912"/>
              </p:ext>
            </p:extLst>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3308910"/>
      </p:ext>
    </p:extLst>
  </p:cSld>
  <p:clrMapOvr>
    <a:masterClrMapping/>
  </p:clrMapOvr>
  <mc:AlternateContent xmlns:mc="http://schemas.openxmlformats.org/markup-compatibility/2006" xmlns:p14="http://schemas.microsoft.com/office/powerpoint/2010/main">
    <mc:Choice Requires="p14">
      <p:transition spd="slow" p14:dur="1600" advTm="121483">
        <p14:prism isInverted="1"/>
      </p:transition>
    </mc:Choice>
    <mc:Fallback xmlns="">
      <p:transition spd="slow" advTm="12148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457034" y="462108"/>
            <a:ext cx="11277931"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5464254" y="673229"/>
            <a:ext cx="1263487"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مقدمة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1" y="36937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Rectangle: Rounded Corners 3">
            <a:extLst>
              <a:ext uri="{FF2B5EF4-FFF2-40B4-BE49-F238E27FC236}">
                <a16:creationId xmlns:a16="http://schemas.microsoft.com/office/drawing/2014/main" id="{54FBFA77-14E0-4749-F1A2-DD411BDD4110}"/>
              </a:ext>
            </a:extLst>
          </p:cNvPr>
          <p:cNvSpPr/>
          <p:nvPr/>
        </p:nvSpPr>
        <p:spPr>
          <a:xfrm>
            <a:off x="668314" y="611892"/>
            <a:ext cx="2167470"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العاشرة </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sp>
        <p:nvSpPr>
          <p:cNvPr id="6" name="Rectangle 2">
            <a:extLst>
              <a:ext uri="{FF2B5EF4-FFF2-40B4-BE49-F238E27FC236}">
                <a16:creationId xmlns:a16="http://schemas.microsoft.com/office/drawing/2014/main" id="{6B6EDF5D-7851-1156-1780-AE583F2D2C71}"/>
              </a:ext>
            </a:extLst>
          </p:cNvPr>
          <p:cNvSpPr>
            <a:spLocks noChangeArrowheads="1"/>
          </p:cNvSpPr>
          <p:nvPr/>
        </p:nvSpPr>
        <p:spPr bwMode="auto">
          <a:xfrm>
            <a:off x="738014" y="1443925"/>
            <a:ext cx="10715966" cy="4536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365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lnSpc>
                <a:spcPct val="150000"/>
              </a:lnSpc>
            </a:pPr>
            <a:r>
              <a:rPr lang="ar-JO" altLang="en-US" sz="2200" dirty="0">
                <a:solidFill>
                  <a:srgbClr val="000000"/>
                </a:solidFill>
                <a:latin typeface="+mn-lt"/>
                <a:cs typeface="Simplified Arabic" panose="02020603050405020304" pitchFamily="18" charset="-78"/>
              </a:rPr>
              <a:t> </a:t>
            </a:r>
            <a:r>
              <a:rPr lang="ar-YE" sz="2400" b="0" i="0" dirty="0">
                <a:solidFill>
                  <a:srgbClr val="000000"/>
                </a:solidFill>
                <a:effectLst/>
                <a:latin typeface="+mn-lt"/>
              </a:rPr>
              <a:t>يشكل التعليم القاسم المشترك في كل عمليات التنمية والنهضة المستهدفة والمرجوة، وتبدأ به كل البرامج والمشروعات الممكنة للعمل والنهوض، وتنتهي إليه أيضا باعتباره هدف</a:t>
            </a:r>
            <a:r>
              <a:rPr lang="ar-JO" sz="2400" b="0" i="0" dirty="0">
                <a:solidFill>
                  <a:srgbClr val="000000"/>
                </a:solidFill>
                <a:effectLst/>
                <a:latin typeface="+mn-lt"/>
              </a:rPr>
              <a:t>ً</a:t>
            </a:r>
            <a:r>
              <a:rPr lang="ar-YE" sz="2400" b="0" i="0" dirty="0">
                <a:solidFill>
                  <a:srgbClr val="000000"/>
                </a:solidFill>
                <a:effectLst/>
                <a:latin typeface="+mn-lt"/>
              </a:rPr>
              <a:t>ا ووسيلة في آن واحد. ويجد المشتغلون بالتنمية والتحديات التي تواجه </a:t>
            </a:r>
            <a:r>
              <a:rPr lang="ar-JO" sz="2400" b="0" i="0" dirty="0">
                <a:solidFill>
                  <a:srgbClr val="000000"/>
                </a:solidFill>
                <a:effectLst/>
                <a:latin typeface="+mn-lt"/>
              </a:rPr>
              <a:t>الدول ومجتمعاتها </a:t>
            </a:r>
            <a:r>
              <a:rPr lang="ar-YE" sz="2400" b="0" i="0" dirty="0">
                <a:solidFill>
                  <a:srgbClr val="000000"/>
                </a:solidFill>
                <a:effectLst/>
                <a:latin typeface="+mn-lt"/>
              </a:rPr>
              <a:t>أنهم بحاجة دائمة إلى تطوير العملية التعليمية وتنسيقها مع احتياجات التنمية وأولوياتها.</a:t>
            </a:r>
          </a:p>
          <a:p>
            <a:pPr algn="just" rtl="1">
              <a:lnSpc>
                <a:spcPct val="150000"/>
              </a:lnSpc>
            </a:pPr>
            <a:r>
              <a:rPr lang="ar-JO" sz="2400" b="0" i="0" dirty="0">
                <a:solidFill>
                  <a:srgbClr val="000000"/>
                </a:solidFill>
                <a:effectLst/>
                <a:latin typeface="+mn-lt"/>
              </a:rPr>
              <a:t>إن </a:t>
            </a:r>
            <a:r>
              <a:rPr lang="ar-YE" sz="2400" b="0" i="0" dirty="0">
                <a:solidFill>
                  <a:srgbClr val="000000"/>
                </a:solidFill>
                <a:effectLst/>
                <a:latin typeface="+mn-lt"/>
              </a:rPr>
              <a:t>اكتساب المعرفة هو أحد </a:t>
            </a:r>
            <a:r>
              <a:rPr lang="ar-JO" sz="2400" b="0" i="0" dirty="0">
                <a:solidFill>
                  <a:srgbClr val="000000"/>
                </a:solidFill>
                <a:effectLst/>
                <a:latin typeface="+mn-lt"/>
              </a:rPr>
              <a:t>الحقوق</a:t>
            </a:r>
            <a:r>
              <a:rPr lang="ar-YE" sz="2400" b="0" i="0" dirty="0">
                <a:solidFill>
                  <a:srgbClr val="000000"/>
                </a:solidFill>
                <a:effectLst/>
                <a:latin typeface="+mn-lt"/>
              </a:rPr>
              <a:t> الإنسانية الأساسية التي </a:t>
            </a:r>
            <a:r>
              <a:rPr lang="ar-JO" sz="2400" b="0" i="0" dirty="0">
                <a:solidFill>
                  <a:srgbClr val="000000"/>
                </a:solidFill>
                <a:effectLst/>
                <a:latin typeface="+mn-lt"/>
              </a:rPr>
              <a:t>تسعى الدول العربية إلى تجذيرها والاستثمار فيها من خلال سياساتها التعليمية التي تبنتها بعد استقلالها وكذلك عمدت إلى تطويرها بما يتماشى مع تطورات وتحديات العصر فهل تتشابه هذه السياسات في معظم الدول العربية والعالمية أم تختلف سنتعرف على ذلك من                     خ         خلال تناول مجموعة من </a:t>
            </a:r>
            <a:r>
              <a:rPr lang="ar-JO" sz="2800" b="1" dirty="0">
                <a:solidFill>
                  <a:srgbClr val="00B0F0"/>
                </a:solidFill>
                <a:effectLst/>
              </a:rPr>
              <a:t>نماذج من السياسات التعليمية في الوطن العربي والعالم.</a:t>
            </a:r>
            <a:endParaRPr lang="en-US" sz="16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44364">
        <p14:prism isInverted="1"/>
      </p:transition>
    </mc:Choice>
    <mc:Fallback xmlns="">
      <p:transition spd="slow" advTm="144364">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584775"/>
          </a:xfrm>
          <a:prstGeom prst="rect">
            <a:avLst/>
          </a:prstGeom>
          <a:noFill/>
        </p:spPr>
        <p:txBody>
          <a:bodyPr wrap="square" rtlCol="0">
            <a:spAutoFit/>
          </a:bodyPr>
          <a:lstStyle/>
          <a:p>
            <a:pPr algn="ctr"/>
            <a:r>
              <a:rPr lang="ar-JO" sz="3200" b="1" dirty="0">
                <a:solidFill>
                  <a:srgbClr val="00B0F0"/>
                </a:solidFill>
                <a:latin typeface="Times New Roman" panose="02020603050405020304" pitchFamily="18" charset="0"/>
                <a:cs typeface="Times New Roman" panose="02020603050405020304" pitchFamily="18" charset="0"/>
              </a:rPr>
              <a:t>السياسات التعليمية في الوطن العربي</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691276" y="1736725"/>
            <a:ext cx="10861836" cy="3908762"/>
          </a:xfrm>
          <a:prstGeom prst="rect">
            <a:avLst/>
          </a:prstGeom>
          <a:noFill/>
        </p:spPr>
        <p:txBody>
          <a:bodyPr wrap="square" rtlCol="0">
            <a:spAutoFit/>
          </a:bodyPr>
          <a:lstStyle/>
          <a:p>
            <a:pPr algn="r" rtl="1"/>
            <a:endParaRPr lang="ar-JO" sz="2400" kern="0" dirty="0">
              <a:solidFill>
                <a:srgbClr val="000000"/>
              </a:solidFill>
              <a:latin typeface="Dubai" panose="020B0503030403030204" pitchFamily="34" charset="-78"/>
              <a:cs typeface="Calibri" panose="020F0502020204030204" pitchFamily="34" charset="0"/>
            </a:endParaRPr>
          </a:p>
          <a:p>
            <a:pPr algn="r"/>
            <a:r>
              <a:rPr lang="ar-YE" sz="1400" b="0" i="0" dirty="0">
                <a:solidFill>
                  <a:srgbClr val="363D98"/>
                </a:solidFill>
                <a:effectLst/>
                <a:latin typeface="Dubai" panose="020B0503030403030204" pitchFamily="34" charset="-78"/>
                <a:cs typeface="Dubai" panose="020B0503030403030204" pitchFamily="34" charset="-78"/>
              </a:rPr>
              <a:t> </a:t>
            </a:r>
            <a:r>
              <a:rPr lang="ar-JO" sz="1400" b="0" i="0" dirty="0">
                <a:solidFill>
                  <a:srgbClr val="363D98"/>
                </a:solidFill>
                <a:effectLst/>
                <a:latin typeface="Dubai" panose="020B0503030403030204" pitchFamily="34" charset="-78"/>
                <a:cs typeface="Dubai" panose="020B0503030403030204" pitchFamily="34" charset="-78"/>
              </a:rPr>
              <a:t> </a:t>
            </a:r>
            <a:r>
              <a:rPr lang="ar-JO" sz="1600" kern="0" dirty="0">
                <a:solidFill>
                  <a:srgbClr val="000000"/>
                </a:solidFill>
                <a:cs typeface="Calibri" panose="020F0502020204030204" pitchFamily="34" charset="0"/>
              </a:rPr>
              <a:t>       </a:t>
            </a:r>
            <a:r>
              <a:rPr lang="ar-JO" sz="2800" dirty="0">
                <a:latin typeface="Simplified Arabic" panose="02020603050405020304" pitchFamily="18" charset="-78"/>
                <a:cs typeface="Simplified Arabic" panose="02020603050405020304" pitchFamily="18" charset="-78"/>
              </a:rPr>
              <a:t>من الممكن أن تحيد</a:t>
            </a:r>
            <a:r>
              <a:rPr lang="ar-YE" sz="2800" dirty="0">
                <a:latin typeface="Simplified Arabic" panose="02020603050405020304" pitchFamily="18" charset="-78"/>
                <a:cs typeface="Simplified Arabic" panose="02020603050405020304" pitchFamily="18" charset="-78"/>
              </a:rPr>
              <a:t> مؤسسات التعليم رغم الإنفاق الهائل عليها والتفرغ التام لها من قبل أكثر من ثلث المجتمعات، عن أهدافها</a:t>
            </a:r>
            <a:r>
              <a:rPr lang="ar-JO" sz="2800" dirty="0">
                <a:latin typeface="Simplified Arabic" panose="02020603050405020304" pitchFamily="18" charset="-78"/>
                <a:cs typeface="Simplified Arabic" panose="02020603050405020304" pitchFamily="18" charset="-78"/>
              </a:rPr>
              <a:t> </a:t>
            </a:r>
            <a:r>
              <a:rPr lang="ar-YE" sz="2800" dirty="0">
                <a:latin typeface="Simplified Arabic" panose="02020603050405020304" pitchFamily="18" charset="-78"/>
                <a:cs typeface="Simplified Arabic" panose="02020603050405020304" pitchFamily="18" charset="-78"/>
              </a:rPr>
              <a:t>التي أنشئت من أجلها، وهي: أن نتعلم كيف نعرف، وكيف نعمل، وكيف نكون، وكيف نعيش مع</a:t>
            </a:r>
            <a:r>
              <a:rPr lang="ar-JO" sz="2800" dirty="0">
                <a:latin typeface="Simplified Arabic" panose="02020603050405020304" pitchFamily="18" charset="-78"/>
                <a:cs typeface="Simplified Arabic" panose="02020603050405020304" pitchFamily="18" charset="-78"/>
              </a:rPr>
              <a:t>ًا</a:t>
            </a:r>
            <a:r>
              <a:rPr lang="ar-YE" sz="2800" dirty="0">
                <a:latin typeface="Simplified Arabic" panose="02020603050405020304" pitchFamily="18" charset="-78"/>
                <a:cs typeface="Simplified Arabic" panose="02020603050405020304" pitchFamily="18" charset="-78"/>
              </a:rPr>
              <a:t>.</a:t>
            </a:r>
          </a:p>
          <a:p>
            <a:pPr algn="r"/>
            <a:r>
              <a:rPr lang="ar-YE" sz="2800" dirty="0">
                <a:latin typeface="Simplified Arabic" panose="02020603050405020304" pitchFamily="18" charset="-78"/>
                <a:cs typeface="Simplified Arabic" panose="02020603050405020304" pitchFamily="18" charset="-78"/>
              </a:rPr>
              <a:t>لقد كانت المجتمعات تعلم أبناءها بتلقائية ودون تكاليف تذكر كيف يكونون صالحين ومفيدين لأنفسهم ومجتمعاتهم، فالبيئة المحيطة بالطفل كانت تمده بالثقافة والهوية والعادات والتقاليد ووسائل العمل والرزق، فيتعلم حرفة أو مهنة، ويتعلم كيف يبني بيته بنفسه، ويحقق جميع أو معظم احتياجاته بنفسه أو ضمن منظومة المجتمع المحيط به. ورغم أن المؤسسات التعليمية قد </a:t>
            </a:r>
            <a:r>
              <a:rPr lang="ar-JO" sz="2800" dirty="0">
                <a:latin typeface="Simplified Arabic" panose="02020603050405020304" pitchFamily="18" charset="-78"/>
                <a:cs typeface="Simplified Arabic" panose="02020603050405020304" pitchFamily="18" charset="-78"/>
              </a:rPr>
              <a:t>أُ</a:t>
            </a:r>
            <a:r>
              <a:rPr lang="ar-YE" sz="2800" dirty="0">
                <a:latin typeface="Simplified Arabic" panose="02020603050405020304" pitchFamily="18" charset="-78"/>
                <a:cs typeface="Simplified Arabic" panose="02020603050405020304" pitchFamily="18" charset="-78"/>
              </a:rPr>
              <a:t>نشئت لتطوير هذه المهارات وتفعيلها، </a:t>
            </a:r>
            <a:r>
              <a:rPr lang="ar-JO" sz="2800" dirty="0">
                <a:latin typeface="Simplified Arabic" panose="02020603050405020304" pitchFamily="18" charset="-78"/>
                <a:cs typeface="Simplified Arabic" panose="02020603050405020304" pitchFamily="18" charset="-78"/>
              </a:rPr>
              <a:t>إلا إن بعضها لم يسهم في تحقيق هذه الأهداف بالنسبة المرجوة</a:t>
            </a:r>
            <a:r>
              <a:rPr lang="ar-YE" sz="2800" dirty="0">
                <a:latin typeface="Simplified Arabic" panose="02020603050405020304" pitchFamily="18" charset="-78"/>
                <a:cs typeface="Simplified Arabic" panose="02020603050405020304" pitchFamily="18" charset="-78"/>
              </a:rPr>
              <a:t>.</a:t>
            </a:r>
          </a:p>
        </p:txBody>
      </p:sp>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04604">
        <p14:prism isInverted="1"/>
      </p:transition>
    </mc:Choice>
    <mc:Fallback xmlns="">
      <p:transition spd="slow" advTm="10460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a:t>
            </a:r>
            <a:r>
              <a:rPr lang="ar-SA" sz="2800" dirty="0">
                <a:effectLst/>
                <a:latin typeface="Calibri" panose="020F0502020204030204" pitchFamily="34" charset="0"/>
                <a:ea typeface="Calibri" panose="020F0502020204030204" pitchFamily="34" charset="0"/>
              </a:rPr>
              <a:t>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92018" y="1799049"/>
            <a:ext cx="10614659" cy="3924151"/>
          </a:xfrm>
          <a:prstGeom prst="rect">
            <a:avLst/>
          </a:prstGeom>
          <a:noFill/>
        </p:spPr>
        <p:txBody>
          <a:bodyPr wrap="square" rtlCol="0">
            <a:spAutoFit/>
          </a:bodyPr>
          <a:lstStyle/>
          <a:p>
            <a:pPr algn="just" rtl="1">
              <a:lnSpc>
                <a:spcPct val="150000"/>
              </a:lnSpc>
            </a:pPr>
            <a:r>
              <a:rPr lang="ar-JO" sz="2400" dirty="0">
                <a:latin typeface="Simplified Arabic" panose="02020603050405020304" pitchFamily="18" charset="-78"/>
                <a:cs typeface="Simplified Arabic" panose="02020603050405020304" pitchFamily="18" charset="-78"/>
              </a:rPr>
              <a:t>   تبنت </a:t>
            </a:r>
            <a:r>
              <a:rPr lang="ar-YE" sz="2400" dirty="0">
                <a:latin typeface="Simplified Arabic" panose="02020603050405020304" pitchFamily="18" charset="-78"/>
                <a:cs typeface="Simplified Arabic" panose="02020603050405020304" pitchFamily="18" charset="-78"/>
              </a:rPr>
              <a:t>منظمة اليونيسكو عام 1976</a:t>
            </a:r>
            <a:r>
              <a:rPr lang="ar-JO" sz="2400" dirty="0">
                <a:latin typeface="Simplified Arabic" panose="02020603050405020304" pitchFamily="18" charset="-78"/>
                <a:cs typeface="Simplified Arabic" panose="02020603050405020304" pitchFamily="18" charset="-78"/>
              </a:rPr>
              <a:t> فكرة مجتمع المعرفة</a:t>
            </a:r>
            <a:r>
              <a:rPr lang="ar-YE" sz="2400" dirty="0">
                <a:latin typeface="Simplified Arabic" panose="02020603050405020304" pitchFamily="18" charset="-78"/>
                <a:cs typeface="Simplified Arabic" panose="02020603050405020304" pitchFamily="18" charset="-78"/>
              </a:rPr>
              <a:t>، فالتعليم ليس </a:t>
            </a:r>
            <a:r>
              <a:rPr lang="ar-JO" sz="2400" dirty="0">
                <a:latin typeface="Simplified Arabic" panose="02020603050405020304" pitchFamily="18" charset="-78"/>
                <a:cs typeface="Simplified Arabic" panose="02020603050405020304" pitchFamily="18" charset="-78"/>
              </a:rPr>
              <a:t>جزء من ثقافة </a:t>
            </a:r>
            <a:r>
              <a:rPr lang="ar-YE" sz="2400" dirty="0">
                <a:latin typeface="Simplified Arabic" panose="02020603050405020304" pitchFamily="18" charset="-78"/>
                <a:cs typeface="Simplified Arabic" panose="02020603050405020304" pitchFamily="18" charset="-78"/>
              </a:rPr>
              <a:t>المجتمع، ولم يعد ممكنا تقسيم الحياة إلى فترة تعليم وفترة عيش وعمل، ولم يعد التعليم مقصوراً على المدارس والجامعات، وإنما يمكن أن تقوم به جميع المؤسسات الخدماتية والاقتصادية والاجتماعية والمعلوماتية.</a:t>
            </a:r>
          </a:p>
          <a:p>
            <a:pPr algn="just" rtl="1">
              <a:lnSpc>
                <a:spcPct val="150000"/>
              </a:lnSpc>
            </a:pP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وربما تكون المشكلة الأساسية في التعليم المستقبلي هي القدرة على تحديد الاحتياجات والمهارات الناشئة التي يجب أن تتزود بها المجتمعات، إذ يبدو أن معظم الأفراد والمؤسسات غير مدركين لهذه الاحتياجات ولا يلاحظون الإمكانيات والفرص التي تتيحها </a:t>
            </a:r>
            <a:r>
              <a:rPr lang="ar-JO" sz="2400" dirty="0">
                <a:latin typeface="Simplified Arabic" panose="02020603050405020304" pitchFamily="18" charset="-78"/>
                <a:cs typeface="Simplified Arabic" panose="02020603050405020304" pitchFamily="18" charset="-78"/>
              </a:rPr>
              <a:t>الثورة التكنولوجية. فالمجتمعات العربية وضعت سياساتها التعليمية منذ قرون عديدة فهل هذه السياسات تلبي الطموحات.</a:t>
            </a:r>
            <a:endParaRPr lang="ar-YE" sz="2400" dirty="0">
              <a:latin typeface="Simplified Arabic" panose="02020603050405020304" pitchFamily="18" charset="-78"/>
              <a:cs typeface="Simplified Arabic" panose="02020603050405020304" pitchFamily="18" charset="-78"/>
            </a:endParaRPr>
          </a:p>
        </p:txBody>
      </p:sp>
      <p:pic>
        <p:nvPicPr>
          <p:cNvPr id="4" name="Picture 3">
            <a:extLst>
              <a:ext uri="{FF2B5EF4-FFF2-40B4-BE49-F238E27FC236}">
                <a16:creationId xmlns:a16="http://schemas.microsoft.com/office/drawing/2014/main" id="{3F87B5A5-DA1E-8DCB-241E-D72CF4C620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795" y="5272448"/>
            <a:ext cx="2514600" cy="997482"/>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138891">
        <p14:prism isInverted="1"/>
      </p:transition>
    </mc:Choice>
    <mc:Fallback xmlns="">
      <p:transition spd="slow" advTm="1388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a:t>
            </a:r>
            <a:r>
              <a:rPr lang="ar-SA" sz="2800" dirty="0">
                <a:effectLst/>
                <a:latin typeface="Calibri" panose="020F0502020204030204" pitchFamily="34" charset="0"/>
                <a:ea typeface="Calibri" panose="020F0502020204030204" pitchFamily="34" charset="0"/>
              </a:rPr>
              <a:t>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92018" y="1799049"/>
            <a:ext cx="10614659" cy="1508105"/>
          </a:xfrm>
          <a:prstGeom prst="rect">
            <a:avLst/>
          </a:prstGeom>
          <a:noFill/>
        </p:spPr>
        <p:txBody>
          <a:bodyPr wrap="square" rtlCol="0">
            <a:spAutoFit/>
          </a:bodyPr>
          <a:lstStyle/>
          <a:p>
            <a:pPr algn="ctr" rtl="1">
              <a:lnSpc>
                <a:spcPct val="150000"/>
              </a:lnSpc>
            </a:pPr>
            <a:r>
              <a:rPr lang="ar-JO" sz="3200" b="1" dirty="0">
                <a:solidFill>
                  <a:srgbClr val="00B0F0"/>
                </a:solidFill>
                <a:latin typeface="Simplified Arabic" panose="02020603050405020304" pitchFamily="18" charset="-78"/>
                <a:cs typeface="Simplified Arabic" panose="02020603050405020304" pitchFamily="18" charset="-78"/>
              </a:rPr>
              <a:t>نماذج من السياسات التعليمية في الوطن العربي</a:t>
            </a:r>
          </a:p>
          <a:p>
            <a:pPr algn="ctr" rtl="1">
              <a:lnSpc>
                <a:spcPct val="150000"/>
              </a:lnSpc>
            </a:pPr>
            <a:endParaRPr lang="ar-YE" sz="3200" b="1" dirty="0">
              <a:solidFill>
                <a:srgbClr val="00B0F0"/>
              </a:solidFill>
              <a:latin typeface="Simplified Arabic" panose="02020603050405020304" pitchFamily="18" charset="-78"/>
              <a:cs typeface="Simplified Arabic" panose="02020603050405020304" pitchFamily="18" charset="-78"/>
            </a:endParaRPr>
          </a:p>
        </p:txBody>
      </p:sp>
      <p:graphicFrame>
        <p:nvGraphicFramePr>
          <p:cNvPr id="3" name="Diagram 2">
            <a:extLst>
              <a:ext uri="{FF2B5EF4-FFF2-40B4-BE49-F238E27FC236}">
                <a16:creationId xmlns:a16="http://schemas.microsoft.com/office/drawing/2014/main" id="{52D72FFF-100D-E94C-7837-FFEA249F7F39}"/>
              </a:ext>
            </a:extLst>
          </p:cNvPr>
          <p:cNvGraphicFramePr/>
          <p:nvPr>
            <p:extLst>
              <p:ext uri="{D42A27DB-BD31-4B8C-83A1-F6EECF244321}">
                <p14:modId xmlns:p14="http://schemas.microsoft.com/office/powerpoint/2010/main" val="3919932184"/>
              </p:ext>
            </p:extLst>
          </p:nvPr>
        </p:nvGraphicFramePr>
        <p:xfrm>
          <a:off x="2109155" y="2691181"/>
          <a:ext cx="8128000" cy="29204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18956245"/>
      </p:ext>
    </p:extLst>
  </p:cSld>
  <p:clrMapOvr>
    <a:masterClrMapping/>
  </p:clrMapOvr>
  <mc:AlternateContent xmlns:mc="http://schemas.openxmlformats.org/markup-compatibility/2006" xmlns:p14="http://schemas.microsoft.com/office/powerpoint/2010/main">
    <mc:Choice Requires="p14">
      <p:transition spd="slow" p14:dur="1600" advTm="138891">
        <p14:prism isInverted="1"/>
      </p:transition>
    </mc:Choice>
    <mc:Fallback xmlns="">
      <p:transition spd="slow" advTm="1388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المتعلقأ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a:t>
            </a:r>
            <a:endParaRPr lang="ar-JO" sz="28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800"/>
              </a:spcAft>
            </a:pPr>
            <a:r>
              <a:rPr lang="ar-SA" sz="2800" dirty="0">
                <a:effectLst/>
                <a:latin typeface="Calibri" panose="020F0502020204030204" pitchFamily="34" charset="0"/>
                <a:ea typeface="Calibri" panose="020F0502020204030204" pitchFamily="34" charset="0"/>
              </a:rPr>
              <a:t>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634182" y="1123950"/>
            <a:ext cx="10804894" cy="6863482"/>
          </a:xfrm>
          <a:prstGeom prst="rect">
            <a:avLst/>
          </a:prstGeom>
          <a:noFill/>
        </p:spPr>
        <p:txBody>
          <a:bodyPr wrap="square" rtlCol="0">
            <a:spAutoFit/>
          </a:bodyPr>
          <a:lstStyle/>
          <a:p>
            <a:pPr indent="-171450" algn="r" rtl="1">
              <a:lnSpc>
                <a:spcPct val="107000"/>
              </a:lnSpc>
              <a:spcAft>
                <a:spcPts val="750"/>
              </a:spcAft>
            </a:pPr>
            <a:endParaRPr lang="ar-JO" sz="2400" b="1" u="sng" kern="0" dirty="0">
              <a:solidFill>
                <a:srgbClr val="222222"/>
              </a:solidFill>
              <a:latin typeface="Calibri" panose="020F0502020204030204" pitchFamily="34" charset="0"/>
              <a:cs typeface="Calibri" panose="020F0502020204030204" pitchFamily="34" charset="0"/>
            </a:endParaRPr>
          </a:p>
          <a:p>
            <a:pPr algn="ctr" rtl="1">
              <a:lnSpc>
                <a:spcPct val="150000"/>
              </a:lnSpc>
            </a:pPr>
            <a:r>
              <a:rPr lang="ar-SA" sz="2000" b="1" kern="0" dirty="0">
                <a:solidFill>
                  <a:srgbClr val="00B0F0"/>
                </a:solidFill>
                <a:effectLst/>
                <a:ea typeface="Times New Roman" panose="02020603050405020304" pitchFamily="18" charset="0"/>
                <a:cs typeface="Calibri" panose="020F0502020204030204" pitchFamily="34" charset="0"/>
              </a:rPr>
              <a:t>   </a:t>
            </a:r>
            <a:r>
              <a:rPr lang="ar-JO" sz="2800" b="1" kern="0" dirty="0">
                <a:solidFill>
                  <a:srgbClr val="00B0F0"/>
                </a:solidFill>
                <a:latin typeface="Calibri" panose="020F0502020204030204" pitchFamily="34" charset="0"/>
                <a:cs typeface="Calibri" panose="020F0502020204030204" pitchFamily="34" charset="0"/>
              </a:rPr>
              <a:t>السياسات التعليمية في المملكة العربية السعودية</a:t>
            </a:r>
          </a:p>
          <a:p>
            <a:pPr algn="just" rtl="1" fontAlgn="base">
              <a:lnSpc>
                <a:spcPct val="150000"/>
              </a:lnSpc>
            </a:pPr>
            <a:r>
              <a:rPr lang="ar-JO" sz="2800" b="0" i="0" dirty="0">
                <a:effectLst/>
              </a:rPr>
              <a:t>* </a:t>
            </a:r>
            <a:r>
              <a:rPr lang="ar-JO" sz="2400" dirty="0">
                <a:latin typeface="Simplified Arabic" panose="02020603050405020304" pitchFamily="18" charset="-78"/>
                <a:cs typeface="Simplified Arabic" panose="02020603050405020304" pitchFamily="18" charset="-78"/>
              </a:rPr>
              <a:t>تتكون سياسات التعليم في المملكة العربية السعودية من (236) مادة مقسمة إلى تسعة أبواب.</a:t>
            </a:r>
          </a:p>
          <a:p>
            <a:pPr algn="just" rtl="1" fontAlgn="base">
              <a:lnSpc>
                <a:spcPct val="150000"/>
              </a:lnSpc>
            </a:pPr>
            <a:r>
              <a:rPr lang="ar-JO" sz="2400" dirty="0">
                <a:latin typeface="Simplified Arabic" panose="02020603050405020304" pitchFamily="18" charset="-78"/>
                <a:cs typeface="Simplified Arabic" panose="02020603050405020304" pitchFamily="18" charset="-78"/>
              </a:rPr>
              <a:t>*</a:t>
            </a:r>
            <a:r>
              <a:rPr lang="ar-YE" sz="2400" dirty="0">
                <a:latin typeface="Simplified Arabic" panose="02020603050405020304" pitchFamily="18" charset="-78"/>
                <a:cs typeface="Simplified Arabic" panose="02020603050405020304" pitchFamily="18" charset="-78"/>
              </a:rPr>
              <a:t>السياسة التعليم هي الخطوط العامة التي تقوم عليها عملية التربية والتعليم أداء للواجب في تعريف الفرد بربه ودينه وإقامة سلوكه على شرعه وتلبية لحاجات المجتمع وتحقيقا لأهداف الأمة وهي تشمل حقول التعليم ومراحله المختلفة ، والخطط والمناهج والوسائل التربوية والنظم الإدارية والأجهزة القائمة على التعليم وسائر ما يتصل به .</a:t>
            </a:r>
          </a:p>
          <a:p>
            <a:pPr algn="just" rtl="1" fontAlgn="base">
              <a:lnSpc>
                <a:spcPct val="150000"/>
              </a:lnSpc>
            </a:pPr>
            <a:r>
              <a:rPr lang="ar-JO" sz="2400" dirty="0">
                <a:latin typeface="Simplified Arabic" panose="02020603050405020304" pitchFamily="18" charset="-78"/>
                <a:cs typeface="Simplified Arabic" panose="02020603050405020304" pitchFamily="18" charset="-78"/>
              </a:rPr>
              <a:t>*</a:t>
            </a:r>
            <a:r>
              <a:rPr lang="ar-YE" sz="2400" dirty="0">
                <a:latin typeface="Simplified Arabic" panose="02020603050405020304" pitchFamily="18" charset="-78"/>
                <a:cs typeface="Simplified Arabic" panose="02020603050405020304" pitchFamily="18" charset="-78"/>
              </a:rPr>
              <a:t>والسياسة التعليمية  في المملكة العربية السعودية تنبثق من الإسلام الذي تدين به الأمة عقيدة وعبادة وخلق</a:t>
            </a:r>
            <a:r>
              <a:rPr lang="ar-JO" sz="2400" dirty="0">
                <a:latin typeface="Simplified Arabic" panose="02020603050405020304" pitchFamily="18" charset="-78"/>
                <a:cs typeface="Simplified Arabic" panose="02020603050405020304" pitchFamily="18" charset="-78"/>
              </a:rPr>
              <a:t>ً</a:t>
            </a:r>
            <a:r>
              <a:rPr lang="ar-YE" sz="2400" dirty="0">
                <a:latin typeface="Simplified Arabic" panose="02020603050405020304" pitchFamily="18" charset="-78"/>
                <a:cs typeface="Simplified Arabic" panose="02020603050405020304" pitchFamily="18" charset="-78"/>
              </a:rPr>
              <a:t>ا وشريعة وحكم</a:t>
            </a:r>
            <a:r>
              <a:rPr lang="ar-JO" sz="2400" dirty="0">
                <a:latin typeface="Simplified Arabic" panose="02020603050405020304" pitchFamily="18" charset="-78"/>
                <a:cs typeface="Simplified Arabic" panose="02020603050405020304" pitchFamily="18" charset="-78"/>
              </a:rPr>
              <a:t>ً</a:t>
            </a:r>
            <a:r>
              <a:rPr lang="ar-YE" sz="2400" dirty="0">
                <a:latin typeface="Simplified Arabic" panose="02020603050405020304" pitchFamily="18" charset="-78"/>
                <a:cs typeface="Simplified Arabic" panose="02020603050405020304" pitchFamily="18" charset="-78"/>
              </a:rPr>
              <a:t>ا ونظام</a:t>
            </a:r>
            <a:r>
              <a:rPr lang="ar-JO" sz="2400" dirty="0">
                <a:latin typeface="Simplified Arabic" panose="02020603050405020304" pitchFamily="18" charset="-78"/>
                <a:cs typeface="Simplified Arabic" panose="02020603050405020304" pitchFamily="18" charset="-78"/>
              </a:rPr>
              <a:t>ً</a:t>
            </a:r>
            <a:r>
              <a:rPr lang="ar-YE" sz="2400" dirty="0">
                <a:latin typeface="Simplified Arabic" panose="02020603050405020304" pitchFamily="18" charset="-78"/>
                <a:cs typeface="Simplified Arabic" panose="02020603050405020304" pitchFamily="18" charset="-78"/>
              </a:rPr>
              <a:t>ا متكامل</a:t>
            </a:r>
            <a:r>
              <a:rPr lang="ar-JO" sz="2400" dirty="0">
                <a:latin typeface="Simplified Arabic" panose="02020603050405020304" pitchFamily="18" charset="-78"/>
                <a:cs typeface="Simplified Arabic" panose="02020603050405020304" pitchFamily="18" charset="-78"/>
              </a:rPr>
              <a:t>ًا</a:t>
            </a:r>
            <a:r>
              <a:rPr lang="ar-YE" sz="2400" dirty="0">
                <a:latin typeface="Simplified Arabic" panose="02020603050405020304" pitchFamily="18" charset="-78"/>
                <a:cs typeface="Simplified Arabic" panose="02020603050405020304" pitchFamily="18" charset="-78"/>
              </a:rPr>
              <a:t> للحياة ، وهي جزء أساسي من السياسة العامة للدولة وفق التخطيط المفصل فيما يلي:</a:t>
            </a:r>
          </a:p>
          <a:p>
            <a:pPr algn="l" rtl="1" fontAlgn="base"/>
            <a:r>
              <a:rPr lang="ar-YE" sz="2800" b="0" i="0" dirty="0">
                <a:effectLst/>
              </a:rPr>
              <a:t> </a:t>
            </a:r>
          </a:p>
          <a:p>
            <a:pPr algn="ctr" rtl="1">
              <a:lnSpc>
                <a:spcPct val="150000"/>
              </a:lnSpc>
            </a:pPr>
            <a:endParaRPr lang="ar-JO" sz="2800" b="1" kern="0" dirty="0">
              <a:solidFill>
                <a:srgbClr val="00B0F0"/>
              </a:solidFill>
              <a:latin typeface="Calibri" panose="020F0502020204030204" pitchFamily="34" charset="0"/>
              <a:cs typeface="Calibri" panose="020F0502020204030204" pitchFamily="34" charset="0"/>
            </a:endParaRPr>
          </a:p>
          <a:p>
            <a:pPr algn="ctr" rtl="1">
              <a:lnSpc>
                <a:spcPct val="150000"/>
              </a:lnSpc>
            </a:pPr>
            <a:endParaRPr lang="ar-YE" sz="2800" b="1" kern="0" dirty="0">
              <a:solidFill>
                <a:srgbClr val="00B0F0"/>
              </a:solidFill>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BE03CD41-D64B-00CD-F50E-904AAFEFD9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416" y="1516613"/>
            <a:ext cx="1952891" cy="995850"/>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40061">
        <p14:prism isInverted="1"/>
      </p:transition>
    </mc:Choice>
    <mc:Fallback xmlns="">
      <p:transition spd="slow" advTm="14006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11143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618400" y="1454213"/>
            <a:ext cx="10955199" cy="3847207"/>
          </a:xfrm>
          <a:prstGeom prst="rect">
            <a:avLst/>
          </a:prstGeom>
          <a:noFill/>
        </p:spPr>
        <p:txBody>
          <a:bodyPr wrap="square" rtlCol="0">
            <a:spAutoFit/>
          </a:bodyPr>
          <a:lstStyle/>
          <a:p>
            <a:pPr algn="r" rtl="1" fontAlgn="base"/>
            <a:r>
              <a:rPr lang="ar-YE" sz="2800" b="1" i="0" u="sng" dirty="0">
                <a:effectLst/>
              </a:rPr>
              <a:t>الأسس العامة التي يقوم عليها التعليم</a:t>
            </a:r>
            <a:r>
              <a:rPr lang="ar-JO" sz="2800" b="1" i="0" u="sng" dirty="0">
                <a:effectLst/>
              </a:rPr>
              <a:t>   ومنها</a:t>
            </a:r>
            <a:endParaRPr lang="ar-YE" sz="2800" b="0" i="0" dirty="0">
              <a:effectLst/>
            </a:endParaRPr>
          </a:p>
          <a:p>
            <a:pPr algn="r" rtl="1" fontAlgn="base"/>
            <a:r>
              <a:rPr lang="ar-JO" sz="2400" b="0" i="0" dirty="0">
                <a:effectLst/>
              </a:rPr>
              <a:t>*</a:t>
            </a:r>
            <a:r>
              <a:rPr lang="ar-YE" sz="2400" b="0" i="0" dirty="0">
                <a:effectLst/>
              </a:rPr>
              <a:t> </a:t>
            </a:r>
            <a:r>
              <a:rPr lang="ar-YE" sz="2400" dirty="0">
                <a:latin typeface="Simplified Arabic" panose="02020603050405020304" pitchFamily="18" charset="-78"/>
                <a:cs typeface="Simplified Arabic" panose="02020603050405020304" pitchFamily="18" charset="-78"/>
              </a:rPr>
              <a:t>الإيمان بالله ربّا وبالإسلام دينا وبمحمد صلى اللّه عليه وسلم نبيًّا و رسولاً.</a:t>
            </a:r>
          </a:p>
          <a:p>
            <a:pPr algn="r" rtl="1" fontAlgn="base"/>
            <a:r>
              <a:rPr lang="ar-YE" sz="2400" dirty="0">
                <a:latin typeface="Simplified Arabic" panose="02020603050405020304" pitchFamily="18" charset="-78"/>
                <a:cs typeface="Simplified Arabic" panose="02020603050405020304" pitchFamily="18" charset="-78"/>
              </a:rPr>
              <a:t> التصور الإسلامي الكامل للكون والإنسان والحياة، وأن الوجود كله خاضع لما سنَّه الله تعالى، ليقوم كل مخلوق بوظيفته دون خلل أو اضطراب.</a:t>
            </a:r>
          </a:p>
          <a:p>
            <a:pPr algn="r" rtl="1" fontAlgn="base"/>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الحياة الدنيا مرحلة إنتاج وعمل، يستثمر فيها المسلم  طاقاته عن  إيمان وهدى للحياة الأبدية الخالدة في الدار الآخرة، فاليوم عمل ولا حساب، وغد</a:t>
            </a:r>
            <a:r>
              <a:rPr lang="ar-JO" sz="2400" dirty="0">
                <a:latin typeface="Simplified Arabic" panose="02020603050405020304" pitchFamily="18" charset="-78"/>
                <a:cs typeface="Simplified Arabic" panose="02020603050405020304" pitchFamily="18" charset="-78"/>
              </a:rPr>
              <a:t>ًا</a:t>
            </a:r>
            <a:r>
              <a:rPr lang="ar-YE" sz="2400" dirty="0">
                <a:latin typeface="Simplified Arabic" panose="02020603050405020304" pitchFamily="18" charset="-78"/>
                <a:cs typeface="Simplified Arabic" panose="02020603050405020304" pitchFamily="18" charset="-78"/>
              </a:rPr>
              <a:t> حساب ولا عمل.</a:t>
            </a:r>
          </a:p>
          <a:p>
            <a:pPr algn="r" rtl="1" fontAlgn="base"/>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الرسالة المحمدية هي المنهج الأقوم للحياة الفاضلة التي تحقق السعادة لبني الإنسان، وتنقذ البشرية ممَّا تردت فيه من فساد وشقاء.</a:t>
            </a:r>
            <a:endParaRPr lang="ar-JO" sz="2400" dirty="0">
              <a:latin typeface="Simplified Arabic" panose="02020603050405020304" pitchFamily="18" charset="-78"/>
              <a:cs typeface="Simplified Arabic" panose="02020603050405020304" pitchFamily="18" charset="-78"/>
            </a:endParaRPr>
          </a:p>
          <a:p>
            <a:pPr algn="r" rtl="1" fontAlgn="base"/>
            <a:r>
              <a:rPr lang="ar-JO" sz="2400" dirty="0">
                <a:latin typeface="Simplified Arabic" panose="02020603050405020304" pitchFamily="18" charset="-78"/>
                <a:cs typeface="Simplified Arabic" panose="02020603050405020304" pitchFamily="18" charset="-78"/>
              </a:rPr>
              <a:t>*</a:t>
            </a:r>
            <a:r>
              <a:rPr lang="ar-YE" sz="2400" dirty="0">
                <a:latin typeface="Simplified Arabic" panose="02020603050405020304" pitchFamily="18" charset="-78"/>
                <a:cs typeface="Simplified Arabic" panose="02020603050405020304" pitchFamily="18" charset="-78"/>
              </a:rPr>
              <a:t> الارتباط الوثيق بتاريخ أُمتنا وحضارة ديننا الإسلامي</a:t>
            </a:r>
            <a:endParaRPr lang="ar-JO" sz="2400" dirty="0">
              <a:latin typeface="Simplified Arabic" panose="02020603050405020304" pitchFamily="18" charset="-78"/>
              <a:cs typeface="Simplified Arabic" panose="02020603050405020304" pitchFamily="18" charset="-78"/>
            </a:endParaRPr>
          </a:p>
          <a:p>
            <a:pPr algn="r" rtl="1" fontAlgn="base"/>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 الأصل هو أن اللغة العربية لغة التعليم في كافة مواده وجميع مراحله إلا ما اقتضت الضرورة تعليمه بلغة أُخرى</a:t>
            </a:r>
          </a:p>
        </p:txBody>
      </p:sp>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82717">
        <p14:prism isInverted="1"/>
      </p:transition>
    </mc:Choice>
    <mc:Fallback xmlns="">
      <p:transition spd="slow" advTm="8271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8" name="TextBox 17">
            <a:extLst>
              <a:ext uri="{FF2B5EF4-FFF2-40B4-BE49-F238E27FC236}">
                <a16:creationId xmlns:a16="http://schemas.microsoft.com/office/drawing/2014/main" id="{895D895A-C544-381F-36FD-E6E4DA144EED}"/>
              </a:ext>
            </a:extLst>
          </p:cNvPr>
          <p:cNvSpPr txBox="1"/>
          <p:nvPr/>
        </p:nvSpPr>
        <p:spPr>
          <a:xfrm>
            <a:off x="449580" y="1433015"/>
            <a:ext cx="10959948" cy="4524315"/>
          </a:xfrm>
          <a:prstGeom prst="rect">
            <a:avLst/>
          </a:prstGeom>
          <a:noFill/>
        </p:spPr>
        <p:txBody>
          <a:bodyPr wrap="square" rtlCol="0">
            <a:spAutoFit/>
          </a:bodyPr>
          <a:lstStyle/>
          <a:p>
            <a:pPr algn="r" rtl="1" fontAlgn="base"/>
            <a:r>
              <a:rPr lang="ar-YE" sz="2400" b="1" i="0" u="sng" dirty="0">
                <a:effectLst/>
              </a:rPr>
              <a:t>غاية التعليم وأهدافه العامة</a:t>
            </a:r>
            <a:r>
              <a:rPr lang="ar-JO" sz="2400" b="1" i="0" u="sng" dirty="0">
                <a:effectLst/>
              </a:rPr>
              <a:t>   </a:t>
            </a:r>
          </a:p>
          <a:p>
            <a:pPr algn="r" rtl="1" fontAlgn="base"/>
            <a:r>
              <a:rPr lang="ar-YE" sz="2400" dirty="0">
                <a:latin typeface="Simplified Arabic" panose="02020603050405020304" pitchFamily="18" charset="-78"/>
                <a:cs typeface="Simplified Arabic" panose="02020603050405020304" pitchFamily="18" charset="-78"/>
              </a:rPr>
              <a:t>-  غاية التعليم فهم الإسلام فهما صحيح</a:t>
            </a:r>
            <a:r>
              <a:rPr lang="ar-JO" sz="2400" dirty="0">
                <a:latin typeface="Simplified Arabic" panose="02020603050405020304" pitchFamily="18" charset="-78"/>
                <a:cs typeface="Simplified Arabic" panose="02020603050405020304" pitchFamily="18" charset="-78"/>
              </a:rPr>
              <a:t>ً</a:t>
            </a:r>
            <a:r>
              <a:rPr lang="ar-YE" sz="2400" dirty="0">
                <a:latin typeface="Simplified Arabic" panose="02020603050405020304" pitchFamily="18" charset="-78"/>
                <a:cs typeface="Simplified Arabic" panose="02020603050405020304" pitchFamily="18" charset="-78"/>
              </a:rPr>
              <a:t>ا متكاملاً، وغرس العقيدة الإسلامية ونشرها، وتزويد الطالب بالقيم والتعاليم الإسلامية وبالمثل العليا، وإكسابه المعارف والمهارات المختلفة.</a:t>
            </a:r>
            <a:endParaRPr lang="ar-JO" sz="2400" dirty="0">
              <a:latin typeface="Simplified Arabic" panose="02020603050405020304" pitchFamily="18" charset="-78"/>
              <a:cs typeface="Simplified Arabic" panose="02020603050405020304" pitchFamily="18" charset="-78"/>
            </a:endParaRPr>
          </a:p>
          <a:p>
            <a:pPr algn="r" rtl="1" fontAlgn="base"/>
            <a:r>
              <a:rPr lang="ar-YE" sz="2400" dirty="0">
                <a:latin typeface="Simplified Arabic" panose="02020603050405020304" pitchFamily="18" charset="-78"/>
                <a:cs typeface="Simplified Arabic" panose="02020603050405020304" pitchFamily="18" charset="-78"/>
              </a:rPr>
              <a:t>-  تربية المواطن المؤمن ليكون لبنة صالحة في بناء أُمته، ويشعر بمسؤولياته لخدمة بلاده والدفاع عنها.</a:t>
            </a:r>
          </a:p>
          <a:p>
            <a:pPr algn="r" rtl="1" fontAlgn="base"/>
            <a:r>
              <a:rPr lang="ar-YE" sz="2400" dirty="0">
                <a:latin typeface="Simplified Arabic" panose="02020603050405020304" pitchFamily="18" charset="-78"/>
                <a:cs typeface="Simplified Arabic" panose="02020603050405020304" pitchFamily="18" charset="-78"/>
              </a:rPr>
              <a:t>-  تزويد الطالب </a:t>
            </a:r>
            <a:r>
              <a:rPr lang="ar-JO" sz="2400" dirty="0">
                <a:latin typeface="Simplified Arabic" panose="02020603050405020304" pitchFamily="18" charset="-78"/>
                <a:cs typeface="Simplified Arabic" panose="02020603050405020304" pitchFamily="18" charset="-78"/>
              </a:rPr>
              <a:t>ب</a:t>
            </a:r>
            <a:r>
              <a:rPr lang="ar-YE" sz="2400" dirty="0">
                <a:latin typeface="Simplified Arabic" panose="02020603050405020304" pitchFamily="18" charset="-78"/>
                <a:cs typeface="Simplified Arabic" panose="02020603050405020304" pitchFamily="18" charset="-78"/>
              </a:rPr>
              <a:t>قدر مناسب من المعلومات الثقافية والخبرات المختلفة </a:t>
            </a:r>
            <a:r>
              <a:rPr lang="ar-JO" sz="2400" dirty="0">
                <a:latin typeface="Simplified Arabic" panose="02020603050405020304" pitchFamily="18" charset="-78"/>
                <a:cs typeface="Simplified Arabic" panose="02020603050405020304" pitchFamily="18" charset="-78"/>
              </a:rPr>
              <a:t>ل</a:t>
            </a:r>
            <a:r>
              <a:rPr lang="ar-YE" sz="2400" dirty="0">
                <a:latin typeface="Simplified Arabic" panose="02020603050405020304" pitchFamily="18" charset="-78"/>
                <a:cs typeface="Simplified Arabic" panose="02020603050405020304" pitchFamily="18" charset="-78"/>
              </a:rPr>
              <a:t>تجعل منه عضواً عامل</a:t>
            </a:r>
            <a:r>
              <a:rPr lang="ar-JO" sz="2400" dirty="0">
                <a:latin typeface="Simplified Arabic" panose="02020603050405020304" pitchFamily="18" charset="-78"/>
                <a:cs typeface="Simplified Arabic" panose="02020603050405020304" pitchFamily="18" charset="-78"/>
              </a:rPr>
              <a:t>ًا</a:t>
            </a:r>
            <a:r>
              <a:rPr lang="ar-YE" sz="2400" dirty="0">
                <a:latin typeface="Simplified Arabic" panose="02020603050405020304" pitchFamily="18" charset="-78"/>
                <a:cs typeface="Simplified Arabic" panose="02020603050405020304" pitchFamily="18" charset="-78"/>
              </a:rPr>
              <a:t>  في المجتمع</a:t>
            </a:r>
          </a:p>
          <a:p>
            <a:pPr algn="r" rtl="1" fontAlgn="base"/>
            <a:r>
              <a:rPr lang="ar-JO" sz="2400" dirty="0">
                <a:latin typeface="Simplified Arabic" panose="02020603050405020304" pitchFamily="18" charset="-78"/>
                <a:cs typeface="Simplified Arabic" panose="02020603050405020304" pitchFamily="18" charset="-78"/>
              </a:rPr>
              <a:t>- تنمية مهارات التفكير الرياضي والمهارات الحسابية والقراءة والتعبير والمهارات الحركية</a:t>
            </a:r>
          </a:p>
          <a:p>
            <a:pPr algn="r" rtl="1" fontAlgn="base"/>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مسايرة خصائص مراحل النمو النفسي للناشئين في كل مرحلة، ومساعدة الفرد على النمو السوي: روحيًّا، وعقليا، وعاطفيًّا، واجتماعيًّا، والتأكيد على الناحية الروحية الإسلامية بحيث تكون هي الموجه الأول للسلوك الخاص والعام للفرد والمجتمع.</a:t>
            </a:r>
          </a:p>
          <a:p>
            <a:pPr algn="r" rtl="1" fontAlgn="base"/>
            <a:r>
              <a:rPr lang="ar-YE" sz="2400" dirty="0">
                <a:latin typeface="Simplified Arabic" panose="02020603050405020304" pitchFamily="18" charset="-78"/>
                <a:cs typeface="Simplified Arabic" panose="02020603050405020304" pitchFamily="18" charset="-78"/>
              </a:rPr>
              <a:t>-  التعرف على الفروق الفردية بين الطلاب توطئة لحسن توجيههم، ومساعدتهم على النمو وفق قدراتهم واستعداداتهم  وميولهم.</a:t>
            </a:r>
          </a:p>
          <a:p>
            <a:pPr algn="r" rtl="1" fontAlgn="base"/>
            <a:endParaRPr lang="ar-YE" sz="2400" b="0" i="0" dirty="0">
              <a:effectLst/>
            </a:endParaRPr>
          </a:p>
        </p:txBody>
      </p:sp>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41259">
        <p14:prism isInverted="1"/>
      </p:transition>
    </mc:Choice>
    <mc:Fallback xmlns="">
      <p:transition spd="slow" advTm="412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6278BDE9-38C4-8979-CE01-06C214593AAA}"/>
              </a:ext>
            </a:extLst>
          </p:cNvPr>
          <p:cNvSpPr txBox="1"/>
          <p:nvPr/>
        </p:nvSpPr>
        <p:spPr>
          <a:xfrm>
            <a:off x="560440" y="1519803"/>
            <a:ext cx="10713720" cy="4647426"/>
          </a:xfrm>
          <a:prstGeom prst="rect">
            <a:avLst/>
          </a:prstGeom>
          <a:noFill/>
        </p:spPr>
        <p:txBody>
          <a:bodyPr wrap="square" rtlCol="0">
            <a:spAutoFit/>
          </a:bodyPr>
          <a:lstStyle/>
          <a:p>
            <a:pPr algn="r" rtl="1" fontAlgn="base"/>
            <a:r>
              <a:rPr lang="ar-YE" sz="3200" b="1" i="0" u="sng" dirty="0">
                <a:effectLst/>
              </a:rPr>
              <a:t>أهداف مراحل التعليم</a:t>
            </a:r>
            <a:r>
              <a:rPr lang="ar-JO" sz="3200" b="1" i="0" u="sng" dirty="0">
                <a:effectLst/>
              </a:rPr>
              <a:t>   </a:t>
            </a:r>
          </a:p>
          <a:p>
            <a:pPr algn="r" rtl="1" fontAlgn="base"/>
            <a:r>
              <a:rPr lang="ar-YE" sz="2400" dirty="0">
                <a:solidFill>
                  <a:srgbClr val="000000"/>
                </a:solidFill>
                <a:cs typeface="Arial" panose="020B0604020202020204" pitchFamily="34" charset="0"/>
              </a:rPr>
              <a:t>الفصل الأول : دور الحضانة ورياض الأطفال وأهدافها</a:t>
            </a:r>
            <a:endParaRPr lang="ar-JO" sz="2400" dirty="0">
              <a:solidFill>
                <a:srgbClr val="000000"/>
              </a:solidFill>
              <a:cs typeface="Arial" panose="020B0604020202020204" pitchFamily="34" charset="0"/>
            </a:endParaRPr>
          </a:p>
          <a:p>
            <a:pPr algn="r" rtl="1" fontAlgn="base"/>
            <a:r>
              <a:rPr lang="ar-YE" sz="2400" dirty="0">
                <a:solidFill>
                  <a:srgbClr val="000000"/>
                </a:solidFill>
                <a:cs typeface="Arial" panose="020B0604020202020204" pitchFamily="34" charset="0"/>
              </a:rPr>
              <a:t>الفصل الثاني: التخطيط للمرحلة الابتدائية</a:t>
            </a:r>
            <a:endParaRPr lang="ar-JO" sz="2400" dirty="0">
              <a:solidFill>
                <a:srgbClr val="000000"/>
              </a:solidFill>
              <a:cs typeface="Arial" panose="020B0604020202020204" pitchFamily="34" charset="0"/>
            </a:endParaRPr>
          </a:p>
          <a:p>
            <a:pPr algn="r" rtl="1" fontAlgn="base"/>
            <a:r>
              <a:rPr lang="ar-YE" sz="2400" dirty="0">
                <a:solidFill>
                  <a:srgbClr val="000000"/>
                </a:solidFill>
                <a:cs typeface="Arial" panose="020B0604020202020204" pitchFamily="34" charset="0"/>
              </a:rPr>
              <a:t>الفصل الثالث: التخطيط للمرحلة المتوسطة</a:t>
            </a:r>
            <a:br>
              <a:rPr lang="ar-YE" sz="2400" dirty="0">
                <a:solidFill>
                  <a:srgbClr val="000000"/>
                </a:solidFill>
                <a:cs typeface="Arial" panose="020B0604020202020204" pitchFamily="34" charset="0"/>
              </a:rPr>
            </a:br>
            <a:r>
              <a:rPr lang="ar-YE" sz="2400" dirty="0">
                <a:solidFill>
                  <a:srgbClr val="000000"/>
                </a:solidFill>
                <a:cs typeface="Arial" panose="020B0604020202020204" pitchFamily="34" charset="0"/>
              </a:rPr>
              <a:t>الفصل الرابع: التخطيط للمرحلة الثانويّة</a:t>
            </a:r>
            <a:r>
              <a:rPr lang="ar-JO" sz="2400" dirty="0">
                <a:solidFill>
                  <a:srgbClr val="000000"/>
                </a:solidFill>
                <a:cs typeface="Arial" panose="020B0604020202020204" pitchFamily="34" charset="0"/>
              </a:rPr>
              <a:t> </a:t>
            </a:r>
          </a:p>
          <a:p>
            <a:pPr algn="r" rtl="1" fontAlgn="base"/>
            <a:r>
              <a:rPr lang="ar-JO" sz="2400" dirty="0">
                <a:solidFill>
                  <a:srgbClr val="000000"/>
                </a:solidFill>
                <a:cs typeface="Arial" panose="020B0604020202020204" pitchFamily="34" charset="0"/>
              </a:rPr>
              <a:t>الفصل الخامس التخطيط للتعليم العالي ومن هذه السياسات</a:t>
            </a:r>
          </a:p>
          <a:p>
            <a:pPr algn="r" rtl="1" fontAlgn="base"/>
            <a:r>
              <a:rPr lang="ar-JO" sz="2400" dirty="0">
                <a:solidFill>
                  <a:srgbClr val="000000"/>
                </a:solidFill>
                <a:cs typeface="Arial" panose="020B0604020202020204" pitchFamily="34" charset="0"/>
              </a:rPr>
              <a:t>- </a:t>
            </a:r>
            <a:r>
              <a:rPr lang="ar-YE" sz="2400" dirty="0">
                <a:solidFill>
                  <a:srgbClr val="000000"/>
                </a:solidFill>
                <a:cs typeface="Arial" panose="020B0604020202020204" pitchFamily="34" charset="0"/>
              </a:rPr>
              <a:t> تمثل دور الحضانة ورياض الأطفال الأولية من مراحل التربية وتتميز بالرفق في معاملة الطفولة وتوجيهها.</a:t>
            </a:r>
          </a:p>
          <a:p>
            <a:pPr algn="r" rtl="1" fontAlgn="base"/>
            <a:r>
              <a:rPr lang="ar-YE" sz="2400" dirty="0">
                <a:solidFill>
                  <a:srgbClr val="000000"/>
                </a:solidFill>
                <a:cs typeface="Arial" panose="020B0604020202020204" pitchFamily="34" charset="0"/>
              </a:rPr>
              <a:t>وهي تهيئ </a:t>
            </a:r>
            <a:r>
              <a:rPr lang="ar-JO" sz="2400" dirty="0">
                <a:solidFill>
                  <a:srgbClr val="000000"/>
                </a:solidFill>
                <a:cs typeface="Arial" panose="020B0604020202020204" pitchFamily="34" charset="0"/>
              </a:rPr>
              <a:t> </a:t>
            </a:r>
            <a:r>
              <a:rPr lang="ar-YE" sz="2400" dirty="0">
                <a:solidFill>
                  <a:srgbClr val="000000"/>
                </a:solidFill>
                <a:cs typeface="Arial" panose="020B0604020202020204" pitchFamily="34" charset="0"/>
              </a:rPr>
              <a:t>التنشئة الصالحة المبكرة الطفل لا ستقبال  أدوار الحياة التالية على أساس سليم .</a:t>
            </a:r>
            <a:endParaRPr lang="ar-JO" sz="2400" dirty="0">
              <a:solidFill>
                <a:srgbClr val="000000"/>
              </a:solidFill>
              <a:cs typeface="Arial" panose="020B0604020202020204" pitchFamily="34" charset="0"/>
            </a:endParaRPr>
          </a:p>
          <a:p>
            <a:pPr algn="r" rtl="1" fontAlgn="base"/>
            <a:r>
              <a:rPr lang="ar-JO" sz="2400" dirty="0">
                <a:solidFill>
                  <a:srgbClr val="000000"/>
                </a:solidFill>
                <a:cs typeface="Arial" panose="020B0604020202020204" pitchFamily="34" charset="0"/>
              </a:rPr>
              <a:t>- </a:t>
            </a:r>
            <a:r>
              <a:rPr lang="ar-YE" sz="2400" dirty="0">
                <a:solidFill>
                  <a:srgbClr val="000000"/>
                </a:solidFill>
                <a:cs typeface="Arial" panose="020B0604020202020204" pitchFamily="34" charset="0"/>
              </a:rPr>
              <a:t>المرحلة الابتدائية هي القاعدة التي يرتكز عليها إعداد الناشئين للمراحل التالية من حياتهم، وهي مرحلة عامة تشمل أبناء الأمة جميعا، وتزويدهم بالأساسيات من العقيدة الصحيحة، والاتجاهات السليمة، والخبرات والمعلومات والمهارات.</a:t>
            </a:r>
          </a:p>
          <a:p>
            <a:pPr algn="r" rtl="1" fontAlgn="base"/>
            <a:endParaRPr lang="ar-YE" sz="2400" dirty="0">
              <a:solidFill>
                <a:srgbClr val="000000"/>
              </a:solidFill>
              <a:cs typeface="Arial" panose="020B0604020202020204" pitchFamily="34" charset="0"/>
            </a:endParaRPr>
          </a:p>
        </p:txBody>
      </p:sp>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138312">
        <p14:prism isInverted="1"/>
      </p:transition>
    </mc:Choice>
    <mc:Fallback xmlns="">
      <p:transition spd="slow" advTm="1383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34582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634181" y="1573077"/>
            <a:ext cx="10722077" cy="5262979"/>
          </a:xfrm>
          <a:prstGeom prst="rect">
            <a:avLst/>
          </a:prstGeom>
          <a:noFill/>
        </p:spPr>
        <p:txBody>
          <a:bodyPr wrap="square" rtlCol="0">
            <a:spAutoFit/>
          </a:bodyPr>
          <a:lstStyle/>
          <a:p>
            <a:pPr algn="r" rtl="1" fontAlgn="base"/>
            <a:r>
              <a:rPr lang="ar-JO" sz="2400" b="0" i="0" dirty="0">
                <a:effectLst/>
              </a:rPr>
              <a:t>   - </a:t>
            </a:r>
            <a:r>
              <a:rPr lang="ar-JO" sz="2400" b="0" i="0" u="sng" dirty="0">
                <a:effectLst/>
              </a:rPr>
              <a:t>ا</a:t>
            </a:r>
            <a:r>
              <a:rPr lang="ar-YE" sz="2400" b="0" i="0" u="sng" dirty="0">
                <a:effectLst/>
              </a:rPr>
              <a:t>لمرحلة المتوسطة </a:t>
            </a:r>
            <a:r>
              <a:rPr lang="ar-YE" sz="2400" b="0" i="0" dirty="0">
                <a:effectLst/>
              </a:rPr>
              <a:t>مرحلة ثقافية عامة، غايتها تربية الناشئ تربية إسلامية شاملة لعقيدته وعقله وجسمه وخلقه، يراعى فيها نموُّه وخصائص الطور الذي يمرُّ به، وهي تشارك غيرها في تحقيق </a:t>
            </a:r>
            <a:r>
              <a:rPr lang="ar-JO" sz="2400" b="0" i="0" dirty="0">
                <a:effectLst/>
              </a:rPr>
              <a:t>أهداف التعليم</a:t>
            </a:r>
          </a:p>
          <a:p>
            <a:pPr algn="r" rtl="1" fontAlgn="base"/>
            <a:r>
              <a:rPr lang="ar-JO" sz="2400" dirty="0"/>
              <a:t>- </a:t>
            </a:r>
            <a:r>
              <a:rPr lang="ar-YE" sz="2400" b="0" i="0" u="sng" dirty="0">
                <a:effectLst/>
              </a:rPr>
              <a:t>للمرحلة الثانوية </a:t>
            </a:r>
            <a:r>
              <a:rPr lang="ar-YE" sz="2400" b="0" i="0" dirty="0">
                <a:effectLst/>
              </a:rPr>
              <a:t>طبيعتها الخاصة من حيث سن الطلاب وخصائص نموهم فيها، وهي تستدعي ألوان</a:t>
            </a:r>
            <a:r>
              <a:rPr lang="ar-JO" sz="2400" b="0" i="0" dirty="0">
                <a:effectLst/>
              </a:rPr>
              <a:t>ً</a:t>
            </a:r>
            <a:r>
              <a:rPr lang="ar-YE" sz="2400" b="0" i="0" dirty="0">
                <a:effectLst/>
              </a:rPr>
              <a:t>ا من التوجيه والإعداد، وتضمُّ فروعا مختلفة يلتحق بها حاملو الشهادة المتوسطة وفق الأنظمة التي تضعها الجهات المختصة، فتشمل: الثانوية العامة، وثانوية المعاهد العلمية، ودار التوحيد، والجامعة الإسلامية، ومعاهد إعداد المعلمين والمعلمات، والمعاهد المهنية بأنواعها المختلفة (من زراعية وصناعية وتجارية)، والمعاهد الفنية والرياضية، وما يستحدث في هذا المستوى.</a:t>
            </a:r>
          </a:p>
          <a:p>
            <a:pPr algn="r" rtl="1" fontAlgn="base"/>
            <a:r>
              <a:rPr lang="ar-YE" sz="2400" b="0" i="0" dirty="0">
                <a:effectLst/>
              </a:rPr>
              <a:t>وهذه المرحلة تشارك غيرها من المراحل في تحقيق الأهداف العامة للتربية والتعليم، بالإضافة إلى ما تحققه من أهدافها الخاص</a:t>
            </a:r>
            <a:r>
              <a:rPr lang="ar-JO" sz="2400" dirty="0"/>
              <a:t>.</a:t>
            </a:r>
          </a:p>
          <a:p>
            <a:pPr algn="r" rtl="1" fontAlgn="base"/>
            <a:r>
              <a:rPr lang="ar-JO" sz="2400" b="0" i="0" dirty="0">
                <a:effectLst/>
              </a:rPr>
              <a:t>- </a:t>
            </a:r>
            <a:r>
              <a:rPr lang="ar-YE" sz="2400" b="0" i="0" u="sng" dirty="0">
                <a:solidFill>
                  <a:srgbClr val="343F64"/>
                </a:solidFill>
                <a:effectLst/>
                <a:latin typeface="helvetica-w01-light"/>
              </a:rPr>
              <a:t>التعليم العالي </a:t>
            </a:r>
            <a:r>
              <a:rPr lang="ar-YE" sz="2400" b="0" i="0" dirty="0">
                <a:solidFill>
                  <a:srgbClr val="343F64"/>
                </a:solidFill>
                <a:effectLst/>
                <a:latin typeface="helvetica-w01-light"/>
              </a:rPr>
              <a:t>هو مرحلة التخصص العل</a:t>
            </a:r>
            <a:r>
              <a:rPr lang="ar-JO" sz="2400" b="0" i="0" dirty="0">
                <a:solidFill>
                  <a:srgbClr val="343F64"/>
                </a:solidFill>
                <a:effectLst/>
                <a:latin typeface="helvetica-w01-light"/>
              </a:rPr>
              <a:t>م</a:t>
            </a:r>
            <a:r>
              <a:rPr lang="ar-YE" sz="2400" b="0" i="0" dirty="0">
                <a:solidFill>
                  <a:srgbClr val="343F64"/>
                </a:solidFill>
                <a:effectLst/>
                <a:latin typeface="helvetica-w01-light"/>
              </a:rPr>
              <a:t>ي في كافة أنواعه ومستوياته، رعاية لذوي الكفاية والنبوغ، وتنمية لمواهبهم، وسدًّا لحاجات المجتمع المختلفة في حاضر</a:t>
            </a:r>
            <a:r>
              <a:rPr lang="ar-JO" sz="2400" b="0" i="0">
                <a:solidFill>
                  <a:srgbClr val="343F64"/>
                </a:solidFill>
                <a:effectLst/>
                <a:latin typeface="helvetica-w01-light"/>
              </a:rPr>
              <a:t>ه</a:t>
            </a:r>
            <a:r>
              <a:rPr lang="ar-YE" sz="2400" b="0" i="0">
                <a:solidFill>
                  <a:srgbClr val="343F64"/>
                </a:solidFill>
                <a:effectLst/>
                <a:latin typeface="helvetica-w01-light"/>
              </a:rPr>
              <a:t> </a:t>
            </a:r>
            <a:r>
              <a:rPr lang="ar-YE" sz="2400" b="0" i="0" dirty="0">
                <a:solidFill>
                  <a:srgbClr val="343F64"/>
                </a:solidFill>
                <a:effectLst/>
                <a:latin typeface="helvetica-w01-light"/>
              </a:rPr>
              <a:t>ومستقبله، بما يساير التطور المفيد الذي يحقق أهداف الأمة وغايتها النبيلة.</a:t>
            </a:r>
            <a:endParaRPr lang="ar-YE" sz="2400" b="0" i="0" dirty="0">
              <a:effectLst/>
            </a:endParaRPr>
          </a:p>
          <a:p>
            <a:pPr algn="r" rtl="1" fontAlgn="base"/>
            <a:endParaRPr lang="ar-JO" sz="2400" b="0" i="0" dirty="0">
              <a:effectLst/>
            </a:endParaRPr>
          </a:p>
          <a:p>
            <a:pPr algn="r" rtl="1" fontAlgn="base"/>
            <a:endParaRPr lang="ar-YE" sz="2400" b="0" i="0" dirty="0">
              <a:effectLst/>
            </a:endParaRPr>
          </a:p>
        </p:txBody>
      </p:sp>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133207">
        <p14:prism isInverted="1"/>
      </p:transition>
    </mc:Choice>
    <mc:Fallback xmlns="">
      <p:transition spd="slow" advTm="1332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E663E696-5E6E-86A0-1BCC-CF18A434FEBA}"/>
              </a:ext>
            </a:extLst>
          </p:cNvPr>
          <p:cNvSpPr txBox="1"/>
          <p:nvPr/>
        </p:nvSpPr>
        <p:spPr>
          <a:xfrm>
            <a:off x="865379" y="1244588"/>
            <a:ext cx="10513630" cy="5307607"/>
          </a:xfrm>
          <a:prstGeom prst="rect">
            <a:avLst/>
          </a:prstGeom>
          <a:noFill/>
        </p:spPr>
        <p:txBody>
          <a:bodyPr wrap="square" rtlCol="0">
            <a:spAutoFit/>
          </a:bodyPr>
          <a:lstStyle/>
          <a:p>
            <a:pPr marL="457200" marR="0" indent="-228600" algn="just" rtl="1">
              <a:lnSpc>
                <a:spcPct val="150000"/>
              </a:lnSpc>
              <a:spcBef>
                <a:spcPts val="0"/>
              </a:spcBef>
              <a:spcAft>
                <a:spcPts val="0"/>
              </a:spcAft>
              <a:tabLst>
                <a:tab pos="228600" algn="r"/>
              </a:tabLst>
            </a:pPr>
            <a:r>
              <a:rPr lang="ar-JO" sz="2400" dirty="0"/>
              <a:t>- مدة الدراسة في المرحلة الابتدائية ست سنوات والمرحلة المتوسطة ثلاث سنوات والثانوي ثلاث سنوات</a:t>
            </a:r>
          </a:p>
          <a:p>
            <a:pPr algn="just" rtl="1" fontAlgn="base"/>
            <a:r>
              <a:rPr lang="ar-JO" sz="2400" dirty="0"/>
              <a:t>  - </a:t>
            </a:r>
            <a:r>
              <a:rPr lang="ar-YE" sz="2400" dirty="0"/>
              <a:t> يخضع التعليم العالي- حكوميا كان أو أهليًّا- بمختلف فروعه للمجلس الأعلى للتعليم.</a:t>
            </a:r>
          </a:p>
          <a:p>
            <a:pPr algn="just" rtl="1" fontAlgn="base"/>
            <a:r>
              <a:rPr lang="ar-JO" sz="2400" dirty="0"/>
              <a:t>  </a:t>
            </a:r>
            <a:r>
              <a:rPr lang="ar-YE" sz="2400" dirty="0"/>
              <a:t>- تُنشأ الجامعات والكليات في المملكة بما يلائم حاجة البلاد وإمكانياتها.</a:t>
            </a:r>
          </a:p>
          <a:p>
            <a:pPr marL="457200" marR="0" indent="-228600" algn="just" rtl="1">
              <a:lnSpc>
                <a:spcPct val="150000"/>
              </a:lnSpc>
              <a:spcBef>
                <a:spcPts val="0"/>
              </a:spcBef>
              <a:spcAft>
                <a:spcPts val="0"/>
              </a:spcAft>
              <a:tabLst>
                <a:tab pos="228600" algn="r"/>
              </a:tabLst>
            </a:pPr>
            <a:r>
              <a:rPr lang="ar-JO" sz="2400" u="sng" dirty="0">
                <a:latin typeface="Simplified Arabic" panose="02020603050405020304" pitchFamily="18" charset="-78"/>
                <a:cs typeface="Simplified Arabic" panose="02020603050405020304" pitchFamily="18" charset="-78"/>
              </a:rPr>
              <a:t>*</a:t>
            </a:r>
            <a:r>
              <a:rPr lang="ar-JO" sz="2400" b="1" u="sng" dirty="0">
                <a:latin typeface="Simplified Arabic" panose="02020603050405020304" pitchFamily="18" charset="-78"/>
                <a:cs typeface="Simplified Arabic" panose="02020603050405020304" pitchFamily="18" charset="-78"/>
              </a:rPr>
              <a:t>تعليم البنات</a:t>
            </a:r>
          </a:p>
          <a:p>
            <a:pPr algn="just" rtl="1" fontAlgn="base"/>
            <a:r>
              <a:rPr lang="ar-JO" sz="2400" b="0" i="0" dirty="0">
                <a:effectLst/>
              </a:rPr>
              <a:t>- ي</a:t>
            </a:r>
            <a:r>
              <a:rPr lang="ar-YE" sz="2400" b="0" i="0" dirty="0">
                <a:effectLst/>
              </a:rPr>
              <a:t>ستهدف تعليم الفتاة تربيتها </a:t>
            </a:r>
            <a:r>
              <a:rPr lang="ar-JO" sz="2400" b="0" i="0" dirty="0">
                <a:effectLst/>
              </a:rPr>
              <a:t>تربية </a:t>
            </a:r>
            <a:r>
              <a:rPr lang="ar-YE" sz="2400" b="0" i="0" dirty="0">
                <a:effectLst/>
              </a:rPr>
              <a:t>صحيحه إسلامية لتقوم بمهمتها في الحياة ، فتكون ربة بيت ناجحة وزوجة مثالية ، وأما صالحة ، ولإعدادها للقيام بما يناسب فطرتها : كالتدريس ، والتمريض ، والتطبيب .</a:t>
            </a:r>
          </a:p>
          <a:p>
            <a:pPr algn="just" rtl="1" fontAlgn="base"/>
            <a:r>
              <a:rPr lang="ar-YE" sz="2400" b="0" i="0" dirty="0">
                <a:effectLst/>
              </a:rPr>
              <a:t>- تهتم الدولة بتعليم البنات ، وتوفر الإمكانيات اللازمة  ما أمكن لاستيعاب جميع من يصل منهن إلى سن التعليم، وإتاحة الفرصة لهن في أنواع التعليم الملائمة لطبيعة المرأة والوافية بحاجة البلاد.</a:t>
            </a:r>
          </a:p>
          <a:p>
            <a:pPr algn="just" rtl="1" fontAlgn="base"/>
            <a:r>
              <a:rPr lang="ar-YE" sz="2400" b="0" i="0" dirty="0">
                <a:effectLst/>
              </a:rPr>
              <a:t>- يمنع الاختلاط بين البنين والبنات في جميع مراحل التعليم إلا في دور الحضانة ورياض الأطفال.</a:t>
            </a:r>
          </a:p>
          <a:p>
            <a:pPr marL="457200" marR="0" indent="-228600" algn="just" rtl="1">
              <a:lnSpc>
                <a:spcPct val="150000"/>
              </a:lnSpc>
              <a:spcBef>
                <a:spcPts val="0"/>
              </a:spcBef>
              <a:spcAft>
                <a:spcPts val="0"/>
              </a:spcAft>
              <a:tabLst>
                <a:tab pos="228600" algn="r"/>
              </a:tabLst>
            </a:pPr>
            <a:r>
              <a:rPr lang="ar-JO" sz="2400" dirty="0">
                <a:latin typeface="Simplified Arabic" panose="02020603050405020304" pitchFamily="18" charset="-78"/>
                <a:cs typeface="Simplified Arabic" panose="02020603050405020304" pitchFamily="18" charset="-78"/>
              </a:rPr>
              <a:t>*</a:t>
            </a:r>
            <a:r>
              <a:rPr lang="ar-JO" sz="2400" b="1" u="sng" dirty="0">
                <a:latin typeface="Simplified Arabic" panose="02020603050405020304" pitchFamily="18" charset="-78"/>
                <a:cs typeface="Simplified Arabic" panose="02020603050405020304" pitchFamily="18" charset="-78"/>
              </a:rPr>
              <a:t>تعليم الكبار ومحو </a:t>
            </a:r>
            <a:r>
              <a:rPr lang="ar-JO" sz="2400" b="1" u="sng" dirty="0"/>
              <a:t>الأمية </a:t>
            </a:r>
          </a:p>
          <a:p>
            <a:pPr marL="457200" marR="0" indent="-228600" algn="just" rtl="1">
              <a:lnSpc>
                <a:spcPct val="150000"/>
              </a:lnSpc>
              <a:spcBef>
                <a:spcPts val="0"/>
              </a:spcBef>
              <a:spcAft>
                <a:spcPts val="0"/>
              </a:spcAft>
              <a:tabLst>
                <a:tab pos="228600" algn="r"/>
              </a:tabLst>
            </a:pPr>
            <a:r>
              <a:rPr lang="ar-JO" sz="2400" dirty="0"/>
              <a:t>ت</a:t>
            </a:r>
            <a:r>
              <a:rPr lang="ar-YE" sz="2400" dirty="0"/>
              <a:t>هتم الدولة بمكافحة الأمية وتعليم الكبار، وتدعم هذا النوع من التعليم فنيًّا وماليا و إداريا، </a:t>
            </a:r>
            <a:endParaRPr lang="en-US" sz="2400" dirty="0">
              <a:latin typeface="Simplified Arabic" panose="02020603050405020304" pitchFamily="18" charset="-78"/>
              <a:cs typeface="Simplified Arabic" panose="02020603050405020304" pitchFamily="18" charset="-78"/>
            </a:endParaRPr>
          </a:p>
          <a:p>
            <a:pPr algn="r" rtl="1">
              <a:lnSpc>
                <a:spcPct val="150000"/>
              </a:lnSpc>
            </a:pPr>
            <a:endParaRPr lang="ar-JO" sz="2000" b="1" kern="0" dirty="0">
              <a:solidFill>
                <a:srgbClr val="00B0F0"/>
              </a:solidFill>
              <a:effectLs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33123">
        <p14:prism isInverted="1"/>
      </p:transition>
    </mc:Choice>
    <mc:Fallback xmlns="">
      <p:transition spd="slow" advTm="1331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F5A4C019-A807-89D1-EB1D-F884956BA4B6}"/>
              </a:ext>
            </a:extLst>
          </p:cNvPr>
          <p:cNvSpPr txBox="1"/>
          <p:nvPr/>
        </p:nvSpPr>
        <p:spPr>
          <a:xfrm>
            <a:off x="198859" y="1386840"/>
            <a:ext cx="10860682" cy="5411738"/>
          </a:xfrm>
          <a:prstGeom prst="rect">
            <a:avLst/>
          </a:prstGeom>
          <a:noFill/>
        </p:spPr>
        <p:txBody>
          <a:bodyPr wrap="square" rtlCol="0">
            <a:spAutoFit/>
          </a:bodyPr>
          <a:lstStyle/>
          <a:p>
            <a:pPr marR="0" lvl="0" algn="just" rtl="1">
              <a:lnSpc>
                <a:spcPct val="150000"/>
              </a:lnSpc>
              <a:spcBef>
                <a:spcPts val="0"/>
              </a:spcBef>
              <a:spcAft>
                <a:spcPts val="800"/>
              </a:spcAft>
              <a:tabLst>
                <a:tab pos="228600" algn="r"/>
              </a:tabLst>
            </a:pPr>
            <a:r>
              <a:rPr lang="ar-JO" sz="2800" b="1" i="0" u="sng" dirty="0">
                <a:solidFill>
                  <a:srgbClr val="343F64"/>
                </a:solidFill>
                <a:effectLst/>
                <a:latin typeface="helvetica-w01-light"/>
              </a:rPr>
              <a:t>ا</a:t>
            </a:r>
            <a:r>
              <a:rPr lang="ar-YE" sz="2800" b="1" i="0" u="sng" dirty="0">
                <a:solidFill>
                  <a:srgbClr val="343F64"/>
                </a:solidFill>
                <a:effectLst/>
                <a:latin typeface="helvetica-w01-light"/>
              </a:rPr>
              <a:t>لتعليم الخاص </a:t>
            </a:r>
            <a:r>
              <a:rPr lang="ar-JO" sz="2800" b="1" i="0" u="sng" dirty="0">
                <a:solidFill>
                  <a:srgbClr val="343F64"/>
                </a:solidFill>
                <a:effectLst/>
                <a:latin typeface="helvetica-w01-light"/>
              </a:rPr>
              <a:t>بذو الاحتياجات الخاصة</a:t>
            </a:r>
          </a:p>
          <a:p>
            <a:pPr algn="r" rtl="1" fontAlgn="base"/>
            <a:r>
              <a:rPr lang="ar-YE" sz="2400" b="0" i="0" dirty="0">
                <a:effectLst/>
              </a:rPr>
              <a:t>- يهدف هذا النوع من التعليم إلى رعاية </a:t>
            </a:r>
            <a:r>
              <a:rPr lang="ar-JO" sz="2400" b="0" i="0" dirty="0">
                <a:effectLst/>
              </a:rPr>
              <a:t>ذوي الاحتياجات الخاصة</a:t>
            </a:r>
            <a:r>
              <a:rPr lang="ar-YE" sz="2400" b="0" i="0" dirty="0">
                <a:effectLst/>
              </a:rPr>
              <a:t>،</a:t>
            </a:r>
            <a:r>
              <a:rPr lang="ar-JO" sz="2400" b="0" i="0" dirty="0">
                <a:effectLst/>
              </a:rPr>
              <a:t> </a:t>
            </a:r>
            <a:r>
              <a:rPr lang="ar-YE" sz="2400" b="0" i="0" dirty="0">
                <a:effectLst/>
              </a:rPr>
              <a:t>وتزويدهم بالثقافة الإسلامية والثقافة العامة اللازمة لهم، وتدريبهم على المهارات اللائقة بالوسائل المناسبة في تعليمهم، للوصول بهم إلى أفضل مستوى يواف</a:t>
            </a:r>
            <a:r>
              <a:rPr lang="ar-JO" sz="2400" b="0" i="0" dirty="0">
                <a:effectLst/>
              </a:rPr>
              <a:t> </a:t>
            </a:r>
            <a:r>
              <a:rPr lang="ar-YE" sz="2400" b="0" i="0" dirty="0">
                <a:effectLst/>
              </a:rPr>
              <a:t>قدراتهم.</a:t>
            </a:r>
          </a:p>
          <a:p>
            <a:pPr algn="r" rtl="1" fontAlgn="base"/>
            <a:r>
              <a:rPr lang="ar-YE" sz="2400" b="0" i="0" dirty="0">
                <a:effectLst/>
              </a:rPr>
              <a:t>- يُعنى في مناهج تعليم المكفوفين بالعلوم الدينية وعلوم اللغة العربية.</a:t>
            </a:r>
            <a:endParaRPr lang="ar-JO" sz="2400" b="0" i="0" dirty="0">
              <a:effectLst/>
            </a:endParaRPr>
          </a:p>
          <a:p>
            <a:pPr algn="r" rtl="1" fontAlgn="base"/>
            <a:r>
              <a:rPr lang="ar-YE" sz="2400" b="1" i="0" u="sng" dirty="0">
                <a:effectLst/>
              </a:rPr>
              <a:t>رعاية النابغين</a:t>
            </a:r>
            <a:endParaRPr lang="ar-YE" sz="2400" b="0" i="0" dirty="0">
              <a:effectLst/>
            </a:endParaRPr>
          </a:p>
          <a:p>
            <a:pPr algn="r" rtl="1" fontAlgn="base"/>
            <a:r>
              <a:rPr lang="ar-YE" sz="2400" b="0" i="0" dirty="0">
                <a:effectLst/>
              </a:rPr>
              <a:t>- ترعى الدولة النابغين رعاية خاصة لتنمية مواهبهم وتوجيهها، وإتاحة الفرصة أمامهم في مجال نبوغهم.</a:t>
            </a:r>
          </a:p>
          <a:p>
            <a:pPr algn="r" rtl="1" fontAlgn="base"/>
            <a:r>
              <a:rPr lang="ar-YE" sz="2400" b="0" i="0" dirty="0">
                <a:effectLst/>
              </a:rPr>
              <a:t>- تضع الجهات المختصة وسائل اكتشافهم، وبرامج الدراسة الخاصة بهم، والمزايا التقديرية المشجعة لهم</a:t>
            </a:r>
          </a:p>
          <a:p>
            <a:pPr algn="r" rtl="1" fontAlgn="base"/>
            <a:r>
              <a:rPr lang="ar-YE" sz="2400" b="1" i="0" u="sng" dirty="0">
                <a:effectLst/>
              </a:rPr>
              <a:t>تمويل العلم</a:t>
            </a:r>
            <a:endParaRPr lang="ar-YE" sz="2400" b="0" i="0" dirty="0">
              <a:effectLst/>
            </a:endParaRPr>
          </a:p>
          <a:p>
            <a:pPr algn="r" rtl="1" fontAlgn="base"/>
            <a:r>
              <a:rPr lang="ar-YE" sz="2400" b="0" i="0" dirty="0">
                <a:effectLst/>
              </a:rPr>
              <a:t>- </a:t>
            </a:r>
            <a:r>
              <a:rPr lang="ar-JO" sz="2400" b="0" i="0" dirty="0">
                <a:effectLst/>
              </a:rPr>
              <a:t>ت</a:t>
            </a:r>
            <a:r>
              <a:rPr lang="ar-YE" sz="2400" b="0" i="0" dirty="0">
                <a:effectLst/>
              </a:rPr>
              <a:t>راعي الدولة زيادة نسبة ميزانية التعليم لتواجه حاجة البلاد التعليمية المتزايدة، وتنمو هذه النسبة مع نمو الميزانية العامة.  </a:t>
            </a:r>
          </a:p>
          <a:p>
            <a:pPr algn="r" rtl="1" fontAlgn="base"/>
            <a:endParaRPr lang="ar-YE" sz="2400" b="0" i="0" dirty="0">
              <a:effectLst/>
            </a:endParaRPr>
          </a:p>
          <a:p>
            <a:pPr marR="0" lvl="0" algn="just" rtl="1">
              <a:lnSpc>
                <a:spcPct val="150000"/>
              </a:lnSpc>
              <a:spcBef>
                <a:spcPts val="0"/>
              </a:spcBef>
              <a:spcAft>
                <a:spcPts val="800"/>
              </a:spcAft>
              <a:tabLst>
                <a:tab pos="228600" algn="r"/>
              </a:tabLst>
            </a:pPr>
            <a:endParaRPr lang="en-US" sz="24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16497">
        <p14:prism isInverted="1"/>
      </p:transition>
    </mc:Choice>
    <mc:Fallback xmlns="">
      <p:transition spd="slow" advTm="11649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sz="2400" kern="0" dirty="0">
              <a:solidFill>
                <a:srgbClr val="00000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B3005F66-4963-5249-AF44-6666A630DE03}"/>
              </a:ext>
            </a:extLst>
          </p:cNvPr>
          <p:cNvSpPr txBox="1"/>
          <p:nvPr/>
        </p:nvSpPr>
        <p:spPr>
          <a:xfrm>
            <a:off x="508381" y="1325070"/>
            <a:ext cx="10673793" cy="4600683"/>
          </a:xfrm>
          <a:prstGeom prst="rect">
            <a:avLst/>
          </a:prstGeom>
          <a:noFill/>
        </p:spPr>
        <p:txBody>
          <a:bodyPr wrap="square" rtlCol="0">
            <a:spAutoFit/>
          </a:bodyPr>
          <a:lstStyle/>
          <a:p>
            <a:pPr marR="0" lvl="0" algn="ctr" rtl="1">
              <a:lnSpc>
                <a:spcPct val="150000"/>
              </a:lnSpc>
              <a:spcBef>
                <a:spcPts val="0"/>
              </a:spcBef>
              <a:spcAft>
                <a:spcPts val="800"/>
              </a:spcAft>
              <a:tabLst>
                <a:tab pos="0" algn="r"/>
              </a:tabLst>
            </a:pPr>
            <a:r>
              <a:rPr lang="ar-JO" sz="2800" kern="0" dirty="0">
                <a:solidFill>
                  <a:srgbClr val="00B0F0"/>
                </a:solidFill>
                <a:cs typeface="Calibri" panose="020F0502020204030204" pitchFamily="34" charset="0"/>
              </a:rPr>
              <a:t>سياسات التعليم في المملكة الأردنية الهاشمية</a:t>
            </a:r>
          </a:p>
          <a:p>
            <a:pPr algn="r" rtl="1" fontAlgn="base">
              <a:lnSpc>
                <a:spcPct val="107000"/>
              </a:lnSpc>
              <a:spcAft>
                <a:spcPts val="800"/>
              </a:spcAft>
              <a:buSzPts val="1000"/>
              <a:tabLst>
                <a:tab pos="457200" algn="l"/>
              </a:tabLst>
            </a:pPr>
            <a:r>
              <a:rPr lang="ar-YE" sz="2400" b="1" kern="0" dirty="0">
                <a:solidFill>
                  <a:srgbClr val="2C2F34"/>
                </a:solidFill>
                <a:cs typeface="Calibri" panose="020F0502020204030204" pitchFamily="34" charset="0"/>
              </a:rPr>
              <a:t>فلسفة التربية وأهدافها:</a:t>
            </a:r>
          </a:p>
          <a:p>
            <a:pPr algn="r" rtl="1" fontAlgn="base">
              <a:lnSpc>
                <a:spcPct val="107000"/>
              </a:lnSpc>
              <a:spcAft>
                <a:spcPts val="800"/>
              </a:spcAft>
              <a:buSzPts val="1000"/>
              <a:tabLst>
                <a:tab pos="457200" algn="l"/>
              </a:tabLst>
            </a:pPr>
            <a:r>
              <a:rPr lang="ar-YE" sz="2400" kern="0" dirty="0">
                <a:solidFill>
                  <a:srgbClr val="2C2F34"/>
                </a:solidFill>
                <a:cs typeface="Calibri" panose="020F0502020204030204" pitchFamily="34" charset="0"/>
              </a:rPr>
              <a:t>تنبثق فلسفة التربية في المملكة من الدستور الأردني والحضارة العربية الإسلامية ومبادئ الثورة العربية الكبرى والتجربة الوطنية الأردنية وتتمثل هذه الفلسفة في الأسس التالية:-</a:t>
            </a:r>
          </a:p>
          <a:p>
            <a:pPr algn="r" rtl="1" fontAlgn="base">
              <a:lnSpc>
                <a:spcPct val="107000"/>
              </a:lnSpc>
              <a:spcAft>
                <a:spcPts val="800"/>
              </a:spcAft>
              <a:buSzPts val="1000"/>
              <a:tabLst>
                <a:tab pos="457200" algn="l"/>
              </a:tabLst>
            </a:pPr>
            <a:r>
              <a:rPr lang="ar-YE" sz="2400" u="sng" kern="0" dirty="0">
                <a:solidFill>
                  <a:srgbClr val="2C2F34"/>
                </a:solidFill>
                <a:cs typeface="Calibri" panose="020F0502020204030204" pitchFamily="34" charset="0"/>
              </a:rPr>
              <a:t>الأسس الفكرية:</a:t>
            </a:r>
          </a:p>
          <a:p>
            <a:pPr algn="r" rtl="1" fontAlgn="base">
              <a:lnSpc>
                <a:spcPct val="107000"/>
              </a:lnSpc>
              <a:spcAft>
                <a:spcPts val="800"/>
              </a:spcAft>
              <a:buSzPts val="1000"/>
              <a:tabLst>
                <a:tab pos="457200" algn="l"/>
              </a:tabLst>
            </a:pPr>
            <a:r>
              <a:rPr lang="ar-JO" sz="2400" kern="0" dirty="0">
                <a:solidFill>
                  <a:srgbClr val="2C2F34"/>
                </a:solidFill>
                <a:cs typeface="Calibri" panose="020F0502020204030204" pitchFamily="34" charset="0"/>
              </a:rPr>
              <a:t>1- </a:t>
            </a:r>
            <a:r>
              <a:rPr lang="ar-YE" sz="2400" kern="0" dirty="0">
                <a:solidFill>
                  <a:srgbClr val="2C2F34"/>
                </a:solidFill>
                <a:cs typeface="Calibri" panose="020F0502020204030204" pitchFamily="34" charset="0"/>
              </a:rPr>
              <a:t>الإيمان بالله تعالى</a:t>
            </a:r>
            <a:r>
              <a:rPr lang="ar-JO" sz="2400" kern="0" dirty="0">
                <a:solidFill>
                  <a:srgbClr val="2C2F34"/>
                </a:solidFill>
                <a:cs typeface="Calibri" panose="020F0502020204030204" pitchFamily="34" charset="0"/>
              </a:rPr>
              <a:t> 2- </a:t>
            </a:r>
            <a:r>
              <a:rPr lang="ar-YE" sz="2400" kern="0" dirty="0">
                <a:solidFill>
                  <a:srgbClr val="2C2F34"/>
                </a:solidFill>
                <a:cs typeface="Calibri" panose="020F0502020204030204" pitchFamily="34" charset="0"/>
              </a:rPr>
              <a:t>الإيمان بالمثل العليا لل</a:t>
            </a:r>
            <a:r>
              <a:rPr lang="ar-JO" sz="2400" kern="0">
                <a:solidFill>
                  <a:srgbClr val="2C2F34"/>
                </a:solidFill>
                <a:cs typeface="Calibri" panose="020F0502020204030204" pitchFamily="34" charset="0"/>
              </a:rPr>
              <a:t>أ</a:t>
            </a:r>
            <a:r>
              <a:rPr lang="ar-YE" sz="2400" kern="0">
                <a:solidFill>
                  <a:srgbClr val="2C2F34"/>
                </a:solidFill>
                <a:cs typeface="Calibri" panose="020F0502020204030204" pitchFamily="34" charset="0"/>
              </a:rPr>
              <a:t>مة </a:t>
            </a:r>
            <a:r>
              <a:rPr lang="ar-YE" sz="2400" kern="0" dirty="0">
                <a:solidFill>
                  <a:srgbClr val="2C2F34"/>
                </a:solidFill>
                <a:cs typeface="Calibri" panose="020F0502020204030204" pitchFamily="34" charset="0"/>
              </a:rPr>
              <a:t>العربية.</a:t>
            </a:r>
          </a:p>
          <a:p>
            <a:pPr algn="r" rtl="1" fontAlgn="base">
              <a:lnSpc>
                <a:spcPct val="107000"/>
              </a:lnSpc>
              <a:spcAft>
                <a:spcPts val="800"/>
              </a:spcAft>
              <a:buSzPts val="1000"/>
              <a:tabLst>
                <a:tab pos="457200" algn="l"/>
              </a:tabLst>
            </a:pPr>
            <a:r>
              <a:rPr lang="ar-JO" sz="2400" kern="0" dirty="0">
                <a:solidFill>
                  <a:srgbClr val="2C2F34"/>
                </a:solidFill>
                <a:cs typeface="Calibri" panose="020F0502020204030204" pitchFamily="34" charset="0"/>
              </a:rPr>
              <a:t>3- </a:t>
            </a:r>
            <a:r>
              <a:rPr lang="ar-YE" sz="2400" kern="0" dirty="0">
                <a:solidFill>
                  <a:srgbClr val="2C2F34"/>
                </a:solidFill>
                <a:cs typeface="Calibri" panose="020F0502020204030204" pitchFamily="34" charset="0"/>
              </a:rPr>
              <a:t>الإسلام نظام فكري سلوكي يحترم الإنسان ويعلي من مكانة العقل ويحض على العلم والعمل والخلق.</a:t>
            </a:r>
          </a:p>
          <a:p>
            <a:pPr algn="r" rtl="1" fontAlgn="base">
              <a:lnSpc>
                <a:spcPct val="107000"/>
              </a:lnSpc>
              <a:spcAft>
                <a:spcPts val="800"/>
              </a:spcAft>
              <a:buSzPts val="1000"/>
              <a:tabLst>
                <a:tab pos="457200" algn="l"/>
              </a:tabLst>
            </a:pPr>
            <a:r>
              <a:rPr lang="ar-JO" sz="2400" kern="0" dirty="0">
                <a:solidFill>
                  <a:srgbClr val="2C2F34"/>
                </a:solidFill>
                <a:cs typeface="Calibri" panose="020F0502020204030204" pitchFamily="34" charset="0"/>
              </a:rPr>
              <a:t>4-</a:t>
            </a:r>
            <a:r>
              <a:rPr lang="ar-YE" sz="2400" kern="0" dirty="0">
                <a:solidFill>
                  <a:srgbClr val="2C2F34"/>
                </a:solidFill>
                <a:cs typeface="Calibri" panose="020F0502020204030204" pitchFamily="34" charset="0"/>
              </a:rPr>
              <a:t>الإسلام نظام قيمي متكامل يوفر القيم والمبادىء الصالحة التي تشكل ضمير الفرد والجماعة.</a:t>
            </a:r>
          </a:p>
          <a:p>
            <a:pPr algn="r" rtl="1" fontAlgn="base">
              <a:lnSpc>
                <a:spcPct val="107000"/>
              </a:lnSpc>
              <a:spcAft>
                <a:spcPts val="800"/>
              </a:spcAft>
              <a:buSzPts val="1000"/>
              <a:tabLst>
                <a:tab pos="457200" algn="l"/>
              </a:tabLst>
            </a:pPr>
            <a:r>
              <a:rPr lang="ar-JO" sz="2400" kern="0" dirty="0">
                <a:solidFill>
                  <a:srgbClr val="2C2F34"/>
                </a:solidFill>
                <a:cs typeface="Calibri" panose="020F0502020204030204" pitchFamily="34" charset="0"/>
              </a:rPr>
              <a:t>5-</a:t>
            </a:r>
            <a:r>
              <a:rPr lang="ar-YE" sz="2400" kern="0" dirty="0">
                <a:solidFill>
                  <a:srgbClr val="2C2F34"/>
                </a:solidFill>
                <a:cs typeface="Calibri" panose="020F0502020204030204" pitchFamily="34" charset="0"/>
              </a:rPr>
              <a:t>العلاقة بين الإسلام والعروبة علاقة عضوية</a:t>
            </a:r>
          </a:p>
        </p:txBody>
      </p:sp>
      <p:pic>
        <p:nvPicPr>
          <p:cNvPr id="4" name="Picture 3">
            <a:extLst>
              <a:ext uri="{FF2B5EF4-FFF2-40B4-BE49-F238E27FC236}">
                <a16:creationId xmlns:a16="http://schemas.microsoft.com/office/drawing/2014/main" id="{7BEECCE9-78D8-A9D1-1420-5A03DF3FE9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8633" y="1371236"/>
            <a:ext cx="1810611" cy="1039457"/>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72388">
        <p14:prism isInverted="1"/>
      </p:transition>
    </mc:Choice>
    <mc:Fallback xmlns="">
      <p:transition spd="slow" advTm="172388">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a:latin typeface="Arial" panose="020B0604020202020204" pitchFamily="34" charset="0"/>
                <a:cs typeface="+mj-cs"/>
              </a:rPr>
              <a:t>لاختلاف </a:t>
            </a:r>
            <a:r>
              <a:rPr lang="ar-SA" sz="1800" b="1" ker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a:latin typeface="Arial" panose="020B0604020202020204" pitchFamily="34" charset="0"/>
                <a:cs typeface="+mj-cs"/>
              </a:rPr>
              <a:t>تخصصاتجع</a:t>
            </a:r>
            <a:endParaRPr lang="ar-JO" sz="2800">
              <a:solidFill>
                <a:schemeClr val="tx1"/>
              </a:solidFill>
              <a:latin typeface="Arial" panose="020B0604020202020204" pitchFamily="34" charset="0"/>
              <a:cs typeface="+mj-cs"/>
            </a:endParaRPr>
          </a:p>
          <a:p>
            <a:pPr algn="l"/>
            <a:r>
              <a:rPr lang="ar-JO" sz="2800">
                <a:solidFill>
                  <a:schemeClr val="tx1"/>
                </a:solidFill>
                <a:latin typeface="Arial" panose="020B0604020202020204" pitchFamily="34" charset="0"/>
                <a:cs typeface="+mj-cs"/>
              </a:rPr>
              <a:t> </a:t>
            </a:r>
            <a:r>
              <a:rPr lang="ar-YE" sz="1800" b="1" i="0" u="none" strike="noStrike" baseline="0">
                <a:latin typeface="Arial-BoldMT"/>
              </a:rPr>
              <a:t>1 العوامل التاريخية:</a:t>
            </a:r>
          </a:p>
          <a:p>
            <a:pPr algn="l"/>
            <a:r>
              <a:rPr lang="ar-YE" sz="1800" b="1" i="0" u="none" strike="noStrike" baseline="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609882" y="1723325"/>
            <a:ext cx="11024624" cy="4651723"/>
          </a:xfrm>
          <a:prstGeom prst="rect">
            <a:avLst/>
          </a:prstGeom>
          <a:noFill/>
        </p:spPr>
        <p:txBody>
          <a:bodyPr wrap="square" rtlCol="0">
            <a:spAutoFit/>
          </a:bodyPr>
          <a:lstStyle/>
          <a:p>
            <a:pPr algn="r" fontAlgn="base"/>
            <a:r>
              <a:rPr lang="ar-YE" sz="2400" u="sng" kern="0" dirty="0">
                <a:solidFill>
                  <a:srgbClr val="2C2F34"/>
                </a:solidFill>
                <a:cs typeface="Calibri" panose="020F0502020204030204" pitchFamily="34" charset="0"/>
              </a:rPr>
              <a:t>الأسس الوطنية والقومية والإنسانية:</a:t>
            </a:r>
            <a:endParaRPr lang="ar-JO" sz="2400" u="sng" kern="0" dirty="0">
              <a:solidFill>
                <a:srgbClr val="2C2F34"/>
              </a:solidFill>
              <a:cs typeface="Calibri" panose="020F0502020204030204" pitchFamily="34" charset="0"/>
            </a:endParaRPr>
          </a:p>
          <a:p>
            <a:pPr algn="r" fontAlgn="base"/>
            <a:endParaRPr lang="ar-YE" sz="2400" b="1" i="0" dirty="0">
              <a:solidFill>
                <a:srgbClr val="4B4B4B"/>
              </a:solidFill>
              <a:effectLst/>
              <a:latin typeface="j-regular"/>
            </a:endParaRPr>
          </a:p>
          <a:p>
            <a:pPr algn="r" rtl="1" fontAlgn="base"/>
            <a:r>
              <a:rPr lang="ar-JO" sz="2400" b="0" i="0" dirty="0">
                <a:solidFill>
                  <a:srgbClr val="4B4B4B"/>
                </a:solidFill>
                <a:effectLst/>
                <a:latin typeface="j-regular"/>
              </a:rPr>
              <a:t>- </a:t>
            </a:r>
            <a:r>
              <a:rPr lang="ar-YE" sz="2400" b="0" i="0" dirty="0">
                <a:solidFill>
                  <a:srgbClr val="4B4B4B"/>
                </a:solidFill>
                <a:effectLst/>
                <a:latin typeface="j-regular"/>
              </a:rPr>
              <a:t>المملكة الأردنية الهاشمية دولة عربية ونظام الحكم فيها نيابي ملكي وراثي والولاء فيها لله ثم الوطن والملك.</a:t>
            </a:r>
          </a:p>
          <a:p>
            <a:pPr algn="r" rtl="1" fontAlgn="base"/>
            <a:r>
              <a:rPr lang="ar-JO" sz="2400" b="0" i="0" dirty="0">
                <a:solidFill>
                  <a:srgbClr val="4B4B4B"/>
                </a:solidFill>
                <a:effectLst/>
                <a:latin typeface="j-regular"/>
              </a:rPr>
              <a:t>- </a:t>
            </a:r>
            <a:r>
              <a:rPr lang="ar-YE" sz="2400" b="0" i="0" dirty="0">
                <a:solidFill>
                  <a:srgbClr val="4B4B4B"/>
                </a:solidFill>
                <a:effectLst/>
                <a:latin typeface="j-regular"/>
              </a:rPr>
              <a:t>الأردن جزء من الوطن العربي والشعب الأردني جزء لا يتجزأ من الأمة العربية والإسلامية.</a:t>
            </a:r>
          </a:p>
          <a:p>
            <a:pPr algn="r" rtl="1" fontAlgn="base"/>
            <a:r>
              <a:rPr lang="ar-JO" sz="2400" b="0" i="0" dirty="0">
                <a:solidFill>
                  <a:srgbClr val="4B4B4B"/>
                </a:solidFill>
                <a:effectLst/>
                <a:latin typeface="j-regular"/>
              </a:rPr>
              <a:t>- </a:t>
            </a:r>
            <a:r>
              <a:rPr lang="ar-YE" sz="2400" b="0" i="0" dirty="0">
                <a:solidFill>
                  <a:srgbClr val="4B4B4B"/>
                </a:solidFill>
                <a:effectLst/>
                <a:latin typeface="j-regular"/>
              </a:rPr>
              <a:t>اللغة العربية ركن أساسي في وجود الأمة العربية وعامل من عوامل وحدتها و نهضتها.</a:t>
            </a:r>
          </a:p>
          <a:p>
            <a:pPr algn="r" rtl="1" fontAlgn="base"/>
            <a:r>
              <a:rPr lang="ar-JO" sz="2400" b="0" i="0" dirty="0">
                <a:solidFill>
                  <a:srgbClr val="4B4B4B"/>
                </a:solidFill>
                <a:effectLst/>
                <a:latin typeface="j-regular"/>
              </a:rPr>
              <a:t>- </a:t>
            </a:r>
            <a:r>
              <a:rPr lang="ar-YE" sz="2400" b="0" i="0" dirty="0">
                <a:solidFill>
                  <a:srgbClr val="4B4B4B"/>
                </a:solidFill>
                <a:effectLst/>
                <a:latin typeface="j-regular"/>
              </a:rPr>
              <a:t>القضية الفلسطينية قضية مصيرية للشعب الأردني، والعدوان الصهيوني على فلسطين تحد سياسي وعسكري وحضاري للامة العربية الإسلامية بعامة والأردن بخاصة.</a:t>
            </a:r>
          </a:p>
          <a:p>
            <a:pPr algn="r" rtl="1" fontAlgn="base"/>
            <a:r>
              <a:rPr lang="ar-JO" sz="2400" b="0" i="0" dirty="0">
                <a:solidFill>
                  <a:srgbClr val="4B4B4B"/>
                </a:solidFill>
                <a:effectLst/>
                <a:latin typeface="j-regular"/>
              </a:rPr>
              <a:t>- </a:t>
            </a:r>
            <a:r>
              <a:rPr lang="ar-YE" sz="2400" b="0" i="0" dirty="0">
                <a:solidFill>
                  <a:srgbClr val="4B4B4B"/>
                </a:solidFill>
                <a:effectLst/>
                <a:latin typeface="j-regular"/>
              </a:rPr>
              <a:t>الأمة العربية حقيقة تاريخية راسخة والوحدة العربية ضرورة حيوية لوجودها وتقدمها.</a:t>
            </a:r>
          </a:p>
          <a:p>
            <a:pPr algn="r" rtl="1" fontAlgn="base"/>
            <a:r>
              <a:rPr lang="ar-JO" sz="2400" b="0" i="0" dirty="0">
                <a:solidFill>
                  <a:srgbClr val="4B4B4B"/>
                </a:solidFill>
                <a:effectLst/>
                <a:latin typeface="j-regular"/>
              </a:rPr>
              <a:t>- </a:t>
            </a:r>
            <a:r>
              <a:rPr lang="ar-YE" sz="2400" b="0" i="0" dirty="0">
                <a:solidFill>
                  <a:srgbClr val="4B4B4B"/>
                </a:solidFill>
                <a:effectLst/>
                <a:latin typeface="j-regular"/>
              </a:rPr>
              <a:t>التكيف مع متغيرات العصر وتوفير القدرة الذاتية لتلبية متطلباته.</a:t>
            </a:r>
          </a:p>
          <a:p>
            <a:pPr algn="r" rtl="1" fontAlgn="base"/>
            <a:r>
              <a:rPr lang="ar-JO" sz="2400" b="0" i="0" dirty="0">
                <a:solidFill>
                  <a:srgbClr val="4B4B4B"/>
                </a:solidFill>
                <a:effectLst/>
                <a:latin typeface="j-regular"/>
              </a:rPr>
              <a:t>- </a:t>
            </a:r>
            <a:r>
              <a:rPr lang="ar-YE" sz="2400" b="0" i="0" dirty="0">
                <a:solidFill>
                  <a:srgbClr val="4B4B4B"/>
                </a:solidFill>
                <a:effectLst/>
                <a:latin typeface="j-regular"/>
              </a:rPr>
              <a:t>التفاهم الدولي على أساس العدل والمساواة والحرية.</a:t>
            </a:r>
          </a:p>
          <a:p>
            <a:pPr algn="r" rtl="1" fontAlgn="base"/>
            <a:r>
              <a:rPr lang="ar-JO" sz="2400" b="0" i="0" dirty="0">
                <a:solidFill>
                  <a:srgbClr val="4B4B4B"/>
                </a:solidFill>
                <a:effectLst/>
                <a:latin typeface="j-regular"/>
              </a:rPr>
              <a:t>- </a:t>
            </a:r>
            <a:r>
              <a:rPr lang="ar-YE" sz="2400" b="0" i="0" dirty="0">
                <a:solidFill>
                  <a:srgbClr val="4B4B4B"/>
                </a:solidFill>
                <a:effectLst/>
                <a:latin typeface="j-regular"/>
              </a:rPr>
              <a:t>المشاركة الإيجابية في الحضارة العالمية وتطويرها.</a:t>
            </a:r>
          </a:p>
          <a:p>
            <a:pPr marR="0" lvl="0" algn="just" rtl="1">
              <a:lnSpc>
                <a:spcPct val="150000"/>
              </a:lnSpc>
              <a:spcBef>
                <a:spcPts val="0"/>
              </a:spcBef>
              <a:spcAft>
                <a:spcPts val="800"/>
              </a:spcAft>
              <a:tabLst>
                <a:tab pos="-57150" algn="r"/>
                <a:tab pos="0" algn="r"/>
                <a:tab pos="228600" algn="r"/>
              </a:tabLst>
            </a:pPr>
            <a:endParaRPr lang="en-US" sz="2400" kern="0" dirty="0">
              <a:solidFill>
                <a:srgbClr val="2C2F34"/>
              </a:solidFill>
              <a:cs typeface="Calibri" panose="020F0502020204030204" pitchFamily="34" charset="0"/>
            </a:endParaRPr>
          </a:p>
        </p:txBody>
      </p:sp>
    </p:spTree>
    <p:extLst>
      <p:ext uri="{BB962C8B-B14F-4D97-AF65-F5344CB8AC3E}">
        <p14:creationId xmlns:p14="http://schemas.microsoft.com/office/powerpoint/2010/main" val="832213104"/>
      </p:ext>
    </p:extLst>
  </p:cSld>
  <p:clrMapOvr>
    <a:masterClrMapping/>
  </p:clrMapOvr>
  <mc:AlternateContent xmlns:mc="http://schemas.openxmlformats.org/markup-compatibility/2006" xmlns:p14="http://schemas.microsoft.com/office/powerpoint/2010/main">
    <mc:Choice Requires="p14">
      <p:transition spd="slow" p14:dur="1600" advTm="146090">
        <p14:prism isInverted="1"/>
      </p:transition>
    </mc:Choice>
    <mc:Fallback xmlns="">
      <p:transition spd="slow" advTm="14609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a:t>
            </a:r>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dirty="0">
                <a:latin typeface="Arial" panose="020B0604020202020204" pitchFamily="34" charset="0"/>
                <a:cs typeface="+mj-cs"/>
              </a:rPr>
              <a:t>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1026957" y="1723325"/>
            <a:ext cx="10538933" cy="3108543"/>
          </a:xfrm>
          <a:prstGeom prst="rect">
            <a:avLst/>
          </a:prstGeom>
          <a:noFill/>
        </p:spPr>
        <p:txBody>
          <a:bodyPr wrap="square" rtlCol="0">
            <a:spAutoFit/>
          </a:bodyPr>
          <a:lstStyle/>
          <a:p>
            <a:pPr algn="r" fontAlgn="base"/>
            <a:r>
              <a:rPr lang="ar-YE" sz="2400" u="sng" kern="0" dirty="0">
                <a:solidFill>
                  <a:srgbClr val="2C2F34"/>
                </a:solidFill>
                <a:cs typeface="Calibri" panose="020F0502020204030204" pitchFamily="34" charset="0"/>
              </a:rPr>
              <a:t>الأسس الاجتماعية:</a:t>
            </a:r>
          </a:p>
          <a:p>
            <a:pPr algn="r" rtl="1" fontAlgn="base"/>
            <a:r>
              <a:rPr lang="ar-JO" sz="2800" b="0" i="0" dirty="0">
                <a:solidFill>
                  <a:srgbClr val="4B4B4B"/>
                </a:solidFill>
                <a:effectLst/>
                <a:latin typeface="j-regular"/>
              </a:rPr>
              <a:t>- </a:t>
            </a:r>
            <a:r>
              <a:rPr lang="ar-YE" sz="2800" b="0" i="0" dirty="0">
                <a:solidFill>
                  <a:srgbClr val="4B4B4B"/>
                </a:solidFill>
                <a:effectLst/>
                <a:latin typeface="j-regular"/>
              </a:rPr>
              <a:t>الأردنيون متساوون في الحقوق والواجبات السياسية والاجتماعية والاقتصادية ويتفاضلون بمدى عطائهم لمجتمعهم وانتمائهم له.</a:t>
            </a:r>
          </a:p>
          <a:p>
            <a:pPr algn="r" rtl="1" fontAlgn="base"/>
            <a:r>
              <a:rPr lang="ar-JO" sz="2800" b="0" i="0" dirty="0">
                <a:solidFill>
                  <a:srgbClr val="4B4B4B"/>
                </a:solidFill>
                <a:effectLst/>
                <a:latin typeface="j-regular"/>
              </a:rPr>
              <a:t>- </a:t>
            </a:r>
            <a:r>
              <a:rPr lang="ar-YE" sz="2800" b="0" i="0" dirty="0">
                <a:solidFill>
                  <a:srgbClr val="4B4B4B"/>
                </a:solidFill>
                <a:effectLst/>
                <a:latin typeface="j-regular"/>
              </a:rPr>
              <a:t>احترام حرية الفرد وكرامته.</a:t>
            </a:r>
          </a:p>
          <a:p>
            <a:pPr algn="r" rtl="1" fontAlgn="base"/>
            <a:r>
              <a:rPr lang="ar-JO" sz="2800" dirty="0">
                <a:solidFill>
                  <a:srgbClr val="4B4B4B"/>
                </a:solidFill>
                <a:latin typeface="j-regular"/>
              </a:rPr>
              <a:t>- </a:t>
            </a:r>
            <a:r>
              <a:rPr lang="ar-YE" sz="2800" b="0" i="0" dirty="0">
                <a:solidFill>
                  <a:srgbClr val="4B4B4B"/>
                </a:solidFill>
                <a:effectLst/>
                <a:latin typeface="j-regular"/>
              </a:rPr>
              <a:t>المشاركة السياسية والاجتماعية في إطار النظام الديمقراطي حق للفرد وواجب عليه إزاء مجتمعه.</a:t>
            </a:r>
          </a:p>
          <a:p>
            <a:pPr algn="r" rtl="1" fontAlgn="base"/>
            <a:r>
              <a:rPr lang="ar-JO" sz="2800" b="0" i="0" dirty="0">
                <a:solidFill>
                  <a:srgbClr val="4B4B4B"/>
                </a:solidFill>
                <a:effectLst/>
                <a:latin typeface="j-regular"/>
              </a:rPr>
              <a:t>- </a:t>
            </a:r>
            <a:r>
              <a:rPr lang="ar-YE" sz="2800" b="0" i="0" dirty="0">
                <a:solidFill>
                  <a:srgbClr val="4B4B4B"/>
                </a:solidFill>
                <a:effectLst/>
                <a:latin typeface="j-regular"/>
              </a:rPr>
              <a:t>التربية ضرورة اجتماعية والتعليم حق للجميع كل وفق قابلياته وقدراته الذاتية.</a:t>
            </a:r>
          </a:p>
        </p:txBody>
      </p:sp>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78523">
        <p14:prism isInverted="1"/>
      </p:transition>
    </mc:Choice>
    <mc:Fallback xmlns="">
      <p:transition spd="slow" advTm="1785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587985" y="1195322"/>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943898" y="1329093"/>
            <a:ext cx="10572916" cy="4524315"/>
          </a:xfrm>
          <a:prstGeom prst="rect">
            <a:avLst/>
          </a:prstGeom>
          <a:noFill/>
        </p:spPr>
        <p:txBody>
          <a:bodyPr wrap="square" rtlCol="0">
            <a:spAutoFit/>
          </a:bodyPr>
          <a:lstStyle/>
          <a:p>
            <a:pPr algn="r" fontAlgn="base"/>
            <a:r>
              <a:rPr lang="ar-YE" sz="2400" u="sng" kern="0" dirty="0">
                <a:solidFill>
                  <a:srgbClr val="2C2F34"/>
                </a:solidFill>
                <a:cs typeface="Calibri" panose="020F0502020204030204" pitchFamily="34" charset="0"/>
              </a:rPr>
              <a:t>مبادئ السياسة التربوية:</a:t>
            </a:r>
          </a:p>
          <a:p>
            <a:pPr algn="r" fontAlgn="base"/>
            <a:r>
              <a:rPr lang="ar-YE" sz="2400" u="sng" kern="0" dirty="0">
                <a:solidFill>
                  <a:srgbClr val="2C2F34"/>
                </a:solidFill>
                <a:cs typeface="Calibri" panose="020F0502020204030204" pitchFamily="34" charset="0"/>
              </a:rPr>
              <a:t>تتمثل مبادئ السياسة التربوية فيما يلي:-</a:t>
            </a:r>
          </a:p>
          <a:p>
            <a:pPr algn="r" rtl="1" fontAlgn="base">
              <a:buFont typeface="Arial" panose="020B0604020202020204" pitchFamily="34" charset="0"/>
              <a:buChar char="•"/>
            </a:pPr>
            <a:r>
              <a:rPr lang="ar-YE" sz="2400" dirty="0">
                <a:solidFill>
                  <a:srgbClr val="4B4B4B"/>
                </a:solidFill>
                <a:latin typeface="j-regular"/>
              </a:rPr>
              <a:t>توجيه النظام التربوي ليكون أكثر مواءمة لحاجات الفرد والمجتمع وإقامة التوازن بينهما.</a:t>
            </a:r>
          </a:p>
          <a:p>
            <a:pPr algn="r" rtl="1" fontAlgn="base">
              <a:buFont typeface="Arial" panose="020B0604020202020204" pitchFamily="34" charset="0"/>
              <a:buChar char="•"/>
            </a:pPr>
            <a:r>
              <a:rPr lang="ar-YE" sz="2400" dirty="0">
                <a:solidFill>
                  <a:srgbClr val="4B4B4B"/>
                </a:solidFill>
                <a:latin typeface="j-regular"/>
              </a:rPr>
              <a:t>‌توفير الفرص لتحقيق مبدأ التربية المستديمة واستثمار أنماط التربية الموازية بالتنسيق مع الجهات المختصة.</a:t>
            </a:r>
          </a:p>
          <a:p>
            <a:pPr algn="r" rtl="1" fontAlgn="base">
              <a:buFont typeface="Arial" panose="020B0604020202020204" pitchFamily="34" charset="0"/>
              <a:buChar char="•"/>
            </a:pPr>
            <a:r>
              <a:rPr lang="ar-YE" sz="2400" dirty="0">
                <a:solidFill>
                  <a:srgbClr val="4B4B4B"/>
                </a:solidFill>
                <a:latin typeface="j-regular"/>
              </a:rPr>
              <a:t>‌تأكيد أهمية التربية السياسية في النظام التربوي وترسيخ مبادئ المشاركة والعدالة والديمقراطية وممارستها.</a:t>
            </a:r>
          </a:p>
          <a:p>
            <a:pPr algn="r" rtl="1" fontAlgn="base">
              <a:buFont typeface="Arial" panose="020B0604020202020204" pitchFamily="34" charset="0"/>
              <a:buChar char="•"/>
            </a:pPr>
            <a:r>
              <a:rPr lang="ar-YE" sz="2400" dirty="0">
                <a:solidFill>
                  <a:srgbClr val="4B4B4B"/>
                </a:solidFill>
                <a:latin typeface="j-regular"/>
              </a:rPr>
              <a:t>‌توجيه العملية التربوية توجيها يطور في شخصية المواطن القدرة على التحليل والنقد و المبادرة والإبداع والحوار الايجابي وتعزيز القيم المستمدة من الحضارة العربية والإسلامية والإنسانية.</a:t>
            </a:r>
          </a:p>
          <a:p>
            <a:pPr algn="r" rtl="1" fontAlgn="base">
              <a:buFont typeface="Arial" panose="020B0604020202020204" pitchFamily="34" charset="0"/>
              <a:buChar char="•"/>
            </a:pPr>
            <a:r>
              <a:rPr lang="ar-YE" sz="2400" dirty="0">
                <a:solidFill>
                  <a:srgbClr val="4B4B4B"/>
                </a:solidFill>
                <a:latin typeface="j-regular"/>
              </a:rPr>
              <a:t>ترسيخ المنهج العلمي في النظام التربوي تخطيطا وتنفيذا وتقويما وتطوير نظم البحث والتقويم والمتابعة.</a:t>
            </a:r>
          </a:p>
          <a:p>
            <a:pPr algn="r" rtl="1" fontAlgn="base">
              <a:buFont typeface="Arial" panose="020B0604020202020204" pitchFamily="34" charset="0"/>
              <a:buChar char="•"/>
            </a:pPr>
            <a:r>
              <a:rPr lang="ar-YE" sz="2400" dirty="0">
                <a:solidFill>
                  <a:srgbClr val="4B4B4B"/>
                </a:solidFill>
                <a:latin typeface="j-regular"/>
              </a:rPr>
              <a:t>توسيع أنماط التربية في المؤسسات التربوية لتشمل برامج التربية الخاصة والموهوبين وذوي الاحتياجات الخاصة.</a:t>
            </a:r>
          </a:p>
          <a:p>
            <a:pPr indent="-342900" algn="r" rtl="1" fontAlgn="base">
              <a:buFont typeface="Arial" panose="020B0604020202020204" pitchFamily="34" charset="0"/>
              <a:buChar char="•"/>
            </a:pPr>
            <a:r>
              <a:rPr lang="ar-YE" sz="2400" dirty="0">
                <a:solidFill>
                  <a:srgbClr val="4B4B4B"/>
                </a:solidFill>
                <a:latin typeface="j-regular"/>
              </a:rPr>
              <a:t>‌الاعتزاز بمكانة المعلم العلمية والاجتماعية لدوره المتميز في بناء الإنسان والمجتمع.</a:t>
            </a:r>
          </a:p>
          <a:p>
            <a:pPr indent="-342900" algn="r" rtl="1" fontAlgn="base">
              <a:buFont typeface="Arial" panose="020B0604020202020204" pitchFamily="34" charset="0"/>
              <a:buChar char="•"/>
            </a:pPr>
            <a:r>
              <a:rPr lang="ar-YE" sz="2400" dirty="0">
                <a:solidFill>
                  <a:srgbClr val="4B4B4B"/>
                </a:solidFill>
                <a:latin typeface="j-regular"/>
              </a:rPr>
              <a:t>تأكيد أهمية التربية العسكرية والثقافة البيئية</a:t>
            </a:r>
          </a:p>
        </p:txBody>
      </p:sp>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82762">
        <p14:prism isInverted="1"/>
      </p:transition>
    </mc:Choice>
    <mc:Fallback xmlns="">
      <p:transition spd="slow" advTm="8276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a:t>
            </a:r>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dirty="0">
                <a:latin typeface="Arial" panose="020B0604020202020204" pitchFamily="34" charset="0"/>
                <a:cs typeface="+mj-cs"/>
              </a:rPr>
              <a:t>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1026957" y="1551134"/>
            <a:ext cx="10538933" cy="4893647"/>
          </a:xfrm>
          <a:prstGeom prst="rect">
            <a:avLst/>
          </a:prstGeom>
          <a:noFill/>
        </p:spPr>
        <p:txBody>
          <a:bodyPr wrap="square" rtlCol="0">
            <a:spAutoFit/>
          </a:bodyPr>
          <a:lstStyle/>
          <a:p>
            <a:pPr algn="r" fontAlgn="base"/>
            <a:r>
              <a:rPr lang="ar-YE" sz="2400" u="sng" kern="0" dirty="0">
                <a:solidFill>
                  <a:srgbClr val="2C2F34"/>
                </a:solidFill>
                <a:cs typeface="Calibri" panose="020F0502020204030204" pitchFamily="34" charset="0"/>
              </a:rPr>
              <a:t>المراحل التعليمية وأهدافها</a:t>
            </a:r>
          </a:p>
          <a:p>
            <a:pPr algn="r" fontAlgn="base"/>
            <a:r>
              <a:rPr lang="ar-YE" sz="2400" u="sng" kern="0" dirty="0">
                <a:solidFill>
                  <a:srgbClr val="2C2F34"/>
                </a:solidFill>
                <a:cs typeface="Calibri" panose="020F0502020204030204" pitchFamily="34" charset="0"/>
              </a:rPr>
              <a:t>‌تصنف المؤسسات التعليمية من حيث مراحلها إلى الأنواع التالية:</a:t>
            </a:r>
          </a:p>
          <a:p>
            <a:pPr algn="r" rtl="1" fontAlgn="base">
              <a:buFont typeface="Arial" panose="020B0604020202020204" pitchFamily="34" charset="0"/>
              <a:buChar char="•"/>
            </a:pPr>
            <a:r>
              <a:rPr lang="ar-YE" sz="2400" b="0" i="0" dirty="0">
                <a:solidFill>
                  <a:srgbClr val="4B4B4B"/>
                </a:solidFill>
                <a:effectLst/>
                <a:latin typeface="j-regular"/>
              </a:rPr>
              <a:t>مرحلة رياض الأطفال ومدتها سنتان على الأكثر.</a:t>
            </a:r>
          </a:p>
          <a:p>
            <a:pPr algn="r" rtl="1" fontAlgn="base">
              <a:buFont typeface="Arial" panose="020B0604020202020204" pitchFamily="34" charset="0"/>
              <a:buChar char="•"/>
            </a:pPr>
            <a:r>
              <a:rPr lang="ar-YE" sz="2400" b="0" i="0" dirty="0">
                <a:solidFill>
                  <a:srgbClr val="4B4B4B"/>
                </a:solidFill>
                <a:effectLst/>
                <a:latin typeface="j-regular"/>
              </a:rPr>
              <a:t>مرحلة التعليم الأساسي ومدتها عشر سنوات.</a:t>
            </a:r>
          </a:p>
          <a:p>
            <a:pPr algn="r" rtl="1" fontAlgn="base">
              <a:buFont typeface="Arial" panose="020B0604020202020204" pitchFamily="34" charset="0"/>
              <a:buChar char="•"/>
            </a:pPr>
            <a:r>
              <a:rPr lang="ar-YE" sz="2400" b="0" i="0" dirty="0">
                <a:solidFill>
                  <a:srgbClr val="4B4B4B"/>
                </a:solidFill>
                <a:effectLst/>
                <a:latin typeface="j-regular"/>
              </a:rPr>
              <a:t>مرحلة التعليم الثانوي ومدتها سنتان</a:t>
            </a:r>
            <a:endParaRPr lang="ar-JO" sz="2400" b="0" i="0" dirty="0">
              <a:solidFill>
                <a:srgbClr val="4B4B4B"/>
              </a:solidFill>
              <a:effectLst/>
              <a:latin typeface="j-regular"/>
            </a:endParaRPr>
          </a:p>
          <a:p>
            <a:pPr algn="r" rtl="1" fontAlgn="base">
              <a:buFont typeface="Arial" panose="020B0604020202020204" pitchFamily="34" charset="0"/>
              <a:buChar char="•"/>
            </a:pPr>
            <a:r>
              <a:rPr lang="ar-JO" sz="2400" dirty="0">
                <a:solidFill>
                  <a:srgbClr val="4B4B4B"/>
                </a:solidFill>
                <a:latin typeface="j-regular"/>
              </a:rPr>
              <a:t>مرحلة التعليم العالي ما بعد التعليم الثانوي.</a:t>
            </a:r>
          </a:p>
          <a:p>
            <a:pPr algn="r" rtl="1" fontAlgn="base"/>
            <a:r>
              <a:rPr lang="ar-JO" sz="2400" b="1" i="0" u="none" strike="noStrike" dirty="0">
                <a:solidFill>
                  <a:srgbClr val="4B4B4B"/>
                </a:solidFill>
                <a:effectLst/>
                <a:latin typeface="j-regular"/>
              </a:rPr>
              <a:t>- </a:t>
            </a:r>
            <a:r>
              <a:rPr lang="ar-JO" sz="2400" dirty="0">
                <a:solidFill>
                  <a:srgbClr val="4B4B4B"/>
                </a:solidFill>
                <a:latin typeface="j-regular"/>
              </a:rPr>
              <a:t>ال</a:t>
            </a:r>
            <a:r>
              <a:rPr lang="ar-YE" sz="2400" dirty="0">
                <a:solidFill>
                  <a:srgbClr val="4B4B4B"/>
                </a:solidFill>
                <a:latin typeface="j-regular"/>
              </a:rPr>
              <a:t>تعليم الأساسي تعليم إلزامي ومجاني في المدارس الحكومية.</a:t>
            </a:r>
          </a:p>
          <a:p>
            <a:pPr algn="r" rtl="1" fontAlgn="base"/>
            <a:r>
              <a:rPr lang="ar-YE" sz="2400" dirty="0">
                <a:solidFill>
                  <a:srgbClr val="4B4B4B"/>
                </a:solidFill>
                <a:latin typeface="j-regular"/>
              </a:rPr>
              <a:t>‌</a:t>
            </a:r>
            <a:r>
              <a:rPr lang="ar-JO" sz="2400" dirty="0">
                <a:solidFill>
                  <a:srgbClr val="4B4B4B"/>
                </a:solidFill>
                <a:latin typeface="j-regular"/>
              </a:rPr>
              <a:t>- </a:t>
            </a:r>
            <a:r>
              <a:rPr lang="ar-YE" sz="2400" dirty="0">
                <a:solidFill>
                  <a:srgbClr val="4B4B4B"/>
                </a:solidFill>
                <a:latin typeface="j-regular"/>
              </a:rPr>
              <a:t>يقبل الطالب في السنة الأولى من مرحلة التعليم الأساسي أذا أتم السنة السادسة من عمره في نهاية كانون الأول من العام الدراسي الذي يقبل فيه</a:t>
            </a:r>
            <a:r>
              <a:rPr lang="ar-JO" sz="2400" dirty="0">
                <a:solidFill>
                  <a:srgbClr val="4B4B4B"/>
                </a:solidFill>
                <a:latin typeface="j-regular"/>
              </a:rPr>
              <a:t>.</a:t>
            </a:r>
          </a:p>
          <a:p>
            <a:pPr algn="r" rtl="1" fontAlgn="base"/>
            <a:r>
              <a:rPr lang="ar-JO" sz="2400" dirty="0">
                <a:solidFill>
                  <a:srgbClr val="4B4B4B"/>
                </a:solidFill>
                <a:latin typeface="j-regular"/>
              </a:rPr>
              <a:t>- </a:t>
            </a:r>
            <a:r>
              <a:rPr lang="ar-YE" sz="2400" dirty="0">
                <a:solidFill>
                  <a:srgbClr val="4B4B4B"/>
                </a:solidFill>
                <a:latin typeface="j-regular"/>
              </a:rPr>
              <a:t>التعليم الثانوي تعليم يلتحق به الطلبة وفق قدراتهم وميولهم ويقوم على تقديم خبرات ثقافية وعلمية ومهنية متخصصة تلبي حاجات المجتمع الأردني القائمة أو المنتظرة بمستوى يساعد الطالب على مواصلة التعليم العالي أو الالتحاق بمجالات العمل</a:t>
            </a:r>
          </a:p>
          <a:p>
            <a:pPr algn="r" rtl="1" fontAlgn="base">
              <a:buFont typeface="Arial" panose="020B0604020202020204" pitchFamily="34" charset="0"/>
              <a:buChar char="•"/>
            </a:pPr>
            <a:endParaRPr lang="ar-YE" sz="2400" b="0" i="0" dirty="0">
              <a:solidFill>
                <a:srgbClr val="4B4B4B"/>
              </a:solidFill>
              <a:effectLst/>
              <a:latin typeface="j-regular"/>
            </a:endParaRPr>
          </a:p>
        </p:txBody>
      </p:sp>
      <p:pic>
        <p:nvPicPr>
          <p:cNvPr id="4" name="Picture 3">
            <a:extLst>
              <a:ext uri="{FF2B5EF4-FFF2-40B4-BE49-F238E27FC236}">
                <a16:creationId xmlns:a16="http://schemas.microsoft.com/office/drawing/2014/main" id="{24D2A9EF-2DD9-6943-ED78-4DED168931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0806" y="2084360"/>
            <a:ext cx="3105150" cy="1789934"/>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00892">
        <p14:prism isInverted="1"/>
      </p:transition>
    </mc:Choice>
    <mc:Fallback xmlns="">
      <p:transition spd="slow" advTm="100892">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37941" y="1304898"/>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668740" y="1888102"/>
            <a:ext cx="10631242" cy="461665"/>
          </a:xfrm>
          <a:prstGeom prst="rect">
            <a:avLst/>
          </a:prstGeom>
          <a:noFill/>
        </p:spPr>
        <p:txBody>
          <a:bodyPr wrap="square" rtlCol="0">
            <a:spAutoFit/>
          </a:bodyPr>
          <a:lstStyle/>
          <a:p>
            <a:pPr algn="ctr" rtl="1"/>
            <a:r>
              <a:rPr lang="ar-JO" sz="2400" b="1" i="0" dirty="0">
                <a:effectLst/>
                <a:latin typeface="Traditional Arabic" panose="02020603050405020304" pitchFamily="18" charset="-78"/>
                <a:cs typeface="Traditional Arabic" panose="02020603050405020304" pitchFamily="18" charset="-78"/>
              </a:rPr>
              <a:t>    </a:t>
            </a:r>
            <a:endParaRPr lang="ar-JO" sz="1800" kern="0" dirty="0">
              <a:solidFill>
                <a:srgbClr val="000000"/>
              </a:solidFill>
              <a:effectLst/>
              <a:ea typeface="Times New Roman" panose="02020603050405020304" pitchFamily="18" charset="0"/>
              <a:cs typeface="Calibri" panose="020F0502020204030204" pitchFamily="34" charset="0"/>
            </a:endParaRPr>
          </a:p>
        </p:txBody>
      </p:sp>
      <mc:AlternateContent xmlns:mc="http://schemas.openxmlformats.org/markup-compatibility/2006" xmlns:p14="http://schemas.microsoft.com/office/powerpoint/2010/main">
        <mc:Choice Requires="p14">
          <p:contentPart p14:bwMode="auto" r:id="rId3">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id="{C0D60A9B-459B-8284-662E-FE39E6A7D5BB}"/>
              </a:ext>
            </a:extLst>
          </p:cNvPr>
          <p:cNvSpPr txBox="1"/>
          <p:nvPr/>
        </p:nvSpPr>
        <p:spPr>
          <a:xfrm>
            <a:off x="863765" y="1333502"/>
            <a:ext cx="10657436" cy="4116383"/>
          </a:xfrm>
          <a:prstGeom prst="rect">
            <a:avLst/>
          </a:prstGeom>
          <a:noFill/>
        </p:spPr>
        <p:txBody>
          <a:bodyPr wrap="square" rtlCol="0">
            <a:spAutoFit/>
          </a:bodyPr>
          <a:lstStyle/>
          <a:p>
            <a:pPr marL="0" marR="0" algn="ctr" rtl="1" fontAlgn="ctr">
              <a:lnSpc>
                <a:spcPts val="3000"/>
              </a:lnSpc>
              <a:spcBef>
                <a:spcPts val="0"/>
              </a:spcBef>
              <a:spcAft>
                <a:spcPts val="800"/>
              </a:spcAft>
            </a:pPr>
            <a:r>
              <a:rPr lang="ar-JO" sz="2000" b="1" kern="0" dirty="0">
                <a:solidFill>
                  <a:srgbClr val="00B0F0"/>
                </a:solidFill>
                <a:effectLst/>
                <a:latin typeface="Tajawal"/>
                <a:ea typeface="Times New Roman" panose="02020603050405020304" pitchFamily="18" charset="0"/>
                <a:cs typeface="Segoe UI" panose="020B0502040204020203" pitchFamily="34" charset="0"/>
              </a:rPr>
              <a:t>سياسات التعليم في الجمهورية اللبنانية</a:t>
            </a:r>
          </a:p>
          <a:p>
            <a:pPr marL="0" marR="0" algn="r" rtl="1" fontAlgn="ctr">
              <a:lnSpc>
                <a:spcPts val="3000"/>
              </a:lnSpc>
              <a:spcBef>
                <a:spcPts val="0"/>
              </a:spcBef>
              <a:spcAft>
                <a:spcPts val="800"/>
              </a:spcAft>
            </a:pPr>
            <a:r>
              <a:rPr lang="ar-SA" sz="2000" b="1" u="sng" kern="0" dirty="0">
                <a:effectLst/>
                <a:latin typeface="Tajawal"/>
                <a:ea typeface="Times New Roman" panose="02020603050405020304" pitchFamily="18" charset="0"/>
                <a:cs typeface="Segoe UI" panose="020B0502040204020203" pitchFamily="34" charset="0"/>
              </a:rPr>
              <a:t>أطر السياسة التربوية</a:t>
            </a:r>
            <a:r>
              <a:rPr lang="ar-JO" sz="2000" b="1" u="sng" kern="0" dirty="0">
                <a:effectLst/>
                <a:latin typeface="Tajawal"/>
                <a:ea typeface="Times New Roman" panose="02020603050405020304" pitchFamily="18" charset="0"/>
                <a:cs typeface="Segoe UI" panose="020B0502040204020203" pitchFamily="34" charset="0"/>
              </a:rPr>
              <a:t> في دولة لبنان</a:t>
            </a:r>
            <a:endParaRPr lang="en-US" sz="2000" u="sng"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750"/>
              </a:spcAft>
            </a:pPr>
            <a:r>
              <a:rPr lang="ar-SA" sz="2400" dirty="0">
                <a:latin typeface="Simplified Arabic" panose="02020603050405020304" pitchFamily="18" charset="-78"/>
                <a:cs typeface="Simplified Arabic" panose="02020603050405020304" pitchFamily="18" charset="-78"/>
              </a:rPr>
              <a:t>تتمحور أطر السياسة التربوية حول المبادئ التالية</a:t>
            </a:r>
            <a:r>
              <a:rPr lang="en-US" sz="2400" dirty="0">
                <a:latin typeface="Simplified Arabic" panose="02020603050405020304" pitchFamily="18" charset="-78"/>
                <a:cs typeface="Simplified Arabic" panose="02020603050405020304" pitchFamily="18" charset="-78"/>
              </a:rPr>
              <a:t>:</a:t>
            </a:r>
            <a:br>
              <a:rPr lang="en-US" sz="2400" dirty="0">
                <a:latin typeface="Simplified Arabic" panose="02020603050405020304" pitchFamily="18" charset="-78"/>
                <a:cs typeface="Simplified Arabic" panose="02020603050405020304" pitchFamily="18" charset="-78"/>
              </a:rPr>
            </a:br>
            <a:br>
              <a:rPr lang="en-US" sz="2400" dirty="0">
                <a:latin typeface="Simplified Arabic" panose="02020603050405020304" pitchFamily="18" charset="-78"/>
                <a:cs typeface="Simplified Arabic" panose="02020603050405020304" pitchFamily="18" charset="-78"/>
              </a:rPr>
            </a:br>
            <a:r>
              <a:rPr lang="ar-JO" sz="2400" dirty="0">
                <a:latin typeface="Simplified Arabic" panose="02020603050405020304" pitchFamily="18" charset="-78"/>
                <a:cs typeface="Simplified Arabic" panose="02020603050405020304" pitchFamily="18" charset="-78"/>
              </a:rPr>
              <a:t>1-</a:t>
            </a:r>
            <a:r>
              <a:rPr lang="ar-SA" sz="2400" dirty="0">
                <a:latin typeface="Simplified Arabic" panose="02020603050405020304" pitchFamily="18" charset="-78"/>
                <a:cs typeface="Simplified Arabic" panose="02020603050405020304" pitchFamily="18" charset="-78"/>
              </a:rPr>
              <a:t> التركيز على أن تربية الطفل مسؤولية مشتركة بين الأسرة والمجتمع والدولة</a:t>
            </a:r>
            <a:r>
              <a:rPr lang="en-US" sz="2400" dirty="0">
                <a:latin typeface="Simplified Arabic" panose="02020603050405020304" pitchFamily="18" charset="-78"/>
                <a:cs typeface="Simplified Arabic" panose="02020603050405020304" pitchFamily="18" charset="-78"/>
              </a:rPr>
              <a:t>.</a:t>
            </a:r>
            <a:br>
              <a:rPr lang="en-US" sz="2400" dirty="0">
                <a:latin typeface="Simplified Arabic" panose="02020603050405020304" pitchFamily="18" charset="-78"/>
                <a:cs typeface="Simplified Arabic" panose="02020603050405020304" pitchFamily="18" charset="-78"/>
              </a:rPr>
            </a:br>
            <a:r>
              <a:rPr lang="ar-JO" sz="2400" dirty="0">
                <a:latin typeface="Simplified Arabic" panose="02020603050405020304" pitchFamily="18" charset="-78"/>
                <a:cs typeface="Simplified Arabic" panose="02020603050405020304" pitchFamily="18" charset="-78"/>
              </a:rPr>
              <a:t>2-</a:t>
            </a:r>
            <a:r>
              <a:rPr lang="ar-SA" sz="2400" dirty="0">
                <a:latin typeface="Simplified Arabic" panose="02020603050405020304" pitchFamily="18" charset="-78"/>
                <a:cs typeface="Simplified Arabic" panose="02020603050405020304" pitchFamily="18" charset="-78"/>
              </a:rPr>
              <a:t> تعزيز التعليم الرسمي وذلك من خلال</a:t>
            </a:r>
            <a:r>
              <a:rPr lang="en-US" sz="2400" dirty="0">
                <a:latin typeface="Simplified Arabic" panose="02020603050405020304" pitchFamily="18" charset="-78"/>
                <a:cs typeface="Simplified Arabic" panose="02020603050405020304" pitchFamily="18" charset="-78"/>
              </a:rPr>
              <a:t>:</a:t>
            </a:r>
            <a:br>
              <a:rPr lang="en-US" sz="2400" dirty="0">
                <a:latin typeface="Simplified Arabic" panose="02020603050405020304" pitchFamily="18" charset="-78"/>
                <a:cs typeface="Simplified Arabic" panose="02020603050405020304" pitchFamily="18" charset="-78"/>
              </a:rPr>
            </a:br>
            <a:r>
              <a:rPr lang="ar-JO" sz="2400" dirty="0">
                <a:latin typeface="Simplified Arabic" panose="02020603050405020304" pitchFamily="18" charset="-78"/>
                <a:cs typeface="Simplified Arabic" panose="02020603050405020304" pitchFamily="18" charset="-78"/>
              </a:rPr>
              <a:t>أ- </a:t>
            </a:r>
            <a:r>
              <a:rPr lang="ar-SA" sz="2400" dirty="0">
                <a:latin typeface="Simplified Arabic" panose="02020603050405020304" pitchFamily="18" charset="-78"/>
                <a:cs typeface="Simplified Arabic" panose="02020603050405020304" pitchFamily="18" charset="-78"/>
              </a:rPr>
              <a:t>توفير إدارة تربوية متطورة تتمتع بالدينامية والمرونة، وتقوم على مركزية التخطيط العام والمتابعة من قبل الوزارات المعنية (وزارة التربية الوطنية والشباب والرياضة، وزارة التعليم المهني والتقني ووزارة الثقافة والتعليم العالي)، وعلى اللامركزية في التنفيذ والتقييم من جانب كل وزارة</a:t>
            </a:r>
            <a:r>
              <a:rPr lang="en-US" sz="2400" dirty="0">
                <a:latin typeface="Simplified Arabic" panose="02020603050405020304" pitchFamily="18" charset="-78"/>
                <a:cs typeface="Simplified Arabic" panose="02020603050405020304" pitchFamily="18" charset="-78"/>
              </a:rPr>
              <a:t>.</a:t>
            </a:r>
            <a:br>
              <a:rPr lang="en-US" sz="2400" dirty="0">
                <a:latin typeface="Simplified Arabic" panose="02020603050405020304" pitchFamily="18" charset="-78"/>
                <a:cs typeface="Simplified Arabic" panose="02020603050405020304" pitchFamily="18" charset="-78"/>
              </a:rPr>
            </a:br>
            <a:endParaRPr lang="en-US" sz="1800" b="1" kern="100" dirty="0">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92470">
        <p14:prism isInverted="1"/>
      </p:transition>
    </mc:Choice>
    <mc:Fallback xmlns="">
      <p:transition spd="slow" advTm="9247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068548" y="1749838"/>
            <a:ext cx="10054904" cy="4524315"/>
          </a:xfrm>
          <a:prstGeom prst="rect">
            <a:avLst/>
          </a:prstGeom>
          <a:noFill/>
        </p:spPr>
        <p:txBody>
          <a:bodyPr wrap="square" rtlCol="0">
            <a:spAutoFit/>
          </a:bodyPr>
          <a:lstStyle/>
          <a:p>
            <a:pPr algn="r" rtl="1"/>
            <a:r>
              <a:rPr lang="ar-JO" sz="2400" dirty="0">
                <a:latin typeface="Simplified Arabic" panose="02020603050405020304" pitchFamily="18" charset="-78"/>
                <a:cs typeface="Simplified Arabic" panose="02020603050405020304" pitchFamily="18" charset="-78"/>
              </a:rPr>
              <a:t>ب_ </a:t>
            </a:r>
            <a:r>
              <a:rPr lang="ar-SA" sz="2400" dirty="0">
                <a:latin typeface="Simplified Arabic" panose="02020603050405020304" pitchFamily="18" charset="-78"/>
                <a:cs typeface="Simplified Arabic" panose="02020603050405020304" pitchFamily="18" charset="-78"/>
              </a:rPr>
              <a:t>تشجيع المواطنين على القيام بدور فاعل يسهم في دعم هذا التعليم وفي توفير مستلزماته عند الضرورة</a:t>
            </a:r>
            <a:r>
              <a:rPr lang="en-US" sz="2400" dirty="0">
                <a:latin typeface="Simplified Arabic" panose="02020603050405020304" pitchFamily="18" charset="-78"/>
                <a:cs typeface="Simplified Arabic" panose="02020603050405020304" pitchFamily="18" charset="-78"/>
              </a:rPr>
              <a:t>.</a:t>
            </a:r>
            <a:br>
              <a:rPr lang="en-US" sz="2400" dirty="0">
                <a:latin typeface="Simplified Arabic" panose="02020603050405020304" pitchFamily="18" charset="-78"/>
                <a:cs typeface="Simplified Arabic" panose="02020603050405020304" pitchFamily="18" charset="-78"/>
              </a:rPr>
            </a:br>
            <a:r>
              <a:rPr lang="ar-JO" sz="2400" dirty="0">
                <a:latin typeface="Simplified Arabic" panose="02020603050405020304" pitchFamily="18" charset="-78"/>
                <a:cs typeface="Simplified Arabic" panose="02020603050405020304" pitchFamily="18" charset="-78"/>
              </a:rPr>
              <a:t>ج_</a:t>
            </a:r>
            <a:r>
              <a:rPr lang="en-US"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توفير الوسائل الآيلة إلى النهوض بالتعليم الرسمي على الأراضي اللبنانية كافة وخصوصاً في المناطق النائية</a:t>
            </a:r>
            <a:r>
              <a:rPr lang="en-US" sz="2400" dirty="0">
                <a:latin typeface="Simplified Arabic" panose="02020603050405020304" pitchFamily="18" charset="-78"/>
                <a:cs typeface="Simplified Arabic" panose="02020603050405020304" pitchFamily="18" charset="-78"/>
              </a:rPr>
              <a:t>.</a:t>
            </a:r>
            <a:br>
              <a:rPr lang="en-US" sz="2400" dirty="0">
                <a:latin typeface="Simplified Arabic" panose="02020603050405020304" pitchFamily="18" charset="-78"/>
                <a:cs typeface="Simplified Arabic" panose="02020603050405020304" pitchFamily="18" charset="-78"/>
              </a:rPr>
            </a:br>
            <a:r>
              <a:rPr lang="ar-JO" sz="2400" dirty="0">
                <a:latin typeface="Simplified Arabic" panose="02020603050405020304" pitchFamily="18" charset="-78"/>
                <a:cs typeface="Simplified Arabic" panose="02020603050405020304" pitchFamily="18" charset="-78"/>
              </a:rPr>
              <a:t>د_</a:t>
            </a:r>
            <a:r>
              <a:rPr lang="en-US"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تنفيذ بمشروع تجميع المدارس</a:t>
            </a:r>
            <a:endParaRPr lang="ar-JO" sz="2400" dirty="0">
              <a:latin typeface="Simplified Arabic" panose="02020603050405020304" pitchFamily="18" charset="-78"/>
              <a:cs typeface="Simplified Arabic" panose="02020603050405020304" pitchFamily="18" charset="-78"/>
            </a:endParaRPr>
          </a:p>
          <a:p>
            <a:pPr algn="r" rtl="1"/>
            <a:endParaRPr lang="ar-JO" sz="2400" dirty="0">
              <a:latin typeface="Simplified Arabic" panose="02020603050405020304" pitchFamily="18" charset="-78"/>
              <a:cs typeface="Simplified Arabic" panose="02020603050405020304" pitchFamily="18" charset="-78"/>
            </a:endParaRPr>
          </a:p>
          <a:p>
            <a:pPr algn="r" rtl="1"/>
            <a:r>
              <a:rPr lang="ar-JO" sz="2400" dirty="0">
                <a:latin typeface="Simplified Arabic" panose="02020603050405020304" pitchFamily="18" charset="-78"/>
                <a:cs typeface="Simplified Arabic" panose="02020603050405020304" pitchFamily="18" charset="-78"/>
              </a:rPr>
              <a:t>3-</a:t>
            </a:r>
            <a:r>
              <a:rPr lang="ar-YE" sz="2400" dirty="0">
                <a:latin typeface="Simplified Arabic" panose="02020603050405020304" pitchFamily="18" charset="-78"/>
                <a:cs typeface="Simplified Arabic" panose="02020603050405020304" pitchFamily="18" charset="-78"/>
              </a:rPr>
              <a:t>"حماية التعليم الخاص وتعزيز رقابة الدولة على المدارس الخاصة"</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وذلك انسجاماً مع أحكام المادة </a:t>
            </a:r>
            <a:r>
              <a:rPr lang="ar-JO" sz="2400" dirty="0">
                <a:latin typeface="Simplified Arabic" panose="02020603050405020304" pitchFamily="18" charset="-78"/>
                <a:cs typeface="Simplified Arabic" panose="02020603050405020304" pitchFamily="18" charset="-78"/>
              </a:rPr>
              <a:t>(10)</a:t>
            </a:r>
            <a:r>
              <a:rPr lang="ar-YE" sz="2400" dirty="0">
                <a:latin typeface="Simplified Arabic" panose="02020603050405020304" pitchFamily="18" charset="-78"/>
                <a:cs typeface="Simplified Arabic" panose="02020603050405020304" pitchFamily="18" charset="-78"/>
              </a:rPr>
              <a:t> من الدستور والقوانين والأنظمة النافذة، وبما يخدم مسيرة الوفاق الوطني من خلال المناخ التربوي العام ويساهم في عملية إنماء لبنان وأعماره.</a:t>
            </a:r>
            <a:br>
              <a:rPr lang="ar-YE" sz="2400" dirty="0">
                <a:latin typeface="Simplified Arabic" panose="02020603050405020304" pitchFamily="18" charset="-78"/>
                <a:cs typeface="Simplified Arabic" panose="02020603050405020304" pitchFamily="18" charset="-78"/>
              </a:rPr>
            </a:br>
            <a:br>
              <a:rPr lang="ar-YE" sz="2400" dirty="0">
                <a:latin typeface="Simplified Arabic" panose="02020603050405020304" pitchFamily="18" charset="-78"/>
                <a:cs typeface="Simplified Arabic" panose="02020603050405020304" pitchFamily="18" charset="-78"/>
              </a:rPr>
            </a:br>
            <a:r>
              <a:rPr lang="ar-JO" sz="2400" dirty="0">
                <a:latin typeface="Simplified Arabic" panose="02020603050405020304" pitchFamily="18" charset="-78"/>
                <a:cs typeface="Simplified Arabic" panose="02020603050405020304" pitchFamily="18" charset="-78"/>
              </a:rPr>
              <a:t>4-</a:t>
            </a:r>
            <a:r>
              <a:rPr lang="ar-YE" sz="2400" dirty="0">
                <a:latin typeface="Simplified Arabic" panose="02020603050405020304" pitchFamily="18" charset="-78"/>
                <a:cs typeface="Simplified Arabic" panose="02020603050405020304" pitchFamily="18" charset="-78"/>
              </a:rPr>
              <a:t>التأكيد على أهمية التكامل بين التعليم العام والتعليم المهني والتقني وتوثيق صلتهما بالتعليم العالي.</a:t>
            </a:r>
            <a:br>
              <a:rPr lang="ar-YE" sz="2400" dirty="0"/>
            </a:br>
            <a:endParaRPr lang="ar-JO" sz="24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42080">
        <p14:prism isInverted="1"/>
      </p:transition>
    </mc:Choice>
    <mc:Fallback xmlns="">
      <p:transition spd="slow" advTm="14208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530060" y="1683009"/>
            <a:ext cx="10769922" cy="4893647"/>
          </a:xfrm>
          <a:prstGeom prst="rect">
            <a:avLst/>
          </a:prstGeom>
          <a:noFill/>
        </p:spPr>
        <p:txBody>
          <a:bodyPr wrap="square" rtlCol="0">
            <a:spAutoFit/>
          </a:bodyPr>
          <a:lstStyle/>
          <a:p>
            <a:pPr algn="r" rtl="1"/>
            <a:r>
              <a:rPr lang="ar-JO" sz="2400" dirty="0">
                <a:latin typeface="Simplified Arabic" panose="02020603050405020304" pitchFamily="18" charset="-78"/>
                <a:cs typeface="Simplified Arabic" panose="02020603050405020304" pitchFamily="18" charset="-78"/>
              </a:rPr>
              <a:t>5- </a:t>
            </a:r>
            <a:r>
              <a:rPr lang="ar-YE" sz="2400" dirty="0">
                <a:latin typeface="Simplified Arabic" panose="02020603050405020304" pitchFamily="18" charset="-78"/>
                <a:cs typeface="Simplified Arabic" panose="02020603050405020304" pitchFamily="18" charset="-78"/>
              </a:rPr>
              <a:t>تطوير المناهج التعليمية </a:t>
            </a:r>
            <a:endParaRPr lang="ar-JO" sz="2400" dirty="0">
              <a:latin typeface="Simplified Arabic" panose="02020603050405020304" pitchFamily="18" charset="-78"/>
              <a:cs typeface="Simplified Arabic" panose="02020603050405020304" pitchFamily="18" charset="-78"/>
            </a:endParaRPr>
          </a:p>
          <a:p>
            <a:pPr algn="r" rtl="1"/>
            <a:r>
              <a:rPr lang="ar-JO" sz="2400" dirty="0">
                <a:latin typeface="Simplified Arabic" panose="02020603050405020304" pitchFamily="18" charset="-78"/>
                <a:cs typeface="Simplified Arabic" panose="02020603050405020304" pitchFamily="18" charset="-78"/>
              </a:rPr>
              <a:t>6</a:t>
            </a:r>
            <a:r>
              <a:rPr lang="ar-YE" sz="2400" dirty="0">
                <a:latin typeface="Simplified Arabic" panose="02020603050405020304" pitchFamily="18" charset="-78"/>
                <a:cs typeface="Simplified Arabic" panose="02020603050405020304" pitchFamily="18" charset="-78"/>
              </a:rPr>
              <a:t> - تعزيز مهنة التعليم وإنصاف المعلم مادياً ومعنوياً، ومراقبته وإرشاده بما يكفل رفع مستوى عطائه التربوي.</a:t>
            </a:r>
            <a:br>
              <a:rPr lang="ar-YE" sz="2400" dirty="0">
                <a:latin typeface="Simplified Arabic" panose="02020603050405020304" pitchFamily="18" charset="-78"/>
                <a:cs typeface="Simplified Arabic" panose="02020603050405020304" pitchFamily="18" charset="-78"/>
              </a:rPr>
            </a:br>
            <a:r>
              <a:rPr lang="ar-JO" sz="2400" dirty="0">
                <a:latin typeface="Simplified Arabic" panose="02020603050405020304" pitchFamily="18" charset="-78"/>
                <a:cs typeface="Simplified Arabic" panose="02020603050405020304" pitchFamily="18" charset="-78"/>
              </a:rPr>
              <a:t>7</a:t>
            </a:r>
            <a:r>
              <a:rPr lang="ar-YE" sz="2400" dirty="0">
                <a:latin typeface="Simplified Arabic" panose="02020603050405020304" pitchFamily="18" charset="-78"/>
                <a:cs typeface="Simplified Arabic" panose="02020603050405020304" pitchFamily="18" charset="-78"/>
              </a:rPr>
              <a:t>- رفع مستوى مردود التعليم في جميع مراحله، بتطوير مناهج إعداد المعلمين وبرامج تدريبهم وذلك على اختلاف درجاتهم واختصاصاتهم، وتأهيل المعلمين الحاليين في القطاعين الرسمي والخاص.</a:t>
            </a:r>
            <a:br>
              <a:rPr lang="ar-YE" sz="2400" dirty="0">
                <a:latin typeface="Simplified Arabic" panose="02020603050405020304" pitchFamily="18" charset="-78"/>
                <a:cs typeface="Simplified Arabic" panose="02020603050405020304" pitchFamily="18" charset="-78"/>
              </a:rPr>
            </a:br>
            <a:r>
              <a:rPr lang="ar-JO" sz="2400" dirty="0">
                <a:latin typeface="Simplified Arabic" panose="02020603050405020304" pitchFamily="18" charset="-78"/>
                <a:cs typeface="Simplified Arabic" panose="02020603050405020304" pitchFamily="18" charset="-78"/>
              </a:rPr>
              <a:t>8</a:t>
            </a:r>
            <a:r>
              <a:rPr lang="ar-YE" sz="2400" dirty="0">
                <a:latin typeface="Simplified Arabic" panose="02020603050405020304" pitchFamily="18" charset="-78"/>
                <a:cs typeface="Simplified Arabic" panose="02020603050405020304" pitchFamily="18" charset="-78"/>
              </a:rPr>
              <a:t> - تكييف عدد من الأبنية المدرسية بما يتلاءم مع "المدرسة الشاملة اللبنانية"</a:t>
            </a:r>
            <a:br>
              <a:rPr lang="ar-YE" sz="2400" dirty="0">
                <a:latin typeface="Simplified Arabic" panose="02020603050405020304" pitchFamily="18" charset="-78"/>
                <a:cs typeface="Simplified Arabic" panose="02020603050405020304" pitchFamily="18" charset="-78"/>
              </a:rPr>
            </a:br>
            <a:r>
              <a:rPr lang="ar-JO" sz="2400" dirty="0">
                <a:latin typeface="Simplified Arabic" panose="02020603050405020304" pitchFamily="18" charset="-78"/>
                <a:cs typeface="Simplified Arabic" panose="02020603050405020304" pitchFamily="18" charset="-78"/>
              </a:rPr>
              <a:t>9</a:t>
            </a:r>
            <a:r>
              <a:rPr lang="ar-YE" sz="2400" dirty="0">
                <a:latin typeface="Simplified Arabic" panose="02020603050405020304" pitchFamily="18" charset="-78"/>
                <a:cs typeface="Simplified Arabic" panose="02020603050405020304" pitchFamily="18" charset="-78"/>
              </a:rPr>
              <a:t> - إعداد برامج خاصة للمتفوقين من التلاميذ في جميع مراحل التعليم</a:t>
            </a:r>
            <a:r>
              <a:rPr lang="ar-JO" sz="2400" dirty="0">
                <a:latin typeface="Simplified Arabic" panose="02020603050405020304" pitchFamily="18" charset="-78"/>
                <a:cs typeface="Simplified Arabic" panose="02020603050405020304" pitchFamily="18" charset="-78"/>
              </a:rPr>
              <a:t>.</a:t>
            </a:r>
          </a:p>
          <a:p>
            <a:pPr marL="0" marR="0" algn="just" rtl="1">
              <a:lnSpc>
                <a:spcPct val="150000"/>
              </a:lnSpc>
              <a:spcBef>
                <a:spcPts val="0"/>
              </a:spcBef>
              <a:spcAft>
                <a:spcPts val="0"/>
              </a:spcAft>
            </a:pPr>
            <a:r>
              <a:rPr lang="ar-JO" sz="2400" dirty="0">
                <a:latin typeface="Simplified Arabic" panose="02020603050405020304" pitchFamily="18" charset="-78"/>
                <a:cs typeface="Simplified Arabic" panose="02020603050405020304" pitchFamily="18" charset="-78"/>
              </a:rPr>
              <a:t>10- </a:t>
            </a:r>
            <a:r>
              <a:rPr lang="ar-YE" sz="2400" dirty="0">
                <a:latin typeface="Simplified Arabic" panose="02020603050405020304" pitchFamily="18" charset="-78"/>
                <a:cs typeface="Simplified Arabic" panose="02020603050405020304" pitchFamily="18" charset="-78"/>
              </a:rPr>
              <a:t>إيلاء مرحلة الروضة العناية والاهتمام الكافيين</a:t>
            </a:r>
            <a:endParaRPr lang="ar-JO" sz="2400" dirty="0">
              <a:latin typeface="Simplified Arabic" panose="02020603050405020304" pitchFamily="18" charset="-78"/>
              <a:cs typeface="Simplified Arabic" panose="02020603050405020304" pitchFamily="18" charset="-78"/>
            </a:endParaRPr>
          </a:p>
          <a:p>
            <a:pPr marL="0" marR="0" algn="r" rtl="1">
              <a:lnSpc>
                <a:spcPct val="150000"/>
              </a:lnSpc>
              <a:spcBef>
                <a:spcPts val="0"/>
              </a:spcBef>
              <a:spcAft>
                <a:spcPts val="0"/>
              </a:spcAft>
            </a:pPr>
            <a:r>
              <a:rPr lang="ar-JO" sz="2400" dirty="0">
                <a:latin typeface="Simplified Arabic" panose="02020603050405020304" pitchFamily="18" charset="-78"/>
                <a:cs typeface="Simplified Arabic" panose="02020603050405020304" pitchFamily="18" charset="-78"/>
              </a:rPr>
              <a:t>11- </a:t>
            </a:r>
            <a:r>
              <a:rPr lang="ar-YE" sz="2400" dirty="0">
                <a:latin typeface="Simplified Arabic" panose="02020603050405020304" pitchFamily="18" charset="-78"/>
                <a:cs typeface="Simplified Arabic" panose="02020603050405020304" pitchFamily="18" charset="-78"/>
              </a:rPr>
              <a:t>تأكيد التعاون والتنسيق مع هيئات عمل تطوعية في سبيل تعليم الكبار ومحو الأمية.</a:t>
            </a:r>
            <a:br>
              <a:rPr lang="ar-YE" sz="2400" dirty="0">
                <a:latin typeface="Simplified Arabic" panose="02020603050405020304" pitchFamily="18" charset="-78"/>
                <a:cs typeface="Simplified Arabic" panose="02020603050405020304" pitchFamily="18" charset="-78"/>
              </a:rPr>
            </a:br>
            <a:r>
              <a:rPr lang="ar-JO" sz="2400" dirty="0">
                <a:latin typeface="Simplified Arabic" panose="02020603050405020304" pitchFamily="18" charset="-78"/>
                <a:cs typeface="Simplified Arabic" panose="02020603050405020304" pitchFamily="18" charset="-78"/>
              </a:rPr>
              <a:t>12- </a:t>
            </a:r>
            <a:r>
              <a:rPr lang="ar-YE" sz="2400" dirty="0">
                <a:latin typeface="Simplified Arabic" panose="02020603050405020304" pitchFamily="18" charset="-78"/>
                <a:cs typeface="Simplified Arabic" panose="02020603050405020304" pitchFamily="18" charset="-78"/>
              </a:rPr>
              <a:t>تطوير الخدمات والنشاطات التربوية والشبابية والرياضية والفنية في المدارس وخارجها وتشجيع انفتاح المدرسية على محيطها بالتعاون المثمر بين الإدارة المدرسية والجمعيات الأهلية</a:t>
            </a:r>
            <a:endParaRPr lang="en-US" sz="2400" dirty="0">
              <a:latin typeface="Simplified Arabic" panose="02020603050405020304" pitchFamily="18" charset="-78"/>
              <a:cs typeface="Simplified Arabic" panose="02020603050405020304" pitchFamily="18" charset="-78"/>
            </a:endParaRPr>
          </a:p>
          <a:p>
            <a:pPr algn="r" rtl="1"/>
            <a:endParaRPr lang="en-US" sz="2400" dirty="0">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119686">
        <p14:prism isInverted="1"/>
      </p:transition>
    </mc:Choice>
    <mc:Fallback xmlns="">
      <p:transition spd="slow" advTm="11968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817107" y="1517656"/>
            <a:ext cx="10610174" cy="1070871"/>
          </a:xfrm>
          <a:prstGeom prst="rect">
            <a:avLst/>
          </a:prstGeom>
          <a:noFill/>
        </p:spPr>
        <p:txBody>
          <a:bodyPr wrap="square" rtlCol="0">
            <a:spAutoFit/>
          </a:bodyPr>
          <a:lstStyle/>
          <a:p>
            <a:pPr marL="0" marR="0" algn="ctr" rtl="1">
              <a:lnSpc>
                <a:spcPct val="107000"/>
              </a:lnSpc>
              <a:spcBef>
                <a:spcPts val="2250"/>
              </a:spcBef>
              <a:spcAft>
                <a:spcPts val="600"/>
              </a:spcAft>
            </a:pPr>
            <a:r>
              <a:rPr lang="ar-JO" sz="2800" b="1" kern="0" dirty="0">
                <a:solidFill>
                  <a:srgbClr val="00B0F0"/>
                </a:solidFill>
                <a:effectLst/>
                <a:latin typeface="Calibri" panose="020F0502020204030204" pitchFamily="34" charset="0"/>
                <a:ea typeface="Times New Roman" panose="02020603050405020304" pitchFamily="18" charset="0"/>
                <a:cs typeface="Arial" panose="020B0604020202020204" pitchFamily="34" charset="0"/>
              </a:rPr>
              <a:t>سياسات التعليم في دولة جمهورية مصر</a:t>
            </a:r>
            <a:r>
              <a:rPr lang="ar-JO" sz="2800" b="1" kern="0" dirty="0">
                <a:solidFill>
                  <a:srgbClr val="00B0F0"/>
                </a:solidFill>
                <a:latin typeface="Calibri" panose="020F0502020204030204" pitchFamily="34" charset="0"/>
                <a:ea typeface="Times New Roman" panose="02020603050405020304" pitchFamily="18" charset="0"/>
                <a:cs typeface="Arial" panose="020B0604020202020204" pitchFamily="34" charset="0"/>
              </a:rPr>
              <a:t> العربية</a:t>
            </a:r>
            <a:endParaRPr lang="en-US" sz="28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endParaRPr lang="en-US" sz="2800" kern="0" dirty="0">
              <a:solidFill>
                <a:srgbClr val="2C2F34"/>
              </a:solidFill>
              <a:cs typeface="Calibri" panose="020F0502020204030204" pitchFamily="34" charset="0"/>
            </a:endParaRPr>
          </a:p>
        </p:txBody>
      </p:sp>
      <p:sp>
        <p:nvSpPr>
          <p:cNvPr id="10" name="Rectangle 3">
            <a:extLst>
              <a:ext uri="{FF2B5EF4-FFF2-40B4-BE49-F238E27FC236}">
                <a16:creationId xmlns:a16="http://schemas.microsoft.com/office/drawing/2014/main" id="{27ED1C6B-DC61-05EA-B2C1-E3752470478C}"/>
              </a:ext>
            </a:extLst>
          </p:cNvPr>
          <p:cNvSpPr>
            <a:spLocks noChangeArrowheads="1"/>
          </p:cNvSpPr>
          <p:nvPr/>
        </p:nvSpPr>
        <p:spPr bwMode="auto">
          <a:xfrm>
            <a:off x="1030838" y="2051656"/>
            <a:ext cx="10483384" cy="33239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r>
              <a:rPr lang="ar-EG" altLang="en-US" sz="2400" u="sng" kern="0" dirty="0">
                <a:solidFill>
                  <a:srgbClr val="2C2F34"/>
                </a:solidFill>
                <a:latin typeface="+mn-lt"/>
                <a:cs typeface="Calibri" panose="020F0502020204030204" pitchFamily="34" charset="0"/>
              </a:rPr>
              <a:t>خلفية تاريخية عن نظام التعليم في مصر</a:t>
            </a:r>
            <a:endParaRPr lang="en-US" altLang="en-US" sz="2400" u="sng" kern="0" dirty="0">
              <a:solidFill>
                <a:srgbClr val="2C2F34"/>
              </a:solidFill>
              <a:latin typeface="+mn-lt"/>
              <a:cs typeface="Calibri" panose="020F050202020403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EG" altLang="en-US" sz="2400" b="0" i="0" u="none" strike="noStrike" cap="none" normalizeH="0" baseline="0" dirty="0">
                <a:ln>
                  <a:noFill/>
                </a:ln>
                <a:solidFill>
                  <a:srgbClr val="222222"/>
                </a:solidFill>
                <a:effectLst/>
                <a:latin typeface="Tajawal"/>
                <a:cs typeface="Arial" panose="020B0604020202020204" pitchFamily="34" charset="0"/>
              </a:rPr>
              <a:t>لم يكن في مصر حتى أوائل القرن التاسع عشر سوى نظام تعليمي واحد متمثلا في الكتاتيب إلى جانب المساجد والمعاهد التي كانت تقدم التربية الدينية وقد قام هذا النظام بدور تاريخي هام في الحفاظ على الثقافة العربية الإسلامية ونشرها</a:t>
            </a:r>
            <a:r>
              <a:rPr kumimoji="0" lang="ar-JO" altLang="en-US" sz="2400" b="0" i="0" u="none" strike="noStrike" cap="none" normalizeH="0" baseline="0" dirty="0">
                <a:ln>
                  <a:noFill/>
                </a:ln>
                <a:solidFill>
                  <a:srgbClr val="222222"/>
                </a:solidFill>
                <a:effectLst/>
                <a:latin typeface="Tajawal"/>
                <a:cs typeface="Arial" panose="020B0604020202020204" pitchFamily="34" charset="0"/>
              </a:rPr>
              <a:t>.</a:t>
            </a:r>
            <a:r>
              <a:rPr kumimoji="0" lang="en-US" altLang="en-US" sz="2400" b="0" i="0" u="none" strike="noStrike" cap="none" normalizeH="0" baseline="0" dirty="0">
                <a:ln>
                  <a:noFill/>
                </a:ln>
                <a:solidFill>
                  <a:srgbClr val="222222"/>
                </a:solidFill>
                <a:effectLst/>
                <a:latin typeface="Tajawal"/>
                <a:cs typeface="Arial" panose="020B0604020202020204" pitchFamily="34" charset="0"/>
              </a:rPr>
              <a:t>.</a:t>
            </a:r>
            <a:endParaRPr kumimoji="0" lang="en-US" altLang="en-US" sz="2000" b="0" i="0" u="none" strike="noStrike" cap="none" normalizeH="0" baseline="0" dirty="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EG" altLang="en-US" sz="2400" b="0" i="0" u="none" strike="noStrike" cap="none" normalizeH="0" baseline="0" dirty="0">
                <a:ln>
                  <a:noFill/>
                </a:ln>
                <a:solidFill>
                  <a:srgbClr val="222222"/>
                </a:solidFill>
                <a:effectLst/>
                <a:latin typeface="Tajawal"/>
                <a:cs typeface="Arial" panose="020B0604020202020204" pitchFamily="34" charset="0"/>
              </a:rPr>
              <a:t>بدأت مسيرة التعليم في مصر في العقد الأول </a:t>
            </a:r>
            <a:r>
              <a:rPr kumimoji="0" lang="ar-JO" altLang="en-US" sz="2400" b="0" i="0" u="none" strike="noStrike" cap="none" normalizeH="0" baseline="0" dirty="0">
                <a:ln>
                  <a:noFill/>
                </a:ln>
                <a:solidFill>
                  <a:srgbClr val="222222"/>
                </a:solidFill>
                <a:effectLst/>
                <a:latin typeface="Tajawal"/>
                <a:cs typeface="Arial" panose="020B0604020202020204" pitchFamily="34" charset="0"/>
              </a:rPr>
              <a:t>من</a:t>
            </a:r>
            <a:r>
              <a:rPr kumimoji="0" lang="ar-EG" altLang="en-US" sz="2400" b="0" i="0" u="none" strike="noStrike" cap="none" normalizeH="0" baseline="0" dirty="0">
                <a:ln>
                  <a:noFill/>
                </a:ln>
                <a:solidFill>
                  <a:srgbClr val="222222"/>
                </a:solidFill>
                <a:effectLst/>
                <a:latin typeface="Tajawal"/>
                <a:cs typeface="Arial" panose="020B0604020202020204" pitchFamily="34" charset="0"/>
              </a:rPr>
              <a:t> القرن التاسع عشر حيث تم الربط بين السياسات التعليمية والتنمية ولأول مرة في التاريخ سنة 1805 أدخل النظام التعليمي وبدأ بإنشاء السلم التعليمي بشكل الهرم المقلوب بدء من المدارس العليا ثم باقي المراحل تتابعا وذلك لاحتياجات المجتمع في تلك الفترة</a:t>
            </a:r>
            <a:r>
              <a:rPr kumimoji="0" lang="ar-JO" altLang="en-US" sz="2400" b="0" i="0" u="none" strike="noStrike" cap="none" normalizeH="0" baseline="0" dirty="0">
                <a:ln>
                  <a:noFill/>
                </a:ln>
                <a:solidFill>
                  <a:srgbClr val="222222"/>
                </a:solidFill>
                <a:effectLst/>
                <a:latin typeface="Tajawal"/>
                <a:cs typeface="Arial" panose="020B0604020202020204" pitchFamily="34" charset="0"/>
              </a:rPr>
              <a:t>. وعندما جاء دستور (1923) جعل التعليم إلزاميًا وأنشئت الجامعة المصرية (1925) </a:t>
            </a:r>
          </a:p>
          <a:p>
            <a:pPr marL="0" marR="0" lvl="0" indent="0" algn="r" defTabSz="914400" rtl="0" eaLnBrk="0" fontAlgn="base" latinLnBrk="0" hangingPunct="0">
              <a:lnSpc>
                <a:spcPct val="100000"/>
              </a:lnSpc>
              <a:spcBef>
                <a:spcPct val="0"/>
              </a:spcBef>
              <a:spcAft>
                <a:spcPct val="0"/>
              </a:spcAft>
              <a:buClrTx/>
              <a:buSzTx/>
              <a:buFontTx/>
              <a:buNone/>
              <a:tabLst/>
            </a:pPr>
            <a:r>
              <a:rPr kumimoji="0" lang="ar-JO" altLang="en-US" sz="2400" b="0" i="0" u="none" strike="noStrike" cap="none" normalizeH="0" baseline="0" dirty="0">
                <a:ln>
                  <a:noFill/>
                </a:ln>
                <a:solidFill>
                  <a:srgbClr val="222222"/>
                </a:solidFill>
                <a:effectLst/>
                <a:latin typeface="Tajawal"/>
                <a:cs typeface="Arial" panose="020B0604020202020204" pitchFamily="34" charset="0"/>
              </a:rPr>
              <a:t>  </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sp>
        <p:nvSpPr>
          <p:cNvPr id="13" name="Rectangle 6">
            <a:extLst>
              <a:ext uri="{FF2B5EF4-FFF2-40B4-BE49-F238E27FC236}">
                <a16:creationId xmlns:a16="http://schemas.microsoft.com/office/drawing/2014/main" id="{E846D9B0-0425-79AE-B1E0-7D6A7F5ED3EC}"/>
              </a:ext>
            </a:extLst>
          </p:cNvPr>
          <p:cNvSpPr>
            <a:spLocks noChangeArrowheads="1"/>
          </p:cNvSpPr>
          <p:nvPr/>
        </p:nvSpPr>
        <p:spPr bwMode="auto">
          <a:xfrm>
            <a:off x="0" y="0"/>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en-US" sz="1200" b="0" i="0" u="none" strike="noStrike" cap="none" normalizeH="0" baseline="0">
                <a:ln>
                  <a:noFill/>
                </a:ln>
                <a:solidFill>
                  <a:srgbClr val="222222"/>
                </a:solidFill>
                <a:effectLst/>
                <a:latin typeface="Tajawal"/>
                <a:cs typeface="Arial" panose="020B0604020202020204" pitchFamily="34" charset="0"/>
              </a:rPr>
              <a:t>جاء دستور 1923 والذي نص على أن التعليم إلزامي للمصريين ثم ظهور الجامعة الحكومية "الجامعة المصرية" التي كانت فكرة عام 1908 في عهد الاحتلال – وهذا يذكر للمصريين أنة لأول مرة تظهر فكرة جامعة مع عدم استقرار سياسي وتحت استعمار – فعادة الجامعات تنشا مع وجود استقرار سياسي واقتصادي واجتماعي</a:t>
            </a:r>
            <a:r>
              <a:rPr kumimoji="0" lang="en-US" altLang="en-US" sz="1200" b="0" i="0" u="none" strike="noStrike" cap="none" normalizeH="0" baseline="0">
                <a:ln>
                  <a:noFill/>
                </a:ln>
                <a:solidFill>
                  <a:srgbClr val="222222"/>
                </a:solidFill>
                <a:effectLst/>
                <a:latin typeface="Tajawal"/>
                <a:cs typeface="Arial" panose="020B0604020202020204" pitchFamily="34" charset="0"/>
              </a:rPr>
              <a:t>.</a:t>
            </a:r>
            <a:endParaRPr kumimoji="0" lang="en-US"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id="{FC9B89E7-7881-6FA3-C101-413C56DA0A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8361" y="1242135"/>
            <a:ext cx="1968048" cy="109371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08067">
        <p14:prism isInverted="1"/>
      </p:transition>
    </mc:Choice>
    <mc:Fallback xmlns="">
      <p:transition spd="slow" advTm="1080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11175" y="1000610"/>
            <a:ext cx="11405051"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Rectangle 2">
            <a:extLst>
              <a:ext uri="{FF2B5EF4-FFF2-40B4-BE49-F238E27FC236}">
                <a16:creationId xmlns:a16="http://schemas.microsoft.com/office/drawing/2014/main" id="{3F387BDB-4EB0-8CD0-EB68-231EB557B4B5}"/>
              </a:ext>
            </a:extLst>
          </p:cNvPr>
          <p:cNvSpPr>
            <a:spLocks noChangeArrowheads="1"/>
          </p:cNvSpPr>
          <p:nvPr/>
        </p:nvSpPr>
        <p:spPr bwMode="auto">
          <a:xfrm>
            <a:off x="521356" y="1136731"/>
            <a:ext cx="10736826" cy="474168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JO" altLang="en-US" sz="2400" b="1" i="0" u="none" strike="noStrike" cap="none" normalizeH="0" baseline="0" dirty="0">
                <a:ln>
                  <a:noFill/>
                </a:ln>
                <a:effectLst/>
                <a:latin typeface="Tajawal"/>
                <a:cs typeface="Arial" panose="020B0604020202020204" pitchFamily="34" charset="0"/>
              </a:rPr>
              <a:t>   </a:t>
            </a:r>
            <a:r>
              <a:rPr lang="ar-EG" altLang="en-US" sz="2400" u="sng" kern="0" dirty="0">
                <a:solidFill>
                  <a:srgbClr val="2C2F34"/>
                </a:solidFill>
                <a:latin typeface="+mn-lt"/>
                <a:cs typeface="Calibri" panose="020F0502020204030204" pitchFamily="34" charset="0"/>
              </a:rPr>
              <a:t>مرحلة ما قبل المدرسة في نظام التعليم المصري</a:t>
            </a:r>
            <a:r>
              <a:rPr lang="en-US" altLang="en-US" sz="2400" u="sng" kern="0" dirty="0">
                <a:solidFill>
                  <a:srgbClr val="2C2F34"/>
                </a:solidFill>
                <a:latin typeface="+mn-lt"/>
                <a:cs typeface="Calibri" panose="020F0502020204030204" pitchFamily="34" charset="0"/>
              </a:rPr>
              <a:t>:</a:t>
            </a:r>
          </a:p>
          <a:p>
            <a:pPr marL="0" marR="0" lvl="0" indent="0" algn="r" defTabSz="914400" rtl="1" eaLnBrk="0" fontAlgn="base" latinLnBrk="0" hangingPunct="0">
              <a:lnSpc>
                <a:spcPct val="150000"/>
              </a:lnSpc>
              <a:spcBef>
                <a:spcPct val="0"/>
              </a:spcBef>
              <a:spcAft>
                <a:spcPct val="0"/>
              </a:spcAft>
              <a:buClrTx/>
              <a:buSzTx/>
              <a:buFontTx/>
              <a:buNone/>
              <a:tabLst/>
            </a:pPr>
            <a:r>
              <a:rPr kumimoji="0" lang="ar-JO" altLang="en-US" sz="2400" b="0" i="0" u="none" strike="noStrike" cap="none" normalizeH="0" baseline="0" dirty="0">
                <a:ln>
                  <a:noFill/>
                </a:ln>
                <a:solidFill>
                  <a:srgbClr val="222222"/>
                </a:solidFill>
                <a:effectLst/>
                <a:latin typeface="Tajawal"/>
                <a:cs typeface="Arial" panose="020B0604020202020204" pitchFamily="34" charset="0"/>
              </a:rPr>
              <a:t>  - </a:t>
            </a:r>
            <a:r>
              <a:rPr kumimoji="0" lang="ar-EG" altLang="en-US" sz="2400" b="0" i="0" u="none" strike="noStrike" cap="none" normalizeH="0" baseline="0" dirty="0">
                <a:ln>
                  <a:noFill/>
                </a:ln>
                <a:solidFill>
                  <a:srgbClr val="222222"/>
                </a:solidFill>
                <a:effectLst/>
                <a:latin typeface="Tajawal"/>
                <a:cs typeface="Arial" panose="020B0604020202020204" pitchFamily="34" charset="0"/>
              </a:rPr>
              <a:t>تقوم فلسفة تعليم ما قبل المدرسة على النمو المتكامل للطفل في مرحلة الطفولة ال</a:t>
            </a:r>
            <a:r>
              <a:rPr kumimoji="0" lang="ar-JO" altLang="en-US" sz="2400" b="0" i="0" u="none" strike="noStrike" cap="none" normalizeH="0" baseline="0" dirty="0">
                <a:ln>
                  <a:noFill/>
                </a:ln>
                <a:solidFill>
                  <a:srgbClr val="222222"/>
                </a:solidFill>
                <a:effectLst/>
                <a:latin typeface="Tajawal"/>
                <a:cs typeface="Arial" panose="020B0604020202020204" pitchFamily="34" charset="0"/>
              </a:rPr>
              <a:t>م</a:t>
            </a:r>
            <a:r>
              <a:rPr kumimoji="0" lang="ar-EG" altLang="en-US" sz="2400" b="0" i="0" u="none" strike="noStrike" cap="none" normalizeH="0" baseline="0" dirty="0">
                <a:ln>
                  <a:noFill/>
                </a:ln>
                <a:solidFill>
                  <a:srgbClr val="222222"/>
                </a:solidFill>
                <a:effectLst/>
                <a:latin typeface="Tajawal"/>
                <a:cs typeface="Arial" panose="020B0604020202020204" pitchFamily="34" charset="0"/>
              </a:rPr>
              <a:t>بكرة مع مراعاة الفروق </a:t>
            </a:r>
            <a:r>
              <a:rPr kumimoji="0" lang="ar-JO" altLang="en-US" sz="2400" b="0" i="0" u="none" strike="noStrike" cap="none" normalizeH="0" baseline="0" dirty="0">
                <a:ln>
                  <a:noFill/>
                </a:ln>
                <a:solidFill>
                  <a:srgbClr val="222222"/>
                </a:solidFill>
                <a:effectLst/>
                <a:latin typeface="Tajawal"/>
                <a:cs typeface="Arial" panose="020B0604020202020204" pitchFamily="34" charset="0"/>
              </a:rPr>
              <a:t>       </a:t>
            </a:r>
            <a:r>
              <a:rPr kumimoji="0" lang="ar-EG" altLang="en-US" sz="2400" b="0" i="0" u="none" strike="noStrike" cap="none" normalizeH="0" baseline="0" dirty="0">
                <a:ln>
                  <a:noFill/>
                </a:ln>
                <a:solidFill>
                  <a:srgbClr val="222222"/>
                </a:solidFill>
                <a:effectLst/>
                <a:latin typeface="Tajawal"/>
                <a:cs typeface="Arial" panose="020B0604020202020204" pitchFamily="34" charset="0"/>
              </a:rPr>
              <a:t>الفردية في القدرات والاستعدادات والميول</a:t>
            </a:r>
            <a:r>
              <a:rPr kumimoji="0" lang="en-US" altLang="en-US" sz="2400" b="0" i="0" u="none" strike="noStrike" cap="none" normalizeH="0" baseline="0" dirty="0">
                <a:ln>
                  <a:noFill/>
                </a:ln>
                <a:solidFill>
                  <a:srgbClr val="222222"/>
                </a:solidFill>
                <a:effectLst/>
                <a:latin typeface="Tajawal"/>
                <a:cs typeface="Arial" panose="020B0604020202020204" pitchFamily="34" charset="0"/>
              </a:rPr>
              <a:t>.</a:t>
            </a:r>
            <a:endParaRPr kumimoji="0" lang="en-US" altLang="en-US" sz="2000" b="0" i="0" u="none" strike="noStrike" cap="none" normalizeH="0" baseline="0" dirty="0">
              <a:ln>
                <a:noFill/>
              </a:ln>
              <a:solidFill>
                <a:schemeClr val="tx1"/>
              </a:solidFill>
              <a:effectLst/>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JO" altLang="en-US" sz="2400" b="0" i="0" u="none" strike="noStrike" cap="none" normalizeH="0" baseline="0" dirty="0">
                <a:ln>
                  <a:noFill/>
                </a:ln>
                <a:solidFill>
                  <a:srgbClr val="222222"/>
                </a:solidFill>
                <a:effectLst/>
                <a:latin typeface="Tajawal"/>
                <a:cs typeface="Arial" panose="020B0604020202020204" pitchFamily="34" charset="0"/>
              </a:rPr>
              <a:t>- </a:t>
            </a:r>
            <a:r>
              <a:rPr kumimoji="0" lang="ar-EG" altLang="en-US" sz="2400" b="0" i="0" u="none" strike="noStrike" cap="none" normalizeH="0" baseline="0" dirty="0">
                <a:ln>
                  <a:noFill/>
                </a:ln>
                <a:solidFill>
                  <a:srgbClr val="222222"/>
                </a:solidFill>
                <a:effectLst/>
                <a:latin typeface="Tajawal"/>
                <a:cs typeface="Arial" panose="020B0604020202020204" pitchFamily="34" charset="0"/>
              </a:rPr>
              <a:t>تقع مؤسسات التعليم ما قبل المدرسة خارج السلم التعليمي ولهذا لا تتحمل الدولة مس</a:t>
            </a:r>
            <a:r>
              <a:rPr kumimoji="0" lang="ar-JO" altLang="en-US" sz="2400" b="0" i="0" u="none" strike="noStrike" cap="none" normalizeH="0" baseline="0" dirty="0">
                <a:ln>
                  <a:noFill/>
                </a:ln>
                <a:solidFill>
                  <a:srgbClr val="222222"/>
                </a:solidFill>
                <a:effectLst/>
                <a:latin typeface="Tajawal"/>
                <a:cs typeface="Arial" panose="020B0604020202020204" pitchFamily="34" charset="0"/>
              </a:rPr>
              <a:t>ؤ</a:t>
            </a:r>
            <a:r>
              <a:rPr kumimoji="0" lang="ar-EG" altLang="en-US" sz="2400" b="0" i="0" u="none" strike="noStrike" cap="none" normalizeH="0" baseline="0" dirty="0">
                <a:ln>
                  <a:noFill/>
                </a:ln>
                <a:solidFill>
                  <a:srgbClr val="222222"/>
                </a:solidFill>
                <a:effectLst/>
                <a:latin typeface="Tajawal"/>
                <a:cs typeface="Arial" panose="020B0604020202020204" pitchFamily="34" charset="0"/>
              </a:rPr>
              <a:t>ولية الإنفاق عليها إنما </a:t>
            </a:r>
            <a:r>
              <a:rPr kumimoji="0" lang="ar-JO" altLang="en-US" sz="2400" b="0" i="0" u="none" strike="noStrike" cap="none" normalizeH="0" baseline="0" dirty="0">
                <a:ln>
                  <a:noFill/>
                </a:ln>
                <a:solidFill>
                  <a:srgbClr val="222222"/>
                </a:solidFill>
                <a:effectLst/>
                <a:latin typeface="Tajawal"/>
                <a:cs typeface="Arial" panose="020B0604020202020204" pitchFamily="34" charset="0"/>
              </a:rPr>
              <a:t> </a:t>
            </a:r>
            <a:r>
              <a:rPr kumimoji="0" lang="ar-EG" altLang="en-US" sz="2400" b="0" i="0" u="none" strike="noStrike" cap="none" normalizeH="0" baseline="0" dirty="0">
                <a:ln>
                  <a:noFill/>
                </a:ln>
                <a:solidFill>
                  <a:srgbClr val="222222"/>
                </a:solidFill>
                <a:effectLst/>
                <a:latin typeface="Tajawal"/>
                <a:cs typeface="Arial" panose="020B0604020202020204" pitchFamily="34" charset="0"/>
              </a:rPr>
              <a:t>تعتبر ضمن الخدمات الاجتماعية، وتنقسم إلى</a:t>
            </a:r>
            <a:r>
              <a:rPr kumimoji="0" lang="en-US" altLang="en-US" sz="2400" b="0" i="0" u="none" strike="noStrike" cap="none" normalizeH="0" baseline="0" dirty="0">
                <a:ln>
                  <a:noFill/>
                </a:ln>
                <a:solidFill>
                  <a:srgbClr val="222222"/>
                </a:solidFill>
                <a:effectLst/>
                <a:latin typeface="Tajawal"/>
                <a:cs typeface="Arial" panose="020B0604020202020204" pitchFamily="34" charset="0"/>
              </a:rPr>
              <a:t>:</a:t>
            </a:r>
            <a:endParaRPr kumimoji="0" lang="en-US" altLang="en-US" sz="2000" b="0" i="0" u="none" strike="noStrike" cap="none" normalizeH="0" baseline="0" dirty="0">
              <a:ln>
                <a:noFill/>
              </a:ln>
              <a:solidFill>
                <a:schemeClr val="tx1"/>
              </a:solidFill>
              <a:effectLst/>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EG" altLang="en-US" sz="2400" b="0" i="0" u="none" strike="noStrike" cap="none" normalizeH="0" baseline="0" dirty="0">
                <a:ln>
                  <a:noFill/>
                </a:ln>
                <a:solidFill>
                  <a:srgbClr val="222222"/>
                </a:solidFill>
                <a:effectLst/>
                <a:latin typeface="Tajawal"/>
                <a:cs typeface="Arial" panose="020B0604020202020204" pitchFamily="34" charset="0"/>
              </a:rPr>
              <a:t>* دور </a:t>
            </a:r>
            <a:r>
              <a:rPr kumimoji="0" lang="ar-JO" altLang="en-US" sz="2400" b="0" i="0" u="none" strike="noStrike" cap="none" normalizeH="0" baseline="0" dirty="0">
                <a:ln>
                  <a:noFill/>
                </a:ln>
                <a:solidFill>
                  <a:srgbClr val="222222"/>
                </a:solidFill>
                <a:effectLst/>
                <a:latin typeface="Tajawal"/>
                <a:cs typeface="Arial" panose="020B0604020202020204" pitchFamily="34" charset="0"/>
              </a:rPr>
              <a:t>ال</a:t>
            </a:r>
            <a:r>
              <a:rPr kumimoji="0" lang="ar-EG" altLang="en-US" sz="2400" b="0" i="0" u="none" strike="noStrike" cap="none" normalizeH="0" baseline="0" dirty="0">
                <a:ln>
                  <a:noFill/>
                </a:ln>
                <a:solidFill>
                  <a:srgbClr val="222222"/>
                </a:solidFill>
                <a:effectLst/>
                <a:latin typeface="Tajawal"/>
                <a:cs typeface="Arial" panose="020B0604020202020204" pitchFamily="34" charset="0"/>
              </a:rPr>
              <a:t>حضانة وهى مكان يخصص لرعاية الأطفال الذين لم يبلغوا سن السادسة نظير اشتراك شهري</a:t>
            </a:r>
            <a:r>
              <a:rPr kumimoji="0" lang="en-US" altLang="en-US" sz="2400" b="0" i="0" u="none" strike="noStrike" cap="none" normalizeH="0" baseline="0" dirty="0">
                <a:ln>
                  <a:noFill/>
                </a:ln>
                <a:solidFill>
                  <a:srgbClr val="222222"/>
                </a:solidFill>
                <a:effectLst/>
                <a:latin typeface="Tajawal"/>
                <a:cs typeface="Arial" panose="020B0604020202020204" pitchFamily="34" charset="0"/>
              </a:rPr>
              <a:t>.</a:t>
            </a:r>
            <a:endParaRPr kumimoji="0" lang="en-US" altLang="en-US" sz="2000" b="0" i="0" u="none" strike="noStrike" cap="none" normalizeH="0" baseline="0" dirty="0">
              <a:ln>
                <a:noFill/>
              </a:ln>
              <a:solidFill>
                <a:schemeClr val="tx1"/>
              </a:solidFill>
              <a:effectLst/>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EG" altLang="en-US" sz="2400" b="0" i="0" u="none" strike="noStrike" cap="none" normalizeH="0" baseline="0" dirty="0">
                <a:ln>
                  <a:noFill/>
                </a:ln>
                <a:solidFill>
                  <a:srgbClr val="222222"/>
                </a:solidFill>
                <a:effectLst/>
                <a:latin typeface="Tajawal"/>
                <a:cs typeface="Arial" panose="020B0604020202020204" pitchFamily="34" charset="0"/>
              </a:rPr>
              <a:t>* رياض </a:t>
            </a:r>
            <a:r>
              <a:rPr kumimoji="0" lang="ar-JO" altLang="en-US" sz="2400" b="0" i="0" u="none" strike="noStrike" cap="none" normalizeH="0" baseline="0" dirty="0">
                <a:ln>
                  <a:noFill/>
                </a:ln>
                <a:solidFill>
                  <a:srgbClr val="222222"/>
                </a:solidFill>
                <a:effectLst/>
                <a:latin typeface="Tajawal"/>
                <a:cs typeface="Arial" panose="020B0604020202020204" pitchFamily="34" charset="0"/>
              </a:rPr>
              <a:t>ال</a:t>
            </a:r>
            <a:r>
              <a:rPr kumimoji="0" lang="ar-EG" altLang="en-US" sz="2400" b="0" i="0" u="none" strike="noStrike" cap="none" normalizeH="0" baseline="0" dirty="0">
                <a:ln>
                  <a:noFill/>
                </a:ln>
                <a:solidFill>
                  <a:srgbClr val="222222"/>
                </a:solidFill>
                <a:effectLst/>
                <a:latin typeface="Tajawal"/>
                <a:cs typeface="Arial" panose="020B0604020202020204" pitchFamily="34" charset="0"/>
              </a:rPr>
              <a:t>أطفال: نظام تربوي يلتحق بمدرسة رسمية أو خاصة وتقبل الأطفال من سن أربع حتى سن السادسة بمصروفات تختلف من مدرسة إلى أخرى</a:t>
            </a:r>
            <a:r>
              <a:rPr kumimoji="0" lang="en-US" altLang="en-US" sz="2400" b="0" i="0" u="none" strike="noStrike" cap="none" normalizeH="0" baseline="0" dirty="0">
                <a:ln>
                  <a:noFill/>
                </a:ln>
                <a:solidFill>
                  <a:srgbClr val="222222"/>
                </a:solidFill>
                <a:effectLst/>
                <a:latin typeface="Tajawal"/>
              </a:rPr>
              <a:t>  </a:t>
            </a:r>
            <a:r>
              <a:rPr kumimoji="0" lang="ar-EG" altLang="en-US" sz="2400" b="0" i="0" u="none" strike="noStrike" cap="none" normalizeH="0" baseline="0" dirty="0">
                <a:ln>
                  <a:noFill/>
                </a:ln>
                <a:solidFill>
                  <a:srgbClr val="222222"/>
                </a:solidFill>
                <a:effectLst/>
                <a:latin typeface="Tajawal"/>
                <a:cs typeface="Arial" panose="020B0604020202020204" pitchFamily="34" charset="0"/>
              </a:rPr>
              <a:t>وتشرف وزارة التربية والتعليم على هذه المرحلة من خلال الإدارة العامة لرياض الأطفال من خلال وضع خطط دراسية ومناهج وتجهيزات ومتابعة العمل</a:t>
            </a:r>
            <a:r>
              <a:rPr kumimoji="0" lang="en-US" altLang="en-US" sz="2400" b="0" i="0" u="none" strike="noStrike" cap="none" normalizeH="0" baseline="0" dirty="0">
                <a:ln>
                  <a:noFill/>
                </a:ln>
                <a:solidFill>
                  <a:srgbClr val="222222"/>
                </a:solidFill>
                <a:effectLst/>
                <a:latin typeface="Tajawal"/>
                <a:cs typeface="Arial" panose="020B0604020202020204" pitchFamily="34" charset="0"/>
              </a:rPr>
              <a:t>.</a:t>
            </a:r>
            <a:endParaRPr kumimoji="0" lang="en-US" altLang="en-US" sz="20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40811">
        <p14:prism isInverted="1"/>
      </p:transition>
    </mc:Choice>
    <mc:Fallback xmlns="">
      <p:transition spd="slow" advTm="1408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11175" y="1000610"/>
            <a:ext cx="11405051"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Rectangle 1">
            <a:extLst>
              <a:ext uri="{FF2B5EF4-FFF2-40B4-BE49-F238E27FC236}">
                <a16:creationId xmlns:a16="http://schemas.microsoft.com/office/drawing/2014/main" id="{CBB4FDD1-EA3E-5AC8-7796-830150D14889}"/>
              </a:ext>
            </a:extLst>
          </p:cNvPr>
          <p:cNvSpPr>
            <a:spLocks noChangeArrowheads="1"/>
          </p:cNvSpPr>
          <p:nvPr/>
        </p:nvSpPr>
        <p:spPr bwMode="auto">
          <a:xfrm>
            <a:off x="743611" y="1088374"/>
            <a:ext cx="10652392" cy="456781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8700" rIns="0" bIns="15870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lang="ar-JO" altLang="en-US" sz="2400" u="sng" kern="0" dirty="0">
                <a:solidFill>
                  <a:srgbClr val="2C2F34"/>
                </a:solidFill>
                <a:latin typeface="+mn-lt"/>
                <a:cs typeface="Calibri" panose="020F0502020204030204" pitchFamily="34" charset="0"/>
              </a:rPr>
              <a:t>   ن</a:t>
            </a:r>
            <a:r>
              <a:rPr lang="ar-EG" altLang="en-US" sz="2400" u="sng" kern="0" dirty="0">
                <a:solidFill>
                  <a:srgbClr val="2C2F34"/>
                </a:solidFill>
                <a:latin typeface="+mn-lt"/>
                <a:cs typeface="Calibri" panose="020F0502020204030204" pitchFamily="34" charset="0"/>
              </a:rPr>
              <a:t>ظام التعليم الأساسي في مصر</a:t>
            </a:r>
            <a:r>
              <a:rPr lang="ar-JO" altLang="en-US" sz="2400" u="sng" kern="0" dirty="0">
                <a:solidFill>
                  <a:srgbClr val="2C2F34"/>
                </a:solidFill>
                <a:latin typeface="+mn-lt"/>
                <a:cs typeface="Calibri" panose="020F0502020204030204" pitchFamily="34" charset="0"/>
              </a:rPr>
              <a:t> </a:t>
            </a:r>
            <a:endParaRPr lang="en-US" altLang="en-US" sz="2400" u="sng" kern="0" dirty="0">
              <a:solidFill>
                <a:srgbClr val="2C2F34"/>
              </a:solidFill>
              <a:latin typeface="+mn-lt"/>
              <a:cs typeface="Calibri" panose="020F050202020403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JO" altLang="en-US" sz="2400" b="0" i="0" u="none" strike="noStrike" cap="none" normalizeH="0" baseline="0" dirty="0">
                <a:ln>
                  <a:noFill/>
                </a:ln>
                <a:solidFill>
                  <a:srgbClr val="222222"/>
                </a:solidFill>
                <a:effectLst/>
                <a:latin typeface="Tajawal"/>
                <a:cs typeface="Arial" panose="020B0604020202020204" pitchFamily="34" charset="0"/>
              </a:rPr>
              <a:t>   </a:t>
            </a:r>
            <a:r>
              <a:rPr kumimoji="0" lang="ar-EG" altLang="en-US" sz="2800" b="0" i="0" u="none" strike="noStrike" cap="none" normalizeH="0" baseline="0" dirty="0">
                <a:ln>
                  <a:noFill/>
                </a:ln>
                <a:solidFill>
                  <a:srgbClr val="222222"/>
                </a:solidFill>
                <a:effectLst/>
                <a:latin typeface="+mn-lt"/>
                <a:cs typeface="Arial" panose="020B0604020202020204" pitchFamily="34" charset="0"/>
              </a:rPr>
              <a:t>يعرف التعليم الأساسي في مصر على أنة مرحلة تعليمية تمثل التعليم الإلزامي والمجاني في المدارس الحكومية والذي يقدم لجميع المواطنين بنين وبنات في الريف والحظر، ويمثل الحد الضروري من التعليم الذي يتميز بقدر من المرونة ويعمل على تحقيق النمو المتكامل للتلميذ في جميع جوانب الشخصية ولذلك من خلال </a:t>
            </a:r>
            <a:r>
              <a:rPr kumimoji="0" lang="ar-JO" altLang="en-US" sz="2800" b="0" i="0" u="none" strike="noStrike" cap="none" normalizeH="0" baseline="0" dirty="0">
                <a:ln>
                  <a:noFill/>
                </a:ln>
                <a:solidFill>
                  <a:srgbClr val="222222"/>
                </a:solidFill>
                <a:effectLst/>
                <a:latin typeface="+mn-lt"/>
                <a:cs typeface="Arial" panose="020B0604020202020204" pitchFamily="34" charset="0"/>
              </a:rPr>
              <a:t>ت</a:t>
            </a:r>
            <a:r>
              <a:rPr kumimoji="0" lang="ar-EG" altLang="en-US" sz="2800" b="0" i="0" u="none" strike="noStrike" cap="none" normalizeH="0" baseline="0" dirty="0">
                <a:ln>
                  <a:noFill/>
                </a:ln>
                <a:solidFill>
                  <a:srgbClr val="222222"/>
                </a:solidFill>
                <a:effectLst/>
                <a:latin typeface="+mn-lt"/>
                <a:cs typeface="Arial" panose="020B0604020202020204" pitchFamily="34" charset="0"/>
              </a:rPr>
              <a:t>تزويده بأساسيات المعارف والمهارات والخبرات النظرية والتطبيقية والاتجاهات والسلوكيات</a:t>
            </a:r>
            <a:endParaRPr kumimoji="0" lang="en-US" altLang="en-US" sz="2400" b="0" i="0" u="none" strike="noStrike" cap="none" normalizeH="0" baseline="0" dirty="0">
              <a:ln>
                <a:noFill/>
              </a:ln>
              <a:solidFill>
                <a:schemeClr val="tx1"/>
              </a:solidFill>
              <a:effectLst/>
              <a:latin typeface="+mn-l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EG" altLang="en-US" sz="2800" b="0" i="0" u="none" strike="noStrike" cap="none" normalizeH="0" baseline="0" dirty="0">
                <a:ln>
                  <a:noFill/>
                </a:ln>
                <a:solidFill>
                  <a:srgbClr val="222222"/>
                </a:solidFill>
                <a:effectLst/>
                <a:latin typeface="+mn-lt"/>
                <a:cs typeface="Arial" panose="020B0604020202020204" pitchFamily="34" charset="0"/>
              </a:rPr>
              <a:t>تلعب المرحلة الابتدائية دور</a:t>
            </a:r>
            <a:r>
              <a:rPr kumimoji="0" lang="ar-JO" altLang="en-US" sz="2800" b="0" i="0" u="none" strike="noStrike" cap="none" normalizeH="0" baseline="0" dirty="0">
                <a:ln>
                  <a:noFill/>
                </a:ln>
                <a:solidFill>
                  <a:srgbClr val="222222"/>
                </a:solidFill>
                <a:effectLst/>
                <a:latin typeface="+mn-lt"/>
                <a:cs typeface="Arial" panose="020B0604020202020204" pitchFamily="34" charset="0"/>
              </a:rPr>
              <a:t>ً</a:t>
            </a:r>
            <a:r>
              <a:rPr kumimoji="0" lang="ar-EG" altLang="en-US" sz="2800" b="0" i="0" u="none" strike="noStrike" cap="none" normalizeH="0" baseline="0" dirty="0">
                <a:ln>
                  <a:noFill/>
                </a:ln>
                <a:solidFill>
                  <a:srgbClr val="222222"/>
                </a:solidFill>
                <a:effectLst/>
                <a:latin typeface="+mn-lt"/>
                <a:cs typeface="Arial" panose="020B0604020202020204" pitchFamily="34" charset="0"/>
              </a:rPr>
              <a:t>ا هام</a:t>
            </a:r>
            <a:r>
              <a:rPr kumimoji="0" lang="ar-JO" altLang="en-US" sz="2800" b="0" i="0" u="none" strike="noStrike" cap="none" normalizeH="0" baseline="0" dirty="0">
                <a:ln>
                  <a:noFill/>
                </a:ln>
                <a:solidFill>
                  <a:srgbClr val="222222"/>
                </a:solidFill>
                <a:effectLst/>
                <a:latin typeface="+mn-lt"/>
                <a:cs typeface="Arial" panose="020B0604020202020204" pitchFamily="34" charset="0"/>
              </a:rPr>
              <a:t>ً</a:t>
            </a:r>
            <a:r>
              <a:rPr kumimoji="0" lang="ar-EG" altLang="en-US" sz="2800" b="0" i="0" u="none" strike="noStrike" cap="none" normalizeH="0" baseline="0" dirty="0">
                <a:ln>
                  <a:noFill/>
                </a:ln>
                <a:solidFill>
                  <a:srgbClr val="222222"/>
                </a:solidFill>
                <a:effectLst/>
                <a:latin typeface="+mn-lt"/>
                <a:cs typeface="Arial" panose="020B0604020202020204" pitchFamily="34" charset="0"/>
              </a:rPr>
              <a:t>ا في النظام التعليمي، فالفترة التي يقضيها الطفل في المدرسة تعد من </a:t>
            </a:r>
            <a:r>
              <a:rPr kumimoji="0" lang="ar-JO" altLang="en-US" sz="2800" b="0" i="0" u="none" strike="noStrike" cap="none" normalizeH="0" baseline="0" dirty="0">
                <a:ln>
                  <a:noFill/>
                </a:ln>
                <a:solidFill>
                  <a:srgbClr val="222222"/>
                </a:solidFill>
                <a:effectLst/>
                <a:latin typeface="+mn-lt"/>
                <a:cs typeface="Arial" panose="020B0604020202020204" pitchFamily="34" charset="0"/>
              </a:rPr>
              <a:t>أ</a:t>
            </a:r>
            <a:r>
              <a:rPr kumimoji="0" lang="ar-EG" altLang="en-US" sz="2800" b="0" i="0" u="none" strike="noStrike" cap="none" normalizeH="0" baseline="0" dirty="0">
                <a:ln>
                  <a:noFill/>
                </a:ln>
                <a:solidFill>
                  <a:srgbClr val="222222"/>
                </a:solidFill>
                <a:effectLst/>
                <a:latin typeface="+mn-lt"/>
                <a:cs typeface="Arial" panose="020B0604020202020204" pitchFamily="34" charset="0"/>
              </a:rPr>
              <a:t>خطر فترات حياته ، ففي تلك المرحلة العمرية ما يتعلمه ويكتسبه في أثناء وجودة بالمدرسة يرسخ في ذهنه وتتكون لدية القدرة على مواجهة المجتمع والحياة العملية ومواصلة تعليمة إما على أساس صحيح أو على أساس خط</a:t>
            </a:r>
            <a:r>
              <a:rPr kumimoji="0" lang="ar-JO" altLang="en-US" sz="2800" b="0" i="0" u="none" strike="noStrike" cap="none" normalizeH="0" baseline="0" dirty="0">
                <a:ln>
                  <a:noFill/>
                </a:ln>
                <a:solidFill>
                  <a:srgbClr val="222222"/>
                </a:solidFill>
                <a:effectLst/>
                <a:latin typeface="+mn-lt"/>
                <a:cs typeface="Arial" panose="020B0604020202020204" pitchFamily="34" charset="0"/>
              </a:rPr>
              <a:t>أ.</a:t>
            </a:r>
            <a:r>
              <a:rPr kumimoji="0" lang="en-US" altLang="en-US" sz="1200" b="0" i="0" u="none" strike="noStrike" cap="none" normalizeH="0" baseline="0" dirty="0">
                <a:ln>
                  <a:noFill/>
                </a:ln>
                <a:solidFill>
                  <a:srgbClr val="222222"/>
                </a:solidFill>
                <a:effectLst/>
                <a:latin typeface="Tajawal"/>
                <a:cs typeface="Arial" panose="020B0604020202020204" pitchFamily="34"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5687310"/>
      </p:ext>
    </p:extLst>
  </p:cSld>
  <p:clrMapOvr>
    <a:masterClrMapping/>
  </p:clrMapOvr>
  <mc:AlternateContent xmlns:mc="http://schemas.openxmlformats.org/markup-compatibility/2006" xmlns:p14="http://schemas.microsoft.com/office/powerpoint/2010/main">
    <mc:Choice Requires="p14">
      <p:transition spd="slow" p14:dur="1600" advTm="140811">
        <p14:prism isInverted="1"/>
      </p:transition>
    </mc:Choice>
    <mc:Fallback xmlns="">
      <p:transition spd="slow" advTm="1408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60420" y="1184269"/>
            <a:ext cx="10618773" cy="4585871"/>
          </a:xfrm>
          <a:prstGeom prst="rect">
            <a:avLst/>
          </a:prstGeom>
          <a:noFill/>
        </p:spPr>
        <p:txBody>
          <a:bodyPr wrap="square" rtlCol="0">
            <a:spAutoFit/>
          </a:bodyPr>
          <a:lstStyle/>
          <a:p>
            <a:pPr algn="r" fontAlgn="base"/>
            <a:r>
              <a:rPr lang="ar-EG" sz="2400" b="1" u="sng" kern="0" dirty="0">
                <a:solidFill>
                  <a:srgbClr val="2C2F34"/>
                </a:solidFill>
                <a:cs typeface="Calibri" panose="020F0502020204030204" pitchFamily="34" charset="0"/>
              </a:rPr>
              <a:t>وينقسم التعليم الأساسي في مصر إلى</a:t>
            </a:r>
            <a:r>
              <a:rPr lang="ar-EG" sz="2400" u="sng" kern="0" dirty="0">
                <a:solidFill>
                  <a:srgbClr val="2C2F34"/>
                </a:solidFill>
                <a:cs typeface="Calibri" panose="020F0502020204030204" pitchFamily="34" charset="0"/>
              </a:rPr>
              <a:t>:</a:t>
            </a:r>
          </a:p>
          <a:p>
            <a:pPr algn="r" fontAlgn="base"/>
            <a:r>
              <a:rPr lang="ar-EG" sz="2400" b="1" dirty="0">
                <a:solidFill>
                  <a:srgbClr val="222222"/>
                </a:solidFill>
                <a:latin typeface="Tajawal"/>
              </a:rPr>
              <a:t>أولا: الحلقة الأولى (الابتدائي</a:t>
            </a:r>
            <a:r>
              <a:rPr lang="ar-JO" sz="2400" b="1" dirty="0">
                <a:solidFill>
                  <a:srgbClr val="222222"/>
                </a:solidFill>
                <a:latin typeface="Tajawal"/>
              </a:rPr>
              <a:t> و</a:t>
            </a:r>
            <a:r>
              <a:rPr lang="ar-EG" sz="2400" b="1" dirty="0">
                <a:solidFill>
                  <a:srgbClr val="222222"/>
                </a:solidFill>
                <a:latin typeface="Tajawal"/>
              </a:rPr>
              <a:t>مدتها ست سنوات إلزامية مجانية وتنقسم إلى:</a:t>
            </a:r>
          </a:p>
          <a:p>
            <a:pPr algn="r" rtl="1" fontAlgn="base">
              <a:buFont typeface="Arial" panose="020B0604020202020204" pitchFamily="34" charset="0"/>
              <a:buChar char="•"/>
            </a:pPr>
            <a:r>
              <a:rPr lang="ar-EG" sz="2400" dirty="0">
                <a:solidFill>
                  <a:srgbClr val="222222"/>
                </a:solidFill>
                <a:latin typeface="Tajawal"/>
              </a:rPr>
              <a:t>الصفوف الأولى من الأول إلى </a:t>
            </a:r>
            <a:r>
              <a:rPr lang="ar-JO" sz="2400" dirty="0">
                <a:solidFill>
                  <a:srgbClr val="222222"/>
                </a:solidFill>
                <a:latin typeface="Tajawal"/>
              </a:rPr>
              <a:t>ا</a:t>
            </a:r>
            <a:r>
              <a:rPr lang="ar-EG" sz="2400" dirty="0">
                <a:solidFill>
                  <a:srgbClr val="222222"/>
                </a:solidFill>
                <a:latin typeface="Tajawal"/>
              </a:rPr>
              <a:t>لثالث: الهدف منها اكتساب الطفل المهارات الأساسية من قراءة وكتابة وحساب.</a:t>
            </a:r>
          </a:p>
          <a:p>
            <a:pPr algn="r" rtl="1" fontAlgn="base">
              <a:buFont typeface="Arial" panose="020B0604020202020204" pitchFamily="34" charset="0"/>
              <a:buChar char="•"/>
            </a:pPr>
            <a:r>
              <a:rPr lang="ar-EG" sz="2400" dirty="0">
                <a:solidFill>
                  <a:srgbClr val="222222"/>
                </a:solidFill>
                <a:latin typeface="Tajawal"/>
              </a:rPr>
              <a:t>الصفوف الأخيرة من الرابع إلى السادس: تهدف إلى التأكد على المهارات الأساسية والتي سبق و</a:t>
            </a:r>
            <a:r>
              <a:rPr lang="ar-JO" sz="2400" dirty="0">
                <a:solidFill>
                  <a:srgbClr val="222222"/>
                </a:solidFill>
                <a:latin typeface="Tajawal"/>
              </a:rPr>
              <a:t>أ</a:t>
            </a:r>
            <a:r>
              <a:rPr lang="ar-EG" sz="2400" dirty="0">
                <a:solidFill>
                  <a:srgbClr val="222222"/>
                </a:solidFill>
                <a:latin typeface="Tajawal"/>
              </a:rPr>
              <a:t>ن حصل عليها الطفل في الصفوف الأولى.</a:t>
            </a:r>
          </a:p>
          <a:p>
            <a:pPr algn="r" rtl="1" fontAlgn="base"/>
            <a:r>
              <a:rPr lang="ar-EG" sz="2400" b="1" dirty="0">
                <a:solidFill>
                  <a:srgbClr val="222222"/>
                </a:solidFill>
                <a:latin typeface="Tajawal"/>
              </a:rPr>
              <a:t>ثانيا: الحلقة الثانية (المرحلة الإعدادية) :لمدة ثلاث </a:t>
            </a:r>
            <a:r>
              <a:rPr lang="ar-JO" sz="2400" b="1" dirty="0">
                <a:solidFill>
                  <a:srgbClr val="222222"/>
                </a:solidFill>
                <a:latin typeface="Tajawal"/>
              </a:rPr>
              <a:t>سنوات </a:t>
            </a:r>
            <a:r>
              <a:rPr lang="ar-EG" sz="2400" b="1" dirty="0">
                <a:solidFill>
                  <a:srgbClr val="222222"/>
                </a:solidFill>
                <a:latin typeface="Tajawal"/>
              </a:rPr>
              <a:t>إلزامية مجانية وتنقسم إلى:</a:t>
            </a:r>
          </a:p>
          <a:p>
            <a:pPr algn="r" rtl="1" fontAlgn="base"/>
            <a:r>
              <a:rPr lang="ar-JO" sz="2400" b="1" dirty="0">
                <a:solidFill>
                  <a:srgbClr val="222222"/>
                </a:solidFill>
                <a:latin typeface="Tajawal"/>
              </a:rPr>
              <a:t>*</a:t>
            </a:r>
            <a:r>
              <a:rPr lang="ar-EG" sz="2400" b="1" dirty="0">
                <a:solidFill>
                  <a:srgbClr val="222222"/>
                </a:solidFill>
                <a:latin typeface="Tajawal"/>
              </a:rPr>
              <a:t>إعدادي عام</a:t>
            </a:r>
            <a:r>
              <a:rPr lang="ar-EG" sz="2400" dirty="0">
                <a:solidFill>
                  <a:srgbClr val="222222"/>
                </a:solidFill>
                <a:latin typeface="Tajawal"/>
              </a:rPr>
              <a:t>: الهدف منها تزويد التلاميذ بالمعلومات العلمية والثقافية لمواصلة تعليمهم في المرحلة الثانوية.</a:t>
            </a:r>
          </a:p>
          <a:p>
            <a:pPr algn="r" rtl="1" fontAlgn="base"/>
            <a:r>
              <a:rPr lang="ar-JO" sz="2400" b="1" dirty="0">
                <a:solidFill>
                  <a:srgbClr val="222222"/>
                </a:solidFill>
                <a:latin typeface="Tajawal"/>
              </a:rPr>
              <a:t>*</a:t>
            </a:r>
            <a:r>
              <a:rPr lang="ar-EG" sz="2400" b="1" dirty="0">
                <a:solidFill>
                  <a:srgbClr val="222222"/>
                </a:solidFill>
                <a:latin typeface="Tajawal"/>
              </a:rPr>
              <a:t>إعدادي مهني: </a:t>
            </a:r>
            <a:r>
              <a:rPr lang="ar-EG" sz="2400" dirty="0">
                <a:solidFill>
                  <a:srgbClr val="222222"/>
                </a:solidFill>
                <a:latin typeface="Tajawal"/>
              </a:rPr>
              <a:t>يهتم بتدريبات المهنية والعمل والإنتاج ويلتحق بهذه المدارس الذين تكرر رسوبهم في الصف الأول والثاني الإعدادي.</a:t>
            </a:r>
          </a:p>
          <a:p>
            <a:pPr algn="r" rtl="1" fontAlgn="base"/>
            <a:r>
              <a:rPr lang="ar-JO" sz="2400" b="1" dirty="0">
                <a:solidFill>
                  <a:srgbClr val="222222"/>
                </a:solidFill>
                <a:latin typeface="Tajawal"/>
              </a:rPr>
              <a:t>*</a:t>
            </a:r>
            <a:r>
              <a:rPr lang="ar-EG" sz="2400" b="1" dirty="0">
                <a:solidFill>
                  <a:srgbClr val="222222"/>
                </a:solidFill>
                <a:latin typeface="Tajawal"/>
              </a:rPr>
              <a:t>إعدادي التربية الخاصة</a:t>
            </a:r>
            <a:r>
              <a:rPr lang="ar-JO" sz="2800" b="1" dirty="0">
                <a:solidFill>
                  <a:srgbClr val="222222"/>
                </a:solidFill>
                <a:latin typeface="Tajawal"/>
              </a:rPr>
              <a:t>:</a:t>
            </a:r>
            <a:r>
              <a:rPr lang="ar-EG" sz="2800" b="1" i="1" u="none" strike="noStrike" dirty="0">
                <a:solidFill>
                  <a:srgbClr val="222222"/>
                </a:solidFill>
                <a:effectLst/>
                <a:latin typeface="Tajawal"/>
                <a:cs typeface="Tajawal"/>
              </a:rPr>
              <a:t> </a:t>
            </a:r>
            <a:r>
              <a:rPr lang="ar-EG" sz="2400" dirty="0">
                <a:solidFill>
                  <a:srgbClr val="222222"/>
                </a:solidFill>
                <a:latin typeface="Tajawal"/>
              </a:rPr>
              <a:t>مثل مدارس النور للمكفوفين ومدارس المحافظة على البصر ، مدارس وفصول التربية الفكرية</a:t>
            </a:r>
          </a:p>
        </p:txBody>
      </p:sp>
    </p:spTree>
    <p:extLst>
      <p:ext uri="{BB962C8B-B14F-4D97-AF65-F5344CB8AC3E}">
        <p14:creationId xmlns:p14="http://schemas.microsoft.com/office/powerpoint/2010/main" val="2094074213"/>
      </p:ext>
    </p:extLst>
  </p:cSld>
  <p:clrMapOvr>
    <a:masterClrMapping/>
  </p:clrMapOvr>
  <mc:AlternateContent xmlns:mc="http://schemas.openxmlformats.org/markup-compatibility/2006" xmlns:p14="http://schemas.microsoft.com/office/powerpoint/2010/main">
    <mc:Choice Requires="p14">
      <p:transition spd="slow" p14:dur="1600" advTm="116059">
        <p14:prism isInverted="1"/>
      </p:transition>
    </mc:Choice>
    <mc:Fallback xmlns="">
      <p:transition spd="slow" advTm="1160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1" y="139971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Rectangle 2">
            <a:extLst>
              <a:ext uri="{FF2B5EF4-FFF2-40B4-BE49-F238E27FC236}">
                <a16:creationId xmlns:a16="http://schemas.microsoft.com/office/drawing/2014/main" id="{0A444F8A-663D-708F-D067-258201247E64}"/>
              </a:ext>
            </a:extLst>
          </p:cNvPr>
          <p:cNvSpPr>
            <a:spLocks noChangeArrowheads="1"/>
          </p:cNvSpPr>
          <p:nvPr/>
        </p:nvSpPr>
        <p:spPr bwMode="auto">
          <a:xfrm>
            <a:off x="1127760" y="1627472"/>
            <a:ext cx="10456254" cy="36317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r" rtl="1"/>
            <a:r>
              <a:rPr kumimoji="0" lang="ar-JO" altLang="en-US" sz="2800" b="1" i="0" u="none" strike="noStrike" cap="none" normalizeH="0" baseline="0" dirty="0">
                <a:ln>
                  <a:noFill/>
                </a:ln>
                <a:effectLst/>
                <a:latin typeface="Tajawal"/>
                <a:cs typeface="Arial" panose="020B0604020202020204" pitchFamily="34" charset="0"/>
              </a:rPr>
              <a:t>   </a:t>
            </a:r>
            <a:r>
              <a:rPr lang="ar-JO" altLang="en-US" sz="2400" b="1" u="sng" kern="0" dirty="0">
                <a:solidFill>
                  <a:srgbClr val="2C2F34"/>
                </a:solidFill>
                <a:latin typeface="+mn-lt"/>
                <a:cs typeface="Calibri" panose="020F0502020204030204" pitchFamily="34" charset="0"/>
              </a:rPr>
              <a:t>أنواع المدارس في مصر</a:t>
            </a:r>
            <a:r>
              <a:rPr lang="en-US" altLang="en-US" sz="2400" b="1" u="sng" kern="0" dirty="0">
                <a:solidFill>
                  <a:srgbClr val="2C2F34"/>
                </a:solidFill>
                <a:latin typeface="+mn-lt"/>
                <a:cs typeface="Calibri" panose="020F0502020204030204" pitchFamily="34" charset="0"/>
              </a:rPr>
              <a:t>:</a:t>
            </a:r>
            <a:endParaRPr lang="ar-JO" altLang="en-US" sz="2400" b="1" u="sng" kern="0" dirty="0">
              <a:solidFill>
                <a:srgbClr val="2C2F34"/>
              </a:solidFill>
              <a:latin typeface="+mn-lt"/>
              <a:cs typeface="Calibri" panose="020F0502020204030204" pitchFamily="34" charset="0"/>
            </a:endParaRPr>
          </a:p>
          <a:p>
            <a:pPr lvl="0" algn="r" rtl="1"/>
            <a:endParaRPr lang="en-US" altLang="en-US" sz="2400" b="1" u="sng" kern="0" dirty="0">
              <a:solidFill>
                <a:srgbClr val="2C2F34"/>
              </a:solidFill>
              <a:latin typeface="+mn-lt"/>
              <a:cs typeface="Calibri" panose="020F0502020204030204" pitchFamily="34" charset="0"/>
            </a:endParaRPr>
          </a:p>
          <a:p>
            <a:pPr lvl="0" algn="r" rtl="1"/>
            <a:r>
              <a:rPr lang="ar-JO" altLang="en-US" sz="2400" b="1" dirty="0">
                <a:solidFill>
                  <a:srgbClr val="222222"/>
                </a:solidFill>
                <a:latin typeface="Tajawal"/>
              </a:rPr>
              <a:t>  1-</a:t>
            </a:r>
            <a:r>
              <a:rPr lang="en-US" altLang="en-US" sz="2400" b="1" dirty="0">
                <a:solidFill>
                  <a:srgbClr val="222222"/>
                </a:solidFill>
                <a:latin typeface="Tajawal"/>
                <a:cs typeface="Arial" panose="020B0604020202020204" pitchFamily="34" charset="0"/>
              </a:rPr>
              <a:t>-</a:t>
            </a:r>
            <a:r>
              <a:rPr lang="ar-EG" altLang="en-US" sz="2400" b="1" dirty="0">
                <a:solidFill>
                  <a:srgbClr val="222222"/>
                </a:solidFill>
                <a:latin typeface="Tajawal"/>
              </a:rPr>
              <a:t>حكومية</a:t>
            </a:r>
            <a:r>
              <a:rPr lang="en-US" altLang="en-US" sz="2400" b="1" dirty="0">
                <a:solidFill>
                  <a:srgbClr val="222222"/>
                </a:solidFill>
                <a:latin typeface="Tajawal"/>
                <a:cs typeface="Arial" panose="020B0604020202020204" pitchFamily="34" charset="0"/>
              </a:rPr>
              <a:t>:</a:t>
            </a:r>
            <a:r>
              <a:rPr lang="en-US" altLang="en-US" sz="2400" b="1" dirty="0">
                <a:solidFill>
                  <a:srgbClr val="222222"/>
                </a:solidFill>
                <a:latin typeface="Tajawal"/>
              </a:rPr>
              <a:t> </a:t>
            </a:r>
            <a:r>
              <a:rPr lang="ar-JO" altLang="en-US" sz="2400" b="1" dirty="0">
                <a:solidFill>
                  <a:srgbClr val="222222"/>
                </a:solidFill>
                <a:latin typeface="Tajawal"/>
              </a:rPr>
              <a:t> </a:t>
            </a:r>
            <a:r>
              <a:rPr lang="ar-EG" altLang="en-US" sz="2400" b="1" dirty="0">
                <a:solidFill>
                  <a:srgbClr val="222222"/>
                </a:solidFill>
                <a:latin typeface="Tajawal"/>
              </a:rPr>
              <a:t>تتولى الحكومة الإشراف عليها وتمويلها وتنقسم إلى</a:t>
            </a:r>
            <a:r>
              <a:rPr lang="en-US" altLang="en-US" sz="2400" b="1" dirty="0">
                <a:solidFill>
                  <a:srgbClr val="222222"/>
                </a:solidFill>
                <a:latin typeface="Tajawal"/>
                <a:cs typeface="Arial" panose="020B0604020202020204" pitchFamily="34" charset="0"/>
              </a:rPr>
              <a:t>:</a:t>
            </a:r>
            <a:br>
              <a:rPr lang="en-US" altLang="en-US" sz="2400" dirty="0">
                <a:solidFill>
                  <a:srgbClr val="222222"/>
                </a:solidFill>
                <a:latin typeface="Tajawal"/>
              </a:rPr>
            </a:br>
            <a:r>
              <a:rPr lang="ar-JO" altLang="en-US" sz="2400" dirty="0">
                <a:solidFill>
                  <a:srgbClr val="222222"/>
                </a:solidFill>
                <a:latin typeface="Tajawal"/>
              </a:rPr>
              <a:t>   </a:t>
            </a:r>
            <a:r>
              <a:rPr lang="ar-EG" altLang="en-US" sz="2400" dirty="0">
                <a:solidFill>
                  <a:srgbClr val="222222"/>
                </a:solidFill>
                <a:latin typeface="Tajawal"/>
              </a:rPr>
              <a:t>ا-</a:t>
            </a:r>
            <a:r>
              <a:rPr lang="ar-JO" altLang="en-US" sz="2400" dirty="0">
                <a:solidFill>
                  <a:srgbClr val="222222"/>
                </a:solidFill>
                <a:latin typeface="Tajawal"/>
              </a:rPr>
              <a:t> </a:t>
            </a:r>
            <a:r>
              <a:rPr lang="ar-EG" altLang="en-US" sz="2400" dirty="0">
                <a:solidFill>
                  <a:srgbClr val="222222"/>
                </a:solidFill>
                <a:latin typeface="Tajawal"/>
              </a:rPr>
              <a:t>مدارس حكومية تدرس المناهج باللغة العربية</a:t>
            </a:r>
            <a:r>
              <a:rPr lang="en-US" altLang="en-US" sz="2400" dirty="0">
                <a:solidFill>
                  <a:srgbClr val="222222"/>
                </a:solidFill>
                <a:latin typeface="Tajawal"/>
                <a:cs typeface="Arial" panose="020B0604020202020204" pitchFamily="34" charset="0"/>
              </a:rPr>
              <a:t>.</a:t>
            </a:r>
            <a:endParaRPr lang="en-US" altLang="en-US" sz="2000" dirty="0"/>
          </a:p>
          <a:p>
            <a:pPr lvl="0" algn="r" rtl="1"/>
            <a:r>
              <a:rPr lang="ar-JO" altLang="en-US" sz="2400" dirty="0">
                <a:solidFill>
                  <a:srgbClr val="222222"/>
                </a:solidFill>
                <a:latin typeface="Tajawal"/>
              </a:rPr>
              <a:t>   </a:t>
            </a:r>
            <a:r>
              <a:rPr lang="ar-EG" altLang="en-US" sz="2400" dirty="0">
                <a:solidFill>
                  <a:srgbClr val="222222"/>
                </a:solidFill>
                <a:latin typeface="Tajawal"/>
              </a:rPr>
              <a:t>ب- مدارس لغات حكومية تدرس الرياضيات والعلوم بلغة أجنبية بالإضافة إلى تدريس اللغة الأجنبية</a:t>
            </a:r>
            <a:r>
              <a:rPr lang="en-US" altLang="en-US" sz="2400" dirty="0">
                <a:solidFill>
                  <a:srgbClr val="222222"/>
                </a:solidFill>
                <a:latin typeface="Tajawal"/>
                <a:cs typeface="Arial" panose="020B0604020202020204" pitchFamily="34" charset="0"/>
              </a:rPr>
              <a:t>.</a:t>
            </a:r>
            <a:endParaRPr lang="en-US" altLang="en-US" sz="2000" dirty="0"/>
          </a:p>
          <a:p>
            <a:pPr lvl="0" algn="r" rtl="1"/>
            <a:endParaRPr lang="en-US" altLang="en-US" sz="2000" dirty="0"/>
          </a:p>
          <a:p>
            <a:pPr lvl="0" algn="r" rtl="1"/>
            <a:r>
              <a:rPr lang="ar-JO" altLang="en-US" sz="2400" b="1" dirty="0">
                <a:solidFill>
                  <a:srgbClr val="222222"/>
                </a:solidFill>
                <a:latin typeface="Tajawal"/>
              </a:rPr>
              <a:t>  2</a:t>
            </a:r>
            <a:r>
              <a:rPr lang="en-US" altLang="en-US" sz="2400" b="1" dirty="0">
                <a:solidFill>
                  <a:srgbClr val="222222"/>
                </a:solidFill>
                <a:latin typeface="Tajawal"/>
              </a:rPr>
              <a:t>-</a:t>
            </a:r>
            <a:r>
              <a:rPr lang="ar-JO" altLang="en-US" sz="2400" b="1" dirty="0">
                <a:solidFill>
                  <a:srgbClr val="222222"/>
                </a:solidFill>
                <a:latin typeface="Tajawal"/>
              </a:rPr>
              <a:t> </a:t>
            </a:r>
            <a:r>
              <a:rPr lang="ar-EG" altLang="en-US" sz="2400" b="1" dirty="0">
                <a:solidFill>
                  <a:srgbClr val="222222"/>
                </a:solidFill>
                <a:latin typeface="Tajawal"/>
              </a:rPr>
              <a:t>مدارس خاصة</a:t>
            </a:r>
            <a:r>
              <a:rPr lang="en-US" altLang="en-US" sz="2400" b="1" dirty="0">
                <a:solidFill>
                  <a:srgbClr val="222222"/>
                </a:solidFill>
                <a:latin typeface="Tajawal"/>
                <a:cs typeface="Arial" panose="020B0604020202020204" pitchFamily="34" charset="0"/>
              </a:rPr>
              <a:t>:</a:t>
            </a:r>
            <a:r>
              <a:rPr lang="en-US" altLang="en-US" sz="2400" dirty="0">
                <a:solidFill>
                  <a:srgbClr val="222222"/>
                </a:solidFill>
                <a:latin typeface="Tajawal"/>
              </a:rPr>
              <a:t> </a:t>
            </a:r>
            <a:r>
              <a:rPr lang="ar-EG" altLang="en-US" sz="2400" dirty="0">
                <a:solidFill>
                  <a:srgbClr val="222222"/>
                </a:solidFill>
                <a:latin typeface="Tajawal"/>
              </a:rPr>
              <a:t>غير مجانية وملك لأفراد أو مؤسسات ولكن تشرف عليها وزارة التربية والتعليم إداريا</a:t>
            </a:r>
            <a:r>
              <a:rPr lang="en-US" altLang="en-US" sz="2400" dirty="0">
                <a:solidFill>
                  <a:srgbClr val="222222"/>
                </a:solidFill>
                <a:latin typeface="Tajawal"/>
                <a:cs typeface="Arial" panose="020B0604020202020204" pitchFamily="34" charset="0"/>
              </a:rPr>
              <a:t>.</a:t>
            </a:r>
            <a:endParaRPr lang="en-US" altLang="en-US" sz="2000" dirty="0"/>
          </a:p>
          <a:p>
            <a:pPr lvl="0" algn="r" rtl="1"/>
            <a:r>
              <a:rPr lang="ar-JO" altLang="en-US" sz="2000" dirty="0"/>
              <a:t> </a:t>
            </a:r>
            <a:endParaRPr lang="en-US" altLang="en-US" sz="2000" dirty="0"/>
          </a:p>
          <a:p>
            <a:pPr marL="0" marR="0" lvl="0" indent="0" algn="r" defTabSz="914400" rtl="1" eaLnBrk="0" fontAlgn="base" latinLnBrk="0" hangingPunct="0">
              <a:lnSpc>
                <a:spcPct val="100000"/>
              </a:lnSpc>
              <a:spcBef>
                <a:spcPct val="0"/>
              </a:spcBef>
              <a:spcAft>
                <a:spcPct val="0"/>
              </a:spcAft>
              <a:buClrTx/>
              <a:buSzTx/>
              <a:buFontTx/>
              <a:buNone/>
              <a:tabLst/>
            </a:pPr>
            <a:r>
              <a:rPr lang="ar-JO" altLang="en-US" sz="2400" b="1" dirty="0">
                <a:solidFill>
                  <a:srgbClr val="222222"/>
                </a:solidFill>
                <a:latin typeface="Tajawal"/>
              </a:rPr>
              <a:t>  3 </a:t>
            </a:r>
            <a:r>
              <a:rPr lang="en-US" altLang="en-US" sz="2400" b="1" dirty="0">
                <a:solidFill>
                  <a:srgbClr val="222222"/>
                </a:solidFill>
                <a:latin typeface="Tajawal"/>
              </a:rPr>
              <a:t>-</a:t>
            </a:r>
            <a:r>
              <a:rPr lang="ar-JO" altLang="en-US" sz="2400" b="1" dirty="0">
                <a:solidFill>
                  <a:srgbClr val="222222"/>
                </a:solidFill>
                <a:latin typeface="Tajawal"/>
              </a:rPr>
              <a:t> </a:t>
            </a:r>
            <a:r>
              <a:rPr lang="ar-EG" altLang="en-US" sz="2400" b="1" dirty="0">
                <a:solidFill>
                  <a:srgbClr val="222222"/>
                </a:solidFill>
                <a:latin typeface="Tajawal"/>
              </a:rPr>
              <a:t>مدارس أجنبية</a:t>
            </a:r>
            <a:r>
              <a:rPr lang="en-US" altLang="en-US" sz="2400" dirty="0">
                <a:solidFill>
                  <a:srgbClr val="222222"/>
                </a:solidFill>
                <a:latin typeface="Tajawal"/>
              </a:rPr>
              <a:t>: </a:t>
            </a:r>
            <a:r>
              <a:rPr lang="ar-JO" altLang="en-US" sz="2400" dirty="0">
                <a:solidFill>
                  <a:srgbClr val="222222"/>
                </a:solidFill>
                <a:latin typeface="Tajawal"/>
              </a:rPr>
              <a:t> </a:t>
            </a:r>
            <a:r>
              <a:rPr lang="ar-EG" altLang="en-US" sz="2400" dirty="0">
                <a:solidFill>
                  <a:srgbClr val="222222"/>
                </a:solidFill>
                <a:latin typeface="Tajawal"/>
              </a:rPr>
              <a:t>تتبع سفارات الدول الأجنبية وغير تابعة لوزارة التربية والتعليم المصرية ومناهجها ومضمونا تابعة للدول الأجنبية</a:t>
            </a:r>
            <a:r>
              <a:rPr lang="en-US" altLang="en-US" sz="2400" dirty="0">
                <a:solidFill>
                  <a:srgbClr val="222222"/>
                </a:solidFill>
                <a:latin typeface="Tajawal"/>
              </a:rPr>
              <a:t>.</a:t>
            </a:r>
          </a:p>
        </p:txBody>
      </p:sp>
    </p:spTree>
    <p:extLst>
      <p:ext uri="{BB962C8B-B14F-4D97-AF65-F5344CB8AC3E}">
        <p14:creationId xmlns:p14="http://schemas.microsoft.com/office/powerpoint/2010/main" val="946591286"/>
      </p:ext>
    </p:extLst>
  </p:cSld>
  <p:clrMapOvr>
    <a:masterClrMapping/>
  </p:clrMapOvr>
  <mc:AlternateContent xmlns:mc="http://schemas.openxmlformats.org/markup-compatibility/2006" xmlns:p14="http://schemas.microsoft.com/office/powerpoint/2010/main">
    <mc:Choice Requires="p14">
      <p:transition spd="slow" p14:dur="1600" advTm="58823">
        <p14:prism isInverted="1"/>
      </p:transition>
    </mc:Choice>
    <mc:Fallback xmlns="">
      <p:transition spd="slow" advTm="588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567500" y="1229988"/>
            <a:ext cx="11004614" cy="5170778"/>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Rectangle 3">
            <a:extLst>
              <a:ext uri="{FF2B5EF4-FFF2-40B4-BE49-F238E27FC236}">
                <a16:creationId xmlns:a16="http://schemas.microsoft.com/office/drawing/2014/main" id="{EADCAFC3-7F98-F9FB-2783-37D3BE25DE59}"/>
              </a:ext>
            </a:extLst>
          </p:cNvPr>
          <p:cNvSpPr>
            <a:spLocks noChangeArrowheads="1"/>
          </p:cNvSpPr>
          <p:nvPr/>
        </p:nvSpPr>
        <p:spPr bwMode="auto">
          <a:xfrm>
            <a:off x="897193" y="1512305"/>
            <a:ext cx="10397613" cy="488846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88872" rIns="0" bIns="88872"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indent="0" algn="r" rtl="1">
              <a:lnSpc>
                <a:spcPct val="100000"/>
              </a:lnSpc>
              <a:buClrTx/>
              <a:buSzTx/>
              <a:buFontTx/>
              <a:buNone/>
              <a:tabLst/>
            </a:pPr>
            <a:r>
              <a:rPr kumimoji="0" lang="ar-JO" altLang="en-US" sz="2400" b="1" i="0" u="none" strike="noStrike" cap="none" normalizeH="0" baseline="0" dirty="0">
                <a:ln>
                  <a:noFill/>
                </a:ln>
                <a:effectLst/>
                <a:latin typeface="Tajawal"/>
                <a:cs typeface="Arial" panose="020B0604020202020204" pitchFamily="34" charset="0"/>
              </a:rPr>
              <a:t>   </a:t>
            </a:r>
            <a:r>
              <a:rPr lang="ar-JO" altLang="en-US" sz="2400" b="1" u="sng" kern="0" dirty="0">
                <a:solidFill>
                  <a:srgbClr val="2C2F34"/>
                </a:solidFill>
                <a:latin typeface="+mn-lt"/>
                <a:cs typeface="Calibri" panose="020F0502020204030204" pitchFamily="34" charset="0"/>
              </a:rPr>
              <a:t>ن</a:t>
            </a:r>
            <a:r>
              <a:rPr lang="ar-EG" altLang="en-US" sz="2400" b="1" u="sng" kern="0" dirty="0">
                <a:solidFill>
                  <a:srgbClr val="2C2F34"/>
                </a:solidFill>
                <a:latin typeface="+mn-lt"/>
                <a:cs typeface="Calibri" panose="020F0502020204030204" pitchFamily="34" charset="0"/>
              </a:rPr>
              <a:t>ظام التعليم الثانوي في مصر</a:t>
            </a:r>
            <a:r>
              <a:rPr lang="en-US" altLang="en-US" sz="2400" b="1" u="sng" kern="0" dirty="0">
                <a:solidFill>
                  <a:srgbClr val="2C2F34"/>
                </a:solidFill>
                <a:latin typeface="+mn-lt"/>
                <a:cs typeface="Calibri" panose="020F0502020204030204" pitchFamily="34" charset="0"/>
              </a:rPr>
              <a:t>:</a:t>
            </a:r>
          </a:p>
          <a:p>
            <a:pPr marL="0" marR="0" lvl="0" indent="0" algn="r" defTabSz="914400" rtl="1" eaLnBrk="0" fontAlgn="base" latinLnBrk="0" hangingPunct="0">
              <a:lnSpc>
                <a:spcPct val="100000"/>
              </a:lnSpc>
              <a:spcBef>
                <a:spcPct val="0"/>
              </a:spcBef>
              <a:spcAft>
                <a:spcPct val="0"/>
              </a:spcAft>
              <a:buClrTx/>
              <a:buSzTx/>
              <a:buFontTx/>
              <a:buNone/>
              <a:tabLst/>
            </a:pPr>
            <a:r>
              <a:rPr kumimoji="0" lang="ar-JO" altLang="en-US" sz="2400" b="0" i="0" u="none" strike="noStrike" cap="none" normalizeH="0" baseline="0" dirty="0">
                <a:ln>
                  <a:noFill/>
                </a:ln>
                <a:solidFill>
                  <a:srgbClr val="222222"/>
                </a:solidFill>
                <a:effectLst/>
                <a:latin typeface="Tajawal"/>
                <a:cs typeface="Arial" panose="020B0604020202020204" pitchFamily="34" charset="0"/>
              </a:rPr>
              <a:t>  </a:t>
            </a:r>
            <a:r>
              <a:rPr lang="ar-EG" altLang="en-US" sz="2400" dirty="0">
                <a:solidFill>
                  <a:srgbClr val="222222"/>
                </a:solidFill>
                <a:latin typeface="Tajawal"/>
              </a:rPr>
              <a:t>يطلق اسم التعليم الثانوي على المرحلة الوسطى في التعليم وهى المرحلة التي تلي المرحلة الأساسية (الابتدائي والإعدادي) وتسبق المرحلة العليا والجامعية، وهى معنية بشريحة عمرية هامة هي فترة الشباب المبكر فهم مستقبل اى مجتمع حيث القوة البشرية التي تعمل على نهضة المجتمع وهى الفترة التي تحدد مسار الفرد في المستقبل، لذلك تحتل مرتبة هامة وأهمية خاصة في السلم التعليمي وغالبا ما يتضمن التعليم نوعين أساسيين هما</a:t>
            </a:r>
            <a:r>
              <a:rPr lang="en-US" altLang="en-US" sz="2400" dirty="0">
                <a:solidFill>
                  <a:srgbClr val="222222"/>
                </a:solidFill>
                <a:latin typeface="Tajawal"/>
              </a:rPr>
              <a:t>:</a:t>
            </a:r>
          </a:p>
          <a:p>
            <a:pPr marL="0" marR="0" lvl="0" indent="0" algn="r" defTabSz="914400" rtl="1" eaLnBrk="0" fontAlgn="base" latinLnBrk="0" hangingPunct="0">
              <a:lnSpc>
                <a:spcPct val="100000"/>
              </a:lnSpc>
              <a:spcBef>
                <a:spcPct val="0"/>
              </a:spcBef>
              <a:spcAft>
                <a:spcPct val="0"/>
              </a:spcAft>
              <a:buClrTx/>
              <a:buSzTx/>
              <a:buFontTx/>
              <a:buChar char="•"/>
              <a:tabLst/>
            </a:pPr>
            <a:r>
              <a:rPr lang="ar-EG" altLang="en-US" sz="2400" dirty="0">
                <a:solidFill>
                  <a:srgbClr val="222222"/>
                </a:solidFill>
                <a:latin typeface="Tajawal"/>
              </a:rPr>
              <a:t>التعليم الثانوي العام الذي يهدف لإعداد الطلاب للالتحاق بالجامعات والمعاهد العليا</a:t>
            </a:r>
            <a:r>
              <a:rPr lang="en-US" altLang="en-US" sz="2400" dirty="0">
                <a:solidFill>
                  <a:srgbClr val="222222"/>
                </a:solidFill>
                <a:latin typeface="Tajawal"/>
              </a:rPr>
              <a:t>.</a:t>
            </a:r>
          </a:p>
          <a:p>
            <a:pPr marL="0" marR="0" lvl="0" indent="0" algn="r" defTabSz="914400" rtl="1" eaLnBrk="0" fontAlgn="base" latinLnBrk="0" hangingPunct="0">
              <a:lnSpc>
                <a:spcPct val="100000"/>
              </a:lnSpc>
              <a:spcBef>
                <a:spcPct val="0"/>
              </a:spcBef>
              <a:spcAft>
                <a:spcPct val="0"/>
              </a:spcAft>
              <a:buClrTx/>
              <a:buSzTx/>
              <a:buFontTx/>
              <a:buChar char="•"/>
              <a:tabLst/>
            </a:pPr>
            <a:r>
              <a:rPr lang="ar-EG" altLang="en-US" sz="2400" dirty="0">
                <a:solidFill>
                  <a:srgbClr val="222222"/>
                </a:solidFill>
                <a:latin typeface="Tajawal"/>
              </a:rPr>
              <a:t>التعليم الثانوي الفني الذي يهدف لإعداد العمال المهرة والفنيين اللازمين لتنمية المجتمع</a:t>
            </a:r>
            <a:r>
              <a:rPr lang="en-US" altLang="en-US" sz="2400" dirty="0">
                <a:solidFill>
                  <a:srgbClr val="222222"/>
                </a:solidFill>
                <a:latin typeface="Tajawal"/>
              </a:rPr>
              <a:t>.</a:t>
            </a:r>
            <a:endParaRPr lang="ar-JO" altLang="en-US" sz="2400" dirty="0">
              <a:solidFill>
                <a:srgbClr val="222222"/>
              </a:solidFill>
              <a:latin typeface="Tajawal"/>
            </a:endParaRPr>
          </a:p>
          <a:p>
            <a:pPr algn="r" fontAlgn="base"/>
            <a:r>
              <a:rPr lang="ar-EG" sz="2400" b="1" dirty="0">
                <a:solidFill>
                  <a:srgbClr val="222222"/>
                </a:solidFill>
                <a:latin typeface="Tajawal"/>
              </a:rPr>
              <a:t>ومن هنا فالتعليم الثانوي ينقسم إلى</a:t>
            </a:r>
            <a:r>
              <a:rPr lang="ar-EG" sz="2400" dirty="0">
                <a:solidFill>
                  <a:srgbClr val="222222"/>
                </a:solidFill>
                <a:latin typeface="Tajawal"/>
              </a:rPr>
              <a:t>:</a:t>
            </a:r>
          </a:p>
          <a:p>
            <a:pPr algn="r" rtl="1" fontAlgn="base">
              <a:buFont typeface="+mj-lt"/>
              <a:buAutoNum type="arabicPeriod"/>
            </a:pPr>
            <a:r>
              <a:rPr lang="ar-EG" sz="2400" b="0" i="0" u="none" strike="noStrike" dirty="0">
                <a:solidFill>
                  <a:srgbClr val="222222"/>
                </a:solidFill>
                <a:effectLst/>
                <a:latin typeface="Tajawal"/>
                <a:cs typeface="Tajawal"/>
              </a:rPr>
              <a:t>ثانوي عام.</a:t>
            </a:r>
            <a:endParaRPr lang="ar-EG" sz="2400" b="0" i="0" u="none" strike="noStrike" dirty="0">
              <a:solidFill>
                <a:srgbClr val="222222"/>
              </a:solidFill>
              <a:effectLst/>
              <a:latin typeface="Tajawal"/>
            </a:endParaRPr>
          </a:p>
          <a:p>
            <a:pPr algn="r" rtl="1" fontAlgn="base">
              <a:buFont typeface="+mj-lt"/>
              <a:buAutoNum type="arabicPeriod"/>
            </a:pPr>
            <a:r>
              <a:rPr lang="ar-EG" sz="2400" b="0" i="0" u="none" strike="noStrike" dirty="0">
                <a:solidFill>
                  <a:srgbClr val="222222"/>
                </a:solidFill>
                <a:effectLst/>
                <a:latin typeface="Tajawal"/>
                <a:cs typeface="Tajawal"/>
              </a:rPr>
              <a:t>ثانوي فني (صناعي –زراعي –تجارى- نظام خمس سنوات )</a:t>
            </a:r>
            <a:endParaRPr lang="ar-EG" sz="2400" b="0" i="0" u="none" strike="noStrike" dirty="0">
              <a:solidFill>
                <a:srgbClr val="222222"/>
              </a:solidFill>
              <a:effectLst/>
              <a:latin typeface="Tajawal"/>
            </a:endParaRPr>
          </a:p>
          <a:p>
            <a:pPr algn="r" rtl="1" fontAlgn="base">
              <a:buFont typeface="+mj-lt"/>
              <a:buAutoNum type="arabicPeriod"/>
            </a:pPr>
            <a:r>
              <a:rPr lang="ar-EG" sz="2400" b="0" i="0" u="none" strike="noStrike" dirty="0">
                <a:solidFill>
                  <a:srgbClr val="222222"/>
                </a:solidFill>
                <a:effectLst/>
                <a:latin typeface="Tajawal"/>
                <a:cs typeface="Tajawal"/>
              </a:rPr>
              <a:t>ثانوي مهني</a:t>
            </a:r>
            <a:endParaRPr kumimoji="0" lang="en-US" altLang="en-US" sz="2400" b="0" i="0" u="none" strike="noStrike" cap="none" normalizeH="0" baseline="0" dirty="0">
              <a:ln>
                <a:noFill/>
              </a:ln>
              <a:solidFill>
                <a:srgbClr val="222222"/>
              </a:solidFill>
              <a:effectLst/>
              <a:latin typeface="Tajawal"/>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35625056"/>
      </p:ext>
    </p:extLst>
  </p:cSld>
  <p:clrMapOvr>
    <a:masterClrMapping/>
  </p:clrMapOvr>
  <mc:AlternateContent xmlns:mc="http://schemas.openxmlformats.org/markup-compatibility/2006" xmlns:p14="http://schemas.microsoft.com/office/powerpoint/2010/main">
    <mc:Choice Requires="p14">
      <p:transition spd="slow" p14:dur="1600" advTm="145648">
        <p14:prism isInverted="1"/>
      </p:transition>
    </mc:Choice>
    <mc:Fallback xmlns="">
      <p:transition spd="slow" advTm="1456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86613" y="1217417"/>
            <a:ext cx="10618773" cy="5640583"/>
          </a:xfrm>
          <a:prstGeom prst="rect">
            <a:avLst/>
          </a:prstGeom>
          <a:noFill/>
        </p:spPr>
        <p:txBody>
          <a:bodyPr wrap="square" rtlCol="0">
            <a:spAutoFit/>
          </a:bodyPr>
          <a:lstStyle/>
          <a:p>
            <a:pPr algn="ctr" fontAlgn="base"/>
            <a:r>
              <a:rPr lang="ar-JO" sz="3200" b="1" i="0" dirty="0">
                <a:solidFill>
                  <a:srgbClr val="00B0F0"/>
                </a:solidFill>
                <a:effectLst/>
              </a:rPr>
              <a:t>سياسات التعليم في المملكة المغربية</a:t>
            </a:r>
          </a:p>
          <a:p>
            <a:pPr algn="r" fontAlgn="base"/>
            <a:endParaRPr lang="ar-JO" sz="2400" dirty="0"/>
          </a:p>
          <a:p>
            <a:pPr algn="just" rtl="1" fontAlgn="base"/>
            <a:r>
              <a:rPr lang="ar-JO" sz="2400" b="0" i="0" dirty="0">
                <a:effectLst/>
              </a:rPr>
              <a:t>*</a:t>
            </a:r>
            <a:r>
              <a:rPr lang="ar-YE" sz="2400" dirty="0">
                <a:solidFill>
                  <a:srgbClr val="222222"/>
                </a:solidFill>
              </a:rPr>
              <a:t>منذ أن أخذ </a:t>
            </a:r>
            <a:r>
              <a:rPr lang="ar-YE" sz="2400" dirty="0">
                <a:solidFill>
                  <a:srgbClr val="222222"/>
                </a:solidFill>
                <a:hlinkClick r:id="rId3" tooltip="المغرب">
                  <a:extLst>
                    <a:ext uri="{A12FA001-AC4F-418D-AE19-62706E023703}">
                      <ahyp:hlinkClr xmlns:ahyp="http://schemas.microsoft.com/office/drawing/2018/hyperlinkcolor" val="tx"/>
                    </a:ext>
                  </a:extLst>
                </a:hlinkClick>
              </a:rPr>
              <a:t>المغرب</a:t>
            </a:r>
            <a:r>
              <a:rPr lang="ar-YE" sz="2400" dirty="0">
                <a:solidFill>
                  <a:srgbClr val="222222"/>
                </a:solidFill>
              </a:rPr>
              <a:t> استقلاله وتخلص من </a:t>
            </a:r>
            <a:r>
              <a:rPr lang="ar-YE" sz="2400" dirty="0">
                <a:solidFill>
                  <a:srgbClr val="222222"/>
                </a:solidFill>
                <a:hlinkClick r:id="rId4" tooltip="الإمبراطورية الاستعمارية الفرنسية">
                  <a:extLst>
                    <a:ext uri="{A12FA001-AC4F-418D-AE19-62706E023703}">
                      <ahyp:hlinkClr xmlns:ahyp="http://schemas.microsoft.com/office/drawing/2018/hyperlinkcolor" val="tx"/>
                    </a:ext>
                  </a:extLst>
                </a:hlinkClick>
              </a:rPr>
              <a:t>الاستعمار الفرنسي</a:t>
            </a:r>
            <a:r>
              <a:rPr lang="ar-YE" sz="2400" dirty="0">
                <a:solidFill>
                  <a:srgbClr val="222222"/>
                </a:solidFill>
              </a:rPr>
              <a:t> عام </a:t>
            </a:r>
            <a:r>
              <a:rPr lang="ar-YE" sz="2400" dirty="0">
                <a:solidFill>
                  <a:srgbClr val="222222"/>
                </a:solidFill>
                <a:hlinkClick r:id="rId5" tooltip="1956">
                  <a:extLst>
                    <a:ext uri="{A12FA001-AC4F-418D-AE19-62706E023703}">
                      <ahyp:hlinkClr xmlns:ahyp="http://schemas.microsoft.com/office/drawing/2018/hyperlinkcolor" val="tx"/>
                    </a:ext>
                  </a:extLst>
                </a:hlinkClick>
              </a:rPr>
              <a:t>1956</a:t>
            </a:r>
            <a:r>
              <a:rPr lang="ar-YE" sz="2400" dirty="0">
                <a:solidFill>
                  <a:srgbClr val="222222"/>
                </a:solidFill>
              </a:rPr>
              <a:t>، أولت </a:t>
            </a:r>
            <a:r>
              <a:rPr lang="ar-YE" sz="2400" dirty="0">
                <a:solidFill>
                  <a:srgbClr val="222222"/>
                </a:solidFill>
                <a:hlinkClick r:id="rId6" tooltip="حكومة المغرب">
                  <a:extLst>
                    <a:ext uri="{A12FA001-AC4F-418D-AE19-62706E023703}">
                      <ahyp:hlinkClr xmlns:ahyp="http://schemas.microsoft.com/office/drawing/2018/hyperlinkcolor" val="tx"/>
                    </a:ext>
                  </a:extLst>
                </a:hlinkClick>
              </a:rPr>
              <a:t>الحكومة المغربية</a:t>
            </a:r>
            <a:r>
              <a:rPr lang="ar-YE" sz="2400" dirty="0">
                <a:solidFill>
                  <a:srgbClr val="222222"/>
                </a:solidFill>
              </a:rPr>
              <a:t> اهتماما كبيرا بمجال </a:t>
            </a:r>
            <a:r>
              <a:rPr lang="ar-YE" sz="2400" dirty="0">
                <a:solidFill>
                  <a:srgbClr val="222222"/>
                </a:solidFill>
                <a:hlinkClick r:id="rId7" tooltip="تعليم">
                  <a:extLst>
                    <a:ext uri="{A12FA001-AC4F-418D-AE19-62706E023703}">
                      <ahyp:hlinkClr xmlns:ahyp="http://schemas.microsoft.com/office/drawing/2018/hyperlinkcolor" val="tx"/>
                    </a:ext>
                  </a:extLst>
                </a:hlinkClick>
              </a:rPr>
              <a:t>التعليم</a:t>
            </a:r>
            <a:r>
              <a:rPr lang="ar-YE" sz="2400" dirty="0">
                <a:solidFill>
                  <a:srgbClr val="222222"/>
                </a:solidFill>
              </a:rPr>
              <a:t>. رغم الصعوبات الاقتصادية التي عانى منها المغرب في تسعينات </a:t>
            </a:r>
            <a:r>
              <a:rPr lang="ar-YE" sz="2400" dirty="0">
                <a:solidFill>
                  <a:srgbClr val="222222"/>
                </a:solidFill>
                <a:hlinkClick r:id="rId8" tooltip="القرن 20">
                  <a:extLst>
                    <a:ext uri="{A12FA001-AC4F-418D-AE19-62706E023703}">
                      <ahyp:hlinkClr xmlns:ahyp="http://schemas.microsoft.com/office/drawing/2018/hyperlinkcolor" val="tx"/>
                    </a:ext>
                  </a:extLst>
                </a:hlinkClick>
              </a:rPr>
              <a:t>القرن العشرين</a:t>
            </a:r>
            <a:r>
              <a:rPr lang="ar-YE" sz="2400" dirty="0">
                <a:solidFill>
                  <a:srgbClr val="222222"/>
                </a:solidFill>
              </a:rPr>
              <a:t> وبداية الألفية الثالثة، ما زالت الحكومة تبذل الجهود من أجل النهوض بقطاع </a:t>
            </a:r>
            <a:r>
              <a:rPr lang="ar-YE" sz="2400" dirty="0">
                <a:solidFill>
                  <a:srgbClr val="222222"/>
                </a:solidFill>
                <a:hlinkClick r:id="rId7" tooltip="تعليم">
                  <a:extLst>
                    <a:ext uri="{A12FA001-AC4F-418D-AE19-62706E023703}">
                      <ahyp:hlinkClr xmlns:ahyp="http://schemas.microsoft.com/office/drawing/2018/hyperlinkcolor" val="tx"/>
                    </a:ext>
                  </a:extLst>
                </a:hlinkClick>
              </a:rPr>
              <a:t>التعليم</a:t>
            </a:r>
            <a:r>
              <a:rPr lang="ar-YE" sz="2400" dirty="0">
                <a:solidFill>
                  <a:srgbClr val="222222"/>
                </a:solidFill>
              </a:rPr>
              <a:t>. وذلك ينعكس في حجم الاستثمارات المخصصة لهذا القطاع، حيث تخصص نسبة 26.3% من الميزانية العامة للتعليم. في عام 2006، بلغت ميزانية التعليم 5.5% من </a:t>
            </a:r>
            <a:r>
              <a:rPr lang="ar-YE" sz="2400" dirty="0">
                <a:solidFill>
                  <a:srgbClr val="222222"/>
                </a:solidFill>
                <a:hlinkClick r:id="rId9" tooltip="ناتج محلي إجمالي">
                  <a:extLst>
                    <a:ext uri="{A12FA001-AC4F-418D-AE19-62706E023703}">
                      <ahyp:hlinkClr xmlns:ahyp="http://schemas.microsoft.com/office/drawing/2018/hyperlinkcolor" val="tx"/>
                    </a:ext>
                  </a:extLst>
                </a:hlinkClick>
              </a:rPr>
              <a:t>الناتج المحلي الإجمالي</a:t>
            </a:r>
            <a:r>
              <a:rPr lang="ar-JO" sz="2400" dirty="0">
                <a:solidFill>
                  <a:srgbClr val="222222"/>
                </a:solidFill>
              </a:rPr>
              <a:t>.</a:t>
            </a:r>
            <a:r>
              <a:rPr lang="ar-YE" sz="2400" dirty="0">
                <a:solidFill>
                  <a:srgbClr val="222222"/>
                </a:solidFill>
              </a:rPr>
              <a:t> </a:t>
            </a:r>
            <a:endParaRPr lang="ar-JO" sz="2400" dirty="0">
              <a:solidFill>
                <a:srgbClr val="222222"/>
              </a:solidFill>
            </a:endParaRPr>
          </a:p>
          <a:p>
            <a:pPr algn="just" rtl="1" fontAlgn="base"/>
            <a:endParaRPr lang="ar-YE" sz="2400" dirty="0">
              <a:solidFill>
                <a:srgbClr val="222222"/>
              </a:solidFill>
            </a:endParaRPr>
          </a:p>
          <a:p>
            <a:pPr algn="just" rtl="1" fontAlgn="base"/>
            <a:r>
              <a:rPr lang="ar-JO" sz="2400" dirty="0">
                <a:solidFill>
                  <a:srgbClr val="222222"/>
                </a:solidFill>
              </a:rPr>
              <a:t>* </a:t>
            </a:r>
            <a:r>
              <a:rPr lang="ar-YE" sz="2400" dirty="0">
                <a:solidFill>
                  <a:srgbClr val="222222"/>
                </a:solidFill>
              </a:rPr>
              <a:t>مرالنظام التعليمي المغربي بعدة إصلاحات بهدف تقليص الفوارق الإقليمية وضمان نشر التعليم. في عام </a:t>
            </a:r>
            <a:r>
              <a:rPr lang="ar-YE" sz="2400" dirty="0">
                <a:solidFill>
                  <a:srgbClr val="222222"/>
                </a:solidFill>
                <a:hlinkClick r:id="rId10" tooltip="1963">
                  <a:extLst>
                    <a:ext uri="{A12FA001-AC4F-418D-AE19-62706E023703}">
                      <ahyp:hlinkClr xmlns:ahyp="http://schemas.microsoft.com/office/drawing/2018/hyperlinkcolor" val="tx"/>
                    </a:ext>
                  </a:extLst>
                </a:hlinkClick>
              </a:rPr>
              <a:t>1963</a:t>
            </a:r>
            <a:r>
              <a:rPr lang="ar-YE" sz="2400" dirty="0">
                <a:solidFill>
                  <a:srgbClr val="222222"/>
                </a:solidFill>
              </a:rPr>
              <a:t> أصبح التعليم إلزاميا للبنين والبنات المغاربة الذين تتراوح اعمارهم بين 7 و13 سنة.</a:t>
            </a:r>
          </a:p>
          <a:p>
            <a:pPr algn="just" rtl="1" fontAlgn="base"/>
            <a:r>
              <a:rPr lang="ar-YE" sz="2400" dirty="0">
                <a:solidFill>
                  <a:srgbClr val="222222"/>
                </a:solidFill>
              </a:rPr>
              <a:t>وفي سبتمبر </a:t>
            </a:r>
            <a:r>
              <a:rPr lang="ar-YE" sz="2400" dirty="0">
                <a:solidFill>
                  <a:srgbClr val="222222"/>
                </a:solidFill>
                <a:hlinkClick r:id="rId11" tooltip="1990">
                  <a:extLst>
                    <a:ext uri="{A12FA001-AC4F-418D-AE19-62706E023703}">
                      <ahyp:hlinkClr xmlns:ahyp="http://schemas.microsoft.com/office/drawing/2018/hyperlinkcolor" val="tx"/>
                    </a:ext>
                  </a:extLst>
                </a:hlinkClick>
              </a:rPr>
              <a:t>1990</a:t>
            </a:r>
            <a:r>
              <a:rPr lang="ar-YE" sz="2400" dirty="0">
                <a:solidFill>
                  <a:srgbClr val="222222"/>
                </a:solidFill>
              </a:rPr>
              <a:t>، أعيدت هيكلة النظام التعليمي ليتكون من تسع سنوات من التعليم الأساسي و3 سنوات من التعليم الثانوي.</a:t>
            </a:r>
          </a:p>
          <a:p>
            <a:pPr marL="0" marR="0" algn="r" rtl="1">
              <a:lnSpc>
                <a:spcPct val="107000"/>
              </a:lnSpc>
              <a:spcBef>
                <a:spcPts val="2250"/>
              </a:spcBef>
              <a:spcAft>
                <a:spcPts val="600"/>
              </a:spcAft>
            </a:pPr>
            <a:br>
              <a:rPr lang="ar-YE" sz="2200" dirty="0"/>
            </a:br>
            <a:endParaRPr lang="ar-YE" sz="2200" b="0" i="0" u="none" strike="noStrike" baseline="0" dirty="0">
              <a:latin typeface="TraditionalArabic"/>
            </a:endParaRPr>
          </a:p>
        </p:txBody>
      </p:sp>
      <p:pic>
        <p:nvPicPr>
          <p:cNvPr id="3" name="Picture 2">
            <a:extLst>
              <a:ext uri="{FF2B5EF4-FFF2-40B4-BE49-F238E27FC236}">
                <a16:creationId xmlns:a16="http://schemas.microsoft.com/office/drawing/2014/main" id="{C876C40D-F756-2EF9-A5F9-3B5C525706D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23387" y="1000610"/>
            <a:ext cx="2519391" cy="981075"/>
          </a:xfrm>
          <a:prstGeom prst="rect">
            <a:avLst/>
          </a:prstGeom>
        </p:spPr>
      </p:pic>
    </p:spTree>
    <p:extLst>
      <p:ext uri="{BB962C8B-B14F-4D97-AF65-F5344CB8AC3E}">
        <p14:creationId xmlns:p14="http://schemas.microsoft.com/office/powerpoint/2010/main" val="1549852909"/>
      </p:ext>
    </p:extLst>
  </p:cSld>
  <p:clrMapOvr>
    <a:masterClrMapping/>
  </p:clrMapOvr>
  <mc:AlternateContent xmlns:mc="http://schemas.openxmlformats.org/markup-compatibility/2006" xmlns:p14="http://schemas.microsoft.com/office/powerpoint/2010/main">
    <mc:Choice Requires="p14">
      <p:transition spd="slow" p14:dur="1600" advTm="75776">
        <p14:prism isInverted="1"/>
      </p:transition>
    </mc:Choice>
    <mc:Fallback xmlns="">
      <p:transition spd="slow" advTm="75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60420" y="1123950"/>
            <a:ext cx="10618773" cy="5373266"/>
          </a:xfrm>
          <a:prstGeom prst="rect">
            <a:avLst/>
          </a:prstGeom>
          <a:noFill/>
        </p:spPr>
        <p:txBody>
          <a:bodyPr wrap="square" rtlCol="0">
            <a:spAutoFit/>
          </a:bodyPr>
          <a:lstStyle/>
          <a:p>
            <a:pPr algn="r" rtl="1" fontAlgn="base"/>
            <a:endParaRPr lang="ar-JO" sz="2800" b="0" i="0" dirty="0">
              <a:solidFill>
                <a:srgbClr val="000000"/>
              </a:solidFill>
              <a:effectLst/>
              <a:latin typeface="Noto Sans Arabic"/>
            </a:endParaRPr>
          </a:p>
          <a:p>
            <a:pPr algn="r" rtl="1" fontAlgn="base"/>
            <a:r>
              <a:rPr lang="ar-YE" sz="2800" b="0" i="0" dirty="0">
                <a:solidFill>
                  <a:srgbClr val="000000"/>
                </a:solidFill>
                <a:effectLst/>
                <a:latin typeface="Noto Sans Arabic"/>
              </a:rPr>
              <a:t>يقسم التعليم بالمغرب إلى قسمين، يقسم كل منهما إلى ثلاث مراحل:</a:t>
            </a:r>
          </a:p>
          <a:p>
            <a:pPr algn="r" rtl="1" fontAlgn="base">
              <a:buFont typeface="Arial" panose="020B0604020202020204" pitchFamily="34" charset="0"/>
              <a:buChar char="•"/>
            </a:pPr>
            <a:r>
              <a:rPr lang="ar-YE" sz="2800" b="1" i="0" dirty="0">
                <a:solidFill>
                  <a:srgbClr val="000000"/>
                </a:solidFill>
                <a:effectLst/>
                <a:latin typeface="inherit"/>
              </a:rPr>
              <a:t>التعليم الأساسي</a:t>
            </a:r>
            <a:r>
              <a:rPr lang="ar-YE" sz="2800" b="0" i="0" dirty="0">
                <a:solidFill>
                  <a:srgbClr val="000000"/>
                </a:solidFill>
                <a:effectLst/>
                <a:latin typeface="inherit"/>
              </a:rPr>
              <a:t> وينقسم إلى ثلاث مراحل:</a:t>
            </a:r>
          </a:p>
          <a:p>
            <a:pPr marL="742950" lvl="1" indent="-285750" algn="r" rtl="1" fontAlgn="base">
              <a:buFont typeface="Arial" panose="020B0604020202020204" pitchFamily="34" charset="0"/>
              <a:buChar char="•"/>
            </a:pPr>
            <a:r>
              <a:rPr lang="ar-YE" sz="2800" b="0" i="0" dirty="0">
                <a:solidFill>
                  <a:srgbClr val="000000"/>
                </a:solidFill>
                <a:effectLst/>
                <a:latin typeface="inherit"/>
              </a:rPr>
              <a:t>المرحلة الابتدائية وتتكون من ست سنوات دراسية.</a:t>
            </a:r>
          </a:p>
          <a:p>
            <a:pPr marL="742950" lvl="1" indent="-285750" algn="r" rtl="1" fontAlgn="base">
              <a:buFont typeface="Arial" panose="020B0604020202020204" pitchFamily="34" charset="0"/>
              <a:buChar char="•"/>
            </a:pPr>
            <a:r>
              <a:rPr lang="ar-YE" sz="2800" b="0" i="0" dirty="0">
                <a:solidFill>
                  <a:srgbClr val="000000"/>
                </a:solidFill>
                <a:effectLst/>
                <a:latin typeface="inherit"/>
              </a:rPr>
              <a:t>المرحلة الإعدادية وتتكون من ثلاث </a:t>
            </a:r>
            <a:r>
              <a:rPr lang="ar-YE" sz="2800" i="0" dirty="0">
                <a:effectLst/>
                <a:latin typeface="inherit"/>
              </a:rPr>
              <a:t>سنوات دراسية.</a:t>
            </a:r>
          </a:p>
          <a:p>
            <a:pPr marL="742950" lvl="1" indent="-285750" algn="r" rtl="1" fontAlgn="base">
              <a:buFont typeface="Arial" panose="020B0604020202020204" pitchFamily="34" charset="0"/>
              <a:buChar char="•"/>
            </a:pPr>
            <a:r>
              <a:rPr lang="ar-YE" sz="2800" i="0" dirty="0">
                <a:effectLst/>
                <a:latin typeface="inherit"/>
              </a:rPr>
              <a:t>المرحلة الثانوية وتتكون من ثلاث سنوات دراسية.</a:t>
            </a:r>
          </a:p>
          <a:p>
            <a:pPr algn="r" rtl="1" fontAlgn="base">
              <a:buFont typeface="Arial" panose="020B0604020202020204" pitchFamily="34" charset="0"/>
              <a:buChar char="•"/>
            </a:pPr>
            <a:r>
              <a:rPr lang="ar-YE" sz="2800" i="0" dirty="0">
                <a:effectLst/>
                <a:latin typeface="inherit"/>
              </a:rPr>
              <a:t>التعليم العالي تطبق معظم الجامعات المغربية النموذج الفرنسي للتعليم الجامعي كالتالي:</a:t>
            </a:r>
          </a:p>
          <a:p>
            <a:pPr marL="742950" lvl="1" indent="-285750" algn="r" rtl="1" fontAlgn="base">
              <a:buFont typeface="Arial" panose="020B0604020202020204" pitchFamily="34" charset="0"/>
              <a:buChar char="•"/>
            </a:pPr>
            <a:r>
              <a:rPr lang="ar-YE" sz="2800" i="0" dirty="0">
                <a:effectLst/>
                <a:latin typeface="inherit"/>
              </a:rPr>
              <a:t>الدراسة لشهادة الإجازة، وهي تعادل درجة </a:t>
            </a:r>
            <a:r>
              <a:rPr lang="ar-YE" sz="2800" i="0" strike="noStrike" dirty="0">
                <a:effectLst/>
                <a:latin typeface="inherit"/>
                <a:hlinkClick r:id="rId3" tooltip="بكالوريوس">
                  <a:extLst>
                    <a:ext uri="{A12FA001-AC4F-418D-AE19-62706E023703}">
                      <ahyp:hlinkClr xmlns:ahyp="http://schemas.microsoft.com/office/drawing/2018/hyperlinkcolor" val="tx"/>
                    </a:ext>
                  </a:extLst>
                </a:hlinkClick>
              </a:rPr>
              <a:t>البكالوريوس</a:t>
            </a:r>
            <a:r>
              <a:rPr lang="ar-YE" sz="2800" i="0" dirty="0">
                <a:effectLst/>
                <a:latin typeface="inherit"/>
              </a:rPr>
              <a:t> في الدول الأخرى.</a:t>
            </a:r>
          </a:p>
          <a:p>
            <a:pPr marL="742950" lvl="1" indent="-285750" algn="r" rtl="1" fontAlgn="base">
              <a:buFont typeface="Arial" panose="020B0604020202020204" pitchFamily="34" charset="0"/>
              <a:buChar char="•"/>
            </a:pPr>
            <a:r>
              <a:rPr lang="ar-YE" sz="2800" i="0" dirty="0">
                <a:effectLst/>
                <a:latin typeface="inherit"/>
              </a:rPr>
              <a:t>الدراسة لشهادة الدراسات المعمقة، وهي كدرجة </a:t>
            </a:r>
            <a:r>
              <a:rPr lang="ar-YE" sz="2800" i="0" strike="noStrike" dirty="0">
                <a:effectLst/>
                <a:latin typeface="inherit"/>
                <a:hlinkClick r:id="rId4" tooltip="ماجستير">
                  <a:extLst>
                    <a:ext uri="{A12FA001-AC4F-418D-AE19-62706E023703}">
                      <ahyp:hlinkClr xmlns:ahyp="http://schemas.microsoft.com/office/drawing/2018/hyperlinkcolor" val="tx"/>
                    </a:ext>
                  </a:extLst>
                </a:hlinkClick>
              </a:rPr>
              <a:t>الماجستير</a:t>
            </a:r>
            <a:r>
              <a:rPr lang="ar-YE" sz="2800" i="0" dirty="0">
                <a:effectLst/>
                <a:latin typeface="inherit"/>
              </a:rPr>
              <a:t>.</a:t>
            </a:r>
          </a:p>
          <a:p>
            <a:pPr marL="742950" lvl="1" indent="-285750" algn="r" rtl="1" fontAlgn="base">
              <a:buFont typeface="Arial" panose="020B0604020202020204" pitchFamily="34" charset="0"/>
              <a:buChar char="•"/>
            </a:pPr>
            <a:r>
              <a:rPr lang="ar-YE" sz="2800" i="0" dirty="0">
                <a:effectLst/>
                <a:latin typeface="inherit"/>
              </a:rPr>
              <a:t>الدراسة لشهادة دكتوراة الدولة، وهي كدرجة دكتوراة الفلسفة</a:t>
            </a:r>
          </a:p>
          <a:p>
            <a:pPr marL="457200" marR="0" indent="-457200" algn="r" rtl="1">
              <a:spcBef>
                <a:spcPts val="2250"/>
              </a:spcBef>
              <a:spcAft>
                <a:spcPts val="600"/>
              </a:spcAft>
              <a:buAutoNum type="arabicPeriod"/>
            </a:pPr>
            <a:br>
              <a:rPr lang="ar-YE" sz="2200" dirty="0"/>
            </a:br>
            <a:endParaRPr lang="ar-YE" sz="2200" b="0" i="0" u="none" strike="noStrike" baseline="0" dirty="0">
              <a:latin typeface="TraditionalArabic"/>
            </a:endParaRPr>
          </a:p>
        </p:txBody>
      </p:sp>
    </p:spTree>
    <p:extLst>
      <p:ext uri="{BB962C8B-B14F-4D97-AF65-F5344CB8AC3E}">
        <p14:creationId xmlns:p14="http://schemas.microsoft.com/office/powerpoint/2010/main" val="4111543292"/>
      </p:ext>
    </p:extLst>
  </p:cSld>
  <p:clrMapOvr>
    <a:masterClrMapping/>
  </p:clrMapOvr>
  <mc:AlternateContent xmlns:mc="http://schemas.openxmlformats.org/markup-compatibility/2006" xmlns:p14="http://schemas.microsoft.com/office/powerpoint/2010/main">
    <mc:Choice Requires="p14">
      <p:transition spd="slow" p14:dur="1600" advTm="134351">
        <p14:prism isInverted="1"/>
      </p:transition>
    </mc:Choice>
    <mc:Fallback xmlns="">
      <p:transition spd="slow" advTm="13435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86613" y="1239771"/>
            <a:ext cx="10618773" cy="4545155"/>
          </a:xfrm>
          <a:prstGeom prst="rect">
            <a:avLst/>
          </a:prstGeom>
          <a:noFill/>
        </p:spPr>
        <p:txBody>
          <a:bodyPr wrap="square" rtlCol="0">
            <a:spAutoFit/>
          </a:bodyPr>
          <a:lstStyle/>
          <a:p>
            <a:pPr marL="0" marR="0" algn="r" rtl="1">
              <a:lnSpc>
                <a:spcPct val="107000"/>
              </a:lnSpc>
              <a:spcBef>
                <a:spcPts val="2250"/>
              </a:spcBef>
              <a:spcAft>
                <a:spcPts val="600"/>
              </a:spcAft>
            </a:pPr>
            <a:r>
              <a:rPr lang="ar-JO" sz="2400" b="0" i="0" dirty="0">
                <a:effectLst/>
                <a:latin typeface="Noto Sans Arabic"/>
              </a:rPr>
              <a:t>- </a:t>
            </a:r>
            <a:r>
              <a:rPr lang="ar-YE" sz="2400" b="0" i="0" dirty="0">
                <a:effectLst/>
                <a:latin typeface="Noto Sans Arabic"/>
              </a:rPr>
              <a:t>تشرف وزارة التربية والتعليم على مراحل التعليم الأساسي، كما تشرف وزارة التعليم العالي والبحث العلمي على مراحل التعليم الجامعي. .</a:t>
            </a:r>
            <a:endParaRPr lang="ar-JO" sz="2400" b="0" i="0" dirty="0">
              <a:effectLst/>
              <a:latin typeface="Noto Sans Arabic"/>
            </a:endParaRPr>
          </a:p>
          <a:p>
            <a:pPr algn="r" fontAlgn="base"/>
            <a:r>
              <a:rPr lang="ar-YE" sz="2400" b="1" i="0" dirty="0">
                <a:solidFill>
                  <a:srgbClr val="000000"/>
                </a:solidFill>
                <a:effectLst/>
                <a:latin typeface="var(--font-serif)"/>
              </a:rPr>
              <a:t>نظام التعليم في المغرب</a:t>
            </a:r>
          </a:p>
          <a:p>
            <a:pPr algn="r" fontAlgn="base"/>
            <a:r>
              <a:rPr lang="ar-YE" sz="2400" b="0" i="0" dirty="0">
                <a:solidFill>
                  <a:srgbClr val="000000"/>
                </a:solidFill>
                <a:effectLst/>
                <a:latin typeface="inherit"/>
              </a:rPr>
              <a:t>يتكون نظام التعليم في المغرب من المرحلة ما قبل الدراسة الابتدائية حيث تمتد مدتها إلى سنتين ينتقل بعدها للمرحلة الابتدائية مدتها 6 سنوات والمرحلة الاعدادية مدتها 3 سنوات ومرحلة التانوية مدتها 3 سنوات تنتهي بإمتحان البك</a:t>
            </a:r>
            <a:r>
              <a:rPr lang="ar-JO" sz="2400" b="0" i="0">
                <a:solidFill>
                  <a:srgbClr val="000000"/>
                </a:solidFill>
                <a:effectLst/>
                <a:latin typeface="inherit"/>
              </a:rPr>
              <a:t>ا</a:t>
            </a:r>
            <a:r>
              <a:rPr lang="ar-YE" sz="2400" b="0" i="0">
                <a:solidFill>
                  <a:srgbClr val="000000"/>
                </a:solidFill>
                <a:effectLst/>
                <a:latin typeface="inherit"/>
              </a:rPr>
              <a:t>لوريا </a:t>
            </a:r>
            <a:r>
              <a:rPr lang="ar-YE" sz="2400" b="0" i="0" dirty="0">
                <a:solidFill>
                  <a:srgbClr val="000000"/>
                </a:solidFill>
                <a:effectLst/>
                <a:latin typeface="inherit"/>
              </a:rPr>
              <a:t>قبل دخول المرحلة الجامعية.</a:t>
            </a:r>
          </a:p>
          <a:p>
            <a:pPr algn="r" rtl="1" fontAlgn="base"/>
            <a:r>
              <a:rPr lang="ar-YE" sz="2400" b="1" dirty="0">
                <a:effectLst/>
                <a:latin typeface="inherit"/>
              </a:rPr>
              <a:t>التعليم قبل المدرسي</a:t>
            </a:r>
          </a:p>
          <a:p>
            <a:pPr algn="r" rtl="1" fontAlgn="base"/>
            <a:r>
              <a:rPr lang="ar-YE" sz="2400" dirty="0">
                <a:effectLst/>
                <a:latin typeface="inherit"/>
              </a:rPr>
              <a:t>هناك نوعان من المؤسسات:</a:t>
            </a:r>
          </a:p>
          <a:p>
            <a:pPr algn="r" rtl="1" fontAlgn="base">
              <a:buFont typeface="Arial" panose="020B0604020202020204" pitchFamily="34" charset="0"/>
              <a:buChar char="•"/>
            </a:pPr>
            <a:r>
              <a:rPr lang="ar-YE" sz="2400" dirty="0">
                <a:effectLst/>
                <a:latin typeface="inherit"/>
              </a:rPr>
              <a:t>المدارس القرآنية، هي في شكل ما قبل المدرسة الأكثر شيوعا، وهي توفر التعليم لتجديد التقليدية.</a:t>
            </a:r>
          </a:p>
          <a:p>
            <a:pPr algn="r" rtl="1" fontAlgn="base">
              <a:buFont typeface="Arial" panose="020B0604020202020204" pitchFamily="34" charset="0"/>
              <a:buChar char="•"/>
            </a:pPr>
            <a:r>
              <a:rPr lang="ar-YE" sz="2400" dirty="0">
                <a:effectLst/>
                <a:latin typeface="inherit"/>
              </a:rPr>
              <a:t>رياض الأطفال ودور الحضانة، بالتداريب والمعدات المستخدمة لتوفير التدريب على أساس الأساليب الحديثة</a:t>
            </a:r>
          </a:p>
          <a:p>
            <a:pPr marL="0" marR="0" algn="r" rtl="1">
              <a:lnSpc>
                <a:spcPct val="107000"/>
              </a:lnSpc>
              <a:spcBef>
                <a:spcPts val="2250"/>
              </a:spcBef>
              <a:spcAft>
                <a:spcPts val="600"/>
              </a:spcAft>
            </a:pPr>
            <a:endParaRPr lang="ar-YE" sz="2200" b="0" i="0" strike="noStrike" baseline="0" dirty="0">
              <a:latin typeface="TraditionalArabic"/>
            </a:endParaRPr>
          </a:p>
        </p:txBody>
      </p:sp>
    </p:spTree>
    <p:extLst>
      <p:ext uri="{BB962C8B-B14F-4D97-AF65-F5344CB8AC3E}">
        <p14:creationId xmlns:p14="http://schemas.microsoft.com/office/powerpoint/2010/main" val="3983809484"/>
      </p:ext>
    </p:extLst>
  </p:cSld>
  <p:clrMapOvr>
    <a:masterClrMapping/>
  </p:clrMapOvr>
  <mc:AlternateContent xmlns:mc="http://schemas.openxmlformats.org/markup-compatibility/2006" xmlns:p14="http://schemas.microsoft.com/office/powerpoint/2010/main">
    <mc:Choice Requires="p14">
      <p:transition spd="slow" p14:dur="1600" advTm="102639">
        <p14:prism isInverted="1"/>
      </p:transition>
    </mc:Choice>
    <mc:Fallback xmlns="">
      <p:transition spd="slow" advTm="102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86613" y="1239771"/>
            <a:ext cx="10618773" cy="1733616"/>
          </a:xfrm>
          <a:prstGeom prst="rect">
            <a:avLst/>
          </a:prstGeom>
          <a:noFill/>
        </p:spPr>
        <p:txBody>
          <a:bodyPr wrap="square" rtlCol="0">
            <a:spAutoFit/>
          </a:bodyPr>
          <a:lstStyle/>
          <a:p>
            <a:pPr marL="0" marR="0" algn="ctr" rtl="1">
              <a:lnSpc>
                <a:spcPct val="107000"/>
              </a:lnSpc>
              <a:spcBef>
                <a:spcPts val="2250"/>
              </a:spcBef>
              <a:spcAft>
                <a:spcPts val="600"/>
              </a:spcAft>
            </a:pPr>
            <a:r>
              <a:rPr lang="ar-JO" sz="4000" b="1" i="0" dirty="0">
                <a:solidFill>
                  <a:srgbClr val="00B0F0"/>
                </a:solidFill>
                <a:effectLst/>
              </a:rPr>
              <a:t>- تجارب عالمية رائدة في مجال التعليم</a:t>
            </a:r>
          </a:p>
          <a:p>
            <a:pPr marL="0" marR="0" algn="ctr" rtl="1">
              <a:lnSpc>
                <a:spcPct val="107000"/>
              </a:lnSpc>
              <a:spcBef>
                <a:spcPts val="2250"/>
              </a:spcBef>
              <a:spcAft>
                <a:spcPts val="600"/>
              </a:spcAft>
            </a:pPr>
            <a:r>
              <a:rPr lang="ar-JO" sz="4000" b="1" i="0" dirty="0">
                <a:solidFill>
                  <a:srgbClr val="00B0F0"/>
                </a:solidFill>
              </a:rPr>
              <a:t>دولة فنلندا</a:t>
            </a:r>
            <a:endParaRPr lang="ar-YE" sz="3600" b="1" i="0" strike="noStrike" baseline="0" dirty="0">
              <a:solidFill>
                <a:srgbClr val="00B0F0"/>
              </a:solidFill>
            </a:endParaRPr>
          </a:p>
        </p:txBody>
      </p:sp>
      <p:pic>
        <p:nvPicPr>
          <p:cNvPr id="3" name="Picture 2">
            <a:extLst>
              <a:ext uri="{FF2B5EF4-FFF2-40B4-BE49-F238E27FC236}">
                <a16:creationId xmlns:a16="http://schemas.microsoft.com/office/drawing/2014/main" id="{4270A280-59A1-38A8-AE61-E6C1B34DD5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15148" y="3089208"/>
            <a:ext cx="5869857" cy="2768182"/>
          </a:xfrm>
          <a:prstGeom prst="rect">
            <a:avLst/>
          </a:prstGeom>
        </p:spPr>
      </p:pic>
      <p:sp>
        <p:nvSpPr>
          <p:cNvPr id="4" name="TextBox 3">
            <a:extLst>
              <a:ext uri="{FF2B5EF4-FFF2-40B4-BE49-F238E27FC236}">
                <a16:creationId xmlns:a16="http://schemas.microsoft.com/office/drawing/2014/main" id="{ADBFE5FD-CEAE-FB6E-9951-DDE13ED8A9EC}"/>
              </a:ext>
            </a:extLst>
          </p:cNvPr>
          <p:cNvSpPr txBox="1"/>
          <p:nvPr/>
        </p:nvSpPr>
        <p:spPr>
          <a:xfrm>
            <a:off x="3008671" y="5442155"/>
            <a:ext cx="6194323" cy="369332"/>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2456974110"/>
      </p:ext>
    </p:extLst>
  </p:cSld>
  <p:clrMapOvr>
    <a:masterClrMapping/>
  </p:clrMapOvr>
  <mc:AlternateContent xmlns:mc="http://schemas.openxmlformats.org/markup-compatibility/2006" xmlns:p14="http://schemas.microsoft.com/office/powerpoint/2010/main">
    <mc:Choice Requires="p14">
      <p:transition spd="slow" p14:dur="1600" advTm="102639">
        <p14:prism isInverted="1"/>
      </p:transition>
    </mc:Choice>
    <mc:Fallback xmlns="">
      <p:transition spd="slow" advTm="102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86613" y="1239771"/>
            <a:ext cx="10618773" cy="4249690"/>
          </a:xfrm>
          <a:prstGeom prst="rect">
            <a:avLst/>
          </a:prstGeom>
          <a:noFill/>
        </p:spPr>
        <p:txBody>
          <a:bodyPr wrap="square" rtlCol="0">
            <a:spAutoFit/>
          </a:bodyPr>
          <a:lstStyle/>
          <a:p>
            <a:pPr marL="0" marR="0" algn="ctr" rtl="1">
              <a:lnSpc>
                <a:spcPct val="107000"/>
              </a:lnSpc>
              <a:spcBef>
                <a:spcPts val="0"/>
              </a:spcBef>
              <a:spcAft>
                <a:spcPts val="800"/>
              </a:spcAft>
            </a:pPr>
            <a:r>
              <a:rPr lang="ar-JO" sz="3200" b="1" dirty="0">
                <a:solidFill>
                  <a:srgbClr val="00B0F0"/>
                </a:solidFill>
              </a:rPr>
              <a:t>سياسات التعليم في فنلندا</a:t>
            </a:r>
          </a:p>
          <a:p>
            <a:pPr marL="0" marR="0" algn="r" rtl="1">
              <a:lnSpc>
                <a:spcPct val="107000"/>
              </a:lnSpc>
              <a:spcBef>
                <a:spcPts val="0"/>
              </a:spcBef>
              <a:spcAft>
                <a:spcPts val="800"/>
              </a:spcAft>
            </a:pPr>
            <a:r>
              <a:rPr lang="ar-JO" sz="2400" dirty="0"/>
              <a:t>   </a:t>
            </a:r>
            <a:r>
              <a:rPr lang="ar-YE" sz="2400" dirty="0"/>
              <a:t>أحد المبادئ الأساسية في التعليم الفنلندي هو ضرورة تمتع جميع الأفراد بحق الوصول المتكافئ للتعليم والتدريب عالي الجودة. يجب إتاحة نفس فرص التعليم لكل المواطنين بغض النظر عن أصلهم العرقي، أو السن، أو الغنى أو مكان إقامتهم. التعليم مجاني لكل المراحل إن التعليم في فنلندا مجاني لكل المراحل ً ً من مرحلة ما قبل الابتدائي ووصولا بداية لمرحلة التعليم العالي. كما يتم توفير الكتب الدراسية، والوجبات اليومية، ووسائل النقل ًا للطلاب المقيمين ً بعيدا عن المدرسة مجان لأولياء أمور الطلاب في مرحلتي التعليم قبل الابتدائي والتعليم الأساسي. ولكن في مرحلة التعليم الثانوي والتعليم العالي، يقوم الطلاب أنفسهم أو آبائهم بشراء كتبهم الخاصة. كما يحق للطلاب في المرحلة الثانوية الحصول على وجبة مجانية، وتقوم الدولة بدعم الوجبات المقدمة في مرحلة التعليم العالي. وقد يكون تعليم الكبار هو النوع الوحيد من التعليم الذي يتطلب دفع المال. لضمان توفير فرص الدراسة للجميع</a:t>
            </a:r>
            <a:r>
              <a:rPr lang="ar-JO" sz="2400" dirty="0"/>
              <a:t>.</a:t>
            </a:r>
            <a:r>
              <a:rPr lang="ar-YE" sz="2400" dirty="0"/>
              <a:t> </a:t>
            </a:r>
            <a:endParaRPr lang="ar-YE" sz="2800" b="0" i="0" strike="noStrike" baseline="0" dirty="0">
              <a:latin typeface="TraditionalArabic"/>
            </a:endParaRPr>
          </a:p>
        </p:txBody>
      </p:sp>
    </p:spTree>
    <p:extLst>
      <p:ext uri="{BB962C8B-B14F-4D97-AF65-F5344CB8AC3E}">
        <p14:creationId xmlns:p14="http://schemas.microsoft.com/office/powerpoint/2010/main" val="4035470802"/>
      </p:ext>
    </p:extLst>
  </p:cSld>
  <p:clrMapOvr>
    <a:masterClrMapping/>
  </p:clrMapOvr>
  <mc:AlternateContent xmlns:mc="http://schemas.openxmlformats.org/markup-compatibility/2006" xmlns:p14="http://schemas.microsoft.com/office/powerpoint/2010/main">
    <mc:Choice Requires="p14">
      <p:transition spd="slow" p14:dur="1600" advTm="102639">
        <p14:prism isInverted="1"/>
      </p:transition>
    </mc:Choice>
    <mc:Fallback xmlns="">
      <p:transition spd="slow" advTm="102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86613" y="1239771"/>
            <a:ext cx="10618773" cy="4249690"/>
          </a:xfrm>
          <a:prstGeom prst="rect">
            <a:avLst/>
          </a:prstGeom>
          <a:noFill/>
        </p:spPr>
        <p:txBody>
          <a:bodyPr wrap="square" rtlCol="0">
            <a:spAutoFit/>
          </a:bodyPr>
          <a:lstStyle/>
          <a:p>
            <a:pPr marL="0" marR="0" algn="ctr" rtl="1">
              <a:lnSpc>
                <a:spcPct val="107000"/>
              </a:lnSpc>
              <a:spcBef>
                <a:spcPts val="0"/>
              </a:spcBef>
              <a:spcAft>
                <a:spcPts val="800"/>
              </a:spcAft>
            </a:pPr>
            <a:r>
              <a:rPr lang="ar-JO" sz="3200" b="1" dirty="0">
                <a:solidFill>
                  <a:srgbClr val="00B0F0"/>
                </a:solidFill>
              </a:rPr>
              <a:t>سياسات التعليم في فنلندا</a:t>
            </a:r>
          </a:p>
          <a:p>
            <a:pPr marL="0" marR="0" algn="r" rtl="1">
              <a:lnSpc>
                <a:spcPct val="107000"/>
              </a:lnSpc>
              <a:spcBef>
                <a:spcPts val="0"/>
              </a:spcBef>
              <a:spcAft>
                <a:spcPts val="800"/>
              </a:spcAft>
            </a:pPr>
            <a:r>
              <a:rPr lang="ar-JO" sz="2400" dirty="0"/>
              <a:t>   </a:t>
            </a:r>
            <a:r>
              <a:rPr lang="ar-YE" sz="2400" dirty="0"/>
              <a:t>يتم توفير تعليم ذوي الاحتياجات الخاصة بشكل عام ًجنبا إلى جنب مع التعليم النظامي تحرص المبادئ التعليمية في فنلندا على إدراج التعليم الخاص بذوي الاحتياجات الخاصة بشكل أساسي في التعليم النظامي. إذا تعذر تعليم أي تلميذ في مجموعة تعليمية عادية، فيجب قبوله في التعليم الخاص بذوي الاحتياجات الخاصة. وهو تعليم يتوفر في المدارس العادية كلما أمكن. يحق لجميع التلاميذ في سن التعليم الإلزامي الحصول على الدعم العام، أي التعليم عالي الجودة،. كما يجب تقديم الدعم المكثف للتلاميذ الذين يحتاجون لإجراءات دعم منتظمة أو عدة أنواع من الدعم في نفس الوقت. والهدف هو منع المشكلات القائمة من التفاقم سواء في الخطورة أو الحجم. إذا لم يستطع الأطفال التكيف بشكل ملائم مع التعليم النظامي على الرغم من أشكال الدعم العام أو المكثف، فيجب منحهم ً دعما ً خاصا. إن الغرض الرئيسي من الدعم الخاص هو تزويد التلاميذ بالمساعدة الشاملة والمنظمة حتى يمكنهم إتمام التعليم الإلزامي والتأهل للمرحلة الثانية من التعليم الثانوي. </a:t>
            </a:r>
            <a:r>
              <a:rPr lang="ar-JO" sz="2400" dirty="0"/>
              <a:t>.</a:t>
            </a:r>
            <a:r>
              <a:rPr lang="ar-YE" sz="2400" dirty="0"/>
              <a:t> </a:t>
            </a:r>
            <a:endParaRPr lang="ar-YE" sz="2800" b="0" i="0" strike="noStrike" baseline="0" dirty="0">
              <a:latin typeface="TraditionalArabic"/>
            </a:endParaRPr>
          </a:p>
        </p:txBody>
      </p:sp>
    </p:spTree>
    <p:extLst>
      <p:ext uri="{BB962C8B-B14F-4D97-AF65-F5344CB8AC3E}">
        <p14:creationId xmlns:p14="http://schemas.microsoft.com/office/powerpoint/2010/main" val="2218361091"/>
      </p:ext>
    </p:extLst>
  </p:cSld>
  <p:clrMapOvr>
    <a:masterClrMapping/>
  </p:clrMapOvr>
  <mc:AlternateContent xmlns:mc="http://schemas.openxmlformats.org/markup-compatibility/2006" xmlns:p14="http://schemas.microsoft.com/office/powerpoint/2010/main">
    <mc:Choice Requires="p14">
      <p:transition spd="slow" p14:dur="1600" advTm="102639">
        <p14:prism isInverted="1"/>
      </p:transition>
    </mc:Choice>
    <mc:Fallback xmlns="">
      <p:transition spd="slow" advTm="102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12807" y="1485845"/>
            <a:ext cx="10618773" cy="4117922"/>
          </a:xfrm>
          <a:prstGeom prst="rect">
            <a:avLst/>
          </a:prstGeom>
          <a:noFill/>
        </p:spPr>
        <p:txBody>
          <a:bodyPr wrap="square" rtlCol="0">
            <a:spAutoFit/>
          </a:bodyPr>
          <a:lstStyle/>
          <a:p>
            <a:pPr marL="0" marR="0" algn="r" rtl="1">
              <a:lnSpc>
                <a:spcPct val="107000"/>
              </a:lnSpc>
              <a:spcBef>
                <a:spcPts val="0"/>
              </a:spcBef>
              <a:spcAft>
                <a:spcPts val="800"/>
              </a:spcAft>
            </a:pPr>
            <a:r>
              <a:rPr lang="ar-JO" sz="2000" dirty="0"/>
              <a:t>* </a:t>
            </a:r>
            <a:r>
              <a:rPr lang="ar-JO" sz="2400" dirty="0"/>
              <a:t>تتم </a:t>
            </a:r>
            <a:r>
              <a:rPr lang="ar-YE" sz="2400" dirty="0"/>
              <a:t>معظم أنواع التعليم بتمويل حكومي تحصل معظم المؤسسات التي توفر التعليم للمرحلة الأساسية والمرحلة الثانية من الثانوي على تمويلها من السلطات المحلية أو مجالس البلدية المشتركة.</a:t>
            </a:r>
            <a:endParaRPr lang="ar-JO" sz="2400" dirty="0"/>
          </a:p>
          <a:p>
            <a:pPr marL="0" marR="0" algn="r" rtl="1">
              <a:lnSpc>
                <a:spcPct val="107000"/>
              </a:lnSpc>
              <a:spcBef>
                <a:spcPts val="0"/>
              </a:spcBef>
              <a:spcAft>
                <a:spcPts val="800"/>
              </a:spcAft>
            </a:pPr>
            <a:r>
              <a:rPr lang="ar-JO" sz="2400" dirty="0"/>
              <a:t>* ا</a:t>
            </a:r>
            <a:r>
              <a:rPr lang="ar-YE" sz="2400" u="sng" dirty="0"/>
              <a:t>لتعليم في مرحلة الطفولة المبكرة </a:t>
            </a:r>
            <a:r>
              <a:rPr lang="ar-YE" sz="2400" dirty="0"/>
              <a:t>يدعم تنمية الأطفال وتعلمهم يشمل التعليم والرعاية في مرحلة الطفولة المبكرة الرعاية، والتعليم والتدريس لدعم النمو المتوازن للأطفال، وتنميتهم، وتعلمهم. يتمتع كل طفل بحق شخصي للالتحاق بالتعليم في مرحلة الطفولة المبكرة. وقد يتم ذلك في مستوى رياض الأطفال أو في مجموعات أصغر ً حجما للرعاية النهارية العائلية في المنازل الخاصة. وتكون عادة الرسوم معقولة وتعتمد على دخل الأبوين. يحق لكل الأطفال في عمر 6 سنوات الالتحاق بالتعليم ما قبل الابتدائي. وهي مرحلة مجانية واختيارية للأطفال ولكن تلتزم البلديات بتوفير التعليم ما قبل الابتدائي. ويلتحق معظم الأطفال البالغين 6 سنوات بالتعليم ما قبل الابتدائي. يكتسب الأطفال في مرحلة التعليم ما قبل الابتدائي المهارات الأساسية، والمعرفة، والقدرات من مجالات التعلم المختلفة التي تتوافق مع عمرهم وقدراتهم. </a:t>
            </a:r>
            <a:endParaRPr lang="ar-YE" sz="2000" b="0" i="0" strike="noStrike" baseline="0" dirty="0">
              <a:latin typeface="TraditionalArabic"/>
            </a:endParaRPr>
          </a:p>
        </p:txBody>
      </p:sp>
    </p:spTree>
    <p:extLst>
      <p:ext uri="{BB962C8B-B14F-4D97-AF65-F5344CB8AC3E}">
        <p14:creationId xmlns:p14="http://schemas.microsoft.com/office/powerpoint/2010/main" val="1696225698"/>
      </p:ext>
    </p:extLst>
  </p:cSld>
  <p:clrMapOvr>
    <a:masterClrMapping/>
  </p:clrMapOvr>
  <mc:AlternateContent xmlns:mc="http://schemas.openxmlformats.org/markup-compatibility/2006" xmlns:p14="http://schemas.microsoft.com/office/powerpoint/2010/main">
    <mc:Choice Requires="p14">
      <p:transition spd="slow" p14:dur="1600" advTm="102639">
        <p14:prism isInverted="1"/>
      </p:transition>
    </mc:Choice>
    <mc:Fallback xmlns="">
      <p:transition spd="slow" advTm="102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86613" y="1239771"/>
            <a:ext cx="10618773" cy="4513095"/>
          </a:xfrm>
          <a:prstGeom prst="rect">
            <a:avLst/>
          </a:prstGeom>
          <a:noFill/>
        </p:spPr>
        <p:txBody>
          <a:bodyPr wrap="square" rtlCol="0">
            <a:spAutoFit/>
          </a:bodyPr>
          <a:lstStyle/>
          <a:p>
            <a:pPr marL="342900" marR="0" indent="-342900" algn="r" rtl="1">
              <a:lnSpc>
                <a:spcPct val="107000"/>
              </a:lnSpc>
              <a:spcBef>
                <a:spcPts val="0"/>
              </a:spcBef>
              <a:spcAft>
                <a:spcPts val="800"/>
              </a:spcAft>
              <a:buFont typeface="Arial" panose="020B0604020202020204" pitchFamily="34" charset="0"/>
              <a:buChar char="•"/>
            </a:pPr>
            <a:r>
              <a:rPr lang="ar-YE" sz="2400" u="sng" dirty="0"/>
              <a:t>يبدأ التعليم الإلزامي في العام الذي يبلغ فيه الطفل سبع سنوات </a:t>
            </a:r>
            <a:r>
              <a:rPr lang="ar-YE" sz="2400" dirty="0"/>
              <a:t>ويستمر لمدة تسع سنوات. وتحرص السلطات المحلية على تخصيص موقع مدرسي لكل تلميذ ً قريبا من منزله، إلا أن الأبوين لهما حرية اختيار المدرسة الشاملة التي يفضلونها، مع وجود بعض القيود. يتم توفير التعليم الأساسي ضمن هيكل منفرد، أي أنه لا يوجد فصل بين التعليم الابتدائي والمرحلة الأولى للتعليم الثانوي. حيث يقوم عادة نفس مدرس الفصل بتدريس معظم المواد في الفصول الدراسية الخاصة بأول ست سنوات، وحسب تخصص المادة خلال آخر ثلاث سنوات.</a:t>
            </a:r>
            <a:endParaRPr lang="ar-JO" sz="2400" dirty="0"/>
          </a:p>
          <a:p>
            <a:pPr marL="342900" marR="0" indent="-342900" algn="r" rtl="1">
              <a:lnSpc>
                <a:spcPct val="107000"/>
              </a:lnSpc>
              <a:spcBef>
                <a:spcPts val="0"/>
              </a:spcBef>
              <a:spcAft>
                <a:spcPts val="800"/>
              </a:spcAft>
              <a:buFont typeface="Arial" panose="020B0604020202020204" pitchFamily="34" charset="0"/>
              <a:buChar char="•"/>
            </a:pPr>
            <a:r>
              <a:rPr lang="ar-YE" sz="2400" dirty="0"/>
              <a:t>يقوم المجلس الوطني الفنلندي للتعليم بتحديد المنهج الدراسي الوطني للتعليم الأساسي. ويحتوى على الأهداف والمحتويات الأساسية للمواد المختلفة، بالإضافة إلى مبادئ تقييم التلميذ، والتعليم الخاص بذوي الاحتياجات الخاصة، ورعاية التلميذ والتوجيه التعليمي. كما يتم تناول المبادئ الخاصة ببيئة التعلم الجيدة، ومناهج العمل بالإضافة إلى مفاهيم التعلم في المنهج الدراسي الأساسي. ويتم تجديد المنهج الأساسي الوطني كل عشر سنوات ً تقريبا. </a:t>
            </a:r>
          </a:p>
        </p:txBody>
      </p:sp>
    </p:spTree>
    <p:extLst>
      <p:ext uri="{BB962C8B-B14F-4D97-AF65-F5344CB8AC3E}">
        <p14:creationId xmlns:p14="http://schemas.microsoft.com/office/powerpoint/2010/main" val="234940328"/>
      </p:ext>
    </p:extLst>
  </p:cSld>
  <p:clrMapOvr>
    <a:masterClrMapping/>
  </p:clrMapOvr>
  <mc:AlternateContent xmlns:mc="http://schemas.openxmlformats.org/markup-compatibility/2006" xmlns:p14="http://schemas.microsoft.com/office/powerpoint/2010/main">
    <mc:Choice Requires="p14">
      <p:transition spd="slow" p14:dur="1600" advTm="102639">
        <p14:prism isInverted="1"/>
      </p:transition>
    </mc:Choice>
    <mc:Fallback xmlns="">
      <p:transition spd="slow" advTm="102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12807" y="1530652"/>
            <a:ext cx="10618773" cy="3430170"/>
          </a:xfrm>
          <a:prstGeom prst="rect">
            <a:avLst/>
          </a:prstGeom>
          <a:noFill/>
        </p:spPr>
        <p:txBody>
          <a:bodyPr wrap="square" rtlCol="0">
            <a:spAutoFit/>
          </a:bodyPr>
          <a:lstStyle/>
          <a:p>
            <a:pPr marL="342900" marR="0" indent="-342900" algn="r" rtl="1">
              <a:lnSpc>
                <a:spcPct val="107000"/>
              </a:lnSpc>
              <a:spcBef>
                <a:spcPts val="0"/>
              </a:spcBef>
              <a:spcAft>
                <a:spcPts val="800"/>
              </a:spcAft>
              <a:buFont typeface="Arial" panose="020B0604020202020204" pitchFamily="34" charset="0"/>
              <a:buChar char="•"/>
            </a:pPr>
            <a:r>
              <a:rPr lang="ar-YE" sz="2400" dirty="0"/>
              <a:t>التقييم جزء من العمل المدرسي اليومي إن النوع الرئيسي لتقييم التلاميذ في فنلندا هو التقييم المستمر خلال فترة الدراسة والتقييم النهائي. والهدف من التقييم المستمر هو توجيه التلاميذ ومساعدتهم في عملية التعلم. حيث يتلقى كل طالب ً تقريرا مرة كل سنة دراسية على الأقل.</a:t>
            </a:r>
            <a:endParaRPr lang="ar-JO" sz="2400" dirty="0"/>
          </a:p>
          <a:p>
            <a:pPr marL="342900" marR="0" indent="-342900" algn="r" rtl="1">
              <a:lnSpc>
                <a:spcPct val="107000"/>
              </a:lnSpc>
              <a:spcBef>
                <a:spcPts val="0"/>
              </a:spcBef>
              <a:spcAft>
                <a:spcPts val="800"/>
              </a:spcAft>
              <a:buFont typeface="Arial" panose="020B0604020202020204" pitchFamily="34" charset="0"/>
              <a:buChar char="•"/>
            </a:pPr>
            <a:r>
              <a:rPr lang="ar-YE" sz="2400" dirty="0"/>
              <a:t> لا توجد اختبارات وطنية للتلاميذ في مرحلة التعليم الأساسي في فنلندا. ولكن ً عوضا عن ذلك يقوم المدرسون بعملية تقييم للمواد الخاصة بهم ً بناء على الأهداف المحددة في المنهج الدراسي. كما يسجل المدرسون الدرجات في شهادة التعليم الأساسي، وهي الشهادة النهائية التي يتم منحها في نهاية العام التاسع. ً وبناء على هذا التقييم، سيتم اختيار التلاميذ لمزيد من الدراسات. </a:t>
            </a:r>
            <a:endParaRPr lang="ar-JO" sz="2400" dirty="0"/>
          </a:p>
          <a:p>
            <a:pPr marL="342900" marR="0" indent="-342900" algn="r" rtl="1">
              <a:lnSpc>
                <a:spcPct val="107000"/>
              </a:lnSpc>
              <a:spcBef>
                <a:spcPts val="0"/>
              </a:spcBef>
              <a:spcAft>
                <a:spcPts val="800"/>
              </a:spcAft>
              <a:buFont typeface="Arial" panose="020B0604020202020204" pitchFamily="34" charset="0"/>
              <a:buChar char="•"/>
            </a:pPr>
            <a:r>
              <a:rPr lang="ar-YE" sz="2400" dirty="0"/>
              <a:t>وهكذا، فإن المنهج الأساسي الوطني يحتوي على توجيهات التقييم في جميع المواد الشائعة.</a:t>
            </a:r>
            <a:endParaRPr lang="ar-JO" sz="2400" dirty="0"/>
          </a:p>
        </p:txBody>
      </p:sp>
    </p:spTree>
    <p:extLst>
      <p:ext uri="{BB962C8B-B14F-4D97-AF65-F5344CB8AC3E}">
        <p14:creationId xmlns:p14="http://schemas.microsoft.com/office/powerpoint/2010/main" val="2730822550"/>
      </p:ext>
    </p:extLst>
  </p:cSld>
  <p:clrMapOvr>
    <a:masterClrMapping/>
  </p:clrMapOvr>
  <mc:AlternateContent xmlns:mc="http://schemas.openxmlformats.org/markup-compatibility/2006" xmlns:p14="http://schemas.microsoft.com/office/powerpoint/2010/main">
    <mc:Choice Requires="p14">
      <p:transition spd="slow" p14:dur="1600" advTm="102639">
        <p14:prism isInverted="1"/>
      </p:transition>
    </mc:Choice>
    <mc:Fallback xmlns="">
      <p:transition spd="slow" advTm="102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12807" y="1530652"/>
            <a:ext cx="10618773" cy="3327578"/>
          </a:xfrm>
          <a:prstGeom prst="rect">
            <a:avLst/>
          </a:prstGeom>
          <a:noFill/>
        </p:spPr>
        <p:txBody>
          <a:bodyPr wrap="square" rtlCol="0">
            <a:spAutoFit/>
          </a:bodyPr>
          <a:lstStyle/>
          <a:p>
            <a:pPr marL="342900" marR="0" indent="-342900" algn="r" rtl="1">
              <a:lnSpc>
                <a:spcPct val="107000"/>
              </a:lnSpc>
              <a:spcBef>
                <a:spcPts val="0"/>
              </a:spcBef>
              <a:spcAft>
                <a:spcPts val="800"/>
              </a:spcAft>
              <a:buFont typeface="Arial" panose="020B0604020202020204" pitchFamily="34" charset="0"/>
              <a:buChar char="•"/>
            </a:pPr>
            <a:r>
              <a:rPr lang="ar-YE" sz="2400" dirty="0"/>
              <a:t>يتابع معظم الطلاب دراساتهم بعد مرحلة التعليم الأساسي الطلاب الذين أتموا مرحلة التعليم الإلزامي بنجاح مؤهلون للتعليم والتدريب في المرحلة الثانية من التعليم الثانوي العام والمهني. ويعتمد اختيار الطالب للالتحاق بالمرحلة الثانية من المدرسة الثانوية في الأساس على درجاته في شهادة التعليم الأساسي. وقد تتضمن معايير الاختيار المستخدمة بواسطة المؤسسات المهنية خبرة العمل وعوامل مماثلة أخرى، وكذلك اختبارات القبول والاستعداد. </a:t>
            </a:r>
            <a:endParaRPr lang="ar-JO" sz="2400" dirty="0"/>
          </a:p>
          <a:p>
            <a:pPr marL="342900" marR="0" indent="-342900" algn="r" rtl="1">
              <a:lnSpc>
                <a:spcPct val="107000"/>
              </a:lnSpc>
              <a:spcBef>
                <a:spcPts val="0"/>
              </a:spcBef>
              <a:spcAft>
                <a:spcPts val="800"/>
              </a:spcAft>
              <a:buFont typeface="Arial" panose="020B0604020202020204" pitchFamily="34" charset="0"/>
              <a:buChar char="•"/>
            </a:pPr>
            <a:r>
              <a:rPr lang="ar-JO" sz="2400" dirty="0"/>
              <a:t>هناك </a:t>
            </a:r>
            <a:r>
              <a:rPr lang="ar-YE" sz="2400" dirty="0"/>
              <a:t>نسبة تزيد عن ۹۰ بالمئة من الفئة العمرية المعنية دراساتها في المرحلة الثانية من الثانوية العامة أو المهنية بعد الانتهاء مباشرة من مرحلة التعليم الأساسي. وبإتمام المرحلة الثانية من التعليم الثانوي، العام والمهني على حد سواء، يتأهل الطلاب لمتابعة التعليم العالي</a:t>
            </a:r>
          </a:p>
        </p:txBody>
      </p:sp>
    </p:spTree>
    <p:extLst>
      <p:ext uri="{BB962C8B-B14F-4D97-AF65-F5344CB8AC3E}">
        <p14:creationId xmlns:p14="http://schemas.microsoft.com/office/powerpoint/2010/main" val="746388029"/>
      </p:ext>
    </p:extLst>
  </p:cSld>
  <p:clrMapOvr>
    <a:masterClrMapping/>
  </p:clrMapOvr>
  <mc:AlternateContent xmlns:mc="http://schemas.openxmlformats.org/markup-compatibility/2006" xmlns:p14="http://schemas.microsoft.com/office/powerpoint/2010/main">
    <mc:Choice Requires="p14">
      <p:transition spd="slow" p14:dur="1600" advTm="102639">
        <p14:prism isInverted="1"/>
      </p:transition>
    </mc:Choice>
    <mc:Fallback xmlns="">
      <p:transition spd="slow" advTm="102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515595" y="1528840"/>
            <a:ext cx="11108424" cy="4524315"/>
          </a:xfrm>
          <a:prstGeom prst="rect">
            <a:avLst/>
          </a:prstGeom>
          <a:noFill/>
        </p:spPr>
        <p:txBody>
          <a:bodyPr wrap="square" rtlCol="0">
            <a:spAutoFit/>
          </a:bodyPr>
          <a:lstStyle/>
          <a:p>
            <a:pPr algn="r" rtl="1"/>
            <a:r>
              <a:rPr lang="ar-YE" sz="2400" u="sng" dirty="0"/>
              <a:t>التعليم والتدريب المهني بالتعاون مع عالم الأعمال </a:t>
            </a:r>
            <a:endParaRPr lang="ar-JO" sz="2400" u="sng" dirty="0"/>
          </a:p>
          <a:p>
            <a:pPr algn="r" rtl="1"/>
            <a:r>
              <a:rPr lang="ar-JO" sz="2400" dirty="0"/>
              <a:t>- </a:t>
            </a:r>
            <a:r>
              <a:rPr lang="ar-YE" sz="2400" dirty="0"/>
              <a:t>يشمل التعليم والتدريب المهني ثمانية مجالات من التعليم، وهو ما يزيد عن خمسين من المؤهلات المهنية بما في ذلك أكثر من مائة برنامج دراسي مختلف. ويمتد نطاق المؤهلات المهنية إلى ثلاث سنوات من الدراسة ويتضمن كل مؤهل على الأقل نصف سنة من التعلم أثناء العمل في مواقع العمل. ويمكن إتمام التعليم والتدريب المهني في شكل تدريب قائم على المدرسة أو تدريب مهني. </a:t>
            </a:r>
            <a:endParaRPr lang="ar-JO" sz="2400" dirty="0"/>
          </a:p>
          <a:p>
            <a:pPr algn="r" rtl="1"/>
            <a:r>
              <a:rPr lang="ar-JO" sz="2400" dirty="0"/>
              <a:t>-</a:t>
            </a:r>
            <a:r>
              <a:rPr lang="ar-YE" sz="2400" dirty="0"/>
              <a:t>منذ بداية التسعينيات تعتمد متطلبات المؤهلات الوطنية على منهج نتائج التعلم. ولذلك فإن التعاون الوثيق مع عالم الأعمال أمر ضروري. </a:t>
            </a:r>
            <a:r>
              <a:rPr lang="ar-JO" sz="2400" dirty="0"/>
              <a:t>ل</a:t>
            </a:r>
            <a:r>
              <a:rPr lang="ar-YE" sz="2400" dirty="0"/>
              <a:t>يتم تطوير المؤهلات المهنية. ويتم ذلك لضمان دعم المؤهلات لعملية تحول مرنة وفعالة إلى سوق العمل، بالإضافة إلى التنمية المهنية. </a:t>
            </a:r>
            <a:endParaRPr lang="ar-JO" sz="2400" dirty="0"/>
          </a:p>
          <a:p>
            <a:pPr algn="r" rtl="1"/>
            <a:r>
              <a:rPr lang="ar-JO" sz="2400" dirty="0"/>
              <a:t>-</a:t>
            </a:r>
            <a:r>
              <a:rPr lang="ar-YE" sz="2400" dirty="0"/>
              <a:t>توفر الجامعات والمؤسسات الجامعية للعلوم التطبيقية التعليم العالي. فالجامعات تركز اهتمامها على البحث والتدريس العلمي.. هناك قيود مفروضة على الالتحاق بجميع مجالات الدراسة. إن عدد المتقدمين يفوق عدد الأماكن المتاحة، وتستخدم الجامعات والمؤسسات الجامعية للعلوم التطبيقية معايير مختلفة لاختيار الطلاب. ً وغالبا ما تتضمن النجاح في اختبار القبول</a:t>
            </a:r>
            <a:r>
              <a:rPr lang="ar-JO" sz="2400" dirty="0"/>
              <a:t>.</a:t>
            </a:r>
            <a:endParaRPr lang="ar-YE" sz="2800" b="0" i="0" u="none" strike="noStrike" baseline="0" dirty="0"/>
          </a:p>
        </p:txBody>
      </p:sp>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03407">
        <p14:prism isInverted="1"/>
      </p:transition>
    </mc:Choice>
    <mc:Fallback xmlns="">
      <p:transition spd="slow" advTm="1034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515595" y="1528840"/>
            <a:ext cx="11108424" cy="4455835"/>
          </a:xfrm>
          <a:prstGeom prst="rect">
            <a:avLst/>
          </a:prstGeom>
          <a:noFill/>
        </p:spPr>
        <p:txBody>
          <a:bodyPr wrap="square" rtlCol="0">
            <a:spAutoFit/>
          </a:bodyPr>
          <a:lstStyle/>
          <a:p>
            <a:pPr algn="ctr"/>
            <a:r>
              <a:rPr lang="ar-JO" sz="3600" kern="0" dirty="0">
                <a:solidFill>
                  <a:srgbClr val="00B0F0"/>
                </a:solidFill>
                <a:effectLst/>
                <a:ea typeface="Times New Roman" panose="02020603050405020304" pitchFamily="18" charset="0"/>
                <a:cs typeface="Arial" panose="020B0604020202020204" pitchFamily="34" charset="0"/>
              </a:rPr>
              <a:t>خاتمة</a:t>
            </a:r>
            <a:endParaRPr lang="ar-JO" sz="1800" kern="0" dirty="0">
              <a:solidFill>
                <a:srgbClr val="000000"/>
              </a:solidFill>
              <a:effectLst/>
              <a:ea typeface="Times New Roman" panose="02020603050405020304" pitchFamily="18" charset="0"/>
              <a:cs typeface="Arial" panose="020B0604020202020204" pitchFamily="34" charset="0"/>
            </a:endParaRPr>
          </a:p>
          <a:p>
            <a:pPr algn="r" rtl="1"/>
            <a:r>
              <a:rPr lang="ar-JO" sz="2400" b="0" i="0" dirty="0">
                <a:effectLst/>
                <a:latin typeface="Times New Roman" panose="02020603050405020304" pitchFamily="18" charset="0"/>
              </a:rPr>
              <a:t>  </a:t>
            </a:r>
            <a:r>
              <a:rPr lang="ar-YE" sz="2400" b="0" i="0" dirty="0">
                <a:solidFill>
                  <a:srgbClr val="000000"/>
                </a:solidFill>
                <a:effectLst/>
                <a:latin typeface="Al-Jazeera"/>
              </a:rPr>
              <a:t>إن رغبة </a:t>
            </a:r>
            <a:r>
              <a:rPr lang="ar-JO" sz="2400" b="0" i="0" dirty="0">
                <a:solidFill>
                  <a:srgbClr val="000000"/>
                </a:solidFill>
                <a:effectLst/>
                <a:latin typeface="Al-Jazeera"/>
              </a:rPr>
              <a:t>الدول العربية </a:t>
            </a:r>
            <a:r>
              <a:rPr lang="ar-YE" sz="2400" b="0" i="0" dirty="0">
                <a:solidFill>
                  <a:srgbClr val="000000"/>
                </a:solidFill>
                <a:effectLst/>
                <a:latin typeface="Al-Jazeera"/>
              </a:rPr>
              <a:t>في الارتقاء </a:t>
            </a:r>
            <a:r>
              <a:rPr lang="ar-JO" sz="2400" b="0" i="0" dirty="0">
                <a:solidFill>
                  <a:srgbClr val="000000"/>
                </a:solidFill>
                <a:effectLst/>
                <a:latin typeface="Al-Jazeera"/>
              </a:rPr>
              <a:t>بقطاع التعليم </a:t>
            </a:r>
            <a:r>
              <a:rPr lang="ar-YE" sz="2400" b="0" i="0" dirty="0">
                <a:solidFill>
                  <a:srgbClr val="000000"/>
                </a:solidFill>
                <a:effectLst/>
                <a:latin typeface="Al-Jazeera"/>
              </a:rPr>
              <a:t>ومواجهة تحديات العصر المتنوعة والمعقدة، تتطلب منه عملاً جادًّا مستمرًا لأجل اكتشاف أو صناعة حلول </a:t>
            </a:r>
            <a:r>
              <a:rPr lang="ar-JO" sz="2400" b="0" i="0" dirty="0">
                <a:solidFill>
                  <a:srgbClr val="000000"/>
                </a:solidFill>
                <a:effectLst/>
                <a:latin typeface="Al-Jazeera"/>
              </a:rPr>
              <a:t>لهذه</a:t>
            </a:r>
            <a:r>
              <a:rPr lang="ar-YE" sz="2400" b="0" i="0" dirty="0">
                <a:solidFill>
                  <a:srgbClr val="000000"/>
                </a:solidFill>
                <a:effectLst/>
                <a:latin typeface="Al-Jazeera"/>
              </a:rPr>
              <a:t> التحديات، ولعل أبرزها ذلك التدفق الهائل </a:t>
            </a:r>
            <a:r>
              <a:rPr lang="ar-JO" sz="2400" b="0" i="0" dirty="0">
                <a:solidFill>
                  <a:srgbClr val="000000"/>
                </a:solidFill>
                <a:effectLst/>
                <a:latin typeface="Al-Jazeera"/>
              </a:rPr>
              <a:t>للمعلومات </a:t>
            </a:r>
            <a:r>
              <a:rPr lang="ar-YE" sz="2400" b="0" i="0" dirty="0">
                <a:solidFill>
                  <a:srgbClr val="000000"/>
                </a:solidFill>
                <a:effectLst/>
                <a:latin typeface="Al-Jazeera"/>
              </a:rPr>
              <a:t>عبر تقنيات متطورة سريعة، صارت تمثل تحديًا حقيقيًّا تواجه أي تعليم تقليدي.</a:t>
            </a:r>
          </a:p>
          <a:p>
            <a:pPr algn="r" rtl="1"/>
            <a:r>
              <a:rPr lang="ar-YE" sz="2400" b="0" i="0" dirty="0">
                <a:solidFill>
                  <a:srgbClr val="000000"/>
                </a:solidFill>
                <a:effectLst/>
                <a:latin typeface="Al-Jazeera"/>
              </a:rPr>
              <a:t>ومهما كان نظام التعليم في أي مجتمع قويًّا متماسكًا، فإنه بحاجة إلى تطوير وتجديد مستمرين، كي يحافظ على تماسكه ونجاحه. وكلما ارتقى المجتمع بنظامه التعليمي المتناسق والمتوافق مع دينه وثقافته وتاريخه، ومرونته في التعامل مع تحديات العصر، زادت، بالضرورة، قدراته وإمكانياته على مواجهة تلكم التحديات المتنوعة المتسارعة.</a:t>
            </a:r>
            <a:endParaRPr lang="ar-JO" sz="2400" b="0" i="0" dirty="0">
              <a:solidFill>
                <a:srgbClr val="000000"/>
              </a:solidFill>
              <a:effectLst/>
              <a:latin typeface="Al-Jazeera"/>
            </a:endParaRPr>
          </a:p>
          <a:p>
            <a:pPr algn="r" rtl="1"/>
            <a:r>
              <a:rPr lang="ar-JO" sz="2400" dirty="0">
                <a:solidFill>
                  <a:srgbClr val="000000"/>
                </a:solidFill>
                <a:latin typeface="Al-Jazeera"/>
              </a:rPr>
              <a:t>لذلك نوجب على الدول العربية العمل على إيجاد سياسات تعليمية عربية مشتركة تقودها نحو التطور والتنافسية وكذلك يتوجب عليها التعرف على تجارب الدول المتقدمة في مجال التعليم والاستفادة من سياساتها التعليمية بما لا يخالف قيمها ومعتقداتها وهويتها وإنما تطويع هذه السياسات بما يناسب هويتنا العربية.</a:t>
            </a:r>
            <a:endParaRPr lang="ar-YE" sz="2400" b="0" i="0" dirty="0">
              <a:solidFill>
                <a:srgbClr val="000000"/>
              </a:solidFill>
              <a:effectLst/>
              <a:latin typeface="Al-Jazeera"/>
            </a:endParaRPr>
          </a:p>
          <a:p>
            <a:pPr algn="just" rtl="1">
              <a:lnSpc>
                <a:spcPct val="150000"/>
              </a:lnSpc>
            </a:pPr>
            <a:r>
              <a:rPr lang="ar-JO" sz="2400" b="0" i="0" dirty="0">
                <a:effectLst/>
                <a:latin typeface="Times New Roman" panose="02020603050405020304" pitchFamily="18" charset="0"/>
              </a:rPr>
              <a:t>.</a:t>
            </a:r>
            <a:endParaRPr lang="ar-YE" sz="2400" b="0" i="0" u="none" strike="noStrike" baseline="0" dirty="0"/>
          </a:p>
        </p:txBody>
      </p:sp>
    </p:spTree>
    <p:custDataLst>
      <p:tags r:id="rId1"/>
    </p:custDataLst>
    <p:extLst>
      <p:ext uri="{BB962C8B-B14F-4D97-AF65-F5344CB8AC3E}">
        <p14:creationId xmlns:p14="http://schemas.microsoft.com/office/powerpoint/2010/main" val="1398511863"/>
      </p:ext>
    </p:extLst>
  </p:cSld>
  <p:clrMapOvr>
    <a:masterClrMapping/>
  </p:clrMapOvr>
  <mc:AlternateContent xmlns:mc="http://schemas.openxmlformats.org/markup-compatibility/2006" xmlns:p14="http://schemas.microsoft.com/office/powerpoint/2010/main">
    <mc:Choice Requires="p14">
      <p:transition spd="slow" p14:dur="1600" advTm="103407">
        <p14:prism isInverted="1"/>
      </p:transition>
    </mc:Choice>
    <mc:Fallback xmlns="">
      <p:transition spd="slow" advTm="1034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2755386" y="1382711"/>
            <a:ext cx="6370320" cy="584775"/>
          </a:xfrm>
          <a:prstGeom prst="rect">
            <a:avLst/>
          </a:prstGeom>
          <a:noFill/>
        </p:spPr>
        <p:txBody>
          <a:bodyPr wrap="square" rtlCol="0">
            <a:spAutoFit/>
          </a:bodyPr>
          <a:lstStyle/>
          <a:p>
            <a:pPr algn="ctr"/>
            <a:r>
              <a:rPr lang="ar-JO" sz="3200" dirty="0">
                <a:latin typeface="Arabic Typesetting" panose="03020402040406030203" pitchFamily="66" charset="-78"/>
                <a:cs typeface="+mj-cs"/>
              </a:rPr>
              <a:t>نتاجات المحاضرة العاشرة</a:t>
            </a:r>
            <a:endParaRPr lang="en-US" sz="3200" dirty="0">
              <a:cs typeface="+mj-cs"/>
            </a:endParaRPr>
          </a:p>
        </p:txBody>
      </p:sp>
      <p:graphicFrame>
        <p:nvGraphicFramePr>
          <p:cNvPr id="4" name="Diagram 3">
            <a:extLst>
              <a:ext uri="{FF2B5EF4-FFF2-40B4-BE49-F238E27FC236}">
                <a16:creationId xmlns:a16="http://schemas.microsoft.com/office/drawing/2014/main" id="{D1957DFB-F224-28BC-DD5E-DA1427D451C7}"/>
              </a:ext>
            </a:extLst>
          </p:cNvPr>
          <p:cNvGraphicFramePr/>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3362687"/>
      </p:ext>
    </p:extLst>
  </p:cSld>
  <p:clrMapOvr>
    <a:masterClrMapping/>
  </p:clrMapOvr>
  <mc:AlternateContent xmlns:mc="http://schemas.openxmlformats.org/markup-compatibility/2006" xmlns:p14="http://schemas.microsoft.com/office/powerpoint/2010/main">
    <mc:Choice Requires="p14">
      <p:transition spd="slow" p14:dur="1600" advTm="121483">
        <p14:prism isInverted="1"/>
      </p:transition>
    </mc:Choice>
    <mc:Fallback xmlns="">
      <p:transition spd="slow" advTm="12148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929390" y="1880142"/>
            <a:ext cx="10523095" cy="4171976"/>
          </a:xfrm>
          <a:prstGeom prst="rect">
            <a:avLst/>
          </a:prstGeom>
          <a:noFill/>
        </p:spPr>
        <p:txBody>
          <a:bodyPr wrap="square" rtlCol="0">
            <a:spAutoFit/>
          </a:bodyPr>
          <a:lstStyle/>
          <a:p>
            <a:pPr marL="233680" indent="-270510" algn="r" rtl="1">
              <a:lnSpc>
                <a:spcPct val="150000"/>
              </a:lnSpc>
              <a:spcAft>
                <a:spcPts val="800"/>
              </a:spcAft>
            </a:pPr>
            <a:r>
              <a:rPr lang="ar-JO" sz="1600" b="1" u="sng" dirty="0">
                <a:solidFill>
                  <a:srgbClr val="000000"/>
                </a:solidFill>
                <a:latin typeface="Al-Jazeera"/>
                <a:hlinkClick r:id="rId3">
                  <a:extLst>
                    <a:ext uri="{A12FA001-AC4F-418D-AE19-62706E023703}">
                      <ahyp:hlinkClr xmlns:ahyp="http://schemas.microsoft.com/office/drawing/2018/hyperlinkcolor" val="tx"/>
                    </a:ext>
                  </a:extLst>
                </a:hlinkClick>
              </a:rPr>
              <a:t>غرايبة، إبراهيم </a:t>
            </a:r>
            <a:r>
              <a:rPr lang="ar-JO" sz="1600" b="1" u="sng" dirty="0">
                <a:solidFill>
                  <a:srgbClr val="000000"/>
                </a:solidFill>
                <a:latin typeface="Al-Jazeera"/>
              </a:rPr>
              <a:t>، </a:t>
            </a:r>
            <a:r>
              <a:rPr lang="ar-YE" sz="1600" b="1" dirty="0">
                <a:solidFill>
                  <a:srgbClr val="000000"/>
                </a:solidFill>
                <a:latin typeface="Al-Jazeera"/>
              </a:rPr>
              <a:t>هل يتغير التعليم العربي ومؤسساته وسياساته</a:t>
            </a:r>
            <a:endParaRPr lang="ar-JO" sz="1600" dirty="0">
              <a:hlinkClick r:id="rId3"/>
            </a:endParaRPr>
          </a:p>
          <a:p>
            <a:pPr marL="233680" indent="-270510" rtl="1">
              <a:lnSpc>
                <a:spcPct val="150000"/>
              </a:lnSpc>
              <a:spcAft>
                <a:spcPts val="800"/>
              </a:spcAft>
            </a:pPr>
            <a:r>
              <a:rPr lang="en-US" sz="1600" dirty="0">
                <a:hlinkClick r:id="rId3"/>
              </a:rPr>
              <a:t>https://www.aljazeera.net/opinions/2004/10/3/%D9%87%D9%84-%D9%8A%D8%AA%D8%BA%D9%8A%D8%B1-%D8%A7%D9%84%D8%AA%D8%B9%D9%84%D9%8A%D9%85-%D8%A7%D9%84%D8%B9%D8%B1%D8%A8%D9%8A-%D9%88%D9%85%D8%A4%D8%B3%D8%B3%D8%A7%D8%AA%D9%87</a:t>
            </a:r>
            <a:endParaRPr lang="ar-JO" sz="1600" dirty="0"/>
          </a:p>
          <a:p>
            <a:pPr marL="233680" indent="-270510" algn="just" rtl="1">
              <a:lnSpc>
                <a:spcPct val="150000"/>
              </a:lnSpc>
              <a:spcAft>
                <a:spcPts val="800"/>
              </a:spcAft>
            </a:pPr>
            <a:endParaRPr lang="ar-JO" sz="1800" u="sng"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JO" sz="1800" kern="100" dirty="0">
                <a:effectLst/>
                <a:latin typeface="Calibri" panose="020F0502020204030204" pitchFamily="34" charset="0"/>
                <a:ea typeface="Calibri" panose="020F0502020204030204" pitchFamily="34" charset="0"/>
                <a:cs typeface="Arial" panose="020B0604020202020204" pitchFamily="34" charset="0"/>
              </a:rPr>
              <a:t>موقع وزارة التربية والتعليم العالي في لبنان</a:t>
            </a:r>
          </a:p>
          <a:p>
            <a:pPr rtl="1">
              <a:lnSpc>
                <a:spcPct val="107000"/>
              </a:lnSpc>
              <a:spcAft>
                <a:spcPts val="800"/>
              </a:spcAft>
            </a:pPr>
            <a:r>
              <a:rPr lang="en-US" sz="1800" u="sng"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https://www.mehe.gov.lb/ar/about-the-ministry/mission/PolicyFramework</a:t>
            </a:r>
            <a:endParaRPr lang="ar-JO" sz="1800" u="sng"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JO" sz="1800" kern="100" dirty="0">
                <a:effectLst/>
                <a:latin typeface="Calibri" panose="020F0502020204030204" pitchFamily="34" charset="0"/>
                <a:ea typeface="Calibri" panose="020F0502020204030204" pitchFamily="34" charset="0"/>
                <a:cs typeface="Arial" panose="020B0604020202020204" pitchFamily="34" charset="0"/>
              </a:rPr>
              <a:t>موقع وزارة التعليم السعودية</a:t>
            </a:r>
          </a:p>
          <a:p>
            <a:pPr rtl="1">
              <a:lnSpc>
                <a:spcPct val="107000"/>
              </a:lnSpc>
              <a:spcAft>
                <a:spcPts val="800"/>
              </a:spcAft>
            </a:pPr>
            <a:r>
              <a:rPr lang="en-US" sz="1800" kern="100" dirty="0">
                <a:effectLst/>
                <a:latin typeface="Calibri" panose="020F0502020204030204" pitchFamily="34" charset="0"/>
                <a:ea typeface="Calibri" panose="020F0502020204030204" pitchFamily="34" charset="0"/>
                <a:cs typeface="Arial" panose="020B0604020202020204" pitchFamily="34" charset="0"/>
                <a:hlinkClick r:id="rId5"/>
              </a:rPr>
              <a:t>https://moe.gov.sa/ar/education/educationinksa/Pages/EducationObjectives.aspx</a:t>
            </a:r>
            <a:endParaRPr lang="ar-JO" sz="1800" kern="100" dirty="0">
              <a:effectLst/>
              <a:latin typeface="Calibri" panose="020F0502020204030204" pitchFamily="34" charset="0"/>
              <a:ea typeface="Calibri" panose="020F0502020204030204" pitchFamily="34" charset="0"/>
              <a:cs typeface="Arial" panose="020B0604020202020204" pitchFamily="34" charset="0"/>
            </a:endParaRPr>
          </a:p>
          <a:p>
            <a:pPr rtl="1">
              <a:lnSpc>
                <a:spcPct val="107000"/>
              </a:lnSpc>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AutoShape 3">
            <a:extLst>
              <a:ext uri="{FF2B5EF4-FFF2-40B4-BE49-F238E27FC236}">
                <a16:creationId xmlns:a16="http://schemas.microsoft.com/office/drawing/2014/main"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44198">
        <p14:prism isInverted="1"/>
      </p:transition>
    </mc:Choice>
    <mc:Fallback xmlns="">
      <p:transition spd="slow" advTm="441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929390" y="1880142"/>
            <a:ext cx="10523095" cy="3816429"/>
          </a:xfrm>
          <a:prstGeom prst="rect">
            <a:avLst/>
          </a:prstGeom>
          <a:noFill/>
        </p:spPr>
        <p:txBody>
          <a:bodyPr wrap="square" rtlCol="0">
            <a:spAutoFit/>
          </a:bodyPr>
          <a:lstStyle/>
          <a:p>
            <a:pPr marL="0" marR="0" algn="r" rtl="1">
              <a:lnSpc>
                <a:spcPct val="150000"/>
              </a:lnSpc>
              <a:spcBef>
                <a:spcPts val="0"/>
              </a:spcBef>
              <a:spcAft>
                <a:spcPts val="800"/>
              </a:spcAft>
              <a:tabLst>
                <a:tab pos="228600" algn="r"/>
              </a:tabLst>
            </a:pPr>
            <a:r>
              <a:rPr lang="ar-JO" sz="2000" dirty="0">
                <a:effectLst/>
                <a:latin typeface="Calibri" panose="020F0502020204030204" pitchFamily="34" charset="0"/>
                <a:ea typeface="Calibri" panose="020F0502020204030204" pitchFamily="34" charset="0"/>
                <a:cs typeface="Arial" panose="020B0604020202020204" pitchFamily="34" charset="0"/>
              </a:rPr>
              <a:t>موقع وزارة التربية والتعليم الأردنية</a:t>
            </a:r>
          </a:p>
          <a:p>
            <a:pPr marL="0" marR="0" rtl="1">
              <a:lnSpc>
                <a:spcPct val="150000"/>
              </a:lnSpc>
              <a:spcBef>
                <a:spcPts val="0"/>
              </a:spcBef>
              <a:spcAft>
                <a:spcPts val="800"/>
              </a:spcAft>
              <a:tabLst>
                <a:tab pos="228600" algn="r"/>
              </a:tabLst>
            </a:pPr>
            <a:r>
              <a:rPr lang="en-US" sz="2400" dirty="0">
                <a:hlinkClick r:id="rId3"/>
              </a:rPr>
              <a:t>https://moe.gov.jo/node/15782</a:t>
            </a:r>
            <a:endParaRPr lang="ar-JO" sz="2400" dirty="0"/>
          </a:p>
          <a:p>
            <a:pPr marL="0" marR="0" algn="r" rtl="1">
              <a:lnSpc>
                <a:spcPct val="150000"/>
              </a:lnSpc>
              <a:spcBef>
                <a:spcPts val="0"/>
              </a:spcBef>
              <a:spcAft>
                <a:spcPts val="800"/>
              </a:spcAft>
              <a:tabLst>
                <a:tab pos="228600" algn="r"/>
              </a:tabLst>
            </a:pPr>
            <a:endParaRPr lang="ar-JO" sz="2000" dirty="0"/>
          </a:p>
          <a:p>
            <a:pPr algn="r" rtl="1"/>
            <a:r>
              <a:rPr lang="en-US" dirty="0">
                <a:hlinkClick r:id="rId4"/>
              </a:rPr>
              <a:t>https://www.wikiwand.com/ar/%D8%A7%D9%84%D8%AA%D8%B9%D9%84%D9%8A%D9%85_%D9%81%D9%8A_%D8%A7%D9%84%D9%85%D8%BA%D8%B1%D8%A8#%D8%A7%D9%84%D8%AA%D8%B9%D9%84%D9%8A%D9%85_%D8%A7%D9%84%D8%B9%D8%A7%D9%84%D9%8A</a:t>
            </a:r>
            <a:endParaRPr lang="ar-JO" dirty="0"/>
          </a:p>
          <a:p>
            <a:pPr algn="r" rtl="1"/>
            <a:endParaRPr lang="ar-JO" dirty="0"/>
          </a:p>
          <a:p>
            <a:pPr algn="r" rtl="1"/>
            <a:r>
              <a:rPr lang="ar-JO" dirty="0"/>
              <a:t>نبذة مختصرة عن التعليم في فنلندا</a:t>
            </a:r>
          </a:p>
          <a:p>
            <a:pPr rtl="1"/>
            <a:r>
              <a:rPr lang="en-US" sz="1800" dirty="0">
                <a:effectLst/>
                <a:latin typeface="Times New Roman" panose="02020603050405020304" pitchFamily="18" charset="0"/>
                <a:ea typeface="Times New Roman" panose="02020603050405020304" pitchFamily="18" charset="0"/>
                <a:hlinkClick r:id="rId5"/>
              </a:rPr>
              <a:t>https://www.oph.fi/sites/default/files/documents/154844_finnish_education_in_a_nutshell_in_arabic.pdf</a:t>
            </a:r>
            <a:endParaRPr lang="ar-JO" sz="1800" dirty="0">
              <a:effectLst/>
              <a:latin typeface="Times New Roman" panose="02020603050405020304" pitchFamily="18" charset="0"/>
              <a:ea typeface="Times New Roman" panose="02020603050405020304" pitchFamily="18" charset="0"/>
            </a:endParaRPr>
          </a:p>
          <a:p>
            <a:pPr rtl="1"/>
            <a:endParaRPr lang="en-US" sz="1800" dirty="0">
              <a:effectLst/>
              <a:latin typeface="Times New Roman" panose="02020603050405020304" pitchFamily="18" charset="0"/>
              <a:ea typeface="Times New Roman" panose="02020603050405020304" pitchFamily="18" charset="0"/>
            </a:endParaRPr>
          </a:p>
        </p:txBody>
      </p:sp>
      <p:sp>
        <p:nvSpPr>
          <p:cNvPr id="10" name="AutoShape 3">
            <a:extLst>
              <a:ext uri="{FF2B5EF4-FFF2-40B4-BE49-F238E27FC236}">
                <a16:creationId xmlns:a16="http://schemas.microsoft.com/office/drawing/2014/main"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485377728"/>
      </p:ext>
    </p:extLst>
  </p:cSld>
  <p:clrMapOvr>
    <a:masterClrMapping/>
  </p:clrMapOvr>
  <mc:AlternateContent xmlns:mc="http://schemas.openxmlformats.org/markup-compatibility/2006" xmlns:p14="http://schemas.microsoft.com/office/powerpoint/2010/main">
    <mc:Choice Requires="p14">
      <p:transition spd="slow" p14:dur="1600" advTm="61934">
        <p14:prism isInverted="1"/>
      </p:transition>
    </mc:Choice>
    <mc:Fallback xmlns="">
      <p:transition spd="slow" advTm="6193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022941" y="244673"/>
            <a:ext cx="3198987" cy="584775"/>
          </a:xfrm>
          <a:prstGeom prst="rect">
            <a:avLst/>
          </a:prstGeom>
          <a:noFill/>
        </p:spPr>
        <p:txBody>
          <a:bodyPr wrap="square" rtlCol="0">
            <a:spAutoFit/>
          </a:bodyPr>
          <a:lstStyle/>
          <a:p>
            <a:pPr algn="ctr"/>
            <a:r>
              <a:rPr lang="ar-JO" sz="3200" b="1" dirty="0">
                <a:solidFill>
                  <a:schemeClr val="bg1"/>
                </a:solidFill>
              </a:rPr>
              <a:t>مراجع المادة المعتمدة </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a16="http://schemas.microsoft.com/office/drawing/2014/main" id="{6EBBB157-BA76-70AA-776A-1DD14266A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8866" y="1290445"/>
            <a:ext cx="4200450" cy="4847431"/>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16285">
        <p14:prism isInverted="1"/>
      </p:transition>
    </mc:Choice>
    <mc:Fallback xmlns="">
      <p:transition spd="slow" advTm="1628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21B20AF-04F0-22A2-15B6-B1C1AE520C9F}"/>
              </a:ext>
            </a:extLst>
          </p:cNvPr>
          <p:cNvSpPr/>
          <p:nvPr/>
        </p:nvSpPr>
        <p:spPr>
          <a:xfrm>
            <a:off x="549691" y="1526521"/>
            <a:ext cx="11116283" cy="431805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5" name="Picture 14">
            <a:extLst>
              <a:ext uri="{FF2B5EF4-FFF2-40B4-BE49-F238E27FC236}">
                <a16:creationId xmlns:a16="http://schemas.microsoft.com/office/drawing/2014/main" id="{E54443D3-5D2F-FA0A-5F54-4D82A22A0E2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272410" y="1692322"/>
            <a:ext cx="3318387" cy="223823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1600" advTm="58852">
        <p14:prism isInverted="1"/>
      </p:transition>
    </mc:Choice>
    <mc:Fallback xmlns="">
      <p:transition spd="slow" advTm="58852">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ags/tag2.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7598</TotalTime>
  <Words>6260</Words>
  <Application>Microsoft Office PowerPoint</Application>
  <PresentationFormat>Widescreen</PresentationFormat>
  <Paragraphs>460</Paragraphs>
  <Slides>47</Slides>
  <Notes>7</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47</vt:i4>
      </vt:variant>
    </vt:vector>
  </HeadingPairs>
  <TitlesOfParts>
    <vt:vector size="68" baseType="lpstr">
      <vt:lpstr>Aldhabi</vt:lpstr>
      <vt:lpstr>Al-Jazeera</vt:lpstr>
      <vt:lpstr>Arabic Typesetting</vt:lpstr>
      <vt:lpstr>Arial</vt:lpstr>
      <vt:lpstr>Arial-BoldMT</vt:lpstr>
      <vt:lpstr>Calibri</vt:lpstr>
      <vt:lpstr>Calibri Light</vt:lpstr>
      <vt:lpstr>DroidArabicKufi-Regular</vt:lpstr>
      <vt:lpstr>Dubai</vt:lpstr>
      <vt:lpstr>helvetica-w01-light</vt:lpstr>
      <vt:lpstr>inherit</vt:lpstr>
      <vt:lpstr>j-regular</vt:lpstr>
      <vt:lpstr>Noto Sans Arabic</vt:lpstr>
      <vt:lpstr>Rockwell Condensed</vt:lpstr>
      <vt:lpstr>Simplified Arabic</vt:lpstr>
      <vt:lpstr>Tajawal</vt:lpstr>
      <vt:lpstr>Times New Roman</vt:lpstr>
      <vt:lpstr>Traditional Arabic</vt:lpstr>
      <vt:lpstr>TraditionalArabic</vt:lpstr>
      <vt:lpstr>var(--font-serif)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emann almasri</cp:lastModifiedBy>
  <cp:revision>1156</cp:revision>
  <dcterms:created xsi:type="dcterms:W3CDTF">2023-04-29T09:08:23Z</dcterms:created>
  <dcterms:modified xsi:type="dcterms:W3CDTF">2023-12-07T03:59:59Z</dcterms:modified>
</cp:coreProperties>
</file>