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handoutMasterIdLst>
    <p:handoutMasterId r:id="rId58"/>
  </p:handoutMasterIdLst>
  <p:sldIdLst>
    <p:sldId id="303" r:id="rId5"/>
    <p:sldId id="902" r:id="rId6"/>
    <p:sldId id="810" r:id="rId7"/>
    <p:sldId id="666" r:id="rId8"/>
    <p:sldId id="864" r:id="rId9"/>
    <p:sldId id="865" r:id="rId10"/>
    <p:sldId id="903" r:id="rId11"/>
    <p:sldId id="904" r:id="rId12"/>
    <p:sldId id="905" r:id="rId13"/>
    <p:sldId id="906" r:id="rId14"/>
    <p:sldId id="907" r:id="rId15"/>
    <p:sldId id="908" r:id="rId16"/>
    <p:sldId id="909" r:id="rId17"/>
    <p:sldId id="910" r:id="rId18"/>
    <p:sldId id="911" r:id="rId19"/>
    <p:sldId id="874" r:id="rId20"/>
    <p:sldId id="912" r:id="rId21"/>
    <p:sldId id="876" r:id="rId22"/>
    <p:sldId id="877" r:id="rId23"/>
    <p:sldId id="878" r:id="rId24"/>
    <p:sldId id="879" r:id="rId25"/>
    <p:sldId id="881" r:id="rId26"/>
    <p:sldId id="882" r:id="rId27"/>
    <p:sldId id="883" r:id="rId28"/>
    <p:sldId id="884" r:id="rId29"/>
    <p:sldId id="885" r:id="rId30"/>
    <p:sldId id="886" r:id="rId31"/>
    <p:sldId id="887" r:id="rId32"/>
    <p:sldId id="895" r:id="rId33"/>
    <p:sldId id="890" r:id="rId34"/>
    <p:sldId id="891" r:id="rId35"/>
    <p:sldId id="892" r:id="rId36"/>
    <p:sldId id="893" r:id="rId37"/>
    <p:sldId id="894" r:id="rId38"/>
    <p:sldId id="913" r:id="rId39"/>
    <p:sldId id="896" r:id="rId40"/>
    <p:sldId id="898" r:id="rId41"/>
    <p:sldId id="914" r:id="rId42"/>
    <p:sldId id="915" r:id="rId43"/>
    <p:sldId id="916" r:id="rId44"/>
    <p:sldId id="917" r:id="rId45"/>
    <p:sldId id="918" r:id="rId46"/>
    <p:sldId id="919" r:id="rId47"/>
    <p:sldId id="920" r:id="rId48"/>
    <p:sldId id="921" r:id="rId49"/>
    <p:sldId id="925" r:id="rId50"/>
    <p:sldId id="922" r:id="rId51"/>
    <p:sldId id="923" r:id="rId52"/>
    <p:sldId id="926" r:id="rId53"/>
    <p:sldId id="924" r:id="rId54"/>
    <p:sldId id="927"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02"/>
            <p14:sldId id="810"/>
            <p14:sldId id="666"/>
            <p14:sldId id="864"/>
            <p14:sldId id="865"/>
            <p14:sldId id="903"/>
            <p14:sldId id="904"/>
            <p14:sldId id="905"/>
            <p14:sldId id="906"/>
            <p14:sldId id="907"/>
            <p14:sldId id="908"/>
            <p14:sldId id="909"/>
            <p14:sldId id="910"/>
            <p14:sldId id="911"/>
            <p14:sldId id="874"/>
            <p14:sldId id="912"/>
            <p14:sldId id="876"/>
            <p14:sldId id="877"/>
            <p14:sldId id="878"/>
            <p14:sldId id="879"/>
            <p14:sldId id="881"/>
            <p14:sldId id="882"/>
            <p14:sldId id="883"/>
            <p14:sldId id="884"/>
            <p14:sldId id="885"/>
            <p14:sldId id="886"/>
            <p14:sldId id="887"/>
            <p14:sldId id="895"/>
            <p14:sldId id="890"/>
            <p14:sldId id="891"/>
            <p14:sldId id="892"/>
            <p14:sldId id="893"/>
            <p14:sldId id="894"/>
            <p14:sldId id="913"/>
            <p14:sldId id="896"/>
            <p14:sldId id="898"/>
            <p14:sldId id="914"/>
            <p14:sldId id="915"/>
            <p14:sldId id="916"/>
            <p14:sldId id="917"/>
            <p14:sldId id="918"/>
            <p14:sldId id="919"/>
            <p14:sldId id="920"/>
            <p14:sldId id="921"/>
            <p14:sldId id="925"/>
            <p14:sldId id="922"/>
            <p14:sldId id="923"/>
            <p14:sldId id="926"/>
            <p14:sldId id="924"/>
            <p14:sldId id="9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0000"/>
    <a:srgbClr val="00AEEF"/>
    <a:srgbClr val="2D3956"/>
    <a:srgbClr val="FAC748"/>
    <a:srgbClr val="203E5F"/>
    <a:srgbClr val="FFD2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70" d="100"/>
          <a:sy n="70" d="100"/>
        </p:scale>
        <p:origin x="56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25/08/1447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707473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0001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579324"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02</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Nagwan</a:t>
            </a:r>
            <a:r>
              <a:rPr lang="en-US" sz="2400" b="1" dirty="0">
                <a:solidFill>
                  <a:srgbClr val="00B0F0"/>
                </a:solidFill>
                <a:latin typeface="Alexandria" charset="0"/>
                <a:cs typeface="Alexandria" charset="0"/>
              </a:rPr>
              <a:t> Al-</a:t>
            </a:r>
            <a:r>
              <a:rPr lang="en-US" sz="2400" b="1" dirty="0" err="1">
                <a:solidFill>
                  <a:srgbClr val="00B0F0"/>
                </a:solidFill>
                <a:latin typeface="Alexandria" charset="0"/>
                <a:cs typeface="Alexandria" charset="0"/>
              </a:rPr>
              <a:t>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4747846" y="4449136"/>
            <a:ext cx="6716274"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Times New Roman" panose="02020603050405020304" pitchFamily="18" charset="0"/>
                <a:cs typeface="Times New Roman" panose="02020603050405020304" pitchFamily="18" charset="0"/>
              </a:rPr>
              <a:t>Collaboration, </a:t>
            </a:r>
            <a:r>
              <a:rPr lang="en-US" sz="2400" b="1" dirty="0" smtClean="0">
                <a:latin typeface="Times New Roman" panose="02020603050405020304" pitchFamily="18" charset="0"/>
                <a:cs typeface="Times New Roman" panose="02020603050405020304" pitchFamily="18" charset="0"/>
              </a:rPr>
              <a:t>Interpersonal Communication</a:t>
            </a:r>
            <a:r>
              <a:rPr lang="en-US" sz="2400" b="1" dirty="0">
                <a:latin typeface="Times New Roman" panose="02020603050405020304" pitchFamily="18" charset="0"/>
                <a:cs typeface="Times New Roman" panose="02020603050405020304" pitchFamily="18" charset="0"/>
              </a:rPr>
              <a:t>, and Business </a:t>
            </a:r>
            <a:r>
              <a:rPr lang="en-US" sz="2400" b="1" dirty="0" smtClean="0">
                <a:latin typeface="Times New Roman" panose="02020603050405020304" pitchFamily="18" charset="0"/>
                <a:cs typeface="Times New Roman" panose="02020603050405020304" pitchFamily="18" charset="0"/>
              </a:rPr>
              <a:t>Etiquette</a:t>
            </a:r>
          </a:p>
          <a:p>
            <a:r>
              <a:rPr lang="ar-EG" sz="2400" b="1" dirty="0" smtClean="0">
                <a:latin typeface="+mn-lt"/>
                <a:cs typeface="+mn-cs"/>
              </a:rPr>
              <a:t>التعاون </a:t>
            </a:r>
            <a:r>
              <a:rPr lang="ar-EG" sz="2400" b="1" dirty="0">
                <a:latin typeface="+mn-lt"/>
                <a:cs typeface="+mn-cs"/>
              </a:rPr>
              <a:t>والتواصل بين </a:t>
            </a:r>
            <a:r>
              <a:rPr lang="ar-EG" sz="2400" b="1" dirty="0" smtClean="0">
                <a:latin typeface="+mn-lt"/>
                <a:cs typeface="+mn-cs"/>
              </a:rPr>
              <a:t>الأشخاص </a:t>
            </a:r>
            <a:r>
              <a:rPr lang="ar-EG" sz="2400" b="1" dirty="0">
                <a:latin typeface="+mn-lt"/>
                <a:cs typeface="+mn-cs"/>
              </a:rPr>
              <a:t>وآداب العمل</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980CE177-07CC-42E9-95F6-1D2B71CD1676}"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19" name="Table 18">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22062410"/>
              </p:ext>
            </p:extLst>
          </p:nvPr>
        </p:nvGraphicFramePr>
        <p:xfrm>
          <a:off x="3434227" y="2396877"/>
          <a:ext cx="8252371" cy="3822749"/>
        </p:xfrm>
        <a:graphic>
          <a:graphicData uri="http://schemas.openxmlformats.org/drawingml/2006/table">
            <a:tbl>
              <a:tblPr firstRow="1" firstCol="1" bandRow="1">
                <a:tableStyleId>{2D5ABB26-0587-4C30-8999-92F81FD0307C}</a:tableStyleId>
              </a:tblPr>
              <a:tblGrid>
                <a:gridCol w="4686191">
                  <a:extLst>
                    <a:ext uri="{9D8B030D-6E8A-4147-A177-3AD203B41FA5}">
                      <a16:colId xmlns:a16="http://schemas.microsoft.com/office/drawing/2014/main" val="1232974083"/>
                    </a:ext>
                  </a:extLst>
                </a:gridCol>
                <a:gridCol w="3566180">
                  <a:extLst>
                    <a:ext uri="{9D8B030D-6E8A-4147-A177-3AD203B41FA5}">
                      <a16:colId xmlns:a16="http://schemas.microsoft.com/office/drawing/2014/main" val="1444719435"/>
                    </a:ext>
                  </a:extLst>
                </a:gridCol>
              </a:tblGrid>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Demonstrate effective communication in work teams.</a:t>
                      </a:r>
                      <a:endParaRPr lang="en-US"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smtClean="0">
                          <a:effectLst/>
                          <a:latin typeface="+mn-lt"/>
                        </a:rPr>
                        <a:t>عرض التواصل الفعال في فرق العمل.</a:t>
                      </a:r>
                      <a:endParaRPr lang="ar-SA" sz="20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Explain the types of work teams, their advantages, disadvantages, and characteristics.</a:t>
                      </a:r>
                      <a:endParaRPr lang="en-US"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smtClean="0">
                          <a:effectLst/>
                          <a:latin typeface="+mn-lt"/>
                        </a:rPr>
                        <a:t>بيان أنواع فرق العمل والمزايا والعيوب والخصائص للفرق.</a:t>
                      </a:r>
                      <a:endParaRPr lang="ar-SA" sz="20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4796557"/>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Understand team roles, the stages of team development, and steps for resolving team conflicts.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smtClean="0">
                          <a:effectLst/>
                          <a:latin typeface="+mn-lt"/>
                          <a:cs typeface="+mn-cs"/>
                        </a:rPr>
                        <a:t>معرفة أدوار الفريق ومراحل تطويره وخطوات لحل نزاعات الفريق.</a:t>
                      </a:r>
                      <a:endParaRPr lang="ar-EG" sz="20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1308878"/>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Explain virtual teams.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smtClean="0">
                          <a:effectLst/>
                          <a:latin typeface="+mn-lt"/>
                        </a:rPr>
                        <a:t>توضيح الفرق الافتراضية.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42240711"/>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Understanding business etiquette.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2000" b="0" kern="0" dirty="0" smtClean="0">
                          <a:effectLst/>
                          <a:latin typeface="+mn-lt"/>
                        </a:rPr>
                        <a:t>فهم آداب العمل.</a:t>
                      </a:r>
                      <a:endParaRPr lang="ar-SA" sz="2000" b="0" kern="0" dirty="0" smtClean="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04877755"/>
                  </a:ext>
                </a:extLst>
              </a:tr>
            </a:tbl>
          </a:graphicData>
        </a:graphic>
      </p:graphicFrame>
    </p:spTree>
    <p:extLst>
      <p:ext uri="{BB962C8B-B14F-4D97-AF65-F5344CB8AC3E}">
        <p14:creationId xmlns:p14="http://schemas.microsoft.com/office/powerpoint/2010/main" val="655063805"/>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1133409"/>
            <a:ext cx="4946913" cy="830997"/>
          </a:xfrm>
          <a:prstGeom prst="rect">
            <a:avLst/>
          </a:prstGeom>
          <a:noFill/>
        </p:spPr>
        <p:txBody>
          <a:bodyPr wrap="square" rtlCol="0">
            <a:spAutoFit/>
          </a:bodyPr>
          <a:lstStyle/>
          <a:p>
            <a:r>
              <a:rPr lang="en-US" sz="2400" b="1" dirty="0">
                <a:solidFill>
                  <a:srgbClr val="00B0F0"/>
                </a:solidFill>
                <a:cs typeface="Times New Roman" panose="02020603050405020304" pitchFamily="18" charset="0"/>
              </a:rPr>
              <a:t>Communicating Effectively in </a:t>
            </a:r>
            <a:r>
              <a:rPr lang="en-US" sz="2400" b="1" dirty="0" smtClean="0">
                <a:solidFill>
                  <a:srgbClr val="00B0F0"/>
                </a:solidFill>
                <a:cs typeface="Times New Roman" panose="02020603050405020304" pitchFamily="18" charset="0"/>
              </a:rPr>
              <a:t>Teams</a:t>
            </a:r>
          </a:p>
          <a:p>
            <a:r>
              <a:rPr lang="ar-EG" sz="2400" b="1" dirty="0">
                <a:solidFill>
                  <a:srgbClr val="00B0F0"/>
                </a:solidFill>
                <a:cs typeface="Times New Roman" panose="02020603050405020304" pitchFamily="18" charset="0"/>
              </a:rPr>
              <a:t>التواصل الفعال في </a:t>
            </a:r>
            <a:r>
              <a:rPr lang="ar-EG" sz="2400" b="1" dirty="0" smtClean="0">
                <a:solidFill>
                  <a:srgbClr val="00B0F0"/>
                </a:solidFill>
                <a:cs typeface="Times New Roman" panose="02020603050405020304" pitchFamily="18" charset="0"/>
              </a:rPr>
              <a:t>الفرق</a:t>
            </a:r>
            <a:endParaRPr lang="en-US" sz="2400" b="1" dirty="0">
              <a:solidFill>
                <a:srgbClr val="00B0F0"/>
              </a:solidFill>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2</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1988073"/>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64559882"/>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07790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53964751"/>
                    </a:ext>
                  </a:extLst>
                </a:gridCol>
                <a:gridCol w="4859817">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Collaboration—working together to meet complex challenges—is a prime skill expected in a wide range of professions. No matter what career path you pursue, it’s a virtual guarantee that you will need to collaborate in at least some of your work activities, and your communication skills will pay off handsomely in these interactions.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000" kern="0" dirty="0" smtClean="0">
                          <a:effectLst/>
                          <a:latin typeface="+mn-lt"/>
                          <a:cs typeface="+mn-cs"/>
                        </a:rPr>
                        <a:t>يُعد التعاون - أي العمل معًا لمواجهة التحديات المعقدة - مهارة أساسية متوقعة في مجموعة واسعة من المهن. وبغض النظر عن المسار المهني الذي تتبعه، فمن شبه المؤكد أنك ستحتاج إلى التعاون في بعض أنشطة عملك على الأقل، وستُثمر مهاراتك في التواصل بشكل رائع في هذه التفاعلات.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83388" y="685247"/>
            <a:ext cx="7327538" cy="954107"/>
          </a:xfrm>
          <a:prstGeom prst="rect">
            <a:avLst/>
          </a:prstGeom>
          <a:noFill/>
        </p:spPr>
        <p:txBody>
          <a:bodyPr wrap="square" rtlCol="0">
            <a:spAutoFit/>
          </a:bodyPr>
          <a:lstStyle/>
          <a:p>
            <a:r>
              <a:rPr lang="en-US" sz="2800" b="1" dirty="0">
                <a:solidFill>
                  <a:srgbClr val="00B0F0"/>
                </a:solidFill>
                <a:cs typeface="Alexandria" charset="0"/>
              </a:rPr>
              <a:t>Communicating Effectively in </a:t>
            </a:r>
            <a:r>
              <a:rPr lang="en-US" sz="2800" b="1" dirty="0" smtClean="0">
                <a:solidFill>
                  <a:srgbClr val="00B0F0"/>
                </a:solidFill>
                <a:cs typeface="Alexandria" charset="0"/>
              </a:rPr>
              <a:t>Teams</a:t>
            </a:r>
          </a:p>
          <a:p>
            <a:pPr rtl="1"/>
            <a:r>
              <a:rPr lang="ar-EG" sz="2800" b="1" dirty="0">
                <a:solidFill>
                  <a:srgbClr val="00B0F0"/>
                </a:solidFill>
                <a:cs typeface="+mj-cs"/>
              </a:rPr>
              <a:t>التواصل الفعال في فرق العمل</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94590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02587332"/>
              </p:ext>
            </p:extLst>
          </p:nvPr>
        </p:nvGraphicFramePr>
        <p:xfrm>
          <a:off x="981697" y="2246862"/>
          <a:ext cx="10100286" cy="3352800"/>
        </p:xfrm>
        <a:graphic>
          <a:graphicData uri="http://schemas.openxmlformats.org/drawingml/2006/table">
            <a:tbl>
              <a:tblPr firstRow="1" firstCol="1" bandRow="1">
                <a:tableStyleId>{2D5ABB26-0587-4C30-8999-92F81FD0307C}</a:tableStyleId>
              </a:tblPr>
              <a:tblGrid>
                <a:gridCol w="510641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83130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rgbClr val="FF0000"/>
                          </a:solidFill>
                          <a:effectLst/>
                          <a:latin typeface="+mn-lt"/>
                          <a:ea typeface="+mn-ea"/>
                          <a:cs typeface="Times New Roman" panose="02020603050405020304" pitchFamily="18" charset="0"/>
                        </a:rPr>
                        <a:t>A team</a:t>
                      </a:r>
                      <a:r>
                        <a:rPr lang="en-US" sz="2000" kern="0" dirty="0" smtClean="0">
                          <a:solidFill>
                            <a:schemeClr val="tx1"/>
                          </a:solidFill>
                          <a:effectLst/>
                          <a:latin typeface="+mn-lt"/>
                          <a:ea typeface="+mn-ea"/>
                          <a:cs typeface="Times New Roman" panose="02020603050405020304" pitchFamily="18" charset="0"/>
                        </a:rPr>
                        <a:t> is a unit of two or more people who work toward a shared goal and, unlike other work groups, depend on one another to achieve that goal.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Teams are often at the core of participative management, the effort to involve employees in the company’s decision-making.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solidFill>
                            <a:srgbClr val="FF0000"/>
                          </a:solidFill>
                          <a:effectLst/>
                          <a:latin typeface="+mn-lt"/>
                          <a:cs typeface="+mn-cs"/>
                        </a:rPr>
                        <a:t>الفريق</a:t>
                      </a:r>
                      <a:r>
                        <a:rPr lang="ar-SA" sz="2000" kern="0" dirty="0" smtClean="0">
                          <a:effectLst/>
                          <a:latin typeface="+mn-lt"/>
                          <a:cs typeface="+mn-cs"/>
                        </a:rPr>
                        <a:t> هو وحدة مكونة من شخصين أو أكثر يعملون لتحقيق هدف مشترك، وعلى عكس مجموعات العمل الأخرى، يعتمدون على بعضهم البعض لتحقيق هذا الهدف.</a:t>
                      </a:r>
                      <a:r>
                        <a:rPr lang="en-US" sz="2000" kern="0" dirty="0" smtClean="0">
                          <a:effectLst/>
                          <a:latin typeface="+mn-lt"/>
                          <a:cs typeface="+mn-cs"/>
                        </a:rPr>
                        <a:t/>
                      </a:r>
                      <a:br>
                        <a:rPr lang="en-US" sz="2000" kern="0" dirty="0" smtClean="0">
                          <a:effectLst/>
                          <a:latin typeface="+mn-lt"/>
                          <a:cs typeface="+mn-cs"/>
                        </a:rPr>
                      </a:br>
                      <a:r>
                        <a:rPr lang="ar-SA" sz="2000" kern="0" dirty="0" smtClean="0">
                          <a:effectLst/>
                          <a:latin typeface="+mn-lt"/>
                          <a:cs typeface="+mn-cs"/>
                        </a:rPr>
                        <a:t> </a:t>
                      </a:r>
                      <a:endParaRPr lang="en-US" sz="2000" kern="0" dirty="0" smtClean="0">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غالبًا ما تكون الفرق جوهر الإدارة التشاركية، وهي الجهود المبذولة لإشراك الموظفين في صنع القرارات في الشركة.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a:solidFill>
                  <a:srgbClr val="00B0F0"/>
                </a:solidFill>
                <a:cs typeface="Alexandria" charset="0"/>
              </a:rPr>
              <a:t>Common Types of Business Teams</a:t>
            </a:r>
          </a:p>
          <a:p>
            <a:pPr rtl="1"/>
            <a:r>
              <a:rPr lang="ar-EG" sz="2800" b="1" dirty="0">
                <a:solidFill>
                  <a:srgbClr val="00B0F0"/>
                </a:solidFill>
              </a:rPr>
              <a:t>أنواع فرق العمل الشائعة</a:t>
            </a:r>
          </a:p>
        </p:txBody>
      </p:sp>
    </p:spTree>
    <p:extLst>
      <p:ext uri="{BB962C8B-B14F-4D97-AF65-F5344CB8AC3E}">
        <p14:creationId xmlns:p14="http://schemas.microsoft.com/office/powerpoint/2010/main" val="15857855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Common Types of Business </a:t>
            </a:r>
            <a:r>
              <a:rPr lang="en-US" sz="2800" b="1" dirty="0" smtClean="0">
                <a:solidFill>
                  <a:srgbClr val="00B0F0"/>
                </a:solidFill>
                <a:cs typeface="Alexandria" charset="0"/>
              </a:rPr>
              <a:t>Teams</a:t>
            </a:r>
          </a:p>
          <a:p>
            <a:pPr rtl="1"/>
            <a:r>
              <a:rPr lang="ar-EG" sz="2800" b="1" dirty="0" smtClean="0">
                <a:solidFill>
                  <a:srgbClr val="00B0F0"/>
                </a:solidFill>
                <a:cs typeface="+mj-cs"/>
              </a:rPr>
              <a:t>أنواع </a:t>
            </a:r>
            <a:r>
              <a:rPr lang="ar-EG" sz="2800" b="1" dirty="0">
                <a:solidFill>
                  <a:srgbClr val="00B0F0"/>
                </a:solidFill>
                <a:cs typeface="+mj-cs"/>
              </a:rPr>
              <a:t>فرق العمل الشائعة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2" name="Table 1"/>
          <p:cNvGraphicFramePr>
            <a:graphicFrameLocks noGrp="1"/>
          </p:cNvGraphicFramePr>
          <p:nvPr>
            <p:extLst>
              <p:ext uri="{D42A27DB-BD31-4B8C-83A1-F6EECF244321}">
                <p14:modId xmlns:p14="http://schemas.microsoft.com/office/powerpoint/2010/main" val="3180950096"/>
              </p:ext>
            </p:extLst>
          </p:nvPr>
        </p:nvGraphicFramePr>
        <p:xfrm>
          <a:off x="957797" y="2136569"/>
          <a:ext cx="10096832" cy="4389120"/>
        </p:xfrm>
        <a:graphic>
          <a:graphicData uri="http://schemas.openxmlformats.org/drawingml/2006/table">
            <a:tbl>
              <a:tblPr rtl="1" firstRow="1" bandRow="1">
                <a:tableStyleId>{5C22544A-7EE6-4342-B048-85BDC9FD1C3A}</a:tableStyleId>
              </a:tblPr>
              <a:tblGrid>
                <a:gridCol w="7901997">
                  <a:extLst>
                    <a:ext uri="{9D8B030D-6E8A-4147-A177-3AD203B41FA5}">
                      <a16:colId xmlns:a16="http://schemas.microsoft.com/office/drawing/2014/main" val="1497127133"/>
                    </a:ext>
                  </a:extLst>
                </a:gridCol>
                <a:gridCol w="2194835">
                  <a:extLst>
                    <a:ext uri="{9D8B030D-6E8A-4147-A177-3AD203B41FA5}">
                      <a16:colId xmlns:a16="http://schemas.microsoft.com/office/drawing/2014/main" val="2151528920"/>
                    </a:ext>
                  </a:extLst>
                </a:gridCol>
              </a:tblGrid>
              <a:tr h="370840">
                <a:tc>
                  <a:txBody>
                    <a:bodyPr/>
                    <a:lstStyle/>
                    <a:p>
                      <a:pPr algn="ctr" rtl="1">
                        <a:lnSpc>
                          <a:spcPct val="150000"/>
                        </a:lnSpc>
                      </a:pPr>
                      <a:r>
                        <a:rPr lang="en-US" sz="2000" dirty="0" smtClean="0"/>
                        <a:t>Characteristics</a:t>
                      </a:r>
                      <a:endParaRPr lang="ar-EG" sz="2000" dirty="0"/>
                    </a:p>
                  </a:txBody>
                  <a:tcPr/>
                </a:tc>
                <a:tc>
                  <a:txBody>
                    <a:bodyPr/>
                    <a:lstStyle/>
                    <a:p>
                      <a:pPr algn="ctr" rtl="1">
                        <a:lnSpc>
                          <a:spcPct val="150000"/>
                        </a:lnSpc>
                      </a:pPr>
                      <a:r>
                        <a:rPr lang="en-US" sz="2000" dirty="0" smtClean="0"/>
                        <a:t>Type</a:t>
                      </a:r>
                      <a:endParaRPr lang="ar-EG" sz="2000" dirty="0"/>
                    </a:p>
                  </a:txBody>
                  <a:tcPr/>
                </a:tc>
                <a:extLst>
                  <a:ext uri="{0D108BD9-81ED-4DB2-BD59-A6C34878D82A}">
                    <a16:rowId xmlns:a16="http://schemas.microsoft.com/office/drawing/2014/main" val="2166690204"/>
                  </a:ext>
                </a:extLst>
              </a:tr>
              <a:tr h="370840">
                <a:tc>
                  <a:txBody>
                    <a:bodyPr/>
                    <a:lstStyle/>
                    <a:p>
                      <a:pPr marL="0" marR="0" indent="0" algn="l" defTabSz="914400" rtl="1" eaLnBrk="1" fontAlgn="auto" latinLnBrk="0" hangingPunct="1">
                        <a:lnSpc>
                          <a:spcPct val="150000"/>
                        </a:lnSpc>
                        <a:spcBef>
                          <a:spcPts val="0"/>
                        </a:spcBef>
                        <a:spcAft>
                          <a:spcPts val="0"/>
                        </a:spcAft>
                        <a:buClrTx/>
                        <a:buSzTx/>
                        <a:buFontTx/>
                        <a:buNone/>
                        <a:tabLst/>
                        <a:defRPr/>
                      </a:pPr>
                      <a:r>
                        <a:rPr lang="en-US" sz="2000" dirty="0" smtClean="0"/>
                        <a:t>A permanent team established to address recurring issues, such as corporate governance or workplace safety.</a:t>
                      </a:r>
                    </a:p>
                    <a:p>
                      <a:pPr marL="0" marR="0" indent="0" algn="r" defTabSz="914400" rtl="1" eaLnBrk="1" fontAlgn="auto" latinLnBrk="0" hangingPunct="1">
                        <a:lnSpc>
                          <a:spcPct val="150000"/>
                        </a:lnSpc>
                        <a:spcBef>
                          <a:spcPts val="0"/>
                        </a:spcBef>
                        <a:spcAft>
                          <a:spcPts val="0"/>
                        </a:spcAft>
                        <a:buClrTx/>
                        <a:buSzTx/>
                        <a:buFontTx/>
                        <a:buNone/>
                        <a:tabLst/>
                        <a:defRPr/>
                      </a:pPr>
                      <a:r>
                        <a:rPr lang="ar-EG" sz="2000" dirty="0" smtClean="0"/>
                        <a:t>فريق دائم يُشكّل لمعالجة القضايا المتكررة، مثل حوكمة الشركات أو سلامة مكان العمل.</a:t>
                      </a:r>
                      <a:endParaRPr lang="en-US" sz="2000" dirty="0" smtClean="0"/>
                    </a:p>
                  </a:txBody>
                  <a:tcPr/>
                </a:tc>
                <a:tc>
                  <a:txBody>
                    <a:bodyPr/>
                    <a:lstStyle/>
                    <a:p>
                      <a:pPr algn="l" rtl="0">
                        <a:lnSpc>
                          <a:spcPct val="150000"/>
                        </a:lnSpc>
                      </a:pPr>
                      <a:r>
                        <a:rPr lang="en-US" sz="2000" b="1" dirty="0" smtClean="0"/>
                        <a:t>Committee</a:t>
                      </a:r>
                    </a:p>
                    <a:p>
                      <a:pPr algn="l" rtl="0">
                        <a:lnSpc>
                          <a:spcPct val="150000"/>
                        </a:lnSpc>
                      </a:pPr>
                      <a:r>
                        <a:rPr lang="ar-EG" sz="2000" dirty="0" smtClean="0"/>
                        <a:t>اللجنة</a:t>
                      </a:r>
                    </a:p>
                  </a:txBody>
                  <a:tcPr/>
                </a:tc>
                <a:extLst>
                  <a:ext uri="{0D108BD9-81ED-4DB2-BD59-A6C34878D82A}">
                    <a16:rowId xmlns:a16="http://schemas.microsoft.com/office/drawing/2014/main" val="2597655273"/>
                  </a:ext>
                </a:extLst>
              </a:tr>
              <a:tr h="370840">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dirty="0" smtClean="0"/>
                        <a:t>Team assembled to analyze a problem or issue, recommend a solution and, in some cases, implement the solution; sometimes referred to as a task force.</a:t>
                      </a:r>
                    </a:p>
                    <a:p>
                      <a:pPr marL="0" marR="0" indent="0" algn="justLow" defTabSz="914400" rtl="1" eaLnBrk="1" fontAlgn="auto" latinLnBrk="0" hangingPunct="1">
                        <a:lnSpc>
                          <a:spcPct val="150000"/>
                        </a:lnSpc>
                        <a:spcBef>
                          <a:spcPts val="0"/>
                        </a:spcBef>
                        <a:spcAft>
                          <a:spcPts val="0"/>
                        </a:spcAft>
                        <a:buClrTx/>
                        <a:buSzTx/>
                        <a:buFontTx/>
                        <a:buNone/>
                        <a:tabLst/>
                        <a:defRPr/>
                      </a:pPr>
                      <a:r>
                        <a:rPr lang="ar-EG" sz="2000" dirty="0" smtClean="0"/>
                        <a:t>فريق مُشكّل لتحليل مشكلة أو قضية، والتوصية بحل، وفي بعض الحالات، تنفيذ الحل؛ ويُشار إليه أحيانًا باسم فريق العمل.</a:t>
                      </a:r>
                      <a:endParaRPr lang="en-US" sz="2000" dirty="0" smtClean="0"/>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b="1" kern="1200" dirty="0" smtClean="0">
                          <a:solidFill>
                            <a:schemeClr val="dk1"/>
                          </a:solidFill>
                          <a:latin typeface="+mn-lt"/>
                          <a:ea typeface="+mn-ea"/>
                          <a:cs typeface="+mn-cs"/>
                        </a:rPr>
                        <a:t>Problem-solving</a:t>
                      </a:r>
                    </a:p>
                    <a:p>
                      <a:pPr marL="0" marR="0" indent="0" algn="l" defTabSz="914400" rtl="0" eaLnBrk="1" fontAlgn="auto" latinLnBrk="0" hangingPunct="1">
                        <a:lnSpc>
                          <a:spcPct val="150000"/>
                        </a:lnSpc>
                        <a:spcBef>
                          <a:spcPts val="0"/>
                        </a:spcBef>
                        <a:spcAft>
                          <a:spcPts val="0"/>
                        </a:spcAft>
                        <a:buClrTx/>
                        <a:buSzTx/>
                        <a:buFontTx/>
                        <a:buNone/>
                        <a:tabLst/>
                        <a:defRPr/>
                      </a:pPr>
                      <a:r>
                        <a:rPr lang="ar-EG" sz="2000" b="1" dirty="0" smtClean="0"/>
                        <a:t>حل المشكلات</a:t>
                      </a:r>
                      <a:endParaRPr lang="en-US" sz="2000" b="1" dirty="0" smtClean="0"/>
                    </a:p>
                  </a:txBody>
                  <a:tcPr/>
                </a:tc>
                <a:extLst>
                  <a:ext uri="{0D108BD9-81ED-4DB2-BD59-A6C34878D82A}">
                    <a16:rowId xmlns:a16="http://schemas.microsoft.com/office/drawing/2014/main" val="3475252336"/>
                  </a:ext>
                </a:extLst>
              </a:tr>
            </a:tbl>
          </a:graphicData>
        </a:graphic>
      </p:graphicFrame>
    </p:spTree>
    <p:extLst>
      <p:ext uri="{BB962C8B-B14F-4D97-AF65-F5344CB8AC3E}">
        <p14:creationId xmlns:p14="http://schemas.microsoft.com/office/powerpoint/2010/main" val="419263405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Common Types of Business </a:t>
            </a:r>
            <a:r>
              <a:rPr lang="en-US" sz="2800" b="1" dirty="0" smtClean="0">
                <a:solidFill>
                  <a:srgbClr val="00B0F0"/>
                </a:solidFill>
                <a:cs typeface="Alexandria" charset="0"/>
              </a:rPr>
              <a:t>Teams</a:t>
            </a:r>
          </a:p>
          <a:p>
            <a:pPr rtl="1"/>
            <a:r>
              <a:rPr lang="ar-EG" sz="2800" b="1" dirty="0" smtClean="0">
                <a:solidFill>
                  <a:srgbClr val="00B0F0"/>
                </a:solidFill>
                <a:cs typeface="+mj-cs"/>
              </a:rPr>
              <a:t>أنواع </a:t>
            </a:r>
            <a:r>
              <a:rPr lang="ar-EG" sz="2800" b="1" dirty="0">
                <a:solidFill>
                  <a:srgbClr val="00B0F0"/>
                </a:solidFill>
                <a:cs typeface="+mj-cs"/>
              </a:rPr>
              <a:t>فرق العمل الشائعة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2" name="Table 1"/>
          <p:cNvGraphicFramePr>
            <a:graphicFrameLocks noGrp="1"/>
          </p:cNvGraphicFramePr>
          <p:nvPr>
            <p:extLst>
              <p:ext uri="{D42A27DB-BD31-4B8C-83A1-F6EECF244321}">
                <p14:modId xmlns:p14="http://schemas.microsoft.com/office/powerpoint/2010/main" val="4275265445"/>
              </p:ext>
            </p:extLst>
          </p:nvPr>
        </p:nvGraphicFramePr>
        <p:xfrm>
          <a:off x="957797" y="2136569"/>
          <a:ext cx="10096832" cy="4389120"/>
        </p:xfrm>
        <a:graphic>
          <a:graphicData uri="http://schemas.openxmlformats.org/drawingml/2006/table">
            <a:tbl>
              <a:tblPr rtl="1" firstRow="1" bandRow="1">
                <a:tableStyleId>{5C22544A-7EE6-4342-B048-85BDC9FD1C3A}</a:tableStyleId>
              </a:tblPr>
              <a:tblGrid>
                <a:gridCol w="7901997">
                  <a:extLst>
                    <a:ext uri="{9D8B030D-6E8A-4147-A177-3AD203B41FA5}">
                      <a16:colId xmlns:a16="http://schemas.microsoft.com/office/drawing/2014/main" val="1497127133"/>
                    </a:ext>
                  </a:extLst>
                </a:gridCol>
                <a:gridCol w="2194835">
                  <a:extLst>
                    <a:ext uri="{9D8B030D-6E8A-4147-A177-3AD203B41FA5}">
                      <a16:colId xmlns:a16="http://schemas.microsoft.com/office/drawing/2014/main" val="2151528920"/>
                    </a:ext>
                  </a:extLst>
                </a:gridCol>
              </a:tblGrid>
              <a:tr h="370840">
                <a:tc>
                  <a:txBody>
                    <a:bodyPr/>
                    <a:lstStyle/>
                    <a:p>
                      <a:pPr algn="ctr" rtl="1">
                        <a:lnSpc>
                          <a:spcPct val="150000"/>
                        </a:lnSpc>
                      </a:pPr>
                      <a:r>
                        <a:rPr lang="en-US" sz="2000" dirty="0" smtClean="0"/>
                        <a:t>Characteristics</a:t>
                      </a:r>
                      <a:endParaRPr lang="ar-EG" sz="2000" dirty="0"/>
                    </a:p>
                  </a:txBody>
                  <a:tcPr/>
                </a:tc>
                <a:tc>
                  <a:txBody>
                    <a:bodyPr/>
                    <a:lstStyle/>
                    <a:p>
                      <a:pPr algn="ctr" rtl="1">
                        <a:lnSpc>
                          <a:spcPct val="150000"/>
                        </a:lnSpc>
                      </a:pPr>
                      <a:r>
                        <a:rPr lang="en-US" sz="2000" dirty="0" smtClean="0"/>
                        <a:t>Type</a:t>
                      </a:r>
                      <a:endParaRPr lang="ar-EG" sz="2000" dirty="0"/>
                    </a:p>
                  </a:txBody>
                  <a:tcPr/>
                </a:tc>
                <a:extLst>
                  <a:ext uri="{0D108BD9-81ED-4DB2-BD59-A6C34878D82A}">
                    <a16:rowId xmlns:a16="http://schemas.microsoft.com/office/drawing/2014/main" val="2166690204"/>
                  </a:ext>
                </a:extLst>
              </a:tr>
              <a:tr h="370840">
                <a:tc>
                  <a:txBody>
                    <a:bodyPr/>
                    <a:lstStyle/>
                    <a:p>
                      <a:pPr marL="0" marR="0" indent="0" algn="l" defTabSz="914400" rtl="1" eaLnBrk="1" fontAlgn="auto" latinLnBrk="0" hangingPunct="1">
                        <a:lnSpc>
                          <a:spcPct val="150000"/>
                        </a:lnSpc>
                        <a:spcBef>
                          <a:spcPts val="0"/>
                        </a:spcBef>
                        <a:spcAft>
                          <a:spcPts val="0"/>
                        </a:spcAft>
                        <a:buClrTx/>
                        <a:buSzTx/>
                        <a:buFontTx/>
                        <a:buNone/>
                        <a:tabLst/>
                        <a:defRPr/>
                      </a:pPr>
                      <a:r>
                        <a:rPr lang="en-US" sz="2000" dirty="0" smtClean="0"/>
                        <a:t>Team assembled to complete a specific project, such as a new product launch or installation of a new computer system.</a:t>
                      </a:r>
                    </a:p>
                    <a:p>
                      <a:pPr marL="0" marR="0" indent="0" algn="r" defTabSz="914400" rtl="1" eaLnBrk="1" fontAlgn="auto" latinLnBrk="0" hangingPunct="1">
                        <a:lnSpc>
                          <a:spcPct val="150000"/>
                        </a:lnSpc>
                        <a:spcBef>
                          <a:spcPts val="0"/>
                        </a:spcBef>
                        <a:spcAft>
                          <a:spcPts val="0"/>
                        </a:spcAft>
                        <a:buClrTx/>
                        <a:buSzTx/>
                        <a:buFontTx/>
                        <a:buNone/>
                        <a:tabLst/>
                        <a:defRPr/>
                      </a:pPr>
                      <a:r>
                        <a:rPr lang="ar-EG" sz="2000" dirty="0" smtClean="0"/>
                        <a:t>فريق مُشكّل لإكمال مشروع مُحدد، مثل إطلاق منتج جديد أو تثبيت نظام حاسوبي جديد.</a:t>
                      </a:r>
                      <a:endParaRPr lang="en-US" sz="2000" dirty="0" smtClean="0"/>
                    </a:p>
                  </a:txBody>
                  <a:tcPr/>
                </a:tc>
                <a:tc>
                  <a:txBody>
                    <a:bodyPr/>
                    <a:lstStyle/>
                    <a:p>
                      <a:pPr algn="l" rtl="0">
                        <a:lnSpc>
                          <a:spcPct val="150000"/>
                        </a:lnSpc>
                      </a:pPr>
                      <a:r>
                        <a:rPr lang="en-US" sz="2000" b="1" dirty="0" smtClean="0"/>
                        <a:t>Project</a:t>
                      </a:r>
                    </a:p>
                    <a:p>
                      <a:pPr algn="l" rtl="0">
                        <a:lnSpc>
                          <a:spcPct val="150000"/>
                        </a:lnSpc>
                      </a:pPr>
                      <a:r>
                        <a:rPr lang="ar-EG" sz="2000" dirty="0" smtClean="0"/>
                        <a:t>المشروع</a:t>
                      </a:r>
                    </a:p>
                  </a:txBody>
                  <a:tcPr/>
                </a:tc>
                <a:extLst>
                  <a:ext uri="{0D108BD9-81ED-4DB2-BD59-A6C34878D82A}">
                    <a16:rowId xmlns:a16="http://schemas.microsoft.com/office/drawing/2014/main" val="2597655273"/>
                  </a:ext>
                </a:extLst>
              </a:tr>
              <a:tr h="370840">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dirty="0" smtClean="0"/>
                        <a:t>Similar to project teams but used in fields such as advertising and web design; combines the efforts of various creative professionals and may work on a series of projects together.</a:t>
                      </a:r>
                    </a:p>
                    <a:p>
                      <a:pPr marL="0" marR="0" indent="0" algn="justLow" defTabSz="914400" rtl="1" eaLnBrk="1" fontAlgn="auto" latinLnBrk="0" hangingPunct="1">
                        <a:lnSpc>
                          <a:spcPct val="150000"/>
                        </a:lnSpc>
                        <a:spcBef>
                          <a:spcPts val="0"/>
                        </a:spcBef>
                        <a:spcAft>
                          <a:spcPts val="0"/>
                        </a:spcAft>
                        <a:buClrTx/>
                        <a:buSzTx/>
                        <a:buFontTx/>
                        <a:buNone/>
                        <a:tabLst/>
                        <a:defRPr/>
                      </a:pPr>
                      <a:r>
                        <a:rPr lang="ar-EG" sz="2000" dirty="0" smtClean="0"/>
                        <a:t>يشبه فرق المشاريع، ولكنه يُستخدم في مجالات مثل الإعلان وتصميم المواقع الإلكترونية؛ يجمع جهود مُختلف المُحترفين الإبداعيين، وقد يعمل على سلسلة من المشاريع معًا.</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b="1" kern="1200" dirty="0" smtClean="0">
                          <a:solidFill>
                            <a:schemeClr val="dk1"/>
                          </a:solidFill>
                          <a:latin typeface="+mn-lt"/>
                          <a:ea typeface="+mn-ea"/>
                          <a:cs typeface="+mn-cs"/>
                        </a:rPr>
                        <a:t>Creative</a:t>
                      </a:r>
                    </a:p>
                    <a:p>
                      <a:pPr marL="0" marR="0" indent="0" algn="l" defTabSz="914400" rtl="0" eaLnBrk="1" fontAlgn="auto" latinLnBrk="0" hangingPunct="1">
                        <a:lnSpc>
                          <a:spcPct val="150000"/>
                        </a:lnSpc>
                        <a:spcBef>
                          <a:spcPts val="0"/>
                        </a:spcBef>
                        <a:spcAft>
                          <a:spcPts val="0"/>
                        </a:spcAft>
                        <a:buClrTx/>
                        <a:buSzTx/>
                        <a:buFontTx/>
                        <a:buNone/>
                        <a:tabLst/>
                        <a:defRPr/>
                      </a:pPr>
                      <a:r>
                        <a:rPr lang="ar-EG" sz="2000" b="1" dirty="0" smtClean="0"/>
                        <a:t>الإبداع</a:t>
                      </a:r>
                      <a:endParaRPr lang="en-US" sz="2000" b="1" dirty="0" smtClean="0"/>
                    </a:p>
                  </a:txBody>
                  <a:tcPr/>
                </a:tc>
                <a:extLst>
                  <a:ext uri="{0D108BD9-81ED-4DB2-BD59-A6C34878D82A}">
                    <a16:rowId xmlns:a16="http://schemas.microsoft.com/office/drawing/2014/main" val="3475252336"/>
                  </a:ext>
                </a:extLst>
              </a:tr>
            </a:tbl>
          </a:graphicData>
        </a:graphic>
      </p:graphicFrame>
    </p:spTree>
    <p:extLst>
      <p:ext uri="{BB962C8B-B14F-4D97-AF65-F5344CB8AC3E}">
        <p14:creationId xmlns:p14="http://schemas.microsoft.com/office/powerpoint/2010/main" val="68409838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Common Types of Business </a:t>
            </a:r>
            <a:r>
              <a:rPr lang="en-US" sz="2800" b="1" dirty="0" smtClean="0">
                <a:solidFill>
                  <a:srgbClr val="00B0F0"/>
                </a:solidFill>
                <a:cs typeface="Alexandria" charset="0"/>
              </a:rPr>
              <a:t>Teams</a:t>
            </a:r>
          </a:p>
          <a:p>
            <a:pPr rtl="1"/>
            <a:r>
              <a:rPr lang="ar-EG" sz="2800" b="1" dirty="0" smtClean="0">
                <a:solidFill>
                  <a:srgbClr val="00B0F0"/>
                </a:solidFill>
                <a:cs typeface="+mj-cs"/>
              </a:rPr>
              <a:t>أنواع </a:t>
            </a:r>
            <a:r>
              <a:rPr lang="ar-EG" sz="2800" b="1" dirty="0">
                <a:solidFill>
                  <a:srgbClr val="00B0F0"/>
                </a:solidFill>
                <a:cs typeface="+mj-cs"/>
              </a:rPr>
              <a:t>فرق العمل الشائعة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2" name="Table 1"/>
          <p:cNvGraphicFramePr>
            <a:graphicFrameLocks noGrp="1"/>
          </p:cNvGraphicFramePr>
          <p:nvPr>
            <p:extLst>
              <p:ext uri="{D42A27DB-BD31-4B8C-83A1-F6EECF244321}">
                <p14:modId xmlns:p14="http://schemas.microsoft.com/office/powerpoint/2010/main" val="540773308"/>
              </p:ext>
            </p:extLst>
          </p:nvPr>
        </p:nvGraphicFramePr>
        <p:xfrm>
          <a:off x="957797" y="2136569"/>
          <a:ext cx="10096832" cy="3840480"/>
        </p:xfrm>
        <a:graphic>
          <a:graphicData uri="http://schemas.openxmlformats.org/drawingml/2006/table">
            <a:tbl>
              <a:tblPr rtl="1" firstRow="1" bandRow="1">
                <a:tableStyleId>{5C22544A-7EE6-4342-B048-85BDC9FD1C3A}</a:tableStyleId>
              </a:tblPr>
              <a:tblGrid>
                <a:gridCol w="7901997">
                  <a:extLst>
                    <a:ext uri="{9D8B030D-6E8A-4147-A177-3AD203B41FA5}">
                      <a16:colId xmlns:a16="http://schemas.microsoft.com/office/drawing/2014/main" val="1497127133"/>
                    </a:ext>
                  </a:extLst>
                </a:gridCol>
                <a:gridCol w="2194835">
                  <a:extLst>
                    <a:ext uri="{9D8B030D-6E8A-4147-A177-3AD203B41FA5}">
                      <a16:colId xmlns:a16="http://schemas.microsoft.com/office/drawing/2014/main" val="2151528920"/>
                    </a:ext>
                  </a:extLst>
                </a:gridCol>
              </a:tblGrid>
              <a:tr h="370840">
                <a:tc>
                  <a:txBody>
                    <a:bodyPr/>
                    <a:lstStyle/>
                    <a:p>
                      <a:pPr algn="ctr" rtl="1">
                        <a:lnSpc>
                          <a:spcPct val="200000"/>
                        </a:lnSpc>
                      </a:pPr>
                      <a:r>
                        <a:rPr lang="en-US" sz="2000" dirty="0" smtClean="0"/>
                        <a:t>Characteristics</a:t>
                      </a:r>
                      <a:endParaRPr lang="ar-EG" sz="2000" dirty="0"/>
                    </a:p>
                  </a:txBody>
                  <a:tcPr/>
                </a:tc>
                <a:tc>
                  <a:txBody>
                    <a:bodyPr/>
                    <a:lstStyle/>
                    <a:p>
                      <a:pPr algn="ctr" rtl="1">
                        <a:lnSpc>
                          <a:spcPct val="200000"/>
                        </a:lnSpc>
                      </a:pPr>
                      <a:r>
                        <a:rPr lang="en-US" sz="2000" dirty="0" smtClean="0"/>
                        <a:t>Type</a:t>
                      </a:r>
                      <a:endParaRPr lang="ar-EG" sz="2000" dirty="0"/>
                    </a:p>
                  </a:txBody>
                  <a:tcPr/>
                </a:tc>
                <a:extLst>
                  <a:ext uri="{0D108BD9-81ED-4DB2-BD59-A6C34878D82A}">
                    <a16:rowId xmlns:a16="http://schemas.microsoft.com/office/drawing/2014/main" val="2166690204"/>
                  </a:ext>
                </a:extLst>
              </a:tr>
              <a:tr h="370840">
                <a:tc>
                  <a:txBody>
                    <a:bodyPr/>
                    <a:lstStyle/>
                    <a:p>
                      <a:pPr marL="0" marR="0" indent="0" algn="just" defTabSz="914400" rtl="0" eaLnBrk="1" fontAlgn="auto" latinLnBrk="0" hangingPunct="1">
                        <a:lnSpc>
                          <a:spcPct val="200000"/>
                        </a:lnSpc>
                        <a:spcBef>
                          <a:spcPts val="0"/>
                        </a:spcBef>
                        <a:spcAft>
                          <a:spcPts val="0"/>
                        </a:spcAft>
                        <a:buClrTx/>
                        <a:buSzTx/>
                        <a:buFontTx/>
                        <a:buNone/>
                        <a:tabLst/>
                        <a:defRPr/>
                      </a:pPr>
                      <a:r>
                        <a:rPr lang="en-US" sz="2000" dirty="0" smtClean="0"/>
                        <a:t>Pulls together people from across multiple departments or functional areas; the best way to tackle companywide issues or opportunities but can be challenging to manage.</a:t>
                      </a:r>
                    </a:p>
                    <a:p>
                      <a:pPr marL="0" marR="0" indent="0" algn="justLow" defTabSz="914400" rtl="1" eaLnBrk="1" fontAlgn="auto" latinLnBrk="0" hangingPunct="1">
                        <a:lnSpc>
                          <a:spcPct val="200000"/>
                        </a:lnSpc>
                        <a:spcBef>
                          <a:spcPts val="0"/>
                        </a:spcBef>
                        <a:spcAft>
                          <a:spcPts val="0"/>
                        </a:spcAft>
                        <a:buClrTx/>
                        <a:buSzTx/>
                        <a:buFontTx/>
                        <a:buNone/>
                        <a:tabLst/>
                        <a:defRPr/>
                      </a:pPr>
                      <a:r>
                        <a:rPr lang="ar-EG" sz="2000" dirty="0" smtClean="0"/>
                        <a:t>يجمع أفرادًا من إدارات أو مجالات وظيفية مُتعددة؛ وهي أفضل طريقة لمعالجة القضايا أو الفرص على مستوى الشركة، ولكن قد يكون من الصعب إدارتها.</a:t>
                      </a:r>
                    </a:p>
                  </a:txBody>
                  <a:tcPr/>
                </a:tc>
                <a:tc>
                  <a:txBody>
                    <a:bodyPr/>
                    <a:lstStyle/>
                    <a:p>
                      <a:pPr algn="l" rtl="0">
                        <a:lnSpc>
                          <a:spcPct val="200000"/>
                        </a:lnSpc>
                      </a:pPr>
                      <a:r>
                        <a:rPr lang="en-US" sz="2000" b="1" dirty="0" smtClean="0"/>
                        <a:t>Cross-functional</a:t>
                      </a:r>
                    </a:p>
                    <a:p>
                      <a:pPr algn="l" rtl="0">
                        <a:lnSpc>
                          <a:spcPct val="200000"/>
                        </a:lnSpc>
                      </a:pPr>
                      <a:r>
                        <a:rPr lang="ar-EG" sz="2000" dirty="0" smtClean="0"/>
                        <a:t>متعدد الوظائف</a:t>
                      </a:r>
                    </a:p>
                  </a:txBody>
                  <a:tcPr/>
                </a:tc>
                <a:extLst>
                  <a:ext uri="{0D108BD9-81ED-4DB2-BD59-A6C34878D82A}">
                    <a16:rowId xmlns:a16="http://schemas.microsoft.com/office/drawing/2014/main" val="2597655273"/>
                  </a:ext>
                </a:extLst>
              </a:tr>
            </a:tbl>
          </a:graphicData>
        </a:graphic>
      </p:graphicFrame>
    </p:spTree>
    <p:extLst>
      <p:ext uri="{BB962C8B-B14F-4D97-AF65-F5344CB8AC3E}">
        <p14:creationId xmlns:p14="http://schemas.microsoft.com/office/powerpoint/2010/main" val="73020540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29137340"/>
              </p:ext>
            </p:extLst>
          </p:nvPr>
        </p:nvGraphicFramePr>
        <p:xfrm>
          <a:off x="981697" y="2164974"/>
          <a:ext cx="10100286" cy="41148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b="1" kern="0" dirty="0" smtClean="0">
                          <a:solidFill>
                            <a:srgbClr val="002060"/>
                          </a:solidFill>
                          <a:effectLst/>
                          <a:latin typeface="+mn-lt"/>
                          <a:ea typeface="+mn-ea"/>
                          <a:cs typeface="Times New Roman" panose="02020603050405020304" pitchFamily="18" charset="0"/>
                        </a:rPr>
                        <a:t>Teams can provide businesses and individuals with a variety of benefits:</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More information and knowledge. </a:t>
                      </a:r>
                      <a:r>
                        <a:rPr lang="en-US" sz="2000" kern="0" dirty="0" smtClean="0">
                          <a:solidFill>
                            <a:schemeClr val="tx1"/>
                          </a:solidFill>
                          <a:effectLst/>
                          <a:latin typeface="+mn-lt"/>
                          <a:ea typeface="+mn-ea"/>
                          <a:cs typeface="Times New Roman" panose="02020603050405020304" pitchFamily="18" charset="0"/>
                        </a:rPr>
                        <a:t>By pooling the experience of multiple individuals, a team has access to more information and experience.</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Learning opportunities. </a:t>
                      </a:r>
                      <a:r>
                        <a:rPr lang="en-US" sz="2000" kern="0" dirty="0" smtClean="0">
                          <a:solidFill>
                            <a:schemeClr val="tx1"/>
                          </a:solidFill>
                          <a:effectLst/>
                          <a:latin typeface="+mn-lt"/>
                          <a:ea typeface="+mn-ea"/>
                          <a:cs typeface="Times New Roman" panose="02020603050405020304" pitchFamily="18" charset="0"/>
                        </a:rPr>
                        <a:t>Teams that bring together people with various work specialties give members the chance to learn from each other.</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Boldness. </a:t>
                      </a:r>
                      <a:r>
                        <a:rPr lang="en-US" sz="2000" kern="0" dirty="0" smtClean="0">
                          <a:solidFill>
                            <a:schemeClr val="tx1"/>
                          </a:solidFill>
                          <a:effectLst/>
                          <a:latin typeface="+mn-lt"/>
                          <a:ea typeface="+mn-ea"/>
                          <a:cs typeface="Times New Roman" panose="02020603050405020304" pitchFamily="18" charset="0"/>
                        </a:rPr>
                        <a:t>People who might hesitate to take calculated risks on their own can be more willing to make bold moves as part of the team.</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000" b="1" kern="0" dirty="0" smtClean="0">
                          <a:solidFill>
                            <a:srgbClr val="002060"/>
                          </a:solidFill>
                          <a:effectLst/>
                          <a:latin typeface="+mn-lt"/>
                          <a:cs typeface="+mn-cs"/>
                        </a:rPr>
                        <a:t>يمكن للفرق أن توفر للشركات والأفراد مجموعة متنوعة من المزايا:</a:t>
                      </a:r>
                      <a:endParaRPr lang="en-US" sz="2000" b="1" kern="0" dirty="0" smtClean="0">
                        <a:solidFill>
                          <a:srgbClr val="002060"/>
                        </a:solidFill>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مزيد من المعلومات والمعرفة. </a:t>
                      </a:r>
                      <a:r>
                        <a:rPr lang="ar-SA" sz="2000" kern="0" dirty="0" smtClean="0">
                          <a:effectLst/>
                          <a:latin typeface="+mn-lt"/>
                          <a:cs typeface="+mn-cs"/>
                        </a:rPr>
                        <a:t>من خلال تجميع خبرات عدة أفراد، يتمكن الفريق من الوصول إلى مزيد من المعلومات والخبرات</a:t>
                      </a:r>
                      <a:r>
                        <a:rPr lang="ar-EG" sz="2000" kern="0" dirty="0" smtClean="0">
                          <a:effectLst/>
                          <a:latin typeface="+mn-lt"/>
                          <a:cs typeface="+mn-cs"/>
                        </a:rPr>
                        <a:t>.</a:t>
                      </a: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فرص التعلم. </a:t>
                      </a:r>
                      <a:r>
                        <a:rPr lang="ar-SA" sz="2000" kern="0" dirty="0" smtClean="0">
                          <a:effectLst/>
                          <a:latin typeface="+mn-lt"/>
                          <a:cs typeface="+mn-cs"/>
                        </a:rPr>
                        <a:t>الفرق التي تجمع أفرادًا من تخصصات عمل متنوعة تتيح للأعضاء فرصة التعلم من بعضهم البعض.</a:t>
                      </a: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الجرأة. </a:t>
                      </a:r>
                      <a:r>
                        <a:rPr lang="ar-SA" sz="2000" kern="0" dirty="0" smtClean="0">
                          <a:effectLst/>
                          <a:latin typeface="+mn-lt"/>
                          <a:cs typeface="+mn-cs"/>
                        </a:rPr>
                        <a:t>يمكن للأشخاص الذين قد يترددون في المخاطرة المدروسة بمفردهم أن يكونوا أكثر استعدادًا لاتخاذ خطوات جريئة كجزء من الفريق.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33494608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46169187"/>
              </p:ext>
            </p:extLst>
          </p:nvPr>
        </p:nvGraphicFramePr>
        <p:xfrm>
          <a:off x="981697" y="2164974"/>
          <a:ext cx="10100286" cy="38100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Accountability.</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Participating in teams creates a built-in sense of accountability to others. </a:t>
                      </a:r>
                    </a:p>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Trust building. </a:t>
                      </a:r>
                      <a:r>
                        <a:rPr lang="en-US" sz="2000" kern="0" dirty="0" smtClean="0">
                          <a:solidFill>
                            <a:schemeClr val="tx1"/>
                          </a:solidFill>
                          <a:effectLst/>
                          <a:latin typeface="+mn-lt"/>
                          <a:ea typeface="+mn-ea"/>
                          <a:cs typeface="Times New Roman" panose="02020603050405020304" pitchFamily="18" charset="0"/>
                        </a:rPr>
                        <a:t>Working closely in teams helps people develop trust in their colleagues.</a:t>
                      </a:r>
                    </a:p>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A broader range of viewpoints. </a:t>
                      </a:r>
                      <a:r>
                        <a:rPr lang="en-US" sz="2000" kern="0" dirty="0" smtClean="0">
                          <a:solidFill>
                            <a:schemeClr val="tx1"/>
                          </a:solidFill>
                          <a:effectLst/>
                          <a:latin typeface="+mn-lt"/>
                          <a:ea typeface="+mn-ea"/>
                          <a:cs typeface="Times New Roman" panose="02020603050405020304" pitchFamily="18" charset="0"/>
                        </a:rPr>
                        <a:t>Diverse teams can bring a variety of perspectives that improve decision-making.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المساءلة.</a:t>
                      </a:r>
                      <a:r>
                        <a:rPr lang="ar-SA" sz="2000" kern="0" dirty="0" smtClean="0">
                          <a:solidFill>
                            <a:srgbClr val="FF0000"/>
                          </a:solidFill>
                          <a:effectLst/>
                          <a:latin typeface="+mn-lt"/>
                          <a:cs typeface="+mn-cs"/>
                        </a:rPr>
                        <a:t> </a:t>
                      </a:r>
                      <a:r>
                        <a:rPr lang="ar-SA" sz="2000" kern="0" dirty="0" smtClean="0">
                          <a:effectLst/>
                          <a:latin typeface="+mn-lt"/>
                          <a:cs typeface="+mn-cs"/>
                        </a:rPr>
                        <a:t>المشاركة في الفرق تخلق شعورًا متأصلًا بالمساءلة تجاه الآخرين.</a:t>
                      </a:r>
                      <a:endParaRPr lang="en-US" sz="2000" kern="0" dirty="0" smtClean="0">
                        <a:effectLst/>
                        <a:latin typeface="+mn-lt"/>
                        <a:cs typeface="+mn-cs"/>
                      </a:endParaRPr>
                    </a:p>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بناء الثقة. </a:t>
                      </a:r>
                      <a:r>
                        <a:rPr lang="ar-SA" sz="2000" kern="0" dirty="0" smtClean="0">
                          <a:effectLst/>
                          <a:latin typeface="+mn-lt"/>
                          <a:cs typeface="+mn-cs"/>
                        </a:rPr>
                        <a:t>يساعد العمل الوثيق في الفرق الأفراد على بناء الثقة في زملائهم.</a:t>
                      </a:r>
                      <a:endParaRPr lang="en-US" sz="2000" kern="0" dirty="0" smtClean="0">
                        <a:effectLst/>
                        <a:latin typeface="+mn-lt"/>
                        <a:cs typeface="+mn-cs"/>
                      </a:endParaRPr>
                    </a:p>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تنوع أوسع في وجهات النظر. </a:t>
                      </a:r>
                      <a:r>
                        <a:rPr lang="ar-SA" sz="2000" kern="0" dirty="0" smtClean="0">
                          <a:effectLst/>
                          <a:latin typeface="+mn-lt"/>
                          <a:cs typeface="+mn-cs"/>
                        </a:rPr>
                        <a:t>يمكن للفرق المتنوعة أن تقدم وجهات نظر متنوعة تُحسّن عملية صنع القرار.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404552823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93937896"/>
              </p:ext>
            </p:extLst>
          </p:nvPr>
        </p:nvGraphicFramePr>
        <p:xfrm>
          <a:off x="981697" y="2164974"/>
          <a:ext cx="10100286" cy="36576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Buy-in for solutions the team creates. </a:t>
                      </a:r>
                      <a:r>
                        <a:rPr lang="en-US" sz="2000" kern="0" dirty="0" smtClean="0">
                          <a:solidFill>
                            <a:schemeClr val="tx1"/>
                          </a:solidFill>
                          <a:effectLst/>
                          <a:latin typeface="+mn-lt"/>
                          <a:ea typeface="+mn-ea"/>
                          <a:cs typeface="Times New Roman" panose="02020603050405020304" pitchFamily="18" charset="0"/>
                        </a:rPr>
                        <a:t>Those who participate in making a decision are more likely to support it and encourage others to accept it.</a:t>
                      </a: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Improved performance. </a:t>
                      </a:r>
                      <a:r>
                        <a:rPr lang="en-US" sz="2000" kern="0" dirty="0" smtClean="0">
                          <a:solidFill>
                            <a:schemeClr val="tx1"/>
                          </a:solidFill>
                          <a:effectLst/>
                          <a:latin typeface="+mn-lt"/>
                          <a:ea typeface="+mn-ea"/>
                          <a:cs typeface="Times New Roman" panose="02020603050405020304" pitchFamily="18" charset="0"/>
                        </a:rPr>
                        <a:t>Effective teams can be better than top-performing individuals at solving complex problems.</a:t>
                      </a: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A sense of community in good times and bad.</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Being on a team helps individuals share in the celebration of successes and provides emotional support during challenging periods.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المشاركة في الحلول التي يبتكرها الفريق. </a:t>
                      </a:r>
                      <a:r>
                        <a:rPr lang="ar-SA" sz="2000" kern="0" dirty="0" smtClean="0">
                          <a:effectLst/>
                          <a:latin typeface="+mn-lt"/>
                          <a:cs typeface="+mn-cs"/>
                        </a:rPr>
                        <a:t>من يشارك في اتخاذ القرار يكون أكثر ميلاً لدعمه وتشجيع الآخرين على قبوله.</a:t>
                      </a: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mn-cs"/>
                        </a:rPr>
                        <a:t>تحسين الأداء. </a:t>
                      </a:r>
                      <a:r>
                        <a:rPr lang="ar-SA" sz="2000" kern="0" dirty="0" smtClean="0">
                          <a:effectLst/>
                          <a:latin typeface="+mn-lt"/>
                          <a:cs typeface="+mn-cs"/>
                        </a:rPr>
                        <a:t>يمكن للفرق الفعالة أن تكون أفضل من الأفراد ذوي الأداء المتميز في حل المشكلات المعقدة.</a:t>
                      </a: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mn-cs"/>
                        </a:rPr>
                        <a:t>الشعور بالانتماء </a:t>
                      </a:r>
                      <a:r>
                        <a:rPr lang="ar-EG" sz="2000" b="1" kern="0" dirty="0" smtClean="0">
                          <a:solidFill>
                            <a:srgbClr val="00B0F0"/>
                          </a:solidFill>
                          <a:effectLst/>
                          <a:latin typeface="+mn-lt"/>
                          <a:ea typeface="+mn-ea"/>
                          <a:cs typeface="+mn-cs"/>
                        </a:rPr>
                        <a:t>للمجتمع</a:t>
                      </a:r>
                      <a:r>
                        <a:rPr lang="ar-EG" sz="2000" b="1" kern="0" baseline="0" dirty="0" smtClean="0">
                          <a:solidFill>
                            <a:srgbClr val="00B0F0"/>
                          </a:solidFill>
                          <a:effectLst/>
                          <a:latin typeface="+mn-lt"/>
                          <a:ea typeface="+mn-ea"/>
                          <a:cs typeface="+mn-cs"/>
                        </a:rPr>
                        <a:t> </a:t>
                      </a:r>
                      <a:r>
                        <a:rPr lang="ar-SA" sz="2000" b="1" kern="0" dirty="0" smtClean="0">
                          <a:solidFill>
                            <a:srgbClr val="00B0F0"/>
                          </a:solidFill>
                          <a:effectLst/>
                          <a:latin typeface="+mn-lt"/>
                          <a:ea typeface="+mn-ea"/>
                          <a:cs typeface="+mn-cs"/>
                        </a:rPr>
                        <a:t>في السراء والضراء. </a:t>
                      </a:r>
                      <a:r>
                        <a:rPr lang="ar-SA" sz="2000" kern="0" dirty="0" smtClean="0">
                          <a:effectLst/>
                          <a:latin typeface="+mn-lt"/>
                          <a:cs typeface="+mn-cs"/>
                        </a:rPr>
                        <a:t>يساعد العمل الجماعي الأفراد على المشاركة في الاحتفال بالنجاحات، ويوفر الدعم المعنوي خلال الأوقات الصعبة.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11310980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39109713"/>
              </p:ext>
            </p:extLst>
          </p:nvPr>
        </p:nvGraphicFramePr>
        <p:xfrm>
          <a:off x="981697" y="2164974"/>
          <a:ext cx="10100286" cy="41148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1" kern="0" dirty="0" smtClean="0">
                          <a:solidFill>
                            <a:srgbClr val="002060"/>
                          </a:solidFill>
                          <a:effectLst/>
                          <a:latin typeface="+mn-lt"/>
                          <a:ea typeface="+mn-ea"/>
                          <a:cs typeface="Times New Roman" panose="02020603050405020304" pitchFamily="18" charset="0"/>
                        </a:rPr>
                        <a:t>Although teamwork has many advantages, teams need to be aware of and work to counter the following potential disadvantages: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1800" b="1" kern="0" dirty="0" smtClean="0">
                          <a:solidFill>
                            <a:srgbClr val="00B0F0"/>
                          </a:solidFill>
                          <a:effectLst/>
                          <a:latin typeface="+mn-lt"/>
                          <a:ea typeface="+mn-ea"/>
                          <a:cs typeface="Times New Roman" panose="02020603050405020304" pitchFamily="18" charset="0"/>
                        </a:rPr>
                        <a:t>Groupthink.</a:t>
                      </a:r>
                      <a:r>
                        <a:rPr lang="en-US" sz="1800" kern="0" dirty="0" smtClean="0">
                          <a:solidFill>
                            <a:srgbClr val="FF0000"/>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Like other social structures, business teams can generate tremendous pressure to conform. Groupthink occurs when peer pressure causes individual team members to withhold contrary opinions and to go along with decisions they don’t really believe in. The consequences of groupthink can range from bland, unimaginative work to outright disasters.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b="1" kern="0" dirty="0" smtClean="0">
                          <a:solidFill>
                            <a:srgbClr val="002060"/>
                          </a:solidFill>
                          <a:effectLst/>
                          <a:latin typeface="+mn-lt"/>
                          <a:cs typeface="+mn-cs"/>
                        </a:rPr>
                        <a:t>على الرغم من مزايا العمل الجماعي العديدة، إلا أن الفرق بحاجة إلى إدراك العيوب المحتملة التالية والعمل على مواجهتها:</a:t>
                      </a:r>
                      <a:endParaRPr lang="en-US" sz="1800" b="1" kern="0" dirty="0" smtClean="0">
                        <a:solidFill>
                          <a:srgbClr val="002060"/>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SA" sz="1800" b="1" kern="0" dirty="0" smtClean="0">
                          <a:solidFill>
                            <a:srgbClr val="00B0F0"/>
                          </a:solidFill>
                          <a:effectLst/>
                          <a:latin typeface="+mn-lt"/>
                          <a:ea typeface="+mn-ea"/>
                          <a:cs typeface="Times New Roman" panose="02020603050405020304" pitchFamily="18" charset="0"/>
                        </a:rPr>
                        <a:t>التفكير الجماعي. </a:t>
                      </a:r>
                      <a:r>
                        <a:rPr lang="ar-SA" sz="1800" kern="0" dirty="0" smtClean="0">
                          <a:effectLst/>
                          <a:latin typeface="+mn-lt"/>
                          <a:cs typeface="+mn-cs"/>
                        </a:rPr>
                        <a:t>كما هو الحال مع الهياكل الاجتماعية الأخرى، يمكن لفرق العمل أن تُولّد ضغطًا هائلاً للتوافق. يحدث التفكير الجماعي عندما يدفع ضغط الأقران أعضاء الفريق إلى حجب الآراء المعارضة، والموافقة على قرارات لا يؤمنون بها حقًا. يمكن أن تتراوح عواقب التفكير الجماعي بين العمل الممل وغير المُبدع والكوارث الصريحة.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208713863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88659328"/>
              </p:ext>
            </p:extLst>
          </p:nvPr>
        </p:nvGraphicFramePr>
        <p:xfrm>
          <a:off x="981697" y="2164974"/>
          <a:ext cx="10100286" cy="39624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Hidden agendas. </a:t>
                      </a:r>
                      <a:r>
                        <a:rPr lang="en-US" sz="2000" kern="0" dirty="0" smtClean="0">
                          <a:solidFill>
                            <a:schemeClr val="tx1"/>
                          </a:solidFill>
                          <a:effectLst/>
                          <a:latin typeface="+mn-lt"/>
                          <a:ea typeface="+mn-ea"/>
                          <a:cs typeface="Times New Roman" panose="02020603050405020304" pitchFamily="18" charset="0"/>
                        </a:rPr>
                        <a:t>Some</a:t>
                      </a:r>
                      <a:r>
                        <a:rPr lang="en-US" sz="2000" b="1" kern="0" dirty="0" smtClean="0">
                          <a:solidFill>
                            <a:srgbClr val="00B0F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team members may have a hidden agenda—private, counterproductive motives, such as a desire to take control of the group, to undermine someone else on the team, or to pursue an incompatible goal.</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Cost. </a:t>
                      </a:r>
                      <a:r>
                        <a:rPr lang="en-US" sz="2000" kern="0" dirty="0" smtClean="0">
                          <a:solidFill>
                            <a:schemeClr val="tx1"/>
                          </a:solidFill>
                          <a:effectLst/>
                          <a:latin typeface="+mn-lt"/>
                          <a:ea typeface="+mn-ea"/>
                          <a:cs typeface="Times New Roman" panose="02020603050405020304" pitchFamily="18" charset="0"/>
                        </a:rPr>
                        <a:t>Aligning schedules, arranging meetings, and coordinating individual parts of a project can eat up a lot of time and money.</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Overload.</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Some companies have embraced collaborative work approaches to such an extent that they are overloading employees with team assignments.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Times New Roman" panose="02020603050405020304" pitchFamily="18" charset="0"/>
                        </a:rPr>
                        <a:t>الأجندات الخفية. </a:t>
                      </a:r>
                      <a:r>
                        <a:rPr lang="ar-SA" sz="2000" kern="0" dirty="0" smtClean="0">
                          <a:effectLst/>
                          <a:latin typeface="+mn-lt"/>
                          <a:cs typeface="+mn-cs"/>
                        </a:rPr>
                        <a:t>قد يكون لدى بعض أعضاء الفريق أجندة خفية - دوافع خاصة وغير منتجة، مثل الرغبة في السيطرة على المجموعة، أو تقويض شخص آخر في الفريق، أو السعي وراء هدف غير متوافق.</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Times New Roman" panose="02020603050405020304" pitchFamily="18" charset="0"/>
                        </a:rPr>
                        <a:t>التكلفة. </a:t>
                      </a:r>
                      <a:r>
                        <a:rPr lang="ar-SA" sz="2000" kern="0" dirty="0" smtClean="0">
                          <a:effectLst/>
                          <a:latin typeface="+mn-lt"/>
                          <a:cs typeface="+mn-cs"/>
                        </a:rPr>
                        <a:t>قد يستهلك تنظيم الجداول الزمنية، وترتيب الاجتماعات، وتنسيق أجزاء المشروع الفردية الكثير من الوقت والمال.</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Times New Roman" panose="02020603050405020304" pitchFamily="18" charset="0"/>
                        </a:rPr>
                        <a:t>العبء الزائد. </a:t>
                      </a:r>
                      <a:r>
                        <a:rPr lang="ar-SA" sz="2000" kern="0" dirty="0" smtClean="0">
                          <a:effectLst/>
                          <a:latin typeface="+mn-lt"/>
                          <a:cs typeface="+mn-cs"/>
                        </a:rPr>
                        <a:t>بعض الشركات تبنت أساليب العمل الجماعي بشكل مفرط، إلى درجة أنها تضع عبئاً كبيراً على عاتق الموظفين من خلال تكليفهم بمهمات جماعية متعددة.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398222232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31773660"/>
              </p:ext>
            </p:extLst>
          </p:nvPr>
        </p:nvGraphicFramePr>
        <p:xfrm>
          <a:off x="981697" y="2164974"/>
          <a:ext cx="10100286" cy="4114800"/>
        </p:xfrm>
        <a:graphic>
          <a:graphicData uri="http://schemas.openxmlformats.org/drawingml/2006/table">
            <a:tbl>
              <a:tblPr firstRow="1" firstCol="1" bandRow="1">
                <a:tableStyleId>{2D5ABB26-0587-4C30-8999-92F81FD0307C}</a:tableStyleId>
              </a:tblPr>
              <a:tblGrid>
                <a:gridCol w="5528285">
                  <a:extLst>
                    <a:ext uri="{9D8B030D-6E8A-4147-A177-3AD203B41FA5}">
                      <a16:colId xmlns:a16="http://schemas.microsoft.com/office/drawing/2014/main" val="1232974083"/>
                    </a:ext>
                  </a:extLst>
                </a:gridCol>
                <a:gridCol w="354842">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Courier New" panose="02070309020205020404" pitchFamily="49" charset="0"/>
                        <a:buNone/>
                        <a:tabLst/>
                        <a:defRPr/>
                      </a:pPr>
                      <a:r>
                        <a:rPr lang="en-US" sz="2000" b="1" kern="0" dirty="0" smtClean="0">
                          <a:solidFill>
                            <a:srgbClr val="002060"/>
                          </a:solidFill>
                          <a:effectLst/>
                          <a:latin typeface="+mn-lt"/>
                          <a:ea typeface="+mn-ea"/>
                          <a:cs typeface="Times New Roman" panose="02020603050405020304" pitchFamily="18" charset="0"/>
                        </a:rPr>
                        <a:t>A wide variety of factors can account for team success: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shared sense of purpose and compatible values.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clear and challenging goal.</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belief in the value of the team’s efforts.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well-balanced mix of people who can provide the insights and skills needed to achieve the goal.</a:t>
                      </a:r>
                    </a:p>
                    <a:p>
                      <a:pPr marL="342900" marR="0" indent="-342900" algn="l"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size that aligns well with the team’s responsibilities.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Courier New" panose="02070309020205020404" pitchFamily="49" charset="0"/>
                        <a:buNone/>
                        <a:tabLst/>
                        <a:defRPr/>
                      </a:pPr>
                      <a:r>
                        <a:rPr lang="ar-SA" sz="2000" b="1" kern="0" dirty="0" smtClean="0">
                          <a:solidFill>
                            <a:srgbClr val="002060"/>
                          </a:solidFill>
                          <a:effectLst/>
                          <a:latin typeface="+mn-lt"/>
                          <a:cs typeface="+mn-cs"/>
                        </a:rPr>
                        <a:t>هناك عوامل عديدة تُسهم في نجاح الفريق:</a:t>
                      </a:r>
                      <a:r>
                        <a:rPr lang="en-US" sz="2000" b="1" kern="0" dirty="0" smtClean="0">
                          <a:solidFill>
                            <a:srgbClr val="002060"/>
                          </a:solidFill>
                          <a:effectLst/>
                          <a:latin typeface="+mn-lt"/>
                          <a:cs typeface="+mn-cs"/>
                        </a:rPr>
                        <a:t/>
                      </a:r>
                      <a:br>
                        <a:rPr lang="en-US" sz="2000" b="1" kern="0" dirty="0" smtClean="0">
                          <a:solidFill>
                            <a:srgbClr val="002060"/>
                          </a:solidFill>
                          <a:effectLst/>
                          <a:latin typeface="+mn-lt"/>
                          <a:cs typeface="+mn-cs"/>
                        </a:rPr>
                      </a:br>
                      <a:endParaRPr lang="en-US" sz="2000" b="1" kern="0" dirty="0" smtClean="0">
                        <a:solidFill>
                          <a:srgbClr val="002060"/>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شعور مشترك بالهدف وقيم متوافقة</a:t>
                      </a:r>
                      <a:r>
                        <a:rPr lang="en-US" sz="2000" kern="0" dirty="0" smtClean="0">
                          <a:effectLst/>
                          <a:latin typeface="+mn-lt"/>
                          <a:cs typeface="+mn-cs"/>
                        </a:rPr>
                        <a:t>.</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هدف واضح وطموح</a:t>
                      </a:r>
                      <a:r>
                        <a:rPr lang="en-US" sz="2000" kern="0" dirty="0" smtClean="0">
                          <a:effectLst/>
                          <a:latin typeface="+mn-lt"/>
                          <a:cs typeface="+mn-cs"/>
                        </a:rPr>
                        <a:t>.</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إيمان بقيمة جهود الفريق</a:t>
                      </a:r>
                      <a:r>
                        <a:rPr lang="en-US" sz="2000" kern="0" dirty="0" smtClean="0">
                          <a:effectLst/>
                          <a:latin typeface="+mn-lt"/>
                          <a:cs typeface="+mn-cs"/>
                        </a:rPr>
                        <a:t>.</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مزيج متوازن من الأفراد القادرين على تقديم الأفكار والمهارات اللازمة لتحقيق الهدف</a:t>
                      </a:r>
                      <a:r>
                        <a:rPr lang="en-US" sz="2000" kern="0" dirty="0" smtClean="0">
                          <a:effectLst/>
                          <a:latin typeface="+mn-lt"/>
                          <a:cs typeface="+mn-cs"/>
                        </a:rPr>
                        <a:t>.</a:t>
                      </a:r>
                      <a:br>
                        <a:rPr lang="en-US"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حجم يتناسب جيدًا مع مسؤوليات الفريق.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Characteristics of effective teams</a:t>
            </a:r>
          </a:p>
          <a:p>
            <a:pPr rtl="1"/>
            <a:r>
              <a:rPr lang="ar-EG" sz="2800" b="1" dirty="0" smtClean="0">
                <a:solidFill>
                  <a:srgbClr val="00B0F0"/>
                </a:solidFill>
              </a:rPr>
              <a:t>خصائص </a:t>
            </a:r>
            <a:r>
              <a:rPr lang="ar-EG" sz="2800" b="1" dirty="0">
                <a:solidFill>
                  <a:srgbClr val="00B0F0"/>
                </a:solidFill>
              </a:rPr>
              <a:t>الفرق الفعّالة</a:t>
            </a:r>
          </a:p>
        </p:txBody>
      </p:sp>
    </p:spTree>
    <p:extLst>
      <p:ext uri="{BB962C8B-B14F-4D97-AF65-F5344CB8AC3E}">
        <p14:creationId xmlns:p14="http://schemas.microsoft.com/office/powerpoint/2010/main" val="162910160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21241450"/>
              </p:ext>
            </p:extLst>
          </p:nvPr>
        </p:nvGraphicFramePr>
        <p:xfrm>
          <a:off x="981697" y="2164974"/>
          <a:ext cx="10100286" cy="4069080"/>
        </p:xfrm>
        <a:graphic>
          <a:graphicData uri="http://schemas.openxmlformats.org/drawingml/2006/table">
            <a:tbl>
              <a:tblPr firstRow="1" firstCol="1" bandRow="1">
                <a:tableStyleId>{2D5ABB26-0587-4C30-8999-92F81FD0307C}</a:tableStyleId>
              </a:tblPr>
              <a:tblGrid>
                <a:gridCol w="5528285">
                  <a:extLst>
                    <a:ext uri="{9D8B030D-6E8A-4147-A177-3AD203B41FA5}">
                      <a16:colId xmlns:a16="http://schemas.microsoft.com/office/drawing/2014/main" val="1232974083"/>
                    </a:ext>
                  </a:extLst>
                </a:gridCol>
                <a:gridCol w="354842">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An environment of psychological safety, encouraging people to share information, propose unproven ideas, and express vulnerability without fear of repercussion</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A willingness to put the team’s needs ahead of individual needs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Open and honest communication</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Notice how all these traits rely on communication, both in the information that is shared and in the way people interact with one another.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100" kern="0" dirty="0" smtClean="0">
                          <a:effectLst/>
                          <a:latin typeface="+mn-lt"/>
                          <a:cs typeface="+mn-cs"/>
                        </a:rPr>
                        <a:t>بيئة من الأمان النفسي، تُشجع الأفراد على مشاركة المعلومات، واقتراح أفكار جديدة، والتعبير عن نقاط ضعفهم دون خوف من العواقب.</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100" kern="0" dirty="0" smtClean="0">
                          <a:effectLst/>
                          <a:latin typeface="+mn-lt"/>
                          <a:cs typeface="+mn-cs"/>
                        </a:rPr>
                        <a:t>الاستعداد لوضع احتياجات الفريق فوق الاحتياجات الفردية.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100" kern="0" dirty="0" smtClean="0">
                          <a:effectLst/>
                          <a:latin typeface="+mn-lt"/>
                          <a:cs typeface="+mn-cs"/>
                        </a:rPr>
                        <a:t> تواصل منفتح وصادق</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1" kern="0" dirty="0" smtClean="0">
                          <a:solidFill>
                            <a:schemeClr val="tx1"/>
                          </a:solidFill>
                          <a:effectLst/>
                          <a:latin typeface="+mn-lt"/>
                          <a:cs typeface="+mn-cs"/>
                        </a:rPr>
                        <a:t>لاحظ كيف تعتمد جميع هذه السمات على التواصل، سواءً في المعلومات المُشاركة أو في طريقة تفاعل الأفراد مع بعضهم البعض.</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Characteristics of effective teams</a:t>
            </a:r>
          </a:p>
          <a:p>
            <a:pPr rtl="1"/>
            <a:r>
              <a:rPr lang="ar-EG" sz="2800" b="1" dirty="0" smtClean="0">
                <a:solidFill>
                  <a:srgbClr val="00B0F0"/>
                </a:solidFill>
              </a:rPr>
              <a:t>خصائص </a:t>
            </a:r>
            <a:r>
              <a:rPr lang="ar-EG" sz="2800" b="1" dirty="0">
                <a:solidFill>
                  <a:srgbClr val="00B0F0"/>
                </a:solidFill>
              </a:rPr>
              <a:t>الفرق الفعّالة</a:t>
            </a:r>
          </a:p>
        </p:txBody>
      </p:sp>
    </p:spTree>
    <p:extLst>
      <p:ext uri="{BB962C8B-B14F-4D97-AF65-F5344CB8AC3E}">
        <p14:creationId xmlns:p14="http://schemas.microsoft.com/office/powerpoint/2010/main" val="45170424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46923483"/>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84339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65811142"/>
                    </a:ext>
                  </a:extLst>
                </a:gridCol>
                <a:gridCol w="409432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The interactions and processes that take place among the members of a team are called group dynamics.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Productive teams tend to develop clear norms, informal standards of conduct that members share and that guide member behavior. </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Group dynamics and norms are influenced by the roles team members assume and how the team evolves as it gets up to speed.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تُسمى التفاعلات والعمليات التي تجري بين أعضاء الفريق بديناميكيات المجموعة.</a:t>
                      </a:r>
                      <a:r>
                        <a:rPr lang="en-US" sz="2000" kern="0" dirty="0" smtClean="0">
                          <a:effectLst/>
                          <a:latin typeface="+mn-lt"/>
                          <a:cs typeface="+mn-cs"/>
                        </a:rPr>
                        <a:t/>
                      </a:r>
                      <a:br>
                        <a:rPr lang="en-US" sz="2000" kern="0" dirty="0" smtClean="0">
                          <a:effectLst/>
                          <a:latin typeface="+mn-lt"/>
                          <a:cs typeface="+mn-cs"/>
                        </a:rPr>
                      </a:br>
                      <a:r>
                        <a:rPr lang="ar-SA" sz="2000" kern="0" dirty="0" smtClean="0">
                          <a:effectLst/>
                          <a:latin typeface="+mn-lt"/>
                          <a:cs typeface="+mn-cs"/>
                        </a:rPr>
                        <a:t> </a:t>
                      </a: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تميل الفرق الإنتاجية إلى وضع معايير سلوكية واضحة، ومعايير سلوكية غير رسمية يتشاركها الأعضاء وتُوجّه سلوكهم. </a:t>
                      </a: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تتأثر ديناميكيات المجموعة ومعاييرها بالأدوار التي </a:t>
                      </a:r>
                      <a:r>
                        <a:rPr lang="ar-EG" sz="2000" kern="0" dirty="0" smtClean="0">
                          <a:effectLst/>
                          <a:latin typeface="+mn-lt"/>
                          <a:cs typeface="+mn-cs"/>
                        </a:rPr>
                        <a:t>يتولاها</a:t>
                      </a:r>
                      <a:r>
                        <a:rPr lang="ar-EG" sz="2000" kern="0" baseline="0" dirty="0" smtClean="0">
                          <a:effectLst/>
                          <a:latin typeface="+mn-lt"/>
                          <a:cs typeface="+mn-cs"/>
                        </a:rPr>
                        <a:t> </a:t>
                      </a:r>
                      <a:r>
                        <a:rPr lang="ar-SA" sz="2000" kern="0" dirty="0" smtClean="0">
                          <a:effectLst/>
                          <a:latin typeface="+mn-lt"/>
                          <a:cs typeface="+mn-cs"/>
                        </a:rPr>
                        <a:t>أعضاء الفريق وكيفية تطور</a:t>
                      </a:r>
                      <a:r>
                        <a:rPr lang="ar-EG" sz="2000" kern="0" baseline="0" dirty="0" smtClean="0">
                          <a:effectLst/>
                          <a:latin typeface="+mn-lt"/>
                          <a:cs typeface="+mn-cs"/>
                        </a:rPr>
                        <a:t> الفريق</a:t>
                      </a:r>
                      <a:r>
                        <a:rPr lang="ar-SA" sz="2000" kern="0" dirty="0" smtClean="0">
                          <a:effectLst/>
                          <a:latin typeface="+mn-lt"/>
                          <a:cs typeface="+mn-cs"/>
                        </a:rPr>
                        <a:t> مع </a:t>
                      </a:r>
                      <a:r>
                        <a:rPr lang="ar-EG" sz="2000" kern="0" dirty="0" smtClean="0">
                          <a:effectLst/>
                          <a:latin typeface="+mn-lt"/>
                          <a:cs typeface="+mn-cs"/>
                        </a:rPr>
                        <a:t>مرور الوقت</a:t>
                      </a:r>
                      <a:r>
                        <a:rPr lang="ar-SA" sz="2000" kern="0" dirty="0" smtClean="0">
                          <a:effectLst/>
                          <a:latin typeface="+mn-lt"/>
                          <a:cs typeface="+mn-cs"/>
                        </a:rPr>
                        <a:t>.</a:t>
                      </a:r>
                      <a:endParaRPr lang="ar-SA" sz="200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Group dynamics</a:t>
            </a:r>
          </a:p>
          <a:p>
            <a:pPr rtl="1"/>
            <a:r>
              <a:rPr lang="ar-EG" sz="2800" b="1" dirty="0" smtClean="0">
                <a:solidFill>
                  <a:srgbClr val="00B0F0"/>
                </a:solidFill>
                <a:cs typeface="+mj-cs"/>
              </a:rPr>
              <a:t>ديناميكيات </a:t>
            </a:r>
            <a:r>
              <a:rPr lang="ar-EG" sz="2800" b="1" dirty="0">
                <a:solidFill>
                  <a:srgbClr val="00B0F0"/>
                </a:solidFill>
                <a:cs typeface="+mj-cs"/>
              </a:rPr>
              <a:t>المجموعة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4048350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96002497"/>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28383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65811142"/>
                    </a:ext>
                  </a:extLst>
                </a:gridCol>
                <a:gridCol w="465388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members of a team can play a variety of helpful roles to ensure harmonious, productive work. </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Team-maintenance roles focus on the </a:t>
                      </a:r>
                      <a:r>
                        <a:rPr lang="en-US" sz="2000" kern="0" dirty="0" smtClean="0">
                          <a:solidFill>
                            <a:srgbClr val="FF0000"/>
                          </a:solidFill>
                          <a:effectLst/>
                          <a:latin typeface="+mn-lt"/>
                          <a:ea typeface="+mn-ea"/>
                          <a:cs typeface="Times New Roman" panose="02020603050405020304" pitchFamily="18" charset="0"/>
                        </a:rPr>
                        <a:t>interpersonal and social </a:t>
                      </a:r>
                      <a:r>
                        <a:rPr lang="en-US" sz="2000" kern="0" dirty="0" smtClean="0">
                          <a:solidFill>
                            <a:schemeClr val="tx1"/>
                          </a:solidFill>
                          <a:effectLst/>
                          <a:latin typeface="+mn-lt"/>
                          <a:ea typeface="+mn-ea"/>
                          <a:cs typeface="Times New Roman" panose="02020603050405020304" pitchFamily="18" charset="0"/>
                        </a:rPr>
                        <a:t>aspects of being on a team, such as enforcing team norms, ensuring that everyone’s voice is heard, encouraging participation, compromising, and mediating disputes.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يمكن لأعضاء الفريق القيام بمجموعة متنوعة من الأدوار المساعدة لضمان عمل متناغم وم</a:t>
                      </a:r>
                      <a:r>
                        <a:rPr lang="ar-EG" sz="2000" kern="0" dirty="0" smtClean="0">
                          <a:effectLst/>
                          <a:latin typeface="+mn-lt"/>
                          <a:cs typeface="+mn-cs"/>
                        </a:rPr>
                        <a:t>ُ</a:t>
                      </a:r>
                      <a:r>
                        <a:rPr lang="ar-SA" sz="2000" kern="0" dirty="0" smtClean="0">
                          <a:effectLst/>
                          <a:latin typeface="+mn-lt"/>
                          <a:cs typeface="+mn-cs"/>
                        </a:rPr>
                        <a:t>نت</a:t>
                      </a:r>
                      <a:r>
                        <a:rPr lang="ar-EG" sz="2000" kern="0" dirty="0" smtClean="0">
                          <a:effectLst/>
                          <a:latin typeface="+mn-lt"/>
                          <a:cs typeface="+mn-cs"/>
                        </a:rPr>
                        <a:t>ِ</a:t>
                      </a:r>
                      <a:r>
                        <a:rPr lang="ar-SA" sz="2000" kern="0" dirty="0" smtClean="0">
                          <a:effectLst/>
                          <a:latin typeface="+mn-lt"/>
                          <a:cs typeface="+mn-cs"/>
                        </a:rPr>
                        <a:t>ج. </a:t>
                      </a:r>
                      <a:r>
                        <a:rPr lang="en-US" sz="2000" kern="0" dirty="0" smtClean="0">
                          <a:effectLst/>
                          <a:latin typeface="+mn-lt"/>
                          <a:cs typeface="+mn-cs"/>
                        </a:rPr>
                        <a:t/>
                      </a:r>
                      <a:br>
                        <a:rPr lang="en-US" sz="2000" kern="0" dirty="0" smtClean="0">
                          <a:effectLst/>
                          <a:latin typeface="+mn-lt"/>
                          <a:cs typeface="+mn-cs"/>
                        </a:rPr>
                      </a:br>
                      <a:endParaRPr lang="ar-SA"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تُركز أدوار دعم الفريق على الجوانب </a:t>
                      </a:r>
                      <a:r>
                        <a:rPr lang="ar-SA" sz="2000" kern="0" dirty="0" smtClean="0">
                          <a:solidFill>
                            <a:srgbClr val="FF0000"/>
                          </a:solidFill>
                          <a:effectLst/>
                          <a:latin typeface="+mn-lt"/>
                          <a:cs typeface="+mn-cs"/>
                        </a:rPr>
                        <a:t>الشخصية والاجتماعية </a:t>
                      </a:r>
                      <a:r>
                        <a:rPr lang="ar-SA" sz="2000" kern="0" dirty="0" smtClean="0">
                          <a:effectLst/>
                          <a:latin typeface="+mn-lt"/>
                          <a:cs typeface="+mn-cs"/>
                        </a:rPr>
                        <a:t>للعمل ضمن الفريق، مثل تطبيق معايير الفريق، وضمان سماع صوت الجميع، وتشجيع المشاركة، والتسوية، والتوسط في النزاعات.</a:t>
                      </a:r>
                      <a:endParaRPr lang="ar-SA" sz="200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83388" y="685247"/>
            <a:ext cx="7327538" cy="954107"/>
          </a:xfrm>
          <a:prstGeom prst="rect">
            <a:avLst/>
          </a:prstGeom>
          <a:noFill/>
        </p:spPr>
        <p:txBody>
          <a:bodyPr wrap="square" rtlCol="0">
            <a:spAutoFit/>
          </a:bodyPr>
          <a:lstStyle/>
          <a:p>
            <a:r>
              <a:rPr lang="en-US" sz="2800" b="1" dirty="0">
                <a:solidFill>
                  <a:srgbClr val="00B0F0"/>
                </a:solidFill>
                <a:cs typeface="Alexandria" charset="0"/>
              </a:rPr>
              <a:t>Team Roles</a:t>
            </a:r>
          </a:p>
          <a:p>
            <a:pPr rtl="1"/>
            <a:r>
              <a:rPr lang="ar-EG" sz="2800" b="1" dirty="0">
                <a:solidFill>
                  <a:srgbClr val="00B0F0"/>
                </a:solidFill>
                <a:cs typeface="Alexandria" charset="0"/>
              </a:rPr>
              <a:t>أدوار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1633176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37870034"/>
              </p:ext>
            </p:extLst>
          </p:nvPr>
        </p:nvGraphicFramePr>
        <p:xfrm>
          <a:off x="981697" y="2246862"/>
          <a:ext cx="10100286" cy="4008120"/>
        </p:xfrm>
        <a:graphic>
          <a:graphicData uri="http://schemas.openxmlformats.org/drawingml/2006/table">
            <a:tbl>
              <a:tblPr firstRow="1" firstCol="1" bandRow="1">
                <a:tableStyleId>{2D5ABB26-0587-4C30-8999-92F81FD0307C}</a:tableStyleId>
              </a:tblPr>
              <a:tblGrid>
                <a:gridCol w="555558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812044236"/>
                    </a:ext>
                  </a:extLst>
                </a:gridCol>
                <a:gridCol w="438214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Task-oriented roles focus on work quality and productivity, getting the team’s work done on time and on budget. </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They can include providing technical expertise, suggesting new ideas, integrating diverse ideas, exploring options, and keeping the team on schedule.</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 </a:t>
                      </a:r>
                      <a:r>
                        <a:rPr lang="en-US" sz="1800" u="sng" kern="0" dirty="0" smtClean="0">
                          <a:solidFill>
                            <a:schemeClr val="tx1"/>
                          </a:solidFill>
                          <a:effectLst/>
                          <a:latin typeface="+mn-lt"/>
                          <a:ea typeface="+mn-ea"/>
                          <a:cs typeface="Times New Roman" panose="02020603050405020304" pitchFamily="18" charset="0"/>
                        </a:rPr>
                        <a:t>As you can imagine, a team needs a healthy balance of both types of roles to be harmonious and successful.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0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00" kern="0" dirty="0" smtClean="0">
                          <a:effectLst/>
                          <a:latin typeface="+mn-lt"/>
                          <a:cs typeface="+mn-cs"/>
                        </a:rPr>
                        <a:t>أما الأدوار الموجهة نحو المهام فتُركز على جودة العمل والإنتاجية، وإنجاز عمل الفريق في الوقت المحدد وضمن الميزانية المخصصة. </a:t>
                      </a:r>
                      <a:endParaRPr lang="en-US" sz="18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00" kern="0" dirty="0" smtClean="0">
                          <a:effectLst/>
                          <a:latin typeface="+mn-lt"/>
                          <a:cs typeface="+mn-cs"/>
                        </a:rPr>
                        <a:t>يمكن أن تشمل هذه الأدوار تقديم الخبرة الفنية، واقتراح أفكار جديدة، ودمج أفكار متنوعة، واستكشاف الخيارات، والحفاظ على جدول أعمال الفريق.</a:t>
                      </a:r>
                      <a:endParaRPr lang="en-US" sz="18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00" u="sng" kern="0" dirty="0" smtClean="0">
                          <a:effectLst/>
                          <a:latin typeface="+mn-lt"/>
                          <a:cs typeface="+mn-cs"/>
                        </a:rPr>
                        <a:t>كما تتخيل، يحتاج الفريق إلى توازن سليم بين كلا النوعين من الأدوار ليكون متناغمًا وناجحًا.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Team Roles</a:t>
            </a:r>
          </a:p>
          <a:p>
            <a:pPr rtl="1"/>
            <a:r>
              <a:rPr lang="ar-EG" sz="2800" b="1" dirty="0">
                <a:solidFill>
                  <a:srgbClr val="00B0F0"/>
                </a:solidFill>
                <a:cs typeface="Alexandria" charset="0"/>
              </a:rPr>
              <a:t>أدوار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21730663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63790905"/>
              </p:ext>
            </p:extLst>
          </p:nvPr>
        </p:nvGraphicFramePr>
        <p:xfrm>
          <a:off x="981697" y="2246862"/>
          <a:ext cx="10100286" cy="4229100"/>
        </p:xfrm>
        <a:graphic>
          <a:graphicData uri="http://schemas.openxmlformats.org/drawingml/2006/table">
            <a:tbl>
              <a:tblPr firstRow="1" firstCol="1" bandRow="1">
                <a:tableStyleId>{2D5ABB26-0587-4C30-8999-92F81FD0307C}</a:tableStyleId>
              </a:tblPr>
              <a:tblGrid>
                <a:gridCol w="574786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585243650"/>
                    </a:ext>
                  </a:extLst>
                </a:gridCol>
                <a:gridCol w="418986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50" b="1" kern="0" dirty="0" smtClean="0">
                          <a:solidFill>
                            <a:srgbClr val="002060"/>
                          </a:solidFill>
                          <a:effectLst/>
                          <a:latin typeface="+mn-lt"/>
                          <a:ea typeface="+mn-ea"/>
                          <a:cs typeface="Times New Roman" panose="02020603050405020304" pitchFamily="18" charset="0"/>
                        </a:rPr>
                        <a:t>Teams typically evolve through several phases on their way to becoming productive:</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50" b="1" kern="0" dirty="0" smtClean="0">
                          <a:solidFill>
                            <a:srgbClr val="0070C0"/>
                          </a:solidFill>
                          <a:effectLst/>
                          <a:latin typeface="+mn-lt"/>
                          <a:ea typeface="+mn-ea"/>
                          <a:cs typeface="Times New Roman" panose="02020603050405020304" pitchFamily="18" charset="0"/>
                        </a:rPr>
                        <a:t>Forming. </a:t>
                      </a:r>
                      <a:r>
                        <a:rPr lang="en-US" sz="1850" kern="0" dirty="0" smtClean="0">
                          <a:solidFill>
                            <a:schemeClr val="tx1"/>
                          </a:solidFill>
                          <a:effectLst/>
                          <a:latin typeface="+mn-lt"/>
                          <a:ea typeface="+mn-ea"/>
                          <a:cs typeface="Times New Roman" panose="02020603050405020304" pitchFamily="18" charset="0"/>
                        </a:rPr>
                        <a:t>The group comes together, and various members begin to establish themselves in specific roles. In some cases, one person is given the formal role of team leader, but in others an informal leader may emerge as the members establish their roles. If the group’s goal hasn’t already been defined, the team leader or the team members themselves will establish it.</a:t>
                      </a:r>
                      <a:endParaRPr lang="en-US" sz="185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185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50" b="1" kern="0" dirty="0" smtClean="0">
                          <a:solidFill>
                            <a:srgbClr val="002060"/>
                          </a:solidFill>
                          <a:effectLst/>
                          <a:latin typeface="+mn-lt"/>
                          <a:cs typeface="+mn-cs"/>
                        </a:rPr>
                        <a:t>تتطور الفرق عادةً عبر عدة مراحل في طريقها إلى أن تصبح منتجة</a:t>
                      </a:r>
                      <a:r>
                        <a:rPr lang="en-US" sz="1850" b="1" kern="0" dirty="0" smtClean="0">
                          <a:solidFill>
                            <a:srgbClr val="002060"/>
                          </a:solidFill>
                          <a:effectLst/>
                          <a:latin typeface="+mn-lt"/>
                          <a:cs typeface="+mn-cs"/>
                        </a:rPr>
                        <a:t>:</a:t>
                      </a: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850" b="1" kern="0" dirty="0" smtClean="0">
                          <a:solidFill>
                            <a:srgbClr val="0070C0"/>
                          </a:solidFill>
                          <a:effectLst/>
                          <a:latin typeface="+mn-lt"/>
                          <a:cs typeface="+mn-cs"/>
                        </a:rPr>
                        <a:t>التشكيل.</a:t>
                      </a:r>
                      <a:r>
                        <a:rPr lang="ar-SA" sz="1850" kern="0" dirty="0" smtClean="0">
                          <a:solidFill>
                            <a:srgbClr val="FF0000"/>
                          </a:solidFill>
                          <a:effectLst/>
                          <a:latin typeface="+mn-lt"/>
                          <a:cs typeface="+mn-cs"/>
                        </a:rPr>
                        <a:t> </a:t>
                      </a:r>
                      <a:r>
                        <a:rPr lang="ar-SA" sz="1850" kern="0" dirty="0" smtClean="0">
                          <a:effectLst/>
                          <a:latin typeface="+mn-lt"/>
                          <a:cs typeface="+mn-cs"/>
                        </a:rPr>
                        <a:t>تجتمع المجموعة، ويبدأ العديد من الأعضاء في ترسيخ أنفسهم في أدوار محددة. في بعض الحالات، يُمنح شخص واحد الدور الرسمي كقائد للفريق، ولكن في حالات أخرى، قد يبرز قائد غير رسمي مع قيام الأعضاء بتحديد أدوارهم. إذا لم يكن هدف المجموعة مُحددًا مسبقًا، فسيقوم قائد الفريق أو أعضاؤه أنفسهم بوضعه.</a:t>
                      </a:r>
                      <a:endParaRPr lang="ar-SA" sz="185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Stages of Team Development</a:t>
            </a:r>
          </a:p>
          <a:p>
            <a:pPr rtl="1"/>
            <a:r>
              <a:rPr lang="ar-EG" sz="2800" b="1" dirty="0">
                <a:solidFill>
                  <a:srgbClr val="00B0F0"/>
                </a:solidFill>
                <a:cs typeface="+mj-cs"/>
              </a:rPr>
              <a:t>مراحل تطوير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29582539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78503348"/>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84339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040440267"/>
                    </a:ext>
                  </a:extLst>
                </a:gridCol>
                <a:gridCol w="409432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
                          <a:srgbClr val="0070C0"/>
                        </a:buClr>
                        <a:buSzTx/>
                        <a:buFont typeface="Wingdings" panose="05000000000000000000" pitchFamily="2" charset="2"/>
                        <a:buChar char="q"/>
                        <a:tabLst/>
                        <a:defRPr/>
                      </a:pPr>
                      <a:r>
                        <a:rPr lang="en-US" sz="1600" kern="0" dirty="0" smtClean="0">
                          <a:solidFill>
                            <a:srgbClr val="FF0000"/>
                          </a:solidFill>
                          <a:effectLst/>
                          <a:latin typeface="+mn-lt"/>
                          <a:ea typeface="+mn-ea"/>
                          <a:cs typeface="Times New Roman" panose="02020603050405020304" pitchFamily="18" charset="0"/>
                        </a:rPr>
                        <a:t> </a:t>
                      </a:r>
                      <a:r>
                        <a:rPr lang="en-US" sz="1600" b="1" kern="0" dirty="0" smtClean="0">
                          <a:solidFill>
                            <a:srgbClr val="0070C0"/>
                          </a:solidFill>
                          <a:effectLst/>
                          <a:latin typeface="+mn-lt"/>
                          <a:ea typeface="+mn-ea"/>
                          <a:cs typeface="Times New Roman" panose="02020603050405020304" pitchFamily="18" charset="0"/>
                        </a:rPr>
                        <a:t>Storming.</a:t>
                      </a:r>
                      <a:r>
                        <a:rPr lang="en-US" sz="1600" kern="0" dirty="0" smtClean="0">
                          <a:solidFill>
                            <a:srgbClr val="FF0000"/>
                          </a:solidFill>
                          <a:effectLst/>
                          <a:latin typeface="+mn-lt"/>
                          <a:ea typeface="+mn-ea"/>
                          <a:cs typeface="Times New Roman" panose="02020603050405020304" pitchFamily="18" charset="0"/>
                        </a:rPr>
                        <a:t> </a:t>
                      </a:r>
                      <a:r>
                        <a:rPr lang="en-US" sz="1600" kern="0" dirty="0" smtClean="0">
                          <a:solidFill>
                            <a:schemeClr val="tx1"/>
                          </a:solidFill>
                          <a:effectLst/>
                          <a:latin typeface="+mn-lt"/>
                          <a:ea typeface="+mn-ea"/>
                          <a:cs typeface="Times New Roman" panose="02020603050405020304" pitchFamily="18" charset="0"/>
                        </a:rPr>
                        <a:t>As team members begin to discuss their positions and become more assertive in establishing their roles, disagreements and uncertainties may arise. Much of the conflict may be constructive as team members share ideas for meeting the team’s goals. However, if conflict threatens to get destructive, active conflict resolution might be necessary. Everyone has responsibility for helping the team get through this turbulent phase as quickly as possible. Positive steps include appreciating the benefit of having diverse viewpoints, assuming that people are there to do good work, and giving everyone the opportunity to be heard.</a:t>
                      </a:r>
                      <a:endParaRPr lang="en-US" sz="160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160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1600" b="1" kern="0" dirty="0" smtClean="0">
                          <a:solidFill>
                            <a:srgbClr val="0070C0"/>
                          </a:solidFill>
                          <a:effectLst/>
                          <a:latin typeface="+mn-lt"/>
                          <a:cs typeface="+mn-cs"/>
                        </a:rPr>
                        <a:t>العصف الذهني. </a:t>
                      </a:r>
                      <a:r>
                        <a:rPr lang="ar-SA" sz="1600" kern="0" dirty="0" smtClean="0">
                          <a:effectLst/>
                          <a:latin typeface="+mn-lt"/>
                          <a:cs typeface="+mn-cs"/>
                        </a:rPr>
                        <a:t>عندما يبدأ أعضاء الفريق بمناقشة مواقفهم ويصبحون أكثر حزمًا في تحديد أدوارهم، قد تنشأ خلافات وشكوك. قد يكون جزء كبير من النزاع بناءً حيث يتشارك أعضاء الفريق أفكارًا لتحقيق أهداف الفريق. ومع ذلك، إذا هدد النزاع بأن يصبح مدمرًا، فقد يكون حل النزاع </a:t>
                      </a:r>
                      <a:r>
                        <a:rPr lang="ar-SA" sz="1600" kern="0" smtClean="0">
                          <a:effectLst/>
                          <a:latin typeface="+mn-lt"/>
                          <a:cs typeface="+mn-cs"/>
                        </a:rPr>
                        <a:t>الفعال ضروريًا. </a:t>
                      </a:r>
                      <a:r>
                        <a:rPr lang="ar-SA" sz="1600" kern="0" dirty="0" smtClean="0">
                          <a:effectLst/>
                          <a:latin typeface="+mn-lt"/>
                          <a:cs typeface="+mn-cs"/>
                        </a:rPr>
                        <a:t>يتحمل الجميع مسؤولية مساعدة الفريق على تجاوز هذه المرحلة المضطربة بأسرع وقت ممكن. تشمل الخطوات الإيجابية تقدير فائدة وجود وجهات نظر متنوعة، وافتراض أن الناس موجودون للقيام بعمل جيد، وإعطاء الجميع فرصة لسماع صوتهم.</a:t>
                      </a:r>
                      <a:endParaRPr lang="ar-SA" sz="160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Stages of Team Development</a:t>
            </a:r>
          </a:p>
          <a:p>
            <a:pPr rtl="1"/>
            <a:r>
              <a:rPr lang="ar-EG" sz="2800" b="1" dirty="0">
                <a:solidFill>
                  <a:srgbClr val="00B0F0"/>
                </a:solidFill>
                <a:cs typeface="+mj-cs"/>
              </a:rPr>
              <a:t>مراحل تطوير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65836998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63543312"/>
              </p:ext>
            </p:extLst>
          </p:nvPr>
        </p:nvGraphicFramePr>
        <p:xfrm>
          <a:off x="981697" y="2246862"/>
          <a:ext cx="10100286" cy="395859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66166995"/>
                    </a:ext>
                  </a:extLst>
                </a:gridCol>
                <a:gridCol w="421715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50" b="1" kern="0" dirty="0" smtClean="0">
                          <a:solidFill>
                            <a:srgbClr val="0070C0"/>
                          </a:solidFill>
                          <a:effectLst/>
                          <a:latin typeface="+mn-lt"/>
                          <a:ea typeface="+mn-ea"/>
                          <a:cs typeface="Times New Roman" panose="02020603050405020304" pitchFamily="18" charset="0"/>
                        </a:rPr>
                        <a:t>Norming. </a:t>
                      </a:r>
                      <a:r>
                        <a:rPr lang="en-US" sz="1850" kern="0" dirty="0" smtClean="0">
                          <a:solidFill>
                            <a:schemeClr val="tx1"/>
                          </a:solidFill>
                          <a:effectLst/>
                          <a:latin typeface="+mn-lt"/>
                          <a:ea typeface="+mn-ea"/>
                          <a:cs typeface="Times New Roman" panose="02020603050405020304" pitchFamily="18" charset="0"/>
                        </a:rPr>
                        <a:t>As conflicts are resolved, the team begins to take on a cohesive personality with clear behavioral norms, such as expectations of civil behavior and mutual dependability.</a:t>
                      </a:r>
                      <a:endParaRPr lang="ar-EG" sz="185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50" b="1" kern="0" dirty="0" smtClean="0">
                          <a:solidFill>
                            <a:srgbClr val="0070C0"/>
                          </a:solidFill>
                          <a:effectLst/>
                          <a:latin typeface="+mn-lt"/>
                          <a:ea typeface="+mn-ea"/>
                          <a:cs typeface="Times New Roman" panose="02020603050405020304" pitchFamily="18" charset="0"/>
                        </a:rPr>
                        <a:t>Performing. </a:t>
                      </a:r>
                      <a:r>
                        <a:rPr lang="en-US" sz="1850" kern="0" dirty="0" smtClean="0">
                          <a:solidFill>
                            <a:schemeClr val="tx1"/>
                          </a:solidFill>
                          <a:effectLst/>
                          <a:latin typeface="+mn-lt"/>
                          <a:ea typeface="+mn-ea"/>
                          <a:cs typeface="Times New Roman" panose="02020603050405020304" pitchFamily="18" charset="0"/>
                        </a:rPr>
                        <a:t>With a cohesive, distinct personality and norms to guide behavior, the group is ready to perform its task. As the work progresses, new questions and conflicts may emerge, requiring the team to spend some time storming and re-norming again.</a:t>
                      </a:r>
                      <a:endParaRPr lang="en-US" sz="185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5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50" b="1" kern="0" dirty="0" smtClean="0">
                          <a:solidFill>
                            <a:srgbClr val="0070C0"/>
                          </a:solidFill>
                          <a:effectLst/>
                          <a:latin typeface="+mn-lt"/>
                          <a:cs typeface="+mn-cs"/>
                        </a:rPr>
                        <a:t>وضع المعايير. </a:t>
                      </a:r>
                      <a:r>
                        <a:rPr lang="ar-SA" sz="1850" kern="0" dirty="0" smtClean="0">
                          <a:effectLst/>
                          <a:latin typeface="+mn-lt"/>
                          <a:cs typeface="+mn-cs"/>
                        </a:rPr>
                        <a:t>مع حل النزاعات، يبدأ الفريق في اكتساب شخصية متماسكة ذات معايير سلوكية واضحة، مثل توقعات السلوك المدني والاعتماد المتبادل.</a:t>
                      </a:r>
                      <a:endParaRPr lang="en-US" sz="1850" kern="0" dirty="0" smtClean="0">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50" b="1" kern="0" dirty="0" smtClean="0">
                          <a:solidFill>
                            <a:srgbClr val="0070C0"/>
                          </a:solidFill>
                          <a:effectLst/>
                          <a:latin typeface="+mn-lt"/>
                          <a:ea typeface="+mn-ea"/>
                          <a:cs typeface="+mn-cs"/>
                        </a:rPr>
                        <a:t>الأداء.</a:t>
                      </a:r>
                      <a:r>
                        <a:rPr lang="ar-SA" sz="1850" kern="0" dirty="0" smtClean="0">
                          <a:solidFill>
                            <a:srgbClr val="FF0000"/>
                          </a:solidFill>
                          <a:effectLst/>
                          <a:latin typeface="+mn-lt"/>
                          <a:cs typeface="+mn-cs"/>
                        </a:rPr>
                        <a:t> </a:t>
                      </a:r>
                      <a:r>
                        <a:rPr lang="ar-SA" sz="1850" kern="0" dirty="0" smtClean="0">
                          <a:effectLst/>
                          <a:latin typeface="+mn-lt"/>
                          <a:cs typeface="+mn-cs"/>
                        </a:rPr>
                        <a:t>مع وجود شخصية متماسكة ومتميزة ومعايير لتوجيه السلوك، تكون المجموعة مستعدة لأداء مهمتها. مع تقدم العمل، قد تظهر أسئلة وصراعات جديدة، مما يتطلب من الفريق قضاء بعض الوقت في إعادة النظر وإعادة تنظيم الفريق.</a:t>
                      </a:r>
                      <a:endParaRPr lang="ar-SA" sz="185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Stages of Team Development</a:t>
            </a:r>
          </a:p>
          <a:p>
            <a:pPr rtl="1"/>
            <a:r>
              <a:rPr lang="ar-EG" sz="2800" b="1" dirty="0">
                <a:solidFill>
                  <a:srgbClr val="00B0F0"/>
                </a:solidFill>
                <a:cs typeface="+mj-cs"/>
              </a:rPr>
              <a:t>مراحل تطوير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6706844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64830773"/>
              </p:ext>
            </p:extLst>
          </p:nvPr>
        </p:nvGraphicFramePr>
        <p:xfrm>
          <a:off x="981697" y="2246862"/>
          <a:ext cx="10100286" cy="3520440"/>
        </p:xfrm>
        <a:graphic>
          <a:graphicData uri="http://schemas.openxmlformats.org/drawingml/2006/table">
            <a:tbl>
              <a:tblPr firstRow="1" firstCol="1" bandRow="1">
                <a:tableStyleId>{2D5ABB26-0587-4C30-8999-92F81FD0307C}</a:tableStyleId>
              </a:tblPr>
              <a:tblGrid>
                <a:gridCol w="5664763">
                  <a:extLst>
                    <a:ext uri="{9D8B030D-6E8A-4147-A177-3AD203B41FA5}">
                      <a16:colId xmlns:a16="http://schemas.microsoft.com/office/drawing/2014/main" val="1232974083"/>
                    </a:ext>
                  </a:extLst>
                </a:gridCol>
                <a:gridCol w="443552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rgbClr val="0070C0"/>
                          </a:solidFill>
                          <a:effectLst/>
                          <a:latin typeface="+mn-lt"/>
                          <a:ea typeface="+mn-ea"/>
                          <a:cs typeface="Times New Roman" panose="02020603050405020304" pitchFamily="18" charset="0"/>
                        </a:rPr>
                        <a:t>Adjourning. </a:t>
                      </a:r>
                      <a:r>
                        <a:rPr lang="en-US" sz="2200" kern="0" dirty="0" smtClean="0">
                          <a:solidFill>
                            <a:schemeClr val="tx1"/>
                          </a:solidFill>
                          <a:effectLst/>
                          <a:latin typeface="+mn-lt"/>
                          <a:ea typeface="+mn-ea"/>
                          <a:cs typeface="Times New Roman" panose="02020603050405020304" pitchFamily="18" charset="0"/>
                        </a:rPr>
                        <a:t>When temporary teams accomplish their goal, the fifth and final step is to adjourn, or disband, the team. This phase may involve some post-project analysis in which members assess how well the team performed and compile advice for future teams.</a:t>
                      </a:r>
                      <a:endParaRPr lang="en-US" sz="220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solidFill>
                            <a:srgbClr val="0070C0"/>
                          </a:solidFill>
                          <a:effectLst/>
                          <a:latin typeface="+mn-lt"/>
                          <a:cs typeface="+mn-cs"/>
                        </a:rPr>
                        <a:t>التأجيل. </a:t>
                      </a:r>
                      <a:r>
                        <a:rPr lang="ar-SA" sz="2200" kern="0" dirty="0" smtClean="0">
                          <a:effectLst/>
                          <a:latin typeface="+mn-lt"/>
                          <a:cs typeface="+mn-cs"/>
                        </a:rPr>
                        <a:t>عندما تحقق الفرق المؤقتة هدفها، فإن الخطوة الخامسة والأخيرة هي تأجيل أو حل الفريق. قد تتضمن هذه المرحلة تحليلًا لما بعد المشروع، حيث يُقيّم الأعضاء أداء الفريق ويجمعون النصائح للفرق المستقبلية.</a:t>
                      </a:r>
                      <a:endParaRPr lang="ar-SA" sz="220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Stages of Team Development</a:t>
            </a:r>
          </a:p>
          <a:p>
            <a:pPr rtl="1"/>
            <a:r>
              <a:rPr lang="ar-EG" sz="2800" b="1" dirty="0">
                <a:solidFill>
                  <a:srgbClr val="00B0F0"/>
                </a:solidFill>
              </a:rPr>
              <a:t>مراحل تطوير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9575542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8976246"/>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602081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52209805"/>
                    </a:ext>
                  </a:extLst>
                </a:gridCol>
                <a:gridCol w="391690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b="1" kern="0" dirty="0" smtClean="0">
                          <a:solidFill>
                            <a:srgbClr val="002060"/>
                          </a:solidFill>
                          <a:effectLst/>
                          <a:latin typeface="+mn-lt"/>
                          <a:ea typeface="+mn-ea"/>
                          <a:cs typeface="Times New Roman" panose="02020603050405020304" pitchFamily="18" charset="0"/>
                        </a:rPr>
                        <a:t>When you encounter conflict in a team setting, follow these five steps to resolve it in a positive and constructive way:</a:t>
                      </a:r>
                    </a:p>
                    <a:p>
                      <a:pPr marL="285750" marR="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u="none" kern="0" dirty="0" smtClean="0">
                          <a:solidFill>
                            <a:srgbClr val="0070C0"/>
                          </a:solidFill>
                          <a:effectLst/>
                          <a:latin typeface="+mn-lt"/>
                          <a:ea typeface="+mn-ea"/>
                          <a:cs typeface="Times New Roman" panose="02020603050405020304" pitchFamily="18" charset="0"/>
                        </a:rPr>
                        <a:t>Decide if the conflict is worth addressing. </a:t>
                      </a:r>
                      <a:r>
                        <a:rPr lang="en-US" sz="2000" u="none" kern="0" dirty="0" smtClean="0">
                          <a:solidFill>
                            <a:schemeClr val="tx1"/>
                          </a:solidFill>
                          <a:effectLst/>
                          <a:latin typeface="+mn-lt"/>
                          <a:ea typeface="+mn-ea"/>
                          <a:cs typeface="Times New Roman" panose="02020603050405020304" pitchFamily="18" charset="0"/>
                        </a:rPr>
                        <a:t>Resolving conflict takes time and energy and can temporarily disrupt activities and relationships. If the conflict is minor or will disappear on its own (such as when a temporary team disbands), it might make more sense to live with it.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1" kern="0" dirty="0" smtClean="0">
                          <a:solidFill>
                            <a:srgbClr val="002060"/>
                          </a:solidFill>
                          <a:effectLst/>
                          <a:latin typeface="+mn-lt"/>
                          <a:cs typeface="+mn-cs"/>
                        </a:rPr>
                        <a:t>عند مواجهة نزاع في بيئة الفريق، اتبع الخطوات الخمس التالية لحله بطريقة إيجابية وبناءة:</a:t>
                      </a:r>
                      <a:endParaRPr lang="en-US" sz="2000" b="1" kern="0" dirty="0" smtClean="0">
                        <a:solidFill>
                          <a:srgbClr val="002060"/>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A" sz="2000" b="1" u="none" kern="0" dirty="0" smtClean="0">
                          <a:solidFill>
                            <a:srgbClr val="0070C0"/>
                          </a:solidFill>
                          <a:effectLst/>
                          <a:latin typeface="+mn-lt"/>
                          <a:cs typeface="+mn-cs"/>
                        </a:rPr>
                        <a:t>حدد ما إذا كان النزاع يستحق المعالجة. </a:t>
                      </a:r>
                      <a:r>
                        <a:rPr lang="ar-SA" sz="2000" u="none" kern="0" dirty="0" smtClean="0">
                          <a:solidFill>
                            <a:schemeClr val="tx1"/>
                          </a:solidFill>
                          <a:effectLst/>
                          <a:latin typeface="+mn-lt"/>
                          <a:cs typeface="+mn-cs"/>
                        </a:rPr>
                        <a:t>يتطلب حل النزاع وقتًا وجهدًا، وقد يُعطل الأنشطة والعلاقات مؤقتًا. إذا كان النزاع طفيفًا أو سيختفي من تلقاء نفسه (مثل تفكك فريق مؤقت)، فقد يكون من الأفضل التعايش معه.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cs typeface="+mj-cs"/>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0144935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49874229"/>
              </p:ext>
            </p:extLst>
          </p:nvPr>
        </p:nvGraphicFramePr>
        <p:xfrm>
          <a:off x="981697" y="2246862"/>
          <a:ext cx="10100286" cy="3352800"/>
        </p:xfrm>
        <a:graphic>
          <a:graphicData uri="http://schemas.openxmlformats.org/drawingml/2006/table">
            <a:tbl>
              <a:tblPr firstRow="1" firstCol="1" bandRow="1">
                <a:tableStyleId>{2D5ABB26-0587-4C30-8999-92F81FD0307C}</a:tableStyleId>
              </a:tblPr>
              <a:tblGrid>
                <a:gridCol w="574786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011748400"/>
                    </a:ext>
                  </a:extLst>
                </a:gridCol>
                <a:gridCol w="4189864">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200000"/>
                        </a:lnSpc>
                        <a:spcBef>
                          <a:spcPts val="1200"/>
                        </a:spcBef>
                        <a:spcAft>
                          <a:spcPts val="1200"/>
                        </a:spcAft>
                        <a:buClrTx/>
                        <a:buSzTx/>
                        <a:buFont typeface="Arial" panose="020B0604020202020204" pitchFamily="34" charset="0"/>
                        <a:buChar char="•"/>
                        <a:tabLst/>
                        <a:defRPr/>
                      </a:pPr>
                      <a:r>
                        <a:rPr lang="en-US" sz="2200" b="1" u="none" kern="0" dirty="0" smtClean="0">
                          <a:solidFill>
                            <a:srgbClr val="0070C0"/>
                          </a:solidFill>
                          <a:effectLst/>
                          <a:latin typeface="+mn-lt"/>
                          <a:ea typeface="+mn-ea"/>
                          <a:cs typeface="Times New Roman" panose="02020603050405020304" pitchFamily="18" charset="0"/>
                        </a:rPr>
                        <a:t>Examine your own beliefs and behaviors. </a:t>
                      </a:r>
                      <a:r>
                        <a:rPr lang="en-US" sz="2200" u="none" kern="0" dirty="0" smtClean="0">
                          <a:solidFill>
                            <a:schemeClr val="tx1"/>
                          </a:solidFill>
                          <a:effectLst/>
                          <a:latin typeface="+mn-lt"/>
                          <a:ea typeface="+mn-ea"/>
                          <a:cs typeface="Times New Roman" panose="02020603050405020304" pitchFamily="18" charset="0"/>
                        </a:rPr>
                        <a:t>If you are involved in a conflict that you want to resolve, examine your own stance before taking any action. You might be contributing to the conflict in ways you hadn’t considered.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1200"/>
                        </a:spcBef>
                        <a:spcAft>
                          <a:spcPts val="1200"/>
                        </a:spcAft>
                        <a:buClrTx/>
                        <a:buSzTx/>
                        <a:buFont typeface="Arial" panose="020B0604020202020204" pitchFamily="34" charset="0"/>
                        <a:buNone/>
                        <a:tabLst/>
                        <a:defRPr/>
                      </a:pPr>
                      <a:endParaRPr lang="en-US" sz="22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200000"/>
                        </a:lnSpc>
                        <a:spcBef>
                          <a:spcPts val="1200"/>
                        </a:spcBef>
                        <a:spcAft>
                          <a:spcPts val="1200"/>
                        </a:spcAft>
                        <a:buClrTx/>
                        <a:buSzTx/>
                        <a:buFont typeface="Arial" panose="020B0604020202020204" pitchFamily="34" charset="0"/>
                        <a:buChar char="•"/>
                        <a:tabLst/>
                        <a:defRPr/>
                      </a:pPr>
                      <a:r>
                        <a:rPr lang="ar-SA" sz="2200" b="1" u="none" kern="0" dirty="0" smtClean="0">
                          <a:solidFill>
                            <a:srgbClr val="0070C0"/>
                          </a:solidFill>
                          <a:effectLst/>
                          <a:latin typeface="+mn-lt"/>
                          <a:cs typeface="+mn-cs"/>
                        </a:rPr>
                        <a:t>راجع معتقداتك وسلوكياتك. </a:t>
                      </a:r>
                      <a:r>
                        <a:rPr lang="ar-SA" sz="2200" u="none" kern="0" dirty="0" smtClean="0">
                          <a:solidFill>
                            <a:schemeClr val="tx1"/>
                          </a:solidFill>
                          <a:effectLst/>
                          <a:latin typeface="+mn-lt"/>
                          <a:cs typeface="+mn-cs"/>
                        </a:rPr>
                        <a:t>إذا كنت متورطًا في نزاع ترغب في حلّه، فراجع موقفك قبل اتخاذ أي إجراء. قد تُساهم في النزاع بطرق لم تكن قد فكرت فيها من قبل.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76620781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61942053"/>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97987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270624630"/>
                    </a:ext>
                  </a:extLst>
                </a:gridCol>
                <a:gridCol w="3957852">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Arial" panose="020B0604020202020204" pitchFamily="34" charset="0"/>
                        <a:buChar char="•"/>
                        <a:tabLst/>
                        <a:defRPr/>
                      </a:pPr>
                      <a:r>
                        <a:rPr lang="en-US" sz="2000" b="1" u="none" kern="0" dirty="0" smtClean="0">
                          <a:solidFill>
                            <a:srgbClr val="0070C0"/>
                          </a:solidFill>
                          <a:effectLst/>
                          <a:latin typeface="+mn-lt"/>
                          <a:ea typeface="+mn-ea"/>
                          <a:cs typeface="Times New Roman" panose="02020603050405020304" pitchFamily="18" charset="0"/>
                        </a:rPr>
                        <a:t>Identify where the conflict truly originates. </a:t>
                      </a:r>
                      <a:r>
                        <a:rPr lang="en-US" sz="2000" u="none" kern="0" dirty="0" smtClean="0">
                          <a:solidFill>
                            <a:schemeClr val="tx1"/>
                          </a:solidFill>
                          <a:effectLst/>
                          <a:latin typeface="+mn-lt"/>
                          <a:ea typeface="+mn-ea"/>
                          <a:cs typeface="Times New Roman" panose="02020603050405020304" pitchFamily="18" charset="0"/>
                        </a:rPr>
                        <a:t>As you have probably experienced in your personal life, conflicts aren’t always about what they appear to be about; the real difference may lie below the surface. For example, two team members might be arguing about work methods when their real conflict is deeper. They could have different cultural priorities, for instance, such as the importance of group harmony versus individual career success.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Arial" panose="020B0604020202020204" pitchFamily="34" charset="0"/>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Arial" panose="020B0604020202020204" pitchFamily="34" charset="0"/>
                        <a:buChar char="•"/>
                        <a:tabLst/>
                        <a:defRPr/>
                      </a:pPr>
                      <a:r>
                        <a:rPr lang="ar-SA" sz="2000" b="1" u="none" kern="0" dirty="0" smtClean="0">
                          <a:solidFill>
                            <a:srgbClr val="0070C0"/>
                          </a:solidFill>
                          <a:effectLst/>
                          <a:latin typeface="+mn-lt"/>
                          <a:cs typeface="+mn-cs"/>
                        </a:rPr>
                        <a:t>حدد مصدر النزاع الحقيقي. </a:t>
                      </a:r>
                      <a:r>
                        <a:rPr lang="ar-SA" sz="2000" u="none" kern="0" dirty="0" smtClean="0">
                          <a:solidFill>
                            <a:schemeClr val="tx1"/>
                          </a:solidFill>
                          <a:effectLst/>
                          <a:latin typeface="+mn-lt"/>
                          <a:cs typeface="+mn-cs"/>
                        </a:rPr>
                        <a:t>كما خبرت على الأرجح في حياتك الشخصية، لا تتعلق النزاعات دائمًا بما تبدو عليه؛ فقد يكمن الاختلاف الحقيقي تحت السطح. على سبيل المثال، قد يتجادل عضوان في الفريق حول أساليب العمل بينما يكون نزاعهما الحقيقي أعمق. قد تختلف أولوياتهما الثقافية، على سبيل المثال، مثل أهمية الانسجام الجماعي مقابل النجاح المهني الفردي.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61582529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94881467"/>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48855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672548743"/>
                    </a:ext>
                  </a:extLst>
                </a:gridCol>
                <a:gridCol w="4449171">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Arial" panose="020B0604020202020204" pitchFamily="34" charset="0"/>
                        <a:buChar char="•"/>
                        <a:tabLst/>
                        <a:defRPr/>
                      </a:pPr>
                      <a:r>
                        <a:rPr lang="en-US" sz="2000" b="1" u="none" kern="0" dirty="0" smtClean="0">
                          <a:solidFill>
                            <a:srgbClr val="0070C0"/>
                          </a:solidFill>
                          <a:effectLst/>
                          <a:latin typeface="+mn-lt"/>
                          <a:ea typeface="+mn-ea"/>
                          <a:cs typeface="Times New Roman" panose="02020603050405020304" pitchFamily="18" charset="0"/>
                        </a:rPr>
                        <a:t>Establish common ground. </a:t>
                      </a:r>
                      <a:r>
                        <a:rPr lang="en-US" sz="2000" u="none" kern="0" dirty="0" smtClean="0">
                          <a:solidFill>
                            <a:schemeClr val="tx1"/>
                          </a:solidFill>
                          <a:effectLst/>
                          <a:latin typeface="+mn-lt"/>
                          <a:ea typeface="+mn-ea"/>
                          <a:cs typeface="Times New Roman" panose="02020603050405020304" pitchFamily="18" charset="0"/>
                        </a:rPr>
                        <a:t>Figure out what everyone does agree on, and then use that foundation to build a solution. For example, if people disagree about the team’s goals, dig deeper and find out if they agree about the company’s overall goals and strategies. If they agree at that level, you can use that to launch a discussion about how to shape team goals that support the company’s goals.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Arial" panose="020B0604020202020204" pitchFamily="34" charset="0"/>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Arial" panose="020B0604020202020204" pitchFamily="34" charset="0"/>
                        <a:buChar char="•"/>
                        <a:tabLst/>
                        <a:defRPr/>
                      </a:pPr>
                      <a:r>
                        <a:rPr lang="ar-SA" sz="2000" b="1" u="none" kern="0" dirty="0" smtClean="0">
                          <a:solidFill>
                            <a:srgbClr val="0070C0"/>
                          </a:solidFill>
                          <a:effectLst/>
                          <a:latin typeface="+mn-lt"/>
                          <a:cs typeface="+mn-cs"/>
                        </a:rPr>
                        <a:t>أسس أرضية مشتركة. </a:t>
                      </a:r>
                      <a:r>
                        <a:rPr lang="ar-SA" sz="2000" u="none" kern="0" dirty="0" smtClean="0">
                          <a:solidFill>
                            <a:schemeClr val="tx1"/>
                          </a:solidFill>
                          <a:effectLst/>
                          <a:latin typeface="+mn-lt"/>
                          <a:cs typeface="+mn-cs"/>
                        </a:rPr>
                        <a:t>حدد ما يتفق عليه الجميع، ثم استخدم هذا الأساس لبناء حل. على سبيل المثال، إذا اختلف الناس حول أهداف الفريق، فتعمق أكثر واكتشف ما إذا كانوا متفقين حول الأهداف والاستراتيجيات العامة للشركة. إذا اتفقوا على هذا المستوى، يمكنك استخدام ذلك لبدء نقاش حول كيفية صياغة أهداف الفريق التي تدعم أهداف الشركة.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8000974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8226988"/>
              </p:ext>
            </p:extLst>
          </p:nvPr>
        </p:nvGraphicFramePr>
        <p:xfrm>
          <a:off x="981697" y="2192270"/>
          <a:ext cx="10100286" cy="4008120"/>
        </p:xfrm>
        <a:graphic>
          <a:graphicData uri="http://schemas.openxmlformats.org/drawingml/2006/table">
            <a:tbl>
              <a:tblPr firstRow="1" firstCol="1" bandRow="1">
                <a:tableStyleId>{2D5ABB26-0587-4C30-8999-92F81FD0307C}</a:tableStyleId>
              </a:tblPr>
              <a:tblGrid>
                <a:gridCol w="60617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42463665"/>
                    </a:ext>
                  </a:extLst>
                </a:gridCol>
                <a:gridCol w="3875965">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Arial" panose="020B0604020202020204" pitchFamily="34" charset="0"/>
                        <a:buChar char="•"/>
                        <a:tabLst/>
                        <a:defRPr/>
                      </a:pPr>
                      <a:r>
                        <a:rPr lang="en-US" sz="1800" b="1" u="none" kern="0" dirty="0" smtClean="0">
                          <a:solidFill>
                            <a:srgbClr val="0070C0"/>
                          </a:solidFill>
                          <a:effectLst/>
                          <a:latin typeface="+mn-lt"/>
                          <a:ea typeface="+mn-ea"/>
                          <a:cs typeface="Times New Roman" panose="02020603050405020304" pitchFamily="18" charset="0"/>
                        </a:rPr>
                        <a:t>Choose a strategy for resolving the differences. </a:t>
                      </a:r>
                      <a:r>
                        <a:rPr lang="en-US" sz="1800" u="none" kern="0" dirty="0" smtClean="0">
                          <a:solidFill>
                            <a:schemeClr val="tx1"/>
                          </a:solidFill>
                          <a:effectLst/>
                          <a:latin typeface="+mn-lt"/>
                          <a:ea typeface="+mn-ea"/>
                          <a:cs typeface="Times New Roman" panose="02020603050405020304" pitchFamily="18" charset="0"/>
                        </a:rPr>
                        <a:t>You have four basic choices here:</a:t>
                      </a: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800" u="none" kern="0" dirty="0" smtClean="0">
                          <a:solidFill>
                            <a:schemeClr val="tx1"/>
                          </a:solidFill>
                          <a:effectLst/>
                          <a:latin typeface="+mn-lt"/>
                          <a:ea typeface="+mn-ea"/>
                          <a:cs typeface="Times New Roman" panose="02020603050405020304" pitchFamily="18" charset="0"/>
                        </a:rPr>
                        <a:t>You can avoid the circumstances that create conflict, such as not assigning people who don’t get along to the same tasks. Avoidance doesn’t solve the underlying conflict, of course, but it can be the most efficient solution in some cases.</a:t>
                      </a: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800" u="none" kern="0" dirty="0" smtClean="0">
                          <a:solidFill>
                            <a:schemeClr val="tx1"/>
                          </a:solidFill>
                          <a:effectLst/>
                          <a:latin typeface="+mn-lt"/>
                          <a:ea typeface="+mn-ea"/>
                          <a:cs typeface="Times New Roman" panose="02020603050405020304" pitchFamily="18" charset="0"/>
                        </a:rPr>
                        <a:t>One side can choose to accommodate or sacrifice for the good of the organization or to maintain harmony in a relationship.</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Arial" panose="020B0604020202020204" pitchFamily="34" charset="0"/>
                        <a:buChar char="•"/>
                        <a:tabLst/>
                        <a:defRPr/>
                      </a:pPr>
                      <a:r>
                        <a:rPr lang="ar-SA" sz="1800" b="1" u="none" kern="0" dirty="0" smtClean="0">
                          <a:solidFill>
                            <a:srgbClr val="0070C0"/>
                          </a:solidFill>
                          <a:effectLst/>
                          <a:latin typeface="+mn-lt"/>
                          <a:cs typeface="+mn-cs"/>
                        </a:rPr>
                        <a:t>اختر استراتيجية لحل الاختلافات. </a:t>
                      </a:r>
                      <a:r>
                        <a:rPr lang="ar-SA" sz="1800" u="none" kern="0" dirty="0" smtClean="0">
                          <a:solidFill>
                            <a:schemeClr val="tx1"/>
                          </a:solidFill>
                          <a:effectLst/>
                          <a:latin typeface="+mn-lt"/>
                          <a:cs typeface="+mn-cs"/>
                        </a:rPr>
                        <a:t>لديك أربعة خيارات أساسية هنا</a:t>
                      </a:r>
                      <a:r>
                        <a:rPr lang="en-US" sz="1800" u="none" kern="0" dirty="0" smtClean="0">
                          <a:solidFill>
                            <a:schemeClr val="tx1"/>
                          </a:solidFill>
                          <a:effectLst/>
                          <a:latin typeface="+mn-lt"/>
                          <a:cs typeface="+mn-cs"/>
                        </a:rPr>
                        <a:t>:</a:t>
                      </a: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SA" sz="1800" u="none" kern="0" dirty="0" smtClean="0">
                          <a:solidFill>
                            <a:schemeClr val="tx1"/>
                          </a:solidFill>
                          <a:effectLst/>
                          <a:latin typeface="+mn-lt"/>
                          <a:cs typeface="+mn-cs"/>
                        </a:rPr>
                        <a:t>يمكنك تجنب الظروف التي تسبب الصراع، مثل عدم تكليف أشخاص لا يتفقون في المهام نفسها. التجنب لا يحل الصراع الأساسي بالطبع، ولكنه قد يكون الحل الأكثر فعالية في بعض الحالات.</a:t>
                      </a:r>
                      <a:endParaRPr lang="en-US" sz="180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SA" sz="1800" u="none" kern="0" dirty="0" smtClean="0">
                          <a:solidFill>
                            <a:schemeClr val="tx1"/>
                          </a:solidFill>
                          <a:effectLst/>
                          <a:latin typeface="+mn-lt"/>
                          <a:cs typeface="+mn-cs"/>
                        </a:rPr>
                        <a:t>يمكن لأحد الطرفين اختيار التكيف أو التضحية من أجل مصلحة المنظمة أو الحفاظ على الانسجام في العلاقة.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4573727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8929166"/>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664763">
                  <a:extLst>
                    <a:ext uri="{9D8B030D-6E8A-4147-A177-3AD203B41FA5}">
                      <a16:colId xmlns:a16="http://schemas.microsoft.com/office/drawing/2014/main" val="1232974083"/>
                    </a:ext>
                  </a:extLst>
                </a:gridCol>
                <a:gridCol w="443552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u="none" kern="0" dirty="0" smtClean="0">
                          <a:solidFill>
                            <a:schemeClr val="tx1"/>
                          </a:solidFill>
                          <a:effectLst/>
                          <a:latin typeface="+mn-lt"/>
                          <a:ea typeface="+mn-ea"/>
                          <a:cs typeface="Times New Roman" panose="02020603050405020304" pitchFamily="18" charset="0"/>
                        </a:rPr>
                        <a:t>The two sides can choose to compromise, with both sides giving up something. </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u="none" kern="0" dirty="0" smtClean="0">
                          <a:solidFill>
                            <a:schemeClr val="tx1"/>
                          </a:solidFill>
                          <a:effectLst/>
                          <a:latin typeface="+mn-lt"/>
                          <a:ea typeface="+mn-ea"/>
                          <a:cs typeface="Times New Roman" panose="02020603050405020304" pitchFamily="18" charset="0"/>
                        </a:rPr>
                        <a:t> Both sides can choose to collaborate on a new solution that satisfies everyone’s needs and expectations—a win-win strategy. Collaboration in this sense can be a rewarding experience because it makes conditions better for everyone and gives a team or group the satisfaction of a shared accomplishment.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u="none" kern="0" dirty="0" smtClean="0">
                          <a:solidFill>
                            <a:schemeClr val="tx1"/>
                          </a:solidFill>
                          <a:effectLst/>
                          <a:latin typeface="+mn-lt"/>
                          <a:cs typeface="+mn-cs"/>
                        </a:rPr>
                        <a:t>يمكن للطرفين اختيار التسوية، مع تنازل كل منهما عن شيء ما.</a:t>
                      </a:r>
                      <a:endParaRPr lang="en-US" sz="200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u="none" kern="0" dirty="0" smtClean="0">
                          <a:solidFill>
                            <a:schemeClr val="tx1"/>
                          </a:solidFill>
                          <a:effectLst/>
                          <a:latin typeface="+mn-lt"/>
                          <a:cs typeface="+mn-cs"/>
                        </a:rPr>
                        <a:t>يمكن للطرفين اختيار التعاون لإيجاد حل جديد يلبي احتياجات الجميع وتوقعاتهم - استراتيجية مربحة للجميع. يمكن أن يكون التعاون بهذا المعنى تجربة مجزية لأنه يُحسّن الظروف للجميع ويمنح الفريق أو المجموعة شعورًا بالرضا عن الإنجاز المشترك.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93933841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1912758"/>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51463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53177369"/>
                    </a:ext>
                  </a:extLst>
                </a:gridCol>
                <a:gridCol w="442308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u="none" kern="0" dirty="0" smtClean="0">
                          <a:solidFill>
                            <a:schemeClr val="tx1"/>
                          </a:solidFill>
                          <a:effectLst/>
                          <a:latin typeface="+mn-lt"/>
                          <a:ea typeface="+mn-ea"/>
                          <a:cs typeface="Times New Roman" panose="02020603050405020304" pitchFamily="18" charset="0"/>
                        </a:rPr>
                        <a:t>A virtual team is one in which members work in at least two different locations and rely on technology to communicate and collaborate. Professionals in a wide variety of situations work in virtual teams, including telecommuting (working from home or other off-site locations), collaborating with colleagues in other offices, and working as independent contractors from remote locations.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u="none" kern="0" dirty="0" smtClean="0">
                          <a:solidFill>
                            <a:schemeClr val="tx1"/>
                          </a:solidFill>
                          <a:effectLst/>
                          <a:latin typeface="+mn-lt"/>
                          <a:cs typeface="+mn-cs"/>
                        </a:rPr>
                        <a:t>الفريق الافتراضي هو فريق يعمل أعضاؤه في موقعين مختلفين على الأقل ويعتمدون على التكنولوجيا للتواصل والتعاون. يعمل المحترفون في مختلف المواقف ضمن فرق افتراضية، بما في ذلك العمل عن بُعد (من المنزل أو من مواقع أخرى خارج المكتب)، والتعاون مع الزملاء في مكاتب أخرى، والعمل كمتعاقدين مستقلين من مواقع بعيدة.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Virtual teams</a:t>
            </a:r>
          </a:p>
          <a:p>
            <a:pPr rtl="1"/>
            <a:r>
              <a:rPr lang="ar-EG" sz="2800" b="1" dirty="0" smtClean="0">
                <a:solidFill>
                  <a:srgbClr val="00B0F0"/>
                </a:solidFill>
                <a:cs typeface="+mj-cs"/>
              </a:rPr>
              <a:t>الفرق </a:t>
            </a:r>
            <a:r>
              <a:rPr lang="ar-EG" sz="2800" b="1" dirty="0">
                <a:solidFill>
                  <a:srgbClr val="00B0F0"/>
                </a:solidFill>
                <a:cs typeface="+mj-cs"/>
              </a:rPr>
              <a:t>الافتراضية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28555440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12477898"/>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55558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663834298"/>
                    </a:ext>
                  </a:extLst>
                </a:gridCol>
                <a:gridCol w="438214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u="none" kern="0" dirty="0" smtClean="0">
                          <a:solidFill>
                            <a:schemeClr val="tx1"/>
                          </a:solidFill>
                          <a:effectLst/>
                          <a:latin typeface="+mn-lt"/>
                          <a:ea typeface="+mn-ea"/>
                          <a:cs typeface="Times New Roman" panose="02020603050405020304" pitchFamily="18" charset="0"/>
                        </a:rPr>
                        <a:t>Virtual teams can also yield some surprising benefits. Multiple studies show that successful virtual teams can be more effective, more engaged, and more productive than co-located teams (those in the same physical location). </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1" u="none" kern="0" dirty="0" smtClean="0">
                          <a:solidFill>
                            <a:srgbClr val="0070C0"/>
                          </a:solidFill>
                          <a:effectLst/>
                          <a:latin typeface="+mn-lt"/>
                          <a:ea typeface="+mn-ea"/>
                          <a:cs typeface="Times New Roman" panose="02020603050405020304" pitchFamily="18" charset="0"/>
                        </a:rPr>
                        <a:t>However, virtual teams present some challenges that must be addressed by any firm that uses them:</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1800" u="none" kern="0" dirty="0" smtClean="0">
                          <a:solidFill>
                            <a:schemeClr val="tx1"/>
                          </a:solidFill>
                          <a:effectLst/>
                          <a:latin typeface="+mn-lt"/>
                          <a:ea typeface="+mn-ea"/>
                          <a:cs typeface="Times New Roman" panose="02020603050405020304" pitchFamily="18" charset="0"/>
                        </a:rPr>
                        <a:t>Virtual teams rely on technology, so any limitations in the tools (such as a videoconferencing system with poor video or audio connections) will affect team performance.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u="none" kern="0" dirty="0" smtClean="0">
                          <a:solidFill>
                            <a:schemeClr val="tx1"/>
                          </a:solidFill>
                          <a:effectLst/>
                          <a:latin typeface="+mn-lt"/>
                          <a:cs typeface="+mn-cs"/>
                        </a:rPr>
                        <a:t>يمكن للفرق الافتراضية أيضًا أن تُحقق فوائد مذهلة. تُظهر دراسات متعددة أن الفرق الافتراضية الناجحة يمكن أن تكون أكثر فعاليةً وتفاعلًا وإنتاجيةً من الفرق المتواجدة في نفس الموقع (أي تلك الموجودة في نفس الموقع الجغرافي).</a:t>
                      </a:r>
                      <a:endParaRPr lang="en-US" sz="1800" u="none"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b="1" u="none" kern="0" dirty="0" smtClean="0">
                          <a:solidFill>
                            <a:srgbClr val="0070C0"/>
                          </a:solidFill>
                          <a:effectLst/>
                          <a:latin typeface="+mn-lt"/>
                          <a:cs typeface="+mn-cs"/>
                        </a:rPr>
                        <a:t>ومع ذلك، تُشكّل الفرق الافتراضية بعض التحديات التي يجب على أي شركة تستخدمها مُعالجتها:</a:t>
                      </a:r>
                      <a:endParaRPr lang="en-US" sz="1800" b="1" u="none" kern="0" dirty="0" smtClean="0">
                        <a:solidFill>
                          <a:srgbClr val="0070C0"/>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1800" u="none" kern="0" dirty="0" smtClean="0">
                          <a:solidFill>
                            <a:schemeClr val="tx1"/>
                          </a:solidFill>
                          <a:effectLst/>
                          <a:latin typeface="+mn-lt"/>
                          <a:cs typeface="+mn-cs"/>
                        </a:rPr>
                        <a:t>تعتمد الفرق الافتراضية على التكنولوجيا، لذا فإن أي قيود في الأدوات (مثل نظام مؤتمرات الفيديو ذي اتصالات الفيديو أو الصوت الضعيفة) ستؤثر على أداء الفريق.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Virtual teams</a:t>
            </a:r>
          </a:p>
          <a:p>
            <a:pPr rtl="1"/>
            <a:r>
              <a:rPr lang="ar-EG" sz="2800" b="1" dirty="0">
                <a:solidFill>
                  <a:srgbClr val="00B0F0"/>
                </a:solidFill>
              </a:rPr>
              <a:t>الفرق الافتراضية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74025156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47748256"/>
              </p:ext>
            </p:extLst>
          </p:nvPr>
        </p:nvGraphicFramePr>
        <p:xfrm>
          <a:off x="981697" y="2246862"/>
          <a:ext cx="10100286" cy="4061460"/>
        </p:xfrm>
        <a:graphic>
          <a:graphicData uri="http://schemas.openxmlformats.org/drawingml/2006/table">
            <a:tbl>
              <a:tblPr firstRow="1" firstCol="1" bandRow="1">
                <a:tableStyleId>{2D5ABB26-0587-4C30-8999-92F81FD0307C}</a:tableStyleId>
              </a:tblPr>
              <a:tblGrid>
                <a:gridCol w="582974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65292143"/>
                    </a:ext>
                  </a:extLst>
                </a:gridCol>
                <a:gridCol w="4107977">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900" u="none" kern="0" dirty="0" smtClean="0">
                          <a:solidFill>
                            <a:schemeClr val="tx1"/>
                          </a:solidFill>
                          <a:effectLst/>
                          <a:latin typeface="+mn-lt"/>
                          <a:ea typeface="+mn-ea"/>
                          <a:cs typeface="Times New Roman" panose="02020603050405020304" pitchFamily="18" charset="0"/>
                        </a:rPr>
                        <a:t>Interpersonal communication is a constant challenge in virtual environments. Teams play an important social role in many cases, for instance, and long-distance team members can develop a sense of emotional isolation and the feeling of being “out of the loop.”</a:t>
                      </a: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900" u="none" kern="0" dirty="0" smtClean="0">
                          <a:solidFill>
                            <a:schemeClr val="tx1"/>
                          </a:solidFill>
                          <a:effectLst/>
                          <a:latin typeface="+mn-lt"/>
                          <a:ea typeface="+mn-ea"/>
                          <a:cs typeface="Times New Roman" panose="02020603050405020304" pitchFamily="18" charset="0"/>
                        </a:rPr>
                        <a:t>Distance and separation can foster an “us versus them” mentality between geographic factions in a team.</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SA" sz="1900" u="none" kern="0" dirty="0" smtClean="0">
                          <a:solidFill>
                            <a:schemeClr val="tx1"/>
                          </a:solidFill>
                          <a:effectLst/>
                          <a:latin typeface="+mn-lt"/>
                          <a:cs typeface="+mn-cs"/>
                        </a:rPr>
                        <a:t>يُعد التواصل الشخصي تحديًا مستمرًا في البيئات الافتراضية. تلعب الفرق دورًا اجتماعيًا مهمًا في كثير من الحالات، على سبيل المثال، وقد يُصاب أعضاء الفريق البعيدون بشعور من العزلة العاطفية والشعور بأنهم "خارج دائرة الاهتمام".</a:t>
                      </a:r>
                      <a:r>
                        <a:rPr lang="ar-EG" sz="1900" u="none" kern="0" dirty="0" smtClean="0">
                          <a:solidFill>
                            <a:schemeClr val="tx1"/>
                          </a:solidFill>
                          <a:effectLst/>
                          <a:latin typeface="+mn-lt"/>
                          <a:cs typeface="+mn-cs"/>
                        </a:rPr>
                        <a:t/>
                      </a:r>
                      <a:br>
                        <a:rPr lang="ar-EG" sz="1900" u="none" kern="0" dirty="0" smtClean="0">
                          <a:solidFill>
                            <a:schemeClr val="tx1"/>
                          </a:solidFill>
                          <a:effectLst/>
                          <a:latin typeface="+mn-lt"/>
                          <a:cs typeface="+mn-cs"/>
                        </a:rPr>
                      </a:br>
                      <a:endParaRPr lang="en-US" sz="190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SA" sz="1900" u="none" kern="0" dirty="0" smtClean="0">
                          <a:solidFill>
                            <a:schemeClr val="tx1"/>
                          </a:solidFill>
                          <a:effectLst/>
                          <a:latin typeface="+mn-lt"/>
                          <a:cs typeface="+mn-cs"/>
                        </a:rPr>
                        <a:t>يمكن أن تُعزز المسافة والتباعد عقلية "نحن ضدهم" بين الفصائل الجغرافية في الفريق.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Virtual teams</a:t>
            </a:r>
          </a:p>
          <a:p>
            <a:pPr rtl="1"/>
            <a:r>
              <a:rPr lang="ar-EG" sz="2800" b="1" dirty="0">
                <a:solidFill>
                  <a:srgbClr val="00B0F0"/>
                </a:solidFill>
              </a:rPr>
              <a:t>الفرق الافتراضية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5400678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35650904"/>
              </p:ext>
            </p:extLst>
          </p:nvPr>
        </p:nvGraphicFramePr>
        <p:xfrm>
          <a:off x="981697" y="2246862"/>
          <a:ext cx="10100286" cy="3048000"/>
        </p:xfrm>
        <a:graphic>
          <a:graphicData uri="http://schemas.openxmlformats.org/drawingml/2006/table">
            <a:tbl>
              <a:tblPr firstRow="1" firstCol="1" bandRow="1">
                <a:tableStyleId>{2D5ABB26-0587-4C30-8999-92F81FD0307C}</a:tableStyleId>
              </a:tblPr>
              <a:tblGrid>
                <a:gridCol w="532356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089869247"/>
                    </a:ext>
                  </a:extLst>
                </a:gridCol>
                <a:gridCol w="4614157">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200000"/>
                        </a:lnSpc>
                        <a:spcBef>
                          <a:spcPts val="1200"/>
                        </a:spcBef>
                        <a:spcAft>
                          <a:spcPts val="1200"/>
                        </a:spcAft>
                        <a:buClrTx/>
                        <a:buSzTx/>
                        <a:buFont typeface="Wingdings" panose="05000000000000000000" pitchFamily="2" charset="2"/>
                        <a:buChar char="ü"/>
                        <a:tabLst/>
                        <a:defRPr/>
                      </a:pPr>
                      <a:r>
                        <a:rPr lang="en-US" sz="2000" u="none" kern="0" dirty="0" smtClean="0">
                          <a:solidFill>
                            <a:schemeClr val="tx1"/>
                          </a:solidFill>
                          <a:effectLst/>
                          <a:latin typeface="+mn-lt"/>
                          <a:ea typeface="+mn-ea"/>
                          <a:cs typeface="Times New Roman" panose="02020603050405020304" pitchFamily="18" charset="0"/>
                        </a:rPr>
                        <a:t>Virtual teams often miss out on the random interactions that co-located teams experience, such as members running into one another while getting coffee or otherwise crossing paths in the office.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1200"/>
                        </a:spcBef>
                        <a:spcAft>
                          <a:spcPts val="12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200000"/>
                        </a:lnSpc>
                        <a:spcBef>
                          <a:spcPts val="1200"/>
                        </a:spcBef>
                        <a:spcAft>
                          <a:spcPts val="1200"/>
                        </a:spcAft>
                        <a:buClrTx/>
                        <a:buSzTx/>
                        <a:buFont typeface="Wingdings" panose="05000000000000000000" pitchFamily="2" charset="2"/>
                        <a:buChar char="ü"/>
                        <a:tabLst/>
                        <a:defRPr/>
                      </a:pPr>
                      <a:r>
                        <a:rPr lang="ar-SA" sz="2000" u="none" kern="0" dirty="0" smtClean="0">
                          <a:solidFill>
                            <a:schemeClr val="tx1"/>
                          </a:solidFill>
                          <a:effectLst/>
                          <a:latin typeface="+mn-lt"/>
                          <a:cs typeface="+mn-cs"/>
                        </a:rPr>
                        <a:t>غالبًا ما تفتقد الفرق الافتراضية التفاعلات العشوائية التي تشهدها الفرق المتواجدة في نفس الموقع، مثل لقاء الأعضاء ببعضهم البعض أثناء احتساء القهوة أو أثناء تقاطع طرقهم في المكتب.</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Virtual teams</a:t>
            </a:r>
          </a:p>
          <a:p>
            <a:pPr rtl="1"/>
            <a:r>
              <a:rPr lang="ar-EG" sz="2800" b="1" dirty="0">
                <a:solidFill>
                  <a:srgbClr val="00B0F0"/>
                </a:solidFill>
              </a:rPr>
              <a:t>الفرق الافتراضية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05478978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13647380"/>
              </p:ext>
            </p:extLst>
          </p:nvPr>
        </p:nvGraphicFramePr>
        <p:xfrm>
          <a:off x="981697" y="2246862"/>
          <a:ext cx="10100286" cy="3909060"/>
        </p:xfrm>
        <a:graphic>
          <a:graphicData uri="http://schemas.openxmlformats.org/drawingml/2006/table">
            <a:tbl>
              <a:tblPr firstRow="1" firstCol="1" bandRow="1">
                <a:tableStyleId>{2D5ABB26-0587-4C30-8999-92F81FD0307C}</a:tableStyleId>
              </a:tblPr>
              <a:tblGrid>
                <a:gridCol w="566597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880885996"/>
                    </a:ext>
                  </a:extLst>
                </a:gridCol>
                <a:gridCol w="427175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1" u="none" kern="0" dirty="0" smtClean="0">
                          <a:solidFill>
                            <a:srgbClr val="0070C0"/>
                          </a:solidFill>
                          <a:effectLst/>
                          <a:latin typeface="+mn-lt"/>
                          <a:ea typeface="+mn-ea"/>
                          <a:cs typeface="Times New Roman" panose="02020603050405020304" pitchFamily="18" charset="0"/>
                        </a:rPr>
                        <a:t>To overcome the inherent limitations of virtual collaboration, follow these tips:</a:t>
                      </a:r>
                    </a:p>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900" b="1" u="none" kern="0" dirty="0" smtClean="0">
                          <a:solidFill>
                            <a:schemeClr val="tx1"/>
                          </a:solidFill>
                          <a:effectLst/>
                          <a:latin typeface="+mn-lt"/>
                          <a:ea typeface="+mn-ea"/>
                          <a:cs typeface="+mn-cs"/>
                        </a:rPr>
                        <a:t>Keep teams as small as possible. </a:t>
                      </a:r>
                      <a:r>
                        <a:rPr lang="en-US" sz="1900" u="none" kern="0" dirty="0" smtClean="0">
                          <a:solidFill>
                            <a:schemeClr val="tx1"/>
                          </a:solidFill>
                          <a:effectLst/>
                          <a:latin typeface="+mn-lt"/>
                          <a:ea typeface="+mn-ea"/>
                          <a:cs typeface="Times New Roman" panose="02020603050405020304" pitchFamily="18" charset="0"/>
                        </a:rPr>
                        <a:t>Even more so than with co-located teams, virtual teams can run into trouble if their size grows larger than 10 people or so.</a:t>
                      </a:r>
                    </a:p>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900" b="1" u="none" kern="0" dirty="0" smtClean="0">
                          <a:solidFill>
                            <a:schemeClr val="tx1"/>
                          </a:solidFill>
                          <a:effectLst/>
                          <a:latin typeface="+mn-lt"/>
                          <a:ea typeface="+mn-ea"/>
                          <a:cs typeface="+mn-cs"/>
                        </a:rPr>
                        <a:t>Use the best collaboration technology available. </a:t>
                      </a:r>
                      <a:r>
                        <a:rPr lang="en-US" sz="1900" u="none" kern="0" dirty="0" smtClean="0">
                          <a:solidFill>
                            <a:schemeClr val="tx1"/>
                          </a:solidFill>
                          <a:effectLst/>
                          <a:latin typeface="+mn-lt"/>
                          <a:ea typeface="+mn-ea"/>
                          <a:cs typeface="Times New Roman" panose="02020603050405020304" pitchFamily="18" charset="0"/>
                        </a:rPr>
                        <a:t>The tools can range from something as simple as text messaging up to elaborate collaboration platforms.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Courier New" panose="02070309020205020404" pitchFamily="49" charset="0"/>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1" u="none" kern="0" dirty="0" smtClean="0">
                          <a:solidFill>
                            <a:srgbClr val="0070C0"/>
                          </a:solidFill>
                          <a:effectLst/>
                          <a:latin typeface="+mn-lt"/>
                          <a:cs typeface="+mn-cs"/>
                        </a:rPr>
                        <a:t>للتغلب على القيود الكامنة في التعاون الافتراضي، اتبع هذه النصائح:</a:t>
                      </a:r>
                      <a:endParaRPr lang="en-US" sz="1900" b="1" u="none" kern="0" dirty="0" smtClean="0">
                        <a:solidFill>
                          <a:srgbClr val="0070C0"/>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900" b="1" u="none" kern="0" dirty="0" smtClean="0">
                          <a:solidFill>
                            <a:schemeClr val="tx1"/>
                          </a:solidFill>
                          <a:effectLst/>
                          <a:latin typeface="+mn-lt"/>
                          <a:ea typeface="+mn-ea"/>
                          <a:cs typeface="+mn-cs"/>
                        </a:rPr>
                        <a:t>حافظ على صغر حجم الفرق قدر الإمكان. </a:t>
                      </a:r>
                      <a:r>
                        <a:rPr lang="ar-SA" sz="1900" u="none" kern="0" dirty="0" smtClean="0">
                          <a:solidFill>
                            <a:schemeClr val="tx1"/>
                          </a:solidFill>
                          <a:effectLst/>
                          <a:latin typeface="+mn-lt"/>
                          <a:cs typeface="+mn-cs"/>
                        </a:rPr>
                        <a:t>أكثر من الفرق التي تعمل في مكان واحد، قد تواجه الفرق الافتراضية مشاكل إذا زاد حجمها عن 10 أشخاص تقريبًا.</a:t>
                      </a:r>
                      <a:endParaRPr lang="en-US" sz="190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900" b="1" u="none" kern="0" dirty="0" smtClean="0">
                          <a:solidFill>
                            <a:schemeClr val="tx1"/>
                          </a:solidFill>
                          <a:effectLst/>
                          <a:latin typeface="+mn-lt"/>
                          <a:ea typeface="+mn-ea"/>
                          <a:cs typeface="+mn-cs"/>
                        </a:rPr>
                        <a:t>استخدم أفضل تقنيات التعاون المتاحة.</a:t>
                      </a:r>
                      <a:r>
                        <a:rPr lang="ar-SA" sz="1900" u="none" kern="0" dirty="0" smtClean="0">
                          <a:solidFill>
                            <a:schemeClr val="tx1"/>
                          </a:solidFill>
                          <a:effectLst/>
                          <a:latin typeface="+mn-lt"/>
                          <a:cs typeface="+mn-cs"/>
                        </a:rPr>
                        <a:t> تتراوح هذه الأدوات بين أدوات بسيطة كالرسائل النصية ومنصات تعاون متطورة</a:t>
                      </a:r>
                      <a:r>
                        <a:rPr lang="en-US" sz="1900" u="none" kern="0" dirty="0" smtClean="0">
                          <a:solidFill>
                            <a:schemeClr val="tx1"/>
                          </a:solidFill>
                          <a:effectLst/>
                          <a:latin typeface="+mn-lt"/>
                          <a:cs typeface="+mn-cs"/>
                        </a:rPr>
                        <a:t>.</a:t>
                      </a:r>
                      <a:endParaRPr lang="ar-SA" sz="1900" u="none"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 in Virtual Team Environments</a:t>
            </a:r>
          </a:p>
          <a:p>
            <a:pPr rtl="1"/>
            <a:r>
              <a:rPr lang="ar-EG" sz="2800" b="1" dirty="0">
                <a:solidFill>
                  <a:srgbClr val="00B0F0"/>
                </a:solidFill>
              </a:rPr>
              <a:t>نصائح للنجاح في بيئات العمل </a:t>
            </a:r>
            <a:r>
              <a:rPr lang="ar-EG" sz="2800" b="1" dirty="0" smtClean="0">
                <a:solidFill>
                  <a:srgbClr val="00B0F0"/>
                </a:solidFill>
              </a:rPr>
              <a:t>الجماعي الافتراضي</a:t>
            </a:r>
            <a:endParaRPr lang="ar-EG" sz="2800" b="1" dirty="0">
              <a:solidFill>
                <a:srgbClr val="00B0F0"/>
              </a:solidFill>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301846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65787901"/>
              </p:ext>
            </p:extLst>
          </p:nvPr>
        </p:nvGraphicFramePr>
        <p:xfrm>
          <a:off x="981697" y="2069438"/>
          <a:ext cx="10100286" cy="4400550"/>
        </p:xfrm>
        <a:graphic>
          <a:graphicData uri="http://schemas.openxmlformats.org/drawingml/2006/table">
            <a:tbl>
              <a:tblPr firstRow="1" firstCol="1" bandRow="1">
                <a:tableStyleId>{2D5ABB26-0587-4C30-8999-92F81FD0307C}</a:tableStyleId>
              </a:tblPr>
              <a:tblGrid>
                <a:gridCol w="588434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02317701"/>
                    </a:ext>
                  </a:extLst>
                </a:gridCol>
                <a:gridCol w="4053386">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750" b="1" u="none" kern="0" dirty="0" smtClean="0">
                          <a:solidFill>
                            <a:schemeClr val="tx1"/>
                          </a:solidFill>
                          <a:effectLst/>
                          <a:latin typeface="+mn-lt"/>
                          <a:ea typeface="+mn-ea"/>
                          <a:cs typeface="+mn-cs"/>
                        </a:rPr>
                        <a:t>Clarify the purpose of each tool. </a:t>
                      </a:r>
                      <a:r>
                        <a:rPr lang="en-US" sz="1750" u="none" kern="0" dirty="0" smtClean="0">
                          <a:solidFill>
                            <a:schemeClr val="tx1"/>
                          </a:solidFill>
                          <a:effectLst/>
                          <a:latin typeface="+mn-lt"/>
                          <a:ea typeface="+mn-ea"/>
                          <a:cs typeface="Times New Roman" panose="02020603050405020304" pitchFamily="18" charset="0"/>
                        </a:rPr>
                        <a:t>Make sure that each kind of communication, such as schedule updates, task assignments, and urgent messages, is conveyed via one designated channel.</a:t>
                      </a:r>
                    </a:p>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750" b="1" u="none" kern="0" dirty="0" smtClean="0">
                          <a:solidFill>
                            <a:schemeClr val="tx1"/>
                          </a:solidFill>
                          <a:effectLst/>
                          <a:latin typeface="+mn-lt"/>
                          <a:ea typeface="+mn-ea"/>
                          <a:cs typeface="+mn-cs"/>
                        </a:rPr>
                        <a:t>Take special care with isolated members. </a:t>
                      </a:r>
                      <a:r>
                        <a:rPr lang="en-US" sz="1750" u="none" kern="0" dirty="0" smtClean="0">
                          <a:solidFill>
                            <a:schemeClr val="tx1"/>
                          </a:solidFill>
                          <a:effectLst/>
                          <a:latin typeface="+mn-lt"/>
                          <a:ea typeface="+mn-ea"/>
                          <a:cs typeface="Times New Roman" panose="02020603050405020304" pitchFamily="18" charset="0"/>
                        </a:rPr>
                        <a:t>If most of the team is co-located and a few members are remote, assign responsibility to someone in the local team for keeping remote members in the loop.</a:t>
                      </a:r>
                    </a:p>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750" b="1" u="none" kern="0" dirty="0" smtClean="0">
                          <a:solidFill>
                            <a:schemeClr val="tx1"/>
                          </a:solidFill>
                          <a:effectLst/>
                          <a:latin typeface="+mn-lt"/>
                          <a:ea typeface="+mn-ea"/>
                          <a:cs typeface="+mn-cs"/>
                        </a:rPr>
                        <a:t>Don’t rely solely on written communication. </a:t>
                      </a:r>
                      <a:r>
                        <a:rPr lang="en-US" sz="1750" u="none" kern="0" dirty="0" smtClean="0">
                          <a:solidFill>
                            <a:schemeClr val="tx1"/>
                          </a:solidFill>
                          <a:effectLst/>
                          <a:latin typeface="+mn-lt"/>
                          <a:ea typeface="+mn-ea"/>
                          <a:cs typeface="Times New Roman" panose="02020603050405020304" pitchFamily="18" charset="0"/>
                        </a:rPr>
                        <a:t>Pick up the phone or initiate video chats to maintain a more personal connection.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Courier New" panose="02070309020205020404" pitchFamily="49" charset="0"/>
                        <a:buNone/>
                        <a:tabLst/>
                        <a:defRPr/>
                      </a:pPr>
                      <a:endParaRPr lang="en-US" sz="175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750" b="1" u="none" kern="0" dirty="0" smtClean="0">
                          <a:solidFill>
                            <a:schemeClr val="tx1"/>
                          </a:solidFill>
                          <a:effectLst/>
                          <a:latin typeface="+mn-lt"/>
                          <a:ea typeface="+mn-ea"/>
                          <a:cs typeface="+mn-cs"/>
                        </a:rPr>
                        <a:t>وضّح الغرض من كل أداة. </a:t>
                      </a:r>
                      <a:r>
                        <a:rPr lang="ar-SA" sz="1750" u="none" kern="0" dirty="0" smtClean="0">
                          <a:solidFill>
                            <a:schemeClr val="tx1"/>
                          </a:solidFill>
                          <a:effectLst/>
                          <a:latin typeface="+mn-lt"/>
                          <a:cs typeface="+mn-cs"/>
                        </a:rPr>
                        <a:t>تأكد من أن كل نوع من أنواع التواصل، مثل تحديثات الجدول الزمني، وتوزيع المهام، والرسائل العاجلة، يتم عبر قناة اتصال واحدة محددة.</a:t>
                      </a:r>
                      <a:endParaRPr lang="en-US" sz="175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750" b="1" u="none" kern="0" dirty="0" smtClean="0">
                          <a:solidFill>
                            <a:schemeClr val="tx1"/>
                          </a:solidFill>
                          <a:effectLst/>
                          <a:latin typeface="+mn-lt"/>
                          <a:cs typeface="+mn-cs"/>
                        </a:rPr>
                        <a:t>انتبه جيدًا للأعضاء المنعزلين. </a:t>
                      </a:r>
                      <a:r>
                        <a:rPr lang="ar-SA" sz="1750" u="none" kern="0" dirty="0" smtClean="0">
                          <a:solidFill>
                            <a:schemeClr val="tx1"/>
                          </a:solidFill>
                          <a:effectLst/>
                          <a:latin typeface="+mn-lt"/>
                          <a:cs typeface="+mn-cs"/>
                        </a:rPr>
                        <a:t>إذا كان معظم أعضاء الفريق في مكان واحد وبعضهم يعمل عن بُعد، فأسند مسؤولية إبقاء الأعضاء عن بُعد على اطلاع دائم.</a:t>
                      </a:r>
                      <a:endParaRPr lang="en-US" sz="175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750" b="1" u="none" kern="0" dirty="0" smtClean="0">
                          <a:solidFill>
                            <a:schemeClr val="tx1"/>
                          </a:solidFill>
                          <a:effectLst/>
                          <a:latin typeface="+mn-lt"/>
                          <a:ea typeface="+mn-ea"/>
                          <a:cs typeface="+mn-cs"/>
                        </a:rPr>
                        <a:t>لا تعتمد فقط على التواصل الكتابي. </a:t>
                      </a:r>
                      <a:r>
                        <a:rPr lang="ar-SA" sz="1750" u="none" kern="0" dirty="0" smtClean="0">
                          <a:solidFill>
                            <a:schemeClr val="tx1"/>
                          </a:solidFill>
                          <a:effectLst/>
                          <a:latin typeface="+mn-lt"/>
                          <a:cs typeface="+mn-cs"/>
                        </a:rPr>
                        <a:t>اتصل هاتفيًا أو ابدأ محادثات فيديو للحفاظ على تواصل شخصي.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 in Virtual Team Environments</a:t>
            </a:r>
          </a:p>
          <a:p>
            <a:pPr rtl="1"/>
            <a:r>
              <a:rPr lang="ar-EG" sz="2800" b="1" dirty="0">
                <a:solidFill>
                  <a:srgbClr val="00B0F0"/>
                </a:solidFill>
              </a:rPr>
              <a:t>نصائح للنجاح في بيئات العمل الجماعي الافتراضي</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94244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764918"/>
            <a:ext cx="4946913" cy="1200329"/>
          </a:xfrm>
          <a:prstGeom prst="rect">
            <a:avLst/>
          </a:prstGeom>
          <a:noFill/>
        </p:spPr>
        <p:txBody>
          <a:bodyPr wrap="square" rtlCol="0">
            <a:spAutoFit/>
          </a:bodyPr>
          <a:lstStyle/>
          <a:p>
            <a:r>
              <a:rPr lang="en-US" sz="2400" b="1" dirty="0">
                <a:solidFill>
                  <a:srgbClr val="00B0F0"/>
                </a:solidFill>
                <a:cs typeface="Times New Roman" panose="02020603050405020304" pitchFamily="18" charset="0"/>
              </a:rPr>
              <a:t>Making Your Meetings More </a:t>
            </a:r>
            <a:r>
              <a:rPr lang="en-US" sz="2400" b="1" dirty="0" smtClean="0">
                <a:solidFill>
                  <a:srgbClr val="00B0F0"/>
                </a:solidFill>
                <a:cs typeface="Times New Roman" panose="02020603050405020304" pitchFamily="18" charset="0"/>
              </a:rPr>
              <a:t>Productive</a:t>
            </a:r>
          </a:p>
          <a:p>
            <a:r>
              <a:rPr lang="ar-EG" sz="2400" b="1" dirty="0">
                <a:solidFill>
                  <a:srgbClr val="00B0F0"/>
                </a:solidFill>
                <a:cs typeface="Times New Roman" panose="02020603050405020304" pitchFamily="18" charset="0"/>
              </a:rPr>
              <a:t>كيف تجعل اجتماعاتك أكثر إنتاجية</a:t>
            </a:r>
            <a:endParaRPr lang="en-US" sz="2400" b="1" dirty="0">
              <a:solidFill>
                <a:srgbClr val="00B0F0"/>
              </a:solidFill>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2</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4649870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6660622"/>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66597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897840243"/>
                    </a:ext>
                  </a:extLst>
                </a:gridCol>
                <a:gridCol w="427175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Courier New" panose="02070309020205020404" pitchFamily="49" charset="0"/>
                        <a:buNone/>
                        <a:tabLst/>
                        <a:defRPr/>
                      </a:pPr>
                      <a:r>
                        <a:rPr lang="en-US" sz="2000" u="none" kern="0" dirty="0" smtClean="0">
                          <a:solidFill>
                            <a:schemeClr val="tx1"/>
                          </a:solidFill>
                          <a:effectLst/>
                          <a:latin typeface="+mn-lt"/>
                          <a:ea typeface="+mn-ea"/>
                          <a:cs typeface="Times New Roman" panose="02020603050405020304" pitchFamily="18" charset="0"/>
                        </a:rPr>
                        <a:t>The first step in preparing for a meeting is to make sure the meeting is truly necessary. Meetings can consume hundreds or thousands of dollars of productive time while taking people away from other work, so don’t hold a meeting if some other form of communication (such as a blog post) can serve the purpose as effectively. If a meeting is indeed necessary, proceed with these four planning tasks</a:t>
                      </a:r>
                      <a:r>
                        <a:rPr lang="ar-EG" sz="2000" u="none" kern="0" dirty="0" smtClean="0">
                          <a:solidFill>
                            <a:schemeClr val="tx1"/>
                          </a:solidFill>
                          <a:effectLst/>
                          <a:latin typeface="+mn-lt"/>
                          <a:ea typeface="+mn-ea"/>
                          <a:cs typeface="Times New Roman" panose="02020603050405020304" pitchFamily="18" charset="0"/>
                        </a:rPr>
                        <a:t>:</a:t>
                      </a: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Courier New" panose="02070309020205020404" pitchFamily="49" charset="0"/>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Courier New" panose="02070309020205020404" pitchFamily="49" charset="0"/>
                        <a:buNone/>
                        <a:tabLst/>
                        <a:defRPr/>
                      </a:pPr>
                      <a:r>
                        <a:rPr lang="ar-SA" sz="2000" u="none" kern="0" dirty="0" smtClean="0">
                          <a:solidFill>
                            <a:schemeClr val="tx1"/>
                          </a:solidFill>
                          <a:effectLst/>
                          <a:latin typeface="+mn-lt"/>
                          <a:cs typeface="+mn-cs"/>
                        </a:rPr>
                        <a:t>الخطوة الأولى في التحضير للاجتماع هي التأكد من ضرورة عقده. يمكن أن تستهلك الاجتماعات مئات أو آلاف الدولارات من وقت العمل المُنتج، وتُشتّت انتباه المشاركين عن أعمال أخرى، لذا لا تعقد اجتماعًا إذا كان هناك شكل آخر من أشكال التواصل (مثل منشور مدونة) يُمكن أن يُؤدي الغرض بفعالية. إذا كان الاجتماع ضروريًا بالفعل، فتابع مهام التخطيط الأربع هذه</a:t>
                      </a:r>
                      <a:r>
                        <a:rPr lang="ar-EG" sz="2000" u="none" kern="0" dirty="0" smtClean="0">
                          <a:solidFill>
                            <a:schemeClr val="tx1"/>
                          </a:solidFill>
                          <a:effectLst/>
                          <a:latin typeface="+mn-lt"/>
                          <a:cs typeface="+mn-cs"/>
                        </a:rPr>
                        <a:t>:</a:t>
                      </a:r>
                      <a:endParaRPr lang="ar-SA" sz="2000" u="none"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Preparing for meetings</a:t>
            </a:r>
          </a:p>
          <a:p>
            <a:pPr rtl="1"/>
            <a:r>
              <a:rPr lang="ar-EG" sz="2800" b="1" dirty="0" smtClean="0">
                <a:solidFill>
                  <a:srgbClr val="00B0F0"/>
                </a:solidFill>
                <a:cs typeface="Alexandria" charset="0"/>
              </a:rPr>
              <a:t>التحضير </a:t>
            </a:r>
            <a:r>
              <a:rPr lang="ar-EG" sz="2800" b="1" dirty="0">
                <a:solidFill>
                  <a:srgbClr val="00B0F0"/>
                </a:solidFill>
                <a:cs typeface="Alexandria" charset="0"/>
              </a:rPr>
              <a:t>للاجتماعات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6825706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2011196"/>
              </p:ext>
            </p:extLst>
          </p:nvPr>
        </p:nvGraphicFramePr>
        <p:xfrm>
          <a:off x="981697" y="2178622"/>
          <a:ext cx="10100286" cy="393192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1" u="none" kern="0" dirty="0" smtClean="0">
                          <a:solidFill>
                            <a:schemeClr val="tx1"/>
                          </a:solidFill>
                          <a:effectLst/>
                          <a:latin typeface="+mn-lt"/>
                          <a:ea typeface="+mn-ea"/>
                          <a:cs typeface="Times New Roman" panose="02020603050405020304" pitchFamily="18" charset="0"/>
                        </a:rPr>
                        <a:t>Define the Meeting’s Purpose. </a:t>
                      </a:r>
                      <a:r>
                        <a:rPr lang="en-US" sz="1900" u="none" kern="0" dirty="0" smtClean="0">
                          <a:solidFill>
                            <a:schemeClr val="tx1"/>
                          </a:solidFill>
                          <a:effectLst/>
                          <a:latin typeface="+mn-lt"/>
                          <a:ea typeface="+mn-ea"/>
                          <a:cs typeface="Times New Roman" panose="02020603050405020304" pitchFamily="18" charset="0"/>
                        </a:rPr>
                        <a:t>Meetings can focus on exchanging information, reaching decisions, or collaborating to solve problems or identify opportunities.</a:t>
                      </a:r>
                      <a:endParaRPr lang="ar-EG" sz="190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1" u="none" kern="0" dirty="0" smtClean="0">
                          <a:solidFill>
                            <a:schemeClr val="tx1"/>
                          </a:solidFill>
                          <a:effectLst/>
                          <a:latin typeface="+mn-lt"/>
                          <a:ea typeface="+mn-ea"/>
                          <a:cs typeface="Times New Roman" panose="02020603050405020304" pitchFamily="18" charset="0"/>
                        </a:rPr>
                        <a:t>Select Participants for the Meeting.</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1" u="none" kern="0" dirty="0" smtClean="0">
                          <a:solidFill>
                            <a:schemeClr val="tx1"/>
                          </a:solidFill>
                          <a:effectLst/>
                          <a:latin typeface="+mn-lt"/>
                          <a:ea typeface="+mn-ea"/>
                          <a:cs typeface="Times New Roman" panose="02020603050405020304" pitchFamily="18" charset="0"/>
                        </a:rPr>
                        <a:t>Choose the Venue and the Time.</a:t>
                      </a:r>
                      <a:endParaRPr lang="ar-EG" sz="1900" b="1"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1" u="none" kern="0" dirty="0" smtClean="0">
                          <a:solidFill>
                            <a:schemeClr val="tx1"/>
                          </a:solidFill>
                          <a:effectLst/>
                          <a:latin typeface="+mn-lt"/>
                          <a:ea typeface="+mn-ea"/>
                          <a:cs typeface="Times New Roman" panose="02020603050405020304" pitchFamily="18" charset="0"/>
                        </a:rPr>
                        <a:t>Set the Agenda.</a:t>
                      </a:r>
                      <a:r>
                        <a:rPr lang="en-US" sz="1900" b="1" u="none" kern="0" baseline="0" dirty="0" smtClean="0">
                          <a:solidFill>
                            <a:schemeClr val="tx1"/>
                          </a:solidFill>
                          <a:effectLst/>
                          <a:latin typeface="+mn-lt"/>
                          <a:ea typeface="+mn-ea"/>
                          <a:cs typeface="Times New Roman" panose="02020603050405020304" pitchFamily="18" charset="0"/>
                        </a:rPr>
                        <a:t> </a:t>
                      </a:r>
                      <a:r>
                        <a:rPr lang="en-US" sz="1900" u="none" kern="0" dirty="0" smtClean="0">
                          <a:solidFill>
                            <a:schemeClr val="tx1"/>
                          </a:solidFill>
                          <a:effectLst/>
                          <a:latin typeface="+mn-lt"/>
                          <a:ea typeface="+mn-ea"/>
                          <a:cs typeface="Times New Roman" panose="02020603050405020304" pitchFamily="18" charset="0"/>
                        </a:rPr>
                        <a:t>A productive agenda answers three questions: (1) What do we need to do in this meeting to accomplish our goals? (2) What issues will be of greatest importance to all participants? (3) What information must be available to discuss these issues?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1900" b="1" u="none" kern="0" dirty="0" smtClean="0">
                          <a:solidFill>
                            <a:schemeClr val="tx1"/>
                          </a:solidFill>
                          <a:effectLst/>
                          <a:latin typeface="+mn-lt"/>
                          <a:cs typeface="+mn-cs"/>
                        </a:rPr>
                        <a:t>حدد </a:t>
                      </a:r>
                      <a:r>
                        <a:rPr lang="ar-EG" sz="1900" b="1" u="none" kern="0" dirty="0" smtClean="0">
                          <a:solidFill>
                            <a:schemeClr val="tx1"/>
                          </a:solidFill>
                          <a:effectLst/>
                          <a:latin typeface="+mn-lt"/>
                          <a:cs typeface="+mn-cs"/>
                        </a:rPr>
                        <a:t>الغرض من</a:t>
                      </a:r>
                      <a:r>
                        <a:rPr lang="ar-SA" sz="1900" b="1" u="none" kern="0" dirty="0" smtClean="0">
                          <a:solidFill>
                            <a:schemeClr val="tx1"/>
                          </a:solidFill>
                          <a:effectLst/>
                          <a:latin typeface="+mn-lt"/>
                          <a:cs typeface="+mn-cs"/>
                        </a:rPr>
                        <a:t> الاجتماع.</a:t>
                      </a:r>
                      <a:r>
                        <a:rPr lang="ar-SA" sz="1900" u="none" kern="0" dirty="0" smtClean="0">
                          <a:solidFill>
                            <a:schemeClr val="tx1"/>
                          </a:solidFill>
                          <a:effectLst/>
                          <a:latin typeface="+mn-lt"/>
                          <a:cs typeface="+mn-cs"/>
                        </a:rPr>
                        <a:t> يمكن أن يركز الاجتماع على تبادل المعلومات، أو اتخاذ القرارات، أو التعاون لحل المشكلات أو تحديد الفرص</a:t>
                      </a:r>
                      <a:r>
                        <a:rPr lang="ar-EG" sz="1900" u="none" kern="0" dirty="0" smtClean="0">
                          <a:solidFill>
                            <a:schemeClr val="tx1"/>
                          </a:solidFill>
                          <a:effectLst/>
                          <a:latin typeface="+mn-lt"/>
                          <a:cs typeface="+mn-cs"/>
                        </a:rPr>
                        <a:t>                 .</a:t>
                      </a:r>
                      <a:br>
                        <a:rPr lang="ar-EG" sz="1900" u="none" kern="0" dirty="0" smtClean="0">
                          <a:solidFill>
                            <a:schemeClr val="tx1"/>
                          </a:solidFill>
                          <a:effectLst/>
                          <a:latin typeface="+mn-lt"/>
                          <a:cs typeface="+mn-cs"/>
                        </a:rPr>
                      </a:br>
                      <a:endParaRPr lang="ar-EG" sz="1900" u="none" kern="0" dirty="0" smtClean="0">
                        <a:solidFill>
                          <a:schemeClr val="tx1"/>
                        </a:solidFill>
                        <a:effectLst/>
                        <a:latin typeface="+mn-lt"/>
                        <a:cs typeface="+mn-cs"/>
                      </a:endParaRPr>
                    </a:p>
                    <a:p>
                      <a:pPr marL="342900" marR="0" indent="-342900" algn="just"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1900" b="1" u="none" kern="0" dirty="0" smtClean="0">
                          <a:solidFill>
                            <a:schemeClr val="tx1"/>
                          </a:solidFill>
                          <a:effectLst/>
                          <a:latin typeface="+mn-lt"/>
                          <a:cs typeface="+mn-cs"/>
                        </a:rPr>
                        <a:t>اختر المشاركين في الاجتماع.</a:t>
                      </a:r>
                      <a:endParaRPr lang="ar-EG" sz="1900" b="1" u="none" kern="0" dirty="0" smtClean="0">
                        <a:solidFill>
                          <a:schemeClr val="tx1"/>
                        </a:solidFill>
                        <a:effectLst/>
                        <a:latin typeface="+mn-lt"/>
                        <a:cs typeface="+mn-cs"/>
                      </a:endParaRPr>
                    </a:p>
                    <a:p>
                      <a:pPr marL="342900" marR="0" indent="-342900" algn="just"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1900" b="1" u="none" kern="0" dirty="0" smtClean="0">
                          <a:solidFill>
                            <a:schemeClr val="tx1"/>
                          </a:solidFill>
                          <a:effectLst/>
                          <a:latin typeface="+mn-lt"/>
                          <a:cs typeface="+mn-cs"/>
                        </a:rPr>
                        <a:t>اختر المكان والزمان</a:t>
                      </a:r>
                      <a:r>
                        <a:rPr lang="ar-EG" sz="1900" b="1" u="none" kern="0" dirty="0" smtClean="0">
                          <a:solidFill>
                            <a:schemeClr val="tx1"/>
                          </a:solidFill>
                          <a:effectLst/>
                          <a:latin typeface="+mn-lt"/>
                          <a:cs typeface="+mn-cs"/>
                        </a:rPr>
                        <a:t>.</a:t>
                      </a:r>
                    </a:p>
                    <a:p>
                      <a:pPr marL="342900" marR="0" indent="-342900" algn="just"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1900" b="1" u="none" kern="0" dirty="0" smtClean="0">
                          <a:solidFill>
                            <a:schemeClr val="tx1"/>
                          </a:solidFill>
                          <a:effectLst/>
                          <a:latin typeface="+mn-lt"/>
                          <a:cs typeface="+mn-cs"/>
                        </a:rPr>
                        <a:t>وضع جدول الأعمال</a:t>
                      </a:r>
                      <a:r>
                        <a:rPr lang="ar-EG" sz="1900" b="1" u="none" kern="0" dirty="0" smtClean="0">
                          <a:solidFill>
                            <a:schemeClr val="tx1"/>
                          </a:solidFill>
                          <a:effectLst/>
                          <a:latin typeface="+mn-lt"/>
                          <a:cs typeface="+mn-cs"/>
                        </a:rPr>
                        <a:t>.</a:t>
                      </a:r>
                      <a:r>
                        <a:rPr lang="ar-EG" sz="1900" b="1" u="none" kern="0" baseline="0" dirty="0" smtClean="0">
                          <a:solidFill>
                            <a:schemeClr val="tx1"/>
                          </a:solidFill>
                          <a:effectLst/>
                          <a:latin typeface="+mn-lt"/>
                          <a:cs typeface="+mn-cs"/>
                        </a:rPr>
                        <a:t> </a:t>
                      </a:r>
                      <a:r>
                        <a:rPr lang="ar-SA" sz="1900" u="none" kern="0" dirty="0" smtClean="0">
                          <a:solidFill>
                            <a:schemeClr val="tx1"/>
                          </a:solidFill>
                          <a:effectLst/>
                          <a:latin typeface="+mn-lt"/>
                          <a:cs typeface="+mn-cs"/>
                        </a:rPr>
                        <a:t>يجب أن يُجيب جدول الأعمال الجيد على ثلاثة أسئلة رئيسية: (1) ما هي الأمور التي يجب مناقشتها في هذا الاجتماع لتحقيق أهدافنا؟ (2) ما هي القضايا الأكثر أهمية بالنسبة لجميع المشاركين؟ (3) ما هي المعلومات اللازمة لمناقشة هذه القضايا؟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Preparing for meetings</a:t>
            </a:r>
          </a:p>
          <a:p>
            <a:pPr rtl="1"/>
            <a:r>
              <a:rPr lang="ar-EG" sz="2800" b="1" dirty="0">
                <a:solidFill>
                  <a:srgbClr val="00B0F0"/>
                </a:solidFill>
                <a:cs typeface="Alexandria" charset="0"/>
              </a:rPr>
              <a:t>التحضير للاجتماعات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3241828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63663225"/>
              </p:ext>
            </p:extLst>
          </p:nvPr>
        </p:nvGraphicFramePr>
        <p:xfrm>
          <a:off x="981697" y="2137678"/>
          <a:ext cx="10100286" cy="420624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1200"/>
                        </a:spcAft>
                        <a:buClrTx/>
                        <a:buSzTx/>
                        <a:buFont typeface="Wingdings" panose="05000000000000000000" pitchFamily="2" charset="2"/>
                        <a:buNone/>
                        <a:tabLst/>
                        <a:defRPr/>
                      </a:pPr>
                      <a:r>
                        <a:rPr lang="en-US" sz="1900" b="0" u="none" kern="0" dirty="0" smtClean="0">
                          <a:solidFill>
                            <a:schemeClr val="tx1"/>
                          </a:solidFill>
                          <a:effectLst/>
                          <a:latin typeface="+mn-lt"/>
                          <a:ea typeface="+mn-ea"/>
                          <a:cs typeface="Times New Roman" panose="02020603050405020304" pitchFamily="18" charset="0"/>
                        </a:rPr>
                        <a:t>The following guidelines will help leaders and participants contribute to more effective meetings:</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Keep the discussion on track.</a:t>
                      </a: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Follow agreed-on rules.</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Encourage and moderate participation.</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Participate actively.</a:t>
                      </a: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Don't interrupt speakers.</a:t>
                      </a: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Use mobile devices respectfully.</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Conclude the meeting effectively.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12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1" eaLnBrk="1" fontAlgn="auto" latinLnBrk="0" hangingPunct="1">
                        <a:lnSpc>
                          <a:spcPct val="100000"/>
                        </a:lnSpc>
                        <a:spcBef>
                          <a:spcPts val="600"/>
                        </a:spcBef>
                        <a:spcAft>
                          <a:spcPts val="1200"/>
                        </a:spcAft>
                        <a:buClrTx/>
                        <a:buSzTx/>
                        <a:buFont typeface="Wingdings" panose="05000000000000000000" pitchFamily="2" charset="2"/>
                        <a:buNone/>
                        <a:tabLst/>
                        <a:defRPr/>
                      </a:pPr>
                      <a:r>
                        <a:rPr lang="ar-EG" sz="1900" b="0" u="none" kern="0" dirty="0" smtClean="0">
                          <a:solidFill>
                            <a:schemeClr val="tx1"/>
                          </a:solidFill>
                          <a:effectLst/>
                          <a:latin typeface="+mn-lt"/>
                          <a:cs typeface="+mn-cs"/>
                        </a:rPr>
                        <a:t>ستساعد الإرشادات التالية القادة والمشاركين على المساهمة في جعل الاجتماعات أكثر فعالية:</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حافظ على المناقشة على المسار الصحيح.</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اتبع القواعد المتفق عليها.</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تشجيع المشاركة والإعتدال فيها.</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المشاركة بنشاط.</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لا</a:t>
                      </a:r>
                      <a:r>
                        <a:rPr lang="ar-EG" sz="1900" b="0" u="none" kern="0" baseline="0" dirty="0" smtClean="0">
                          <a:solidFill>
                            <a:schemeClr val="tx1"/>
                          </a:solidFill>
                          <a:effectLst/>
                          <a:latin typeface="+mn-lt"/>
                          <a:cs typeface="+mn-cs"/>
                        </a:rPr>
                        <a:t> تقاطع المتحدثين.</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استخدم الأجهزة المحمولة باحترام.</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اختتم الاجتماع بشكل فعّال.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Leading and contributing to efficient meetings</a:t>
            </a:r>
          </a:p>
          <a:p>
            <a:pPr rtl="1"/>
            <a:r>
              <a:rPr lang="ar-EG" sz="2800" b="1" dirty="0">
                <a:solidFill>
                  <a:srgbClr val="00B0F0"/>
                </a:solidFill>
                <a:cs typeface="Alexandria" charset="0"/>
              </a:rPr>
              <a:t>قيادة الاجتماعات والمساهمة في جعلها فعّالة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88840303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59646239"/>
              </p:ext>
            </p:extLst>
          </p:nvPr>
        </p:nvGraphicFramePr>
        <p:xfrm>
          <a:off x="981697" y="2137678"/>
          <a:ext cx="10100286" cy="396240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Make sure the meeting has a well-defined task.</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Provide </a:t>
                      </a:r>
                      <a:r>
                        <a:rPr lang="en-US" sz="2000" b="0" u="none" kern="0" dirty="0" err="1" smtClean="0">
                          <a:solidFill>
                            <a:schemeClr val="tx1"/>
                          </a:solidFill>
                          <a:effectLst/>
                          <a:latin typeface="+mn-lt"/>
                          <a:ea typeface="+mn-ea"/>
                          <a:cs typeface="Times New Roman" panose="02020603050405020304" pitchFamily="18" charset="0"/>
                        </a:rPr>
                        <a:t>prestudy</a:t>
                      </a:r>
                      <a:r>
                        <a:rPr lang="en-US" sz="2000" b="0" u="none" kern="0" dirty="0" smtClean="0">
                          <a:solidFill>
                            <a:schemeClr val="tx1"/>
                          </a:solidFill>
                          <a:effectLst/>
                          <a:latin typeface="+mn-lt"/>
                          <a:ea typeface="+mn-ea"/>
                          <a:cs typeface="Times New Roman" panose="02020603050405020304" pitchFamily="18" charset="0"/>
                        </a:rPr>
                        <a:t> materials as needed, in addition to the agenda.</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For large meetings, assign people to specific roles.</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Make sure everyone has up-to-date versions of whatever software tools you plan to use.</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If all the participants don’t know each other, the facilitator should perform introductions or ask people in turn to introduce themselves.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تأكد من أن الاجتماع لديه مهمة محددة جيدًا.</a:t>
                      </a:r>
                      <a:r>
                        <a:rPr lang="en-US" sz="2000" b="0" u="none" kern="0" dirty="0" smtClean="0">
                          <a:solidFill>
                            <a:schemeClr val="tx1"/>
                          </a:solidFill>
                          <a:effectLst/>
                          <a:latin typeface="+mn-lt"/>
                          <a:cs typeface="+mn-cs"/>
                        </a:rPr>
                        <a:t/>
                      </a:r>
                      <a:br>
                        <a:rPr lang="en-US" sz="2000" b="0" u="none" kern="0" dirty="0" smtClean="0">
                          <a:solidFill>
                            <a:schemeClr val="tx1"/>
                          </a:solidFill>
                          <a:effectLst/>
                          <a:latin typeface="+mn-lt"/>
                          <a:cs typeface="+mn-cs"/>
                        </a:rPr>
                      </a:br>
                      <a:endParaRPr lang="ar-EG" sz="20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توفير المواد الدراسية المسبقة حسب الحاجة، بالإضافة إلى جدول الأعمال.</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بالنسبة للاجتماعات الكبيرة، قم بتعيين الأشخاص لأدوار محددة.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تأكد من أن جميع المستخدمين لديهم أحدث إصدارات برامج الأدوات التي تنوي استخدامها.</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إذا لم يكن جميع المشاركين يعرفون بعضهم البعض، فيجب على منظم الجلسة تعريفهم ببعض أو طلب من كل مشارك أن يقدم نفسه بدوره.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Successful Virtual </a:t>
            </a:r>
            <a:r>
              <a:rPr lang="en-US" sz="2800" b="1" dirty="0" smtClean="0">
                <a:solidFill>
                  <a:srgbClr val="00B0F0"/>
                </a:solidFill>
                <a:cs typeface="Alexandria" charset="0"/>
              </a:rPr>
              <a:t>Meetings</a:t>
            </a:r>
          </a:p>
          <a:p>
            <a:r>
              <a:rPr lang="ar-EG" sz="2800" b="1" dirty="0">
                <a:solidFill>
                  <a:srgbClr val="00B0F0"/>
                </a:solidFill>
                <a:cs typeface="Alexandria" charset="0"/>
              </a:rPr>
              <a:t>نصائح لاجتماعات افتراضية ناجحة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12365428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41235991"/>
              </p:ext>
            </p:extLst>
          </p:nvPr>
        </p:nvGraphicFramePr>
        <p:xfrm>
          <a:off x="981697" y="2137678"/>
          <a:ext cx="10100286" cy="4267200"/>
        </p:xfrm>
        <a:graphic>
          <a:graphicData uri="http://schemas.openxmlformats.org/drawingml/2006/table">
            <a:tbl>
              <a:tblPr firstRow="1" firstCol="1" bandRow="1">
                <a:tableStyleId>{2D5ABB26-0587-4C30-8999-92F81FD0307C}</a:tableStyleId>
              </a:tblPr>
              <a:tblGrid>
                <a:gridCol w="571935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218372">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If the system doesn’t offer a way for people to virtually “raise their hands” to ask a question, the facilitator should explain how to pose questions.</a:t>
                      </a:r>
                    </a:p>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Log in on time. </a:t>
                      </a:r>
                    </a:p>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Be present, mentally and emotionally.</a:t>
                      </a:r>
                      <a:endParaRPr lang="ar-EG" sz="20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Mute your audio input if you need to cough or otherwise make noise.</a:t>
                      </a:r>
                      <a:endParaRPr lang="ar-EG" sz="20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If you type to take notes, make sure noise from your keyboard won’t distract others.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إذا لم يوفر النظام آليةً تمكن المشاركين من "رفع أيديهم" افتراضياً لطرح الأسئلة، فيجب على منظم الجلسة شرح كيفية طرح الأسئلة.</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تسجيل الدخول في الوقت المحدد.</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كن حاضرا عقليا وعاطفيا.</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قم بكتم صوت المدخلات الصوتية إذا كنت بحاجة إلى السعال أو إحداث ضوضاء أخرى.</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إذا كنت تكتب لتدوين ملاحظات، فتأكد من أن الضوضاء الصادرة من لوحة المفاتيح لن تشتت انتباه الآخرين.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Successful Virtual </a:t>
            </a:r>
            <a:r>
              <a:rPr lang="en-US" sz="2800" b="1" dirty="0" smtClean="0">
                <a:solidFill>
                  <a:srgbClr val="00B0F0"/>
                </a:solidFill>
                <a:cs typeface="Alexandria" charset="0"/>
              </a:rPr>
              <a:t>Meetings</a:t>
            </a:r>
          </a:p>
          <a:p>
            <a:r>
              <a:rPr lang="ar-EG" sz="2800" b="1" dirty="0">
                <a:solidFill>
                  <a:srgbClr val="00B0F0"/>
                </a:solidFill>
                <a:cs typeface="Alexandria" charset="0"/>
              </a:rPr>
              <a:t>نصائح لاجتماعات افتراضية ناجحة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02566438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22843987"/>
              </p:ext>
            </p:extLst>
          </p:nvPr>
        </p:nvGraphicFramePr>
        <p:xfrm>
          <a:off x="981697" y="2137678"/>
          <a:ext cx="10100286" cy="426720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As you work through each agenda item, summarize what has been discussed and ask if anyone has questions or comments.</a:t>
                      </a:r>
                      <a:endParaRPr lang="ar-EG" sz="20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As the facilitator, periodically check in with each person, if feasible. For instance, if someone hasn’t spoken in a while, you might address a person by name and ask, “Does that work for you?” or “Do you have anything to add?”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عند مناقشة كل بند من بنود جدول الأعمال، قم بإعداد ملخص لما تم مناقشته، ثم اسأل الحضور إن كان لديهم أي أسئلة أو ملاحظات.</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بصفتك منظم الجلسة، حاول التواصل مع كل مشارك بشكل دوري، إن أمكن. على سبيل المثال، إذا لم يتحدث أحد المشاركين لفترة من الوقت، يمكنك توجيه كلامك إليه مباشرةً بالسؤال: "هل هذا يناسبك؟" أو "هل لديك أي إضافة؟"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Successful Virtual </a:t>
            </a:r>
            <a:r>
              <a:rPr lang="en-US" sz="2800" b="1" dirty="0" smtClean="0">
                <a:solidFill>
                  <a:srgbClr val="00B0F0"/>
                </a:solidFill>
                <a:cs typeface="Alexandria" charset="0"/>
              </a:rPr>
              <a:t>Meetings</a:t>
            </a:r>
          </a:p>
          <a:p>
            <a:r>
              <a:rPr lang="ar-EG" sz="2800" b="1" dirty="0">
                <a:solidFill>
                  <a:srgbClr val="00B0F0"/>
                </a:solidFill>
                <a:cs typeface="Alexandria" charset="0"/>
              </a:rPr>
              <a:t>نصائح لاجتماعات افتراضية ناجحة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30276842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1147060"/>
            <a:ext cx="4946913" cy="830997"/>
          </a:xfrm>
          <a:prstGeom prst="rect">
            <a:avLst/>
          </a:prstGeom>
          <a:noFill/>
        </p:spPr>
        <p:txBody>
          <a:bodyPr wrap="square" rtlCol="0">
            <a:spAutoFit/>
          </a:bodyPr>
          <a:lstStyle/>
          <a:p>
            <a:r>
              <a:rPr lang="en-US" sz="2400" b="1" dirty="0">
                <a:solidFill>
                  <a:srgbClr val="00B0F0"/>
                </a:solidFill>
                <a:cs typeface="Times New Roman" panose="02020603050405020304" pitchFamily="18" charset="0"/>
              </a:rPr>
              <a:t>Developing Your Business </a:t>
            </a:r>
            <a:r>
              <a:rPr lang="en-US" sz="2400" b="1" dirty="0" smtClean="0">
                <a:solidFill>
                  <a:srgbClr val="00B0F0"/>
                </a:solidFill>
                <a:cs typeface="Times New Roman" panose="02020603050405020304" pitchFamily="18" charset="0"/>
              </a:rPr>
              <a:t>Etiquette</a:t>
            </a:r>
          </a:p>
          <a:p>
            <a:r>
              <a:rPr lang="ar-EG" sz="2400" b="1" dirty="0">
                <a:solidFill>
                  <a:srgbClr val="00B0F0"/>
                </a:solidFill>
                <a:cs typeface="Times New Roman" panose="02020603050405020304" pitchFamily="18" charset="0"/>
              </a:rPr>
              <a:t>تطوير آداب العمل </a:t>
            </a:r>
            <a:r>
              <a:rPr lang="ar-EG" sz="2400" b="1" dirty="0" smtClean="0">
                <a:solidFill>
                  <a:srgbClr val="00B0F0"/>
                </a:solidFill>
                <a:cs typeface="Times New Roman" panose="02020603050405020304" pitchFamily="18" charset="0"/>
              </a:rPr>
              <a:t>الخاصة بك</a:t>
            </a:r>
            <a:endParaRPr lang="en-US" sz="2400" b="1" dirty="0">
              <a:solidFill>
                <a:srgbClr val="00B0F0"/>
              </a:solidFill>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2</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43655421"/>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Times New Roman" panose="02020603050405020304" pitchFamily="18" charset="0"/>
              </a:rPr>
              <a:t>Developing Your Business Etiquette</a:t>
            </a:r>
          </a:p>
          <a:p>
            <a:r>
              <a:rPr lang="ar-EG" sz="2800" b="1" dirty="0">
                <a:solidFill>
                  <a:srgbClr val="00B0F0"/>
                </a:solidFill>
                <a:cs typeface="Times New Roman" panose="02020603050405020304" pitchFamily="18" charset="0"/>
              </a:rPr>
              <a:t>تطوير آداب العمل الخاصة بك</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2" name="Rectangle 1"/>
          <p:cNvSpPr/>
          <p:nvPr/>
        </p:nvSpPr>
        <p:spPr>
          <a:xfrm>
            <a:off x="942308" y="2078241"/>
            <a:ext cx="5390254" cy="4247317"/>
          </a:xfrm>
          <a:prstGeom prst="rect">
            <a:avLst/>
          </a:prstGeom>
        </p:spPr>
        <p:txBody>
          <a:bodyPr wrap="square">
            <a:spAutoFit/>
          </a:bodyPr>
          <a:lstStyle/>
          <a:p>
            <a:pPr algn="just">
              <a:lnSpc>
                <a:spcPct val="150000"/>
              </a:lnSpc>
            </a:pPr>
            <a:r>
              <a:rPr lang="ar-EG" sz="2000" dirty="0"/>
              <a:t>Professionals pay attention to their effect on other people in five areas: in the workplace, in social settings in which they are representing their firms, while online, while using the telephone, and while using mobile devices</a:t>
            </a:r>
            <a:r>
              <a:rPr lang="ar-EG" sz="2000" dirty="0" smtClean="0"/>
              <a:t>.</a:t>
            </a:r>
          </a:p>
          <a:p>
            <a:pPr algn="justLow" rtl="1">
              <a:lnSpc>
                <a:spcPct val="150000"/>
              </a:lnSpc>
            </a:pPr>
            <a:r>
              <a:rPr lang="ar-EG" sz="2000" dirty="0"/>
              <a:t>يهتم المحترفون بتأثيرهم على الآخرين في خمسة مجالات: في مكان العمل، وفي البيئات الاجتماعية التي يمثلون فيها شركاتهم، وأثناء الاتصال بالإنترنت، وأثناء استخدام الهاتف، وأثناء استخدام الأجهزة المحمولة.</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7324" y="2110230"/>
            <a:ext cx="4244372" cy="4232069"/>
          </a:xfrm>
          <a:prstGeom prst="rect">
            <a:avLst/>
          </a:prstGeom>
        </p:spPr>
      </p:pic>
    </p:spTree>
    <p:extLst>
      <p:ext uri="{BB962C8B-B14F-4D97-AF65-F5344CB8AC3E}">
        <p14:creationId xmlns:p14="http://schemas.microsoft.com/office/powerpoint/2010/main" val="326372051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13363431"/>
              </p:ext>
            </p:extLst>
          </p:nvPr>
        </p:nvGraphicFramePr>
        <p:xfrm>
          <a:off x="981697" y="2110382"/>
          <a:ext cx="10100286" cy="431292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Be punctual for work and meetings.</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Don't interrupt others while they are speaking.</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Avoid using profanity in the workplace.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Maintain personal cleanliness and avoid strong scents.</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Avoid eating at your desk, especially smelly foods.</a:t>
                      </a:r>
                      <a:r>
                        <a:rPr lang="ar-EG" sz="1700" b="0" u="none" kern="0" dirty="0" smtClean="0">
                          <a:solidFill>
                            <a:schemeClr val="tx1"/>
                          </a:solidFill>
                          <a:effectLst/>
                          <a:latin typeface="+mn-lt"/>
                          <a:ea typeface="+mn-ea"/>
                          <a:cs typeface="Times New Roman" panose="02020603050405020304" pitchFamily="18" charset="0"/>
                        </a:rPr>
                        <a:t/>
                      </a:r>
                      <a:br>
                        <a:rPr lang="ar-EG" sz="1700" b="0" u="none" kern="0" dirty="0" smtClean="0">
                          <a:solidFill>
                            <a:schemeClr val="tx1"/>
                          </a:solidFill>
                          <a:effectLst/>
                          <a:latin typeface="+mn-lt"/>
                          <a:ea typeface="+mn-ea"/>
                          <a:cs typeface="Times New Roman" panose="02020603050405020304" pitchFamily="18" charset="0"/>
                        </a:rPr>
                      </a:br>
                      <a:endParaRPr lang="en-US" sz="1700" b="0" u="none" kern="0" dirty="0" smtClean="0">
                        <a:solidFill>
                          <a:schemeClr val="tx1"/>
                        </a:solidFill>
                        <a:effectLst/>
                        <a:latin typeface="+mn-lt"/>
                        <a:ea typeface="+mn-ea"/>
                        <a:cs typeface="Times New Roman" panose="02020603050405020304" pitchFamily="18" charset="0"/>
                      </a:endParaRPr>
                    </a:p>
                    <a:p>
                      <a:pPr marL="342900" marR="0" indent="-342900" algn="l"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Keep noise to a minimum (voices, meetings, music).</a:t>
                      </a:r>
                      <a:br>
                        <a:rPr lang="en-US" sz="1700" b="0" u="none" kern="0" dirty="0" smtClean="0">
                          <a:solidFill>
                            <a:schemeClr val="tx1"/>
                          </a:solidFill>
                          <a:effectLst/>
                          <a:latin typeface="+mn-lt"/>
                          <a:ea typeface="+mn-ea"/>
                          <a:cs typeface="Times New Roman" panose="02020603050405020304" pitchFamily="18" charset="0"/>
                        </a:rPr>
                      </a:br>
                      <a:endParaRPr lang="en-US" sz="1700" b="0" u="none" kern="0" dirty="0" smtClean="0">
                        <a:solidFill>
                          <a:schemeClr val="tx1"/>
                        </a:solidFill>
                        <a:effectLst/>
                        <a:latin typeface="+mn-lt"/>
                        <a:ea typeface="+mn-ea"/>
                        <a:cs typeface="Times New Roman" panose="02020603050405020304" pitchFamily="18" charset="0"/>
                      </a:endParaRPr>
                    </a:p>
                    <a:p>
                      <a:pPr marL="342900" marR="0" indent="-342900" algn="l"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Respect personal space; knock before entering.</a:t>
                      </a:r>
                      <a:br>
                        <a:rPr lang="en-US" sz="1700" b="0" u="none" kern="0" dirty="0" smtClean="0">
                          <a:solidFill>
                            <a:schemeClr val="tx1"/>
                          </a:solidFill>
                          <a:effectLst/>
                          <a:latin typeface="+mn-lt"/>
                          <a:ea typeface="+mn-ea"/>
                          <a:cs typeface="Times New Roman" panose="02020603050405020304" pitchFamily="18" charset="0"/>
                        </a:rPr>
                      </a:br>
                      <a:endParaRPr lang="en-US" sz="17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Avoid gossiping.</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Do not come to work if you are sick.</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Avoid discussing sensitive topics like religion or politics.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17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كُن دَقِيقًا / مُنتَظِمًا في الحضور للعمل والاجتماعات.</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لا تقاطع الآخرين أثناء حديثهم.</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تجنب استخدام الألفاظ النابية في مكان العمل.</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حافظ على النظافة الشخصية وتجنب الروائح النفاذة.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تجنب تناول الطعام في مكتبك، خاصة الأطعمة ذات الرائحة القوية.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حافظ على هدوء الصوت (في المحادثات، والاجتماعات، والموسيقى).</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احترم المساحة الشخصية للآخرين؛ واطرق الباب قبل الدخول.</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امتنع عن القيل والقال (النميمة).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لا تذهب إلى العمل إذا كنت مريضًا.</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تجنب مناقشة المواضيع الحساسة مثل الدين أو السياسة.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Business etiquette in the workplace</a:t>
            </a:r>
          </a:p>
          <a:p>
            <a:r>
              <a:rPr lang="ar-EG" sz="2800" b="1" dirty="0">
                <a:solidFill>
                  <a:srgbClr val="00B0F0"/>
                </a:solidFill>
                <a:cs typeface="Times New Roman" panose="02020603050405020304" pitchFamily="18" charset="0"/>
              </a:rPr>
              <a:t>آداب العمل في مكان العمل</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20205468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82123906"/>
              </p:ext>
            </p:extLst>
          </p:nvPr>
        </p:nvGraphicFramePr>
        <p:xfrm>
          <a:off x="981697" y="2137678"/>
          <a:ext cx="10100286" cy="399288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Dress and Act Appropriately: Ensure your appearance and behavior are always suitable for the business occasion when representing your company.</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Respect Cultural Norms: Learn and use the correct greeting customs of other cultures, such as a handshake in North America or a bow in Japan. Always stand when shaking hands if you are able.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Make Proper Introductions: When introducing yourself, state your full name and role. When introducing others, state their full names and add a point of common interest to start a conversation. Generally, introduce the younger or lower-ranking person to the older or higher-ranking one.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التصرف والمظهر اللائق: تأكد من أن مظهرك وتصرفاتك مناسبين دائمًا للموقف عند تمثيل شركتك في المناسبات العامة                                       .</a:t>
                      </a:r>
                      <a:br>
                        <a:rPr lang="ar-EG" sz="1800" b="0" u="none" kern="0" dirty="0" smtClean="0">
                          <a:solidFill>
                            <a:schemeClr val="tx1"/>
                          </a:solidFill>
                          <a:effectLst/>
                          <a:latin typeface="+mn-lt"/>
                          <a:cs typeface="+mn-cs"/>
                        </a:rPr>
                      </a:br>
                      <a:endParaRPr lang="ar-EG" sz="18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احترام العادات الثقافية: تعلم واستخدم عادات التحية الصحيحة في الثقافات الأخرى، مثل المصافحة القوية في أمريكا الشمالية أو الانحناءة الاحترامية في اليابان. وقف دائمًا عند المصافحة إذا كنت قادرًا على ذلك.</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القيام بالمقدمات بشكل صحيح: عند تقديم نفسك، قل اسمك الكامل واذكر منصبك باختصار. عند تقديم شخصين لبعضهما، انطق أسماءهما الكاملة بوضوح وأضف معلومات مشتركة لمساعدتهما على بدء محادثة. بشكل عام، قدّم الشخص الأصغر سنًا أو الأقل منصبًا إلى الشخص الأكبر سنًا أو الأعلى رتبة.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Business etiquette in social settings</a:t>
            </a:r>
          </a:p>
          <a:p>
            <a:r>
              <a:rPr lang="ar-EG" sz="2800" b="1" dirty="0">
                <a:solidFill>
                  <a:srgbClr val="00B0F0"/>
                </a:solidFill>
                <a:cs typeface="Times New Roman" panose="02020603050405020304" pitchFamily="18" charset="0"/>
              </a:rPr>
              <a:t>آداب العمل في المناسبات الاجتماعية</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59465660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29685819"/>
              </p:ext>
            </p:extLst>
          </p:nvPr>
        </p:nvGraphicFramePr>
        <p:xfrm>
          <a:off x="981697" y="2137678"/>
          <a:ext cx="10100286" cy="406908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Master Dining Etiquette: Learn basic dining etiquette for business meals. Use online resources like videos for guidance.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Keep Conversation Professional: During business meals, avoid sensitive topics like politics, religion, and personal complaints. Use humor carefully to avoid offending anyone.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Network Gracefully at Receptions: Use receptions to meet people, but avoid aggressively handing out business cards or pitching your company to everyone.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Be Inclusive: If you see someone alone near a group, pause your conversation and introduce yourself to make them feel included.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إتقان آداب السلوك على المائدة: تعلّم أساسيات آداب الطعام في وجبات العمل. استخدم الموارد عبر الإنترنت مثل مقاطع الفيديو للإرشاد</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الحفاظ على محادثة مهنية: خلال وجبات الطعام الرسمية، تجنب المواضيع الحساسة مثل السياسة والدين والشكوى الشخصية. كن حذرًا في استخدام الدعابة لتجنب إيذاء مشاعر الآخرين.</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بناء الشبكات المهنية بذوق في الحفلات: استفد من حفلات الاستقبال لمقابلة الآخرين، ولكن تجنب توزيع بطاقات العمل أو الترويج لشركتك بشكل عدواني مع كل من تقابله.</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كن شاملًا للآخرين: إذا رأيت شخصًا وحيدًا يقف بالقرب من مجموعتك، أوقف المحادثة وقم بتقديم نفسك لمساعدته على الشعور بالاندماج.</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Business etiquette in social settings</a:t>
            </a:r>
          </a:p>
          <a:p>
            <a:r>
              <a:rPr lang="ar-EG" sz="2800" b="1" dirty="0">
                <a:solidFill>
                  <a:srgbClr val="00B0F0"/>
                </a:solidFill>
                <a:cs typeface="Times New Roman" panose="02020603050405020304" pitchFamily="18" charset="0"/>
              </a:rPr>
              <a:t>آداب العمل في المناسبات الاجتماعية</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25169612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42199433"/>
              </p:ext>
            </p:extLst>
          </p:nvPr>
        </p:nvGraphicFramePr>
        <p:xfrm>
          <a:off x="981697" y="2137678"/>
          <a:ext cx="10100286" cy="4008120"/>
        </p:xfrm>
        <a:graphic>
          <a:graphicData uri="http://schemas.openxmlformats.org/drawingml/2006/table">
            <a:tbl>
              <a:tblPr firstRow="1" firstCol="1" bandRow="1">
                <a:tableStyleId>{2D5ABB26-0587-4C30-8999-92F81FD0307C}</a:tableStyleId>
              </a:tblPr>
              <a:tblGrid>
                <a:gridCol w="499602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941704">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Stay focused on the original topic.</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Follow basic expectations of spelling, punctuation, and capitalization. </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Use virus protection and keep it up to date. </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Watch your language and keep your emotions under control.</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Avoid multitasking while using messaging or other tools.</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Don’t waste others’ time with sloppy, confusing, or incomplete messages. </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Never assume you have privacy. </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Respect boundaries of time and virtual space.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ركز على الموضوع الرئيسي.</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اتبع التوقعات الأساسية فيما يتعلق بالتهجئة وعلامات الترقيم واستخدام الأحرف الكبيرة.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استخدم برنامج مكافحة الفيروسات وحافظ على تحديثه.</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احرص على اختيار كلماتك بعناية وتحكم في مشاعرك.</a:t>
                      </a:r>
                      <a:br>
                        <a:rPr lang="ar-EG" sz="1900" b="0" u="none" kern="0" dirty="0" smtClean="0">
                          <a:solidFill>
                            <a:schemeClr val="tx1"/>
                          </a:solidFill>
                          <a:effectLst/>
                          <a:latin typeface="+mn-lt"/>
                          <a:cs typeface="+mn-cs"/>
                        </a:rPr>
                      </a:br>
                      <a:endParaRPr lang="ar-EG" sz="19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تجنب القيام بالعديد من المهام في وقت واحد أثناء استخدام تطبيقات المراسلة أو الأدوات الأخرى.</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لا تضيع وقت الآخرين برسائل غير واضحة أو غامضة أو غير مكتملة.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لا تفترض أبدًا أنك تتمتع بالخصوصية.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احترم حدود الزمان والمكان الافتراضي.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Online etiquette</a:t>
            </a:r>
          </a:p>
          <a:p>
            <a:r>
              <a:rPr lang="ar-EG" sz="2800" b="1" dirty="0">
                <a:solidFill>
                  <a:srgbClr val="00B0F0"/>
                </a:solidFill>
                <a:cs typeface="Times New Roman" panose="02020603050405020304" pitchFamily="18" charset="0"/>
              </a:rPr>
              <a:t>آداب التعامل عبر الإنترنت</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91457302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85932867"/>
              </p:ext>
            </p:extLst>
          </p:nvPr>
        </p:nvGraphicFramePr>
        <p:xfrm>
          <a:off x="981697" y="2137678"/>
          <a:ext cx="10100286" cy="393192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Slow down when conversing with people whose native language isn’t the same as yours.</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Be courteous when you call someone. Identify yourself and your organization, briefly describe why you’re calling, and ask if you’ve called at a good time.</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Convey a positive, professional attitude when you answer the phone.</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End calls with courtesy and clarity. Close in a friendly, positive manner and double-check all vital information, such as meeting times and dates.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تكلم ببطء عند الحديث مع الأشخاص الذين لا تتطابق لغتهم الأم مع لغتك.</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كن مهذبًا عند الاتصال بشخص ما. عرّف بنفسك واسم مؤسستك، واشرح باختصار سبب اتصالك، واسأل إن كان هذا هو الوقت المناسب للاتصال.</a:t>
                      </a:r>
                      <a:br>
                        <a:rPr lang="ar-EG" sz="1900" b="0" u="none" kern="0" dirty="0" smtClean="0">
                          <a:solidFill>
                            <a:schemeClr val="tx1"/>
                          </a:solidFill>
                          <a:effectLst/>
                          <a:latin typeface="+mn-lt"/>
                          <a:cs typeface="+mn-cs"/>
                        </a:rPr>
                      </a:br>
                      <a:endParaRPr lang="ar-EG" sz="19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أظهر سلوكًا إيجابيًا ومهنيًا عند الرد على الهاتف.</a:t>
                      </a:r>
                      <a:br>
                        <a:rPr lang="ar-EG" sz="1900" b="0" u="none" kern="0" dirty="0" smtClean="0">
                          <a:solidFill>
                            <a:schemeClr val="tx1"/>
                          </a:solidFill>
                          <a:effectLst/>
                          <a:latin typeface="+mn-lt"/>
                          <a:cs typeface="+mn-cs"/>
                        </a:rPr>
                      </a:br>
                      <a:endParaRPr lang="ar-EG" sz="19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انتهِ من المكالمة بلباقة ووضوح. اختم المحادثة بطريقة ودودة إيجابية، وتأكد من صحة جميع المعلومات المهمة، مثل مواعيد وأماكن الاجتماعات.</a:t>
                      </a:r>
                      <a:br>
                        <a:rPr lang="ar-EG" sz="1900" b="0" u="none" kern="0" dirty="0" smtClean="0">
                          <a:solidFill>
                            <a:schemeClr val="tx1"/>
                          </a:solidFill>
                          <a:effectLst/>
                          <a:latin typeface="+mn-lt"/>
                          <a:cs typeface="+mn-cs"/>
                        </a:rPr>
                      </a:br>
                      <a:endParaRPr lang="ar-EG" sz="1900" b="0" u="none"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Telephone etiquette</a:t>
            </a:r>
          </a:p>
          <a:p>
            <a:r>
              <a:rPr lang="ar-EG" sz="2800" b="1" dirty="0">
                <a:solidFill>
                  <a:srgbClr val="00B0F0"/>
                </a:solidFill>
                <a:cs typeface="Times New Roman" panose="02020603050405020304" pitchFamily="18" charset="0"/>
              </a:rPr>
              <a:t>آداب </a:t>
            </a:r>
            <a:r>
              <a:rPr lang="ar-EG" sz="2800" b="1" dirty="0" smtClean="0">
                <a:solidFill>
                  <a:srgbClr val="00B0F0"/>
                </a:solidFill>
                <a:cs typeface="Times New Roman" panose="02020603050405020304" pitchFamily="18" charset="0"/>
              </a:rPr>
              <a:t>استخدام الهاتف</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3845635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76033916"/>
              </p:ext>
            </p:extLst>
          </p:nvPr>
        </p:nvGraphicFramePr>
        <p:xfrm>
          <a:off x="981697" y="2137678"/>
          <a:ext cx="10100286" cy="464820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Use your own voicemail features to help callers.</a:t>
                      </a:r>
                      <a:r>
                        <a:rPr lang="ar-EG" sz="1900" b="0" u="none" kern="0" dirty="0" smtClean="0">
                          <a:solidFill>
                            <a:schemeClr val="tx1"/>
                          </a:solidFill>
                          <a:effectLst/>
                          <a:latin typeface="+mn-lt"/>
                          <a:ea typeface="+mn-ea"/>
                          <a:cs typeface="Times New Roman" panose="02020603050405020304" pitchFamily="18" charset="0"/>
                        </a:rPr>
                        <a:t/>
                      </a:r>
                      <a:br>
                        <a:rPr lang="ar-EG" sz="1900" b="0" u="none" kern="0" dirty="0" smtClean="0">
                          <a:solidFill>
                            <a:schemeClr val="tx1"/>
                          </a:solidFill>
                          <a:effectLst/>
                          <a:latin typeface="+mn-lt"/>
                          <a:ea typeface="+mn-ea"/>
                          <a:cs typeface="Times New Roman" panose="02020603050405020304" pitchFamily="18" charset="0"/>
                        </a:rPr>
                      </a:br>
                      <a:endParaRPr lang="en-US" sz="19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Be considerate when leaving voicemail messages. Unless voicemail is the only choice, consider leaving a message through other means, such as text messaging or email. If you do leave a voicemail message, make it as brief as possible. Leave your name, number, reason for calling, and times you can be reached.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استخدم ميزات البريد الصوتي الخاصة بك لمساعدة المتصلين.</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عند ترك رسالة صوتية، يُرجى مراعاة بعض الأمور. إن لم يكن استخدام الرسائل الصوتية الخيار الوحيد، فاستخدم وسائل أخرى للتواصل، مثل الرسائل النصية أو البريد الإلكتروني. أما إذا اضطررتَ إلى ترك رسالة صوتية، فتأكد من إيجازها قدر الإمكان، مع ذكر اسمك ورقم هاتفك والغرض من الاتصال والأوقات التي يمكنك التواصل معك فيها.</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endParaRPr lang="ar-EG" sz="1900" b="0" u="none"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Telephone etiquette</a:t>
            </a:r>
          </a:p>
          <a:p>
            <a:r>
              <a:rPr lang="ar-EG" sz="2800" b="1" dirty="0">
                <a:solidFill>
                  <a:srgbClr val="00B0F0"/>
                </a:solidFill>
                <a:cs typeface="Times New Roman" panose="02020603050405020304" pitchFamily="18" charset="0"/>
              </a:rPr>
              <a:t>آداب </a:t>
            </a:r>
            <a:r>
              <a:rPr lang="ar-EG" sz="2800" b="1" dirty="0" smtClean="0">
                <a:solidFill>
                  <a:srgbClr val="00B0F0"/>
                </a:solidFill>
                <a:cs typeface="Times New Roman" panose="02020603050405020304" pitchFamily="18" charset="0"/>
              </a:rPr>
              <a:t>استخدام الهاتف</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8102296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10165560"/>
              </p:ext>
            </p:extLst>
          </p:nvPr>
        </p:nvGraphicFramePr>
        <p:xfrm>
          <a:off x="981697" y="2137678"/>
          <a:ext cx="10100286" cy="396240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0" marR="0" indent="0" algn="justLow"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u="none" kern="0" dirty="0" smtClean="0">
                          <a:solidFill>
                            <a:schemeClr val="tx1"/>
                          </a:solidFill>
                          <a:effectLst/>
                          <a:latin typeface="+mn-lt"/>
                          <a:ea typeface="+mn-ea"/>
                          <a:cs typeface="Times New Roman" panose="02020603050405020304" pitchFamily="18" charset="0"/>
                        </a:rPr>
                        <a:t>Like every other aspect of communication, your mobile device habits say a lot about how much respect you have for the people around you. </a:t>
                      </a:r>
                      <a:r>
                        <a:rPr lang="en-US" sz="2000" b="1" u="none" kern="0" dirty="0" smtClean="0">
                          <a:solidFill>
                            <a:srgbClr val="0070C0"/>
                          </a:solidFill>
                          <a:effectLst/>
                          <a:latin typeface="+mn-lt"/>
                          <a:ea typeface="+mn-ea"/>
                          <a:cs typeface="Times New Roman" panose="02020603050405020304" pitchFamily="18" charset="0"/>
                        </a:rPr>
                        <a:t>Avoid these disrespectful choices</a:t>
                      </a:r>
                    </a:p>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Using obnoxious or inappropriate ringtones.</a:t>
                      </a:r>
                    </a:p>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Failing to mute your phone during meetings or other situations where it will interrupt people.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b="0" u="none" kern="0" dirty="0" smtClean="0">
                          <a:solidFill>
                            <a:schemeClr val="tx1"/>
                          </a:solidFill>
                          <a:effectLst/>
                          <a:latin typeface="+mn-lt"/>
                          <a:cs typeface="+mn-cs"/>
                        </a:rPr>
                        <a:t>كما هو الحال في جميع جوانب التواصل الأخرى، فإن عادات استخدام هاتفك المحمول تعكس إلى حد كبير مدى احترامك لمن حولك. </a:t>
                      </a:r>
                      <a:r>
                        <a:rPr lang="ar-EG" sz="2000" b="1" u="none" kern="0" dirty="0" smtClean="0">
                          <a:solidFill>
                            <a:srgbClr val="0070C0"/>
                          </a:solidFill>
                          <a:effectLst/>
                          <a:latin typeface="+mn-lt"/>
                          <a:cs typeface="+mn-cs"/>
                        </a:rPr>
                        <a:t>تجنب هذه السلوكيات التي تُظهر عدم الاحترام.</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استخدام نغمات رنين مزعجة أو غير مناسبة</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ea typeface="+mn-ea"/>
                          <a:cs typeface="Times New Roman" panose="02020603050405020304" pitchFamily="18" charset="0"/>
                        </a:rPr>
                        <a:t>عدم كتم صوت هاتفك أثناء الاجتماعات أو في المواقف الأخرى التي قد تتسبب في مقاطعة الآخرين.</a:t>
                      </a:r>
                      <a:endParaRPr lang="en-US" sz="2000" b="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Mobile device etiquette</a:t>
            </a:r>
          </a:p>
          <a:p>
            <a:r>
              <a:rPr lang="ar-EG" sz="2800" b="1" dirty="0">
                <a:solidFill>
                  <a:srgbClr val="00B0F0"/>
                </a:solidFill>
                <a:cs typeface="Times New Roman" panose="02020603050405020304" pitchFamily="18" charset="0"/>
              </a:rPr>
              <a:t>آداب استخدام الأجهزة المحمولة</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50312899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715415083"/>
              </p:ext>
            </p:extLst>
          </p:nvPr>
        </p:nvGraphicFramePr>
        <p:xfrm>
          <a:off x="981697" y="2137678"/>
          <a:ext cx="10100286" cy="420624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Talking loudly in open offices or public places.</a:t>
                      </a:r>
                      <a:br>
                        <a:rPr lang="en-US" sz="1800" b="0" u="none" kern="0" dirty="0" smtClean="0">
                          <a:solidFill>
                            <a:schemeClr val="tx1"/>
                          </a:solidFill>
                          <a:effectLst/>
                          <a:latin typeface="+mn-lt"/>
                          <a:ea typeface="+mn-ea"/>
                          <a:cs typeface="Times New Roman" panose="02020603050405020304" pitchFamily="18" charset="0"/>
                        </a:rPr>
                      </a:br>
                      <a:endParaRPr lang="en-US"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Talking on your phone right next to someone else.</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Making or taking personal calls at work.</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Invading privacy by using your phone’s camera without permission.</a:t>
                      </a:r>
                      <a:endParaRPr lang="ar-EG"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Taking or making calls in restrooms and other inappropriate places.</a:t>
                      </a:r>
                      <a:endParaRPr lang="ar-EG"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Texting during meals or while someone is talking to you.</a:t>
                      </a:r>
                      <a:endParaRPr lang="ar-EG"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Allowing incoming calls to interrupt meetings or discussions.</a:t>
                      </a:r>
                      <a:endParaRPr lang="ar-EG" sz="1800" b="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التحدث بصوت مرتفع في المكاتب المفتوحة أو الأماكن العامة.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التحدث على الهاتف بجوار شخص آخر مباشرة.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إجراء أو استقبال المكالمات الشخصية أثناء العمل.</a:t>
                      </a:r>
                      <a:endParaRPr lang="en-US"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انتهاك الخصوصية باستخدام كاميرا الهاتف دون إذن.</a:t>
                      </a:r>
                      <a:br>
                        <a:rPr lang="ar-EG" sz="1800" b="0" u="none" kern="0" dirty="0" smtClean="0">
                          <a:solidFill>
                            <a:schemeClr val="tx1"/>
                          </a:solidFill>
                          <a:effectLst/>
                          <a:latin typeface="+mn-lt"/>
                          <a:ea typeface="+mn-ea"/>
                          <a:cs typeface="Times New Roman" panose="02020603050405020304" pitchFamily="18" charset="0"/>
                        </a:rPr>
                      </a:br>
                      <a:endParaRPr lang="en-US"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إجراء أو استقبال المكالمات في دورات المياه أو الأماكن غير المناسبة الأخرى.</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إرسال الرسائل النصية أثناء تناول الطعام أو عندما يتحدث إليك شخص ما.</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السماح للمكالمات الواردة بمقاطعة الاجتماعات أو المناقشات.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Mobile device etiquette</a:t>
            </a:r>
          </a:p>
          <a:p>
            <a:r>
              <a:rPr lang="ar-EG" sz="2800" b="1" dirty="0">
                <a:solidFill>
                  <a:srgbClr val="00B0F0"/>
                </a:solidFill>
                <a:cs typeface="Times New Roman" panose="02020603050405020304" pitchFamily="18" charset="0"/>
              </a:rPr>
              <a:t>آداب استخدام الأجهزة المحمولة</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04163462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purl.org/dc/elements/1.1/"/>
    <ds:schemaRef ds:uri="http://schemas.microsoft.com/office/2006/metadata/properties"/>
    <ds:schemaRef ds:uri="d13aca44-ef33-4cf4-9980-7f0b00e6eeb9"/>
    <ds:schemaRef ds:uri="http://purl.org/dc/dcmitype/"/>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49100919-8a76-4266-be0c-7dc583902cb4"/>
  </ds:schemaRefs>
</ds:datastoreItem>
</file>

<file path=customXml/itemProps3.xml><?xml version="1.0" encoding="utf-8"?>
<ds:datastoreItem xmlns:ds="http://schemas.openxmlformats.org/officeDocument/2006/customXml" ds:itemID="{D08EE722-D728-4943-AC9A-C07FF42B51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11049</TotalTime>
  <Words>6177</Words>
  <Application>Microsoft Office PowerPoint</Application>
  <PresentationFormat>Widescreen</PresentationFormat>
  <Paragraphs>560</Paragraphs>
  <Slides>52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Alexandria</vt:lpstr>
      <vt:lpstr>Arial</vt:lpstr>
      <vt:lpstr>Calibri</vt:lpstr>
      <vt:lpstr>Calibri Light</vt:lpstr>
      <vt:lpstr>Courier New</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1046</cp:revision>
  <dcterms:created xsi:type="dcterms:W3CDTF">2023-04-29T09:08:00Z</dcterms:created>
  <dcterms:modified xsi:type="dcterms:W3CDTF">2026-02-12T08:10:55Z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