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313" r:id="rId4"/>
    <p:sldId id="276" r:id="rId5"/>
    <p:sldId id="481" r:id="rId6"/>
    <p:sldId id="660" r:id="rId7"/>
    <p:sldId id="661" r:id="rId8"/>
    <p:sldId id="662" r:id="rId9"/>
    <p:sldId id="663" r:id="rId10"/>
    <p:sldId id="664" r:id="rId11"/>
    <p:sldId id="665" r:id="rId12"/>
    <p:sldId id="666" r:id="rId13"/>
    <p:sldId id="667" r:id="rId14"/>
    <p:sldId id="668" r:id="rId15"/>
    <p:sldId id="669" r:id="rId16"/>
    <p:sldId id="670" r:id="rId17"/>
    <p:sldId id="671" r:id="rId18"/>
    <p:sldId id="672" r:id="rId19"/>
    <p:sldId id="673" r:id="rId20"/>
    <p:sldId id="674" r:id="rId21"/>
    <p:sldId id="675" r:id="rId22"/>
    <p:sldId id="676" r:id="rId23"/>
    <p:sldId id="677" r:id="rId24"/>
    <p:sldId id="678" r:id="rId25"/>
    <p:sldId id="679" r:id="rId26"/>
    <p:sldId id="680" r:id="rId27"/>
    <p:sldId id="681" r:id="rId28"/>
    <p:sldId id="682" r:id="rId29"/>
    <p:sldId id="683" r:id="rId30"/>
    <p:sldId id="684" r:id="rId31"/>
    <p:sldId id="686" r:id="rId32"/>
    <p:sldId id="687" r:id="rId33"/>
    <p:sldId id="688" r:id="rId34"/>
    <p:sldId id="689" r:id="rId35"/>
    <p:sldId id="690" r:id="rId36"/>
    <p:sldId id="691" r:id="rId37"/>
    <p:sldId id="692" r:id="rId38"/>
    <p:sldId id="693" r:id="rId39"/>
    <p:sldId id="694" r:id="rId40"/>
    <p:sldId id="695" r:id="rId41"/>
    <p:sldId id="696" r:id="rId42"/>
    <p:sldId id="697" r:id="rId43"/>
    <p:sldId id="698" r:id="rId44"/>
    <p:sldId id="699" r:id="rId45"/>
    <p:sldId id="700" r:id="rId46"/>
    <p:sldId id="659" r:id="rId47"/>
    <p:sldId id="526" r:id="rId48"/>
    <p:sldId id="525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660"/>
            <p14:sldId id="661"/>
            <p14:sldId id="662"/>
            <p14:sldId id="663"/>
            <p14:sldId id="664"/>
            <p14:sldId id="665"/>
            <p14:sldId id="666"/>
            <p14:sldId id="667"/>
            <p14:sldId id="668"/>
            <p14:sldId id="669"/>
            <p14:sldId id="670"/>
            <p14:sldId id="671"/>
            <p14:sldId id="672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659"/>
            <p14:sldId id="526"/>
            <p14:sldId id="52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7.sv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10: Chi-Square Tests and The </a:t>
            </a:r>
            <a:r>
              <a:rPr lang="en-US" i="1" dirty="0">
                <a:solidFill>
                  <a:srgbClr val="FF0000"/>
                </a:solidFill>
              </a:rPr>
              <a:t>F</a:t>
            </a:r>
            <a:r>
              <a:rPr lang="en-US" dirty="0">
                <a:solidFill>
                  <a:srgbClr val="FF0000"/>
                </a:solidFill>
              </a:rPr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Outline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109;p2"/>
          <p:cNvSpPr/>
          <p:nvPr/>
        </p:nvSpPr>
        <p:spPr>
          <a:xfrm>
            <a:off x="923943" y="2389603"/>
            <a:ext cx="10462161" cy="2858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10.1 Goodness of Fit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10.2 Independence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10.3 Comparing Two Variances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56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10.4 Analysis of Variance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Section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10.1: Goodness of Fit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Google Shape;123;p3"/>
          <p:cNvSpPr/>
          <p:nvPr/>
        </p:nvSpPr>
        <p:spPr>
          <a:xfrm>
            <a:off x="1527864" y="1657279"/>
            <a:ext cx="930432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2000" b="1" dirty="0">
                <a:solidFill>
                  <a:srgbClr val="000099"/>
                </a:solidFill>
                <a:latin typeface="Calibri"/>
                <a:ea typeface="Calibri"/>
                <a:cs typeface="Calibri"/>
                <a:sym typeface="Calibri"/>
              </a:rPr>
              <a:t>multinomial experiment</a:t>
            </a: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 probability experiment consisting of a fixed number of trials in which there are more than two possible outcomes for each independent trial.  (Unlike the </a:t>
            </a:r>
            <a:r>
              <a:rPr lang="en-US" sz="2000" b="1" dirty="0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binomial</a:t>
            </a: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experiment in which there were only two possible outcomes.)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24;p3"/>
          <p:cNvSpPr/>
          <p:nvPr/>
        </p:nvSpPr>
        <p:spPr>
          <a:xfrm>
            <a:off x="1527863" y="2926443"/>
            <a:ext cx="8955409" cy="840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researcher claims that the distribution of favorite pizza toppings among teenagers is as shown below.</a:t>
            </a:r>
            <a:endParaRPr/>
          </a:p>
        </p:txBody>
      </p:sp>
      <p:sp>
        <p:nvSpPr>
          <p:cNvPr id="13" name="Google Shape;125;p3"/>
          <p:cNvSpPr/>
          <p:nvPr/>
        </p:nvSpPr>
        <p:spPr>
          <a:xfrm>
            <a:off x="1675176" y="4287438"/>
            <a:ext cx="2622550" cy="1096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Each outcome is classified into </a:t>
            </a:r>
            <a:r>
              <a:rPr lang="en-US" sz="2200" b="1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categories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graphicFrame>
        <p:nvGraphicFramePr>
          <p:cNvPr id="14" name="Google Shape;126;p3"/>
          <p:cNvGraphicFramePr/>
          <p:nvPr/>
        </p:nvGraphicFramePr>
        <p:xfrm>
          <a:off x="3981880" y="3937002"/>
          <a:ext cx="3962400" cy="20484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Topping</a:t>
                      </a:r>
                      <a:endParaRPr/>
                    </a:p>
                  </a:txBody>
                  <a:tcPr marL="91450" marR="91450" marT="18300" marB="18300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folHlink">
                        <a:alpha val="49803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Frequency, </a:t>
                      </a:r>
                      <a:r>
                        <a:rPr lang="en-US" sz="2000" b="0" i="1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f</a:t>
                      </a:r>
                      <a:endParaRPr sz="2000" b="0" i="0" u="none" strike="noStrike" cap="none">
                        <a:solidFill>
                          <a:schemeClr val="dk1"/>
                        </a:solidFill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18300" marB="1830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folHlink">
                        <a:alpha val="49803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Cheese</a:t>
                      </a:r>
                      <a:endParaRPr/>
                    </a:p>
                  </a:txBody>
                  <a:tcPr marL="91450" marR="91450" marT="18300" marB="18300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41%</a:t>
                      </a:r>
                      <a:endParaRPr/>
                    </a:p>
                  </a:txBody>
                  <a:tcPr marL="91450" marR="91450" marT="18300" marB="1830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Pepperoni</a:t>
                      </a:r>
                      <a:endParaRPr/>
                    </a:p>
                  </a:txBody>
                  <a:tcPr marL="91450" marR="91450" marT="18300" marB="18300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25%</a:t>
                      </a:r>
                      <a:endParaRPr/>
                    </a:p>
                  </a:txBody>
                  <a:tcPr marL="91450" marR="91450" marT="18300" marB="1830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Sausage</a:t>
                      </a:r>
                      <a:endParaRPr/>
                    </a:p>
                  </a:txBody>
                  <a:tcPr marL="91450" marR="91450" marT="18300" marB="18300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15%</a:t>
                      </a:r>
                      <a:endParaRPr/>
                    </a:p>
                  </a:txBody>
                  <a:tcPr marL="91450" marR="91450" marT="18300" marB="1830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Mushrooms</a:t>
                      </a:r>
                      <a:endParaRPr/>
                    </a:p>
                  </a:txBody>
                  <a:tcPr marL="91450" marR="91450" marT="18300" marB="18300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10%</a:t>
                      </a:r>
                      <a:endParaRPr/>
                    </a:p>
                  </a:txBody>
                  <a:tcPr marL="91450" marR="91450" marT="18300" marB="1830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Onions</a:t>
                      </a:r>
                      <a:endParaRPr/>
                    </a:p>
                  </a:txBody>
                  <a:tcPr marL="91450" marR="91450" marT="18300" marB="18300">
                    <a:lnL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500"/>
                        <a:buFont typeface="Noto Sans Symbols"/>
                        <a:buNone/>
                      </a:pPr>
                      <a:r>
                        <a:rPr lang="en-US" sz="2000" b="0" i="0" u="none" strike="noStrike" cap="none">
                          <a:solidFill>
                            <a:schemeClr val="dk1"/>
                          </a:solidFill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9%</a:t>
                      </a:r>
                      <a:endParaRPr/>
                    </a:p>
                  </a:txBody>
                  <a:tcPr marL="91450" marR="91450" marT="18300" marB="1830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" name="Google Shape;127;p3"/>
          <p:cNvSpPr/>
          <p:nvPr/>
        </p:nvSpPr>
        <p:spPr>
          <a:xfrm>
            <a:off x="8186139" y="4389506"/>
            <a:ext cx="316766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probability for each possible outcome is fixed.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Chi-Square Goodness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Fit test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140;p4"/>
          <p:cNvSpPr/>
          <p:nvPr/>
        </p:nvSpPr>
        <p:spPr>
          <a:xfrm>
            <a:off x="1739827" y="1503731"/>
            <a:ext cx="9089399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en-US" sz="24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Goodness-of-Fit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Test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used to test whether a frequency distribution fits an expected distribution.</a:t>
            </a:r>
            <a:endParaRPr dirty="0"/>
          </a:p>
        </p:txBody>
      </p:sp>
      <p:sp>
        <p:nvSpPr>
          <p:cNvPr id="9" name="Google Shape;141;p4"/>
          <p:cNvSpPr/>
          <p:nvPr/>
        </p:nvSpPr>
        <p:spPr>
          <a:xfrm>
            <a:off x="1739827" y="2444855"/>
            <a:ext cx="9117925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calculate the test statistic for the chi-square goodness-of-fit test, the observed frequencies and the expected frequencies are used.</a:t>
            </a:r>
            <a:endParaRPr dirty="0"/>
          </a:p>
        </p:txBody>
      </p:sp>
      <p:sp>
        <p:nvSpPr>
          <p:cNvPr id="10" name="Google Shape;142;p4"/>
          <p:cNvSpPr/>
          <p:nvPr/>
        </p:nvSpPr>
        <p:spPr>
          <a:xfrm>
            <a:off x="1685815" y="3343386"/>
            <a:ext cx="9143411" cy="3693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lang="en-US" sz="2400" b="1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observed frequency </a:t>
            </a:r>
            <a:r>
              <a:rPr lang="en-US" sz="2400" b="1" i="1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a category is the frequency for the category observed in the sample data.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</a:t>
            </a:r>
            <a:r>
              <a:rPr lang="en-US" sz="2400" b="1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expected frequency </a:t>
            </a:r>
            <a:r>
              <a:rPr lang="en-US" sz="2400" b="1" i="1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of a category is the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calculated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frequency for the category.  Expected frequencies are obtained assuming the specified (or hypothesized) distribution.  The expected frequency for the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 category is 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</a:t>
            </a:r>
            <a:r>
              <a:rPr lang="en-US" sz="2400" i="1" baseline="-25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np</a:t>
            </a:r>
            <a:r>
              <a:rPr lang="en-US" sz="2400" i="1" baseline="-25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endParaRPr sz="2400" i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where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the number of trials (the sample size) and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</a:t>
            </a:r>
            <a:r>
              <a:rPr lang="en-US" sz="2400" i="1" baseline="-25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 the assumed probability of the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 category.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00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Observed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and Expected Frequencies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155;p5"/>
          <p:cNvSpPr/>
          <p:nvPr/>
        </p:nvSpPr>
        <p:spPr>
          <a:xfrm>
            <a:off x="1996262" y="1529159"/>
            <a:ext cx="9357538" cy="2788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200 teenagers are randomly selected and asked what their favorite pizza topping is. The results are shown below.  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Find the observed frequencies and the expected frequencies.</a:t>
            </a:r>
            <a:endParaRPr dirty="0"/>
          </a:p>
          <a:p>
            <a:pPr marL="933450" marR="0" lvl="1" indent="-53340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 dirty="0">
              <a:solidFill>
                <a:schemeClr val="accen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oogle Shape;156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4041775"/>
            <a:ext cx="4076700" cy="231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5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27437" y="4024727"/>
            <a:ext cx="3600450" cy="2295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13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185;p7"/>
          <p:cNvSpPr/>
          <p:nvPr/>
        </p:nvSpPr>
        <p:spPr>
          <a:xfrm>
            <a:off x="2076246" y="1562367"/>
            <a:ext cx="8839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the chi-square goodness-of-fit test to be used, the following must be true.</a:t>
            </a:r>
            <a:endParaRPr dirty="0"/>
          </a:p>
        </p:txBody>
      </p:sp>
      <p:sp>
        <p:nvSpPr>
          <p:cNvPr id="9" name="Google Shape;186;p7"/>
          <p:cNvSpPr/>
          <p:nvPr/>
        </p:nvSpPr>
        <p:spPr>
          <a:xfrm>
            <a:off x="2076246" y="2084740"/>
            <a:ext cx="914400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observed frequencies must be obtained by using a random sample.</a:t>
            </a:r>
            <a:endParaRPr dirty="0"/>
          </a:p>
          <a:p>
            <a:pPr marL="0" marR="0" lvl="0" indent="-127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AutoNum type="arabicPeriod"/>
            </a:pPr>
            <a:r>
              <a:rPr lang="en-US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expected frequency must be greater than or equal to 5.</a:t>
            </a:r>
            <a:endParaRPr dirty="0"/>
          </a:p>
        </p:txBody>
      </p:sp>
      <p:sp>
        <p:nvSpPr>
          <p:cNvPr id="10" name="Google Shape;187;p7"/>
          <p:cNvSpPr txBox="1"/>
          <p:nvPr/>
        </p:nvSpPr>
        <p:spPr>
          <a:xfrm>
            <a:off x="2076246" y="2984912"/>
            <a:ext cx="8509000" cy="3416320"/>
          </a:xfrm>
          <a:prstGeom prst="rect">
            <a:avLst/>
          </a:prstGeom>
          <a:solidFill>
            <a:schemeClr val="accent2">
              <a:alpha val="49803"/>
            </a:scheme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The Chi-Square Goodness</a:t>
            </a:r>
            <a:r>
              <a:rPr lang="en-US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 b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of</a:t>
            </a:r>
            <a:r>
              <a:rPr lang="en-US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 b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Fit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r>
              <a:rPr lang="en-US" sz="2000" b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Test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endParaRPr/>
          </a:p>
          <a:p>
            <a:pPr marL="0" marR="0" lvl="0" indent="0" algn="just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If the conditions listed above are satisfied, then the sampling distribution for the goodness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of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fit test is approximated by a chi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square distribution with </a:t>
            </a:r>
            <a:r>
              <a:rPr lang="en-US" sz="2000" i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k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– 1 degrees of freedom, where </a:t>
            </a:r>
            <a:r>
              <a:rPr lang="en-US" sz="2000" i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k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is the number of categories.  The test statistic for the chi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square goodness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of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fit test is</a:t>
            </a:r>
            <a:endParaRPr/>
          </a:p>
          <a:p>
            <a:pPr marL="0" marR="0" lvl="0" indent="0" algn="just" rtl="0">
              <a:spcBef>
                <a:spcPts val="4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marL="0" marR="0" lvl="0" indent="0" algn="just" rtl="0">
              <a:spcBef>
                <a:spcPts val="40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marL="0" marR="0" lvl="0" indent="0" algn="just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where </a:t>
            </a:r>
            <a:r>
              <a:rPr lang="en-US" sz="2000" i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O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represents the observed frequency of each category and </a:t>
            </a:r>
            <a:r>
              <a:rPr lang="en-US" sz="2000" i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E</a:t>
            </a:r>
            <a:r>
              <a:rPr lang="en-US" sz="2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represents the expected frequency of each category.</a:t>
            </a:r>
            <a:endParaRPr sz="2000" i="1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12" name="Google Shape;18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1523" y="4936548"/>
            <a:ext cx="1968500" cy="636588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89;p7"/>
          <p:cNvSpPr txBox="1"/>
          <p:nvPr/>
        </p:nvSpPr>
        <p:spPr>
          <a:xfrm>
            <a:off x="6762934" y="4931786"/>
            <a:ext cx="2819400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E11521"/>
                </a:solidFill>
                <a:latin typeface="Calibri"/>
                <a:ea typeface="Calibri"/>
                <a:cs typeface="Calibri"/>
                <a:sym typeface="Calibri"/>
              </a:rPr>
              <a:t>The test is always a right</a:t>
            </a:r>
            <a:r>
              <a:rPr lang="en-US" sz="1800" dirty="0">
                <a:solidFill>
                  <a:srgbClr val="E1152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1800" dirty="0">
                <a:solidFill>
                  <a:srgbClr val="E11521"/>
                </a:solidFill>
                <a:latin typeface="Calibri"/>
                <a:ea typeface="Calibri"/>
                <a:cs typeface="Calibri"/>
                <a:sym typeface="Calibri"/>
              </a:rPr>
              <a:t>tailed test.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Chi-Square Goodness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Fit test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4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02;p8"/>
          <p:cNvSpPr/>
          <p:nvPr/>
        </p:nvSpPr>
        <p:spPr>
          <a:xfrm>
            <a:off x="1874165" y="1611715"/>
            <a:ext cx="453181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Performing a Chi</a:t>
            </a:r>
            <a:r>
              <a:rPr lang="en-US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Square Goodness</a:t>
            </a:r>
            <a:r>
              <a:rPr lang="en-US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</a:t>
            </a:r>
            <a:r>
              <a:rPr lang="en-US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Fit Test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203;p8"/>
          <p:cNvSpPr/>
          <p:nvPr/>
        </p:nvSpPr>
        <p:spPr>
          <a:xfrm>
            <a:off x="1898282" y="3126642"/>
            <a:ext cx="6096000" cy="2806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14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Identify the claim.  State the null and alternative hypotheses.</a:t>
            </a:r>
            <a:endParaRPr sz="18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marL="0" marR="0" lvl="0" indent="-114300" algn="l" rtl="0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Specify the level of significance.</a:t>
            </a:r>
            <a:endParaRPr/>
          </a:p>
          <a:p>
            <a:pPr marL="0" marR="0" lvl="0" indent="-114300" algn="l" rtl="0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Identify the degrees of freedom.</a:t>
            </a:r>
            <a:endParaRPr/>
          </a:p>
          <a:p>
            <a:pPr marL="0" marR="0" lvl="0" indent="-114300" algn="l" rtl="0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Determine the critical value.</a:t>
            </a:r>
            <a:endParaRPr/>
          </a:p>
          <a:p>
            <a:pPr marL="0" marR="0" lvl="0" indent="-114300" algn="l" rtl="0">
              <a:spcBef>
                <a:spcPts val="171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"/>
              <a:buAutoNum type="arabicPeriod"/>
            </a:pP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Determine the rejection region.</a:t>
            </a:r>
            <a:endParaRPr sz="18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sp>
        <p:nvSpPr>
          <p:cNvPr id="10" name="Google Shape;204;p8"/>
          <p:cNvSpPr/>
          <p:nvPr/>
        </p:nvSpPr>
        <p:spPr>
          <a:xfrm>
            <a:off x="2034896" y="2385353"/>
            <a:ext cx="931890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</a:rPr>
              <a:t>In Words</a:t>
            </a:r>
            <a:r>
              <a:rPr lang="en-US" sz="1800" i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					                                                           </a:t>
            </a:r>
            <a:r>
              <a:rPr lang="en-US" sz="1800" i="1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</a:rPr>
              <a:t> In Symbols</a:t>
            </a:r>
            <a:endParaRPr sz="1800" i="1">
              <a:solidFill>
                <a:schemeClr val="hlin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05;p8"/>
          <p:cNvSpPr/>
          <p:nvPr/>
        </p:nvSpPr>
        <p:spPr>
          <a:xfrm>
            <a:off x="9626468" y="3025927"/>
            <a:ext cx="17273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State </a:t>
            </a:r>
            <a:r>
              <a:rPr lang="en-US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US" sz="1800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lang="en-US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US" sz="1800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</p:txBody>
      </p:sp>
      <p:sp>
        <p:nvSpPr>
          <p:cNvPr id="12" name="Google Shape;206;p8"/>
          <p:cNvSpPr txBox="1"/>
          <p:nvPr/>
        </p:nvSpPr>
        <p:spPr>
          <a:xfrm>
            <a:off x="9705106" y="3845934"/>
            <a:ext cx="16001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 </a:t>
            </a:r>
            <a:r>
              <a:rPr lang="en-US" sz="2200" i="1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sp>
        <p:nvSpPr>
          <p:cNvPr id="13" name="Google Shape;207;p8"/>
          <p:cNvSpPr txBox="1"/>
          <p:nvPr/>
        </p:nvSpPr>
        <p:spPr>
          <a:xfrm>
            <a:off x="9695874" y="4423928"/>
            <a:ext cx="1415473" cy="427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d.f. = </a:t>
            </a:r>
            <a:r>
              <a:rPr lang="en-US" sz="22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1 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208;p8"/>
          <p:cNvSpPr/>
          <p:nvPr/>
        </p:nvSpPr>
        <p:spPr>
          <a:xfrm>
            <a:off x="9480351" y="4947297"/>
            <a:ext cx="219944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Table Chi Square.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Chi-Square Goodness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Fit test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56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21;p9"/>
          <p:cNvSpPr/>
          <p:nvPr/>
        </p:nvSpPr>
        <p:spPr>
          <a:xfrm>
            <a:off x="1874165" y="1611715"/>
            <a:ext cx="5994077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Performing a Chi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Square Goodness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Fit Test</a:t>
            </a:r>
            <a:endParaRPr sz="24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" name="Google Shape;222;p9"/>
          <p:cNvGraphicFramePr/>
          <p:nvPr/>
        </p:nvGraphicFramePr>
        <p:xfrm>
          <a:off x="1522117" y="2311379"/>
          <a:ext cx="9489200" cy="295796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890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8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Word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Symbol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Identify the claim.  State the null and alternative hypotheses.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/>
                        <a:t>State </a:t>
                      </a:r>
                      <a:r>
                        <a:rPr lang="en-US" sz="1800" i="1"/>
                        <a:t>H</a:t>
                      </a:r>
                      <a:r>
                        <a:rPr lang="en-US" sz="1800" baseline="-25000"/>
                        <a:t>0</a:t>
                      </a:r>
                      <a:r>
                        <a:rPr lang="en-US" sz="1800"/>
                        <a:t> and </a:t>
                      </a:r>
                      <a:r>
                        <a:rPr lang="en-US" sz="1800" i="1"/>
                        <a:t>H</a:t>
                      </a:r>
                      <a:r>
                        <a:rPr lang="en-US" sz="1800" baseline="-25000"/>
                        <a:t>a</a:t>
                      </a:r>
                      <a:r>
                        <a:rPr lang="en-US" sz="1800"/>
                        <a:t>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Specify the level of significance.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Identify </a:t>
                      </a:r>
                      <a:r>
                        <a:rPr lang="en-US" sz="1800" i="1">
                          <a:latin typeface="Noto Sans Symbols"/>
                          <a:ea typeface="Noto Sans Symbols"/>
                          <a:cs typeface="Noto Sans Symbols"/>
                          <a:sym typeface="Noto Sans Symbols"/>
                        </a:rPr>
                        <a:t>α</a:t>
                      </a:r>
                      <a:r>
                        <a:rPr lang="en-US" sz="1800"/>
                        <a:t>.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Identify the degrees of freedom.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d.f. = </a:t>
                      </a:r>
                      <a:r>
                        <a:rPr lang="en-US" sz="1800" i="1"/>
                        <a:t>k</a:t>
                      </a:r>
                      <a:r>
                        <a:rPr lang="en-US" sz="1800"/>
                        <a:t> – 1 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Determine the critical value.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Use Table Chi Square.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Determine the rejection region.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Chi-Square Goodness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Fit test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86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Correlation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coefficient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Google Shape;235;p10"/>
          <p:cNvGraphicFramePr/>
          <p:nvPr/>
        </p:nvGraphicFramePr>
        <p:xfrm>
          <a:off x="1522117" y="2311379"/>
          <a:ext cx="9489200" cy="29718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890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8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Word 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Symbol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6- Calculate the test statistic. 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171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Make a decision to reject or fail to reject the null hypothesis.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171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If </a:t>
                      </a:r>
                      <a:r>
                        <a:rPr lang="en-US" sz="1800" i="1"/>
                        <a:t>χ</a:t>
                      </a:r>
                      <a:r>
                        <a:rPr lang="en-US" sz="1800" baseline="30000"/>
                        <a:t>2</a:t>
                      </a:r>
                      <a:r>
                        <a:rPr lang="en-US" sz="1800"/>
                        <a:t> is in the rejection region, reject </a:t>
                      </a:r>
                      <a:r>
                        <a:rPr lang="en-US" sz="1800" i="1"/>
                        <a:t>H</a:t>
                      </a:r>
                      <a:r>
                        <a:rPr lang="en-US" sz="1800" baseline="-25000"/>
                        <a:t>0</a:t>
                      </a:r>
                      <a:r>
                        <a:rPr lang="en-US" sz="1800"/>
                        <a:t>.  Otherwise, fail to reject </a:t>
                      </a:r>
                      <a:r>
                        <a:rPr lang="en-US" sz="1800" i="1"/>
                        <a:t>H</a:t>
                      </a:r>
                      <a:r>
                        <a:rPr lang="en-US" sz="1800" baseline="-25000"/>
                        <a:t>0</a:t>
                      </a:r>
                      <a:r>
                        <a:rPr lang="en-US" sz="1800"/>
                        <a:t>.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5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"/>
                        <a:buNone/>
                      </a:pPr>
                      <a:r>
                        <a:rPr lang="en-US" sz="1800">
                          <a:latin typeface="Century"/>
                          <a:ea typeface="Century"/>
                          <a:cs typeface="Century"/>
                          <a:sym typeface="Century"/>
                        </a:rPr>
                        <a:t>Interpret the decision in the context of the original claim.</a:t>
                      </a:r>
                      <a:endParaRPr sz="1800">
                        <a:latin typeface="Century"/>
                        <a:ea typeface="Century"/>
                        <a:cs typeface="Century"/>
                        <a:sym typeface="Century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" name="Google Shape;236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19560" y="2877882"/>
            <a:ext cx="1814512" cy="587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94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49;p11"/>
          <p:cNvSpPr/>
          <p:nvPr/>
        </p:nvSpPr>
        <p:spPr>
          <a:xfrm>
            <a:off x="1401327" y="1564835"/>
            <a:ext cx="9336981" cy="3625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researcher claims that the distribution of favorite pizza toppings among teenagers is as shown below.  200 randomly selected teenagers are surveyed.</a:t>
            </a:r>
            <a:endParaRPr dirty="0"/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oogle Shape;251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17962" y="2791451"/>
            <a:ext cx="4054191" cy="224352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252;p11"/>
          <p:cNvSpPr/>
          <p:nvPr/>
        </p:nvSpPr>
        <p:spPr>
          <a:xfrm>
            <a:off x="2040042" y="5156021"/>
            <a:ext cx="869826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Using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 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0.01, and the observed and expected values previously calculated, test the surveyor’s claim using a chi-square goodness-of-fit test.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6697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65;p12"/>
          <p:cNvSpPr/>
          <p:nvPr/>
        </p:nvSpPr>
        <p:spPr>
          <a:xfrm>
            <a:off x="1727200" y="1846924"/>
            <a:ext cx="842356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lang="en-US" sz="1800" baseline="-25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lang="en-US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The distribution of pizza toppings is 39% cheese, 26% pepperoni, 15% sausage, 12.5% mushrooms, and 7.5% onions.</a:t>
            </a:r>
            <a:r>
              <a:rPr lang="en-US" sz="1800" i="1" dirty="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 </a:t>
            </a:r>
            <a:r>
              <a:rPr lang="en-US" sz="1800" dirty="0">
                <a:solidFill>
                  <a:srgbClr val="E11521"/>
                </a:solidFill>
                <a:latin typeface="Century"/>
                <a:ea typeface="Century"/>
                <a:cs typeface="Century"/>
                <a:sym typeface="Century"/>
              </a:rPr>
              <a:t>(Claim)</a:t>
            </a:r>
            <a:endParaRPr sz="1800" dirty="0">
              <a:solidFill>
                <a:srgbClr val="E1152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sp>
        <p:nvSpPr>
          <p:cNvPr id="9" name="Google Shape;266;p12"/>
          <p:cNvSpPr/>
          <p:nvPr/>
        </p:nvSpPr>
        <p:spPr>
          <a:xfrm>
            <a:off x="1674887" y="2603382"/>
            <a:ext cx="800482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lang="en-US" sz="1800" i="1" baseline="-25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1800" i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r>
              <a:rPr lang="en-US" sz="18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The distribution of pizza toppings differs from the claimed or expected distribution.</a:t>
            </a:r>
            <a:endParaRPr/>
          </a:p>
        </p:txBody>
      </p:sp>
      <p:sp>
        <p:nvSpPr>
          <p:cNvPr id="10" name="Google Shape;267;p12"/>
          <p:cNvSpPr/>
          <p:nvPr/>
        </p:nvSpPr>
        <p:spPr>
          <a:xfrm>
            <a:off x="1674887" y="3619589"/>
            <a:ext cx="819878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Because there are 5 categories, the chi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-s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quare distribution has </a:t>
            </a:r>
            <a:r>
              <a:rPr lang="en-US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1 = 5 – 1 = 4 degrees of freedom.</a:t>
            </a:r>
            <a:endParaRPr/>
          </a:p>
        </p:txBody>
      </p:sp>
      <p:sp>
        <p:nvSpPr>
          <p:cNvPr id="11" name="Google Shape;268;p12"/>
          <p:cNvSpPr/>
          <p:nvPr/>
        </p:nvSpPr>
        <p:spPr>
          <a:xfrm>
            <a:off x="1720295" y="4757213"/>
            <a:ext cx="815337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d.f. = 4 and </a:t>
            </a:r>
            <a:r>
              <a:rPr lang="en-US" sz="1800" i="1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lang="en-US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0.01, the critical value is </a:t>
            </a:r>
            <a:r>
              <a:rPr lang="en-US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χ</a:t>
            </a:r>
            <a:r>
              <a:rPr lang="en-US" sz="1800" baseline="30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1800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13.277. 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1833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81;p13"/>
          <p:cNvSpPr/>
          <p:nvPr/>
        </p:nvSpPr>
        <p:spPr>
          <a:xfrm>
            <a:off x="1674887" y="1696938"/>
            <a:ext cx="8004822" cy="3939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Critical Value for  </a:t>
            </a:r>
            <a:r>
              <a:rPr lang="en-US" sz="28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lang="en-US" sz="28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lang="en-US" sz="2800" baseline="-25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endParaRPr sz="2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With </a:t>
            </a:r>
            <a:r>
              <a:rPr lang="en-US" sz="2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d.f.</a:t>
            </a: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4 and </a:t>
            </a:r>
            <a:r>
              <a:rPr lang="en-US" sz="2800" i="1" dirty="0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lang="en-US" sz="28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0.01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critical value is </a:t>
            </a:r>
            <a:r>
              <a:rPr lang="en-US" sz="32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χ</a:t>
            </a:r>
            <a:r>
              <a:rPr lang="en-US" sz="3200" baseline="30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3200" baseline="-25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 </a:t>
            </a:r>
            <a:r>
              <a:rPr lang="en-US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13.277. 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oogle Shape;282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13753" y="2887317"/>
            <a:ext cx="8165956" cy="18520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520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9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15127" y="1307611"/>
            <a:ext cx="8931562" cy="50487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113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Section 10.2  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Independence 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321;p16"/>
          <p:cNvSpPr/>
          <p:nvPr/>
        </p:nvSpPr>
        <p:spPr>
          <a:xfrm>
            <a:off x="2019545" y="1380704"/>
            <a:ext cx="8352891" cy="3200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</a:t>
            </a:r>
            <a:r>
              <a:rPr lang="en-US" sz="2400" b="1" i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lang="en-US" sz="24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× </a:t>
            </a:r>
            <a:r>
              <a:rPr lang="en-US" sz="2400" b="1" i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24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contingency table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shows the observed frequencies for two variables.  The observed frequencies are arranged in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 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rows and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columns.  The intersection of a row and a column is called a cell.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following contingency table shows a random sample of 321 fatally injured passenger vehicle drivers by age and gender. </a:t>
            </a: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(Adapted from Insurance Institute for Highway Safety)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9" name="Google Shape;322;p16"/>
          <p:cNvGrpSpPr/>
          <p:nvPr/>
        </p:nvGrpSpPr>
        <p:grpSpPr>
          <a:xfrm>
            <a:off x="2440788" y="4471589"/>
            <a:ext cx="8232775" cy="1662112"/>
            <a:chOff x="240" y="2841"/>
            <a:chExt cx="5186" cy="1047"/>
          </a:xfrm>
        </p:grpSpPr>
        <p:grpSp>
          <p:nvGrpSpPr>
            <p:cNvPr id="10" name="Google Shape;323;p16"/>
            <p:cNvGrpSpPr/>
            <p:nvPr/>
          </p:nvGrpSpPr>
          <p:grpSpPr>
            <a:xfrm>
              <a:off x="240" y="3141"/>
              <a:ext cx="5184" cy="747"/>
              <a:chOff x="240" y="3141"/>
              <a:chExt cx="5184" cy="747"/>
            </a:xfrm>
          </p:grpSpPr>
          <p:sp>
            <p:nvSpPr>
              <p:cNvPr id="12" name="Google Shape;324;p16"/>
              <p:cNvSpPr/>
              <p:nvPr/>
            </p:nvSpPr>
            <p:spPr>
              <a:xfrm>
                <a:off x="4354" y="3639"/>
                <a:ext cx="1070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</a:t>
                </a:r>
                <a:endParaRPr/>
              </a:p>
            </p:txBody>
          </p:sp>
          <p:sp>
            <p:nvSpPr>
              <p:cNvPr id="13" name="Google Shape;325;p16"/>
              <p:cNvSpPr/>
              <p:nvPr/>
            </p:nvSpPr>
            <p:spPr>
              <a:xfrm>
                <a:off x="3669" y="363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14" name="Google Shape;326;p16"/>
              <p:cNvSpPr/>
              <p:nvPr/>
            </p:nvSpPr>
            <p:spPr>
              <a:xfrm>
                <a:off x="2983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</a:t>
                </a:r>
                <a:endParaRPr/>
              </a:p>
            </p:txBody>
          </p:sp>
          <p:sp>
            <p:nvSpPr>
              <p:cNvPr id="15" name="Google Shape;327;p16"/>
              <p:cNvSpPr/>
              <p:nvPr/>
            </p:nvSpPr>
            <p:spPr>
              <a:xfrm>
                <a:off x="2297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</a:t>
                </a:r>
                <a:endParaRPr/>
              </a:p>
            </p:txBody>
          </p:sp>
          <p:sp>
            <p:nvSpPr>
              <p:cNvPr id="16" name="Google Shape;328;p16"/>
              <p:cNvSpPr/>
              <p:nvPr/>
            </p:nvSpPr>
            <p:spPr>
              <a:xfrm>
                <a:off x="1611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</a:t>
                </a:r>
                <a:endParaRPr/>
              </a:p>
            </p:txBody>
          </p:sp>
          <p:sp>
            <p:nvSpPr>
              <p:cNvPr id="17" name="Google Shape;329;p16"/>
              <p:cNvSpPr/>
              <p:nvPr/>
            </p:nvSpPr>
            <p:spPr>
              <a:xfrm>
                <a:off x="926" y="363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</a:t>
                </a:r>
                <a:endParaRPr/>
              </a:p>
            </p:txBody>
          </p:sp>
          <p:sp>
            <p:nvSpPr>
              <p:cNvPr id="18" name="Google Shape;330;p16"/>
              <p:cNvSpPr/>
              <p:nvPr/>
            </p:nvSpPr>
            <p:spPr>
              <a:xfrm>
                <a:off x="240" y="363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19" name="Google Shape;331;p16"/>
              <p:cNvSpPr/>
              <p:nvPr/>
            </p:nvSpPr>
            <p:spPr>
              <a:xfrm>
                <a:off x="4354" y="3390"/>
                <a:ext cx="1070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20" name="Google Shape;332;p16"/>
              <p:cNvSpPr/>
              <p:nvPr/>
            </p:nvSpPr>
            <p:spPr>
              <a:xfrm>
                <a:off x="3669" y="339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</a:t>
                </a:r>
                <a:endParaRPr/>
              </a:p>
            </p:txBody>
          </p:sp>
          <p:sp>
            <p:nvSpPr>
              <p:cNvPr id="21" name="Google Shape;333;p16"/>
              <p:cNvSpPr/>
              <p:nvPr/>
            </p:nvSpPr>
            <p:spPr>
              <a:xfrm>
                <a:off x="2983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</a:t>
                </a:r>
                <a:endParaRPr/>
              </a:p>
            </p:txBody>
          </p:sp>
          <p:sp>
            <p:nvSpPr>
              <p:cNvPr id="22" name="Google Shape;334;p16"/>
              <p:cNvSpPr/>
              <p:nvPr/>
            </p:nvSpPr>
            <p:spPr>
              <a:xfrm>
                <a:off x="2297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</a:t>
                </a:r>
                <a:endParaRPr/>
              </a:p>
            </p:txBody>
          </p:sp>
          <p:sp>
            <p:nvSpPr>
              <p:cNvPr id="23" name="Google Shape;335;p16"/>
              <p:cNvSpPr/>
              <p:nvPr/>
            </p:nvSpPr>
            <p:spPr>
              <a:xfrm>
                <a:off x="1611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</a:t>
                </a:r>
                <a:endParaRPr/>
              </a:p>
            </p:txBody>
          </p:sp>
          <p:sp>
            <p:nvSpPr>
              <p:cNvPr id="24" name="Google Shape;336;p16"/>
              <p:cNvSpPr/>
              <p:nvPr/>
            </p:nvSpPr>
            <p:spPr>
              <a:xfrm>
                <a:off x="926" y="339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</a:t>
                </a:r>
                <a:endParaRPr/>
              </a:p>
            </p:txBody>
          </p:sp>
          <p:sp>
            <p:nvSpPr>
              <p:cNvPr id="25" name="Google Shape;337;p16"/>
              <p:cNvSpPr/>
              <p:nvPr/>
            </p:nvSpPr>
            <p:spPr>
              <a:xfrm>
                <a:off x="240" y="339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26" name="Google Shape;338;p16"/>
              <p:cNvSpPr/>
              <p:nvPr/>
            </p:nvSpPr>
            <p:spPr>
              <a:xfrm>
                <a:off x="4354" y="3141"/>
                <a:ext cx="1070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27" name="Google Shape;339;p16"/>
              <p:cNvSpPr/>
              <p:nvPr/>
            </p:nvSpPr>
            <p:spPr>
              <a:xfrm>
                <a:off x="3669" y="3141"/>
                <a:ext cx="685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28" name="Google Shape;340;p16"/>
              <p:cNvSpPr/>
              <p:nvPr/>
            </p:nvSpPr>
            <p:spPr>
              <a:xfrm>
                <a:off x="2983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29" name="Google Shape;341;p16"/>
              <p:cNvSpPr/>
              <p:nvPr/>
            </p:nvSpPr>
            <p:spPr>
              <a:xfrm>
                <a:off x="2297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30" name="Google Shape;342;p16"/>
              <p:cNvSpPr/>
              <p:nvPr/>
            </p:nvSpPr>
            <p:spPr>
              <a:xfrm>
                <a:off x="1611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31" name="Google Shape;343;p16"/>
              <p:cNvSpPr/>
              <p:nvPr/>
            </p:nvSpPr>
            <p:spPr>
              <a:xfrm>
                <a:off x="926" y="3141"/>
                <a:ext cx="685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32" name="Google Shape;344;p16"/>
              <p:cNvSpPr/>
              <p:nvPr/>
            </p:nvSpPr>
            <p:spPr>
              <a:xfrm>
                <a:off x="240" y="3141"/>
                <a:ext cx="686" cy="249"/>
              </a:xfrm>
              <a:prstGeom prst="rect">
                <a:avLst/>
              </a:prstGeom>
              <a:solidFill>
                <a:schemeClr val="folHlink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33" name="Google Shape;345;p16"/>
              <p:cNvCxnSpPr/>
              <p:nvPr/>
            </p:nvCxnSpPr>
            <p:spPr>
              <a:xfrm>
                <a:off x="240" y="3141"/>
                <a:ext cx="5184" cy="0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" name="Google Shape;346;p16"/>
              <p:cNvCxnSpPr/>
              <p:nvPr/>
            </p:nvCxnSpPr>
            <p:spPr>
              <a:xfrm>
                <a:off x="240" y="3390"/>
                <a:ext cx="5184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" name="Google Shape;347;p16"/>
              <p:cNvCxnSpPr/>
              <p:nvPr/>
            </p:nvCxnSpPr>
            <p:spPr>
              <a:xfrm>
                <a:off x="240" y="3639"/>
                <a:ext cx="5184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6" name="Google Shape;348;p16"/>
              <p:cNvCxnSpPr/>
              <p:nvPr/>
            </p:nvCxnSpPr>
            <p:spPr>
              <a:xfrm>
                <a:off x="240" y="3888"/>
                <a:ext cx="5184" cy="0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7" name="Google Shape;349;p16"/>
              <p:cNvCxnSpPr/>
              <p:nvPr/>
            </p:nvCxnSpPr>
            <p:spPr>
              <a:xfrm>
                <a:off x="240" y="3141"/>
                <a:ext cx="0" cy="747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8" name="Google Shape;350;p16"/>
              <p:cNvCxnSpPr/>
              <p:nvPr/>
            </p:nvCxnSpPr>
            <p:spPr>
              <a:xfrm>
                <a:off x="926" y="3141"/>
                <a:ext cx="0" cy="747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9" name="Google Shape;351;p16"/>
              <p:cNvCxnSpPr/>
              <p:nvPr/>
            </p:nvCxnSpPr>
            <p:spPr>
              <a:xfrm>
                <a:off x="1611" y="3141"/>
                <a:ext cx="0" cy="747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" name="Google Shape;352;p16"/>
              <p:cNvCxnSpPr/>
              <p:nvPr/>
            </p:nvCxnSpPr>
            <p:spPr>
              <a:xfrm>
                <a:off x="2297" y="3141"/>
                <a:ext cx="0" cy="747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" name="Google Shape;353;p16"/>
              <p:cNvCxnSpPr/>
              <p:nvPr/>
            </p:nvCxnSpPr>
            <p:spPr>
              <a:xfrm>
                <a:off x="2983" y="3141"/>
                <a:ext cx="0" cy="747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" name="Google Shape;354;p16"/>
              <p:cNvCxnSpPr/>
              <p:nvPr/>
            </p:nvCxnSpPr>
            <p:spPr>
              <a:xfrm>
                <a:off x="3669" y="3141"/>
                <a:ext cx="0" cy="747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3" name="Google Shape;355;p16"/>
              <p:cNvCxnSpPr/>
              <p:nvPr/>
            </p:nvCxnSpPr>
            <p:spPr>
              <a:xfrm>
                <a:off x="4354" y="3141"/>
                <a:ext cx="0" cy="747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4" name="Google Shape;356;p16"/>
              <p:cNvCxnSpPr/>
              <p:nvPr/>
            </p:nvCxnSpPr>
            <p:spPr>
              <a:xfrm>
                <a:off x="5424" y="3141"/>
                <a:ext cx="0" cy="747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1" name="Google Shape;357;p16"/>
            <p:cNvSpPr txBox="1"/>
            <p:nvPr/>
          </p:nvSpPr>
          <p:spPr>
            <a:xfrm>
              <a:off x="926" y="2841"/>
              <a:ext cx="4500" cy="300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28382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Expected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Frequency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370;p17"/>
          <p:cNvSpPr/>
          <p:nvPr/>
        </p:nvSpPr>
        <p:spPr>
          <a:xfrm>
            <a:off x="1858507" y="1855467"/>
            <a:ext cx="8670948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Assuming the two variables are independent, you can use the contingency table to find the expected frequency for each cell.</a:t>
            </a:r>
            <a:endParaRPr dirty="0"/>
          </a:p>
        </p:txBody>
      </p:sp>
      <p:sp>
        <p:nvSpPr>
          <p:cNvPr id="9" name="Google Shape;371;p17"/>
          <p:cNvSpPr txBox="1"/>
          <p:nvPr/>
        </p:nvSpPr>
        <p:spPr>
          <a:xfrm>
            <a:off x="1858507" y="3155932"/>
            <a:ext cx="8509000" cy="2043113"/>
          </a:xfrm>
          <a:prstGeom prst="rect">
            <a:avLst/>
          </a:prstGeom>
          <a:solidFill>
            <a:schemeClr val="accent2">
              <a:alpha val="49803"/>
            </a:schemeClr>
          </a:solidFill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Finding the Expected Frequency for Contingency Table Cells</a:t>
            </a: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marL="0" marR="0" lvl="0" indent="0" algn="l" rtl="0">
              <a:spcBef>
                <a:spcPts val="44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The expected frequency for a cell </a:t>
            </a:r>
            <a:r>
              <a:rPr lang="en-US" sz="2200" i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E</a:t>
            </a:r>
            <a:r>
              <a:rPr lang="en-US" sz="2200" i="1" baseline="-250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r,c</a:t>
            </a:r>
            <a:r>
              <a:rPr lang="en-US" sz="2200" i="1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 </a:t>
            </a:r>
            <a:r>
              <a:rPr lang="en-US" sz="2200">
                <a:solidFill>
                  <a:schemeClr val="dk1"/>
                </a:solidFill>
                <a:latin typeface="Century"/>
                <a:ea typeface="Century"/>
                <a:cs typeface="Century"/>
                <a:sym typeface="Century"/>
              </a:rPr>
              <a:t>in a contingency table is </a:t>
            </a:r>
            <a:endParaRPr/>
          </a:p>
          <a:p>
            <a:pPr marL="0" marR="0" lvl="0" indent="0" algn="l" rtl="0">
              <a:spcBef>
                <a:spcPts val="44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marL="0" marR="0" lvl="0" indent="0" algn="l" rtl="0">
              <a:spcBef>
                <a:spcPts val="44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  <a:p>
            <a:pPr marL="0" marR="0" lvl="0" indent="0" algn="l" rtl="0">
              <a:spcBef>
                <a:spcPts val="44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</p:spTree>
    <p:extLst>
      <p:ext uri="{BB962C8B-B14F-4D97-AF65-F5344CB8AC3E}">
        <p14:creationId xmlns:p14="http://schemas.microsoft.com/office/powerpoint/2010/main" val="391682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385;p18"/>
          <p:cNvSpPr/>
          <p:nvPr/>
        </p:nvSpPr>
        <p:spPr>
          <a:xfrm>
            <a:off x="1736440" y="2123140"/>
            <a:ext cx="9081654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Find the expected frequency for each “Male” cell in the contingency table for the sample of 321 fatally injured drivers.  Assume that the variables, age and gender, are independent.</a:t>
            </a:r>
            <a:endParaRPr dirty="0"/>
          </a:p>
        </p:txBody>
      </p:sp>
      <p:grpSp>
        <p:nvGrpSpPr>
          <p:cNvPr id="9" name="Google Shape;386;p18"/>
          <p:cNvGrpSpPr/>
          <p:nvPr/>
        </p:nvGrpSpPr>
        <p:grpSpPr>
          <a:xfrm>
            <a:off x="2258294" y="3632537"/>
            <a:ext cx="8559800" cy="2389187"/>
            <a:chOff x="192" y="1927"/>
            <a:chExt cx="5392" cy="1421"/>
          </a:xfrm>
        </p:grpSpPr>
        <p:grpSp>
          <p:nvGrpSpPr>
            <p:cNvPr id="10" name="Google Shape;387;p18"/>
            <p:cNvGrpSpPr/>
            <p:nvPr/>
          </p:nvGrpSpPr>
          <p:grpSpPr>
            <a:xfrm>
              <a:off x="192" y="2160"/>
              <a:ext cx="5390" cy="1188"/>
              <a:chOff x="192" y="2160"/>
              <a:chExt cx="5390" cy="1188"/>
            </a:xfrm>
          </p:grpSpPr>
          <p:sp>
            <p:nvSpPr>
              <p:cNvPr id="12" name="Google Shape;388;p18"/>
              <p:cNvSpPr/>
              <p:nvPr/>
            </p:nvSpPr>
            <p:spPr>
              <a:xfrm>
                <a:off x="4944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105</a:t>
                </a:r>
                <a:endParaRPr/>
              </a:p>
            </p:txBody>
          </p:sp>
          <p:sp>
            <p:nvSpPr>
              <p:cNvPr id="13" name="Google Shape;389;p18"/>
              <p:cNvSpPr/>
              <p:nvPr/>
            </p:nvSpPr>
            <p:spPr>
              <a:xfrm>
                <a:off x="4306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</a:t>
                </a:r>
                <a:endParaRPr/>
              </a:p>
            </p:txBody>
          </p:sp>
          <p:sp>
            <p:nvSpPr>
              <p:cNvPr id="14" name="Google Shape;390;p18"/>
              <p:cNvSpPr/>
              <p:nvPr/>
            </p:nvSpPr>
            <p:spPr>
              <a:xfrm>
                <a:off x="3621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15" name="Google Shape;391;p18"/>
              <p:cNvSpPr/>
              <p:nvPr/>
            </p:nvSpPr>
            <p:spPr>
              <a:xfrm>
                <a:off x="2935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</a:t>
                </a:r>
                <a:endParaRPr/>
              </a:p>
            </p:txBody>
          </p:sp>
          <p:sp>
            <p:nvSpPr>
              <p:cNvPr id="16" name="Google Shape;392;p18"/>
              <p:cNvSpPr/>
              <p:nvPr/>
            </p:nvSpPr>
            <p:spPr>
              <a:xfrm>
                <a:off x="2249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</a:t>
                </a:r>
                <a:endParaRPr/>
              </a:p>
            </p:txBody>
          </p:sp>
          <p:sp>
            <p:nvSpPr>
              <p:cNvPr id="17" name="Google Shape;393;p18"/>
              <p:cNvSpPr/>
              <p:nvPr/>
            </p:nvSpPr>
            <p:spPr>
              <a:xfrm>
                <a:off x="1563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</a:t>
                </a:r>
                <a:endParaRPr/>
              </a:p>
            </p:txBody>
          </p:sp>
          <p:sp>
            <p:nvSpPr>
              <p:cNvPr id="18" name="Google Shape;394;p18"/>
              <p:cNvSpPr/>
              <p:nvPr/>
            </p:nvSpPr>
            <p:spPr>
              <a:xfrm>
                <a:off x="878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</a:t>
                </a:r>
                <a:endParaRPr/>
              </a:p>
            </p:txBody>
          </p:sp>
          <p:sp>
            <p:nvSpPr>
              <p:cNvPr id="19" name="Google Shape;395;p18"/>
              <p:cNvSpPr/>
              <p:nvPr/>
            </p:nvSpPr>
            <p:spPr>
              <a:xfrm>
                <a:off x="192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20" name="Google Shape;396;p18"/>
              <p:cNvSpPr/>
              <p:nvPr/>
            </p:nvSpPr>
            <p:spPr>
              <a:xfrm>
                <a:off x="4306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</a:t>
                </a:r>
                <a:endParaRPr/>
              </a:p>
            </p:txBody>
          </p:sp>
          <p:sp>
            <p:nvSpPr>
              <p:cNvPr id="21" name="Google Shape;397;p18"/>
              <p:cNvSpPr/>
              <p:nvPr/>
            </p:nvSpPr>
            <p:spPr>
              <a:xfrm>
                <a:off x="4306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22" name="Google Shape;398;p18"/>
              <p:cNvSpPr/>
              <p:nvPr/>
            </p:nvSpPr>
            <p:spPr>
              <a:xfrm>
                <a:off x="4306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23" name="Google Shape;399;p18"/>
              <p:cNvSpPr/>
              <p:nvPr/>
            </p:nvSpPr>
            <p:spPr>
              <a:xfrm>
                <a:off x="4944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321</a:t>
                </a:r>
                <a:endParaRPr/>
              </a:p>
            </p:txBody>
          </p:sp>
          <p:sp>
            <p:nvSpPr>
              <p:cNvPr id="24" name="Google Shape;400;p18"/>
              <p:cNvSpPr/>
              <p:nvPr/>
            </p:nvSpPr>
            <p:spPr>
              <a:xfrm>
                <a:off x="3621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38</a:t>
                </a:r>
                <a:endParaRPr/>
              </a:p>
            </p:txBody>
          </p:sp>
          <p:sp>
            <p:nvSpPr>
              <p:cNvPr id="25" name="Google Shape;401;p18"/>
              <p:cNvSpPr/>
              <p:nvPr/>
            </p:nvSpPr>
            <p:spPr>
              <a:xfrm>
                <a:off x="2935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64</a:t>
                </a:r>
                <a:endParaRPr/>
              </a:p>
            </p:txBody>
          </p:sp>
          <p:sp>
            <p:nvSpPr>
              <p:cNvPr id="26" name="Google Shape;402;p18"/>
              <p:cNvSpPr/>
              <p:nvPr/>
            </p:nvSpPr>
            <p:spPr>
              <a:xfrm>
                <a:off x="2249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85</a:t>
                </a:r>
                <a:endParaRPr/>
              </a:p>
            </p:txBody>
          </p:sp>
          <p:sp>
            <p:nvSpPr>
              <p:cNvPr id="27" name="Google Shape;403;p18"/>
              <p:cNvSpPr/>
              <p:nvPr/>
            </p:nvSpPr>
            <p:spPr>
              <a:xfrm>
                <a:off x="1563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73</a:t>
                </a:r>
                <a:endParaRPr/>
              </a:p>
            </p:txBody>
          </p:sp>
          <p:sp>
            <p:nvSpPr>
              <p:cNvPr id="28" name="Google Shape;404;p18"/>
              <p:cNvSpPr/>
              <p:nvPr/>
            </p:nvSpPr>
            <p:spPr>
              <a:xfrm>
                <a:off x="878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45</a:t>
                </a:r>
                <a:endParaRPr/>
              </a:p>
            </p:txBody>
          </p:sp>
          <p:sp>
            <p:nvSpPr>
              <p:cNvPr id="29" name="Google Shape;405;p18"/>
              <p:cNvSpPr/>
              <p:nvPr/>
            </p:nvSpPr>
            <p:spPr>
              <a:xfrm>
                <a:off x="192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30" name="Google Shape;406;p18"/>
              <p:cNvSpPr/>
              <p:nvPr/>
            </p:nvSpPr>
            <p:spPr>
              <a:xfrm>
                <a:off x="4944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216</a:t>
                </a:r>
                <a:endParaRPr/>
              </a:p>
            </p:txBody>
          </p:sp>
          <p:sp>
            <p:nvSpPr>
              <p:cNvPr id="31" name="Google Shape;407;p18"/>
              <p:cNvSpPr/>
              <p:nvPr/>
            </p:nvSpPr>
            <p:spPr>
              <a:xfrm>
                <a:off x="3621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</a:t>
                </a:r>
                <a:endParaRPr/>
              </a:p>
            </p:txBody>
          </p:sp>
          <p:sp>
            <p:nvSpPr>
              <p:cNvPr id="32" name="Google Shape;408;p18"/>
              <p:cNvSpPr/>
              <p:nvPr/>
            </p:nvSpPr>
            <p:spPr>
              <a:xfrm>
                <a:off x="2935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</a:t>
                </a:r>
                <a:endParaRPr/>
              </a:p>
            </p:txBody>
          </p:sp>
          <p:sp>
            <p:nvSpPr>
              <p:cNvPr id="33" name="Google Shape;409;p18"/>
              <p:cNvSpPr/>
              <p:nvPr/>
            </p:nvSpPr>
            <p:spPr>
              <a:xfrm>
                <a:off x="2249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</a:t>
                </a:r>
                <a:endParaRPr/>
              </a:p>
            </p:txBody>
          </p:sp>
          <p:sp>
            <p:nvSpPr>
              <p:cNvPr id="34" name="Google Shape;410;p18"/>
              <p:cNvSpPr/>
              <p:nvPr/>
            </p:nvSpPr>
            <p:spPr>
              <a:xfrm>
                <a:off x="1563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</a:t>
                </a:r>
                <a:endParaRPr/>
              </a:p>
            </p:txBody>
          </p:sp>
          <p:sp>
            <p:nvSpPr>
              <p:cNvPr id="35" name="Google Shape;411;p18"/>
              <p:cNvSpPr/>
              <p:nvPr/>
            </p:nvSpPr>
            <p:spPr>
              <a:xfrm>
                <a:off x="878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</a:t>
                </a:r>
                <a:endParaRPr/>
              </a:p>
            </p:txBody>
          </p:sp>
          <p:sp>
            <p:nvSpPr>
              <p:cNvPr id="36" name="Google Shape;412;p18"/>
              <p:cNvSpPr/>
              <p:nvPr/>
            </p:nvSpPr>
            <p:spPr>
              <a:xfrm>
                <a:off x="192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37" name="Google Shape;413;p18"/>
              <p:cNvSpPr/>
              <p:nvPr/>
            </p:nvSpPr>
            <p:spPr>
              <a:xfrm>
                <a:off x="4944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38" name="Google Shape;414;p18"/>
              <p:cNvSpPr/>
              <p:nvPr/>
            </p:nvSpPr>
            <p:spPr>
              <a:xfrm>
                <a:off x="3621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39" name="Google Shape;415;p18"/>
              <p:cNvSpPr/>
              <p:nvPr/>
            </p:nvSpPr>
            <p:spPr>
              <a:xfrm>
                <a:off x="2935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40" name="Google Shape;416;p18"/>
              <p:cNvSpPr/>
              <p:nvPr/>
            </p:nvSpPr>
            <p:spPr>
              <a:xfrm>
                <a:off x="2249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41" name="Google Shape;417;p18"/>
              <p:cNvSpPr/>
              <p:nvPr/>
            </p:nvSpPr>
            <p:spPr>
              <a:xfrm>
                <a:off x="1563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42" name="Google Shape;418;p18"/>
              <p:cNvSpPr/>
              <p:nvPr/>
            </p:nvSpPr>
            <p:spPr>
              <a:xfrm>
                <a:off x="878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43" name="Google Shape;419;p18"/>
              <p:cNvSpPr/>
              <p:nvPr/>
            </p:nvSpPr>
            <p:spPr>
              <a:xfrm>
                <a:off x="192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44" name="Google Shape;420;p18"/>
              <p:cNvCxnSpPr/>
              <p:nvPr/>
            </p:nvCxnSpPr>
            <p:spPr>
              <a:xfrm>
                <a:off x="192" y="2601"/>
                <a:ext cx="5390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" name="Google Shape;421;p18"/>
              <p:cNvCxnSpPr/>
              <p:nvPr/>
            </p:nvCxnSpPr>
            <p:spPr>
              <a:xfrm>
                <a:off x="192" y="2850"/>
                <a:ext cx="5390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" name="Google Shape;422;p18"/>
              <p:cNvCxnSpPr/>
              <p:nvPr/>
            </p:nvCxnSpPr>
            <p:spPr>
              <a:xfrm>
                <a:off x="878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" name="Google Shape;423;p18"/>
              <p:cNvCxnSpPr/>
              <p:nvPr/>
            </p:nvCxnSpPr>
            <p:spPr>
              <a:xfrm>
                <a:off x="1563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" name="Google Shape;424;p18"/>
              <p:cNvCxnSpPr/>
              <p:nvPr/>
            </p:nvCxnSpPr>
            <p:spPr>
              <a:xfrm>
                <a:off x="2249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" name="Google Shape;425;p18"/>
              <p:cNvCxnSpPr/>
              <p:nvPr/>
            </p:nvCxnSpPr>
            <p:spPr>
              <a:xfrm>
                <a:off x="2935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" name="Google Shape;426;p18"/>
              <p:cNvCxnSpPr/>
              <p:nvPr/>
            </p:nvCxnSpPr>
            <p:spPr>
              <a:xfrm>
                <a:off x="3621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" name="Google Shape;427;p18"/>
              <p:cNvCxnSpPr/>
              <p:nvPr/>
            </p:nvCxnSpPr>
            <p:spPr>
              <a:xfrm>
                <a:off x="4306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" name="Google Shape;428;p18"/>
              <p:cNvCxnSpPr/>
              <p:nvPr/>
            </p:nvCxnSpPr>
            <p:spPr>
              <a:xfrm>
                <a:off x="4944" y="2160"/>
                <a:ext cx="0" cy="1188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" name="Google Shape;429;p18"/>
              <p:cNvCxnSpPr/>
              <p:nvPr/>
            </p:nvCxnSpPr>
            <p:spPr>
              <a:xfrm>
                <a:off x="192" y="3099"/>
                <a:ext cx="5390" cy="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" name="Google Shape;430;p18"/>
              <p:cNvCxnSpPr/>
              <p:nvPr/>
            </p:nvCxnSpPr>
            <p:spPr>
              <a:xfrm>
                <a:off x="192" y="2160"/>
                <a:ext cx="5390" cy="0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" name="Google Shape;431;p18"/>
              <p:cNvCxnSpPr/>
              <p:nvPr/>
            </p:nvCxnSpPr>
            <p:spPr>
              <a:xfrm>
                <a:off x="192" y="2160"/>
                <a:ext cx="0" cy="1188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" name="Google Shape;432;p18"/>
              <p:cNvCxnSpPr/>
              <p:nvPr/>
            </p:nvCxnSpPr>
            <p:spPr>
              <a:xfrm>
                <a:off x="5582" y="2160"/>
                <a:ext cx="0" cy="1188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" name="Google Shape;433;p18"/>
              <p:cNvCxnSpPr/>
              <p:nvPr/>
            </p:nvCxnSpPr>
            <p:spPr>
              <a:xfrm>
                <a:off x="192" y="3348"/>
                <a:ext cx="5390" cy="0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1" name="Google Shape;434;p18"/>
            <p:cNvSpPr txBox="1"/>
            <p:nvPr/>
          </p:nvSpPr>
          <p:spPr>
            <a:xfrm>
              <a:off x="880" y="1927"/>
              <a:ext cx="4704" cy="224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0" rIns="91425" bIns="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5467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oogle Shape;446;p19"/>
          <p:cNvGrpSpPr/>
          <p:nvPr/>
        </p:nvGrpSpPr>
        <p:grpSpPr>
          <a:xfrm>
            <a:off x="1634837" y="1930969"/>
            <a:ext cx="8559800" cy="2109788"/>
            <a:chOff x="192" y="1909"/>
            <a:chExt cx="5392" cy="1439"/>
          </a:xfrm>
        </p:grpSpPr>
        <p:grpSp>
          <p:nvGrpSpPr>
            <p:cNvPr id="9" name="Google Shape;447;p19"/>
            <p:cNvGrpSpPr/>
            <p:nvPr/>
          </p:nvGrpSpPr>
          <p:grpSpPr>
            <a:xfrm>
              <a:off x="192" y="2160"/>
              <a:ext cx="5390" cy="1188"/>
              <a:chOff x="192" y="2160"/>
              <a:chExt cx="5390" cy="1188"/>
            </a:xfrm>
          </p:grpSpPr>
          <p:sp>
            <p:nvSpPr>
              <p:cNvPr id="11" name="Google Shape;448;p19"/>
              <p:cNvSpPr/>
              <p:nvPr/>
            </p:nvSpPr>
            <p:spPr>
              <a:xfrm>
                <a:off x="4944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105</a:t>
                </a:r>
                <a:endParaRPr/>
              </a:p>
            </p:txBody>
          </p:sp>
          <p:sp>
            <p:nvSpPr>
              <p:cNvPr id="12" name="Google Shape;449;p19"/>
              <p:cNvSpPr/>
              <p:nvPr/>
            </p:nvSpPr>
            <p:spPr>
              <a:xfrm>
                <a:off x="4306" y="2850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</a:t>
                </a:r>
                <a:endParaRPr/>
              </a:p>
            </p:txBody>
          </p:sp>
          <p:sp>
            <p:nvSpPr>
              <p:cNvPr id="13" name="Google Shape;450;p19"/>
              <p:cNvSpPr/>
              <p:nvPr/>
            </p:nvSpPr>
            <p:spPr>
              <a:xfrm>
                <a:off x="3621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14" name="Google Shape;451;p19"/>
              <p:cNvSpPr/>
              <p:nvPr/>
            </p:nvSpPr>
            <p:spPr>
              <a:xfrm>
                <a:off x="2935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</a:t>
                </a:r>
                <a:endParaRPr/>
              </a:p>
            </p:txBody>
          </p:sp>
          <p:sp>
            <p:nvSpPr>
              <p:cNvPr id="15" name="Google Shape;452;p19"/>
              <p:cNvSpPr/>
              <p:nvPr/>
            </p:nvSpPr>
            <p:spPr>
              <a:xfrm>
                <a:off x="2249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</a:t>
                </a:r>
                <a:endParaRPr/>
              </a:p>
            </p:txBody>
          </p:sp>
          <p:sp>
            <p:nvSpPr>
              <p:cNvPr id="16" name="Google Shape;453;p19"/>
              <p:cNvSpPr/>
              <p:nvPr/>
            </p:nvSpPr>
            <p:spPr>
              <a:xfrm>
                <a:off x="1563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</a:t>
                </a:r>
                <a:endParaRPr dirty="0"/>
              </a:p>
            </p:txBody>
          </p:sp>
          <p:sp>
            <p:nvSpPr>
              <p:cNvPr id="17" name="Google Shape;454;p19"/>
              <p:cNvSpPr/>
              <p:nvPr/>
            </p:nvSpPr>
            <p:spPr>
              <a:xfrm>
                <a:off x="878" y="2850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</a:t>
                </a:r>
                <a:endParaRPr/>
              </a:p>
            </p:txBody>
          </p:sp>
          <p:sp>
            <p:nvSpPr>
              <p:cNvPr id="18" name="Google Shape;455;p19"/>
              <p:cNvSpPr/>
              <p:nvPr/>
            </p:nvSpPr>
            <p:spPr>
              <a:xfrm>
                <a:off x="192" y="2850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19" name="Google Shape;456;p19"/>
              <p:cNvSpPr/>
              <p:nvPr/>
            </p:nvSpPr>
            <p:spPr>
              <a:xfrm>
                <a:off x="4306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</a:t>
                </a:r>
                <a:endParaRPr/>
              </a:p>
            </p:txBody>
          </p:sp>
          <p:sp>
            <p:nvSpPr>
              <p:cNvPr id="20" name="Google Shape;457;p19"/>
              <p:cNvSpPr/>
              <p:nvPr/>
            </p:nvSpPr>
            <p:spPr>
              <a:xfrm>
                <a:off x="4306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</a:t>
                </a:r>
                <a:endParaRPr/>
              </a:p>
            </p:txBody>
          </p:sp>
          <p:sp>
            <p:nvSpPr>
              <p:cNvPr id="21" name="Google Shape;458;p19"/>
              <p:cNvSpPr/>
              <p:nvPr/>
            </p:nvSpPr>
            <p:spPr>
              <a:xfrm>
                <a:off x="4306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22" name="Google Shape;459;p19"/>
              <p:cNvSpPr/>
              <p:nvPr/>
            </p:nvSpPr>
            <p:spPr>
              <a:xfrm>
                <a:off x="4944" y="3099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321</a:t>
                </a:r>
                <a:endParaRPr/>
              </a:p>
            </p:txBody>
          </p:sp>
          <p:sp>
            <p:nvSpPr>
              <p:cNvPr id="23" name="Google Shape;460;p19"/>
              <p:cNvSpPr/>
              <p:nvPr/>
            </p:nvSpPr>
            <p:spPr>
              <a:xfrm>
                <a:off x="3621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38</a:t>
                </a:r>
                <a:endParaRPr/>
              </a:p>
            </p:txBody>
          </p:sp>
          <p:sp>
            <p:nvSpPr>
              <p:cNvPr id="24" name="Google Shape;461;p19"/>
              <p:cNvSpPr/>
              <p:nvPr/>
            </p:nvSpPr>
            <p:spPr>
              <a:xfrm>
                <a:off x="2935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64</a:t>
                </a:r>
                <a:endParaRPr/>
              </a:p>
            </p:txBody>
          </p:sp>
          <p:sp>
            <p:nvSpPr>
              <p:cNvPr id="25" name="Google Shape;462;p19"/>
              <p:cNvSpPr/>
              <p:nvPr/>
            </p:nvSpPr>
            <p:spPr>
              <a:xfrm>
                <a:off x="2249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85</a:t>
                </a:r>
                <a:endParaRPr/>
              </a:p>
            </p:txBody>
          </p:sp>
          <p:sp>
            <p:nvSpPr>
              <p:cNvPr id="26" name="Google Shape;463;p19"/>
              <p:cNvSpPr/>
              <p:nvPr/>
            </p:nvSpPr>
            <p:spPr>
              <a:xfrm>
                <a:off x="1563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73</a:t>
                </a:r>
                <a:endParaRPr/>
              </a:p>
            </p:txBody>
          </p:sp>
          <p:sp>
            <p:nvSpPr>
              <p:cNvPr id="27" name="Google Shape;464;p19"/>
              <p:cNvSpPr/>
              <p:nvPr/>
            </p:nvSpPr>
            <p:spPr>
              <a:xfrm>
                <a:off x="878" y="3099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45</a:t>
                </a:r>
                <a:endParaRPr/>
              </a:p>
            </p:txBody>
          </p:sp>
          <p:sp>
            <p:nvSpPr>
              <p:cNvPr id="28" name="Google Shape;465;p19"/>
              <p:cNvSpPr/>
              <p:nvPr/>
            </p:nvSpPr>
            <p:spPr>
              <a:xfrm>
                <a:off x="192" y="3099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29" name="Google Shape;466;p19"/>
              <p:cNvSpPr/>
              <p:nvPr/>
            </p:nvSpPr>
            <p:spPr>
              <a:xfrm>
                <a:off x="4944" y="2601"/>
                <a:ext cx="638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216</a:t>
                </a:r>
                <a:endParaRPr/>
              </a:p>
            </p:txBody>
          </p:sp>
          <p:sp>
            <p:nvSpPr>
              <p:cNvPr id="30" name="Google Shape;467;p19"/>
              <p:cNvSpPr/>
              <p:nvPr/>
            </p:nvSpPr>
            <p:spPr>
              <a:xfrm>
                <a:off x="3621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</a:t>
                </a:r>
                <a:endParaRPr/>
              </a:p>
            </p:txBody>
          </p:sp>
          <p:sp>
            <p:nvSpPr>
              <p:cNvPr id="31" name="Google Shape;468;p19"/>
              <p:cNvSpPr/>
              <p:nvPr/>
            </p:nvSpPr>
            <p:spPr>
              <a:xfrm>
                <a:off x="2935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</a:t>
                </a:r>
                <a:endParaRPr/>
              </a:p>
            </p:txBody>
          </p:sp>
          <p:sp>
            <p:nvSpPr>
              <p:cNvPr id="32" name="Google Shape;469;p19"/>
              <p:cNvSpPr/>
              <p:nvPr/>
            </p:nvSpPr>
            <p:spPr>
              <a:xfrm>
                <a:off x="2249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</a:t>
                </a:r>
                <a:endParaRPr/>
              </a:p>
            </p:txBody>
          </p:sp>
          <p:sp>
            <p:nvSpPr>
              <p:cNvPr id="33" name="Google Shape;470;p19"/>
              <p:cNvSpPr/>
              <p:nvPr/>
            </p:nvSpPr>
            <p:spPr>
              <a:xfrm>
                <a:off x="1563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</a:t>
                </a:r>
                <a:endParaRPr/>
              </a:p>
            </p:txBody>
          </p:sp>
          <p:sp>
            <p:nvSpPr>
              <p:cNvPr id="34" name="Google Shape;471;p19"/>
              <p:cNvSpPr/>
              <p:nvPr/>
            </p:nvSpPr>
            <p:spPr>
              <a:xfrm>
                <a:off x="878" y="2601"/>
                <a:ext cx="685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</a:t>
                </a:r>
                <a:endParaRPr/>
              </a:p>
            </p:txBody>
          </p:sp>
          <p:sp>
            <p:nvSpPr>
              <p:cNvPr id="35" name="Google Shape;472;p19"/>
              <p:cNvSpPr/>
              <p:nvPr/>
            </p:nvSpPr>
            <p:spPr>
              <a:xfrm>
                <a:off x="192" y="2601"/>
                <a:ext cx="686" cy="2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36" name="Google Shape;473;p19"/>
              <p:cNvSpPr/>
              <p:nvPr/>
            </p:nvSpPr>
            <p:spPr>
              <a:xfrm>
                <a:off x="4944" y="2160"/>
                <a:ext cx="638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37" name="Google Shape;474;p19"/>
              <p:cNvSpPr/>
              <p:nvPr/>
            </p:nvSpPr>
            <p:spPr>
              <a:xfrm>
                <a:off x="3621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38" name="Google Shape;475;p19"/>
              <p:cNvSpPr/>
              <p:nvPr/>
            </p:nvSpPr>
            <p:spPr>
              <a:xfrm>
                <a:off x="2935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39" name="Google Shape;476;p19"/>
              <p:cNvSpPr/>
              <p:nvPr/>
            </p:nvSpPr>
            <p:spPr>
              <a:xfrm>
                <a:off x="2249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40" name="Google Shape;477;p19"/>
              <p:cNvSpPr/>
              <p:nvPr/>
            </p:nvSpPr>
            <p:spPr>
              <a:xfrm>
                <a:off x="1563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41" name="Google Shape;478;p19"/>
              <p:cNvSpPr/>
              <p:nvPr/>
            </p:nvSpPr>
            <p:spPr>
              <a:xfrm>
                <a:off x="878" y="2160"/>
                <a:ext cx="685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42" name="Google Shape;479;p19"/>
              <p:cNvSpPr/>
              <p:nvPr/>
            </p:nvSpPr>
            <p:spPr>
              <a:xfrm>
                <a:off x="192" y="2160"/>
                <a:ext cx="686" cy="441"/>
              </a:xfrm>
              <a:prstGeom prst="rect">
                <a:avLst/>
              </a:prstGeom>
              <a:solidFill>
                <a:schemeClr val="folHlink">
                  <a:alpha val="39607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43" name="Google Shape;480;p19"/>
              <p:cNvCxnSpPr/>
              <p:nvPr/>
            </p:nvCxnSpPr>
            <p:spPr>
              <a:xfrm>
                <a:off x="192" y="2601"/>
                <a:ext cx="5390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4" name="Google Shape;481;p19"/>
              <p:cNvCxnSpPr/>
              <p:nvPr/>
            </p:nvCxnSpPr>
            <p:spPr>
              <a:xfrm>
                <a:off x="192" y="2850"/>
                <a:ext cx="5390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" name="Google Shape;482;p19"/>
              <p:cNvCxnSpPr/>
              <p:nvPr/>
            </p:nvCxnSpPr>
            <p:spPr>
              <a:xfrm>
                <a:off x="878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" name="Google Shape;483;p19"/>
              <p:cNvCxnSpPr/>
              <p:nvPr/>
            </p:nvCxnSpPr>
            <p:spPr>
              <a:xfrm>
                <a:off x="1563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" name="Google Shape;484;p19"/>
              <p:cNvCxnSpPr/>
              <p:nvPr/>
            </p:nvCxnSpPr>
            <p:spPr>
              <a:xfrm>
                <a:off x="2249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" name="Google Shape;485;p19"/>
              <p:cNvCxnSpPr/>
              <p:nvPr/>
            </p:nvCxnSpPr>
            <p:spPr>
              <a:xfrm>
                <a:off x="2935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" name="Google Shape;486;p19"/>
              <p:cNvCxnSpPr/>
              <p:nvPr/>
            </p:nvCxnSpPr>
            <p:spPr>
              <a:xfrm>
                <a:off x="3621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" name="Google Shape;487;p19"/>
              <p:cNvCxnSpPr/>
              <p:nvPr/>
            </p:nvCxnSpPr>
            <p:spPr>
              <a:xfrm>
                <a:off x="4306" y="2160"/>
                <a:ext cx="0" cy="1188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" name="Google Shape;488;p19"/>
              <p:cNvCxnSpPr/>
              <p:nvPr/>
            </p:nvCxnSpPr>
            <p:spPr>
              <a:xfrm>
                <a:off x="4944" y="2160"/>
                <a:ext cx="0" cy="1188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" name="Google Shape;489;p19"/>
              <p:cNvCxnSpPr/>
              <p:nvPr/>
            </p:nvCxnSpPr>
            <p:spPr>
              <a:xfrm>
                <a:off x="192" y="3099"/>
                <a:ext cx="5390" cy="0"/>
              </a:xfrm>
              <a:prstGeom prst="straightConnector1">
                <a:avLst/>
              </a:prstGeom>
              <a:noFill/>
              <a:ln w="381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" name="Google Shape;490;p19"/>
              <p:cNvCxnSpPr/>
              <p:nvPr/>
            </p:nvCxnSpPr>
            <p:spPr>
              <a:xfrm>
                <a:off x="192" y="2160"/>
                <a:ext cx="5390" cy="0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" name="Google Shape;491;p19"/>
              <p:cNvCxnSpPr/>
              <p:nvPr/>
            </p:nvCxnSpPr>
            <p:spPr>
              <a:xfrm>
                <a:off x="192" y="2160"/>
                <a:ext cx="0" cy="1188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" name="Google Shape;492;p19"/>
              <p:cNvCxnSpPr/>
              <p:nvPr/>
            </p:nvCxnSpPr>
            <p:spPr>
              <a:xfrm>
                <a:off x="5582" y="2160"/>
                <a:ext cx="0" cy="1188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" name="Google Shape;493;p19"/>
              <p:cNvCxnSpPr/>
              <p:nvPr/>
            </p:nvCxnSpPr>
            <p:spPr>
              <a:xfrm>
                <a:off x="192" y="3348"/>
                <a:ext cx="5390" cy="0"/>
              </a:xfrm>
              <a:prstGeom prst="straightConnector1">
                <a:avLst/>
              </a:prstGeom>
              <a:noFill/>
              <a:ln w="12700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0" name="Google Shape;494;p19"/>
            <p:cNvSpPr txBox="1"/>
            <p:nvPr/>
          </p:nvSpPr>
          <p:spPr>
            <a:xfrm>
              <a:off x="880" y="1909"/>
              <a:ext cx="4704" cy="258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0" rIns="91425" bIns="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  <p:pic>
        <p:nvPicPr>
          <p:cNvPr id="57" name="Google Shape;49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6268" y="4189080"/>
            <a:ext cx="7092950" cy="585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497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15514" y="4881234"/>
            <a:ext cx="7820025" cy="1343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974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Chi-Square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Independence </a:t>
            </a:r>
            <a:r>
              <a:rPr lang="en-US" sz="2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Test</a:t>
            </a:r>
            <a:endParaRPr lang="en-US" sz="2800" dirty="0"/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510;p20"/>
          <p:cNvSpPr/>
          <p:nvPr/>
        </p:nvSpPr>
        <p:spPr>
          <a:xfrm>
            <a:off x="1732844" y="1506085"/>
            <a:ext cx="8737600" cy="443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en-US" sz="24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independence test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used to test the independence of two variables.  Using a chi-square test, you can determine whether the occurrence of one variable affects the probability of the occurrence of the other variable.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the chi-square independence test to be used, the following must be true.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observed frequencies must be obtained by using a random sample.</a:t>
            </a:r>
            <a:endParaRPr dirty="0"/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expected frequency must be greater than or equal to 5.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4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510;p20"/>
          <p:cNvSpPr/>
          <p:nvPr/>
        </p:nvSpPr>
        <p:spPr>
          <a:xfrm>
            <a:off x="1732844" y="1506085"/>
            <a:ext cx="8737600" cy="443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rPr lang="en-US" sz="24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 independence test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used to test the independence of two variables.  Using a chi-square test, you can determine whether the occurrence of one variable affects the probability of the occurrence of the other variable.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the chi-square independence test to be used, the following must be true.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observed frequencies must be obtained by using a random sample.</a:t>
            </a:r>
            <a:endParaRPr dirty="0"/>
          </a:p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expected frequency must be greater than or equal to 5.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Chi-Square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Independence </a:t>
            </a:r>
            <a:r>
              <a:rPr lang="en-US" sz="2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Test</a:t>
            </a:r>
            <a:endParaRPr lang="en-US" sz="2800" dirty="0"/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20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536;p22"/>
          <p:cNvSpPr/>
          <p:nvPr/>
        </p:nvSpPr>
        <p:spPr>
          <a:xfrm>
            <a:off x="1858506" y="1639286"/>
            <a:ext cx="916971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following contingency table shows a random sample of 321 fatally injured passenger vehicle drivers by age and gender.  The expected frequencies are displayed in parentheses.  At </a:t>
            </a:r>
            <a:r>
              <a:rPr lang="en-US" sz="2400" i="1" dirty="0">
                <a:solidFill>
                  <a:schemeClr val="dk1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α</a:t>
            </a:r>
            <a:r>
              <a:rPr lang="en-US" sz="24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0.05, can you conclude that the drivers’ ages are related to gender in such accidents?</a:t>
            </a:r>
            <a:endParaRPr sz="20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" name="Google Shape;537;p22"/>
          <p:cNvGrpSpPr/>
          <p:nvPr/>
        </p:nvGrpSpPr>
        <p:grpSpPr>
          <a:xfrm>
            <a:off x="2236931" y="3309120"/>
            <a:ext cx="8615363" cy="2747962"/>
            <a:chOff x="164" y="2301"/>
            <a:chExt cx="5427" cy="1731"/>
          </a:xfrm>
        </p:grpSpPr>
        <p:grpSp>
          <p:nvGrpSpPr>
            <p:cNvPr id="10" name="Google Shape;538;p22"/>
            <p:cNvGrpSpPr/>
            <p:nvPr/>
          </p:nvGrpSpPr>
          <p:grpSpPr>
            <a:xfrm>
              <a:off x="164" y="2596"/>
              <a:ext cx="5424" cy="1436"/>
              <a:chOff x="164" y="2596"/>
              <a:chExt cx="5424" cy="1436"/>
            </a:xfrm>
          </p:grpSpPr>
          <p:sp>
            <p:nvSpPr>
              <p:cNvPr id="12" name="Google Shape;539;p22"/>
              <p:cNvSpPr/>
              <p:nvPr/>
            </p:nvSpPr>
            <p:spPr>
              <a:xfrm>
                <a:off x="4820" y="3410"/>
                <a:ext cx="76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105</a:t>
                </a:r>
                <a:endParaRPr/>
              </a:p>
            </p:txBody>
          </p:sp>
          <p:sp>
            <p:nvSpPr>
              <p:cNvPr id="13" name="Google Shape;540;p22"/>
              <p:cNvSpPr/>
              <p:nvPr/>
            </p:nvSpPr>
            <p:spPr>
              <a:xfrm>
                <a:off x="4157" y="3410"/>
                <a:ext cx="663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 (5.23)</a:t>
                </a:r>
                <a:endParaRPr/>
              </a:p>
            </p:txBody>
          </p:sp>
          <p:sp>
            <p:nvSpPr>
              <p:cNvPr id="14" name="Google Shape;541;p22"/>
              <p:cNvSpPr/>
              <p:nvPr/>
            </p:nvSpPr>
            <p:spPr>
              <a:xfrm>
                <a:off x="3477" y="3410"/>
                <a:ext cx="68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 (12.43)</a:t>
                </a:r>
                <a:endParaRPr/>
              </a:p>
            </p:txBody>
          </p:sp>
          <p:sp>
            <p:nvSpPr>
              <p:cNvPr id="15" name="Google Shape;542;p22"/>
              <p:cNvSpPr/>
              <p:nvPr/>
            </p:nvSpPr>
            <p:spPr>
              <a:xfrm>
                <a:off x="2825" y="3410"/>
                <a:ext cx="65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(20.93)</a:t>
                </a:r>
                <a:endParaRPr/>
              </a:p>
            </p:txBody>
          </p:sp>
          <p:sp>
            <p:nvSpPr>
              <p:cNvPr id="16" name="Google Shape;543;p22"/>
              <p:cNvSpPr/>
              <p:nvPr/>
            </p:nvSpPr>
            <p:spPr>
              <a:xfrm>
                <a:off x="2164" y="3410"/>
                <a:ext cx="661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33 (27.80)</a:t>
                </a:r>
                <a:endParaRPr/>
              </a:p>
            </p:txBody>
          </p:sp>
          <p:sp>
            <p:nvSpPr>
              <p:cNvPr id="17" name="Google Shape;544;p22"/>
              <p:cNvSpPr/>
              <p:nvPr/>
            </p:nvSpPr>
            <p:spPr>
              <a:xfrm>
                <a:off x="1494" y="3410"/>
                <a:ext cx="67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22 (23.88)</a:t>
                </a:r>
                <a:endParaRPr/>
              </a:p>
            </p:txBody>
          </p:sp>
          <p:sp>
            <p:nvSpPr>
              <p:cNvPr id="18" name="Google Shape;545;p22"/>
              <p:cNvSpPr/>
              <p:nvPr/>
            </p:nvSpPr>
            <p:spPr>
              <a:xfrm>
                <a:off x="836" y="3410"/>
                <a:ext cx="65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13 (14.72)</a:t>
                </a:r>
                <a:endParaRPr/>
              </a:p>
            </p:txBody>
          </p:sp>
          <p:sp>
            <p:nvSpPr>
              <p:cNvPr id="19" name="Google Shape;546;p22"/>
              <p:cNvSpPr/>
              <p:nvPr/>
            </p:nvSpPr>
            <p:spPr>
              <a:xfrm>
                <a:off x="164" y="3410"/>
                <a:ext cx="67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Female</a:t>
                </a:r>
                <a:endParaRPr/>
              </a:p>
            </p:txBody>
          </p:sp>
          <p:sp>
            <p:nvSpPr>
              <p:cNvPr id="20" name="Google Shape;547;p22"/>
              <p:cNvSpPr/>
              <p:nvPr/>
            </p:nvSpPr>
            <p:spPr>
              <a:xfrm>
                <a:off x="4157" y="3817"/>
                <a:ext cx="663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</a:t>
                </a:r>
                <a:endParaRPr/>
              </a:p>
            </p:txBody>
          </p:sp>
          <p:sp>
            <p:nvSpPr>
              <p:cNvPr id="21" name="Google Shape;548;p22"/>
              <p:cNvSpPr/>
              <p:nvPr/>
            </p:nvSpPr>
            <p:spPr>
              <a:xfrm>
                <a:off x="4157" y="3003"/>
                <a:ext cx="663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10       (10.77)</a:t>
                </a:r>
                <a:endParaRPr/>
              </a:p>
            </p:txBody>
          </p:sp>
          <p:sp>
            <p:nvSpPr>
              <p:cNvPr id="22" name="Google Shape;549;p22"/>
              <p:cNvSpPr/>
              <p:nvPr/>
            </p:nvSpPr>
            <p:spPr>
              <a:xfrm>
                <a:off x="4157" y="2596"/>
                <a:ext cx="663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61 and older</a:t>
                </a:r>
                <a:endParaRPr/>
              </a:p>
            </p:txBody>
          </p:sp>
          <p:sp>
            <p:nvSpPr>
              <p:cNvPr id="23" name="Google Shape;550;p22"/>
              <p:cNvSpPr/>
              <p:nvPr/>
            </p:nvSpPr>
            <p:spPr>
              <a:xfrm>
                <a:off x="4820" y="3817"/>
                <a:ext cx="768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321</a:t>
                </a:r>
                <a:endParaRPr/>
              </a:p>
            </p:txBody>
          </p:sp>
          <p:sp>
            <p:nvSpPr>
              <p:cNvPr id="24" name="Google Shape;551;p22"/>
              <p:cNvSpPr/>
              <p:nvPr/>
            </p:nvSpPr>
            <p:spPr>
              <a:xfrm>
                <a:off x="3477" y="3817"/>
                <a:ext cx="680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38</a:t>
                </a:r>
                <a:endParaRPr/>
              </a:p>
            </p:txBody>
          </p:sp>
          <p:sp>
            <p:nvSpPr>
              <p:cNvPr id="25" name="Google Shape;552;p22"/>
              <p:cNvSpPr/>
              <p:nvPr/>
            </p:nvSpPr>
            <p:spPr>
              <a:xfrm>
                <a:off x="2825" y="3817"/>
                <a:ext cx="652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64</a:t>
                </a:r>
                <a:endParaRPr/>
              </a:p>
            </p:txBody>
          </p:sp>
          <p:sp>
            <p:nvSpPr>
              <p:cNvPr id="26" name="Google Shape;553;p22"/>
              <p:cNvSpPr/>
              <p:nvPr/>
            </p:nvSpPr>
            <p:spPr>
              <a:xfrm>
                <a:off x="2164" y="3817"/>
                <a:ext cx="661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85</a:t>
                </a:r>
                <a:endParaRPr/>
              </a:p>
            </p:txBody>
          </p:sp>
          <p:sp>
            <p:nvSpPr>
              <p:cNvPr id="27" name="Google Shape;554;p22"/>
              <p:cNvSpPr/>
              <p:nvPr/>
            </p:nvSpPr>
            <p:spPr>
              <a:xfrm>
                <a:off x="1494" y="3817"/>
                <a:ext cx="670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73</a:t>
                </a:r>
                <a:endParaRPr/>
              </a:p>
            </p:txBody>
          </p:sp>
          <p:sp>
            <p:nvSpPr>
              <p:cNvPr id="28" name="Google Shape;555;p22"/>
              <p:cNvSpPr/>
              <p:nvPr/>
            </p:nvSpPr>
            <p:spPr>
              <a:xfrm>
                <a:off x="836" y="3817"/>
                <a:ext cx="658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45</a:t>
                </a:r>
                <a:endParaRPr/>
              </a:p>
            </p:txBody>
          </p:sp>
          <p:sp>
            <p:nvSpPr>
              <p:cNvPr id="29" name="Google Shape;556;p22"/>
              <p:cNvSpPr/>
              <p:nvPr/>
            </p:nvSpPr>
            <p:spPr>
              <a:xfrm>
                <a:off x="164" y="3817"/>
                <a:ext cx="672" cy="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000">
                  <a:solidFill>
                    <a:schemeClr val="dk1"/>
                  </a:solidFill>
                  <a:latin typeface="Century"/>
                  <a:ea typeface="Century"/>
                  <a:cs typeface="Century"/>
                  <a:sym typeface="Century"/>
                </a:endParaRPr>
              </a:p>
            </p:txBody>
          </p:sp>
          <p:sp>
            <p:nvSpPr>
              <p:cNvPr id="30" name="Google Shape;557;p22"/>
              <p:cNvSpPr/>
              <p:nvPr/>
            </p:nvSpPr>
            <p:spPr>
              <a:xfrm>
                <a:off x="4820" y="3003"/>
                <a:ext cx="76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216</a:t>
                </a:r>
                <a:endParaRPr/>
              </a:p>
            </p:txBody>
          </p:sp>
          <p:sp>
            <p:nvSpPr>
              <p:cNvPr id="31" name="Google Shape;558;p22"/>
              <p:cNvSpPr/>
              <p:nvPr/>
            </p:nvSpPr>
            <p:spPr>
              <a:xfrm>
                <a:off x="3477" y="3003"/>
                <a:ext cx="68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28 (25.57)</a:t>
                </a:r>
                <a:endParaRPr/>
              </a:p>
            </p:txBody>
          </p:sp>
          <p:sp>
            <p:nvSpPr>
              <p:cNvPr id="32" name="Google Shape;559;p22"/>
              <p:cNvSpPr/>
              <p:nvPr/>
            </p:nvSpPr>
            <p:spPr>
              <a:xfrm>
                <a:off x="2825" y="3003"/>
                <a:ext cx="65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43 (43.07)</a:t>
                </a:r>
                <a:endParaRPr/>
              </a:p>
            </p:txBody>
          </p:sp>
          <p:sp>
            <p:nvSpPr>
              <p:cNvPr id="33" name="Google Shape;560;p22"/>
              <p:cNvSpPr/>
              <p:nvPr/>
            </p:nvSpPr>
            <p:spPr>
              <a:xfrm>
                <a:off x="2164" y="3003"/>
                <a:ext cx="661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52 (57.20)</a:t>
                </a:r>
                <a:endParaRPr/>
              </a:p>
            </p:txBody>
          </p:sp>
          <p:sp>
            <p:nvSpPr>
              <p:cNvPr id="34" name="Google Shape;561;p22"/>
              <p:cNvSpPr/>
              <p:nvPr/>
            </p:nvSpPr>
            <p:spPr>
              <a:xfrm>
                <a:off x="1494" y="3003"/>
                <a:ext cx="670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(49.12)</a:t>
                </a:r>
                <a:endParaRPr/>
              </a:p>
            </p:txBody>
          </p:sp>
          <p:sp>
            <p:nvSpPr>
              <p:cNvPr id="35" name="Google Shape;562;p22"/>
              <p:cNvSpPr/>
              <p:nvPr/>
            </p:nvSpPr>
            <p:spPr>
              <a:xfrm>
                <a:off x="836" y="3003"/>
                <a:ext cx="658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32 (30.28)</a:t>
                </a:r>
                <a:endParaRPr/>
              </a:p>
            </p:txBody>
          </p:sp>
          <p:sp>
            <p:nvSpPr>
              <p:cNvPr id="36" name="Google Shape;563;p22"/>
              <p:cNvSpPr/>
              <p:nvPr/>
            </p:nvSpPr>
            <p:spPr>
              <a:xfrm>
                <a:off x="164" y="3003"/>
                <a:ext cx="672" cy="4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Male</a:t>
                </a:r>
                <a:endParaRPr/>
              </a:p>
            </p:txBody>
          </p:sp>
          <p:sp>
            <p:nvSpPr>
              <p:cNvPr id="37" name="Google Shape;564;p22"/>
              <p:cNvSpPr/>
              <p:nvPr/>
            </p:nvSpPr>
            <p:spPr>
              <a:xfrm>
                <a:off x="4820" y="2596"/>
                <a:ext cx="768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Total</a:t>
                </a:r>
                <a:endParaRPr/>
              </a:p>
            </p:txBody>
          </p:sp>
          <p:sp>
            <p:nvSpPr>
              <p:cNvPr id="38" name="Google Shape;565;p22"/>
              <p:cNvSpPr/>
              <p:nvPr/>
            </p:nvSpPr>
            <p:spPr>
              <a:xfrm>
                <a:off x="3477" y="2596"/>
                <a:ext cx="680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51 – 60</a:t>
                </a:r>
                <a:endParaRPr/>
              </a:p>
            </p:txBody>
          </p:sp>
          <p:sp>
            <p:nvSpPr>
              <p:cNvPr id="39" name="Google Shape;566;p22"/>
              <p:cNvSpPr/>
              <p:nvPr/>
            </p:nvSpPr>
            <p:spPr>
              <a:xfrm>
                <a:off x="2825" y="2596"/>
                <a:ext cx="652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41 – 50</a:t>
                </a:r>
                <a:endParaRPr/>
              </a:p>
            </p:txBody>
          </p:sp>
          <p:sp>
            <p:nvSpPr>
              <p:cNvPr id="40" name="Google Shape;567;p22"/>
              <p:cNvSpPr/>
              <p:nvPr/>
            </p:nvSpPr>
            <p:spPr>
              <a:xfrm>
                <a:off x="2164" y="2596"/>
                <a:ext cx="661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31 – 40</a:t>
                </a:r>
                <a:endParaRPr/>
              </a:p>
            </p:txBody>
          </p:sp>
          <p:sp>
            <p:nvSpPr>
              <p:cNvPr id="41" name="Google Shape;568;p22"/>
              <p:cNvSpPr/>
              <p:nvPr/>
            </p:nvSpPr>
            <p:spPr>
              <a:xfrm>
                <a:off x="1494" y="2596"/>
                <a:ext cx="670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21 – 30</a:t>
                </a:r>
                <a:endParaRPr/>
              </a:p>
            </p:txBody>
          </p:sp>
          <p:sp>
            <p:nvSpPr>
              <p:cNvPr id="42" name="Google Shape;569;p22"/>
              <p:cNvSpPr/>
              <p:nvPr/>
            </p:nvSpPr>
            <p:spPr>
              <a:xfrm>
                <a:off x="836" y="2596"/>
                <a:ext cx="658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16 – 20</a:t>
                </a:r>
                <a:endParaRPr/>
              </a:p>
            </p:txBody>
          </p:sp>
          <p:sp>
            <p:nvSpPr>
              <p:cNvPr id="43" name="Google Shape;570;p22"/>
              <p:cNvSpPr/>
              <p:nvPr/>
            </p:nvSpPr>
            <p:spPr>
              <a:xfrm>
                <a:off x="164" y="2596"/>
                <a:ext cx="672" cy="407"/>
              </a:xfrm>
              <a:prstGeom prst="rect">
                <a:avLst/>
              </a:prstGeom>
              <a:solidFill>
                <a:schemeClr val="folHlink">
                  <a:alpha val="29803"/>
                </a:schemeClr>
              </a:solidFill>
              <a:ln>
                <a:noFill/>
              </a:ln>
            </p:spPr>
            <p:txBody>
              <a:bodyPr spcFirstLastPara="1" wrap="square" lIns="91425" tIns="18275" rIns="91425" bIns="1827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entury"/>
                    <a:ea typeface="Century"/>
                    <a:cs typeface="Century"/>
                    <a:sym typeface="Century"/>
                  </a:rPr>
                  <a:t>Gender</a:t>
                </a:r>
                <a:endParaRPr/>
              </a:p>
            </p:txBody>
          </p:sp>
          <p:cxnSp>
            <p:nvCxnSpPr>
              <p:cNvPr id="44" name="Google Shape;571;p22"/>
              <p:cNvCxnSpPr/>
              <p:nvPr/>
            </p:nvCxnSpPr>
            <p:spPr>
              <a:xfrm>
                <a:off x="164" y="2596"/>
                <a:ext cx="5424" cy="0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5" name="Google Shape;572;p22"/>
              <p:cNvCxnSpPr/>
              <p:nvPr/>
            </p:nvCxnSpPr>
            <p:spPr>
              <a:xfrm>
                <a:off x="164" y="3003"/>
                <a:ext cx="5424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6" name="Google Shape;573;p22"/>
              <p:cNvCxnSpPr/>
              <p:nvPr/>
            </p:nvCxnSpPr>
            <p:spPr>
              <a:xfrm>
                <a:off x="164" y="3410"/>
                <a:ext cx="5424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7" name="Google Shape;574;p22"/>
              <p:cNvCxnSpPr/>
              <p:nvPr/>
            </p:nvCxnSpPr>
            <p:spPr>
              <a:xfrm>
                <a:off x="164" y="4032"/>
                <a:ext cx="5424" cy="0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8" name="Google Shape;575;p22"/>
              <p:cNvCxnSpPr/>
              <p:nvPr/>
            </p:nvCxnSpPr>
            <p:spPr>
              <a:xfrm>
                <a:off x="164" y="2596"/>
                <a:ext cx="0" cy="1436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" name="Google Shape;576;p22"/>
              <p:cNvCxnSpPr/>
              <p:nvPr/>
            </p:nvCxnSpPr>
            <p:spPr>
              <a:xfrm>
                <a:off x="836" y="2596"/>
                <a:ext cx="0" cy="1436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0" name="Google Shape;577;p22"/>
              <p:cNvCxnSpPr/>
              <p:nvPr/>
            </p:nvCxnSpPr>
            <p:spPr>
              <a:xfrm>
                <a:off x="1494" y="2596"/>
                <a:ext cx="0" cy="1436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" name="Google Shape;578;p22"/>
              <p:cNvCxnSpPr/>
              <p:nvPr/>
            </p:nvCxnSpPr>
            <p:spPr>
              <a:xfrm>
                <a:off x="2164" y="2596"/>
                <a:ext cx="0" cy="1436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2" name="Google Shape;579;p22"/>
              <p:cNvCxnSpPr/>
              <p:nvPr/>
            </p:nvCxnSpPr>
            <p:spPr>
              <a:xfrm>
                <a:off x="2825" y="2596"/>
                <a:ext cx="0" cy="1436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3" name="Google Shape;580;p22"/>
              <p:cNvCxnSpPr/>
              <p:nvPr/>
            </p:nvCxnSpPr>
            <p:spPr>
              <a:xfrm>
                <a:off x="3477" y="2596"/>
                <a:ext cx="0" cy="1436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4" name="Google Shape;581;p22"/>
              <p:cNvCxnSpPr/>
              <p:nvPr/>
            </p:nvCxnSpPr>
            <p:spPr>
              <a:xfrm>
                <a:off x="4157" y="2596"/>
                <a:ext cx="0" cy="1436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5" name="Google Shape;582;p22"/>
              <p:cNvCxnSpPr/>
              <p:nvPr/>
            </p:nvCxnSpPr>
            <p:spPr>
              <a:xfrm>
                <a:off x="5588" y="2596"/>
                <a:ext cx="0" cy="1436"/>
              </a:xfrm>
              <a:prstGeom prst="straightConnector1">
                <a:avLst/>
              </a:prstGeom>
              <a:noFill/>
              <a:ln w="28575" cap="sq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6" name="Google Shape;583;p22"/>
              <p:cNvCxnSpPr/>
              <p:nvPr/>
            </p:nvCxnSpPr>
            <p:spPr>
              <a:xfrm>
                <a:off x="4820" y="2596"/>
                <a:ext cx="0" cy="1436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7" name="Google Shape;584;p22"/>
              <p:cNvCxnSpPr/>
              <p:nvPr/>
            </p:nvCxnSpPr>
            <p:spPr>
              <a:xfrm>
                <a:off x="164" y="3817"/>
                <a:ext cx="5424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1" name="Google Shape;585;p22"/>
            <p:cNvSpPr txBox="1"/>
            <p:nvPr/>
          </p:nvSpPr>
          <p:spPr>
            <a:xfrm>
              <a:off x="836" y="2301"/>
              <a:ext cx="4755" cy="300"/>
            </a:xfrm>
            <a:prstGeom prst="rect">
              <a:avLst/>
            </a:prstGeom>
            <a:solidFill>
              <a:schemeClr val="folHlink">
                <a:alpha val="49803"/>
              </a:schemeClr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Age</a:t>
              </a: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0340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598;p23"/>
          <p:cNvSpPr/>
          <p:nvPr/>
        </p:nvSpPr>
        <p:spPr>
          <a:xfrm>
            <a:off x="2144407" y="1518877"/>
            <a:ext cx="8692235" cy="470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Because each expected frequency is at least 5 and the drivers were randomly selected, the chi-square independence test can be used to test whether the variables are independent.  </a:t>
            </a: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lang="en-US" sz="2400" i="1" baseline="-25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The drivers’ ages are independent of gender.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 dirty="0">
              <a:solidFill>
                <a:srgbClr val="E1152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</a:t>
            </a:r>
            <a:r>
              <a:rPr lang="en-US" sz="2400" i="1" baseline="-25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drivers’ ages are dependent on gender.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 dirty="0">
                <a:solidFill>
                  <a:srgbClr val="E1152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(Claim)</a:t>
            </a:r>
            <a:endParaRPr sz="2400" dirty="0">
              <a:solidFill>
                <a:srgbClr val="E1152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d.f.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(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1)(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 = (2 – 1)(6 – 1) = (1)(5) = 5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</a:t>
            </a:r>
            <a:r>
              <a:rPr lang="en-US" sz="24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d.f.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5 and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 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0.05, the critical value is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lang="en-US" sz="24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lang="en-US" sz="2400" baseline="-25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11.071.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5094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611;p24"/>
          <p:cNvSpPr txBox="1"/>
          <p:nvPr/>
        </p:nvSpPr>
        <p:spPr>
          <a:xfrm>
            <a:off x="2115127" y="1596989"/>
            <a:ext cx="8709890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Critical Value for  </a:t>
            </a:r>
            <a:r>
              <a:rPr lang="en-US" sz="28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lang="en-US" sz="28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lang="en-US" sz="2800" baseline="-25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endParaRPr sz="2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d.f.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(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1)(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1) = (2 – 1)(6 – 1) = (1)(5) = 5  and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 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0.05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critical value is  </a:t>
            </a:r>
            <a:r>
              <a:rPr lang="en-US" sz="28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χ</a:t>
            </a:r>
            <a:r>
              <a:rPr lang="en-US" sz="28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lang="en-US" sz="2800" baseline="-25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 11.071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oogle Shape;61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98674" y="2818592"/>
            <a:ext cx="8507508" cy="24133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71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625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49327" y="1413164"/>
            <a:ext cx="8395846" cy="48881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511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10.3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Comparing Two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Variances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63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574" y="1372240"/>
            <a:ext cx="8162925" cy="4933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491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F-Distribution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651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35764" y="1351107"/>
            <a:ext cx="8086725" cy="4857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188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Critical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Values for the F-Distribution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663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86832" y="1639286"/>
            <a:ext cx="8429625" cy="396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132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677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0990" y="1384479"/>
            <a:ext cx="8403783" cy="47321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855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690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8910" y="1559321"/>
            <a:ext cx="8543925" cy="4629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20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Two-Sample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F-Test for Variances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716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3053" y="1460500"/>
            <a:ext cx="8220075" cy="4895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856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72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58294" y="1559321"/>
            <a:ext cx="8417342" cy="4483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672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755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8614" y="1529159"/>
            <a:ext cx="8718695" cy="47390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660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10.4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Analysis of Variance (ANOVA)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768;p36"/>
          <p:cNvSpPr/>
          <p:nvPr/>
        </p:nvSpPr>
        <p:spPr>
          <a:xfrm>
            <a:off x="2161307" y="1848936"/>
            <a:ext cx="866370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1" dirty="0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One</a:t>
            </a:r>
            <a:r>
              <a:rPr lang="en-US" sz="24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-way analysis of variance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a hypothesis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testing technique that is used to compare means from three or more populations. Analysis of variance is usually abbreviated </a:t>
            </a:r>
            <a:r>
              <a:rPr lang="en-US" sz="2400" b="1" dirty="0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ANOVA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dirty="0"/>
          </a:p>
        </p:txBody>
      </p:sp>
      <p:sp>
        <p:nvSpPr>
          <p:cNvPr id="9" name="Google Shape;769;p36"/>
          <p:cNvSpPr/>
          <p:nvPr/>
        </p:nvSpPr>
        <p:spPr>
          <a:xfrm>
            <a:off x="2299853" y="3115957"/>
            <a:ext cx="701987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lang="en-US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 a one</a:t>
            </a:r>
            <a:r>
              <a:rPr lang="en-US" sz="2400" b="1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lang="en-US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way ANOVA test, the following must be true:</a:t>
            </a:r>
            <a:endParaRPr sz="2400" b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770;p36"/>
          <p:cNvSpPr/>
          <p:nvPr/>
        </p:nvSpPr>
        <p:spPr>
          <a:xfrm>
            <a:off x="2161307" y="3594493"/>
            <a:ext cx="8931566" cy="1828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sample must be randomly selected from a normal, or approximately normal, population.</a:t>
            </a:r>
            <a:endParaRPr/>
          </a:p>
          <a:p>
            <a:pPr marL="0" marR="0" lvl="0" indent="-152400" algn="l" rtl="0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samples must be independent of each other.</a:t>
            </a:r>
            <a:endParaRPr/>
          </a:p>
          <a:p>
            <a:pPr marL="0" marR="0" lvl="0" indent="-152400" algn="l" rtl="0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population must have the same variance.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3386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783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71234" y="1901982"/>
            <a:ext cx="5943600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784;p37"/>
          <p:cNvSpPr/>
          <p:nvPr/>
        </p:nvSpPr>
        <p:spPr>
          <a:xfrm>
            <a:off x="2271234" y="2938601"/>
            <a:ext cx="8553784" cy="2936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52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variance between samples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MS</a:t>
            </a:r>
            <a:r>
              <a:rPr lang="en-US" sz="2400" i="1" baseline="-25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measures the differences related to the treatment given to each sample and is sometimes called the </a:t>
            </a:r>
            <a:r>
              <a:rPr lang="en-US" sz="2400" b="1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mean square between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/>
          </a:p>
          <a:p>
            <a:pPr marL="0" marR="0" lvl="0" indent="0" algn="l" rtl="0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-152400" algn="l" rtl="0">
              <a:spcBef>
                <a:spcPts val="84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variance within samples </a:t>
            </a:r>
            <a:r>
              <a:rPr lang="en-US" sz="24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MS</a:t>
            </a:r>
            <a:r>
              <a:rPr lang="en-US" sz="2400" i="1" baseline="-25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measures the differences related to entries within the same sample.  This variance, sometimes called the </a:t>
            </a:r>
            <a:r>
              <a:rPr lang="en-US" sz="2400" b="1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mean square within</a:t>
            </a: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is usually due to sampling error.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Analysis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of Variance (ANOVA)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10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79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29282" y="1424487"/>
            <a:ext cx="8010525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Analysis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of Variance (ANOVA)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87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ANOVA summary Table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811;p39"/>
          <p:cNvSpPr/>
          <p:nvPr/>
        </p:nvSpPr>
        <p:spPr>
          <a:xfrm>
            <a:off x="1958108" y="1881656"/>
            <a:ext cx="7786255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table is a convenient way to summarize the results in a one-way ANOVA test.</a:t>
            </a:r>
            <a:endParaRPr dirty="0"/>
          </a:p>
        </p:txBody>
      </p:sp>
      <p:pic>
        <p:nvPicPr>
          <p:cNvPr id="9" name="Google Shape;812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98681" y="2867081"/>
            <a:ext cx="8205927" cy="33287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114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825;p40"/>
          <p:cNvSpPr/>
          <p:nvPr/>
        </p:nvSpPr>
        <p:spPr>
          <a:xfrm>
            <a:off x="1835783" y="1639286"/>
            <a:ext cx="8997035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following table shows the salaries of randomly selected individuals from four large metropolitan areas.  At </a:t>
            </a:r>
            <a:r>
              <a:rPr lang="en-US" sz="2400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α</a:t>
            </a: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= 0.05, can you conclude that the mean salary is different in at least one of the areas?  (Adapted from US Bureau of Economic Analysis)</a:t>
            </a:r>
            <a:endParaRPr sz="2400" i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oogle Shape;82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31275" y="3342794"/>
            <a:ext cx="7882811" cy="2517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839;p41"/>
          <p:cNvSpPr txBox="1"/>
          <p:nvPr/>
        </p:nvSpPr>
        <p:spPr>
          <a:xfrm>
            <a:off x="1874164" y="1801091"/>
            <a:ext cx="9479635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1- State H0 and Ha 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 Critical value is F0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3- Test statistics F using ANOVA table</a:t>
            </a:r>
            <a:endParaRPr sz="4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179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85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6016" y="1529159"/>
            <a:ext cx="8628929" cy="4658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774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865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2948" y="1830567"/>
            <a:ext cx="5947128" cy="107075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866;p43"/>
          <p:cNvSpPr txBox="1"/>
          <p:nvPr/>
        </p:nvSpPr>
        <p:spPr>
          <a:xfrm>
            <a:off x="1007422" y="3110500"/>
            <a:ext cx="2851743" cy="763094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0" name="Google Shape;867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4365" y="4095107"/>
            <a:ext cx="10753725" cy="4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869;p43"/>
          <p:cNvSpPr/>
          <p:nvPr/>
        </p:nvSpPr>
        <p:spPr>
          <a:xfrm>
            <a:off x="2440788" y="5495087"/>
            <a:ext cx="6072816" cy="992644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r="-601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2" name="Google Shape;870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506128" y="5673419"/>
            <a:ext cx="1866900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871;p4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440788" y="4823362"/>
            <a:ext cx="295275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872;p4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304569" y="1749143"/>
            <a:ext cx="4615814" cy="14743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269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Google Shape;88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58507" y="2063032"/>
            <a:ext cx="9351241" cy="9706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887;p44"/>
          <p:cNvSpPr txBox="1"/>
          <p:nvPr/>
        </p:nvSpPr>
        <p:spPr>
          <a:xfrm>
            <a:off x="1874165" y="3214049"/>
            <a:ext cx="730438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=238558479.52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888;p44"/>
          <p:cNvSpPr/>
          <p:nvPr/>
        </p:nvSpPr>
        <p:spPr>
          <a:xfrm>
            <a:off x="1939571" y="4093656"/>
            <a:ext cx="6422207" cy="726353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r="-757" b="-838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2" name="Google Shape;889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61778" y="4287877"/>
            <a:ext cx="2077605" cy="371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290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902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64471" y="1817993"/>
            <a:ext cx="8524875" cy="3943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649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915;p46"/>
          <p:cNvSpPr txBox="1"/>
          <p:nvPr/>
        </p:nvSpPr>
        <p:spPr>
          <a:xfrm>
            <a:off x="1691275" y="1531236"/>
            <a:ext cx="310341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Step 1:</a:t>
            </a:r>
            <a:endParaRPr sz="2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oogle Shape;916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9238" y="1995989"/>
            <a:ext cx="6299200" cy="79449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917;p46"/>
          <p:cNvSpPr/>
          <p:nvPr/>
        </p:nvSpPr>
        <p:spPr>
          <a:xfrm>
            <a:off x="1594341" y="2954472"/>
            <a:ext cx="847898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r>
              <a:rPr lang="en-US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Step 2: The Critical value F</a:t>
            </a: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r>
              <a:rPr lang="en-US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=3.24   ( From F Table ) </a:t>
            </a: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918;p46"/>
          <p:cNvSpPr/>
          <p:nvPr/>
        </p:nvSpPr>
        <p:spPr>
          <a:xfrm>
            <a:off x="1691275" y="3449194"/>
            <a:ext cx="6183231" cy="766813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r="-1082" b="-3174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12" name="Google Shape;919;p46"/>
          <p:cNvSpPr/>
          <p:nvPr/>
        </p:nvSpPr>
        <p:spPr>
          <a:xfrm>
            <a:off x="1594341" y="4047913"/>
            <a:ext cx="290220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en-US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Step 4: Decision 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920;p4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2763" y="4501792"/>
            <a:ext cx="2886075" cy="1914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013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693711"/>
            <a:ext cx="6393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Section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10.1: Goodness of Fit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Google Shape;934;p47"/>
          <p:cNvGraphicFramePr/>
          <p:nvPr/>
        </p:nvGraphicFramePr>
        <p:xfrm>
          <a:off x="330777" y="1443904"/>
          <a:ext cx="11528750" cy="445617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83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7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5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08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3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003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Variation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Sum of Squares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Degrees of freedom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Mean Squares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F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79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Between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779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/>
                        <a:t>Within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019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947;p48"/>
          <p:cNvSpPr/>
          <p:nvPr/>
        </p:nvSpPr>
        <p:spPr>
          <a:xfrm>
            <a:off x="1858506" y="1782690"/>
            <a:ext cx="9215894" cy="3342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10.1 Goodness of Fit (</a:t>
            </a:r>
            <a:r>
              <a:rPr lang="en-US" sz="32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Chi-Square)</a:t>
            </a:r>
            <a:endParaRPr sz="32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10.2 Independence (</a:t>
            </a:r>
            <a:r>
              <a:rPr lang="en-US" sz="32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Chi-Square)</a:t>
            </a:r>
            <a:endParaRPr sz="32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10.3 Comparing Two Variances (</a:t>
            </a:r>
            <a:r>
              <a:rPr lang="en-US" sz="32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F-distribution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32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10.4 Analysis of Variance (</a:t>
            </a:r>
            <a:r>
              <a:rPr lang="en-US" sz="3200" b="1" dirty="0">
                <a:solidFill>
                  <a:schemeClr val="folHlin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F-distribution</a:t>
            </a:r>
            <a:r>
              <a:rPr lang="en-US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32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4252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227" y="2583632"/>
            <a:ext cx="7384398" cy="218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750756" y="3104444"/>
            <a:ext cx="485422" cy="2822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475" y="1935520"/>
            <a:ext cx="8176038" cy="218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979</TotalTime>
  <Words>1989</Words>
  <Application>Microsoft Office PowerPoint</Application>
  <PresentationFormat>Widescreen</PresentationFormat>
  <Paragraphs>459</Paragraphs>
  <Slides>49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6" baseType="lpstr">
      <vt:lpstr>Arial</vt:lpstr>
      <vt:lpstr>Calibri</vt:lpstr>
      <vt:lpstr>Calibri Light</vt:lpstr>
      <vt:lpstr>Century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100</cp:revision>
  <dcterms:created xsi:type="dcterms:W3CDTF">2023-04-29T09:08:23Z</dcterms:created>
  <dcterms:modified xsi:type="dcterms:W3CDTF">2023-11-21T10:50:27Z</dcterms:modified>
</cp:coreProperties>
</file>