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31.xml" ContentType="application/vnd.openxmlformats-officedocument.presentationml.slide+xml"/>
  <Override PartName="/ppt/slides/slide19.xml" ContentType="application/vnd.openxmlformats-officedocument.presentationml.slide+xml"/>
  <Override PartName="/ppt/slides/slide21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20.xml" ContentType="application/vnd.openxmlformats-officedocument.presentationml.slide+xml"/>
  <Override PartName="/ppt/slides/slide30.xml" ContentType="application/vnd.openxmlformats-officedocument.presentationml.slide+xml"/>
  <Override PartName="/ppt/slides/slide28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9.xml" ContentType="application/vnd.openxmlformats-officedocument.presentationml.slide+xml"/>
  <Override PartName="/ppt/slides/slide24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9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94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5" r:id="rId39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5" d="100"/>
          <a:sy n="115" d="100"/>
        </p:scale>
        <p:origin x="5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8363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80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976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35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8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686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3" y="-540544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TextBox 29"/>
          <p:cNvSpPr txBox="1"/>
          <p:nvPr/>
        </p:nvSpPr>
        <p:spPr>
          <a:xfrm>
            <a:off x="88579" y="2578969"/>
            <a:ext cx="43921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Emad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Zaher</a:t>
            </a: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8579" y="1352585"/>
            <a:ext cx="42049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Estate</a:t>
            </a:r>
          </a:p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&amp; Investment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45964" y="3713021"/>
            <a:ext cx="4832681" cy="120627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300"/>
              </a:spcAft>
            </a:pPr>
            <a:endParaRPr lang="en-US" sz="2100" b="1" dirty="0" smtClean="0">
              <a:solidFill>
                <a:srgbClr val="FFFFFF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algn="ctr">
              <a:spcAft>
                <a:spcPts val="300"/>
              </a:spcAft>
            </a:pPr>
            <a:r>
              <a:rPr lang="en-US" sz="21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Lecture (10)</a:t>
            </a:r>
            <a:endParaRPr lang="ar-EG" sz="2100" b="1" dirty="0" smtClean="0">
              <a:solidFill>
                <a:srgbClr val="FFFFFF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algn="ctr">
              <a:spcAft>
                <a:spcPts val="300"/>
              </a:spcAft>
            </a:pPr>
            <a:r>
              <a:rPr lang="en-US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Risk Analysis &amp; Portfolio Diversification</a:t>
            </a:r>
            <a:endParaRPr lang="en-US" dirty="0"/>
          </a:p>
          <a:p>
            <a:pPr algn="ctr">
              <a:spcAft>
                <a:spcPts val="300"/>
              </a:spcAft>
            </a:pPr>
            <a:endParaRPr lang="en-US" sz="2100" b="1" dirty="0">
              <a:solidFill>
                <a:srgbClr val="FFFFFF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650258" y="-240507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4" y="202241"/>
            <a:ext cx="2215991" cy="10347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578" y="3343690"/>
            <a:ext cx="3912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 631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55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515"/>
    </mc:Choice>
    <mc:Fallback xmlns="">
      <p:transition spd="slow" advTm="1665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715" x="4314825" y="3738563"/>
          <p14:tracePt t="40940" x="4267200" y="3733800"/>
          <p14:tracePt t="40947" x="4124325" y="3705225"/>
          <p14:tracePt t="40954" x="3995738" y="3671888"/>
          <p14:tracePt t="40970" x="3624263" y="3576638"/>
          <p14:tracePt t="40987" x="3224213" y="3452813"/>
          <p14:tracePt t="41004" x="2552700" y="3171825"/>
          <p14:tracePt t="41020" x="2171700" y="2967038"/>
          <p14:tracePt t="41037" x="1824038" y="2743200"/>
          <p14:tracePt t="41054" x="1528763" y="2509838"/>
          <p14:tracePt t="41070" x="1428750" y="2424113"/>
          <p14:tracePt t="41087" x="1381125" y="2381250"/>
          <p14:tracePt t="41104" x="1371600" y="2362200"/>
          <p14:tracePt t="41137" x="1371600" y="2357438"/>
          <p14:tracePt t="41183" x="1376363" y="2357438"/>
          <p14:tracePt t="41205" x="1376363" y="2352675"/>
          <p14:tracePt t="41211" x="1376363" y="2347913"/>
          <p14:tracePt t="41220" x="1371600" y="2333625"/>
          <p14:tracePt t="41237" x="1347788" y="2309813"/>
          <p14:tracePt t="41254" x="1281113" y="2238375"/>
          <p14:tracePt t="41270" x="1233488" y="2185988"/>
          <p14:tracePt t="41287" x="1171575" y="2147888"/>
          <p14:tracePt t="41304" x="1109663" y="2114550"/>
          <p14:tracePt t="41320" x="1066800" y="2095500"/>
          <p14:tracePt t="41337" x="1062038" y="2095500"/>
          <p14:tracePt t="41354" x="1057275" y="2095500"/>
          <p14:tracePt t="41387" x="1057275" y="2100263"/>
          <p14:tracePt t="41404" x="1057275" y="2105025"/>
          <p14:tracePt t="41420" x="1057275" y="2109788"/>
          <p14:tracePt t="41441" x="1071563" y="2133600"/>
          <p14:tracePt t="41454" x="1085850" y="2143125"/>
          <p14:tracePt t="41470" x="1162050" y="2185988"/>
          <p14:tracePt t="41487" x="1209675" y="2209800"/>
          <p14:tracePt t="41504" x="1266825" y="2233613"/>
          <p14:tracePt t="41520" x="1343025" y="2252663"/>
          <p14:tracePt t="41537" x="1371600" y="2262188"/>
          <p14:tracePt t="41554" x="1390650" y="2266950"/>
          <p14:tracePt t="41570" x="1400175" y="2271713"/>
          <p14:tracePt t="41620" x="1314450" y="2271713"/>
          <p14:tracePt t="41627" x="1285875" y="2271713"/>
          <p14:tracePt t="41637" x="1257300" y="2271713"/>
          <p14:tracePt t="41654" x="1162050" y="2281238"/>
          <p14:tracePt t="41670" x="1019175" y="2295525"/>
          <p14:tracePt t="41687" x="947738" y="2300288"/>
          <p14:tracePt t="41704" x="900113" y="2305050"/>
          <p14:tracePt t="41720" x="876300" y="2314575"/>
          <p14:tracePt t="41753" x="871538" y="2314575"/>
          <p14:tracePt t="41799" x="876300" y="2314575"/>
          <p14:tracePt t="41843" x="909638" y="2319338"/>
          <p14:tracePt t="41849" x="919163" y="2319338"/>
          <p14:tracePt t="41857" x="938213" y="2328863"/>
          <p14:tracePt t="41870" x="990600" y="2338388"/>
          <p14:tracePt t="41887" x="1057275" y="2357438"/>
          <p14:tracePt t="41904" x="1123950" y="2362200"/>
          <p14:tracePt t="41920" x="1181100" y="2371725"/>
          <p14:tracePt t="41937" x="1200150" y="2371725"/>
          <p14:tracePt t="41954" x="1209675" y="2371725"/>
          <p14:tracePt t="41970" x="1214438" y="2371725"/>
          <p14:tracePt t="42021" x="1157288" y="2381250"/>
          <p14:tracePt t="42028" x="1104900" y="2395538"/>
          <p14:tracePt t="42037" x="1052513" y="2405063"/>
          <p14:tracePt t="42053" x="942975" y="2428875"/>
          <p14:tracePt t="42070" x="828675" y="2457450"/>
          <p14:tracePt t="42087" x="704850" y="2481263"/>
          <p14:tracePt t="42104" x="671513" y="2490788"/>
          <p14:tracePt t="42120" x="666750" y="2490788"/>
          <p14:tracePt t="42172" x="695325" y="2476500"/>
          <p14:tracePt t="42186" x="757238" y="2462213"/>
          <p14:tracePt t="42200" x="857250" y="2443163"/>
          <p14:tracePt t="42207" x="909638" y="2443163"/>
          <p14:tracePt t="42220" x="966788" y="2443163"/>
          <p14:tracePt t="42237" x="1123950" y="2443163"/>
          <p14:tracePt t="42253" x="1185863" y="2443163"/>
          <p14:tracePt t="42270" x="1223963" y="2443163"/>
          <p14:tracePt t="42287" x="1243013" y="2443163"/>
          <p14:tracePt t="42336" x="1223963" y="2443163"/>
          <p14:tracePt t="42343" x="1214438" y="2438400"/>
          <p14:tracePt t="42358" x="1204913" y="2438400"/>
          <p14:tracePt t="42372" x="1200150" y="2438400"/>
          <p14:tracePt t="42436" x="1204913" y="2438400"/>
          <p14:tracePt t="42444" x="1214438" y="2438400"/>
          <p14:tracePt t="42453" x="1233488" y="2438400"/>
          <p14:tracePt t="42470" x="1309688" y="2443163"/>
          <p14:tracePt t="42487" x="1471613" y="2452688"/>
          <p14:tracePt t="42503" x="1628775" y="2457450"/>
          <p14:tracePt t="42520" x="1785938" y="2471738"/>
          <p14:tracePt t="42537" x="2057400" y="2486025"/>
          <p14:tracePt t="42553" x="2243138" y="2500313"/>
          <p14:tracePt t="42570" x="2395538" y="2509838"/>
          <p14:tracePt t="42587" x="2576513" y="2500313"/>
          <p14:tracePt t="42603" x="2676525" y="2490788"/>
          <p14:tracePt t="42620" x="2743200" y="2476500"/>
          <p14:tracePt t="42637" x="2805113" y="2466975"/>
          <p14:tracePt t="42653" x="2824163" y="2457450"/>
          <p14:tracePt t="42670" x="2843213" y="2452688"/>
          <p14:tracePt t="42686" x="2862263" y="2452688"/>
          <p14:tracePt t="42703" x="2871788" y="2452688"/>
          <p14:tracePt t="42720" x="2881313" y="2452688"/>
          <p14:tracePt t="42736" x="2914650" y="2452688"/>
          <p14:tracePt t="42753" x="2938463" y="2452688"/>
          <p14:tracePt t="42770" x="2962275" y="2457450"/>
          <p14:tracePt t="42787" x="3014663" y="2466975"/>
          <p14:tracePt t="42803" x="3043238" y="2466975"/>
          <p14:tracePt t="42820" x="3057525" y="2462213"/>
          <p14:tracePt t="42837" x="3062288" y="2462213"/>
          <p14:tracePt t="42853" x="3067050" y="2462213"/>
          <p14:tracePt t="42888" x="3067050" y="2457450"/>
          <p14:tracePt t="42924" x="3067050" y="2452688"/>
          <p14:tracePt t="43081" x="3067050" y="2447925"/>
          <p14:tracePt t="43203" x="3062288" y="2447925"/>
          <p14:tracePt t="43239" x="3057525" y="2447925"/>
          <p14:tracePt t="43303" x="3052763" y="2447925"/>
          <p14:tracePt t="43375" x="3043238" y="2447925"/>
          <p14:tracePt t="43439" x="3038475" y="2447925"/>
          <p14:tracePt t="43518" x="3033713" y="2447925"/>
          <p14:tracePt t="43539" x="3028950" y="2447925"/>
          <p14:tracePt t="43546" x="3024188" y="2447925"/>
          <p14:tracePt t="43553" x="3014663" y="2447925"/>
          <p14:tracePt t="43570" x="2957513" y="2447925"/>
          <p14:tracePt t="43586" x="2862263" y="2447925"/>
          <p14:tracePt t="43603" x="2690813" y="2447925"/>
          <p14:tracePt t="43620" x="2571750" y="2457450"/>
          <p14:tracePt t="43636" x="2466975" y="2457450"/>
          <p14:tracePt t="43653" x="2290763" y="2471738"/>
          <p14:tracePt t="43670" x="2214563" y="2486025"/>
          <p14:tracePt t="43686" x="2138363" y="2490788"/>
          <p14:tracePt t="43703" x="2043113" y="2505075"/>
          <p14:tracePt t="43719" x="1981200" y="2519363"/>
          <p14:tracePt t="43736" x="1905000" y="2533650"/>
          <p14:tracePt t="43753" x="1824038" y="2543175"/>
          <p14:tracePt t="43770" x="1662113" y="2557463"/>
          <p14:tracePt t="43786" x="1566863" y="2562225"/>
          <p14:tracePt t="43803" x="1462088" y="2566988"/>
          <p14:tracePt t="43819" x="1323975" y="2562225"/>
          <p14:tracePt t="43836" x="1257300" y="2547938"/>
          <p14:tracePt t="43853" x="1190625" y="2533650"/>
          <p14:tracePt t="43869" x="1128713" y="2505075"/>
          <p14:tracePt t="43886" x="1095375" y="2490788"/>
          <p14:tracePt t="43903" x="1081088" y="2476500"/>
          <p14:tracePt t="43919" x="1076325" y="2471738"/>
          <p14:tracePt t="43936" x="1071563" y="2471738"/>
          <p14:tracePt t="43953" x="1071563" y="2466975"/>
          <p14:tracePt t="43969" x="1076325" y="2462213"/>
          <p14:tracePt t="43986" x="1081088" y="2462213"/>
          <p14:tracePt t="44003" x="1081088" y="2457450"/>
          <p14:tracePt t="44020" x="1081088" y="2452688"/>
          <p14:tracePt t="44036" x="1085850" y="2452688"/>
          <p14:tracePt t="44084" x="1085850" y="2447925"/>
          <p14:tracePt t="44149" x="1085850" y="2443163"/>
          <p14:tracePt t="44227" x="1123950" y="2443163"/>
          <p14:tracePt t="44234" x="1128713" y="2443163"/>
          <p14:tracePt t="44241" x="1138238" y="2443163"/>
          <p14:tracePt t="44253" x="1147763" y="2443163"/>
          <p14:tracePt t="44269" x="1171575" y="2443163"/>
          <p14:tracePt t="44286" x="1209675" y="2443163"/>
          <p14:tracePt t="44303" x="1257300" y="2447925"/>
          <p14:tracePt t="44320" x="1323975" y="2452688"/>
          <p14:tracePt t="44336" x="1423988" y="2457450"/>
          <p14:tracePt t="44353" x="1504950" y="2471738"/>
          <p14:tracePt t="44370" x="1633538" y="2476500"/>
          <p14:tracePt t="44386" x="1704975" y="2481263"/>
          <p14:tracePt t="44403" x="1757363" y="2486025"/>
          <p14:tracePt t="44420" x="1814513" y="2486025"/>
          <p14:tracePt t="44436" x="1843088" y="2486025"/>
          <p14:tracePt t="44453" x="1866900" y="2486025"/>
          <p14:tracePt t="44470" x="1881188" y="2486025"/>
          <p14:tracePt t="44471" x="1890713" y="2486025"/>
          <p14:tracePt t="44486" x="1900238" y="2490788"/>
          <p14:tracePt t="44503" x="1905000" y="2490788"/>
          <p14:tracePt t="44519" x="1914525" y="2490788"/>
          <p14:tracePt t="44536" x="1943100" y="2500313"/>
          <p14:tracePt t="44553" x="1966913" y="2505075"/>
          <p14:tracePt t="44569" x="2009775" y="2514600"/>
          <p14:tracePt t="44586" x="2114550" y="2524125"/>
          <p14:tracePt t="44603" x="2190750" y="2528888"/>
          <p14:tracePt t="44619" x="2271713" y="2533650"/>
          <p14:tracePt t="44636" x="2424113" y="2543175"/>
          <p14:tracePt t="44653" x="2509838" y="2543175"/>
          <p14:tracePt t="44669" x="2586038" y="2543175"/>
          <p14:tracePt t="44686" x="2695575" y="2538413"/>
          <p14:tracePt t="44702" x="2743200" y="2533650"/>
          <p14:tracePt t="44719" x="2771775" y="2528888"/>
          <p14:tracePt t="44736" x="2786063" y="2524125"/>
          <p14:tracePt t="44752" x="2790825" y="2524125"/>
          <p14:tracePt t="44850" x="2790825" y="2519363"/>
          <p14:tracePt t="44886" x="2790825" y="2514600"/>
          <p14:tracePt t="44923" x="2790825" y="2509838"/>
          <p14:tracePt t="44958" x="2786063" y="2509838"/>
          <p14:tracePt t="44986" x="2786063" y="2505075"/>
          <p14:tracePt t="45015" x="2781300" y="2505075"/>
          <p14:tracePt t="45024" x="2781300" y="2500313"/>
          <p14:tracePt t="45036" x="2776538" y="2500313"/>
          <p14:tracePt t="45043" x="2771775" y="2500313"/>
          <p14:tracePt t="45058" x="2767013" y="2500313"/>
          <p14:tracePt t="45080" x="2762250" y="2500313"/>
          <p14:tracePt t="45115" x="2757488" y="2500313"/>
          <p14:tracePt t="45158" x="2752725" y="2505075"/>
          <p14:tracePt t="45179" x="2747963" y="2505075"/>
          <p14:tracePt t="45201" x="2743200" y="2505075"/>
          <p14:tracePt t="45230" x="2738438" y="2505075"/>
          <p14:tracePt t="45244" x="2733675" y="2505075"/>
          <p14:tracePt t="45265" x="2728913" y="2505075"/>
          <p14:tracePt t="45308" x="2724150" y="2505075"/>
          <p14:tracePt t="46863" x="2695575" y="2509838"/>
          <p14:tracePt t="46870" x="2657475" y="2509838"/>
          <p14:tracePt t="46877" x="2619375" y="2509838"/>
          <p14:tracePt t="46885" x="2566988" y="2514600"/>
          <p14:tracePt t="46902" x="2462213" y="2514600"/>
          <p14:tracePt t="46918" x="2347913" y="2519363"/>
          <p14:tracePt t="46935" x="2190750" y="2519363"/>
          <p14:tracePt t="46952" x="2138363" y="2519363"/>
          <p14:tracePt t="46968" x="2114550" y="2519363"/>
          <p14:tracePt t="46985" x="2105025" y="2519363"/>
          <p14:tracePt t="47028" x="2105025" y="2514600"/>
          <p14:tracePt t="47049" x="2105025" y="2509838"/>
          <p14:tracePt t="47063" x="2119313" y="2509838"/>
          <p14:tracePt t="47071" x="2124075" y="2505075"/>
          <p14:tracePt t="47085" x="2152650" y="2505075"/>
          <p14:tracePt t="47102" x="2176463" y="2509838"/>
          <p14:tracePt t="47118" x="2200275" y="2509838"/>
          <p14:tracePt t="47135" x="2262188" y="2519363"/>
          <p14:tracePt t="47152" x="2319338" y="2524125"/>
          <p14:tracePt t="47168" x="2390775" y="2528888"/>
          <p14:tracePt t="47185" x="2514600" y="2528888"/>
          <p14:tracePt t="47202" x="2571750" y="2528888"/>
          <p14:tracePt t="47218" x="2609850" y="2528888"/>
          <p14:tracePt t="47235" x="2667000" y="2524125"/>
          <p14:tracePt t="47252" x="2700338" y="2524125"/>
          <p14:tracePt t="47268" x="2719388" y="2519363"/>
          <p14:tracePt t="47285" x="2733675" y="2514600"/>
          <p14:tracePt t="47328" x="2743200" y="2514600"/>
          <p14:tracePt t="47494" x="2743200" y="2509838"/>
          <p14:tracePt t="47529" x="2743200" y="2505075"/>
          <p14:tracePt t="47551" x="2743200" y="2500313"/>
          <p14:tracePt t="47586" x="2743200" y="2495550"/>
          <p14:tracePt t="47593" x="2743200" y="2490788"/>
          <p14:tracePt t="47629" x="2743200" y="2486025"/>
          <p14:tracePt t="47636" x="2738438" y="2486025"/>
          <p14:tracePt t="47672" x="2738438" y="2481263"/>
          <p14:tracePt t="47694" x="2733675" y="2481263"/>
          <p14:tracePt t="47702" x="2728913" y="2471738"/>
          <p14:tracePt t="47708" x="2724150" y="2471738"/>
          <p14:tracePt t="47718" x="2709863" y="2471738"/>
          <p14:tracePt t="47735" x="2690813" y="2471738"/>
          <p14:tracePt t="47752" x="2647950" y="2471738"/>
          <p14:tracePt t="47768" x="2624138" y="2481263"/>
          <p14:tracePt t="47785" x="2586038" y="2481263"/>
          <p14:tracePt t="47802" x="2543175" y="2490788"/>
          <p14:tracePt t="47818" x="2519363" y="2490788"/>
          <p14:tracePt t="47835" x="2500313" y="2490788"/>
          <p14:tracePt t="47852" x="2481263" y="2490788"/>
          <p14:tracePt t="47868" x="2476500" y="2490788"/>
          <p14:tracePt t="47885" x="2466975" y="2490788"/>
          <p14:tracePt t="47966" x="2471738" y="2486025"/>
          <p14:tracePt t="47980" x="2476500" y="2486025"/>
          <p14:tracePt t="47987" x="2481263" y="2486025"/>
          <p14:tracePt t="48001" x="2490788" y="2476500"/>
          <p14:tracePt t="48018" x="2500313" y="2476500"/>
          <p14:tracePt t="48035" x="2509838" y="2476500"/>
          <p14:tracePt t="48051" x="2528888" y="2481263"/>
          <p14:tracePt t="48068" x="2533650" y="2481263"/>
          <p14:tracePt t="48085" x="2538413" y="2486025"/>
          <p14:tracePt t="48101" x="2543175" y="2486025"/>
          <p14:tracePt t="48118" x="2547938" y="2490788"/>
          <p14:tracePt t="48135" x="2552700" y="2490788"/>
          <p14:tracePt t="48152" x="2557463" y="2490788"/>
          <p14:tracePt t="48168" x="2562225" y="2490788"/>
          <p14:tracePt t="48201" x="2566988" y="2490788"/>
          <p14:tracePt t="48218" x="2576513" y="2495550"/>
          <p14:tracePt t="48235" x="2581275" y="2495550"/>
          <p14:tracePt t="48251" x="2590800" y="2500313"/>
          <p14:tracePt t="48268" x="2619375" y="2500313"/>
          <p14:tracePt t="48285" x="2633663" y="2500313"/>
          <p14:tracePt t="48301" x="2652713" y="2500313"/>
          <p14:tracePt t="48318" x="2676525" y="2509838"/>
          <p14:tracePt t="48335" x="2686050" y="2509838"/>
          <p14:tracePt t="48351" x="2705100" y="2509838"/>
          <p14:tracePt t="48368" x="2728913" y="2505075"/>
          <p14:tracePt t="48385" x="2743200" y="2505075"/>
          <p14:tracePt t="48401" x="2752725" y="2505075"/>
          <p14:tracePt t="48418" x="2757488" y="2505075"/>
          <p14:tracePt t="48460" x="2762250" y="2505075"/>
          <p14:tracePt t="48485" x="2767013" y="2505075"/>
          <p14:tracePt t="48518" x="2771775" y="2505075"/>
          <p14:tracePt t="48747" x="2771775" y="2500313"/>
          <p14:tracePt t="50982" x="2719388" y="2505075"/>
          <p14:tracePt t="50990" x="2624138" y="2509838"/>
          <p14:tracePt t="51000" x="2524125" y="2524125"/>
          <p14:tracePt t="51017" x="2128838" y="2576513"/>
          <p14:tracePt t="51034" x="1890713" y="2595563"/>
          <p14:tracePt t="51050" x="1662113" y="2609850"/>
          <p14:tracePt t="51067" x="1419225" y="2614613"/>
          <p14:tracePt t="51084" x="1300163" y="2609850"/>
          <p14:tracePt t="51100" x="1219200" y="2595563"/>
          <p14:tracePt t="51117" x="1171575" y="2581275"/>
          <p14:tracePt t="51134" x="1138238" y="2562225"/>
          <p14:tracePt t="51150" x="1128713" y="2552700"/>
          <p14:tracePt t="51167" x="1123950" y="2543175"/>
          <p14:tracePt t="51184" x="1123950" y="2538413"/>
          <p14:tracePt t="51200" x="1123950" y="2528888"/>
          <p14:tracePt t="51217" x="1128713" y="2528888"/>
          <p14:tracePt t="51234" x="1133475" y="2519363"/>
          <p14:tracePt t="51250" x="1143000" y="2519363"/>
          <p14:tracePt t="51284" x="1147763" y="2519363"/>
          <p14:tracePt t="51319" x="1152525" y="2519363"/>
          <p14:tracePt t="51348" x="1157288" y="2519363"/>
          <p14:tracePt t="51362" x="1162050" y="2519363"/>
          <p14:tracePt t="51555" x="1162050" y="2524125"/>
          <p14:tracePt t="53841" x="1243013" y="2628900"/>
          <p14:tracePt t="53848" x="1271588" y="2667000"/>
          <p14:tracePt t="53855" x="1304925" y="2709863"/>
          <p14:tracePt t="53866" x="1343025" y="2752725"/>
          <p14:tracePt t="53883" x="1466850" y="2862263"/>
          <p14:tracePt t="53899" x="1547813" y="2933700"/>
          <p14:tracePt t="53916" x="1633538" y="3024188"/>
          <p14:tracePt t="53933" x="1766888" y="3128963"/>
          <p14:tracePt t="53950" x="1828800" y="3186113"/>
          <p14:tracePt t="53966" x="1881188" y="3243263"/>
          <p14:tracePt t="53983" x="1971675" y="3309938"/>
          <p14:tracePt t="53999" x="2033588" y="3352800"/>
          <p14:tracePt t="54016" x="2095500" y="3395663"/>
          <p14:tracePt t="54033" x="2162175" y="3433763"/>
          <p14:tracePt t="54049" x="2271713" y="3500438"/>
          <p14:tracePt t="54066" x="2338388" y="3552825"/>
          <p14:tracePt t="54083" x="2405063" y="3600450"/>
          <p14:tracePt t="54099" x="2509838" y="3700463"/>
          <p14:tracePt t="54116" x="2590800" y="3767138"/>
          <p14:tracePt t="54133" x="2667000" y="3852863"/>
          <p14:tracePt t="54149" x="2752725" y="3976688"/>
          <p14:tracePt t="54166" x="2814638" y="4057650"/>
          <p14:tracePt t="54183" x="2867025" y="4124325"/>
          <p14:tracePt t="54199" x="2919413" y="4195763"/>
          <p14:tracePt t="54216" x="2933700" y="4214813"/>
          <p14:tracePt t="54233" x="2938463" y="4219575"/>
          <p14:tracePt t="54292" x="2947988" y="4219575"/>
          <p14:tracePt t="54371" x="2952750" y="4219575"/>
          <p14:tracePt t="54406" x="2952750" y="4214813"/>
          <p14:tracePt t="54435" x="2952750" y="4210050"/>
          <p14:tracePt t="54479" x="2952750" y="4205288"/>
          <p14:tracePt t="54485" x="2943225" y="4200525"/>
          <p14:tracePt t="54493" x="2938463" y="4195763"/>
          <p14:tracePt t="54507" x="2914650" y="4186238"/>
          <p14:tracePt t="54516" x="2886075" y="4176713"/>
          <p14:tracePt t="54533" x="2828925" y="4152900"/>
          <p14:tracePt t="54549" x="2747963" y="4129088"/>
          <p14:tracePt t="54566" x="2681288" y="4119563"/>
          <p14:tracePt t="54583" x="2624138" y="4105275"/>
          <p14:tracePt t="54599" x="2576513" y="4105275"/>
          <p14:tracePt t="54616" x="2557463" y="4105275"/>
          <p14:tracePt t="54632" x="2547938" y="4105275"/>
          <p14:tracePt t="54765" x="2547938" y="4110038"/>
          <p14:tracePt t="54837" x="2547938" y="4114800"/>
          <p14:tracePt t="55023" x="2552700" y="4114800"/>
          <p14:tracePt t="55782" x="2547938" y="4114800"/>
          <p14:tracePt t="55789" x="2543175" y="4114800"/>
          <p14:tracePt t="55804" x="2538413" y="4114800"/>
          <p14:tracePt t="55840" x="2533650" y="4114800"/>
          <p14:tracePt t="55940" x="2538413" y="4114800"/>
          <p14:tracePt t="55954" x="2543175" y="4114800"/>
          <p14:tracePt t="55962" x="2547938" y="4114800"/>
          <p14:tracePt t="55968" x="2557463" y="4114800"/>
          <p14:tracePt t="55982" x="2562225" y="4114800"/>
          <p14:tracePt t="55999" x="2571750" y="4119563"/>
          <p14:tracePt t="56015" x="2586038" y="4119563"/>
          <p14:tracePt t="56032" x="2605088" y="4124325"/>
          <p14:tracePt t="56049" x="2709863" y="4129088"/>
          <p14:tracePt t="56065" x="2800350" y="4138613"/>
          <p14:tracePt t="56082" x="2943225" y="4157663"/>
          <p14:tracePt t="56099" x="3133725" y="4186238"/>
          <p14:tracePt t="56115" x="3267075" y="4219575"/>
          <p14:tracePt t="56132" x="3367088" y="4233863"/>
          <p14:tracePt t="56149" x="3448050" y="4238625"/>
          <p14:tracePt t="56165" x="3457575" y="4238625"/>
          <p14:tracePt t="56182" x="3467100" y="4238625"/>
          <p14:tracePt t="56199" x="3467100" y="4233863"/>
          <p14:tracePt t="56215" x="3467100" y="4224338"/>
          <p14:tracePt t="56232" x="3467100" y="4219575"/>
          <p14:tracePt t="56249" x="3467100" y="4214813"/>
          <p14:tracePt t="56265" x="3467100" y="4205288"/>
          <p14:tracePt t="56299" x="3462338" y="4200525"/>
          <p14:tracePt t="56315" x="3462338" y="4191000"/>
          <p14:tracePt t="56332" x="3457575" y="4191000"/>
          <p14:tracePt t="56349" x="3457575" y="4186238"/>
          <p14:tracePt t="56365" x="3448050" y="4186238"/>
          <p14:tracePt t="56382" x="3438525" y="4181475"/>
          <p14:tracePt t="56399" x="3424238" y="4181475"/>
          <p14:tracePt t="56415" x="3409950" y="4181475"/>
          <p14:tracePt t="56432" x="3400425" y="4181475"/>
          <p14:tracePt t="56449" x="3395663" y="4181475"/>
          <p14:tracePt t="56482" x="3390900" y="4181475"/>
          <p14:tracePt t="56692" x="3343275" y="4181475"/>
          <p14:tracePt t="56699" x="3281363" y="4191000"/>
          <p14:tracePt t="56706" x="3209925" y="4200525"/>
          <p14:tracePt t="56715" x="3124200" y="4205288"/>
          <p14:tracePt t="56732" x="2919413" y="4224338"/>
          <p14:tracePt t="56749" x="2581275" y="4252913"/>
          <p14:tracePt t="56765" x="2381250" y="4286250"/>
          <p14:tracePt t="56782" x="2200275" y="4310063"/>
          <p14:tracePt t="56799" x="2062163" y="4338638"/>
          <p14:tracePt t="56815" x="2019300" y="4348163"/>
          <p14:tracePt t="56832" x="2009775" y="4348163"/>
          <p14:tracePt t="56865" x="2005013" y="4348163"/>
          <p14:tracePt t="56986" x="2000250" y="4352925"/>
          <p14:tracePt t="56993" x="1995488" y="4352925"/>
          <p14:tracePt t="57000" x="1971675" y="4367213"/>
          <p14:tracePt t="57015" x="1919288" y="4381500"/>
          <p14:tracePt t="57032" x="1852613" y="4395788"/>
          <p14:tracePt t="57048" x="1781175" y="4414838"/>
          <p14:tracePt t="57065" x="1690688" y="4433888"/>
          <p14:tracePt t="57082" x="1676400" y="4433888"/>
          <p14:tracePt t="57703" x="1638300" y="4448175"/>
          <p14:tracePt t="57709" x="1600200" y="4457700"/>
          <p14:tracePt t="57716" x="1557338" y="4467225"/>
          <p14:tracePt t="57731" x="1485900" y="4476750"/>
          <p14:tracePt t="57748" x="1409700" y="4491038"/>
          <p14:tracePt t="57765" x="1362075" y="4491038"/>
          <p14:tracePt t="57781" x="1333500" y="4491038"/>
          <p14:tracePt t="57798" x="1328738" y="4491038"/>
          <p14:tracePt t="57831" x="1323975" y="4491038"/>
          <p14:tracePt t="58061" x="1323975" y="4495800"/>
          <p14:tracePt t="58096" x="1323975" y="4500563"/>
          <p14:tracePt t="58168" x="1323975" y="4505325"/>
          <p14:tracePt t="58297" x="1328738" y="4505325"/>
          <p14:tracePt t="58333" x="1333500" y="4505325"/>
          <p14:tracePt t="58397" x="1328738" y="4505325"/>
          <p14:tracePt t="58404" x="1323975" y="4505325"/>
          <p14:tracePt t="58415" x="1304925" y="4500563"/>
          <p14:tracePt t="58431" x="1271588" y="4500563"/>
          <p14:tracePt t="58448" x="1181100" y="4505325"/>
          <p14:tracePt t="58465" x="1100138" y="4505325"/>
          <p14:tracePt t="58481" x="1023938" y="4505325"/>
          <p14:tracePt t="58498" x="914400" y="4505325"/>
          <p14:tracePt t="58514" x="857250" y="4500563"/>
          <p14:tracePt t="58531" x="819150" y="4500563"/>
          <p14:tracePt t="58548" x="800100" y="4500563"/>
          <p14:tracePt t="58565" x="795338" y="4500563"/>
          <p14:tracePt t="58612" x="804863" y="4500563"/>
          <p14:tracePt t="58619" x="809625" y="4505325"/>
          <p14:tracePt t="58631" x="814388" y="4505325"/>
          <p14:tracePt t="58648" x="833438" y="4505325"/>
          <p14:tracePt t="58665" x="842963" y="4510088"/>
          <p14:tracePt t="58681" x="852488" y="4510088"/>
          <p14:tracePt t="58698" x="862013" y="4510088"/>
          <p14:tracePt t="58731" x="866775" y="4510088"/>
          <p14:tracePt t="58748" x="871538" y="4510088"/>
          <p14:tracePt t="58791" x="876300" y="4510088"/>
          <p14:tracePt t="77860" x="904875" y="4510088"/>
          <p14:tracePt t="77867" x="947738" y="4510088"/>
          <p14:tracePt t="77875" x="995363" y="4510088"/>
          <p14:tracePt t="77892" x="1090613" y="4505325"/>
          <p14:tracePt t="77908" x="1157288" y="4505325"/>
          <p14:tracePt t="77925" x="1228725" y="4500563"/>
          <p14:tracePt t="77941" x="1252538" y="4500563"/>
          <p14:tracePt t="77958" x="1323975" y="4500563"/>
          <p14:tracePt t="77975" x="1395413" y="4500563"/>
          <p14:tracePt t="77991" x="1433513" y="4505325"/>
          <p14:tracePt t="78008" x="1466850" y="4510088"/>
          <p14:tracePt t="78025" x="1490663" y="4514850"/>
          <p14:tracePt t="78042" x="1509713" y="4514850"/>
          <p14:tracePt t="78058" x="1533525" y="4514850"/>
          <p14:tracePt t="78075" x="1557338" y="4514850"/>
          <p14:tracePt t="78091" x="1585913" y="4510088"/>
          <p14:tracePt t="78108" x="1609725" y="4505325"/>
          <p14:tracePt t="78125" x="1633538" y="4505325"/>
          <p14:tracePt t="78141" x="1643063" y="4505325"/>
          <p14:tracePt t="78158" x="1652588" y="4500563"/>
          <p14:tracePt t="78175" x="1671638" y="4495800"/>
          <p14:tracePt t="78191" x="1690688" y="4491038"/>
          <p14:tracePt t="78208" x="1724025" y="4486275"/>
          <p14:tracePt t="78224" x="1762125" y="4471988"/>
          <p14:tracePt t="78241" x="1790700" y="4467225"/>
          <p14:tracePt t="78258" x="1804988" y="4467225"/>
          <p14:tracePt t="78275" x="1824038" y="4467225"/>
          <p14:tracePt t="78291" x="1833563" y="4462463"/>
          <p14:tracePt t="78308" x="1852613" y="4457700"/>
          <p14:tracePt t="78325" x="1885950" y="4457700"/>
          <p14:tracePt t="78341" x="1905000" y="4457700"/>
          <p14:tracePt t="78358" x="1933575" y="4457700"/>
          <p14:tracePt t="78375" x="1990725" y="4452938"/>
          <p14:tracePt t="78391" x="2033588" y="4443413"/>
          <p14:tracePt t="78408" x="2062163" y="4438650"/>
          <p14:tracePt t="78425" x="2090738" y="4433888"/>
          <p14:tracePt t="78441" x="2138363" y="4429125"/>
          <p14:tracePt t="78458" x="2166938" y="4429125"/>
          <p14:tracePt t="78475" x="2195513" y="4424363"/>
          <p14:tracePt t="78491" x="2233613" y="4419600"/>
          <p14:tracePt t="78508" x="2257425" y="4414838"/>
          <p14:tracePt t="78524" x="2276475" y="4414838"/>
          <p14:tracePt t="78541" x="2309813" y="4405313"/>
          <p14:tracePt t="78558" x="2338388" y="4400550"/>
          <p14:tracePt t="78574" x="2357438" y="4395788"/>
          <p14:tracePt t="78591" x="2409825" y="4395788"/>
          <p14:tracePt t="78608" x="2438400" y="4386263"/>
          <p14:tracePt t="78624" x="2466975" y="4386263"/>
          <p14:tracePt t="78641" x="2505075" y="4386263"/>
          <p14:tracePt t="78658" x="2524125" y="4386263"/>
          <p14:tracePt t="78674" x="2533650" y="4386263"/>
          <p14:tracePt t="78691" x="2538413" y="4386263"/>
          <p14:tracePt t="78708" x="2543175" y="4386263"/>
          <p14:tracePt t="78724" x="2547938" y="4386263"/>
          <p14:tracePt t="78741" x="2552700" y="4386263"/>
          <p14:tracePt t="78758" x="2562225" y="4391025"/>
          <p14:tracePt t="78774" x="2586038" y="4395788"/>
          <p14:tracePt t="78791" x="2619375" y="4414838"/>
          <p14:tracePt t="78808" x="2647950" y="4419600"/>
          <p14:tracePt t="78824" x="2662238" y="4424363"/>
          <p14:tracePt t="78841" x="2695575" y="4438650"/>
          <p14:tracePt t="78858" x="2719388" y="4448175"/>
          <p14:tracePt t="78874" x="2747963" y="4452938"/>
          <p14:tracePt t="78891" x="2790825" y="4462463"/>
          <p14:tracePt t="78908" x="2805113" y="4462463"/>
          <p14:tracePt t="78924" x="2824163" y="4467225"/>
          <p14:tracePt t="78941" x="2838450" y="4467225"/>
          <p14:tracePt t="78958" x="2843213" y="4467225"/>
          <p14:tracePt t="78974" x="2862263" y="4462463"/>
          <p14:tracePt t="78991" x="2881313" y="4462463"/>
          <p14:tracePt t="79008" x="2914650" y="4462463"/>
          <p14:tracePt t="79024" x="2947988" y="4462463"/>
          <p14:tracePt t="79041" x="2976563" y="4467225"/>
          <p14:tracePt t="79058" x="3048000" y="4481513"/>
          <p14:tracePt t="79074" x="3095625" y="4491038"/>
          <p14:tracePt t="79091" x="3148013" y="4495800"/>
          <p14:tracePt t="79108" x="3224213" y="4514850"/>
          <p14:tracePt t="79124" x="3257550" y="4524375"/>
          <p14:tracePt t="79141" x="3281363" y="4524375"/>
          <p14:tracePt t="79158" x="3300413" y="4529138"/>
          <p14:tracePt t="79200" x="3305175" y="4529138"/>
          <p14:tracePt t="96919" x="3271838" y="4548188"/>
          <p14:tracePt t="96924" x="3228975" y="4576763"/>
          <p14:tracePt t="96935" x="3181350" y="4600575"/>
          <p14:tracePt t="96952" x="3014663" y="4681538"/>
          <p14:tracePt t="96968" x="2895600" y="4733925"/>
          <p14:tracePt t="96985" x="2776538" y="4795838"/>
          <p14:tracePt t="97002" x="2609850" y="4862513"/>
          <p14:tracePt t="97018" x="2514600" y="4905375"/>
          <p14:tracePt t="97035" x="2447925" y="4929188"/>
          <p14:tracePt t="97052" x="2300288" y="4967288"/>
          <p14:tracePt t="97068" x="2219325" y="4986338"/>
          <p14:tracePt t="97085" x="2133600" y="5005388"/>
          <p14:tracePt t="97102" x="1990725" y="5033963"/>
          <p14:tracePt t="97118" x="1924050" y="5043488"/>
          <p14:tracePt t="97135" x="1857375" y="5067300"/>
          <p14:tracePt t="97152" x="1776413" y="5081588"/>
          <p14:tracePt t="97168" x="1724025" y="5086350"/>
          <p14:tracePt t="97185" x="1690688" y="5086350"/>
          <p14:tracePt t="97202" x="1662113" y="5067300"/>
          <p14:tracePt t="97218" x="1628775" y="5033963"/>
          <p14:tracePt t="97235" x="1614488" y="5000625"/>
          <p14:tracePt t="97251" x="1600200" y="4972050"/>
          <p14:tracePt t="97268" x="1581150" y="4948238"/>
          <p14:tracePt t="97285" x="1562100" y="4933950"/>
          <p14:tracePt t="97301" x="1552575" y="4929188"/>
          <p14:tracePt t="97318" x="1533525" y="4929188"/>
          <p14:tracePt t="97335" x="1528763" y="4929188"/>
          <p14:tracePt t="97740" x="1519238" y="4924425"/>
          <p14:tracePt t="97747" x="1504950" y="4919663"/>
          <p14:tracePt t="97755" x="1490663" y="4919663"/>
          <p14:tracePt t="97768" x="1447800" y="4900613"/>
          <p14:tracePt t="97785" x="1423988" y="4886325"/>
          <p14:tracePt t="97801" x="1400175" y="4881563"/>
          <p14:tracePt t="97818" x="1395413" y="4876800"/>
          <p14:tracePt t="97991" x="1395413" y="4872038"/>
          <p14:tracePt t="98055" x="1395413" y="4867275"/>
          <p14:tracePt t="104477" x="1423988" y="4852988"/>
          <p14:tracePt t="104484" x="1457325" y="4838700"/>
          <p14:tracePt t="104499" x="1543050" y="4810125"/>
          <p14:tracePt t="104505" x="1581150" y="4800600"/>
          <p14:tracePt t="104516" x="1619250" y="4800600"/>
          <p14:tracePt t="104532" x="1681163" y="4795838"/>
          <p14:tracePt t="104549" x="1743075" y="4795838"/>
          <p14:tracePt t="104566" x="1766888" y="4795838"/>
          <p14:tracePt t="104582" x="1790700" y="4795838"/>
          <p14:tracePt t="104599" x="1833563" y="4795838"/>
          <p14:tracePt t="104616" x="1871663" y="4791075"/>
          <p14:tracePt t="104632" x="1905000" y="4791075"/>
          <p14:tracePt t="104649" x="1943100" y="4786313"/>
          <p14:tracePt t="104666" x="1962150" y="4781550"/>
          <p14:tracePt t="104682" x="1981200" y="4781550"/>
          <p14:tracePt t="104699" x="2005013" y="4772025"/>
          <p14:tracePt t="104716" x="2028825" y="4772025"/>
          <p14:tracePt t="104732" x="2043113" y="4772025"/>
          <p14:tracePt t="104749" x="2066925" y="4772025"/>
          <p14:tracePt t="104766" x="2076450" y="4776788"/>
          <p14:tracePt t="104799" x="2081213" y="4776788"/>
          <p14:tracePt t="104816" x="2085975" y="4776788"/>
          <p14:tracePt t="104835" x="2085975" y="4781550"/>
          <p14:tracePt t="104849" x="2090738" y="4781550"/>
          <p14:tracePt t="104886" x="2095500" y="4786313"/>
          <p14:tracePt t="104893" x="2100263" y="4791075"/>
          <p14:tracePt t="104900" x="2105025" y="4791075"/>
          <p14:tracePt t="104916" x="2119313" y="4795838"/>
          <p14:tracePt t="104932" x="2133600" y="4810125"/>
          <p14:tracePt t="104949" x="2143125" y="4819650"/>
          <p14:tracePt t="104950" x="2152650" y="4819650"/>
          <p14:tracePt t="104966" x="2162175" y="4829175"/>
          <p14:tracePt t="104982" x="2166938" y="4838700"/>
          <p14:tracePt t="104999" x="2181225" y="4848225"/>
          <p14:tracePt t="105016" x="2185988" y="4862513"/>
          <p14:tracePt t="105032" x="2185988" y="4867275"/>
          <p14:tracePt t="105049" x="2190750" y="4867275"/>
          <p14:tracePt t="123054" x="2195513" y="4867275"/>
          <p14:tracePt t="123060" x="2209800" y="4867275"/>
          <p14:tracePt t="123067" x="2219325" y="4867275"/>
          <p14:tracePt t="123076" x="2233613" y="4867275"/>
          <p14:tracePt t="123093" x="2252663" y="4867275"/>
          <p14:tracePt t="123110" x="2295525" y="4862513"/>
          <p14:tracePt t="123126" x="2324100" y="4852988"/>
          <p14:tracePt t="123143" x="2347913" y="4852988"/>
          <p14:tracePt t="123160" x="2366963" y="4848225"/>
          <p14:tracePt t="123176" x="2390775" y="4843463"/>
          <p14:tracePt t="123193" x="2405063" y="4843463"/>
          <p14:tracePt t="123209" x="2409825" y="4843463"/>
          <p14:tracePt t="123226" x="2414588" y="4843463"/>
          <p14:tracePt t="123243" x="2424113" y="4838700"/>
          <p14:tracePt t="123259" x="2428875" y="4838700"/>
          <p14:tracePt t="123276" x="2438400" y="4838700"/>
          <p14:tracePt t="123309" x="2443163" y="4838700"/>
          <p14:tracePt t="123326" x="2452688" y="4838700"/>
          <p14:tracePt t="123343" x="2466975" y="4838700"/>
          <p14:tracePt t="123359" x="2471738" y="4838700"/>
          <p14:tracePt t="123376" x="2476500" y="4838700"/>
          <p14:tracePt t="123393" x="2481263" y="4838700"/>
          <p14:tracePt t="123409" x="2486025" y="4838700"/>
          <p14:tracePt t="123443" x="2490788" y="4838700"/>
          <p14:tracePt t="123534" x="2490788" y="4843463"/>
          <p14:tracePt t="123576" x="2490788" y="4848225"/>
          <p14:tracePt t="123590" x="2490788" y="4852988"/>
          <p14:tracePt t="123612" x="2490788" y="4857750"/>
          <p14:tracePt t="123634" x="2490788" y="4862513"/>
          <p14:tracePt t="123648" x="2495550" y="4862513"/>
          <p14:tracePt t="123664" x="2495550" y="4867275"/>
          <p14:tracePt t="123684" x="2495550" y="4872038"/>
          <p14:tracePt t="123748" x="2495550" y="4876800"/>
          <p14:tracePt t="123763" x="2500313" y="4876800"/>
          <p14:tracePt t="123884" x="2500313" y="4881563"/>
          <p14:tracePt t="123949" x="2500313" y="4891088"/>
          <p14:tracePt t="123999" x="2500313" y="4895850"/>
          <p14:tracePt t="124057" x="2500313" y="4900613"/>
          <p14:tracePt t="124128" x="2500313" y="4905375"/>
          <p14:tracePt t="124185" x="2495550" y="4905375"/>
          <p14:tracePt t="124207" x="2476500" y="4891088"/>
          <p14:tracePt t="124214" x="2466975" y="4881563"/>
          <p14:tracePt t="124229" x="2462213" y="4872038"/>
          <p14:tracePt t="124242" x="2452688" y="4862513"/>
          <p14:tracePt t="124259" x="2443163" y="4857750"/>
          <p14:tracePt t="124276" x="2443163" y="4852988"/>
          <p14:tracePt t="124292" x="2438400" y="4848225"/>
          <p14:tracePt t="124429" x="2443163" y="4848225"/>
          <p14:tracePt t="124573" x="2443163" y="4843463"/>
          <p14:tracePt t="129410" x="2409825" y="4848225"/>
          <p14:tracePt t="129418" x="2347913" y="4862513"/>
          <p14:tracePt t="129425" x="2286000" y="4872038"/>
          <p14:tracePt t="129441" x="2162175" y="4900613"/>
          <p14:tracePt t="129458" x="2047875" y="4905375"/>
          <p14:tracePt t="129474" x="1890713" y="4910138"/>
          <p14:tracePt t="129491" x="1800225" y="4910138"/>
          <p14:tracePt t="129507" x="1714500" y="4910138"/>
          <p14:tracePt t="129524" x="1571625" y="4910138"/>
          <p14:tracePt t="129541" x="1495425" y="4914900"/>
          <p14:tracePt t="129557" x="1433513" y="4914900"/>
          <p14:tracePt t="129574" x="1371600" y="4914900"/>
          <p14:tracePt t="129591" x="1352550" y="4914900"/>
          <p14:tracePt t="129607" x="1333500" y="4914900"/>
          <p14:tracePt t="129624" x="1309688" y="4914900"/>
          <p14:tracePt t="129641" x="1281113" y="4910138"/>
          <p14:tracePt t="129657" x="1266825" y="4910138"/>
          <p14:tracePt t="129674" x="1252538" y="4905375"/>
          <p14:tracePt t="129691" x="1214438" y="4905375"/>
          <p14:tracePt t="129707" x="1185863" y="4905375"/>
          <p14:tracePt t="129724" x="1147763" y="4905375"/>
          <p14:tracePt t="129740" x="1090613" y="4905375"/>
          <p14:tracePt t="129757" x="1071563" y="4905375"/>
          <p14:tracePt t="129774" x="1062038" y="4905375"/>
          <p14:tracePt t="129884" x="1062038" y="4900613"/>
          <p14:tracePt t="129890" x="1062038" y="4895850"/>
          <p14:tracePt t="129912" x="1062038" y="4891088"/>
          <p14:tracePt t="129926" x="1062038" y="4886325"/>
          <p14:tracePt t="129955" x="1062038" y="4881563"/>
          <p14:tracePt t="129969" x="1057275" y="4876800"/>
          <p14:tracePt t="129984" x="1057275" y="4872038"/>
          <p14:tracePt t="129991" x="1052513" y="4872038"/>
          <p14:tracePt t="129998" x="1052513" y="4867275"/>
          <p14:tracePt t="130027" x="1052513" y="4862513"/>
          <p14:tracePt t="130105" x="1095375" y="4881563"/>
          <p14:tracePt t="130113" x="1104900" y="4886325"/>
          <p14:tracePt t="130124" x="1123950" y="4886325"/>
          <p14:tracePt t="130141" x="1176338" y="4891088"/>
          <p14:tracePt t="130157" x="1209675" y="4891088"/>
          <p14:tracePt t="130174" x="1223963" y="4891088"/>
          <p14:tracePt t="130191" x="1233488" y="4891088"/>
          <p14:tracePt t="130224" x="1238250" y="4891088"/>
          <p14:tracePt t="130263" x="1200150" y="4891088"/>
          <p14:tracePt t="130270" x="1176338" y="4891088"/>
          <p14:tracePt t="130277" x="1147763" y="4891088"/>
          <p14:tracePt t="130290" x="1119188" y="4891088"/>
          <p14:tracePt t="130307" x="1038225" y="4881563"/>
          <p14:tracePt t="130324" x="1000125" y="4881563"/>
          <p14:tracePt t="130340" x="976313" y="4881563"/>
          <p14:tracePt t="130357" x="971550" y="4881563"/>
          <p14:tracePt t="130421" x="1000125" y="4881563"/>
          <p14:tracePt t="130428" x="1004888" y="4881563"/>
          <p14:tracePt t="130435" x="1019175" y="4881563"/>
          <p14:tracePt t="130443" x="1033463" y="4881563"/>
          <p14:tracePt t="130457" x="1085850" y="4881563"/>
          <p14:tracePt t="130474" x="1143000" y="4886325"/>
          <p14:tracePt t="130490" x="1185863" y="4886325"/>
          <p14:tracePt t="130507" x="1204913" y="4891088"/>
          <p14:tracePt t="130524" x="1219200" y="4891088"/>
          <p14:tracePt t="130559" x="1223963" y="4895850"/>
          <p14:tracePt t="130590" x="1119188" y="4900613"/>
          <p14:tracePt t="130607" x="1038225" y="4900613"/>
          <p14:tracePt t="130624" x="995363" y="4900613"/>
          <p14:tracePt t="130640" x="971550" y="4900613"/>
          <p14:tracePt t="130657" x="962025" y="4900613"/>
          <p14:tracePt t="130736" x="985838" y="4900613"/>
          <p14:tracePt t="130743" x="995363" y="4900613"/>
          <p14:tracePt t="130750" x="1000125" y="4900613"/>
          <p14:tracePt t="130758" x="1009650" y="4900613"/>
          <p14:tracePt t="130773" x="1023938" y="4900613"/>
          <p14:tracePt t="130790" x="1038225" y="4900613"/>
          <p14:tracePt t="130807" x="1042988" y="4900613"/>
          <p14:tracePt t="130823" x="1047750" y="4900613"/>
          <p14:tracePt t="130840" x="1047750" y="4910138"/>
          <p14:tracePt t="130857" x="1033463" y="4919663"/>
          <p14:tracePt t="131955" x="981075" y="4905375"/>
          <p14:tracePt t="131962" x="990600" y="4900613"/>
          <p14:tracePt t="131973" x="1000125" y="4895850"/>
          <p14:tracePt t="131990" x="1014413" y="4891088"/>
          <p14:tracePt t="132006" x="1019175" y="4891088"/>
          <p14:tracePt t="132023" x="1023938" y="4886325"/>
          <p14:tracePt t="132040" x="1023938" y="4876800"/>
          <p14:tracePt t="132056" x="1023938" y="4872038"/>
          <p14:tracePt t="132073" x="1009650" y="4857750"/>
          <p14:tracePt t="132090" x="981075" y="4852988"/>
          <p14:tracePt t="132106" x="966788" y="4848225"/>
          <p14:tracePt t="132123" x="957263" y="4843463"/>
          <p14:tracePt t="132140" x="952500" y="4843463"/>
          <p14:tracePt t="132156" x="938213" y="4843463"/>
          <p14:tracePt t="132220" x="938213" y="4848225"/>
          <p14:tracePt t="132255" x="938213" y="4852988"/>
          <p14:tracePt t="132270" x="942975" y="4852988"/>
          <p14:tracePt t="132298" x="947738" y="4852988"/>
          <p14:tracePt t="132327" x="952500" y="4852988"/>
          <p14:tracePt t="165443" x="0" y="0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We Will Cover Today</a:t>
            </a:r>
            <a:endParaRPr lang="en-US" sz="3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simple steps — from naming risk to building a smart portfolio.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02920" y="1508760"/>
            <a:ext cx="3886200" cy="1417320"/>
          </a:xfrm>
          <a:prstGeom prst="roundRect">
            <a:avLst>
              <a:gd name="adj" fmla="val 516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685800" y="1673352"/>
            <a:ext cx="100584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01</a:t>
            </a:r>
            <a:endParaRPr lang="en-US" sz="4000" dirty="0"/>
          </a:p>
        </p:txBody>
      </p:sp>
      <p:sp>
        <p:nvSpPr>
          <p:cNvPr id="7" name="Text 4"/>
          <p:cNvSpPr/>
          <p:nvPr/>
        </p:nvSpPr>
        <p:spPr>
          <a:xfrm>
            <a:off x="1554480" y="169164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Types of Real Estate Risk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1554480" y="2148840"/>
            <a:ext cx="26517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Market, credit, liquidity, operating, legislative and environmental risk.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709160" y="1508760"/>
            <a:ext cx="3886200" cy="1417320"/>
          </a:xfrm>
          <a:prstGeom prst="roundRect">
            <a:avLst>
              <a:gd name="adj" fmla="val 516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4892040" y="1673352"/>
            <a:ext cx="100584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4000" dirty="0"/>
          </a:p>
        </p:txBody>
      </p:sp>
      <p:sp>
        <p:nvSpPr>
          <p:cNvPr id="11" name="Text 8"/>
          <p:cNvSpPr/>
          <p:nvPr/>
        </p:nvSpPr>
        <p:spPr>
          <a:xfrm>
            <a:off x="5760720" y="169164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Measuring &amp; Adjusting for Risk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5760720" y="2148840"/>
            <a:ext cx="26517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deviation, beta, Value-at-Risk and the Sharpe ratio.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502920" y="3200400"/>
            <a:ext cx="3886200" cy="1417320"/>
          </a:xfrm>
          <a:prstGeom prst="roundRect">
            <a:avLst>
              <a:gd name="adj" fmla="val 516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685800" y="3364992"/>
            <a:ext cx="100584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4000" dirty="0"/>
          </a:p>
        </p:txBody>
      </p:sp>
      <p:sp>
        <p:nvSpPr>
          <p:cNvPr id="15" name="Text 12"/>
          <p:cNvSpPr/>
          <p:nvPr/>
        </p:nvSpPr>
        <p:spPr>
          <a:xfrm>
            <a:off x="1554480" y="338328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Diversification &amp; Portfolio Theory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1554480" y="3840480"/>
            <a:ext cx="26517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Spreading risk wisely, and mixing property with stocks and bonds.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4709160" y="3200400"/>
            <a:ext cx="3886200" cy="1417320"/>
          </a:xfrm>
          <a:prstGeom prst="roundRect">
            <a:avLst>
              <a:gd name="adj" fmla="val 516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8" name="Text 15"/>
          <p:cNvSpPr/>
          <p:nvPr/>
        </p:nvSpPr>
        <p:spPr>
          <a:xfrm>
            <a:off x="4892040" y="3364992"/>
            <a:ext cx="100584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04</a:t>
            </a:r>
            <a:endParaRPr lang="en-US" sz="4000" dirty="0"/>
          </a:p>
        </p:txBody>
      </p:sp>
      <p:sp>
        <p:nvSpPr>
          <p:cNvPr id="19" name="Text 16"/>
          <p:cNvSpPr/>
          <p:nvPr/>
        </p:nvSpPr>
        <p:spPr>
          <a:xfrm>
            <a:off x="5760720" y="338328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Asset Allocation</a:t>
            </a:r>
            <a:endParaRPr lang="en-US" sz="1600" dirty="0"/>
          </a:p>
        </p:txBody>
      </p:sp>
      <p:sp>
        <p:nvSpPr>
          <p:cNvPr id="20" name="Text 17"/>
          <p:cNvSpPr/>
          <p:nvPr/>
        </p:nvSpPr>
        <p:spPr>
          <a:xfrm>
            <a:off x="5760720" y="3840480"/>
            <a:ext cx="26517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much real estate really belongs in a healthy portfolio.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2" name="Text 19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 /  37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77240" y="16916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 ONE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731520" y="2011680"/>
            <a:ext cx="7680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Types of Real Estate Risk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777240" y="2971800"/>
            <a:ext cx="73152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50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Every property carries several kinds of risk at once. Knowing each one by name is the first step to managing it.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Risk?</a:t>
            </a:r>
            <a:endParaRPr lang="en-US" sz="3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simple idea that sits behind every single investment decision.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02920" y="1600200"/>
            <a:ext cx="3886200" cy="2743200"/>
          </a:xfrm>
          <a:prstGeom prst="roundRect">
            <a:avLst>
              <a:gd name="adj" fmla="val 2667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731520" y="1828800"/>
            <a:ext cx="3429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definition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731520" y="2331720"/>
            <a:ext cx="338328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is the chance that the actual return on an investment turns out different from what you expected — and, above all, the chance of losing money.</a:t>
            </a:r>
            <a:endParaRPr lang="en-US" sz="1450" dirty="0"/>
          </a:p>
          <a:p>
            <a:pPr marL="0" indent="0" algn="l">
              <a:lnSpc>
                <a:spcPct val="115000"/>
              </a:lnSpc>
              <a:buNone/>
            </a:pPr>
            <a:endParaRPr lang="en-US" sz="145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More uncertainty about the outcome means more risk.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4754880" y="1600200"/>
            <a:ext cx="3886200" cy="2743200"/>
          </a:xfrm>
          <a:prstGeom prst="roundRect">
            <a:avLst>
              <a:gd name="adj" fmla="val 2667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4983480" y="1828800"/>
            <a:ext cx="3429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 everyday picture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4983480" y="2331720"/>
            <a:ext cx="338328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Imagine two roads to work. One is a calm, predictable street. The other is a fast highway — sometimes empty, sometimes jammed for an hour.</a:t>
            </a:r>
            <a:endParaRPr lang="en-US" sz="1450" dirty="0"/>
          </a:p>
          <a:p>
            <a:pPr marL="0" indent="0" algn="l">
              <a:lnSpc>
                <a:spcPct val="115000"/>
              </a:lnSpc>
              <a:buNone/>
            </a:pPr>
            <a:endParaRPr lang="en-US" sz="145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destination, very different certainty. Investments feel exactly the same way.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2" name="Text 9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 /  37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Six Types of Real Estate Risk</a:t>
            </a:r>
            <a:endParaRPr lang="en-US" sz="3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Six different things can go wrong — and each one has its own name.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02920" y="1481328"/>
            <a:ext cx="2670048" cy="1371600"/>
          </a:xfrm>
          <a:prstGeom prst="roundRect">
            <a:avLst>
              <a:gd name="adj" fmla="val 5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722376" y="1673352"/>
            <a:ext cx="566928" cy="566928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7" name="Image 1" descr="icon_marke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935" y="1800911"/>
            <a:ext cx="311810" cy="31181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371600" y="1664208"/>
            <a:ext cx="166420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 Risk</a:t>
            </a:r>
            <a:endParaRPr lang="en-US" sz="1350" dirty="0"/>
          </a:p>
        </p:txBody>
      </p:sp>
      <p:sp>
        <p:nvSpPr>
          <p:cNvPr id="9" name="Text 5"/>
          <p:cNvSpPr/>
          <p:nvPr/>
        </p:nvSpPr>
        <p:spPr>
          <a:xfrm>
            <a:off x="704088" y="2258568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Prices and rents fall because the whole property market weakens.</a:t>
            </a:r>
            <a:endParaRPr lang="en-US" sz="1150" dirty="0"/>
          </a:p>
        </p:txBody>
      </p:sp>
      <p:sp>
        <p:nvSpPr>
          <p:cNvPr id="10" name="Shape 6"/>
          <p:cNvSpPr/>
          <p:nvPr/>
        </p:nvSpPr>
        <p:spPr>
          <a:xfrm>
            <a:off x="3355848" y="1481328"/>
            <a:ext cx="2670048" cy="1371600"/>
          </a:xfrm>
          <a:prstGeom prst="roundRect">
            <a:avLst>
              <a:gd name="adj" fmla="val 5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3575304" y="1673352"/>
            <a:ext cx="566928" cy="566928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12" name="Image 2" descr="icon_credi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2863" y="1800911"/>
            <a:ext cx="311810" cy="31181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4224528" y="1664208"/>
            <a:ext cx="166420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Credit Risk</a:t>
            </a:r>
            <a:endParaRPr lang="en-US" sz="1350" dirty="0"/>
          </a:p>
        </p:txBody>
      </p:sp>
      <p:sp>
        <p:nvSpPr>
          <p:cNvPr id="14" name="Text 9"/>
          <p:cNvSpPr/>
          <p:nvPr/>
        </p:nvSpPr>
        <p:spPr>
          <a:xfrm>
            <a:off x="3557016" y="2258568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tenant or borrower fails to pay what they owe you.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6208776" y="1481328"/>
            <a:ext cx="2670048" cy="1371600"/>
          </a:xfrm>
          <a:prstGeom prst="roundRect">
            <a:avLst>
              <a:gd name="adj" fmla="val 5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6" name="Shape 11"/>
          <p:cNvSpPr/>
          <p:nvPr/>
        </p:nvSpPr>
        <p:spPr>
          <a:xfrm>
            <a:off x="6428232" y="1673352"/>
            <a:ext cx="566928" cy="566928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17" name="Image 3" descr="icon_liquidity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5791" y="1800911"/>
            <a:ext cx="311810" cy="31181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7077456" y="1664208"/>
            <a:ext cx="166420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Liquidity Risk</a:t>
            </a:r>
            <a:endParaRPr lang="en-US" sz="1350" dirty="0"/>
          </a:p>
        </p:txBody>
      </p:sp>
      <p:sp>
        <p:nvSpPr>
          <p:cNvPr id="19" name="Text 13"/>
          <p:cNvSpPr/>
          <p:nvPr/>
        </p:nvSpPr>
        <p:spPr>
          <a:xfrm>
            <a:off x="6409944" y="2258568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cannot sell quickly without cutting the price sharply.</a:t>
            </a:r>
            <a:endParaRPr lang="en-US" sz="1150" dirty="0"/>
          </a:p>
        </p:txBody>
      </p:sp>
      <p:sp>
        <p:nvSpPr>
          <p:cNvPr id="20" name="Shape 14"/>
          <p:cNvSpPr/>
          <p:nvPr/>
        </p:nvSpPr>
        <p:spPr>
          <a:xfrm>
            <a:off x="502920" y="3035808"/>
            <a:ext cx="2670048" cy="1371600"/>
          </a:xfrm>
          <a:prstGeom prst="roundRect">
            <a:avLst>
              <a:gd name="adj" fmla="val 5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722376" y="3227832"/>
            <a:ext cx="566928" cy="566928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22" name="Image 4" descr="icon_operating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935" y="3355391"/>
            <a:ext cx="311810" cy="311810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371600" y="3218688"/>
            <a:ext cx="166420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Operating Risk</a:t>
            </a:r>
            <a:endParaRPr lang="en-US" sz="1350" dirty="0"/>
          </a:p>
        </p:txBody>
      </p:sp>
      <p:sp>
        <p:nvSpPr>
          <p:cNvPr id="24" name="Text 17"/>
          <p:cNvSpPr/>
          <p:nvPr/>
        </p:nvSpPr>
        <p:spPr>
          <a:xfrm>
            <a:off x="704088" y="3813048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Running costs rise, or the building is poorly managed.</a:t>
            </a:r>
            <a:endParaRPr lang="en-US" sz="1150" dirty="0"/>
          </a:p>
        </p:txBody>
      </p:sp>
      <p:sp>
        <p:nvSpPr>
          <p:cNvPr id="25" name="Shape 18"/>
          <p:cNvSpPr/>
          <p:nvPr/>
        </p:nvSpPr>
        <p:spPr>
          <a:xfrm>
            <a:off x="3355848" y="3035808"/>
            <a:ext cx="2670048" cy="1371600"/>
          </a:xfrm>
          <a:prstGeom prst="roundRect">
            <a:avLst>
              <a:gd name="adj" fmla="val 5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26" name="Shape 19"/>
          <p:cNvSpPr/>
          <p:nvPr/>
        </p:nvSpPr>
        <p:spPr>
          <a:xfrm>
            <a:off x="3575304" y="3227832"/>
            <a:ext cx="566928" cy="566928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27" name="Image 5" descr="icon_legislativ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2863" y="3355391"/>
            <a:ext cx="311810" cy="311810"/>
          </a:xfrm>
          <a:prstGeom prst="rect">
            <a:avLst/>
          </a:prstGeom>
        </p:spPr>
      </p:pic>
      <p:sp>
        <p:nvSpPr>
          <p:cNvPr id="28" name="Text 20"/>
          <p:cNvSpPr/>
          <p:nvPr/>
        </p:nvSpPr>
        <p:spPr>
          <a:xfrm>
            <a:off x="4224528" y="3218688"/>
            <a:ext cx="166420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Legislative Risk</a:t>
            </a:r>
            <a:endParaRPr lang="en-US" sz="1350" dirty="0"/>
          </a:p>
        </p:txBody>
      </p:sp>
      <p:sp>
        <p:nvSpPr>
          <p:cNvPr id="29" name="Text 21"/>
          <p:cNvSpPr/>
          <p:nvPr/>
        </p:nvSpPr>
        <p:spPr>
          <a:xfrm>
            <a:off x="3557016" y="3813048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 laws or regulations change the rules and hurt value.</a:t>
            </a:r>
            <a:endParaRPr lang="en-US" sz="1150" dirty="0"/>
          </a:p>
        </p:txBody>
      </p:sp>
      <p:sp>
        <p:nvSpPr>
          <p:cNvPr id="30" name="Shape 22"/>
          <p:cNvSpPr/>
          <p:nvPr/>
        </p:nvSpPr>
        <p:spPr>
          <a:xfrm>
            <a:off x="6208776" y="3035808"/>
            <a:ext cx="2670048" cy="1371600"/>
          </a:xfrm>
          <a:prstGeom prst="roundRect">
            <a:avLst>
              <a:gd name="adj" fmla="val 5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31" name="Shape 23"/>
          <p:cNvSpPr/>
          <p:nvPr/>
        </p:nvSpPr>
        <p:spPr>
          <a:xfrm>
            <a:off x="6428232" y="3227832"/>
            <a:ext cx="566928" cy="566928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32" name="Image 6" descr="icon_environmen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55791" y="3355391"/>
            <a:ext cx="311810" cy="311810"/>
          </a:xfrm>
          <a:prstGeom prst="rect">
            <a:avLst/>
          </a:prstGeom>
        </p:spPr>
      </p:pic>
      <p:sp>
        <p:nvSpPr>
          <p:cNvPr id="33" name="Text 24"/>
          <p:cNvSpPr/>
          <p:nvPr/>
        </p:nvSpPr>
        <p:spPr>
          <a:xfrm>
            <a:off x="7077456" y="3218688"/>
            <a:ext cx="166420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Environmental Risk</a:t>
            </a:r>
            <a:endParaRPr lang="en-US" sz="1350" dirty="0"/>
          </a:p>
        </p:txBody>
      </p:sp>
      <p:sp>
        <p:nvSpPr>
          <p:cNvPr id="34" name="Text 25"/>
          <p:cNvSpPr/>
          <p:nvPr/>
        </p:nvSpPr>
        <p:spPr>
          <a:xfrm>
            <a:off x="6409944" y="3813048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Damage from nature or pollution — flood, fire, contamination.</a:t>
            </a:r>
            <a:endParaRPr lang="en-US" sz="1150" dirty="0"/>
          </a:p>
        </p:txBody>
      </p:sp>
      <p:sp>
        <p:nvSpPr>
          <p:cNvPr id="35" name="Text 26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36" name="Text 27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 /  37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Six Risks — With Real Examples</a:t>
            </a:r>
            <a:endParaRPr lang="en-US" sz="3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 across each row: the risk, what it means, and how it shows up in real life.</a:t>
            </a:r>
            <a:endParaRPr lang="en-US" sz="14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554480"/>
          <a:ext cx="8138160" cy="2816352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404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</a:rPr>
                        <a:t>RISK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</a:rPr>
                        <a:t>WHAT IT MEANS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</a:rPr>
                        <a:t>A REAL EXAMPLE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B85042"/>
                          </a:solidFill>
                        </a:rPr>
                        <a:t>Market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</a:rPr>
                        <a:t>The whole market weakens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5A5A5A"/>
                          </a:solidFill>
                        </a:rPr>
                        <a:t>City-wide property prices fall after an economic slowdown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B85042"/>
                          </a:solidFill>
                        </a:rPr>
                        <a:t>Credit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</a:rPr>
                        <a:t>Someone stops paying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5A5A5A"/>
                          </a:solidFill>
                        </a:rPr>
                        <a:t>A shop tenant stops paying rent for six months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B85042"/>
                          </a:solidFill>
                        </a:rPr>
                        <a:t>Liquidity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</a:rPr>
                        <a:t>Hard to sell fast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5A5A5A"/>
                          </a:solidFill>
                        </a:rPr>
                        <a:t>A villa sits unsold for a year with no serious buyer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B85042"/>
                          </a:solidFill>
                        </a:rPr>
                        <a:t>Operating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</a:rPr>
                        <a:t>Running costs rise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5A5A5A"/>
                          </a:solidFill>
                        </a:rPr>
                        <a:t>Maintenance and management costs jump unexpectedly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B85042"/>
                          </a:solidFill>
                        </a:rPr>
                        <a:t>Legislative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</a:rPr>
                        <a:t>The rules change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5A5A5A"/>
                          </a:solidFill>
                        </a:rPr>
                        <a:t>A new rent-control rule limits how much you can charge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B85042"/>
                          </a:solidFill>
                        </a:rPr>
                        <a:t>Environmental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</a:rPr>
                        <a:t>Nature or pollution strikes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5A5A5A"/>
                          </a:solidFill>
                        </a:rPr>
                        <a:t>A flood damages the ground-floor units of a building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2"/>
          <p:cNvSpPr/>
          <p:nvPr/>
        </p:nvSpPr>
        <p:spPr>
          <a:xfrm>
            <a:off x="502920" y="4343400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real deals face several of these at once — good investors plan for each one in advance.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8" name="Text 4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 /  37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77240" y="16916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 TWO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731520" y="2011680"/>
            <a:ext cx="7680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Two Families of Risk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777240" y="2971800"/>
            <a:ext cx="73152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50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Some risks strike the whole market. Others strike only you. That single difference changes how you fight them.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Systematic vs. Unsystematic Risk</a:t>
            </a:r>
            <a:endParaRPr lang="en-US" sz="3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families of risk — and only one of them can be tamed by diversification.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02920" y="1572768"/>
            <a:ext cx="3886200" cy="2331720"/>
          </a:xfrm>
          <a:prstGeom prst="roundRect">
            <a:avLst>
              <a:gd name="adj" fmla="val 3137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731520" y="1773936"/>
            <a:ext cx="3429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Systematic Risk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731520" y="2139696"/>
            <a:ext cx="3429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Also called market risk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731520" y="2487168"/>
            <a:ext cx="3383280" cy="1234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Hits the entire market at once — interest rates, inflation, a recession. No investor can escape it, and buying more properties will not remove it.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754880" y="1572768"/>
            <a:ext cx="3886200" cy="2331720"/>
          </a:xfrm>
          <a:prstGeom prst="roundRect">
            <a:avLst>
              <a:gd name="adj" fmla="val 3137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4983480" y="1773936"/>
            <a:ext cx="3429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Unsystematic Risk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4983480" y="2139696"/>
            <a:ext cx="3429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Also called specific risk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4983480" y="2487168"/>
            <a:ext cx="3383280" cy="1234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Hits one property or area only — a fire, a bad tenant, one poor location. The good news: you CAN shrink it by spreading money across many properties.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502920" y="406908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14" name="Text 11"/>
          <p:cNvSpPr/>
          <p:nvPr/>
        </p:nvSpPr>
        <p:spPr>
          <a:xfrm>
            <a:off x="640080" y="4069080"/>
            <a:ext cx="7863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idea:  you can diversify away specific risk — but never market risk.</a:t>
            </a:r>
            <a:endParaRPr lang="en-US" sz="1400" dirty="0"/>
          </a:p>
        </p:txBody>
      </p:sp>
      <p:sp>
        <p:nvSpPr>
          <p:cNvPr id="15" name="Text 12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6" name="Text 13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 /  37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Diversification Works</a:t>
            </a:r>
            <a:endParaRPr lang="en-US" sz="3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Watch what happens to specific risk as you add more, different properties.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48640" y="1600200"/>
            <a:ext cx="2606040" cy="2148840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731520" y="1801368"/>
            <a:ext cx="2240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 property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868680" y="2331720"/>
            <a:ext cx="1965960" cy="310896"/>
          </a:xfrm>
          <a:prstGeom prst="roundRect">
            <a:avLst>
              <a:gd name="adj" fmla="val 11765"/>
            </a:avLst>
          </a:prstGeom>
          <a:solidFill>
            <a:srgbClr val="EDE8DE"/>
          </a:solidFill>
          <a:ln w="9525">
            <a:solidFill>
              <a:srgbClr val="C8C0B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868680" y="2331720"/>
            <a:ext cx="1769364" cy="310896"/>
          </a:xfrm>
          <a:prstGeom prst="roundRect">
            <a:avLst>
              <a:gd name="adj" fmla="val 11765"/>
            </a:avLst>
          </a:prstGeom>
          <a:solidFill>
            <a:srgbClr val="B85042"/>
          </a:solidFill>
          <a:ln/>
        </p:spPr>
      </p:sp>
      <p:sp>
        <p:nvSpPr>
          <p:cNvPr id="9" name="Text 6"/>
          <p:cNvSpPr/>
          <p:nvPr/>
        </p:nvSpPr>
        <p:spPr>
          <a:xfrm>
            <a:off x="731520" y="2697480"/>
            <a:ext cx="2240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specific risk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749808" y="3017520"/>
            <a:ext cx="2203704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problem — a bad tenant or a fire — can hurt your whole investment.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3337560" y="1600200"/>
            <a:ext cx="2606040" cy="2148840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3520440" y="1801368"/>
            <a:ext cx="2240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 properties</a:t>
            </a:r>
            <a:endParaRPr lang="en-US" sz="1700" dirty="0"/>
          </a:p>
        </p:txBody>
      </p:sp>
      <p:sp>
        <p:nvSpPr>
          <p:cNvPr id="13" name="Shape 10"/>
          <p:cNvSpPr/>
          <p:nvPr/>
        </p:nvSpPr>
        <p:spPr>
          <a:xfrm>
            <a:off x="3657600" y="2331720"/>
            <a:ext cx="1965960" cy="310896"/>
          </a:xfrm>
          <a:prstGeom prst="roundRect">
            <a:avLst>
              <a:gd name="adj" fmla="val 11765"/>
            </a:avLst>
          </a:prstGeom>
          <a:solidFill>
            <a:srgbClr val="EDE8DE"/>
          </a:solidFill>
          <a:ln w="9525">
            <a:solidFill>
              <a:srgbClr val="C8C0B0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3657600" y="2331720"/>
            <a:ext cx="1081278" cy="310896"/>
          </a:xfrm>
          <a:prstGeom prst="roundRect">
            <a:avLst>
              <a:gd name="adj" fmla="val 11765"/>
            </a:avLst>
          </a:prstGeom>
          <a:solidFill>
            <a:srgbClr val="8A6F4E"/>
          </a:solidFill>
          <a:ln/>
        </p:spPr>
      </p:sp>
      <p:sp>
        <p:nvSpPr>
          <p:cNvPr id="15" name="Text 12"/>
          <p:cNvSpPr/>
          <p:nvPr/>
        </p:nvSpPr>
        <p:spPr>
          <a:xfrm>
            <a:off x="3520440" y="2697480"/>
            <a:ext cx="2240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8A6F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LOWER specific risk</a:t>
            </a:r>
            <a:endParaRPr lang="en-US" sz="1150" dirty="0"/>
          </a:p>
        </p:txBody>
      </p:sp>
      <p:sp>
        <p:nvSpPr>
          <p:cNvPr id="16" name="Text 13"/>
          <p:cNvSpPr/>
          <p:nvPr/>
        </p:nvSpPr>
        <p:spPr>
          <a:xfrm>
            <a:off x="3538728" y="3017520"/>
            <a:ext cx="2203704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bad property is now cushioned by four others doing fine.</a:t>
            </a:r>
            <a:endParaRPr lang="en-US" sz="1150" dirty="0"/>
          </a:p>
        </p:txBody>
      </p:sp>
      <p:sp>
        <p:nvSpPr>
          <p:cNvPr id="17" name="Shape 14"/>
          <p:cNvSpPr/>
          <p:nvPr/>
        </p:nvSpPr>
        <p:spPr>
          <a:xfrm>
            <a:off x="6126480" y="1600200"/>
            <a:ext cx="2606040" cy="2148840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8" name="Text 15"/>
          <p:cNvSpPr/>
          <p:nvPr/>
        </p:nvSpPr>
        <p:spPr>
          <a:xfrm>
            <a:off x="6309360" y="1801368"/>
            <a:ext cx="22402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 varied properties</a:t>
            </a:r>
            <a:endParaRPr lang="en-US" sz="1700" dirty="0"/>
          </a:p>
        </p:txBody>
      </p:sp>
      <p:sp>
        <p:nvSpPr>
          <p:cNvPr id="19" name="Shape 16"/>
          <p:cNvSpPr/>
          <p:nvPr/>
        </p:nvSpPr>
        <p:spPr>
          <a:xfrm>
            <a:off x="6446520" y="2331720"/>
            <a:ext cx="1965960" cy="310896"/>
          </a:xfrm>
          <a:prstGeom prst="roundRect">
            <a:avLst>
              <a:gd name="adj" fmla="val 11765"/>
            </a:avLst>
          </a:prstGeom>
          <a:solidFill>
            <a:srgbClr val="EDE8DE"/>
          </a:solidFill>
          <a:ln w="9525">
            <a:solidFill>
              <a:srgbClr val="C8C0B0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6446520" y="2331720"/>
            <a:ext cx="491490" cy="310896"/>
          </a:xfrm>
          <a:prstGeom prst="roundRect">
            <a:avLst>
              <a:gd name="adj" fmla="val 11765"/>
            </a:avLst>
          </a:prstGeom>
          <a:solidFill>
            <a:srgbClr val="4F7A5C"/>
          </a:solidFill>
          <a:ln/>
        </p:spPr>
      </p:sp>
      <p:sp>
        <p:nvSpPr>
          <p:cNvPr id="21" name="Text 18"/>
          <p:cNvSpPr/>
          <p:nvPr/>
        </p:nvSpPr>
        <p:spPr>
          <a:xfrm>
            <a:off x="6309360" y="2697480"/>
            <a:ext cx="2240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VERY LOW specific risk</a:t>
            </a:r>
            <a:endParaRPr lang="en-US" sz="1150" dirty="0"/>
          </a:p>
        </p:txBody>
      </p:sp>
      <p:sp>
        <p:nvSpPr>
          <p:cNvPr id="22" name="Text 19"/>
          <p:cNvSpPr/>
          <p:nvPr/>
        </p:nvSpPr>
        <p:spPr>
          <a:xfrm>
            <a:off x="6327648" y="3017520"/>
            <a:ext cx="2203704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single problem barely moves the total. Only market risk remains.</a:t>
            </a:r>
            <a:endParaRPr lang="en-US" sz="1150" dirty="0"/>
          </a:p>
        </p:txBody>
      </p:sp>
      <p:sp>
        <p:nvSpPr>
          <p:cNvPr id="23" name="Text 20"/>
          <p:cNvSpPr/>
          <p:nvPr/>
        </p:nvSpPr>
        <p:spPr>
          <a:xfrm>
            <a:off x="548640" y="3977640"/>
            <a:ext cx="8046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Adding more, different properties cannot remove market risk — but it steadily washes out the risk unique to any single one.</a:t>
            </a:r>
            <a:endParaRPr lang="en-US" sz="125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 /  37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77240" y="16916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 THREE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731520" y="2011680"/>
            <a:ext cx="7680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Putting a Number on Risk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777239" y="2971800"/>
            <a:ext cx="8293873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50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If we can measure risk, we can compare any two investments fairly. Four simple tools do the job.</a:t>
            </a:r>
            <a:endParaRPr lang="en-US" sz="1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Standard Deviation — How Bumpy Are the Returns?</a:t>
            </a:r>
            <a:endParaRPr lang="en-US" sz="2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most common way to measure how much returns swing up and down.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822960" y="1508760"/>
            <a:ext cx="7498080" cy="640080"/>
          </a:xfrm>
          <a:prstGeom prst="roundRect">
            <a:avLst>
              <a:gd name="adj" fmla="val 8571"/>
            </a:avLst>
          </a:prstGeom>
          <a:solidFill>
            <a:srgbClr val="1E2A38"/>
          </a:solidFill>
          <a:ln/>
        </p:spPr>
      </p:sp>
      <p:sp>
        <p:nvSpPr>
          <p:cNvPr id="6" name="Text 3"/>
          <p:cNvSpPr/>
          <p:nvPr/>
        </p:nvSpPr>
        <p:spPr>
          <a:xfrm>
            <a:off x="914400" y="1508760"/>
            <a:ext cx="7315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Deviation  =  how far returns typically swing away from their average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02920" y="2377440"/>
            <a:ext cx="3886200" cy="1600200"/>
          </a:xfrm>
          <a:prstGeom prst="roundRect">
            <a:avLst>
              <a:gd name="adj" fmla="val 457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731520" y="2542032"/>
            <a:ext cx="3429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F7A5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A — steady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731520" y="2907792"/>
            <a:ext cx="3383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Yearly returns:  9% · 10% · 11%</a:t>
            </a:r>
            <a:endParaRPr lang="en-US" sz="135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Average: 10%   —   small swings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731520" y="3547872"/>
            <a:ext cx="3383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standard deviation  →  lower risk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4754880" y="2377440"/>
            <a:ext cx="3886200" cy="1600200"/>
          </a:xfrm>
          <a:prstGeom prst="roundRect">
            <a:avLst>
              <a:gd name="adj" fmla="val 4571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4983480" y="2542032"/>
            <a:ext cx="3429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B — bumpy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4983480" y="2907792"/>
            <a:ext cx="3383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Yearly returns:  2% · 10% · 18%</a:t>
            </a:r>
            <a:endParaRPr lang="en-US" sz="135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Average: 10%   —   big swings</a:t>
            </a:r>
            <a:endParaRPr lang="en-US" sz="1350" dirty="0"/>
          </a:p>
        </p:txBody>
      </p:sp>
      <p:sp>
        <p:nvSpPr>
          <p:cNvPr id="14" name="Text 11"/>
          <p:cNvSpPr/>
          <p:nvPr/>
        </p:nvSpPr>
        <p:spPr>
          <a:xfrm>
            <a:off x="4983480" y="3547872"/>
            <a:ext cx="3383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standard deviation  →  higher risk</a:t>
            </a:r>
            <a:endParaRPr lang="en-US" sz="1250" dirty="0"/>
          </a:p>
        </p:txBody>
      </p:sp>
      <p:sp>
        <p:nvSpPr>
          <p:cNvPr id="15" name="Text 12"/>
          <p:cNvSpPr/>
          <p:nvPr/>
        </p:nvSpPr>
        <p:spPr>
          <a:xfrm>
            <a:off x="502920" y="4160520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average 10% — but B is far riskier. Higher standard deviation means a bumpier, less certain ride.</a:t>
            </a:r>
            <a:endParaRPr lang="en-US" sz="1250" dirty="0"/>
          </a:p>
        </p:txBody>
      </p:sp>
      <p:sp>
        <p:nvSpPr>
          <p:cNvPr id="16" name="Text 13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7" name="Text 14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 /  37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37056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Beta — Moving With the Market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Beta measures how strongly a property's value moves compared with the whole market.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48640" y="1600200"/>
            <a:ext cx="2606040" cy="21945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548640" y="1600200"/>
            <a:ext cx="2606040" cy="566928"/>
          </a:xfrm>
          <a:prstGeom prst="roundRect">
            <a:avLst>
              <a:gd name="adj" fmla="val 12903"/>
            </a:avLst>
          </a:prstGeom>
          <a:solidFill>
            <a:srgbClr val="4F7A5C"/>
          </a:solidFill>
          <a:ln/>
        </p:spPr>
      </p:sp>
      <p:sp>
        <p:nvSpPr>
          <p:cNvPr id="7" name="Text 4"/>
          <p:cNvSpPr/>
          <p:nvPr/>
        </p:nvSpPr>
        <p:spPr>
          <a:xfrm>
            <a:off x="548640" y="1600200"/>
            <a:ext cx="26060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Beta below 1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731520" y="2313432"/>
            <a:ext cx="2240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 0.7 — Calmer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77240" y="2743200"/>
            <a:ext cx="214884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Moves LESS than the market. When the market rises or falls, this asset reacts gently.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3337560" y="1600200"/>
            <a:ext cx="2606040" cy="21945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3337560" y="1600200"/>
            <a:ext cx="2606040" cy="566928"/>
          </a:xfrm>
          <a:prstGeom prst="roundRect">
            <a:avLst>
              <a:gd name="adj" fmla="val 12903"/>
            </a:avLst>
          </a:prstGeom>
          <a:solidFill>
            <a:srgbClr val="1E2A38"/>
          </a:solidFill>
          <a:ln/>
        </p:spPr>
      </p:sp>
      <p:sp>
        <p:nvSpPr>
          <p:cNvPr id="12" name="Text 9"/>
          <p:cNvSpPr/>
          <p:nvPr/>
        </p:nvSpPr>
        <p:spPr>
          <a:xfrm>
            <a:off x="3337560" y="1600200"/>
            <a:ext cx="26060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Beta equal to 1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3520440" y="2313432"/>
            <a:ext cx="2240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benchmark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3566160" y="2743200"/>
            <a:ext cx="214884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Moves exactly with the market — step for step, up and down.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6126480" y="1600200"/>
            <a:ext cx="2606040" cy="21945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6126480" y="1600200"/>
            <a:ext cx="2606040" cy="566928"/>
          </a:xfrm>
          <a:prstGeom prst="roundRect">
            <a:avLst>
              <a:gd name="adj" fmla="val 12903"/>
            </a:avLst>
          </a:prstGeom>
          <a:solidFill>
            <a:srgbClr val="B85042"/>
          </a:solidFill>
          <a:ln/>
        </p:spPr>
      </p:sp>
      <p:sp>
        <p:nvSpPr>
          <p:cNvPr id="17" name="Text 14"/>
          <p:cNvSpPr/>
          <p:nvPr/>
        </p:nvSpPr>
        <p:spPr>
          <a:xfrm>
            <a:off x="6126480" y="1600200"/>
            <a:ext cx="26060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Beta above 1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6309360" y="2313432"/>
            <a:ext cx="2240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 1.5 — Wilder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6355080" y="2743200"/>
            <a:ext cx="214884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Moves MORE than the market. Bigger gains in good times, bigger losses in bad ones.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548640" y="4069080"/>
            <a:ext cx="8046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Lower beta = steadier and safer.   Higher beta = more excitement, and more danger.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2" name="Text 19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 /  37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11480" y="538833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Value-at-Risk (VaR) — The Worst Expected Loss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number that answers a simple, honest question about a bad year.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822960" y="1481328"/>
            <a:ext cx="7498080" cy="621792"/>
          </a:xfrm>
          <a:prstGeom prst="roundRect">
            <a:avLst>
              <a:gd name="adj" fmla="val 8824"/>
            </a:avLst>
          </a:prstGeom>
          <a:solidFill>
            <a:srgbClr val="1E2A38"/>
          </a:solidFill>
          <a:ln/>
        </p:spPr>
      </p:sp>
      <p:sp>
        <p:nvSpPr>
          <p:cNvPr id="6" name="Text 3"/>
          <p:cNvSpPr/>
          <p:nvPr/>
        </p:nvSpPr>
        <p:spPr>
          <a:xfrm>
            <a:off x="914400" y="1481328"/>
            <a:ext cx="7315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 answers:  “In a bad year, how much could I realistically lose?”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822960" y="2331720"/>
            <a:ext cx="3429000" cy="1051560"/>
          </a:xfrm>
          <a:prstGeom prst="roundRect">
            <a:avLst>
              <a:gd name="adj" fmla="val 6957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822960" y="2441448"/>
            <a:ext cx="3429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95%</a:t>
            </a:r>
            <a:endParaRPr lang="en-US" sz="3400" dirty="0"/>
          </a:p>
        </p:txBody>
      </p:sp>
      <p:sp>
        <p:nvSpPr>
          <p:cNvPr id="9" name="Text 6"/>
          <p:cNvSpPr/>
          <p:nvPr/>
        </p:nvSpPr>
        <p:spPr>
          <a:xfrm>
            <a:off x="822960" y="2990088"/>
            <a:ext cx="3429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confidence level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4892040" y="2331720"/>
            <a:ext cx="3429000" cy="1051560"/>
          </a:xfrm>
          <a:prstGeom prst="roundRect">
            <a:avLst>
              <a:gd name="adj" fmla="val 6957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4892040" y="2441448"/>
            <a:ext cx="3429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EGP 200,000</a:t>
            </a:r>
            <a:endParaRPr lang="en-US" sz="3000" dirty="0"/>
          </a:p>
        </p:txBody>
      </p:sp>
      <p:sp>
        <p:nvSpPr>
          <p:cNvPr id="12" name="Text 9"/>
          <p:cNvSpPr/>
          <p:nvPr/>
        </p:nvSpPr>
        <p:spPr>
          <a:xfrm>
            <a:off x="4892040" y="2990088"/>
            <a:ext cx="3429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maximum expected loss in a year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822960" y="3611880"/>
            <a:ext cx="74980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 together:  in 95 out of 100 normal years, losses should not go beyond EGP 200,000. Only in the worst 5% of years might they be larger.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822960" y="4206240"/>
            <a:ext cx="7498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 does not promise the future — it gives a sensible worst-case estimate to plan around.</a:t>
            </a:r>
            <a:endParaRPr lang="en-US" sz="1250" dirty="0"/>
          </a:p>
        </p:txBody>
      </p:sp>
      <p:sp>
        <p:nvSpPr>
          <p:cNvPr id="15" name="Text 12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6" name="Text 13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 /  37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43682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Sharpe Ratio — Reward for Each Unit of Risk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compares investments fairly by asking how much return you earn for the risk you take.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85800" y="1463040"/>
            <a:ext cx="7772400" cy="603504"/>
          </a:xfrm>
          <a:prstGeom prst="roundRect">
            <a:avLst>
              <a:gd name="adj" fmla="val 9091"/>
            </a:avLst>
          </a:prstGeom>
          <a:solidFill>
            <a:srgbClr val="1E2A38"/>
          </a:solidFill>
          <a:ln/>
        </p:spPr>
      </p:sp>
      <p:sp>
        <p:nvSpPr>
          <p:cNvPr id="6" name="Text 3"/>
          <p:cNvSpPr/>
          <p:nvPr/>
        </p:nvSpPr>
        <p:spPr>
          <a:xfrm>
            <a:off x="777240" y="1463040"/>
            <a:ext cx="758952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Sharpe Ratio  =  ( Investment Return  −  Safe Return )  ÷  Standard Deviation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02920" y="2286000"/>
            <a:ext cx="3886200" cy="1417320"/>
          </a:xfrm>
          <a:prstGeom prst="roundRect">
            <a:avLst>
              <a:gd name="adj" fmla="val 516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731520" y="2423160"/>
            <a:ext cx="3429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4F7A5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Investment X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731520" y="2743200"/>
            <a:ext cx="3383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Return 12%,  safe rate 4%,  swings 4%</a:t>
            </a:r>
            <a:endParaRPr lang="en-US" sz="13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(12 − 4) ÷ 4  =  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731520" y="3246120"/>
            <a:ext cx="3383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4F7A5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Sharpe = 2.0</a:t>
            </a:r>
            <a:endParaRPr lang="en-US" sz="1700" dirty="0"/>
          </a:p>
        </p:txBody>
      </p:sp>
      <p:sp>
        <p:nvSpPr>
          <p:cNvPr id="11" name="Shape 8"/>
          <p:cNvSpPr/>
          <p:nvPr/>
        </p:nvSpPr>
        <p:spPr>
          <a:xfrm>
            <a:off x="4754880" y="2286000"/>
            <a:ext cx="3886200" cy="1417320"/>
          </a:xfrm>
          <a:prstGeom prst="roundRect">
            <a:avLst>
              <a:gd name="adj" fmla="val 5161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4983480" y="2423160"/>
            <a:ext cx="3429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Investment Y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4983480" y="2743200"/>
            <a:ext cx="3383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Return 15%,  safe rate 4%,  swings 11%</a:t>
            </a:r>
            <a:endParaRPr lang="en-US" sz="13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(15 − 4) ÷ 11  =  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4983480" y="3246120"/>
            <a:ext cx="3383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Sharpe = 1.0</a:t>
            </a:r>
            <a:endParaRPr lang="en-US" sz="1700" dirty="0"/>
          </a:p>
        </p:txBody>
      </p:sp>
      <p:sp>
        <p:nvSpPr>
          <p:cNvPr id="15" name="Shape 12"/>
          <p:cNvSpPr/>
          <p:nvPr/>
        </p:nvSpPr>
        <p:spPr>
          <a:xfrm>
            <a:off x="502920" y="3886200"/>
            <a:ext cx="8138160" cy="658368"/>
          </a:xfrm>
          <a:prstGeom prst="roundRect">
            <a:avLst>
              <a:gd name="adj" fmla="val 8333"/>
            </a:avLst>
          </a:prstGeom>
          <a:solidFill>
            <a:srgbClr val="F7F4ED"/>
          </a:solidFill>
          <a:ln/>
        </p:spPr>
      </p:sp>
      <p:sp>
        <p:nvSpPr>
          <p:cNvPr id="16" name="Text 13"/>
          <p:cNvSpPr/>
          <p:nvPr/>
        </p:nvSpPr>
        <p:spPr>
          <a:xfrm>
            <a:off x="640080" y="3886200"/>
            <a:ext cx="78638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 wins. It pays more return for every unit of risk — even though Y has the higher headline return. A higher Sharpe ratio is always better.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8" name="Text 15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  /  37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77240" y="16916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 FOUR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731520" y="2011680"/>
            <a:ext cx="7680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Reducing Risk &amp; Building a Portfolio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777240" y="2971800"/>
            <a:ext cx="73152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50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Knowing the risks is not enough. Now we act — to soften them, and to spread them wisely.</a:t>
            </a:r>
            <a:endParaRPr lang="en-US" sz="15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1717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Four Ways to Reduce Risk</a:t>
            </a:r>
            <a:endParaRPr lang="en-US" sz="3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Practical tools every serious investor keeps in their toolkit.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02920" y="1554480"/>
            <a:ext cx="8138160" cy="658368"/>
          </a:xfrm>
          <a:prstGeom prst="roundRect">
            <a:avLst>
              <a:gd name="adj" fmla="val 8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22376" y="1645920"/>
            <a:ext cx="475488" cy="475488"/>
          </a:xfrm>
          <a:prstGeom prst="ellipse">
            <a:avLst/>
          </a:prstGeom>
          <a:solidFill>
            <a:srgbClr val="1E2A38"/>
          </a:solidFill>
          <a:ln/>
        </p:spPr>
      </p:sp>
      <p:pic>
        <p:nvPicPr>
          <p:cNvPr id="7" name="Image 1" descr="icon_insuranc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361" y="1752905"/>
            <a:ext cx="261518" cy="26151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371600" y="1554480"/>
            <a:ext cx="210312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Insurance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3474720" y="1554480"/>
            <a:ext cx="50292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8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 a small, fixed cost to protect against a large, sudden loss — fire, flood or damage.</a:t>
            </a:r>
            <a:endParaRPr lang="en-US" sz="1280" dirty="0"/>
          </a:p>
        </p:txBody>
      </p:sp>
      <p:sp>
        <p:nvSpPr>
          <p:cNvPr id="10" name="Shape 6"/>
          <p:cNvSpPr/>
          <p:nvPr/>
        </p:nvSpPr>
        <p:spPr>
          <a:xfrm>
            <a:off x="502920" y="2322576"/>
            <a:ext cx="8138160" cy="658368"/>
          </a:xfrm>
          <a:prstGeom prst="roundRect">
            <a:avLst>
              <a:gd name="adj" fmla="val 8333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Shape 7"/>
          <p:cNvSpPr/>
          <p:nvPr/>
        </p:nvSpPr>
        <p:spPr>
          <a:xfrm>
            <a:off x="722376" y="2414016"/>
            <a:ext cx="475488" cy="475488"/>
          </a:xfrm>
          <a:prstGeom prst="ellipse">
            <a:avLst/>
          </a:prstGeom>
          <a:solidFill>
            <a:srgbClr val="1E2A38"/>
          </a:solidFill>
          <a:ln/>
        </p:spPr>
      </p:sp>
      <p:pic>
        <p:nvPicPr>
          <p:cNvPr id="12" name="Image 2" descr="icon_diversif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361" y="2521001"/>
            <a:ext cx="261518" cy="261518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371600" y="2322576"/>
            <a:ext cx="210312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Diversification</a:t>
            </a:r>
            <a:endParaRPr lang="en-US" sz="1550" dirty="0"/>
          </a:p>
        </p:txBody>
      </p:sp>
      <p:sp>
        <p:nvSpPr>
          <p:cNvPr id="14" name="Text 9"/>
          <p:cNvSpPr/>
          <p:nvPr/>
        </p:nvSpPr>
        <p:spPr>
          <a:xfrm>
            <a:off x="3474720" y="2322576"/>
            <a:ext cx="50292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8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Spread money across many different properties so no single problem can sink you.</a:t>
            </a:r>
            <a:endParaRPr lang="en-US" sz="1280" dirty="0"/>
          </a:p>
        </p:txBody>
      </p:sp>
      <p:sp>
        <p:nvSpPr>
          <p:cNvPr id="15" name="Shape 10"/>
          <p:cNvSpPr/>
          <p:nvPr/>
        </p:nvSpPr>
        <p:spPr>
          <a:xfrm>
            <a:off x="502920" y="3090672"/>
            <a:ext cx="8138160" cy="658368"/>
          </a:xfrm>
          <a:prstGeom prst="roundRect">
            <a:avLst>
              <a:gd name="adj" fmla="val 8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6" name="Shape 11"/>
          <p:cNvSpPr/>
          <p:nvPr/>
        </p:nvSpPr>
        <p:spPr>
          <a:xfrm>
            <a:off x="722376" y="3182112"/>
            <a:ext cx="475488" cy="475488"/>
          </a:xfrm>
          <a:prstGeom prst="ellipse">
            <a:avLst/>
          </a:prstGeom>
          <a:solidFill>
            <a:srgbClr val="1E2A38"/>
          </a:solidFill>
          <a:ln/>
        </p:spPr>
      </p:sp>
      <p:pic>
        <p:nvPicPr>
          <p:cNvPr id="17" name="Image 3" descr="icon_hedgin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361" y="3289097"/>
            <a:ext cx="261518" cy="261518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371600" y="3090672"/>
            <a:ext cx="210312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Hedging</a:t>
            </a:r>
            <a:endParaRPr lang="en-US" sz="1550" dirty="0"/>
          </a:p>
        </p:txBody>
      </p:sp>
      <p:sp>
        <p:nvSpPr>
          <p:cNvPr id="19" name="Text 13"/>
          <p:cNvSpPr/>
          <p:nvPr/>
        </p:nvSpPr>
        <p:spPr>
          <a:xfrm>
            <a:off x="3474720" y="3090672"/>
            <a:ext cx="50292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8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financial tools to offset a specific danger, such as locking in an interest rate.</a:t>
            </a:r>
            <a:endParaRPr lang="en-US" sz="1280" dirty="0"/>
          </a:p>
        </p:txBody>
      </p:sp>
      <p:sp>
        <p:nvSpPr>
          <p:cNvPr id="20" name="Shape 14"/>
          <p:cNvSpPr/>
          <p:nvPr/>
        </p:nvSpPr>
        <p:spPr>
          <a:xfrm>
            <a:off x="502920" y="3858768"/>
            <a:ext cx="8138160" cy="658368"/>
          </a:xfrm>
          <a:prstGeom prst="roundRect">
            <a:avLst>
              <a:gd name="adj" fmla="val 8333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21" name="Shape 15"/>
          <p:cNvSpPr/>
          <p:nvPr/>
        </p:nvSpPr>
        <p:spPr>
          <a:xfrm>
            <a:off x="722376" y="3950208"/>
            <a:ext cx="475488" cy="475488"/>
          </a:xfrm>
          <a:prstGeom prst="ellipse">
            <a:avLst/>
          </a:prstGeom>
          <a:solidFill>
            <a:srgbClr val="1E2A38"/>
          </a:solidFill>
          <a:ln/>
        </p:spPr>
      </p:sp>
      <p:pic>
        <p:nvPicPr>
          <p:cNvPr id="22" name="Image 4" descr="icon_diligenc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361" y="4057193"/>
            <a:ext cx="261518" cy="261518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371600" y="3858768"/>
            <a:ext cx="210312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5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Due Diligence</a:t>
            </a:r>
            <a:endParaRPr lang="en-US" sz="1550" dirty="0"/>
          </a:p>
        </p:txBody>
      </p:sp>
      <p:sp>
        <p:nvSpPr>
          <p:cNvPr id="24" name="Text 17"/>
          <p:cNvSpPr/>
          <p:nvPr/>
        </p:nvSpPr>
        <p:spPr>
          <a:xfrm>
            <a:off x="3474720" y="3858768"/>
            <a:ext cx="50292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8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everything before you buy — the title, the tenants, the numbers and the building.</a:t>
            </a:r>
            <a:endParaRPr lang="en-US" sz="1280" dirty="0"/>
          </a:p>
        </p:txBody>
      </p:sp>
      <p:sp>
        <p:nvSpPr>
          <p:cNvPr id="25" name="Text 18"/>
          <p:cNvSpPr/>
          <p:nvPr/>
        </p:nvSpPr>
        <p:spPr>
          <a:xfrm>
            <a:off x="502920" y="4233672"/>
            <a:ext cx="81381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investors rarely rely on just one — they combine all four.</a:t>
            </a:r>
            <a:endParaRPr lang="en-US" sz="1200" dirty="0"/>
          </a:p>
        </p:txBody>
      </p:sp>
      <p:sp>
        <p:nvSpPr>
          <p:cNvPr id="26" name="Text 19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7" name="Text 20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 /  37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23804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Four Ways to Diversify a Property Portfolio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not just own more — own differently. Spread your money along four dimensions.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02920" y="1508760"/>
            <a:ext cx="3886200" cy="1371600"/>
          </a:xfrm>
          <a:prstGeom prst="roundRect">
            <a:avLst>
              <a:gd name="adj" fmla="val 5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749808" y="1892808"/>
            <a:ext cx="603504" cy="603504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7" name="Image 1" descr="icon_geograph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596" y="2028596"/>
            <a:ext cx="331927" cy="331927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63040" y="1709928"/>
            <a:ext cx="2788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By Geography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1463040" y="2075688"/>
            <a:ext cx="274320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Own in different cities or regions, so one local downturn does not hit everything at once.</a:t>
            </a:r>
            <a:endParaRPr lang="en-US" sz="1250" dirty="0"/>
          </a:p>
        </p:txBody>
      </p:sp>
      <p:sp>
        <p:nvSpPr>
          <p:cNvPr id="10" name="Shape 6"/>
          <p:cNvSpPr/>
          <p:nvPr/>
        </p:nvSpPr>
        <p:spPr>
          <a:xfrm>
            <a:off x="4709160" y="1508760"/>
            <a:ext cx="3886200" cy="1371600"/>
          </a:xfrm>
          <a:prstGeom prst="roundRect">
            <a:avLst>
              <a:gd name="adj" fmla="val 5333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4956048" y="1892808"/>
            <a:ext cx="603504" cy="603504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12" name="Image 2" descr="icon_propert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1836" y="2028596"/>
            <a:ext cx="331927" cy="331927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669280" y="1709928"/>
            <a:ext cx="2788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By Property Type</a:t>
            </a:r>
            <a:endParaRPr lang="en-US" sz="1600" dirty="0"/>
          </a:p>
        </p:txBody>
      </p:sp>
      <p:sp>
        <p:nvSpPr>
          <p:cNvPr id="14" name="Text 9"/>
          <p:cNvSpPr/>
          <p:nvPr/>
        </p:nvSpPr>
        <p:spPr>
          <a:xfrm>
            <a:off x="5669280" y="2075688"/>
            <a:ext cx="274320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 homes, offices, shops and warehouses — they rarely struggle at the same time.</a:t>
            </a:r>
            <a:endParaRPr lang="en-US" sz="1250" dirty="0"/>
          </a:p>
        </p:txBody>
      </p:sp>
      <p:sp>
        <p:nvSpPr>
          <p:cNvPr id="15" name="Shape 10"/>
          <p:cNvSpPr/>
          <p:nvPr/>
        </p:nvSpPr>
        <p:spPr>
          <a:xfrm>
            <a:off x="502920" y="3108960"/>
            <a:ext cx="3886200" cy="1371600"/>
          </a:xfrm>
          <a:prstGeom prst="roundRect">
            <a:avLst>
              <a:gd name="adj" fmla="val 5333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6" name="Shape 11"/>
          <p:cNvSpPr/>
          <p:nvPr/>
        </p:nvSpPr>
        <p:spPr>
          <a:xfrm>
            <a:off x="749808" y="3493008"/>
            <a:ext cx="603504" cy="603504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17" name="Image 3" descr="icon_tenant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596" y="3628796"/>
            <a:ext cx="331927" cy="331927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463040" y="3310128"/>
            <a:ext cx="2788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By Tenant</a:t>
            </a:r>
            <a:endParaRPr lang="en-US" sz="1600" dirty="0"/>
          </a:p>
        </p:txBody>
      </p:sp>
      <p:sp>
        <p:nvSpPr>
          <p:cNvPr id="19" name="Text 13"/>
          <p:cNvSpPr/>
          <p:nvPr/>
        </p:nvSpPr>
        <p:spPr>
          <a:xfrm>
            <a:off x="1463040" y="3675888"/>
            <a:ext cx="274320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 to many different tenants and industries, so one leaving does not empty your income.</a:t>
            </a:r>
            <a:endParaRPr lang="en-US" sz="1250" dirty="0"/>
          </a:p>
        </p:txBody>
      </p:sp>
      <p:sp>
        <p:nvSpPr>
          <p:cNvPr id="20" name="Shape 14"/>
          <p:cNvSpPr/>
          <p:nvPr/>
        </p:nvSpPr>
        <p:spPr>
          <a:xfrm>
            <a:off x="4709160" y="3108960"/>
            <a:ext cx="3886200" cy="1371600"/>
          </a:xfrm>
          <a:prstGeom prst="roundRect">
            <a:avLst>
              <a:gd name="adj" fmla="val 5333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4956048" y="3493008"/>
            <a:ext cx="603504" cy="603504"/>
          </a:xfrm>
          <a:prstGeom prst="ellipse">
            <a:avLst/>
          </a:prstGeom>
          <a:solidFill>
            <a:srgbClr val="B85042"/>
          </a:solidFill>
          <a:ln/>
        </p:spPr>
      </p:sp>
      <p:pic>
        <p:nvPicPr>
          <p:cNvPr id="22" name="Image 4" descr="icon_vint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1836" y="3628796"/>
            <a:ext cx="331927" cy="331927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5669280" y="3310128"/>
            <a:ext cx="2788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By Vintage</a:t>
            </a:r>
            <a:endParaRPr lang="en-US" sz="1600" dirty="0"/>
          </a:p>
        </p:txBody>
      </p:sp>
      <p:sp>
        <p:nvSpPr>
          <p:cNvPr id="24" name="Text 17"/>
          <p:cNvSpPr/>
          <p:nvPr/>
        </p:nvSpPr>
        <p:spPr>
          <a:xfrm>
            <a:off x="5669280" y="3675888"/>
            <a:ext cx="274320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 at different times and market stages, so you are not tied to a single moment.</a:t>
            </a:r>
            <a:endParaRPr lang="en-US" sz="1250" dirty="0"/>
          </a:p>
        </p:txBody>
      </p:sp>
      <p:sp>
        <p:nvSpPr>
          <p:cNvPr id="25" name="Text 18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6" name="Text 19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  /  37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57200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Modern Portfolio Theory in Plain English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Nobel-prize-winning idea behind smart diversification.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85800" y="1481328"/>
            <a:ext cx="7772400" cy="640080"/>
          </a:xfrm>
          <a:prstGeom prst="roundRect">
            <a:avLst>
              <a:gd name="adj" fmla="val 8571"/>
            </a:avLst>
          </a:prstGeom>
          <a:solidFill>
            <a:srgbClr val="1E2A38"/>
          </a:solidFill>
          <a:ln/>
        </p:spPr>
      </p:sp>
      <p:sp>
        <p:nvSpPr>
          <p:cNvPr id="6" name="Text 3"/>
          <p:cNvSpPr/>
          <p:nvPr/>
        </p:nvSpPr>
        <p:spPr>
          <a:xfrm>
            <a:off x="822960" y="1481328"/>
            <a:ext cx="7498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not judge an investment alone — judge what it does to your whole portfolio.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685800" y="2331720"/>
            <a:ext cx="7772400" cy="658368"/>
          </a:xfrm>
          <a:prstGeom prst="roundRect">
            <a:avLst>
              <a:gd name="adj" fmla="val 1111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914400" y="2478024"/>
            <a:ext cx="365760" cy="365760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9" name="Text 6"/>
          <p:cNvSpPr/>
          <p:nvPr/>
        </p:nvSpPr>
        <p:spPr>
          <a:xfrm>
            <a:off x="914400" y="247802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1463040" y="2331720"/>
            <a:ext cx="27432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magic of mixing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4206240" y="2331720"/>
            <a:ext cx="41148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3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Combining assets that do NOT rise and fall together lowers the risk of the whole portfolio.</a:t>
            </a:r>
            <a:endParaRPr lang="en-US" sz="1230" dirty="0"/>
          </a:p>
        </p:txBody>
      </p:sp>
      <p:sp>
        <p:nvSpPr>
          <p:cNvPr id="12" name="Shape 9"/>
          <p:cNvSpPr/>
          <p:nvPr/>
        </p:nvSpPr>
        <p:spPr>
          <a:xfrm>
            <a:off x="685800" y="3099816"/>
            <a:ext cx="7772400" cy="658368"/>
          </a:xfrm>
          <a:prstGeom prst="roundRect">
            <a:avLst>
              <a:gd name="adj" fmla="val 11111"/>
            </a:avLst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914400" y="3246120"/>
            <a:ext cx="365760" cy="365760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4" name="Text 11"/>
          <p:cNvSpPr/>
          <p:nvPr/>
        </p:nvSpPr>
        <p:spPr>
          <a:xfrm>
            <a:off x="914400" y="32461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1463040" y="3099816"/>
            <a:ext cx="27432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closest thing to a free lunch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4206240" y="3099816"/>
            <a:ext cx="41148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3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can often keep the same expected return while lowering risk — simply by mixing wisely.</a:t>
            </a:r>
            <a:endParaRPr lang="en-US" sz="1230" dirty="0"/>
          </a:p>
        </p:txBody>
      </p:sp>
      <p:sp>
        <p:nvSpPr>
          <p:cNvPr id="17" name="Shape 14"/>
          <p:cNvSpPr/>
          <p:nvPr/>
        </p:nvSpPr>
        <p:spPr>
          <a:xfrm>
            <a:off x="685800" y="3867912"/>
            <a:ext cx="7772400" cy="658368"/>
          </a:xfrm>
          <a:prstGeom prst="roundRect">
            <a:avLst>
              <a:gd name="adj" fmla="val 1111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914400" y="4014216"/>
            <a:ext cx="365760" cy="365760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9" name="Text 16"/>
          <p:cNvSpPr/>
          <p:nvPr/>
        </p:nvSpPr>
        <p:spPr>
          <a:xfrm>
            <a:off x="914400" y="401421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1463040" y="3867912"/>
            <a:ext cx="27432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estate's role</a:t>
            </a:r>
            <a:endParaRPr lang="en-US" sz="1400" dirty="0"/>
          </a:p>
        </p:txBody>
      </p:sp>
      <p:sp>
        <p:nvSpPr>
          <p:cNvPr id="21" name="Text 18"/>
          <p:cNvSpPr/>
          <p:nvPr/>
        </p:nvSpPr>
        <p:spPr>
          <a:xfrm>
            <a:off x="4206240" y="3867912"/>
            <a:ext cx="41148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3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Because property does not move in step with shares, adding it can make a portfolio calmer.</a:t>
            </a:r>
            <a:endParaRPr lang="en-US" sz="1230" dirty="0"/>
          </a:p>
        </p:txBody>
      </p:sp>
      <p:sp>
        <p:nvSpPr>
          <p:cNvPr id="22" name="Text 19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3" name="Text 20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  /  37</a:t>
            </a:r>
            <a:endParaRPr lang="en-US" sz="9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vs. Stocks &amp; Bonds</a:t>
            </a:r>
            <a:endParaRPr lang="en-US" sz="30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professional investors like to hold all three together.</a:t>
            </a:r>
            <a:endParaRPr lang="en-US" sz="14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554480"/>
          <a:ext cx="8138160" cy="2194560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4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</a:rPr>
                        <a:t>ASSET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</a:rPr>
                        <a:t>TYPICAL BEHAVIOUR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</a:rPr>
                        <a:t>ROLE IN A PORTFOLIO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B85042"/>
                          </a:solidFill>
                        </a:rPr>
                        <a:t>Stocks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</a:rPr>
                        <a:t>High return, high swings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5A5A5A"/>
                          </a:solidFill>
                        </a:rPr>
                        <a:t>The growth engine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B85042"/>
                          </a:solidFill>
                        </a:rPr>
                        <a:t>Bonds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</a:rPr>
                        <a:t>Low return, steady and calm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5A5A5A"/>
                          </a:solidFill>
                        </a:rPr>
                        <a:t>The safety cushion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B85042"/>
                          </a:solidFill>
                        </a:rPr>
                        <a:t>Real Estate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</a:rPr>
                        <a:t>Steady income plus growth, moving on its own timing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5A5A5A"/>
                          </a:solidFill>
                        </a:rPr>
                        <a:t>Smooths the ride &amp; fights inflation</a:t>
                      </a:r>
                      <a:endParaRPr lang="en-US" sz="12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Shape 2"/>
          <p:cNvSpPr/>
          <p:nvPr/>
        </p:nvSpPr>
        <p:spPr>
          <a:xfrm>
            <a:off x="502920" y="3794760"/>
            <a:ext cx="8138160" cy="749808"/>
          </a:xfrm>
          <a:prstGeom prst="roundRect">
            <a:avLst>
              <a:gd name="adj" fmla="val 7317"/>
            </a:avLst>
          </a:prstGeom>
          <a:solidFill>
            <a:srgbClr val="F7F4ED"/>
          </a:solidFill>
          <a:ln/>
        </p:spPr>
      </p:sp>
      <p:sp>
        <p:nvSpPr>
          <p:cNvPr id="7" name="Text 3"/>
          <p:cNvSpPr/>
          <p:nvPr/>
        </p:nvSpPr>
        <p:spPr>
          <a:xfrm>
            <a:off x="685800" y="3794760"/>
            <a:ext cx="77724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Because real estate does not move in step with stocks, holding all three together lowers the ups and downs of the whole portfolio. That is the diversification benefit.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9" name="Text 5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  /  37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384048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Much Real Estate Should You Hold?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There is no single answer — but there are sensible, well-tested ranges.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48640" y="1600200"/>
            <a:ext cx="2606040" cy="2103120"/>
          </a:xfrm>
          <a:prstGeom prst="roundRect">
            <a:avLst>
              <a:gd name="adj" fmla="val 3478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640080" y="1920240"/>
            <a:ext cx="24231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 – 15%</a:t>
            </a:r>
            <a:endParaRPr lang="en-US" sz="3400" dirty="0"/>
          </a:p>
        </p:txBody>
      </p:sp>
      <p:sp>
        <p:nvSpPr>
          <p:cNvPr id="7" name="Shape 4"/>
          <p:cNvSpPr/>
          <p:nvPr/>
        </p:nvSpPr>
        <p:spPr>
          <a:xfrm>
            <a:off x="1188720" y="2834640"/>
            <a:ext cx="1325880" cy="0"/>
          </a:xfrm>
          <a:prstGeom prst="line">
            <a:avLst/>
          </a:prstGeom>
          <a:noFill/>
          <a:ln w="12700">
            <a:solidFill>
              <a:srgbClr val="C8C0B0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04672" y="2971800"/>
            <a:ext cx="2093976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typical individual investor's slice of real estate.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3337560" y="1600200"/>
            <a:ext cx="2606040" cy="2103120"/>
          </a:xfrm>
          <a:prstGeom prst="roundRect">
            <a:avLst>
              <a:gd name="adj" fmla="val 3478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3429000" y="1920240"/>
            <a:ext cx="24231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10 – 25%</a:t>
            </a:r>
            <a:endParaRPr lang="en-US" sz="3400" dirty="0"/>
          </a:p>
        </p:txBody>
      </p:sp>
      <p:sp>
        <p:nvSpPr>
          <p:cNvPr id="11" name="Shape 8"/>
          <p:cNvSpPr/>
          <p:nvPr/>
        </p:nvSpPr>
        <p:spPr>
          <a:xfrm>
            <a:off x="3977640" y="2834640"/>
            <a:ext cx="1325880" cy="0"/>
          </a:xfrm>
          <a:prstGeom prst="line">
            <a:avLst/>
          </a:prstGeom>
          <a:noFill/>
          <a:ln w="12700">
            <a:solidFill>
              <a:srgbClr val="C8C0B0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593592" y="2971800"/>
            <a:ext cx="2093976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common range for large funds and pension plans.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6126480" y="1600200"/>
            <a:ext cx="2606040" cy="2103120"/>
          </a:xfrm>
          <a:prstGeom prst="roundRect">
            <a:avLst>
              <a:gd name="adj" fmla="val 3478"/>
            </a:avLst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76200" dist="25400" dir="5400000" algn="bl" rotWithShape="0">
              <a:srgbClr val="9A9384">
                <a:alpha val="28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6217920" y="1920240"/>
            <a:ext cx="24231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8A6F4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It depends</a:t>
            </a:r>
            <a:endParaRPr lang="en-US" sz="2800" dirty="0"/>
          </a:p>
        </p:txBody>
      </p:sp>
      <p:sp>
        <p:nvSpPr>
          <p:cNvPr id="15" name="Shape 12"/>
          <p:cNvSpPr/>
          <p:nvPr/>
        </p:nvSpPr>
        <p:spPr>
          <a:xfrm>
            <a:off x="6766560" y="2834640"/>
            <a:ext cx="1325880" cy="0"/>
          </a:xfrm>
          <a:prstGeom prst="line">
            <a:avLst/>
          </a:prstGeom>
          <a:noFill/>
          <a:ln w="12700">
            <a:solidFill>
              <a:srgbClr val="C8C0B0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6382512" y="2971800"/>
            <a:ext cx="2093976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age, goals, income needs and comfort with risk all shift the number.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548640" y="4023360"/>
            <a:ext cx="8046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More real estate can mean steadier income — but too much in one asset quietly brings concentration risk back.</a:t>
            </a:r>
            <a:endParaRPr lang="en-US" sz="1250" dirty="0"/>
          </a:p>
        </p:txBody>
      </p:sp>
      <p:sp>
        <p:nvSpPr>
          <p:cNvPr id="18" name="Text 15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9" name="Text 16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 /  37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30430"/>
            <a:ext cx="8138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Concepts — Quick </a:t>
            </a:r>
            <a:r>
              <a:rPr lang="en-US" sz="2400" b="1" dirty="0" smtClean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Reference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521208" y="950976"/>
            <a:ext cx="8138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Memorise these six ideas and you can discuss real-estate risk with any professional.</a:t>
            </a:r>
            <a:endParaRPr lang="en-US" sz="1400" dirty="0"/>
          </a:p>
        </p:txBody>
      </p:sp>
      <p:graphicFrame>
        <p:nvGraphicFramePr>
          <p:cNvPr id="2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508760"/>
          <a:ext cx="8138160" cy="2816352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CONCEPT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WHAT IT TELLS YOU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REMEMBER</a:t>
                      </a:r>
                      <a:endParaRPr lang="en-US" sz="120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B85042"/>
                          </a:solidFill>
                        </a:rPr>
                        <a:t>Standard Deviation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1A"/>
                          </a:solidFill>
                        </a:rPr>
                        <a:t>How bumpy the returns are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5A5A5A"/>
                          </a:solidFill>
                        </a:rPr>
                        <a:t>Higher = riskier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B85042"/>
                          </a:solidFill>
                        </a:rPr>
                        <a:t>Beta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1A"/>
                          </a:solidFill>
                        </a:rPr>
                        <a:t>How much it moves with the market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5A5A5A"/>
                          </a:solidFill>
                        </a:rPr>
                        <a:t>1 = same, above 1 = wilder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B85042"/>
                          </a:solidFill>
                        </a:rPr>
                        <a:t>Value-at-Risk (VaR)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1A"/>
                          </a:solidFill>
                        </a:rPr>
                        <a:t>The worst expected loss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5A5A5A"/>
                          </a:solidFill>
                        </a:rPr>
                        <a:t>How bad, and how likely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B85042"/>
                          </a:solidFill>
                        </a:rPr>
                        <a:t>Sharpe Ratio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1A"/>
                          </a:solidFill>
                        </a:rPr>
                        <a:t>Return earned for each unit of risk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5A5A5A"/>
                          </a:solidFill>
                        </a:rPr>
                        <a:t>Higher = better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B85042"/>
                          </a:solidFill>
                        </a:rPr>
                        <a:t>Correlation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1A"/>
                          </a:solidFill>
                        </a:rPr>
                        <a:t>Whether two assets move together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5A5A5A"/>
                          </a:solidFill>
                        </a:rPr>
                        <a:t>Low = better diversification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B85042"/>
                          </a:solidFill>
                        </a:rPr>
                        <a:t>Diversification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1A"/>
                          </a:solidFill>
                        </a:rPr>
                        <a:t>Spreading across many assets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5A5A5A"/>
                          </a:solidFill>
                        </a:rPr>
                        <a:t>Removes specific risk only</a:t>
                      </a:r>
                      <a:endParaRPr lang="en-US" sz="1150" dirty="0"/>
                    </a:p>
                  </a:txBody>
                  <a:tcPr marL="88900" marR="889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2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7" name="Text 3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 /  37</a:t>
            </a:r>
            <a:endParaRPr lang="en-US" sz="9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925830" y="1385316"/>
            <a:ext cx="6172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8" b="1" kern="0" spc="225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ASSESSMENT</a:t>
            </a:r>
            <a:endParaRPr lang="en-US" sz="1208" dirty="0"/>
          </a:p>
        </p:txBody>
      </p:sp>
      <p:sp>
        <p:nvSpPr>
          <p:cNvPr id="4" name="Shape 2"/>
          <p:cNvSpPr/>
          <p:nvPr/>
        </p:nvSpPr>
        <p:spPr>
          <a:xfrm>
            <a:off x="946404" y="1728216"/>
            <a:ext cx="617220" cy="6172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5" name="Text 3"/>
          <p:cNvSpPr/>
          <p:nvPr/>
        </p:nvSpPr>
        <p:spPr>
          <a:xfrm>
            <a:off x="1702631" y="2472309"/>
            <a:ext cx="5194935" cy="6206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3120" b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Practice Question Bank</a:t>
            </a:r>
            <a:endParaRPr lang="en-US" sz="3120" dirty="0"/>
          </a:p>
        </p:txBody>
      </p:sp>
      <p:sp>
        <p:nvSpPr>
          <p:cNvPr id="6" name="Text 4"/>
          <p:cNvSpPr/>
          <p:nvPr/>
        </p:nvSpPr>
        <p:spPr>
          <a:xfrm>
            <a:off x="925831" y="3209544"/>
            <a:ext cx="7017791" cy="8915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14000"/>
              </a:lnSpc>
            </a:pPr>
            <a:endParaRPr lang="en-US" sz="1380" dirty="0"/>
          </a:p>
        </p:txBody>
      </p:sp>
      <p:sp>
        <p:nvSpPr>
          <p:cNvPr id="7" name="Text 5"/>
          <p:cNvSpPr/>
          <p:nvPr/>
        </p:nvSpPr>
        <p:spPr>
          <a:xfrm>
            <a:off x="7943621" y="4217670"/>
            <a:ext cx="480060" cy="2400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en-US" sz="1005" dirty="0">
                <a:solidFill>
                  <a:srgbClr val="8C97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</a:t>
            </a:r>
            <a:endParaRPr lang="en-US" sz="1005" dirty="0"/>
          </a:p>
        </p:txBody>
      </p:sp>
    </p:spTree>
    <p:extLst>
      <p:ext uri="{BB962C8B-B14F-4D97-AF65-F5344CB8AC3E}">
        <p14:creationId xmlns:p14="http://schemas.microsoft.com/office/powerpoint/2010/main" val="10442610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18768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1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Types of Risk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risk is the difficulty of selling a property quickly for a fair price?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Risk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Credit Risk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Liquidity Risk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Risk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C.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Liquidity risk is the danger that you cannot turn a property into cash quickly without cutting the price.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  /  37</a:t>
            </a:r>
            <a:endParaRPr lang="en-US" sz="9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25394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2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Types of Risk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tenant stops paying the rent they owe. Which type of risk is this?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Credit Risk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Liquidity Risk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Legislative Risk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Risk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A.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Credit risk is the risk that a tenant or borrower fails to pay what they owe.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  /  37</a:t>
            </a:r>
            <a:endParaRPr lang="en-US" sz="9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3202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3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Systematic Risk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Rising interest rates across the whole economy are an example of which risk?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Unsystematic (specific) risk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Systematic (market) risk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Liquidity risk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risk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B.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Systematic risk affects the entire market at once and cannot be diversified away.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  /  37</a:t>
            </a:r>
            <a:endParaRPr lang="en-US" sz="9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12142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4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Diversification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kind of risk can be reduced by holding many different properties?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Systematic (market) risk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Interest-rate risk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Unsystematic (specific) risk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Inflation risk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C.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specific risk can be diversified away. Market risk stays no matter how many properties you own.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  /  37</a:t>
            </a:r>
            <a:endParaRPr lang="en-US" sz="9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25394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5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Standard Deviation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Two properties have the same average return. The one with the HIGHER standard deviation is: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Safer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Riskier / more volatile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Exactly the same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Guaranteed to lose money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B.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higher standard deviation means bumpier, less predictable returns — that is, more risk.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  /  37</a:t>
            </a:r>
            <a:endParaRPr lang="en-US" sz="9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25394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6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Beta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property with a beta of 1.5 will tend to: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 less than the market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Never change in value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 more than the market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 opposite to the market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C.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beta above 1 means the asset swings more than the market — bigger gains and bigger losses.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  /  37</a:t>
            </a:r>
            <a:endParaRPr lang="en-US" sz="9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45272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7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Sharpe Ratio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 investment returns 14%, the safe rate is 4%, and its standard deviation is 5%. Its Sharpe ratio is: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1.0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1.5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2.0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3.0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C.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Sharpe = (14 − 4) ÷ 5 = 2.0 — a strong reward for the risk taken.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29  /  37</a:t>
            </a:r>
            <a:endParaRPr lang="en-US" sz="9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6515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8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Diversification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Buying properties in several different cities is diversifying by: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Tenant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Geography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type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Vintage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B.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Spreading across cities or regions is geographic diversification — one local downturn cannot hit everything.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  /  37</a:t>
            </a:r>
            <a:endParaRPr lang="en-US" sz="9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3202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9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Portfolio Theory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the central idea of Modern Portfolio Theory?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Always pick the highest-return asset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Never hold real estate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Combining assets that don't move together lowers risk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Avoid the stock market entirely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C.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Mixing assets that rise and fall at different times lowers the risk of the whole portfolio.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  /  37</a:t>
            </a:r>
            <a:endParaRPr lang="en-US" sz="9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58524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10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   ·   Correlation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is valuable inside a stock portfolio mainly because its returns: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4922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21615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Are always higher than stocks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709160" y="224028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855464" y="238658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2" name="Text 9"/>
          <p:cNvSpPr/>
          <p:nvPr/>
        </p:nvSpPr>
        <p:spPr>
          <a:xfrm>
            <a:off x="4855464" y="238658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5422392" y="224028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 perfectly with stocks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0292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EAF0EA"/>
          </a:solidFill>
          <a:ln w="19050">
            <a:solidFill>
              <a:srgbClr val="4F7A5C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9224" y="3346704"/>
            <a:ext cx="438912" cy="438912"/>
          </a:xfrm>
          <a:prstGeom prst="ellipse">
            <a:avLst/>
          </a:prstGeom>
          <a:solidFill>
            <a:srgbClr val="4F7A5C"/>
          </a:solidFill>
          <a:ln/>
        </p:spPr>
      </p:sp>
      <p:sp>
        <p:nvSpPr>
          <p:cNvPr id="16" name="Text 13"/>
          <p:cNvSpPr/>
          <p:nvPr/>
        </p:nvSpPr>
        <p:spPr>
          <a:xfrm>
            <a:off x="64922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21615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not move in step with stocks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3200400"/>
            <a:ext cx="3886200" cy="731520"/>
          </a:xfrm>
          <a:prstGeom prst="roundRect">
            <a:avLst>
              <a:gd name="adj" fmla="val 7500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855464" y="334670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0" name="Text 17"/>
          <p:cNvSpPr/>
          <p:nvPr/>
        </p:nvSpPr>
        <p:spPr>
          <a:xfrm>
            <a:off x="4855464" y="334670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5422392" y="3200400"/>
            <a:ext cx="3017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Never change at all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0909"/>
            </a:avLst>
          </a:prstGeom>
          <a:solidFill>
            <a:srgbClr val="1E2A38"/>
          </a:solidFill>
          <a:ln/>
        </p:spPr>
      </p:sp>
      <p:sp>
        <p:nvSpPr>
          <p:cNvPr id="23" name="Text 20"/>
          <p:cNvSpPr/>
          <p:nvPr/>
        </p:nvSpPr>
        <p:spPr>
          <a:xfrm>
            <a:off x="685800" y="411480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C.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Because property has low correlation with shares, adding it smooths the portfolio's ups and downs.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  /  37</a:t>
            </a:r>
            <a:endParaRPr lang="en-US" sz="9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25394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11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OR FALSE   ·   Liquidity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143000"/>
            <a:ext cx="81381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can usually be sold instantly, just like shares on the stock market.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0292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5A5A5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TRUE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475488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F3E9E7"/>
          </a:solidFill>
          <a:ln w="25400">
            <a:solidFill>
              <a:srgbClr val="B85042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5488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FALSE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502920" y="3977640"/>
            <a:ext cx="8138160" cy="621792"/>
          </a:xfrm>
          <a:prstGeom prst="roundRect">
            <a:avLst>
              <a:gd name="adj" fmla="val 8824"/>
            </a:avLst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85800" y="3977640"/>
            <a:ext cx="77724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FALSE.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is a slow, illiquid asset — selling can take months. That is exactly what liquidity risk describes.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33  /  37</a:t>
            </a:r>
            <a:endParaRPr lang="en-US" sz="9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12142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12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OR FALSE   ·   Systematic Risk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143000"/>
            <a:ext cx="81381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 (systematic) risk can be completely removed by holding many different properties.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0292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5A5A5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TRUE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475488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F3E9E7"/>
          </a:solidFill>
          <a:ln w="25400">
            <a:solidFill>
              <a:srgbClr val="B85042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5488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FALSE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502920" y="3977640"/>
            <a:ext cx="8138160" cy="621792"/>
          </a:xfrm>
          <a:prstGeom prst="roundRect">
            <a:avLst>
              <a:gd name="adj" fmla="val 8824"/>
            </a:avLst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85800" y="3977640"/>
            <a:ext cx="77724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FALSE.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Diversification removes only specific risk. Market-wide risk affects everyone and cannot be diversified away.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  /  37</a:t>
            </a:r>
            <a:endParaRPr lang="en-US" sz="9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05516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13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OR FALSE   ·   Sharpe Ratio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143000"/>
            <a:ext cx="81381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higher Sharpe ratio means a better return for the level of risk taken.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EAF0EA"/>
          </a:solidFill>
          <a:ln w="25400">
            <a:solidFill>
              <a:srgbClr val="4F7A5C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0292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4F7A5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TRUE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475488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5488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5A5A5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FALSE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502920" y="3977640"/>
            <a:ext cx="8138160" cy="621792"/>
          </a:xfrm>
          <a:prstGeom prst="roundRect">
            <a:avLst>
              <a:gd name="adj" fmla="val 8824"/>
            </a:avLst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85800" y="3977640"/>
            <a:ext cx="77724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TRUE.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Sharpe ratio measures reward per unit of risk, so a higher value is always better.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  /  37</a:t>
            </a:r>
            <a:endParaRPr lang="en-US" sz="9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45272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14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OR FALSE   ·   Risk Mitigation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143000"/>
            <a:ext cx="81381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Buying insurance on a property is one way to reduce (mitigate) risk.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EAF0EA"/>
          </a:solidFill>
          <a:ln w="25400">
            <a:solidFill>
              <a:srgbClr val="4F7A5C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0292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4F7A5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TRUE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475488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5488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5A5A5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FALSE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502920" y="3977640"/>
            <a:ext cx="8138160" cy="621792"/>
          </a:xfrm>
          <a:prstGeom prst="roundRect">
            <a:avLst>
              <a:gd name="adj" fmla="val 8824"/>
            </a:avLst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85800" y="3977640"/>
            <a:ext cx="77724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TRUE.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Insurance trades a small, fixed cost for protection against a large, sudden loss — a core mitigation tool.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36  /  37</a:t>
            </a:r>
            <a:endParaRPr lang="en-US" sz="9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920" y="425394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15 OF 15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521208" y="7132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OR FALSE   ·   Value-at-Risk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502920" y="1143000"/>
            <a:ext cx="81381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Value-at-Risk (VaR) tells you the exact profit you are guaranteed to make next year.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F7F4ED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0292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5A5A5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TRUE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4754880" y="2423160"/>
            <a:ext cx="3886200" cy="868680"/>
          </a:xfrm>
          <a:prstGeom prst="roundRect">
            <a:avLst>
              <a:gd name="adj" fmla="val 8421"/>
            </a:avLst>
          </a:prstGeom>
          <a:solidFill>
            <a:srgbClr val="F3E9E7"/>
          </a:solidFill>
          <a:ln w="25400">
            <a:solidFill>
              <a:srgbClr val="B85042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54880" y="2423160"/>
            <a:ext cx="38862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FALSE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502920" y="3977640"/>
            <a:ext cx="8138160" cy="621792"/>
          </a:xfrm>
          <a:prstGeom prst="roundRect">
            <a:avLst>
              <a:gd name="adj" fmla="val 8824"/>
            </a:avLst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85800" y="3977640"/>
            <a:ext cx="77724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D087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 FALSE.  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 estimates a worst-case LOSS at a given confidence level — it says nothing about guaranteed profit.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411480" y="47594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7269480" y="47594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  /  37</a:t>
            </a:r>
            <a:endParaRPr lang="en-US" sz="9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8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8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182136" y="4626556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7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8" y="152401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48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8071">
        <p:circle/>
      </p:transition>
    </mc:Choice>
    <mc:Fallback xmlns="">
      <p:transition spd="slow" advTm="18071">
        <p:circl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4372941-30B4-44FE-8E40-5FC48475E1CB}"/>
</file>

<file path=customXml/itemProps2.xml><?xml version="1.0" encoding="utf-8"?>
<ds:datastoreItem xmlns:ds="http://schemas.openxmlformats.org/officeDocument/2006/customXml" ds:itemID="{ED27162B-6748-4406-909C-CED220FD2DAE}"/>
</file>

<file path=customXml/itemProps3.xml><?xml version="1.0" encoding="utf-8"?>
<ds:datastoreItem xmlns:ds="http://schemas.openxmlformats.org/officeDocument/2006/customXml" ds:itemID="{B466BE94-904C-40ED-BF61-4CE2BCE1A755}"/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2971</Words>
  <Application>Microsoft Office PowerPoint</Application>
  <PresentationFormat>On-screen Show (16:9)</PresentationFormat>
  <Paragraphs>481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Alexandria</vt:lpstr>
      <vt:lpstr>Arial</vt:lpstr>
      <vt:lpstr>Calibri</vt:lpstr>
      <vt:lpstr>Georgia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STW</cp:lastModifiedBy>
  <cp:revision>4</cp:revision>
  <dcterms:created xsi:type="dcterms:W3CDTF">2026-07-31T17:17:37Z</dcterms:created>
  <dcterms:modified xsi:type="dcterms:W3CDTF">2026-07-31T18:09:23Z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