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58" r:id="rId3"/>
    <p:sldId id="259" r:id="rId4"/>
    <p:sldId id="268" r:id="rId5"/>
    <p:sldId id="270" r:id="rId6"/>
    <p:sldId id="271" r:id="rId7"/>
    <p:sldId id="272" r:id="rId8"/>
    <p:sldId id="273"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7" r:id="rId22"/>
    <p:sldId id="288" r:id="rId23"/>
    <p:sldId id="289" r:id="rId24"/>
    <p:sldId id="290" r:id="rId25"/>
    <p:sldId id="292" r:id="rId26"/>
    <p:sldId id="291" r:id="rId27"/>
    <p:sldId id="293" r:id="rId28"/>
    <p:sldId id="294" r:id="rId29"/>
    <p:sldId id="295" r:id="rId30"/>
    <p:sldId id="296" r:id="rId31"/>
    <p:sldId id="297" r:id="rId32"/>
    <p:sldId id="298" r:id="rId33"/>
    <p:sldId id="299" r:id="rId34"/>
    <p:sldId id="300" r:id="rId35"/>
    <p:sldId id="301" r:id="rId36"/>
    <p:sldId id="302" r:id="rId37"/>
    <p:sldId id="303" r:id="rId38"/>
    <p:sldId id="304" r:id="rId39"/>
    <p:sldId id="305" r:id="rId40"/>
    <p:sldId id="26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89" autoAdjust="0"/>
    <p:restoredTop sz="94660"/>
  </p:normalViewPr>
  <p:slideViewPr>
    <p:cSldViewPr snapToGrid="0">
      <p:cViewPr varScale="1">
        <p:scale>
          <a:sx n="115" d="100"/>
          <a:sy n="115" d="100"/>
        </p:scale>
        <p:origin x="102"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28/01/2022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5774338"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025873"/>
            <a:ext cx="5501827"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Lecturer by Dr. Waseem Al Tabbaa</a:t>
            </a: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en-US" sz="2800" dirty="0">
                <a:solidFill>
                  <a:srgbClr val="FF9518"/>
                </a:solidFill>
                <a:latin typeface="Tajawal Medium" panose="00000600000000000000" pitchFamily="2" charset="-78"/>
                <a:cs typeface="Tajawal Medium" panose="00000600000000000000" pitchFamily="2" charset="-78"/>
              </a:rPr>
              <a:t>5</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2" y="5284186"/>
            <a:ext cx="5882401" cy="1384995"/>
          </a:xfrm>
          <a:prstGeom prst="rect">
            <a:avLst/>
          </a:prstGeom>
        </p:spPr>
      </p:pic>
      <p:sp>
        <p:nvSpPr>
          <p:cNvPr id="16" name="TextBox 15"/>
          <p:cNvSpPr txBox="1"/>
          <p:nvPr/>
        </p:nvSpPr>
        <p:spPr>
          <a:xfrm>
            <a:off x="3528057" y="5318054"/>
            <a:ext cx="5796918"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PMG 506</a:t>
            </a:r>
          </a:p>
          <a:p>
            <a:r>
              <a:rPr lang="en-GB" sz="2800" dirty="0">
                <a:solidFill>
                  <a:schemeClr val="bg1"/>
                </a:solidFill>
                <a:latin typeface="Tajawal Medium" panose="00000600000000000000" pitchFamily="2" charset="-78"/>
                <a:cs typeface="Tajawal Medium" panose="00000600000000000000" pitchFamily="2" charset="-78"/>
              </a:rPr>
              <a:t> The Project in the Organizational   </a:t>
            </a:r>
          </a:p>
          <a:p>
            <a:r>
              <a:rPr lang="en-GB" sz="2800" dirty="0">
                <a:solidFill>
                  <a:schemeClr val="bg1"/>
                </a:solidFill>
                <a:latin typeface="Tajawal Medium" panose="00000600000000000000" pitchFamily="2" charset="-78"/>
                <a:cs typeface="Tajawal Medium" panose="00000600000000000000" pitchFamily="2" charset="-78"/>
              </a:rPr>
              <a:t> Structure</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175962" cy="1610200"/>
          </a:xfrm>
          <a:prstGeom prst="rect">
            <a:avLst/>
          </a:prstGeom>
        </p:spPr>
      </p:pic>
      <p:sp>
        <p:nvSpPr>
          <p:cNvPr id="7" name="TextBox 6"/>
          <p:cNvSpPr txBox="1"/>
          <p:nvPr/>
        </p:nvSpPr>
        <p:spPr>
          <a:xfrm>
            <a:off x="2034180" y="543490"/>
            <a:ext cx="8910045"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The </a:t>
            </a:r>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pic>
        <p:nvPicPr>
          <p:cNvPr id="10" name="Picture 9">
            <a:extLst>
              <a:ext uri="{FF2B5EF4-FFF2-40B4-BE49-F238E27FC236}">
                <a16:creationId xmlns:a16="http://schemas.microsoft.com/office/drawing/2014/main" id="{D48E8E4B-9392-45D8-9674-D727C64F6E26}"/>
              </a:ext>
            </a:extLst>
          </p:cNvPr>
          <p:cNvPicPr>
            <a:picLocks noChangeAspect="1"/>
          </p:cNvPicPr>
          <p:nvPr/>
        </p:nvPicPr>
        <p:blipFill>
          <a:blip r:embed="rId6"/>
          <a:stretch>
            <a:fillRect/>
          </a:stretch>
        </p:blipFill>
        <p:spPr>
          <a:xfrm>
            <a:off x="2051438" y="1270002"/>
            <a:ext cx="9827812" cy="4555710"/>
          </a:xfrm>
          <a:prstGeom prst="rect">
            <a:avLst/>
          </a:prstGeom>
        </p:spPr>
      </p:pic>
      <p:sp>
        <p:nvSpPr>
          <p:cNvPr id="11" name="Rectangle: Rounded Corners 10">
            <a:extLst>
              <a:ext uri="{FF2B5EF4-FFF2-40B4-BE49-F238E27FC236}">
                <a16:creationId xmlns:a16="http://schemas.microsoft.com/office/drawing/2014/main" id="{1867B662-E3C0-462D-97D7-6A3B235D140F}"/>
              </a:ext>
            </a:extLst>
          </p:cNvPr>
          <p:cNvSpPr/>
          <p:nvPr/>
        </p:nvSpPr>
        <p:spPr>
          <a:xfrm>
            <a:off x="4611757" y="4657725"/>
            <a:ext cx="2227193" cy="55976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970318"/>
          </a:xfrm>
          <a:prstGeom prst="rect">
            <a:avLst/>
          </a:prstGeom>
          <a:noFill/>
        </p:spPr>
        <p:txBody>
          <a:bodyPr wrap="square" rtlCol="0">
            <a:spAutoFit/>
          </a:bodyPr>
          <a:lstStyle/>
          <a:p>
            <a:endParaRPr lang="en-GB" dirty="0">
              <a:cs typeface="Tajawal Medium" panose="00000600000000000000"/>
            </a:endParaRPr>
          </a:p>
          <a:p>
            <a:r>
              <a:rPr lang="en-GB" dirty="0">
                <a:cs typeface="Tajawal Medium" panose="00000600000000000000"/>
              </a:rPr>
              <a:t>A firm may organize by major subsidiaries at the top level; the subsidiaries organize by product groups; and the product groups organize into customer divisions. These, in turn, may be split into functional departments that are further broken down into production process sections, which are set up as three-shift operating units.</a:t>
            </a:r>
          </a:p>
          <a:p>
            <a:endParaRPr lang="en-GB" dirty="0">
              <a:cs typeface="Tajawal Medium" panose="00000600000000000000"/>
            </a:endParaRPr>
          </a:p>
          <a:p>
            <a:r>
              <a:rPr lang="en-GB" dirty="0">
                <a:cs typeface="Tajawal Medium" panose="00000600000000000000"/>
              </a:rPr>
              <a:t>In the past decade or so, a new kind of organization structure has appeared in growing numbers—the project organization, “enterprise project management” also known as “managing organizations by projects,” the “project-oriented firm,” and other names. Such organizations have been described as applying “project management practices and tools across an enterprise”.  A great many firms, both software and non-software firms alike, have now adopted a system whereby their traditional business is carried out in the traditional way, but anything that represents a change is carried out as a project. </a:t>
            </a:r>
            <a:endParaRPr lang="en-US" dirty="0">
              <a:cs typeface="Tajawal Medium" panose="00000600000000000000"/>
            </a:endParaRPr>
          </a:p>
          <a:p>
            <a:endParaRPr lang="en-GB" dirty="0">
              <a:cs typeface="Tajawal Medium" panose="00000600000000000000"/>
            </a:endParaRPr>
          </a:p>
        </p:txBody>
      </p:sp>
    </p:spTree>
    <p:extLst>
      <p:ext uri="{BB962C8B-B14F-4D97-AF65-F5344CB8AC3E}">
        <p14:creationId xmlns:p14="http://schemas.microsoft.com/office/powerpoint/2010/main" val="1367775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416320"/>
          </a:xfrm>
          <a:prstGeom prst="rect">
            <a:avLst/>
          </a:prstGeom>
          <a:noFill/>
        </p:spPr>
        <p:txBody>
          <a:bodyPr wrap="square" rtlCol="0">
            <a:spAutoFit/>
          </a:bodyPr>
          <a:lstStyle/>
          <a:p>
            <a:endParaRPr lang="en-GB" dirty="0">
              <a:cs typeface="Tajawal Medium" panose="00000600000000000000"/>
            </a:endParaRPr>
          </a:p>
          <a:p>
            <a:r>
              <a:rPr lang="en-GB" dirty="0"/>
              <a:t>There are many reasons for the rapid growth of project-oriented organizations, but most of them can be subsumed in four general areas: </a:t>
            </a:r>
          </a:p>
          <a:p>
            <a:r>
              <a:rPr lang="en-GB" dirty="0"/>
              <a:t>First, speed and market responsiveness have become absolute requirements for successful competition.</a:t>
            </a:r>
          </a:p>
          <a:p>
            <a:r>
              <a:rPr lang="en-GB" dirty="0"/>
              <a:t>Second, the development of new products, processes, or services regularly requires inputs from diverse areas of specialized knowledge.</a:t>
            </a:r>
          </a:p>
          <a:p>
            <a:r>
              <a:rPr lang="en-GB" dirty="0">
                <a:cs typeface="Tajawal Medium" panose="00000600000000000000"/>
              </a:rPr>
              <a:t>T</a:t>
            </a:r>
            <a:r>
              <a:rPr lang="en-GB" dirty="0"/>
              <a:t>hird, the rapid expansion of technological possibilities in almost every area of enterprise tends to destabilize the structure of organizations.</a:t>
            </a:r>
          </a:p>
          <a:p>
            <a:r>
              <a:rPr lang="en-GB" dirty="0">
                <a:cs typeface="Tajawal Medium" panose="00000600000000000000"/>
              </a:rPr>
              <a:t>F</a:t>
            </a:r>
            <a:r>
              <a:rPr lang="en-GB" dirty="0"/>
              <a:t>inally, majority of senior managers rarely feel much confidence in their understanding of and control over a great many of the activities going on in their organizations.</a:t>
            </a:r>
          </a:p>
          <a:p>
            <a:endParaRPr lang="en-GB" dirty="0">
              <a:cs typeface="Tajawal Medium" panose="00000600000000000000"/>
            </a:endParaRPr>
          </a:p>
        </p:txBody>
      </p:sp>
    </p:spTree>
    <p:extLst>
      <p:ext uri="{BB962C8B-B14F-4D97-AF65-F5344CB8AC3E}">
        <p14:creationId xmlns:p14="http://schemas.microsoft.com/office/powerpoint/2010/main" val="3761670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431983"/>
          </a:xfrm>
          <a:prstGeom prst="rect">
            <a:avLst/>
          </a:prstGeom>
          <a:noFill/>
        </p:spPr>
        <p:txBody>
          <a:bodyPr wrap="square" rtlCol="0">
            <a:spAutoFit/>
          </a:bodyPr>
          <a:lstStyle/>
          <a:p>
            <a:r>
              <a:rPr lang="en-GB" sz="2400" dirty="0"/>
              <a:t>5.1 THE PROJECT AS PART OF THE FUNCTIONAL ORGANIZATION</a:t>
            </a:r>
          </a:p>
          <a:p>
            <a:endParaRPr lang="en-GB" sz="2400" dirty="0"/>
          </a:p>
          <a:p>
            <a:r>
              <a:rPr lang="en-GB" dirty="0"/>
              <a:t>As one alternative for giving the project a “home,” we can make it a part of one of the functional divisions of the firm.</a:t>
            </a:r>
          </a:p>
          <a:p>
            <a:r>
              <a:rPr lang="en-GB" dirty="0"/>
              <a:t>For functionally organized projects, the project is assigned to the functional unit that has the most interest in ensuring its success or can be most helpful in implementing it. </a:t>
            </a:r>
          </a:p>
          <a:p>
            <a:endParaRPr lang="en-GB" dirty="0"/>
          </a:p>
          <a:p>
            <a:r>
              <a:rPr lang="en-GB" dirty="0"/>
              <a:t>The major advantages are:</a:t>
            </a:r>
          </a:p>
          <a:p>
            <a:pPr marL="342900" indent="-342900">
              <a:buAutoNum type="arabicPeriod"/>
            </a:pPr>
            <a:r>
              <a:rPr lang="en-GB" dirty="0"/>
              <a:t>There is maximum flexibility in the use of staff.</a:t>
            </a:r>
          </a:p>
          <a:p>
            <a:pPr marL="342900" indent="-342900">
              <a:buAutoNum type="arabicPeriod"/>
            </a:pPr>
            <a:r>
              <a:rPr lang="en-GB" dirty="0">
                <a:cs typeface="Tajawal Medium" panose="00000600000000000000"/>
              </a:rPr>
              <a:t>I</a:t>
            </a:r>
            <a:r>
              <a:rPr lang="en-GB" dirty="0"/>
              <a:t>ndividual experts can be utilized by many different projects.</a:t>
            </a:r>
          </a:p>
          <a:p>
            <a:pPr marL="342900" indent="-342900">
              <a:buAutoNum type="arabicPeriod"/>
            </a:pPr>
            <a:r>
              <a:rPr lang="en-GB" dirty="0"/>
              <a:t>Specialists in the division can be grouped to share knowledge and experience.</a:t>
            </a:r>
          </a:p>
          <a:p>
            <a:pPr marL="342900" indent="-342900">
              <a:buAutoNum type="arabicPeriod"/>
            </a:pPr>
            <a:r>
              <a:rPr lang="en-GB" dirty="0"/>
              <a:t>The functional division also serves as a base of technological continuity when individuals choose to leave the project, and even the parent firm.</a:t>
            </a:r>
          </a:p>
          <a:p>
            <a:pPr marL="342900" indent="-342900">
              <a:buAutoNum type="arabicPeriod"/>
            </a:pPr>
            <a:r>
              <a:rPr lang="en-GB" dirty="0">
                <a:cs typeface="Tajawal Medium" panose="00000600000000000000"/>
              </a:rPr>
              <a:t>The functional division contains the normal path of advancement for individuals whose expertise is in the functional area.</a:t>
            </a:r>
          </a:p>
        </p:txBody>
      </p:sp>
    </p:spTree>
    <p:extLst>
      <p:ext uri="{BB962C8B-B14F-4D97-AF65-F5344CB8AC3E}">
        <p14:creationId xmlns:p14="http://schemas.microsoft.com/office/powerpoint/2010/main" val="1006061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3231654"/>
          </a:xfrm>
          <a:prstGeom prst="rect">
            <a:avLst/>
          </a:prstGeom>
          <a:noFill/>
        </p:spPr>
        <p:txBody>
          <a:bodyPr wrap="square" rtlCol="0">
            <a:spAutoFit/>
          </a:bodyPr>
          <a:lstStyle/>
          <a:p>
            <a:r>
              <a:rPr lang="en-GB" sz="2400" dirty="0"/>
              <a:t>5.1 THE PROJECT AS PART OF THE FUNCTIONAL ORGANIZATION</a:t>
            </a:r>
          </a:p>
          <a:p>
            <a:endParaRPr lang="en-GB" dirty="0"/>
          </a:p>
          <a:p>
            <a:r>
              <a:rPr lang="en-GB" dirty="0"/>
              <a:t>The disadvantages are:</a:t>
            </a:r>
          </a:p>
          <a:p>
            <a:pPr marL="342900" indent="-342900">
              <a:buAutoNum type="arabicPeriod"/>
            </a:pPr>
            <a:r>
              <a:rPr lang="en-GB" dirty="0"/>
              <a:t>The client is not the focus of activity and concern. </a:t>
            </a:r>
          </a:p>
          <a:p>
            <a:pPr marL="342900" indent="-342900">
              <a:buAutoNum type="arabicPeriod"/>
            </a:pPr>
            <a:r>
              <a:rPr lang="en-GB" dirty="0"/>
              <a:t>The functional division tends to be oriented toward the activities particular to its function. </a:t>
            </a:r>
          </a:p>
          <a:p>
            <a:pPr marL="342900" indent="-342900">
              <a:buAutoNum type="arabicPeriod"/>
            </a:pPr>
            <a:r>
              <a:rPr lang="en-GB" dirty="0"/>
              <a:t>No individual is given full responsibility for the project. </a:t>
            </a:r>
          </a:p>
          <a:p>
            <a:pPr marL="342900" indent="-342900">
              <a:buAutoNum type="arabicPeriod"/>
            </a:pPr>
            <a:r>
              <a:rPr lang="en-GB" dirty="0"/>
              <a:t>Lack of coordinated effort tend to make response to client needs slow and arduous.</a:t>
            </a:r>
          </a:p>
          <a:p>
            <a:pPr marL="342900" indent="-342900">
              <a:buAutoNum type="arabicPeriod"/>
            </a:pPr>
            <a:r>
              <a:rPr lang="en-GB" dirty="0"/>
              <a:t>There is a tendency to suboptimize the project. </a:t>
            </a:r>
          </a:p>
          <a:p>
            <a:pPr marL="342900" indent="-342900">
              <a:buAutoNum type="arabicPeriod"/>
            </a:pPr>
            <a:r>
              <a:rPr lang="en-GB" dirty="0"/>
              <a:t>The motivation of people assigned to the project tends to be weak. </a:t>
            </a:r>
          </a:p>
          <a:p>
            <a:pPr marL="342900" indent="-342900">
              <a:buAutoNum type="arabicPeriod"/>
            </a:pPr>
            <a:r>
              <a:rPr lang="en-GB" dirty="0"/>
              <a:t>Organizational arrangement does not facilitate a holistic approach to the project. </a:t>
            </a:r>
          </a:p>
        </p:txBody>
      </p:sp>
    </p:spTree>
    <p:extLst>
      <p:ext uri="{BB962C8B-B14F-4D97-AF65-F5344CB8AC3E}">
        <p14:creationId xmlns:p14="http://schemas.microsoft.com/office/powerpoint/2010/main" val="2416878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339650"/>
          </a:xfrm>
          <a:prstGeom prst="rect">
            <a:avLst/>
          </a:prstGeom>
          <a:noFill/>
        </p:spPr>
        <p:txBody>
          <a:bodyPr wrap="square" rtlCol="0">
            <a:spAutoFit/>
          </a:bodyPr>
          <a:lstStyle/>
          <a:p>
            <a:r>
              <a:rPr lang="en-GB" sz="2400" dirty="0"/>
              <a:t>5.2 PURE PROJECT ORGANIZATION </a:t>
            </a:r>
          </a:p>
          <a:p>
            <a:endParaRPr lang="en-GB" dirty="0"/>
          </a:p>
          <a:p>
            <a:r>
              <a:rPr lang="en-GB" dirty="0"/>
              <a:t>The project is separated from the rest of the parent system. It becomes a self-contained unit with its own technical staff, its own administration, tied to the parent firm by the tenuous strands of periodic progress reports and oversight. </a:t>
            </a:r>
          </a:p>
          <a:p>
            <a:r>
              <a:rPr lang="en-GB" dirty="0"/>
              <a:t>The advantages are:</a:t>
            </a:r>
          </a:p>
          <a:p>
            <a:pPr marL="342900" indent="-342900">
              <a:buAutoNum type="arabicPeriod"/>
            </a:pPr>
            <a:r>
              <a:rPr lang="en-GB" dirty="0"/>
              <a:t>The project manager has full line authority over the project. </a:t>
            </a:r>
          </a:p>
          <a:p>
            <a:pPr marL="342900" indent="-342900">
              <a:buAutoNum type="arabicPeriod"/>
            </a:pPr>
            <a:r>
              <a:rPr lang="en-GB" dirty="0"/>
              <a:t>All members of the project work force are directly responsible to the PM.</a:t>
            </a:r>
          </a:p>
          <a:p>
            <a:pPr marL="342900" indent="-342900">
              <a:buAutoNum type="arabicPeriod"/>
            </a:pPr>
            <a:r>
              <a:rPr lang="en-GB" dirty="0"/>
              <a:t>Shortened communication lines result in faster communications with fewer failures.</a:t>
            </a:r>
          </a:p>
          <a:p>
            <a:pPr marL="342900" indent="-342900">
              <a:buAutoNum type="arabicPeriod"/>
            </a:pPr>
            <a:r>
              <a:rPr lang="en-GB" dirty="0"/>
              <a:t>The pure project organization can maintain a more or less permanent cadre of experts who develop considerable skill in specific technologies.</a:t>
            </a:r>
          </a:p>
          <a:p>
            <a:r>
              <a:rPr lang="en-GB" dirty="0"/>
              <a:t>5.   The project team that has a strong and separate identity of its own tends to develop a </a:t>
            </a:r>
          </a:p>
          <a:p>
            <a:r>
              <a:rPr lang="en-GB" dirty="0"/>
              <a:t>       high level of commitment from its members. </a:t>
            </a:r>
          </a:p>
          <a:p>
            <a:r>
              <a:rPr lang="en-GB" dirty="0"/>
              <a:t>6.   The ability to make swift decisions is greatly enhanced. </a:t>
            </a:r>
          </a:p>
          <a:p>
            <a:r>
              <a:rPr lang="en-GB" dirty="0"/>
              <a:t>7.   Unity of command exists. </a:t>
            </a:r>
          </a:p>
        </p:txBody>
      </p:sp>
    </p:spTree>
    <p:extLst>
      <p:ext uri="{BB962C8B-B14F-4D97-AF65-F5344CB8AC3E}">
        <p14:creationId xmlns:p14="http://schemas.microsoft.com/office/powerpoint/2010/main" val="3571627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5.2 PURE PROJECT ORGANIZATION </a:t>
            </a:r>
          </a:p>
          <a:p>
            <a:endParaRPr lang="en-GB" dirty="0"/>
          </a:p>
          <a:p>
            <a:pPr marL="342900" indent="-342900">
              <a:buAutoNum type="arabicPeriod" startAt="8"/>
            </a:pPr>
            <a:r>
              <a:rPr lang="en-GB" dirty="0"/>
              <a:t>Pure project organizations are structurally simple and flexible, which makes them relatively easy to understand and to implement. </a:t>
            </a:r>
          </a:p>
          <a:p>
            <a:pPr marL="342900" indent="-342900">
              <a:buAutoNum type="arabicPeriod" startAt="8"/>
            </a:pPr>
            <a:r>
              <a:rPr lang="en-GB" dirty="0"/>
              <a:t>The organizational structure tends to support a holistic approach to the project.</a:t>
            </a:r>
          </a:p>
          <a:p>
            <a:endParaRPr lang="en-GB" dirty="0"/>
          </a:p>
          <a:p>
            <a:r>
              <a:rPr lang="en-GB" dirty="0"/>
              <a:t>Disadvantages:</a:t>
            </a:r>
          </a:p>
          <a:p>
            <a:pPr marL="342900" indent="-342900">
              <a:buAutoNum type="arabicPeriod"/>
            </a:pPr>
            <a:r>
              <a:rPr lang="en-GB" dirty="0"/>
              <a:t>When the parent organization takes on several projects, it is common for each one to be fully staffed. This can lead to considerable duplication of effort in every area from clerical staff to the most sophisticated technological support units.</a:t>
            </a:r>
          </a:p>
          <a:p>
            <a:pPr marL="342900" indent="-342900">
              <a:buAutoNum type="arabicPeriod"/>
            </a:pPr>
            <a:r>
              <a:rPr lang="en-GB" dirty="0"/>
              <a:t>People with critical technical skills may be hired by the project when they are available rather than when they are needed and they tend to be maintained on the project longer than needed, “just in case.” </a:t>
            </a:r>
          </a:p>
          <a:p>
            <a:r>
              <a:rPr lang="en-GB" i="1" dirty="0"/>
              <a:t>Disadvantages 1 and 2 combine to make this way of organizing projects very expensive.</a:t>
            </a:r>
          </a:p>
          <a:p>
            <a:pPr marL="342900" indent="-342900">
              <a:buAutoNum type="arabicPeriod" startAt="3"/>
            </a:pPr>
            <a:r>
              <a:rPr lang="en-GB" dirty="0"/>
              <a:t>Individuals engaged with projects develop considerable depth in the technology of  </a:t>
            </a:r>
          </a:p>
          <a:p>
            <a:r>
              <a:rPr lang="en-GB" dirty="0"/>
              <a:t>       the project, but they tend to fall behind in other areas of their technical expertise.</a:t>
            </a:r>
          </a:p>
        </p:txBody>
      </p:sp>
    </p:spTree>
    <p:extLst>
      <p:ext uri="{BB962C8B-B14F-4D97-AF65-F5344CB8AC3E}">
        <p14:creationId xmlns:p14="http://schemas.microsoft.com/office/powerpoint/2010/main" val="41568292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2954655"/>
          </a:xfrm>
          <a:prstGeom prst="rect">
            <a:avLst/>
          </a:prstGeom>
          <a:noFill/>
        </p:spPr>
        <p:txBody>
          <a:bodyPr wrap="square" rtlCol="0">
            <a:spAutoFit/>
          </a:bodyPr>
          <a:lstStyle/>
          <a:p>
            <a:r>
              <a:rPr lang="en-GB" sz="2400" dirty="0"/>
              <a:t>5.2 PURE PROJECT ORGANIZATION </a:t>
            </a:r>
          </a:p>
          <a:p>
            <a:endParaRPr lang="en-GB" dirty="0"/>
          </a:p>
          <a:p>
            <a:pPr marL="342900" indent="-342900">
              <a:buAutoNum type="arabicPeriod" startAt="4"/>
            </a:pPr>
            <a:r>
              <a:rPr lang="en-GB" dirty="0"/>
              <a:t>In the environment of the project, administrative corner cutting is common and easily   </a:t>
            </a:r>
          </a:p>
          <a:p>
            <a:r>
              <a:rPr lang="en-GB" dirty="0"/>
              <a:t>       justified as a response to the client or to technical exigency.</a:t>
            </a:r>
          </a:p>
          <a:p>
            <a:r>
              <a:rPr lang="en-GB" dirty="0"/>
              <a:t>5.  Team members form strong attachments to the project and to each other. A disease    </a:t>
            </a:r>
          </a:p>
          <a:p>
            <a:r>
              <a:rPr lang="en-GB" dirty="0"/>
              <a:t>      known as projectitis develops. </a:t>
            </a:r>
          </a:p>
          <a:p>
            <a:r>
              <a:rPr lang="en-GB" dirty="0"/>
              <a:t>      A strong we–they divisiveness grows, distorting the relationships between project  </a:t>
            </a:r>
          </a:p>
          <a:p>
            <a:r>
              <a:rPr lang="en-GB" dirty="0"/>
              <a:t>      team members and their counterparts in the parent organization. </a:t>
            </a:r>
          </a:p>
          <a:p>
            <a:pPr marL="342900" indent="-342900">
              <a:buAutoNum type="arabicPeriod" startAt="6"/>
            </a:pPr>
            <a:r>
              <a:rPr lang="en-GB" dirty="0"/>
              <a:t>Worry about “life after the project ends.”</a:t>
            </a:r>
          </a:p>
          <a:p>
            <a:endParaRPr lang="en-GB" dirty="0"/>
          </a:p>
        </p:txBody>
      </p:sp>
    </p:spTree>
    <p:extLst>
      <p:ext uri="{BB962C8B-B14F-4D97-AF65-F5344CB8AC3E}">
        <p14:creationId xmlns:p14="http://schemas.microsoft.com/office/powerpoint/2010/main" val="2322702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matrix organization is a combination of the two “Project and Functional”. It is a pure project organization overlaid on the functional divisions of the parent firm.</a:t>
            </a:r>
          </a:p>
          <a:p>
            <a:r>
              <a:rPr lang="en-GB" dirty="0"/>
              <a:t>Depending on which of the two extremes (functional or pure project) it most resembles. The “project” or “strong” matrix most resembles the pure project organization. The “functional” or “weak” matrix most resembles the functional form of organization. Finally, the “balanced” matrix lies in between the other two. </a:t>
            </a:r>
          </a:p>
          <a:p>
            <a:r>
              <a:rPr lang="en-GB" dirty="0"/>
              <a:t>In practice, there is an almost infinite variety of organizational forms between the extremes, and the primary difference between these forms has to do with the relative power/decision authority of the project manager and the functional manager.</a:t>
            </a:r>
          </a:p>
          <a:p>
            <a:r>
              <a:rPr lang="en-GB" dirty="0"/>
              <a:t>Housing the project in a functional organization was simply too constraining. Setting it up as a pure project was workable but expensive because of the need to duplicate expensive technical talent when more than one project was involved. The matrix organization, which allows the PM to draw temporarily on the technological expertise and assistance of all relevant functions, was a way out of the dilemma.</a:t>
            </a:r>
          </a:p>
        </p:txBody>
      </p:sp>
    </p:spTree>
    <p:extLst>
      <p:ext uri="{BB962C8B-B14F-4D97-AF65-F5344CB8AC3E}">
        <p14:creationId xmlns:p14="http://schemas.microsoft.com/office/powerpoint/2010/main" val="3635447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730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893647"/>
          </a:xfrm>
          <a:prstGeom prst="rect">
            <a:avLst/>
          </a:prstGeom>
          <a:noFill/>
        </p:spPr>
        <p:txBody>
          <a:bodyPr wrap="square" rtlCol="0">
            <a:spAutoFit/>
          </a:bodyPr>
          <a:lstStyle/>
          <a:p>
            <a:r>
              <a:rPr lang="en-GB" sz="2400" dirty="0"/>
              <a:t>5.3 THE MATRIX ORGANIZATION</a:t>
            </a:r>
          </a:p>
          <a:p>
            <a:endParaRPr lang="en-GB" dirty="0"/>
          </a:p>
          <a:p>
            <a:r>
              <a:rPr lang="en-GB" dirty="0"/>
              <a:t>The advantages are:</a:t>
            </a:r>
          </a:p>
          <a:p>
            <a:pPr marL="342900" indent="-342900">
              <a:buAutoNum type="arabicPeriod"/>
            </a:pPr>
            <a:r>
              <a:rPr lang="en-GB" dirty="0"/>
              <a:t>The point of emphasis, the PM.</a:t>
            </a:r>
          </a:p>
          <a:p>
            <a:pPr marL="342900" indent="-342900">
              <a:buAutoNum type="arabicPeriod"/>
            </a:pPr>
            <a:r>
              <a:rPr lang="en-GB" dirty="0"/>
              <a:t>The project has reasonable access to the entire reservoir of technology in all functional divisions. </a:t>
            </a:r>
          </a:p>
          <a:p>
            <a:pPr marL="342900" indent="-342900">
              <a:buAutoNum type="arabicPeriod"/>
            </a:pPr>
            <a:r>
              <a:rPr lang="en-GB" dirty="0"/>
              <a:t>There is less anxiety about what happens when the project is completed than is typical of the pure project organization. </a:t>
            </a:r>
          </a:p>
          <a:p>
            <a:pPr marL="342900" indent="-342900">
              <a:buAutoNum type="arabicPeriod"/>
            </a:pPr>
            <a:r>
              <a:rPr lang="en-GB" dirty="0"/>
              <a:t>Response to client needs is as rapid as in the pure project case, and the matrix organization is just as flexible. </a:t>
            </a:r>
          </a:p>
          <a:p>
            <a:pPr marL="342900" indent="-342900">
              <a:buAutoNum type="arabicPeriod"/>
            </a:pPr>
            <a:r>
              <a:rPr lang="en-GB" dirty="0"/>
              <a:t>Consistency with the policies, practices, and procedures of the parent firm tends to be preserved. </a:t>
            </a:r>
          </a:p>
          <a:p>
            <a:pPr marL="342900" indent="-342900">
              <a:buAutoNum type="arabicPeriod"/>
            </a:pPr>
            <a:r>
              <a:rPr lang="en-GB" dirty="0"/>
              <a:t>Allows a better companywide balance of resources to achieve the several different time/cost/performance targets of the individual projects. </a:t>
            </a:r>
          </a:p>
          <a:p>
            <a:pPr marL="342900" indent="-342900">
              <a:buAutoNum type="arabicPeriod"/>
            </a:pPr>
            <a:r>
              <a:rPr lang="en-GB" dirty="0"/>
              <a:t>There is a great deal of flexibility in how the project is organized so that it can be adapted to a wide variety of projects and is always subject to the needs, abilities, and desires of the parent organization.</a:t>
            </a:r>
          </a:p>
        </p:txBody>
      </p:sp>
    </p:spTree>
    <p:extLst>
      <p:ext uri="{BB962C8B-B14F-4D97-AF65-F5344CB8AC3E}">
        <p14:creationId xmlns:p14="http://schemas.microsoft.com/office/powerpoint/2010/main" val="3983737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52675" y="1285875"/>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disadvantages are:</a:t>
            </a:r>
          </a:p>
          <a:p>
            <a:pPr marL="342900" indent="-342900">
              <a:buFont typeface="+mj-lt"/>
              <a:buAutoNum type="arabicPeriod"/>
            </a:pPr>
            <a:r>
              <a:rPr lang="en-GB" dirty="0"/>
              <a:t>When doubt exists about who is in charge, the work of the project suffers. If the project is successful and highly visible, doubt about who is in charge can foster political infighting for the credit and glory. If the project is a failure, political infighting will be even more brutal to avoid blame.</a:t>
            </a:r>
          </a:p>
          <a:p>
            <a:pPr marL="342900" indent="-342900">
              <a:buFont typeface="+mj-lt"/>
              <a:buAutoNum type="arabicPeriod"/>
            </a:pPr>
            <a:r>
              <a:rPr lang="en-GB" dirty="0"/>
              <a:t>The movement of resources from project to another to satisfy the several schedules may foster political infighting among the several PMs, all of whom tend to be more interested in ensuring success for their individual projects than in helping the total system optimize organization wide goals.</a:t>
            </a:r>
          </a:p>
          <a:p>
            <a:pPr marL="342900" indent="-342900">
              <a:buFont typeface="+mj-lt"/>
              <a:buAutoNum type="arabicPeriod"/>
            </a:pPr>
            <a:r>
              <a:rPr lang="en-GB" dirty="0"/>
              <a:t>The projects, having individual identities, resist death. Even in matrix organizations, projectitis is still a serious disease.</a:t>
            </a:r>
          </a:p>
          <a:p>
            <a:pPr marL="342900" indent="-342900">
              <a:buFont typeface="+mj-lt"/>
              <a:buAutoNum type="arabicPeriod"/>
            </a:pPr>
            <a:r>
              <a:rPr lang="en-GB" dirty="0"/>
              <a:t>The ability of the PM to negotiate anything from resources to technical assistance to delivery dates is a key contributor to project success. Success is doubtful for a PM without strong negotiating skills</a:t>
            </a:r>
          </a:p>
        </p:txBody>
      </p:sp>
    </p:spTree>
    <p:extLst>
      <p:ext uri="{BB962C8B-B14F-4D97-AF65-F5344CB8AC3E}">
        <p14:creationId xmlns:p14="http://schemas.microsoft.com/office/powerpoint/2010/main" val="1822764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616648"/>
          </a:xfrm>
          <a:prstGeom prst="rect">
            <a:avLst/>
          </a:prstGeom>
          <a:noFill/>
        </p:spPr>
        <p:txBody>
          <a:bodyPr wrap="square" rtlCol="0">
            <a:spAutoFit/>
          </a:bodyPr>
          <a:lstStyle/>
          <a:p>
            <a:r>
              <a:rPr lang="en-GB" sz="2400" dirty="0"/>
              <a:t>5.3 THE MATRIX ORGANIZATION</a:t>
            </a:r>
          </a:p>
          <a:p>
            <a:endParaRPr lang="en-GB" dirty="0"/>
          </a:p>
          <a:p>
            <a:r>
              <a:rPr lang="en-GB" dirty="0"/>
              <a:t>The disadvantages are:</a:t>
            </a:r>
          </a:p>
          <a:p>
            <a:pPr marL="342900" indent="-342900">
              <a:buAutoNum type="arabicPeriod" startAt="5"/>
            </a:pPr>
            <a:r>
              <a:rPr lang="en-GB" dirty="0"/>
              <a:t>Matrix management “is a charming form of management, full of variety and disorder.”</a:t>
            </a:r>
          </a:p>
          <a:p>
            <a:endParaRPr lang="en-GB" dirty="0"/>
          </a:p>
          <a:p>
            <a:r>
              <a:rPr lang="en-GB" b="1" i="1" dirty="0"/>
              <a:t>Virtual Projects:</a:t>
            </a:r>
          </a:p>
          <a:p>
            <a:r>
              <a:rPr lang="en-GB" dirty="0"/>
              <a:t>Virtual projects are those in which work on the project team crosses time, space, organizational, or cultural boundaries. Thus, a virtual team may work in different time periods, be geographically dispersed, work in different organizations, or work in different cultures. In all cases, the rise of virtual projects has been facilitated by the use of the Internet and other communication technologies.</a:t>
            </a:r>
            <a:endParaRPr lang="en-GB" b="1" i="1" dirty="0"/>
          </a:p>
          <a:p>
            <a:r>
              <a:rPr lang="en-GB" dirty="0"/>
              <a:t>Gratton (2007) offers some rules for success</a:t>
            </a:r>
            <a:r>
              <a:rPr lang="en-GB" b="1" i="1" dirty="0"/>
              <a:t>:</a:t>
            </a:r>
          </a:p>
          <a:p>
            <a:pPr marL="285750" indent="-285750">
              <a:buFont typeface="Arial" panose="020B0604020202020204" pitchFamily="34" charset="0"/>
              <a:buChar char="•"/>
            </a:pPr>
            <a:r>
              <a:rPr lang="en-GB" dirty="0"/>
              <a:t>Only use virtual teams for projects that are challenging and interesting. But also be sure the project is meaningful to the company as well as the team.</a:t>
            </a:r>
          </a:p>
          <a:p>
            <a:pPr marL="285750" indent="-285750">
              <a:buFont typeface="Arial" panose="020B0604020202020204" pitchFamily="34" charset="0"/>
              <a:buChar char="•"/>
            </a:pPr>
            <a:r>
              <a:rPr lang="en-GB" dirty="0"/>
              <a:t>Solicit volunteers as much as possible—they’ll be more enthusiastic and dedicated to the success of the project.</a:t>
            </a:r>
            <a:endParaRPr lang="en-GB" b="1" i="1" dirty="0"/>
          </a:p>
        </p:txBody>
      </p:sp>
    </p:spTree>
    <p:extLst>
      <p:ext uri="{BB962C8B-B14F-4D97-AF65-F5344CB8AC3E}">
        <p14:creationId xmlns:p14="http://schemas.microsoft.com/office/powerpoint/2010/main" val="4075036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2954655"/>
          </a:xfrm>
          <a:prstGeom prst="rect">
            <a:avLst/>
          </a:prstGeom>
          <a:noFill/>
        </p:spPr>
        <p:txBody>
          <a:bodyPr wrap="square" rtlCol="0">
            <a:spAutoFit/>
          </a:bodyPr>
          <a:lstStyle/>
          <a:p>
            <a:r>
              <a:rPr lang="en-GB" sz="2400" dirty="0"/>
              <a:t>5.3 THE MATRIX ORGANIZATION</a:t>
            </a:r>
          </a:p>
          <a:p>
            <a:endParaRPr lang="en-GB" dirty="0"/>
          </a:p>
          <a:p>
            <a:pPr marL="285750" indent="-285750">
              <a:buFont typeface="Arial" panose="020B0604020202020204" pitchFamily="34" charset="0"/>
              <a:buChar char="•"/>
            </a:pPr>
            <a:r>
              <a:rPr lang="en-GB" dirty="0"/>
              <a:t>Include a few members in the team who already know each other, and make sure one in every six or seven are “boundary spanners” with lots of outside contacts.</a:t>
            </a:r>
          </a:p>
          <a:p>
            <a:pPr marL="285750" indent="-285750">
              <a:buFont typeface="Arial" panose="020B0604020202020204" pitchFamily="34" charset="0"/>
              <a:buChar char="•"/>
            </a:pPr>
            <a:r>
              <a:rPr lang="en-GB" dirty="0"/>
              <a:t>Create an online resource for team members to learn about each other (especially how they prefer to work), collaborate, brainstorm, and draw inspiration.</a:t>
            </a:r>
          </a:p>
          <a:p>
            <a:pPr marL="285750" indent="-285750">
              <a:buFont typeface="Arial" panose="020B0604020202020204" pitchFamily="34" charset="0"/>
              <a:buChar char="•"/>
            </a:pPr>
            <a:r>
              <a:rPr lang="en-GB" dirty="0"/>
              <a:t>Encourage frequent communication, but not social gatherings (which will occur at more natural times anyway).</a:t>
            </a:r>
          </a:p>
          <a:p>
            <a:pPr marL="285750" indent="-285750">
              <a:buFont typeface="Arial" panose="020B0604020202020204" pitchFamily="34" charset="0"/>
              <a:buChar char="•"/>
            </a:pPr>
            <a:r>
              <a:rPr lang="en-GB" dirty="0"/>
              <a:t>Divide the project work into geographically independent modules as much as possible so progress in one location isn’t hampered by delays in other locations.</a:t>
            </a:r>
          </a:p>
        </p:txBody>
      </p:sp>
    </p:spTree>
    <p:extLst>
      <p:ext uri="{BB962C8B-B14F-4D97-AF65-F5344CB8AC3E}">
        <p14:creationId xmlns:p14="http://schemas.microsoft.com/office/powerpoint/2010/main" val="1666756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062651"/>
          </a:xfrm>
          <a:prstGeom prst="rect">
            <a:avLst/>
          </a:prstGeom>
          <a:noFill/>
        </p:spPr>
        <p:txBody>
          <a:bodyPr wrap="square" rtlCol="0">
            <a:spAutoFit/>
          </a:bodyPr>
          <a:lstStyle/>
          <a:p>
            <a:r>
              <a:rPr lang="en-GB" sz="2400" dirty="0"/>
              <a:t>5.4 MIXED ORGANIZATIONAL SYSTEMS</a:t>
            </a:r>
          </a:p>
          <a:p>
            <a:endParaRPr lang="en-US" dirty="0"/>
          </a:p>
          <a:p>
            <a:r>
              <a:rPr lang="en-US" dirty="0"/>
              <a:t>D</a:t>
            </a:r>
            <a:r>
              <a:rPr lang="en-GB" dirty="0"/>
              <a:t>ivisionalization is a means of dividing a large and monolithic organization into smaller, more flexible units. This enables the parent organization to capture some of the advantages of small, specialized organizational units while retaining some of the advantages that come with larger size.</a:t>
            </a:r>
          </a:p>
          <a:p>
            <a:r>
              <a:rPr lang="en-GB" dirty="0"/>
              <a:t>Pure functional and pure project organizations may coexist in a firm. This results in the mixed form. This form is rarely observed with the purity we have depicted here, yet it is not uncommon. What is done, instead, is to spin off the large, successful longrun projects as subsidiaries or independent operations. Many firms nurture young, unstable, smaller projects under the wing of an existing division, then wean them to pure projects with their own identity, and finally allow the formation of a venture team—or, for a larger project, venture firm—within the parent company</a:t>
            </a:r>
          </a:p>
          <a:p>
            <a:endParaRPr lang="ar-SA" dirty="0"/>
          </a:p>
        </p:txBody>
      </p:sp>
    </p:spTree>
    <p:extLst>
      <p:ext uri="{BB962C8B-B14F-4D97-AF65-F5344CB8AC3E}">
        <p14:creationId xmlns:p14="http://schemas.microsoft.com/office/powerpoint/2010/main" val="1313881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062651"/>
          </a:xfrm>
          <a:prstGeom prst="rect">
            <a:avLst/>
          </a:prstGeom>
          <a:noFill/>
        </p:spPr>
        <p:txBody>
          <a:bodyPr wrap="square" rtlCol="0">
            <a:spAutoFit/>
          </a:bodyPr>
          <a:lstStyle/>
          <a:p>
            <a:r>
              <a:rPr lang="en-GB" sz="2400" dirty="0"/>
              <a:t>5.5 CHOOSING AN ORGANIZATIONAL FORM</a:t>
            </a:r>
          </a:p>
          <a:p>
            <a:endParaRPr lang="en-US" dirty="0"/>
          </a:p>
          <a:p>
            <a:r>
              <a:rPr lang="en-GB" dirty="0"/>
              <a:t>	The choice is determined by the situation, but even so is partly intuitive. There are few accepted principles of design, and no step-by-step procedures that give detailed instructions for determining what kind of structure is needed and how it can be built. All we can do is consider the nature of the potential project, the characteristics of the various organizational options, the advantages and disadvantages of each, the cultural preferences of the parent organization, and make the best compromise we can.</a:t>
            </a:r>
          </a:p>
          <a:p>
            <a:r>
              <a:rPr lang="en-GB" dirty="0"/>
              <a:t>	In general, the functional form is apt to be the organizational form of choice for projects where the major focus must be on the in-depth application of a technology rather than, for example, on minimizing cost, meeting a specific schedule, or achieving speedy response to change. Also, the functional form is preferred for projects that will require large capital investments in equipment or buildings of a type normally used by the function.</a:t>
            </a:r>
            <a:endParaRPr lang="ar-SA" dirty="0"/>
          </a:p>
        </p:txBody>
      </p:sp>
    </p:spTree>
    <p:extLst>
      <p:ext uri="{BB962C8B-B14F-4D97-AF65-F5344CB8AC3E}">
        <p14:creationId xmlns:p14="http://schemas.microsoft.com/office/powerpoint/2010/main" val="285186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616648"/>
          </a:xfrm>
          <a:prstGeom prst="rect">
            <a:avLst/>
          </a:prstGeom>
          <a:noFill/>
        </p:spPr>
        <p:txBody>
          <a:bodyPr wrap="square" rtlCol="0">
            <a:spAutoFit/>
          </a:bodyPr>
          <a:lstStyle/>
          <a:p>
            <a:r>
              <a:rPr lang="en-GB" sz="2400" dirty="0"/>
              <a:t>5.5 CHOOSING AN ORGANIZATIONAL FORM</a:t>
            </a:r>
          </a:p>
          <a:p>
            <a:endParaRPr lang="en-US" dirty="0"/>
          </a:p>
          <a:p>
            <a:r>
              <a:rPr lang="en-GB" dirty="0"/>
              <a:t>	If the firm engages in a large number of similar projects (e.g., construction projects), the pure project form of organization is preferred. The same form would generally be used for one-time, highly specific, unique tasks that require careful control and are not appropriate for a single functional area—the development of a new product line, for instance.</a:t>
            </a:r>
          </a:p>
          <a:p>
            <a:r>
              <a:rPr lang="en-GB" dirty="0"/>
              <a:t>	When the project requires the integration of inputs from several functional areas and involves reasonably sophisticated technology, but does not require all the technical specialists to work for the project on a full-time basis, the matrix organization is the only satisfactory solution. This is particularly true when several such projects must share technical experts. But matrix organizations are complex and present a difficult challenge for the PM.</a:t>
            </a:r>
          </a:p>
          <a:p>
            <a:r>
              <a:rPr lang="en-GB" dirty="0"/>
              <a:t>	By understanding the various structures, their advantages and disadvantages, a firm can select the organizational structure that seems to offer the most effective and efficient choice.</a:t>
            </a:r>
            <a:endParaRPr lang="ar-SA" dirty="0"/>
          </a:p>
        </p:txBody>
      </p:sp>
    </p:spTree>
    <p:extLst>
      <p:ext uri="{BB962C8B-B14F-4D97-AF65-F5344CB8AC3E}">
        <p14:creationId xmlns:p14="http://schemas.microsoft.com/office/powerpoint/2010/main" val="20327144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397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447645"/>
          </a:xfrm>
          <a:prstGeom prst="rect">
            <a:avLst/>
          </a:prstGeom>
          <a:noFill/>
        </p:spPr>
        <p:txBody>
          <a:bodyPr wrap="square" rtlCol="0">
            <a:spAutoFit/>
          </a:bodyPr>
          <a:lstStyle/>
          <a:p>
            <a:r>
              <a:rPr lang="en-GB" sz="2400" dirty="0"/>
              <a:t>5.5 CHOOSING AN ORGANIZATIONAL FORM</a:t>
            </a:r>
          </a:p>
          <a:p>
            <a:endParaRPr lang="en-US" dirty="0"/>
          </a:p>
          <a:p>
            <a:r>
              <a:rPr lang="en-US" dirty="0"/>
              <a:t>The </a:t>
            </a:r>
            <a:r>
              <a:rPr lang="en-GB" dirty="0"/>
              <a:t>criteria for the selection of a project organization:</a:t>
            </a:r>
          </a:p>
          <a:p>
            <a:pPr marL="342900" indent="-342900">
              <a:buAutoNum type="arabicPeriod"/>
            </a:pPr>
            <a:r>
              <a:rPr lang="en-GB" dirty="0"/>
              <a:t>Define the project with a statement of the objective(s) that identifies the major outcomes desired. </a:t>
            </a:r>
          </a:p>
          <a:p>
            <a:pPr marL="342900" indent="-342900">
              <a:buAutoNum type="arabicPeriod"/>
            </a:pPr>
            <a:r>
              <a:rPr lang="en-GB" dirty="0"/>
              <a:t>Determine the key tasks associated with each objective and locate the units in the parent organization that serve as functional “homes” for these types of tasks. </a:t>
            </a:r>
          </a:p>
          <a:p>
            <a:pPr marL="342900" indent="-342900">
              <a:buAutoNum type="arabicPeriod"/>
            </a:pPr>
            <a:r>
              <a:rPr lang="en-GB" dirty="0"/>
              <a:t>Arrange the key tasks by sequence and decompose them into work packages.</a:t>
            </a:r>
          </a:p>
          <a:p>
            <a:pPr marL="342900" indent="-342900">
              <a:buAutoNum type="arabicPeriod"/>
            </a:pPr>
            <a:r>
              <a:rPr lang="en-GB" dirty="0"/>
              <a:t>Determine which organizational units are required to carry out the work packages and which units will work particularly closely with which others. </a:t>
            </a:r>
          </a:p>
          <a:p>
            <a:pPr marL="342900" indent="-342900">
              <a:buAutoNum type="arabicPeriod"/>
            </a:pPr>
            <a:r>
              <a:rPr lang="en-GB" dirty="0"/>
              <a:t>List any special characteristics or assumptions associated with the project—for example, level of technology needed, probable length and size of the project, any potential problems with the individuals who may be assigned to the work, possible political problems between different functions involved, and anything else that seems relevant, including the parent firm’s previous experiences with different ways of organizing projects.</a:t>
            </a:r>
          </a:p>
          <a:p>
            <a:pPr marL="342900" indent="-342900">
              <a:buAutoNum type="arabicPeriod"/>
            </a:pPr>
            <a:r>
              <a:rPr lang="en-GB" dirty="0"/>
              <a:t>In light of the above, and with full cognizance of the pros and cons associated with each structural form, choose a structure.</a:t>
            </a:r>
            <a:endParaRPr lang="en-US" dirty="0"/>
          </a:p>
          <a:p>
            <a:endParaRPr lang="en-US" dirty="0"/>
          </a:p>
        </p:txBody>
      </p:sp>
    </p:spTree>
    <p:extLst>
      <p:ext uri="{BB962C8B-B14F-4D97-AF65-F5344CB8AC3E}">
        <p14:creationId xmlns:p14="http://schemas.microsoft.com/office/powerpoint/2010/main" val="3098030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5.6 TWO SPECIAL CASES—RISK MANAGEMENT AND THE PROJECT OFFICE</a:t>
            </a:r>
          </a:p>
          <a:p>
            <a:r>
              <a:rPr lang="en-GB" dirty="0"/>
              <a:t>Two problems remain:</a:t>
            </a:r>
          </a:p>
          <a:p>
            <a:r>
              <a:rPr lang="en-GB" b="1" i="1" dirty="0"/>
              <a:t>First, </a:t>
            </a:r>
            <a:r>
              <a:rPr lang="en-GB" dirty="0"/>
              <a:t>in the entire history of projects from the beginning of time until the day after tomorrow, no project has ever been completed precisely as it was planned. Uncertainty is a way of life for PMs and their projects.</a:t>
            </a:r>
            <a:endParaRPr lang="en-US" dirty="0"/>
          </a:p>
          <a:p>
            <a:r>
              <a:rPr lang="en-GB" b="1" i="1" dirty="0"/>
              <a:t>Second, </a:t>
            </a:r>
            <a:r>
              <a:rPr lang="en-GB" dirty="0"/>
              <a:t>the successful execution of a project is a complex managerial task and requires the use of planning, budgeting, scheduling, and control tools with which the neophyte PM may not be completely familiar. In addition, there are contractual, administrative, and reporting duties that must be performed in accord with the law, the wishes of the client, and the rules of the organizational home of the project</a:t>
            </a:r>
          </a:p>
          <a:p>
            <a:r>
              <a:rPr lang="en-GB" dirty="0"/>
              <a:t>Dealing with uncertainties has come to be known as </a:t>
            </a:r>
            <a:r>
              <a:rPr lang="en-GB" i="1" dirty="0"/>
              <a:t>risk management. </a:t>
            </a:r>
            <a:r>
              <a:rPr lang="en-GB" dirty="0"/>
              <a:t>In order to deal with the managerial and administrative issues in a way that meets the parent organization’s rules for management and administration, many firms have created the </a:t>
            </a:r>
            <a:r>
              <a:rPr lang="en-GB" i="1" dirty="0"/>
              <a:t>project management office (PMO).</a:t>
            </a:r>
          </a:p>
          <a:p>
            <a:endParaRPr lang="ar-SA" i="1" dirty="0"/>
          </a:p>
        </p:txBody>
      </p:sp>
    </p:spTree>
    <p:extLst>
      <p:ext uri="{BB962C8B-B14F-4D97-AF65-F5344CB8AC3E}">
        <p14:creationId xmlns:p14="http://schemas.microsoft.com/office/powerpoint/2010/main" val="12533810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431983"/>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r>
              <a:rPr lang="en-GB" dirty="0"/>
              <a:t>Is “the systematic process of identifying, analyzing, and responding to project risk”</a:t>
            </a:r>
          </a:p>
          <a:p>
            <a:r>
              <a:rPr lang="en-GB" dirty="0"/>
              <a:t>Consist of seven subprocesses:</a:t>
            </a:r>
          </a:p>
          <a:p>
            <a:pPr marL="342900" indent="-342900">
              <a:buAutoNum type="arabicPeriod"/>
            </a:pPr>
            <a:r>
              <a:rPr lang="en-GB" i="1" dirty="0"/>
              <a:t>Risk Management Planning</a:t>
            </a:r>
            <a:r>
              <a:rPr lang="en-GB" dirty="0"/>
              <a:t>—deciding how to approach and plan the risk management activities for a project. </a:t>
            </a:r>
          </a:p>
          <a:p>
            <a:pPr marL="342900" indent="-342900">
              <a:buAutoNum type="arabicPeriod"/>
            </a:pPr>
            <a:r>
              <a:rPr lang="en-GB" i="1" dirty="0"/>
              <a:t>Risk Identification</a:t>
            </a:r>
            <a:r>
              <a:rPr lang="en-GB" dirty="0"/>
              <a:t>—determining which risks might affect the project and documenting their characteristics.  </a:t>
            </a:r>
          </a:p>
          <a:p>
            <a:pPr marL="342900" indent="-342900">
              <a:buAutoNum type="arabicPeriod"/>
            </a:pPr>
            <a:r>
              <a:rPr lang="en-GB" i="1" dirty="0"/>
              <a:t>Qualitative Risk Analysis</a:t>
            </a:r>
            <a:r>
              <a:rPr lang="en-GB" dirty="0"/>
              <a:t>—performing a qualitative analysis of risks and conditions to prioritize their impacts on project objectives. </a:t>
            </a:r>
          </a:p>
          <a:p>
            <a:pPr marL="342900" indent="-342900">
              <a:buAutoNum type="arabicPeriod"/>
            </a:pPr>
            <a:r>
              <a:rPr lang="en-GB" i="1" dirty="0"/>
              <a:t>Quantitative Risk Analysis</a:t>
            </a:r>
            <a:r>
              <a:rPr lang="en-GB" dirty="0"/>
              <a:t>—estimating the probability and consequences of risks and estimating the implications for project objectives. </a:t>
            </a:r>
          </a:p>
          <a:p>
            <a:pPr marL="342900" indent="-342900">
              <a:buAutoNum type="arabicPeriod"/>
            </a:pPr>
            <a:r>
              <a:rPr lang="en-GB" i="1" dirty="0"/>
              <a:t>Risk Response Planning</a:t>
            </a:r>
            <a:r>
              <a:rPr lang="en-GB" dirty="0"/>
              <a:t>—developing procedures and techniques to enhance opportunities and reduce threats to the project’s objectives.</a:t>
            </a:r>
            <a:endParaRPr lang="ar-SA" dirty="0"/>
          </a:p>
        </p:txBody>
      </p:sp>
    </p:spTree>
    <p:extLst>
      <p:ext uri="{BB962C8B-B14F-4D97-AF65-F5344CB8AC3E}">
        <p14:creationId xmlns:p14="http://schemas.microsoft.com/office/powerpoint/2010/main" val="735557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pPr marL="342900" indent="-342900">
              <a:buAutoNum type="arabicPeriod" startAt="6"/>
            </a:pPr>
            <a:r>
              <a:rPr lang="en-GB" i="1" dirty="0"/>
              <a:t>Risk Monitoring and Control</a:t>
            </a:r>
            <a:r>
              <a:rPr lang="en-GB" dirty="0"/>
              <a:t>—monitoring residual risks, identifying new risks, executing risk reduction plans, and evaluating their effectiveness throughout the project life cycle. </a:t>
            </a:r>
          </a:p>
          <a:p>
            <a:pPr marL="342900" indent="-342900">
              <a:buAutoNum type="arabicPeriod" startAt="6"/>
            </a:pPr>
            <a:r>
              <a:rPr lang="en-GB" i="1" dirty="0"/>
              <a:t>Create and Maintain a Risk Management Data Bank</a:t>
            </a:r>
            <a:r>
              <a:rPr lang="en-GB" dirty="0"/>
              <a:t>—a permanent record of identified risks, methods used to mitigate or resolve them, and the results of all risk management activities.</a:t>
            </a:r>
          </a:p>
          <a:p>
            <a:r>
              <a:rPr lang="en-GB" dirty="0"/>
              <a:t>The risk management system should maintain an up-to-date data bank that includes, but is not restricted to, the following:</a:t>
            </a:r>
          </a:p>
          <a:p>
            <a:pPr marL="285750" indent="-285750">
              <a:buFont typeface="Arial" panose="020B0604020202020204" pitchFamily="34" charset="0"/>
              <a:buChar char="•"/>
            </a:pPr>
            <a:r>
              <a:rPr lang="en-GB" dirty="0"/>
              <a:t>identification of all environments that may impact on the project </a:t>
            </a:r>
          </a:p>
          <a:p>
            <a:pPr marL="285750" indent="-285750">
              <a:buFont typeface="Arial" panose="020B0604020202020204" pitchFamily="34" charset="0"/>
              <a:buChar char="•"/>
            </a:pPr>
            <a:r>
              <a:rPr lang="en-GB" dirty="0"/>
              <a:t>identification of all assumptions made in the preliminary project plan that may be the source of risk for the project</a:t>
            </a:r>
          </a:p>
          <a:p>
            <a:pPr marL="285750" indent="-285750">
              <a:buFont typeface="Arial" panose="020B0604020202020204" pitchFamily="34" charset="0"/>
              <a:buChar char="•"/>
            </a:pPr>
            <a:r>
              <a:rPr lang="en-GB" dirty="0"/>
              <a:t>all risks identified by the risk management group, complete with their estimated impacts on the project and estimates of their probability of occurring</a:t>
            </a:r>
            <a:endParaRPr lang="en-GB" b="1" dirty="0"/>
          </a:p>
        </p:txBody>
      </p:sp>
    </p:spTree>
    <p:extLst>
      <p:ext uri="{BB962C8B-B14F-4D97-AF65-F5344CB8AC3E}">
        <p14:creationId xmlns:p14="http://schemas.microsoft.com/office/powerpoint/2010/main" val="1914865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154984"/>
          </a:xfrm>
          <a:prstGeom prst="rect">
            <a:avLst/>
          </a:prstGeom>
          <a:noFill/>
        </p:spPr>
        <p:txBody>
          <a:bodyPr wrap="square" rtlCol="0">
            <a:spAutoFit/>
          </a:bodyPr>
          <a:lstStyle/>
          <a:p>
            <a:r>
              <a:rPr lang="en-GB" sz="2400" dirty="0"/>
              <a:t>5.6 TWO SPECIAL CASES—RISK MANAGEMENT AND THE PROJECT OFFICE</a:t>
            </a:r>
          </a:p>
          <a:p>
            <a:r>
              <a:rPr lang="en-GB" b="1" i="1" dirty="0"/>
              <a:t>Risk Management</a:t>
            </a:r>
          </a:p>
          <a:p>
            <a:pPr marL="285750" indent="-285750">
              <a:buFont typeface="Arial" panose="020B0604020202020204" pitchFamily="34" charset="0"/>
              <a:buChar char="•"/>
            </a:pPr>
            <a:r>
              <a:rPr lang="en-GB" dirty="0"/>
              <a:t>a complete list of all “categories” and “key words” used to categorize risks, assumptions, and environments so that all risk management groups can access past work done on risk management </a:t>
            </a:r>
          </a:p>
          <a:p>
            <a:pPr marL="285750" indent="-285750">
              <a:buFont typeface="Arial" panose="020B0604020202020204" pitchFamily="34" charset="0"/>
              <a:buChar char="•"/>
            </a:pPr>
            <a:r>
              <a:rPr lang="en-GB" dirty="0"/>
              <a:t>the details of all qualitative and quantitative estimates made on risks, on states of the project’s environment, or on project assumptions, complete with a brief description of the methods used to make such estimates</a:t>
            </a:r>
          </a:p>
          <a:p>
            <a:pPr marL="285750" indent="-285750">
              <a:buFont typeface="Arial" panose="020B0604020202020204" pitchFamily="34" charset="0"/>
              <a:buChar char="•"/>
            </a:pPr>
            <a:r>
              <a:rPr lang="en-GB" dirty="0"/>
              <a:t>minutes of all group meetings including all actions the group developed to deal with or mitigate each specific risk, including the decision to ignore a risk </a:t>
            </a:r>
          </a:p>
          <a:p>
            <a:pPr marL="285750" indent="-285750">
              <a:buFont typeface="Arial" panose="020B0604020202020204" pitchFamily="34" charset="0"/>
              <a:buChar char="•"/>
            </a:pPr>
            <a:r>
              <a:rPr lang="en-GB" dirty="0"/>
              <a:t>the actual outcomes of estimated risks and the results of actions taken to mitigate risk</a:t>
            </a:r>
          </a:p>
          <a:p>
            <a:pPr marL="285750" indent="-285750">
              <a:buFont typeface="Arial" panose="020B0604020202020204" pitchFamily="34" charset="0"/>
              <a:buChar char="•"/>
            </a:pPr>
            <a:endParaRPr lang="en-GB" b="1" i="1" dirty="0"/>
          </a:p>
          <a:p>
            <a:endParaRPr lang="en-GB" b="1" i="1" dirty="0"/>
          </a:p>
        </p:txBody>
      </p:sp>
    </p:spTree>
    <p:extLst>
      <p:ext uri="{BB962C8B-B14F-4D97-AF65-F5344CB8AC3E}">
        <p14:creationId xmlns:p14="http://schemas.microsoft.com/office/powerpoint/2010/main" val="5790538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5.6 TWO SPECIAL CASES—RISK MANAGEMENT AND THE PROJECT OFFICE</a:t>
            </a:r>
          </a:p>
          <a:p>
            <a:r>
              <a:rPr lang="en-GB" b="1" i="1" dirty="0"/>
              <a:t>Risk Identification through Failure Mode and Effect Analysis (FMEA)</a:t>
            </a:r>
          </a:p>
          <a:p>
            <a:r>
              <a:rPr lang="en-GB" dirty="0"/>
              <a:t>Is the application of a scoring model. It is easily applied to risk by using six steps:</a:t>
            </a:r>
          </a:p>
          <a:p>
            <a:pPr marL="342900" indent="-342900">
              <a:buFont typeface="+mj-lt"/>
              <a:buAutoNum type="arabicPeriod"/>
            </a:pPr>
            <a:r>
              <a:rPr lang="en-GB" dirty="0"/>
              <a:t>List possible ways a project might fail.</a:t>
            </a:r>
          </a:p>
          <a:p>
            <a:pPr marL="342900" indent="-342900">
              <a:buFont typeface="+mj-lt"/>
              <a:buAutoNum type="arabicPeriod"/>
            </a:pPr>
            <a:r>
              <a:rPr lang="en-GB" dirty="0"/>
              <a:t>Evaluate the severity (S) of the consequences of each type of failure on a 10-point scale where “1” is “no effect” and “10” is “very severe.” </a:t>
            </a:r>
          </a:p>
          <a:p>
            <a:pPr marL="342900" indent="-342900">
              <a:buFont typeface="+mj-lt"/>
              <a:buAutoNum type="arabicPeriod"/>
            </a:pPr>
            <a:r>
              <a:rPr lang="en-GB" dirty="0"/>
              <a:t>For each cause of failure, estimate the likelihood (L) of its occurrence on a 10-point scale where “1” is “remote” and 10 is “almost certain.” </a:t>
            </a:r>
          </a:p>
          <a:p>
            <a:pPr marL="342900" indent="-342900">
              <a:buFont typeface="+mj-lt"/>
              <a:buAutoNum type="arabicPeriod"/>
            </a:pPr>
            <a:r>
              <a:rPr lang="en-GB" dirty="0"/>
              <a:t>Estimate the ability to detect (D) a failure associated with each cause. Using a 10 point scale, “1” means detectability is almost certain using normal monitoring/control systems and “10” means it is practically certain that failure will not be detected in time to avoid or mitigate it. </a:t>
            </a:r>
          </a:p>
          <a:p>
            <a:pPr marL="342900" indent="-342900">
              <a:buFont typeface="+mj-lt"/>
              <a:buAutoNum type="arabicPeriod"/>
            </a:pPr>
            <a:r>
              <a:rPr lang="en-GB" dirty="0"/>
              <a:t>Find the Risk Priority Number (RPN) where </a:t>
            </a:r>
            <a:r>
              <a:rPr lang="en-GB" b="1" dirty="0"/>
              <a:t>RPN</a:t>
            </a:r>
            <a:r>
              <a:rPr lang="en-GB" dirty="0"/>
              <a:t>=</a:t>
            </a:r>
            <a:r>
              <a:rPr lang="en-GB" b="1" dirty="0"/>
              <a:t>S</a:t>
            </a:r>
            <a:r>
              <a:rPr lang="en-GB" dirty="0"/>
              <a:t> X</a:t>
            </a:r>
            <a:r>
              <a:rPr lang="en-GB" b="1" dirty="0"/>
              <a:t> L </a:t>
            </a:r>
            <a:r>
              <a:rPr lang="en-GB" dirty="0"/>
              <a:t>X </a:t>
            </a:r>
            <a:r>
              <a:rPr lang="en-GB" b="1" dirty="0"/>
              <a:t>D</a:t>
            </a:r>
            <a:r>
              <a:rPr lang="en-GB" dirty="0"/>
              <a:t>. </a:t>
            </a:r>
          </a:p>
          <a:p>
            <a:pPr marL="342900" indent="-342900">
              <a:buFont typeface="+mj-lt"/>
              <a:buAutoNum type="arabicPeriod"/>
            </a:pPr>
            <a:r>
              <a:rPr lang="en-GB" dirty="0"/>
              <a:t>Consider ways to reduce the S, L, and D for each cause of failure with a significantly high RPN</a:t>
            </a:r>
            <a:endParaRPr lang="en-GB" b="1" i="1" dirty="0"/>
          </a:p>
          <a:p>
            <a:endParaRPr lang="en-GB" b="1" i="1" dirty="0"/>
          </a:p>
        </p:txBody>
      </p:sp>
    </p:spTree>
    <p:extLst>
      <p:ext uri="{BB962C8B-B14F-4D97-AF65-F5344CB8AC3E}">
        <p14:creationId xmlns:p14="http://schemas.microsoft.com/office/powerpoint/2010/main" val="3595216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83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5.6 TWO SPECIAL CASES—RISK MANAGEMENT AND THE PROJECT OFFICE</a:t>
            </a:r>
          </a:p>
          <a:p>
            <a:r>
              <a:rPr lang="en-GB" b="1" i="1" dirty="0"/>
              <a:t>The Project Management Office</a:t>
            </a:r>
          </a:p>
          <a:p>
            <a:r>
              <a:rPr lang="en-GB" dirty="0"/>
              <a:t>There are a variety of forms of PMOs to serve a variety of needs. Some of these are at a low level in the organization and others report to the highest levels. The best PMOs have some common characteristics, including the traits of being run like the best businesses (a business plan, focused, emphasis on results), enjoying strong executive support, being future-oriented learning organizations, and offering the best project leadership in the organization.</a:t>
            </a:r>
          </a:p>
          <a:p>
            <a:r>
              <a:rPr lang="en-GB" i="1" dirty="0"/>
              <a:t>Purposes of the Project Management Office</a:t>
            </a:r>
          </a:p>
          <a:p>
            <a:pPr marL="285750" indent="-285750">
              <a:buFont typeface="Arial" panose="020B0604020202020204" pitchFamily="34" charset="0"/>
              <a:buChar char="•"/>
            </a:pPr>
            <a:r>
              <a:rPr lang="en-GB" dirty="0"/>
              <a:t>Establish project administration procedures for selecting, initializing and planning, budgeting, and scheduling projects as well as to serve as a repository for reports on the performance of the planning, budgeting, scheduling, and resource allocation processes.</a:t>
            </a:r>
          </a:p>
          <a:p>
            <a:pPr marL="285750" indent="-285750">
              <a:buFont typeface="Arial" panose="020B0604020202020204" pitchFamily="34" charset="0"/>
              <a:buChar char="•"/>
            </a:pPr>
            <a:r>
              <a:rPr lang="en-GB" dirty="0"/>
              <a:t>Established and maintained standard project processes (practices and procedures), offered consulting help on projects, training and mentoring services, performed project tracking and portfolio management. Maintained a stable of project managers</a:t>
            </a:r>
            <a:endParaRPr lang="en-GB" b="1" i="1" dirty="0"/>
          </a:p>
        </p:txBody>
      </p:sp>
    </p:spTree>
    <p:extLst>
      <p:ext uri="{BB962C8B-B14F-4D97-AF65-F5344CB8AC3E}">
        <p14:creationId xmlns:p14="http://schemas.microsoft.com/office/powerpoint/2010/main" val="22375280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01314"/>
          </a:xfrm>
          <a:prstGeom prst="rect">
            <a:avLst/>
          </a:prstGeom>
          <a:noFill/>
        </p:spPr>
        <p:txBody>
          <a:bodyPr wrap="square" rtlCol="0">
            <a:spAutoFit/>
          </a:bodyPr>
          <a:lstStyle/>
          <a:p>
            <a:r>
              <a:rPr lang="en-GB" sz="2400" dirty="0"/>
              <a:t>5.6 TWO SPECIAL CASES—RISK MANAGEMENT AND THE PROJECT OFFICE</a:t>
            </a:r>
          </a:p>
          <a:p>
            <a:endParaRPr lang="en-GB" sz="2400" dirty="0"/>
          </a:p>
          <a:p>
            <a:pPr marL="285750" indent="-285750">
              <a:buFont typeface="Arial" panose="020B0604020202020204" pitchFamily="34" charset="0"/>
              <a:buChar char="•"/>
            </a:pPr>
            <a:r>
              <a:rPr lang="en-GB" dirty="0"/>
              <a:t>Ensuring that the fi rm’s portfolio of projects supports the organization’s overall goals and strategy. Assimilation of good project management practice into the entire organization.</a:t>
            </a:r>
          </a:p>
          <a:p>
            <a:r>
              <a:rPr lang="en-GB" b="1" i="1" dirty="0">
                <a:highlight>
                  <a:srgbClr val="FFFF00"/>
                </a:highlight>
              </a:rPr>
              <a:t>Note in the above that the role of the PMO is that of an enabler/facilitator of projects, not the doer of projects.</a:t>
            </a:r>
          </a:p>
          <a:p>
            <a:endParaRPr lang="en-GB" b="1" i="1" dirty="0">
              <a:highlight>
                <a:srgbClr val="FFFF00"/>
              </a:highlight>
            </a:endParaRPr>
          </a:p>
          <a:p>
            <a:r>
              <a:rPr lang="en-GB" i="1" dirty="0"/>
              <a:t>Tasks of the Project Management Office</a:t>
            </a:r>
          </a:p>
          <a:p>
            <a:r>
              <a:rPr lang="en-GB" dirty="0"/>
              <a:t>• Establish and enforce good project management processes such as procedures for </a:t>
            </a:r>
          </a:p>
          <a:p>
            <a:r>
              <a:rPr lang="en-GB" dirty="0"/>
              <a:t>bidding, risk analysis, project selection, progress reports, executing contracts, and </a:t>
            </a:r>
          </a:p>
          <a:p>
            <a:r>
              <a:rPr lang="en-GB" dirty="0"/>
              <a:t>selecting software</a:t>
            </a:r>
          </a:p>
          <a:p>
            <a:r>
              <a:rPr lang="en-GB" dirty="0"/>
              <a:t>• Assess and improve the organization’s project management maturity</a:t>
            </a:r>
          </a:p>
          <a:p>
            <a:r>
              <a:rPr lang="en-GB" dirty="0"/>
              <a:t>• Develop and improve an enterprise project management system</a:t>
            </a:r>
          </a:p>
          <a:p>
            <a:endParaRPr lang="en-GB" b="1" i="1" dirty="0">
              <a:highlight>
                <a:srgbClr val="FFFF00"/>
              </a:highlight>
            </a:endParaRPr>
          </a:p>
        </p:txBody>
      </p:sp>
    </p:spTree>
    <p:extLst>
      <p:ext uri="{BB962C8B-B14F-4D97-AF65-F5344CB8AC3E}">
        <p14:creationId xmlns:p14="http://schemas.microsoft.com/office/powerpoint/2010/main" val="9554921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01314"/>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dirty="0"/>
              <a:t>• Offer training in project management and help project managers become certified</a:t>
            </a:r>
          </a:p>
          <a:p>
            <a:r>
              <a:rPr lang="en-GB" dirty="0"/>
              <a:t>• Identify, develop, and mentor project managers and maintain a stable of competent </a:t>
            </a:r>
          </a:p>
          <a:p>
            <a:r>
              <a:rPr lang="en-GB" dirty="0"/>
              <a:t>candidates</a:t>
            </a:r>
          </a:p>
          <a:p>
            <a:r>
              <a:rPr lang="en-GB" dirty="0"/>
              <a:t>• Offer consulting services to the organization’s project managers</a:t>
            </a:r>
          </a:p>
          <a:p>
            <a:r>
              <a:rPr lang="en-GB" dirty="0"/>
              <a:t>• Help project managers with administrative details such as status reports</a:t>
            </a:r>
          </a:p>
          <a:p>
            <a:r>
              <a:rPr lang="en-GB" dirty="0"/>
              <a:t>• Establish a process for estimation and evaluation of risk</a:t>
            </a:r>
          </a:p>
          <a:p>
            <a:r>
              <a:rPr lang="en-GB" dirty="0"/>
              <a:t>• Determine if a new project is a good “fit” for the changing organization</a:t>
            </a:r>
          </a:p>
          <a:p>
            <a:r>
              <a:rPr lang="en-GB" dirty="0"/>
              <a:t>• Identify downstream changes (market, organization) and their impacts on current </a:t>
            </a:r>
          </a:p>
          <a:p>
            <a:r>
              <a:rPr lang="en-GB" dirty="0"/>
              <a:t>projects: Are the projects still relevant? Is there a need to change any project’s scope? </a:t>
            </a:r>
          </a:p>
          <a:p>
            <a:r>
              <a:rPr lang="en-GB" dirty="0"/>
              <a:t>Are there any cost effects on the projects?</a:t>
            </a:r>
          </a:p>
          <a:p>
            <a:r>
              <a:rPr lang="en-GB" dirty="0"/>
              <a:t>• Review and manage the organization’s project risk portfolio, including limiting the </a:t>
            </a:r>
          </a:p>
          <a:p>
            <a:r>
              <a:rPr lang="en-GB" dirty="0"/>
              <a:t>number of active projects at any given time and identifying and reining in runaway </a:t>
            </a:r>
          </a:p>
          <a:p>
            <a:r>
              <a:rPr lang="en-GB" dirty="0"/>
              <a:t>projects as well as managing potential disasters</a:t>
            </a:r>
          </a:p>
        </p:txBody>
      </p:sp>
    </p:spTree>
    <p:extLst>
      <p:ext uri="{BB962C8B-B14F-4D97-AF65-F5344CB8AC3E}">
        <p14:creationId xmlns:p14="http://schemas.microsoft.com/office/powerpoint/2010/main" val="1158956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247317"/>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dirty="0"/>
              <a:t>• Conduct project reviews and audits, particularly early in each project’s life cycle, and </a:t>
            </a:r>
          </a:p>
          <a:p>
            <a:r>
              <a:rPr lang="en-GB" dirty="0"/>
              <a:t>report project progress relative to the organization’s goals</a:t>
            </a:r>
          </a:p>
          <a:p>
            <a:r>
              <a:rPr lang="en-GB" dirty="0"/>
              <a:t>• Maintain and store project archives</a:t>
            </a:r>
          </a:p>
          <a:p>
            <a:r>
              <a:rPr lang="en-GB" dirty="0"/>
              <a:t>• Establish a project resource database and manage the resource pool</a:t>
            </a:r>
          </a:p>
          <a:p>
            <a:r>
              <a:rPr lang="en-GB" dirty="0"/>
              <a:t>• Serve as a champion to pursue project management excellence in the organization and </a:t>
            </a:r>
          </a:p>
          <a:p>
            <a:r>
              <a:rPr lang="en-GB" dirty="0"/>
              <a:t>encourage discussion on the value of individual projects in the firm</a:t>
            </a:r>
          </a:p>
          <a:p>
            <a:r>
              <a:rPr lang="en-GB" dirty="0"/>
              <a:t>• Serve as a “home” for project managers to communicate with each other and with </a:t>
            </a:r>
          </a:p>
          <a:p>
            <a:r>
              <a:rPr lang="en-GB" dirty="0"/>
              <a:t>PMO staff</a:t>
            </a:r>
          </a:p>
          <a:p>
            <a:r>
              <a:rPr lang="en-GB" dirty="0"/>
              <a:t>• Collect and disseminate information and techniques reported in project evaluations </a:t>
            </a:r>
          </a:p>
          <a:p>
            <a:r>
              <a:rPr lang="en-GB" dirty="0"/>
              <a:t>that can improve project management practices</a:t>
            </a:r>
          </a:p>
          <a:p>
            <a:r>
              <a:rPr lang="en-GB" dirty="0"/>
              <a:t>• Assist in project termination</a:t>
            </a:r>
          </a:p>
        </p:txBody>
      </p:sp>
    </p:spTree>
    <p:extLst>
      <p:ext uri="{BB962C8B-B14F-4D97-AF65-F5344CB8AC3E}">
        <p14:creationId xmlns:p14="http://schemas.microsoft.com/office/powerpoint/2010/main" val="15884248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247317"/>
          </a:xfrm>
          <a:prstGeom prst="rect">
            <a:avLst/>
          </a:prstGeom>
          <a:noFill/>
        </p:spPr>
        <p:txBody>
          <a:bodyPr wrap="square" rtlCol="0">
            <a:spAutoFit/>
          </a:bodyPr>
          <a:lstStyle/>
          <a:p>
            <a:r>
              <a:rPr lang="en-GB" sz="2400" dirty="0"/>
              <a:t>5.6 TWO SPECIAL CASES—RISK MANAGEMENT AND THE PROJECT OFFICE</a:t>
            </a:r>
          </a:p>
          <a:p>
            <a:endParaRPr lang="en-GB" sz="2400" dirty="0"/>
          </a:p>
          <a:p>
            <a:r>
              <a:rPr lang="en-GB" i="1" dirty="0"/>
              <a:t>Forms of Project Management Office </a:t>
            </a:r>
          </a:p>
          <a:p>
            <a:r>
              <a:rPr lang="en-GB" u="sng" dirty="0"/>
              <a:t>L1 PMO </a:t>
            </a:r>
            <a:r>
              <a:rPr lang="en-GB" dirty="0"/>
              <a:t>that represents an information center, reporting on project progress and assessing the organization’s project maturity</a:t>
            </a:r>
          </a:p>
          <a:p>
            <a:r>
              <a:rPr lang="en-GB" u="sng" dirty="0"/>
              <a:t>L2 PMO </a:t>
            </a:r>
            <a:r>
              <a:rPr lang="en-GB" dirty="0"/>
              <a:t>may establish project management procedures and practices, promulgate lessons learned from prior projects, create a database for risk analysis, help project managers with administrative and managerial matters, and possibly even offer basic training in project management</a:t>
            </a:r>
          </a:p>
          <a:p>
            <a:r>
              <a:rPr lang="en-GB" u="sng" dirty="0"/>
              <a:t>L3 PMO </a:t>
            </a:r>
            <a:r>
              <a:rPr lang="en-GB" dirty="0"/>
              <a:t>may establish a resource database and monitor interproject dependencies, manage the project portfolio to ensure attainment of the organization’s goals, audit and prioritize individual projects, and generally establish an enterprise project management system.</a:t>
            </a:r>
            <a:endParaRPr lang="en-GB" i="1" dirty="0"/>
          </a:p>
        </p:txBody>
      </p:sp>
    </p:spTree>
    <p:extLst>
      <p:ext uri="{BB962C8B-B14F-4D97-AF65-F5344CB8AC3E}">
        <p14:creationId xmlns:p14="http://schemas.microsoft.com/office/powerpoint/2010/main" val="24157891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078313"/>
          </a:xfrm>
          <a:prstGeom prst="rect">
            <a:avLst/>
          </a:prstGeom>
          <a:noFill/>
        </p:spPr>
        <p:txBody>
          <a:bodyPr wrap="square" rtlCol="0">
            <a:spAutoFit/>
          </a:bodyPr>
          <a:lstStyle/>
          <a:p>
            <a:r>
              <a:rPr lang="en-GB" sz="2400" dirty="0"/>
              <a:t>5.7 THE PROJECT TEAM </a:t>
            </a:r>
            <a:endParaRPr lang="en-GB" dirty="0"/>
          </a:p>
          <a:p>
            <a:endParaRPr lang="en-GB" sz="2400" dirty="0"/>
          </a:p>
          <a:p>
            <a:r>
              <a:rPr lang="en-GB" dirty="0"/>
              <a:t>In addition to the PM, the following key team members might be needed, plus an appropriate number of systems architects, engineers, testers, clerks, and the like.</a:t>
            </a:r>
          </a:p>
          <a:p>
            <a:r>
              <a:rPr lang="en-GB" dirty="0"/>
              <a:t>• </a:t>
            </a:r>
            <a:r>
              <a:rPr lang="en-GB" i="1" dirty="0"/>
              <a:t>Systems Architect </a:t>
            </a:r>
            <a:r>
              <a:rPr lang="en-GB" dirty="0"/>
              <a:t>is in charge of the basic product design and development and is responsible for functional analysis, specifications, drawings, cost estimates, and documentation.</a:t>
            </a:r>
          </a:p>
          <a:p>
            <a:r>
              <a:rPr lang="en-GB" dirty="0"/>
              <a:t>• </a:t>
            </a:r>
            <a:r>
              <a:rPr lang="en-GB" i="1" dirty="0"/>
              <a:t>Development Engineer </a:t>
            </a:r>
            <a:r>
              <a:rPr lang="en-GB" dirty="0"/>
              <a:t>his task is the efficient production of the product </a:t>
            </a:r>
          </a:p>
          <a:p>
            <a:r>
              <a:rPr lang="en-GB" dirty="0"/>
              <a:t>or process the project engineer has designed, including responsibility for manufacturing engineering, design and production of code, unit testing, production scheduling, </a:t>
            </a:r>
          </a:p>
          <a:p>
            <a:r>
              <a:rPr lang="en-GB" dirty="0"/>
              <a:t>and other production tasks.</a:t>
            </a:r>
          </a:p>
          <a:p>
            <a:r>
              <a:rPr lang="en-GB" dirty="0"/>
              <a:t>• </a:t>
            </a:r>
            <a:r>
              <a:rPr lang="en-GB" i="1" dirty="0"/>
              <a:t>Test Engineer</a:t>
            </a:r>
            <a:r>
              <a:rPr lang="en-GB" dirty="0"/>
              <a:t> is responsible for the installation, testing, and support of the product (process) once its engineering is complete.</a:t>
            </a:r>
          </a:p>
          <a:p>
            <a:r>
              <a:rPr lang="en-GB" i="1" dirty="0"/>
              <a:t>Contract Administrator</a:t>
            </a:r>
            <a:r>
              <a:rPr lang="en-GB" dirty="0"/>
              <a:t> is in charge of all official paperwork, keeping track of standards compliance, customer changes, billings, questions, complaints, legal aspects, costs, and negotiation of other matters related to the contract authorizing the project.</a:t>
            </a:r>
            <a:endParaRPr lang="en-GB" sz="2400" i="1" dirty="0"/>
          </a:p>
          <a:p>
            <a:endParaRPr lang="en-GB" sz="2400" i="1" dirty="0"/>
          </a:p>
        </p:txBody>
      </p:sp>
    </p:spTree>
    <p:extLst>
      <p:ext uri="{BB962C8B-B14F-4D97-AF65-F5344CB8AC3E}">
        <p14:creationId xmlns:p14="http://schemas.microsoft.com/office/powerpoint/2010/main" val="2517077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3323987"/>
          </a:xfrm>
          <a:prstGeom prst="rect">
            <a:avLst/>
          </a:prstGeom>
          <a:noFill/>
        </p:spPr>
        <p:txBody>
          <a:bodyPr wrap="square" rtlCol="0">
            <a:spAutoFit/>
          </a:bodyPr>
          <a:lstStyle/>
          <a:p>
            <a:r>
              <a:rPr lang="en-GB" sz="2400" dirty="0"/>
              <a:t>5.7 THE PROJECT TEAM </a:t>
            </a:r>
            <a:endParaRPr lang="en-GB" dirty="0"/>
          </a:p>
          <a:p>
            <a:endParaRPr lang="en-GB" sz="2400" i="1" dirty="0"/>
          </a:p>
          <a:p>
            <a:r>
              <a:rPr lang="en-GB" dirty="0"/>
              <a:t>• </a:t>
            </a:r>
            <a:r>
              <a:rPr lang="en-GB" i="1" dirty="0"/>
              <a:t>Project Controller</a:t>
            </a:r>
            <a:r>
              <a:rPr lang="en-GB" dirty="0"/>
              <a:t> keeps daily account of budgets, cost variances, labor charges, project supplies, capital equipment status, etc. Makes regular reports and keeps in close touch with both the PM and the company controller. </a:t>
            </a:r>
          </a:p>
          <a:p>
            <a:r>
              <a:rPr lang="en-GB" dirty="0"/>
              <a:t>• </a:t>
            </a:r>
            <a:r>
              <a:rPr lang="en-GB" i="1" dirty="0"/>
              <a:t>Support Services Manager</a:t>
            </a:r>
            <a:r>
              <a:rPr lang="en-GB" dirty="0"/>
              <a:t> is in charge of product support, subcontractors, data processing, purchasing, contract negotiation, and general management support functions.</a:t>
            </a:r>
          </a:p>
          <a:p>
            <a:r>
              <a:rPr lang="en-GB" dirty="0"/>
              <a:t>Of these top project people, it is most important that the systems architect and the project controller report directly to the PM. This facilitates control over two of the main goals of the project: technical performance and budget.</a:t>
            </a:r>
            <a:endParaRPr lang="en-GB" i="1" dirty="0"/>
          </a:p>
        </p:txBody>
      </p:sp>
    </p:spTree>
    <p:extLst>
      <p:ext uri="{BB962C8B-B14F-4D97-AF65-F5344CB8AC3E}">
        <p14:creationId xmlns:p14="http://schemas.microsoft.com/office/powerpoint/2010/main" val="3361452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154984"/>
          </a:xfrm>
          <a:prstGeom prst="rect">
            <a:avLst/>
          </a:prstGeom>
          <a:noFill/>
        </p:spPr>
        <p:txBody>
          <a:bodyPr wrap="square" rtlCol="0">
            <a:spAutoFit/>
          </a:bodyPr>
          <a:lstStyle/>
          <a:p>
            <a:r>
              <a:rPr lang="en-GB" sz="2400" dirty="0"/>
              <a:t>5.8 HUMAN FACTORS AND THE PROJECT TEAM</a:t>
            </a:r>
          </a:p>
          <a:p>
            <a:endParaRPr lang="en-GB" sz="2400" i="1" dirty="0"/>
          </a:p>
          <a:p>
            <a:r>
              <a:rPr lang="en-GB" dirty="0"/>
              <a:t>Meeting schedule and cost goals without compromising performance appears to be a technical problem for the PM.</a:t>
            </a:r>
          </a:p>
          <a:p>
            <a:r>
              <a:rPr lang="en-GB" dirty="0"/>
              <a:t>Motivating project team members to accomplish the work of the project.</a:t>
            </a:r>
          </a:p>
          <a:p>
            <a:r>
              <a:rPr lang="en-GB" dirty="0"/>
              <a:t>The use of participative management is also a way of motivating people:</a:t>
            </a:r>
          </a:p>
          <a:p>
            <a:r>
              <a:rPr lang="en-GB" dirty="0"/>
              <a:t>	Management By Objectives (MBO) </a:t>
            </a:r>
          </a:p>
          <a:p>
            <a:r>
              <a:rPr lang="en-GB" dirty="0"/>
              <a:t>	Six Sigma</a:t>
            </a:r>
          </a:p>
          <a:p>
            <a:r>
              <a:rPr lang="en-GB" dirty="0"/>
              <a:t>	Employee Involvement (EI) </a:t>
            </a:r>
          </a:p>
          <a:p>
            <a:r>
              <a:rPr lang="en-GB" dirty="0"/>
              <a:t>	Total Quality Management (TQM) </a:t>
            </a:r>
          </a:p>
          <a:p>
            <a:r>
              <a:rPr lang="en-GB" dirty="0"/>
              <a:t>	Continuous Improvement Teams (CIT)</a:t>
            </a:r>
          </a:p>
          <a:p>
            <a:r>
              <a:rPr lang="en-GB" dirty="0"/>
              <a:t>	self-directed teams (SDT)</a:t>
            </a:r>
          </a:p>
          <a:p>
            <a:r>
              <a:rPr lang="en-GB" dirty="0"/>
              <a:t>	self-managed teams (SMT)</a:t>
            </a:r>
          </a:p>
          <a:p>
            <a:endParaRPr lang="en-GB" i="1" dirty="0"/>
          </a:p>
        </p:txBody>
      </p:sp>
    </p:spTree>
    <p:extLst>
      <p:ext uri="{BB962C8B-B14F-4D97-AF65-F5344CB8AC3E}">
        <p14:creationId xmlns:p14="http://schemas.microsoft.com/office/powerpoint/2010/main" val="1858393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SUMMARY</a:t>
            </a:r>
          </a:p>
          <a:p>
            <a:endParaRPr lang="en-GB" sz="2400" dirty="0"/>
          </a:p>
          <a:p>
            <a:r>
              <a:rPr lang="en-GB" dirty="0"/>
              <a:t>This chapter described the various organizational structures that can be used for projects, and detailed their advantages. An appropriate procedure for choosing the best form was described and two examples were given. The chapter then moved into a discussion of risk management and the role of the Project Management Office. Following this, discussion turned to the project team itself, describing the organization of the project office staff and the human issues, such as motivation and conflict, the project manager will face. 	</a:t>
            </a:r>
          </a:p>
          <a:p>
            <a:endParaRPr lang="en-GB" dirty="0"/>
          </a:p>
          <a:p>
            <a:r>
              <a:rPr lang="en-GB" dirty="0"/>
              <a:t>Specific points made in the chapter were these: If the project is to be included in a functional organization, it should be placed in that unit with the greatest interest in its success or the unit that can provide the most help. Though there are advantages in this mode of organizing, the disadvantages are greater. </a:t>
            </a:r>
          </a:p>
          <a:p>
            <a:r>
              <a:rPr lang="en-GB" dirty="0"/>
              <a:t>The project form of organizing has its advantages and disadvantages. Though the disadvantages are not as severe as with the functional form, they are nevertheless significant.</a:t>
            </a:r>
            <a:endParaRPr lang="en-GB" i="1" dirty="0"/>
          </a:p>
        </p:txBody>
      </p:sp>
    </p:spTree>
    <p:extLst>
      <p:ext uri="{BB962C8B-B14F-4D97-AF65-F5344CB8AC3E}">
        <p14:creationId xmlns:p14="http://schemas.microsoft.com/office/powerpoint/2010/main" val="981194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708981"/>
          </a:xfrm>
          <a:prstGeom prst="rect">
            <a:avLst/>
          </a:prstGeom>
          <a:noFill/>
        </p:spPr>
        <p:txBody>
          <a:bodyPr wrap="square" rtlCol="0">
            <a:spAutoFit/>
          </a:bodyPr>
          <a:lstStyle/>
          <a:p>
            <a:r>
              <a:rPr lang="en-GB" sz="2400" dirty="0"/>
              <a:t>SUMMARY</a:t>
            </a:r>
          </a:p>
          <a:p>
            <a:endParaRPr lang="en-GB" sz="2400" dirty="0"/>
          </a:p>
          <a:p>
            <a:r>
              <a:rPr lang="en-GB" dirty="0"/>
              <a:t>The matrix organization combines the functional and project forms in an attempt to reap the advantages of each. While this approach has been fairly successful, it also has its own unique disadvantages. There are many variants of the pure forms of organization, and special hybrids are commonly used to handle special projects. The best form for a particular case requires consideration of the characteristics of the project compared with the various advantages and disadvantages of each form.</a:t>
            </a:r>
          </a:p>
          <a:p>
            <a:endParaRPr lang="en-GB" dirty="0"/>
          </a:p>
          <a:p>
            <a:r>
              <a:rPr lang="en-GB" dirty="0"/>
              <a:t>A useful procedure for selecting an organizational form for a project is: </a:t>
            </a:r>
          </a:p>
          <a:p>
            <a:pPr marL="342900" indent="-342900">
              <a:buAutoNum type="arabicPeriod"/>
            </a:pPr>
            <a:r>
              <a:rPr lang="en-GB" dirty="0"/>
              <a:t>Identify the specific outcomes desired. </a:t>
            </a:r>
          </a:p>
          <a:p>
            <a:pPr marL="342900" indent="-342900">
              <a:buAutoNum type="arabicPeriod"/>
            </a:pPr>
            <a:r>
              <a:rPr lang="en-GB" dirty="0"/>
              <a:t>Determine the key tasks to attain these outcomes and identify the units within the parent organization where these tasks would normally be assigned. </a:t>
            </a:r>
          </a:p>
          <a:p>
            <a:pPr marL="342900" indent="-342900">
              <a:buAutoNum type="arabicPeriod"/>
            </a:pPr>
            <a:r>
              <a:rPr lang="en-GB" dirty="0"/>
              <a:t>Sequence the key tasks and group them into logical work steps.</a:t>
            </a:r>
          </a:p>
          <a:p>
            <a:pPr marL="342900" indent="-342900">
              <a:buAutoNum type="arabicPeriod"/>
            </a:pPr>
            <a:r>
              <a:rPr lang="en-GB" dirty="0"/>
              <a:t>Determine which project subsystems will be assigned which steps and which subsystems must closely cooperate.</a:t>
            </a:r>
          </a:p>
        </p:txBody>
      </p:sp>
    </p:spTree>
    <p:extLst>
      <p:ext uri="{BB962C8B-B14F-4D97-AF65-F5344CB8AC3E}">
        <p14:creationId xmlns:p14="http://schemas.microsoft.com/office/powerpoint/2010/main" val="30826445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SUMMARY</a:t>
            </a:r>
          </a:p>
          <a:p>
            <a:endParaRPr lang="en-GB" sz="2400" dirty="0"/>
          </a:p>
          <a:p>
            <a:pPr marL="342900" indent="-342900">
              <a:buAutoNum type="arabicPeriod" startAt="5"/>
            </a:pPr>
            <a:r>
              <a:rPr lang="en-GB" dirty="0"/>
              <a:t>Identify any special fi rm or project characteristics, constraints, or problems that may affect how the project should be organized. </a:t>
            </a:r>
          </a:p>
          <a:p>
            <a:pPr marL="342900" indent="-342900">
              <a:buAutoNum type="arabicPeriod" startAt="6"/>
            </a:pPr>
            <a:r>
              <a:rPr lang="en-GB" dirty="0"/>
              <a:t>Consider all the above relative to the pros and cons of each organizational form as a final decision is made.</a:t>
            </a:r>
          </a:p>
          <a:p>
            <a:r>
              <a:rPr lang="en-GB" dirty="0"/>
              <a:t>Every project should have a project office, even if it must be shared with another project.</a:t>
            </a:r>
          </a:p>
          <a:p>
            <a:r>
              <a:rPr lang="en-GB" dirty="0"/>
              <a:t>Larger, more complex projects may include, in addition to the PM, a project engineer, manufacturing engineer, field manager, contract administrator, project controller, and support service manager. If an organization engages in multiple projects, a Project Management Office may also be warranted.</a:t>
            </a:r>
          </a:p>
          <a:p>
            <a:r>
              <a:rPr lang="en-GB" dirty="0"/>
              <a:t>Those on the project team who should report directly to the PM are the project engineer and project controller as well as: </a:t>
            </a:r>
          </a:p>
          <a:p>
            <a:pPr marL="342900" indent="-342900">
              <a:buAutoNum type="arabicPeriod"/>
            </a:pPr>
            <a:r>
              <a:rPr lang="en-GB" dirty="0"/>
              <a:t>Senior team members who will have a long-term relationship with the project.</a:t>
            </a:r>
          </a:p>
          <a:p>
            <a:pPr marL="342900" indent="-342900">
              <a:buAutoNum type="arabicPeriod"/>
            </a:pPr>
            <a:r>
              <a:rPr lang="en-GB" dirty="0"/>
              <a:t>Those with whom the PM will be continuously or closely communicating. </a:t>
            </a:r>
          </a:p>
          <a:p>
            <a:pPr marL="342900" indent="-342900">
              <a:buAutoNum type="arabicPeriod"/>
            </a:pPr>
            <a:r>
              <a:rPr lang="en-GB" dirty="0"/>
              <a:t>Those with rare skills needed for project success.</a:t>
            </a:r>
          </a:p>
          <a:p>
            <a:endParaRPr lang="en-GB" dirty="0"/>
          </a:p>
        </p:txBody>
      </p:sp>
    </p:spTree>
    <p:extLst>
      <p:ext uri="{BB962C8B-B14F-4D97-AF65-F5344CB8AC3E}">
        <p14:creationId xmlns:p14="http://schemas.microsoft.com/office/powerpoint/2010/main" val="20321316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985980"/>
          </a:xfrm>
          <a:prstGeom prst="rect">
            <a:avLst/>
          </a:prstGeom>
          <a:noFill/>
        </p:spPr>
        <p:txBody>
          <a:bodyPr wrap="square" rtlCol="0">
            <a:spAutoFit/>
          </a:bodyPr>
          <a:lstStyle/>
          <a:p>
            <a:r>
              <a:rPr lang="en-GB" sz="2400" dirty="0"/>
              <a:t>SUMMARY</a:t>
            </a:r>
          </a:p>
          <a:p>
            <a:endParaRPr lang="en-GB" sz="2400" dirty="0"/>
          </a:p>
          <a:p>
            <a:pPr marL="342900" indent="-342900">
              <a:buAutoNum type="arabicPeriod" startAt="5"/>
            </a:pPr>
            <a:r>
              <a:rPr lang="en-GB" dirty="0"/>
              <a:t>Identify any special fi rm or project characteristics, constraints, or problems that may affect how the project should be organized. </a:t>
            </a:r>
          </a:p>
          <a:p>
            <a:pPr marL="342900" indent="-342900">
              <a:buAutoNum type="arabicPeriod" startAt="6"/>
            </a:pPr>
            <a:r>
              <a:rPr lang="en-GB" dirty="0"/>
              <a:t>Consider all the above relative to the pros and cons of each organizational form as a final decision is made.</a:t>
            </a:r>
          </a:p>
          <a:p>
            <a:r>
              <a:rPr lang="en-GB" dirty="0"/>
              <a:t>Every project should have a project office, even if it must be shared with another project.</a:t>
            </a:r>
          </a:p>
          <a:p>
            <a:r>
              <a:rPr lang="en-GB" dirty="0"/>
              <a:t>Larger, more complex projects may include, in addition to the PM, a project engineer, manufacturing engineer, field manager, contract administrator, project controller, and support service manager. If an organization engages in multiple projects, a Project Management Office may also be warranted.</a:t>
            </a:r>
          </a:p>
          <a:p>
            <a:r>
              <a:rPr lang="en-GB" dirty="0"/>
              <a:t>Those on the project team who should report directly to the PM are the project engineer and project controller as well as: </a:t>
            </a:r>
          </a:p>
          <a:p>
            <a:pPr marL="342900" indent="-342900">
              <a:buAutoNum type="arabicPeriod"/>
            </a:pPr>
            <a:r>
              <a:rPr lang="en-GB" dirty="0"/>
              <a:t>Senior team members who will have a long-term relationship with the project.</a:t>
            </a:r>
          </a:p>
          <a:p>
            <a:pPr marL="342900" indent="-342900">
              <a:buAutoNum type="arabicPeriod"/>
            </a:pPr>
            <a:r>
              <a:rPr lang="en-GB" dirty="0"/>
              <a:t>Those with whom the PM will be continuously or closely communicating. </a:t>
            </a:r>
          </a:p>
          <a:p>
            <a:pPr marL="342900" indent="-342900">
              <a:buAutoNum type="arabicPeriod"/>
            </a:pPr>
            <a:r>
              <a:rPr lang="en-GB" dirty="0"/>
              <a:t>Those with rare skills needed for project success.</a:t>
            </a:r>
          </a:p>
          <a:p>
            <a:endParaRPr lang="en-GB" dirty="0"/>
          </a:p>
        </p:txBody>
      </p:sp>
    </p:spTree>
    <p:extLst>
      <p:ext uri="{BB962C8B-B14F-4D97-AF65-F5344CB8AC3E}">
        <p14:creationId xmlns:p14="http://schemas.microsoft.com/office/powerpoint/2010/main" val="3369687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2769989"/>
          </a:xfrm>
          <a:prstGeom prst="rect">
            <a:avLst/>
          </a:prstGeom>
          <a:noFill/>
        </p:spPr>
        <p:txBody>
          <a:bodyPr wrap="square" rtlCol="0">
            <a:spAutoFit/>
          </a:bodyPr>
          <a:lstStyle/>
          <a:p>
            <a:r>
              <a:rPr lang="en-GB" sz="2400" dirty="0"/>
              <a:t>SUMMARY</a:t>
            </a:r>
          </a:p>
          <a:p>
            <a:endParaRPr lang="en-GB" sz="2400" dirty="0"/>
          </a:p>
          <a:p>
            <a:r>
              <a:rPr lang="en-GB" dirty="0"/>
              <a:t>Perfectionism, motivation, and conflict are often the major behavioral problems facing the PM. Management by Objectives (MBO) can be a useful tool for addressing the first two, while gentle confrontation usually works best for the latter.</a:t>
            </a:r>
          </a:p>
          <a:p>
            <a:r>
              <a:rPr lang="en-GB" dirty="0"/>
              <a:t>Sources of project conflict are often priorities and policies at first, schedule and technical problems during the main phase, and schedule and personal issues near termination.</a:t>
            </a:r>
          </a:p>
          <a:p>
            <a:endParaRPr lang="en-GB" dirty="0"/>
          </a:p>
          <a:p>
            <a:endParaRPr lang="en-GB" dirty="0"/>
          </a:p>
        </p:txBody>
      </p:sp>
    </p:spTree>
    <p:extLst>
      <p:ext uri="{BB962C8B-B14F-4D97-AF65-F5344CB8AC3E}">
        <p14:creationId xmlns:p14="http://schemas.microsoft.com/office/powerpoint/2010/main" val="22510758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748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5170646"/>
          </a:xfrm>
          <a:prstGeom prst="rect">
            <a:avLst/>
          </a:prstGeom>
          <a:noFill/>
        </p:spPr>
        <p:txBody>
          <a:bodyPr wrap="square" rtlCol="0">
            <a:spAutoFit/>
          </a:bodyPr>
          <a:lstStyle/>
          <a:p>
            <a:r>
              <a:rPr lang="en-GB" sz="2400" dirty="0"/>
              <a:t>GLOSSARY</a:t>
            </a:r>
          </a:p>
          <a:p>
            <a:r>
              <a:rPr lang="en-GB" b="1" i="1" dirty="0"/>
              <a:t>Action Plan </a:t>
            </a:r>
            <a:r>
              <a:rPr lang="en-GB" dirty="0"/>
              <a:t>A detailed plan of what needs to be done and when (see Chapter 6 for more discussion and some examples).</a:t>
            </a:r>
          </a:p>
          <a:p>
            <a:r>
              <a:rPr lang="en-GB" b="1" i="1" dirty="0"/>
              <a:t>Concurrent/Simultaneous Engineering </a:t>
            </a:r>
            <a:r>
              <a:rPr lang="en-GB" dirty="0"/>
              <a:t>Originally, the use of a design team that included both design and manufacturing engineers, now expanded to include staff from quality control, purchasing, and other relevant areas.</a:t>
            </a:r>
          </a:p>
          <a:p>
            <a:r>
              <a:rPr lang="en-GB" b="1" i="1" dirty="0"/>
              <a:t>Functional Management </a:t>
            </a:r>
            <a:r>
              <a:rPr lang="en-GB" dirty="0"/>
              <a:t>The standard departments of the organization that represent individual disciplines such as engineering, marketing, purchasing, and so on. </a:t>
            </a:r>
          </a:p>
          <a:p>
            <a:r>
              <a:rPr lang="en-GB" b="1" i="1" dirty="0"/>
              <a:t>Holistic</a:t>
            </a:r>
            <a:r>
              <a:rPr lang="en-GB" dirty="0"/>
              <a:t> The whole viewed at one time rather than each piece individually. </a:t>
            </a:r>
          </a:p>
          <a:p>
            <a:r>
              <a:rPr lang="en-GB" b="1" i="1" dirty="0"/>
              <a:t>Management by Objectives (MBO) </a:t>
            </a:r>
            <a:r>
              <a:rPr lang="en-GB" dirty="0"/>
              <a:t>A management approach popular during the 1960s that encouraged managers to give their subordinates more freedom in determining how to achieve task objectives.</a:t>
            </a:r>
          </a:p>
          <a:p>
            <a:r>
              <a:rPr lang="en-GB" b="1" i="1" dirty="0"/>
              <a:t>Matrix Organization </a:t>
            </a:r>
            <a:r>
              <a:rPr lang="en-GB" dirty="0"/>
              <a:t>A method of organizing that maintains both functional supervisors as well as project supervisors. A strong matrix operates closer to a pure project organization while a weak matrix operates more like a functional organization. </a:t>
            </a:r>
          </a:p>
          <a:p>
            <a:r>
              <a:rPr lang="en-GB" b="1" i="1" dirty="0"/>
              <a:t>Mixed Organization </a:t>
            </a:r>
            <a:r>
              <a:rPr lang="en-GB" dirty="0"/>
              <a:t>This approach includes both functions (disciplines) and projects in its hierarchy.</a:t>
            </a:r>
          </a:p>
          <a:p>
            <a:endParaRPr lang="en-GB" dirty="0"/>
          </a:p>
        </p:txBody>
      </p:sp>
    </p:spTree>
    <p:extLst>
      <p:ext uri="{BB962C8B-B14F-4D97-AF65-F5344CB8AC3E}">
        <p14:creationId xmlns:p14="http://schemas.microsoft.com/office/powerpoint/2010/main" val="148023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60748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1418AAB0-9481-43DA-B775-CED10ACC9869}"/>
              </a:ext>
            </a:extLst>
          </p:cNvPr>
          <p:cNvSpPr txBox="1"/>
          <p:nvPr/>
        </p:nvSpPr>
        <p:spPr>
          <a:xfrm>
            <a:off x="2314575" y="1281492"/>
            <a:ext cx="8505825" cy="4893647"/>
          </a:xfrm>
          <a:prstGeom prst="rect">
            <a:avLst/>
          </a:prstGeom>
          <a:noFill/>
        </p:spPr>
        <p:txBody>
          <a:bodyPr wrap="square" rtlCol="0">
            <a:spAutoFit/>
          </a:bodyPr>
          <a:lstStyle/>
          <a:p>
            <a:r>
              <a:rPr lang="en-GB" sz="2400" dirty="0"/>
              <a:t>GLOSSARY</a:t>
            </a:r>
          </a:p>
          <a:p>
            <a:r>
              <a:rPr lang="en-GB" b="1" i="1" dirty="0"/>
              <a:t>Parent Organization </a:t>
            </a:r>
            <a:r>
              <a:rPr lang="en-GB" dirty="0"/>
              <a:t>The fi rm or organization within which the project is being conducted. </a:t>
            </a:r>
          </a:p>
          <a:p>
            <a:r>
              <a:rPr lang="en-GB" b="1" i="1" dirty="0"/>
              <a:t>Program Manager </a:t>
            </a:r>
            <a:r>
              <a:rPr lang="en-GB" dirty="0"/>
              <a:t>This person is typically responsible for a number of related projects, each with its own project manager. </a:t>
            </a:r>
          </a:p>
          <a:p>
            <a:r>
              <a:rPr lang="en-GB" b="1" i="1" dirty="0"/>
              <a:t>Project Management Office </a:t>
            </a:r>
            <a:r>
              <a:rPr lang="en-GB" dirty="0"/>
              <a:t>An office to deal with multiple projects and charged with improving the project management maturity and expertise of the organization, as well as increasing the success rate of projects. </a:t>
            </a:r>
          </a:p>
          <a:p>
            <a:r>
              <a:rPr lang="en-GB" b="1" i="1" dirty="0"/>
              <a:t>Projectitis</a:t>
            </a:r>
            <a:r>
              <a:rPr lang="en-GB" dirty="0"/>
              <a:t> A social phenomenon, inappropriately intense loyalty to the project. </a:t>
            </a:r>
            <a:r>
              <a:rPr lang="en-GB" b="1" i="1" dirty="0"/>
              <a:t>Subcontract </a:t>
            </a:r>
            <a:r>
              <a:rPr lang="en-GB" dirty="0"/>
              <a:t>Subletting tasks out to smaller contractors. </a:t>
            </a:r>
          </a:p>
          <a:p>
            <a:r>
              <a:rPr lang="en-GB" b="1" i="1" dirty="0"/>
              <a:t>Suboptimization</a:t>
            </a:r>
            <a:r>
              <a:rPr lang="en-GB" dirty="0"/>
              <a:t> The optimization of a subelement of a system, perhaps to the detriment of the overall system. </a:t>
            </a:r>
          </a:p>
          <a:p>
            <a:r>
              <a:rPr lang="en-GB" b="1" i="1" dirty="0"/>
              <a:t>War Room </a:t>
            </a:r>
            <a:r>
              <a:rPr lang="en-GB" dirty="0"/>
              <a:t>A project office where the latest detail on project progress is available. It may also be a source of technical assistance in managing the project. </a:t>
            </a:r>
          </a:p>
          <a:p>
            <a:r>
              <a:rPr lang="en-GB" b="1" i="1" dirty="0"/>
              <a:t>Work Breakdown Structure </a:t>
            </a:r>
            <a:r>
              <a:rPr lang="en-GB" dirty="0"/>
              <a:t>A basic project document that describes all the work that must be done to complete the project and forms the basis for costing, scheduling, and work responsibility </a:t>
            </a:r>
          </a:p>
        </p:txBody>
      </p:sp>
    </p:spTree>
    <p:extLst>
      <p:ext uri="{BB962C8B-B14F-4D97-AF65-F5344CB8AC3E}">
        <p14:creationId xmlns:p14="http://schemas.microsoft.com/office/powerpoint/2010/main" val="4987608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43490"/>
            <a:ext cx="6981398" cy="523220"/>
          </a:xfrm>
          <a:prstGeom prst="rect">
            <a:avLst/>
          </a:prstGeom>
          <a:noFill/>
        </p:spPr>
        <p:txBody>
          <a:bodyPr wrap="none" rtlCol="0">
            <a:spAutoFit/>
          </a:bodyPr>
          <a:lstStyle/>
          <a:p>
            <a:r>
              <a:rPr lang="en-GB" sz="2800" dirty="0">
                <a:solidFill>
                  <a:schemeClr val="bg1"/>
                </a:solidFill>
                <a:latin typeface="Tajawal Medium" panose="00000600000000000000" pitchFamily="2" charset="-78"/>
                <a:cs typeface="Tajawal Medium" panose="00000600000000000000" pitchFamily="2" charset="-78"/>
              </a:rPr>
              <a:t>The Project in the Organizational Structure</a:t>
            </a: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6565</TotalTime>
  <Words>5724</Words>
  <Application>Microsoft Office PowerPoint</Application>
  <PresentationFormat>Widescreen</PresentationFormat>
  <Paragraphs>382</Paragraphs>
  <Slides>40</Slides>
  <Notes>0</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M. Tabbaa</cp:lastModifiedBy>
  <cp:revision>111</cp:revision>
  <dcterms:created xsi:type="dcterms:W3CDTF">2021-08-03T13:03:26Z</dcterms:created>
  <dcterms:modified xsi:type="dcterms:W3CDTF">2022-01-27T21:20:19Z</dcterms:modified>
</cp:coreProperties>
</file>