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21" r:id="rId3"/>
    <p:sldId id="313" r:id="rId4"/>
    <p:sldId id="548" r:id="rId5"/>
    <p:sldId id="547" r:id="rId6"/>
    <p:sldId id="491" r:id="rId7"/>
    <p:sldId id="549" r:id="rId8"/>
    <p:sldId id="529" r:id="rId9"/>
    <p:sldId id="492" r:id="rId10"/>
    <p:sldId id="490" r:id="rId11"/>
    <p:sldId id="493" r:id="rId12"/>
    <p:sldId id="531" r:id="rId13"/>
    <p:sldId id="495" r:id="rId14"/>
    <p:sldId id="496" r:id="rId15"/>
    <p:sldId id="532" r:id="rId16"/>
    <p:sldId id="535" r:id="rId17"/>
    <p:sldId id="536" r:id="rId18"/>
    <p:sldId id="550" r:id="rId19"/>
    <p:sldId id="551" r:id="rId20"/>
    <p:sldId id="552" r:id="rId21"/>
    <p:sldId id="553" r:id="rId22"/>
    <p:sldId id="256" r:id="rId23"/>
    <p:sldId id="481" r:id="rId24"/>
    <p:sldId id="522" r:id="rId25"/>
    <p:sldId id="483" r:id="rId26"/>
    <p:sldId id="484" r:id="rId27"/>
    <p:sldId id="485" r:id="rId28"/>
    <p:sldId id="523" r:id="rId29"/>
    <p:sldId id="486" r:id="rId30"/>
    <p:sldId id="525" r:id="rId31"/>
    <p:sldId id="524" r:id="rId32"/>
    <p:sldId id="526" r:id="rId33"/>
    <p:sldId id="487" r:id="rId34"/>
    <p:sldId id="488" r:id="rId35"/>
    <p:sldId id="542" r:id="rId36"/>
    <p:sldId id="543" r:id="rId37"/>
    <p:sldId id="527" r:id="rId38"/>
    <p:sldId id="544" r:id="rId39"/>
    <p:sldId id="545" r:id="rId40"/>
    <p:sldId id="546" r:id="rId41"/>
    <p:sldId id="528" r:id="rId42"/>
    <p:sldId id="48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48"/>
            <p14:sldId id="547"/>
            <p14:sldId id="491"/>
            <p14:sldId id="549"/>
            <p14:sldId id="529"/>
            <p14:sldId id="492"/>
            <p14:sldId id="490"/>
            <p14:sldId id="493"/>
            <p14:sldId id="531"/>
            <p14:sldId id="495"/>
            <p14:sldId id="496"/>
            <p14:sldId id="532"/>
            <p14:sldId id="535"/>
            <p14:sldId id="536"/>
            <p14:sldId id="550"/>
            <p14:sldId id="551"/>
            <p14:sldId id="552"/>
            <p14:sldId id="553"/>
            <p14:sldId id="256"/>
            <p14:sldId id="481"/>
            <p14:sldId id="522"/>
            <p14:sldId id="483"/>
            <p14:sldId id="484"/>
            <p14:sldId id="485"/>
            <p14:sldId id="523"/>
            <p14:sldId id="486"/>
            <p14:sldId id="525"/>
            <p14:sldId id="524"/>
            <p14:sldId id="526"/>
            <p14:sldId id="487"/>
            <p14:sldId id="488"/>
            <p14:sldId id="542"/>
            <p14:sldId id="543"/>
            <p14:sldId id="527"/>
            <p14:sldId id="544"/>
            <p14:sldId id="545"/>
            <p14:sldId id="546"/>
            <p14:sldId id="528"/>
            <p14:sldId id="4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31" autoAdjust="0"/>
  </p:normalViewPr>
  <p:slideViewPr>
    <p:cSldViewPr snapToGrid="0">
      <p:cViewPr varScale="1">
        <p:scale>
          <a:sx n="56" d="100"/>
          <a:sy n="56" d="100"/>
        </p:scale>
        <p:origin x="29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67583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83732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jpg"/><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jpg"/><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jpg"/><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hemeOverride" Target="../theme/themeOverride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jpg"/><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hemeOverride" Target="../theme/themeOverride4.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9.png"/><Relationship Id="rId7"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Structure 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23557" y="2458438"/>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marL="742950" lvl="1" indent="-285750">
              <a:buClr>
                <a:srgbClr val="2B2F36"/>
              </a:buClr>
              <a:buSzPts val="1050"/>
              <a:buFont typeface="Arial" panose="020B0604020202020204" pitchFamily="34" charset="0"/>
              <a:buChar char="•"/>
              <a:tabLst>
                <a:tab pos="245745" algn="l"/>
              </a:tabLst>
            </a:pPr>
            <a:r>
              <a:rPr lang="en-US" dirty="0"/>
              <a:t>The need for a hierarchy</a:t>
            </a:r>
          </a:p>
          <a:p>
            <a:pPr marL="742950" lvl="1" indent="-285750">
              <a:buClr>
                <a:srgbClr val="2B2F36"/>
              </a:buClr>
              <a:buSzPts val="1050"/>
              <a:buFont typeface="Arial" panose="020B0604020202020204" pitchFamily="34" charset="0"/>
              <a:buChar char="•"/>
              <a:tabLst>
                <a:tab pos="245745" algn="l"/>
              </a:tabLst>
            </a:pPr>
            <a:r>
              <a:rPr lang="en-US" dirty="0"/>
              <a:t>Organizational structures</a:t>
            </a:r>
          </a:p>
          <a:p>
            <a:pPr marL="742950" lvl="1" indent="-285750">
              <a:buClr>
                <a:srgbClr val="2B2F36"/>
              </a:buClr>
              <a:buSzPts val="1050"/>
              <a:buFont typeface="Arial" panose="020B0604020202020204" pitchFamily="34" charset="0"/>
              <a:buChar char="•"/>
              <a:tabLst>
                <a:tab pos="245745" algn="l"/>
              </a:tabLst>
            </a:pPr>
            <a:r>
              <a:rPr lang="en-US" dirty="0"/>
              <a:t>Limitations to the hierarchy</a:t>
            </a:r>
          </a:p>
          <a:p>
            <a:pPr marL="742950" lvl="1" indent="-285750">
              <a:buClr>
                <a:srgbClr val="2B2F36"/>
              </a:buClr>
              <a:buSzPts val="1050"/>
              <a:buFont typeface="Arial" panose="020B0604020202020204" pitchFamily="34" charset="0"/>
              <a:buChar char="•"/>
              <a:tabLst>
                <a:tab pos="245745" algn="l"/>
              </a:tabLst>
            </a:pPr>
            <a:r>
              <a:rPr lang="en-US" dirty="0"/>
              <a:t>Organic structures</a:t>
            </a:r>
          </a:p>
          <a:p>
            <a:pPr marL="742950" lvl="1" indent="-285750">
              <a:buClr>
                <a:srgbClr val="2B2F36"/>
              </a:buClr>
              <a:buSzPts val="1050"/>
              <a:buFont typeface="Arial" panose="020B0604020202020204" pitchFamily="34" charset="0"/>
              <a:buChar char="•"/>
              <a:tabLst>
                <a:tab pos="245745" algn="l"/>
              </a:tabLst>
            </a:pPr>
            <a:r>
              <a:rPr lang="en-US" dirty="0"/>
              <a:t>Combining organic and hierarchical structures</a:t>
            </a:r>
          </a:p>
          <a:p>
            <a:pPr marL="742950" lvl="1" indent="-285750">
              <a:buClr>
                <a:srgbClr val="2B2F36"/>
              </a:buClr>
              <a:buSzPts val="1050"/>
              <a:buFont typeface="Arial" panose="020B0604020202020204" pitchFamily="34" charset="0"/>
              <a:buChar char="•"/>
              <a:tabLst>
                <a:tab pos="245745" algn="l"/>
              </a:tabLst>
            </a:pPr>
            <a:r>
              <a:rPr lang="en-US" dirty="0"/>
              <a:t>Structure, task, and environment</a:t>
            </a:r>
          </a:p>
          <a:p>
            <a:pPr marL="742950" lvl="1" indent="-285750">
              <a:buClr>
                <a:srgbClr val="2B2F36"/>
              </a:buClr>
              <a:buSzPts val="1050"/>
              <a:buFont typeface="Arial" panose="020B0604020202020204" pitchFamily="34" charset="0"/>
              <a:buChar char="•"/>
              <a:tabLst>
                <a:tab pos="245745" algn="l"/>
              </a:tabLst>
            </a:pPr>
            <a:r>
              <a:rPr lang="en-US" dirty="0"/>
              <a:t>Control, autonomy, and motivation</a:t>
            </a:r>
          </a:p>
          <a:p>
            <a:pPr marL="742950" lvl="1" indent="-285750">
              <a:buClr>
                <a:srgbClr val="2B2F36"/>
              </a:buClr>
              <a:buSzPts val="1050"/>
              <a:buFont typeface="Arial" panose="020B0604020202020204" pitchFamily="34" charset="0"/>
              <a:buChar char="•"/>
              <a:tabLst>
                <a:tab pos="245745" algn="l"/>
              </a:tabLst>
            </a:pPr>
            <a:r>
              <a:rPr lang="en-US" dirty="0"/>
              <a:t>New forms of organizing</a:t>
            </a:r>
          </a:p>
          <a:p>
            <a:pPr marL="742950" lvl="1" indent="-285750">
              <a:buClr>
                <a:srgbClr val="2B2F36"/>
              </a:buClr>
              <a:buSzPts val="1050"/>
              <a:buFont typeface="Arial" panose="020B0604020202020204" pitchFamily="34" charset="0"/>
              <a:buChar char="•"/>
              <a:tabLst>
                <a:tab pos="245745" algn="l"/>
              </a:tabLst>
            </a:pPr>
            <a:r>
              <a:rPr lang="en-US" dirty="0"/>
              <a:t>Network structures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689259" y="598614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Structure in the entrepreneurial organization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247193"/>
            <a:ext cx="8640798" cy="5232202"/>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342900" indent="-342900">
              <a:spcBef>
                <a:spcPct val="0"/>
              </a:spcBef>
              <a:buFont typeface="Arial" panose="020B0604020202020204" pitchFamily="34" charset="0"/>
              <a:buChar char="•"/>
              <a:tabLst>
                <a:tab pos="435610" algn="l"/>
                <a:tab pos="4808855" algn="r"/>
              </a:tabLst>
            </a:pPr>
            <a:endParaRPr lang="en-US" sz="2000" b="1" dirty="0"/>
          </a:p>
          <a:p>
            <a:pPr marL="342900" indent="-342900">
              <a:buFont typeface="Arial" panose="020B0604020202020204" pitchFamily="34" charset="0"/>
              <a:buChar char="•"/>
            </a:pPr>
            <a:r>
              <a:rPr lang="en-US" dirty="0"/>
              <a:t>Explain and give examples of how size, structure and different organizational forms interact and how they ore related to the tasks being undertaken and the environment in which on organization operates.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Critically analyze new forms of corporate organizations such as networks and strategic alliances.</a:t>
            </a:r>
          </a:p>
          <a:p>
            <a:pPr marL="285750" indent="-285750">
              <a:buFont typeface="Arial" panose="020B0604020202020204" pitchFamily="34" charset="0"/>
              <a:buChar char="•"/>
            </a:pPr>
            <a:endParaRPr lang="en-US" dirty="0"/>
          </a:p>
          <a:p>
            <a:pPr marL="342900" indent="-342900">
              <a:buFont typeface="Arial" panose="020B0604020202020204" pitchFamily="34" charset="0"/>
              <a:buChar char="•"/>
            </a:pPr>
            <a:r>
              <a:rPr lang="en-US" dirty="0"/>
              <a:t>Understand the balance managers need to hove between controlling staff and giving them more autonomy and how that  applies to different contexts.</a:t>
            </a:r>
          </a:p>
          <a:p>
            <a:pPr marL="285750" indent="-285750">
              <a:buFont typeface="Arial" panose="020B0604020202020204" pitchFamily="34" charset="0"/>
              <a:buChar char="•"/>
            </a:pPr>
            <a:endParaRPr lang="en-US" dirty="0"/>
          </a:p>
          <a:p>
            <a:pPr marL="342900" indent="-342900">
              <a:buFont typeface="Arial" panose="020B0604020202020204" pitchFamily="34" charset="0"/>
              <a:buChar char="•"/>
            </a:pPr>
            <a:r>
              <a:rPr lang="en-US" dirty="0"/>
              <a:t>Critically evaluate the structure of on organization.</a:t>
            </a:r>
          </a:p>
          <a:p>
            <a:pPr marL="342900" indent="-342900">
              <a:buFont typeface="+mj-lt"/>
              <a:buAutoNum type="arabicPeriod"/>
            </a:pP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Culture in the entrepreneurial organization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23557" y="2458438"/>
            <a:ext cx="7728537" cy="2923877"/>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lvl="1">
              <a:buClr>
                <a:srgbClr val="2B2F36"/>
              </a:buClr>
              <a:buSzPts val="1050"/>
              <a:tabLst>
                <a:tab pos="245745" algn="l"/>
              </a:tabLst>
            </a:pPr>
            <a:r>
              <a:rPr lang="en-US" dirty="0"/>
              <a:t>•	Culture</a:t>
            </a:r>
          </a:p>
          <a:p>
            <a:pPr lvl="1">
              <a:buClr>
                <a:srgbClr val="2B2F36"/>
              </a:buClr>
              <a:buSzPts val="1050"/>
              <a:tabLst>
                <a:tab pos="245745" algn="l"/>
              </a:tabLst>
            </a:pPr>
            <a:r>
              <a:rPr lang="en-US" dirty="0"/>
              <a:t>•	The dimensions of culture</a:t>
            </a:r>
          </a:p>
          <a:p>
            <a:pPr lvl="1">
              <a:buClr>
                <a:srgbClr val="2B2F36"/>
              </a:buClr>
              <a:buSzPts val="1050"/>
              <a:tabLst>
                <a:tab pos="245745" algn="l"/>
              </a:tabLst>
            </a:pPr>
            <a:r>
              <a:rPr lang="en-US" dirty="0"/>
              <a:t>•	International </a:t>
            </a:r>
            <a:r>
              <a:rPr lang="en-US" dirty="0" smtClean="0"/>
              <a:t>innocence </a:t>
            </a:r>
            <a:r>
              <a:rPr lang="en-US" dirty="0"/>
              <a:t>on culture</a:t>
            </a:r>
          </a:p>
          <a:p>
            <a:pPr lvl="1">
              <a:buClr>
                <a:srgbClr val="2B2F36"/>
              </a:buClr>
              <a:buSzPts val="1050"/>
              <a:tabLst>
                <a:tab pos="245745" algn="l"/>
              </a:tabLst>
            </a:pPr>
            <a:r>
              <a:rPr lang="en-US" dirty="0"/>
              <a:t>•	Measuring an </a:t>
            </a:r>
            <a:r>
              <a:rPr lang="en-US" dirty="0" smtClean="0"/>
              <a:t>individual culture</a:t>
            </a:r>
            <a:endParaRPr lang="en-US" dirty="0"/>
          </a:p>
          <a:p>
            <a:pPr lvl="1">
              <a:buClr>
                <a:srgbClr val="2B2F36"/>
              </a:buClr>
              <a:buSzPts val="1050"/>
              <a:tabLst>
                <a:tab pos="245745" algn="l"/>
              </a:tabLst>
            </a:pPr>
            <a:r>
              <a:rPr lang="en-US" dirty="0"/>
              <a:t>•	</a:t>
            </a:r>
            <a:r>
              <a:rPr lang="en-US" dirty="0" smtClean="0"/>
              <a:t>Organizational </a:t>
            </a:r>
            <a:r>
              <a:rPr lang="en-US" dirty="0"/>
              <a:t>l culture</a:t>
            </a:r>
          </a:p>
          <a:p>
            <a:pPr lvl="1">
              <a:buClr>
                <a:srgbClr val="2B2F36"/>
              </a:buClr>
              <a:buSzPts val="1050"/>
              <a:tabLst>
                <a:tab pos="245745" algn="l"/>
              </a:tabLst>
            </a:pPr>
            <a:r>
              <a:rPr lang="en-US" dirty="0"/>
              <a:t>•	The cultural web</a:t>
            </a:r>
          </a:p>
          <a:p>
            <a:pPr lvl="1">
              <a:buClr>
                <a:srgbClr val="2B2F36"/>
              </a:buClr>
              <a:buSzPts val="1050"/>
              <a:tabLst>
                <a:tab pos="245745" algn="l"/>
              </a:tabLst>
            </a:pPr>
            <a:r>
              <a:rPr lang="en-US" dirty="0"/>
              <a:t>•	Culture in the entrepreneurial </a:t>
            </a:r>
            <a:r>
              <a:rPr lang="en-US" dirty="0" smtClean="0"/>
              <a:t>organization</a:t>
            </a:r>
          </a:p>
          <a:p>
            <a:pPr lvl="1">
              <a:buClr>
                <a:srgbClr val="2B2F36"/>
              </a:buClr>
              <a:buSzPts val="1050"/>
              <a:tabLst>
                <a:tab pos="245745" algn="l"/>
              </a:tabLst>
            </a:pPr>
            <a:r>
              <a:rPr lang="en-US" dirty="0" smtClean="0"/>
              <a:t>•</a:t>
            </a:r>
            <a:r>
              <a:rPr lang="en-US" dirty="0"/>
              <a:t>	Measuring organizational culture</a:t>
            </a: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689259" y="598614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17548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90768" y="1303966"/>
            <a:ext cx="6436032" cy="954107"/>
          </a:xfrm>
          <a:prstGeom prst="rect">
            <a:avLst/>
          </a:prstGeom>
          <a:noFill/>
        </p:spPr>
        <p:txBody>
          <a:bodyPr wrap="square" rtlCol="0">
            <a:spAutoFit/>
          </a:bodyPr>
          <a:lstStyle>
            <a:defPPr>
              <a:defRPr lang="en-US"/>
            </a:defPPr>
            <a:lvl1pPr>
              <a:defRPr sz="2800" b="1"/>
            </a:lvl1pPr>
          </a:lstStyle>
          <a:p>
            <a:pPr algn="ctr"/>
            <a:r>
              <a:rPr lang="en-US" dirty="0"/>
              <a:t>Culture in the entrepreneurial organization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247193"/>
            <a:ext cx="8640798" cy="4678204"/>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marL="342900" indent="-342900">
              <a:spcBef>
                <a:spcPct val="0"/>
              </a:spcBef>
              <a:buFont typeface="Arial" panose="020B0604020202020204" pitchFamily="34" charset="0"/>
              <a:buChar char="•"/>
              <a:tabLst>
                <a:tab pos="435610" algn="l"/>
                <a:tab pos="4808855" algn="r"/>
              </a:tabLst>
            </a:pPr>
            <a:endParaRPr lang="en-US" sz="2000" b="1" dirty="0"/>
          </a:p>
          <a:p>
            <a:pPr marL="285750" indent="-285750">
              <a:buFont typeface="Arial" panose="020B0604020202020204" pitchFamily="34" charset="0"/>
              <a:buChar char="•"/>
            </a:pPr>
            <a:r>
              <a:rPr lang="en-US" dirty="0"/>
              <a:t>Critically analyze the meaning of culture, giving examples of the dimensions along which </a:t>
            </a:r>
            <a:r>
              <a:rPr lang="en-US" dirty="0" smtClean="0"/>
              <a:t>it con </a:t>
            </a:r>
            <a:r>
              <a:rPr lang="en-US" dirty="0"/>
              <a:t>be </a:t>
            </a:r>
            <a:r>
              <a:rPr lang="en-US" dirty="0" smtClean="0"/>
              <a:t>measured</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Critically </a:t>
            </a:r>
            <a:r>
              <a:rPr lang="en-US" dirty="0"/>
              <a:t>analyze what is meant by the entrepreneurial culture of on organization, recognizing its most important elements, and how it con help creole on </a:t>
            </a:r>
            <a:r>
              <a:rPr lang="en-US" dirty="0" smtClean="0"/>
              <a:t>entrepreneurial architecture; Construct </a:t>
            </a:r>
            <a:r>
              <a:rPr lang="en-US" dirty="0"/>
              <a:t>the cultural web of on </a:t>
            </a:r>
            <a:r>
              <a:rPr lang="en-US" dirty="0" smtClean="0"/>
              <a:t>organization</a:t>
            </a:r>
          </a:p>
          <a:p>
            <a:endParaRPr lang="en-US" dirty="0"/>
          </a:p>
          <a:p>
            <a:pPr marL="285750" indent="-285750">
              <a:buFont typeface="Arial" panose="020B0604020202020204" pitchFamily="34" charset="0"/>
              <a:buChar char="•"/>
            </a:pPr>
            <a:r>
              <a:rPr lang="en-US" dirty="0" smtClean="0"/>
              <a:t>'Critically </a:t>
            </a:r>
            <a:r>
              <a:rPr lang="en-US" dirty="0"/>
              <a:t>evaluate the culture of on organization and describe the managerial tools </a:t>
            </a:r>
            <a:r>
              <a:rPr lang="en-US" dirty="0" smtClean="0"/>
              <a:t>available to </a:t>
            </a:r>
            <a:r>
              <a:rPr lang="en-US" dirty="0"/>
              <a:t>help construct or reconstruct it.</a:t>
            </a:r>
          </a:p>
          <a:p>
            <a:pPr marL="342900" indent="-342900">
              <a:buFont typeface="+mj-lt"/>
              <a:buAutoNum type="arabicPeriod"/>
            </a:pP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8637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83545"/>
            <a:ext cx="877330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culture</a:t>
            </a:r>
            <a:r>
              <a:rPr lang="en-US" sz="2000" dirty="0"/>
              <a:t> </a:t>
            </a:r>
            <a:r>
              <a:rPr lang="en-US" sz="2000" dirty="0" smtClean="0"/>
              <a:t>is </a:t>
            </a:r>
            <a:r>
              <a:rPr lang="en-US" sz="2000" dirty="0"/>
              <a:t>the personality of the group, the prevalent norms, basic beliefs and assumptions about </a:t>
            </a:r>
            <a:r>
              <a:rPr lang="en-US" sz="2000" dirty="0" smtClean="0"/>
              <a:t>behavior </a:t>
            </a:r>
            <a:r>
              <a:rPr lang="en-US" sz="2000" dirty="0"/>
              <a:t>that underpin it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culture </a:t>
            </a:r>
            <a:r>
              <a:rPr lang="en-US" sz="2000" dirty="0" smtClean="0"/>
              <a:t>defined as </a:t>
            </a:r>
            <a:r>
              <a:rPr lang="en-US" sz="2000" dirty="0"/>
              <a:t>the 'collective programming of the mind which distinguishes one group of people from another: Culture is therefore based upon hidden and unspoken assumptions about the 'right' way to behave. </a:t>
            </a:r>
            <a:r>
              <a:rPr lang="en-US" sz="2000" dirty="0" smtClean="0"/>
              <a:t>It </a:t>
            </a:r>
            <a:r>
              <a:rPr lang="en-US" sz="2000" dirty="0"/>
              <a:t>is a pattern of taken-for-granted assumptions and beliefs shared by individuals collectively about how they are.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Its is 'invented</a:t>
            </a:r>
            <a:r>
              <a:rPr lang="en-US" sz="2000" dirty="0"/>
              <a:t>, discovered, or developed by a given group: </a:t>
            </a:r>
            <a:r>
              <a:rPr lang="en-US" sz="2000" dirty="0">
                <a:solidFill>
                  <a:srgbClr val="FF0000"/>
                </a:solidFill>
              </a:rPr>
              <a:t>Culture is important </a:t>
            </a:r>
            <a:r>
              <a:rPr lang="en-US" sz="2000" dirty="0"/>
              <a:t>because it manifests itself in the way people are inclined to behave. Along with other factors like personality, rules and laws, it influences </a:t>
            </a:r>
            <a:r>
              <a:rPr lang="en-US" sz="2000" dirty="0" err="1"/>
              <a:t>behaviour</a:t>
            </a:r>
            <a:r>
              <a:rPr lang="en-US" sz="2000" dirty="0"/>
              <a:t>. It influ­ences how individuals view life and underpins their mental models. It influences the </a:t>
            </a:r>
            <a:r>
              <a:rPr lang="en-US" sz="2000" dirty="0" smtClean="0"/>
              <a:t>domi­nant </a:t>
            </a:r>
            <a:r>
              <a:rPr lang="en-US" sz="2000" dirty="0"/>
              <a:t>logic of a </a:t>
            </a:r>
            <a:r>
              <a:rPr lang="en-US" sz="2000" dirty="0" smtClean="0"/>
              <a:t>group</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Culture</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0"/>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Individuals are likely to belong to more than one group and therefore will be </a:t>
            </a:r>
            <a:r>
              <a:rPr lang="en-US" sz="2000" dirty="0">
                <a:solidFill>
                  <a:srgbClr val="FF0000"/>
                </a:solidFill>
              </a:rPr>
              <a:t>influenced by the sub-cultures </a:t>
            </a:r>
            <a:r>
              <a:rPr lang="en-US" sz="2000" dirty="0"/>
              <a:t>created by these groups: family, nationality, religion, education, tribe, ethnic or social group, age, etc. Each of these groups will have its own different and some­ times conflicting culture.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One </a:t>
            </a:r>
            <a:r>
              <a:rPr lang="en-US" sz="2000" dirty="0"/>
              <a:t>group culture might be strong - where people have a strong sense of the 'right' thing to do - another weak. </a:t>
            </a:r>
            <a:r>
              <a:rPr lang="en-US" sz="2000" dirty="0">
                <a:solidFill>
                  <a:srgbClr val="FF0000"/>
                </a:solidFill>
              </a:rPr>
              <a:t>Cultures evolve over time under this multi­tude of influences.</a:t>
            </a:r>
            <a:r>
              <a:rPr lang="en-US" sz="2000" dirty="0"/>
              <a:t> They can therefore change and also be shaped and influenced over time. Individuals 'learn' the culture of the group {and sub-group) and it is passed down or taught to new members through the norms and conventions of the group</a:t>
            </a:r>
            <a:r>
              <a:rPr lang="en-US" sz="2000" dirty="0" smtClean="0"/>
              <a:t>.</a:t>
            </a:r>
          </a:p>
          <a:p>
            <a:pPr algn="ctr"/>
            <a:r>
              <a:rPr lang="en-US" sz="2000" b="1" u="sng" dirty="0" smtClean="0"/>
              <a:t>Chinese --- USA </a:t>
            </a:r>
            <a:endParaRPr lang="en-US" sz="2000" b="1" u="sng"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Culture</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67577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53593" y="1620378"/>
            <a:ext cx="8773300" cy="3416320"/>
          </a:xfrm>
          <a:prstGeom prst="rect">
            <a:avLst/>
          </a:prstGeom>
          <a:noFill/>
        </p:spPr>
        <p:txBody>
          <a:bodyPr wrap="square" rtlCol="0">
            <a:spAutoFit/>
          </a:bodyPr>
          <a:lstStyle/>
          <a:p>
            <a:pPr lvl="1" algn="ctr"/>
            <a:r>
              <a:rPr lang="en-US" dirty="0" smtClean="0"/>
              <a:t>The </a:t>
            </a:r>
            <a:r>
              <a:rPr lang="en-US" dirty="0"/>
              <a:t>four </a:t>
            </a:r>
            <a:r>
              <a:rPr lang="en-US" dirty="0" smtClean="0"/>
              <a:t>dimensions:</a:t>
            </a:r>
          </a:p>
          <a:p>
            <a:pPr marL="742950" lvl="1" indent="-285750">
              <a:buFont typeface="Arial" charset="0"/>
              <a:buChar char="•"/>
            </a:pPr>
            <a:r>
              <a:rPr lang="en-US" dirty="0">
                <a:solidFill>
                  <a:srgbClr val="FF0000"/>
                </a:solidFill>
              </a:rPr>
              <a:t>Individualism versus </a:t>
            </a:r>
            <a:r>
              <a:rPr lang="en-US" dirty="0" smtClean="0">
                <a:solidFill>
                  <a:srgbClr val="FF0000"/>
                </a:solidFill>
              </a:rPr>
              <a:t>collectivism</a:t>
            </a:r>
          </a:p>
          <a:p>
            <a:pPr marL="742950" lvl="1" indent="-285750">
              <a:buFont typeface="Arial" charset="0"/>
              <a:buChar char="•"/>
            </a:pPr>
            <a:endParaRPr lang="en-US" dirty="0">
              <a:solidFill>
                <a:srgbClr val="FF0000"/>
              </a:solidFill>
            </a:endParaRPr>
          </a:p>
          <a:p>
            <a:pPr marL="742950" lvl="1" indent="-285750">
              <a:buFont typeface="Arial" charset="0"/>
              <a:buChar char="•"/>
            </a:pPr>
            <a:r>
              <a:rPr lang="en-US" dirty="0">
                <a:solidFill>
                  <a:srgbClr val="FF0000"/>
                </a:solidFill>
              </a:rPr>
              <a:t>Individualism </a:t>
            </a:r>
            <a:r>
              <a:rPr lang="en-US" dirty="0" smtClean="0"/>
              <a:t>This </a:t>
            </a:r>
            <a:r>
              <a:rPr lang="en-US" dirty="0"/>
              <a:t>is the degree to which people prefer to act as indi­viduals rather than groups. Individualistic cultures are loosely knit social frameworks in which people primarily operate as individuals or in immediate families or groups. </a:t>
            </a:r>
          </a:p>
          <a:p>
            <a:pPr marL="742950" lvl="1" indent="-285750">
              <a:buFont typeface="Arial" charset="0"/>
              <a:buChar char="•"/>
            </a:pPr>
            <a:endParaRPr lang="en-US" dirty="0"/>
          </a:p>
          <a:p>
            <a:pPr marL="742950" lvl="1" indent="-285750">
              <a:buFont typeface="Arial" charset="0"/>
              <a:buChar char="•"/>
            </a:pPr>
            <a:r>
              <a:rPr lang="en-US" dirty="0" smtClean="0">
                <a:solidFill>
                  <a:srgbClr val="FF0000"/>
                </a:solidFill>
              </a:rPr>
              <a:t>Collectivism</a:t>
            </a:r>
            <a:r>
              <a:rPr lang="en-US" dirty="0" smtClean="0"/>
              <a:t> By </a:t>
            </a:r>
            <a:r>
              <a:rPr lang="en-US" dirty="0"/>
              <a:t>con­trast, collectivist cultures are composed of tight networks in which people operate as </a:t>
            </a:r>
            <a:r>
              <a:rPr lang="en-US" dirty="0" smtClean="0"/>
              <a:t>mem­bers </a:t>
            </a:r>
            <a:r>
              <a:rPr lang="en-US" dirty="0"/>
              <a:t>of 'in-groups' and 'out-groups; expecting to look after, and be looked after by, other members of their 'in-group: In the individualist culture, the task prevails over personal relationships and the atmosphere is competitive. </a:t>
            </a:r>
            <a:endParaRPr lang="en-US"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smtClean="0"/>
              <a:t>The Dimensions Of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72088" y="1845191"/>
            <a:ext cx="8773300" cy="3170099"/>
          </a:xfrm>
          <a:prstGeom prst="rect">
            <a:avLst/>
          </a:prstGeom>
          <a:noFill/>
        </p:spPr>
        <p:txBody>
          <a:bodyPr wrap="square" rtlCol="0">
            <a:spAutoFit/>
          </a:bodyPr>
          <a:lstStyle/>
          <a:p>
            <a:pPr marL="342900" indent="-342900" algn="just">
              <a:buFont typeface="Arial" charset="0"/>
              <a:buChar char="•"/>
            </a:pPr>
            <a:r>
              <a:rPr lang="en-US" sz="2000" dirty="0">
                <a:solidFill>
                  <a:srgbClr val="FF0000"/>
                </a:solidFill>
              </a:rPr>
              <a:t>Power distance </a:t>
            </a:r>
            <a:r>
              <a:rPr lang="en-US" sz="2000" dirty="0" smtClean="0">
                <a:solidFill>
                  <a:srgbClr val="FF0000"/>
                </a:solidFill>
              </a:rPr>
              <a:t>: </a:t>
            </a:r>
            <a:r>
              <a:rPr lang="en-US" sz="2000" dirty="0" smtClean="0"/>
              <a:t>This </a:t>
            </a:r>
            <a:r>
              <a:rPr lang="en-US" sz="2000" dirty="0"/>
              <a:t>is the degree of inequality among people that the community is </a:t>
            </a:r>
            <a:r>
              <a:rPr lang="en-US" sz="2000" dirty="0" smtClean="0"/>
              <a:t>will­ing </a:t>
            </a:r>
            <a:r>
              <a:rPr lang="en-US" sz="2000" dirty="0"/>
              <a:t>to accept.</a:t>
            </a:r>
          </a:p>
          <a:p>
            <a:pPr marL="342900" indent="-342900" algn="just">
              <a:buFont typeface="Arial" charset="0"/>
              <a:buChar char="•"/>
            </a:pPr>
            <a:endParaRPr lang="en-US" sz="2000" dirty="0"/>
          </a:p>
          <a:p>
            <a:pPr marL="342900" indent="-342900" algn="just">
              <a:buFont typeface="Arial" charset="0"/>
              <a:buChar char="•"/>
            </a:pPr>
            <a:r>
              <a:rPr lang="en-US" sz="2000" dirty="0"/>
              <a:t>Low power-distance cultures endorse egalitarianism, with open and informal relations, functional and unrestricted information flows, and organizations that tend to have flat structures. </a:t>
            </a:r>
          </a:p>
          <a:p>
            <a:pPr marL="342900" indent="-342900" algn="just">
              <a:buFont typeface="Arial" charset="0"/>
              <a:buChar char="•"/>
            </a:pPr>
            <a:endParaRPr lang="en-US" sz="2000" dirty="0"/>
          </a:p>
          <a:p>
            <a:pPr marL="342900" indent="-342900" algn="just">
              <a:buFont typeface="Arial" charset="0"/>
              <a:buChar char="•"/>
            </a:pPr>
            <a:r>
              <a:rPr lang="en-US" sz="2000" dirty="0"/>
              <a:t>On the other hand, high power-distance cultures endorse hierarchies, with more formal relations, restricted information flows, and organizations that tend to be rigid and hierarchical.</a:t>
            </a:r>
            <a:endParaRPr lang="en-GB"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Dimensions Of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19401" y="1946639"/>
            <a:ext cx="8773300" cy="3785652"/>
          </a:xfrm>
          <a:prstGeom prst="rect">
            <a:avLst/>
          </a:prstGeom>
          <a:noFill/>
        </p:spPr>
        <p:txBody>
          <a:bodyPr wrap="square" rtlCol="0">
            <a:spAutoFit/>
          </a:bodyPr>
          <a:lstStyle/>
          <a:p>
            <a:r>
              <a:rPr lang="en-US" sz="2000" dirty="0">
                <a:solidFill>
                  <a:srgbClr val="FF0000"/>
                </a:solidFill>
              </a:rPr>
              <a:t>Uncertainty avoidance </a:t>
            </a:r>
            <a:r>
              <a:rPr lang="en-US" sz="2000" dirty="0"/>
              <a:t>- This is the degree to which people prefer to avoid ambiguity, resolve uncertainty, and prefer structured rather than unstructured situations.</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solidFill>
                  <a:srgbClr val="FF0000"/>
                </a:solidFill>
              </a:rPr>
              <a:t>Low uncer­tainty </a:t>
            </a:r>
            <a:r>
              <a:rPr lang="en-US" sz="2000" dirty="0"/>
              <a:t>avoidance cultures tolerate greater ambiguity, prefer flexibility, stress personal choice and decision-making, reward initiative, experimentation, risk-taking, and team-play and stress the development of analytical skills</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solidFill>
                  <a:srgbClr val="FF0000"/>
                </a:solidFill>
              </a:rPr>
              <a:t>High uncertainty </a:t>
            </a:r>
            <a:r>
              <a:rPr lang="en-US" sz="2000" dirty="0"/>
              <a:t>avoidance cultures prefer rules and procedures, stress compliance, punish error, and reward compliance, loyalty, and atten­tion to detail. </a:t>
            </a:r>
          </a:p>
          <a:p>
            <a:pPr marL="342900" indent="-342900">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a:t>The Dimensions Of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2752866"/>
            <a:ext cx="8773300"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'Masculinity' (versus 'femininity ') </a:t>
            </a:r>
            <a:r>
              <a:rPr lang="en-US" sz="2000" dirty="0" smtClean="0"/>
              <a:t>–</a:t>
            </a:r>
          </a:p>
          <a:p>
            <a:pPr marL="342900" indent="-342900" algn="just">
              <a:buFont typeface="Arial" panose="020B0604020202020204" pitchFamily="34" charset="0"/>
              <a:buChar char="•"/>
            </a:pPr>
            <a:endParaRPr lang="en-US" sz="2000" dirty="0"/>
          </a:p>
          <a:p>
            <a:pPr algn="just"/>
            <a:r>
              <a:rPr lang="en-US" sz="2000" dirty="0" smtClean="0"/>
              <a:t> </a:t>
            </a:r>
            <a:r>
              <a:rPr lang="en-US" sz="2000" dirty="0"/>
              <a:t>This defines quality of life issues. </a:t>
            </a:r>
            <a:r>
              <a:rPr lang="en-US" sz="2000" dirty="0" err="1"/>
              <a:t>Hofstede</a:t>
            </a:r>
            <a:r>
              <a:rPr lang="en-US" sz="2000" dirty="0"/>
              <a:t> defined 'masculine' virtues as those of achievement, assertiveness, competition, and success. </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Dimensions Of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FF0000"/>
                </a:solidFill>
              </a:rPr>
              <a:t>This is the sort of culture that many other countries have been trying to promote and develop because it seems to encourage the char­acteristics that are needed to develop the largest number of entrepreneurs</a:t>
            </a:r>
            <a:r>
              <a:rPr lang="en-US" sz="2000" dirty="0" smtClean="0">
                <a:solidFill>
                  <a:srgbClr val="FF0000"/>
                </a:solidFill>
              </a:rPr>
              <a:t>.</a:t>
            </a:r>
          </a:p>
          <a:p>
            <a:pPr marL="342900" indent="-342900">
              <a:buFont typeface="Arial" panose="020B0604020202020204" pitchFamily="34" charset="0"/>
              <a:buChar char="•"/>
            </a:pPr>
            <a:endParaRPr lang="en-US" sz="2000" b="1" dirty="0">
              <a:solidFill>
                <a:srgbClr val="FF0000"/>
              </a:solidFill>
            </a:endParaRPr>
          </a:p>
          <a:p>
            <a:pPr algn="ctr"/>
            <a:r>
              <a:rPr lang="en-US" sz="2000" b="1" dirty="0"/>
              <a:t>The USA shows us the anatomy of a national enterprise culture: one that encourages indi­vidual enterprise and entrepreneurship, one where there is the highest probability of an entrepreneur being made, rather than just born. </a:t>
            </a:r>
            <a:endParaRPr lang="en-US" sz="2000" b="1"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International Influences On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1654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Measuring An Individual's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algn="just"/>
            <a:r>
              <a:rPr lang="en-US" sz="2000" dirty="0">
                <a:solidFill>
                  <a:srgbClr val="FF0000"/>
                </a:solidFill>
              </a:rPr>
              <a:t>Leading </a:t>
            </a:r>
            <a:r>
              <a:rPr lang="en-US" sz="2000" dirty="0"/>
              <a:t>-This scale gauges the degree of respect and deference shown to authority figures (power distance}. (China, Russia)</a:t>
            </a:r>
          </a:p>
          <a:p>
            <a:pPr algn="just"/>
            <a:endParaRPr lang="en-US" sz="2000" dirty="0"/>
          </a:p>
          <a:p>
            <a:pPr algn="just"/>
            <a:r>
              <a:rPr lang="en-US" sz="2000" dirty="0">
                <a:solidFill>
                  <a:srgbClr val="FF0000"/>
                </a:solidFill>
              </a:rPr>
              <a:t>Deciding</a:t>
            </a:r>
            <a:r>
              <a:rPr lang="en-US" sz="2000" dirty="0"/>
              <a:t> -This scale measures how group decision-making is consensually compared to relying on one person (the boss). (Japanese)</a:t>
            </a:r>
          </a:p>
          <a:p>
            <a:pPr algn="just"/>
            <a:endParaRPr lang="en-US" sz="2000" dirty="0"/>
          </a:p>
          <a:p>
            <a:pPr algn="just"/>
            <a:r>
              <a:rPr lang="en-US" sz="2000" dirty="0">
                <a:solidFill>
                  <a:srgbClr val="FF0000"/>
                </a:solidFill>
              </a:rPr>
              <a:t>Trusting</a:t>
            </a:r>
            <a:r>
              <a:rPr lang="en-US" sz="2000" dirty="0"/>
              <a:t> -This scale balances task-based trust (from the head} with relationship ­based trust (from the heart).  In task-based cultures (e.g., the USA, the UK, Germany) trust is built through work. In relationship -based societies (e.g., Brazil, China, India} trust is built by personal networks</a:t>
            </a:r>
            <a:endParaRPr lang="en-US" sz="2000" dirty="0"/>
          </a:p>
        </p:txBody>
      </p:sp>
    </p:spTree>
    <p:extLst>
      <p:ext uri="{BB962C8B-B14F-4D97-AF65-F5344CB8AC3E}">
        <p14:creationId xmlns:p14="http://schemas.microsoft.com/office/powerpoint/2010/main" val="4000187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algn="just"/>
            <a:r>
              <a:rPr lang="en-US" sz="2000" dirty="0">
                <a:solidFill>
                  <a:srgbClr val="FF0000"/>
                </a:solidFill>
              </a:rPr>
              <a:t>Communicating </a:t>
            </a:r>
            <a:r>
              <a:rPr lang="en-US" sz="2000" dirty="0"/>
              <a:t>- This scale measures the degree to which a culture prefers low- or high-context communication. </a:t>
            </a:r>
            <a:endParaRPr lang="en-US" sz="2000" dirty="0" smtClean="0"/>
          </a:p>
          <a:p>
            <a:pPr algn="just"/>
            <a:r>
              <a:rPr lang="en-US" sz="2000" dirty="0" smtClean="0"/>
              <a:t>(</a:t>
            </a:r>
            <a:r>
              <a:rPr lang="en-US" sz="2000" dirty="0"/>
              <a:t>Germany)</a:t>
            </a:r>
          </a:p>
          <a:p>
            <a:pPr algn="just"/>
            <a:endParaRPr lang="en-US" sz="2000" dirty="0"/>
          </a:p>
          <a:p>
            <a:pPr algn="just"/>
            <a:r>
              <a:rPr lang="en-US" sz="2000" dirty="0">
                <a:solidFill>
                  <a:srgbClr val="FF0000"/>
                </a:solidFill>
              </a:rPr>
              <a:t>Evaluating</a:t>
            </a:r>
            <a:r>
              <a:rPr lang="en-US" sz="2000" dirty="0"/>
              <a:t> - This scale measures the relative preference for direct versus indirect criticism. There is no direct link between this and the communication scale</a:t>
            </a:r>
            <a:r>
              <a:rPr lang="en-US" sz="2000" dirty="0" smtClean="0"/>
              <a:t>.</a:t>
            </a:r>
          </a:p>
          <a:p>
            <a:pPr algn="just"/>
            <a:r>
              <a:rPr lang="en-US" sz="2000" dirty="0" smtClean="0"/>
              <a:t> </a:t>
            </a:r>
            <a:r>
              <a:rPr lang="en-US" sz="2000" dirty="0"/>
              <a:t>( Spain )</a:t>
            </a:r>
          </a:p>
          <a:p>
            <a:pPr algn="just"/>
            <a:endParaRPr lang="en-US" sz="2000" dirty="0"/>
          </a:p>
          <a:p>
            <a:pPr algn="just"/>
            <a:r>
              <a:rPr lang="en-US" sz="2000" dirty="0">
                <a:solidFill>
                  <a:srgbClr val="FF0000"/>
                </a:solidFill>
              </a:rPr>
              <a:t>Persuading</a:t>
            </a:r>
            <a:r>
              <a:rPr lang="en-US" sz="2000" dirty="0"/>
              <a:t> -This scale measures preference for principles-first (theory) </a:t>
            </a:r>
            <a:r>
              <a:rPr lang="en-US" sz="2000" dirty="0" err="1"/>
              <a:t>vs</a:t>
            </a:r>
            <a:r>
              <a:rPr lang="en-US" sz="2000" dirty="0"/>
              <a:t> applica­tions-first arguments (practice</a:t>
            </a:r>
            <a:r>
              <a:rPr lang="en-US" sz="2000" dirty="0" smtClean="0"/>
              <a:t>}.</a:t>
            </a:r>
          </a:p>
          <a:p>
            <a:pPr algn="just"/>
            <a:r>
              <a:rPr lang="en-US" sz="2000" dirty="0" smtClean="0"/>
              <a:t> </a:t>
            </a:r>
            <a:r>
              <a:rPr lang="en-US" sz="2000" dirty="0"/>
              <a:t>(British)</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Measuring An Individual's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Measuring An Individual's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algn="just"/>
            <a:r>
              <a:rPr lang="en-US" sz="2000" dirty="0">
                <a:solidFill>
                  <a:srgbClr val="FF0000"/>
                </a:solidFill>
              </a:rPr>
              <a:t>Disagreeing </a:t>
            </a:r>
            <a:r>
              <a:rPr lang="en-US" sz="2000" dirty="0"/>
              <a:t>-This scale measures how confrontation is viewed -whether it improves or harms relationships. Some countries are comfortable airing differences .(Indonesia)</a:t>
            </a:r>
          </a:p>
          <a:p>
            <a:pPr algn="just"/>
            <a:endParaRPr lang="en-US" sz="2000" dirty="0"/>
          </a:p>
          <a:p>
            <a:pPr algn="just"/>
            <a:r>
              <a:rPr lang="en-US" sz="2000" dirty="0">
                <a:solidFill>
                  <a:srgbClr val="FF0000"/>
                </a:solidFill>
              </a:rPr>
              <a:t>Scheduling </a:t>
            </a:r>
            <a:r>
              <a:rPr lang="en-US" sz="2000" dirty="0"/>
              <a:t>- This scale measures whether time and time-keeping are as seen as flexible</a:t>
            </a:r>
            <a:r>
              <a:rPr lang="en-US" sz="2000" dirty="0" smtClean="0"/>
              <a:t>.</a:t>
            </a:r>
          </a:p>
          <a:p>
            <a:pPr algn="just"/>
            <a:r>
              <a:rPr lang="en-US" sz="2000" dirty="0" smtClean="0"/>
              <a:t>(</a:t>
            </a:r>
            <a:r>
              <a:rPr lang="en-US" sz="2000" dirty="0"/>
              <a:t>India)</a:t>
            </a:r>
            <a:endParaRPr lang="en-US" sz="2000" dirty="0"/>
          </a:p>
        </p:txBody>
      </p:sp>
    </p:spTree>
    <p:extLst>
      <p:ext uri="{BB962C8B-B14F-4D97-AF65-F5344CB8AC3E}">
        <p14:creationId xmlns:p14="http://schemas.microsoft.com/office/powerpoint/2010/main" val="200567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Defined organizational culture simply as 'the set of values, understandings, and ways of thinking that is shared by the majority of members of a work organization, and that is taught to new employees as correct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an earlier work, Schein (1983) extended this definition to include how these values and ways of thinking came about by defining it as 'the pattern of basic assumptions which a given group invented, discovered or developed in learning to cope with its problems of external adaptation and internal integration, which has worked well enough to be considered valid, and therefore to be taught to new members as the correct way to perceive, think and feel in relation to those problems..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Organizational  Culture</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6532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Organizational structures </a:t>
            </a:r>
            <a:r>
              <a:rPr lang="en-US" sz="2000" dirty="0"/>
              <a:t>-The structures of an organization should be consistent with its culture; if this is not the case then there is a disconnect between how people are inclined to behave and how they are supposed to behave. Structures might </a:t>
            </a:r>
            <a:r>
              <a:rPr lang="en-US" sz="2000" dirty="0" smtClean="0"/>
              <a:t>be quick </a:t>
            </a:r>
            <a:r>
              <a:rPr lang="en-US" sz="2000" dirty="0"/>
              <a:t>and easy to change, but that does not mean that there will be a change in culture, at least in the short term</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Control systems </a:t>
            </a:r>
            <a:r>
              <a:rPr lang="en-US" sz="2000" dirty="0"/>
              <a:t>- These are the systems that monitor, measure and incentivize the </a:t>
            </a:r>
            <a:r>
              <a:rPr lang="en-US" sz="2000" dirty="0" err="1"/>
              <a:t>behaviour</a:t>
            </a:r>
            <a:r>
              <a:rPr lang="en-US" sz="2000" dirty="0"/>
              <a:t> of individuals, including the metrics against which their performance is judged (there must be mechanisms that encourage employees to suggest innovative ideas and obtain the resources to investigate </a:t>
            </a:r>
            <a:r>
              <a:rPr lang="en-US" sz="2000" dirty="0" smtClean="0"/>
              <a:t>them).</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CULTURAL WEB</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Routines</a:t>
            </a:r>
            <a:r>
              <a:rPr lang="en-US" sz="2000" dirty="0"/>
              <a:t> -These are the ways in which people work and act towards each other. They enable the organization to run smoothly and perform routine tasks. They may be partly rule-based. For example, when they first join firm many graduates have an induction program that involves them undertaking routine '</a:t>
            </a:r>
            <a:r>
              <a:rPr lang="en-US" sz="2000" dirty="0" err="1"/>
              <a:t>shopfloor</a:t>
            </a:r>
            <a:r>
              <a:rPr lang="en-US" sz="2000" dirty="0"/>
              <a:t>' tasks so as to get them to understand the different roles performed within it. However, not all rules may be written down and because of this, they can be difficult to uncover and to change. On the other hand, because they involve this tacit knowledge they can be difficult to copy.</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CULTURAL WEB</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14161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Rituals </a:t>
            </a:r>
            <a:r>
              <a:rPr lang="en-US" sz="2000" dirty="0"/>
              <a:t>-These are the regular events and traditions of the organization, such as annual appraisals, sales conferences etc. They are the things that indicate what the organization values. Employee innovation awards, 'seed-corn' funding and/or 'free time' for innovations indicate the importance an organization places on that activity</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Power</a:t>
            </a:r>
            <a:r>
              <a:rPr lang="en-US" sz="2000" dirty="0"/>
              <a:t> -This is also closely linked to the organizational structure, although people can also have power that is not shown in a hierarchical organization chart, for example because individuals have experience, information, knowledge or jus t charisma . Finding out where the real power lies in an organization can often lead to unexpected places. It can also lead to unintended consequences.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CULTURAL WEB</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364413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Rituals </a:t>
            </a:r>
            <a:r>
              <a:rPr lang="en-US" sz="2000" dirty="0"/>
              <a:t>-These are the regular events and traditions of the organization, such as annual appraisals, sales conferences etc. They are the things that indicate what the organization values. Employee innovation awards, 'seed-corn' funding and/or 'free time' for innovations indicate the importance an organization places on that activity</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Power</a:t>
            </a:r>
            <a:r>
              <a:rPr lang="en-US" sz="2000" dirty="0"/>
              <a:t> -This is also closely linked to the organizational structure, although people can also have power that is not shown in a hierarchical organization chart, for example because individuals have experience, information, knowledge or jus t charisma . Finding out where the real power lies in an organization can often lead to unexpected places. It can also lead to unintended consequences.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CULTURAL WEB</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948829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Person culture </a:t>
            </a:r>
            <a:r>
              <a:rPr lang="en-US" sz="2000" dirty="0"/>
              <a:t>- This is where the organization serves the individual and the individual thrives through their personal expertise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Power culture </a:t>
            </a:r>
            <a:r>
              <a:rPr lang="en-US" sz="2000" dirty="0"/>
              <a:t>- This is where power is concentrated in a single source, with </a:t>
            </a:r>
            <a:r>
              <a:rPr lang="en-US" sz="2000" dirty="0" smtClean="0"/>
              <a:t>communica­tion </a:t>
            </a:r>
            <a:r>
              <a:rPr lang="en-US" sz="2000" dirty="0"/>
              <a:t>and authority radiating out from the </a:t>
            </a:r>
            <a:r>
              <a:rPr lang="en-US" sz="2000" dirty="0" smtClean="0"/>
              <a:t>center. </a:t>
            </a:r>
            <a:r>
              <a:rPr lang="en-US" sz="2000" dirty="0"/>
              <a:t>Hall (2005) found that innovation did not occur in a power culture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Role culture </a:t>
            </a:r>
            <a:r>
              <a:rPr lang="en-US" sz="2000" dirty="0"/>
              <a:t>-This is where delegated power is exercised through clearly defined roles </a:t>
            </a:r>
            <a:r>
              <a:rPr lang="en-US" sz="2000" dirty="0" smtClean="0"/>
              <a:t>and strict </a:t>
            </a:r>
            <a:r>
              <a:rPr lang="en-US" sz="2000" dirty="0"/>
              <a:t>procedures and individuals are judged  by how well they adhere to these.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CULTURAL WEB</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23680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863967"/>
            <a:ext cx="8417320" cy="3693319"/>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Larger organizations have been trying to become more entrepreneurial and responsive to changing markets for some time by 'deconstructing' themselves - that is, breaking them­ selves down into smaller units. </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They seem to recognize that </a:t>
            </a:r>
            <a:r>
              <a:rPr lang="en-US" dirty="0">
                <a:solidFill>
                  <a:srgbClr val="FF0000"/>
                </a:solidFill>
              </a:rPr>
              <a:t>size can be the enemy of entre­preneurship </a:t>
            </a:r>
            <a:r>
              <a:rPr lang="en-US" dirty="0"/>
              <a:t>and innovation.</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 A number of trends have been apparent over the last few decades. The problem is that </a:t>
            </a:r>
            <a:r>
              <a:rPr lang="en-US" dirty="0">
                <a:solidFill>
                  <a:srgbClr val="FF0000"/>
                </a:solidFill>
              </a:rPr>
              <a:t>the bigger an organization becomes</a:t>
            </a:r>
            <a:r>
              <a:rPr lang="en-US" dirty="0"/>
              <a:t>, </a:t>
            </a:r>
            <a:r>
              <a:rPr lang="en-US" dirty="0">
                <a:solidFill>
                  <a:srgbClr val="FF0000"/>
                </a:solidFill>
              </a:rPr>
              <a:t>the more it needs struc­ture </a:t>
            </a:r>
            <a:r>
              <a:rPr lang="en-US" dirty="0"/>
              <a:t>and, usually, that means hierarchy - and it is a hierarchy, not necessarily size, that can inhibit the speed of response and decision-making. </a:t>
            </a:r>
          </a:p>
          <a:p>
            <a:pPr marL="342900" indent="-342900" algn="justLow">
              <a:buFont typeface="Arial" panose="020B0604020202020204" pitchFamily="34" charset="0"/>
              <a:buChar char="•"/>
            </a:pPr>
            <a:endParaRPr lang="en-US" dirty="0"/>
          </a:p>
          <a:p>
            <a:pPr marL="342900" indent="-342900" algn="justLow">
              <a:buFont typeface="Arial" panose="020B0604020202020204" pitchFamily="34" charset="0"/>
              <a:buChar char="•"/>
            </a:pPr>
            <a:r>
              <a:rPr lang="en-US" dirty="0"/>
              <a:t>Too much hierarchy or the wrong kind can become overly bureaucratic.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The Need For A Hierarchy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88754" y="1989294"/>
            <a:ext cx="8417320" cy="255454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Hierarchy creates </a:t>
            </a:r>
            <a:r>
              <a:rPr lang="en-US" sz="2000" dirty="0">
                <a:solidFill>
                  <a:srgbClr val="FF0000"/>
                </a:solidFill>
              </a:rPr>
              <a:t>structure</a:t>
            </a:r>
            <a:r>
              <a:rPr lang="en-US" sz="2000" dirty="0"/>
              <a:t> and with it comes order.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It gives managers confidence that they have the </a:t>
            </a:r>
            <a:r>
              <a:rPr lang="en-US" sz="2000" dirty="0">
                <a:solidFill>
                  <a:srgbClr val="FF0000"/>
                </a:solidFill>
              </a:rPr>
              <a:t>authority to manage </a:t>
            </a:r>
            <a:r>
              <a:rPr lang="en-US" sz="2000" dirty="0"/>
              <a:t>(called the hierarchy of authority).</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Hierarchy facilitates the coordination of </a:t>
            </a:r>
            <a:r>
              <a:rPr lang="en-US" sz="2000" dirty="0">
                <a:solidFill>
                  <a:srgbClr val="FF0000"/>
                </a:solidFill>
              </a:rPr>
              <a:t>complex tasks</a:t>
            </a:r>
            <a:r>
              <a:rPr lang="en-US" sz="2000" dirty="0"/>
              <a:t> whilst allowing specialization and cooperation, albeit with permission. Hierarchy, then, remains the basic structural form used by all companies today.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The Need For A Hierarchy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A </a:t>
            </a:r>
            <a:r>
              <a:rPr lang="en-US" sz="2000" dirty="0">
                <a:solidFill>
                  <a:srgbClr val="FF0000"/>
                </a:solidFill>
              </a:rPr>
              <a:t>simple hierarchy </a:t>
            </a:r>
            <a:r>
              <a:rPr lang="en-US" sz="2000" dirty="0"/>
              <a:t>offers fewer </a:t>
            </a:r>
            <a:r>
              <a:rPr lang="en-US" sz="2000" dirty="0">
                <a:solidFill>
                  <a:srgbClr val="FF0000"/>
                </a:solidFill>
              </a:rPr>
              <a:t>interactions</a:t>
            </a:r>
            <a:r>
              <a:rPr lang="en-US" sz="2000" dirty="0"/>
              <a:t> and relationships to manage. It is </a:t>
            </a:r>
            <a:r>
              <a:rPr lang="en-US" sz="2000" dirty="0">
                <a:solidFill>
                  <a:srgbClr val="852F4A"/>
                </a:solidFill>
              </a:rPr>
              <a:t>more efficient </a:t>
            </a:r>
            <a:r>
              <a:rPr lang="en-US" sz="2000" dirty="0"/>
              <a:t>- faster and less prone to error.</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problem comes when the manager at the top of the hierarchy or the entrepreneur at the center of their spider's web can no longer control the number of staff they have.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Managers and entrepreneurs can typically </a:t>
            </a:r>
            <a:r>
              <a:rPr lang="en-US" sz="2000" dirty="0">
                <a:solidFill>
                  <a:srgbClr val="FF0000"/>
                </a:solidFill>
              </a:rPr>
              <a:t>only manage about 15 to 20 </a:t>
            </a:r>
            <a:r>
              <a:rPr lang="en-US" sz="2000" dirty="0"/>
              <a:t>peo­ple. </a:t>
            </a:r>
            <a:r>
              <a:rPr lang="en-US" sz="2000" dirty="0">
                <a:solidFill>
                  <a:srgbClr val="FF0000"/>
                </a:solidFill>
              </a:rPr>
              <a:t>Beyond that, it becomes increasingly inefficient.</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The Need For A Hierarchy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98271" y="2316314"/>
            <a:ext cx="8976287"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is no one 'best' structure.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As an organization grows, it needs structure to avoid this sort of chaos.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Each level of the hierarchy might represent a particular grouping or sub-grouping within the organiza­tion. This fosters stability and encourages efficient, rule-driven operation.</a:t>
            </a:r>
            <a:r>
              <a:rPr lang="en-US" dirty="0"/>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a:t>Organizational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958670"/>
            <a:ext cx="8976287"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When the organization grows beyond a certain size, there is a tendency for it to adopt a divisional structure - representing different product or market groupings - with each division then having its own departmental structure.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can be taken further by setting up each division as a subsidiary of the parent company, implying an even greater degree of freedom. There are no rules but four of the principal bases for grouping employees into departments and divisions are common tasks, common products, geographic proximity, and processes (sales, manufacturing, R&amp;D, etc.).</a:t>
            </a:r>
            <a:endParaRPr lang="en-US"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a:t>Organizational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54617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5869" y="1359890"/>
            <a:ext cx="9044131" cy="4401205"/>
          </a:xfrm>
          <a:prstGeom prst="rect">
            <a:avLst/>
          </a:prstGeom>
          <a:noFill/>
        </p:spPr>
        <p:txBody>
          <a:bodyPr wrap="square" rtlCol="0">
            <a:spAutoFit/>
          </a:bodyPr>
          <a:lstStyle/>
          <a:p>
            <a:pPr algn="just"/>
            <a:endParaRPr lang="en-US" sz="2000" dirty="0"/>
          </a:p>
          <a:p>
            <a:pPr algn="just"/>
            <a:r>
              <a:rPr lang="en-US" sz="2000" dirty="0"/>
              <a:t>Some hierarchies might be </a:t>
            </a:r>
            <a:r>
              <a:rPr lang="en-US" sz="2000" dirty="0">
                <a:solidFill>
                  <a:srgbClr val="FF0000"/>
                </a:solidFill>
              </a:rPr>
              <a:t>'tall' structures </a:t>
            </a:r>
            <a:r>
              <a:rPr lang="en-US" sz="2000" dirty="0"/>
              <a:t>- with more managers each having a narrower span of control (fewer people reporting to them). </a:t>
            </a:r>
          </a:p>
          <a:p>
            <a:pPr algn="just"/>
            <a:endParaRPr lang="en-US" sz="2000" dirty="0"/>
          </a:p>
          <a:p>
            <a:pPr algn="just"/>
            <a:r>
              <a:rPr lang="en-US" sz="2000" dirty="0"/>
              <a:t>Others might be </a:t>
            </a:r>
            <a:r>
              <a:rPr lang="en-US" sz="2000" dirty="0">
                <a:solidFill>
                  <a:srgbClr val="FF0000"/>
                </a:solidFill>
              </a:rPr>
              <a:t>'flat' structures </a:t>
            </a:r>
            <a:r>
              <a:rPr lang="en-US" sz="2000" dirty="0"/>
              <a:t>- with fewer managers each having a wider span of control (more people reporting to them). </a:t>
            </a:r>
          </a:p>
          <a:p>
            <a:pPr algn="just"/>
            <a:endParaRPr lang="en-US" sz="2000" dirty="0"/>
          </a:p>
          <a:p>
            <a:pPr algn="just"/>
            <a:r>
              <a:rPr lang="en-US" sz="2000" dirty="0"/>
              <a:t>This has been a recent trend, facilitated by improvements in </a:t>
            </a:r>
            <a:r>
              <a:rPr lang="en-US" sz="2000" dirty="0">
                <a:solidFill>
                  <a:srgbClr val="FF0000"/>
                </a:solidFill>
              </a:rPr>
              <a:t>infor­mation technology</a:t>
            </a:r>
            <a:r>
              <a:rPr lang="en-US" sz="2000" dirty="0"/>
              <a:t>. the trend towards delayering and flattening organizational structures. Associated with this trend is decentralization - </a:t>
            </a:r>
            <a:r>
              <a:rPr lang="en-US" sz="2000" dirty="0">
                <a:solidFill>
                  <a:srgbClr val="FF0000"/>
                </a:solidFill>
              </a:rPr>
              <a:t>the pushing down of decision-making to lower levels in the organization. </a:t>
            </a:r>
          </a:p>
          <a:p>
            <a:pPr algn="just"/>
            <a:endParaRPr lang="en-US" sz="2000" dirty="0">
              <a:solidFill>
                <a:srgbClr val="FF0000"/>
              </a:solidFill>
            </a:endParaRPr>
          </a:p>
          <a:p>
            <a:pPr algn="just"/>
            <a:r>
              <a:rPr lang="en-US" sz="2000" dirty="0">
                <a:solidFill>
                  <a:srgbClr val="FF0000"/>
                </a:solidFill>
              </a:rPr>
              <a:t>Google ، </a:t>
            </a:r>
            <a:r>
              <a:rPr lang="ar-JO" sz="2000" dirty="0">
                <a:solidFill>
                  <a:srgbClr val="FF0000"/>
                </a:solidFill>
              </a:rPr>
              <a:t>على سبيل المثال ، لديها هيكل مسطح نسبيًا ، حيث يوجد لكل مدير حوالي عشرين شخصًا يقدمون تقاريرهم إليهم.</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Organizational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98195"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9549" y="2341734"/>
            <a:ext cx="9166333"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 its simplest form, the traditional hierarchical structure is mechanistic,  bureaucratic, and rigid. </a:t>
            </a:r>
          </a:p>
          <a:p>
            <a:pPr marL="457200" indent="-4572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has been called a 'machine bureaucracy' because it is most appropriate where the organization  {or sub-organization}  is tackling simple tasks with extensive standardization, in stable environments, and/or where security is important and where plans and programs need to be followed carefully. </a:t>
            </a:r>
          </a:p>
          <a:p>
            <a:pPr marL="457200" indent="-457200" algn="just">
              <a:buFont typeface="+mj-lt"/>
              <a:buAutoNum type="arabicPeriod"/>
            </a:pPr>
            <a:endParaRPr lang="ar-JO"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792115" y="721943"/>
            <a:ext cx="7188919" cy="523220"/>
          </a:xfrm>
          <a:prstGeom prst="rect">
            <a:avLst/>
          </a:prstGeom>
          <a:noFill/>
        </p:spPr>
        <p:txBody>
          <a:bodyPr wrap="square" rtlCol="0">
            <a:spAutoFit/>
          </a:bodyPr>
          <a:lstStyle/>
          <a:p>
            <a:r>
              <a:rPr lang="en-US" sz="2800" b="1" dirty="0"/>
              <a:t>Limitations To Hierarchy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54678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76365" y="2246626"/>
            <a:ext cx="8773300" cy="2554545"/>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Chapter  1 painted the picture of the environment in which entrepreneurial organizations thrive: environments of change, chaos, complexity, competition, uncertainty and even con­tradiction, where innovation is essential. These are hardly the characteristics in a machine bureaucracy, with its 'simple' {rather than 'complex') tasks and it is stable' {rather than 'changing') the environment might thrive. A machine bureaucracy is the antithesis of an entrepreneurial structure. </a:t>
            </a:r>
            <a:r>
              <a:rPr lang="en-US" sz="2000" dirty="0">
                <a:solidFill>
                  <a:srgbClr val="FF0000"/>
                </a:solidFill>
              </a:rPr>
              <a:t>Layers of hierarchy impede information flows, lengthen deci­sion-making, and can kill flexibility and initiative</a:t>
            </a:r>
            <a:r>
              <a:rPr lang="en-US" sz="2000" dirty="0"/>
              <a:t>.</a:t>
            </a:r>
            <a:endParaRPr lang="ar-JO"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Limitations To Hierarchy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346577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479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4093428"/>
          </a:xfrm>
          <a:prstGeom prst="rect">
            <a:avLst/>
          </a:prstGeom>
          <a:noFill/>
        </p:spPr>
        <p:txBody>
          <a:bodyPr wrap="square" rtlCol="0">
            <a:spAutoFit/>
          </a:bodyPr>
          <a:lstStyle/>
          <a:p>
            <a:pPr marL="81915" marR="75565" algn="just"/>
            <a:r>
              <a:rPr lang="en-US" sz="2000" dirty="0"/>
              <a:t>it is constantly forming and reforming to meet the changes it faces as it undertakes those </a:t>
            </a:r>
            <a:r>
              <a:rPr lang="en-US" sz="2000" dirty="0">
                <a:solidFill>
                  <a:srgbClr val="FF0000"/>
                </a:solidFill>
              </a:rPr>
              <a:t>complex tasks</a:t>
            </a:r>
            <a:r>
              <a:rPr lang="en-US" sz="2000" dirty="0"/>
              <a:t>.</a:t>
            </a:r>
          </a:p>
          <a:p>
            <a:pPr marL="81915" marR="75565" algn="just"/>
            <a:endParaRPr lang="en-US" sz="2000" dirty="0"/>
          </a:p>
          <a:p>
            <a:pPr marL="81915" marR="75565" algn="just"/>
            <a:r>
              <a:rPr lang="en-US" sz="2000" dirty="0"/>
              <a:t> According to complexity theory, this forming and reforming whereby business units are continually being created, </a:t>
            </a:r>
            <a:r>
              <a:rPr lang="en-US" sz="2000" dirty="0">
                <a:solidFill>
                  <a:srgbClr val="FF0000"/>
                </a:solidFill>
              </a:rPr>
              <a:t>merged, and redefined is typical of a complex system coping with unpredictability</a:t>
            </a:r>
            <a:r>
              <a:rPr lang="en-US" sz="2000" dirty="0"/>
              <a:t>. </a:t>
            </a:r>
          </a:p>
          <a:p>
            <a:pPr marL="81915" marR="75565" algn="just"/>
            <a:endParaRPr lang="en-US" sz="2000" dirty="0"/>
          </a:p>
          <a:p>
            <a:pPr marL="81915" marR="75565" algn="just"/>
            <a:r>
              <a:rPr lang="en-US" sz="2000" dirty="0"/>
              <a:t>In its simplest form, an organic structure might be thought of as a partnership of </a:t>
            </a:r>
            <a:r>
              <a:rPr lang="en-US" sz="2000" dirty="0">
                <a:solidFill>
                  <a:srgbClr val="FF0000"/>
                </a:solidFill>
              </a:rPr>
              <a:t>individual professionals</a:t>
            </a:r>
            <a:r>
              <a:rPr lang="en-US" sz="2000" dirty="0"/>
              <a:t>. They are each highly autonomous and the organization exists simply to provide them with support rather than direction. It is the simplest of spider's webs, with no hierarchy and a flat organizational structure. Indeed, a large organic structure might comprise a series of spider's webs, each operating </a:t>
            </a:r>
            <a:r>
              <a:rPr lang="en-US" sz="2000" dirty="0">
                <a:solidFill>
                  <a:srgbClr val="FF0000"/>
                </a:solidFill>
              </a:rPr>
              <a:t>almost autonomously and collaborating in a loose and changing manner.</a:t>
            </a:r>
            <a:endParaRPr lang="ar-JO"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98102"/>
            <a:ext cx="7777461" cy="523220"/>
          </a:xfrm>
          <a:prstGeom prst="rect">
            <a:avLst/>
          </a:prstGeom>
          <a:noFill/>
        </p:spPr>
        <p:txBody>
          <a:bodyPr wrap="square" rtlCol="0">
            <a:spAutoFit/>
          </a:bodyPr>
          <a:lstStyle/>
          <a:p>
            <a:r>
              <a:rPr lang="en-US" sz="2800" b="1" dirty="0"/>
              <a:t>Organic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932762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Like the spider's web structure, the organic </a:t>
            </a:r>
            <a:r>
              <a:rPr lang="en-US" sz="2000" dirty="0">
                <a:solidFill>
                  <a:srgbClr val="FF0000"/>
                </a:solidFill>
              </a:rPr>
              <a:t>structure on its own probably only works with 15 to 20 people</a:t>
            </a:r>
            <a:r>
              <a:rPr lang="en-US" sz="2000" dirty="0"/>
              <a:t>. It is therefore probably best used in combination with more </a:t>
            </a:r>
            <a:r>
              <a:rPr lang="en-US" sz="2000" dirty="0">
                <a:solidFill>
                  <a:srgbClr val="FF0000"/>
                </a:solidFill>
              </a:rPr>
              <a:t>tradi­tional hierarchical structures, and with a designated leader</a:t>
            </a:r>
            <a:r>
              <a:rPr lang="en-US" sz="2000" dirty="0"/>
              <a:t>.</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have special needs) (oil companies such as ExxonMobil). Typically, divisions have greater freedom of action than departments; in particular, each division might adopt a different organizational structure, along with the appropriate other elements of organizational archi­tecture, depending upon the basis for their existence.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Combining Organic And Hierarchical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82791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2554545"/>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It is unlikely that one organizational structure - particularly an organic one - </a:t>
            </a:r>
            <a:r>
              <a:rPr lang="en-US" sz="2000" dirty="0">
                <a:solidFill>
                  <a:srgbClr val="FF0000"/>
                </a:solidFill>
              </a:rPr>
              <a:t>will suit all situations or will last forever</a:t>
            </a:r>
            <a:r>
              <a:rPr lang="en-US" sz="2000" dirty="0"/>
              <a:t> since organizations naturally change and adapt, so an entrepreneurial organization, like a chameleon, has to be prepared to </a:t>
            </a:r>
            <a:r>
              <a:rPr lang="en-US" sz="2000" dirty="0">
                <a:solidFill>
                  <a:srgbClr val="FF0000"/>
                </a:solidFill>
              </a:rPr>
              <a:t>change its organiza­tion structures to suit different situations and environments</a:t>
            </a:r>
            <a:r>
              <a:rPr lang="en-US" sz="2000" dirty="0"/>
              <a:t>. design rapidly and quickly in an entrepreneurial organization: 'Organizational designs that facilitate variety, change, and speed are sources of competitive advantage.</a:t>
            </a:r>
            <a:endParaRPr lang="ar-JO"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Combining Organic And Hierarchical Structures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81798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3068532"/>
          </a:xfrm>
          <a:prstGeom prst="rect">
            <a:avLst/>
          </a:prstGeom>
          <a:noFill/>
        </p:spPr>
        <p:txBody>
          <a:bodyPr wrap="square" rtlCol="0">
            <a:spAutoFit/>
          </a:bodyPr>
          <a:lstStyle/>
          <a:p>
            <a:pPr marL="424815" marR="75565" indent="-342900" algn="just">
              <a:lnSpc>
                <a:spcPct val="140000"/>
              </a:lnSpc>
              <a:buFont typeface="Arial" panose="020B0604020202020204" pitchFamily="34" charset="0"/>
              <a:buChar char="•"/>
            </a:pPr>
            <a:r>
              <a:rPr lang="en-US" sz="2000" dirty="0">
                <a:solidFill>
                  <a:srgbClr val="FF0000"/>
                </a:solidFill>
              </a:rPr>
              <a:t>Task complexity increased with envi­ronmental uncertainty </a:t>
            </a:r>
            <a:r>
              <a:rPr lang="en-US" sz="2000" dirty="0"/>
              <a:t>and the amount of information that needs to be processed by the decision-maker. Tasks involving cognitive skills can be complex. </a:t>
            </a:r>
          </a:p>
          <a:p>
            <a:pPr marL="424815" marR="75565" indent="-342900" algn="just">
              <a:lnSpc>
                <a:spcPct val="140000"/>
              </a:lnSpc>
              <a:buFont typeface="Arial" panose="020B0604020202020204" pitchFamily="34" charset="0"/>
              <a:buChar char="•"/>
            </a:pPr>
            <a:r>
              <a:rPr lang="en-US" sz="2000" dirty="0"/>
              <a:t>If the situation </a:t>
            </a:r>
            <a:r>
              <a:rPr lang="en-US" sz="2000" dirty="0">
                <a:solidFill>
                  <a:srgbClr val="FF0000"/>
                </a:solidFill>
              </a:rPr>
              <a:t>faced by indi­viduals in completing these tasks is changing, the task becomes even more difficult</a:t>
            </a:r>
            <a:r>
              <a:rPr lang="en-US" sz="2000" dirty="0"/>
              <a:t>.</a:t>
            </a:r>
          </a:p>
          <a:p>
            <a:pPr marL="424815" marR="75565" indent="-342900" algn="just">
              <a:lnSpc>
                <a:spcPct val="140000"/>
              </a:lnSpc>
              <a:buFont typeface="Arial" panose="020B0604020202020204" pitchFamily="34" charset="0"/>
              <a:buChar char="•"/>
            </a:pPr>
            <a:r>
              <a:rPr lang="en-US" sz="2000" dirty="0"/>
              <a:t>These two factors -</a:t>
            </a:r>
            <a:r>
              <a:rPr lang="en-US" sz="2000" dirty="0">
                <a:solidFill>
                  <a:srgbClr val="FF0000"/>
                </a:solidFill>
              </a:rPr>
              <a:t>task complexity and environmental uncertainty </a:t>
            </a:r>
            <a:r>
              <a:rPr lang="en-US" sz="2000" dirty="0"/>
              <a:t>-have implications for both organizational structure and management style.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601554"/>
            <a:ext cx="7078861" cy="523220"/>
          </a:xfrm>
          <a:prstGeom prst="rect">
            <a:avLst/>
          </a:prstGeom>
          <a:noFill/>
        </p:spPr>
        <p:txBody>
          <a:bodyPr wrap="square" rtlCol="0">
            <a:spAutoFit/>
          </a:bodyPr>
          <a:lstStyle/>
          <a:p>
            <a:r>
              <a:rPr lang="en-US" sz="2800" b="1" dirty="0"/>
              <a:t>Structure, Task And Environment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296243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063808"/>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The principles are straightforward. </a:t>
            </a:r>
            <a:r>
              <a:rPr lang="en-US" sz="2000" dirty="0">
                <a:solidFill>
                  <a:srgbClr val="FF0000"/>
                </a:solidFill>
              </a:rPr>
              <a:t>The simpler and more repetitive the task</a:t>
            </a:r>
            <a:r>
              <a:rPr lang="en-US" sz="2000" dirty="0"/>
              <a:t>, </a:t>
            </a:r>
            <a:r>
              <a:rPr lang="en-US" sz="2000" dirty="0">
                <a:solidFill>
                  <a:srgbClr val="C00000"/>
                </a:solidFill>
              </a:rPr>
              <a:t>the easier it is to impose control and the less need there is for initiative. </a:t>
            </a:r>
          </a:p>
          <a:p>
            <a:pPr marL="342900" indent="-342900" algn="just">
              <a:buFont typeface="Arial" panose="020B0604020202020204" pitchFamily="34" charset="0"/>
              <a:buChar char="•"/>
            </a:pPr>
            <a:endParaRPr lang="en-US" sz="2000" dirty="0">
              <a:solidFill>
                <a:srgbClr val="C00000"/>
              </a:solidFill>
            </a:endParaRPr>
          </a:p>
          <a:p>
            <a:pPr marL="342900" indent="-342900" algn="just">
              <a:buFont typeface="Arial" panose="020B0604020202020204" pitchFamily="34" charset="0"/>
              <a:buChar char="•"/>
            </a:pPr>
            <a:r>
              <a:rPr lang="en-US" sz="2000" dirty="0"/>
              <a:t>Similarly, </a:t>
            </a:r>
            <a:r>
              <a:rPr lang="en-US" sz="2000" dirty="0">
                <a:solidFill>
                  <a:srgbClr val="FF0000"/>
                </a:solidFill>
              </a:rPr>
              <a:t>the more stable the environment </a:t>
            </a:r>
            <a:r>
              <a:rPr lang="en-US" sz="2000" dirty="0"/>
              <a:t>, </a:t>
            </a:r>
            <a:r>
              <a:rPr lang="en-US" sz="2000" dirty="0">
                <a:solidFill>
                  <a:srgbClr val="C00000"/>
                </a:solidFill>
              </a:rPr>
              <a:t>the less the need for initiative</a:t>
            </a:r>
            <a:r>
              <a:rPr lang="en-US" sz="2000" dirty="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But </a:t>
            </a:r>
            <a:r>
              <a:rPr lang="en-US" sz="2000" dirty="0">
                <a:solidFill>
                  <a:srgbClr val="C00000"/>
                </a:solidFill>
              </a:rPr>
              <a:t>rigid control sti­fles initiative (and inhibits entrepreneurship</a:t>
            </a:r>
            <a:r>
              <a:rPr lang="en-US" sz="2000" dirty="0"/>
              <a:t>), and therefore </a:t>
            </a:r>
            <a:r>
              <a:rPr lang="en-US" sz="2000" dirty="0">
                <a:solidFill>
                  <a:srgbClr val="C00000"/>
                </a:solidFill>
              </a:rPr>
              <a:t>the more complex the task, the greater the need for flexibility and autonomy </a:t>
            </a:r>
            <a:r>
              <a:rPr lang="en-US" sz="2000" dirty="0"/>
              <a:t>of action. Similarly</a:t>
            </a:r>
            <a:r>
              <a:rPr lang="en-US" sz="2000" dirty="0">
                <a:solidFill>
                  <a:srgbClr val="C00000"/>
                </a:solidFill>
              </a:rPr>
              <a:t>, the more change or uncertainty in the environment, the greater the need for flexibility and autonomy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337755" y="545236"/>
            <a:ext cx="7777461" cy="523220"/>
          </a:xfrm>
          <a:prstGeom prst="rect">
            <a:avLst/>
          </a:prstGeom>
          <a:noFill/>
        </p:spPr>
        <p:txBody>
          <a:bodyPr wrap="square" rtlCol="0">
            <a:spAutoFit/>
          </a:bodyPr>
          <a:lstStyle/>
          <a:p>
            <a:r>
              <a:rPr lang="en-US" sz="2800" b="1" dirty="0"/>
              <a:t>Structure, Task And Environment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652421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155348"/>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 many ways, far more important than the formal organization structure for a firm of this sort is the culture that tells people what needs to be done and motivates them to do it. It is most appropriate for project-based production businesses.</a:t>
            </a:r>
          </a:p>
          <a:p>
            <a:pPr marL="342900" indent="-342900" algn="just">
              <a:buFont typeface="Arial" panose="020B0604020202020204" pitchFamily="34" charset="0"/>
              <a:buChar char="•"/>
            </a:pPr>
            <a:r>
              <a:rPr lang="en-US" sz="2000" dirty="0">
                <a:solidFill>
                  <a:srgbClr val="C00000"/>
                </a:solidFill>
              </a:rPr>
              <a:t>Generally, the less stable and predictable the environment an organization operates in and the more complex tasks that the staff face, the greater the autonomy staff should have, relying more on strong entrepreneurial leadership to give them direction and motivation..</a:t>
            </a:r>
          </a:p>
          <a:p>
            <a:pPr marL="342900" indent="-342900" algn="just">
              <a:buFont typeface="Arial" panose="020B0604020202020204" pitchFamily="34" charset="0"/>
              <a:buChar char="•"/>
            </a:pPr>
            <a:endParaRPr lang="en-US" sz="2000" dirty="0">
              <a:solidFill>
                <a:srgbClr val="C0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2206" y="807178"/>
            <a:ext cx="7777461" cy="523220"/>
          </a:xfrm>
          <a:prstGeom prst="rect">
            <a:avLst/>
          </a:prstGeom>
          <a:noFill/>
        </p:spPr>
        <p:txBody>
          <a:bodyPr wrap="square" rtlCol="0">
            <a:spAutoFit/>
          </a:bodyPr>
          <a:lstStyle/>
          <a:p>
            <a:r>
              <a:rPr lang="en-US" sz="2800" b="1" dirty="0"/>
              <a:t>Structure, Task And Environment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728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2342121"/>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hierarchy can hinder innovation and 'control by letting go' is generally seen as more effective than tight controls.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Less hierarchy allows organizations to create value by making decisions faster than competitors and autonomy is a key element in this</a:t>
            </a:r>
          </a:p>
          <a:p>
            <a:pPr marL="342900" indent="-342900" algn="just">
              <a:buFont typeface="Arial" panose="020B0604020202020204" pitchFamily="34" charset="0"/>
              <a:buChar char="•"/>
            </a:pPr>
            <a:endParaRPr lang="en-US" sz="2000" dirty="0">
              <a:solidFill>
                <a:srgbClr val="C0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753199"/>
            <a:ext cx="7777461" cy="523220"/>
          </a:xfrm>
          <a:prstGeom prst="rect">
            <a:avLst/>
          </a:prstGeom>
          <a:noFill/>
        </p:spPr>
        <p:txBody>
          <a:bodyPr wrap="square" rtlCol="0">
            <a:spAutoFit/>
          </a:bodyPr>
          <a:lstStyle/>
          <a:p>
            <a:r>
              <a:rPr lang="en-US" sz="2800" b="1" dirty="0"/>
              <a:t>Structure, Task And Environment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78141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793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2169327"/>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Many authors have emphasized </a:t>
            </a:r>
            <a:r>
              <a:rPr lang="en-US" sz="2000" dirty="0">
                <a:solidFill>
                  <a:srgbClr val="FF0000"/>
                </a:solidFill>
              </a:rPr>
              <a:t>the need for autonomy in promoting creative and entrepreneurial </a:t>
            </a:r>
            <a:r>
              <a:rPr lang="en-US" sz="2000" dirty="0" err="1">
                <a:solidFill>
                  <a:srgbClr val="FF0000"/>
                </a:solidFill>
              </a:rPr>
              <a:t>behav­iour</a:t>
            </a:r>
            <a:r>
              <a:rPr lang="en-US" sz="2000" dirty="0"/>
              <a:t> and others have found links between job autonomy and innovative </a:t>
            </a:r>
            <a:r>
              <a:rPr lang="en-US" sz="2000" dirty="0" err="1"/>
              <a:t>behaviour</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turns out that </a:t>
            </a:r>
            <a:r>
              <a:rPr lang="en-US" sz="2000" dirty="0">
                <a:solidFill>
                  <a:srgbClr val="FF0000"/>
                </a:solidFill>
              </a:rPr>
              <a:t>autonomy can be a great motivator for staff undertaking cognitive tasks where initiative and creativity are important. </a:t>
            </a:r>
          </a:p>
          <a:p>
            <a:pPr marL="342900" indent="-342900" algn="just">
              <a:buFont typeface="Arial" panose="020B0604020202020204" pitchFamily="34" charset="0"/>
              <a:buChar char="•"/>
            </a:pPr>
            <a:endParaRPr lang="en-US" sz="2000" dirty="0"/>
          </a:p>
          <a:p>
            <a:pPr marL="342900" indent="-342900" algn="ctr">
              <a:buFont typeface="Arial" panose="020B0604020202020204" pitchFamily="34" charset="0"/>
              <a:buChar char="•"/>
            </a:pPr>
            <a:r>
              <a:rPr lang="en-US" sz="2000" b="1" dirty="0"/>
              <a:t>Monetary reward was a motivator for individuals undertaking mechanical tasks, it was not a motivator for individuals under taking cognitive tasks involving complexity or creativity</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397141" y="696267"/>
            <a:ext cx="7777461" cy="523220"/>
          </a:xfrm>
          <a:prstGeom prst="rect">
            <a:avLst/>
          </a:prstGeom>
          <a:noFill/>
        </p:spPr>
        <p:txBody>
          <a:bodyPr wrap="square" rtlCol="0">
            <a:spAutoFit/>
          </a:bodyPr>
          <a:lstStyle/>
          <a:p>
            <a:pPr marR="2313305">
              <a:spcAft>
                <a:spcPts val="0"/>
              </a:spcAft>
            </a:pPr>
            <a:r>
              <a:rPr lang="en-US" sz="2800" b="1" dirty="0"/>
              <a:t>Control, Autonomy And Motivation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91252523"/>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793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6742" y="2318185"/>
            <a:ext cx="9125906" cy="320703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For employees under­taking creative tasks there were </a:t>
            </a:r>
            <a:r>
              <a:rPr lang="en-US" sz="2000" dirty="0">
                <a:solidFill>
                  <a:srgbClr val="FF0000"/>
                </a:solidFill>
              </a:rPr>
              <a:t>three key motivators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Autonomy </a:t>
            </a:r>
            <a:r>
              <a:rPr lang="en-US" sz="2000" dirty="0"/>
              <a:t>- freedom of action and self-direction, not being told what to do or how to do it, which encourages people to enjoy what they are doing (e.g., Google's 20 per cent freedom policy).</a:t>
            </a:r>
          </a:p>
          <a:p>
            <a:pPr marL="342900" indent="-342900" algn="just">
              <a:buFont typeface="Arial" panose="020B0604020202020204" pitchFamily="34" charset="0"/>
              <a:buChar char="•"/>
            </a:pPr>
            <a:endParaRPr lang="en-US" sz="2000" dirty="0"/>
          </a:p>
          <a:p>
            <a:pPr marR="1242060" lvl="0" algn="ctr" rtl="0">
              <a:lnSpc>
                <a:spcPct val="112000"/>
              </a:lnSpc>
              <a:spcAft>
                <a:spcPts val="0"/>
              </a:spcAft>
              <a:buClr>
                <a:srgbClr val="3F49A8"/>
              </a:buClr>
              <a:buSzPts val="1000"/>
              <a:tabLst>
                <a:tab pos="259715" algn="l"/>
              </a:tabLst>
            </a:pPr>
            <a:r>
              <a:rPr lang="en-US" sz="2000" dirty="0"/>
              <a:t>Direction/ Space or slack/Boundaries  Support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397141" y="696267"/>
            <a:ext cx="7777461" cy="523220"/>
          </a:xfrm>
          <a:prstGeom prst="rect">
            <a:avLst/>
          </a:prstGeom>
          <a:noFill/>
        </p:spPr>
        <p:txBody>
          <a:bodyPr wrap="square" rtlCol="0">
            <a:spAutoFit/>
          </a:bodyPr>
          <a:lstStyle/>
          <a:p>
            <a:pPr marR="2313305">
              <a:spcAft>
                <a:spcPts val="0"/>
              </a:spcAft>
            </a:pPr>
            <a:r>
              <a:rPr lang="en-US" sz="2800" b="1" dirty="0"/>
              <a:t>Control, Autonomy And Motivation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1524480"/>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793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69816" y="1849072"/>
            <a:ext cx="9125906"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For employees under­taking creative tasks there were </a:t>
            </a:r>
            <a:r>
              <a:rPr lang="en-US" sz="2000" dirty="0">
                <a:solidFill>
                  <a:srgbClr val="FF0000"/>
                </a:solidFill>
              </a:rPr>
              <a:t>three key motivators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Purpose </a:t>
            </a:r>
            <a:r>
              <a:rPr lang="en-US" sz="2000" dirty="0"/>
              <a:t>- a reason for doing something based not upon monetary remuneration but upon a wider vision of what the organization can achieve (e.g., from CSR policies)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Goal-setting should be carefully managed</a:t>
            </a:r>
          </a:p>
          <a:p>
            <a:pPr marL="342900" indent="-342900" algn="just">
              <a:buFont typeface="Arial" panose="020B0604020202020204" pitchFamily="34" charset="0"/>
              <a:buChar char="•"/>
            </a:pPr>
            <a:r>
              <a:rPr lang="en-US" sz="2000" dirty="0"/>
              <a:t>Clear and specific</a:t>
            </a:r>
          </a:p>
          <a:p>
            <a:pPr marL="342900" indent="-342900" algn="just">
              <a:buFont typeface="Arial" panose="020B0604020202020204" pitchFamily="34" charset="0"/>
              <a:buChar char="•"/>
            </a:pPr>
            <a:r>
              <a:rPr lang="en-US" sz="2000" dirty="0"/>
              <a:t>Individuals should be given freedom in how the goals are to be achieved</a:t>
            </a:r>
          </a:p>
          <a:p>
            <a:pPr marL="342900" indent="-342900" algn="just">
              <a:buFont typeface="Arial" panose="020B0604020202020204" pitchFamily="34" charset="0"/>
              <a:buChar char="•"/>
            </a:pPr>
            <a:r>
              <a:rPr lang="en-US" sz="2000" dirty="0"/>
              <a:t>Individuals should be allowed to learn from their own mistakes.</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397141" y="696267"/>
            <a:ext cx="7777461" cy="523220"/>
          </a:xfrm>
          <a:prstGeom prst="rect">
            <a:avLst/>
          </a:prstGeom>
          <a:noFill/>
        </p:spPr>
        <p:txBody>
          <a:bodyPr wrap="square" rtlCol="0">
            <a:spAutoFit/>
          </a:bodyPr>
          <a:lstStyle/>
          <a:p>
            <a:pPr marR="2313305">
              <a:spcAft>
                <a:spcPts val="0"/>
              </a:spcAft>
            </a:pPr>
            <a:r>
              <a:rPr lang="en-US" sz="2800" b="1" dirty="0"/>
              <a:t>Control, Autonomy And Motivation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47735783"/>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8" y="153793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2193429"/>
            <a:ext cx="9125906"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Mastery</a:t>
            </a:r>
            <a:r>
              <a:rPr lang="en-US" sz="2000" dirty="0" smtClean="0"/>
              <a:t> - the challenge of completing a complex or creative task. Pink cites Wikipedia and Linux as initiatives that have engaged highly skilled people in creative tasks without monetary remuneration .</a:t>
            </a:r>
          </a:p>
          <a:p>
            <a:pPr marL="342900" indent="-342900" algn="just">
              <a:buFont typeface="Arial" panose="020B0604020202020204" pitchFamily="34" charset="0"/>
              <a:buChar char="•"/>
            </a:pPr>
            <a:r>
              <a:rPr lang="en-US" sz="2000" dirty="0" smtClean="0"/>
              <a:t>For </a:t>
            </a:r>
            <a:r>
              <a:rPr lang="en-US" sz="2000" dirty="0"/>
              <a:t>employees under­taking creative tasks there were </a:t>
            </a:r>
            <a:r>
              <a:rPr lang="en-US" sz="2000" dirty="0">
                <a:solidFill>
                  <a:srgbClr val="FF0000"/>
                </a:solidFill>
              </a:rPr>
              <a:t>three key motivators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397141" y="696267"/>
            <a:ext cx="7777461" cy="523220"/>
          </a:xfrm>
          <a:prstGeom prst="rect">
            <a:avLst/>
          </a:prstGeom>
          <a:noFill/>
        </p:spPr>
        <p:txBody>
          <a:bodyPr wrap="square" rtlCol="0">
            <a:spAutoFit/>
          </a:bodyPr>
          <a:lstStyle/>
          <a:p>
            <a:pPr marR="2313305">
              <a:spcAft>
                <a:spcPts val="0"/>
              </a:spcAft>
            </a:pPr>
            <a:r>
              <a:rPr lang="en-US" sz="2800" b="1" dirty="0"/>
              <a:t>Control, Autonomy And Motivation</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90042820"/>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11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19914"/>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shift towards a knowledge economy with competitive advantage becoming based more upon the organization's ability to assimilate and exploit information, knowledge and capabilities quickly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internet has encouraged the development of crowdsourcing  and open innovation to stimulate knowledge transfer and innovation, whereby an organization can benefit from the skills, knowledge and ideas of external individuals.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Improvements in mobile communication technologies. Computers, smartphones and the internet have made corporate boundaries permeable. They make communication easier and quicker and have changed the nature of work and its environment.</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774664" y="807273"/>
            <a:ext cx="7139607" cy="523220"/>
          </a:xfrm>
          <a:prstGeom prst="rect">
            <a:avLst/>
          </a:prstGeom>
          <a:noFill/>
        </p:spPr>
        <p:txBody>
          <a:bodyPr wrap="square" rtlCol="0">
            <a:spAutoFit/>
          </a:bodyPr>
          <a:lstStyle/>
          <a:p>
            <a:pPr marR="2313305"/>
            <a:r>
              <a:rPr lang="en-US" sz="2800" b="1" dirty="0"/>
              <a:t>New Forms Of Organizing</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81872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Big companies increasingly find it difficult to deal with this new age of uncertainty and super-competition. Start-ups and smaller ventures seem to find opportunities in the changes that these larger, more established firms find threatening. They react by innovating to better meet customer needs.</a:t>
            </a:r>
          </a:p>
          <a:p>
            <a:pPr algn="just"/>
            <a:endParaRPr lang="en-US" sz="2000" dirty="0"/>
          </a:p>
          <a:p>
            <a:pPr marL="342900" indent="-342900" algn="just">
              <a:buFont typeface="Arial" panose="020B0604020202020204" pitchFamily="34" charset="0"/>
              <a:buChar char="•"/>
            </a:pPr>
            <a:r>
              <a:rPr lang="en-US" sz="2000" dirty="0"/>
              <a:t>The success of large companies forces them to focus on the parts of the business that generate the biggest profit, emphasizing efficiency, and neglecting the newer parts and potential innovations. The companies become more bureau­cratic, dominated by notions of economies of scale: 'It is no accident that when you become a massive company your R&amp;D [research and development] is a tiny part of the enterprise.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4060217" y="760680"/>
            <a:ext cx="6225373" cy="523220"/>
          </a:xfrm>
          <a:prstGeom prst="rect">
            <a:avLst/>
          </a:prstGeom>
          <a:noFill/>
        </p:spPr>
        <p:txBody>
          <a:bodyPr wrap="square" rtlCol="0">
            <a:spAutoFit/>
          </a:bodyPr>
          <a:lstStyle/>
          <a:p>
            <a:pPr marR="2313305"/>
            <a:r>
              <a:rPr lang="en-US" sz="2800" b="1" dirty="0"/>
              <a:t>NETWORK STRUCTURES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798503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6671</TotalTime>
  <Words>3812</Words>
  <Application>Microsoft Office PowerPoint</Application>
  <PresentationFormat>Widescreen</PresentationFormat>
  <Paragraphs>422</Paragraphs>
  <Slides>43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115</cp:revision>
  <dcterms:created xsi:type="dcterms:W3CDTF">2023-04-29T09:08:23Z</dcterms:created>
  <dcterms:modified xsi:type="dcterms:W3CDTF">2023-06-23T18:22:21Z</dcterms:modified>
</cp:coreProperties>
</file>